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312" r:id="rId4"/>
    <p:sldId id="453" r:id="rId5"/>
    <p:sldId id="454" r:id="rId6"/>
    <p:sldId id="452" r:id="rId7"/>
    <p:sldId id="455" r:id="rId8"/>
    <p:sldId id="370" r:id="rId9"/>
    <p:sldId id="313" r:id="rId10"/>
    <p:sldId id="371" r:id="rId11"/>
    <p:sldId id="318" r:id="rId12"/>
    <p:sldId id="320" r:id="rId13"/>
    <p:sldId id="538" r:id="rId14"/>
    <p:sldId id="615" r:id="rId15"/>
    <p:sldId id="450" r:id="rId16"/>
    <p:sldId id="616" r:id="rId17"/>
    <p:sldId id="377" r:id="rId18"/>
    <p:sldId id="378" r:id="rId19"/>
    <p:sldId id="533" r:id="rId20"/>
    <p:sldId id="535" r:id="rId21"/>
    <p:sldId id="536" r:id="rId22"/>
    <p:sldId id="537"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06" r:id="rId65"/>
    <p:sldId id="261" r:id="rId66"/>
    <p:sldId id="290" r:id="rId67"/>
    <p:sldId id="291" r:id="rId68"/>
    <p:sldId id="292" r:id="rId69"/>
    <p:sldId id="293" r:id="rId70"/>
    <p:sldId id="294" r:id="rId71"/>
    <p:sldId id="295" r:id="rId72"/>
    <p:sldId id="296" r:id="rId73"/>
    <p:sldId id="285" r:id="rId74"/>
    <p:sldId id="271" r:id="rId75"/>
    <p:sldId id="307" r:id="rId76"/>
    <p:sldId id="297" r:id="rId77"/>
    <p:sldId id="298" r:id="rId78"/>
    <p:sldId id="299" r:id="rId79"/>
    <p:sldId id="308" r:id="rId80"/>
    <p:sldId id="302" r:id="rId81"/>
    <p:sldId id="305" r:id="rId82"/>
    <p:sldId id="303" r:id="rId83"/>
    <p:sldId id="304" r:id="rId84"/>
    <p:sldId id="309" r:id="rId85"/>
    <p:sldId id="311" r:id="rId86"/>
    <p:sldId id="372" r:id="rId87"/>
    <p:sldId id="373" r:id="rId88"/>
    <p:sldId id="374" r:id="rId89"/>
    <p:sldId id="375" r:id="rId90"/>
  </p:sldIdLst>
  <p:sldSz cx="9144000" cy="6858000" type="screen4x3"/>
  <p:notesSz cx="6858000" cy="9144000"/>
  <p:defaultTextStyle>
    <a:defPPr>
      <a:defRPr lang="en-US"/>
    </a:defPPr>
    <a:lvl1pPr marL="0" lvl="0"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1pPr>
    <a:lvl2pPr marL="457200" lvl="1"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2pPr>
    <a:lvl3pPr marL="914400" lvl="2"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3pPr>
    <a:lvl4pPr marL="1371600" lvl="3"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4pPr>
    <a:lvl5pPr marL="1828800" lvl="4"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5pPr>
    <a:lvl6pPr marL="2286000" lvl="5"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6pPr>
    <a:lvl7pPr marL="2743200" lvl="6"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7pPr>
    <a:lvl8pPr marL="3200400" lvl="7"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8pPr>
    <a:lvl9pPr marL="3657600" lvl="8" indent="0" algn="ctr" defTabSz="914400" rtl="0" eaLnBrk="1" fontAlgn="base" latinLnBrk="0" hangingPunct="1">
      <a:lnSpc>
        <a:spcPct val="100000"/>
      </a:lnSpc>
      <a:spcBef>
        <a:spcPct val="50000"/>
      </a:spcBef>
      <a:spcAft>
        <a:spcPct val="0"/>
      </a:spcAft>
      <a:buNone/>
      <a:defRPr sz="3600" b="1" i="0" u="none" kern="1200" baseline="0">
        <a:solidFill>
          <a:schemeClr val="tx1"/>
        </a:solidFill>
        <a:latin typeface="Times New Roman" panose="0202060305040502030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EAEAEA"/>
    <a:srgbClr val="00CCFF"/>
    <a:srgbClr val="6600CC"/>
    <a:srgbClr val="003366"/>
    <a:srgbClr val="FF0066"/>
    <a:srgbClr val="9966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388"/>
    <p:restoredTop sz="90909"/>
  </p:normalViewPr>
  <p:slideViewPr>
    <p:cSldViewPr showGuides="1">
      <p:cViewPr varScale="1">
        <p:scale>
          <a:sx n="64" d="100"/>
          <a:sy n="64" d="100"/>
        </p:scale>
        <p:origin x="-16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505"/>
    </p:cViewPr>
  </p:sorter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bwMode="auto">
          <a:xfrm>
            <a:off x="457200" y="6245225"/>
            <a:ext cx="2133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a:miter lim="800000"/>
          </a:ln>
        </p:spPr>
        <p:txBody>
          <a:bodyPr vert="horz" wrap="square" lIns="91440" tIns="45720" rIns="91440" bIns="45720" numCol="1" anchor="t" anchorCtr="0" compatLnSpc="1"/>
          <a:p>
            <a:pPr algn="r">
              <a:spcBef>
                <a:spcPct val="0"/>
              </a:spcBef>
            </a:pPr>
            <a:fld id="{9A0DB2DC-4C9A-4742-B13C-FB6460FD3503}" type="slidenum">
              <a:rPr lang="en-US" altLang="zh-CN" dirty="0"/>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bwMode="auto">
          <a:xfrm>
            <a:off x="457200" y="6245225"/>
            <a:ext cx="2133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a:miter lim="800000"/>
          </a:ln>
        </p:spPr>
        <p:txBody>
          <a:bodyPr vert="horz" wrap="square" lIns="91440" tIns="45720" rIns="91440" bIns="45720" numCol="1" anchor="t" anchorCtr="0" compatLnSpc="1"/>
          <a:p>
            <a:pPr algn="r">
              <a:spcBef>
                <a:spcPct val="0"/>
              </a:spcBef>
            </a:pPr>
            <a:fld id="{9A0DB2DC-4C9A-4742-B13C-FB6460FD3503}" type="slidenum">
              <a:rPr lang="en-US" altLang="zh-CN" dirty="0"/>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l">
              <a:spcBef>
                <a:spcPct val="0"/>
              </a:spcBef>
              <a:defRPr kumimoji="0" sz="14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kumimoji="0" sz="1400" b="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lvl1pPr>
          </a:lstStyle>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l">
              <a:spcBef>
                <a:spcPct val="0"/>
              </a:spcBef>
              <a:defRPr kumimoji="0" sz="14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kumimoji="0" sz="1400" b="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lvl1pPr>
          </a:lstStyle>
          <a:p>
            <a:pPr lvl="0" eaLnBrk="1" hangingPunct="1">
              <a:spcBef>
                <a:spcPct val="0"/>
              </a:spcBef>
            </a:pPr>
            <a:fld id="{9A0DB2DC-4C9A-4742-B13C-FB6460FD3503}" type="slidenum">
              <a:rPr lang="zh-CN" altLang="en-US" dirty="0">
                <a:latin typeface="Times New Roman" panose="02020603050405020304" charset="0"/>
              </a:rPr>
            </a:fld>
            <a:endParaRPr lang="zh-CN" altLang="en-US" dirty="0">
              <a:latin typeface="Times New Roman" panose="0202060305040502030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0.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slide" Target="slide70.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slide" Target="slide70.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slide" Target="slide70.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slide" Target="slide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view"/>
          <p:cNvPicPr>
            <a:picLocks noChangeAspect="1"/>
          </p:cNvPicPr>
          <p:nvPr/>
        </p:nvPicPr>
        <p:blipFill>
          <a:blip r:embed="rId1"/>
          <a:stretch>
            <a:fillRect/>
          </a:stretch>
        </p:blipFill>
        <p:spPr>
          <a:xfrm>
            <a:off x="-152400" y="0"/>
            <a:ext cx="9448800" cy="6857365"/>
          </a:xfrm>
          <a:prstGeom prst="rect">
            <a:avLst/>
          </a:prstGeom>
        </p:spPr>
      </p:pic>
      <p:sp>
        <p:nvSpPr>
          <p:cNvPr id="3" name="矩形 2"/>
          <p:cNvSpPr/>
          <p:nvPr/>
        </p:nvSpPr>
        <p:spPr>
          <a:xfrm>
            <a:off x="1058863" y="762000"/>
            <a:ext cx="4070985" cy="1014730"/>
          </a:xfrm>
          <a:prstGeom prst="rect">
            <a:avLst/>
          </a:prstGeom>
          <a:noFill/>
          <a:ln>
            <a:noFill/>
          </a:ln>
        </p:spPr>
        <p:txBody>
          <a:bodyPr wrap="none" rtlCol="0" anchor="t">
            <a:spAutoFit/>
          </a:bodyPr>
          <a:p>
            <a:pPr algn="ctr"/>
            <a:r>
              <a:rPr lang="zh-CN" altLang="en-US" sz="60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rPr>
              <a:t>沁园春</a:t>
            </a:r>
            <a:r>
              <a:rPr lang="en-US" altLang="zh-CN" sz="60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rPr>
              <a:t>.</a:t>
            </a:r>
            <a:r>
              <a:rPr lang="zh-CN" altLang="en-US" sz="54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rPr>
              <a:t>长沙</a:t>
            </a:r>
            <a:endParaRPr lang="zh-CN" altLang="en-US" sz="54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endParaRPr>
          </a:p>
        </p:txBody>
      </p:sp>
      <p:sp>
        <p:nvSpPr>
          <p:cNvPr id="4" name="矩形 3"/>
          <p:cNvSpPr/>
          <p:nvPr/>
        </p:nvSpPr>
        <p:spPr>
          <a:xfrm>
            <a:off x="8275320" y="996315"/>
            <a:ext cx="655320" cy="1383665"/>
          </a:xfrm>
          <a:prstGeom prst="rect">
            <a:avLst/>
          </a:prstGeom>
          <a:noFill/>
          <a:ln>
            <a:noFill/>
          </a:ln>
        </p:spPr>
        <p:txBody>
          <a:bodyPr wrap="square" rtlCol="0" anchor="t">
            <a:spAutoFit/>
          </a:bodyPr>
          <a:p>
            <a:pPr algn="ctr"/>
            <a:r>
              <a:rPr lang="zh-CN" altLang="en-US" sz="2800">
                <a:ln w="6600">
                  <a:solidFill>
                    <a:schemeClr val="accent2"/>
                  </a:solidFill>
                  <a:prstDash val="solid"/>
                </a:ln>
                <a:solidFill>
                  <a:srgbClr val="FFFFFF"/>
                </a:solidFill>
                <a:effectLst>
                  <a:outerShdw dist="38100" dir="2700000" algn="tl" rotWithShape="0">
                    <a:schemeClr val="accent2"/>
                  </a:outerShdw>
                </a:effectLst>
                <a:latin typeface="楷体" panose="02010609060101010101" charset="-122"/>
                <a:ea typeface="楷体" panose="02010609060101010101" charset="-122"/>
              </a:rPr>
              <a:t>毛泽东</a:t>
            </a:r>
            <a:endParaRPr lang="zh-CN" altLang="en-US" sz="2800">
              <a:ln w="6600">
                <a:solidFill>
                  <a:schemeClr val="accent2"/>
                </a:solidFill>
                <a:prstDash val="solid"/>
              </a:ln>
              <a:solidFill>
                <a:srgbClr val="FFFFFF"/>
              </a:solidFill>
              <a:effectLst>
                <a:outerShdw dist="38100" dir="2700000" algn="tl" rotWithShape="0">
                  <a:schemeClr val="accent2"/>
                </a:outerShdw>
              </a:effectLst>
              <a:latin typeface="楷体" panose="02010609060101010101" charset="-122"/>
              <a:ea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b01527b2_E656352_130a6e78"/>
          <p:cNvPicPr>
            <a:picLocks noChangeAspect="1"/>
          </p:cNvPicPr>
          <p:nvPr/>
        </p:nvPicPr>
        <p:blipFill>
          <a:blip r:embed="rId1"/>
          <a:stretch>
            <a:fillRect/>
          </a:stretch>
        </p:blipFill>
        <p:spPr>
          <a:xfrm>
            <a:off x="635" y="0"/>
            <a:ext cx="9144000" cy="6858635"/>
          </a:xfrm>
          <a:prstGeom prst="rect">
            <a:avLst/>
          </a:prstGeom>
        </p:spPr>
      </p:pic>
      <p:sp>
        <p:nvSpPr>
          <p:cNvPr id="13314" name="Rectangle 3"/>
          <p:cNvSpPr>
            <a:spLocks noGrp="1"/>
          </p:cNvSpPr>
          <p:nvPr>
            <p:ph idx="1"/>
          </p:nvPr>
        </p:nvSpPr>
        <p:spPr>
          <a:xfrm>
            <a:off x="138430" y="583565"/>
            <a:ext cx="8198485" cy="3991610"/>
          </a:xfrm>
        </p:spPr>
        <p:txBody>
          <a:bodyPr vert="horz" wrap="square" lIns="91440" tIns="45720" rIns="91440" bIns="45720" anchor="t"/>
          <a:p>
            <a:pPr eaLnBrk="1" hangingPunct="1"/>
            <a:r>
              <a:rPr lang="en-US" altLang="zh-CN" sz="2400" b="1" dirty="0">
                <a:solidFill>
                  <a:schemeClr val="tx2"/>
                </a:solidFill>
                <a:latin typeface="仿宋" panose="02010609060101010101" charset="-122"/>
                <a:ea typeface="仿宋" panose="02010609060101010101" charset="-122"/>
                <a:cs typeface="仿宋" panose="02010609060101010101" charset="-122"/>
              </a:rPr>
              <a:t>    </a:t>
            </a:r>
            <a:r>
              <a:rPr lang="zh-CN" altLang="en-US" sz="2400" b="1" dirty="0">
                <a:solidFill>
                  <a:schemeClr val="tx2"/>
                </a:solidFill>
                <a:latin typeface="仿宋" panose="02010609060101010101" charset="-122"/>
                <a:ea typeface="仿宋" panose="02010609060101010101" charset="-122"/>
                <a:cs typeface="仿宋" panose="02010609060101010101" charset="-122"/>
              </a:rPr>
              <a:t>这首词作于</a:t>
            </a:r>
            <a:r>
              <a:rPr lang="en-US" altLang="zh-CN" sz="2400" b="1" dirty="0">
                <a:solidFill>
                  <a:srgbClr val="FF0000"/>
                </a:solidFill>
                <a:latin typeface="仿宋" panose="02010609060101010101" charset="-122"/>
                <a:ea typeface="仿宋" panose="02010609060101010101" charset="-122"/>
                <a:cs typeface="仿宋" panose="02010609060101010101" charset="-122"/>
              </a:rPr>
              <a:t>1925</a:t>
            </a:r>
            <a:r>
              <a:rPr lang="zh-CN" altLang="en-US" sz="2400" b="1" dirty="0">
                <a:solidFill>
                  <a:srgbClr val="FF0000"/>
                </a:solidFill>
                <a:latin typeface="仿宋" panose="02010609060101010101" charset="-122"/>
                <a:ea typeface="仿宋" panose="02010609060101010101" charset="-122"/>
                <a:cs typeface="仿宋" panose="02010609060101010101" charset="-122"/>
              </a:rPr>
              <a:t>年</a:t>
            </a:r>
            <a:r>
              <a:rPr lang="zh-CN" altLang="en-US" sz="2400" b="1" dirty="0">
                <a:solidFill>
                  <a:schemeClr val="tx2"/>
                </a:solidFill>
                <a:latin typeface="仿宋" panose="02010609060101010101" charset="-122"/>
                <a:ea typeface="仿宋" panose="02010609060101010101" charset="-122"/>
                <a:cs typeface="仿宋" panose="02010609060101010101" charset="-122"/>
              </a:rPr>
              <a:t>。</a:t>
            </a:r>
            <a:r>
              <a:rPr lang="en-US" altLang="zh-CN" sz="2400" b="1" dirty="0">
                <a:solidFill>
                  <a:schemeClr val="tx2"/>
                </a:solidFill>
                <a:latin typeface="仿宋" panose="02010609060101010101" charset="-122"/>
                <a:ea typeface="仿宋" panose="02010609060101010101" charset="-122"/>
                <a:cs typeface="仿宋" panose="02010609060101010101" charset="-122"/>
              </a:rPr>
              <a:t>1925</a:t>
            </a:r>
            <a:r>
              <a:rPr lang="zh-CN" altLang="en-US" sz="2400" b="1" dirty="0">
                <a:solidFill>
                  <a:schemeClr val="tx2"/>
                </a:solidFill>
                <a:latin typeface="仿宋" panose="02010609060101010101" charset="-122"/>
                <a:ea typeface="仿宋" panose="02010609060101010101" charset="-122"/>
                <a:cs typeface="仿宋" panose="02010609060101010101" charset="-122"/>
              </a:rPr>
              <a:t>年，是</a:t>
            </a:r>
            <a:r>
              <a:rPr lang="zh-CN" altLang="en-US" sz="2400" b="1" dirty="0">
                <a:solidFill>
                  <a:srgbClr val="FF0000"/>
                </a:solidFill>
                <a:latin typeface="仿宋" panose="02010609060101010101" charset="-122"/>
                <a:ea typeface="仿宋" panose="02010609060101010101" charset="-122"/>
                <a:cs typeface="仿宋" panose="02010609060101010101" charset="-122"/>
              </a:rPr>
              <a:t>北伐战争</a:t>
            </a:r>
            <a:r>
              <a:rPr lang="zh-CN" altLang="en-US" sz="2400" b="1" dirty="0">
                <a:solidFill>
                  <a:schemeClr val="tx2"/>
                </a:solidFill>
                <a:latin typeface="仿宋" panose="02010609060101010101" charset="-122"/>
                <a:ea typeface="仿宋" panose="02010609060101010101" charset="-122"/>
                <a:cs typeface="仿宋" panose="02010609060101010101" charset="-122"/>
              </a:rPr>
              <a:t>开始的前一年，当时革命运动正蓬勃发展。</a:t>
            </a:r>
            <a:r>
              <a:rPr lang="zh-CN" altLang="en-US" sz="2400" b="1" dirty="0">
                <a:solidFill>
                  <a:srgbClr val="FF0000"/>
                </a:solidFill>
                <a:latin typeface="仿宋" panose="02010609060101010101" charset="-122"/>
                <a:ea typeface="仿宋" panose="02010609060101010101" charset="-122"/>
                <a:cs typeface="仿宋" panose="02010609060101010101" charset="-122"/>
              </a:rPr>
              <a:t>五卅运动、省港大罢工</a:t>
            </a:r>
            <a:r>
              <a:rPr lang="zh-CN" altLang="en-US" sz="2400" b="1" dirty="0">
                <a:solidFill>
                  <a:schemeClr val="tx2"/>
                </a:solidFill>
                <a:latin typeface="仿宋" panose="02010609060101010101" charset="-122"/>
                <a:ea typeface="仿宋" panose="02010609060101010101" charset="-122"/>
                <a:cs typeface="仿宋" panose="02010609060101010101" charset="-122"/>
              </a:rPr>
              <a:t>相继爆发，湖南、广东等地农民运动日益高涨。毛泽东直接领导了湖南农民运动，建立了农民协会，创建了党支部。同时，</a:t>
            </a:r>
            <a:r>
              <a:rPr lang="zh-CN" altLang="en-US" sz="2400" b="1" dirty="0">
                <a:solidFill>
                  <a:srgbClr val="FF0000"/>
                </a:solidFill>
                <a:latin typeface="仿宋" panose="02010609060101010101" charset="-122"/>
                <a:ea typeface="仿宋" panose="02010609060101010101" charset="-122"/>
                <a:cs typeface="仿宋" panose="02010609060101010101" charset="-122"/>
              </a:rPr>
              <a:t>国共两党的统一战线</a:t>
            </a:r>
            <a:r>
              <a:rPr lang="zh-CN" altLang="en-US" sz="2400" b="1" dirty="0">
                <a:solidFill>
                  <a:schemeClr val="tx2"/>
                </a:solidFill>
                <a:latin typeface="仿宋" panose="02010609060101010101" charset="-122"/>
                <a:ea typeface="仿宋" panose="02010609060101010101" charset="-122"/>
                <a:cs typeface="仿宋" panose="02010609060101010101" charset="-122"/>
              </a:rPr>
              <a:t>已经确立，</a:t>
            </a:r>
            <a:r>
              <a:rPr lang="zh-CN" altLang="en-US" sz="2400" b="1" dirty="0">
                <a:solidFill>
                  <a:srgbClr val="FF0000"/>
                </a:solidFill>
                <a:latin typeface="仿宋" panose="02010609060101010101" charset="-122"/>
                <a:ea typeface="仿宋" panose="02010609060101010101" charset="-122"/>
                <a:cs typeface="仿宋" panose="02010609060101010101" charset="-122"/>
              </a:rPr>
              <a:t>国民革命政府</a:t>
            </a:r>
            <a:r>
              <a:rPr lang="zh-CN" altLang="en-US" sz="2400" b="1" dirty="0">
                <a:solidFill>
                  <a:schemeClr val="tx2"/>
                </a:solidFill>
                <a:latin typeface="仿宋" panose="02010609060101010101" charset="-122"/>
                <a:ea typeface="仿宋" panose="02010609060101010101" charset="-122"/>
                <a:cs typeface="仿宋" panose="02010609060101010101" charset="-122"/>
              </a:rPr>
              <a:t>已在</a:t>
            </a:r>
            <a:r>
              <a:rPr lang="zh-CN" altLang="en-US" sz="2400" b="1" dirty="0">
                <a:solidFill>
                  <a:srgbClr val="FF0000"/>
                </a:solidFill>
                <a:latin typeface="仿宋" panose="02010609060101010101" charset="-122"/>
                <a:ea typeface="仿宋" panose="02010609060101010101" charset="-122"/>
                <a:cs typeface="仿宋" panose="02010609060101010101" charset="-122"/>
              </a:rPr>
              <a:t>广州</a:t>
            </a:r>
            <a:r>
              <a:rPr lang="zh-CN" altLang="en-US" sz="2400" b="1" dirty="0">
                <a:solidFill>
                  <a:schemeClr val="tx2"/>
                </a:solidFill>
                <a:latin typeface="仿宋" panose="02010609060101010101" charset="-122"/>
                <a:ea typeface="仿宋" panose="02010609060101010101" charset="-122"/>
                <a:cs typeface="仿宋" panose="02010609060101010101" charset="-122"/>
              </a:rPr>
              <a:t>正式成立。</a:t>
            </a:r>
            <a:endParaRPr lang="zh-CN" altLang="en-US" sz="2400" b="1" dirty="0">
              <a:solidFill>
                <a:schemeClr val="tx2"/>
              </a:solidFill>
              <a:latin typeface="仿宋" panose="02010609060101010101" charset="-122"/>
              <a:ea typeface="仿宋" panose="02010609060101010101" charset="-122"/>
              <a:cs typeface="仿宋" panose="02010609060101010101" charset="-122"/>
            </a:endParaRPr>
          </a:p>
          <a:p>
            <a:pPr eaLnBrk="1" hangingPunct="1"/>
            <a:r>
              <a:rPr lang="zh-CN" altLang="en-US" sz="2400" b="1" dirty="0">
                <a:solidFill>
                  <a:schemeClr val="tx2"/>
                </a:solidFill>
                <a:latin typeface="仿宋" panose="02010609060101010101" charset="-122"/>
                <a:ea typeface="仿宋" panose="02010609060101010101" charset="-122"/>
                <a:cs typeface="仿宋" panose="02010609060101010101" charset="-122"/>
              </a:rPr>
              <a:t>    这年深秋，毛泽东去广州主持</a:t>
            </a:r>
            <a:r>
              <a:rPr lang="zh-CN" altLang="en-US" sz="2400" b="1" dirty="0">
                <a:solidFill>
                  <a:srgbClr val="FF0000"/>
                </a:solidFill>
                <a:latin typeface="仿宋" panose="02010609060101010101" charset="-122"/>
                <a:ea typeface="仿宋" panose="02010609060101010101" charset="-122"/>
                <a:cs typeface="仿宋" panose="02010609060101010101" charset="-122"/>
              </a:rPr>
              <a:t>农民运动讲习所</a:t>
            </a:r>
            <a:r>
              <a:rPr lang="zh-CN" altLang="en-US" sz="2400" b="1" dirty="0">
                <a:solidFill>
                  <a:schemeClr val="tx2"/>
                </a:solidFill>
                <a:latin typeface="仿宋" panose="02010609060101010101" charset="-122"/>
                <a:ea typeface="仿宋" panose="02010609060101010101" charset="-122"/>
                <a:cs typeface="仿宋" panose="02010609060101010101" charset="-122"/>
              </a:rPr>
              <a:t>，途经长沙，这时湖南省长赵恒惕再次通缉毛泽东，这首词大概是毛泽东离开长沙时所作。</a:t>
            </a:r>
            <a:r>
              <a:rPr lang="zh-CN" altLang="en-US" sz="2400">
                <a:solidFill>
                  <a:srgbClr val="C00000"/>
                </a:solidFill>
                <a:latin typeface="仿宋" panose="02010609060101010101" charset="-122"/>
                <a:ea typeface="仿宋" panose="02010609060101010101" charset="-122"/>
                <a:cs typeface="仿宋" panose="02010609060101010101" charset="-122"/>
                <a:sym typeface="+mn-ea"/>
              </a:rPr>
              <a:t>在长沙，重游岳麓山、湘江橘子洲这些读书时经常与朋友游聚的旧地，面对绚丽的秋景，回忆往昔的岁月，写下了这首气势磅礴的词</a:t>
            </a:r>
            <a:r>
              <a:rPr lang="zh-CN" altLang="en-US" sz="2400">
                <a:latin typeface="仿宋" panose="02010609060101010101" charset="-122"/>
                <a:ea typeface="仿宋" panose="02010609060101010101" charset="-122"/>
                <a:cs typeface="仿宋" panose="02010609060101010101" charset="-122"/>
                <a:sym typeface="+mn-ea"/>
              </a:rPr>
              <a:t>。</a:t>
            </a:r>
            <a:endParaRPr lang="zh-CN" altLang="en-US" sz="2400" b="1" dirty="0">
              <a:solidFill>
                <a:schemeClr val="tx2"/>
              </a:solidFill>
              <a:latin typeface="仿宋" panose="02010609060101010101" charset="-122"/>
              <a:ea typeface="仿宋" panose="02010609060101010101" charset="-122"/>
              <a:cs typeface="仿宋" panose="02010609060101010101" charset="-122"/>
            </a:endParaRPr>
          </a:p>
          <a:p>
            <a:pPr eaLnBrk="1" hangingPunct="1"/>
            <a:endParaRPr lang="en-US" altLang="zh-CN" sz="2400" b="1" dirty="0">
              <a:solidFill>
                <a:schemeClr val="tx2"/>
              </a:solidFill>
              <a:latin typeface="仿宋" panose="02010609060101010101" charset="-122"/>
              <a:ea typeface="仿宋" panose="02010609060101010101" charset="-122"/>
              <a:cs typeface="仿宋" panose="02010609060101010101" charset="-122"/>
            </a:endParaRPr>
          </a:p>
        </p:txBody>
      </p:sp>
      <p:sp>
        <p:nvSpPr>
          <p:cNvPr id="4" name="矩形 3"/>
          <p:cNvSpPr/>
          <p:nvPr/>
        </p:nvSpPr>
        <p:spPr>
          <a:xfrm>
            <a:off x="2467610" y="0"/>
            <a:ext cx="1816100" cy="583565"/>
          </a:xfrm>
          <a:prstGeom prst="rect">
            <a:avLst/>
          </a:prstGeom>
          <a:noFill/>
          <a:ln>
            <a:noFill/>
          </a:ln>
        </p:spPr>
        <p:txBody>
          <a:bodyPr wrap="none" rtlCol="0" anchor="t">
            <a:spAutoFit/>
          </a:bodyPr>
          <a:p>
            <a:pPr algn="ctr"/>
            <a:r>
              <a:rPr lang="zh-CN" altLang="en-US" sz="3200">
                <a:ln w="6600">
                  <a:solidFill>
                    <a:schemeClr val="accent2"/>
                  </a:solidFill>
                  <a:prstDash val="solid"/>
                </a:ln>
                <a:solidFill>
                  <a:srgbClr val="FFFFFF"/>
                </a:solidFill>
                <a:effectLst>
                  <a:outerShdw dist="38100" dir="2700000" algn="tl" rotWithShape="0">
                    <a:schemeClr val="accent2"/>
                  </a:outerShdw>
                </a:effectLst>
              </a:rPr>
              <a:t>写作背景</a:t>
            </a:r>
            <a:endParaRPr lang="zh-CN" altLang="en-US" sz="3200">
              <a:ln w="6600">
                <a:solidFill>
                  <a:schemeClr val="accent2"/>
                </a:solidFill>
                <a:prstDash val="solid"/>
              </a:ln>
              <a:solidFill>
                <a:srgbClr val="FFFFFF"/>
              </a:solidFill>
              <a:effectLst>
                <a:outerShdw dist="38100" dir="2700000" algn="tl" rotWithShape="0">
                  <a:schemeClr val="accent2"/>
                </a:outerShdw>
              </a:effectLst>
            </a:endParaRPr>
          </a:p>
        </p:txBody>
      </p:sp>
      <p:pic>
        <p:nvPicPr>
          <p:cNvPr id="6" name="图片 5"/>
          <p:cNvPicPr>
            <a:picLocks noChangeAspect="1"/>
          </p:cNvPicPr>
          <p:nvPr/>
        </p:nvPicPr>
        <p:blipFill>
          <a:blip r:embed="rId2"/>
          <a:stretch>
            <a:fillRect/>
          </a:stretch>
        </p:blipFill>
        <p:spPr>
          <a:xfrm>
            <a:off x="5132705" y="4766310"/>
            <a:ext cx="4011295" cy="2092325"/>
          </a:xfrm>
          <a:prstGeom prst="rect">
            <a:avLst/>
          </a:prstGeom>
        </p:spPr>
      </p:pic>
      <p:sp>
        <p:nvSpPr>
          <p:cNvPr id="7" name="矩形 6"/>
          <p:cNvSpPr/>
          <p:nvPr/>
        </p:nvSpPr>
        <p:spPr>
          <a:xfrm>
            <a:off x="392430" y="4766945"/>
            <a:ext cx="4249420" cy="1630045"/>
          </a:xfrm>
          <a:prstGeom prst="rect">
            <a:avLst/>
          </a:prstGeom>
          <a:noFill/>
          <a:ln>
            <a:noFill/>
          </a:ln>
        </p:spPr>
        <p:txBody>
          <a:bodyPr wrap="square" rtlCol="0" anchor="t">
            <a:spAutoFit/>
          </a:bodyPr>
          <a:p>
            <a:pPr algn="ctr"/>
            <a:r>
              <a:rPr lang="en-US" altLang="zh-CN" sz="2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en-US" altLang="zh-CN"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词人独立于橘子洲头，欣赏湘江北去的景色，看到了什么？想到了什么问题？回忆了什么</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4">
                                            <p:txEl>
                                              <p:pRg st="0" end="0"/>
                                            </p:txEl>
                                          </p:spTgt>
                                        </p:tgtEl>
                                        <p:attrNameLst>
                                          <p:attrName>style.visibility</p:attrName>
                                        </p:attrNameLst>
                                      </p:cBhvr>
                                      <p:to>
                                        <p:strVal val="visible"/>
                                      </p:to>
                                    </p:set>
                                    <p:animEffect transition="in" filter="blinds(horizontal)">
                                      <p:cBhvr>
                                        <p:cTn id="12" dur="500"/>
                                        <p:tgtEl>
                                          <p:spTgt spid="133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17" dur="500"/>
                                        <p:tgtEl>
                                          <p:spTgt spid="133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13314" grpId="1" build="p"/>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0" y="0"/>
            <a:ext cx="9144000" cy="6858000"/>
          </a:xfrm>
          <a:prstGeom prst="rect">
            <a:avLst/>
          </a:prstGeom>
        </p:spPr>
      </p:pic>
      <p:sp>
        <p:nvSpPr>
          <p:cNvPr id="3" name="文本框 2"/>
          <p:cNvSpPr txBox="1"/>
          <p:nvPr/>
        </p:nvSpPr>
        <p:spPr>
          <a:xfrm>
            <a:off x="1892935" y="1264285"/>
            <a:ext cx="2478405" cy="5077460"/>
          </a:xfrm>
          <a:prstGeom prst="rect">
            <a:avLst/>
          </a:prstGeom>
          <a:noFill/>
        </p:spPr>
        <p:txBody>
          <a:bodyPr wrap="square" rtlCol="0" anchor="t">
            <a:spAutoFit/>
          </a:bodyPr>
          <a:lstStyle/>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独立</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寒秋，</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湘江</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北去，</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橘</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子</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洲头。</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看</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万山</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红遍，</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层林</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尽染；</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漫江</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碧透，</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endParaRPr lang="zh-CN" altLang="en-US" sz="2400" b="1" dirty="0">
              <a:solidFill>
                <a:schemeClr val="accent2">
                  <a:lumMod val="75000"/>
                </a:schemeClr>
              </a:solidFill>
              <a:latin typeface="方正魏碑简体" panose="03000509000000000000" charset="-122"/>
              <a:ea typeface="方正魏碑简体" panose="03000509000000000000" charset="-122"/>
              <a:cs typeface="方正魏碑简体" panose="03000509000000000000" charset="-122"/>
              <a:sym typeface="+mn-ea"/>
            </a:endParaRPr>
          </a:p>
        </p:txBody>
      </p:sp>
      <p:sp>
        <p:nvSpPr>
          <p:cNvPr id="2" name="文本框 1"/>
          <p:cNvSpPr txBox="1"/>
          <p:nvPr/>
        </p:nvSpPr>
        <p:spPr>
          <a:xfrm>
            <a:off x="4624070" y="1264285"/>
            <a:ext cx="2824480" cy="5077460"/>
          </a:xfrm>
          <a:prstGeom prst="rect">
            <a:avLst/>
          </a:prstGeom>
          <a:noFill/>
        </p:spPr>
        <p:txBody>
          <a:bodyPr wrap="square" rtlCol="0" anchor="t">
            <a:spAutoFit/>
          </a:bodyPr>
          <a:p>
            <a:pPr>
              <a:lnSpc>
                <a:spcPct val="150000"/>
              </a:lnSpc>
              <a:buNone/>
            </a:pPr>
            <a:r>
              <a:rPr lang="zh-CN" altLang="en-US" sz="2400"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百</a:t>
            </a:r>
            <a:r>
              <a:rPr lang="zh-CN" altLang="en-US" sz="2400"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舸</a:t>
            </a:r>
            <a:r>
              <a:rPr lang="en-US" altLang="zh-CN" sz="2400"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争流。</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鹰击</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长空，</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鱼翔</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浅底，</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万类</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霜天</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竞自由。</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怅</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寥廓</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问</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苍茫</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大地，</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谁</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主</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沉浮</a:t>
            </a:r>
            <a:r>
              <a:rPr lang="zh-CN" altLang="en-US" sz="2400" b="1" dirty="0" smtClean="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p:txBody>
      </p:sp>
      <p:sp>
        <p:nvSpPr>
          <p:cNvPr id="4" name="矩形 3"/>
          <p:cNvSpPr/>
          <p:nvPr/>
        </p:nvSpPr>
        <p:spPr>
          <a:xfrm>
            <a:off x="147003" y="69850"/>
            <a:ext cx="1255395" cy="521970"/>
          </a:xfrm>
          <a:prstGeom prst="rect">
            <a:avLst/>
          </a:prstGeom>
          <a:noFill/>
          <a:ln>
            <a:noFill/>
          </a:ln>
        </p:spPr>
        <p:txBody>
          <a:bodyPr wrap="none" rtlCol="0" anchor="t">
            <a:spAutoFit/>
          </a:bodyPr>
          <a:p>
            <a:pPr algn="ctr"/>
            <a:r>
              <a:rPr lang="zh-CN" altLang="en-US" sz="2800">
                <a:ln w="6600">
                  <a:solidFill>
                    <a:schemeClr val="accent2"/>
                  </a:solidFill>
                  <a:prstDash val="solid"/>
                </a:ln>
                <a:solidFill>
                  <a:srgbClr val="FFFFFF"/>
                </a:solidFill>
                <a:effectLst>
                  <a:outerShdw dist="38100" dir="2700000" algn="tl" rotWithShape="0">
                    <a:schemeClr val="accent2"/>
                  </a:outerShdw>
                </a:effectLst>
              </a:rPr>
              <a:t>我会读</a:t>
            </a:r>
            <a:endParaRPr lang="zh-CN" altLang="en-US" sz="2800">
              <a:ln w="6600">
                <a:solidFill>
                  <a:schemeClr val="accent2"/>
                </a:solidFill>
                <a:prstDash val="solid"/>
              </a:ln>
              <a:solidFill>
                <a:srgbClr val="FFFFFF"/>
              </a:solidFill>
              <a:effectLst>
                <a:outerShdw dist="38100" dir="2700000" algn="tl" rotWithShape="0">
                  <a:schemeClr val="accent2"/>
                </a:outerShdw>
              </a:effectLst>
            </a:endParaRPr>
          </a:p>
        </p:txBody>
      </p:sp>
      <p:sp>
        <p:nvSpPr>
          <p:cNvPr id="5" name="文本框 4"/>
          <p:cNvSpPr txBox="1"/>
          <p:nvPr/>
        </p:nvSpPr>
        <p:spPr>
          <a:xfrm>
            <a:off x="2876233" y="262255"/>
            <a:ext cx="2738120" cy="645160"/>
          </a:xfrm>
          <a:prstGeom prst="rect">
            <a:avLst/>
          </a:prstGeom>
          <a:noFill/>
        </p:spPr>
        <p:txBody>
          <a:bodyPr wrap="none" rtlCol="0" anchor="t">
            <a:spAutoFit/>
          </a:bodyPr>
          <a:p>
            <a:r>
              <a:rPr lang="en-US" sz="3200" b="1" dirty="0">
                <a:latin typeface="黑体" panose="02010609060101010101" pitchFamily="49" charset="-122"/>
                <a:ea typeface="黑体" panose="02010609060101010101" pitchFamily="49" charset="-122"/>
                <a:sym typeface="+mn-ea"/>
              </a:rPr>
              <a:t>  </a:t>
            </a:r>
            <a:r>
              <a:rPr sz="2800" b="1" u="sng" dirty="0">
                <a:latin typeface="黑体" panose="02010609060101010101" pitchFamily="49" charset="-122"/>
                <a:ea typeface="黑体" panose="02010609060101010101" pitchFamily="49" charset="-122"/>
                <a:sym typeface="+mn-ea"/>
              </a:rPr>
              <a:t>沁</a:t>
            </a:r>
            <a:r>
              <a:rPr sz="2800" b="1" dirty="0">
                <a:latin typeface="黑体" panose="02010609060101010101" pitchFamily="49" charset="-122"/>
                <a:ea typeface="黑体" panose="02010609060101010101" pitchFamily="49" charset="-122"/>
                <a:sym typeface="+mn-ea"/>
              </a:rPr>
              <a:t>园春·长沙</a:t>
            </a:r>
            <a:r>
              <a:rPr sz="3200" b="1" dirty="0">
                <a:latin typeface="黑体" panose="02010609060101010101" pitchFamily="49" charset="-122"/>
                <a:ea typeface="黑体" panose="02010609060101010101" pitchFamily="49" charset="-122"/>
                <a:sym typeface="+mn-ea"/>
              </a:rPr>
              <a:t> </a:t>
            </a:r>
            <a:r>
              <a:rPr b="1" dirty="0">
                <a:latin typeface="黑体" panose="02010609060101010101" pitchFamily="49" charset="-122"/>
                <a:ea typeface="黑体" panose="02010609060101010101" pitchFamily="49" charset="-122"/>
                <a:sym typeface="+mn-ea"/>
              </a:rPr>
              <a:t>  </a:t>
            </a:r>
            <a:endParaRPr lang="zh-CN" altLang="en-US"/>
          </a:p>
        </p:txBody>
      </p:sp>
      <p:sp>
        <p:nvSpPr>
          <p:cNvPr id="14341" name="Text Box 5"/>
          <p:cNvSpPr txBox="1"/>
          <p:nvPr/>
        </p:nvSpPr>
        <p:spPr>
          <a:xfrm>
            <a:off x="3332480" y="0"/>
            <a:ext cx="875665"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qìn</a:t>
            </a:r>
            <a:endParaRPr lang="en-US" altLang="zh-CN" sz="2000" b="0" dirty="0">
              <a:solidFill>
                <a:srgbClr val="C00000"/>
              </a:solidFill>
              <a:latin typeface="楷体" panose="02010609060101010101" charset="-122"/>
              <a:ea typeface="楷体" panose="02010609060101010101" charset="-122"/>
            </a:endParaRPr>
          </a:p>
        </p:txBody>
      </p:sp>
      <p:sp>
        <p:nvSpPr>
          <p:cNvPr id="6" name="Text Box 5"/>
          <p:cNvSpPr txBox="1"/>
          <p:nvPr/>
        </p:nvSpPr>
        <p:spPr>
          <a:xfrm>
            <a:off x="2189480" y="2542540"/>
            <a:ext cx="68707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jú</a:t>
            </a:r>
            <a:endParaRPr lang="en-US" altLang="zh-CN" sz="2000" b="0" dirty="0">
              <a:solidFill>
                <a:srgbClr val="C00000"/>
              </a:solidFill>
              <a:latin typeface="楷体" panose="02010609060101010101" charset="-122"/>
              <a:ea typeface="楷体" panose="02010609060101010101" charset="-122"/>
            </a:endParaRPr>
          </a:p>
        </p:txBody>
      </p:sp>
      <p:sp>
        <p:nvSpPr>
          <p:cNvPr id="7" name="Text Box 5"/>
          <p:cNvSpPr txBox="1"/>
          <p:nvPr/>
        </p:nvSpPr>
        <p:spPr>
          <a:xfrm>
            <a:off x="4826635" y="4013835"/>
            <a:ext cx="104013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chàng</a:t>
            </a:r>
            <a:endParaRPr lang="en-US" altLang="zh-CN" sz="2000" b="0" dirty="0">
              <a:solidFill>
                <a:srgbClr val="C00000"/>
              </a:solidFill>
              <a:latin typeface="楷体" panose="02010609060101010101" charset="-122"/>
              <a:ea typeface="楷体" panose="02010609060101010101" charset="-122"/>
            </a:endParaRPr>
          </a:p>
        </p:txBody>
      </p:sp>
      <p:sp>
        <p:nvSpPr>
          <p:cNvPr id="8" name="Text Box 5"/>
          <p:cNvSpPr txBox="1"/>
          <p:nvPr/>
        </p:nvSpPr>
        <p:spPr>
          <a:xfrm>
            <a:off x="5436235" y="1079500"/>
            <a:ext cx="570865"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gě</a:t>
            </a:r>
            <a:endParaRPr lang="en-US" altLang="zh-CN" sz="2000" b="0" dirty="0">
              <a:solidFill>
                <a:srgbClr val="C00000"/>
              </a:solidFill>
              <a:latin typeface="楷体" panose="02010609060101010101" charset="-122"/>
              <a:ea typeface="楷体" panose="02010609060101010101" charset="-122"/>
            </a:endParaRPr>
          </a:p>
        </p:txBody>
      </p:sp>
      <p:sp>
        <p:nvSpPr>
          <p:cNvPr id="10" name="Text Box 5"/>
          <p:cNvSpPr txBox="1"/>
          <p:nvPr/>
        </p:nvSpPr>
        <p:spPr>
          <a:xfrm>
            <a:off x="5953760" y="4013835"/>
            <a:ext cx="149479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liáo kuò</a:t>
            </a:r>
            <a:endParaRPr lang="en-US" altLang="zh-CN" sz="2000" b="0" dirty="0">
              <a:solidFill>
                <a:srgbClr val="C0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41">
                                            <p:txEl>
                                              <p:charRg st="0" end="4"/>
                                            </p:txEl>
                                          </p:spTgt>
                                        </p:tgtEl>
                                        <p:attrNameLst>
                                          <p:attrName>style.visibility</p:attrName>
                                        </p:attrNameLst>
                                      </p:cBhvr>
                                      <p:to>
                                        <p:strVal val="visible"/>
                                      </p:to>
                                    </p:set>
                                    <p:animEffect transition="in" filter="dissolve">
                                      <p:cBhvr>
                                        <p:cTn id="7" dur="500"/>
                                        <p:tgtEl>
                                          <p:spTgt spid="14341">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7">
                                            <p:txEl>
                                              <p:charRg st="0" end="4"/>
                                            </p:txEl>
                                          </p:spTgt>
                                        </p:tgtEl>
                                        <p:attrNameLst>
                                          <p:attrName>style.visibility</p:attrName>
                                        </p:attrNameLst>
                                      </p:cBhvr>
                                      <p:to>
                                        <p:strVal val="visible"/>
                                      </p:to>
                                    </p:set>
                                    <p:animEffect transition="in" filter="dissolve">
                                      <p:cBhvr>
                                        <p:cTn id="23" dur="500"/>
                                        <p:tgtEl>
                                          <p:spTgt spid="7">
                                            <p:txEl>
                                              <p:charRg st="0"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0">
                                            <p:txEl>
                                              <p:charRg st="0" end="4"/>
                                            </p:txEl>
                                          </p:spTgt>
                                        </p:tgtEl>
                                        <p:attrNameLst>
                                          <p:attrName>style.visibility</p:attrName>
                                        </p:attrNameLst>
                                      </p:cBhvr>
                                      <p:to>
                                        <p:strVal val="visible"/>
                                      </p:to>
                                    </p:set>
                                    <p:animEffect transition="in" filter="dissolve">
                                      <p:cBhvr>
                                        <p:cTn id="28" dur="500"/>
                                        <p:tgtEl>
                                          <p:spTgt spid="10">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7" grpId="0" build="p"/>
      <p:bldP spid="10" grpId="0" build="p"/>
      <p:bldP spid="6" grpId="0"/>
      <p:bldP spid="6"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325" y="1417955"/>
            <a:ext cx="3616960" cy="5077460"/>
          </a:xfrm>
          <a:prstGeom prst="rect">
            <a:avLst/>
          </a:prstGeom>
          <a:noFill/>
        </p:spPr>
        <p:txBody>
          <a:bodyPr wrap="square" rtlCol="0" anchor="t">
            <a:spAutoFit/>
          </a:bodyPr>
          <a:lstStyle/>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携来</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百侣</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曾游。</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忆</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往昔</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峥嵘</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岁月稠。</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恰</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同学</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少年，</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风华</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正茂；</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书生</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意气，</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挥斥</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方</a:t>
            </a:r>
            <a:r>
              <a:rPr lang="zh-CN" altLang="en-US" sz="2400" b="1"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遒</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p:txBody>
      </p:sp>
      <p:sp>
        <p:nvSpPr>
          <p:cNvPr id="4" name="矩形 3"/>
          <p:cNvSpPr/>
          <p:nvPr/>
        </p:nvSpPr>
        <p:spPr>
          <a:xfrm>
            <a:off x="147003" y="69850"/>
            <a:ext cx="1255395" cy="521970"/>
          </a:xfrm>
          <a:prstGeom prst="rect">
            <a:avLst/>
          </a:prstGeom>
          <a:noFill/>
          <a:ln>
            <a:noFill/>
          </a:ln>
        </p:spPr>
        <p:txBody>
          <a:bodyPr wrap="none" rtlCol="0" anchor="t">
            <a:spAutoFit/>
          </a:bodyPr>
          <a:p>
            <a:pPr algn="ctr"/>
            <a:r>
              <a:rPr lang="zh-CN" altLang="en-US" sz="2800">
                <a:ln w="6600">
                  <a:solidFill>
                    <a:schemeClr val="accent2"/>
                  </a:solidFill>
                  <a:prstDash val="solid"/>
                </a:ln>
                <a:solidFill>
                  <a:srgbClr val="FFFFFF"/>
                </a:solidFill>
                <a:effectLst>
                  <a:outerShdw dist="38100" dir="2700000" algn="tl" rotWithShape="0">
                    <a:schemeClr val="accent2"/>
                  </a:outerShdw>
                </a:effectLst>
              </a:rPr>
              <a:t>我会读</a:t>
            </a:r>
            <a:endParaRPr lang="zh-CN" altLang="en-US" sz="2800">
              <a:ln w="6600">
                <a:solidFill>
                  <a:schemeClr val="accent2"/>
                </a:solidFill>
                <a:prstDash val="solid"/>
              </a:ln>
              <a:solidFill>
                <a:srgbClr val="FFFFFF"/>
              </a:solidFill>
              <a:effectLst>
                <a:outerShdw dist="38100" dir="2700000" algn="tl" rotWithShape="0">
                  <a:schemeClr val="accent2"/>
                </a:outerShdw>
              </a:effectLst>
            </a:endParaRPr>
          </a:p>
        </p:txBody>
      </p:sp>
      <p:sp>
        <p:nvSpPr>
          <p:cNvPr id="11" name="Text Box 5"/>
          <p:cNvSpPr txBox="1"/>
          <p:nvPr/>
        </p:nvSpPr>
        <p:spPr>
          <a:xfrm>
            <a:off x="1264285" y="1942465"/>
            <a:ext cx="1884045"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zhēng róng</a:t>
            </a:r>
            <a:endParaRPr lang="en-US" altLang="zh-CN" sz="2000" b="0" dirty="0">
              <a:solidFill>
                <a:srgbClr val="C00000"/>
              </a:solidFill>
              <a:latin typeface="楷体" panose="02010609060101010101" charset="-122"/>
              <a:ea typeface="楷体" panose="02010609060101010101" charset="-122"/>
            </a:endParaRPr>
          </a:p>
        </p:txBody>
      </p:sp>
      <p:sp>
        <p:nvSpPr>
          <p:cNvPr id="12" name="Text Box 5"/>
          <p:cNvSpPr txBox="1"/>
          <p:nvPr/>
        </p:nvSpPr>
        <p:spPr>
          <a:xfrm>
            <a:off x="2127885" y="4864735"/>
            <a:ext cx="76327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qiú</a:t>
            </a:r>
            <a:endParaRPr lang="en-US" altLang="zh-CN" sz="2000" b="0" dirty="0">
              <a:solidFill>
                <a:srgbClr val="C00000"/>
              </a:solidFill>
              <a:latin typeface="楷体" panose="02010609060101010101" charset="-122"/>
              <a:ea typeface="楷体" panose="02010609060101010101" charset="-122"/>
            </a:endParaRPr>
          </a:p>
        </p:txBody>
      </p:sp>
      <p:sp>
        <p:nvSpPr>
          <p:cNvPr id="13" name="Text Box 5"/>
          <p:cNvSpPr txBox="1"/>
          <p:nvPr/>
        </p:nvSpPr>
        <p:spPr>
          <a:xfrm>
            <a:off x="5831840" y="4968240"/>
            <a:ext cx="52959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è</a:t>
            </a:r>
            <a:endParaRPr lang="en-US" altLang="zh-CN" sz="2000" b="0" dirty="0">
              <a:solidFill>
                <a:srgbClr val="C00000"/>
              </a:solidFill>
              <a:latin typeface="楷体" panose="02010609060101010101" charset="-122"/>
              <a:ea typeface="楷体" panose="02010609060101010101" charset="-122"/>
            </a:endParaRPr>
          </a:p>
        </p:txBody>
      </p:sp>
      <p:sp>
        <p:nvSpPr>
          <p:cNvPr id="2" name="文本框 1"/>
          <p:cNvSpPr txBox="1"/>
          <p:nvPr/>
        </p:nvSpPr>
        <p:spPr>
          <a:xfrm>
            <a:off x="4830445" y="1522730"/>
            <a:ext cx="2944495" cy="4338320"/>
          </a:xfrm>
          <a:prstGeom prst="rect">
            <a:avLst/>
          </a:prstGeom>
          <a:noFill/>
        </p:spPr>
        <p:txBody>
          <a:bodyPr wrap="square" rtlCol="0" anchor="t">
            <a:spAutoFit/>
          </a:bodyPr>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指点</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江山</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激扬</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文字，</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    粪土</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当年</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万户侯。</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曾</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记否，</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       到</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中流</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击水，</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a:p>
            <a:pPr>
              <a:lnSpc>
                <a:spcPct val="150000"/>
              </a:lnSpc>
              <a:buNone/>
            </a:pP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    浪</a:t>
            </a:r>
            <a:r>
              <a:rPr lang="zh-CN" altLang="en-US" sz="2400" b="1" u="sng"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遏</a:t>
            </a:r>
            <a:r>
              <a:rPr lang="en-US" altLang="zh-CN"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r>
              <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rPr>
              <a:t>飞舟</a:t>
            </a:r>
            <a:r>
              <a:rPr lang="zh-CN" altLang="en-US" sz="2400" b="1" dirty="0" smtClean="0">
                <a:solidFill>
                  <a:schemeClr val="tx1"/>
                </a:solidFill>
                <a:latin typeface="方正魏碑简体" panose="03000509000000000000" charset="-122"/>
                <a:ea typeface="方正魏碑简体" panose="03000509000000000000" charset="-122"/>
                <a:cs typeface="方正魏碑简体" panose="03000509000000000000" charset="-122"/>
                <a:sym typeface="+mn-ea"/>
              </a:rPr>
              <a:t>？</a:t>
            </a:r>
            <a:endParaRPr lang="zh-CN" altLang="en-US" sz="2400" b="1" dirty="0">
              <a:solidFill>
                <a:schemeClr val="tx1"/>
              </a:solidFill>
              <a:latin typeface="方正魏碑简体" panose="03000509000000000000" charset="-122"/>
              <a:ea typeface="方正魏碑简体" panose="03000509000000000000" charset="-122"/>
              <a:cs typeface="方正魏碑简体" panose="03000509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xEl>
                                              <p:charRg st="0" end="4"/>
                                            </p:txEl>
                                          </p:spTgt>
                                        </p:tgtEl>
                                        <p:attrNameLst>
                                          <p:attrName>style.visibility</p:attrName>
                                        </p:attrNameLst>
                                      </p:cBhvr>
                                      <p:to>
                                        <p:strVal val="visible"/>
                                      </p:to>
                                    </p:set>
                                    <p:animEffect transition="in" filter="dissolve">
                                      <p:cBhvr>
                                        <p:cTn id="7" dur="500"/>
                                        <p:tgtEl>
                                          <p:spTgt spid="11">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xEl>
                                              <p:charRg st="0" end="4"/>
                                            </p:txEl>
                                          </p:spTgt>
                                        </p:tgtEl>
                                        <p:attrNameLst>
                                          <p:attrName>style.visibility</p:attrName>
                                        </p:attrNameLst>
                                      </p:cBhvr>
                                      <p:to>
                                        <p:strVal val="visible"/>
                                      </p:to>
                                    </p:set>
                                    <p:animEffect transition="in" filter="dissolve">
                                      <p:cBhvr>
                                        <p:cTn id="12" dur="500"/>
                                        <p:tgtEl>
                                          <p:spTgt spid="12">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xEl>
                                              <p:charRg st="0" end="4"/>
                                            </p:txEl>
                                          </p:spTgt>
                                        </p:tgtEl>
                                        <p:attrNameLst>
                                          <p:attrName>style.visibility</p:attrName>
                                        </p:attrNameLst>
                                      </p:cBhvr>
                                      <p:to>
                                        <p:strVal val="visible"/>
                                      </p:to>
                                    </p:set>
                                    <p:animEffect transition="in" filter="dissolve">
                                      <p:cBhvr>
                                        <p:cTn id="17" dur="500"/>
                                        <p:tgtEl>
                                          <p:spTgt spid="13">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build="p"/>
      <p:bldP spid="1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019"/>
          <p:cNvPicPr>
            <a:picLocks noChangeAspect="1"/>
          </p:cNvPicPr>
          <p:nvPr/>
        </p:nvPicPr>
        <p:blipFill>
          <a:blip r:embed="rId1"/>
          <a:stretch>
            <a:fillRect/>
          </a:stretch>
        </p:blipFill>
        <p:spPr>
          <a:xfrm>
            <a:off x="0" y="635"/>
            <a:ext cx="9144635" cy="6856730"/>
          </a:xfrm>
          <a:prstGeom prst="rect">
            <a:avLst/>
          </a:prstGeom>
        </p:spPr>
      </p:pic>
      <p:sp>
        <p:nvSpPr>
          <p:cNvPr id="84994" name="文本框 1"/>
          <p:cNvSpPr txBox="1"/>
          <p:nvPr/>
        </p:nvSpPr>
        <p:spPr>
          <a:xfrm>
            <a:off x="480060" y="645160"/>
            <a:ext cx="7752715" cy="3599815"/>
          </a:xfrm>
          <a:prstGeom prst="rect">
            <a:avLst/>
          </a:prstGeom>
          <a:noFill/>
          <a:ln w="9525">
            <a:noFill/>
          </a:ln>
        </p:spPr>
        <p:txBody>
          <a:bodyPr wrap="square">
            <a:spAutoFit/>
          </a:bodyPr>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独立</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寒秋</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，湘江</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北</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去，橘</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子洲头。</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看万山红遍，</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层林</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尽染；</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漫江</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碧透，百</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舸</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争流。</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鹰击长空，鱼翔浅底，万类霜天竞自由。</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怅寥廓，</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问苍茫大地，谁主沉浮？</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lang="en-US"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p:txBody>
      </p:sp>
      <p:sp>
        <p:nvSpPr>
          <p:cNvPr id="8" name="文本框 2"/>
          <p:cNvSpPr txBox="1"/>
          <p:nvPr/>
        </p:nvSpPr>
        <p:spPr>
          <a:xfrm>
            <a:off x="-106680" y="6383020"/>
            <a:ext cx="8926195" cy="460375"/>
          </a:xfrm>
          <a:prstGeom prst="rect">
            <a:avLst/>
          </a:prstGeom>
          <a:noFill/>
          <a:ln w="9525">
            <a:noFill/>
          </a:ln>
        </p:spPr>
        <p:txBody>
          <a:bodyPr wrap="square">
            <a:spAutoFit/>
          </a:bodyPr>
          <a:p>
            <a:r>
              <a:rPr lang="en-US" altLang="zh-CN" sz="2400" b="1" dirty="0">
                <a:solidFill>
                  <a:srgbClr val="FF0000"/>
                </a:solidFill>
                <a:latin typeface="楷体" panose="02010609060101010101" charset="-122"/>
                <a:ea typeface="楷体" panose="02010609060101010101" charset="-122"/>
                <a:cs typeface="楷体" panose="02010609060101010101" charset="-122"/>
              </a:rPr>
              <a:t> </a:t>
            </a:r>
            <a:r>
              <a:rPr lang="zh-CN" altLang="en-US" sz="2400" b="1" dirty="0">
                <a:solidFill>
                  <a:srgbClr val="FF0000"/>
                </a:solidFill>
                <a:latin typeface="楷体" panose="02010609060101010101" charset="-122"/>
                <a:ea typeface="楷体" panose="02010609060101010101" charset="-122"/>
                <a:cs typeface="楷体" panose="02010609060101010101" charset="-122"/>
              </a:rPr>
              <a:t>投身革命风浪之中，急流勇进，担负起主宰国家命运前途的大任</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479743" y="-93980"/>
            <a:ext cx="2738120" cy="645160"/>
          </a:xfrm>
          <a:prstGeom prst="rect">
            <a:avLst/>
          </a:prstGeom>
          <a:noFill/>
        </p:spPr>
        <p:txBody>
          <a:bodyPr wrap="none" rtlCol="0" anchor="t">
            <a:spAutoFit/>
          </a:bodyPr>
          <a:p>
            <a:r>
              <a:rPr lang="en-US" sz="3200" b="1" dirty="0">
                <a:latin typeface="黑体" panose="02010609060101010101" pitchFamily="49" charset="-122"/>
                <a:ea typeface="黑体" panose="02010609060101010101" pitchFamily="49" charset="-122"/>
                <a:sym typeface="+mn-ea"/>
              </a:rPr>
              <a:t> </a:t>
            </a:r>
            <a:r>
              <a:rPr lang="en-US" sz="3200" b="1" u="sng" dirty="0">
                <a:latin typeface="黑体" panose="02010609060101010101" pitchFamily="49" charset="-122"/>
                <a:ea typeface="黑体" panose="02010609060101010101" pitchFamily="49" charset="-122"/>
                <a:sym typeface="+mn-ea"/>
              </a:rPr>
              <a:t> </a:t>
            </a:r>
            <a:r>
              <a:rPr sz="2800" b="1" u="sng" dirty="0">
                <a:latin typeface="黑体" panose="02010609060101010101" pitchFamily="49" charset="-122"/>
                <a:ea typeface="黑体" panose="02010609060101010101" pitchFamily="49" charset="-122"/>
                <a:sym typeface="+mn-ea"/>
              </a:rPr>
              <a:t>沁</a:t>
            </a:r>
            <a:r>
              <a:rPr sz="2800" b="1" dirty="0">
                <a:latin typeface="黑体" panose="02010609060101010101" pitchFamily="49" charset="-122"/>
                <a:ea typeface="黑体" panose="02010609060101010101" pitchFamily="49" charset="-122"/>
                <a:sym typeface="+mn-ea"/>
              </a:rPr>
              <a:t>园春·长沙</a:t>
            </a:r>
            <a:r>
              <a:rPr sz="3200" b="1" dirty="0">
                <a:latin typeface="黑体" panose="02010609060101010101" pitchFamily="49" charset="-122"/>
                <a:ea typeface="黑体" panose="02010609060101010101" pitchFamily="49" charset="-122"/>
                <a:sym typeface="+mn-ea"/>
              </a:rPr>
              <a:t> </a:t>
            </a:r>
            <a:r>
              <a:rPr b="1" dirty="0">
                <a:latin typeface="黑体" panose="02010609060101010101" pitchFamily="49" charset="-122"/>
                <a:ea typeface="黑体" panose="02010609060101010101" pitchFamily="49" charset="-122"/>
                <a:sym typeface="+mn-ea"/>
              </a:rPr>
              <a:t>  </a:t>
            </a:r>
            <a:endParaRPr lang="zh-CN" altLang="en-US"/>
          </a:p>
        </p:txBody>
      </p:sp>
      <p:sp>
        <p:nvSpPr>
          <p:cNvPr id="4" name="Text Box 5"/>
          <p:cNvSpPr txBox="1"/>
          <p:nvPr/>
        </p:nvSpPr>
        <p:spPr>
          <a:xfrm>
            <a:off x="2548255" y="421005"/>
            <a:ext cx="791845" cy="398780"/>
          </a:xfrm>
          <a:prstGeom prst="rect">
            <a:avLst/>
          </a:prstGeom>
          <a:noFill/>
          <a:ln w="12700">
            <a:noFill/>
          </a:ln>
        </p:spPr>
        <p:txBody>
          <a:bodyPr wrap="square">
            <a:spAutoFit/>
          </a:bodyPr>
          <a:p>
            <a:pPr algn="l"/>
            <a:r>
              <a:rPr lang="zh-CN" altLang="en-US" sz="2000" b="0" dirty="0">
                <a:solidFill>
                  <a:srgbClr val="C00000"/>
                </a:solidFill>
                <a:latin typeface="楷体" panose="02010609060101010101" charset="-122"/>
                <a:ea typeface="楷体" panose="02010609060101010101" charset="-122"/>
              </a:rPr>
              <a:t>清秋</a:t>
            </a:r>
            <a:endParaRPr lang="zh-CN" altLang="en-US" sz="2000" b="0" dirty="0">
              <a:solidFill>
                <a:srgbClr val="C00000"/>
              </a:solidFill>
              <a:latin typeface="楷体" panose="02010609060101010101" charset="-122"/>
              <a:ea typeface="楷体" panose="02010609060101010101" charset="-122"/>
            </a:endParaRPr>
          </a:p>
        </p:txBody>
      </p:sp>
      <p:sp>
        <p:nvSpPr>
          <p:cNvPr id="2" name="文本框 1"/>
          <p:cNvSpPr txBox="1"/>
          <p:nvPr/>
        </p:nvSpPr>
        <p:spPr>
          <a:xfrm>
            <a:off x="1068070" y="1200150"/>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清秋时节，独自伫立在橘子洲头，看湘江水向北滔滔流去</a:t>
            </a:r>
            <a:endParaRPr lang="zh-CN" altLang="en-US" sz="2000">
              <a:solidFill>
                <a:srgbClr val="FF0000"/>
              </a:solidFill>
              <a:latin typeface="仿宋" panose="02010609060101010101" charset="-122"/>
              <a:ea typeface="仿宋" panose="02010609060101010101" charset="-122"/>
            </a:endParaRPr>
          </a:p>
        </p:txBody>
      </p:sp>
      <p:sp>
        <p:nvSpPr>
          <p:cNvPr id="3" name="文本框 2"/>
          <p:cNvSpPr txBox="1"/>
          <p:nvPr/>
        </p:nvSpPr>
        <p:spPr>
          <a:xfrm>
            <a:off x="1223645" y="1899285"/>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欣赏</a:t>
            </a:r>
            <a:endParaRPr lang="zh-CN" altLang="en-US" sz="2000">
              <a:solidFill>
                <a:srgbClr val="FF0000"/>
              </a:solidFill>
              <a:latin typeface="仿宋" panose="02010609060101010101" charset="-122"/>
              <a:ea typeface="仿宋" panose="02010609060101010101" charset="-122"/>
            </a:endParaRPr>
          </a:p>
        </p:txBody>
      </p:sp>
      <p:sp>
        <p:nvSpPr>
          <p:cNvPr id="5" name="文本框 4"/>
          <p:cNvSpPr txBox="1"/>
          <p:nvPr/>
        </p:nvSpPr>
        <p:spPr>
          <a:xfrm>
            <a:off x="851535" y="2693035"/>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清秋时节，独自伫立在橘子洲头，看湘江水向北滔滔流去</a:t>
            </a:r>
            <a:endParaRPr lang="zh-CN" altLang="en-US" sz="2000">
              <a:solidFill>
                <a:srgbClr val="FF0000"/>
              </a:solidFill>
              <a:latin typeface="仿宋" panose="02010609060101010101" charset="-122"/>
              <a:ea typeface="仿宋" panose="02010609060101010101" charset="-122"/>
            </a:endParaRPr>
          </a:p>
        </p:txBody>
      </p:sp>
      <p:sp>
        <p:nvSpPr>
          <p:cNvPr id="6" name="文本框 5"/>
          <p:cNvSpPr txBox="1"/>
          <p:nvPr/>
        </p:nvSpPr>
        <p:spPr>
          <a:xfrm>
            <a:off x="930275" y="3556635"/>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欣赏</a:t>
            </a:r>
            <a:endParaRPr lang="zh-CN" altLang="en-US" sz="2000">
              <a:solidFill>
                <a:srgbClr val="FF0000"/>
              </a:solidFill>
              <a:latin typeface="仿宋" panose="02010609060101010101" charset="-122"/>
              <a:ea typeface="仿宋" panose="02010609060101010101" charset="-122"/>
            </a:endParaRPr>
          </a:p>
        </p:txBody>
      </p:sp>
      <p:sp>
        <p:nvSpPr>
          <p:cNvPr id="10" name="Text Box 5"/>
          <p:cNvSpPr txBox="1"/>
          <p:nvPr/>
        </p:nvSpPr>
        <p:spPr>
          <a:xfrm>
            <a:off x="4038600" y="421005"/>
            <a:ext cx="1809115" cy="398780"/>
          </a:xfrm>
          <a:prstGeom prst="rect">
            <a:avLst/>
          </a:prstGeom>
          <a:noFill/>
          <a:ln w="12700">
            <a:noFill/>
          </a:ln>
        </p:spPr>
        <p:txBody>
          <a:bodyPr wrap="square">
            <a:spAutoFit/>
          </a:bodyPr>
          <a:p>
            <a:pPr algn="l"/>
            <a:r>
              <a:rPr lang="zh-CN" altLang="en-US" sz="2000" b="0" dirty="0">
                <a:solidFill>
                  <a:srgbClr val="C00000"/>
                </a:solidFill>
                <a:latin typeface="楷体" panose="02010609060101010101" charset="-122"/>
                <a:ea typeface="楷体" panose="02010609060101010101" charset="-122"/>
              </a:rPr>
              <a:t>向北，名作状</a:t>
            </a:r>
            <a:endParaRPr lang="zh-CN" altLang="en-US" sz="2000" b="0" dirty="0">
              <a:solidFill>
                <a:srgbClr val="C00000"/>
              </a:solidFill>
              <a:latin typeface="楷体" panose="02010609060101010101" charset="-122"/>
              <a:ea typeface="楷体" panose="02010609060101010101" charset="-122"/>
            </a:endParaRPr>
          </a:p>
        </p:txBody>
      </p:sp>
      <p:sp>
        <p:nvSpPr>
          <p:cNvPr id="11" name="Text Box 5"/>
          <p:cNvSpPr txBox="1"/>
          <p:nvPr/>
        </p:nvSpPr>
        <p:spPr>
          <a:xfrm>
            <a:off x="7560945" y="1500505"/>
            <a:ext cx="791845" cy="398780"/>
          </a:xfrm>
          <a:prstGeom prst="rect">
            <a:avLst/>
          </a:prstGeom>
          <a:noFill/>
          <a:ln w="12700">
            <a:noFill/>
          </a:ln>
        </p:spPr>
        <p:txBody>
          <a:bodyPr wrap="square">
            <a:spAutoFit/>
          </a:bodyPr>
          <a:p>
            <a:pPr algn="l"/>
            <a:r>
              <a:rPr lang="zh-CN" altLang="en-US" sz="2000" b="0" dirty="0">
                <a:solidFill>
                  <a:schemeClr val="accent4">
                    <a:lumMod val="85000"/>
                    <a:lumOff val="15000"/>
                  </a:schemeClr>
                </a:solidFill>
                <a:latin typeface="楷体" panose="02010609060101010101" charset="-122"/>
                <a:ea typeface="楷体" panose="02010609060101010101" charset="-122"/>
              </a:rPr>
              <a:t>满江</a:t>
            </a:r>
            <a:endParaRPr lang="zh-CN" altLang="en-US" sz="2000" b="0" dirty="0">
              <a:solidFill>
                <a:schemeClr val="accent4">
                  <a:lumMod val="85000"/>
                  <a:lumOff val="15000"/>
                </a:schemeClr>
              </a:solidFill>
              <a:latin typeface="楷体" panose="02010609060101010101" charset="-122"/>
              <a:ea typeface="楷体" panose="02010609060101010101" charset="-122"/>
            </a:endParaRPr>
          </a:p>
        </p:txBody>
      </p:sp>
      <p:sp>
        <p:nvSpPr>
          <p:cNvPr id="12" name="Text Box 5"/>
          <p:cNvSpPr txBox="1"/>
          <p:nvPr/>
        </p:nvSpPr>
        <p:spPr>
          <a:xfrm>
            <a:off x="8352790" y="1500505"/>
            <a:ext cx="558800" cy="398780"/>
          </a:xfrm>
          <a:prstGeom prst="rect">
            <a:avLst/>
          </a:prstGeom>
          <a:noFill/>
          <a:ln w="12700">
            <a:noFill/>
          </a:ln>
        </p:spPr>
        <p:txBody>
          <a:bodyPr wrap="square">
            <a:spAutoFit/>
          </a:bodyPr>
          <a:p>
            <a:pPr algn="l"/>
            <a:r>
              <a:rPr lang="zh-CN" altLang="en-US" sz="2000" b="0" dirty="0">
                <a:solidFill>
                  <a:schemeClr val="accent4">
                    <a:lumMod val="85000"/>
                    <a:lumOff val="15000"/>
                  </a:schemeClr>
                </a:solidFill>
                <a:latin typeface="楷体" panose="02010609060101010101" charset="-122"/>
                <a:ea typeface="楷体" panose="02010609060101010101" charset="-122"/>
              </a:rPr>
              <a:t>船</a:t>
            </a:r>
            <a:endParaRPr lang="zh-CN" altLang="en-US" sz="2000" b="0" dirty="0">
              <a:solidFill>
                <a:schemeClr val="accent4">
                  <a:lumMod val="85000"/>
                  <a:lumOff val="15000"/>
                </a:schemeClr>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wipe(up)">
                                      <p:cBhvr>
                                        <p:cTn id="7" dur="500"/>
                                        <p:tgtEl>
                                          <p:spTgt spid="849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4994" grpId="0"/>
      <p:bldP spid="84994" grpId="1"/>
      <p:bldP spid="4" grpId="0"/>
      <p:bldP spid="4" grpId="1"/>
      <p:bldP spid="10" grpId="0"/>
      <p:bldP spid="10" grpId="1"/>
      <p:bldP spid="11" grpId="0"/>
      <p:bldP spid="11" grpId="1"/>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019"/>
          <p:cNvPicPr>
            <a:picLocks noChangeAspect="1"/>
          </p:cNvPicPr>
          <p:nvPr/>
        </p:nvPicPr>
        <p:blipFill>
          <a:blip r:embed="rId1"/>
          <a:stretch>
            <a:fillRect/>
          </a:stretch>
        </p:blipFill>
        <p:spPr>
          <a:xfrm>
            <a:off x="0" y="635"/>
            <a:ext cx="9144635" cy="6856730"/>
          </a:xfrm>
          <a:prstGeom prst="rect">
            <a:avLst/>
          </a:prstGeom>
        </p:spPr>
      </p:pic>
      <p:sp>
        <p:nvSpPr>
          <p:cNvPr id="84994" name="文本框 1"/>
          <p:cNvSpPr txBox="1"/>
          <p:nvPr/>
        </p:nvSpPr>
        <p:spPr>
          <a:xfrm>
            <a:off x="480060" y="645160"/>
            <a:ext cx="7752715" cy="5815965"/>
          </a:xfrm>
          <a:prstGeom prst="rect">
            <a:avLst/>
          </a:prstGeom>
          <a:noFill/>
          <a:ln w="9525">
            <a:noFill/>
          </a:ln>
        </p:spPr>
        <p:txBody>
          <a:bodyPr wrap="square">
            <a:spAutoFit/>
          </a:bodyPr>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独立寒秋，湘江北去，</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橘</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子洲头。</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看万山红遍，层林尽染；漫江碧透，百舸争流。</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鹰击长空，鱼翔浅底，万类霜天竞自由。</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怅寥廓，</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问苍茫大地，谁主沉浮？</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lang="en-US"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携来百侣曾游，忆往昔峥嵘岁月稠。</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恰同学少年，风华正茂；书生意气，挥斥方遒。</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指点江山，激扬文字，粪土当年万户侯。</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a:lnSpc>
                <a:spcPct val="150000"/>
              </a:lnSpc>
            </a:pP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曾记否，到</a:t>
            </a:r>
            <a:r>
              <a:rPr sz="2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中流击水，浪遏飞舟</a:t>
            </a:r>
            <a:r>
              <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a:t>
            </a:r>
            <a:endParaRPr sz="2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p:txBody>
      </p:sp>
      <p:sp>
        <p:nvSpPr>
          <p:cNvPr id="8" name="文本框 2"/>
          <p:cNvSpPr txBox="1"/>
          <p:nvPr/>
        </p:nvSpPr>
        <p:spPr>
          <a:xfrm>
            <a:off x="-106680" y="6383020"/>
            <a:ext cx="8926195" cy="460375"/>
          </a:xfrm>
          <a:prstGeom prst="rect">
            <a:avLst/>
          </a:prstGeom>
          <a:noFill/>
          <a:ln w="9525">
            <a:noFill/>
          </a:ln>
        </p:spPr>
        <p:txBody>
          <a:bodyPr wrap="square">
            <a:spAutoFit/>
          </a:bodyPr>
          <a:p>
            <a:r>
              <a:rPr lang="en-US" altLang="zh-CN" sz="2400" b="1" dirty="0">
                <a:solidFill>
                  <a:srgbClr val="FF0000"/>
                </a:solidFill>
                <a:latin typeface="楷体" panose="02010609060101010101" charset="-122"/>
                <a:ea typeface="楷体" panose="02010609060101010101" charset="-122"/>
                <a:cs typeface="楷体" panose="02010609060101010101" charset="-122"/>
              </a:rPr>
              <a:t> </a:t>
            </a:r>
            <a:r>
              <a:rPr lang="zh-CN" altLang="en-US" sz="2400" b="1" dirty="0">
                <a:solidFill>
                  <a:srgbClr val="FF0000"/>
                </a:solidFill>
                <a:latin typeface="楷体" panose="02010609060101010101" charset="-122"/>
                <a:ea typeface="楷体" panose="02010609060101010101" charset="-122"/>
                <a:cs typeface="楷体" panose="02010609060101010101" charset="-122"/>
              </a:rPr>
              <a:t>投身革命风浪之中，急流勇进，担负起主宰国家命运前途的大任</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2852738" y="0"/>
            <a:ext cx="2738120" cy="645160"/>
          </a:xfrm>
          <a:prstGeom prst="rect">
            <a:avLst/>
          </a:prstGeom>
          <a:noFill/>
        </p:spPr>
        <p:txBody>
          <a:bodyPr wrap="none" rtlCol="0" anchor="t">
            <a:spAutoFit/>
          </a:bodyPr>
          <a:p>
            <a:r>
              <a:rPr lang="en-US" sz="3200" b="1" dirty="0">
                <a:latin typeface="黑体" panose="02010609060101010101" pitchFamily="49" charset="-122"/>
                <a:ea typeface="黑体" panose="02010609060101010101" pitchFamily="49" charset="-122"/>
                <a:sym typeface="+mn-ea"/>
              </a:rPr>
              <a:t> </a:t>
            </a:r>
            <a:r>
              <a:rPr lang="en-US" sz="3200" b="1" u="sng" dirty="0">
                <a:latin typeface="黑体" panose="02010609060101010101" pitchFamily="49" charset="-122"/>
                <a:ea typeface="黑体" panose="02010609060101010101" pitchFamily="49" charset="-122"/>
                <a:sym typeface="+mn-ea"/>
              </a:rPr>
              <a:t> </a:t>
            </a:r>
            <a:r>
              <a:rPr sz="2800" b="1" u="sng" dirty="0">
                <a:latin typeface="黑体" panose="02010609060101010101" pitchFamily="49" charset="-122"/>
                <a:ea typeface="黑体" panose="02010609060101010101" pitchFamily="49" charset="-122"/>
                <a:sym typeface="+mn-ea"/>
              </a:rPr>
              <a:t>沁</a:t>
            </a:r>
            <a:r>
              <a:rPr sz="2800" b="1" dirty="0">
                <a:latin typeface="黑体" panose="02010609060101010101" pitchFamily="49" charset="-122"/>
                <a:ea typeface="黑体" panose="02010609060101010101" pitchFamily="49" charset="-122"/>
                <a:sym typeface="+mn-ea"/>
              </a:rPr>
              <a:t>园春·长沙</a:t>
            </a:r>
            <a:r>
              <a:rPr sz="3200" b="1" dirty="0">
                <a:latin typeface="黑体" panose="02010609060101010101" pitchFamily="49" charset="-122"/>
                <a:ea typeface="黑体" panose="02010609060101010101" pitchFamily="49" charset="-122"/>
                <a:sym typeface="+mn-ea"/>
              </a:rPr>
              <a:t> </a:t>
            </a:r>
            <a:r>
              <a:rPr b="1" dirty="0">
                <a:latin typeface="黑体" panose="02010609060101010101" pitchFamily="49" charset="-122"/>
                <a:ea typeface="黑体" panose="02010609060101010101" pitchFamily="49" charset="-122"/>
                <a:sym typeface="+mn-ea"/>
              </a:rPr>
              <a:t>  </a:t>
            </a:r>
            <a:endParaRPr lang="zh-CN" altLang="en-US"/>
          </a:p>
        </p:txBody>
      </p:sp>
      <p:sp>
        <p:nvSpPr>
          <p:cNvPr id="4" name="Text Box 5"/>
          <p:cNvSpPr txBox="1"/>
          <p:nvPr/>
        </p:nvSpPr>
        <p:spPr>
          <a:xfrm>
            <a:off x="5013960" y="883920"/>
            <a:ext cx="687070" cy="398780"/>
          </a:xfrm>
          <a:prstGeom prst="rect">
            <a:avLst/>
          </a:prstGeom>
          <a:noFill/>
          <a:ln w="12700">
            <a:noFill/>
          </a:ln>
        </p:spPr>
        <p:txBody>
          <a:bodyPr wrap="square">
            <a:spAutoFit/>
          </a:bodyPr>
          <a:p>
            <a:pPr algn="l"/>
            <a:r>
              <a:rPr lang="en-US" altLang="zh-CN" sz="2000" b="0" dirty="0">
                <a:solidFill>
                  <a:srgbClr val="C00000"/>
                </a:solidFill>
                <a:latin typeface="楷体" panose="02010609060101010101" charset="-122"/>
                <a:ea typeface="楷体" panose="02010609060101010101" charset="-122"/>
              </a:rPr>
              <a:t>jú</a:t>
            </a:r>
            <a:endParaRPr lang="en-US" altLang="zh-CN" sz="2000" b="0" dirty="0">
              <a:solidFill>
                <a:srgbClr val="C00000"/>
              </a:solidFill>
              <a:latin typeface="楷体" panose="02010609060101010101" charset="-122"/>
              <a:ea typeface="楷体" panose="02010609060101010101" charset="-122"/>
            </a:endParaRPr>
          </a:p>
        </p:txBody>
      </p:sp>
      <p:sp>
        <p:nvSpPr>
          <p:cNvPr id="2" name="文本框 1"/>
          <p:cNvSpPr txBox="1"/>
          <p:nvPr/>
        </p:nvSpPr>
        <p:spPr>
          <a:xfrm>
            <a:off x="1068070" y="1200150"/>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清秋时节，独自伫立在橘子洲头，看湘江水向北滔滔流去</a:t>
            </a:r>
            <a:endParaRPr lang="zh-CN" altLang="en-US" sz="2000">
              <a:solidFill>
                <a:srgbClr val="FF0000"/>
              </a:solidFill>
              <a:latin typeface="仿宋" panose="02010609060101010101" charset="-122"/>
              <a:ea typeface="仿宋" panose="02010609060101010101" charset="-122"/>
            </a:endParaRPr>
          </a:p>
        </p:txBody>
      </p:sp>
      <p:sp>
        <p:nvSpPr>
          <p:cNvPr id="3" name="文本框 2"/>
          <p:cNvSpPr txBox="1"/>
          <p:nvPr/>
        </p:nvSpPr>
        <p:spPr>
          <a:xfrm>
            <a:off x="1223645" y="1899285"/>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清秋时节，独自伫立在橘子洲头，看湘江水向北滔滔流去</a:t>
            </a:r>
            <a:endParaRPr lang="zh-CN" altLang="en-US" sz="2000">
              <a:solidFill>
                <a:srgbClr val="FF0000"/>
              </a:solidFill>
              <a:latin typeface="仿宋" panose="02010609060101010101" charset="-122"/>
              <a:ea typeface="仿宋" panose="02010609060101010101" charset="-122"/>
            </a:endParaRPr>
          </a:p>
        </p:txBody>
      </p:sp>
      <p:sp>
        <p:nvSpPr>
          <p:cNvPr id="5" name="文本框 4"/>
          <p:cNvSpPr txBox="1"/>
          <p:nvPr/>
        </p:nvSpPr>
        <p:spPr>
          <a:xfrm>
            <a:off x="851535" y="2693035"/>
            <a:ext cx="7009130" cy="398780"/>
          </a:xfrm>
          <a:prstGeom prst="rect">
            <a:avLst/>
          </a:prstGeom>
          <a:noFill/>
        </p:spPr>
        <p:txBody>
          <a:bodyPr wrap="square" rtlCol="0">
            <a:spAutoFit/>
          </a:bodyPr>
          <a:p>
            <a:r>
              <a:rPr lang="zh-CN" altLang="en-US" sz="2000">
                <a:solidFill>
                  <a:srgbClr val="FF0000"/>
                </a:solidFill>
                <a:latin typeface="仿宋" panose="02010609060101010101" charset="-122"/>
                <a:ea typeface="仿宋" panose="02010609060101010101" charset="-122"/>
              </a:rPr>
              <a:t>清秋时节，独自伫立在橘子洲头，看湘江水向北滔滔流去</a:t>
            </a:r>
            <a:endParaRPr lang="zh-CN" altLang="en-US" sz="2000">
              <a:solidFill>
                <a:srgbClr val="FF0000"/>
              </a:solidFill>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wipe(up)">
                                      <p:cBhvr>
                                        <p:cTn id="7" dur="500"/>
                                        <p:tgtEl>
                                          <p:spTgt spid="849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4994" grpId="0"/>
      <p:bldP spid="84994" grpId="1"/>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E:\李秀飞\李秀飞课件\图片\图片1.jpg"/>
          <p:cNvPicPr>
            <a:picLocks noChangeAspect="1"/>
          </p:cNvPicPr>
          <p:nvPr/>
        </p:nvPicPr>
        <p:blipFill>
          <a:blip r:embed="rId1"/>
          <a:stretch>
            <a:fillRect/>
          </a:stretch>
        </p:blipFill>
        <p:spPr>
          <a:xfrm>
            <a:off x="0" y="0"/>
            <a:ext cx="9144000" cy="6753225"/>
          </a:xfrm>
          <a:prstGeom prst="rect">
            <a:avLst/>
          </a:prstGeom>
          <a:noFill/>
          <a:ln w="9525">
            <a:noFill/>
          </a:ln>
        </p:spPr>
      </p:pic>
      <p:sp>
        <p:nvSpPr>
          <p:cNvPr id="15363" name="Text Box 3"/>
          <p:cNvSpPr txBox="1"/>
          <p:nvPr/>
        </p:nvSpPr>
        <p:spPr>
          <a:xfrm>
            <a:off x="457200" y="423863"/>
            <a:ext cx="1905000" cy="5702300"/>
          </a:xfrm>
          <a:prstGeom prst="rect">
            <a:avLst/>
          </a:prstGeom>
          <a:noFill/>
          <a:ln w="12700">
            <a:noFill/>
          </a:ln>
        </p:spPr>
        <p:txBody>
          <a:bodyPr>
            <a:spAutoFit/>
          </a:bodyPr>
          <a:p>
            <a:pPr algn="l"/>
            <a:r>
              <a:rPr lang="zh-CN" altLang="en-US" sz="3200" dirty="0">
                <a:latin typeface="Times New Roman" panose="02020603050405020304" charset="0"/>
              </a:rPr>
              <a:t>北</a:t>
            </a:r>
            <a:endParaRPr lang="zh-CN" altLang="en-US" sz="3200" dirty="0">
              <a:latin typeface="Times New Roman" panose="02020603050405020304" charset="0"/>
            </a:endParaRPr>
          </a:p>
          <a:p>
            <a:pPr algn="l"/>
            <a:r>
              <a:rPr lang="zh-CN" altLang="en-US" sz="3200" dirty="0">
                <a:solidFill>
                  <a:schemeClr val="tx2"/>
                </a:solidFill>
                <a:latin typeface="Times New Roman" panose="02020603050405020304" charset="0"/>
              </a:rPr>
              <a:t>怅</a:t>
            </a:r>
            <a:endParaRPr lang="zh-CN" altLang="en-US" sz="3200" dirty="0">
              <a:solidFill>
                <a:schemeClr val="tx2"/>
              </a:solidFill>
              <a:latin typeface="Times New Roman" panose="02020603050405020304" charset="0"/>
            </a:endParaRPr>
          </a:p>
          <a:p>
            <a:pPr algn="l"/>
            <a:r>
              <a:rPr lang="zh-CN" altLang="en-US" sz="3200" dirty="0">
                <a:solidFill>
                  <a:schemeClr val="tx2"/>
                </a:solidFill>
                <a:latin typeface="Times New Roman" panose="02020603050405020304" charset="0"/>
              </a:rPr>
              <a:t>寥廓</a:t>
            </a:r>
            <a:endParaRPr lang="zh-CN" altLang="en-US" sz="3200" dirty="0">
              <a:solidFill>
                <a:schemeClr val="tx2"/>
              </a:solidFill>
              <a:latin typeface="Times New Roman" panose="02020603050405020304" charset="0"/>
            </a:endParaRPr>
          </a:p>
          <a:p>
            <a:pPr algn="l"/>
            <a:r>
              <a:rPr lang="zh-CN" altLang="en-US" sz="3200" dirty="0">
                <a:solidFill>
                  <a:schemeClr val="tx2"/>
                </a:solidFill>
                <a:latin typeface="Times New Roman" panose="02020603050405020304" charset="0"/>
              </a:rPr>
              <a:t>峥嵘岁月</a:t>
            </a:r>
            <a:endParaRPr lang="zh-CN" altLang="en-US" sz="3200" dirty="0">
              <a:solidFill>
                <a:schemeClr val="tx2"/>
              </a:solidFill>
              <a:latin typeface="Times New Roman" panose="02020603050405020304" charset="0"/>
            </a:endParaRPr>
          </a:p>
          <a:p>
            <a:pPr algn="l"/>
            <a:r>
              <a:rPr lang="zh-CN" altLang="en-US" sz="3200" dirty="0">
                <a:solidFill>
                  <a:schemeClr val="tx2"/>
                </a:solidFill>
                <a:latin typeface="Times New Roman" panose="02020603050405020304" charset="0"/>
              </a:rPr>
              <a:t>挥斥方遒</a:t>
            </a:r>
            <a:endParaRPr lang="zh-CN" altLang="en-US" sz="3200" dirty="0">
              <a:solidFill>
                <a:schemeClr val="tx2"/>
              </a:solidFill>
              <a:latin typeface="Times New Roman" panose="02020603050405020304" charset="0"/>
            </a:endParaRPr>
          </a:p>
          <a:p>
            <a:pPr algn="l"/>
            <a:r>
              <a:rPr lang="zh-CN" altLang="en-US" sz="3200" dirty="0">
                <a:solidFill>
                  <a:schemeClr val="tx2"/>
                </a:solidFill>
                <a:latin typeface="Times New Roman" panose="02020603050405020304" charset="0"/>
              </a:rPr>
              <a:t>指点江山</a:t>
            </a:r>
            <a:endParaRPr lang="zh-CN" altLang="en-US" sz="3200" dirty="0">
              <a:solidFill>
                <a:schemeClr val="tx2"/>
              </a:solidFill>
              <a:latin typeface="Times New Roman" panose="02020603050405020304" charset="0"/>
            </a:endParaRPr>
          </a:p>
          <a:p>
            <a:pPr algn="l"/>
            <a:r>
              <a:rPr lang="zh-CN" altLang="en-US" sz="3200" dirty="0">
                <a:solidFill>
                  <a:schemeClr val="tx2"/>
                </a:solidFill>
                <a:latin typeface="Times New Roman" panose="02020603050405020304" charset="0"/>
              </a:rPr>
              <a:t>激扬文字</a:t>
            </a:r>
            <a:endParaRPr lang="zh-CN" altLang="en-US" sz="3200" dirty="0">
              <a:solidFill>
                <a:schemeClr val="tx2"/>
              </a:solidFill>
              <a:latin typeface="Times New Roman" panose="02020603050405020304" charset="0"/>
            </a:endParaRPr>
          </a:p>
          <a:p>
            <a:pPr algn="l"/>
            <a:r>
              <a:rPr lang="zh-CN" altLang="en-US" sz="3200" dirty="0">
                <a:latin typeface="Times New Roman" panose="02020603050405020304" charset="0"/>
              </a:rPr>
              <a:t>粪土</a:t>
            </a:r>
            <a:endParaRPr lang="zh-CN" altLang="en-US" sz="3200" dirty="0">
              <a:latin typeface="Times New Roman" panose="02020603050405020304" charset="0"/>
            </a:endParaRPr>
          </a:p>
        </p:txBody>
      </p:sp>
      <p:sp>
        <p:nvSpPr>
          <p:cNvPr id="92164" name="Text Box 4"/>
          <p:cNvSpPr txBox="1"/>
          <p:nvPr/>
        </p:nvSpPr>
        <p:spPr>
          <a:xfrm>
            <a:off x="2590800" y="3581400"/>
            <a:ext cx="6096000" cy="2867025"/>
          </a:xfrm>
          <a:prstGeom prst="rect">
            <a:avLst/>
          </a:prstGeom>
          <a:noFill/>
          <a:ln w="12700">
            <a:noFill/>
          </a:ln>
        </p:spPr>
        <p:txBody>
          <a:bodyPr>
            <a:spAutoFit/>
          </a:bodyPr>
          <a:p>
            <a:pPr algn="l"/>
            <a:endParaRPr lang="zh-CN" altLang="en-US" sz="3200" dirty="0">
              <a:latin typeface="Times New Roman" panose="02020603050405020304" charset="0"/>
            </a:endParaRPr>
          </a:p>
          <a:p>
            <a:pPr algn="l"/>
            <a:endParaRPr lang="zh-CN" altLang="en-US" sz="3200" dirty="0">
              <a:latin typeface="Times New Roman" panose="02020603050405020304" charset="0"/>
            </a:endParaRPr>
          </a:p>
          <a:p>
            <a:pPr algn="l"/>
            <a:endParaRPr lang="zh-CN" altLang="en-US" sz="3200" dirty="0">
              <a:latin typeface="Times New Roman" panose="02020603050405020304" charset="0"/>
            </a:endParaRPr>
          </a:p>
          <a:p>
            <a:pPr algn="l"/>
            <a:endParaRPr lang="zh-CN" altLang="en-US" dirty="0">
              <a:latin typeface="Times New Roman" panose="02020603050405020304" charset="0"/>
            </a:endParaRPr>
          </a:p>
        </p:txBody>
      </p:sp>
      <p:sp>
        <p:nvSpPr>
          <p:cNvPr id="92166" name="Text Box 6"/>
          <p:cNvSpPr txBox="1"/>
          <p:nvPr/>
        </p:nvSpPr>
        <p:spPr>
          <a:xfrm>
            <a:off x="2514600" y="381000"/>
            <a:ext cx="41148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名词做状语， 向北。</a:t>
            </a:r>
            <a:endParaRPr lang="zh-CN" altLang="en-US" dirty="0">
              <a:solidFill>
                <a:srgbClr val="CC3300"/>
              </a:solidFill>
              <a:latin typeface="Times New Roman" panose="02020603050405020304" charset="0"/>
            </a:endParaRPr>
          </a:p>
        </p:txBody>
      </p:sp>
      <p:sp>
        <p:nvSpPr>
          <p:cNvPr id="92167" name="Text Box 7"/>
          <p:cNvSpPr txBox="1"/>
          <p:nvPr/>
        </p:nvSpPr>
        <p:spPr>
          <a:xfrm>
            <a:off x="2514600" y="1066800"/>
            <a:ext cx="25908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感慨、思考。</a:t>
            </a:r>
            <a:endParaRPr lang="zh-CN" altLang="en-US" sz="3200" dirty="0">
              <a:solidFill>
                <a:srgbClr val="CC3300"/>
              </a:solidFill>
              <a:latin typeface="Times New Roman" panose="02020603050405020304" charset="0"/>
            </a:endParaRPr>
          </a:p>
        </p:txBody>
      </p:sp>
      <p:sp>
        <p:nvSpPr>
          <p:cNvPr id="92168" name="Text Box 8"/>
          <p:cNvSpPr txBox="1"/>
          <p:nvPr/>
        </p:nvSpPr>
        <p:spPr>
          <a:xfrm>
            <a:off x="2514600" y="1828800"/>
            <a:ext cx="26035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辽阔的宇宙。</a:t>
            </a:r>
            <a:endParaRPr lang="zh-CN" altLang="en-US" sz="3200" dirty="0">
              <a:solidFill>
                <a:srgbClr val="CC3300"/>
              </a:solidFill>
              <a:latin typeface="Times New Roman" panose="02020603050405020304" charset="0"/>
            </a:endParaRPr>
          </a:p>
        </p:txBody>
      </p:sp>
      <p:sp>
        <p:nvSpPr>
          <p:cNvPr id="92169" name="Text Box 9"/>
          <p:cNvSpPr txBox="1"/>
          <p:nvPr/>
        </p:nvSpPr>
        <p:spPr>
          <a:xfrm>
            <a:off x="2514600" y="2590800"/>
            <a:ext cx="30480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不平凡的日子。</a:t>
            </a:r>
            <a:endParaRPr lang="zh-CN" altLang="en-US" sz="3200" dirty="0">
              <a:solidFill>
                <a:srgbClr val="CC3300"/>
              </a:solidFill>
              <a:latin typeface="Times New Roman" panose="02020603050405020304" charset="0"/>
            </a:endParaRPr>
          </a:p>
        </p:txBody>
      </p:sp>
      <p:sp>
        <p:nvSpPr>
          <p:cNvPr id="92170" name="Text Box 10"/>
          <p:cNvSpPr txBox="1"/>
          <p:nvPr/>
        </p:nvSpPr>
        <p:spPr>
          <a:xfrm>
            <a:off x="2590800" y="3352800"/>
            <a:ext cx="41148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热情奔放，劲头十足。</a:t>
            </a:r>
            <a:endParaRPr lang="zh-CN" altLang="en-US" sz="3200" dirty="0">
              <a:solidFill>
                <a:srgbClr val="CC3300"/>
              </a:solidFill>
              <a:latin typeface="Times New Roman" panose="02020603050405020304" charset="0"/>
            </a:endParaRPr>
          </a:p>
        </p:txBody>
      </p:sp>
      <p:sp>
        <p:nvSpPr>
          <p:cNvPr id="92171" name="Text Box 11"/>
          <p:cNvSpPr txBox="1"/>
          <p:nvPr/>
        </p:nvSpPr>
        <p:spPr>
          <a:xfrm>
            <a:off x="2667000" y="4038600"/>
            <a:ext cx="31242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评论国家大事。</a:t>
            </a:r>
            <a:endParaRPr lang="zh-CN" altLang="en-US" sz="3200" dirty="0">
              <a:solidFill>
                <a:srgbClr val="CC3300"/>
              </a:solidFill>
              <a:latin typeface="Times New Roman" panose="02020603050405020304" charset="0"/>
            </a:endParaRPr>
          </a:p>
        </p:txBody>
      </p:sp>
      <p:sp>
        <p:nvSpPr>
          <p:cNvPr id="92172" name="Text Box 12"/>
          <p:cNvSpPr txBox="1"/>
          <p:nvPr/>
        </p:nvSpPr>
        <p:spPr>
          <a:xfrm>
            <a:off x="2590800" y="4800600"/>
            <a:ext cx="38862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写出激浊扬清的文章。</a:t>
            </a:r>
            <a:endParaRPr lang="zh-CN" altLang="en-US" sz="3200" dirty="0">
              <a:solidFill>
                <a:srgbClr val="CC3300"/>
              </a:solidFill>
              <a:latin typeface="Times New Roman" panose="02020603050405020304" charset="0"/>
            </a:endParaRPr>
          </a:p>
        </p:txBody>
      </p:sp>
      <p:sp>
        <p:nvSpPr>
          <p:cNvPr id="92173" name="Text Box 13"/>
          <p:cNvSpPr txBox="1"/>
          <p:nvPr/>
        </p:nvSpPr>
        <p:spPr>
          <a:xfrm>
            <a:off x="2667000" y="5486400"/>
            <a:ext cx="5257800" cy="579438"/>
          </a:xfrm>
          <a:prstGeom prst="rect">
            <a:avLst/>
          </a:prstGeom>
          <a:noFill/>
          <a:ln w="12700">
            <a:noFill/>
          </a:ln>
        </p:spPr>
        <p:txBody>
          <a:bodyPr>
            <a:spAutoFit/>
          </a:bodyPr>
          <a:p>
            <a:pPr algn="l"/>
            <a:r>
              <a:rPr lang="zh-CN" altLang="en-US" sz="3200" dirty="0">
                <a:solidFill>
                  <a:srgbClr val="CC3300"/>
                </a:solidFill>
                <a:latin typeface="Times New Roman" panose="02020603050405020304" charset="0"/>
              </a:rPr>
              <a:t>名词作动词， 视……如粪土。</a:t>
            </a:r>
            <a:endParaRPr lang="zh-CN" altLang="en-US" sz="3200" dirty="0">
              <a:solidFill>
                <a:srgbClr val="CC3300"/>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92164">
                                            <p:txEl>
                                              <p:charRg st="0" end="1"/>
                                            </p:txEl>
                                          </p:spTgt>
                                        </p:tgtEl>
                                        <p:attrNameLst>
                                          <p:attrName>style.visibility</p:attrName>
                                        </p:attrNameLst>
                                      </p:cBhvr>
                                      <p:to>
                                        <p:strVal val="visible"/>
                                      </p:to>
                                    </p:set>
                                    <p:animEffect transition="in" filter="wipe(left)">
                                      <p:cBhvr>
                                        <p:cTn id="7" dur="500"/>
                                        <p:tgtEl>
                                          <p:spTgt spid="92164">
                                            <p:txEl>
                                              <p:charRg st="0"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66">
                                            <p:txEl>
                                              <p:charRg st="0" end="11"/>
                                            </p:txEl>
                                          </p:spTgt>
                                        </p:tgtEl>
                                        <p:attrNameLst>
                                          <p:attrName>style.visibility</p:attrName>
                                        </p:attrNameLst>
                                      </p:cBhvr>
                                      <p:to>
                                        <p:strVal val="visible"/>
                                      </p:to>
                                    </p:set>
                                    <p:animEffect transition="in" filter="wipe(left)">
                                      <p:cBhvr>
                                        <p:cTn id="12" dur="500"/>
                                        <p:tgtEl>
                                          <p:spTgt spid="92166">
                                            <p:txEl>
                                              <p:charRg st="0" end="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67">
                                            <p:txEl>
                                              <p:charRg st="0" end="7"/>
                                            </p:txEl>
                                          </p:spTgt>
                                        </p:tgtEl>
                                        <p:attrNameLst>
                                          <p:attrName>style.visibility</p:attrName>
                                        </p:attrNameLst>
                                      </p:cBhvr>
                                      <p:to>
                                        <p:strVal val="visible"/>
                                      </p:to>
                                    </p:set>
                                    <p:animEffect transition="in" filter="wipe(left)">
                                      <p:cBhvr>
                                        <p:cTn id="17" dur="500"/>
                                        <p:tgtEl>
                                          <p:spTgt spid="92167">
                                            <p:txEl>
                                              <p:charRg st="0"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168">
                                            <p:txEl>
                                              <p:charRg st="0" end="7"/>
                                            </p:txEl>
                                          </p:spTgt>
                                        </p:tgtEl>
                                        <p:attrNameLst>
                                          <p:attrName>style.visibility</p:attrName>
                                        </p:attrNameLst>
                                      </p:cBhvr>
                                      <p:to>
                                        <p:strVal val="visible"/>
                                      </p:to>
                                    </p:set>
                                    <p:animEffect transition="in" filter="wipe(left)">
                                      <p:cBhvr>
                                        <p:cTn id="22" dur="500"/>
                                        <p:tgtEl>
                                          <p:spTgt spid="92168">
                                            <p:txEl>
                                              <p:charRg st="0"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2169">
                                            <p:txEl>
                                              <p:charRg st="0" end="8"/>
                                            </p:txEl>
                                          </p:spTgt>
                                        </p:tgtEl>
                                        <p:attrNameLst>
                                          <p:attrName>style.visibility</p:attrName>
                                        </p:attrNameLst>
                                      </p:cBhvr>
                                      <p:to>
                                        <p:strVal val="visible"/>
                                      </p:to>
                                    </p:set>
                                    <p:animEffect transition="in" filter="wipe(left)">
                                      <p:cBhvr>
                                        <p:cTn id="27" dur="500"/>
                                        <p:tgtEl>
                                          <p:spTgt spid="92169">
                                            <p:txEl>
                                              <p:charRg st="0"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2170">
                                            <p:txEl>
                                              <p:charRg st="0" end="11"/>
                                            </p:txEl>
                                          </p:spTgt>
                                        </p:tgtEl>
                                        <p:attrNameLst>
                                          <p:attrName>style.visibility</p:attrName>
                                        </p:attrNameLst>
                                      </p:cBhvr>
                                      <p:to>
                                        <p:strVal val="visible"/>
                                      </p:to>
                                    </p:set>
                                    <p:animEffect transition="in" filter="wipe(left)">
                                      <p:cBhvr>
                                        <p:cTn id="32" dur="500"/>
                                        <p:tgtEl>
                                          <p:spTgt spid="92170">
                                            <p:txEl>
                                              <p:charRg st="0"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2171">
                                            <p:txEl>
                                              <p:charRg st="0" end="8"/>
                                            </p:txEl>
                                          </p:spTgt>
                                        </p:tgtEl>
                                        <p:attrNameLst>
                                          <p:attrName>style.visibility</p:attrName>
                                        </p:attrNameLst>
                                      </p:cBhvr>
                                      <p:to>
                                        <p:strVal val="visible"/>
                                      </p:to>
                                    </p:set>
                                    <p:animEffect transition="in" filter="wipe(left)">
                                      <p:cBhvr>
                                        <p:cTn id="37" dur="500"/>
                                        <p:tgtEl>
                                          <p:spTgt spid="92171">
                                            <p:txEl>
                                              <p:charRg st="0"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172">
                                            <p:txEl>
                                              <p:charRg st="0" end="11"/>
                                            </p:txEl>
                                          </p:spTgt>
                                        </p:tgtEl>
                                        <p:attrNameLst>
                                          <p:attrName>style.visibility</p:attrName>
                                        </p:attrNameLst>
                                      </p:cBhvr>
                                      <p:to>
                                        <p:strVal val="visible"/>
                                      </p:to>
                                    </p:set>
                                    <p:animEffect transition="in" filter="wipe(left)">
                                      <p:cBhvr>
                                        <p:cTn id="42" dur="500"/>
                                        <p:tgtEl>
                                          <p:spTgt spid="92172">
                                            <p:txEl>
                                              <p:charRg st="0"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2173">
                                            <p:txEl>
                                              <p:charRg st="0" end="15"/>
                                            </p:txEl>
                                          </p:spTgt>
                                        </p:tgtEl>
                                        <p:attrNameLst>
                                          <p:attrName>style.visibility</p:attrName>
                                        </p:attrNameLst>
                                      </p:cBhvr>
                                      <p:to>
                                        <p:strVal val="visible"/>
                                      </p:to>
                                    </p:set>
                                    <p:animEffect transition="in" filter="wipe(left)">
                                      <p:cBhvr>
                                        <p:cTn id="47" dur="500"/>
                                        <p:tgtEl>
                                          <p:spTgt spid="92173">
                                            <p:txEl>
                                              <p:charRg st="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build="p"/>
      <p:bldP spid="92166" grpId="0" build="p"/>
      <p:bldP spid="92167" grpId="0" build="p"/>
      <p:bldP spid="92168" grpId="0" build="p"/>
      <p:bldP spid="92169" grpId="0" build="p"/>
      <p:bldP spid="92170" grpId="0" build="p"/>
      <p:bldP spid="92171" grpId="0" build="p"/>
      <p:bldP spid="92172" grpId="0" build="p"/>
      <p:bldP spid="9217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4"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6387" name="Text Box 2"/>
          <p:cNvSpPr txBox="1"/>
          <p:nvPr/>
        </p:nvSpPr>
        <p:spPr>
          <a:xfrm>
            <a:off x="914400" y="2514600"/>
            <a:ext cx="2514600" cy="34877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万山红遍，</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层林尽染；</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漫江碧透，</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百舸争流。</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鹰击长空，</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鱼翔浅底，</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万类霜天竞自由。</a:t>
            </a:r>
            <a:endParaRPr lang="zh-CN" altLang="en-US" sz="2400" dirty="0">
              <a:solidFill>
                <a:srgbClr val="006666"/>
              </a:solidFill>
              <a:latin typeface="Times New Roman" panose="02020603050405020304" charset="0"/>
            </a:endParaRPr>
          </a:p>
        </p:txBody>
      </p:sp>
      <p:sp>
        <p:nvSpPr>
          <p:cNvPr id="16388" name="Text Box 3"/>
          <p:cNvSpPr txBox="1"/>
          <p:nvPr/>
        </p:nvSpPr>
        <p:spPr>
          <a:xfrm>
            <a:off x="6477000" y="838200"/>
            <a:ext cx="2667000" cy="34877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同学少年，</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风华正茂；</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书生意气，</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挥斥方遒。</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指点江山，</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激扬文字，</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粪土当年万户侯。</a:t>
            </a:r>
            <a:endParaRPr lang="zh-CN" altLang="en-US" sz="2400" dirty="0">
              <a:solidFill>
                <a:srgbClr val="006666"/>
              </a:solidFill>
              <a:latin typeface="Times New Roman" panose="02020603050405020304" charset="0"/>
            </a:endParaRPr>
          </a:p>
        </p:txBody>
      </p:sp>
      <p:sp>
        <p:nvSpPr>
          <p:cNvPr id="16389" name="Text Box 5"/>
          <p:cNvSpPr txBox="1"/>
          <p:nvPr/>
        </p:nvSpPr>
        <p:spPr>
          <a:xfrm>
            <a:off x="3200400" y="1371600"/>
            <a:ext cx="23622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怅寥廓，</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问苍茫大地，</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谁主沉浮？</a:t>
            </a:r>
            <a:endParaRPr lang="zh-CN" altLang="en-US" dirty="0">
              <a:solidFill>
                <a:srgbClr val="006666"/>
              </a:solidFill>
              <a:latin typeface="Times New Roman" panose="02020603050405020304" charset="0"/>
            </a:endParaRPr>
          </a:p>
        </p:txBody>
      </p:sp>
      <p:sp>
        <p:nvSpPr>
          <p:cNvPr id="16390" name="Text Box 6"/>
          <p:cNvSpPr txBox="1"/>
          <p:nvPr/>
        </p:nvSpPr>
        <p:spPr>
          <a:xfrm>
            <a:off x="914400" y="609600"/>
            <a:ext cx="16764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独立寒秋，</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湘江北去，</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橘子洲头。</a:t>
            </a:r>
            <a:endParaRPr lang="zh-CN" altLang="en-US" sz="2400" dirty="0">
              <a:solidFill>
                <a:srgbClr val="006666"/>
              </a:solidFill>
              <a:latin typeface="Times New Roman" panose="02020603050405020304" charset="0"/>
            </a:endParaRPr>
          </a:p>
        </p:txBody>
      </p:sp>
      <p:sp>
        <p:nvSpPr>
          <p:cNvPr id="16391" name="Text Box 7"/>
          <p:cNvSpPr txBox="1"/>
          <p:nvPr/>
        </p:nvSpPr>
        <p:spPr>
          <a:xfrm>
            <a:off x="3200400" y="3581400"/>
            <a:ext cx="2667000" cy="931863"/>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携来百侣曾游，</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忆往昔峥嵘岁月稠。</a:t>
            </a:r>
            <a:endParaRPr lang="zh-CN" altLang="en-US" sz="2400" dirty="0">
              <a:solidFill>
                <a:srgbClr val="006666"/>
              </a:solidFill>
              <a:latin typeface="Times New Roman" panose="02020603050405020304" charset="0"/>
            </a:endParaRPr>
          </a:p>
        </p:txBody>
      </p:sp>
      <p:sp>
        <p:nvSpPr>
          <p:cNvPr id="16392" name="Text Box 8"/>
          <p:cNvSpPr txBox="1"/>
          <p:nvPr/>
        </p:nvSpPr>
        <p:spPr>
          <a:xfrm>
            <a:off x="6477000" y="4724400"/>
            <a:ext cx="19050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曾记否，</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到中流击水，</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浪遏飞舟？</a:t>
            </a:r>
            <a:endParaRPr lang="zh-CN" altLang="en-US" dirty="0">
              <a:solidFill>
                <a:srgbClr val="006666"/>
              </a:solidFill>
              <a:latin typeface="Times New Roman" panose="02020603050405020304" charset="0"/>
            </a:endParaRPr>
          </a:p>
        </p:txBody>
      </p:sp>
      <p:sp>
        <p:nvSpPr>
          <p:cNvPr id="16393" name="Text Box 9"/>
          <p:cNvSpPr txBox="1"/>
          <p:nvPr/>
        </p:nvSpPr>
        <p:spPr>
          <a:xfrm>
            <a:off x="6019800" y="762000"/>
            <a:ext cx="533400" cy="519113"/>
          </a:xfrm>
          <a:prstGeom prst="rect">
            <a:avLst/>
          </a:prstGeom>
          <a:noFill/>
          <a:ln w="12700">
            <a:noFill/>
          </a:ln>
        </p:spPr>
        <p:txBody>
          <a:bodyPr>
            <a:spAutoFit/>
          </a:bodyPr>
          <a:p>
            <a:r>
              <a:rPr lang="zh-CN" altLang="en-US" sz="2800" dirty="0">
                <a:solidFill>
                  <a:srgbClr val="CC3300"/>
                </a:solidFill>
                <a:latin typeface="Times New Roman" panose="02020603050405020304" charset="0"/>
              </a:rPr>
              <a:t>恰</a:t>
            </a:r>
            <a:endParaRPr lang="zh-CN" altLang="en-US" sz="2800" dirty="0">
              <a:solidFill>
                <a:srgbClr val="CC3300"/>
              </a:solidFill>
              <a:latin typeface="Times New Roman" panose="02020603050405020304" charset="0"/>
            </a:endParaRPr>
          </a:p>
        </p:txBody>
      </p:sp>
      <p:sp>
        <p:nvSpPr>
          <p:cNvPr id="16394" name="Text Box 10"/>
          <p:cNvSpPr txBox="1"/>
          <p:nvPr/>
        </p:nvSpPr>
        <p:spPr>
          <a:xfrm>
            <a:off x="533400" y="2438400"/>
            <a:ext cx="533400" cy="519113"/>
          </a:xfrm>
          <a:prstGeom prst="rect">
            <a:avLst/>
          </a:prstGeom>
          <a:noFill/>
          <a:ln w="12700">
            <a:noFill/>
          </a:ln>
        </p:spPr>
        <p:txBody>
          <a:bodyPr>
            <a:spAutoFit/>
          </a:bodyPr>
          <a:p>
            <a:r>
              <a:rPr lang="zh-CN" altLang="en-US" sz="2800" dirty="0">
                <a:solidFill>
                  <a:srgbClr val="CC3300"/>
                </a:solidFill>
                <a:latin typeface="Times New Roman" panose="02020603050405020304" charset="0"/>
              </a:rPr>
              <a:t>看</a:t>
            </a:r>
            <a:endParaRPr lang="zh-CN" altLang="en-US" sz="2800" dirty="0">
              <a:solidFill>
                <a:srgbClr val="CC3300"/>
              </a:solidFill>
              <a:latin typeface="Times New Roman" panose="02020603050405020304" charset="0"/>
            </a:endParaRPr>
          </a:p>
        </p:txBody>
      </p:sp>
      <p:sp>
        <p:nvSpPr>
          <p:cNvPr id="105483" name="AutoShape 11"/>
          <p:cNvSpPr/>
          <p:nvPr/>
        </p:nvSpPr>
        <p:spPr>
          <a:xfrm>
            <a:off x="1981200" y="9906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84" name="AutoShape 12"/>
          <p:cNvSpPr/>
          <p:nvPr/>
        </p:nvSpPr>
        <p:spPr>
          <a:xfrm>
            <a:off x="1981200" y="19812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85" name="AutoShape 13"/>
          <p:cNvSpPr/>
          <p:nvPr/>
        </p:nvSpPr>
        <p:spPr>
          <a:xfrm>
            <a:off x="1981200" y="44196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anchor="ctr">
            <a:spAutoFit/>
          </a:bodyPr>
          <a:p>
            <a:endParaRPr lang="zh-CN" altLang="en-US" dirty="0">
              <a:latin typeface="Times New Roman" panose="02020603050405020304" charset="0"/>
            </a:endParaRPr>
          </a:p>
        </p:txBody>
      </p:sp>
      <p:sp>
        <p:nvSpPr>
          <p:cNvPr id="105486" name="AutoShape 14"/>
          <p:cNvSpPr/>
          <p:nvPr/>
        </p:nvSpPr>
        <p:spPr>
          <a:xfrm>
            <a:off x="2895600" y="59436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87" name="AutoShape 15"/>
          <p:cNvSpPr/>
          <p:nvPr/>
        </p:nvSpPr>
        <p:spPr>
          <a:xfrm>
            <a:off x="4267200" y="28194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anchor="ctr">
            <a:spAutoFit/>
          </a:bodyPr>
          <a:p>
            <a:endParaRPr lang="zh-CN" altLang="en-US" dirty="0">
              <a:latin typeface="Times New Roman" panose="02020603050405020304" charset="0"/>
            </a:endParaRPr>
          </a:p>
        </p:txBody>
      </p:sp>
      <p:sp>
        <p:nvSpPr>
          <p:cNvPr id="105488" name="AutoShape 16"/>
          <p:cNvSpPr/>
          <p:nvPr/>
        </p:nvSpPr>
        <p:spPr>
          <a:xfrm>
            <a:off x="5562600" y="44958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89" name="AutoShape 17"/>
          <p:cNvSpPr/>
          <p:nvPr/>
        </p:nvSpPr>
        <p:spPr>
          <a:xfrm>
            <a:off x="7543800" y="27432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90" name="AutoShape 18"/>
          <p:cNvSpPr/>
          <p:nvPr/>
        </p:nvSpPr>
        <p:spPr>
          <a:xfrm>
            <a:off x="8458200" y="43434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5491" name="AutoShape 19"/>
          <p:cNvSpPr/>
          <p:nvPr/>
        </p:nvSpPr>
        <p:spPr>
          <a:xfrm>
            <a:off x="7543800" y="6172200"/>
            <a:ext cx="152400" cy="152400"/>
          </a:xfrm>
          <a:prstGeom prst="triangle">
            <a:avLst>
              <a:gd name="adj" fmla="val 50000"/>
            </a:avLst>
          </a:prstGeom>
          <a:solidFill>
            <a:srgbClr val="990099"/>
          </a:solidFill>
          <a:ln w="12700" cap="flat" cmpd="sng">
            <a:solidFill>
              <a:schemeClr val="tx1"/>
            </a:solidFill>
            <a:prstDash val="solid"/>
            <a:miter/>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6404" name="Text Box 21"/>
          <p:cNvSpPr txBox="1"/>
          <p:nvPr/>
        </p:nvSpPr>
        <p:spPr>
          <a:xfrm>
            <a:off x="2971800" y="0"/>
            <a:ext cx="2362200" cy="641350"/>
          </a:xfrm>
          <a:prstGeom prst="rect">
            <a:avLst/>
          </a:prstGeom>
          <a:noFill/>
          <a:ln w="12700">
            <a:noFill/>
          </a:ln>
        </p:spPr>
        <p:txBody>
          <a:bodyPr>
            <a:spAutoFit/>
          </a:bodyPr>
          <a:p>
            <a:r>
              <a:rPr lang="zh-CN" altLang="en-US" dirty="0">
                <a:latin typeface="Times New Roman" panose="02020603050405020304" charset="0"/>
              </a:rPr>
              <a:t>找韵脚</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5483"/>
                                        </p:tgtEl>
                                        <p:attrNameLst>
                                          <p:attrName>style.visibility</p:attrName>
                                        </p:attrNameLst>
                                      </p:cBhvr>
                                      <p:to>
                                        <p:strVal val="visible"/>
                                      </p:to>
                                    </p:set>
                                    <p:animEffect transition="in" filter="dissolve">
                                      <p:cBhvr>
                                        <p:cTn id="7" dur="500"/>
                                        <p:tgtEl>
                                          <p:spTgt spid="10548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5484"/>
                                        </p:tgtEl>
                                        <p:attrNameLst>
                                          <p:attrName>style.visibility</p:attrName>
                                        </p:attrNameLst>
                                      </p:cBhvr>
                                      <p:to>
                                        <p:strVal val="visible"/>
                                      </p:to>
                                    </p:set>
                                    <p:animEffect transition="in" filter="dissolve">
                                      <p:cBhvr>
                                        <p:cTn id="12" dur="500"/>
                                        <p:tgtEl>
                                          <p:spTgt spid="10548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5485"/>
                                        </p:tgtEl>
                                        <p:attrNameLst>
                                          <p:attrName>style.visibility</p:attrName>
                                        </p:attrNameLst>
                                      </p:cBhvr>
                                      <p:to>
                                        <p:strVal val="visible"/>
                                      </p:to>
                                    </p:set>
                                    <p:animEffect transition="in" filter="dissolve">
                                      <p:cBhvr>
                                        <p:cTn id="17" dur="500"/>
                                        <p:tgtEl>
                                          <p:spTgt spid="10548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5486"/>
                                        </p:tgtEl>
                                        <p:attrNameLst>
                                          <p:attrName>style.visibility</p:attrName>
                                        </p:attrNameLst>
                                      </p:cBhvr>
                                      <p:to>
                                        <p:strVal val="visible"/>
                                      </p:to>
                                    </p:set>
                                    <p:animEffect transition="in" filter="dissolve">
                                      <p:cBhvr>
                                        <p:cTn id="22" dur="500"/>
                                        <p:tgtEl>
                                          <p:spTgt spid="10548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5487"/>
                                        </p:tgtEl>
                                        <p:attrNameLst>
                                          <p:attrName>style.visibility</p:attrName>
                                        </p:attrNameLst>
                                      </p:cBhvr>
                                      <p:to>
                                        <p:strVal val="visible"/>
                                      </p:to>
                                    </p:set>
                                    <p:animEffect transition="in" filter="dissolve">
                                      <p:cBhvr>
                                        <p:cTn id="27" dur="500"/>
                                        <p:tgtEl>
                                          <p:spTgt spid="10548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5488"/>
                                        </p:tgtEl>
                                        <p:attrNameLst>
                                          <p:attrName>style.visibility</p:attrName>
                                        </p:attrNameLst>
                                      </p:cBhvr>
                                      <p:to>
                                        <p:strVal val="visible"/>
                                      </p:to>
                                    </p:set>
                                    <p:animEffect transition="in" filter="dissolve">
                                      <p:cBhvr>
                                        <p:cTn id="32" dur="500"/>
                                        <p:tgtEl>
                                          <p:spTgt spid="10548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5489"/>
                                        </p:tgtEl>
                                        <p:attrNameLst>
                                          <p:attrName>style.visibility</p:attrName>
                                        </p:attrNameLst>
                                      </p:cBhvr>
                                      <p:to>
                                        <p:strVal val="visible"/>
                                      </p:to>
                                    </p:set>
                                    <p:animEffect transition="in" filter="dissolve">
                                      <p:cBhvr>
                                        <p:cTn id="37" dur="500"/>
                                        <p:tgtEl>
                                          <p:spTgt spid="10548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05490"/>
                                        </p:tgtEl>
                                        <p:attrNameLst>
                                          <p:attrName>style.visibility</p:attrName>
                                        </p:attrNameLst>
                                      </p:cBhvr>
                                      <p:to>
                                        <p:strVal val="visible"/>
                                      </p:to>
                                    </p:set>
                                    <p:animEffect transition="in" filter="dissolve">
                                      <p:cBhvr>
                                        <p:cTn id="42" dur="500"/>
                                        <p:tgtEl>
                                          <p:spTgt spid="105490"/>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05491"/>
                                        </p:tgtEl>
                                        <p:attrNameLst>
                                          <p:attrName>style.visibility</p:attrName>
                                        </p:attrNameLst>
                                      </p:cBhvr>
                                      <p:to>
                                        <p:strVal val="visible"/>
                                      </p:to>
                                    </p:set>
                                    <p:animEffect transition="in" filter="dissolve">
                                      <p:cBhvr>
                                        <p:cTn id="47" dur="500"/>
                                        <p:tgtEl>
                                          <p:spTgt spid="105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83" grpId="0" animBg="1"/>
      <p:bldP spid="105484" grpId="0" animBg="1"/>
      <p:bldP spid="105485" grpId="0" animBg="1"/>
      <p:bldP spid="105486" grpId="0" animBg="1"/>
      <p:bldP spid="105487" grpId="0" animBg="1"/>
      <p:bldP spid="105488" grpId="0" animBg="1"/>
      <p:bldP spid="105489" grpId="0" animBg="1"/>
      <p:bldP spid="105490" grpId="0" animBg="1"/>
      <p:bldP spid="10549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整体感知</a:t>
            </a:r>
            <a:endParaRPr lang="zh-CN" altLang="en-US" sz="3200" dirty="0">
              <a:latin typeface="方正隶变_GBK" panose="02000000000000000000" charset="-122"/>
              <a:ea typeface="方正隶变_GBK" panose="02000000000000000000" charset="-122"/>
            </a:endParaRPr>
          </a:p>
        </p:txBody>
      </p:sp>
      <p:pic>
        <p:nvPicPr>
          <p:cNvPr id="15" name="图片 14"/>
          <p:cNvPicPr>
            <a:picLocks noChangeAspect="1"/>
          </p:cNvPicPr>
          <p:nvPr/>
        </p:nvPicPr>
        <p:blipFill rotWithShape="1">
          <a:blip r:embed="rId1" cstate="email"/>
          <a:srcRect t="-1" r="-20001" b="-10102"/>
          <a:stretch>
            <a:fillRect/>
          </a:stretch>
        </p:blipFill>
        <p:spPr>
          <a:xfrm>
            <a:off x="0" y="532263"/>
            <a:ext cx="368489" cy="743803"/>
          </a:xfrm>
          <a:prstGeom prst="rect">
            <a:avLst/>
          </a:prstGeom>
        </p:spPr>
      </p:pic>
      <p:sp>
        <p:nvSpPr>
          <p:cNvPr id="3" name="文本框 2"/>
          <p:cNvSpPr txBox="1"/>
          <p:nvPr/>
        </p:nvSpPr>
        <p:spPr>
          <a:xfrm>
            <a:off x="220027" y="1422400"/>
            <a:ext cx="8424863" cy="4117474"/>
          </a:xfrm>
          <a:prstGeom prst="rect">
            <a:avLst/>
          </a:prstGeom>
          <a:noFill/>
        </p:spPr>
        <p:txBody>
          <a:bodyPr wrap="square" rtlCol="0" anchor="t">
            <a:spAutoFit/>
          </a:bodyPr>
          <a:lstStyle/>
          <a:p>
            <a:pPr>
              <a:lnSpc>
                <a:spcPct val="150000"/>
              </a:lnSpc>
              <a:buNone/>
            </a:pPr>
            <a:r>
              <a:rPr lang="en-US" altLang="zh-CN" sz="3600" b="1" dirty="0">
                <a:solidFill>
                  <a:schemeClr val="tx1"/>
                </a:solidFill>
                <a:latin typeface="黑体" panose="02010609060101010101" pitchFamily="49" charset="-122"/>
                <a:ea typeface="黑体" panose="02010609060101010101" pitchFamily="49" charset="-122"/>
                <a:sym typeface="+mn-ea"/>
              </a:rPr>
              <a:t>   </a:t>
            </a:r>
            <a:r>
              <a:rPr lang="zh-CN" altLang="en-US" sz="3600" b="1" dirty="0">
                <a:solidFill>
                  <a:schemeClr val="tx1"/>
                </a:solidFill>
                <a:latin typeface="黑体" panose="02010609060101010101" pitchFamily="49" charset="-122"/>
                <a:ea typeface="黑体" panose="02010609060101010101" pitchFamily="49" charset="-122"/>
                <a:sym typeface="+mn-ea"/>
              </a:rPr>
              <a:t>独立</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寒秋，湘江</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北去，橘子</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洲头。看</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万山</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红遍，层林</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尽染；漫江</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碧透，百舸</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争流。鹰击</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长空，鱼翔</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浅底，万类</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霜天</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竞自由。怅</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寥廓，问</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苍茫</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大地，谁</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主</a:t>
            </a:r>
            <a:r>
              <a:rPr lang="en-US" altLang="zh-CN" sz="3600" b="1" dirty="0">
                <a:solidFill>
                  <a:schemeClr val="tx1"/>
                </a:solidFill>
                <a:latin typeface="黑体" panose="02010609060101010101" pitchFamily="49" charset="-122"/>
                <a:ea typeface="黑体" panose="02010609060101010101" pitchFamily="49" charset="-122"/>
                <a:sym typeface="+mn-ea"/>
              </a:rPr>
              <a:t>/</a:t>
            </a:r>
            <a:r>
              <a:rPr lang="zh-CN" altLang="en-US" sz="3600" b="1" dirty="0">
                <a:solidFill>
                  <a:schemeClr val="tx1"/>
                </a:solidFill>
                <a:latin typeface="黑体" panose="02010609060101010101" pitchFamily="49" charset="-122"/>
                <a:ea typeface="黑体" panose="02010609060101010101" pitchFamily="49" charset="-122"/>
                <a:sym typeface="+mn-ea"/>
              </a:rPr>
              <a:t>沉浮</a:t>
            </a:r>
            <a:r>
              <a:rPr lang="zh-CN" altLang="en-US" sz="3600" b="1" dirty="0" smtClean="0">
                <a:solidFill>
                  <a:schemeClr val="tx1"/>
                </a:solidFill>
                <a:latin typeface="黑体" panose="02010609060101010101" pitchFamily="49" charset="-122"/>
                <a:ea typeface="黑体" panose="02010609060101010101" pitchFamily="49" charset="-122"/>
                <a:sym typeface="+mn-ea"/>
              </a:rPr>
              <a:t>？</a:t>
            </a:r>
            <a:endParaRPr lang="zh-CN" altLang="en-US" sz="3600" b="1"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23555" y="2647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白话译文</a:t>
            </a:r>
            <a:endParaRPr lang="zh-CN" altLang="en-US" sz="3200" dirty="0">
              <a:latin typeface="方正隶变_GBK" panose="02000000000000000000" charset="-122"/>
              <a:ea typeface="方正隶变_GBK" panose="02000000000000000000" charset="-122"/>
            </a:endParaRPr>
          </a:p>
        </p:txBody>
      </p:sp>
      <p:pic>
        <p:nvPicPr>
          <p:cNvPr id="15" name="图片 14"/>
          <p:cNvPicPr>
            <a:picLocks noChangeAspect="1"/>
          </p:cNvPicPr>
          <p:nvPr/>
        </p:nvPicPr>
        <p:blipFill rotWithShape="1">
          <a:blip r:embed="rId1" cstate="email"/>
          <a:srcRect t="-1" r="-20001" b="-10102"/>
          <a:stretch>
            <a:fillRect/>
          </a:stretch>
        </p:blipFill>
        <p:spPr>
          <a:xfrm>
            <a:off x="0" y="532263"/>
            <a:ext cx="368489" cy="743803"/>
          </a:xfrm>
          <a:prstGeom prst="rect">
            <a:avLst/>
          </a:prstGeom>
        </p:spPr>
      </p:pic>
      <p:sp>
        <p:nvSpPr>
          <p:cNvPr id="3" name="文本框 2"/>
          <p:cNvSpPr txBox="1"/>
          <p:nvPr/>
        </p:nvSpPr>
        <p:spPr>
          <a:xfrm>
            <a:off x="278083" y="1019735"/>
            <a:ext cx="8424863" cy="5161991"/>
          </a:xfrm>
          <a:prstGeom prst="rect">
            <a:avLst/>
          </a:prstGeom>
          <a:noFill/>
        </p:spPr>
        <p:txBody>
          <a:bodyPr wrap="square" rtlCol="0" anchor="t">
            <a:spAutoFit/>
          </a:bodyPr>
          <a:lstStyle/>
          <a:p>
            <a:pPr>
              <a:lnSpc>
                <a:spcPct val="150000"/>
              </a:lnSpc>
              <a:buNone/>
            </a:pPr>
            <a:r>
              <a:rPr lang="en-US" sz="2800" b="1" dirty="0">
                <a:latin typeface="黑体" panose="02010609060101010101" pitchFamily="49" charset="-122"/>
                <a:ea typeface="黑体" panose="02010609060101010101" pitchFamily="49" charset="-122"/>
                <a:sym typeface="+mn-ea"/>
              </a:rPr>
              <a:t>    </a:t>
            </a:r>
            <a:r>
              <a:rPr sz="2800" b="1" dirty="0">
                <a:latin typeface="黑体" panose="02010609060101010101" pitchFamily="49" charset="-122"/>
                <a:ea typeface="黑体" panose="02010609060101010101" pitchFamily="49" charset="-122"/>
                <a:sym typeface="+mn-ea"/>
              </a:rPr>
              <a:t>在深秋一个秋高气爽的日子里，我独自伫立在橘子洲头，眺望着湘江碧水缓缓北流。看万千山峰全都变成了红色，一层层树林好像染过颜色一样，江水清澈澄碧，一艘艘大船乘风破浪，争先恐后。鹰在广阔的天空飞，鱼在清澈的水里游，万物都在秋光中争着过自由自在的生活。面对着无边无际的宇宙，（</a:t>
            </a:r>
            <a:r>
              <a:rPr sz="2800" b="1" dirty="0" err="1">
                <a:latin typeface="黑体" panose="02010609060101010101" pitchFamily="49" charset="-122"/>
                <a:ea typeface="黑体" panose="02010609060101010101" pitchFamily="49" charset="-122"/>
                <a:sym typeface="+mn-ea"/>
              </a:rPr>
              <a:t>千万种思绪一齐涌上心头）我要问：这苍茫大地的盛衰兴废由谁来决定主宰呢</a:t>
            </a:r>
            <a:r>
              <a:rPr sz="2800" b="1" dirty="0" smtClean="0">
                <a:latin typeface="黑体" panose="02010609060101010101" pitchFamily="49" charset="-122"/>
                <a:ea typeface="黑体" panose="02010609060101010101" pitchFamily="49" charset="-122"/>
                <a:sym typeface="+mn-ea"/>
              </a:rPr>
              <a:t>？</a:t>
            </a:r>
            <a:endParaRPr sz="2800" b="1" dirty="0">
              <a:latin typeface="黑体" panose="02010609060101010101" pitchFamily="49" charset="-122"/>
              <a:ea typeface="黑体" panose="02010609060101010101" pitchFamily="49"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白话译文</a:t>
            </a:r>
            <a:endParaRPr lang="zh-CN" altLang="en-US" sz="3200" dirty="0">
              <a:latin typeface="方正隶变_GBK" panose="02000000000000000000" charset="-122"/>
              <a:ea typeface="方正隶变_GBK" panose="02000000000000000000" charset="-122"/>
            </a:endParaRPr>
          </a:p>
        </p:txBody>
      </p:sp>
      <p:pic>
        <p:nvPicPr>
          <p:cNvPr id="15" name="图片 14"/>
          <p:cNvPicPr>
            <a:picLocks noChangeAspect="1"/>
          </p:cNvPicPr>
          <p:nvPr/>
        </p:nvPicPr>
        <p:blipFill rotWithShape="1">
          <a:blip r:embed="rId1" cstate="email"/>
          <a:srcRect t="-1" r="-20001" b="-10102"/>
          <a:stretch>
            <a:fillRect/>
          </a:stretch>
        </p:blipFill>
        <p:spPr>
          <a:xfrm>
            <a:off x="0" y="532263"/>
            <a:ext cx="368489" cy="743803"/>
          </a:xfrm>
          <a:prstGeom prst="rect">
            <a:avLst/>
          </a:prstGeom>
        </p:spPr>
      </p:pic>
      <p:sp>
        <p:nvSpPr>
          <p:cNvPr id="3" name="文本框 2"/>
          <p:cNvSpPr txBox="1"/>
          <p:nvPr/>
        </p:nvSpPr>
        <p:spPr>
          <a:xfrm>
            <a:off x="359569" y="1276066"/>
            <a:ext cx="8424863" cy="5161991"/>
          </a:xfrm>
          <a:prstGeom prst="rect">
            <a:avLst/>
          </a:prstGeom>
          <a:noFill/>
        </p:spPr>
        <p:txBody>
          <a:bodyPr wrap="square" rtlCol="0" anchor="t">
            <a:spAutoFit/>
          </a:bodyPr>
          <a:lstStyle/>
          <a:p>
            <a:pPr>
              <a:lnSpc>
                <a:spcPct val="150000"/>
              </a:lnSpc>
              <a:buNone/>
            </a:pPr>
            <a:r>
              <a:rPr lang="en-US" sz="2800" b="1" dirty="0">
                <a:latin typeface="黑体" panose="02010609060101010101" pitchFamily="49" charset="-122"/>
                <a:ea typeface="黑体" panose="02010609060101010101" pitchFamily="49" charset="-122"/>
                <a:sym typeface="+mn-ea"/>
              </a:rPr>
              <a:t>    </a:t>
            </a:r>
            <a:r>
              <a:rPr sz="2800" b="1" dirty="0">
                <a:latin typeface="黑体" panose="02010609060101010101" pitchFamily="49" charset="-122"/>
                <a:ea typeface="黑体" panose="02010609060101010101" pitchFamily="49" charset="-122"/>
                <a:sym typeface="+mn-ea"/>
              </a:rPr>
              <a:t>回想过去，我和我的同学，经常携手结伴来到这里游玩。在一起商讨国家大事，那无数不平凡的岁月至 今还萦绕在我的心头。同学们正值青春年少，风华正茂；大家踌躇满志，意气奔放，正强劲有力。评论国家大事，写出这些激浊扬清的文章，把当时那些军阀官僚看得如同粪土。还记得吗？那时我们在江水深急的地方游泳，那激起的浪花几乎挡住了疾驰而来的船？</a:t>
            </a:r>
            <a:endParaRPr lang="zh-CN" altLang="en-US" sz="2800" b="1"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Picture 2" descr="毛泽东小照"/>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1989" name="文本框 96258"/>
          <p:cNvSpPr txBox="1"/>
          <p:nvPr/>
        </p:nvSpPr>
        <p:spPr>
          <a:xfrm>
            <a:off x="4923790" y="260985"/>
            <a:ext cx="3902075" cy="3928110"/>
          </a:xfrm>
          <a:prstGeom prst="rect">
            <a:avLst/>
          </a:prstGeom>
          <a:noFill/>
          <a:ln w="9525">
            <a:noFill/>
          </a:ln>
        </p:spPr>
        <p:txBody>
          <a:bodyPr wrap="square">
            <a:spAutoFit/>
          </a:bodyPr>
          <a:p>
            <a:pPr>
              <a:lnSpc>
                <a:spcPct val="130000"/>
              </a:lnSpc>
              <a:spcBef>
                <a:spcPct val="50000"/>
              </a:spcBef>
            </a:pPr>
            <a:r>
              <a:rPr lang="zh-CN" altLang="en-US" sz="2400" b="1" dirty="0">
                <a:solidFill>
                  <a:srgbClr val="FF0000"/>
                </a:solidFill>
                <a:latin typeface="仿宋" panose="02010609060101010101" charset="-122"/>
                <a:ea typeface="仿宋" panose="02010609060101010101" charset="-122"/>
              </a:rPr>
              <a:t>【毛泽东】</a:t>
            </a:r>
            <a:r>
              <a:rPr lang="zh-CN" altLang="en-US" sz="2400" b="1" dirty="0">
                <a:solidFill>
                  <a:schemeClr val="tx1"/>
                </a:solidFill>
                <a:latin typeface="仿宋" panose="02010609060101010101" charset="-122"/>
                <a:ea typeface="仿宋" panose="02010609060101010101" charset="-122"/>
              </a:rPr>
              <a:t>（1893年12月26日－1976年9月9日）</a:t>
            </a:r>
            <a:r>
              <a:rPr lang="zh-CN" altLang="en-US" sz="2400" b="1" dirty="0">
                <a:solidFill>
                  <a:srgbClr val="FF0000"/>
                </a:solidFill>
                <a:latin typeface="仿宋" panose="02010609060101010101" charset="-122"/>
                <a:ea typeface="仿宋" panose="02010609060101010101" charset="-122"/>
              </a:rPr>
              <a:t>，</a:t>
            </a:r>
            <a:r>
              <a:rPr lang="zh-CN" altLang="en-US" sz="2400" b="1" dirty="0">
                <a:latin typeface="仿宋" panose="02010609060101010101" charset="-122"/>
                <a:ea typeface="仿宋" panose="02010609060101010101" charset="-122"/>
              </a:rPr>
              <a:t>字润之，笔名子任，湖南湘潭人。诗人，伟大的马克思主义者，无产阶级革命家、战略家和理论家，中国共产党、中国人民解放军和中华人民共和国的主要缔造者和领导人。</a:t>
            </a:r>
            <a:endParaRPr lang="zh-CN" altLang="en-US" sz="2400" b="1" dirty="0">
              <a:latin typeface="仿宋" panose="02010609060101010101" charset="-122"/>
              <a:ea typeface="仿宋" panose="02010609060101010101" charset="-122"/>
            </a:endParaRPr>
          </a:p>
        </p:txBody>
      </p:sp>
      <p:sp>
        <p:nvSpPr>
          <p:cNvPr id="2" name="文本框 96258"/>
          <p:cNvSpPr txBox="1"/>
          <p:nvPr/>
        </p:nvSpPr>
        <p:spPr>
          <a:xfrm>
            <a:off x="5664200" y="4189095"/>
            <a:ext cx="3056890" cy="2091690"/>
          </a:xfrm>
          <a:prstGeom prst="rect">
            <a:avLst/>
          </a:prstGeom>
          <a:noFill/>
          <a:ln w="9525">
            <a:noFill/>
          </a:ln>
        </p:spPr>
        <p:txBody>
          <a:bodyPr wrap="square">
            <a:spAutoFit/>
          </a:bodyPr>
          <a:p>
            <a:pPr>
              <a:lnSpc>
                <a:spcPct val="130000"/>
              </a:lnSpc>
              <a:spcBef>
                <a:spcPct val="50000"/>
              </a:spcBef>
            </a:pPr>
            <a:r>
              <a:rPr lang="zh-CN" altLang="en-US" sz="2000" b="1" dirty="0">
                <a:solidFill>
                  <a:srgbClr val="FF0000"/>
                </a:solidFill>
                <a:latin typeface="楷体" panose="02010609060101010101" charset="-122"/>
                <a:ea typeface="楷体" panose="02010609060101010101" charset="-122"/>
                <a:cs typeface="楷体" panose="02010609060101010101" charset="-122"/>
              </a:rPr>
              <a:t>【主要作品】</a:t>
            </a:r>
            <a:r>
              <a:rPr lang="zh-CN" altLang="en-US" sz="2000" b="1" dirty="0">
                <a:latin typeface="楷体" panose="02010609060101010101" charset="-122"/>
                <a:ea typeface="楷体" panose="02010609060101010101" charset="-122"/>
                <a:cs typeface="楷体" panose="02010609060101010101" charset="-122"/>
              </a:rPr>
              <a:t>《毛泽东选集》《毛泽东文集》《毛泽东诗词》等。诗词《七律</a:t>
            </a:r>
            <a:r>
              <a:rPr lang="en-US" altLang="zh-CN" sz="2000" b="1" dirty="0">
                <a:latin typeface="楷体" panose="02010609060101010101" charset="-122"/>
                <a:ea typeface="楷体" panose="02010609060101010101" charset="-122"/>
                <a:cs typeface="楷体" panose="02010609060101010101" charset="-122"/>
              </a:rPr>
              <a:t>.</a:t>
            </a:r>
            <a:r>
              <a:rPr lang="zh-CN" altLang="en-US" sz="2000" b="1" dirty="0">
                <a:latin typeface="楷体" panose="02010609060101010101" charset="-122"/>
                <a:ea typeface="楷体" panose="02010609060101010101" charset="-122"/>
                <a:cs typeface="楷体" panose="02010609060101010101" charset="-122"/>
                <a:sym typeface="+mn-ea"/>
              </a:rPr>
              <a:t>长征》、《沁园春。雪》</a:t>
            </a:r>
            <a:endParaRPr lang="en-US" altLang="zh-CN" sz="2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diamond(in)">
                                      <p:cBhvr>
                                        <p:cTn id="7" dur="2000"/>
                                        <p:tgtEl>
                                          <p:spTgt spid="41989"/>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ldLvl="0"/>
      <p:bldP spid="2"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4488976" cy="58477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      上片（上阙）</a:t>
            </a:r>
            <a:endParaRPr lang="zh-CN" altLang="en-US" sz="3200" dirty="0">
              <a:latin typeface="方正隶变_GBK" panose="02000000000000000000" charset="-122"/>
              <a:ea typeface="方正隶变_GBK" panose="02000000000000000000" charset="-122"/>
            </a:endParaRPr>
          </a:p>
        </p:txBody>
      </p:sp>
      <p:pic>
        <p:nvPicPr>
          <p:cNvPr id="15" name="图片 14"/>
          <p:cNvPicPr>
            <a:picLocks noChangeAspect="1"/>
          </p:cNvPicPr>
          <p:nvPr/>
        </p:nvPicPr>
        <p:blipFill rotWithShape="1">
          <a:blip r:embed="rId1" cstate="email"/>
          <a:srcRect t="-1" r="-20001" b="-10102"/>
          <a:stretch>
            <a:fillRect/>
          </a:stretch>
        </p:blipFill>
        <p:spPr>
          <a:xfrm>
            <a:off x="0" y="532263"/>
            <a:ext cx="368489" cy="743803"/>
          </a:xfrm>
          <a:prstGeom prst="rect">
            <a:avLst/>
          </a:prstGeom>
        </p:spPr>
      </p:pic>
      <p:sp>
        <p:nvSpPr>
          <p:cNvPr id="2" name="文本框 1"/>
          <p:cNvSpPr txBox="1"/>
          <p:nvPr/>
        </p:nvSpPr>
        <p:spPr>
          <a:xfrm>
            <a:off x="578168" y="1445260"/>
            <a:ext cx="4339650" cy="646331"/>
          </a:xfrm>
          <a:prstGeom prst="rect">
            <a:avLst/>
          </a:prstGeom>
          <a:noFill/>
        </p:spPr>
        <p:txBody>
          <a:bodyPr wrap="none" rtlCol="0" anchor="t">
            <a:spAutoFit/>
          </a:bodyPr>
          <a:lstStyle/>
          <a:p>
            <a:r>
              <a:rPr lang="zh-CN" altLang="en-US" sz="3600" dirty="0">
                <a:latin typeface="方正隶变_GBK" panose="02000000000000000000" charset="-122"/>
                <a:ea typeface="方正隶变_GBK" panose="02000000000000000000" charset="-122"/>
                <a:sym typeface="+mn-ea"/>
              </a:rPr>
              <a:t>开头三句有何作用？</a:t>
            </a:r>
            <a:endParaRPr lang="zh-CN" altLang="en-US" sz="3600" dirty="0">
              <a:latin typeface="方正隶变_GBK" panose="02000000000000000000" charset="-122"/>
              <a:ea typeface="方正隶变_GBK" panose="02000000000000000000" charset="-122"/>
              <a:sym typeface="+mn-ea"/>
            </a:endParaRPr>
          </a:p>
        </p:txBody>
      </p:sp>
      <p:sp>
        <p:nvSpPr>
          <p:cNvPr id="3" name="文本框 2"/>
          <p:cNvSpPr txBox="1"/>
          <p:nvPr/>
        </p:nvSpPr>
        <p:spPr>
          <a:xfrm>
            <a:off x="578168" y="2108836"/>
            <a:ext cx="7365682" cy="4616648"/>
          </a:xfrm>
          <a:prstGeom prst="rect">
            <a:avLst/>
          </a:prstGeom>
          <a:noFill/>
        </p:spPr>
        <p:txBody>
          <a:bodyPr wrap="square" rtlCol="0" anchor="t">
            <a:spAutoFit/>
          </a:bodyPr>
          <a:lstStyle/>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1</a:t>
            </a:r>
            <a:r>
              <a:rPr lang="zh-CN" altLang="en-US" sz="2800" dirty="0">
                <a:solidFill>
                  <a:schemeClr val="tx1"/>
                </a:solidFill>
                <a:latin typeface="方正隶变_GBK" panose="02000000000000000000" charset="-122"/>
                <a:ea typeface="方正隶变_GBK" panose="02000000000000000000" charset="-122"/>
                <a:sym typeface="+mn-ea"/>
              </a:rPr>
              <a:t>）交代了时间</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寒秋</a:t>
            </a:r>
            <a:endParaRPr lang="zh-CN" altLang="en-US" sz="2800" dirty="0">
              <a:solidFill>
                <a:schemeClr val="tx1"/>
              </a:solidFill>
              <a:latin typeface="方正隶变_GBK" panose="02000000000000000000" charset="-122"/>
              <a:ea typeface="方正隶变_GBK" panose="02000000000000000000" charset="-122"/>
              <a:sym typeface="+mn-ea"/>
            </a:endParaRP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2</a:t>
            </a:r>
            <a:r>
              <a:rPr lang="zh-CN" altLang="en-US" sz="2800" dirty="0">
                <a:solidFill>
                  <a:schemeClr val="tx1"/>
                </a:solidFill>
                <a:latin typeface="方正隶变_GBK" panose="02000000000000000000" charset="-122"/>
                <a:ea typeface="方正隶变_GBK" panose="02000000000000000000" charset="-122"/>
                <a:sym typeface="+mn-ea"/>
              </a:rPr>
              <a:t>）交代了地点</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橘子洲头</a:t>
            </a:r>
            <a:endParaRPr lang="zh-CN" altLang="en-US" sz="2800" dirty="0">
              <a:solidFill>
                <a:schemeClr val="tx1"/>
              </a:solidFill>
              <a:latin typeface="方正隶变_GBK" panose="02000000000000000000" charset="-122"/>
              <a:ea typeface="方正隶变_GBK" panose="02000000000000000000" charset="-122"/>
              <a:sym typeface="+mn-ea"/>
            </a:endParaRP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3</a:t>
            </a:r>
            <a:r>
              <a:rPr lang="zh-CN" altLang="en-US" sz="2800" dirty="0">
                <a:solidFill>
                  <a:schemeClr val="tx1"/>
                </a:solidFill>
                <a:latin typeface="方正隶变_GBK" panose="02000000000000000000" charset="-122"/>
                <a:ea typeface="方正隶变_GBK" panose="02000000000000000000" charset="-122"/>
                <a:sym typeface="+mn-ea"/>
              </a:rPr>
              <a:t>）交代了人物</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作者</a:t>
            </a:r>
            <a:endParaRPr lang="zh-CN" altLang="en-US" sz="2800" dirty="0">
              <a:solidFill>
                <a:schemeClr val="tx1"/>
              </a:solidFill>
              <a:latin typeface="方正隶变_GBK" panose="02000000000000000000" charset="-122"/>
              <a:ea typeface="方正隶变_GBK" panose="02000000000000000000" charset="-122"/>
              <a:sym typeface="+mn-ea"/>
            </a:endParaRP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4</a:t>
            </a:r>
            <a:r>
              <a:rPr lang="zh-CN" altLang="en-US" sz="2800" dirty="0">
                <a:solidFill>
                  <a:schemeClr val="tx1"/>
                </a:solidFill>
                <a:latin typeface="方正隶变_GBK" panose="02000000000000000000" charset="-122"/>
                <a:ea typeface="方正隶变_GBK" panose="02000000000000000000" charset="-122"/>
                <a:sym typeface="+mn-ea"/>
              </a:rPr>
              <a:t>）作者独立寒秋，面对了滚滚北去的湘江，描摹了一种先声夺人、舍我其谁的英雄气概，为全诗的抒情奠定了大气磅礴、豪情奔放的感情基调。</a:t>
            </a:r>
            <a:endParaRPr lang="zh-CN" altLang="en-US" sz="2800" dirty="0">
              <a:solidFill>
                <a:schemeClr val="tx1"/>
              </a:solidFill>
              <a:latin typeface="方正隶变_GBK" panose="02000000000000000000" charset="-122"/>
              <a:ea typeface="方正隶变_GBK" panose="02000000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rPr>
              <a:t>在起句中讲述了哪些内容？</a:t>
            </a:r>
            <a:endParaRPr lang="zh-CN" altLang="en-US" sz="3600" b="1" dirty="0">
              <a:solidFill>
                <a:srgbClr val="FF0000"/>
              </a:solidFill>
            </a:endParaRPr>
          </a:p>
        </p:txBody>
      </p:sp>
      <p:sp>
        <p:nvSpPr>
          <p:cNvPr id="24579" name="Rectangle 3"/>
          <p:cNvSpPr>
            <a:spLocks noGrp="1"/>
          </p:cNvSpPr>
          <p:nvPr>
            <p:ph idx="1"/>
          </p:nvPr>
        </p:nvSpPr>
        <p:spPr/>
        <p:txBody>
          <a:bodyPr vert="horz" wrap="square" lIns="91440" tIns="45720" rIns="91440" bIns="45720" anchor="t"/>
          <a:p>
            <a:pPr eaLnBrk="1" hangingPunct="1">
              <a:spcBef>
                <a:spcPct val="0"/>
              </a:spcBef>
              <a:buNone/>
            </a:pPr>
            <a:r>
              <a:rPr lang="zh-CN" altLang="en-US" sz="3600" b="1" dirty="0">
                <a:solidFill>
                  <a:schemeClr val="tx2"/>
                </a:solidFill>
              </a:rPr>
              <a:t>交代了人物、时间、地点、环境。</a:t>
            </a:r>
            <a:endParaRPr lang="zh-CN" altLang="en-US" sz="3600" b="1" dirty="0">
              <a:solidFill>
                <a:schemeClr val="tx2"/>
              </a:solidFill>
            </a:endParaRPr>
          </a:p>
          <a:p>
            <a:pPr eaLnBrk="1" hangingPunct="1"/>
            <a:endParaRPr lang="en-US" altLang="zh-CN" sz="36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charRg st="0" end="16"/>
                                            </p:txEl>
                                          </p:spTgt>
                                        </p:tgtEl>
                                        <p:attrNameLst>
                                          <p:attrName>style.visibility</p:attrName>
                                        </p:attrNameLst>
                                      </p:cBhvr>
                                      <p:to>
                                        <p:strVal val="visible"/>
                                      </p:to>
                                    </p:set>
                                    <p:anim calcmode="lin" valueType="num">
                                      <p:cBhvr additive="base">
                                        <p:cTn id="7" dur="500" fill="hold"/>
                                        <p:tgtEl>
                                          <p:spTgt spid="24579">
                                            <p:txEl>
                                              <p:charRg st="0" end="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228600" y="685800"/>
            <a:ext cx="8610600" cy="2743200"/>
          </a:xfrm>
        </p:spPr>
        <p:txBody>
          <a:bodyPr vert="horz" wrap="square" lIns="91440" tIns="45720" rIns="91440" bIns="45720" anchor="ctr"/>
          <a:p>
            <a:pPr eaLnBrk="1" hangingPunct="1"/>
            <a:r>
              <a:rPr lang="zh-CN" altLang="en-US" sz="3200" b="1" dirty="0">
                <a:ea typeface="楷体_GB2312" pitchFamily="49" charset="-122"/>
              </a:rPr>
              <a:t>诗歌语言的跳跃性很大，语序往往倒装，而且有些成分省略。请按调整好的正常语序，把开头三句的大意顺畅地说一下</a:t>
            </a:r>
            <a:br>
              <a:rPr lang="zh-CN" altLang="en-US" sz="3200" b="1" dirty="0">
                <a:ea typeface="楷体_GB2312" pitchFamily="49" charset="-122"/>
              </a:rPr>
            </a:br>
            <a:r>
              <a:rPr lang="zh-CN" altLang="en-US" sz="3200" b="1" u="sng" dirty="0">
                <a:solidFill>
                  <a:srgbClr val="FF0000"/>
                </a:solidFill>
                <a:latin typeface="宋体" panose="02010600030101010101" pitchFamily="2" charset="-122"/>
              </a:rPr>
              <a:t>独立寒秋</a:t>
            </a:r>
            <a:r>
              <a:rPr lang="en-US" altLang="zh-CN" sz="3200" b="1" u="sng" dirty="0">
                <a:solidFill>
                  <a:srgbClr val="FF0000"/>
                </a:solidFill>
                <a:latin typeface="宋体" panose="02010600030101010101" pitchFamily="2" charset="-122"/>
              </a:rPr>
              <a:t>,</a:t>
            </a:r>
            <a:r>
              <a:rPr lang="zh-CN" altLang="en-US" sz="3200" b="1" u="sng" dirty="0">
                <a:solidFill>
                  <a:srgbClr val="FF0000"/>
                </a:solidFill>
                <a:latin typeface="宋体" panose="02010600030101010101" pitchFamily="2" charset="-122"/>
              </a:rPr>
              <a:t>湘江北去，橘子洲头。</a:t>
            </a:r>
            <a:endParaRPr lang="zh-CN" altLang="en-US" sz="3200" b="1" u="sng" dirty="0">
              <a:solidFill>
                <a:srgbClr val="FF0000"/>
              </a:solidFill>
              <a:latin typeface="宋体" panose="02010600030101010101" pitchFamily="2" charset="-122"/>
            </a:endParaRPr>
          </a:p>
        </p:txBody>
      </p:sp>
      <p:sp>
        <p:nvSpPr>
          <p:cNvPr id="25603" name="Rectangle 3"/>
          <p:cNvSpPr>
            <a:spLocks noGrp="1"/>
          </p:cNvSpPr>
          <p:nvPr>
            <p:ph idx="1"/>
          </p:nvPr>
        </p:nvSpPr>
        <p:spPr>
          <a:xfrm>
            <a:off x="304800" y="3505200"/>
            <a:ext cx="8540750" cy="2670175"/>
          </a:xfrm>
        </p:spPr>
        <p:txBody>
          <a:bodyPr vert="horz" wrap="square" lIns="91440" tIns="45720" rIns="91440" bIns="45720" anchor="t"/>
          <a:p>
            <a:pPr eaLnBrk="1" hangingPunct="1"/>
            <a:r>
              <a:rPr lang="zh-CN" altLang="en-US" b="1" dirty="0">
                <a:solidFill>
                  <a:srgbClr val="FF0000"/>
                </a:solidFill>
                <a:latin typeface="宋体" panose="02010600030101010101" pitchFamily="2" charset="-122"/>
              </a:rPr>
              <a:t>寒秋独立</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橘子洲头</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湘江北去。</a:t>
            </a:r>
            <a:endParaRPr lang="zh-CN" altLang="en-US" b="1" dirty="0">
              <a:solidFill>
                <a:srgbClr val="FF0000"/>
              </a:solidFill>
              <a:latin typeface="宋体" panose="02010600030101010101" pitchFamily="2" charset="-122"/>
            </a:endParaRPr>
          </a:p>
          <a:p>
            <a:pPr eaLnBrk="1" hangingPunct="1"/>
            <a:r>
              <a:rPr lang="zh-CN" altLang="en-US" b="1" dirty="0">
                <a:solidFill>
                  <a:srgbClr val="FF0000"/>
                </a:solidFill>
                <a:latin typeface="楷体_GB2312" pitchFamily="49" charset="-122"/>
                <a:ea typeface="楷体_GB2312" pitchFamily="49" charset="-122"/>
              </a:rPr>
              <a:t>在深秋的季节，（作者）独自一人站在橘子洲头，望着湘江水在日夜不息地向北奔流。</a:t>
            </a:r>
            <a:endParaRPr lang="zh-CN" altLang="en-US"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xEl>
                                              <p:charRg st="0" end="16"/>
                                            </p:txEl>
                                          </p:spTgt>
                                        </p:tgtEl>
                                        <p:attrNameLst>
                                          <p:attrName>style.visibility</p:attrName>
                                        </p:attrNameLst>
                                      </p:cBhvr>
                                      <p:to>
                                        <p:strVal val="visible"/>
                                      </p:to>
                                    </p:set>
                                    <p:animEffect transition="in" filter="blinds(horizontal)">
                                      <p:cBhvr>
                                        <p:cTn id="7" dur="500"/>
                                        <p:tgtEl>
                                          <p:spTgt spid="25603">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3">
                                            <p:txEl>
                                              <p:charRg st="16" end="55"/>
                                            </p:txEl>
                                          </p:spTgt>
                                        </p:tgtEl>
                                        <p:attrNameLst>
                                          <p:attrName>style.visibility</p:attrName>
                                        </p:attrNameLst>
                                      </p:cBhvr>
                                      <p:to>
                                        <p:strVal val="visible"/>
                                      </p:to>
                                    </p:set>
                                    <p:animEffect transition="in" filter="blinds(horizontal)">
                                      <p:cBhvr>
                                        <p:cTn id="12" dur="500"/>
                                        <p:tgtEl>
                                          <p:spTgt spid="25603">
                                            <p:txEl>
                                              <p:charRg st="16"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p:txBody>
          <a:bodyPr vert="horz" wrap="square" lIns="91440" tIns="45720" rIns="91440" bIns="45720" anchor="ctr"/>
          <a:p>
            <a:pPr eaLnBrk="1" hangingPunct="1"/>
            <a:r>
              <a:rPr lang="en-US" altLang="zh-CN" sz="3600" b="1" dirty="0">
                <a:solidFill>
                  <a:srgbClr val="FF0000"/>
                </a:solidFill>
              </a:rPr>
              <a:t>“</a:t>
            </a:r>
            <a:r>
              <a:rPr lang="zh-CN" altLang="en-US" sz="3600" b="1" dirty="0">
                <a:solidFill>
                  <a:srgbClr val="FF0000"/>
                </a:solidFill>
              </a:rPr>
              <a:t>独立”能否改为“站立”“直立”等？</a:t>
            </a:r>
            <a:r>
              <a:rPr lang="zh-CN" altLang="en-US" sz="3600" dirty="0">
                <a:solidFill>
                  <a:srgbClr val="FF0000"/>
                </a:solidFill>
              </a:rPr>
              <a:t> </a:t>
            </a:r>
            <a:endParaRPr lang="zh-CN" altLang="en-US" sz="3600" dirty="0">
              <a:solidFill>
                <a:srgbClr val="FF0000"/>
              </a:solidFill>
            </a:endParaRPr>
          </a:p>
        </p:txBody>
      </p:sp>
      <p:sp>
        <p:nvSpPr>
          <p:cNvPr id="26627" name="Rectangle 3"/>
          <p:cNvSpPr>
            <a:spLocks noGrp="1"/>
          </p:cNvSpPr>
          <p:nvPr>
            <p:ph idx="1"/>
          </p:nvPr>
        </p:nvSpPr>
        <p:spPr/>
        <p:txBody>
          <a:bodyPr vert="horz" wrap="square" lIns="91440" tIns="45720" rIns="91440" bIns="45720" anchor="t"/>
          <a:p>
            <a:pPr eaLnBrk="1" hangingPunct="1"/>
            <a:r>
              <a:rPr lang="en-US" altLang="zh-CN" b="1" dirty="0">
                <a:solidFill>
                  <a:schemeClr val="tx2"/>
                </a:solidFill>
                <a:ea typeface="黑体" panose="02010609060101010101" pitchFamily="49" charset="-122"/>
              </a:rPr>
              <a:t>“</a:t>
            </a:r>
            <a:r>
              <a:rPr lang="zh-CN" altLang="en-US" b="1" dirty="0">
                <a:solidFill>
                  <a:schemeClr val="tx2"/>
                </a:solidFill>
                <a:ea typeface="黑体" panose="02010609060101010101" pitchFamily="49" charset="-122"/>
              </a:rPr>
              <a:t>独立”不仅表明是一个人，而且显示了诗人砥柱中流的气概。联系当时的背景，军阀赵恒惕正在通辑毛泽东。诗人在韶山人民的掩护下，秘密到达长沙，独自来到橘子洲头。可见一个</a:t>
            </a:r>
            <a:r>
              <a:rPr lang="zh-CN" altLang="en-US" b="1" dirty="0">
                <a:solidFill>
                  <a:schemeClr val="tx2"/>
                </a:solidFill>
                <a:latin typeface="宋体" panose="02010600030101010101" pitchFamily="2" charset="-122"/>
                <a:ea typeface="黑体" panose="02010609060101010101" pitchFamily="49" charset="-122"/>
              </a:rPr>
              <a:t>“</a:t>
            </a:r>
            <a:r>
              <a:rPr lang="zh-CN" altLang="en-US" b="1" dirty="0">
                <a:solidFill>
                  <a:schemeClr val="tx2"/>
                </a:solidFill>
                <a:ea typeface="黑体" panose="02010609060101010101" pitchFamily="49" charset="-122"/>
              </a:rPr>
              <a:t>独</a:t>
            </a:r>
            <a:r>
              <a:rPr lang="zh-CN" altLang="en-US" b="1" dirty="0">
                <a:solidFill>
                  <a:schemeClr val="tx2"/>
                </a:solidFill>
                <a:latin typeface="宋体" panose="02010600030101010101" pitchFamily="2" charset="-122"/>
                <a:ea typeface="黑体" panose="02010609060101010101" pitchFamily="49" charset="-122"/>
              </a:rPr>
              <a:t>”</a:t>
            </a:r>
            <a:r>
              <a:rPr lang="zh-CN" altLang="en-US" b="1" dirty="0">
                <a:solidFill>
                  <a:schemeClr val="tx2"/>
                </a:solidFill>
                <a:ea typeface="黑体" panose="02010609060101010101" pitchFamily="49" charset="-122"/>
              </a:rPr>
              <a:t>字再现了当时的特定环境，但诗人身处险境仍然</a:t>
            </a:r>
            <a:r>
              <a:rPr lang="zh-CN" altLang="en-US" b="1" dirty="0">
                <a:solidFill>
                  <a:schemeClr val="tx2"/>
                </a:solidFill>
                <a:latin typeface="宋体" panose="02010600030101010101" pitchFamily="2" charset="-122"/>
                <a:ea typeface="黑体" panose="02010609060101010101" pitchFamily="49" charset="-122"/>
              </a:rPr>
              <a:t>“</a:t>
            </a:r>
            <a:r>
              <a:rPr lang="zh-CN" altLang="en-US" b="1" dirty="0">
                <a:solidFill>
                  <a:schemeClr val="tx2"/>
                </a:solidFill>
                <a:ea typeface="黑体" panose="02010609060101010101" pitchFamily="49" charset="-122"/>
              </a:rPr>
              <a:t>独立寒秋</a:t>
            </a:r>
            <a:r>
              <a:rPr lang="zh-CN" altLang="en-US" b="1" dirty="0">
                <a:solidFill>
                  <a:schemeClr val="tx2"/>
                </a:solidFill>
                <a:latin typeface="宋体" panose="02010600030101010101" pitchFamily="2" charset="-122"/>
                <a:ea typeface="黑体" panose="02010609060101010101" pitchFamily="49" charset="-122"/>
              </a:rPr>
              <a:t>”</a:t>
            </a:r>
            <a:r>
              <a:rPr lang="zh-CN" altLang="en-US" b="1" dirty="0">
                <a:solidFill>
                  <a:schemeClr val="tx2"/>
                </a:solidFill>
                <a:ea typeface="黑体" panose="02010609060101010101" pitchFamily="49" charset="-122"/>
              </a:rPr>
              <a:t>，坦荡从容。</a:t>
            </a:r>
            <a:endParaRPr lang="zh-CN" altLang="en-US" b="1"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charRg st="0" end="118"/>
                                            </p:txEl>
                                          </p:spTgt>
                                        </p:tgtEl>
                                        <p:attrNameLst>
                                          <p:attrName>style.visibility</p:attrName>
                                        </p:attrNameLst>
                                      </p:cBhvr>
                                      <p:to>
                                        <p:strVal val="visible"/>
                                      </p:to>
                                    </p:set>
                                    <p:anim calcmode="lin" valueType="num">
                                      <p:cBhvr additive="base">
                                        <p:cTn id="7" dur="500" fill="hold"/>
                                        <p:tgtEl>
                                          <p:spTgt spid="26627">
                                            <p:txEl>
                                              <p:charRg st="0" end="11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charRg st="0" end="1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p:txBody>
          <a:bodyPr vert="horz" wrap="square" lIns="91440" tIns="45720" rIns="91440" bIns="45720" anchor="ctr"/>
          <a:p>
            <a:pPr eaLnBrk="1" hangingPunct="1"/>
            <a:r>
              <a:rPr lang="zh-CN" altLang="en-US" sz="3600" dirty="0">
                <a:solidFill>
                  <a:srgbClr val="FF0000"/>
                </a:solidFill>
                <a:ea typeface="黑体" panose="02010609060101010101" pitchFamily="49" charset="-122"/>
              </a:rPr>
              <a:t>唐朝柳宗元有一首题为</a:t>
            </a:r>
            <a:r>
              <a:rPr lang="en-US" altLang="zh-CN" sz="3600" dirty="0">
                <a:solidFill>
                  <a:srgbClr val="FF0000"/>
                </a:solidFill>
                <a:ea typeface="黑体" panose="02010609060101010101" pitchFamily="49" charset="-122"/>
              </a:rPr>
              <a:t>《</a:t>
            </a:r>
            <a:r>
              <a:rPr lang="zh-CN" altLang="en-US" sz="3600" dirty="0">
                <a:solidFill>
                  <a:srgbClr val="FF0000"/>
                </a:solidFill>
                <a:ea typeface="黑体" panose="02010609060101010101" pitchFamily="49" charset="-122"/>
              </a:rPr>
              <a:t>江雪</a:t>
            </a:r>
            <a:r>
              <a:rPr lang="en-US" altLang="zh-CN" sz="3600" dirty="0">
                <a:solidFill>
                  <a:srgbClr val="FF0000"/>
                </a:solidFill>
                <a:ea typeface="黑体" panose="02010609060101010101" pitchFamily="49" charset="-122"/>
              </a:rPr>
              <a:t>》</a:t>
            </a:r>
            <a:r>
              <a:rPr lang="zh-CN" altLang="en-US" sz="3600" dirty="0">
                <a:solidFill>
                  <a:srgbClr val="FF0000"/>
                </a:solidFill>
                <a:ea typeface="黑体" panose="02010609060101010101" pitchFamily="49" charset="-122"/>
              </a:rPr>
              <a:t>的绝句，谁还记得吗？</a:t>
            </a:r>
            <a:endParaRPr lang="zh-CN" altLang="en-US" sz="3600" dirty="0">
              <a:solidFill>
                <a:srgbClr val="FF0000"/>
              </a:solidFill>
              <a:ea typeface="黑体" panose="02010609060101010101" pitchFamily="49" charset="-122"/>
            </a:endParaRPr>
          </a:p>
        </p:txBody>
      </p:sp>
      <p:sp>
        <p:nvSpPr>
          <p:cNvPr id="27651" name="Rectangle 3"/>
          <p:cNvSpPr>
            <a:spLocks noGrp="1"/>
          </p:cNvSpPr>
          <p:nvPr>
            <p:ph idx="1"/>
          </p:nvPr>
        </p:nvSpPr>
        <p:spPr>
          <a:xfrm>
            <a:off x="228600" y="2286000"/>
            <a:ext cx="8540750" cy="4038600"/>
          </a:xfrm>
        </p:spPr>
        <p:txBody>
          <a:bodyPr vert="horz" wrap="square" lIns="91440" tIns="45720" rIns="91440" bIns="45720" anchor="t"/>
          <a:p>
            <a:pPr eaLnBrk="1" hangingPunct="1">
              <a:lnSpc>
                <a:spcPct val="90000"/>
              </a:lnSpc>
            </a:pPr>
            <a:r>
              <a:rPr lang="zh-CN" altLang="en-US" sz="3600" b="1" dirty="0">
                <a:ea typeface="黑体" panose="02010609060101010101" pitchFamily="49" charset="-122"/>
              </a:rPr>
              <a:t>千山鸟飞绝，</a:t>
            </a:r>
            <a:endParaRPr lang="zh-CN" altLang="en-US" sz="3600" b="1" dirty="0">
              <a:ea typeface="黑体" panose="02010609060101010101" pitchFamily="49" charset="-122"/>
            </a:endParaRPr>
          </a:p>
          <a:p>
            <a:pPr eaLnBrk="1" hangingPunct="1">
              <a:lnSpc>
                <a:spcPct val="90000"/>
              </a:lnSpc>
              <a:buNone/>
            </a:pPr>
            <a:r>
              <a:rPr lang="zh-CN" altLang="en-US" sz="3600" b="1" dirty="0">
                <a:ea typeface="黑体" panose="02010609060101010101" pitchFamily="49" charset="-122"/>
              </a:rPr>
              <a:t>   万径人踪灭，</a:t>
            </a:r>
            <a:endParaRPr lang="zh-CN" altLang="en-US" sz="3600" b="1" dirty="0">
              <a:ea typeface="黑体" panose="02010609060101010101" pitchFamily="49" charset="-122"/>
            </a:endParaRPr>
          </a:p>
          <a:p>
            <a:pPr eaLnBrk="1" hangingPunct="1">
              <a:lnSpc>
                <a:spcPct val="90000"/>
              </a:lnSpc>
              <a:buNone/>
            </a:pPr>
            <a:r>
              <a:rPr lang="zh-CN" altLang="en-US" sz="3600" b="1" dirty="0">
                <a:ea typeface="黑体" panose="02010609060101010101" pitchFamily="49" charset="-122"/>
              </a:rPr>
              <a:t>   孤舟蓑笠翁，</a:t>
            </a:r>
            <a:endParaRPr lang="zh-CN" altLang="en-US" sz="3600" b="1" dirty="0">
              <a:ea typeface="黑体" panose="02010609060101010101" pitchFamily="49" charset="-122"/>
            </a:endParaRPr>
          </a:p>
          <a:p>
            <a:pPr eaLnBrk="1" hangingPunct="1">
              <a:lnSpc>
                <a:spcPct val="90000"/>
              </a:lnSpc>
              <a:buNone/>
            </a:pPr>
            <a:r>
              <a:rPr lang="zh-CN" altLang="en-US" sz="3600" b="1" dirty="0">
                <a:solidFill>
                  <a:srgbClr val="FF0000"/>
                </a:solidFill>
                <a:ea typeface="黑体" panose="02010609060101010101" pitchFamily="49" charset="-122"/>
              </a:rPr>
              <a:t>   独</a:t>
            </a:r>
            <a:r>
              <a:rPr lang="zh-CN" altLang="en-US" sz="3600" b="1" dirty="0">
                <a:ea typeface="黑体" panose="02010609060101010101" pitchFamily="49" charset="-122"/>
              </a:rPr>
              <a:t>钓寒江雪。</a:t>
            </a:r>
            <a:endParaRPr lang="zh-CN" altLang="en-US" sz="3600" b="1" dirty="0">
              <a:ea typeface="黑体" panose="02010609060101010101" pitchFamily="49" charset="-122"/>
            </a:endParaRPr>
          </a:p>
          <a:p>
            <a:pPr eaLnBrk="1" hangingPunct="1">
              <a:lnSpc>
                <a:spcPct val="90000"/>
              </a:lnSpc>
            </a:pPr>
            <a:r>
              <a:rPr lang="zh-CN" altLang="en-US" b="1" dirty="0">
                <a:solidFill>
                  <a:schemeClr val="tx2"/>
                </a:solidFill>
                <a:ea typeface="楷体_GB2312" pitchFamily="49" charset="-122"/>
              </a:rPr>
              <a:t>柳宗元政治革新失败之后，被贬永州，身处逆境时写的一首诗，表达了诗人与恶势力绝不妥协的心志。</a:t>
            </a:r>
            <a:r>
              <a:rPr lang="zh-CN" altLang="en-US" dirty="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xEl>
                                              <p:charRg st="0" end="7"/>
                                            </p:txEl>
                                          </p:spTgt>
                                        </p:tgtEl>
                                        <p:attrNameLst>
                                          <p:attrName>style.visibility</p:attrName>
                                        </p:attrNameLst>
                                      </p:cBhvr>
                                      <p:to>
                                        <p:strVal val="visible"/>
                                      </p:to>
                                    </p:set>
                                    <p:animEffect transition="in" filter="blinds(horizontal)">
                                      <p:cBhvr>
                                        <p:cTn id="7" dur="500"/>
                                        <p:tgtEl>
                                          <p:spTgt spid="27651">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1">
                                            <p:txEl>
                                              <p:charRg st="7" end="17"/>
                                            </p:txEl>
                                          </p:spTgt>
                                        </p:tgtEl>
                                        <p:attrNameLst>
                                          <p:attrName>style.visibility</p:attrName>
                                        </p:attrNameLst>
                                      </p:cBhvr>
                                      <p:to>
                                        <p:strVal val="visible"/>
                                      </p:to>
                                    </p:set>
                                    <p:animEffect transition="in" filter="blinds(horizontal)">
                                      <p:cBhvr>
                                        <p:cTn id="12" dur="500"/>
                                        <p:tgtEl>
                                          <p:spTgt spid="27651">
                                            <p:txEl>
                                              <p:charRg st="7" end="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51">
                                            <p:txEl>
                                              <p:charRg st="17" end="27"/>
                                            </p:txEl>
                                          </p:spTgt>
                                        </p:tgtEl>
                                        <p:attrNameLst>
                                          <p:attrName>style.visibility</p:attrName>
                                        </p:attrNameLst>
                                      </p:cBhvr>
                                      <p:to>
                                        <p:strVal val="visible"/>
                                      </p:to>
                                    </p:set>
                                    <p:animEffect transition="in" filter="blinds(horizontal)">
                                      <p:cBhvr>
                                        <p:cTn id="17" dur="500"/>
                                        <p:tgtEl>
                                          <p:spTgt spid="27651">
                                            <p:txEl>
                                              <p:charRg st="17" end="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51">
                                            <p:txEl>
                                              <p:charRg st="27" end="37"/>
                                            </p:txEl>
                                          </p:spTgt>
                                        </p:tgtEl>
                                        <p:attrNameLst>
                                          <p:attrName>style.visibility</p:attrName>
                                        </p:attrNameLst>
                                      </p:cBhvr>
                                      <p:to>
                                        <p:strVal val="visible"/>
                                      </p:to>
                                    </p:set>
                                    <p:animEffect transition="in" filter="blinds(horizontal)">
                                      <p:cBhvr>
                                        <p:cTn id="22" dur="500"/>
                                        <p:tgtEl>
                                          <p:spTgt spid="27651">
                                            <p:txEl>
                                              <p:charRg st="27" end="3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51">
                                            <p:txEl>
                                              <p:charRg st="37" end="84"/>
                                            </p:txEl>
                                          </p:spTgt>
                                        </p:tgtEl>
                                        <p:attrNameLst>
                                          <p:attrName>style.visibility</p:attrName>
                                        </p:attrNameLst>
                                      </p:cBhvr>
                                      <p:to>
                                        <p:strVal val="visible"/>
                                      </p:to>
                                    </p:set>
                                    <p:animEffect transition="in" filter="blinds(horizontal)">
                                      <p:cBhvr>
                                        <p:cTn id="27" dur="500"/>
                                        <p:tgtEl>
                                          <p:spTgt spid="27651">
                                            <p:txEl>
                                              <p:charRg st="37"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p:txBody>
          <a:bodyPr vert="horz" wrap="square" lIns="91440" tIns="45720" rIns="91440" bIns="45720" anchor="ctr"/>
          <a:p>
            <a:pPr eaLnBrk="1" hangingPunct="1"/>
            <a:r>
              <a:rPr lang="en-US" altLang="zh-CN" sz="4000" b="1" dirty="0">
                <a:solidFill>
                  <a:srgbClr val="FF0000"/>
                </a:solidFill>
                <a:ea typeface="黑体" panose="02010609060101010101" pitchFamily="49" charset="-122"/>
              </a:rPr>
              <a:t>“</a:t>
            </a:r>
            <a:r>
              <a:rPr lang="zh-CN" altLang="en-US" sz="4000" b="1" dirty="0">
                <a:solidFill>
                  <a:srgbClr val="FF0000"/>
                </a:solidFill>
                <a:ea typeface="黑体" panose="02010609060101010101" pitchFamily="49" charset="-122"/>
              </a:rPr>
              <a:t>看”字统领哪几句？</a:t>
            </a:r>
            <a:endParaRPr lang="zh-CN" altLang="en-US" sz="4000" b="1" dirty="0">
              <a:solidFill>
                <a:srgbClr val="FF0000"/>
              </a:solidFill>
              <a:ea typeface="黑体" panose="02010609060101010101" pitchFamily="49" charset="-122"/>
            </a:endParaRPr>
          </a:p>
        </p:txBody>
      </p:sp>
      <p:sp>
        <p:nvSpPr>
          <p:cNvPr id="14339" name="Rectangle 3"/>
          <p:cNvSpPr>
            <a:spLocks noGrp="1"/>
          </p:cNvSpPr>
          <p:nvPr>
            <p:ph idx="1"/>
          </p:nvPr>
        </p:nvSpPr>
        <p:spPr/>
        <p:txBody>
          <a:bodyPr vert="horz" wrap="square" lIns="91440" tIns="45720" rIns="91440" bIns="45720" anchor="t"/>
          <a:p>
            <a:pPr eaLnBrk="1" hangingPunct="1"/>
            <a:r>
              <a:rPr lang="zh-CN" altLang="en-US" b="1" dirty="0">
                <a:solidFill>
                  <a:schemeClr val="tx2"/>
                </a:solidFill>
                <a:latin typeface="宋体" panose="02010600030101010101" pitchFamily="2" charset="-122"/>
                <a:ea typeface="黑体" panose="02010609060101010101" pitchFamily="49" charset="-122"/>
              </a:rPr>
              <a:t>一个</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宋体" panose="02010600030101010101" pitchFamily="2" charset="-122"/>
                <a:ea typeface="黑体" panose="02010609060101010101" pitchFamily="49" charset="-122"/>
              </a:rPr>
              <a:t>看</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宋体" panose="02010600030101010101" pitchFamily="2" charset="-122"/>
                <a:ea typeface="黑体" panose="02010609060101010101" pitchFamily="49" charset="-122"/>
              </a:rPr>
              <a:t>字，总领</a:t>
            </a:r>
            <a:r>
              <a:rPr lang="zh-CN" altLang="en-US" b="1" dirty="0">
                <a:solidFill>
                  <a:srgbClr val="FF0000"/>
                </a:solidFill>
                <a:latin typeface="宋体" panose="02010600030101010101" pitchFamily="2" charset="-122"/>
                <a:ea typeface="黑体" panose="02010609060101010101" pitchFamily="49" charset="-122"/>
              </a:rPr>
              <a:t>七句</a:t>
            </a:r>
            <a:r>
              <a:rPr lang="zh-CN" altLang="en-US" b="1" dirty="0">
                <a:solidFill>
                  <a:schemeClr val="tx2"/>
                </a:solidFill>
                <a:latin typeface="宋体" panose="02010600030101010101" pitchFamily="2" charset="-122"/>
                <a:ea typeface="黑体" panose="02010609060101010101" pitchFamily="49" charset="-122"/>
              </a:rPr>
              <a:t>。</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buNone/>
            </a:pPr>
            <a:endParaRPr lang="zh-CN" altLang="en-US" b="1" dirty="0">
              <a:solidFill>
                <a:schemeClr val="tx2"/>
              </a:solidFill>
              <a:latin typeface="黑体" panose="02010609060101010101" pitchFamily="49" charset="-122"/>
              <a:ea typeface="黑体" panose="02010609060101010101" pitchFamily="49" charset="-122"/>
            </a:endParaRPr>
          </a:p>
          <a:p>
            <a:pPr eaLnBrk="1" hangingPunct="1"/>
            <a:r>
              <a:rPr lang="zh-CN" altLang="en-US" b="1" dirty="0">
                <a:solidFill>
                  <a:schemeClr val="tx2"/>
                </a:solidFill>
                <a:latin typeface="黑体" panose="02010609060101010101" pitchFamily="49" charset="-122"/>
                <a:ea typeface="黑体" panose="02010609060101010101" pitchFamily="49" charset="-122"/>
              </a:rPr>
              <a:t>这样的字俗称</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rgbClr val="FF0000"/>
                </a:solidFill>
                <a:latin typeface="黑体" panose="02010609060101010101" pitchFamily="49" charset="-122"/>
                <a:ea typeface="黑体" panose="02010609060101010101" pitchFamily="49" charset="-122"/>
              </a:rPr>
              <a:t>领字</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，一般上下阙都有一个，读诗词要注意找出这种领字。</a:t>
            </a:r>
            <a:endParaRPr lang="zh-CN" altLang="en-US" b="1" dirty="0">
              <a:solidFill>
                <a:schemeClr val="tx2"/>
              </a:solidFill>
              <a:latin typeface="黑体" panose="02010609060101010101" pitchFamily="49" charset="-122"/>
              <a:ea typeface="黑体" panose="02010609060101010101" pitchFamily="49" charset="-122"/>
            </a:endParaRPr>
          </a:p>
          <a:p>
            <a:pPr eaLnBrk="1" hangingPunct="1"/>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看</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是领字，读时要稍加停顿。</a:t>
            </a:r>
            <a:endParaRPr lang="zh-CN" altLang="en-US"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xEl>
                                              <p:charRg st="0" end="13"/>
                                            </p:txEl>
                                          </p:spTgt>
                                        </p:tgtEl>
                                        <p:attrNameLst>
                                          <p:attrName>style.visibility</p:attrName>
                                        </p:attrNameLst>
                                      </p:cBhvr>
                                      <p:to>
                                        <p:strVal val="visible"/>
                                      </p:to>
                                    </p:set>
                                    <p:animEffect transition="in" filter="blinds(horizontal)">
                                      <p:cBhvr>
                                        <p:cTn id="7" dur="500"/>
                                        <p:tgtEl>
                                          <p:spTgt spid="14339">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9">
                                            <p:txEl>
                                              <p:charRg st="14" end="49"/>
                                            </p:txEl>
                                          </p:spTgt>
                                        </p:tgtEl>
                                        <p:attrNameLst>
                                          <p:attrName>style.visibility</p:attrName>
                                        </p:attrNameLst>
                                      </p:cBhvr>
                                      <p:to>
                                        <p:strVal val="visible"/>
                                      </p:to>
                                    </p:set>
                                    <p:animEffect transition="in" filter="blinds(horizontal)">
                                      <p:cBhvr>
                                        <p:cTn id="12" dur="500"/>
                                        <p:tgtEl>
                                          <p:spTgt spid="14339">
                                            <p:txEl>
                                              <p:charRg st="14" end="4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9">
                                            <p:txEl>
                                              <p:charRg st="49" end="65"/>
                                            </p:txEl>
                                          </p:spTgt>
                                        </p:tgtEl>
                                        <p:attrNameLst>
                                          <p:attrName>style.visibility</p:attrName>
                                        </p:attrNameLst>
                                      </p:cBhvr>
                                      <p:to>
                                        <p:strVal val="visible"/>
                                      </p:to>
                                    </p:set>
                                    <p:animEffect transition="in" filter="blinds(horizontal)">
                                      <p:cBhvr>
                                        <p:cTn id="17" dur="500"/>
                                        <p:tgtEl>
                                          <p:spTgt spid="14339">
                                            <p:txEl>
                                              <p:charRg st="49" end="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xfrm>
            <a:off x="0" y="609600"/>
            <a:ext cx="8839200" cy="1143000"/>
          </a:xfrm>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在</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看</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的统领下，作者从哪几个角度为我</a:t>
            </a:r>
            <a:br>
              <a:rPr lang="zh-CN" altLang="en-US" sz="3600" b="1" dirty="0">
                <a:solidFill>
                  <a:srgbClr val="FF0000"/>
                </a:solidFill>
                <a:latin typeface="黑体" panose="02010609060101010101" pitchFamily="49" charset="-122"/>
                <a:ea typeface="黑体" panose="02010609060101010101" pitchFamily="49" charset="-122"/>
              </a:rPr>
            </a:br>
            <a:r>
              <a:rPr lang="zh-CN" altLang="en-US" sz="3600" b="1" dirty="0">
                <a:solidFill>
                  <a:srgbClr val="FF0000"/>
                </a:solidFill>
                <a:latin typeface="黑体" panose="02010609060101010101" pitchFamily="49" charset="-122"/>
                <a:ea typeface="黑体" panose="02010609060101010101" pitchFamily="49" charset="-122"/>
              </a:rPr>
              <a:t>             们展示了一幅湘江秋景图？</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15363" name="Rectangle 3"/>
          <p:cNvSpPr>
            <a:spLocks noGrp="1"/>
          </p:cNvSpPr>
          <p:nvPr>
            <p:ph idx="1"/>
          </p:nvPr>
        </p:nvSpPr>
        <p:spPr>
          <a:xfrm>
            <a:off x="457200" y="2011363"/>
            <a:ext cx="8229600" cy="4114800"/>
          </a:xfrm>
        </p:spPr>
        <p:txBody>
          <a:bodyPr vert="horz" wrap="square" lIns="91440" tIns="45720" rIns="91440" bIns="45720" anchor="t"/>
          <a:p>
            <a:pPr eaLnBrk="1" hangingPunct="1"/>
            <a:r>
              <a:rPr lang="zh-CN" altLang="en-US" sz="3600" b="1" dirty="0">
                <a:solidFill>
                  <a:schemeClr val="tx2"/>
                </a:solidFill>
                <a:latin typeface="黑体" panose="02010609060101010101" pitchFamily="49" charset="-122"/>
                <a:ea typeface="黑体" panose="02010609060101010101" pitchFamily="49" charset="-122"/>
              </a:rPr>
              <a:t>远望	</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万山红遍</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  （高）</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群山</a:t>
            </a:r>
            <a:r>
              <a:rPr lang="zh-CN" altLang="en-US" sz="3600" b="1" dirty="0">
                <a:solidFill>
                  <a:schemeClr val="tx2"/>
                </a:solidFill>
                <a:latin typeface="Arial" panose="020B0604020202020204" pitchFamily="34" charset="0"/>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黑体" panose="02010609060101010101" pitchFamily="49" charset="-122"/>
                <a:ea typeface="黑体" panose="02010609060101010101" pitchFamily="49" charset="-122"/>
              </a:rPr>
              <a:t>近看	</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漫江碧透</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  （低）</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江水</a:t>
            </a:r>
            <a:r>
              <a:rPr lang="zh-CN" altLang="en-US" sz="3600" b="1" dirty="0">
                <a:solidFill>
                  <a:schemeClr val="tx2"/>
                </a:solidFill>
                <a:latin typeface="Arial" panose="020B0604020202020204" pitchFamily="34" charset="0"/>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黑体" panose="02010609060101010101" pitchFamily="49" charset="-122"/>
                <a:ea typeface="黑体" panose="02010609060101010101" pitchFamily="49" charset="-122"/>
              </a:rPr>
              <a:t>仰视	</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鹰击长空</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  （高）</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长空</a:t>
            </a:r>
            <a:r>
              <a:rPr lang="zh-CN" altLang="en-US" sz="3600" b="1" dirty="0">
                <a:solidFill>
                  <a:schemeClr val="tx2"/>
                </a:solidFill>
                <a:latin typeface="Arial" panose="020B0604020202020204" pitchFamily="34" charset="0"/>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黑体" panose="02010609060101010101" pitchFamily="49" charset="-122"/>
                <a:ea typeface="黑体" panose="02010609060101010101" pitchFamily="49" charset="-122"/>
              </a:rPr>
              <a:t>俯视	</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鱼翔浅底</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  （低）</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水面</a:t>
            </a:r>
            <a:r>
              <a:rPr lang="zh-CN" altLang="en-US" sz="3600" b="1" dirty="0">
                <a:solidFill>
                  <a:schemeClr val="tx2"/>
                </a:solidFill>
                <a:latin typeface="Arial" panose="020B0604020202020204" pitchFamily="34" charset="0"/>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en-US" altLang="zh-CN"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xEl>
                                              <p:charRg st="0" end="19"/>
                                            </p:txEl>
                                          </p:spTgt>
                                        </p:tgtEl>
                                        <p:attrNameLst>
                                          <p:attrName>style.visibility</p:attrName>
                                        </p:attrNameLst>
                                      </p:cBhvr>
                                      <p:to>
                                        <p:strVal val="visible"/>
                                      </p:to>
                                    </p:set>
                                    <p:anim calcmode="lin" valueType="num">
                                      <p:cBhvr additive="base">
                                        <p:cTn id="7" dur="500" fill="hold"/>
                                        <p:tgtEl>
                                          <p:spTgt spid="15363">
                                            <p:txEl>
                                              <p:charRg st="0"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xEl>
                                              <p:charRg st="19" end="38"/>
                                            </p:txEl>
                                          </p:spTgt>
                                        </p:tgtEl>
                                        <p:attrNameLst>
                                          <p:attrName>style.visibility</p:attrName>
                                        </p:attrNameLst>
                                      </p:cBhvr>
                                      <p:to>
                                        <p:strVal val="visible"/>
                                      </p:to>
                                    </p:set>
                                    <p:anim calcmode="lin" valueType="num">
                                      <p:cBhvr additive="base">
                                        <p:cTn id="13" dur="500" fill="hold"/>
                                        <p:tgtEl>
                                          <p:spTgt spid="15363">
                                            <p:txEl>
                                              <p:charRg st="19" end="3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charRg st="19" end="3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3">
                                            <p:txEl>
                                              <p:charRg st="38" end="57"/>
                                            </p:txEl>
                                          </p:spTgt>
                                        </p:tgtEl>
                                        <p:attrNameLst>
                                          <p:attrName>style.visibility</p:attrName>
                                        </p:attrNameLst>
                                      </p:cBhvr>
                                      <p:to>
                                        <p:strVal val="visible"/>
                                      </p:to>
                                    </p:set>
                                    <p:anim calcmode="lin" valueType="num">
                                      <p:cBhvr additive="base">
                                        <p:cTn id="19" dur="500" fill="hold"/>
                                        <p:tgtEl>
                                          <p:spTgt spid="15363">
                                            <p:txEl>
                                              <p:charRg st="38" end="5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charRg st="38" end="5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3">
                                            <p:txEl>
                                              <p:charRg st="57" end="76"/>
                                            </p:txEl>
                                          </p:spTgt>
                                        </p:tgtEl>
                                        <p:attrNameLst>
                                          <p:attrName>style.visibility</p:attrName>
                                        </p:attrNameLst>
                                      </p:cBhvr>
                                      <p:to>
                                        <p:strVal val="visible"/>
                                      </p:to>
                                    </p:set>
                                    <p:anim calcmode="lin" valueType="num">
                                      <p:cBhvr additive="base">
                                        <p:cTn id="25" dur="500" fill="hold"/>
                                        <p:tgtEl>
                                          <p:spTgt spid="15363">
                                            <p:txEl>
                                              <p:charRg st="57" end="7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charRg st="57" end="7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Rectangle 3"/>
          <p:cNvSpPr>
            <a:spLocks noGrp="1"/>
          </p:cNvSpPr>
          <p:nvPr>
            <p:ph idx="1"/>
          </p:nvPr>
        </p:nvSpPr>
        <p:spPr>
          <a:xfrm>
            <a:off x="304800" y="609600"/>
            <a:ext cx="8540750" cy="5638800"/>
          </a:xfrm>
        </p:spPr>
        <p:txBody>
          <a:bodyPr vert="horz" wrap="square" lIns="91440" tIns="45720" rIns="91440" bIns="45720" anchor="t"/>
          <a:p>
            <a:pPr eaLnBrk="1" hangingPunct="1">
              <a:lnSpc>
                <a:spcPct val="90000"/>
              </a:lnSpc>
            </a:pPr>
            <a:r>
              <a:rPr lang="zh-CN" altLang="en-US" b="1" dirty="0">
                <a:solidFill>
                  <a:srgbClr val="FF0000"/>
                </a:solidFill>
                <a:latin typeface="宋体" panose="02010600030101010101" pitchFamily="2" charset="-122"/>
                <a:ea typeface="黑体" panose="02010609060101010101" pitchFamily="49" charset="-122"/>
              </a:rPr>
              <a:t>远望</a:t>
            </a:r>
            <a:r>
              <a:rPr lang="zh-CN" altLang="en-US" b="1" dirty="0">
                <a:solidFill>
                  <a:schemeClr val="tx2"/>
                </a:solidFill>
                <a:latin typeface="宋体" panose="02010600030101010101" pitchFamily="2" charset="-122"/>
                <a:ea typeface="黑体" panose="02010609060101010101" pitchFamily="49" charset="-122"/>
              </a:rPr>
              <a:t>群山，重重叠叠的树林点染如画；</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lnSpc>
                <a:spcPct val="90000"/>
              </a:lnSpc>
            </a:pPr>
            <a:r>
              <a:rPr lang="zh-CN" altLang="en-US" b="1" dirty="0">
                <a:solidFill>
                  <a:srgbClr val="FF0000"/>
                </a:solidFill>
                <a:latin typeface="宋体" panose="02010600030101010101" pitchFamily="2" charset="-122"/>
                <a:ea typeface="黑体" panose="02010609060101010101" pitchFamily="49" charset="-122"/>
              </a:rPr>
              <a:t>近看</a:t>
            </a:r>
            <a:r>
              <a:rPr lang="zh-CN" altLang="en-US" b="1" dirty="0">
                <a:solidFill>
                  <a:schemeClr val="tx2"/>
                </a:solidFill>
                <a:latin typeface="宋体" panose="02010600030101010101" pitchFamily="2" charset="-122"/>
                <a:ea typeface="黑体" panose="02010609060101010101" pitchFamily="49" charset="-122"/>
              </a:rPr>
              <a:t>满江的秋水碧绿清澈，无数船只争相行驶。</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lnSpc>
                <a:spcPct val="90000"/>
              </a:lnSpc>
            </a:pPr>
            <a:r>
              <a:rPr lang="zh-CN" altLang="en-US" b="1" dirty="0">
                <a:solidFill>
                  <a:srgbClr val="FF0000"/>
                </a:solidFill>
                <a:latin typeface="宋体" panose="02010600030101010101" pitchFamily="2" charset="-122"/>
                <a:ea typeface="黑体" panose="02010609060101010101" pitchFamily="49" charset="-122"/>
              </a:rPr>
              <a:t>仰视</a:t>
            </a:r>
            <a:r>
              <a:rPr lang="zh-CN" altLang="en-US" b="1" dirty="0">
                <a:solidFill>
                  <a:schemeClr val="tx2"/>
                </a:solidFill>
                <a:latin typeface="宋体" panose="02010600030101010101" pitchFamily="2" charset="-122"/>
                <a:ea typeface="黑体" panose="02010609060101010101" pitchFamily="49" charset="-122"/>
              </a:rPr>
              <a:t>，雄鹰在升空展翅高飞；</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lnSpc>
                <a:spcPct val="90000"/>
              </a:lnSpc>
            </a:pPr>
            <a:r>
              <a:rPr lang="zh-CN" altLang="en-US" b="1" dirty="0">
                <a:solidFill>
                  <a:srgbClr val="FF0000"/>
                </a:solidFill>
                <a:latin typeface="宋体" panose="02010600030101010101" pitchFamily="2" charset="-122"/>
                <a:ea typeface="黑体" panose="02010609060101010101" pitchFamily="49" charset="-122"/>
              </a:rPr>
              <a:t>俯看</a:t>
            </a:r>
            <a:r>
              <a:rPr lang="zh-CN" altLang="en-US" b="1" dirty="0">
                <a:solidFill>
                  <a:schemeClr val="tx2"/>
                </a:solidFill>
                <a:latin typeface="宋体" panose="02010600030101010101" pitchFamily="2" charset="-122"/>
                <a:ea typeface="黑体" panose="02010609060101010101" pitchFamily="49" charset="-122"/>
              </a:rPr>
              <a:t>，鱼儿在江水中轻快地畅游。</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lnSpc>
                <a:spcPct val="90000"/>
              </a:lnSpc>
            </a:pPr>
            <a:r>
              <a:rPr lang="zh-CN" altLang="en-US" b="1" dirty="0">
                <a:solidFill>
                  <a:srgbClr val="FF0000"/>
                </a:solidFill>
                <a:latin typeface="宋体" panose="02010600030101010101" pitchFamily="2" charset="-122"/>
                <a:ea typeface="黑体" panose="02010609060101010101" pitchFamily="49" charset="-122"/>
              </a:rPr>
              <a:t>宇宙中的万物</a:t>
            </a:r>
            <a:r>
              <a:rPr lang="zh-CN" altLang="en-US" b="1" dirty="0">
                <a:solidFill>
                  <a:schemeClr val="tx2"/>
                </a:solidFill>
                <a:latin typeface="宋体" panose="02010600030101010101" pitchFamily="2" charset="-122"/>
                <a:ea typeface="黑体" panose="02010609060101010101" pitchFamily="49" charset="-122"/>
              </a:rPr>
              <a:t>都在秋天里生气勃勃地自由舒展、蓬勃生长。</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lnSpc>
                <a:spcPct val="90000"/>
              </a:lnSpc>
            </a:pPr>
            <a:r>
              <a:rPr lang="zh-CN" altLang="en-US" b="1" dirty="0">
                <a:solidFill>
                  <a:schemeClr val="tx2"/>
                </a:solidFill>
                <a:latin typeface="宋体" panose="02010600030101010101" pitchFamily="2" charset="-122"/>
                <a:ea typeface="黑体" panose="02010609060101010101" pitchFamily="49" charset="-122"/>
              </a:rPr>
              <a:t>诗人从山上、江面、天空、水底选择了几种典型景物进行描写，远近相间，动静结合，对照鲜明。这七句，为下面的抒情烘托了背景，准备了气氛。</a:t>
            </a:r>
            <a:endParaRPr lang="zh-CN" altLang="en-US" b="1" dirty="0">
              <a:solidFill>
                <a:schemeClr val="tx2"/>
              </a:solidFill>
              <a:ea typeface="黑体" panose="02010609060101010101" pitchFamily="49" charset="-122"/>
            </a:endParaRPr>
          </a:p>
          <a:p>
            <a:pPr eaLnBrk="1" hangingPunct="1">
              <a:lnSpc>
                <a:spcPct val="90000"/>
              </a:lnSpc>
            </a:pPr>
            <a:endParaRPr lang="en-US" altLang="zh-CN"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xEl>
                                              <p:charRg st="0" end="18"/>
                                            </p:txEl>
                                          </p:spTgt>
                                        </p:tgtEl>
                                        <p:attrNameLst>
                                          <p:attrName>style.visibility</p:attrName>
                                        </p:attrNameLst>
                                      </p:cBhvr>
                                      <p:to>
                                        <p:strVal val="visible"/>
                                      </p:to>
                                    </p:set>
                                    <p:animEffect transition="in" filter="blinds(horizontal)">
                                      <p:cBhvr>
                                        <p:cTn id="7" dur="500"/>
                                        <p:tgtEl>
                                          <p:spTgt spid="16387">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7">
                                            <p:txEl>
                                              <p:charRg st="18" end="40"/>
                                            </p:txEl>
                                          </p:spTgt>
                                        </p:tgtEl>
                                        <p:attrNameLst>
                                          <p:attrName>style.visibility</p:attrName>
                                        </p:attrNameLst>
                                      </p:cBhvr>
                                      <p:to>
                                        <p:strVal val="visible"/>
                                      </p:to>
                                    </p:set>
                                    <p:animEffect transition="in" filter="blinds(horizontal)">
                                      <p:cBhvr>
                                        <p:cTn id="12" dur="500"/>
                                        <p:tgtEl>
                                          <p:spTgt spid="16387">
                                            <p:txEl>
                                              <p:charRg st="18"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87">
                                            <p:txEl>
                                              <p:charRg st="40" end="54"/>
                                            </p:txEl>
                                          </p:spTgt>
                                        </p:tgtEl>
                                        <p:attrNameLst>
                                          <p:attrName>style.visibility</p:attrName>
                                        </p:attrNameLst>
                                      </p:cBhvr>
                                      <p:to>
                                        <p:strVal val="visible"/>
                                      </p:to>
                                    </p:set>
                                    <p:animEffect transition="in" filter="blinds(horizontal)">
                                      <p:cBhvr>
                                        <p:cTn id="17" dur="500"/>
                                        <p:tgtEl>
                                          <p:spTgt spid="16387">
                                            <p:txEl>
                                              <p:charRg st="40" end="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87">
                                            <p:txEl>
                                              <p:charRg st="54" end="70"/>
                                            </p:txEl>
                                          </p:spTgt>
                                        </p:tgtEl>
                                        <p:attrNameLst>
                                          <p:attrName>style.visibility</p:attrName>
                                        </p:attrNameLst>
                                      </p:cBhvr>
                                      <p:to>
                                        <p:strVal val="visible"/>
                                      </p:to>
                                    </p:set>
                                    <p:animEffect transition="in" filter="blinds(horizontal)">
                                      <p:cBhvr>
                                        <p:cTn id="22" dur="500"/>
                                        <p:tgtEl>
                                          <p:spTgt spid="16387">
                                            <p:txEl>
                                              <p:charRg st="54" end="7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387">
                                            <p:txEl>
                                              <p:charRg st="70" end="97"/>
                                            </p:txEl>
                                          </p:spTgt>
                                        </p:tgtEl>
                                        <p:attrNameLst>
                                          <p:attrName>style.visibility</p:attrName>
                                        </p:attrNameLst>
                                      </p:cBhvr>
                                      <p:to>
                                        <p:strVal val="visible"/>
                                      </p:to>
                                    </p:set>
                                    <p:animEffect transition="in" filter="blinds(horizontal)">
                                      <p:cBhvr>
                                        <p:cTn id="27" dur="500"/>
                                        <p:tgtEl>
                                          <p:spTgt spid="16387">
                                            <p:txEl>
                                              <p:charRg st="70" end="9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387">
                                            <p:txEl>
                                              <p:charRg st="97" end="163"/>
                                            </p:txEl>
                                          </p:spTgt>
                                        </p:tgtEl>
                                        <p:attrNameLst>
                                          <p:attrName>style.visibility</p:attrName>
                                        </p:attrNameLst>
                                      </p:cBhvr>
                                      <p:to>
                                        <p:strVal val="visible"/>
                                      </p:to>
                                    </p:set>
                                    <p:animEffect transition="in" filter="blinds(horizontal)">
                                      <p:cBhvr>
                                        <p:cTn id="32" dur="500"/>
                                        <p:tgtEl>
                                          <p:spTgt spid="16387">
                                            <p:txEl>
                                              <p:charRg st="97" end="1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p:txBody>
          <a:bodyPr vert="horz" wrap="square" lIns="91440" tIns="45720" rIns="91440" bIns="45720" anchor="ctr"/>
          <a:p>
            <a:pPr eaLnBrk="1" hangingPunct="1"/>
            <a:r>
              <a:rPr lang="zh-CN" altLang="en-US" sz="4000" b="1" u="sng" dirty="0">
                <a:solidFill>
                  <a:srgbClr val="FF0000"/>
                </a:solidFill>
                <a:latin typeface="黑体" panose="02010609060101010101" pitchFamily="49" charset="-122"/>
                <a:ea typeface="黑体" panose="02010609060101010101" pitchFamily="49" charset="-122"/>
              </a:rPr>
              <a:t>在这几句中，哪几个词用得好</a:t>
            </a:r>
            <a:r>
              <a:rPr lang="zh-CN" altLang="en-US" sz="4000" u="sng" dirty="0">
                <a:solidFill>
                  <a:srgbClr val="FF0000"/>
                </a:solidFill>
                <a:latin typeface="黑体" panose="02010609060101010101" pitchFamily="49" charset="-122"/>
                <a:ea typeface="黑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 </a:t>
            </a:r>
            <a:endParaRPr lang="zh-CN" altLang="en-US" sz="4000" dirty="0">
              <a:solidFill>
                <a:srgbClr val="FF0000"/>
              </a:solidFill>
              <a:latin typeface="黑体" panose="02010609060101010101" pitchFamily="49" charset="-122"/>
              <a:ea typeface="黑体" panose="02010609060101010101" pitchFamily="49" charset="-122"/>
            </a:endParaRPr>
          </a:p>
        </p:txBody>
      </p:sp>
      <p:sp>
        <p:nvSpPr>
          <p:cNvPr id="17411" name="Rectangle 3"/>
          <p:cNvSpPr>
            <a:spLocks noGrp="1"/>
          </p:cNvSpPr>
          <p:nvPr>
            <p:ph idx="1"/>
          </p:nvPr>
        </p:nvSpPr>
        <p:spPr/>
        <p:txBody>
          <a:bodyPr vert="horz" wrap="square" lIns="91440" tIns="45720" rIns="91440" bIns="45720" anchor="t"/>
          <a:p>
            <a:pPr eaLnBrk="1" hangingPunct="1">
              <a:spcBef>
                <a:spcPct val="50000"/>
              </a:spcBef>
              <a:buNone/>
            </a:pPr>
            <a:r>
              <a:rPr lang="zh-CN" altLang="en-US" b="1" dirty="0">
                <a:solidFill>
                  <a:srgbClr val="FF0000"/>
                </a:solidFill>
                <a:latin typeface="黑体" panose="02010609060101010101" pitchFamily="49" charset="-122"/>
                <a:ea typeface="黑体" panose="02010609060101010101" pitchFamily="49" charset="-122"/>
              </a:rPr>
              <a:t>遍</a:t>
            </a:r>
            <a:r>
              <a:rPr lang="zh-CN" altLang="en-US" b="1" dirty="0">
                <a:solidFill>
                  <a:schemeClr val="tx2"/>
                </a:solidFill>
                <a:latin typeface="黑体" panose="02010609060101010101" pitchFamily="49" charset="-122"/>
                <a:ea typeface="黑体" panose="02010609060101010101" pitchFamily="49" charset="-122"/>
              </a:rPr>
              <a:t>：红得范围广</a:t>
            </a:r>
            <a:r>
              <a:rPr lang="zh-CN" altLang="en-US" b="1" dirty="0">
                <a:latin typeface="黑体" panose="02010609060101010101" pitchFamily="49" charset="-122"/>
                <a:ea typeface="黑体" panose="02010609060101010101" pitchFamily="49" charset="-122"/>
              </a:rPr>
              <a:t>     </a:t>
            </a:r>
            <a:r>
              <a:rPr lang="zh-CN" altLang="en-US" b="1" dirty="0">
                <a:solidFill>
                  <a:srgbClr val="FF0000"/>
                </a:solidFill>
                <a:latin typeface="黑体" panose="02010609060101010101" pitchFamily="49" charset="-122"/>
                <a:ea typeface="黑体" panose="02010609060101010101" pitchFamily="49" charset="-122"/>
              </a:rPr>
              <a:t>染</a:t>
            </a:r>
            <a:r>
              <a:rPr lang="zh-CN" altLang="en-US" b="1" dirty="0">
                <a:solidFill>
                  <a:schemeClr val="tx2"/>
                </a:solidFill>
                <a:latin typeface="黑体" panose="02010609060101010101" pitchFamily="49" charset="-122"/>
                <a:ea typeface="黑体" panose="02010609060101010101" pitchFamily="49" charset="-122"/>
              </a:rPr>
              <a:t>：红得深透</a:t>
            </a:r>
            <a:endParaRPr lang="zh-CN" altLang="en-US" b="1" dirty="0">
              <a:solidFill>
                <a:schemeClr val="tx2"/>
              </a:solidFill>
              <a:latin typeface="黑体" panose="02010609060101010101" pitchFamily="49" charset="-122"/>
              <a:ea typeface="黑体" panose="02010609060101010101" pitchFamily="49" charset="-122"/>
            </a:endParaRPr>
          </a:p>
          <a:p>
            <a:pPr eaLnBrk="1" hangingPunct="1">
              <a:spcBef>
                <a:spcPct val="50000"/>
              </a:spcBef>
              <a:buNone/>
            </a:pPr>
            <a:r>
              <a:rPr lang="zh-CN" altLang="en-US" b="1" dirty="0">
                <a:solidFill>
                  <a:srgbClr val="FF0000"/>
                </a:solidFill>
                <a:latin typeface="Arial" panose="020B0604020202020204" pitchFamily="34" charset="0"/>
                <a:ea typeface="黑体" panose="02010609060101010101" pitchFamily="49" charset="-122"/>
              </a:rPr>
              <a:t>“</a:t>
            </a:r>
            <a:r>
              <a:rPr lang="zh-CN" altLang="en-US" b="1" dirty="0">
                <a:solidFill>
                  <a:srgbClr val="FF0000"/>
                </a:solidFill>
                <a:latin typeface="黑体" panose="02010609060101010101" pitchFamily="49" charset="-122"/>
                <a:ea typeface="黑体" panose="02010609060101010101" pitchFamily="49" charset="-122"/>
              </a:rPr>
              <a:t>染</a:t>
            </a:r>
            <a:r>
              <a:rPr lang="zh-CN" altLang="en-US" b="1" dirty="0">
                <a:solidFill>
                  <a:srgbClr val="FF0000"/>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字，写出山上层层的枫林仿佛人工染成的一样，景色十分壮美，很容易让人想到杜牧</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山行</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中的诗句</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停车坐爱枫林晚，</a:t>
            </a:r>
            <a:r>
              <a:rPr lang="zh-CN" altLang="en-US" b="1" dirty="0">
                <a:solidFill>
                  <a:srgbClr val="FF0000"/>
                </a:solidFill>
                <a:latin typeface="黑体" panose="02010609060101010101" pitchFamily="49" charset="-122"/>
                <a:ea typeface="黑体" panose="02010609060101010101" pitchFamily="49" charset="-122"/>
              </a:rPr>
              <a:t>霜叶红于二月花</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a:t>
            </a:r>
            <a:endParaRPr lang="zh-CN" altLang="en-US" b="1" dirty="0">
              <a:solidFill>
                <a:schemeClr val="tx2"/>
              </a:solidFill>
              <a:latin typeface="黑体" panose="02010609060101010101" pitchFamily="49" charset="-122"/>
              <a:ea typeface="黑体" panose="02010609060101010101" pitchFamily="49" charset="-122"/>
            </a:endParaRPr>
          </a:p>
          <a:p>
            <a:pPr eaLnBrk="1" hangingPunct="1">
              <a:spcBef>
                <a:spcPct val="50000"/>
              </a:spcBef>
              <a:buNone/>
            </a:pPr>
            <a:r>
              <a:rPr lang="zh-CN" altLang="en-US" b="1" dirty="0">
                <a:solidFill>
                  <a:schemeClr val="tx2"/>
                </a:solidFill>
                <a:latin typeface="黑体" panose="02010609060101010101" pitchFamily="49" charset="-122"/>
                <a:ea typeface="黑体" panose="02010609060101010101" pitchFamily="49" charset="-122"/>
              </a:rPr>
              <a:t>元朝王实甫的</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西厢记</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中就有</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rgbClr val="FF0000"/>
                </a:solidFill>
                <a:latin typeface="黑体" panose="02010609060101010101" pitchFamily="49" charset="-122"/>
                <a:ea typeface="黑体" panose="02010609060101010101" pitchFamily="49" charset="-122"/>
              </a:rPr>
              <a:t>晓来谁染霜林醉，总是离人泪</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的名句。</a:t>
            </a:r>
            <a:r>
              <a:rPr lang="zh-CN" altLang="en-US" b="1" dirty="0">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charRg st="0" end="19"/>
                                            </p:txEl>
                                          </p:spTgt>
                                        </p:tgtEl>
                                        <p:attrNameLst>
                                          <p:attrName>style.visibility</p:attrName>
                                        </p:attrNameLst>
                                      </p:cBhvr>
                                      <p:to>
                                        <p:strVal val="visible"/>
                                      </p:to>
                                    </p:set>
                                    <p:animEffect transition="in" filter="blinds(horizontal)">
                                      <p:cBhvr>
                                        <p:cTn id="7" dur="500"/>
                                        <p:tgtEl>
                                          <p:spTgt spid="17411">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1">
                                            <p:txEl>
                                              <p:charRg st="19" end="86"/>
                                            </p:txEl>
                                          </p:spTgt>
                                        </p:tgtEl>
                                        <p:attrNameLst>
                                          <p:attrName>style.visibility</p:attrName>
                                        </p:attrNameLst>
                                      </p:cBhvr>
                                      <p:to>
                                        <p:strVal val="visible"/>
                                      </p:to>
                                    </p:set>
                                    <p:animEffect transition="in" filter="blinds(horizontal)">
                                      <p:cBhvr>
                                        <p:cTn id="12" dur="500"/>
                                        <p:tgtEl>
                                          <p:spTgt spid="17411">
                                            <p:txEl>
                                              <p:charRg st="19" end="8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1">
                                            <p:txEl>
                                              <p:charRg st="86" end="121"/>
                                            </p:txEl>
                                          </p:spTgt>
                                        </p:tgtEl>
                                        <p:attrNameLst>
                                          <p:attrName>style.visibility</p:attrName>
                                        </p:attrNameLst>
                                      </p:cBhvr>
                                      <p:to>
                                        <p:strVal val="visible"/>
                                      </p:to>
                                    </p:set>
                                    <p:animEffect transition="in" filter="blinds(horizontal)">
                                      <p:cBhvr>
                                        <p:cTn id="17" dur="500"/>
                                        <p:tgtEl>
                                          <p:spTgt spid="17411">
                                            <p:txEl>
                                              <p:charRg st="86" end="1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3"/>
          <p:cNvSpPr>
            <a:spLocks noGrp="1"/>
          </p:cNvSpPr>
          <p:nvPr>
            <p:ph idx="1"/>
          </p:nvPr>
        </p:nvSpPr>
        <p:spPr>
          <a:xfrm>
            <a:off x="6019800" y="1752600"/>
            <a:ext cx="2743200" cy="4194175"/>
          </a:xfrm>
        </p:spPr>
        <p:txBody>
          <a:bodyPr vert="horz" wrap="square" lIns="91440" tIns="45720" rIns="91440" bIns="45720" anchor="t"/>
          <a:p>
            <a:pPr eaLnBrk="1" hangingPunct="1"/>
            <a:r>
              <a:rPr lang="zh-CN" altLang="en-US" b="1" dirty="0">
                <a:solidFill>
                  <a:schemeClr val="tx2"/>
                </a:solidFill>
                <a:ea typeface="黑体" panose="02010609060101010101" pitchFamily="49" charset="-122"/>
              </a:rPr>
              <a:t>李可染</a:t>
            </a:r>
            <a:endParaRPr lang="zh-CN" altLang="en-US" b="1" dirty="0">
              <a:solidFill>
                <a:schemeClr val="tx2"/>
              </a:solidFill>
              <a:ea typeface="黑体" panose="02010609060101010101" pitchFamily="49" charset="-122"/>
            </a:endParaRPr>
          </a:p>
          <a:p>
            <a:pPr eaLnBrk="1" hangingPunct="1">
              <a:buNone/>
            </a:pPr>
            <a:r>
              <a:rPr lang="en-US" altLang="zh-CN" b="1" dirty="0">
                <a:solidFill>
                  <a:schemeClr val="tx2"/>
                </a:solidFill>
                <a:ea typeface="黑体" panose="02010609060101010101" pitchFamily="49" charset="-122"/>
              </a:rPr>
              <a:t>《</a:t>
            </a:r>
            <a:r>
              <a:rPr lang="zh-CN" altLang="en-US" b="1" dirty="0">
                <a:solidFill>
                  <a:schemeClr val="tx2"/>
                </a:solidFill>
                <a:ea typeface="黑体" panose="02010609060101010101" pitchFamily="49" charset="-122"/>
              </a:rPr>
              <a:t>万山红遍</a:t>
            </a:r>
            <a:endParaRPr lang="zh-CN" altLang="en-US" b="1" dirty="0">
              <a:solidFill>
                <a:schemeClr val="tx2"/>
              </a:solidFill>
              <a:ea typeface="黑体" panose="02010609060101010101" pitchFamily="49" charset="-122"/>
            </a:endParaRPr>
          </a:p>
          <a:p>
            <a:pPr eaLnBrk="1" hangingPunct="1">
              <a:buNone/>
            </a:pPr>
            <a:r>
              <a:rPr lang="zh-CN" altLang="en-US" b="1" dirty="0">
                <a:solidFill>
                  <a:schemeClr val="tx2"/>
                </a:solidFill>
                <a:ea typeface="黑体" panose="02010609060101010101" pitchFamily="49" charset="-122"/>
              </a:rPr>
              <a:t>   层林尽染</a:t>
            </a:r>
            <a:r>
              <a:rPr lang="en-US" altLang="zh-CN" b="1" dirty="0">
                <a:solidFill>
                  <a:schemeClr val="tx2"/>
                </a:solidFill>
                <a:ea typeface="黑体" panose="02010609060101010101" pitchFamily="49" charset="-122"/>
              </a:rPr>
              <a:t>》</a:t>
            </a:r>
            <a:endParaRPr lang="en-US" altLang="zh-CN" b="1" dirty="0">
              <a:solidFill>
                <a:schemeClr val="tx2"/>
              </a:solidFill>
              <a:ea typeface="黑体" panose="02010609060101010101" pitchFamily="49" charset="-122"/>
            </a:endParaRPr>
          </a:p>
          <a:p>
            <a:pPr eaLnBrk="1" hangingPunct="1"/>
            <a:endParaRPr lang="en-US" altLang="zh-CN" b="1" dirty="0">
              <a:solidFill>
                <a:schemeClr val="tx2"/>
              </a:solidFill>
              <a:ea typeface="黑体" panose="02010609060101010101" pitchFamily="49" charset="-122"/>
            </a:endParaRPr>
          </a:p>
          <a:p>
            <a:pPr eaLnBrk="1" hangingPunct="1"/>
            <a:endParaRPr lang="en-US" altLang="zh-CN" b="1" dirty="0">
              <a:solidFill>
                <a:schemeClr val="tx2"/>
              </a:solidFill>
              <a:ea typeface="黑体" panose="02010609060101010101" pitchFamily="49" charset="-122"/>
            </a:endParaRPr>
          </a:p>
        </p:txBody>
      </p:sp>
      <p:pic>
        <p:nvPicPr>
          <p:cNvPr id="25603" name="Picture 4" descr="1486"/>
          <p:cNvPicPr>
            <a:picLocks noChangeAspect="1"/>
          </p:cNvPicPr>
          <p:nvPr/>
        </p:nvPicPr>
        <p:blipFill>
          <a:blip r:embed="rId1">
            <a:lum bright="12000" contrast="30000"/>
          </a:blip>
          <a:stretch>
            <a:fillRect/>
          </a:stretch>
        </p:blipFill>
        <p:spPr>
          <a:xfrm>
            <a:off x="2133600" y="0"/>
            <a:ext cx="3449638" cy="68580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8313" y="676275"/>
            <a:ext cx="3956050" cy="5505450"/>
          </a:xfrm>
          <a:prstGeom prst="rect">
            <a:avLst/>
          </a:prstGeom>
          <a:noFill/>
          <a:ln w="9525">
            <a:noFill/>
          </a:ln>
        </p:spPr>
      </p:pic>
      <p:pic>
        <p:nvPicPr>
          <p:cNvPr id="5" name="图片 4"/>
          <p:cNvPicPr>
            <a:picLocks noChangeAspect="1"/>
          </p:cNvPicPr>
          <p:nvPr/>
        </p:nvPicPr>
        <p:blipFill>
          <a:blip r:embed="rId2"/>
          <a:stretch>
            <a:fillRect/>
          </a:stretch>
        </p:blipFill>
        <p:spPr>
          <a:xfrm>
            <a:off x="3998913" y="676275"/>
            <a:ext cx="4583112" cy="5505450"/>
          </a:xfrm>
          <a:prstGeom prst="rect">
            <a:avLst/>
          </a:prstGeom>
          <a:noFill/>
          <a:ln w="9525">
            <a:noFill/>
          </a:ln>
        </p:spPr>
      </p:pic>
      <p:pic>
        <p:nvPicPr>
          <p:cNvPr id="3" name="图片 2"/>
          <p:cNvPicPr>
            <a:picLocks noChangeAspect="1"/>
          </p:cNvPicPr>
          <p:nvPr/>
        </p:nvPicPr>
        <p:blipFill>
          <a:blip r:embed="rId3"/>
          <a:stretch>
            <a:fillRect/>
          </a:stretch>
        </p:blipFill>
        <p:spPr>
          <a:xfrm>
            <a:off x="635" y="0"/>
            <a:ext cx="9120505" cy="6857365"/>
          </a:xfrm>
          <a:prstGeom prst="rect">
            <a:avLst/>
          </a:prstGeom>
          <a:noFill/>
          <a:ln w="9525">
            <a:noFill/>
          </a:ln>
        </p:spPr>
      </p:pic>
      <p:pic>
        <p:nvPicPr>
          <p:cNvPr id="4" name="图片 3"/>
          <p:cNvPicPr>
            <a:picLocks noChangeAspect="1"/>
          </p:cNvPicPr>
          <p:nvPr/>
        </p:nvPicPr>
        <p:blipFill>
          <a:blip r:embed="rId4"/>
          <a:stretch>
            <a:fillRect/>
          </a:stretch>
        </p:blipFill>
        <p:spPr>
          <a:xfrm>
            <a:off x="-77470" y="0"/>
            <a:ext cx="9221470" cy="6858000"/>
          </a:xfrm>
          <a:prstGeom prst="rect">
            <a:avLst/>
          </a:prstGeom>
          <a:noFill/>
          <a:ln w="9525">
            <a:noFill/>
          </a:ln>
        </p:spPr>
      </p:pic>
      <p:sp>
        <p:nvSpPr>
          <p:cNvPr id="6" name="矩形 5"/>
          <p:cNvSpPr/>
          <p:nvPr/>
        </p:nvSpPr>
        <p:spPr>
          <a:xfrm>
            <a:off x="468630" y="154305"/>
            <a:ext cx="3042920" cy="521970"/>
          </a:xfrm>
          <a:prstGeom prst="rect">
            <a:avLst/>
          </a:prstGeom>
          <a:noFill/>
          <a:ln>
            <a:noFill/>
          </a:ln>
        </p:spPr>
        <p:txBody>
          <a:bodyPr wrap="none" rtlCol="0" anchor="t">
            <a:spAutoFit/>
          </a:bodyPr>
          <a:p>
            <a:pPr algn="ctr"/>
            <a:r>
              <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rPr>
              <a:t>抗战时期的毛泽东</a:t>
            </a:r>
            <a:endPar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endParaRPr>
          </a:p>
        </p:txBody>
      </p:sp>
      <p:sp>
        <p:nvSpPr>
          <p:cNvPr id="7" name="矩形 6"/>
          <p:cNvSpPr/>
          <p:nvPr/>
        </p:nvSpPr>
        <p:spPr>
          <a:xfrm>
            <a:off x="7263765" y="676275"/>
            <a:ext cx="1612900" cy="521970"/>
          </a:xfrm>
          <a:prstGeom prst="rect">
            <a:avLst/>
          </a:prstGeom>
          <a:noFill/>
          <a:ln>
            <a:noFill/>
          </a:ln>
        </p:spPr>
        <p:txBody>
          <a:bodyPr wrap="none" rtlCol="0" anchor="t">
            <a:spAutoFit/>
          </a:bodyPr>
          <a:p>
            <a:pPr algn="ctr"/>
            <a:r>
              <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rPr>
              <a:t>开国大典</a:t>
            </a:r>
            <a:endPar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endParaRPr>
          </a:p>
        </p:txBody>
      </p:sp>
      <p:sp>
        <p:nvSpPr>
          <p:cNvPr id="8" name="矩形 7"/>
          <p:cNvSpPr/>
          <p:nvPr/>
        </p:nvSpPr>
        <p:spPr>
          <a:xfrm>
            <a:off x="5448300" y="154305"/>
            <a:ext cx="2900045" cy="521970"/>
          </a:xfrm>
          <a:prstGeom prst="rect">
            <a:avLst/>
          </a:prstGeom>
          <a:noFill/>
          <a:ln>
            <a:noFill/>
          </a:ln>
        </p:spPr>
        <p:txBody>
          <a:bodyPr wrap="square" rtlCol="0" anchor="t">
            <a:spAutoFit/>
          </a:bodyPr>
          <a:p>
            <a:pPr algn="ctr"/>
            <a:r>
              <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rPr>
              <a:t>毛泽东在延安</a:t>
            </a:r>
            <a:endParaRPr lang="zh-CN" altLang="en-US" sz="2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2" fill="hold" grpId="2" nodeType="clickEffect">
                                  <p:stCondLst>
                                    <p:cond delay="0"/>
                                  </p:stCondLst>
                                  <p:childTnLst>
                                    <p:anim calcmode="lin" valueType="num">
                                      <p:cBhvr additive="base">
                                        <p:cTn id="11" dur="500"/>
                                        <p:tgtEl>
                                          <p:spTgt spid="8"/>
                                        </p:tgtEl>
                                        <p:attrNameLst>
                                          <p:attrName>ppt_x</p:attrName>
                                        </p:attrNameLst>
                                      </p:cBhvr>
                                      <p:tavLst>
                                        <p:tav tm="0">
                                          <p:val>
                                            <p:strVal val="ppt_x"/>
                                          </p:val>
                                        </p:tav>
                                        <p:tav tm="100000">
                                          <p:val>
                                            <p:strVal val="1+ppt_w/2"/>
                                          </p:val>
                                        </p:tav>
                                      </p:tavLst>
                                    </p:anim>
                                    <p:anim calcmode="lin" valueType="num">
                                      <p:cBhvr additive="base">
                                        <p:cTn id="12" dur="500"/>
                                        <p:tgtEl>
                                          <p:spTgt spid="8"/>
                                        </p:tgtEl>
                                        <p:attrNameLst>
                                          <p:attrName>ppt_y</p:attrName>
                                        </p:attrNameLst>
                                      </p:cBhvr>
                                      <p:tavLst>
                                        <p:tav tm="0">
                                          <p:val>
                                            <p:strVal val="ppt_y"/>
                                          </p:val>
                                        </p:tav>
                                        <p:tav tm="100000">
                                          <p:val>
                                            <p:strVal val="ppt_y"/>
                                          </p:val>
                                        </p:tav>
                                      </p:tavLst>
                                    </p:anim>
                                    <p:set>
                                      <p:cBhvr>
                                        <p:cTn id="13" dur="1" fill="hold">
                                          <p:stCondLst>
                                            <p:cond delay="499"/>
                                          </p:stCondLst>
                                        </p:cTn>
                                        <p:tgtEl>
                                          <p:spTgt spid="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2"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xit" presetSubtype="1" fill="hold" grpId="3"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0-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ntr" presetSubtype="5"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linds(vertic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000"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fltVal val="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1"/>
      <p:bldP spid="6" grpId="1"/>
      <p:bldP spid="8" grpId="2"/>
      <p:bldP spid="6" grpId="2"/>
      <p:bldP spid="6" grpId="3"/>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2" descr="万山秋色"/>
          <p:cNvPicPr>
            <a:picLocks noChangeAspect="1"/>
          </p:cNvPicPr>
          <p:nvPr/>
        </p:nvPicPr>
        <p:blipFill>
          <a:blip r:embed="rId1"/>
          <a:stretch>
            <a:fillRect/>
          </a:stretch>
        </p:blipFill>
        <p:spPr>
          <a:xfrm>
            <a:off x="0" y="30163"/>
            <a:ext cx="9144000" cy="6827837"/>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xfrm>
            <a:off x="301625" y="609600"/>
            <a:ext cx="8540750" cy="1905000"/>
          </a:xfrm>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这漫山遍野像火一样的枫林，很容易使人联想起什么？</a:t>
            </a:r>
            <a:r>
              <a:rPr lang="zh-CN" altLang="en-US" sz="3600" dirty="0">
                <a:solidFill>
                  <a:srgbClr val="FF0000"/>
                </a:solidFill>
                <a:latin typeface="黑体" panose="02010609060101010101" pitchFamily="49" charset="-122"/>
                <a:ea typeface="黑体" panose="02010609060101010101" pitchFamily="49" charset="-122"/>
              </a:rPr>
              <a:t> </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55299" name="Rectangle 3"/>
          <p:cNvSpPr>
            <a:spLocks noGrp="1"/>
          </p:cNvSpPr>
          <p:nvPr>
            <p:ph idx="1"/>
          </p:nvPr>
        </p:nvSpPr>
        <p:spPr>
          <a:xfrm>
            <a:off x="301625" y="2362200"/>
            <a:ext cx="8540750" cy="3962400"/>
          </a:xfrm>
        </p:spPr>
        <p:txBody>
          <a:bodyPr vert="horz" wrap="square" lIns="91440" tIns="45720" rIns="91440" bIns="45720" anchor="t"/>
          <a:p>
            <a:pPr eaLnBrk="1" hangingPunct="1"/>
            <a:r>
              <a:rPr lang="zh-CN" altLang="en-US" sz="3600" b="1" dirty="0">
                <a:solidFill>
                  <a:schemeClr val="tx2"/>
                </a:solidFill>
                <a:latin typeface="黑体" panose="02010609060101010101" pitchFamily="49" charset="-122"/>
                <a:ea typeface="黑体" panose="02010609060101010101" pitchFamily="49" charset="-122"/>
              </a:rPr>
              <a:t>让人联想起星火燎原的革命火炬。革命形势蓬勃发展，</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万山红遍</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，大有燎原之势。</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黑体" panose="02010609060101010101" pitchFamily="49" charset="-122"/>
                <a:ea typeface="黑体" panose="02010609060101010101" pitchFamily="49" charset="-122"/>
              </a:rPr>
              <a:t>星星之火，可以燎原。</a:t>
            </a:r>
            <a:endParaRPr lang="zh-CN" altLang="en-US"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9">
                                            <p:txEl>
                                              <p:charRg st="0" end="39"/>
                                            </p:txEl>
                                          </p:spTgt>
                                        </p:tgtEl>
                                        <p:attrNameLst>
                                          <p:attrName>style.visibility</p:attrName>
                                        </p:attrNameLst>
                                      </p:cBhvr>
                                      <p:to>
                                        <p:strVal val="visible"/>
                                      </p:to>
                                    </p:set>
                                    <p:anim calcmode="lin" valueType="num">
                                      <p:cBhvr additive="base">
                                        <p:cTn id="7" dur="500" fill="hold"/>
                                        <p:tgtEl>
                                          <p:spTgt spid="55299">
                                            <p:txEl>
                                              <p:charRg st="0" end="3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charRg st="0" end="3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9">
                                            <p:txEl>
                                              <p:charRg st="39" end="50"/>
                                            </p:txEl>
                                          </p:spTgt>
                                        </p:tgtEl>
                                        <p:attrNameLst>
                                          <p:attrName>style.visibility</p:attrName>
                                        </p:attrNameLst>
                                      </p:cBhvr>
                                      <p:to>
                                        <p:strVal val="visible"/>
                                      </p:to>
                                    </p:set>
                                    <p:anim calcmode="lin" valueType="num">
                                      <p:cBhvr additive="base">
                                        <p:cTn id="13" dur="500" fill="hold"/>
                                        <p:tgtEl>
                                          <p:spTgt spid="55299">
                                            <p:txEl>
                                              <p:charRg st="39" end="5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9">
                                            <p:txEl>
                                              <p:charRg st="39" end="5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idx="1"/>
          </p:nvPr>
        </p:nvSpPr>
        <p:spPr>
          <a:xfrm>
            <a:off x="304800" y="990600"/>
            <a:ext cx="8540750" cy="4194175"/>
          </a:xfrm>
        </p:spPr>
        <p:txBody>
          <a:bodyPr vert="horz" wrap="square" lIns="91440" tIns="45720" rIns="91440" bIns="45720" anchor="t"/>
          <a:p>
            <a:pPr eaLnBrk="1" hangingPunct="1"/>
            <a:r>
              <a:rPr lang="zh-CN" altLang="en-US" sz="3600" b="1" dirty="0">
                <a:solidFill>
                  <a:srgbClr val="FF0000"/>
                </a:solidFill>
                <a:ea typeface="黑体" panose="02010609060101010101" pitchFamily="49" charset="-122"/>
              </a:rPr>
              <a:t>透</a:t>
            </a:r>
            <a:r>
              <a:rPr lang="zh-CN" altLang="en-US" sz="3600" b="1" dirty="0">
                <a:solidFill>
                  <a:schemeClr val="tx2"/>
                </a:solidFill>
                <a:ea typeface="黑体" panose="02010609060101010101" pitchFamily="49" charset="-122"/>
              </a:rPr>
              <a:t>：强调江水的清澈见底</a:t>
            </a:r>
            <a:endParaRPr lang="zh-CN" altLang="en-US" sz="3600" b="1" dirty="0">
              <a:solidFill>
                <a:schemeClr val="tx2"/>
              </a:solidFill>
              <a:ea typeface="黑体" panose="02010609060101010101" pitchFamily="49" charset="-122"/>
            </a:endParaRPr>
          </a:p>
          <a:p>
            <a:pPr eaLnBrk="1" hangingPunct="1"/>
            <a:r>
              <a:rPr lang="zh-CN" altLang="en-US" sz="3600" b="1" dirty="0">
                <a:solidFill>
                  <a:srgbClr val="FF0000"/>
                </a:solidFill>
                <a:ea typeface="黑体" panose="02010609060101010101" pitchFamily="49" charset="-122"/>
              </a:rPr>
              <a:t>争</a:t>
            </a:r>
            <a:r>
              <a:rPr lang="zh-CN" altLang="en-US" sz="3600" b="1" dirty="0">
                <a:solidFill>
                  <a:schemeClr val="tx2"/>
                </a:solidFill>
                <a:ea typeface="黑体" panose="02010609060101010101" pitchFamily="49" charset="-122"/>
              </a:rPr>
              <a:t>：渲染了千帆竞发争先恐后的热闹气氛</a:t>
            </a:r>
            <a:endParaRPr lang="zh-CN" altLang="en-US" sz="3600" b="1" dirty="0">
              <a:solidFill>
                <a:schemeClr val="tx2"/>
              </a:solidFill>
              <a:ea typeface="黑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p:nvPr>
        </p:nvSpPr>
        <p:spPr/>
        <p:txBody>
          <a:bodyPr vert="horz" wrap="square" lIns="91440" tIns="45720" rIns="91440" bIns="45720" anchor="ctr"/>
          <a:p>
            <a:pPr eaLnBrk="1" hangingPunct="1"/>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击</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改成</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飞</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可以吗？</a:t>
            </a:r>
            <a:r>
              <a:rPr lang="zh-CN" altLang="en-US" sz="3600" dirty="0">
                <a:solidFill>
                  <a:srgbClr val="FF0000"/>
                </a:solidFill>
                <a:latin typeface="黑体" panose="02010609060101010101" pitchFamily="49" charset="-122"/>
                <a:ea typeface="黑体" panose="02010609060101010101" pitchFamily="49" charset="-122"/>
              </a:rPr>
              <a:t> </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58371" name="Rectangle 3"/>
          <p:cNvSpPr>
            <a:spLocks noGrp="1"/>
          </p:cNvSpPr>
          <p:nvPr>
            <p:ph idx="1"/>
          </p:nvPr>
        </p:nvSpPr>
        <p:spPr/>
        <p:txBody>
          <a:bodyPr vert="horz" wrap="square" lIns="91440" tIns="45720" rIns="91440" bIns="45720" anchor="t"/>
          <a:p>
            <a:pPr eaLnBrk="1" hangingPunct="1"/>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击</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能显示出雄鹰展翅奋飞，搏击长空的强劲有力。</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黑体" panose="02010609060101010101" pitchFamily="49" charset="-122"/>
                <a:ea typeface="黑体" panose="02010609060101010101" pitchFamily="49" charset="-122"/>
              </a:rPr>
              <a:t>突出雄鹰的矫健。</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en-US" altLang="zh-CN"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1">
                                            <p:txEl>
                                              <p:charRg st="0" end="25"/>
                                            </p:txEl>
                                          </p:spTgt>
                                        </p:tgtEl>
                                        <p:attrNameLst>
                                          <p:attrName>style.visibility</p:attrName>
                                        </p:attrNameLst>
                                      </p:cBhvr>
                                      <p:to>
                                        <p:strVal val="visible"/>
                                      </p:to>
                                    </p:set>
                                    <p:anim calcmode="lin" valueType="num">
                                      <p:cBhvr additive="base">
                                        <p:cTn id="7" dur="500" fill="hold"/>
                                        <p:tgtEl>
                                          <p:spTgt spid="58371">
                                            <p:txEl>
                                              <p:charRg st="0" end="2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1">
                                            <p:txEl>
                                              <p:charRg st="25" end="34"/>
                                            </p:txEl>
                                          </p:spTgt>
                                        </p:tgtEl>
                                        <p:attrNameLst>
                                          <p:attrName>style.visibility</p:attrName>
                                        </p:attrNameLst>
                                      </p:cBhvr>
                                      <p:to>
                                        <p:strVal val="visible"/>
                                      </p:to>
                                    </p:set>
                                    <p:anim calcmode="lin" valueType="num">
                                      <p:cBhvr additive="base">
                                        <p:cTn id="13" dur="500" fill="hold"/>
                                        <p:tgtEl>
                                          <p:spTgt spid="58371">
                                            <p:txEl>
                                              <p:charRg st="25" end="3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1">
                                            <p:txEl>
                                              <p:charRg st="25" end="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p:txBody>
          <a:bodyPr vert="horz" wrap="square" lIns="91440" tIns="45720" rIns="91440" bIns="45720" anchor="ctr"/>
          <a:p>
            <a:pPr eaLnBrk="1" hangingPunct="1"/>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翔</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改为</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游</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好像更准确一些，鱼儿怎能像鸟儿一样飞翔呢？</a:t>
            </a:r>
            <a:r>
              <a:rPr lang="zh-CN" altLang="en-US" sz="3600" dirty="0">
                <a:solidFill>
                  <a:srgbClr val="FF0000"/>
                </a:solidFill>
                <a:latin typeface="黑体" panose="02010609060101010101" pitchFamily="49" charset="-122"/>
                <a:ea typeface="黑体" panose="02010609060101010101" pitchFamily="49" charset="-122"/>
              </a:rPr>
              <a:t> </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20483" name="Rectangle 3"/>
          <p:cNvSpPr>
            <a:spLocks noGrp="1"/>
          </p:cNvSpPr>
          <p:nvPr>
            <p:ph idx="1"/>
          </p:nvPr>
        </p:nvSpPr>
        <p:spPr>
          <a:xfrm>
            <a:off x="460375" y="1682750"/>
            <a:ext cx="8229600" cy="3949700"/>
          </a:xfrm>
        </p:spPr>
        <p:txBody>
          <a:bodyPr vert="horz" wrap="square" lIns="91440" tIns="45720" rIns="91440" bIns="45720" anchor="t"/>
          <a:p>
            <a:pPr eaLnBrk="1" hangingPunct="1">
              <a:lnSpc>
                <a:spcPct val="90000"/>
              </a:lnSpc>
              <a:buNone/>
            </a:pPr>
            <a:endParaRPr lang="en-US" altLang="zh-CN" b="1" dirty="0">
              <a:solidFill>
                <a:schemeClr val="tx2"/>
              </a:solidFill>
              <a:ea typeface="黑体" panose="02010609060101010101" pitchFamily="49" charset="-122"/>
            </a:endParaRPr>
          </a:p>
          <a:p>
            <a:pPr eaLnBrk="1" hangingPunct="1">
              <a:lnSpc>
                <a:spcPct val="90000"/>
              </a:lnSpc>
            </a:pPr>
            <a:r>
              <a:rPr lang="en-US" altLang="zh-CN" b="1" dirty="0">
                <a:solidFill>
                  <a:srgbClr val="FF0000"/>
                </a:solidFill>
                <a:ea typeface="黑体" panose="02010609060101010101" pitchFamily="49" charset="-122"/>
              </a:rPr>
              <a:t>“</a:t>
            </a:r>
            <a:r>
              <a:rPr lang="zh-CN" altLang="en-US" b="1" dirty="0">
                <a:solidFill>
                  <a:srgbClr val="FF0000"/>
                </a:solidFill>
                <a:ea typeface="黑体" panose="02010609060101010101" pitchFamily="49" charset="-122"/>
              </a:rPr>
              <a:t>翔”</a:t>
            </a:r>
            <a:r>
              <a:rPr lang="zh-CN" altLang="en-US" b="1" dirty="0">
                <a:solidFill>
                  <a:schemeClr val="tx2"/>
                </a:solidFill>
                <a:ea typeface="黑体" panose="02010609060101010101" pitchFamily="49" charset="-122"/>
              </a:rPr>
              <a:t>写出了鱼儿在清澈见底，水天相映的水中游动得自由轻快，像在天空中飞翔一样。比拟出游鱼的轻快自由。</a:t>
            </a:r>
            <a:endParaRPr lang="zh-CN" altLang="en-US" b="1" dirty="0">
              <a:solidFill>
                <a:schemeClr val="tx2"/>
              </a:solidFill>
              <a:ea typeface="黑体" panose="02010609060101010101" pitchFamily="49" charset="-122"/>
            </a:endParaRPr>
          </a:p>
          <a:p>
            <a:pPr eaLnBrk="1" hangingPunct="1">
              <a:lnSpc>
                <a:spcPct val="90000"/>
              </a:lnSpc>
            </a:pPr>
            <a:r>
              <a:rPr lang="zh-CN" altLang="en-US" b="1" dirty="0">
                <a:solidFill>
                  <a:srgbClr val="FF0000"/>
                </a:solidFill>
                <a:ea typeface="黑体" panose="02010609060101010101" pitchFamily="49" charset="-122"/>
              </a:rPr>
              <a:t>“浅底”</a:t>
            </a:r>
            <a:r>
              <a:rPr lang="zh-CN" altLang="en-US" b="1" dirty="0">
                <a:solidFill>
                  <a:schemeClr val="tx2"/>
                </a:solidFill>
                <a:ea typeface="黑体" panose="02010609060101010101" pitchFamily="49" charset="-122"/>
              </a:rPr>
              <a:t>并非真的水浅，而是清澈见底，显得水浅。蓝天倒映在碧水中，看上去鱼儿像在天空中游动，像飞翔一样。</a:t>
            </a:r>
            <a:endParaRPr lang="zh-CN" altLang="en-US" b="1"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xEl>
                                              <p:charRg st="1" end="52"/>
                                            </p:txEl>
                                          </p:spTgt>
                                        </p:tgtEl>
                                        <p:attrNameLst>
                                          <p:attrName>style.visibility</p:attrName>
                                        </p:attrNameLst>
                                      </p:cBhvr>
                                      <p:to>
                                        <p:strVal val="visible"/>
                                      </p:to>
                                    </p:set>
                                    <p:animEffect transition="in" filter="blinds(horizontal)">
                                      <p:cBhvr>
                                        <p:cTn id="7" dur="500"/>
                                        <p:tgtEl>
                                          <p:spTgt spid="20483">
                                            <p:txEl>
                                              <p:charRg st="1" end="5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3">
                                            <p:txEl>
                                              <p:charRg st="52" end="104"/>
                                            </p:txEl>
                                          </p:spTgt>
                                        </p:tgtEl>
                                        <p:attrNameLst>
                                          <p:attrName>style.visibility</p:attrName>
                                        </p:attrNameLst>
                                      </p:cBhvr>
                                      <p:to>
                                        <p:strVal val="visible"/>
                                      </p:to>
                                    </p:set>
                                    <p:animEffect transition="in" filter="blinds(horizontal)">
                                      <p:cBhvr>
                                        <p:cTn id="12" dur="500"/>
                                        <p:tgtEl>
                                          <p:spTgt spid="20483">
                                            <p:txEl>
                                              <p:charRg st="52"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毛泽东笔下的秋景，给人的总体感觉是什么？用四字短语概括景物的特征。 </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1507" name="Rectangle 3"/>
          <p:cNvSpPr>
            <a:spLocks noGrp="1"/>
          </p:cNvSpPr>
          <p:nvPr>
            <p:ph idx="1"/>
          </p:nvPr>
        </p:nvSpPr>
        <p:spPr>
          <a:xfrm>
            <a:off x="228600" y="2667000"/>
            <a:ext cx="8540750" cy="3584575"/>
          </a:xfrm>
        </p:spPr>
        <p:txBody>
          <a:bodyPr vert="horz" wrap="square" lIns="91440" tIns="45720" rIns="91440" bIns="45720" anchor="t"/>
          <a:p>
            <a:pPr eaLnBrk="1" hangingPunct="1"/>
            <a:r>
              <a:rPr lang="zh-CN" altLang="en-US" sz="4000" b="1" dirty="0">
                <a:solidFill>
                  <a:schemeClr val="tx2"/>
                </a:solidFill>
                <a:latin typeface="黑体" panose="02010609060101010101" pitchFamily="49" charset="-122"/>
                <a:ea typeface="黑体" panose="02010609060101010101" pitchFamily="49" charset="-122"/>
              </a:rPr>
              <a:t>绚丽多姿，充满生机 </a:t>
            </a:r>
            <a:endParaRPr lang="zh-CN" altLang="en-US" sz="40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xEl>
                                              <p:charRg st="0" end="11"/>
                                            </p:txEl>
                                          </p:spTgt>
                                        </p:tgtEl>
                                        <p:attrNameLst>
                                          <p:attrName>style.visibility</p:attrName>
                                        </p:attrNameLst>
                                      </p:cBhvr>
                                      <p:to>
                                        <p:strVal val="visible"/>
                                      </p:to>
                                    </p:set>
                                    <p:animEffect transition="in" filter="blinds(horizontal)">
                                      <p:cBhvr>
                                        <p:cTn id="7" dur="500"/>
                                        <p:tgtEl>
                                          <p:spTgt spid="21507">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lIns="91440" tIns="45720" rIns="91440" bIns="45720" anchor="ctr"/>
          <a:p>
            <a:pPr eaLnBrk="1" hangingPunct="1"/>
            <a:r>
              <a:rPr lang="zh-CN" altLang="en-US" sz="4000" b="1" dirty="0">
                <a:solidFill>
                  <a:srgbClr val="FF0000"/>
                </a:solidFill>
                <a:ea typeface="黑体" panose="02010609060101010101" pitchFamily="49" charset="-122"/>
              </a:rPr>
              <a:t>这些景物表现了作者怎样的感情？</a:t>
            </a:r>
            <a:endParaRPr lang="zh-CN" altLang="en-US" sz="4000" b="1" dirty="0">
              <a:solidFill>
                <a:srgbClr val="FF0000"/>
              </a:solidFill>
              <a:ea typeface="黑体" panose="02010609060101010101" pitchFamily="49" charset="-122"/>
            </a:endParaRPr>
          </a:p>
        </p:txBody>
      </p:sp>
      <p:sp>
        <p:nvSpPr>
          <p:cNvPr id="59395" name="Rectangle 3"/>
          <p:cNvSpPr>
            <a:spLocks noGrp="1"/>
          </p:cNvSpPr>
          <p:nvPr>
            <p:ph idx="1"/>
          </p:nvPr>
        </p:nvSpPr>
        <p:spPr>
          <a:xfrm>
            <a:off x="457200" y="1846263"/>
            <a:ext cx="8229600" cy="4279900"/>
          </a:xfrm>
        </p:spPr>
        <p:txBody>
          <a:bodyPr vert="horz" wrap="square" lIns="91440" tIns="45720" rIns="91440" bIns="45720" anchor="t"/>
          <a:p>
            <a:pPr eaLnBrk="1" hangingPunct="1"/>
            <a:r>
              <a:rPr lang="zh-CN" altLang="en-US" sz="3600" b="1" dirty="0">
                <a:solidFill>
                  <a:schemeClr val="tx2"/>
                </a:solidFill>
                <a:ea typeface="黑体" panose="02010609060101010101" pitchFamily="49" charset="-122"/>
              </a:rPr>
              <a:t>表达了作者对祖国山河的热爱，对景物的赞美和欣赏，对当时革命形势的深切感受。</a:t>
            </a:r>
            <a:endParaRPr lang="zh-CN" altLang="en-US" sz="3600" b="1"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5">
                                            <p:txEl>
                                              <p:charRg st="0" end="38"/>
                                            </p:txEl>
                                          </p:spTgt>
                                        </p:tgtEl>
                                        <p:attrNameLst>
                                          <p:attrName>style.visibility</p:attrName>
                                        </p:attrNameLst>
                                      </p:cBhvr>
                                      <p:to>
                                        <p:strVal val="visible"/>
                                      </p:to>
                                    </p:set>
                                    <p:animEffect transition="in" filter="blinds(horizontal)">
                                      <p:cBhvr>
                                        <p:cTn id="7" dur="500"/>
                                        <p:tgtEl>
                                          <p:spTgt spid="59395">
                                            <p:txEl>
                                              <p:charRg st="0" end="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p:txBody>
          <a:bodyPr vert="horz" wrap="square" lIns="91440" tIns="45720" rIns="91440" bIns="45720" anchor="ctr"/>
          <a:p>
            <a:pPr eaLnBrk="1" hangingPunct="1"/>
            <a:r>
              <a:rPr lang="zh-CN" altLang="en-US" sz="4500" b="1" u="sng" dirty="0">
                <a:solidFill>
                  <a:srgbClr val="FF0000"/>
                </a:solidFill>
                <a:latin typeface="黑体" panose="02010609060101010101" pitchFamily="49" charset="-122"/>
                <a:ea typeface="黑体" panose="02010609060101010101" pitchFamily="49" charset="-122"/>
              </a:rPr>
              <a:t>意 象</a:t>
            </a:r>
            <a:endParaRPr lang="zh-CN" altLang="en-US" sz="4500" b="1" u="sng" dirty="0">
              <a:solidFill>
                <a:srgbClr val="FF0000"/>
              </a:solidFill>
              <a:latin typeface="黑体" panose="02010609060101010101" pitchFamily="49" charset="-122"/>
              <a:ea typeface="黑体" panose="02010609060101010101" pitchFamily="49" charset="-122"/>
            </a:endParaRPr>
          </a:p>
        </p:txBody>
      </p:sp>
      <p:sp>
        <p:nvSpPr>
          <p:cNvPr id="60419" name="Rectangle 3"/>
          <p:cNvSpPr>
            <a:spLocks noGrp="1"/>
          </p:cNvSpPr>
          <p:nvPr>
            <p:ph idx="1"/>
          </p:nvPr>
        </p:nvSpPr>
        <p:spPr/>
        <p:txBody>
          <a:bodyPr vert="horz" wrap="square" lIns="91440" tIns="45720" rIns="91440" bIns="45720" anchor="t"/>
          <a:p>
            <a:pPr eaLnBrk="1" hangingPunct="1"/>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意象</a:t>
            </a:r>
            <a:r>
              <a:rPr lang="zh-CN" altLang="en-US" sz="3600" b="1" dirty="0">
                <a:solidFill>
                  <a:srgbClr val="FF0000"/>
                </a:solidFill>
                <a:latin typeface="Arial" panose="020B0604020202020204" pitchFamily="34" charset="0"/>
                <a:ea typeface="黑体" panose="02010609060101010101" pitchFamily="49" charset="-122"/>
              </a:rPr>
              <a:t>”</a:t>
            </a:r>
            <a:r>
              <a:rPr lang="en-US" altLang="zh-CN" sz="3600" b="1" dirty="0">
                <a:solidFill>
                  <a:schemeClr val="tx2"/>
                </a:solidFill>
                <a:latin typeface="黑体" panose="02010609060101010101" pitchFamily="49" charset="-122"/>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是指诗歌中融入了作者情感的</a:t>
            </a:r>
            <a:r>
              <a:rPr lang="zh-CN" altLang="en-US" sz="3600" b="1" dirty="0">
                <a:solidFill>
                  <a:srgbClr val="FF0000"/>
                </a:solidFill>
                <a:latin typeface="黑体" panose="02010609060101010101" pitchFamily="49" charset="-122"/>
                <a:ea typeface="黑体" panose="02010609060101010101" pitchFamily="49" charset="-122"/>
              </a:rPr>
              <a:t>景、物、人</a:t>
            </a:r>
            <a:r>
              <a:rPr lang="zh-CN" altLang="en-US" sz="3600" b="1" dirty="0">
                <a:solidFill>
                  <a:schemeClr val="tx2"/>
                </a:solidFill>
                <a:latin typeface="黑体" panose="02010609060101010101" pitchFamily="49" charset="-122"/>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意</a:t>
            </a:r>
            <a:r>
              <a:rPr lang="zh-CN" altLang="en-US" sz="3600" b="1" dirty="0">
                <a:solidFill>
                  <a:schemeClr val="tx2"/>
                </a:solidFill>
                <a:latin typeface="黑体" panose="02010609060101010101" pitchFamily="49" charset="-122"/>
                <a:ea typeface="黑体" panose="02010609060101010101" pitchFamily="49" charset="-122"/>
              </a:rPr>
              <a:t>即作者的思想感情，</a:t>
            </a:r>
            <a:r>
              <a:rPr lang="zh-CN" altLang="en-US" sz="3600" b="1" dirty="0">
                <a:solidFill>
                  <a:srgbClr val="FF0000"/>
                </a:solidFill>
                <a:latin typeface="黑体" panose="02010609060101010101" pitchFamily="49" charset="-122"/>
                <a:ea typeface="黑体" panose="02010609060101010101" pitchFamily="49" charset="-122"/>
              </a:rPr>
              <a:t>象</a:t>
            </a:r>
            <a:r>
              <a:rPr lang="zh-CN" altLang="en-US" sz="3600" b="1" dirty="0">
                <a:solidFill>
                  <a:schemeClr val="tx2"/>
                </a:solidFill>
                <a:latin typeface="黑体" panose="02010609060101010101" pitchFamily="49" charset="-122"/>
                <a:ea typeface="黑体" panose="02010609060101010101" pitchFamily="49" charset="-122"/>
              </a:rPr>
              <a:t>是客观景物。</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意象</a:t>
            </a:r>
            <a:r>
              <a:rPr lang="zh-CN" altLang="en-US" sz="3600" b="1" dirty="0">
                <a:solidFill>
                  <a:schemeClr val="tx2"/>
                </a:solidFill>
                <a:latin typeface="黑体" panose="02010609060101010101" pitchFamily="49" charset="-122"/>
                <a:ea typeface="黑体" panose="02010609060101010101" pitchFamily="49" charset="-122"/>
              </a:rPr>
              <a:t>通常是一个词、一个短语。</a:t>
            </a:r>
            <a:endParaRPr lang="zh-CN" altLang="en-US"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0419">
                                            <p:txEl>
                                              <p:charRg st="0" end="25"/>
                                            </p:txEl>
                                          </p:spTgt>
                                        </p:tgtEl>
                                        <p:attrNameLst>
                                          <p:attrName>style.visibility</p:attrName>
                                        </p:attrNameLst>
                                      </p:cBhvr>
                                      <p:to>
                                        <p:strVal val="visible"/>
                                      </p:to>
                                    </p:set>
                                    <p:animEffect transition="in" filter="box(in)">
                                      <p:cBhvr>
                                        <p:cTn id="7" dur="500"/>
                                        <p:tgtEl>
                                          <p:spTgt spid="60419">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0419">
                                            <p:txEl>
                                              <p:charRg st="26" end="44"/>
                                            </p:txEl>
                                          </p:spTgt>
                                        </p:tgtEl>
                                        <p:attrNameLst>
                                          <p:attrName>style.visibility</p:attrName>
                                        </p:attrNameLst>
                                      </p:cBhvr>
                                      <p:to>
                                        <p:strVal val="visible"/>
                                      </p:to>
                                    </p:set>
                                    <p:animEffect transition="in" filter="box(in)">
                                      <p:cBhvr>
                                        <p:cTn id="12" dur="500"/>
                                        <p:tgtEl>
                                          <p:spTgt spid="60419">
                                            <p:txEl>
                                              <p:charRg st="26"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0419">
                                            <p:txEl>
                                              <p:charRg st="45" end="60"/>
                                            </p:txEl>
                                          </p:spTgt>
                                        </p:tgtEl>
                                        <p:attrNameLst>
                                          <p:attrName>style.visibility</p:attrName>
                                        </p:attrNameLst>
                                      </p:cBhvr>
                                      <p:to>
                                        <p:strVal val="visible"/>
                                      </p:to>
                                    </p:set>
                                    <p:animEffect transition="in" filter="box(in)">
                                      <p:cBhvr>
                                        <p:cTn id="17" dur="500"/>
                                        <p:tgtEl>
                                          <p:spTgt spid="60419">
                                            <p:txEl>
                                              <p:charRg st="45"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8" name="Text Box 4"/>
          <p:cNvSpPr txBox="1"/>
          <p:nvPr/>
        </p:nvSpPr>
        <p:spPr>
          <a:xfrm>
            <a:off x="228600" y="685800"/>
            <a:ext cx="2952750" cy="4365625"/>
          </a:xfrm>
          <a:prstGeom prst="rect">
            <a:avLst/>
          </a:prstGeom>
          <a:noFill/>
          <a:ln w="9525">
            <a:noFill/>
          </a:ln>
        </p:spPr>
        <p:txBody>
          <a:bodyPr>
            <a:spAutoFit/>
          </a:bodyPr>
          <a:p>
            <a:r>
              <a:rPr lang="zh-CN" altLang="en-US" sz="2800" dirty="0">
                <a:solidFill>
                  <a:srgbClr val="000000"/>
                </a:solidFill>
                <a:latin typeface="黑体" panose="02010609060101010101" pitchFamily="49" charset="-122"/>
                <a:ea typeface="黑体" panose="02010609060101010101" pitchFamily="49" charset="-122"/>
              </a:rPr>
              <a:t>山上的</a:t>
            </a:r>
            <a:r>
              <a:rPr lang="zh-CN" altLang="en-US" sz="2800" dirty="0">
                <a:solidFill>
                  <a:srgbClr val="FF0000"/>
                </a:solidFill>
                <a:latin typeface="Arial" panose="020B0604020202020204" pitchFamily="34" charset="0"/>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层林</a:t>
            </a:r>
            <a:r>
              <a:rPr lang="zh-CN" altLang="en-US" sz="2800" dirty="0">
                <a:solidFill>
                  <a:srgbClr val="FF0000"/>
                </a:solidFill>
                <a:latin typeface="Arial" panose="020B060402020202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     江中的</a:t>
            </a:r>
            <a:r>
              <a:rPr lang="zh-CN" altLang="en-US" sz="2800" dirty="0">
                <a:solidFill>
                  <a:srgbClr val="FF0000"/>
                </a:solidFill>
                <a:latin typeface="Arial" panose="020B0604020202020204" pitchFamily="34" charset="0"/>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百舸</a:t>
            </a:r>
            <a:r>
              <a:rPr lang="zh-CN" altLang="en-US" sz="2800" dirty="0">
                <a:solidFill>
                  <a:srgbClr val="FF0000"/>
                </a:solidFill>
                <a:latin typeface="Arial" panose="020B060402020202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      空中的</a:t>
            </a:r>
            <a:r>
              <a:rPr lang="zh-CN" altLang="en-US" sz="2800" dirty="0">
                <a:solidFill>
                  <a:srgbClr val="FF0000"/>
                </a:solidFill>
                <a:latin typeface="黑体" panose="02010609060101010101" pitchFamily="49" charset="-122"/>
                <a:ea typeface="黑体" panose="02010609060101010101" pitchFamily="49" charset="-122"/>
              </a:rPr>
              <a:t>雄鹰</a:t>
            </a:r>
            <a:r>
              <a:rPr lang="zh-CN" altLang="en-US" sz="2800" dirty="0">
                <a:solidFill>
                  <a:srgbClr val="000000"/>
                </a:solidFill>
                <a:latin typeface="黑体" panose="02010609060101010101" pitchFamily="49" charset="-122"/>
                <a:ea typeface="黑体" panose="02010609060101010101" pitchFamily="49" charset="-122"/>
              </a:rPr>
              <a:t>       水底的</a:t>
            </a:r>
            <a:r>
              <a:rPr lang="zh-CN" altLang="en-US" sz="2800" dirty="0">
                <a:solidFill>
                  <a:srgbClr val="FF0000"/>
                </a:solidFill>
                <a:latin typeface="黑体" panose="02010609060101010101" pitchFamily="49" charset="-122"/>
                <a:ea typeface="黑体" panose="02010609060101010101" pitchFamily="49" charset="-122"/>
              </a:rPr>
              <a:t>游鱼</a:t>
            </a:r>
            <a:r>
              <a:rPr lang="zh-CN" altLang="en-US" sz="2800" dirty="0">
                <a:solidFill>
                  <a:srgbClr val="000000"/>
                </a:solidFill>
                <a:latin typeface="黑体" panose="02010609060101010101" pitchFamily="49" charset="-122"/>
                <a:ea typeface="黑体" panose="02010609060101010101" pitchFamily="49" charset="-122"/>
              </a:rPr>
              <a:t> </a:t>
            </a:r>
            <a:endParaRPr lang="zh-CN" altLang="en-US" sz="2800" dirty="0">
              <a:solidFill>
                <a:srgbClr val="000000"/>
              </a:solidFill>
              <a:latin typeface="黑体" panose="02010609060101010101" pitchFamily="49" charset="-122"/>
              <a:ea typeface="黑体" panose="02010609060101010101" pitchFamily="49" charset="-122"/>
            </a:endParaRPr>
          </a:p>
          <a:p>
            <a:endParaRPr lang="zh-CN" altLang="en-US" sz="2800" dirty="0">
              <a:solidFill>
                <a:srgbClr val="000000"/>
              </a:solidFill>
              <a:latin typeface="黑体" panose="02010609060101010101" pitchFamily="49" charset="-122"/>
              <a:ea typeface="黑体" panose="02010609060101010101" pitchFamily="49" charset="-122"/>
            </a:endParaRPr>
          </a:p>
          <a:p>
            <a:endParaRPr lang="zh-CN" altLang="en-US" sz="2800" dirty="0">
              <a:solidFill>
                <a:srgbClr val="000000"/>
              </a:solidFill>
              <a:latin typeface="黑体" panose="02010609060101010101" pitchFamily="49" charset="-122"/>
              <a:ea typeface="黑体" panose="02010609060101010101" pitchFamily="49" charset="-122"/>
            </a:endParaRPr>
          </a:p>
          <a:p>
            <a:endParaRPr lang="zh-CN" altLang="en-US" sz="2800" dirty="0">
              <a:solidFill>
                <a:srgbClr val="000000"/>
              </a:solidFill>
              <a:latin typeface="黑体" panose="02010609060101010101" pitchFamily="49" charset="-122"/>
              <a:ea typeface="黑体" panose="02010609060101010101" pitchFamily="49" charset="-122"/>
            </a:endParaRPr>
          </a:p>
          <a:p>
            <a:endParaRPr lang="en-US" altLang="zh-CN" sz="2800" dirty="0">
              <a:solidFill>
                <a:srgbClr val="000000"/>
              </a:solidFill>
              <a:latin typeface="黑体" panose="02010609060101010101" pitchFamily="49" charset="-122"/>
              <a:ea typeface="黑体" panose="02010609060101010101" pitchFamily="49" charset="-122"/>
            </a:endParaRPr>
          </a:p>
        </p:txBody>
      </p:sp>
      <p:sp>
        <p:nvSpPr>
          <p:cNvPr id="62469" name="Text Box 5"/>
          <p:cNvSpPr txBox="1"/>
          <p:nvPr/>
        </p:nvSpPr>
        <p:spPr>
          <a:xfrm>
            <a:off x="0" y="3505200"/>
            <a:ext cx="3276600" cy="2443163"/>
          </a:xfrm>
          <a:prstGeom prst="rect">
            <a:avLst/>
          </a:prstGeom>
          <a:noFill/>
          <a:ln w="9525">
            <a:noFill/>
          </a:ln>
        </p:spPr>
        <p:txBody>
          <a:bodyPr>
            <a:spAutoFit/>
          </a:bodyPr>
          <a:p>
            <a:r>
              <a:rPr lang="zh-CN" altLang="en-US" sz="2800" dirty="0">
                <a:solidFill>
                  <a:srgbClr val="000000"/>
                </a:solidFill>
                <a:latin typeface="黑体" panose="02010609060101010101" pitchFamily="49" charset="-122"/>
                <a:ea typeface="黑体" panose="02010609060101010101" pitchFamily="49" charset="-122"/>
              </a:rPr>
              <a:t>火红的</a:t>
            </a:r>
            <a:r>
              <a:rPr lang="zh-CN" altLang="en-US" sz="2800" dirty="0">
                <a:solidFill>
                  <a:srgbClr val="FF0000"/>
                </a:solidFill>
                <a:latin typeface="黑体" panose="02010609060101010101" pitchFamily="49" charset="-122"/>
                <a:ea typeface="黑体" panose="02010609060101010101" pitchFamily="49" charset="-122"/>
              </a:rPr>
              <a:t>枫林</a:t>
            </a:r>
            <a:r>
              <a:rPr lang="zh-CN" altLang="en-US" sz="2800" dirty="0">
                <a:solidFill>
                  <a:srgbClr val="000000"/>
                </a:solidFill>
                <a:latin typeface="黑体" panose="02010609060101010101" pitchFamily="49" charset="-122"/>
                <a:ea typeface="黑体" panose="02010609060101010101" pitchFamily="49" charset="-122"/>
              </a:rPr>
              <a:t>（静态）  </a:t>
            </a:r>
            <a:endParaRPr lang="zh-CN" altLang="en-US" sz="2800" dirty="0">
              <a:solidFill>
                <a:srgbClr val="000000"/>
              </a:solidFill>
              <a:latin typeface="黑体" panose="02010609060101010101" pitchFamily="49" charset="-122"/>
              <a:ea typeface="黑体" panose="02010609060101010101" pitchFamily="49" charset="-122"/>
            </a:endParaRPr>
          </a:p>
          <a:p>
            <a:r>
              <a:rPr lang="zh-CN" altLang="en-US" sz="2800" dirty="0">
                <a:solidFill>
                  <a:srgbClr val="000000"/>
                </a:solidFill>
                <a:latin typeface="Arial" panose="020B060402020202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争流</a:t>
            </a:r>
            <a:r>
              <a:rPr lang="zh-CN" altLang="en-US" sz="2800" dirty="0">
                <a:solidFill>
                  <a:srgbClr val="000000"/>
                </a:solidFill>
                <a:latin typeface="Arial" panose="020B060402020202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的</a:t>
            </a:r>
            <a:r>
              <a:rPr lang="zh-CN" altLang="en-US" sz="2800" dirty="0">
                <a:solidFill>
                  <a:srgbClr val="FF0000"/>
                </a:solidFill>
                <a:latin typeface="Arial" panose="020B0604020202020204" pitchFamily="34" charset="0"/>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百舸</a:t>
            </a:r>
            <a:r>
              <a:rPr lang="zh-CN" altLang="en-US" sz="2800" dirty="0">
                <a:solidFill>
                  <a:srgbClr val="FF0000"/>
                </a:solidFill>
                <a:latin typeface="Arial" panose="020B0604020202020204" pitchFamily="34" charset="0"/>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000000"/>
                </a:solidFill>
                <a:latin typeface="黑体" panose="02010609060101010101" pitchFamily="49" charset="-122"/>
                <a:ea typeface="黑体" panose="02010609060101010101" pitchFamily="49" charset="-122"/>
              </a:rPr>
              <a:t>（动态）</a:t>
            </a:r>
            <a:endParaRPr lang="zh-CN" altLang="en-US" sz="2800" dirty="0">
              <a:solidFill>
                <a:srgbClr val="000000"/>
              </a:solidFill>
              <a:latin typeface="黑体" panose="02010609060101010101" pitchFamily="49" charset="-122"/>
              <a:ea typeface="黑体" panose="02010609060101010101" pitchFamily="49" charset="-122"/>
            </a:endParaRPr>
          </a:p>
          <a:p>
            <a:endParaRPr lang="en-US" altLang="zh-CN" sz="2800" dirty="0">
              <a:solidFill>
                <a:srgbClr val="000000"/>
              </a:solidFill>
              <a:latin typeface="黑体" panose="02010609060101010101" pitchFamily="49" charset="-122"/>
              <a:ea typeface="黑体" panose="02010609060101010101" pitchFamily="49" charset="-122"/>
            </a:endParaRPr>
          </a:p>
        </p:txBody>
      </p:sp>
      <p:sp>
        <p:nvSpPr>
          <p:cNvPr id="62471" name="AutoShape 7"/>
          <p:cNvSpPr/>
          <p:nvPr/>
        </p:nvSpPr>
        <p:spPr>
          <a:xfrm>
            <a:off x="3429000" y="1295400"/>
            <a:ext cx="360363" cy="3240088"/>
          </a:xfrm>
          <a:prstGeom prst="rightBrace">
            <a:avLst>
              <a:gd name="adj1" fmla="val 74926"/>
              <a:gd name="adj2" fmla="val 50000"/>
            </a:avLst>
          </a:prstGeom>
          <a:noFill/>
          <a:ln w="28575" cap="flat" cmpd="sng">
            <a:solidFill>
              <a:srgbClr val="000000"/>
            </a:solidFill>
            <a:prstDash val="solid"/>
            <a:headEnd type="none" w="med" len="med"/>
            <a:tailEnd type="none" w="med" len="med"/>
          </a:ln>
        </p:spPr>
        <p:txBody>
          <a:bodyPr wrap="none" anchor="ctr"/>
          <a:p>
            <a:endParaRPr lang="zh-CN" altLang="zh-CN" dirty="0">
              <a:solidFill>
                <a:srgbClr val="000000"/>
              </a:solidFill>
              <a:latin typeface="Times New Roman" panose="02020603050405020304" charset="0"/>
              <a:ea typeface="华文行楷" panose="02010800040101010101" pitchFamily="2" charset="-122"/>
            </a:endParaRPr>
          </a:p>
        </p:txBody>
      </p:sp>
      <p:sp>
        <p:nvSpPr>
          <p:cNvPr id="62472" name="Text Box 8"/>
          <p:cNvSpPr txBox="1"/>
          <p:nvPr/>
        </p:nvSpPr>
        <p:spPr>
          <a:xfrm>
            <a:off x="6553200" y="1752600"/>
            <a:ext cx="2243138" cy="3260725"/>
          </a:xfrm>
          <a:prstGeom prst="rect">
            <a:avLst/>
          </a:prstGeom>
          <a:noFill/>
          <a:ln w="9525">
            <a:noFill/>
          </a:ln>
        </p:spPr>
        <p:txBody>
          <a:bodyPr>
            <a:spAutoFit/>
          </a:bodyPr>
          <a:p>
            <a:r>
              <a:rPr lang="zh-CN" altLang="en-US" sz="3200" dirty="0">
                <a:solidFill>
                  <a:schemeClr val="tx2"/>
                </a:solidFill>
                <a:latin typeface="Times New Roman" panose="02020603050405020304" charset="0"/>
                <a:ea typeface="黑体" panose="02010609060101010101" pitchFamily="49" charset="-122"/>
              </a:rPr>
              <a:t>对祖国山河的热爱。对当时革命形势的深切感受。</a:t>
            </a:r>
            <a:endParaRPr lang="zh-CN" altLang="en-US" sz="3200" dirty="0">
              <a:solidFill>
                <a:schemeClr val="tx2"/>
              </a:solidFill>
              <a:latin typeface="Times New Roman" panose="02020603050405020304" charset="0"/>
              <a:ea typeface="黑体" panose="02010609060101010101" pitchFamily="49" charset="-122"/>
            </a:endParaRPr>
          </a:p>
          <a:p>
            <a:endParaRPr lang="en-US" altLang="zh-CN" sz="3200" dirty="0">
              <a:solidFill>
                <a:schemeClr val="tx2"/>
              </a:solidFill>
              <a:latin typeface="Times New Roman" panose="02020603050405020304" charset="0"/>
              <a:ea typeface="黑体" panose="02010609060101010101" pitchFamily="49" charset="-122"/>
            </a:endParaRPr>
          </a:p>
        </p:txBody>
      </p:sp>
      <p:sp>
        <p:nvSpPr>
          <p:cNvPr id="62473" name="AutoShape 9"/>
          <p:cNvSpPr/>
          <p:nvPr/>
        </p:nvSpPr>
        <p:spPr>
          <a:xfrm>
            <a:off x="5638800" y="2590800"/>
            <a:ext cx="792163" cy="342900"/>
          </a:xfrm>
          <a:prstGeom prst="notchedRightArrow">
            <a:avLst>
              <a:gd name="adj1" fmla="val 50000"/>
              <a:gd name="adj2" fmla="val 57754"/>
            </a:avLst>
          </a:prstGeom>
          <a:solidFill>
            <a:schemeClr val="accent1"/>
          </a:solidFill>
          <a:ln w="9525" cap="flat" cmpd="sng">
            <a:solidFill>
              <a:srgbClr val="000000"/>
            </a:solidFill>
            <a:prstDash val="solid"/>
            <a:miter/>
            <a:headEnd type="none" w="med" len="med"/>
            <a:tailEnd type="none" w="med" len="med"/>
          </a:ln>
        </p:spPr>
        <p:txBody>
          <a:bodyPr wrap="none" anchor="ctr"/>
          <a:p>
            <a:endParaRPr lang="zh-CN" altLang="en-US" dirty="0">
              <a:latin typeface="Times New Roman" panose="02020603050405020304" charset="0"/>
            </a:endParaRPr>
          </a:p>
        </p:txBody>
      </p:sp>
      <p:sp>
        <p:nvSpPr>
          <p:cNvPr id="62474" name="Text Box 10"/>
          <p:cNvSpPr txBox="1"/>
          <p:nvPr/>
        </p:nvSpPr>
        <p:spPr>
          <a:xfrm>
            <a:off x="4572000" y="5181600"/>
            <a:ext cx="4103688" cy="701675"/>
          </a:xfrm>
          <a:prstGeom prst="rect">
            <a:avLst/>
          </a:prstGeom>
          <a:noFill/>
          <a:ln w="9525">
            <a:noFill/>
          </a:ln>
        </p:spPr>
        <p:txBody>
          <a:bodyPr>
            <a:spAutoFit/>
          </a:bodyPr>
          <a:p>
            <a:r>
              <a:rPr lang="zh-CN" altLang="en-US" sz="4000" dirty="0">
                <a:solidFill>
                  <a:srgbClr val="FF0000"/>
                </a:solidFill>
                <a:latin typeface="Times New Roman" panose="02020603050405020304" charset="0"/>
                <a:ea typeface="华文行楷" panose="02010800040101010101" pitchFamily="2" charset="-122"/>
              </a:rPr>
              <a:t>以壮景抒豪情</a:t>
            </a:r>
            <a:endParaRPr lang="zh-CN" altLang="en-US" sz="4000" dirty="0">
              <a:solidFill>
                <a:srgbClr val="FF0000"/>
              </a:solidFill>
              <a:latin typeface="Times New Roman" panose="02020603050405020304" charset="0"/>
              <a:ea typeface="华文行楷" panose="02010800040101010101" pitchFamily="2" charset="-122"/>
            </a:endParaRPr>
          </a:p>
        </p:txBody>
      </p:sp>
      <p:sp>
        <p:nvSpPr>
          <p:cNvPr id="62477" name="Rectangle 13"/>
          <p:cNvSpPr>
            <a:spLocks noGrp="1" noRot="1"/>
          </p:cNvSpPr>
          <p:nvPr>
            <p:ph type="body" sz="half" idx="1"/>
          </p:nvPr>
        </p:nvSpPr>
        <p:spPr>
          <a:xfrm>
            <a:off x="3733800" y="1828800"/>
            <a:ext cx="1905000" cy="3584575"/>
          </a:xfrm>
        </p:spPr>
        <p:txBody>
          <a:bodyPr vert="horz" wrap="square" lIns="91440" tIns="45720" rIns="91440" bIns="45720" anchor="t"/>
          <a:p>
            <a:pPr eaLnBrk="1" hangingPunct="1"/>
            <a:r>
              <a:rPr lang="zh-CN" altLang="en-US" b="1" dirty="0">
                <a:solidFill>
                  <a:schemeClr val="tx2"/>
                </a:solidFill>
                <a:latin typeface="黑体" panose="02010609060101010101" pitchFamily="49" charset="-122"/>
                <a:ea typeface="黑体" panose="02010609060101010101" pitchFamily="49" charset="-122"/>
              </a:rPr>
              <a:t>绚丽多姿，充满生机 </a:t>
            </a:r>
            <a:endParaRPr lang="zh-CN" altLang="en-US" b="1" dirty="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2468">
                                            <p:txEl>
                                              <p:charRg st="0" end="44"/>
                                            </p:txEl>
                                          </p:spTgt>
                                        </p:tgtEl>
                                        <p:attrNameLst>
                                          <p:attrName>style.visibility</p:attrName>
                                        </p:attrNameLst>
                                      </p:cBhvr>
                                      <p:to>
                                        <p:strVal val="visible"/>
                                      </p:to>
                                    </p:set>
                                    <p:animEffect transition="in" filter="box(in)">
                                      <p:cBhvr>
                                        <p:cTn id="7" dur="500"/>
                                        <p:tgtEl>
                                          <p:spTgt spid="62468">
                                            <p:txEl>
                                              <p:charRg st="0"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469"/>
                                        </p:tgtEl>
                                        <p:attrNameLst>
                                          <p:attrName>style.visibility</p:attrName>
                                        </p:attrNameLst>
                                      </p:cBhvr>
                                      <p:to>
                                        <p:strVal val="visible"/>
                                      </p:to>
                                    </p:set>
                                    <p:animEffect transition="in" filter="blinds(horizontal)">
                                      <p:cBhvr>
                                        <p:cTn id="12" dur="500"/>
                                        <p:tgtEl>
                                          <p:spTgt spid="6246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2471"/>
                                        </p:tgtEl>
                                        <p:attrNameLst>
                                          <p:attrName>style.visibility</p:attrName>
                                        </p:attrNameLst>
                                      </p:cBhvr>
                                      <p:to>
                                        <p:strVal val="visible"/>
                                      </p:to>
                                    </p:set>
                                    <p:anim to="" calcmode="lin" valueType="num">
                                      <p:cBhvr>
                                        <p:cTn id="17" dur="1" fill="hold"/>
                                        <p:tgtEl>
                                          <p:spTgt spid="62471"/>
                                        </p:tgtEl>
                                        <p:attrNameLst>
                                          <p:attrName>style.visibility</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2473"/>
                                        </p:tgtEl>
                                        <p:attrNameLst>
                                          <p:attrName>style.visibility</p:attrName>
                                        </p:attrNameLst>
                                      </p:cBhvr>
                                      <p:to>
                                        <p:strVal val="visible"/>
                                      </p:to>
                                    </p:set>
                                    <p:anim to="" calcmode="lin" valueType="num">
                                      <p:cBhvr>
                                        <p:cTn id="22" dur="1" fill="hold"/>
                                        <p:tgtEl>
                                          <p:spTgt spid="62473"/>
                                        </p:tgtEl>
                                        <p:attrNameLst>
                                          <p:attrName>style.visibility</p:attrName>
                                        </p:attrNameLst>
                                      </p:cBhvr>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2472"/>
                                        </p:tgtEl>
                                        <p:attrNameLst>
                                          <p:attrName>style.visibility</p:attrName>
                                        </p:attrNameLst>
                                      </p:cBhvr>
                                      <p:to>
                                        <p:strVal val="visible"/>
                                      </p:to>
                                    </p:set>
                                    <p:anim calcmode="lin" valueType="num">
                                      <p:cBhvr additive="base">
                                        <p:cTn id="27" dur="500" fill="hold"/>
                                        <p:tgtEl>
                                          <p:spTgt spid="62472"/>
                                        </p:tgtEl>
                                        <p:attrNameLst>
                                          <p:attrName>ppt_x</p:attrName>
                                        </p:attrNameLst>
                                      </p:cBhvr>
                                      <p:tavLst>
                                        <p:tav tm="0">
                                          <p:val>
                                            <p:strVal val="#ppt_x"/>
                                          </p:val>
                                        </p:tav>
                                        <p:tav tm="100000">
                                          <p:val>
                                            <p:strVal val="#ppt_x"/>
                                          </p:val>
                                        </p:tav>
                                      </p:tavLst>
                                    </p:anim>
                                    <p:anim calcmode="lin" valueType="num">
                                      <p:cBhvr additive="base">
                                        <p:cTn id="28" dur="500" fill="hold"/>
                                        <p:tgtEl>
                                          <p:spTgt spid="6247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grpId="0" nodeType="clickEffect">
                                  <p:stCondLst>
                                    <p:cond delay="0"/>
                                  </p:stCondLst>
                                  <p:iterate type="lt">
                                    <p:tmPct val="10000"/>
                                  </p:iterate>
                                  <p:childTnLst>
                                    <p:set>
                                      <p:cBhvr>
                                        <p:cTn id="32" dur="1" fill="hold">
                                          <p:stCondLst>
                                            <p:cond delay="0"/>
                                          </p:stCondLst>
                                        </p:cTn>
                                        <p:tgtEl>
                                          <p:spTgt spid="62474"/>
                                        </p:tgtEl>
                                        <p:attrNameLst>
                                          <p:attrName>style.visibility</p:attrName>
                                        </p:attrNameLst>
                                      </p:cBhvr>
                                      <p:to>
                                        <p:strVal val="visible"/>
                                      </p:to>
                                    </p:set>
                                    <p:animEffect transition="in" filter="fade">
                                      <p:cBhvr>
                                        <p:cTn id="33" dur="2000"/>
                                        <p:tgtEl>
                                          <p:spTgt spid="62474"/>
                                        </p:tgtEl>
                                      </p:cBhvr>
                                    </p:animEffect>
                                    <p:anim calcmode="lin" valueType="num">
                                      <p:cBhvr>
                                        <p:cTn id="34" dur="2000" fill="hold"/>
                                        <p:tgtEl>
                                          <p:spTgt spid="62474"/>
                                        </p:tgtEl>
                                        <p:attrNameLst>
                                          <p:attrName>ppt_w</p:attrName>
                                        </p:attrNameLst>
                                      </p:cBhvr>
                                      <p:tavLst>
                                        <p:tav tm="0" fmla="#ppt_w*sin(2.5*pi*$)">
                                          <p:val>
                                            <p:fltVal val="0.000000"/>
                                          </p:val>
                                        </p:tav>
                                        <p:tav tm="100000">
                                          <p:val>
                                            <p:fltVal val="1.000000"/>
                                          </p:val>
                                        </p:tav>
                                      </p:tavLst>
                                    </p:anim>
                                    <p:anim calcmode="lin" valueType="num">
                                      <p:cBhvr>
                                        <p:cTn id="35" dur="2000" fill="hold"/>
                                        <p:tgtEl>
                                          <p:spTgt spid="62474"/>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62477">
                                            <p:txEl>
                                              <p:charRg st="0" end="11"/>
                                            </p:txEl>
                                          </p:spTgt>
                                        </p:tgtEl>
                                        <p:attrNameLst>
                                          <p:attrName>style.visibility</p:attrName>
                                        </p:attrNameLst>
                                      </p:cBhvr>
                                      <p:to>
                                        <p:strVal val="visible"/>
                                      </p:to>
                                    </p:set>
                                    <p:animEffect transition="in" filter="blinds(horizontal)">
                                      <p:cBhvr>
                                        <p:cTn id="40" dur="500"/>
                                        <p:tgtEl>
                                          <p:spTgt spid="62477">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p:bldP spid="62471" grpId="0" animBg="1"/>
      <p:bldP spid="62472" grpId="0"/>
      <p:bldP spid="62473" grpId="0" animBg="1"/>
      <p:bldP spid="62474" grpId="0"/>
      <p:bldP spid="6247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2" name="Text Box 4"/>
          <p:cNvSpPr txBox="1"/>
          <p:nvPr/>
        </p:nvSpPr>
        <p:spPr>
          <a:xfrm>
            <a:off x="304800" y="1600200"/>
            <a:ext cx="8569325" cy="1187450"/>
          </a:xfrm>
          <a:prstGeom prst="rect">
            <a:avLst/>
          </a:prstGeom>
          <a:noFill/>
          <a:ln w="9525">
            <a:noFill/>
          </a:ln>
        </p:spPr>
        <p:txBody>
          <a:bodyPr>
            <a:spAutoFit/>
          </a:bodyPr>
          <a:p>
            <a:r>
              <a:rPr lang="en-US" altLang="zh-CN"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万山红遍</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层林尽染</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漫江碧透</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中的</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层</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漫</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以及</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遍</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尽</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透</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这些词在范围、程度、层次等方面，使红绿两色更为突出，更为丰富，更为浓艳鲜明。 </a:t>
            </a:r>
            <a:endParaRPr lang="zh-CN" altLang="en-US" sz="2400" dirty="0">
              <a:solidFill>
                <a:schemeClr val="tx2"/>
              </a:solidFill>
              <a:latin typeface="黑体" panose="02010609060101010101" pitchFamily="49" charset="-122"/>
              <a:ea typeface="黑体" panose="02010609060101010101" pitchFamily="49" charset="-122"/>
            </a:endParaRPr>
          </a:p>
        </p:txBody>
      </p:sp>
      <p:sp>
        <p:nvSpPr>
          <p:cNvPr id="63493" name="Text Box 5"/>
          <p:cNvSpPr txBox="1"/>
          <p:nvPr/>
        </p:nvSpPr>
        <p:spPr>
          <a:xfrm>
            <a:off x="457200" y="838200"/>
            <a:ext cx="6629400" cy="519113"/>
          </a:xfrm>
          <a:prstGeom prst="rect">
            <a:avLst/>
          </a:prstGeom>
          <a:noFill/>
          <a:ln w="9525">
            <a:noFill/>
          </a:ln>
        </p:spPr>
        <p:txBody>
          <a:bodyPr>
            <a:spAutoFit/>
          </a:bodyPr>
          <a:p>
            <a:r>
              <a:rPr lang="zh-CN" altLang="en-US" sz="2800" dirty="0">
                <a:solidFill>
                  <a:srgbClr val="FF0000"/>
                </a:solidFill>
                <a:latin typeface="黑体" panose="02010609060101010101" pitchFamily="49" charset="-122"/>
                <a:ea typeface="黑体" panose="02010609060101010101" pitchFamily="49" charset="-122"/>
              </a:rPr>
              <a:t>山红水绿的静景的色彩美 </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63494" name="Text Box 6"/>
          <p:cNvSpPr txBox="1"/>
          <p:nvPr/>
        </p:nvSpPr>
        <p:spPr>
          <a:xfrm>
            <a:off x="457200" y="2971800"/>
            <a:ext cx="3527425" cy="519113"/>
          </a:xfrm>
          <a:prstGeom prst="rect">
            <a:avLst/>
          </a:prstGeom>
          <a:noFill/>
          <a:ln w="9525">
            <a:noFill/>
          </a:ln>
        </p:spPr>
        <p:txBody>
          <a:bodyPr>
            <a:spAutoFit/>
          </a:bodyPr>
          <a:p>
            <a:r>
              <a:rPr lang="zh-CN" altLang="en-US" sz="2800" dirty="0">
                <a:solidFill>
                  <a:srgbClr val="FF0000"/>
                </a:solidFill>
                <a:latin typeface="黑体" panose="02010609060101010101" pitchFamily="49" charset="-122"/>
                <a:ea typeface="黑体" panose="02010609060101010101" pitchFamily="49" charset="-122"/>
              </a:rPr>
              <a:t>事物动态的雄壮美 </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63495" name="Text Box 7"/>
          <p:cNvSpPr txBox="1"/>
          <p:nvPr/>
        </p:nvSpPr>
        <p:spPr>
          <a:xfrm>
            <a:off x="381000" y="3657600"/>
            <a:ext cx="8280400" cy="2282825"/>
          </a:xfrm>
          <a:prstGeom prst="rect">
            <a:avLst/>
          </a:prstGeom>
          <a:noFill/>
          <a:ln w="9525">
            <a:noFill/>
          </a:ln>
        </p:spPr>
        <p:txBody>
          <a:bodyPr>
            <a:spAutoFit/>
          </a:bodyPr>
          <a:p>
            <a:r>
              <a:rPr lang="en-US" altLang="zh-CN"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百舸争流</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中的</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争</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 </a:t>
            </a:r>
            <a:endParaRPr lang="zh-CN" altLang="en-US" sz="2400" dirty="0">
              <a:solidFill>
                <a:schemeClr val="tx2"/>
              </a:solidFill>
              <a:latin typeface="黑体" panose="02010609060101010101" pitchFamily="49" charset="-122"/>
              <a:ea typeface="黑体" panose="02010609060101010101" pitchFamily="49" charset="-122"/>
            </a:endParaRPr>
          </a:p>
          <a:p>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鹰击长空</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鱼翔浅底</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中</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击</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翔</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 </a:t>
            </a:r>
            <a:endParaRPr lang="zh-CN" altLang="en-US" sz="2400" dirty="0">
              <a:solidFill>
                <a:schemeClr val="tx2"/>
              </a:solidFill>
              <a:latin typeface="黑体" panose="02010609060101010101" pitchFamily="49" charset="-122"/>
              <a:ea typeface="黑体" panose="02010609060101010101" pitchFamily="49" charset="-122"/>
            </a:endParaRPr>
          </a:p>
          <a:p>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万类霜天竞自由</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中 的</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竟</a:t>
            </a:r>
            <a:r>
              <a:rPr lang="zh-CN" altLang="en-US" sz="2400" dirty="0">
                <a:solidFill>
                  <a:schemeClr val="tx2"/>
                </a:solidFill>
                <a:latin typeface="Arial" panose="020B0604020202020204" pitchFamily="3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 有力地突出了在寒秋严霜下的万物蓬勃旺盛的生命力，让人感受到诗人对大自然的无限热爱和由衷赞美。</a:t>
            </a:r>
            <a:endParaRPr lang="zh-CN" altLang="en-US" sz="2400"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diamond(in)">
                                      <p:cBhvr>
                                        <p:cTn id="7" dur="2000"/>
                                        <p:tgtEl>
                                          <p:spTgt spid="6349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3493"/>
                                        </p:tgtEl>
                                        <p:attrNameLst>
                                          <p:attrName>style.visibility</p:attrName>
                                        </p:attrNameLst>
                                      </p:cBhvr>
                                      <p:to>
                                        <p:strVal val="visible"/>
                                      </p:to>
                                    </p:set>
                                    <p:animEffect transition="in" filter="diamond(in)">
                                      <p:cBhvr>
                                        <p:cTn id="10" dur="2000"/>
                                        <p:tgtEl>
                                          <p:spTgt spid="63493"/>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3494"/>
                                        </p:tgtEl>
                                        <p:attrNameLst>
                                          <p:attrName>style.visibility</p:attrName>
                                        </p:attrNameLst>
                                      </p:cBhvr>
                                      <p:to>
                                        <p:strVal val="visible"/>
                                      </p:to>
                                    </p:set>
                                    <p:animEffect transition="in" filter="diamond(in)">
                                      <p:cBhvr>
                                        <p:cTn id="13" dur="2000"/>
                                        <p:tgtEl>
                                          <p:spTgt spid="6349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3495"/>
                                        </p:tgtEl>
                                        <p:attrNameLst>
                                          <p:attrName>style.visibility</p:attrName>
                                        </p:attrNameLst>
                                      </p:cBhvr>
                                      <p:to>
                                        <p:strVal val="visible"/>
                                      </p:to>
                                    </p:set>
                                    <p:animEffect transition="in" filter="diamond(in)">
                                      <p:cBhvr>
                                        <p:cTn id="16" dur="20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3" grpId="0"/>
      <p:bldP spid="63494" grpId="0"/>
      <p:bldP spid="6349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62"/>
          <p:cNvPicPr>
            <a:picLocks noChangeAspect="1"/>
          </p:cNvPicPr>
          <p:nvPr/>
        </p:nvPicPr>
        <p:blipFill>
          <a:blip r:embed="rId1"/>
          <a:stretch>
            <a:fillRect/>
          </a:stretch>
        </p:blipFill>
        <p:spPr>
          <a:xfrm>
            <a:off x="635" y="0"/>
            <a:ext cx="9144000" cy="6856730"/>
          </a:xfrm>
          <a:prstGeom prst="rect">
            <a:avLst/>
          </a:prstGeom>
        </p:spPr>
      </p:pic>
      <p:sp>
        <p:nvSpPr>
          <p:cNvPr id="84994" name="文本框 1"/>
          <p:cNvSpPr txBox="1"/>
          <p:nvPr/>
        </p:nvSpPr>
        <p:spPr>
          <a:xfrm>
            <a:off x="2164715" y="1424305"/>
            <a:ext cx="5149215" cy="4154170"/>
          </a:xfrm>
          <a:prstGeom prst="rect">
            <a:avLst/>
          </a:prstGeom>
          <a:noFill/>
          <a:ln w="9525">
            <a:noFill/>
          </a:ln>
        </p:spPr>
        <p:txBody>
          <a:bodyPr wrap="square">
            <a:spAutoFit/>
          </a:bodyPr>
          <a:p>
            <a:pPr>
              <a:lnSpc>
                <a:spcPct val="150000"/>
              </a:lnSpc>
            </a:pPr>
            <a:r>
              <a:rPr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独</a:t>
            </a:r>
            <a:r>
              <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坐池塘如</a:t>
            </a:r>
            <a:r>
              <a:rPr lang="zh-CN" sz="4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虎</a:t>
            </a:r>
            <a:r>
              <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踞，</a:t>
            </a:r>
            <a:r>
              <a:rPr lang="en-US"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a:t>
            </a:r>
            <a:r>
              <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绿阴树下养精神</a:t>
            </a:r>
            <a:r>
              <a:rPr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a:t>
            </a:r>
            <a:r>
              <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春来我不先开口，哪个虫儿</a:t>
            </a:r>
            <a:r>
              <a:rPr lang="zh-CN" sz="4400" b="1" u="sng"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敢做声</a:t>
            </a:r>
            <a:r>
              <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a:t>
            </a:r>
            <a:endParaRPr lang="zh-CN" sz="4400" b="1"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3183890" y="779145"/>
            <a:ext cx="2775585" cy="645160"/>
          </a:xfrm>
          <a:prstGeom prst="rect">
            <a:avLst/>
          </a:prstGeom>
          <a:noFill/>
        </p:spPr>
        <p:txBody>
          <a:bodyPr wrap="square" rtlCol="0" anchor="t">
            <a:spAutoFit/>
          </a:bodyPr>
          <a:p>
            <a:r>
              <a:rPr lang="zh-CN" altLang="en-US" sz="3200" b="1" dirty="0">
                <a:latin typeface="黑体" panose="02010609060101010101" pitchFamily="49" charset="-122"/>
                <a:ea typeface="黑体" panose="02010609060101010101" pitchFamily="49" charset="-122"/>
                <a:sym typeface="+mn-ea"/>
              </a:rPr>
              <a:t>七绝</a:t>
            </a:r>
            <a:r>
              <a:rPr sz="3200" b="1" dirty="0">
                <a:latin typeface="黑体" panose="02010609060101010101" pitchFamily="49" charset="-122"/>
                <a:ea typeface="黑体" panose="02010609060101010101" pitchFamily="49" charset="-122"/>
                <a:sym typeface="+mn-ea"/>
              </a:rPr>
              <a:t>·</a:t>
            </a:r>
            <a:r>
              <a:rPr lang="zh-CN" sz="3200" b="1" dirty="0">
                <a:latin typeface="黑体" panose="02010609060101010101" pitchFamily="49" charset="-122"/>
                <a:ea typeface="黑体" panose="02010609060101010101" pitchFamily="49" charset="-122"/>
                <a:sym typeface="+mn-ea"/>
              </a:rPr>
              <a:t>咏蛙</a:t>
            </a:r>
            <a:r>
              <a:rPr sz="3200" b="1" dirty="0">
                <a:latin typeface="黑体" panose="02010609060101010101" pitchFamily="49" charset="-122"/>
                <a:ea typeface="黑体" panose="02010609060101010101" pitchFamily="49" charset="-122"/>
                <a:sym typeface="+mn-ea"/>
              </a:rPr>
              <a:t> </a:t>
            </a:r>
            <a:r>
              <a:rPr b="1" dirty="0">
                <a:latin typeface="黑体" panose="02010609060101010101" pitchFamily="49" charset="-122"/>
                <a:ea typeface="黑体" panose="02010609060101010101" pitchFamily="49" charset="-122"/>
                <a:sym typeface="+mn-ea"/>
              </a:rPr>
              <a:t>  </a:t>
            </a:r>
            <a:endParaRPr lang="zh-CN" altLang="en-US"/>
          </a:p>
        </p:txBody>
      </p:sp>
      <p:sp>
        <p:nvSpPr>
          <p:cNvPr id="2" name="矩形 1"/>
          <p:cNvSpPr/>
          <p:nvPr/>
        </p:nvSpPr>
        <p:spPr>
          <a:xfrm>
            <a:off x="522605" y="265430"/>
            <a:ext cx="3449320" cy="583565"/>
          </a:xfrm>
          <a:prstGeom prst="rect">
            <a:avLst/>
          </a:prstGeom>
          <a:noFill/>
          <a:ln>
            <a:noFill/>
          </a:ln>
        </p:spPr>
        <p:txBody>
          <a:bodyPr wrap="none" rtlCol="0" anchor="t">
            <a:spAutoFit/>
          </a:bodyPr>
          <a:p>
            <a:pPr algn="ctr"/>
            <a:r>
              <a:rPr lang="zh-CN" altLang="en-US" sz="32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rPr>
              <a:t>少年时期的毛泽东</a:t>
            </a:r>
            <a:endParaRPr lang="zh-CN" altLang="en-US" sz="3200">
              <a:ln w="6600">
                <a:solidFill>
                  <a:schemeClr val="accent2"/>
                </a:solidFill>
                <a:prstDash val="solid"/>
              </a:ln>
              <a:solidFill>
                <a:srgbClr val="FFFFFF"/>
              </a:solidFill>
              <a:effectLst>
                <a:outerShdw dist="38100" dir="2700000" algn="tl" rotWithShape="0">
                  <a:schemeClr val="accent2"/>
                </a:outerShdw>
              </a:effectLst>
              <a:latin typeface="方正魏碑简体" panose="03000509000000000000" charset="-122"/>
              <a:ea typeface="方正魏碑简体" panose="03000509000000000000" charset="-122"/>
            </a:endParaRPr>
          </a:p>
        </p:txBody>
      </p:sp>
      <p:sp>
        <p:nvSpPr>
          <p:cNvPr id="3" name="矩形 2"/>
          <p:cNvSpPr/>
          <p:nvPr/>
        </p:nvSpPr>
        <p:spPr>
          <a:xfrm>
            <a:off x="317500" y="5721985"/>
            <a:ext cx="8507730" cy="706755"/>
          </a:xfrm>
          <a:prstGeom prst="rect">
            <a:avLst/>
          </a:prstGeom>
          <a:noFill/>
          <a:ln>
            <a:noFill/>
          </a:ln>
        </p:spPr>
        <p:txBody>
          <a:bodyPr wrap="square" rtlCol="0" anchor="t">
            <a:spAutoFit/>
          </a:bodyPr>
          <a:p>
            <a:pPr algn="ctr"/>
            <a:r>
              <a:rPr lang="zh-CN" altLang="en-US" sz="4000">
                <a:ln w="6600">
                  <a:solidFill>
                    <a:schemeClr val="accent2"/>
                  </a:solidFill>
                  <a:prstDash val="solid"/>
                </a:ln>
                <a:solidFill>
                  <a:srgbClr val="FFC000"/>
                </a:solidFill>
                <a:effectLst>
                  <a:outerShdw dist="38100" dir="2700000" algn="tl" rotWithShape="0">
                    <a:schemeClr val="accent2"/>
                  </a:outerShdw>
                </a:effectLst>
                <a:latin typeface="方正魏碑简体" panose="03000509000000000000" charset="-122"/>
                <a:ea typeface="方正魏碑简体" panose="03000509000000000000" charset="-122"/>
                <a:sym typeface="+mn-ea"/>
              </a:rPr>
              <a:t>敢为天下先的勇气</a:t>
            </a:r>
            <a:r>
              <a:rPr lang="zh-CN" altLang="en-US" sz="4000">
                <a:ln w="6600">
                  <a:solidFill>
                    <a:schemeClr val="accent2"/>
                  </a:solidFill>
                  <a:prstDash val="solid"/>
                </a:ln>
                <a:solidFill>
                  <a:srgbClr val="FFC000"/>
                </a:solidFill>
                <a:effectLst>
                  <a:outerShdw dist="38100" dir="2700000" algn="tl" rotWithShape="0">
                    <a:schemeClr val="accent2"/>
                  </a:outerShdw>
                </a:effectLst>
                <a:latin typeface="方正魏碑简体" panose="03000509000000000000" charset="-122"/>
                <a:ea typeface="方正魏碑简体" panose="03000509000000000000" charset="-122"/>
              </a:rPr>
              <a:t>，</a:t>
            </a:r>
            <a:r>
              <a:rPr lang="zh-CN" altLang="en-US" sz="4000">
                <a:ln w="6600">
                  <a:solidFill>
                    <a:schemeClr val="accent2"/>
                  </a:solidFill>
                  <a:prstDash val="solid"/>
                </a:ln>
                <a:solidFill>
                  <a:srgbClr val="FFC000"/>
                </a:solidFill>
                <a:effectLst>
                  <a:outerShdw dist="38100" dir="2700000" algn="tl" rotWithShape="0">
                    <a:schemeClr val="accent2"/>
                  </a:outerShdw>
                </a:effectLst>
                <a:latin typeface="方正魏碑简体" panose="03000509000000000000" charset="-122"/>
                <a:ea typeface="方正魏碑简体" panose="03000509000000000000" charset="-122"/>
                <a:sym typeface="+mn-ea"/>
              </a:rPr>
              <a:t>雄视天下的霸气</a:t>
            </a:r>
            <a:endParaRPr lang="zh-CN" altLang="en-US" sz="4000">
              <a:ln w="6600">
                <a:solidFill>
                  <a:schemeClr val="accent2"/>
                </a:solidFill>
                <a:prstDash val="solid"/>
              </a:ln>
              <a:solidFill>
                <a:srgbClr val="FFC000"/>
              </a:solidFill>
              <a:effectLst>
                <a:outerShdw dist="38100" dir="2700000" algn="tl" rotWithShape="0">
                  <a:schemeClr val="accent2"/>
                </a:outerShdw>
              </a:effectLst>
              <a:latin typeface="方正魏碑简体" panose="03000509000000000000" charset="-122"/>
              <a:ea typeface="方正魏碑简体" panose="03000509000000000000" charset="-122"/>
            </a:endParaRPr>
          </a:p>
        </p:txBody>
      </p:sp>
      <p:sp>
        <p:nvSpPr>
          <p:cNvPr id="6" name="矩形 5"/>
          <p:cNvSpPr/>
          <p:nvPr/>
        </p:nvSpPr>
        <p:spPr>
          <a:xfrm>
            <a:off x="370840" y="2479040"/>
            <a:ext cx="1793875" cy="1383665"/>
          </a:xfrm>
          <a:prstGeom prst="rect">
            <a:avLst/>
          </a:prstGeom>
          <a:noFill/>
          <a:ln>
            <a:noFill/>
          </a:ln>
        </p:spPr>
        <p:txBody>
          <a:bodyPr wrap="square" rtlCol="0" anchor="t">
            <a:spAutoFit/>
          </a:bodyPr>
          <a:p>
            <a:pPr algn="ctr"/>
            <a:r>
              <a:rPr lang="zh-CN" altLang="en-US"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黑体" panose="02010609060101010101" pitchFamily="49" charset="-122"/>
                <a:ea typeface="黑体" panose="02010609060101010101" pitchFamily="49" charset="-122"/>
              </a:rPr>
              <a:t>青年时期的毛泽东呢？</a:t>
            </a:r>
            <a:endParaRPr lang="zh-CN" altLang="en-US"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84994"/>
                                        </p:tgtEl>
                                        <p:attrNameLst>
                                          <p:attrName>style.visibility</p:attrName>
                                        </p:attrNameLst>
                                      </p:cBhvr>
                                      <p:to>
                                        <p:strVal val="visible"/>
                                      </p:to>
                                    </p:set>
                                    <p:animEffect transition="in" filter="wipe(up)">
                                      <p:cBhvr>
                                        <p:cTn id="13" dur="500"/>
                                        <p:tgtEl>
                                          <p:spTgt spid="84994"/>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4" grpId="1"/>
      <p:bldP spid="2" grpId="1"/>
      <p:bldP spid="9" grpId="0"/>
      <p:bldP spid="9" grpId="1"/>
      <p:bldP spid="3" grpId="0"/>
      <p:bldP spid="3" grpId="1"/>
      <p:bldP spid="6" grpId="0"/>
      <p:bldP spid="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ea typeface="黑体" panose="02010609060101010101" pitchFamily="49" charset="-122"/>
              </a:rPr>
              <a:t>看到这幅湘江深秋的绚丽壮美的画面，作者想到了什么？</a:t>
            </a:r>
            <a:endParaRPr lang="zh-CN" altLang="en-US" sz="3600" b="1" dirty="0">
              <a:solidFill>
                <a:srgbClr val="FF0000"/>
              </a:solidFill>
              <a:ea typeface="黑体" panose="02010609060101010101" pitchFamily="49" charset="-122"/>
            </a:endParaRPr>
          </a:p>
        </p:txBody>
      </p:sp>
      <p:sp>
        <p:nvSpPr>
          <p:cNvPr id="22531" name="Rectangle 3"/>
          <p:cNvSpPr>
            <a:spLocks noGrp="1"/>
          </p:cNvSpPr>
          <p:nvPr>
            <p:ph idx="1"/>
          </p:nvPr>
        </p:nvSpPr>
        <p:spPr>
          <a:xfrm>
            <a:off x="0" y="1981200"/>
            <a:ext cx="8763000" cy="4194175"/>
          </a:xfrm>
        </p:spPr>
        <p:txBody>
          <a:bodyPr vert="horz" wrap="square" lIns="91440" tIns="45720" rIns="91440" bIns="45720" anchor="t"/>
          <a:p>
            <a:pPr eaLnBrk="1" hangingPunct="1">
              <a:lnSpc>
                <a:spcPct val="90000"/>
              </a:lnSpc>
            </a:pPr>
            <a:r>
              <a:rPr lang="zh-CN" altLang="en-US" b="1" dirty="0">
                <a:solidFill>
                  <a:schemeClr val="tx2"/>
                </a:solidFill>
                <a:ea typeface="黑体" panose="02010609060101010101" pitchFamily="49" charset="-122"/>
              </a:rPr>
              <a:t>想到了祖国的命运和革命的未来，引发深沉的思索。“怅”字写出了诗人的万千思绪，百感交集。“</a:t>
            </a:r>
            <a:r>
              <a:rPr lang="zh-CN" altLang="en-US" b="1" dirty="0">
                <a:solidFill>
                  <a:srgbClr val="FF0000"/>
                </a:solidFill>
                <a:ea typeface="黑体" panose="02010609060101010101" pitchFamily="49" charset="-122"/>
              </a:rPr>
              <a:t>怅</a:t>
            </a:r>
            <a:r>
              <a:rPr lang="zh-CN" altLang="en-US" b="1" dirty="0">
                <a:solidFill>
                  <a:schemeClr val="tx2"/>
                </a:solidFill>
                <a:ea typeface="黑体" panose="02010609060101010101" pitchFamily="49" charset="-122"/>
              </a:rPr>
              <a:t>”原指失意，这里用来表达</a:t>
            </a:r>
            <a:r>
              <a:rPr lang="zh-CN" altLang="en-US" b="1" dirty="0">
                <a:solidFill>
                  <a:srgbClr val="FF0000"/>
                </a:solidFill>
                <a:ea typeface="黑体" panose="02010609060101010101" pitchFamily="49" charset="-122"/>
              </a:rPr>
              <a:t>由深思而激昂慷慨的思绪</a:t>
            </a:r>
            <a:r>
              <a:rPr lang="zh-CN" altLang="en-US" b="1" dirty="0">
                <a:solidFill>
                  <a:schemeClr val="tx2"/>
                </a:solidFill>
                <a:ea typeface="黑体" panose="02010609060101010101" pitchFamily="49" charset="-122"/>
              </a:rPr>
              <a:t>。</a:t>
            </a:r>
            <a:endParaRPr lang="zh-CN" altLang="en-US" b="1" dirty="0">
              <a:solidFill>
                <a:schemeClr val="tx2"/>
              </a:solidFill>
              <a:ea typeface="黑体" panose="02010609060101010101" pitchFamily="49" charset="-122"/>
            </a:endParaRPr>
          </a:p>
          <a:p>
            <a:pPr eaLnBrk="1" hangingPunct="1">
              <a:lnSpc>
                <a:spcPct val="90000"/>
              </a:lnSpc>
            </a:pPr>
            <a:r>
              <a:rPr lang="zh-CN" altLang="en-US" b="1" dirty="0">
                <a:solidFill>
                  <a:schemeClr val="tx2"/>
                </a:solidFill>
                <a:ea typeface="黑体" panose="02010609060101010101" pitchFamily="49" charset="-122"/>
              </a:rPr>
              <a:t>自然界的一切是这样蓬勃、绚烂，而现实社会却又是如此沉闷、黑暗，“独立寒秋”的诗人，仰天俯地，怅望广阔的宇宙，心有所思，思有所忧。禁不住向苍茫大地发问：谁来主宰你的兴衰命运？</a:t>
            </a:r>
            <a:endParaRPr lang="zh-CN" altLang="en-US" b="1"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xEl>
                                              <p:charRg st="0" end="70"/>
                                            </p:txEl>
                                          </p:spTgt>
                                        </p:tgtEl>
                                        <p:attrNameLst>
                                          <p:attrName>style.visibility</p:attrName>
                                        </p:attrNameLst>
                                      </p:cBhvr>
                                      <p:to>
                                        <p:strVal val="visible"/>
                                      </p:to>
                                    </p:set>
                                    <p:anim calcmode="lin" valueType="num">
                                      <p:cBhvr additive="base">
                                        <p:cTn id="7" dur="500" fill="hold"/>
                                        <p:tgtEl>
                                          <p:spTgt spid="22531">
                                            <p:txEl>
                                              <p:charRg st="0" end="7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charRg st="0" end="7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xEl>
                                              <p:charRg st="70" end="157"/>
                                            </p:txEl>
                                          </p:spTgt>
                                        </p:tgtEl>
                                        <p:attrNameLst>
                                          <p:attrName>style.visibility</p:attrName>
                                        </p:attrNameLst>
                                      </p:cBhvr>
                                      <p:to>
                                        <p:strVal val="visible"/>
                                      </p:to>
                                    </p:set>
                                    <p:anim calcmode="lin" valueType="num">
                                      <p:cBhvr additive="base">
                                        <p:cTn id="13" dur="500" fill="hold"/>
                                        <p:tgtEl>
                                          <p:spTgt spid="22531">
                                            <p:txEl>
                                              <p:charRg st="70" end="15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charRg st="70" end="15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p:cNvSpPr>
          <p:nvPr>
            <p:ph type="title"/>
          </p:nvPr>
        </p:nvSpPr>
        <p:spPr/>
        <p:txBody>
          <a:bodyPr vert="horz" wrap="square" lIns="91440" tIns="45720" rIns="91440" bIns="45720" anchor="ctr"/>
          <a:p>
            <a:pPr eaLnBrk="1" hangingPunct="1"/>
            <a:r>
              <a:rPr lang="en-US" altLang="zh-CN" sz="3600" b="1" dirty="0">
                <a:solidFill>
                  <a:srgbClr val="FF0000"/>
                </a:solidFill>
                <a:ea typeface="黑体" panose="02010609060101010101" pitchFamily="49" charset="-122"/>
              </a:rPr>
              <a:t>“</a:t>
            </a:r>
            <a:r>
              <a:rPr lang="zh-CN" altLang="en-US" sz="3600" b="1" dirty="0">
                <a:solidFill>
                  <a:srgbClr val="FF0000"/>
                </a:solidFill>
                <a:ea typeface="黑体" panose="02010609060101010101" pitchFamily="49" charset="-122"/>
              </a:rPr>
              <a:t>主沉浮”的深层含义是什么？</a:t>
            </a:r>
            <a:endParaRPr lang="zh-CN" altLang="en-US" sz="3600" b="1" dirty="0">
              <a:solidFill>
                <a:srgbClr val="FF0000"/>
              </a:solidFill>
              <a:ea typeface="黑体" panose="02010609060101010101" pitchFamily="49" charset="-122"/>
            </a:endParaRPr>
          </a:p>
        </p:txBody>
      </p:sp>
      <p:sp>
        <p:nvSpPr>
          <p:cNvPr id="33795" name="Rectangle 3"/>
          <p:cNvSpPr>
            <a:spLocks noGrp="1"/>
          </p:cNvSpPr>
          <p:nvPr>
            <p:ph idx="1"/>
          </p:nvPr>
        </p:nvSpPr>
        <p:spPr/>
        <p:txBody>
          <a:bodyPr vert="horz" wrap="square" lIns="91440" tIns="45720" rIns="91440" bIns="45720" anchor="t"/>
          <a:p>
            <a:pPr eaLnBrk="1" hangingPunct="1"/>
            <a:r>
              <a:rPr lang="zh-CN" altLang="en-US" sz="3600" b="1" dirty="0">
                <a:solidFill>
                  <a:schemeClr val="tx2"/>
                </a:solidFill>
                <a:latin typeface="黑体" panose="02010609060101010101" pitchFamily="49" charset="-122"/>
                <a:ea typeface="黑体" panose="02010609060101010101" pitchFamily="49" charset="-122"/>
              </a:rPr>
              <a:t>主宰国家的命运，掌握民族的前途。</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buNone/>
            </a:pP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en-US" altLang="zh-CN"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xEl>
                                              <p:charRg st="0" end="17"/>
                                            </p:txEl>
                                          </p:spTgt>
                                        </p:tgtEl>
                                        <p:attrNameLst>
                                          <p:attrName>style.visibility</p:attrName>
                                        </p:attrNameLst>
                                      </p:cBhvr>
                                      <p:to>
                                        <p:strVal val="visible"/>
                                      </p:to>
                                    </p:set>
                                    <p:animEffect transition="in" filter="blinds(horizontal)">
                                      <p:cBhvr>
                                        <p:cTn id="7" dur="500"/>
                                        <p:tgtEl>
                                          <p:spTgt spid="3379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a:xfrm>
            <a:off x="304800" y="685800"/>
            <a:ext cx="8540750" cy="2286000"/>
          </a:xfrm>
        </p:spPr>
        <p:txBody>
          <a:bodyPr vert="horz" wrap="square" lIns="91440" tIns="45720" rIns="91440" bIns="45720" anchor="ctr"/>
          <a:p>
            <a:pPr eaLnBrk="1" hangingPunct="1"/>
            <a:r>
              <a:rPr lang="zh-CN" altLang="en-US" sz="3200" b="1" dirty="0">
                <a:solidFill>
                  <a:srgbClr val="FF0000"/>
                </a:solidFill>
                <a:ea typeface="黑体" panose="02010609060101010101" pitchFamily="49" charset="-122"/>
              </a:rPr>
              <a:t>诗人“独立寒秋”，他不是想着自己被军阀追捕的处境，而是放眼宇宙，胸怀祖国，关注着国家的前途，忧思着民族的命运，这是一种什么心境？</a:t>
            </a:r>
            <a:endParaRPr lang="zh-CN" altLang="en-US" sz="3200" b="1" dirty="0">
              <a:solidFill>
                <a:srgbClr val="FF0000"/>
              </a:solidFill>
              <a:ea typeface="黑体" panose="02010609060101010101" pitchFamily="49" charset="-122"/>
            </a:endParaRPr>
          </a:p>
        </p:txBody>
      </p:sp>
      <p:sp>
        <p:nvSpPr>
          <p:cNvPr id="34819" name="Rectangle 3"/>
          <p:cNvSpPr>
            <a:spLocks noGrp="1"/>
          </p:cNvSpPr>
          <p:nvPr>
            <p:ph idx="1"/>
          </p:nvPr>
        </p:nvSpPr>
        <p:spPr>
          <a:xfrm>
            <a:off x="457200" y="3079750"/>
            <a:ext cx="8229600" cy="3046413"/>
          </a:xfrm>
        </p:spPr>
        <p:txBody>
          <a:bodyPr vert="horz" wrap="square" lIns="91440" tIns="45720" rIns="91440" bIns="45720" anchor="t"/>
          <a:p>
            <a:pPr eaLnBrk="1" hangingPunct="1"/>
            <a:r>
              <a:rPr lang="zh-CN" altLang="en-US" sz="3600" b="1" dirty="0">
                <a:solidFill>
                  <a:schemeClr val="tx2"/>
                </a:solidFill>
                <a:latin typeface="黑体" panose="02010609060101010101" pitchFamily="49" charset="-122"/>
                <a:ea typeface="黑体" panose="02010609060101010101" pitchFamily="49" charset="-122"/>
              </a:rPr>
              <a:t>这是忧国忧民的心境，是以天下为已任的心境，是一个革命伟人广阔崇高的心境。</a:t>
            </a:r>
            <a:endParaRPr lang="zh-CN" altLang="en-US"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9">
                                            <p:txEl>
                                              <p:charRg st="0" end="37"/>
                                            </p:txEl>
                                          </p:spTgt>
                                        </p:tgtEl>
                                        <p:attrNameLst>
                                          <p:attrName>style.visibility</p:attrName>
                                        </p:attrNameLst>
                                      </p:cBhvr>
                                      <p:to>
                                        <p:strVal val="visible"/>
                                      </p:to>
                                    </p:set>
                                    <p:animEffect transition="in" filter="blinds(horizontal)">
                                      <p:cBhvr>
                                        <p:cTn id="7" dur="500"/>
                                        <p:tgtEl>
                                          <p:spTgt spid="34819">
                                            <p:txEl>
                                              <p:charRg st="0" end="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3"/>
          <p:cNvSpPr>
            <a:spLocks noGrp="1"/>
          </p:cNvSpPr>
          <p:nvPr>
            <p:ph idx="1"/>
          </p:nvPr>
        </p:nvSpPr>
        <p:spPr>
          <a:xfrm>
            <a:off x="304800" y="1066800"/>
            <a:ext cx="8540750" cy="4194175"/>
          </a:xfrm>
        </p:spPr>
        <p:txBody>
          <a:bodyPr vert="horz" wrap="square" lIns="91440" tIns="45720" rIns="91440" bIns="45720" anchor="t"/>
          <a:p>
            <a:pPr eaLnBrk="1" hangingPunct="1"/>
            <a:r>
              <a:rPr lang="en-US" altLang="zh-CN"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问苍茫大地，谁主沉浮？</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是全诗的</a:t>
            </a:r>
            <a:r>
              <a:rPr lang="zh-CN" altLang="en-US" b="1" dirty="0">
                <a:solidFill>
                  <a:srgbClr val="FF0000"/>
                </a:solidFill>
                <a:latin typeface="Arial" panose="020B0604020202020204" pitchFamily="34" charset="0"/>
                <a:ea typeface="黑体" panose="02010609060101010101" pitchFamily="49" charset="-122"/>
              </a:rPr>
              <a:t>“</a:t>
            </a:r>
            <a:r>
              <a:rPr lang="zh-CN" altLang="en-US" b="1" dirty="0">
                <a:solidFill>
                  <a:srgbClr val="FF0000"/>
                </a:solidFill>
                <a:latin typeface="黑体" panose="02010609060101010101" pitchFamily="49" charset="-122"/>
                <a:ea typeface="黑体" panose="02010609060101010101" pitchFamily="49" charset="-122"/>
              </a:rPr>
              <a:t>诗眼</a:t>
            </a:r>
            <a:r>
              <a:rPr lang="zh-CN" altLang="en-US" b="1" dirty="0">
                <a:solidFill>
                  <a:srgbClr val="FF0000"/>
                </a:solidFill>
                <a:latin typeface="Arial" panose="020B0604020202020204" pitchFamily="34" charset="0"/>
                <a:ea typeface="黑体" panose="02010609060101010101" pitchFamily="49" charset="-122"/>
              </a:rPr>
              <a:t>”</a:t>
            </a:r>
            <a:r>
              <a:rPr lang="zh-CN" altLang="en-US" b="1" dirty="0">
                <a:solidFill>
                  <a:srgbClr val="FF0000"/>
                </a:solidFill>
                <a:latin typeface="黑体" panose="02010609060101010101" pitchFamily="49" charset="-122"/>
                <a:ea typeface="黑体" panose="02010609060101010101" pitchFamily="49" charset="-122"/>
              </a:rPr>
              <a:t>。</a:t>
            </a:r>
            <a:endParaRPr lang="zh-CN" altLang="en-US" b="1" dirty="0">
              <a:solidFill>
                <a:srgbClr val="FF0000"/>
              </a:solidFill>
              <a:latin typeface="黑体" panose="02010609060101010101" pitchFamily="49" charset="-122"/>
              <a:ea typeface="黑体" panose="02010609060101010101" pitchFamily="49" charset="-122"/>
            </a:endParaRPr>
          </a:p>
          <a:p>
            <a:pPr eaLnBrk="1" hangingPunct="1"/>
            <a:endParaRPr lang="zh-CN" altLang="en-US" b="1" dirty="0">
              <a:solidFill>
                <a:srgbClr val="FF0000"/>
              </a:solidFill>
              <a:latin typeface="黑体" panose="02010609060101010101" pitchFamily="49" charset="-122"/>
              <a:ea typeface="黑体" panose="02010609060101010101" pitchFamily="49" charset="-122"/>
            </a:endParaRPr>
          </a:p>
          <a:p>
            <a:pPr eaLnBrk="1" hangingPunct="1"/>
            <a:r>
              <a:rPr lang="zh-CN" altLang="en-US" b="1" dirty="0">
                <a:solidFill>
                  <a:schemeClr val="tx2"/>
                </a:solidFill>
                <a:latin typeface="黑体" panose="02010609060101010101" pitchFamily="49" charset="-122"/>
                <a:ea typeface="黑体" panose="02010609060101010101" pitchFamily="49" charset="-122"/>
              </a:rPr>
              <a:t>上阕就是这样通过写景，提出</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谁主沉浮</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的问题，表达了毛泽东青年时代的伟大抱负。</a:t>
            </a:r>
            <a:endParaRPr lang="zh-CN" altLang="en-US" b="1" dirty="0">
              <a:solidFill>
                <a:schemeClr val="tx2"/>
              </a:solidFill>
              <a:latin typeface="黑体" panose="02010609060101010101" pitchFamily="49" charset="-122"/>
              <a:ea typeface="黑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p:cNvSpPr>
          <p:nvPr>
            <p:ph idx="1"/>
          </p:nvPr>
        </p:nvSpPr>
        <p:spPr>
          <a:xfrm>
            <a:off x="228600" y="685800"/>
            <a:ext cx="8540750" cy="5486400"/>
          </a:xfrm>
        </p:spPr>
        <p:txBody>
          <a:bodyPr vert="horz" wrap="square" lIns="91440" tIns="45720" rIns="91440" bIns="45720" anchor="t"/>
          <a:p>
            <a:pPr eaLnBrk="1" hangingPunct="1"/>
            <a:r>
              <a:rPr lang="en-US" altLang="zh-CN"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自古逢秋悲寂寞</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，古人写秋多怨秋、悲秋。</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风急天高猿啸哀</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草木摇落而变衰</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秋风秋雨愁煞人</a:t>
            </a:r>
            <a:r>
              <a:rPr lang="zh-CN" altLang="en-US" b="1" dirty="0">
                <a:solidFill>
                  <a:schemeClr val="tx2"/>
                </a:solidFill>
                <a:latin typeface="Arial" panose="020B0604020202020204" pitchFamily="34" charset="0"/>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等等。</a:t>
            </a:r>
            <a:endParaRPr lang="zh-CN" altLang="en-US" b="1" dirty="0">
              <a:solidFill>
                <a:schemeClr val="tx2"/>
              </a:solidFill>
              <a:latin typeface="黑体" panose="02010609060101010101" pitchFamily="49" charset="-122"/>
              <a:ea typeface="黑体" panose="02010609060101010101" pitchFamily="49" charset="-122"/>
            </a:endParaRPr>
          </a:p>
          <a:p>
            <a:pPr eaLnBrk="1" hangingPunct="1"/>
            <a:r>
              <a:rPr lang="zh-CN" altLang="en-US" b="1" dirty="0">
                <a:solidFill>
                  <a:schemeClr val="tx2"/>
                </a:solidFill>
                <a:latin typeface="黑体" panose="02010609060101010101" pitchFamily="49" charset="-122"/>
                <a:ea typeface="黑体" panose="02010609060101010101" pitchFamily="49" charset="-122"/>
              </a:rPr>
              <a:t>元朝马致远的</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秋思</a:t>
            </a:r>
            <a:r>
              <a:rPr lang="en-US" altLang="zh-CN" b="1" dirty="0">
                <a:solidFill>
                  <a:schemeClr val="tx2"/>
                </a:solidFill>
                <a:latin typeface="黑体" panose="02010609060101010101" pitchFamily="49" charset="-122"/>
                <a:ea typeface="黑体" panose="02010609060101010101" pitchFamily="49" charset="-122"/>
              </a:rPr>
              <a:t>》</a:t>
            </a:r>
            <a:r>
              <a:rPr lang="zh-CN" altLang="en-US" b="1" dirty="0">
                <a:solidFill>
                  <a:schemeClr val="tx2"/>
                </a:solidFill>
                <a:latin typeface="黑体" panose="02010609060101010101" pitchFamily="49" charset="-122"/>
                <a:ea typeface="黑体" panose="02010609060101010101" pitchFamily="49" charset="-122"/>
              </a:rPr>
              <a:t>，不也是写秋的悲凉吗？那么，毛泽东笔下的秋为何如此绚丽多姿、充满生机呢？为何如此与众不同呢？这与一个人的什么有关？ </a:t>
            </a:r>
            <a:endParaRPr lang="zh-CN" altLang="en-US" b="1" dirty="0">
              <a:solidFill>
                <a:schemeClr val="tx2"/>
              </a:solidFill>
              <a:latin typeface="黑体" panose="02010609060101010101" pitchFamily="49" charset="-122"/>
              <a:ea typeface="黑体" panose="02010609060101010101" pitchFamily="49" charset="-122"/>
            </a:endParaRPr>
          </a:p>
          <a:p>
            <a:pPr eaLnBrk="1" hangingPunct="1"/>
            <a:endParaRPr lang="en-US" altLang="zh-CN" b="1" dirty="0">
              <a:solidFill>
                <a:schemeClr val="tx2"/>
              </a:solidFill>
              <a:latin typeface="黑体" panose="02010609060101010101" pitchFamily="49" charset="-122"/>
              <a:ea typeface="黑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228600" y="304800"/>
            <a:ext cx="8540750" cy="1143000"/>
          </a:xfrm>
        </p:spPr>
        <p:txBody>
          <a:bodyPr vert="horz" wrap="square" lIns="91440" tIns="45720" rIns="91440" bIns="45720" anchor="ctr"/>
          <a:p>
            <a:pPr eaLnBrk="1" hangingPunct="1"/>
            <a:r>
              <a:rPr lang="zh-CN" altLang="en-US" sz="3600" b="1" u="sng" dirty="0">
                <a:solidFill>
                  <a:srgbClr val="FF0000"/>
                </a:solidFill>
                <a:ea typeface="楷体_GB2312" pitchFamily="49" charset="-122"/>
              </a:rPr>
              <a:t>意向的对比</a:t>
            </a:r>
            <a:endParaRPr lang="zh-CN" altLang="en-US" sz="3600" b="1" u="sng" dirty="0">
              <a:solidFill>
                <a:srgbClr val="FF0000"/>
              </a:solidFill>
              <a:ea typeface="楷体_GB2312" pitchFamily="49" charset="-122"/>
            </a:endParaRPr>
          </a:p>
        </p:txBody>
      </p:sp>
      <p:sp>
        <p:nvSpPr>
          <p:cNvPr id="37891" name="Rectangle 3"/>
          <p:cNvSpPr>
            <a:spLocks noGrp="1"/>
          </p:cNvSpPr>
          <p:nvPr>
            <p:ph idx="1"/>
          </p:nvPr>
        </p:nvSpPr>
        <p:spPr>
          <a:xfrm>
            <a:off x="228600" y="1447800"/>
            <a:ext cx="8610600" cy="4800600"/>
          </a:xfrm>
        </p:spPr>
        <p:txBody>
          <a:bodyPr vert="horz" wrap="square" lIns="91440" tIns="45720" rIns="91440" bIns="45720" anchor="t"/>
          <a:p>
            <a:pPr eaLnBrk="1" hangingPunct="1"/>
            <a:r>
              <a:rPr lang="zh-CN" altLang="en-US" sz="2800" b="1" u="sng" dirty="0">
                <a:solidFill>
                  <a:schemeClr val="tx2"/>
                </a:solidFill>
                <a:latin typeface="楷体_GB2312" pitchFamily="49" charset="-122"/>
                <a:ea typeface="楷体_GB2312" pitchFamily="49" charset="-122"/>
              </a:rPr>
              <a:t>天净沙  秋思</a:t>
            </a:r>
            <a:r>
              <a:rPr lang="zh-CN" altLang="en-US" sz="2800" b="1" dirty="0">
                <a:solidFill>
                  <a:schemeClr val="tx2"/>
                </a:solidFill>
                <a:latin typeface="楷体_GB2312" pitchFamily="49" charset="-122"/>
                <a:ea typeface="楷体_GB2312" pitchFamily="49" charset="-122"/>
              </a:rPr>
              <a:t>                 </a:t>
            </a:r>
            <a:r>
              <a:rPr lang="zh-CN" altLang="en-US" sz="2800" b="1" u="sng" dirty="0">
                <a:solidFill>
                  <a:schemeClr val="tx2"/>
                </a:solidFill>
                <a:latin typeface="楷体_GB2312" pitchFamily="49" charset="-122"/>
                <a:ea typeface="楷体_GB2312" pitchFamily="49" charset="-122"/>
              </a:rPr>
              <a:t>沁园春   长沙</a:t>
            </a:r>
            <a:endParaRPr lang="zh-CN" altLang="en-US" sz="2800" b="1" u="sng" dirty="0">
              <a:solidFill>
                <a:schemeClr val="tx2"/>
              </a:solidFill>
              <a:latin typeface="楷体_GB2312" pitchFamily="49" charset="-122"/>
              <a:ea typeface="楷体_GB2312" pitchFamily="49" charset="-122"/>
            </a:endParaRPr>
          </a:p>
          <a:p>
            <a:pPr eaLnBrk="1" hangingPunct="1"/>
            <a:endParaRPr lang="zh-CN" altLang="en-US" sz="2800" b="1" u="sng" dirty="0">
              <a:solidFill>
                <a:schemeClr val="tx2"/>
              </a:solidFill>
              <a:latin typeface="楷体_GB2312" pitchFamily="49" charset="-122"/>
              <a:ea typeface="楷体_GB2312" pitchFamily="49" charset="-122"/>
            </a:endParaRPr>
          </a:p>
          <a:p>
            <a:pPr eaLnBrk="1" hangingPunct="1"/>
            <a:r>
              <a:rPr lang="zh-CN" altLang="en-US" b="1" dirty="0">
                <a:solidFill>
                  <a:schemeClr val="tx2"/>
                </a:solidFill>
                <a:ea typeface="黑体" panose="02010609060101010101" pitchFamily="49" charset="-122"/>
              </a:rPr>
              <a:t>枯藤 老树 昏鸦，       </a:t>
            </a:r>
            <a:r>
              <a:rPr lang="zh-CN" altLang="en-US" b="1" dirty="0">
                <a:solidFill>
                  <a:schemeClr val="tx2"/>
                </a:solidFill>
                <a:ea typeface="楷体_GB2312" pitchFamily="49" charset="-122"/>
              </a:rPr>
              <a:t>万山红遍，层林尽染</a:t>
            </a:r>
            <a:endParaRPr lang="zh-CN" altLang="en-US" b="1" dirty="0">
              <a:solidFill>
                <a:schemeClr val="tx2"/>
              </a:solidFill>
              <a:ea typeface="黑体" panose="02010609060101010101" pitchFamily="49" charset="-122"/>
            </a:endParaRPr>
          </a:p>
          <a:p>
            <a:pPr eaLnBrk="1" hangingPunct="1"/>
            <a:r>
              <a:rPr lang="zh-CN" altLang="en-US" b="1" dirty="0">
                <a:solidFill>
                  <a:schemeClr val="tx2"/>
                </a:solidFill>
                <a:ea typeface="黑体" panose="02010609060101010101" pitchFamily="49" charset="-122"/>
              </a:rPr>
              <a:t>小桥 流水 人家，       </a:t>
            </a:r>
            <a:r>
              <a:rPr lang="zh-CN" altLang="en-US" b="1" dirty="0">
                <a:solidFill>
                  <a:schemeClr val="tx2"/>
                </a:solidFill>
                <a:ea typeface="楷体_GB2312" pitchFamily="49" charset="-122"/>
              </a:rPr>
              <a:t>漫江碧透，百舸争流</a:t>
            </a:r>
            <a:endParaRPr lang="zh-CN" altLang="en-US" b="1" dirty="0">
              <a:solidFill>
                <a:schemeClr val="tx2"/>
              </a:solidFill>
              <a:ea typeface="黑体" panose="02010609060101010101" pitchFamily="49" charset="-122"/>
            </a:endParaRPr>
          </a:p>
          <a:p>
            <a:pPr eaLnBrk="1" hangingPunct="1"/>
            <a:r>
              <a:rPr lang="zh-CN" altLang="en-US" b="1" dirty="0">
                <a:solidFill>
                  <a:schemeClr val="tx2"/>
                </a:solidFill>
                <a:ea typeface="黑体" panose="02010609060101010101" pitchFamily="49" charset="-122"/>
              </a:rPr>
              <a:t>古道 西风 瘦马，       </a:t>
            </a:r>
            <a:r>
              <a:rPr lang="zh-CN" altLang="en-US" b="1" dirty="0">
                <a:solidFill>
                  <a:schemeClr val="tx2"/>
                </a:solidFill>
                <a:ea typeface="楷体_GB2312" pitchFamily="49" charset="-122"/>
              </a:rPr>
              <a:t>鹰击长空，鱼翔浅底</a:t>
            </a:r>
            <a:endParaRPr lang="zh-CN" altLang="en-US" b="1" dirty="0">
              <a:solidFill>
                <a:schemeClr val="tx2"/>
              </a:solidFill>
              <a:ea typeface="黑体" panose="02010609060101010101" pitchFamily="49" charset="-122"/>
            </a:endParaRPr>
          </a:p>
          <a:p>
            <a:pPr eaLnBrk="1" hangingPunct="1"/>
            <a:r>
              <a:rPr lang="zh-CN" altLang="en-US" b="1" dirty="0">
                <a:solidFill>
                  <a:schemeClr val="tx2"/>
                </a:solidFill>
                <a:ea typeface="黑体" panose="02010609060101010101" pitchFamily="49" charset="-122"/>
              </a:rPr>
              <a:t>夕阳西下，                </a:t>
            </a:r>
            <a:r>
              <a:rPr lang="zh-CN" altLang="en-US" b="1" dirty="0">
                <a:solidFill>
                  <a:schemeClr val="tx2"/>
                </a:solidFill>
                <a:ea typeface="楷体_GB2312" pitchFamily="49" charset="-122"/>
              </a:rPr>
              <a:t>万类霜天竟自由</a:t>
            </a:r>
            <a:endParaRPr lang="zh-CN" altLang="en-US" b="1" dirty="0">
              <a:solidFill>
                <a:schemeClr val="tx2"/>
              </a:solidFill>
              <a:ea typeface="黑体" panose="02010609060101010101" pitchFamily="49" charset="-122"/>
            </a:endParaRPr>
          </a:p>
          <a:p>
            <a:pPr eaLnBrk="1" hangingPunct="1"/>
            <a:r>
              <a:rPr lang="zh-CN" altLang="en-US" b="1" dirty="0">
                <a:solidFill>
                  <a:schemeClr val="tx2"/>
                </a:solidFill>
                <a:ea typeface="黑体" panose="02010609060101010101" pitchFamily="49" charset="-122"/>
              </a:rPr>
              <a:t>断肠人 在天涯。        </a:t>
            </a:r>
            <a:r>
              <a:rPr lang="zh-CN" altLang="en-US" b="1" dirty="0">
                <a:solidFill>
                  <a:schemeClr val="tx2"/>
                </a:solidFill>
                <a:latin typeface="宋体" panose="02010600030101010101" pitchFamily="2" charset="-122"/>
                <a:ea typeface="楷体_GB2312" pitchFamily="49" charset="-122"/>
              </a:rPr>
              <a:t>问苍茫大地，谁主沉浮</a:t>
            </a:r>
            <a:endParaRPr lang="zh-CN" altLang="en-US" b="1" dirty="0">
              <a:solidFill>
                <a:schemeClr val="tx2"/>
              </a:solidFill>
              <a:latin typeface="宋体" panose="02010600030101010101" pitchFamily="2" charset="-122"/>
              <a:ea typeface="楷体_GB2312" pitchFamily="49" charset="-122"/>
            </a:endParaRPr>
          </a:p>
          <a:p>
            <a:pPr eaLnBrk="1" hangingPunct="1"/>
            <a:r>
              <a:rPr lang="zh-CN" altLang="en-US" b="1" dirty="0">
                <a:solidFill>
                  <a:srgbClr val="FF0000"/>
                </a:solidFill>
                <a:latin typeface="宋体" panose="02010600030101010101" pitchFamily="2" charset="-122"/>
                <a:ea typeface="楷体_GB2312" pitchFamily="49" charset="-122"/>
              </a:rPr>
              <a:t>冷落凄凉</a:t>
            </a:r>
            <a:r>
              <a:rPr lang="zh-CN" altLang="en-US" b="1" dirty="0">
                <a:solidFill>
                  <a:schemeClr val="tx2"/>
                </a:solidFill>
                <a:latin typeface="宋体" panose="02010600030101010101" pitchFamily="2" charset="-122"/>
                <a:ea typeface="楷体_GB2312" pitchFamily="49" charset="-122"/>
              </a:rPr>
              <a:t>           </a:t>
            </a:r>
            <a:r>
              <a:rPr lang="zh-CN" altLang="en-US" b="1" dirty="0">
                <a:solidFill>
                  <a:srgbClr val="FF0000"/>
                </a:solidFill>
                <a:latin typeface="宋体" panose="02010600030101010101" pitchFamily="2" charset="-122"/>
                <a:ea typeface="楷体_GB2312" pitchFamily="49" charset="-122"/>
              </a:rPr>
              <a:t>生气勃勃</a:t>
            </a:r>
            <a:endParaRPr lang="zh-CN" altLang="en-US" b="1" dirty="0">
              <a:solidFill>
                <a:srgbClr val="FF0000"/>
              </a:solidFill>
              <a:latin typeface="宋体" panose="02010600030101010101" pitchFamily="2" charset="-122"/>
              <a:ea typeface="楷体_GB2312" pitchFamily="49" charset="-122"/>
            </a:endParaRPr>
          </a:p>
        </p:txBody>
      </p:sp>
      <p:sp>
        <p:nvSpPr>
          <p:cNvPr id="41988" name="Line 4"/>
          <p:cNvSpPr/>
          <p:nvPr/>
        </p:nvSpPr>
        <p:spPr>
          <a:xfrm>
            <a:off x="4038600" y="1524000"/>
            <a:ext cx="0" cy="4419600"/>
          </a:xfrm>
          <a:prstGeom prst="line">
            <a:avLst/>
          </a:prstGeom>
          <a:ln w="38100" cap="flat" cmpd="dbl">
            <a:solidFill>
              <a:schemeClr val="tx1"/>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charRg st="168" end="188"/>
                                            </p:txEl>
                                          </p:spTgt>
                                        </p:tgtEl>
                                        <p:attrNameLst>
                                          <p:attrName>style.visibility</p:attrName>
                                        </p:attrNameLst>
                                      </p:cBhvr>
                                      <p:to>
                                        <p:strVal val="visible"/>
                                      </p:to>
                                    </p:set>
                                    <p:anim calcmode="lin" valueType="num">
                                      <p:cBhvr additive="base">
                                        <p:cTn id="7" dur="500" fill="hold"/>
                                        <p:tgtEl>
                                          <p:spTgt spid="37891">
                                            <p:txEl>
                                              <p:charRg st="168" end="18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charRg st="168" end="1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Rectangle 3"/>
          <p:cNvSpPr>
            <a:spLocks noGrp="1"/>
          </p:cNvSpPr>
          <p:nvPr>
            <p:ph idx="1"/>
          </p:nvPr>
        </p:nvSpPr>
        <p:spPr>
          <a:xfrm>
            <a:off x="304800" y="685800"/>
            <a:ext cx="8540750" cy="5486400"/>
          </a:xfrm>
        </p:spPr>
        <p:txBody>
          <a:bodyPr vert="horz" wrap="square" lIns="91440" tIns="45720" rIns="91440" bIns="45720" anchor="t"/>
          <a:p>
            <a:pPr eaLnBrk="1" hangingPunct="1"/>
            <a:r>
              <a:rPr lang="zh-CN" altLang="en-US" b="1" dirty="0">
                <a:solidFill>
                  <a:schemeClr val="tx2"/>
                </a:solidFill>
                <a:latin typeface="楷体_GB2312" pitchFamily="49" charset="-122"/>
                <a:ea typeface="楷体_GB2312" pitchFamily="49" charset="-122"/>
              </a:rPr>
              <a:t>这种不同与气度、胸襟、心境、性格、身份有关。</a:t>
            </a:r>
            <a:endParaRPr lang="zh-CN" altLang="en-US" b="1" dirty="0">
              <a:solidFill>
                <a:schemeClr val="tx2"/>
              </a:solidFill>
              <a:latin typeface="楷体_GB2312" pitchFamily="49" charset="-122"/>
              <a:ea typeface="楷体_GB2312" pitchFamily="49" charset="-122"/>
            </a:endParaRPr>
          </a:p>
          <a:p>
            <a:pPr eaLnBrk="1" hangingPunct="1"/>
            <a:r>
              <a:rPr lang="zh-CN" altLang="en-US" b="1" dirty="0">
                <a:solidFill>
                  <a:schemeClr val="tx2"/>
                </a:solidFill>
                <a:latin typeface="楷体_GB2312" pitchFamily="49" charset="-122"/>
                <a:ea typeface="楷体_GB2312" pitchFamily="49" charset="-122"/>
              </a:rPr>
              <a:t>当时毛泽东</a:t>
            </a:r>
            <a:r>
              <a:rPr lang="zh-CN" altLang="en-US" b="1" dirty="0">
                <a:solidFill>
                  <a:schemeClr val="tx2"/>
                </a:solidFill>
                <a:ea typeface="楷体_GB2312" pitchFamily="49" charset="-122"/>
              </a:rPr>
              <a:t>作为以天下为己任、要彻底改造旧世界的革命青年，要表达的思想感情则肯定有别于封建文人。因而，同是面对“秋”，由于胸襟抱负不同，所选取的景物、着眼点不同，所渲染的情绪、抒发的感情也就不同。</a:t>
            </a:r>
            <a:endParaRPr lang="zh-CN" altLang="en-US" b="1" dirty="0">
              <a:solidFill>
                <a:schemeClr val="tx2"/>
              </a:solidFill>
              <a:ea typeface="楷体_GB2312" pitchFamily="49" charset="-122"/>
            </a:endParaRPr>
          </a:p>
          <a:p>
            <a:pPr eaLnBrk="1" hangingPunct="1"/>
            <a:endParaRPr lang="zh-CN" altLang="en-US" b="1" dirty="0">
              <a:solidFill>
                <a:schemeClr val="tx2"/>
              </a:solidFill>
              <a:latin typeface="楷体_GB2312" pitchFamily="49" charset="-122"/>
              <a:ea typeface="楷体_GB2312" pitchFamily="49" charset="-122"/>
            </a:endParaRPr>
          </a:p>
          <a:p>
            <a:pPr eaLnBrk="1" hangingPunct="1"/>
            <a:r>
              <a:rPr lang="zh-CN" altLang="en-US" b="1" dirty="0">
                <a:solidFill>
                  <a:srgbClr val="FF0000"/>
                </a:solidFill>
                <a:latin typeface="楷体_GB2312" pitchFamily="49" charset="-122"/>
                <a:ea typeface="楷体_GB2312" pitchFamily="49" charset="-122"/>
              </a:rPr>
              <a:t>诗如其人</a:t>
            </a:r>
            <a:endParaRPr lang="zh-CN" altLang="en-US"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charRg st="122" end="127"/>
                                            </p:txEl>
                                          </p:spTgt>
                                        </p:tgtEl>
                                        <p:attrNameLst>
                                          <p:attrName>style.visibility</p:attrName>
                                        </p:attrNameLst>
                                      </p:cBhvr>
                                      <p:to>
                                        <p:strVal val="visible"/>
                                      </p:to>
                                    </p:set>
                                    <p:anim calcmode="lin" valueType="num">
                                      <p:cBhvr additive="base">
                                        <p:cTn id="7" dur="500" fill="hold"/>
                                        <p:tgtEl>
                                          <p:spTgt spid="38915">
                                            <p:txEl>
                                              <p:charRg st="122" end="1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charRg st="122" end="1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xfrm>
            <a:off x="228600" y="838200"/>
            <a:ext cx="8540750" cy="1143000"/>
          </a:xfrm>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上阙写景如此美好</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与作者要表达的情感有什么关系</a:t>
            </a:r>
            <a:r>
              <a:rPr lang="en-US" altLang="zh-CN" sz="3600" b="1" dirty="0">
                <a:solidFill>
                  <a:srgbClr val="FF0000"/>
                </a:solidFill>
                <a:latin typeface="黑体" panose="02010609060101010101" pitchFamily="49" charset="-122"/>
                <a:ea typeface="黑体" panose="02010609060101010101" pitchFamily="49" charset="-122"/>
              </a:rPr>
              <a:t>?</a:t>
            </a:r>
            <a:br>
              <a:rPr lang="en-US" altLang="zh-CN" sz="3600" b="1" dirty="0">
                <a:solidFill>
                  <a:srgbClr val="FF0000"/>
                </a:solidFill>
                <a:latin typeface="黑体" panose="02010609060101010101" pitchFamily="49" charset="-122"/>
                <a:ea typeface="黑体" panose="02010609060101010101" pitchFamily="49" charset="-122"/>
              </a:rPr>
            </a:br>
            <a:endParaRPr lang="en-US" altLang="zh-CN" sz="3600" b="1" dirty="0">
              <a:solidFill>
                <a:srgbClr val="FF0000"/>
              </a:solidFill>
              <a:latin typeface="黑体" panose="02010609060101010101" pitchFamily="49" charset="-122"/>
              <a:ea typeface="黑体" panose="02010609060101010101" pitchFamily="49" charset="-122"/>
            </a:endParaRPr>
          </a:p>
        </p:txBody>
      </p:sp>
      <p:sp>
        <p:nvSpPr>
          <p:cNvPr id="39939" name="Rectangle 3"/>
          <p:cNvSpPr>
            <a:spLocks noGrp="1"/>
          </p:cNvSpPr>
          <p:nvPr>
            <p:ph idx="1"/>
          </p:nvPr>
        </p:nvSpPr>
        <p:spPr>
          <a:xfrm>
            <a:off x="228600" y="1981200"/>
            <a:ext cx="8540750" cy="4194175"/>
          </a:xfrm>
        </p:spPr>
        <p:txBody>
          <a:bodyPr vert="horz" wrap="square" lIns="91440" tIns="45720" rIns="91440" bIns="45720" anchor="t"/>
          <a:p>
            <a:pPr eaLnBrk="1" hangingPunct="1"/>
            <a:r>
              <a:rPr lang="zh-CN" altLang="en-US" sz="3400" b="1" dirty="0">
                <a:solidFill>
                  <a:schemeClr val="tx2"/>
                </a:solidFill>
              </a:rPr>
              <a:t>诗人越描写山河壮丽，就越使人感到人民不能主宰大地的可悲，越感到革命的必要。这就更加突出了强烈的革命精神。</a:t>
            </a:r>
            <a:endParaRPr lang="zh-CN" altLang="en-US" sz="3400" b="1" dirty="0">
              <a:solidFill>
                <a:schemeClr val="tx2"/>
              </a:solidFill>
            </a:endParaRPr>
          </a:p>
          <a:p>
            <a:pPr eaLnBrk="1" hangingPunct="1"/>
            <a:r>
              <a:rPr lang="zh-CN" altLang="en-US" sz="3400" b="1" dirty="0">
                <a:solidFill>
                  <a:schemeClr val="tx2"/>
                </a:solidFill>
              </a:rPr>
              <a:t>对比反衬的手法</a:t>
            </a:r>
            <a:endParaRPr lang="zh-CN" altLang="en-US" sz="3400" b="1" dirty="0">
              <a:solidFill>
                <a:schemeClr val="tx2"/>
              </a:solidFill>
            </a:endParaRPr>
          </a:p>
          <a:p>
            <a:pPr eaLnBrk="1" hangingPunct="1"/>
            <a:endParaRPr lang="en-US" altLang="zh-CN"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9">
                                            <p:txEl>
                                              <p:charRg st="0" end="53"/>
                                            </p:txEl>
                                          </p:spTgt>
                                        </p:tgtEl>
                                        <p:attrNameLst>
                                          <p:attrName>style.visibility</p:attrName>
                                        </p:attrNameLst>
                                      </p:cBhvr>
                                      <p:to>
                                        <p:strVal val="visible"/>
                                      </p:to>
                                    </p:set>
                                    <p:animEffect transition="in" filter="blinds(horizontal)">
                                      <p:cBhvr>
                                        <p:cTn id="7" dur="500"/>
                                        <p:tgtEl>
                                          <p:spTgt spid="39939">
                                            <p:txEl>
                                              <p:charRg st="0" end="5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939">
                                            <p:txEl>
                                              <p:charRg st="53" end="61"/>
                                            </p:txEl>
                                          </p:spTgt>
                                        </p:tgtEl>
                                        <p:attrNameLst>
                                          <p:attrName>style.visibility</p:attrName>
                                        </p:attrNameLst>
                                      </p:cBhvr>
                                      <p:to>
                                        <p:strVal val="visible"/>
                                      </p:to>
                                    </p:set>
                                    <p:animEffect transition="in" filter="blinds(horizontal)">
                                      <p:cBhvr>
                                        <p:cTn id="12" dur="500"/>
                                        <p:tgtEl>
                                          <p:spTgt spid="39939">
                                            <p:txEl>
                                              <p:charRg st="53" end="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最后三句在结构上起什么作用</a:t>
            </a:r>
            <a:r>
              <a:rPr lang="en-US" altLang="zh-CN" sz="3600" b="1" dirty="0">
                <a:solidFill>
                  <a:srgbClr val="FF0000"/>
                </a:solidFill>
                <a:latin typeface="黑体" panose="02010609060101010101" pitchFamily="49" charset="-122"/>
                <a:ea typeface="黑体" panose="02010609060101010101" pitchFamily="49" charset="-122"/>
              </a:rPr>
              <a:t>?</a:t>
            </a:r>
            <a:endParaRPr lang="en-US" altLang="zh-CN" sz="3600" b="1" dirty="0">
              <a:solidFill>
                <a:srgbClr val="FF0000"/>
              </a:solidFill>
              <a:latin typeface="黑体" panose="02010609060101010101" pitchFamily="49" charset="-122"/>
              <a:ea typeface="黑体" panose="02010609060101010101" pitchFamily="49" charset="-122"/>
            </a:endParaRPr>
          </a:p>
        </p:txBody>
      </p:sp>
      <p:sp>
        <p:nvSpPr>
          <p:cNvPr id="40963" name="Rectangle 3"/>
          <p:cNvSpPr>
            <a:spLocks noGrp="1"/>
          </p:cNvSpPr>
          <p:nvPr>
            <p:ph idx="1"/>
          </p:nvPr>
        </p:nvSpPr>
        <p:spPr/>
        <p:txBody>
          <a:bodyPr vert="horz" wrap="square" lIns="91440" tIns="45720" rIns="91440" bIns="45720" anchor="t"/>
          <a:p>
            <a:pPr eaLnBrk="1" hangingPunct="1"/>
            <a:r>
              <a:rPr lang="zh-CN" altLang="en-US" sz="3600" b="1" dirty="0">
                <a:solidFill>
                  <a:schemeClr val="tx2"/>
                </a:solidFill>
                <a:ea typeface="黑体" panose="02010609060101010101" pitchFamily="49" charset="-122"/>
              </a:rPr>
              <a:t>承上启下的过渡作用</a:t>
            </a:r>
            <a:endParaRPr lang="zh-CN" altLang="en-US" sz="3600" b="1" dirty="0">
              <a:solidFill>
                <a:schemeClr val="tx2"/>
              </a:solidFill>
              <a:ea typeface="黑体" panose="02010609060101010101" pitchFamily="49" charset="-122"/>
            </a:endParaRPr>
          </a:p>
          <a:p>
            <a:pPr eaLnBrk="1" hangingPunct="1"/>
            <a:endParaRPr lang="en-US" altLang="zh-CN" sz="3600" b="1"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xEl>
                                              <p:charRg st="0" end="10"/>
                                            </p:txEl>
                                          </p:spTgt>
                                        </p:tgtEl>
                                        <p:attrNameLst>
                                          <p:attrName>style.visibility</p:attrName>
                                        </p:attrNameLst>
                                      </p:cBhvr>
                                      <p:to>
                                        <p:strVal val="visible"/>
                                      </p:to>
                                    </p:set>
                                    <p:animEffect transition="in" filter="blinds(horizontal)">
                                      <p:cBhvr>
                                        <p:cTn id="7" dur="500"/>
                                        <p:tgtEl>
                                          <p:spTgt spid="40963">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ea typeface="黑体" panose="02010609060101010101" pitchFamily="49" charset="-122"/>
              </a:rPr>
              <a:t>下阕主要写了什么内容？</a:t>
            </a:r>
            <a:br>
              <a:rPr lang="zh-CN" altLang="en-US" sz="3600" b="1" dirty="0">
                <a:solidFill>
                  <a:srgbClr val="FF0000"/>
                </a:solidFill>
                <a:ea typeface="黑体" panose="02010609060101010101" pitchFamily="49" charset="-122"/>
              </a:rPr>
            </a:br>
            <a:endParaRPr lang="zh-CN" altLang="en-US" sz="3600" b="1" dirty="0">
              <a:solidFill>
                <a:srgbClr val="FF0000"/>
              </a:solidFill>
              <a:ea typeface="黑体" panose="02010609060101010101" pitchFamily="49" charset="-122"/>
            </a:endParaRPr>
          </a:p>
        </p:txBody>
      </p:sp>
      <p:sp>
        <p:nvSpPr>
          <p:cNvPr id="41987" name="Rectangle 3"/>
          <p:cNvSpPr>
            <a:spLocks noGrp="1"/>
          </p:cNvSpPr>
          <p:nvPr>
            <p:ph idx="1"/>
          </p:nvPr>
        </p:nvSpPr>
        <p:spPr/>
        <p:txBody>
          <a:bodyPr vert="horz" wrap="square" lIns="91440" tIns="45720" rIns="91440" bIns="45720" anchor="t"/>
          <a:p>
            <a:pPr eaLnBrk="1" hangingPunct="1"/>
            <a:r>
              <a:rPr lang="zh-CN" altLang="en-US" sz="3600" b="1" dirty="0">
                <a:solidFill>
                  <a:schemeClr val="tx2"/>
                </a:solidFill>
                <a:latin typeface="黑体" panose="02010609060101010101" pitchFamily="49" charset="-122"/>
                <a:ea typeface="黑体" panose="02010609060101010101" pitchFamily="49" charset="-122"/>
              </a:rPr>
              <a:t>回忆了青年时代的革命活动</a:t>
            </a:r>
            <a:r>
              <a:rPr lang="en-US" altLang="zh-CN" sz="3600" b="1" dirty="0">
                <a:solidFill>
                  <a:schemeClr val="tx2"/>
                </a:solidFill>
                <a:latin typeface="黑体" panose="02010609060101010101" pitchFamily="49" charset="-122"/>
                <a:ea typeface="黑体" panose="02010609060101010101" pitchFamily="49" charset="-122"/>
              </a:rPr>
              <a:t>.</a:t>
            </a:r>
            <a:endParaRPr lang="en-US" altLang="zh-CN" sz="3600" b="1" dirty="0">
              <a:solidFill>
                <a:schemeClr val="tx2"/>
              </a:solidFill>
              <a:latin typeface="黑体" panose="02010609060101010101" pitchFamily="49" charset="-122"/>
              <a:ea typeface="黑体" panose="02010609060101010101" pitchFamily="49" charset="-122"/>
            </a:endParaRPr>
          </a:p>
          <a:p>
            <a:pPr eaLnBrk="1" hangingPunct="1"/>
            <a:endParaRPr lang="en-US" altLang="zh-CN"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charRg st="0" end="14"/>
                                            </p:txEl>
                                          </p:spTgt>
                                        </p:tgtEl>
                                        <p:attrNameLst>
                                          <p:attrName>style.visibility</p:attrName>
                                        </p:attrNameLst>
                                      </p:cBhvr>
                                      <p:to>
                                        <p:strVal val="visible"/>
                                      </p:to>
                                    </p:set>
                                    <p:anim calcmode="lin" valueType="num">
                                      <p:cBhvr additive="base">
                                        <p:cTn id="7" dur="500" fill="hold"/>
                                        <p:tgtEl>
                                          <p:spTgt spid="41987">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62"/>
          <p:cNvPicPr>
            <a:picLocks noChangeAspect="1"/>
          </p:cNvPicPr>
          <p:nvPr/>
        </p:nvPicPr>
        <p:blipFill>
          <a:blip r:embed="rId1"/>
          <a:stretch>
            <a:fillRect/>
          </a:stretch>
        </p:blipFill>
        <p:spPr>
          <a:xfrm>
            <a:off x="0" y="0"/>
            <a:ext cx="9144000" cy="6857365"/>
          </a:xfrm>
          <a:prstGeom prst="rect">
            <a:avLst/>
          </a:prstGeom>
        </p:spPr>
      </p:pic>
      <p:sp>
        <p:nvSpPr>
          <p:cNvPr id="10242" name="Rectangle 3"/>
          <p:cNvSpPr>
            <a:spLocks noGrp="1"/>
          </p:cNvSpPr>
          <p:nvPr>
            <p:ph idx="1"/>
          </p:nvPr>
        </p:nvSpPr>
        <p:spPr>
          <a:xfrm>
            <a:off x="304800" y="838200"/>
            <a:ext cx="8540750" cy="5486400"/>
          </a:xfrm>
        </p:spPr>
        <p:txBody>
          <a:bodyPr vert="horz" wrap="square" lIns="91440" tIns="45720" rIns="91440" bIns="45720" anchor="t"/>
          <a:p>
            <a:pPr eaLnBrk="1" hangingPunct="1"/>
            <a:r>
              <a:rPr lang="zh-CN" altLang="en-US" b="1" dirty="0">
                <a:solidFill>
                  <a:schemeClr val="tx2"/>
                </a:solidFill>
                <a:ea typeface="楷体_GB2312" pitchFamily="49" charset="-122"/>
              </a:rPr>
              <a:t>毛泽东少年时故事</a:t>
            </a:r>
            <a:endParaRPr lang="zh-CN" altLang="en-US" b="1" dirty="0">
              <a:solidFill>
                <a:schemeClr val="tx2"/>
              </a:solidFill>
              <a:ea typeface="楷体_GB2312" pitchFamily="49" charset="-122"/>
            </a:endParaRPr>
          </a:p>
          <a:p>
            <a:pPr eaLnBrk="1" hangingPunct="1">
              <a:buNone/>
            </a:pPr>
            <a:r>
              <a:rPr lang="zh-CN" altLang="en-US" b="1" dirty="0">
                <a:solidFill>
                  <a:srgbClr val="FF0000"/>
                </a:solidFill>
                <a:ea typeface="楷体_GB2312" pitchFamily="49" charset="-122"/>
              </a:rPr>
              <a:t>                    男儿立志出乡关，</a:t>
            </a:r>
            <a:endParaRPr lang="zh-CN" altLang="en-US" b="1" dirty="0">
              <a:solidFill>
                <a:srgbClr val="FF0000"/>
              </a:solidFill>
              <a:ea typeface="楷体_GB2312" pitchFamily="49" charset="-122"/>
            </a:endParaRPr>
          </a:p>
          <a:p>
            <a:pPr eaLnBrk="1" hangingPunct="1">
              <a:buNone/>
            </a:pPr>
            <a:r>
              <a:rPr lang="zh-CN" altLang="en-US" b="1" dirty="0">
                <a:solidFill>
                  <a:srgbClr val="FF0000"/>
                </a:solidFill>
                <a:ea typeface="楷体_GB2312" pitchFamily="49" charset="-122"/>
              </a:rPr>
              <a:t>                    学不成名誓不还，</a:t>
            </a:r>
            <a:endParaRPr lang="zh-CN" altLang="en-US" b="1" dirty="0">
              <a:solidFill>
                <a:srgbClr val="FF0000"/>
              </a:solidFill>
              <a:ea typeface="楷体_GB2312" pitchFamily="49" charset="-122"/>
            </a:endParaRPr>
          </a:p>
          <a:p>
            <a:pPr eaLnBrk="1" hangingPunct="1">
              <a:buNone/>
            </a:pPr>
            <a:r>
              <a:rPr lang="zh-CN" altLang="en-US" b="1" dirty="0">
                <a:solidFill>
                  <a:srgbClr val="FF0000"/>
                </a:solidFill>
                <a:ea typeface="楷体_GB2312" pitchFamily="49" charset="-122"/>
              </a:rPr>
              <a:t>                    埋骨何须桑梓地，</a:t>
            </a:r>
            <a:endParaRPr lang="zh-CN" altLang="en-US" b="1" dirty="0">
              <a:solidFill>
                <a:srgbClr val="FF0000"/>
              </a:solidFill>
              <a:ea typeface="楷体_GB2312" pitchFamily="49" charset="-122"/>
            </a:endParaRPr>
          </a:p>
          <a:p>
            <a:pPr eaLnBrk="1" hangingPunct="1">
              <a:buNone/>
            </a:pPr>
            <a:r>
              <a:rPr lang="zh-CN" altLang="en-US" b="1" dirty="0">
                <a:solidFill>
                  <a:srgbClr val="FF0000"/>
                </a:solidFill>
                <a:ea typeface="楷体_GB2312" pitchFamily="49" charset="-122"/>
              </a:rPr>
              <a:t>                    人生何处不青山。</a:t>
            </a:r>
            <a:endParaRPr lang="zh-CN" altLang="en-US" b="1" dirty="0">
              <a:solidFill>
                <a:srgbClr val="FF0000"/>
              </a:solidFill>
              <a:ea typeface="楷体_GB2312" pitchFamily="49" charset="-122"/>
            </a:endParaRPr>
          </a:p>
          <a:p>
            <a:pPr eaLnBrk="1" hangingPunct="1">
              <a:buNone/>
            </a:pPr>
            <a:r>
              <a:rPr lang="zh-CN" altLang="en-US" b="1" dirty="0">
                <a:solidFill>
                  <a:srgbClr val="FF0000"/>
                </a:solidFill>
                <a:ea typeface="楷体_GB2312" pitchFamily="49" charset="-122"/>
              </a:rPr>
              <a:t>                                   </a:t>
            </a:r>
            <a:r>
              <a:rPr lang="zh-CN" altLang="en-US" sz="2800" b="1" dirty="0">
                <a:solidFill>
                  <a:schemeClr val="tx2"/>
                </a:solidFill>
                <a:ea typeface="楷体_GB2312" pitchFamily="49" charset="-122"/>
              </a:rPr>
              <a:t>（桑梓，指家乡）</a:t>
            </a:r>
            <a:endParaRPr lang="zh-CN" altLang="en-US" sz="2800" b="1" dirty="0">
              <a:solidFill>
                <a:schemeClr val="tx2"/>
              </a:solidFill>
              <a:ea typeface="楷体_GB2312" pitchFamily="49" charset="-122"/>
            </a:endParaRPr>
          </a:p>
          <a:p>
            <a:pPr eaLnBrk="1" hangingPunct="1"/>
            <a:r>
              <a:rPr lang="zh-CN" altLang="en-US" b="1" dirty="0">
                <a:solidFill>
                  <a:schemeClr val="tx2"/>
                </a:solidFill>
                <a:ea typeface="楷体_GB2312" pitchFamily="49" charset="-122"/>
              </a:rPr>
              <a:t>少年时的书生意气，风华正茂时挥斥方遒的豪情，这首诗给我们展现了一个立壮志的少年形象，也让我们看到了作为一代伟人的毛泽东的大气！</a:t>
            </a:r>
            <a:endParaRPr lang="zh-CN" altLang="en-US" b="1" dirty="0">
              <a:solidFill>
                <a:schemeClr val="tx2"/>
              </a:solidFill>
              <a:ea typeface="楷体_GB2312"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p:cNvSpPr>
          <p:nvPr>
            <p:ph type="title"/>
          </p:nvPr>
        </p:nvSpPr>
        <p:spPr/>
        <p:txBody>
          <a:bodyPr vert="horz" wrap="square" lIns="91440" tIns="45720" rIns="91440" bIns="45720" anchor="ctr"/>
          <a:p>
            <a:pPr eaLnBrk="1" hangingPunct="1"/>
            <a:r>
              <a:rPr lang="zh-CN" altLang="en-US" sz="3200" b="1" dirty="0">
                <a:solidFill>
                  <a:srgbClr val="FF0000"/>
                </a:solidFill>
                <a:ea typeface="黑体" panose="02010609060101010101" pitchFamily="49" charset="-122"/>
              </a:rPr>
              <a:t>下阕开头哪两个字标志着词人由上阕的写景转入对往事的回忆？</a:t>
            </a:r>
            <a:endParaRPr lang="zh-CN" altLang="en-US" sz="3200" b="1" dirty="0">
              <a:solidFill>
                <a:srgbClr val="FF0000"/>
              </a:solidFill>
              <a:ea typeface="黑体" panose="02010609060101010101" pitchFamily="49" charset="-122"/>
            </a:endParaRPr>
          </a:p>
        </p:txBody>
      </p:sp>
      <p:sp>
        <p:nvSpPr>
          <p:cNvPr id="43011" name="Rectangle 3"/>
          <p:cNvSpPr>
            <a:spLocks noGrp="1"/>
          </p:cNvSpPr>
          <p:nvPr>
            <p:ph idx="1"/>
          </p:nvPr>
        </p:nvSpPr>
        <p:spPr/>
        <p:txBody>
          <a:bodyPr vert="horz" wrap="square" lIns="91440" tIns="45720" rIns="91440" bIns="45720" anchor="t"/>
          <a:p>
            <a:pPr eaLnBrk="1" hangingPunct="1"/>
            <a:r>
              <a:rPr lang="en-US" altLang="zh-CN"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曾</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忆</a:t>
            </a:r>
            <a:r>
              <a:rPr lang="zh-CN" altLang="en-US" sz="3600" b="1" dirty="0">
                <a:solidFill>
                  <a:schemeClr val="tx2"/>
                </a:solidFill>
                <a:latin typeface="Arial" panose="020B0604020202020204" pitchFamily="34" charset="0"/>
                <a:ea typeface="黑体" panose="02010609060101010101" pitchFamily="49" charset="-122"/>
              </a:rPr>
              <a:t>”</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b="1" dirty="0">
                <a:solidFill>
                  <a:schemeClr val="tx2"/>
                </a:solidFill>
                <a:latin typeface="黑体" panose="02010609060101010101" pitchFamily="49" charset="-122"/>
                <a:ea typeface="黑体" panose="02010609060101010101" pitchFamily="49" charset="-122"/>
              </a:rPr>
              <a:t>词的上下阕在写法上也有分工，常常上阕写景，下阕抒情。</a:t>
            </a:r>
            <a:endParaRPr lang="zh-CN" altLang="en-US"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xEl>
                                              <p:charRg st="0" end="10"/>
                                            </p:txEl>
                                          </p:spTgt>
                                        </p:tgtEl>
                                        <p:attrNameLst>
                                          <p:attrName>style.visibility</p:attrName>
                                        </p:attrNameLst>
                                      </p:cBhvr>
                                      <p:to>
                                        <p:strVal val="visible"/>
                                      </p:to>
                                    </p:set>
                                    <p:anim calcmode="lin" valueType="num">
                                      <p:cBhvr additive="base">
                                        <p:cTn id="7" dur="500" fill="hold"/>
                                        <p:tgtEl>
                                          <p:spTgt spid="43011">
                                            <p:txEl>
                                              <p:charRg st="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1">
                                            <p:txEl>
                                              <p:charRg st="11" end="38"/>
                                            </p:txEl>
                                          </p:spTgt>
                                        </p:tgtEl>
                                        <p:attrNameLst>
                                          <p:attrName>style.visibility</p:attrName>
                                        </p:attrNameLst>
                                      </p:cBhvr>
                                      <p:to>
                                        <p:strVal val="visible"/>
                                      </p:to>
                                    </p:set>
                                    <p:anim calcmode="lin" valueType="num">
                                      <p:cBhvr additive="base">
                                        <p:cTn id="13" dur="500" fill="hold"/>
                                        <p:tgtEl>
                                          <p:spTgt spid="43011">
                                            <p:txEl>
                                              <p:charRg st="11" end="3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1">
                                            <p:txEl>
                                              <p:charRg st="11" end="3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ea typeface="黑体" panose="02010609060101010101" pitchFamily="49" charset="-122"/>
              </a:rPr>
              <a:t>说说对“峥嵘岁月”的理解。</a:t>
            </a:r>
            <a:endParaRPr lang="zh-CN" altLang="en-US" sz="3600" b="1" dirty="0">
              <a:solidFill>
                <a:srgbClr val="FF0000"/>
              </a:solidFill>
              <a:ea typeface="黑体" panose="02010609060101010101" pitchFamily="49" charset="-122"/>
            </a:endParaRPr>
          </a:p>
        </p:txBody>
      </p:sp>
      <p:sp>
        <p:nvSpPr>
          <p:cNvPr id="45059" name="Rectangle 3"/>
          <p:cNvSpPr>
            <a:spLocks noGrp="1"/>
          </p:cNvSpPr>
          <p:nvPr>
            <p:ph idx="1"/>
          </p:nvPr>
        </p:nvSpPr>
        <p:spPr/>
        <p:txBody>
          <a:bodyPr vert="horz" wrap="square" lIns="91440" tIns="45720" rIns="91440" bIns="45720" anchor="t"/>
          <a:p>
            <a:pPr eaLnBrk="1" hangingPunct="1"/>
            <a:r>
              <a:rPr lang="en-US" altLang="zh-CN" b="1" dirty="0">
                <a:solidFill>
                  <a:schemeClr val="tx2"/>
                </a:solidFill>
                <a:ea typeface="黑体" panose="02010609060101010101" pitchFamily="49" charset="-122"/>
              </a:rPr>
              <a:t>“</a:t>
            </a:r>
            <a:r>
              <a:rPr lang="zh-CN" altLang="en-US" b="1" dirty="0">
                <a:solidFill>
                  <a:schemeClr val="tx2"/>
                </a:solidFill>
                <a:ea typeface="黑体" panose="02010609060101010101" pitchFamily="49" charset="-122"/>
              </a:rPr>
              <a:t>峥嵘岁月”是对往日不平凡的斗争生活的形象概括。指不平常的斗争岁月。</a:t>
            </a:r>
            <a:endParaRPr lang="zh-CN" altLang="en-US" b="1" dirty="0">
              <a:solidFill>
                <a:schemeClr val="tx2"/>
              </a:solidFill>
              <a:ea typeface="黑体" panose="02010609060101010101" pitchFamily="49" charset="-122"/>
            </a:endParaRPr>
          </a:p>
          <a:p>
            <a:pPr eaLnBrk="1" hangingPunct="1"/>
            <a:endParaRPr lang="zh-CN" altLang="en-US" b="1" dirty="0">
              <a:solidFill>
                <a:schemeClr val="tx2"/>
              </a:solidFill>
              <a:ea typeface="黑体" panose="02010609060101010101" pitchFamily="49" charset="-122"/>
            </a:endParaRPr>
          </a:p>
          <a:p>
            <a:pPr eaLnBrk="1" hangingPunct="1"/>
            <a:r>
              <a:rPr lang="zh-CN" altLang="en-US" b="1" dirty="0">
                <a:solidFill>
                  <a:schemeClr val="tx2"/>
                </a:solidFill>
                <a:ea typeface="黑体" panose="02010609060101010101" pitchFamily="49" charset="-122"/>
              </a:rPr>
              <a:t>峥嵘，本来形容山势高峻。</a:t>
            </a:r>
            <a:endParaRPr lang="zh-CN" altLang="en-US" b="1" dirty="0">
              <a:solidFill>
                <a:schemeClr val="tx2"/>
              </a:solidFill>
              <a:ea typeface="黑体" panose="02010609060101010101" pitchFamily="49" charset="-122"/>
            </a:endParaRPr>
          </a:p>
          <a:p>
            <a:pPr eaLnBrk="1" hangingPunct="1"/>
            <a:endParaRPr lang="en-US" altLang="zh-CN" dirty="0">
              <a:solidFill>
                <a:schemeClr val="tx2"/>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9">
                                            <p:txEl>
                                              <p:charRg st="0" end="35"/>
                                            </p:txEl>
                                          </p:spTgt>
                                        </p:tgtEl>
                                        <p:attrNameLst>
                                          <p:attrName>style.visibility</p:attrName>
                                        </p:attrNameLst>
                                      </p:cBhvr>
                                      <p:to>
                                        <p:strVal val="visible"/>
                                      </p:to>
                                    </p:set>
                                    <p:anim calcmode="lin" valueType="num">
                                      <p:cBhvr additive="base">
                                        <p:cTn id="7" dur="500" fill="hold"/>
                                        <p:tgtEl>
                                          <p:spTgt spid="45059">
                                            <p:txEl>
                                              <p:charRg st="0" end="3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9">
                                            <p:txEl>
                                              <p:charRg st="36" end="49"/>
                                            </p:txEl>
                                          </p:spTgt>
                                        </p:tgtEl>
                                        <p:attrNameLst>
                                          <p:attrName>style.visibility</p:attrName>
                                        </p:attrNameLst>
                                      </p:cBhvr>
                                      <p:to>
                                        <p:strVal val="visible"/>
                                      </p:to>
                                    </p:set>
                                    <p:anim calcmode="lin" valueType="num">
                                      <p:cBhvr additive="base">
                                        <p:cTn id="13" dur="500" fill="hold"/>
                                        <p:tgtEl>
                                          <p:spTgt spid="45059">
                                            <p:txEl>
                                              <p:charRg st="36" end="4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charRg st="36" end="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ea typeface="黑体" panose="02010609060101010101" pitchFamily="49" charset="-122"/>
              </a:rPr>
              <a:t>词人如何刻画“同学少年”这一意象的？表达了作者当时怎样的思想感情？</a:t>
            </a:r>
            <a:endParaRPr lang="zh-CN" altLang="en-US" sz="3600" b="1" dirty="0">
              <a:solidFill>
                <a:srgbClr val="FF0000"/>
              </a:solidFill>
              <a:ea typeface="黑体" panose="02010609060101010101" pitchFamily="49" charset="-122"/>
            </a:endParaRPr>
          </a:p>
        </p:txBody>
      </p:sp>
      <p:sp>
        <p:nvSpPr>
          <p:cNvPr id="46083" name="Rectangle 3"/>
          <p:cNvSpPr>
            <a:spLocks noGrp="1"/>
          </p:cNvSpPr>
          <p:nvPr>
            <p:ph idx="1"/>
          </p:nvPr>
        </p:nvSpPr>
        <p:spPr>
          <a:xfrm>
            <a:off x="457200" y="1928813"/>
            <a:ext cx="8229600" cy="4197350"/>
          </a:xfrm>
        </p:spPr>
        <p:txBody>
          <a:bodyPr vert="horz" wrap="square" lIns="91440" tIns="45720" rIns="91440" bIns="45720" anchor="t"/>
          <a:p>
            <a:pPr eaLnBrk="1" hangingPunct="1"/>
            <a:r>
              <a:rPr lang="zh-CN" altLang="en-US" sz="3400" b="1" dirty="0">
                <a:solidFill>
                  <a:schemeClr val="tx2"/>
                </a:solidFill>
                <a:latin typeface="黑体" panose="02010609060101010101" pitchFamily="49" charset="-122"/>
                <a:ea typeface="黑体" panose="02010609060101010101" pitchFamily="49" charset="-122"/>
              </a:rPr>
              <a:t>年龄气质  </a:t>
            </a:r>
            <a:r>
              <a:rPr lang="en-US" altLang="zh-CN" sz="3400" b="1" dirty="0">
                <a:solidFill>
                  <a:schemeClr val="tx2"/>
                </a:solidFill>
                <a:latin typeface="黑体" panose="02010609060101010101" pitchFamily="49" charset="-122"/>
                <a:ea typeface="黑体" panose="02010609060101010101" pitchFamily="49" charset="-122"/>
              </a:rPr>
              <a:t>(</a:t>
            </a:r>
            <a:r>
              <a:rPr lang="zh-CN" altLang="en-US" sz="3400" b="1" dirty="0">
                <a:solidFill>
                  <a:schemeClr val="tx2"/>
                </a:solidFill>
                <a:latin typeface="黑体" panose="02010609060101010101" pitchFamily="49" charset="-122"/>
                <a:ea typeface="黑体" panose="02010609060101010101" pitchFamily="49" charset="-122"/>
              </a:rPr>
              <a:t>同学少年   风华正茂</a:t>
            </a:r>
            <a:r>
              <a:rPr lang="en-US" altLang="zh-CN" sz="3400" b="1" dirty="0">
                <a:solidFill>
                  <a:schemeClr val="tx2"/>
                </a:solidFill>
                <a:latin typeface="黑体" panose="02010609060101010101" pitchFamily="49" charset="-122"/>
                <a:ea typeface="黑体" panose="02010609060101010101" pitchFamily="49" charset="-122"/>
              </a:rPr>
              <a:t>)</a:t>
            </a:r>
            <a:endParaRPr lang="en-US" altLang="zh-CN" sz="3400" b="1" dirty="0">
              <a:solidFill>
                <a:schemeClr val="tx2"/>
              </a:solidFill>
              <a:latin typeface="黑体" panose="02010609060101010101" pitchFamily="49" charset="-122"/>
              <a:ea typeface="黑体" panose="02010609060101010101" pitchFamily="49" charset="-122"/>
            </a:endParaRPr>
          </a:p>
          <a:p>
            <a:pPr eaLnBrk="1" hangingPunct="1"/>
            <a:r>
              <a:rPr lang="zh-CN" altLang="en-US" sz="3400" b="1" dirty="0">
                <a:solidFill>
                  <a:schemeClr val="tx2"/>
                </a:solidFill>
                <a:latin typeface="黑体" panose="02010609060101010101" pitchFamily="49" charset="-122"/>
                <a:ea typeface="黑体" panose="02010609060101010101" pitchFamily="49" charset="-122"/>
              </a:rPr>
              <a:t>精神状态  </a:t>
            </a:r>
            <a:r>
              <a:rPr lang="en-US" altLang="zh-CN" sz="3400" b="1" dirty="0">
                <a:solidFill>
                  <a:schemeClr val="tx2"/>
                </a:solidFill>
                <a:latin typeface="黑体" panose="02010609060101010101" pitchFamily="49" charset="-122"/>
                <a:ea typeface="黑体" panose="02010609060101010101" pitchFamily="49" charset="-122"/>
              </a:rPr>
              <a:t>(</a:t>
            </a:r>
            <a:r>
              <a:rPr lang="zh-CN" altLang="en-US" sz="3400" b="1" dirty="0">
                <a:solidFill>
                  <a:schemeClr val="tx2"/>
                </a:solidFill>
                <a:latin typeface="黑体" panose="02010609060101010101" pitchFamily="49" charset="-122"/>
                <a:ea typeface="黑体" panose="02010609060101010101" pitchFamily="49" charset="-122"/>
              </a:rPr>
              <a:t>书生意气   挥斥方遒</a:t>
            </a:r>
            <a:r>
              <a:rPr lang="en-US" altLang="zh-CN" sz="3400" b="1" dirty="0">
                <a:solidFill>
                  <a:schemeClr val="tx2"/>
                </a:solidFill>
                <a:latin typeface="黑体" panose="02010609060101010101" pitchFamily="49" charset="-122"/>
                <a:ea typeface="黑体" panose="02010609060101010101" pitchFamily="49" charset="-122"/>
              </a:rPr>
              <a:t>)</a:t>
            </a:r>
            <a:endParaRPr lang="en-US" altLang="zh-CN" sz="3400" b="1" dirty="0">
              <a:solidFill>
                <a:schemeClr val="tx2"/>
              </a:solidFill>
              <a:latin typeface="黑体" panose="02010609060101010101" pitchFamily="49" charset="-122"/>
              <a:ea typeface="黑体" panose="02010609060101010101" pitchFamily="49" charset="-122"/>
            </a:endParaRPr>
          </a:p>
          <a:p>
            <a:pPr eaLnBrk="1" hangingPunct="1"/>
            <a:r>
              <a:rPr lang="zh-CN" altLang="en-US" sz="3400" b="1" dirty="0">
                <a:solidFill>
                  <a:schemeClr val="tx2"/>
                </a:solidFill>
                <a:latin typeface="黑体" panose="02010609060101010101" pitchFamily="49" charset="-122"/>
                <a:ea typeface="黑体" panose="02010609060101010101" pitchFamily="49" charset="-122"/>
              </a:rPr>
              <a:t>战斗行动  </a:t>
            </a:r>
            <a:r>
              <a:rPr lang="en-US" altLang="zh-CN" sz="3400" b="1" dirty="0">
                <a:solidFill>
                  <a:schemeClr val="tx2"/>
                </a:solidFill>
                <a:latin typeface="黑体" panose="02010609060101010101" pitchFamily="49" charset="-122"/>
                <a:ea typeface="黑体" panose="02010609060101010101" pitchFamily="49" charset="-122"/>
              </a:rPr>
              <a:t>(</a:t>
            </a:r>
            <a:r>
              <a:rPr lang="zh-CN" altLang="en-US" sz="3400" b="1" dirty="0">
                <a:solidFill>
                  <a:schemeClr val="tx2"/>
                </a:solidFill>
                <a:latin typeface="黑体" panose="02010609060101010101" pitchFamily="49" charset="-122"/>
                <a:ea typeface="黑体" panose="02010609060101010101" pitchFamily="49" charset="-122"/>
              </a:rPr>
              <a:t>指点江山   激扬文字   粪土当年万户侯</a:t>
            </a:r>
            <a:r>
              <a:rPr lang="en-US" altLang="zh-CN" sz="3400" b="1" dirty="0">
                <a:solidFill>
                  <a:schemeClr val="tx2"/>
                </a:solidFill>
                <a:latin typeface="黑体" panose="02010609060101010101" pitchFamily="49" charset="-122"/>
                <a:ea typeface="黑体" panose="02010609060101010101" pitchFamily="49" charset="-122"/>
              </a:rPr>
              <a:t>)</a:t>
            </a:r>
            <a:endParaRPr lang="en-US" altLang="zh-CN" sz="3400" b="1" dirty="0">
              <a:solidFill>
                <a:schemeClr val="tx2"/>
              </a:solidFill>
              <a:latin typeface="黑体" panose="02010609060101010101" pitchFamily="49" charset="-122"/>
              <a:ea typeface="黑体" panose="02010609060101010101" pitchFamily="49" charset="-122"/>
            </a:endParaRPr>
          </a:p>
          <a:p>
            <a:pPr eaLnBrk="1" hangingPunct="1"/>
            <a:endParaRPr lang="en-US" altLang="zh-CN"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083">
                                            <p:txEl>
                                              <p:charRg st="0" end="20"/>
                                            </p:txEl>
                                          </p:spTgt>
                                        </p:tgtEl>
                                        <p:attrNameLst>
                                          <p:attrName>style.visibility</p:attrName>
                                        </p:attrNameLst>
                                      </p:cBhvr>
                                      <p:to>
                                        <p:strVal val="visible"/>
                                      </p:to>
                                    </p:set>
                                    <p:animEffect transition="in" filter="fade">
                                      <p:cBhvr>
                                        <p:cTn id="7" dur="2000"/>
                                        <p:tgtEl>
                                          <p:spTgt spid="46083">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083">
                                            <p:txEl>
                                              <p:charRg st="20" end="40"/>
                                            </p:txEl>
                                          </p:spTgt>
                                        </p:tgtEl>
                                        <p:attrNameLst>
                                          <p:attrName>style.visibility</p:attrName>
                                        </p:attrNameLst>
                                      </p:cBhvr>
                                      <p:to>
                                        <p:strVal val="visible"/>
                                      </p:to>
                                    </p:set>
                                    <p:animEffect transition="in" filter="fade">
                                      <p:cBhvr>
                                        <p:cTn id="12" dur="2000"/>
                                        <p:tgtEl>
                                          <p:spTgt spid="46083">
                                            <p:txEl>
                                              <p:charRg st="20"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083">
                                            <p:txEl>
                                              <p:charRg st="40" end="70"/>
                                            </p:txEl>
                                          </p:spTgt>
                                        </p:tgtEl>
                                        <p:attrNameLst>
                                          <p:attrName>style.visibility</p:attrName>
                                        </p:attrNameLst>
                                      </p:cBhvr>
                                      <p:to>
                                        <p:strVal val="visible"/>
                                      </p:to>
                                    </p:set>
                                    <p:animEffect transition="in" filter="fade">
                                      <p:cBhvr>
                                        <p:cTn id="17" dur="2000"/>
                                        <p:tgtEl>
                                          <p:spTgt spid="46083">
                                            <p:txEl>
                                              <p:charRg st="4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3"/>
          <p:cNvSpPr>
            <a:spLocks noGrp="1"/>
          </p:cNvSpPr>
          <p:nvPr>
            <p:ph idx="1"/>
          </p:nvPr>
        </p:nvSpPr>
        <p:spPr>
          <a:xfrm>
            <a:off x="228600" y="838200"/>
            <a:ext cx="8540750" cy="4194175"/>
          </a:xfrm>
        </p:spPr>
        <p:txBody>
          <a:bodyPr vert="horz" wrap="square" lIns="91440" tIns="45720" rIns="91440" bIns="45720" anchor="t"/>
          <a:p>
            <a:pPr eaLnBrk="1" hangingPunct="1"/>
            <a:r>
              <a:rPr lang="zh-CN" altLang="en-US" b="1" dirty="0">
                <a:solidFill>
                  <a:schemeClr val="tx2"/>
                </a:solidFill>
                <a:latin typeface="宋体" panose="02010600030101010101" pitchFamily="2" charset="-122"/>
                <a:ea typeface="黑体" panose="02010609060101010101" pitchFamily="49" charset="-122"/>
              </a:rPr>
              <a:t>那时候，同学们正当青春年少，意气风发，才华横溢，激情奔放，敢说敢做，革命精神十分旺盛。</a:t>
            </a:r>
            <a:endParaRPr lang="zh-CN" altLang="en-US" b="1" dirty="0">
              <a:solidFill>
                <a:schemeClr val="tx2"/>
              </a:solidFill>
              <a:latin typeface="宋体" panose="02010600030101010101" pitchFamily="2" charset="-122"/>
              <a:ea typeface="黑体" panose="02010609060101010101" pitchFamily="49" charset="-122"/>
            </a:endParaRPr>
          </a:p>
          <a:p>
            <a:pPr eaLnBrk="1" hangingPunct="1"/>
            <a:r>
              <a:rPr lang="zh-CN" altLang="en-US" b="1" dirty="0">
                <a:solidFill>
                  <a:schemeClr val="tx2"/>
                </a:solidFill>
                <a:latin typeface="宋体" panose="02010600030101010101" pitchFamily="2" charset="-122"/>
                <a:ea typeface="黑体" panose="02010609060101010101" pitchFamily="49" charset="-122"/>
              </a:rPr>
              <a:t>面对祖国大好河山，指点谈论。经常在一起评论国家大事，写出讨恶扬善的文章，把主宰一方的军阀统治者看的如粪土一般。</a:t>
            </a:r>
            <a:endParaRPr lang="zh-CN" altLang="en-US" b="1" dirty="0">
              <a:solidFill>
                <a:schemeClr val="tx2"/>
              </a:solidFill>
              <a:ea typeface="黑体" panose="02010609060101010101" pitchFamily="49" charset="-122"/>
            </a:endParaRPr>
          </a:p>
          <a:p>
            <a:pPr eaLnBrk="1" hangingPunct="1"/>
            <a:endParaRPr lang="en-US" altLang="zh-CN" b="1" dirty="0">
              <a:solidFill>
                <a:schemeClr val="tx2"/>
              </a:solidFill>
              <a:ea typeface="黑体" panose="02010609060101010101"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3"/>
          <p:cNvSpPr>
            <a:spLocks noGrp="1"/>
          </p:cNvSpPr>
          <p:nvPr>
            <p:ph idx="1"/>
          </p:nvPr>
        </p:nvSpPr>
        <p:spPr>
          <a:xfrm>
            <a:off x="304800" y="990600"/>
            <a:ext cx="8540750" cy="4194175"/>
          </a:xfrm>
        </p:spPr>
        <p:txBody>
          <a:bodyPr vert="horz" wrap="square" lIns="91440" tIns="45720" rIns="91440" bIns="45720" anchor="t"/>
          <a:p>
            <a:pPr eaLnBrk="1" hangingPunct="1"/>
            <a:r>
              <a:rPr lang="en-US" altLang="zh-CN" sz="3600" b="1" dirty="0">
                <a:solidFill>
                  <a:schemeClr val="tx2"/>
                </a:solidFill>
                <a:latin typeface="Arial" panose="020B0604020202020204" pitchFamily="34" charset="0"/>
                <a:ea typeface="黑体" panose="02010609060101010101" pitchFamily="49" charset="-122"/>
              </a:rPr>
              <a:t>“</a:t>
            </a:r>
            <a:r>
              <a:rPr lang="zh-CN" altLang="en-US" sz="3600" b="1" dirty="0">
                <a:solidFill>
                  <a:srgbClr val="0000FF"/>
                </a:solidFill>
                <a:latin typeface="黑体" panose="02010609060101010101" pitchFamily="49" charset="-122"/>
                <a:ea typeface="黑体" panose="02010609060101010101" pitchFamily="49" charset="-122"/>
              </a:rPr>
              <a:t>恰</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：正当，正值。 </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rgbClr val="0000FF"/>
                </a:solidFill>
                <a:latin typeface="黑体" panose="02010609060101010101" pitchFamily="49" charset="-122"/>
                <a:ea typeface="黑体" panose="02010609060101010101" pitchFamily="49" charset="-122"/>
              </a:rPr>
              <a:t>方</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：正当。</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rgbClr val="0000FF"/>
                </a:solidFill>
                <a:latin typeface="黑体" panose="02010609060101010101" pitchFamily="49" charset="-122"/>
                <a:ea typeface="黑体" panose="02010609060101010101" pitchFamily="49" charset="-122"/>
              </a:rPr>
              <a:t>粪土</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：名词作动词，视</a:t>
            </a:r>
            <a:r>
              <a:rPr lang="en-US" altLang="zh-CN"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如粪土。</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万户侯</a:t>
            </a:r>
            <a:r>
              <a:rPr lang="zh-CN" altLang="en-US" b="1" dirty="0">
                <a:solidFill>
                  <a:srgbClr val="070709"/>
                </a:solidFill>
              </a:rPr>
              <a:t>：</a:t>
            </a:r>
            <a:r>
              <a:rPr lang="zh-CN" altLang="en-US" sz="3600" b="1" dirty="0">
                <a:solidFill>
                  <a:schemeClr val="tx2"/>
                </a:solidFill>
                <a:ea typeface="黑体" panose="02010609060101010101" pitchFamily="49" charset="-122"/>
              </a:rPr>
              <a:t>反动军阀，官僚地主</a:t>
            </a:r>
            <a:endParaRPr lang="zh-CN" altLang="en-US" sz="3600" b="1" dirty="0">
              <a:solidFill>
                <a:schemeClr val="tx2"/>
              </a:solidFill>
              <a:latin typeface="黑体" panose="02010609060101010101" pitchFamily="49" charset="-122"/>
              <a:ea typeface="黑体" panose="02010609060101010101" pitchFamily="49" charset="-122"/>
            </a:endParaRPr>
          </a:p>
          <a:p>
            <a:pPr eaLnBrk="1" hangingPunct="1"/>
            <a:endParaRPr lang="en-US" altLang="zh-CN" sz="36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p:cNvSpPr>
          <p:nvPr>
            <p:ph type="title"/>
          </p:nvPr>
        </p:nvSpPr>
        <p:spPr>
          <a:xfrm>
            <a:off x="381000" y="457200"/>
            <a:ext cx="8540750" cy="1143000"/>
          </a:xfrm>
        </p:spPr>
        <p:txBody>
          <a:bodyPr vert="horz" wrap="square" lIns="91440" tIns="45720" rIns="91440" bIns="45720" anchor="ctr"/>
          <a:p>
            <a:pPr eaLnBrk="1" hangingPunct="1"/>
            <a:r>
              <a:rPr lang="zh-CN" altLang="en-US" sz="3600" b="1" dirty="0">
                <a:solidFill>
                  <a:srgbClr val="FF0000"/>
                </a:solidFill>
                <a:latin typeface="宋体" panose="02010600030101010101" pitchFamily="2" charset="-122"/>
                <a:ea typeface="楷体_GB2312" pitchFamily="49" charset="-122"/>
              </a:rPr>
              <a:t>曾记否，到中流击水，浪遏飞舟？</a:t>
            </a:r>
            <a:endParaRPr lang="zh-CN" altLang="en-US" sz="3600" b="1" dirty="0">
              <a:solidFill>
                <a:srgbClr val="FF0000"/>
              </a:solidFill>
              <a:latin typeface="宋体" panose="02010600030101010101" pitchFamily="2" charset="-122"/>
              <a:ea typeface="楷体_GB2312" pitchFamily="49" charset="-122"/>
            </a:endParaRPr>
          </a:p>
        </p:txBody>
      </p:sp>
      <p:sp>
        <p:nvSpPr>
          <p:cNvPr id="65539" name="Rectangle 3"/>
          <p:cNvSpPr>
            <a:spLocks noGrp="1"/>
          </p:cNvSpPr>
          <p:nvPr>
            <p:ph idx="1"/>
          </p:nvPr>
        </p:nvSpPr>
        <p:spPr>
          <a:xfrm>
            <a:off x="0" y="1600200"/>
            <a:ext cx="8915400" cy="4724400"/>
          </a:xfrm>
        </p:spPr>
        <p:txBody>
          <a:bodyPr vert="horz" wrap="square" lIns="91440" tIns="45720" rIns="91440" bIns="45720" anchor="t"/>
          <a:p>
            <a:pPr eaLnBrk="1" hangingPunct="1"/>
            <a:r>
              <a:rPr lang="en-US" altLang="zh-CN"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中流</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，江水中间。</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击水</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，作者曾自注：</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游泳：那时初学，盛夏水涨，几死者数，一群人终于坚持，直到隆冬，犹在江中。当时有一篇诗，都忘记了，只记得两句：自信人生二百年，会当水击三千里。</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遏，遏止，可以有两种理解：一种认为是游泳激起的波浪，几乎把飞快行驶的船只都阻挡住了；一种认为</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浪遏飞舟</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是</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到中流击水</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的条件。如果按照后一种理解，这三句大意是：</a:t>
            </a:r>
            <a:r>
              <a:rPr lang="zh-CN" altLang="en-US" sz="2800" b="1" dirty="0">
                <a:solidFill>
                  <a:schemeClr val="tx2"/>
                </a:solidFill>
                <a:latin typeface="Arial" panose="020B0604020202020204" pitchFamily="34" charset="0"/>
                <a:ea typeface="黑体" panose="02010609060101010101" pitchFamily="49" charset="-122"/>
              </a:rPr>
              <a:t>“</a:t>
            </a:r>
            <a:r>
              <a:rPr lang="zh-CN" altLang="en-US" sz="2800" b="1" dirty="0">
                <a:solidFill>
                  <a:schemeClr val="tx2"/>
                </a:solidFill>
                <a:latin typeface="黑体" panose="02010609060101010101" pitchFamily="49" charset="-122"/>
                <a:ea typeface="黑体" panose="02010609060101010101" pitchFamily="49" charset="-122"/>
              </a:rPr>
              <a:t>还记得吗？当年我们一同到江心游泳，尽管风浪巨大，连行船也很困难，但我们这些人以同汹涌的急流拼搏为快乐。</a:t>
            </a:r>
            <a:r>
              <a:rPr lang="zh-CN" altLang="en-US" sz="2800" b="1" dirty="0">
                <a:solidFill>
                  <a:schemeClr val="tx2"/>
                </a:solidFill>
                <a:latin typeface="Arial" panose="020B0604020202020204" pitchFamily="34" charset="0"/>
                <a:ea typeface="黑体" panose="02010609060101010101" pitchFamily="49" charset="-122"/>
              </a:rPr>
              <a:t>”</a:t>
            </a:r>
            <a:endParaRPr lang="zh-CN" altLang="en-US" sz="28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539">
                                            <p:txEl>
                                              <p:charRg st="0" end="228"/>
                                            </p:txEl>
                                          </p:spTgt>
                                        </p:tgtEl>
                                        <p:attrNameLst>
                                          <p:attrName>style.visibility</p:attrName>
                                        </p:attrNameLst>
                                      </p:cBhvr>
                                      <p:to>
                                        <p:strVal val="visible"/>
                                      </p:to>
                                    </p:set>
                                    <p:animEffect transition="in" filter="fade">
                                      <p:cBhvr>
                                        <p:cTn id="7" dur="2000"/>
                                        <p:tgtEl>
                                          <p:spTgt spid="65539">
                                            <p:txEl>
                                              <p:charRg st="0"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Rectangle 3"/>
          <p:cNvSpPr>
            <a:spLocks noGrp="1"/>
          </p:cNvSpPr>
          <p:nvPr>
            <p:ph idx="1"/>
          </p:nvPr>
        </p:nvSpPr>
        <p:spPr>
          <a:xfrm>
            <a:off x="304800" y="762000"/>
            <a:ext cx="8540750" cy="4194175"/>
          </a:xfrm>
        </p:spPr>
        <p:txBody>
          <a:bodyPr vert="horz" wrap="square" lIns="91440" tIns="45720" rIns="91440" bIns="45720" anchor="t"/>
          <a:p>
            <a:pPr eaLnBrk="1" hangingPunct="1"/>
            <a:r>
              <a:rPr lang="zh-CN" altLang="en-US" sz="3600" b="1" dirty="0">
                <a:solidFill>
                  <a:schemeClr val="tx2"/>
                </a:solidFill>
                <a:latin typeface="楷体_GB2312" pitchFamily="49" charset="-122"/>
                <a:ea typeface="楷体_GB2312" pitchFamily="49" charset="-122"/>
              </a:rPr>
              <a:t>下片回忆往昔峥嵘岁月，表现了诗人和战友们为了改造旧中国英勇无畏的革命精神和壮志豪情，</a:t>
            </a:r>
            <a:r>
              <a:rPr lang="zh-CN" altLang="en-US" sz="3600" b="1" dirty="0">
                <a:solidFill>
                  <a:srgbClr val="FF0000"/>
                </a:solidFill>
                <a:latin typeface="楷体_GB2312" pitchFamily="49" charset="-122"/>
                <a:ea typeface="楷体_GB2312" pitchFamily="49" charset="-122"/>
              </a:rPr>
              <a:t>形象含蓄地给出</a:t>
            </a:r>
            <a:r>
              <a:rPr lang="zh-CN" altLang="en-US" sz="3600" b="1" dirty="0">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谁主沉浮</a:t>
            </a:r>
            <a:r>
              <a:rPr lang="zh-CN" altLang="en-US" sz="3600" b="1" dirty="0">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的答案</a:t>
            </a:r>
            <a:r>
              <a:rPr lang="zh-CN" altLang="en-US" sz="3600" b="1" dirty="0">
                <a:solidFill>
                  <a:schemeClr val="tx2"/>
                </a:solidFill>
                <a:latin typeface="楷体_GB2312" pitchFamily="49" charset="-122"/>
                <a:ea typeface="楷体_GB2312" pitchFamily="49" charset="-122"/>
              </a:rPr>
              <a:t>：</a:t>
            </a:r>
            <a:endParaRPr lang="zh-CN" altLang="en-US" sz="3600" b="1" dirty="0">
              <a:solidFill>
                <a:schemeClr val="tx2"/>
              </a:solidFill>
              <a:latin typeface="楷体_GB2312" pitchFamily="49" charset="-122"/>
              <a:ea typeface="楷体_GB2312" pitchFamily="49" charset="-122"/>
            </a:endParaRPr>
          </a:p>
          <a:p>
            <a:pPr eaLnBrk="1" hangingPunct="1"/>
            <a:r>
              <a:rPr lang="zh-CN" altLang="en-US" sz="3600" b="1" dirty="0">
                <a:solidFill>
                  <a:schemeClr val="tx2"/>
                </a:solidFill>
                <a:latin typeface="楷体_GB2312" pitchFamily="49" charset="-122"/>
                <a:ea typeface="楷体_GB2312" pitchFamily="49" charset="-122"/>
              </a:rPr>
              <a:t>主宰国家命运的，是以天下为己任，蔑视反动统治者，改造旧世界的革命青年。</a:t>
            </a:r>
            <a:endParaRPr lang="zh-CN" altLang="en-US" sz="3600" b="1" dirty="0">
              <a:solidFill>
                <a:schemeClr val="tx2"/>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xEl>
                                              <p:charRg st="0" end="60"/>
                                            </p:txEl>
                                          </p:spTgt>
                                        </p:tgtEl>
                                        <p:attrNameLst>
                                          <p:attrName>style.visibility</p:attrName>
                                        </p:attrNameLst>
                                      </p:cBhvr>
                                      <p:to>
                                        <p:strVal val="visible"/>
                                      </p:to>
                                    </p:set>
                                    <p:anim calcmode="lin" valueType="num">
                                      <p:cBhvr additive="base">
                                        <p:cTn id="7" dur="500" fill="hold"/>
                                        <p:tgtEl>
                                          <p:spTgt spid="48131">
                                            <p:txEl>
                                              <p:charRg st="0" end="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1">
                                            <p:txEl>
                                              <p:charRg st="60" end="96"/>
                                            </p:txEl>
                                          </p:spTgt>
                                        </p:tgtEl>
                                        <p:attrNameLst>
                                          <p:attrName>style.visibility</p:attrName>
                                        </p:attrNameLst>
                                      </p:cBhvr>
                                      <p:to>
                                        <p:strVal val="visible"/>
                                      </p:to>
                                    </p:set>
                                    <p:anim calcmode="lin" valueType="num">
                                      <p:cBhvr additive="base">
                                        <p:cTn id="13" dur="500" fill="hold"/>
                                        <p:tgtEl>
                                          <p:spTgt spid="48131">
                                            <p:txEl>
                                              <p:charRg st="60" end="9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charRg st="60"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type="title"/>
          </p:nvPr>
        </p:nvSpPr>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总结</a:t>
            </a:r>
            <a:r>
              <a:rPr lang="en-US" altLang="zh-CN" sz="3600" b="1" dirty="0">
                <a:solidFill>
                  <a:srgbClr val="FF0000"/>
                </a:solidFill>
                <a:latin typeface="黑体" panose="02010609060101010101" pitchFamily="49" charset="-122"/>
                <a:ea typeface="黑体" panose="02010609060101010101" pitchFamily="49" charset="-122"/>
              </a:rPr>
              <a:t>:</a:t>
            </a:r>
            <a:br>
              <a:rPr lang="en-US" altLang="zh-CN" sz="3600" b="1" dirty="0">
                <a:solidFill>
                  <a:srgbClr val="FF0000"/>
                </a:solidFill>
                <a:latin typeface="黑体" panose="02010609060101010101" pitchFamily="49" charset="-122"/>
                <a:ea typeface="黑体" panose="02010609060101010101" pitchFamily="49" charset="-122"/>
              </a:rPr>
            </a:br>
            <a:r>
              <a:rPr lang="zh-CN" altLang="en-US" sz="3600" b="1" dirty="0">
                <a:solidFill>
                  <a:srgbClr val="FF0000"/>
                </a:solidFill>
                <a:latin typeface="黑体" panose="02010609060101010101" pitchFamily="49" charset="-122"/>
                <a:ea typeface="黑体" panose="02010609060101010101" pitchFamily="49" charset="-122"/>
              </a:rPr>
              <a:t>本词主要抒发什么情感，表达什么志向 </a:t>
            </a:r>
            <a:r>
              <a:rPr lang="en-US" altLang="zh-CN" sz="3600" b="1" dirty="0">
                <a:solidFill>
                  <a:srgbClr val="FF0000"/>
                </a:solidFill>
                <a:latin typeface="黑体" panose="02010609060101010101" pitchFamily="49" charset="-122"/>
                <a:ea typeface="黑体" panose="02010609060101010101" pitchFamily="49" charset="-122"/>
              </a:rPr>
              <a:t>?</a:t>
            </a:r>
            <a:endParaRPr lang="en-US" altLang="zh-CN" sz="3600" b="1" dirty="0">
              <a:solidFill>
                <a:srgbClr val="FF0000"/>
              </a:solidFill>
              <a:latin typeface="黑体" panose="02010609060101010101" pitchFamily="49" charset="-122"/>
              <a:ea typeface="黑体" panose="02010609060101010101" pitchFamily="49" charset="-122"/>
            </a:endParaRPr>
          </a:p>
        </p:txBody>
      </p:sp>
      <p:sp>
        <p:nvSpPr>
          <p:cNvPr id="66563" name="Rectangle 3"/>
          <p:cNvSpPr>
            <a:spLocks noGrp="1"/>
          </p:cNvSpPr>
          <p:nvPr>
            <p:ph idx="1"/>
          </p:nvPr>
        </p:nvSpPr>
        <p:spPr>
          <a:xfrm>
            <a:off x="457200" y="2093913"/>
            <a:ext cx="8229600" cy="4032250"/>
          </a:xfrm>
        </p:spPr>
        <p:txBody>
          <a:bodyPr vert="horz" wrap="square" lIns="91440" tIns="45720" rIns="91440" bIns="45720" anchor="t"/>
          <a:p>
            <a:pPr eaLnBrk="1" hangingPunct="1"/>
            <a:r>
              <a:rPr lang="zh-CN" altLang="en-US" sz="3400" b="1" dirty="0">
                <a:solidFill>
                  <a:schemeClr val="tx2"/>
                </a:solidFill>
                <a:latin typeface="黑体" panose="02010609060101010101" pitchFamily="49" charset="-122"/>
                <a:ea typeface="黑体" panose="02010609060101010101" pitchFamily="49" charset="-122"/>
              </a:rPr>
              <a:t>忧国忧民的情怀</a:t>
            </a:r>
            <a:endParaRPr lang="zh-CN" altLang="en-US" sz="3400" b="1" dirty="0">
              <a:solidFill>
                <a:schemeClr val="tx2"/>
              </a:solidFill>
              <a:latin typeface="黑体" panose="02010609060101010101" pitchFamily="49" charset="-122"/>
              <a:ea typeface="黑体" panose="02010609060101010101" pitchFamily="49" charset="-122"/>
            </a:endParaRPr>
          </a:p>
          <a:p>
            <a:pPr eaLnBrk="1" hangingPunct="1"/>
            <a:r>
              <a:rPr lang="zh-CN" altLang="en-US" sz="3400" b="1" dirty="0">
                <a:solidFill>
                  <a:schemeClr val="tx2"/>
                </a:solidFill>
                <a:latin typeface="黑体" panose="02010609060101010101" pitchFamily="49" charset="-122"/>
                <a:ea typeface="黑体" panose="02010609060101010101" pitchFamily="49" charset="-122"/>
              </a:rPr>
              <a:t>主宰国家命运</a:t>
            </a:r>
            <a:r>
              <a:rPr lang="en-US" altLang="zh-CN" sz="3400" b="1" dirty="0">
                <a:solidFill>
                  <a:schemeClr val="tx2"/>
                </a:solidFill>
                <a:latin typeface="黑体" panose="02010609060101010101" pitchFamily="49" charset="-122"/>
                <a:ea typeface="黑体" panose="02010609060101010101" pitchFamily="49" charset="-122"/>
              </a:rPr>
              <a:t>.</a:t>
            </a:r>
            <a:r>
              <a:rPr lang="zh-CN" altLang="en-US" sz="3400" b="1" dirty="0">
                <a:solidFill>
                  <a:schemeClr val="tx2"/>
                </a:solidFill>
                <a:latin typeface="黑体" panose="02010609060101010101" pitchFamily="49" charset="-122"/>
                <a:ea typeface="黑体" panose="02010609060101010101" pitchFamily="49" charset="-122"/>
              </a:rPr>
              <a:t>改造旧世界的志向。</a:t>
            </a:r>
            <a:endParaRPr lang="zh-CN" altLang="en-US" sz="3400" b="1" dirty="0">
              <a:solidFill>
                <a:schemeClr val="tx2"/>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3">
                                            <p:txEl>
                                              <p:charRg st="0" end="8"/>
                                            </p:txEl>
                                          </p:spTgt>
                                        </p:tgtEl>
                                        <p:attrNameLst>
                                          <p:attrName>style.visibility</p:attrName>
                                        </p:attrNameLst>
                                      </p:cBhvr>
                                      <p:to>
                                        <p:strVal val="visible"/>
                                      </p:to>
                                    </p:set>
                                    <p:animEffect transition="in" filter="blinds(horizontal)">
                                      <p:cBhvr>
                                        <p:cTn id="7" dur="500"/>
                                        <p:tgtEl>
                                          <p:spTgt spid="66563">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563">
                                            <p:txEl>
                                              <p:charRg st="8" end="25"/>
                                            </p:txEl>
                                          </p:spTgt>
                                        </p:tgtEl>
                                        <p:attrNameLst>
                                          <p:attrName>style.visibility</p:attrName>
                                        </p:attrNameLst>
                                      </p:cBhvr>
                                      <p:to>
                                        <p:strVal val="visible"/>
                                      </p:to>
                                    </p:set>
                                    <p:animEffect transition="in" filter="blinds(horizontal)">
                                      <p:cBhvr>
                                        <p:cTn id="12" dur="500"/>
                                        <p:tgtEl>
                                          <p:spTgt spid="66563">
                                            <p:txEl>
                                              <p:charRg st="8" end="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a:spLocks noGrp="1"/>
          </p:cNvSpPr>
          <p:nvPr>
            <p:ph idx="1"/>
          </p:nvPr>
        </p:nvSpPr>
        <p:spPr>
          <a:xfrm>
            <a:off x="304800" y="990600"/>
            <a:ext cx="8540750" cy="4194175"/>
          </a:xfrm>
        </p:spPr>
        <p:txBody>
          <a:bodyPr vert="horz" wrap="square" lIns="91440" tIns="45720" rIns="91440" bIns="45720" anchor="t"/>
          <a:p>
            <a:pPr eaLnBrk="1" hangingPunct="1">
              <a:lnSpc>
                <a:spcPct val="130000"/>
              </a:lnSpc>
              <a:spcBef>
                <a:spcPct val="0"/>
              </a:spcBef>
              <a:buNone/>
            </a:pPr>
            <a:r>
              <a:rPr lang="en-US" altLang="zh-CN" sz="3600" b="1" dirty="0">
                <a:solidFill>
                  <a:schemeClr val="tx2"/>
                </a:solidFill>
                <a:ea typeface="黑体" panose="02010609060101010101" pitchFamily="49" charset="-122"/>
              </a:rPr>
              <a:t>          </a:t>
            </a:r>
            <a:r>
              <a:rPr lang="zh-CN" altLang="en-US" sz="3600" b="1" dirty="0">
                <a:solidFill>
                  <a:schemeClr val="tx2"/>
                </a:solidFill>
                <a:ea typeface="黑体" panose="02010609060101010101" pitchFamily="49" charset="-122"/>
              </a:rPr>
              <a:t>本词通过对</a:t>
            </a:r>
            <a:r>
              <a:rPr lang="zh-CN" altLang="en-US" sz="3600" b="1" dirty="0">
                <a:solidFill>
                  <a:srgbClr val="FF0000"/>
                </a:solidFill>
                <a:ea typeface="黑体" panose="02010609060101010101" pitchFamily="49" charset="-122"/>
              </a:rPr>
              <a:t>长沙秋景</a:t>
            </a:r>
            <a:r>
              <a:rPr lang="zh-CN" altLang="en-US" sz="3600" b="1" dirty="0">
                <a:solidFill>
                  <a:schemeClr val="tx2"/>
                </a:solidFill>
                <a:ea typeface="黑体" panose="02010609060101010101" pitchFamily="49" charset="-122"/>
              </a:rPr>
              <a:t>的描绘和</a:t>
            </a:r>
            <a:r>
              <a:rPr lang="zh-CN" altLang="en-US" sz="3600" b="1" dirty="0">
                <a:solidFill>
                  <a:srgbClr val="FF0000"/>
                </a:solidFill>
                <a:ea typeface="黑体" panose="02010609060101010101" pitchFamily="49" charset="-122"/>
              </a:rPr>
              <a:t>青年时代革命斗争生活</a:t>
            </a:r>
            <a:r>
              <a:rPr lang="zh-CN" altLang="en-US" sz="3600" b="1" dirty="0">
                <a:solidFill>
                  <a:schemeClr val="tx2"/>
                </a:solidFill>
                <a:ea typeface="黑体" panose="02010609060101010101" pitchFamily="49" charset="-122"/>
              </a:rPr>
              <a:t>的回忆，</a:t>
            </a:r>
            <a:endParaRPr lang="zh-CN" altLang="en-US" sz="3600" b="1" dirty="0">
              <a:solidFill>
                <a:schemeClr val="tx2"/>
              </a:solidFill>
              <a:ea typeface="黑体" panose="02010609060101010101" pitchFamily="49" charset="-122"/>
            </a:endParaRPr>
          </a:p>
          <a:p>
            <a:pPr eaLnBrk="1" hangingPunct="1">
              <a:lnSpc>
                <a:spcPct val="130000"/>
              </a:lnSpc>
              <a:spcBef>
                <a:spcPct val="0"/>
              </a:spcBef>
              <a:buNone/>
            </a:pPr>
            <a:r>
              <a:rPr lang="zh-CN" altLang="en-US" sz="3600" b="1" dirty="0">
                <a:solidFill>
                  <a:schemeClr val="tx2"/>
                </a:solidFill>
                <a:ea typeface="黑体" panose="02010609060101010101" pitchFamily="49" charset="-122"/>
              </a:rPr>
              <a:t>          抒发出革命青年对国家命运的</a:t>
            </a:r>
            <a:r>
              <a:rPr lang="zh-CN" altLang="en-US" sz="3600" b="1" dirty="0">
                <a:solidFill>
                  <a:srgbClr val="FF0000"/>
                </a:solidFill>
                <a:ea typeface="黑体" panose="02010609060101010101" pitchFamily="49" charset="-122"/>
              </a:rPr>
              <a:t>感慨</a:t>
            </a:r>
            <a:r>
              <a:rPr lang="zh-CN" altLang="en-US" sz="3600" b="1" dirty="0">
                <a:solidFill>
                  <a:schemeClr val="tx2"/>
                </a:solidFill>
                <a:ea typeface="黑体" panose="02010609060101010101" pitchFamily="49" charset="-122"/>
              </a:rPr>
              <a:t>和以天下为已任蔑视反动统治者，改造旧中国的</a:t>
            </a:r>
            <a:r>
              <a:rPr lang="zh-CN" altLang="en-US" sz="3600" b="1" dirty="0">
                <a:solidFill>
                  <a:srgbClr val="FF0000"/>
                </a:solidFill>
                <a:ea typeface="黑体" panose="02010609060101010101" pitchFamily="49" charset="-122"/>
              </a:rPr>
              <a:t>豪情壮志</a:t>
            </a:r>
            <a:r>
              <a:rPr lang="zh-CN" altLang="en-US" sz="3600" b="1" dirty="0">
                <a:solidFill>
                  <a:schemeClr val="tx2"/>
                </a:solidFill>
                <a:ea typeface="黑体" panose="02010609060101010101" pitchFamily="49" charset="-122"/>
              </a:rPr>
              <a:t>。</a:t>
            </a:r>
            <a:endParaRPr lang="zh-CN" altLang="en-US" sz="3600" b="1" dirty="0">
              <a:solidFill>
                <a:schemeClr val="tx2"/>
              </a:solidFill>
              <a:ea typeface="黑体" panose="02010609060101010101" pitchFamily="49" charset="-122"/>
            </a:endParaRPr>
          </a:p>
          <a:p>
            <a:pPr eaLnBrk="1" hangingPunct="1"/>
            <a:endParaRPr lang="en-US" altLang="zh-CN" sz="3600" dirty="0">
              <a:solidFill>
                <a:schemeClr val="tx2"/>
              </a:solidFill>
              <a:ea typeface="黑体" panose="02010609060101010101"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p:cNvSpPr>
          <p:nvPr>
            <p:ph type="title"/>
          </p:nvPr>
        </p:nvSpPr>
        <p:spPr>
          <a:xfrm>
            <a:off x="304800" y="914400"/>
            <a:ext cx="8540750" cy="1143000"/>
          </a:xfrm>
        </p:spPr>
        <p:txBody>
          <a:bodyPr vert="horz" wrap="square" lIns="91440" tIns="45720" rIns="91440" bIns="45720" anchor="ctr"/>
          <a:p>
            <a:pPr eaLnBrk="1" hangingPunct="1"/>
            <a:r>
              <a:rPr lang="zh-CN" altLang="en-US" sz="3600" b="1" dirty="0">
                <a:solidFill>
                  <a:srgbClr val="FF0000"/>
                </a:solidFill>
                <a:latin typeface="黑体" panose="02010609060101010101" pitchFamily="49" charset="-122"/>
                <a:ea typeface="黑体" panose="02010609060101010101" pitchFamily="49" charset="-122"/>
              </a:rPr>
              <a:t>忆秦娥   娄山关</a:t>
            </a:r>
            <a:br>
              <a:rPr lang="zh-CN" altLang="en-US" sz="3600" b="1" dirty="0">
                <a:solidFill>
                  <a:srgbClr val="FF0000"/>
                </a:solidFill>
                <a:latin typeface="黑体" panose="02010609060101010101" pitchFamily="49" charset="-122"/>
                <a:ea typeface="黑体" panose="02010609060101010101" pitchFamily="49" charset="-122"/>
              </a:rPr>
            </a:br>
            <a:r>
              <a:rPr lang="zh-CN" altLang="en-US" sz="3200" b="1" dirty="0">
                <a:solidFill>
                  <a:srgbClr val="FF0000"/>
                </a:solidFill>
                <a:latin typeface="黑体" panose="02010609060101010101" pitchFamily="49" charset="-122"/>
                <a:ea typeface="黑体" panose="02010609060101010101" pitchFamily="49" charset="-122"/>
              </a:rPr>
              <a:t>毛泽东 </a:t>
            </a:r>
            <a:r>
              <a:rPr lang="en-US" altLang="zh-CN" sz="3200" b="1" dirty="0">
                <a:latin typeface="黑体" panose="02010609060101010101" pitchFamily="49" charset="-122"/>
                <a:ea typeface="黑体" panose="02010609060101010101" pitchFamily="49" charset="-122"/>
              </a:rPr>
              <a:t>1935</a:t>
            </a:r>
            <a:r>
              <a:rPr lang="zh-CN" altLang="en-US" sz="3200" b="1" dirty="0">
                <a:latin typeface="黑体" panose="02010609060101010101" pitchFamily="49" charset="-122"/>
                <a:ea typeface="黑体" panose="02010609060101010101" pitchFamily="49" charset="-122"/>
              </a:rPr>
              <a:t>年</a:t>
            </a: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月</a:t>
            </a:r>
            <a:r>
              <a:rPr lang="zh-CN" altLang="en-US" sz="5400" b="1" dirty="0">
                <a:latin typeface="黑体" panose="02010609060101010101" pitchFamily="49" charset="-122"/>
                <a:ea typeface="黑体" panose="02010609060101010101" pitchFamily="49" charset="-122"/>
              </a:rPr>
              <a:t> </a:t>
            </a:r>
            <a:br>
              <a:rPr lang="zh-CN" altLang="en-US" sz="3600" b="1" dirty="0">
                <a:solidFill>
                  <a:srgbClr val="FF0000"/>
                </a:solidFill>
                <a:latin typeface="黑体" panose="02010609060101010101" pitchFamily="49" charset="-122"/>
                <a:ea typeface="黑体" panose="02010609060101010101" pitchFamily="49" charset="-122"/>
              </a:rPr>
            </a:b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6323" name="Rectangle 3"/>
          <p:cNvSpPr>
            <a:spLocks noGrp="1"/>
          </p:cNvSpPr>
          <p:nvPr>
            <p:ph idx="1"/>
          </p:nvPr>
        </p:nvSpPr>
        <p:spPr>
          <a:xfrm>
            <a:off x="228600" y="2057400"/>
            <a:ext cx="8534400" cy="3962400"/>
          </a:xfrm>
        </p:spPr>
        <p:txBody>
          <a:bodyPr vert="horz" wrap="square" lIns="91440" tIns="45720" rIns="91440" bIns="45720" anchor="t"/>
          <a:p>
            <a:pPr eaLnBrk="1" hangingPunct="1">
              <a:lnSpc>
                <a:spcPct val="90000"/>
              </a:lnSpc>
              <a:buNone/>
            </a:pPr>
            <a:r>
              <a:rPr lang="en-US" altLang="zh-CN" sz="4000" b="1" dirty="0">
                <a:solidFill>
                  <a:schemeClr val="tx2"/>
                </a:solidFill>
                <a:latin typeface="黑体" panose="02010609060101010101" pitchFamily="49" charset="-122"/>
                <a:ea typeface="黑体" panose="02010609060101010101" pitchFamily="49" charset="-122"/>
              </a:rPr>
              <a:t>                                                                       </a:t>
            </a:r>
            <a:endParaRPr lang="en-US" altLang="zh-CN" sz="4000" b="1" dirty="0">
              <a:solidFill>
                <a:schemeClr val="tx2"/>
              </a:solidFill>
              <a:latin typeface="黑体" panose="02010609060101010101" pitchFamily="49" charset="-122"/>
              <a:ea typeface="黑体" panose="02010609060101010101" pitchFamily="49" charset="-122"/>
            </a:endParaRPr>
          </a:p>
          <a:p>
            <a:pPr eaLnBrk="1" hangingPunct="1">
              <a:lnSpc>
                <a:spcPct val="90000"/>
              </a:lnSpc>
              <a:buNone/>
            </a:pPr>
            <a:r>
              <a:rPr lang="en-US"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西风烈，长空雁叫霜晨月。霜晨月，马蹄声碎，喇叭声咽（</a:t>
            </a:r>
            <a:r>
              <a:rPr lang="en-US" altLang="zh-CN" sz="4000" b="1" dirty="0">
                <a:solidFill>
                  <a:schemeClr val="tx2"/>
                </a:solidFill>
                <a:latin typeface="黑体" panose="02010609060101010101" pitchFamily="49" charset="-122"/>
                <a:ea typeface="黑体" panose="02010609060101010101" pitchFamily="49" charset="-122"/>
              </a:rPr>
              <a:t>y</a:t>
            </a:r>
            <a:r>
              <a:rPr lang="en-US" altLang="zh-CN" b="1" dirty="0">
                <a:solidFill>
                  <a:schemeClr val="tx2"/>
                </a:solidFill>
                <a:latin typeface="Arial" panose="020B0604020202020204" pitchFamily="34" charset="0"/>
                <a:ea typeface="黑体" panose="02010609060101010101" pitchFamily="49" charset="-122"/>
              </a:rPr>
              <a:t>è</a:t>
            </a:r>
            <a:r>
              <a:rPr lang="zh-CN" altLang="en-US" b="1" dirty="0">
                <a:solidFill>
                  <a:schemeClr val="tx2"/>
                </a:solidFill>
                <a:latin typeface="黑体" panose="02010609060101010101" pitchFamily="49" charset="-122"/>
                <a:ea typeface="黑体" panose="02010609060101010101" pitchFamily="49" charset="-122"/>
              </a:rPr>
              <a:t>）</a:t>
            </a:r>
            <a:r>
              <a:rPr lang="zh-CN" altLang="en-US" sz="4000" b="1" dirty="0">
                <a:solidFill>
                  <a:schemeClr val="tx2"/>
                </a:solidFill>
                <a:latin typeface="黑体" panose="02010609060101010101" pitchFamily="49" charset="-122"/>
                <a:ea typeface="黑体" panose="02010609060101010101" pitchFamily="49" charset="-122"/>
              </a:rPr>
              <a:t>。</a:t>
            </a:r>
            <a:endParaRPr lang="zh-CN" altLang="en-US" sz="4000" b="1" dirty="0">
              <a:solidFill>
                <a:schemeClr val="tx2"/>
              </a:solidFill>
              <a:latin typeface="黑体" panose="02010609060101010101" pitchFamily="49" charset="-122"/>
              <a:ea typeface="黑体" panose="02010609060101010101" pitchFamily="49" charset="-122"/>
            </a:endParaRPr>
          </a:p>
          <a:p>
            <a:pPr eaLnBrk="1" hangingPunct="1">
              <a:lnSpc>
                <a:spcPct val="90000"/>
              </a:lnSpc>
              <a:buNone/>
            </a:pPr>
            <a:r>
              <a:rPr lang="zh-CN" altLang="en-US" sz="4000" b="1" dirty="0">
                <a:solidFill>
                  <a:schemeClr val="tx2"/>
                </a:solidFill>
                <a:latin typeface="黑体" panose="02010609060101010101" pitchFamily="49" charset="-122"/>
                <a:ea typeface="黑体" panose="02010609060101010101" pitchFamily="49" charset="-122"/>
              </a:rPr>
              <a:t>     雄关漫道真如铁，而今迈步从头越。从头越，苍山如海，残阳如血。 </a:t>
            </a:r>
            <a:endParaRPr lang="zh-CN" altLang="en-US" sz="4000" b="1" dirty="0">
              <a:solidFill>
                <a:schemeClr val="tx2"/>
              </a:solidFill>
              <a:latin typeface="黑体" panose="02010609060101010101" pitchFamily="49" charset="-122"/>
              <a:ea typeface="黑体" panose="02010609060101010101" pitchFamily="49" charset="-122"/>
            </a:endParaRPr>
          </a:p>
          <a:p>
            <a:pPr eaLnBrk="1" hangingPunct="1">
              <a:lnSpc>
                <a:spcPct val="90000"/>
              </a:lnSpc>
            </a:pPr>
            <a:endParaRPr lang="en-US" altLang="zh-CN" sz="4000" b="1" dirty="0">
              <a:solidFill>
                <a:schemeClr val="tx2"/>
              </a:solidFill>
              <a:latin typeface="黑体" panose="02010609060101010101" pitchFamily="49" charset="-122"/>
              <a:ea typeface="黑体" panose="02010609060101010101" pitchFamily="49" charset="-122"/>
            </a:endParaRPr>
          </a:p>
        </p:txBody>
      </p:sp>
      <p:sp>
        <p:nvSpPr>
          <p:cNvPr id="56324" name="Rectangle 4"/>
          <p:cNvSpPr/>
          <p:nvPr/>
        </p:nvSpPr>
        <p:spPr>
          <a:xfrm>
            <a:off x="-10287000" y="2971800"/>
            <a:ext cx="9144000" cy="396875"/>
          </a:xfrm>
          <a:prstGeom prst="rect">
            <a:avLst/>
          </a:prstGeom>
          <a:noFill/>
          <a:ln w="9525">
            <a:noFill/>
          </a:ln>
        </p:spPr>
        <p:txBody>
          <a:bodyPr>
            <a:spAutoFit/>
          </a:bodyPr>
          <a:p>
            <a:endParaRPr lang="en-US" altLang="zh-CN" sz="1000" dirty="0">
              <a:latin typeface="Arial Unicode MS" pitchFamily="34" charset="-122"/>
            </a:endParaRPr>
          </a:p>
          <a:p>
            <a:pPr lvl="2" eaLnBrk="0" hangingPunct="0"/>
            <a:r>
              <a:rPr lang="en-US" altLang="zh-CN" sz="1000" dirty="0">
                <a:latin typeface="Arial Unicode MS" pitchFamily="34" charset="-122"/>
              </a:rPr>
              <a:t> </a:t>
            </a:r>
            <a:endParaRPr lang="en-US" altLang="zh-CN" sz="2400" dirty="0">
              <a:latin typeface="Times New Roman" panose="020206030504050203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MAIN201608031750000007161385226"/>
          <p:cNvPicPr>
            <a:picLocks noChangeAspect="1"/>
          </p:cNvPicPr>
          <p:nvPr>
            <p:custDataLst>
              <p:tags r:id="rId1"/>
            </p:custDataLst>
          </p:nvPr>
        </p:nvPicPr>
        <p:blipFill>
          <a:blip r:embed="rId2"/>
          <a:stretch>
            <a:fillRect/>
          </a:stretch>
        </p:blipFill>
        <p:spPr>
          <a:xfrm>
            <a:off x="-635" y="0"/>
            <a:ext cx="9144635" cy="6858635"/>
          </a:xfrm>
          <a:prstGeom prst="rect">
            <a:avLst/>
          </a:prstGeom>
        </p:spPr>
      </p:pic>
      <p:sp>
        <p:nvSpPr>
          <p:cNvPr id="4099" name="Text Box 3"/>
          <p:cNvSpPr txBox="1"/>
          <p:nvPr/>
        </p:nvSpPr>
        <p:spPr>
          <a:xfrm>
            <a:off x="4172585" y="172720"/>
            <a:ext cx="4881245" cy="2676525"/>
          </a:xfrm>
          <a:prstGeom prst="rect">
            <a:avLst/>
          </a:prstGeom>
          <a:noFill/>
          <a:ln w="12700">
            <a:noFill/>
          </a:ln>
        </p:spPr>
        <p:txBody>
          <a:bodyPr wrap="square">
            <a:spAutoFit/>
          </a:bodyPr>
          <a:p>
            <a:pPr algn="l"/>
            <a:r>
              <a:rPr lang="zh-CN" altLang="en-US" sz="2800" dirty="0">
                <a:solidFill>
                  <a:srgbClr val="CC3300"/>
                </a:solidFill>
                <a:latin typeface="Times New Roman" panose="02020603050405020304" charset="0"/>
              </a:rPr>
              <a:t>     </a:t>
            </a:r>
            <a:r>
              <a:rPr lang="zh-CN" altLang="en-US" sz="2800" dirty="0">
                <a:solidFill>
                  <a:srgbClr val="CC3300"/>
                </a:solidFill>
                <a:latin typeface="楷体" panose="02010609060101010101" charset="-122"/>
                <a:ea typeface="楷体" panose="02010609060101010101" charset="-122"/>
                <a:cs typeface="楷体" panose="02010609060101010101" charset="-122"/>
              </a:rPr>
              <a:t> </a:t>
            </a:r>
            <a:r>
              <a:rPr lang="zh-CN" altLang="en-US" sz="2800" dirty="0">
                <a:solidFill>
                  <a:schemeClr val="accent6"/>
                </a:solidFill>
                <a:latin typeface="楷体" panose="02010609060101010101" charset="-122"/>
                <a:ea typeface="楷体" panose="02010609060101010101" charset="-122"/>
                <a:cs typeface="楷体" panose="02010609060101010101" charset="-122"/>
              </a:rPr>
              <a:t>独立寒秋，湘江北去，橘子洲头。看万山红遍，层林尽染；漫江碧透，百舸争流。鹰击长空，鱼翔浅底，万类霜天竞自由。怅寥廓，问苍茫大地，谁主沉浮？</a:t>
            </a:r>
            <a:endParaRPr lang="zh-CN" altLang="en-US" sz="2800" dirty="0">
              <a:solidFill>
                <a:schemeClr val="accent6"/>
              </a:solidFill>
              <a:latin typeface="楷体" panose="02010609060101010101" charset="-122"/>
              <a:ea typeface="楷体" panose="02010609060101010101" charset="-122"/>
              <a:cs typeface="楷体" panose="02010609060101010101" charset="-122"/>
            </a:endParaRPr>
          </a:p>
        </p:txBody>
      </p:sp>
      <p:sp>
        <p:nvSpPr>
          <p:cNvPr id="4100" name="Text Box 4"/>
          <p:cNvSpPr txBox="1"/>
          <p:nvPr/>
        </p:nvSpPr>
        <p:spPr>
          <a:xfrm>
            <a:off x="211455" y="0"/>
            <a:ext cx="3211830" cy="645160"/>
          </a:xfrm>
          <a:prstGeom prst="rect">
            <a:avLst/>
          </a:prstGeom>
          <a:noFill/>
          <a:ln w="12700">
            <a:noFill/>
          </a:ln>
        </p:spPr>
        <p:txBody>
          <a:bodyPr wrap="square">
            <a:spAutoFit/>
          </a:bodyPr>
          <a:p>
            <a:r>
              <a:rPr lang="zh-CN" altLang="en-US" dirty="0">
                <a:latin typeface="方正魏碑简体" panose="03000509000000000000" charset="-122"/>
                <a:ea typeface="方正魏碑简体" panose="03000509000000000000" charset="-122"/>
                <a:cs typeface="方正魏碑简体" panose="03000509000000000000" charset="-122"/>
              </a:rPr>
              <a:t>沁园春·长沙</a:t>
            </a:r>
            <a:endParaRPr lang="zh-CN" altLang="en-US" dirty="0">
              <a:latin typeface="方正魏碑简体" panose="03000509000000000000" charset="-122"/>
              <a:ea typeface="方正魏碑简体" panose="03000509000000000000" charset="-122"/>
              <a:cs typeface="方正魏碑简体" panose="03000509000000000000" charset="-122"/>
            </a:endParaRPr>
          </a:p>
        </p:txBody>
      </p:sp>
      <p:sp>
        <p:nvSpPr>
          <p:cNvPr id="3" name="Text Box 3"/>
          <p:cNvSpPr txBox="1"/>
          <p:nvPr/>
        </p:nvSpPr>
        <p:spPr>
          <a:xfrm>
            <a:off x="3633470" y="4472940"/>
            <a:ext cx="5420360" cy="2245360"/>
          </a:xfrm>
          <a:prstGeom prst="rect">
            <a:avLst/>
          </a:prstGeom>
          <a:noFill/>
          <a:ln w="12700">
            <a:noFill/>
          </a:ln>
        </p:spPr>
        <p:txBody>
          <a:bodyPr wrap="square">
            <a:spAutoFit/>
          </a:bodyPr>
          <a:p>
            <a:pPr algn="l"/>
            <a:r>
              <a:rPr lang="en-US" altLang="zh-CN" sz="2800" dirty="0">
                <a:solidFill>
                  <a:srgbClr val="FFC000"/>
                </a:solidFill>
                <a:latin typeface="楷体" panose="02010609060101010101" charset="-122"/>
                <a:ea typeface="楷体" panose="02010609060101010101" charset="-122"/>
                <a:cs typeface="楷体" panose="02010609060101010101" charset="-122"/>
              </a:rPr>
              <a:t>   </a:t>
            </a:r>
            <a:r>
              <a:rPr lang="zh-CN" altLang="en-US" sz="2800" dirty="0">
                <a:solidFill>
                  <a:srgbClr val="FFC000"/>
                </a:solidFill>
                <a:latin typeface="楷体" panose="02010609060101010101" charset="-122"/>
                <a:ea typeface="楷体" panose="02010609060101010101" charset="-122"/>
                <a:cs typeface="楷体" panose="02010609060101010101" charset="-122"/>
              </a:rPr>
              <a:t>携来百侣曾游，忆往昔峥嵘岁月稠。恰同学少年，风华正茂；书生意气，挥斥方遒。指点江山，激扬文字，粪土当年万户侯。曾记否，到中流击水，浪遏飞舟？</a:t>
            </a:r>
            <a:endParaRPr lang="zh-CN" altLang="en-US" sz="2800" dirty="0">
              <a:solidFill>
                <a:srgbClr val="FFC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099" grpId="1"/>
      <p:bldP spid="3" grpId="0"/>
      <p:bldP spid="3"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p:nvPr/>
        </p:nvSpPr>
        <p:spPr>
          <a:xfrm>
            <a:off x="1042988" y="1196975"/>
            <a:ext cx="7164387" cy="3387725"/>
          </a:xfrm>
          <a:prstGeom prst="rect">
            <a:avLst/>
          </a:prstGeom>
          <a:noFill/>
          <a:ln w="9525">
            <a:noFill/>
          </a:ln>
        </p:spPr>
        <p:txBody>
          <a:bodyPr>
            <a:spAutoFit/>
          </a:bodyPr>
          <a:p>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品赏诗歌首先要捕捉</a:t>
            </a:r>
            <a:r>
              <a:rPr lang="zh-CN" altLang="en-US" dirty="0">
                <a:solidFill>
                  <a:srgbClr val="FF3300"/>
                </a:solidFill>
                <a:latin typeface="黑体" panose="02010609060101010101" pitchFamily="49" charset="-122"/>
                <a:ea typeface="黑体" panose="02010609060101010101" pitchFamily="49" charset="-122"/>
              </a:rPr>
              <a:t>意象</a:t>
            </a:r>
            <a:endParaRPr lang="zh-CN" altLang="en-US" dirty="0">
              <a:latin typeface="黑体" panose="02010609060101010101" pitchFamily="49" charset="-122"/>
              <a:ea typeface="黑体" panose="02010609060101010101" pitchFamily="49" charset="-122"/>
            </a:endParaRPr>
          </a:p>
          <a:p>
            <a:endParaRPr lang="zh-CN" altLang="en-US" dirty="0">
              <a:solidFill>
                <a:srgbClr val="FF3300"/>
              </a:solidFill>
              <a:latin typeface="黑体" panose="02010609060101010101" pitchFamily="49" charset="-122"/>
              <a:ea typeface="黑体" panose="02010609060101010101" pitchFamily="49" charset="-122"/>
            </a:endParaRPr>
          </a:p>
          <a:p>
            <a:r>
              <a:rPr lang="zh-CN" altLang="en-US" dirty="0">
                <a:solidFill>
                  <a:srgbClr val="FF3300"/>
                </a:solidFill>
                <a:latin typeface="黑体" panose="02010609060101010101" pitchFamily="49" charset="-122"/>
                <a:ea typeface="黑体" panose="02010609060101010101" pitchFamily="49" charset="-122"/>
              </a:rPr>
              <a:t>    意象</a:t>
            </a:r>
            <a:r>
              <a:rPr lang="zh-CN" altLang="en-US" dirty="0">
                <a:solidFill>
                  <a:srgbClr val="0000FF"/>
                </a:solidFill>
                <a:latin typeface="黑体" panose="02010609060101010101" pitchFamily="49" charset="-122"/>
                <a:ea typeface="黑体" panose="02010609060101010101" pitchFamily="49" charset="-122"/>
              </a:rPr>
              <a:t>：意</a:t>
            </a:r>
            <a:r>
              <a:rPr lang="zh-CN" altLang="en-US" dirty="0">
                <a:latin typeface="黑体" panose="02010609060101010101" pitchFamily="49" charset="-122"/>
                <a:ea typeface="黑体" panose="02010609060101010101" pitchFamily="49" charset="-122"/>
              </a:rPr>
              <a:t>即</a:t>
            </a:r>
            <a:r>
              <a:rPr lang="zh-CN" altLang="en-US" dirty="0">
                <a:solidFill>
                  <a:srgbClr val="0000FF"/>
                </a:solidFill>
                <a:latin typeface="黑体" panose="02010609060101010101" pitchFamily="49" charset="-122"/>
                <a:ea typeface="黑体" panose="02010609060101010101" pitchFamily="49" charset="-122"/>
              </a:rPr>
              <a:t>感情</a:t>
            </a:r>
            <a:r>
              <a:rPr lang="zh-CN" altLang="en-US" dirty="0">
                <a:latin typeface="黑体" panose="02010609060101010101" pitchFamily="49" charset="-122"/>
                <a:ea typeface="黑体" panose="02010609060101010101" pitchFamily="49" charset="-122"/>
              </a:rPr>
              <a:t>，</a:t>
            </a:r>
            <a:r>
              <a:rPr lang="zh-CN" altLang="en-US" dirty="0">
                <a:solidFill>
                  <a:srgbClr val="0000FF"/>
                </a:solidFill>
                <a:latin typeface="黑体" panose="02010609060101010101" pitchFamily="49" charset="-122"/>
                <a:ea typeface="黑体" panose="02010609060101010101" pitchFamily="49" charset="-122"/>
              </a:rPr>
              <a:t>象</a:t>
            </a:r>
            <a:r>
              <a:rPr lang="zh-CN" altLang="en-US" dirty="0">
                <a:latin typeface="黑体" panose="02010609060101010101" pitchFamily="49" charset="-122"/>
                <a:ea typeface="黑体" panose="02010609060101010101" pitchFamily="49" charset="-122"/>
              </a:rPr>
              <a:t>是景</a:t>
            </a:r>
            <a:r>
              <a:rPr lang="zh-CN" altLang="en-US" dirty="0">
                <a:solidFill>
                  <a:srgbClr val="0000FF"/>
                </a:solidFill>
                <a:latin typeface="黑体" panose="02010609060101010101" pitchFamily="49" charset="-122"/>
                <a:ea typeface="黑体" panose="02010609060101010101" pitchFamily="49" charset="-122"/>
              </a:rPr>
              <a:t>物</a:t>
            </a:r>
            <a:r>
              <a:rPr lang="zh-CN" altLang="en-US" dirty="0">
                <a:latin typeface="黑体" panose="02010609060101010101" pitchFamily="49" charset="-122"/>
                <a:ea typeface="黑体" panose="02010609060101010101" pitchFamily="49" charset="-122"/>
              </a:rPr>
              <a:t>。意象是融合了作者</a:t>
            </a:r>
            <a:r>
              <a:rPr lang="zh-CN" altLang="en-US" dirty="0">
                <a:solidFill>
                  <a:srgbClr val="0000FF"/>
                </a:solidFill>
                <a:latin typeface="黑体" panose="02010609060101010101" pitchFamily="49" charset="-122"/>
                <a:ea typeface="黑体" panose="02010609060101010101" pitchFamily="49" charset="-122"/>
              </a:rPr>
              <a:t>思想感情</a:t>
            </a:r>
            <a:r>
              <a:rPr lang="zh-CN" altLang="en-US" dirty="0">
                <a:latin typeface="黑体" panose="02010609060101010101" pitchFamily="49" charset="-122"/>
                <a:ea typeface="黑体" panose="02010609060101010101" pitchFamily="49" charset="-122"/>
              </a:rPr>
              <a:t>的具体可感的</a:t>
            </a:r>
            <a:r>
              <a:rPr lang="zh-CN" altLang="en-US" dirty="0">
                <a:solidFill>
                  <a:srgbClr val="0000FF"/>
                </a:solidFill>
                <a:latin typeface="黑体" panose="02010609060101010101" pitchFamily="49" charset="-122"/>
                <a:ea typeface="黑体" panose="02010609060101010101" pitchFamily="49" charset="-122"/>
              </a:rPr>
              <a:t>客观景物</a:t>
            </a:r>
            <a:r>
              <a:rPr lang="zh-CN" altLang="en-US" dirty="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   </a:t>
            </a:r>
            <a:endParaRPr lang="zh-CN" altLang="en-US"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Text Box 2"/>
          <p:cNvSpPr txBox="1"/>
          <p:nvPr/>
        </p:nvSpPr>
        <p:spPr>
          <a:xfrm>
            <a:off x="1196975" y="1090613"/>
            <a:ext cx="1712913" cy="701675"/>
          </a:xfrm>
          <a:prstGeom prst="rect">
            <a:avLst/>
          </a:prstGeom>
          <a:noFill/>
          <a:ln w="9525">
            <a:noFill/>
          </a:ln>
        </p:spPr>
        <p:txBody>
          <a:bodyPr wrap="none">
            <a:spAutoFit/>
          </a:bodyPr>
          <a:p>
            <a:r>
              <a:rPr lang="zh-CN" altLang="en-US" sz="4000" dirty="0">
                <a:solidFill>
                  <a:srgbClr val="FF3300"/>
                </a:solidFill>
                <a:latin typeface="黑体" panose="02010609060101010101" pitchFamily="49" charset="-122"/>
                <a:ea typeface="黑体" panose="02010609060101010101" pitchFamily="49" charset="-122"/>
              </a:rPr>
              <a:t>意象：</a:t>
            </a:r>
            <a:endParaRPr lang="zh-CN" altLang="en-US" sz="4000" dirty="0">
              <a:solidFill>
                <a:srgbClr val="FF3300"/>
              </a:solidFill>
              <a:latin typeface="黑体" panose="02010609060101010101" pitchFamily="49" charset="-122"/>
              <a:ea typeface="黑体" panose="02010609060101010101" pitchFamily="49" charset="-122"/>
            </a:endParaRPr>
          </a:p>
        </p:txBody>
      </p:sp>
      <p:sp>
        <p:nvSpPr>
          <p:cNvPr id="74755" name="Text Box 3"/>
          <p:cNvSpPr txBox="1"/>
          <p:nvPr/>
        </p:nvSpPr>
        <p:spPr>
          <a:xfrm>
            <a:off x="1203325" y="1595438"/>
            <a:ext cx="7051675" cy="1736725"/>
          </a:xfrm>
          <a:prstGeom prst="rect">
            <a:avLst/>
          </a:prstGeom>
          <a:noFill/>
          <a:ln w="9525">
            <a:noFill/>
          </a:ln>
        </p:spPr>
        <p:txBody>
          <a:bodyPr>
            <a:spAutoFit/>
          </a:bodyPr>
          <a:p>
            <a:pPr>
              <a:lnSpc>
                <a:spcPct val="135000"/>
              </a:lnSpc>
            </a:pPr>
            <a:r>
              <a:rPr lang="zh-CN" altLang="en-US" sz="4000" dirty="0">
                <a:solidFill>
                  <a:srgbClr val="0000FF"/>
                </a:solidFill>
                <a:latin typeface="黑体" panose="02010609060101010101" pitchFamily="49" charset="-122"/>
                <a:ea typeface="黑体" panose="02010609060101010101" pitchFamily="49" charset="-122"/>
              </a:rPr>
              <a:t>湘江、橘子洲、万山、层林、漫江、百舸、鹰、鱼</a:t>
            </a:r>
            <a:endParaRPr lang="zh-CN" altLang="en-US" sz="4000" dirty="0">
              <a:solidFill>
                <a:srgbClr val="0000FF"/>
              </a:solidFill>
              <a:latin typeface="黑体" panose="02010609060101010101" pitchFamily="49" charset="-122"/>
              <a:ea typeface="黑体" panose="02010609060101010101" pitchFamily="49" charset="-122"/>
            </a:endParaRPr>
          </a:p>
        </p:txBody>
      </p:sp>
      <p:sp>
        <p:nvSpPr>
          <p:cNvPr id="74756" name="Text Box 4"/>
          <p:cNvSpPr txBox="1"/>
          <p:nvPr/>
        </p:nvSpPr>
        <p:spPr>
          <a:xfrm>
            <a:off x="1270000" y="3433763"/>
            <a:ext cx="6302375" cy="701675"/>
          </a:xfrm>
          <a:prstGeom prst="rect">
            <a:avLst/>
          </a:prstGeom>
          <a:noFill/>
          <a:ln w="9525">
            <a:noFill/>
          </a:ln>
        </p:spPr>
        <p:txBody>
          <a:bodyPr wrap="none">
            <a:spAutoFit/>
          </a:bodyPr>
          <a:p>
            <a:r>
              <a:rPr lang="zh-CN" altLang="en-US" sz="4000" dirty="0">
                <a:solidFill>
                  <a:srgbClr val="0000FF"/>
                </a:solidFill>
                <a:latin typeface="黑体" panose="02010609060101010101" pitchFamily="49" charset="-122"/>
                <a:ea typeface="黑体" panose="02010609060101010101" pitchFamily="49" charset="-122"/>
              </a:rPr>
              <a:t>霜天 、 寥廓 、 苍茫大地</a:t>
            </a:r>
            <a:endParaRPr lang="zh-CN" altLang="en-US" sz="4000" dirty="0">
              <a:solidFill>
                <a:srgbClr val="0000FF"/>
              </a:solidFill>
              <a:latin typeface="黑体" panose="02010609060101010101" pitchFamily="49" charset="-122"/>
              <a:ea typeface="黑体" panose="02010609060101010101" pitchFamily="49" charset="-122"/>
            </a:endParaRPr>
          </a:p>
        </p:txBody>
      </p:sp>
      <p:sp>
        <p:nvSpPr>
          <p:cNvPr id="74757" name="Text Box 5"/>
          <p:cNvSpPr txBox="1"/>
          <p:nvPr/>
        </p:nvSpPr>
        <p:spPr>
          <a:xfrm>
            <a:off x="1143000" y="4403725"/>
            <a:ext cx="1304925" cy="762000"/>
          </a:xfrm>
          <a:prstGeom prst="rect">
            <a:avLst/>
          </a:prstGeom>
          <a:noFill/>
          <a:ln w="9525">
            <a:noFill/>
          </a:ln>
        </p:spPr>
        <p:txBody>
          <a:bodyPr wrap="none">
            <a:spAutoFit/>
          </a:bodyPr>
          <a:p>
            <a:r>
              <a:rPr lang="zh-CN" altLang="en-US" sz="4400" dirty="0">
                <a:solidFill>
                  <a:srgbClr val="FF3300"/>
                </a:solidFill>
                <a:latin typeface="黑体" panose="02010609060101010101" pitchFamily="49" charset="-122"/>
                <a:ea typeface="黑体" panose="02010609060101010101" pitchFamily="49" charset="-122"/>
              </a:rPr>
              <a:t>意境</a:t>
            </a:r>
            <a:endParaRPr lang="zh-CN" altLang="en-US" sz="4400" dirty="0">
              <a:solidFill>
                <a:srgbClr val="FF3300"/>
              </a:solidFill>
              <a:latin typeface="黑体" panose="02010609060101010101" pitchFamily="49" charset="-122"/>
              <a:ea typeface="黑体" panose="02010609060101010101" pitchFamily="49" charset="-122"/>
            </a:endParaRPr>
          </a:p>
        </p:txBody>
      </p:sp>
      <p:sp>
        <p:nvSpPr>
          <p:cNvPr id="74758" name="Text Box 6"/>
          <p:cNvSpPr txBox="1"/>
          <p:nvPr/>
        </p:nvSpPr>
        <p:spPr>
          <a:xfrm>
            <a:off x="2438400" y="4419600"/>
            <a:ext cx="2219325" cy="701675"/>
          </a:xfrm>
          <a:prstGeom prst="rect">
            <a:avLst/>
          </a:prstGeom>
          <a:noFill/>
          <a:ln w="9525">
            <a:noFill/>
          </a:ln>
        </p:spPr>
        <p:txBody>
          <a:bodyPr wrap="none">
            <a:spAutoFit/>
          </a:bodyPr>
          <a:p>
            <a:r>
              <a:rPr lang="en-US" altLang="zh-CN" sz="4000" dirty="0">
                <a:solidFill>
                  <a:srgbClr val="7905C1"/>
                </a:solidFill>
                <a:latin typeface="Times New Roman" panose="02020603050405020304" charset="0"/>
                <a:ea typeface="黑体" panose="02010609060101010101" pitchFamily="49" charset="-122"/>
              </a:rPr>
              <a:t>——</a:t>
            </a:r>
            <a:r>
              <a:rPr lang="zh-CN" altLang="en-US" sz="4000" dirty="0">
                <a:solidFill>
                  <a:srgbClr val="7905C1"/>
                </a:solidFill>
                <a:latin typeface="黑体" panose="02010609060101010101" pitchFamily="49" charset="-122"/>
                <a:ea typeface="黑体" panose="02010609060101010101" pitchFamily="49" charset="-122"/>
              </a:rPr>
              <a:t>壮阔</a:t>
            </a:r>
            <a:endParaRPr lang="zh-CN" altLang="en-US" sz="4000" dirty="0">
              <a:solidFill>
                <a:srgbClr val="7905C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74754">
                                            <p:txEl>
                                              <p:charRg st="0" end="4"/>
                                            </p:txEl>
                                          </p:spTgt>
                                        </p:tgtEl>
                                        <p:attrNameLst>
                                          <p:attrName>style.visibility</p:attrName>
                                        </p:attrNameLst>
                                      </p:cBhvr>
                                      <p:to>
                                        <p:strVal val="visible"/>
                                      </p:to>
                                    </p:set>
                                    <p:anim calcmode="lin" valueType="num">
                                      <p:cBhvr additive="base">
                                        <p:cTn id="7" dur="300" fill="hold"/>
                                        <p:tgtEl>
                                          <p:spTgt spid="74754">
                                            <p:txEl>
                                              <p:charRg st="0" end="4"/>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74754">
                                            <p:txEl>
                                              <p:charRg st="0" end="4"/>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wd">
                                    <p:tmPct val="100000"/>
                                  </p:iterate>
                                  <p:childTnLst>
                                    <p:set>
                                      <p:cBhvr>
                                        <p:cTn id="12" dur="1" fill="hold">
                                          <p:stCondLst>
                                            <p:cond delay="0"/>
                                          </p:stCondLst>
                                        </p:cTn>
                                        <p:tgtEl>
                                          <p:spTgt spid="74755">
                                            <p:txEl>
                                              <p:charRg st="0" end="23"/>
                                            </p:txEl>
                                          </p:spTgt>
                                        </p:tgtEl>
                                        <p:attrNameLst>
                                          <p:attrName>style.visibility</p:attrName>
                                        </p:attrNameLst>
                                      </p:cBhvr>
                                      <p:to>
                                        <p:strVal val="visible"/>
                                      </p:to>
                                    </p:set>
                                    <p:anim calcmode="lin" valueType="num">
                                      <p:cBhvr additive="base">
                                        <p:cTn id="13" dur="300" fill="hold"/>
                                        <p:tgtEl>
                                          <p:spTgt spid="74755">
                                            <p:txEl>
                                              <p:charRg st="0" end="23"/>
                                            </p:txEl>
                                          </p:spTgt>
                                        </p:tgtEl>
                                        <p:attrNameLst>
                                          <p:attrName>ppt_x</p:attrName>
                                        </p:attrNameLst>
                                      </p:cBhvr>
                                      <p:tavLst>
                                        <p:tav tm="0">
                                          <p:val>
                                            <p:strVal val="#ppt_x"/>
                                          </p:val>
                                        </p:tav>
                                        <p:tav tm="100000">
                                          <p:val>
                                            <p:strVal val="#ppt_x"/>
                                          </p:val>
                                        </p:tav>
                                      </p:tavLst>
                                    </p:anim>
                                    <p:anim calcmode="lin" valueType="num">
                                      <p:cBhvr additive="base">
                                        <p:cTn id="14" dur="300" fill="hold"/>
                                        <p:tgtEl>
                                          <p:spTgt spid="74755">
                                            <p:txEl>
                                              <p:charRg st="0" end="23"/>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iterate type="wd">
                                    <p:tmPct val="100000"/>
                                  </p:iterate>
                                  <p:childTnLst>
                                    <p:set>
                                      <p:cBhvr>
                                        <p:cTn id="18" dur="1" fill="hold">
                                          <p:stCondLst>
                                            <p:cond delay="0"/>
                                          </p:stCondLst>
                                        </p:cTn>
                                        <p:tgtEl>
                                          <p:spTgt spid="74756">
                                            <p:txEl>
                                              <p:charRg st="0" end="15"/>
                                            </p:txEl>
                                          </p:spTgt>
                                        </p:tgtEl>
                                        <p:attrNameLst>
                                          <p:attrName>style.visibility</p:attrName>
                                        </p:attrNameLst>
                                      </p:cBhvr>
                                      <p:to>
                                        <p:strVal val="visible"/>
                                      </p:to>
                                    </p:set>
                                    <p:anim calcmode="lin" valueType="num">
                                      <p:cBhvr additive="base">
                                        <p:cTn id="19" dur="300" fill="hold"/>
                                        <p:tgtEl>
                                          <p:spTgt spid="74756">
                                            <p:txEl>
                                              <p:charRg st="0" end="15"/>
                                            </p:txEl>
                                          </p:spTgt>
                                        </p:tgtEl>
                                        <p:attrNameLst>
                                          <p:attrName>ppt_x</p:attrName>
                                        </p:attrNameLst>
                                      </p:cBhvr>
                                      <p:tavLst>
                                        <p:tav tm="0">
                                          <p:val>
                                            <p:strVal val="#ppt_x"/>
                                          </p:val>
                                        </p:tav>
                                        <p:tav tm="100000">
                                          <p:val>
                                            <p:strVal val="#ppt_x"/>
                                          </p:val>
                                        </p:tav>
                                      </p:tavLst>
                                    </p:anim>
                                    <p:anim calcmode="lin" valueType="num">
                                      <p:cBhvr additive="base">
                                        <p:cTn id="20" dur="300" fill="hold"/>
                                        <p:tgtEl>
                                          <p:spTgt spid="74756">
                                            <p:txEl>
                                              <p:charRg st="0" end="15"/>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74757">
                                            <p:txEl>
                                              <p:charRg st="0" end="3"/>
                                            </p:txEl>
                                          </p:spTgt>
                                        </p:tgtEl>
                                        <p:attrNameLst>
                                          <p:attrName>style.visibility</p:attrName>
                                        </p:attrNameLst>
                                      </p:cBhvr>
                                      <p:to>
                                        <p:strVal val="visible"/>
                                      </p:to>
                                    </p:set>
                                    <p:animEffect transition="in" filter="barn(outVertical)">
                                      <p:cBhvr>
                                        <p:cTn id="25" dur="500"/>
                                        <p:tgtEl>
                                          <p:spTgt spid="74757">
                                            <p:txEl>
                                              <p:charRg st="0"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74758">
                                            <p:txEl>
                                              <p:charRg st="0" end="5"/>
                                            </p:txEl>
                                          </p:spTgt>
                                        </p:tgtEl>
                                        <p:attrNameLst>
                                          <p:attrName>style.visibility</p:attrName>
                                        </p:attrNameLst>
                                      </p:cBhvr>
                                      <p:to>
                                        <p:strVal val="visible"/>
                                      </p:to>
                                    </p:set>
                                    <p:animEffect transition="in" filter="barn(outVertical)">
                                      <p:cBhvr>
                                        <p:cTn id="30" dur="500"/>
                                        <p:tgtEl>
                                          <p:spTgt spid="74758">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p:bldP spid="74755" grpId="0" build="p"/>
      <p:bldP spid="74756" grpId="0" build="p"/>
      <p:bldP spid="74757" grpId="0" build="p"/>
      <p:bldP spid="74758"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2" descr="E:\李秀飞\李秀飞课件\图片\图片1.jpg"/>
          <p:cNvPicPr>
            <a:picLocks noChangeAspect="1"/>
          </p:cNvPicPr>
          <p:nvPr/>
        </p:nvPicPr>
        <p:blipFill>
          <a:blip r:embed="rId1"/>
          <a:stretch>
            <a:fillRect/>
          </a:stretch>
        </p:blipFill>
        <p:spPr>
          <a:xfrm>
            <a:off x="0" y="0"/>
            <a:ext cx="9144000" cy="6805613"/>
          </a:xfrm>
          <a:prstGeom prst="rect">
            <a:avLst/>
          </a:prstGeom>
          <a:noFill/>
          <a:ln w="9525">
            <a:noFill/>
          </a:ln>
        </p:spPr>
      </p:pic>
      <p:sp>
        <p:nvSpPr>
          <p:cNvPr id="59395" name="Text Box 4"/>
          <p:cNvSpPr txBox="1"/>
          <p:nvPr/>
        </p:nvSpPr>
        <p:spPr>
          <a:xfrm>
            <a:off x="1752600" y="2133600"/>
            <a:ext cx="5410200" cy="762000"/>
          </a:xfrm>
          <a:prstGeom prst="rect">
            <a:avLst/>
          </a:prstGeom>
          <a:noFill/>
          <a:ln w="12700">
            <a:noFill/>
          </a:ln>
        </p:spPr>
        <p:txBody>
          <a:bodyPr>
            <a:spAutoFit/>
          </a:bodyPr>
          <a:p>
            <a:r>
              <a:rPr lang="zh-CN" altLang="en-US" sz="4400" dirty="0">
                <a:solidFill>
                  <a:schemeClr val="accent2"/>
                </a:solidFill>
                <a:latin typeface="Times New Roman" panose="02020603050405020304" charset="0"/>
              </a:rPr>
              <a:t>一、整体感知全词</a:t>
            </a:r>
            <a:endParaRPr lang="zh-CN" altLang="en-US" sz="4400" dirty="0">
              <a:solidFill>
                <a:schemeClr val="accent2"/>
              </a:solidFill>
              <a:latin typeface="Times New Roman" panose="0202060305040502030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Picture 3"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8434" name="Text Box 2"/>
          <p:cNvSpPr txBox="1"/>
          <p:nvPr/>
        </p:nvSpPr>
        <p:spPr>
          <a:xfrm>
            <a:off x="762000" y="533400"/>
            <a:ext cx="7772400" cy="5035550"/>
          </a:xfrm>
          <a:prstGeom prst="rect">
            <a:avLst/>
          </a:prstGeom>
          <a:noFill/>
          <a:ln w="12700">
            <a:noFill/>
          </a:ln>
        </p:spPr>
        <p:txBody>
          <a:bodyPr>
            <a:spAutoFit/>
          </a:bodyPr>
          <a:p>
            <a:pPr marL="675005" indent="-675005" algn="l"/>
            <a:r>
              <a:rPr lang="zh-CN" altLang="en-US" dirty="0">
                <a:latin typeface="Times New Roman" panose="02020603050405020304" charset="0"/>
              </a:rPr>
              <a:t>思考以下问题：</a:t>
            </a:r>
            <a:endParaRPr lang="zh-CN" altLang="en-US" dirty="0">
              <a:latin typeface="Times New Roman" panose="02020603050405020304" charset="0"/>
            </a:endParaRPr>
          </a:p>
          <a:p>
            <a:pPr marL="675005" indent="-675005" algn="l"/>
            <a:r>
              <a:rPr lang="zh-CN" altLang="en-US" dirty="0">
                <a:latin typeface="Times New Roman" panose="02020603050405020304" charset="0"/>
              </a:rPr>
              <a:t>1、上片的开头三句交待了什么？ </a:t>
            </a:r>
            <a:endParaRPr lang="zh-CN" altLang="en-US" dirty="0">
              <a:latin typeface="Times New Roman" panose="02020603050405020304" charset="0"/>
            </a:endParaRPr>
          </a:p>
          <a:p>
            <a:pPr marL="675005" indent="-675005" algn="l"/>
            <a:r>
              <a:rPr lang="zh-CN" altLang="en-US" dirty="0">
                <a:latin typeface="Times New Roman" panose="02020603050405020304" charset="0"/>
              </a:rPr>
              <a:t>2、词的上片写了哪些意象（景物）？</a:t>
            </a:r>
            <a:r>
              <a:rPr lang="zh-CN" altLang="en-US" dirty="0">
                <a:latin typeface="Times New Roman" panose="02020603050405020304" charset="0"/>
                <a:hlinkClick r:id="" action="ppaction://noaction"/>
              </a:rPr>
              <a:t>      </a:t>
            </a:r>
            <a:endParaRPr lang="zh-CN" altLang="en-US" dirty="0">
              <a:latin typeface="Times New Roman" panose="02020603050405020304" charset="0"/>
            </a:endParaRPr>
          </a:p>
          <a:p>
            <a:pPr marL="675005" indent="-675005" algn="l"/>
            <a:r>
              <a:rPr lang="zh-CN" altLang="en-US" dirty="0">
                <a:latin typeface="Times New Roman" panose="02020603050405020304" charset="0"/>
              </a:rPr>
              <a:t>3、面对以上的景物，诗人发出了怎样的感慨？</a:t>
            </a:r>
            <a:r>
              <a:rPr lang="zh-CN" altLang="en-US" dirty="0">
                <a:latin typeface="Times New Roman" panose="02020603050405020304" charset="0"/>
                <a:hlinkClick r:id="" action="ppaction://noaction"/>
              </a:rPr>
              <a:t>         </a:t>
            </a:r>
            <a:endParaRPr lang="zh-CN" altLang="en-US" dirty="0">
              <a:latin typeface="Times New Roman" panose="02020603050405020304" charset="0"/>
            </a:endParaRPr>
          </a:p>
          <a:p>
            <a:pPr marL="675005" indent="-675005" algn="l"/>
            <a:r>
              <a:rPr lang="zh-CN" altLang="en-US" dirty="0">
                <a:latin typeface="Times New Roman" panose="02020603050405020304" charset="0"/>
              </a:rPr>
              <a:t>4、诗人为什么要“问苍茫大地，谁主沉浮”？</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charRg st="0" end="8"/>
                                            </p:txEl>
                                          </p:spTgt>
                                        </p:tgtEl>
                                        <p:attrNameLst>
                                          <p:attrName>style.visibility</p:attrName>
                                        </p:attrNameLst>
                                      </p:cBhvr>
                                      <p:to>
                                        <p:strVal val="visible"/>
                                      </p:to>
                                    </p:set>
                                    <p:animEffect transition="in" filter="dissolve">
                                      <p:cBhvr>
                                        <p:cTn id="7" dur="500"/>
                                        <p:tgtEl>
                                          <p:spTgt spid="18434">
                                            <p:txEl>
                                              <p:charRg st="0" end="8"/>
                                            </p:txEl>
                                          </p:spTgt>
                                        </p:tgtEl>
                                      </p:cBhvr>
                                    </p:animEffect>
                                  </p:childTnLst>
                                  <p:subTnLst>
                                    <p:animClr clrSpc="rgb" dir="cw">
                                      <p:cBhvr override="childStyle">
                                        <p:cTn dur="1" fill="hold" display="0" masterRel="nextClick" afterEffect="1"/>
                                        <p:tgtEl>
                                          <p:spTgt spid="18434">
                                            <p:txEl>
                                              <p:charRg st="0" end="8"/>
                                            </p:txEl>
                                          </p:spTgt>
                                        </p:tgtEl>
                                        <p:attrNameLst>
                                          <p:attrName>ppt_c</p:attrName>
                                        </p:attrNameLst>
                                      </p:cBhvr>
                                      <p:to>
                                        <a:srgbClr val="000000"/>
                                      </p:to>
                                    </p:animClr>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4">
                                            <p:txEl>
                                              <p:charRg st="8" end="25"/>
                                            </p:txEl>
                                          </p:spTgt>
                                        </p:tgtEl>
                                        <p:attrNameLst>
                                          <p:attrName>style.visibility</p:attrName>
                                        </p:attrNameLst>
                                      </p:cBhvr>
                                      <p:to>
                                        <p:strVal val="visible"/>
                                      </p:to>
                                    </p:set>
                                    <p:animEffect transition="in" filter="dissolve">
                                      <p:cBhvr>
                                        <p:cTn id="12" dur="500"/>
                                        <p:tgtEl>
                                          <p:spTgt spid="18434">
                                            <p:txEl>
                                              <p:charRg st="8" end="25"/>
                                            </p:txEl>
                                          </p:spTgt>
                                        </p:tgtEl>
                                      </p:cBhvr>
                                    </p:animEffect>
                                  </p:childTnLst>
                                  <p:subTnLst>
                                    <p:animClr clrSpc="rgb" dir="cw">
                                      <p:cBhvr override="childStyle">
                                        <p:cTn dur="1" fill="hold" display="0" masterRel="nextClick" afterEffect="1"/>
                                        <p:tgtEl>
                                          <p:spTgt spid="18434">
                                            <p:txEl>
                                              <p:charRg st="8" end="25"/>
                                            </p:txEl>
                                          </p:spTgt>
                                        </p:tgtEl>
                                        <p:attrNameLst>
                                          <p:attrName>ppt_c</p:attrName>
                                        </p:attrNameLst>
                                      </p:cBhvr>
                                      <p:to>
                                        <a:srgbClr val="000000"/>
                                      </p:to>
                                    </p:animClr>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4">
                                            <p:txEl>
                                              <p:charRg st="25" end="49"/>
                                            </p:txEl>
                                          </p:spTgt>
                                        </p:tgtEl>
                                        <p:attrNameLst>
                                          <p:attrName>style.visibility</p:attrName>
                                        </p:attrNameLst>
                                      </p:cBhvr>
                                      <p:to>
                                        <p:strVal val="visible"/>
                                      </p:to>
                                    </p:set>
                                    <p:animEffect transition="in" filter="dissolve">
                                      <p:cBhvr>
                                        <p:cTn id="17" dur="500"/>
                                        <p:tgtEl>
                                          <p:spTgt spid="18434">
                                            <p:txEl>
                                              <p:charRg st="25" end="49"/>
                                            </p:txEl>
                                          </p:spTgt>
                                        </p:tgtEl>
                                      </p:cBhvr>
                                    </p:animEffect>
                                  </p:childTnLst>
                                  <p:subTnLst>
                                    <p:animClr clrSpc="rgb" dir="cw">
                                      <p:cBhvr override="childStyle">
                                        <p:cTn dur="1" fill="hold" display="0" masterRel="nextClick" afterEffect="1"/>
                                        <p:tgtEl>
                                          <p:spTgt spid="18434">
                                            <p:txEl>
                                              <p:charRg st="25" end="49"/>
                                            </p:txEl>
                                          </p:spTgt>
                                        </p:tgtEl>
                                        <p:attrNameLst>
                                          <p:attrName>ppt_c</p:attrName>
                                        </p:attrNameLst>
                                      </p:cBhvr>
                                      <p:to>
                                        <a:srgbClr val="000000"/>
                                      </p:to>
                                    </p:animClr>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4">
                                            <p:txEl>
                                              <p:charRg st="49" end="80"/>
                                            </p:txEl>
                                          </p:spTgt>
                                        </p:tgtEl>
                                        <p:attrNameLst>
                                          <p:attrName>style.visibility</p:attrName>
                                        </p:attrNameLst>
                                      </p:cBhvr>
                                      <p:to>
                                        <p:strVal val="visible"/>
                                      </p:to>
                                    </p:set>
                                    <p:animEffect transition="in" filter="dissolve">
                                      <p:cBhvr>
                                        <p:cTn id="22" dur="500"/>
                                        <p:tgtEl>
                                          <p:spTgt spid="18434">
                                            <p:txEl>
                                              <p:charRg st="49" end="80"/>
                                            </p:txEl>
                                          </p:spTgt>
                                        </p:tgtEl>
                                      </p:cBhvr>
                                    </p:animEffect>
                                  </p:childTnLst>
                                  <p:subTnLst>
                                    <p:animClr clrSpc="rgb" dir="cw">
                                      <p:cBhvr override="childStyle">
                                        <p:cTn dur="1" fill="hold" display="0" masterRel="nextClick" afterEffect="1"/>
                                        <p:tgtEl>
                                          <p:spTgt spid="18434">
                                            <p:txEl>
                                              <p:charRg st="49" end="80"/>
                                            </p:txEl>
                                          </p:spTgt>
                                        </p:tgtEl>
                                        <p:attrNameLst>
                                          <p:attrName>ppt_c</p:attrName>
                                        </p:attrNameLst>
                                      </p:cBhvr>
                                      <p:to>
                                        <a:srgbClr val="000000"/>
                                      </p:to>
                                    </p:animClr>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34">
                                            <p:txEl>
                                              <p:charRg st="80" end="102"/>
                                            </p:txEl>
                                          </p:spTgt>
                                        </p:tgtEl>
                                        <p:attrNameLst>
                                          <p:attrName>style.visibility</p:attrName>
                                        </p:attrNameLst>
                                      </p:cBhvr>
                                      <p:to>
                                        <p:strVal val="visible"/>
                                      </p:to>
                                    </p:set>
                                    <p:animEffect transition="in" filter="dissolve">
                                      <p:cBhvr>
                                        <p:cTn id="27" dur="500"/>
                                        <p:tgtEl>
                                          <p:spTgt spid="18434">
                                            <p:txEl>
                                              <p:charRg st="80" end="102"/>
                                            </p:txEl>
                                          </p:spTgt>
                                        </p:tgtEl>
                                      </p:cBhvr>
                                    </p:animEffect>
                                  </p:childTnLst>
                                  <p:subTnLst>
                                    <p:animClr clrSpc="rgb" dir="cw">
                                      <p:cBhvr override="childStyle">
                                        <p:cTn dur="1" fill="hold" display="0" masterRel="nextClick" afterEffect="1"/>
                                        <p:tgtEl>
                                          <p:spTgt spid="18434">
                                            <p:txEl>
                                              <p:charRg st="80" end="102"/>
                                            </p:txEl>
                                          </p:spTgt>
                                        </p:tgtEl>
                                        <p:attrNameLst>
                                          <p:attrName>ppt_c</p:attrName>
                                        </p:attrNameLst>
                                      </p:cBhvr>
                                      <p:to>
                                        <a:srgbClr val="00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Picture 2"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1443" name="Text Box 3"/>
          <p:cNvSpPr txBox="1"/>
          <p:nvPr/>
        </p:nvSpPr>
        <p:spPr>
          <a:xfrm>
            <a:off x="3048000" y="2209800"/>
            <a:ext cx="2438400" cy="2289175"/>
          </a:xfrm>
          <a:prstGeom prst="rect">
            <a:avLst/>
          </a:prstGeom>
          <a:noFill/>
          <a:ln w="12700">
            <a:noFill/>
          </a:ln>
        </p:spPr>
        <p:txBody>
          <a:bodyPr>
            <a:spAutoFit/>
          </a:bodyPr>
          <a:p>
            <a:r>
              <a:rPr lang="zh-CN" altLang="en-US" dirty="0">
                <a:solidFill>
                  <a:srgbClr val="CC3300"/>
                </a:solidFill>
                <a:latin typeface="Times New Roman" panose="02020603050405020304" charset="0"/>
                <a:ea typeface="楷体_GB2312" pitchFamily="49" charset="-122"/>
              </a:rPr>
              <a:t>独立寒秋，</a:t>
            </a:r>
            <a:endParaRPr lang="zh-CN" altLang="en-US" dirty="0">
              <a:solidFill>
                <a:srgbClr val="CC3300"/>
              </a:solidFill>
              <a:latin typeface="Times New Roman" panose="02020603050405020304" charset="0"/>
              <a:ea typeface="楷体_GB2312" pitchFamily="49" charset="-122"/>
            </a:endParaRPr>
          </a:p>
          <a:p>
            <a:r>
              <a:rPr lang="zh-CN" altLang="en-US" dirty="0">
                <a:solidFill>
                  <a:srgbClr val="CC3300"/>
                </a:solidFill>
                <a:latin typeface="Times New Roman" panose="02020603050405020304" charset="0"/>
                <a:ea typeface="楷体_GB2312" pitchFamily="49" charset="-122"/>
              </a:rPr>
              <a:t>湘江北去，</a:t>
            </a:r>
            <a:endParaRPr lang="zh-CN" altLang="en-US" dirty="0">
              <a:solidFill>
                <a:srgbClr val="CC3300"/>
              </a:solidFill>
              <a:latin typeface="Times New Roman" panose="02020603050405020304" charset="0"/>
              <a:ea typeface="楷体_GB2312" pitchFamily="49" charset="-122"/>
            </a:endParaRPr>
          </a:p>
          <a:p>
            <a:r>
              <a:rPr lang="zh-CN" altLang="en-US" dirty="0">
                <a:solidFill>
                  <a:srgbClr val="CC3300"/>
                </a:solidFill>
                <a:latin typeface="Times New Roman" panose="02020603050405020304" charset="0"/>
                <a:ea typeface="楷体_GB2312" pitchFamily="49" charset="-122"/>
              </a:rPr>
              <a:t>橘子洲头。</a:t>
            </a:r>
            <a:endParaRPr lang="zh-CN" altLang="en-US" dirty="0">
              <a:solidFill>
                <a:srgbClr val="CC3300"/>
              </a:solidFill>
              <a:latin typeface="Times New Roman" panose="02020603050405020304" charset="0"/>
              <a:ea typeface="楷体_GB2312" pitchFamily="49" charset="-122"/>
            </a:endParaRPr>
          </a:p>
        </p:txBody>
      </p:sp>
      <p:sp>
        <p:nvSpPr>
          <p:cNvPr id="61444" name="AutoShape 4"/>
          <p:cNvSpPr/>
          <p:nvPr/>
        </p:nvSpPr>
        <p:spPr>
          <a:xfrm>
            <a:off x="2743200" y="2362200"/>
            <a:ext cx="228600" cy="2133600"/>
          </a:xfrm>
          <a:prstGeom prst="leftBrace">
            <a:avLst>
              <a:gd name="adj1" fmla="val 77777"/>
              <a:gd name="adj2" fmla="val 50000"/>
            </a:avLst>
          </a:prstGeom>
          <a:noFill/>
          <a:ln w="12700" cap="flat" cmpd="sng">
            <a:solidFill>
              <a:schemeClr val="tx1"/>
            </a:solidFill>
            <a:prstDash val="solid"/>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61445" name="Text Box 5"/>
          <p:cNvSpPr txBox="1"/>
          <p:nvPr/>
        </p:nvSpPr>
        <p:spPr>
          <a:xfrm>
            <a:off x="1371600" y="3124200"/>
            <a:ext cx="1219200" cy="641350"/>
          </a:xfrm>
          <a:prstGeom prst="rect">
            <a:avLst/>
          </a:prstGeom>
          <a:noFill/>
          <a:ln w="12700">
            <a:noFill/>
          </a:ln>
        </p:spPr>
        <p:txBody>
          <a:bodyPr>
            <a:spAutoFit/>
          </a:bodyPr>
          <a:p>
            <a:r>
              <a:rPr lang="zh-CN" altLang="en-US" dirty="0">
                <a:solidFill>
                  <a:srgbClr val="CC3300"/>
                </a:solidFill>
                <a:latin typeface="Times New Roman" panose="02020603050405020304" charset="0"/>
              </a:rPr>
              <a:t>起句</a:t>
            </a:r>
            <a:endParaRPr lang="zh-CN" altLang="en-US" dirty="0">
              <a:solidFill>
                <a:srgbClr val="CC3300"/>
              </a:solidFill>
              <a:latin typeface="Times New Roman" panose="02020603050405020304" charset="0"/>
            </a:endParaRPr>
          </a:p>
        </p:txBody>
      </p:sp>
      <p:sp>
        <p:nvSpPr>
          <p:cNvPr id="61446" name="Text Box 6"/>
          <p:cNvSpPr txBox="1"/>
          <p:nvPr/>
        </p:nvSpPr>
        <p:spPr>
          <a:xfrm>
            <a:off x="1066800" y="914400"/>
            <a:ext cx="5943600" cy="641350"/>
          </a:xfrm>
          <a:prstGeom prst="rect">
            <a:avLst/>
          </a:prstGeom>
          <a:noFill/>
          <a:ln w="12700">
            <a:noFill/>
          </a:ln>
        </p:spPr>
        <p:txBody>
          <a:bodyPr>
            <a:spAutoFit/>
          </a:bodyPr>
          <a:p>
            <a:r>
              <a:rPr lang="zh-CN" altLang="en-US" dirty="0">
                <a:latin typeface="Times New Roman" panose="02020603050405020304" charset="0"/>
              </a:rPr>
              <a:t>1、词的开头三句交待了什么？</a:t>
            </a:r>
            <a:endParaRPr lang="zh-CN" altLang="en-US" dirty="0">
              <a:latin typeface="Times New Roman" panose="02020603050405020304" charset="0"/>
            </a:endParaRPr>
          </a:p>
        </p:txBody>
      </p:sp>
      <p:sp>
        <p:nvSpPr>
          <p:cNvPr id="93191" name="Text Box 7"/>
          <p:cNvSpPr txBox="1"/>
          <p:nvPr/>
        </p:nvSpPr>
        <p:spPr>
          <a:xfrm>
            <a:off x="838200" y="5257800"/>
            <a:ext cx="2286000" cy="641350"/>
          </a:xfrm>
          <a:prstGeom prst="rect">
            <a:avLst/>
          </a:prstGeom>
          <a:noFill/>
          <a:ln w="12700">
            <a:noFill/>
          </a:ln>
        </p:spPr>
        <p:txBody>
          <a:bodyPr>
            <a:spAutoFit/>
          </a:bodyPr>
          <a:p>
            <a:r>
              <a:rPr lang="zh-CN" altLang="en-US" dirty="0">
                <a:solidFill>
                  <a:srgbClr val="CC3300"/>
                </a:solidFill>
                <a:latin typeface="Times New Roman" panose="02020603050405020304" charset="0"/>
              </a:rPr>
              <a:t>人物:诗人</a:t>
            </a:r>
            <a:endParaRPr lang="en-US" altLang="zh-CN" dirty="0">
              <a:solidFill>
                <a:srgbClr val="CC3300"/>
              </a:solidFill>
              <a:latin typeface="Times New Roman" panose="02020603050405020304" charset="0"/>
            </a:endParaRPr>
          </a:p>
        </p:txBody>
      </p:sp>
      <p:sp>
        <p:nvSpPr>
          <p:cNvPr id="93192" name="Text Box 8"/>
          <p:cNvSpPr txBox="1"/>
          <p:nvPr/>
        </p:nvSpPr>
        <p:spPr>
          <a:xfrm>
            <a:off x="5486400" y="5257800"/>
            <a:ext cx="3200400" cy="641350"/>
          </a:xfrm>
          <a:prstGeom prst="rect">
            <a:avLst/>
          </a:prstGeom>
          <a:noFill/>
          <a:ln w="12700">
            <a:noFill/>
          </a:ln>
        </p:spPr>
        <p:txBody>
          <a:bodyPr>
            <a:spAutoFit/>
          </a:bodyPr>
          <a:p>
            <a:r>
              <a:rPr lang="zh-CN" altLang="en-US" dirty="0">
                <a:solidFill>
                  <a:srgbClr val="CC3300"/>
                </a:solidFill>
                <a:latin typeface="Times New Roman" panose="02020603050405020304" charset="0"/>
              </a:rPr>
              <a:t>地点:橘子洲</a:t>
            </a:r>
            <a:endParaRPr lang="zh-CN" altLang="en-US" dirty="0">
              <a:solidFill>
                <a:srgbClr val="CC3300"/>
              </a:solidFill>
              <a:latin typeface="Times New Roman" panose="02020603050405020304" charset="0"/>
            </a:endParaRPr>
          </a:p>
        </p:txBody>
      </p:sp>
      <p:sp>
        <p:nvSpPr>
          <p:cNvPr id="93193" name="Text Box 9"/>
          <p:cNvSpPr txBox="1"/>
          <p:nvPr/>
        </p:nvSpPr>
        <p:spPr>
          <a:xfrm>
            <a:off x="3200400" y="5257800"/>
            <a:ext cx="2286000" cy="641350"/>
          </a:xfrm>
          <a:prstGeom prst="rect">
            <a:avLst/>
          </a:prstGeom>
          <a:noFill/>
          <a:ln w="12700">
            <a:noFill/>
          </a:ln>
        </p:spPr>
        <p:txBody>
          <a:bodyPr>
            <a:spAutoFit/>
          </a:bodyPr>
          <a:p>
            <a:r>
              <a:rPr lang="zh-CN" altLang="en-US" dirty="0">
                <a:solidFill>
                  <a:srgbClr val="CC3300"/>
                </a:solidFill>
                <a:latin typeface="Times New Roman" panose="02020603050405020304" charset="0"/>
              </a:rPr>
              <a:t>时令:深秋</a:t>
            </a:r>
            <a:endParaRPr lang="zh-CN" altLang="en-US" dirty="0">
              <a:solidFill>
                <a:srgbClr val="CC3300"/>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91">
                                            <p:txEl>
                                              <p:charRg st="0" end="6"/>
                                            </p:txEl>
                                          </p:spTgt>
                                        </p:tgtEl>
                                        <p:attrNameLst>
                                          <p:attrName>style.visibility</p:attrName>
                                        </p:attrNameLst>
                                      </p:cBhvr>
                                      <p:to>
                                        <p:strVal val="visible"/>
                                      </p:to>
                                    </p:set>
                                    <p:animEffect transition="in" filter="wipe(left)">
                                      <p:cBhvr>
                                        <p:cTn id="7" dur="500"/>
                                        <p:tgtEl>
                                          <p:spTgt spid="93191">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193">
                                            <p:txEl>
                                              <p:charRg st="0" end="6"/>
                                            </p:txEl>
                                          </p:spTgt>
                                        </p:tgtEl>
                                        <p:attrNameLst>
                                          <p:attrName>style.visibility</p:attrName>
                                        </p:attrNameLst>
                                      </p:cBhvr>
                                      <p:to>
                                        <p:strVal val="visible"/>
                                      </p:to>
                                    </p:set>
                                    <p:animEffect transition="in" filter="wipe(left)">
                                      <p:cBhvr>
                                        <p:cTn id="12" dur="500"/>
                                        <p:tgtEl>
                                          <p:spTgt spid="93193">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192">
                                            <p:txEl>
                                              <p:charRg st="0" end="7"/>
                                            </p:txEl>
                                          </p:spTgt>
                                        </p:tgtEl>
                                        <p:attrNameLst>
                                          <p:attrName>style.visibility</p:attrName>
                                        </p:attrNameLst>
                                      </p:cBhvr>
                                      <p:to>
                                        <p:strVal val="visible"/>
                                      </p:to>
                                    </p:set>
                                    <p:animEffect transition="in" filter="wipe(left)">
                                      <p:cBhvr>
                                        <p:cTn id="17" dur="500"/>
                                        <p:tgtEl>
                                          <p:spTgt spid="93192">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build="p"/>
      <p:bldP spid="93192" grpId="0" build="p"/>
      <p:bldP spid="9319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Picture 2050"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2467" name="Text Box 2051"/>
          <p:cNvSpPr txBox="1"/>
          <p:nvPr/>
        </p:nvSpPr>
        <p:spPr>
          <a:xfrm>
            <a:off x="1447800" y="1295400"/>
            <a:ext cx="4191000" cy="4970463"/>
          </a:xfrm>
          <a:prstGeom prst="rect">
            <a:avLst/>
          </a:prstGeom>
          <a:noFill/>
          <a:ln w="12700">
            <a:noFill/>
          </a:ln>
        </p:spPr>
        <p:txBody>
          <a:bodyPr>
            <a:spAutoFit/>
          </a:bodyPr>
          <a:p>
            <a:pPr algn="l"/>
            <a:r>
              <a:rPr lang="zh-CN" altLang="en-US" sz="3200" dirty="0">
                <a:solidFill>
                  <a:srgbClr val="336600"/>
                </a:solidFill>
                <a:latin typeface="Times New Roman" panose="02020603050405020304" charset="0"/>
              </a:rPr>
              <a:t>看万山红遍，</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层林尽染；</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漫江碧透，</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百舸争流。</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鹰击长空，</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鱼翔浅底，</a:t>
            </a:r>
            <a:endParaRPr lang="zh-CN" altLang="en-US" sz="3200" dirty="0">
              <a:solidFill>
                <a:srgbClr val="336600"/>
              </a:solidFill>
              <a:latin typeface="Times New Roman" panose="02020603050405020304" charset="0"/>
            </a:endParaRPr>
          </a:p>
          <a:p>
            <a:pPr algn="l"/>
            <a:r>
              <a:rPr lang="zh-CN" altLang="en-US" sz="3200" dirty="0">
                <a:solidFill>
                  <a:srgbClr val="336600"/>
                </a:solidFill>
                <a:latin typeface="Times New Roman" panose="02020603050405020304" charset="0"/>
              </a:rPr>
              <a:t>    万类霜天竞自由。</a:t>
            </a:r>
            <a:endParaRPr lang="zh-CN" altLang="en-US" sz="3200" dirty="0">
              <a:solidFill>
                <a:srgbClr val="336600"/>
              </a:solidFill>
              <a:latin typeface="Times New Roman" panose="02020603050405020304" charset="0"/>
            </a:endParaRPr>
          </a:p>
        </p:txBody>
      </p:sp>
      <p:sp>
        <p:nvSpPr>
          <p:cNvPr id="62468" name="Text Box 2052"/>
          <p:cNvSpPr txBox="1"/>
          <p:nvPr/>
        </p:nvSpPr>
        <p:spPr>
          <a:xfrm>
            <a:off x="533400" y="304800"/>
            <a:ext cx="8077200" cy="641350"/>
          </a:xfrm>
          <a:prstGeom prst="rect">
            <a:avLst/>
          </a:prstGeom>
          <a:noFill/>
          <a:ln w="12700">
            <a:noFill/>
          </a:ln>
        </p:spPr>
        <p:txBody>
          <a:bodyPr>
            <a:spAutoFit/>
          </a:bodyPr>
          <a:p>
            <a:r>
              <a:rPr lang="zh-CN" altLang="en-US" dirty="0">
                <a:latin typeface="Times New Roman" panose="02020603050405020304" charset="0"/>
              </a:rPr>
              <a:t>2、词的上片写了哪些意象（景物）？</a:t>
            </a:r>
            <a:endParaRPr lang="zh-CN" altLang="en-US" dirty="0">
              <a:latin typeface="Times New Roman" panose="02020603050405020304" charset="0"/>
            </a:endParaRPr>
          </a:p>
        </p:txBody>
      </p:sp>
      <p:sp>
        <p:nvSpPr>
          <p:cNvPr id="62469" name="AutoShape 2053"/>
          <p:cNvSpPr/>
          <p:nvPr/>
        </p:nvSpPr>
        <p:spPr>
          <a:xfrm>
            <a:off x="1219200" y="1600200"/>
            <a:ext cx="228600" cy="4419600"/>
          </a:xfrm>
          <a:prstGeom prst="leftBracket">
            <a:avLst>
              <a:gd name="adj" fmla="val 161111"/>
            </a:avLst>
          </a:prstGeom>
          <a:noFill/>
          <a:ln w="12700" cap="flat" cmpd="sng">
            <a:solidFill>
              <a:schemeClr val="tx1"/>
            </a:solidFill>
            <a:prstDash val="solid"/>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94214" name="Text Box 2054"/>
          <p:cNvSpPr txBox="1"/>
          <p:nvPr/>
        </p:nvSpPr>
        <p:spPr>
          <a:xfrm>
            <a:off x="4876800" y="1295400"/>
            <a:ext cx="1447800" cy="4970463"/>
          </a:xfrm>
          <a:prstGeom prst="rect">
            <a:avLst/>
          </a:prstGeom>
          <a:noFill/>
          <a:ln w="12700">
            <a:noFill/>
          </a:ln>
        </p:spPr>
        <p:txBody>
          <a:bodyPr>
            <a:spAutoFit/>
          </a:bodyPr>
          <a:p>
            <a:r>
              <a:rPr lang="zh-CN" altLang="en-US" sz="3200" dirty="0">
                <a:solidFill>
                  <a:schemeClr val="accent2"/>
                </a:solidFill>
                <a:latin typeface="Times New Roman" panose="02020603050405020304" charset="0"/>
              </a:rPr>
              <a:t>山</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树</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水</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船</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鹰</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鱼</a:t>
            </a:r>
            <a:endParaRPr lang="zh-CN" altLang="en-US" sz="3200" dirty="0">
              <a:solidFill>
                <a:schemeClr val="accent2"/>
              </a:solidFill>
              <a:latin typeface="Times New Roman" panose="02020603050405020304" charset="0"/>
            </a:endParaRPr>
          </a:p>
          <a:p>
            <a:r>
              <a:rPr lang="zh-CN" altLang="en-US" sz="3200" dirty="0">
                <a:solidFill>
                  <a:schemeClr val="accent2"/>
                </a:solidFill>
                <a:latin typeface="Times New Roman" panose="02020603050405020304" charset="0"/>
              </a:rPr>
              <a:t>    万物</a:t>
            </a:r>
            <a:endParaRPr lang="zh-CN" altLang="en-US" sz="3200" dirty="0">
              <a:solidFill>
                <a:schemeClr val="accent2"/>
              </a:solidFill>
              <a:latin typeface="Times New Roman" panose="02020603050405020304" charset="0"/>
            </a:endParaRPr>
          </a:p>
        </p:txBody>
      </p:sp>
      <p:sp>
        <p:nvSpPr>
          <p:cNvPr id="94216" name="AutoShape 2056"/>
          <p:cNvSpPr/>
          <p:nvPr/>
        </p:nvSpPr>
        <p:spPr>
          <a:xfrm>
            <a:off x="6781800" y="1905000"/>
            <a:ext cx="990600" cy="3030538"/>
          </a:xfrm>
          <a:prstGeom prst="verticalScroll">
            <a:avLst>
              <a:gd name="adj" fmla="val 12500"/>
            </a:avLst>
          </a:prstGeom>
          <a:solidFill>
            <a:srgbClr val="CCFFFF"/>
          </a:solidFill>
          <a:ln w="12700" cap="flat" cmpd="sng">
            <a:solidFill>
              <a:srgbClr val="00CCFF"/>
            </a:solidFill>
            <a:prstDash val="solid"/>
            <a:headEnd type="none" w="med" len="med"/>
            <a:tailEnd type="none" w="med" len="med"/>
          </a:ln>
        </p:spPr>
        <p:txBody>
          <a:bodyPr anchor="ctr">
            <a:spAutoFit/>
          </a:bodyPr>
          <a:p>
            <a:r>
              <a:rPr lang="zh-CN" altLang="en-US" dirty="0">
                <a:latin typeface="Times New Roman" panose="02020603050405020304" charset="0"/>
              </a:rPr>
              <a:t>湘江秋景图</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14">
                                            <p:txEl>
                                              <p:charRg st="0" end="2"/>
                                            </p:txEl>
                                          </p:spTgt>
                                        </p:tgtEl>
                                        <p:attrNameLst>
                                          <p:attrName>style.visibility</p:attrName>
                                        </p:attrNameLst>
                                      </p:cBhvr>
                                      <p:to>
                                        <p:strVal val="visible"/>
                                      </p:to>
                                    </p:set>
                                    <p:animEffect transition="in" filter="wipe(left)">
                                      <p:cBhvr>
                                        <p:cTn id="7" dur="500"/>
                                        <p:tgtEl>
                                          <p:spTgt spid="94214">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4214">
                                            <p:txEl>
                                              <p:charRg st="2" end="4"/>
                                            </p:txEl>
                                          </p:spTgt>
                                        </p:tgtEl>
                                        <p:attrNameLst>
                                          <p:attrName>style.visibility</p:attrName>
                                        </p:attrNameLst>
                                      </p:cBhvr>
                                      <p:to>
                                        <p:strVal val="visible"/>
                                      </p:to>
                                    </p:set>
                                    <p:animEffect transition="in" filter="wipe(left)">
                                      <p:cBhvr>
                                        <p:cTn id="12" dur="500"/>
                                        <p:tgtEl>
                                          <p:spTgt spid="94214">
                                            <p:txEl>
                                              <p:charRg st="2"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4214">
                                            <p:txEl>
                                              <p:charRg st="4" end="6"/>
                                            </p:txEl>
                                          </p:spTgt>
                                        </p:tgtEl>
                                        <p:attrNameLst>
                                          <p:attrName>style.visibility</p:attrName>
                                        </p:attrNameLst>
                                      </p:cBhvr>
                                      <p:to>
                                        <p:strVal val="visible"/>
                                      </p:to>
                                    </p:set>
                                    <p:animEffect transition="in" filter="wipe(left)">
                                      <p:cBhvr>
                                        <p:cTn id="17" dur="500"/>
                                        <p:tgtEl>
                                          <p:spTgt spid="94214">
                                            <p:txEl>
                                              <p:charRg st="4"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4214">
                                            <p:txEl>
                                              <p:charRg st="6" end="8"/>
                                            </p:txEl>
                                          </p:spTgt>
                                        </p:tgtEl>
                                        <p:attrNameLst>
                                          <p:attrName>style.visibility</p:attrName>
                                        </p:attrNameLst>
                                      </p:cBhvr>
                                      <p:to>
                                        <p:strVal val="visible"/>
                                      </p:to>
                                    </p:set>
                                    <p:animEffect transition="in" filter="wipe(left)">
                                      <p:cBhvr>
                                        <p:cTn id="22" dur="500"/>
                                        <p:tgtEl>
                                          <p:spTgt spid="94214">
                                            <p:txEl>
                                              <p:charRg st="6"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4214">
                                            <p:txEl>
                                              <p:charRg st="8" end="10"/>
                                            </p:txEl>
                                          </p:spTgt>
                                        </p:tgtEl>
                                        <p:attrNameLst>
                                          <p:attrName>style.visibility</p:attrName>
                                        </p:attrNameLst>
                                      </p:cBhvr>
                                      <p:to>
                                        <p:strVal val="visible"/>
                                      </p:to>
                                    </p:set>
                                    <p:animEffect transition="in" filter="wipe(left)">
                                      <p:cBhvr>
                                        <p:cTn id="27" dur="500"/>
                                        <p:tgtEl>
                                          <p:spTgt spid="94214">
                                            <p:txEl>
                                              <p:charRg st="8"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4214">
                                            <p:txEl>
                                              <p:charRg st="10" end="12"/>
                                            </p:txEl>
                                          </p:spTgt>
                                        </p:tgtEl>
                                        <p:attrNameLst>
                                          <p:attrName>style.visibility</p:attrName>
                                        </p:attrNameLst>
                                      </p:cBhvr>
                                      <p:to>
                                        <p:strVal val="visible"/>
                                      </p:to>
                                    </p:set>
                                    <p:animEffect transition="in" filter="wipe(left)">
                                      <p:cBhvr>
                                        <p:cTn id="32" dur="500"/>
                                        <p:tgtEl>
                                          <p:spTgt spid="94214">
                                            <p:txEl>
                                              <p:charRg st="10"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4214">
                                            <p:txEl>
                                              <p:charRg st="12" end="19"/>
                                            </p:txEl>
                                          </p:spTgt>
                                        </p:tgtEl>
                                        <p:attrNameLst>
                                          <p:attrName>style.visibility</p:attrName>
                                        </p:attrNameLst>
                                      </p:cBhvr>
                                      <p:to>
                                        <p:strVal val="visible"/>
                                      </p:to>
                                    </p:set>
                                    <p:animEffect transition="in" filter="wipe(left)">
                                      <p:cBhvr>
                                        <p:cTn id="37" dur="500"/>
                                        <p:tgtEl>
                                          <p:spTgt spid="94214">
                                            <p:txEl>
                                              <p:charRg st="12" end="1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4216"/>
                                        </p:tgtEl>
                                        <p:attrNameLst>
                                          <p:attrName>style.visibility</p:attrName>
                                        </p:attrNameLst>
                                      </p:cBhvr>
                                      <p:to>
                                        <p:strVal val="visible"/>
                                      </p:to>
                                    </p:set>
                                    <p:animEffect transition="in" filter="dissolve">
                                      <p:cBhvr>
                                        <p:cTn id="42" dur="500"/>
                                        <p:tgtEl>
                                          <p:spTgt spid="94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build="p"/>
      <p:bldP spid="942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90" name="Picture 2" descr="E:\李秀飞\李秀飞课件\图片\图片1.jpg"/>
          <p:cNvPicPr>
            <a:picLocks noChangeAspect="1"/>
          </p:cNvPicPr>
          <p:nvPr/>
        </p:nvPicPr>
        <p:blipFill>
          <a:blip r:embed="rId1"/>
          <a:stretch>
            <a:fillRect/>
          </a:stretch>
        </p:blipFill>
        <p:spPr>
          <a:xfrm>
            <a:off x="0" y="0"/>
            <a:ext cx="9072563" cy="6805613"/>
          </a:xfrm>
          <a:prstGeom prst="rect">
            <a:avLst/>
          </a:prstGeom>
          <a:noFill/>
          <a:ln w="9525">
            <a:noFill/>
          </a:ln>
        </p:spPr>
      </p:pic>
      <p:sp>
        <p:nvSpPr>
          <p:cNvPr id="63491" name="Text Box 3"/>
          <p:cNvSpPr txBox="1"/>
          <p:nvPr/>
        </p:nvSpPr>
        <p:spPr>
          <a:xfrm>
            <a:off x="1447800" y="609600"/>
            <a:ext cx="6096000" cy="1465263"/>
          </a:xfrm>
          <a:prstGeom prst="rect">
            <a:avLst/>
          </a:prstGeom>
          <a:noFill/>
          <a:ln w="12700">
            <a:noFill/>
          </a:ln>
        </p:spPr>
        <p:txBody>
          <a:bodyPr>
            <a:spAutoFit/>
          </a:bodyPr>
          <a:p>
            <a:pPr algn="l"/>
            <a:r>
              <a:rPr lang="zh-CN" altLang="en-US" dirty="0">
                <a:latin typeface="Times New Roman" panose="02020603050405020304" charset="0"/>
              </a:rPr>
              <a:t>3、面对以上的景物，诗人有</a:t>
            </a:r>
            <a:endParaRPr lang="zh-CN" altLang="en-US" dirty="0">
              <a:latin typeface="Times New Roman" panose="02020603050405020304" charset="0"/>
            </a:endParaRPr>
          </a:p>
          <a:p>
            <a:pPr algn="l"/>
            <a:r>
              <a:rPr lang="zh-CN" altLang="en-US" dirty="0">
                <a:latin typeface="Times New Roman" panose="02020603050405020304" charset="0"/>
              </a:rPr>
              <a:t>     什么样的感想？</a:t>
            </a:r>
            <a:endParaRPr lang="zh-CN" altLang="en-US" dirty="0">
              <a:latin typeface="Times New Roman" panose="02020603050405020304" charset="0"/>
            </a:endParaRPr>
          </a:p>
        </p:txBody>
      </p:sp>
      <p:sp>
        <p:nvSpPr>
          <p:cNvPr id="95236" name="Text Box 4"/>
          <p:cNvSpPr txBox="1"/>
          <p:nvPr/>
        </p:nvSpPr>
        <p:spPr>
          <a:xfrm>
            <a:off x="2819400" y="2743200"/>
            <a:ext cx="3276600" cy="2530475"/>
          </a:xfrm>
          <a:prstGeom prst="rect">
            <a:avLst/>
          </a:prstGeom>
          <a:noFill/>
          <a:ln w="12700">
            <a:noFill/>
          </a:ln>
        </p:spPr>
        <p:txBody>
          <a:bodyPr>
            <a:spAutoFit/>
          </a:bodyPr>
          <a:p>
            <a:pPr algn="l"/>
            <a:r>
              <a:rPr lang="zh-CN" altLang="en-US" sz="4000" dirty="0">
                <a:solidFill>
                  <a:srgbClr val="6600CC"/>
                </a:solidFill>
                <a:latin typeface="Times New Roman" panose="02020603050405020304" charset="0"/>
              </a:rPr>
              <a:t>怅寥廓，</a:t>
            </a:r>
            <a:endParaRPr lang="zh-CN" altLang="en-US" sz="4000" dirty="0">
              <a:solidFill>
                <a:srgbClr val="6600CC"/>
              </a:solidFill>
              <a:latin typeface="Times New Roman" panose="02020603050405020304" charset="0"/>
            </a:endParaRPr>
          </a:p>
          <a:p>
            <a:pPr algn="l"/>
            <a:r>
              <a:rPr lang="zh-CN" altLang="en-US" sz="4000" dirty="0">
                <a:solidFill>
                  <a:srgbClr val="6600CC"/>
                </a:solidFill>
                <a:latin typeface="Times New Roman" panose="02020603050405020304" charset="0"/>
              </a:rPr>
              <a:t>问苍茫大地，</a:t>
            </a:r>
            <a:endParaRPr lang="zh-CN" altLang="en-US" sz="4000" dirty="0">
              <a:solidFill>
                <a:srgbClr val="6600CC"/>
              </a:solidFill>
              <a:latin typeface="Times New Roman" panose="02020603050405020304" charset="0"/>
            </a:endParaRPr>
          </a:p>
          <a:p>
            <a:pPr algn="l"/>
            <a:r>
              <a:rPr lang="zh-CN" altLang="en-US" sz="4000" dirty="0">
                <a:solidFill>
                  <a:srgbClr val="6600CC"/>
                </a:solidFill>
                <a:latin typeface="Times New Roman" panose="02020603050405020304" charset="0"/>
              </a:rPr>
              <a:t>谁主沉浮？</a:t>
            </a:r>
            <a:endParaRPr lang="zh-CN" altLang="en-US" sz="4000" dirty="0">
              <a:solidFill>
                <a:srgbClr val="6600CC"/>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5236">
                                            <p:txEl>
                                              <p:charRg st="0" end="5"/>
                                            </p:txEl>
                                          </p:spTgt>
                                        </p:tgtEl>
                                        <p:attrNameLst>
                                          <p:attrName>style.visibility</p:attrName>
                                        </p:attrNameLst>
                                      </p:cBhvr>
                                      <p:to>
                                        <p:strVal val="visible"/>
                                      </p:to>
                                    </p:set>
                                    <p:animEffect transition="in" filter="wipe(left)">
                                      <p:cBhvr>
                                        <p:cTn id="7" dur="500"/>
                                        <p:tgtEl>
                                          <p:spTgt spid="95236">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5236">
                                            <p:txEl>
                                              <p:charRg st="5" end="12"/>
                                            </p:txEl>
                                          </p:spTgt>
                                        </p:tgtEl>
                                        <p:attrNameLst>
                                          <p:attrName>style.visibility</p:attrName>
                                        </p:attrNameLst>
                                      </p:cBhvr>
                                      <p:to>
                                        <p:strVal val="visible"/>
                                      </p:to>
                                    </p:set>
                                    <p:animEffect transition="in" filter="wipe(left)">
                                      <p:cBhvr>
                                        <p:cTn id="12" dur="500"/>
                                        <p:tgtEl>
                                          <p:spTgt spid="95236">
                                            <p:txEl>
                                              <p:charRg st="5"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5236">
                                            <p:txEl>
                                              <p:charRg st="12" end="18"/>
                                            </p:txEl>
                                          </p:spTgt>
                                        </p:tgtEl>
                                        <p:attrNameLst>
                                          <p:attrName>style.visibility</p:attrName>
                                        </p:attrNameLst>
                                      </p:cBhvr>
                                      <p:to>
                                        <p:strVal val="visible"/>
                                      </p:to>
                                    </p:set>
                                    <p:animEffect transition="in" filter="wipe(left)">
                                      <p:cBhvr>
                                        <p:cTn id="17" dur="500"/>
                                        <p:tgtEl>
                                          <p:spTgt spid="95236">
                                            <p:txEl>
                                              <p:charRg st="12"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4" name="Picture 2" descr="E:\李秀飞\李秀飞课件\图片\图片1.jpg"/>
          <p:cNvPicPr>
            <a:picLocks noChangeAspect="1"/>
          </p:cNvPicPr>
          <p:nvPr/>
        </p:nvPicPr>
        <p:blipFill>
          <a:blip r:embed="rId1"/>
          <a:stretch>
            <a:fillRect/>
          </a:stretch>
        </p:blipFill>
        <p:spPr>
          <a:xfrm>
            <a:off x="0" y="0"/>
            <a:ext cx="9072563" cy="6805613"/>
          </a:xfrm>
          <a:prstGeom prst="rect">
            <a:avLst/>
          </a:prstGeom>
          <a:noFill/>
          <a:ln w="9525">
            <a:noFill/>
          </a:ln>
        </p:spPr>
      </p:pic>
      <p:sp>
        <p:nvSpPr>
          <p:cNvPr id="64515" name="Text Box 3"/>
          <p:cNvSpPr txBox="1"/>
          <p:nvPr/>
        </p:nvSpPr>
        <p:spPr>
          <a:xfrm>
            <a:off x="381000" y="228600"/>
            <a:ext cx="8001000" cy="579438"/>
          </a:xfrm>
          <a:prstGeom prst="rect">
            <a:avLst/>
          </a:prstGeom>
          <a:noFill/>
          <a:ln w="12700">
            <a:noFill/>
          </a:ln>
        </p:spPr>
        <p:txBody>
          <a:bodyPr>
            <a:spAutoFit/>
          </a:bodyPr>
          <a:p>
            <a:pPr algn="l"/>
            <a:r>
              <a:rPr lang="zh-CN" altLang="en-US" sz="3200" dirty="0">
                <a:latin typeface="Times New Roman" panose="02020603050405020304" charset="0"/>
              </a:rPr>
              <a:t>4、诗人为什么要“问苍茫大地，谁主沉浮”？</a:t>
            </a:r>
            <a:endParaRPr lang="zh-CN" altLang="en-US" sz="3200" dirty="0">
              <a:latin typeface="Times New Roman" panose="02020603050405020304" charset="0"/>
            </a:endParaRPr>
          </a:p>
        </p:txBody>
      </p:sp>
      <p:sp>
        <p:nvSpPr>
          <p:cNvPr id="96260" name="Text Box 4"/>
          <p:cNvSpPr txBox="1"/>
          <p:nvPr/>
        </p:nvSpPr>
        <p:spPr>
          <a:xfrm>
            <a:off x="457200" y="1371600"/>
            <a:ext cx="8686800" cy="5035550"/>
          </a:xfrm>
          <a:prstGeom prst="rect">
            <a:avLst/>
          </a:prstGeom>
          <a:noFill/>
          <a:ln w="12700">
            <a:noFill/>
          </a:ln>
        </p:spPr>
        <p:txBody>
          <a:bodyPr>
            <a:spAutoFit/>
          </a:bodyPr>
          <a:p>
            <a:pPr algn="l"/>
            <a:r>
              <a:rPr lang="zh-CN" altLang="en-US" sz="3200" dirty="0">
                <a:latin typeface="Times New Roman" panose="02020603050405020304" charset="0"/>
              </a:rPr>
              <a:t>       </a:t>
            </a:r>
            <a:r>
              <a:rPr lang="zh-CN" altLang="en-US" dirty="0">
                <a:solidFill>
                  <a:srgbClr val="336600"/>
                </a:solidFill>
                <a:latin typeface="Times New Roman" panose="02020603050405020304" charset="0"/>
              </a:rPr>
              <a:t>《沁园春·长沙》作于1925年。当时的革命形势日益高涨，工农运动蓬勃兴起，农民运动也势如破竹，迅猛异常。随着革命高潮的到来，各派政治势力对革命领导权的争夺更为激烈。国民党的右派分子和共产党右倾分子之间的斗争尤甚。</a:t>
            </a:r>
            <a:r>
              <a:rPr lang="zh-CN" altLang="en-US" dirty="0">
                <a:solidFill>
                  <a:srgbClr val="336600"/>
                </a:solidFill>
                <a:latin typeface="宋体" panose="02010600030101010101" pitchFamily="2" charset="-122"/>
              </a:rPr>
              <a:t>这首词正是作者要离开长沙去广州前，重游橘子洲时写的，而作者此行去广州的任务正是要发动民众，开办讲习所。</a:t>
            </a:r>
            <a:endParaRPr lang="zh-CN" altLang="en-US" dirty="0">
              <a:solidFill>
                <a:srgbClr val="336600"/>
              </a:solidFill>
              <a:latin typeface="Times New Roman" panose="02020603050405020304" charset="0"/>
            </a:endParaRPr>
          </a:p>
        </p:txBody>
      </p:sp>
      <p:sp>
        <p:nvSpPr>
          <p:cNvPr id="96261" name="Text Box 5"/>
          <p:cNvSpPr txBox="1"/>
          <p:nvPr/>
        </p:nvSpPr>
        <p:spPr>
          <a:xfrm>
            <a:off x="0" y="685800"/>
            <a:ext cx="8915400" cy="579438"/>
          </a:xfrm>
          <a:prstGeom prst="rect">
            <a:avLst/>
          </a:prstGeom>
          <a:noFill/>
          <a:ln w="12700">
            <a:noFill/>
          </a:ln>
        </p:spPr>
        <p:txBody>
          <a:bodyPr>
            <a:spAutoFit/>
          </a:bodyPr>
          <a:p>
            <a:r>
              <a:rPr lang="zh-CN" altLang="en-US" sz="3200" dirty="0">
                <a:solidFill>
                  <a:srgbClr val="6600CC"/>
                </a:solidFill>
                <a:latin typeface="Times New Roman" panose="02020603050405020304" charset="0"/>
              </a:rPr>
              <a:t>提示：由自然万物的竞争联想到人类社会的竞争</a:t>
            </a:r>
            <a:endParaRPr lang="zh-CN" altLang="en-US" sz="3200" dirty="0">
              <a:solidFill>
                <a:srgbClr val="6600CC"/>
              </a:solidFill>
              <a:latin typeface="Times New Roman" panose="02020603050405020304" charset="0"/>
            </a:endParaRPr>
          </a:p>
        </p:txBody>
      </p:sp>
      <p:sp>
        <p:nvSpPr>
          <p:cNvPr id="64518" name="Text Box 6"/>
          <p:cNvSpPr txBox="1"/>
          <p:nvPr/>
        </p:nvSpPr>
        <p:spPr>
          <a:xfrm>
            <a:off x="6629400" y="5867400"/>
            <a:ext cx="1447800" cy="641350"/>
          </a:xfrm>
          <a:prstGeom prst="rect">
            <a:avLst/>
          </a:prstGeom>
          <a:noFill/>
          <a:ln w="12700">
            <a:noFill/>
          </a:ln>
        </p:spPr>
        <p:txBody>
          <a:bodyPr>
            <a:spAutoFit/>
          </a:bodyPr>
          <a:p>
            <a:endParaRPr lang="zh-CN" altLang="en-US" dirty="0">
              <a:latin typeface="Times New Roman" panose="02020603050405020304" charset="0"/>
            </a:endParaRPr>
          </a:p>
        </p:txBody>
      </p:sp>
      <p:sp>
        <p:nvSpPr>
          <p:cNvPr id="64519" name="Text Box 7"/>
          <p:cNvSpPr txBox="1"/>
          <p:nvPr/>
        </p:nvSpPr>
        <p:spPr>
          <a:xfrm>
            <a:off x="6858000" y="6019800"/>
            <a:ext cx="2286000" cy="579438"/>
          </a:xfrm>
          <a:prstGeom prst="rect">
            <a:avLst/>
          </a:prstGeom>
          <a:noFill/>
          <a:ln w="12700">
            <a:noFill/>
          </a:ln>
        </p:spPr>
        <p:txBody>
          <a:bodyPr>
            <a:spAutoFit/>
          </a:bodyPr>
          <a:p>
            <a:r>
              <a:rPr lang="zh-CN" altLang="en-US" sz="3200" dirty="0">
                <a:solidFill>
                  <a:schemeClr val="folHlink"/>
                </a:solidFill>
                <a:latin typeface="Times New Roman" panose="02020603050405020304" charset="0"/>
              </a:rPr>
              <a:t>读上片</a:t>
            </a:r>
            <a:endParaRPr lang="zh-CN" altLang="en-US" sz="3200" dirty="0">
              <a:solidFill>
                <a:schemeClr val="folHlink"/>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6261">
                                            <p:txEl>
                                              <p:charRg st="0" end="22"/>
                                            </p:txEl>
                                          </p:spTgt>
                                        </p:tgtEl>
                                        <p:attrNameLst>
                                          <p:attrName>style.visibility</p:attrName>
                                        </p:attrNameLst>
                                      </p:cBhvr>
                                      <p:to>
                                        <p:strVal val="visible"/>
                                      </p:to>
                                    </p:set>
                                    <p:animEffect transition="in" filter="dissolve">
                                      <p:cBhvr>
                                        <p:cTn id="7" dur="500"/>
                                        <p:tgtEl>
                                          <p:spTgt spid="96261">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6260">
                                            <p:txEl>
                                              <p:charRg st="0" end="165"/>
                                            </p:txEl>
                                          </p:spTgt>
                                        </p:tgtEl>
                                        <p:attrNameLst>
                                          <p:attrName>style.visibility</p:attrName>
                                        </p:attrNameLst>
                                      </p:cBhvr>
                                      <p:to>
                                        <p:strVal val="visible"/>
                                      </p:to>
                                    </p:set>
                                    <p:animEffect transition="in" filter="dissolve">
                                      <p:cBhvr>
                                        <p:cTn id="12" dur="500"/>
                                        <p:tgtEl>
                                          <p:spTgt spid="96260">
                                            <p:txEl>
                                              <p:charRg st="0"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build="p"/>
      <p:bldP spid="96261"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Picture 2" descr="E:\李秀飞\李秀飞课件\图片\图片1.jpg"/>
          <p:cNvPicPr>
            <a:picLocks noChangeAspect="1"/>
          </p:cNvPicPr>
          <p:nvPr/>
        </p:nvPicPr>
        <p:blipFill>
          <a:blip r:embed="rId1"/>
          <a:stretch>
            <a:fillRect/>
          </a:stretch>
        </p:blipFill>
        <p:spPr>
          <a:xfrm>
            <a:off x="0" y="0"/>
            <a:ext cx="9144000" cy="6805613"/>
          </a:xfrm>
          <a:prstGeom prst="rect">
            <a:avLst/>
          </a:prstGeom>
          <a:noFill/>
          <a:ln w="9525">
            <a:noFill/>
          </a:ln>
        </p:spPr>
      </p:pic>
      <p:sp>
        <p:nvSpPr>
          <p:cNvPr id="65539" name="Text Box 3"/>
          <p:cNvSpPr txBox="1"/>
          <p:nvPr/>
        </p:nvSpPr>
        <p:spPr>
          <a:xfrm>
            <a:off x="6248400" y="1447800"/>
            <a:ext cx="2362200" cy="2043113"/>
          </a:xfrm>
          <a:prstGeom prst="rect">
            <a:avLst/>
          </a:prstGeom>
          <a:noFill/>
          <a:ln w="12700">
            <a:noFill/>
          </a:ln>
        </p:spPr>
        <p:txBody>
          <a:bodyPr>
            <a:spAutoFit/>
          </a:bodyPr>
          <a:p>
            <a:pPr algn="l"/>
            <a:r>
              <a:rPr lang="zh-CN" altLang="en-US" sz="3200" dirty="0">
                <a:solidFill>
                  <a:srgbClr val="FF0000"/>
                </a:solidFill>
                <a:latin typeface="Times New Roman" panose="02020603050405020304" charset="0"/>
              </a:rPr>
              <a:t>怅寥廓，</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问苍茫大地，</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谁主沉浮？</a:t>
            </a:r>
            <a:endParaRPr lang="zh-CN" altLang="en-US" sz="3200" dirty="0">
              <a:solidFill>
                <a:srgbClr val="FF0000"/>
              </a:solidFill>
              <a:latin typeface="Times New Roman" panose="02020603050405020304" charset="0"/>
            </a:endParaRPr>
          </a:p>
        </p:txBody>
      </p:sp>
      <p:sp>
        <p:nvSpPr>
          <p:cNvPr id="65540" name="Text Box 4"/>
          <p:cNvSpPr txBox="1"/>
          <p:nvPr/>
        </p:nvSpPr>
        <p:spPr>
          <a:xfrm>
            <a:off x="685800" y="1447800"/>
            <a:ext cx="2286000" cy="2043113"/>
          </a:xfrm>
          <a:prstGeom prst="rect">
            <a:avLst/>
          </a:prstGeom>
          <a:noFill/>
          <a:ln w="12700">
            <a:noFill/>
          </a:ln>
        </p:spPr>
        <p:txBody>
          <a:bodyPr>
            <a:spAutoFit/>
          </a:bodyPr>
          <a:p>
            <a:r>
              <a:rPr lang="zh-CN" altLang="en-US" sz="3200" dirty="0">
                <a:solidFill>
                  <a:srgbClr val="FF0000"/>
                </a:solidFill>
                <a:latin typeface="Times New Roman" panose="02020603050405020304" charset="0"/>
              </a:rPr>
              <a:t>独立寒秋，</a:t>
            </a:r>
            <a:endParaRPr lang="zh-CN" altLang="en-US" sz="3200" dirty="0">
              <a:solidFill>
                <a:srgbClr val="FF0000"/>
              </a:solidFill>
              <a:latin typeface="Times New Roman" panose="02020603050405020304" charset="0"/>
            </a:endParaRPr>
          </a:p>
          <a:p>
            <a:r>
              <a:rPr lang="zh-CN" altLang="en-US" sz="3200" dirty="0">
                <a:solidFill>
                  <a:srgbClr val="FF0000"/>
                </a:solidFill>
                <a:latin typeface="Times New Roman" panose="02020603050405020304" charset="0"/>
              </a:rPr>
              <a:t>湘江北去，</a:t>
            </a:r>
            <a:endParaRPr lang="zh-CN" altLang="en-US" sz="3200" dirty="0">
              <a:solidFill>
                <a:srgbClr val="FF0000"/>
              </a:solidFill>
              <a:latin typeface="Times New Roman" panose="02020603050405020304" charset="0"/>
            </a:endParaRPr>
          </a:p>
          <a:p>
            <a:r>
              <a:rPr lang="zh-CN" altLang="en-US" sz="3200" dirty="0">
                <a:solidFill>
                  <a:srgbClr val="FF0000"/>
                </a:solidFill>
                <a:latin typeface="Times New Roman" panose="02020603050405020304" charset="0"/>
              </a:rPr>
              <a:t>橘子洲头。</a:t>
            </a:r>
            <a:endParaRPr lang="zh-CN" altLang="en-US" sz="3200" dirty="0">
              <a:solidFill>
                <a:srgbClr val="FF0000"/>
              </a:solidFill>
              <a:latin typeface="Times New Roman" panose="02020603050405020304" charset="0"/>
            </a:endParaRPr>
          </a:p>
        </p:txBody>
      </p:sp>
      <p:sp>
        <p:nvSpPr>
          <p:cNvPr id="65541" name="Text Box 5"/>
          <p:cNvSpPr txBox="1"/>
          <p:nvPr/>
        </p:nvSpPr>
        <p:spPr>
          <a:xfrm>
            <a:off x="3429000" y="914400"/>
            <a:ext cx="3276600" cy="4970463"/>
          </a:xfrm>
          <a:prstGeom prst="rect">
            <a:avLst/>
          </a:prstGeom>
          <a:noFill/>
          <a:ln w="12700">
            <a:noFill/>
          </a:ln>
        </p:spPr>
        <p:txBody>
          <a:bodyPr>
            <a:spAutoFit/>
          </a:bodyPr>
          <a:p>
            <a:pPr algn="l"/>
            <a:r>
              <a:rPr lang="zh-CN" altLang="en-US" sz="3200" dirty="0">
                <a:solidFill>
                  <a:srgbClr val="FF0000"/>
                </a:solidFill>
                <a:latin typeface="Times New Roman" panose="02020603050405020304" charset="0"/>
              </a:rPr>
              <a:t>万山红遍， </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层林尽染；</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漫江碧透，</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百舸争流。 </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鹰击长空，</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鱼翔浅底，</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万类霜天竞自由。</a:t>
            </a:r>
            <a:endParaRPr lang="zh-CN" altLang="en-US" sz="3200" dirty="0">
              <a:solidFill>
                <a:srgbClr val="FF0000"/>
              </a:solidFill>
              <a:latin typeface="Times New Roman" panose="02020603050405020304" charset="0"/>
            </a:endParaRPr>
          </a:p>
        </p:txBody>
      </p:sp>
      <p:sp>
        <p:nvSpPr>
          <p:cNvPr id="65542" name="Text Box 10"/>
          <p:cNvSpPr txBox="1"/>
          <p:nvPr/>
        </p:nvSpPr>
        <p:spPr>
          <a:xfrm>
            <a:off x="2590800" y="838200"/>
            <a:ext cx="838200" cy="762000"/>
          </a:xfrm>
          <a:prstGeom prst="rect">
            <a:avLst/>
          </a:prstGeom>
          <a:noFill/>
          <a:ln w="12700">
            <a:noFill/>
          </a:ln>
        </p:spPr>
        <p:txBody>
          <a:bodyPr>
            <a:spAutoFit/>
          </a:bodyPr>
          <a:p>
            <a:r>
              <a:rPr lang="zh-CN" altLang="en-US" sz="4400" i="1" dirty="0">
                <a:solidFill>
                  <a:srgbClr val="6600CC"/>
                </a:solidFill>
                <a:latin typeface="Times New Roman" panose="02020603050405020304" charset="0"/>
              </a:rPr>
              <a:t>看</a:t>
            </a:r>
            <a:endParaRPr lang="zh-CN" altLang="en-US" sz="4400" i="1" dirty="0">
              <a:solidFill>
                <a:srgbClr val="6600CC"/>
              </a:solidFill>
              <a:latin typeface="Times New Roman" panose="02020603050405020304" charset="0"/>
            </a:endParaRPr>
          </a:p>
        </p:txBody>
      </p:sp>
      <p:sp>
        <p:nvSpPr>
          <p:cNvPr id="65543" name="Text Box 11"/>
          <p:cNvSpPr txBox="1"/>
          <p:nvPr/>
        </p:nvSpPr>
        <p:spPr>
          <a:xfrm>
            <a:off x="6781800" y="5410200"/>
            <a:ext cx="1600200" cy="1190625"/>
          </a:xfrm>
          <a:prstGeom prst="rect">
            <a:avLst/>
          </a:prstGeom>
          <a:noFill/>
          <a:ln w="12700">
            <a:noFill/>
          </a:ln>
        </p:spPr>
        <p:txBody>
          <a:bodyPr>
            <a:spAutoFit/>
          </a:bodyPr>
          <a:p>
            <a:r>
              <a:rPr lang="zh-CN" altLang="en-US" dirty="0">
                <a:solidFill>
                  <a:srgbClr val="DDDDDD"/>
                </a:solidFill>
                <a:latin typeface="Times New Roman" panose="02020603050405020304" charset="0"/>
              </a:rPr>
              <a:t>听同学读下片</a:t>
            </a:r>
            <a:endParaRPr lang="zh-CN" altLang="en-US" dirty="0">
              <a:solidFill>
                <a:srgbClr val="DDDDDD"/>
              </a:solidFill>
              <a:latin typeface="Times New Roman" panose="0202060305040502030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2" name="Picture 2" descr="E:\李秀飞\李秀飞课件\图片\图片1.jpg"/>
          <p:cNvPicPr>
            <a:picLocks noChangeAspect="1"/>
          </p:cNvPicPr>
          <p:nvPr/>
        </p:nvPicPr>
        <p:blipFill>
          <a:blip r:embed="rId1"/>
          <a:stretch>
            <a:fillRect/>
          </a:stretch>
        </p:blipFill>
        <p:spPr>
          <a:xfrm>
            <a:off x="0" y="0"/>
            <a:ext cx="9144000" cy="6805613"/>
          </a:xfrm>
          <a:prstGeom prst="rect">
            <a:avLst/>
          </a:prstGeom>
          <a:noFill/>
          <a:ln w="9525">
            <a:noFill/>
          </a:ln>
        </p:spPr>
      </p:pic>
      <p:sp>
        <p:nvSpPr>
          <p:cNvPr id="66563" name="Text Box 3"/>
          <p:cNvSpPr txBox="1"/>
          <p:nvPr/>
        </p:nvSpPr>
        <p:spPr>
          <a:xfrm>
            <a:off x="990600" y="304800"/>
            <a:ext cx="6705600" cy="1196975"/>
          </a:xfrm>
          <a:prstGeom prst="rect">
            <a:avLst/>
          </a:prstGeom>
          <a:noFill/>
          <a:ln w="12700">
            <a:noFill/>
          </a:ln>
        </p:spPr>
        <p:txBody>
          <a:bodyPr>
            <a:spAutoFit/>
          </a:bodyPr>
          <a:p>
            <a:pPr algn="l">
              <a:lnSpc>
                <a:spcPct val="80000"/>
              </a:lnSpc>
            </a:pPr>
            <a:r>
              <a:rPr lang="zh-CN" altLang="en-US" sz="3200" dirty="0">
                <a:latin typeface="宋体" panose="02010600030101010101" pitchFamily="2" charset="-122"/>
              </a:rPr>
              <a:t>思考：国家的命运应由谁来主宰？</a:t>
            </a:r>
            <a:endParaRPr lang="zh-CN" altLang="en-US" sz="3200" dirty="0">
              <a:latin typeface="宋体" panose="02010600030101010101" pitchFamily="2" charset="-122"/>
            </a:endParaRPr>
          </a:p>
          <a:p>
            <a:pPr algn="l">
              <a:lnSpc>
                <a:spcPct val="80000"/>
              </a:lnSpc>
            </a:pPr>
            <a:r>
              <a:rPr lang="zh-CN" altLang="en-US" sz="3200" dirty="0">
                <a:latin typeface="宋体" panose="02010600030101010101" pitchFamily="2" charset="-122"/>
              </a:rPr>
              <a:t>      请同学们认真在词中找答案。</a:t>
            </a:r>
            <a:r>
              <a:rPr lang="zh-CN" altLang="en-US" dirty="0">
                <a:latin typeface="Times New Roman" panose="02020603050405020304" charset="0"/>
              </a:rPr>
              <a:t>                                  </a:t>
            </a:r>
            <a:endParaRPr lang="zh-CN" altLang="en-US" dirty="0">
              <a:latin typeface="Times New Roman" panose="02020603050405020304" charset="0"/>
            </a:endParaRPr>
          </a:p>
        </p:txBody>
      </p:sp>
      <p:sp>
        <p:nvSpPr>
          <p:cNvPr id="66564" name="Text Box 4"/>
          <p:cNvSpPr txBox="1"/>
          <p:nvPr/>
        </p:nvSpPr>
        <p:spPr>
          <a:xfrm>
            <a:off x="6400800" y="2362200"/>
            <a:ext cx="2438400" cy="2043113"/>
          </a:xfrm>
          <a:prstGeom prst="rect">
            <a:avLst/>
          </a:prstGeom>
          <a:noFill/>
          <a:ln w="12700">
            <a:noFill/>
          </a:ln>
        </p:spPr>
        <p:txBody>
          <a:bodyPr>
            <a:spAutoFit/>
          </a:bodyPr>
          <a:p>
            <a:pPr algn="l"/>
            <a:r>
              <a:rPr lang="zh-CN" altLang="en-US" sz="3200" dirty="0">
                <a:solidFill>
                  <a:srgbClr val="FF0000"/>
                </a:solidFill>
                <a:latin typeface="Times New Roman" panose="02020603050405020304" charset="0"/>
              </a:rPr>
              <a:t>曾记否，</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到中流击水，</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浪遏飞舟？</a:t>
            </a:r>
            <a:endParaRPr lang="zh-CN" altLang="en-US" sz="3200" dirty="0">
              <a:solidFill>
                <a:srgbClr val="FF0000"/>
              </a:solidFill>
              <a:latin typeface="Times New Roman" panose="02020603050405020304" charset="0"/>
            </a:endParaRPr>
          </a:p>
        </p:txBody>
      </p:sp>
      <p:sp>
        <p:nvSpPr>
          <p:cNvPr id="66565" name="Text Box 5"/>
          <p:cNvSpPr txBox="1"/>
          <p:nvPr/>
        </p:nvSpPr>
        <p:spPr>
          <a:xfrm>
            <a:off x="3886200" y="1905000"/>
            <a:ext cx="3200400" cy="4292600"/>
          </a:xfrm>
          <a:prstGeom prst="rect">
            <a:avLst/>
          </a:prstGeom>
          <a:noFill/>
          <a:ln w="12700">
            <a:noFill/>
          </a:ln>
        </p:spPr>
        <p:txBody>
          <a:bodyPr>
            <a:spAutoFit/>
          </a:bodyPr>
          <a:p>
            <a:pPr algn="l">
              <a:lnSpc>
                <a:spcPct val="80000"/>
              </a:lnSpc>
            </a:pPr>
            <a:r>
              <a:rPr lang="zh-CN" altLang="en-US" sz="3200" dirty="0">
                <a:solidFill>
                  <a:srgbClr val="FF0000"/>
                </a:solidFill>
                <a:latin typeface="Times New Roman" panose="02020603050405020304" charset="0"/>
              </a:rPr>
              <a:t>同学少年，</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风华正茂；</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书生意气，</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挥斥方遒。</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指点江山，</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激扬文字，</a:t>
            </a:r>
            <a:endParaRPr lang="zh-CN" altLang="en-US" sz="3200" dirty="0">
              <a:solidFill>
                <a:srgbClr val="FF0000"/>
              </a:solidFill>
              <a:latin typeface="Times New Roman" panose="02020603050405020304" charset="0"/>
            </a:endParaRPr>
          </a:p>
          <a:p>
            <a:pPr algn="l">
              <a:lnSpc>
                <a:spcPct val="80000"/>
              </a:lnSpc>
            </a:pPr>
            <a:r>
              <a:rPr lang="zh-CN" altLang="en-US" sz="3200" dirty="0">
                <a:solidFill>
                  <a:srgbClr val="FF0000"/>
                </a:solidFill>
                <a:latin typeface="Times New Roman" panose="02020603050405020304" charset="0"/>
              </a:rPr>
              <a:t>粪土当年万户侯。</a:t>
            </a:r>
            <a:endParaRPr lang="zh-CN" altLang="en-US" sz="3200" dirty="0">
              <a:solidFill>
                <a:srgbClr val="FF0000"/>
              </a:solidFill>
              <a:latin typeface="Times New Roman" panose="02020603050405020304" charset="0"/>
            </a:endParaRPr>
          </a:p>
        </p:txBody>
      </p:sp>
      <p:sp>
        <p:nvSpPr>
          <p:cNvPr id="66566" name="Text Box 9"/>
          <p:cNvSpPr txBox="1"/>
          <p:nvPr/>
        </p:nvSpPr>
        <p:spPr>
          <a:xfrm>
            <a:off x="3200400" y="1752600"/>
            <a:ext cx="990600" cy="641350"/>
          </a:xfrm>
          <a:prstGeom prst="rect">
            <a:avLst/>
          </a:prstGeom>
          <a:noFill/>
          <a:ln w="12700">
            <a:noFill/>
          </a:ln>
        </p:spPr>
        <p:txBody>
          <a:bodyPr>
            <a:spAutoFit/>
          </a:bodyPr>
          <a:p>
            <a:r>
              <a:rPr lang="zh-CN" altLang="en-US" i="1" dirty="0">
                <a:solidFill>
                  <a:srgbClr val="6600CC"/>
                </a:solidFill>
                <a:latin typeface="Times New Roman" panose="02020603050405020304" charset="0"/>
              </a:rPr>
              <a:t>恰</a:t>
            </a:r>
            <a:endParaRPr lang="zh-CN" altLang="en-US" i="1" dirty="0">
              <a:solidFill>
                <a:srgbClr val="6600CC"/>
              </a:solidFill>
              <a:latin typeface="Times New Roman" panose="02020603050405020304" charset="0"/>
            </a:endParaRPr>
          </a:p>
        </p:txBody>
      </p:sp>
      <p:sp>
        <p:nvSpPr>
          <p:cNvPr id="66567" name="Text Box 10"/>
          <p:cNvSpPr txBox="1"/>
          <p:nvPr/>
        </p:nvSpPr>
        <p:spPr>
          <a:xfrm>
            <a:off x="609600" y="2743200"/>
            <a:ext cx="2819400" cy="1798638"/>
          </a:xfrm>
          <a:prstGeom prst="rect">
            <a:avLst/>
          </a:prstGeom>
          <a:noFill/>
          <a:ln w="12700">
            <a:noFill/>
          </a:ln>
        </p:spPr>
        <p:txBody>
          <a:bodyPr>
            <a:spAutoFit/>
          </a:bodyPr>
          <a:p>
            <a:pPr algn="l"/>
            <a:r>
              <a:rPr lang="zh-CN" altLang="en-US" sz="3200" dirty="0">
                <a:solidFill>
                  <a:srgbClr val="FF0000"/>
                </a:solidFill>
                <a:latin typeface="Times New Roman" panose="02020603050405020304" charset="0"/>
              </a:rPr>
              <a:t>携来百侣曾游，</a:t>
            </a:r>
            <a:endParaRPr lang="zh-CN" altLang="en-US" sz="3200" dirty="0">
              <a:solidFill>
                <a:srgbClr val="FF0000"/>
              </a:solidFill>
              <a:latin typeface="Times New Roman" panose="02020603050405020304" charset="0"/>
            </a:endParaRPr>
          </a:p>
          <a:p>
            <a:pPr algn="l"/>
            <a:r>
              <a:rPr lang="zh-CN" altLang="en-US" sz="3200" dirty="0">
                <a:solidFill>
                  <a:srgbClr val="FF0000"/>
                </a:solidFill>
                <a:latin typeface="Times New Roman" panose="02020603050405020304" charset="0"/>
              </a:rPr>
              <a:t>忆往昔峥嵘岁月稠。</a:t>
            </a:r>
            <a:endParaRPr lang="zh-CN" altLang="en-US" sz="3200" dirty="0">
              <a:solidFill>
                <a:srgbClr val="FF0000"/>
              </a:solidFill>
              <a:latin typeface="Times New Roman" panose="02020603050405020304" charset="0"/>
            </a:endParaRPr>
          </a:p>
        </p:txBody>
      </p:sp>
      <p:sp>
        <p:nvSpPr>
          <p:cNvPr id="66568" name="Text Box 14"/>
          <p:cNvSpPr txBox="1"/>
          <p:nvPr/>
        </p:nvSpPr>
        <p:spPr>
          <a:xfrm>
            <a:off x="7543800" y="5867400"/>
            <a:ext cx="1371600" cy="641350"/>
          </a:xfrm>
          <a:prstGeom prst="rect">
            <a:avLst/>
          </a:prstGeom>
          <a:noFill/>
          <a:ln w="12700">
            <a:noFill/>
          </a:ln>
        </p:spPr>
        <p:txBody>
          <a:bodyPr>
            <a:spAutoFit/>
          </a:bodyPr>
          <a:p>
            <a:r>
              <a:rPr lang="zh-CN" altLang="en-US" dirty="0">
                <a:solidFill>
                  <a:srgbClr val="DDDDDD"/>
                </a:solidFill>
                <a:latin typeface="Times New Roman" panose="02020603050405020304" charset="0"/>
              </a:rPr>
              <a:t>答案</a:t>
            </a:r>
            <a:endParaRPr lang="zh-CN" altLang="en-US" dirty="0">
              <a:solidFill>
                <a:srgbClr val="DDDDDD"/>
              </a:solidFill>
              <a:latin typeface="Times New Roman" panose="020206030504050203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062"/>
          <p:cNvPicPr>
            <a:picLocks noChangeAspect="1"/>
          </p:cNvPicPr>
          <p:nvPr/>
        </p:nvPicPr>
        <p:blipFill>
          <a:blip r:embed="rId1"/>
          <a:stretch>
            <a:fillRect/>
          </a:stretch>
        </p:blipFill>
        <p:spPr>
          <a:xfrm>
            <a:off x="-73660" y="0"/>
            <a:ext cx="9217660" cy="6857365"/>
          </a:xfrm>
          <a:prstGeom prst="rect">
            <a:avLst/>
          </a:prstGeom>
        </p:spPr>
      </p:pic>
      <p:pic>
        <p:nvPicPr>
          <p:cNvPr id="2" name="图片 1" descr="1627450301(1)"/>
          <p:cNvPicPr>
            <a:picLocks noChangeAspect="1"/>
          </p:cNvPicPr>
          <p:nvPr/>
        </p:nvPicPr>
        <p:blipFill>
          <a:blip r:embed="rId2"/>
          <a:stretch>
            <a:fillRect/>
          </a:stretch>
        </p:blipFill>
        <p:spPr>
          <a:xfrm>
            <a:off x="-73660" y="3206115"/>
            <a:ext cx="9145270" cy="3569335"/>
          </a:xfrm>
          <a:prstGeom prst="rect">
            <a:avLst/>
          </a:prstGeom>
        </p:spPr>
      </p:pic>
      <p:sp>
        <p:nvSpPr>
          <p:cNvPr id="4099" name="Text Box 3"/>
          <p:cNvSpPr txBox="1"/>
          <p:nvPr/>
        </p:nvSpPr>
        <p:spPr>
          <a:xfrm>
            <a:off x="504825" y="0"/>
            <a:ext cx="7988300" cy="1814830"/>
          </a:xfrm>
          <a:prstGeom prst="rect">
            <a:avLst/>
          </a:prstGeom>
          <a:noFill/>
          <a:ln w="12700">
            <a:noFill/>
          </a:ln>
        </p:spPr>
        <p:txBody>
          <a:bodyPr wrap="square">
            <a:spAutoFit/>
          </a:bodyPr>
          <a:p>
            <a:pPr algn="l"/>
            <a:r>
              <a:rPr lang="zh-CN" altLang="en-US" sz="2800" dirty="0">
                <a:solidFill>
                  <a:srgbClr val="CC3300"/>
                </a:solidFill>
                <a:latin typeface="Times New Roman" panose="02020603050405020304" charset="0"/>
              </a:rPr>
              <a:t>     </a:t>
            </a:r>
            <a:r>
              <a:rPr lang="zh-CN" altLang="en-US" sz="2800" dirty="0">
                <a:solidFill>
                  <a:srgbClr val="CC3300"/>
                </a:solidFill>
                <a:latin typeface="楷体" panose="02010609060101010101" charset="-122"/>
                <a:ea typeface="楷体" panose="02010609060101010101" charset="-122"/>
                <a:cs typeface="楷体" panose="02010609060101010101" charset="-122"/>
              </a:rPr>
              <a:t> </a:t>
            </a:r>
            <a:r>
              <a:rPr lang="zh-CN" altLang="en-US" sz="2800" dirty="0">
                <a:solidFill>
                  <a:srgbClr val="FFC000"/>
                </a:solidFill>
                <a:latin typeface="楷体" panose="02010609060101010101" charset="-122"/>
                <a:ea typeface="楷体" panose="02010609060101010101" charset="-122"/>
                <a:cs typeface="楷体" panose="02010609060101010101" charset="-122"/>
              </a:rPr>
              <a:t>独立寒秋，湘江北去，橘子洲头。看万山红遍，层林尽染；漫江碧透，百舸争流。鹰击长空，鱼翔浅底，万类霜天竞自由。怅寥廓，问苍茫大地，谁主沉浮？</a:t>
            </a:r>
            <a:endParaRPr lang="zh-CN" altLang="en-US" sz="2800" dirty="0">
              <a:solidFill>
                <a:srgbClr val="FFC000"/>
              </a:solidFill>
              <a:latin typeface="楷体" panose="02010609060101010101" charset="-122"/>
              <a:ea typeface="楷体" panose="02010609060101010101" charset="-122"/>
              <a:cs typeface="楷体" panose="02010609060101010101" charset="-122"/>
            </a:endParaRPr>
          </a:p>
        </p:txBody>
      </p:sp>
      <p:sp>
        <p:nvSpPr>
          <p:cNvPr id="5" name="Text Box 3"/>
          <p:cNvSpPr txBox="1"/>
          <p:nvPr/>
        </p:nvSpPr>
        <p:spPr>
          <a:xfrm>
            <a:off x="504825" y="1814830"/>
            <a:ext cx="7988935" cy="1814830"/>
          </a:xfrm>
          <a:prstGeom prst="rect">
            <a:avLst/>
          </a:prstGeom>
          <a:noFill/>
          <a:ln w="12700">
            <a:noFill/>
          </a:ln>
        </p:spPr>
        <p:txBody>
          <a:bodyPr wrap="square">
            <a:spAutoFit/>
          </a:bodyPr>
          <a:p>
            <a:pPr algn="l"/>
            <a:r>
              <a:rPr lang="en-US" altLang="zh-CN" sz="2800" dirty="0">
                <a:solidFill>
                  <a:srgbClr val="FFC000"/>
                </a:solidFill>
                <a:latin typeface="楷体" panose="02010609060101010101" charset="-122"/>
                <a:ea typeface="楷体" panose="02010609060101010101" charset="-122"/>
                <a:cs typeface="楷体" panose="02010609060101010101" charset="-122"/>
              </a:rPr>
              <a:t>    </a:t>
            </a:r>
            <a:r>
              <a:rPr lang="zh-CN" altLang="en-US" sz="2800" dirty="0">
                <a:solidFill>
                  <a:srgbClr val="FFC000"/>
                </a:solidFill>
                <a:latin typeface="楷体" panose="02010609060101010101" charset="-122"/>
                <a:ea typeface="楷体" panose="02010609060101010101" charset="-122"/>
                <a:cs typeface="楷体" panose="02010609060101010101" charset="-122"/>
              </a:rPr>
              <a:t>携来百侣曾游，忆往昔峥嵘岁月稠。恰同学少年，风华正茂；书生意气，挥斥方遒。指点江山，激扬文字，粪土当年万户侯。曾记否，到中流击水，浪遏飞舟？</a:t>
            </a:r>
            <a:endParaRPr lang="zh-CN" altLang="en-US" sz="2800" dirty="0">
              <a:solidFill>
                <a:srgbClr val="FFC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3000" fill="hold">
                                          <p:stCondLst>
                                            <p:cond delay="0"/>
                                          </p:stCondLst>
                                        </p:cTn>
                                        <p:tgtEl>
                                          <p:spTgt spid="4099"/>
                                        </p:tgtEl>
                                        <p:attrNameLst>
                                          <p:attrName>style.visibility</p:attrName>
                                        </p:attrNameLst>
                                      </p:cBhvr>
                                      <p:to>
                                        <p:strVal val="visible"/>
                                      </p:to>
                                    </p:set>
                                    <p:animEffect transition="in" filter="wipe(left)">
                                      <p:cBhvr>
                                        <p:cTn id="7" dur="3000"/>
                                        <p:tgtEl>
                                          <p:spTgt spid="4099"/>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3000" fill="hold">
                                          <p:stCondLst>
                                            <p:cond delay="0"/>
                                          </p:stCondLst>
                                        </p:cTn>
                                        <p:tgtEl>
                                          <p:spTgt spid="5"/>
                                        </p:tgtEl>
                                        <p:attrNameLst>
                                          <p:attrName>style.visibility</p:attrName>
                                        </p:attrNameLst>
                                      </p:cBhvr>
                                      <p:to>
                                        <p:strVal val="visible"/>
                                      </p:to>
                                    </p:set>
                                    <p:animEffect transition="in" filter="wipe(left)">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099" grpId="1"/>
      <p:bldP spid="5" grpId="0"/>
      <p:bldP spid="5"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Picture 2050"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9331" name="Text Box 2051"/>
          <p:cNvSpPr txBox="1"/>
          <p:nvPr/>
        </p:nvSpPr>
        <p:spPr>
          <a:xfrm>
            <a:off x="1143000" y="1676400"/>
            <a:ext cx="6705600" cy="4111625"/>
          </a:xfrm>
          <a:prstGeom prst="rect">
            <a:avLst/>
          </a:prstGeom>
          <a:noFill/>
          <a:ln w="12700">
            <a:noFill/>
          </a:ln>
        </p:spPr>
        <p:txBody>
          <a:bodyPr>
            <a:spAutoFit/>
          </a:bodyPr>
          <a:p>
            <a:pPr algn="just"/>
            <a:r>
              <a:rPr lang="zh-CN" altLang="en-US" dirty="0">
                <a:solidFill>
                  <a:srgbClr val="336600"/>
                </a:solidFill>
                <a:latin typeface="Times New Roman" panose="02020603050405020304" charset="0"/>
                <a:cs typeface="Times New Roman" panose="02020603050405020304" charset="0"/>
              </a:rPr>
              <a:t>        </a:t>
            </a:r>
            <a:r>
              <a:rPr lang="zh-CN" altLang="en-US" sz="4400" dirty="0">
                <a:solidFill>
                  <a:srgbClr val="336600"/>
                </a:solidFill>
                <a:latin typeface="Times New Roman" panose="02020603050405020304" charset="0"/>
                <a:cs typeface="Times New Roman" panose="02020603050405020304" charset="0"/>
              </a:rPr>
              <a:t>主宰国家命运的</a:t>
            </a:r>
            <a:r>
              <a:rPr lang="zh-CN" altLang="en-US" sz="4400" dirty="0">
                <a:solidFill>
                  <a:srgbClr val="336600"/>
                </a:solidFill>
                <a:latin typeface="Times New Roman" panose="02020603050405020304" charset="0"/>
              </a:rPr>
              <a:t>正</a:t>
            </a:r>
            <a:r>
              <a:rPr lang="zh-CN" altLang="en-US" sz="4400" dirty="0">
                <a:solidFill>
                  <a:srgbClr val="336600"/>
                </a:solidFill>
                <a:latin typeface="Times New Roman" panose="02020603050405020304" charset="0"/>
                <a:cs typeface="Times New Roman" panose="02020603050405020304" charset="0"/>
              </a:rPr>
              <a:t>是那些“</a:t>
            </a:r>
            <a:r>
              <a:rPr lang="zh-CN" altLang="en-US" sz="4400" dirty="0">
                <a:solidFill>
                  <a:srgbClr val="336600"/>
                </a:solidFill>
                <a:latin typeface="Times New Roman" panose="02020603050405020304" charset="0"/>
              </a:rPr>
              <a:t>风华正茂；书生意气，挥斥方遒。</a:t>
            </a:r>
            <a:r>
              <a:rPr lang="zh-CN" altLang="en-US" sz="4400" dirty="0">
                <a:solidFill>
                  <a:srgbClr val="336600"/>
                </a:solidFill>
                <a:latin typeface="Times New Roman" panose="02020603050405020304" charset="0"/>
                <a:cs typeface="Times New Roman" panose="02020603050405020304" charset="0"/>
              </a:rPr>
              <a:t>指点江山，激扬文字的百侣、同学</a:t>
            </a:r>
            <a:r>
              <a:rPr lang="zh-CN" altLang="en-US" sz="4400" dirty="0">
                <a:solidFill>
                  <a:srgbClr val="336600"/>
                </a:solidFill>
                <a:latin typeface="Times New Roman" panose="02020603050405020304" charset="0"/>
              </a:rPr>
              <a:t>少年</a:t>
            </a:r>
            <a:r>
              <a:rPr lang="zh-CN" altLang="en-US" sz="4400" dirty="0">
                <a:solidFill>
                  <a:srgbClr val="336600"/>
                </a:solidFill>
                <a:latin typeface="Times New Roman" panose="02020603050405020304" charset="0"/>
                <a:cs typeface="Times New Roman" panose="02020603050405020304" charset="0"/>
              </a:rPr>
              <a:t>”，艺术地回答了上片提出的问题。</a:t>
            </a:r>
            <a:endParaRPr lang="zh-CN" altLang="en-US" sz="4400" dirty="0">
              <a:latin typeface="Times New Roman" panose="02020603050405020304" charset="0"/>
            </a:endParaRPr>
          </a:p>
        </p:txBody>
      </p:sp>
      <p:sp>
        <p:nvSpPr>
          <p:cNvPr id="99332" name="Text Box 2052"/>
          <p:cNvSpPr txBox="1"/>
          <p:nvPr/>
        </p:nvSpPr>
        <p:spPr>
          <a:xfrm>
            <a:off x="1066800" y="762000"/>
            <a:ext cx="1828800" cy="762000"/>
          </a:xfrm>
          <a:prstGeom prst="rect">
            <a:avLst/>
          </a:prstGeom>
          <a:noFill/>
          <a:ln w="12700">
            <a:noFill/>
          </a:ln>
        </p:spPr>
        <p:txBody>
          <a:bodyPr>
            <a:spAutoFit/>
          </a:bodyPr>
          <a:p>
            <a:r>
              <a:rPr lang="zh-CN" altLang="en-US" sz="4400" dirty="0">
                <a:solidFill>
                  <a:srgbClr val="336600"/>
                </a:solidFill>
                <a:latin typeface="Times New Roman" panose="02020603050405020304" charset="0"/>
              </a:rPr>
              <a:t>答案</a:t>
            </a:r>
            <a:endParaRPr lang="zh-CN" altLang="en-US" sz="4400" dirty="0">
              <a:solidFill>
                <a:srgbClr val="336600"/>
              </a:solidFill>
              <a:latin typeface="Times New Roman" panose="02020603050405020304" charset="0"/>
            </a:endParaRPr>
          </a:p>
        </p:txBody>
      </p:sp>
      <p:sp>
        <p:nvSpPr>
          <p:cNvPr id="67589" name="Text Box 2053"/>
          <p:cNvSpPr txBox="1"/>
          <p:nvPr/>
        </p:nvSpPr>
        <p:spPr>
          <a:xfrm>
            <a:off x="8153400" y="1524000"/>
            <a:ext cx="762000" cy="5035550"/>
          </a:xfrm>
          <a:prstGeom prst="rect">
            <a:avLst/>
          </a:prstGeom>
          <a:noFill/>
          <a:ln w="12700">
            <a:noFill/>
          </a:ln>
        </p:spPr>
        <p:txBody>
          <a:bodyPr>
            <a:spAutoFit/>
          </a:bodyPr>
          <a:p>
            <a:r>
              <a:rPr lang="zh-CN" altLang="en-US" dirty="0">
                <a:solidFill>
                  <a:srgbClr val="DDDDDD"/>
                </a:solidFill>
                <a:latin typeface="Times New Roman" panose="02020603050405020304" charset="0"/>
              </a:rPr>
              <a:t>朗读,看板书，概括中心</a:t>
            </a:r>
            <a:endParaRPr lang="zh-CN" altLang="en-US" dirty="0">
              <a:solidFill>
                <a:srgbClr val="DDDDDD"/>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332">
                                            <p:txEl>
                                              <p:charRg st="0" end="3"/>
                                            </p:txEl>
                                          </p:spTgt>
                                        </p:tgtEl>
                                        <p:attrNameLst>
                                          <p:attrName>style.visibility</p:attrName>
                                        </p:attrNameLst>
                                      </p:cBhvr>
                                      <p:to>
                                        <p:strVal val="visible"/>
                                      </p:to>
                                    </p:set>
                                    <p:animEffect transition="in" filter="wipe(left)">
                                      <p:cBhvr>
                                        <p:cTn id="7" dur="500"/>
                                        <p:tgtEl>
                                          <p:spTgt spid="9933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9331">
                                            <p:txEl>
                                              <p:charRg st="0" end="69"/>
                                            </p:txEl>
                                          </p:spTgt>
                                        </p:tgtEl>
                                        <p:attrNameLst>
                                          <p:attrName>style.visibility</p:attrName>
                                        </p:attrNameLst>
                                      </p:cBhvr>
                                      <p:to>
                                        <p:strVal val="visible"/>
                                      </p:to>
                                    </p:set>
                                    <p:animEffect transition="in" filter="dissolve">
                                      <p:cBhvr>
                                        <p:cTn id="12" dur="500"/>
                                        <p:tgtEl>
                                          <p:spTgt spid="99331">
                                            <p:txEl>
                                              <p:charRg st="0" end="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p:bldP spid="99332"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Picture 45" descr="图片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8066" name="Text Box 2"/>
          <p:cNvSpPr txBox="1"/>
          <p:nvPr/>
        </p:nvSpPr>
        <p:spPr>
          <a:xfrm>
            <a:off x="1828800" y="1371600"/>
            <a:ext cx="762000" cy="701675"/>
          </a:xfrm>
          <a:prstGeom prst="rect">
            <a:avLst/>
          </a:prstGeom>
          <a:noFill/>
          <a:ln w="12700">
            <a:noFill/>
          </a:ln>
        </p:spPr>
        <p:txBody>
          <a:bodyPr>
            <a:spAutoFit/>
          </a:bodyPr>
          <a:p>
            <a:r>
              <a:rPr lang="zh-CN" altLang="en-US" sz="4000" dirty="0">
                <a:latin typeface="Times New Roman" panose="02020603050405020304" charset="0"/>
              </a:rPr>
              <a:t>看</a:t>
            </a:r>
            <a:endParaRPr lang="zh-CN" altLang="en-US" sz="4000" dirty="0">
              <a:latin typeface="Times New Roman" panose="02020603050405020304" charset="0"/>
            </a:endParaRPr>
          </a:p>
        </p:txBody>
      </p:sp>
      <p:sp>
        <p:nvSpPr>
          <p:cNvPr id="88084" name="AutoShape 20"/>
          <p:cNvSpPr/>
          <p:nvPr/>
        </p:nvSpPr>
        <p:spPr>
          <a:xfrm rot="701938">
            <a:off x="2819400" y="2057400"/>
            <a:ext cx="3124200" cy="228600"/>
          </a:xfrm>
          <a:prstGeom prst="rightArrow">
            <a:avLst>
              <a:gd name="adj1" fmla="val 50000"/>
              <a:gd name="adj2" fmla="val 341666"/>
            </a:avLst>
          </a:prstGeom>
          <a:solidFill>
            <a:srgbClr val="66CCFF"/>
          </a:solidFill>
          <a:ln w="12700" cap="flat" cmpd="sng">
            <a:solidFill>
              <a:schemeClr val="tx1"/>
            </a:solidFill>
            <a:prstDash val="solid"/>
            <a:miter/>
            <a:headEnd type="none" w="med" len="med"/>
            <a:tailEnd type="none" w="med" len="med"/>
          </a:ln>
        </p:spPr>
        <p:txBody>
          <a:bodyPr wrap="none" anchor="ctr">
            <a:spAutoFit/>
          </a:bodyPr>
          <a:p>
            <a:endParaRPr lang="zh-CN" altLang="en-US" dirty="0">
              <a:latin typeface="Times New Roman" panose="02020603050405020304" charset="0"/>
            </a:endParaRPr>
          </a:p>
        </p:txBody>
      </p:sp>
      <p:sp>
        <p:nvSpPr>
          <p:cNvPr id="88085" name="Text Box 21"/>
          <p:cNvSpPr txBox="1"/>
          <p:nvPr/>
        </p:nvSpPr>
        <p:spPr>
          <a:xfrm>
            <a:off x="6172200" y="2133600"/>
            <a:ext cx="990600" cy="701675"/>
          </a:xfrm>
          <a:prstGeom prst="rect">
            <a:avLst/>
          </a:prstGeom>
          <a:noFill/>
          <a:ln w="12700">
            <a:noFill/>
          </a:ln>
        </p:spPr>
        <p:txBody>
          <a:bodyPr>
            <a:spAutoFit/>
          </a:bodyPr>
          <a:p>
            <a:r>
              <a:rPr lang="zh-CN" altLang="en-US" sz="4000" dirty="0">
                <a:latin typeface="Times New Roman" panose="02020603050405020304" charset="0"/>
              </a:rPr>
              <a:t>问</a:t>
            </a:r>
            <a:endParaRPr lang="zh-CN" altLang="en-US" sz="4000" dirty="0">
              <a:latin typeface="Times New Roman" panose="02020603050405020304" charset="0"/>
            </a:endParaRPr>
          </a:p>
        </p:txBody>
      </p:sp>
      <p:sp>
        <p:nvSpPr>
          <p:cNvPr id="88089" name="AutoShape 25"/>
          <p:cNvSpPr/>
          <p:nvPr/>
        </p:nvSpPr>
        <p:spPr>
          <a:xfrm>
            <a:off x="2133600" y="2057400"/>
            <a:ext cx="228600" cy="2286000"/>
          </a:xfrm>
          <a:prstGeom prst="downArrow">
            <a:avLst>
              <a:gd name="adj1" fmla="val 50000"/>
              <a:gd name="adj2" fmla="val 250000"/>
            </a:avLst>
          </a:prstGeom>
          <a:solidFill>
            <a:srgbClr val="66CCFF"/>
          </a:solidFill>
          <a:ln w="12700" cap="flat" cmpd="sng">
            <a:solidFill>
              <a:schemeClr val="tx1"/>
            </a:solidFill>
            <a:prstDash val="solid"/>
            <a:miter/>
            <a:headEnd type="none" w="med" len="med"/>
            <a:tailEnd type="none" w="med" len="med"/>
          </a:ln>
        </p:spPr>
        <p:txBody>
          <a:bodyPr anchor="ctr">
            <a:spAutoFit/>
          </a:bodyPr>
          <a:p>
            <a:endParaRPr lang="zh-CN" altLang="en-US" dirty="0">
              <a:latin typeface="Times New Roman" panose="02020603050405020304" charset="0"/>
            </a:endParaRPr>
          </a:p>
        </p:txBody>
      </p:sp>
      <p:sp>
        <p:nvSpPr>
          <p:cNvPr id="88090" name="Text Box 26"/>
          <p:cNvSpPr txBox="1"/>
          <p:nvPr/>
        </p:nvSpPr>
        <p:spPr>
          <a:xfrm rot="663647">
            <a:off x="2895600" y="1447800"/>
            <a:ext cx="2514600" cy="519113"/>
          </a:xfrm>
          <a:prstGeom prst="rect">
            <a:avLst/>
          </a:prstGeom>
          <a:noFill/>
          <a:ln w="12700">
            <a:noFill/>
          </a:ln>
        </p:spPr>
        <p:txBody>
          <a:bodyPr>
            <a:spAutoFit/>
          </a:bodyPr>
          <a:p>
            <a:r>
              <a:rPr lang="zh-CN" altLang="en-US" sz="2800" dirty="0">
                <a:solidFill>
                  <a:srgbClr val="FF0066"/>
                </a:solidFill>
                <a:latin typeface="Times New Roman" panose="02020603050405020304" charset="0"/>
              </a:rPr>
              <a:t>触景生情</a:t>
            </a:r>
            <a:endParaRPr lang="zh-CN" altLang="en-US" sz="2800" dirty="0">
              <a:solidFill>
                <a:srgbClr val="FF0066"/>
              </a:solidFill>
              <a:latin typeface="Times New Roman" panose="02020603050405020304" charset="0"/>
            </a:endParaRPr>
          </a:p>
        </p:txBody>
      </p:sp>
      <p:sp>
        <p:nvSpPr>
          <p:cNvPr id="88091" name="Text Box 27"/>
          <p:cNvSpPr txBox="1"/>
          <p:nvPr/>
        </p:nvSpPr>
        <p:spPr>
          <a:xfrm>
            <a:off x="1676400" y="2133600"/>
            <a:ext cx="533400" cy="1800225"/>
          </a:xfrm>
          <a:prstGeom prst="rect">
            <a:avLst/>
          </a:prstGeom>
          <a:noFill/>
          <a:ln w="12700">
            <a:noFill/>
          </a:ln>
        </p:spPr>
        <p:txBody>
          <a:bodyPr>
            <a:spAutoFit/>
          </a:bodyPr>
          <a:p>
            <a:r>
              <a:rPr lang="zh-CN" altLang="en-US" sz="2800" dirty="0">
                <a:solidFill>
                  <a:srgbClr val="FF0066"/>
                </a:solidFill>
                <a:latin typeface="Times New Roman" panose="02020603050405020304" charset="0"/>
              </a:rPr>
              <a:t>追忆往事</a:t>
            </a:r>
            <a:endParaRPr lang="zh-CN" altLang="en-US" sz="2800" dirty="0">
              <a:solidFill>
                <a:srgbClr val="FF0066"/>
              </a:solidFill>
              <a:latin typeface="Times New Roman" panose="02020603050405020304" charset="0"/>
            </a:endParaRPr>
          </a:p>
        </p:txBody>
      </p:sp>
      <p:sp>
        <p:nvSpPr>
          <p:cNvPr id="88092" name="Text Box 28"/>
          <p:cNvSpPr txBox="1"/>
          <p:nvPr/>
        </p:nvSpPr>
        <p:spPr>
          <a:xfrm>
            <a:off x="1676400" y="4343400"/>
            <a:ext cx="1219200" cy="701675"/>
          </a:xfrm>
          <a:prstGeom prst="rect">
            <a:avLst/>
          </a:prstGeom>
          <a:noFill/>
          <a:ln w="12700">
            <a:noFill/>
          </a:ln>
        </p:spPr>
        <p:txBody>
          <a:bodyPr>
            <a:spAutoFit/>
          </a:bodyPr>
          <a:p>
            <a:r>
              <a:rPr lang="zh-CN" altLang="en-US" sz="4000" dirty="0">
                <a:latin typeface="Times New Roman" panose="02020603050405020304" charset="0"/>
              </a:rPr>
              <a:t>忆</a:t>
            </a:r>
            <a:endParaRPr lang="zh-CN" altLang="en-US" sz="4000" dirty="0">
              <a:latin typeface="Times New Roman" panose="02020603050405020304" charset="0"/>
            </a:endParaRPr>
          </a:p>
        </p:txBody>
      </p:sp>
      <p:sp>
        <p:nvSpPr>
          <p:cNvPr id="88094" name="AutoShape 30"/>
          <p:cNvSpPr/>
          <p:nvPr/>
        </p:nvSpPr>
        <p:spPr>
          <a:xfrm rot="9017903">
            <a:off x="2589213" y="3430588"/>
            <a:ext cx="3886200" cy="228600"/>
          </a:xfrm>
          <a:prstGeom prst="rightArrow">
            <a:avLst>
              <a:gd name="adj1" fmla="val 50000"/>
              <a:gd name="adj2" fmla="val 425000"/>
            </a:avLst>
          </a:prstGeom>
          <a:solidFill>
            <a:srgbClr val="66CCFF"/>
          </a:solidFill>
          <a:ln w="12700" cap="flat" cmpd="sng">
            <a:solidFill>
              <a:schemeClr val="tx1"/>
            </a:solidFill>
            <a:prstDash val="solid"/>
            <a:miter/>
            <a:headEnd type="none" w="med" len="med"/>
            <a:tailEnd type="none" w="med" len="med"/>
          </a:ln>
        </p:spPr>
        <p:txBody>
          <a:bodyPr anchor="ctr">
            <a:spAutoFit/>
          </a:bodyPr>
          <a:p>
            <a:endParaRPr lang="zh-CN" altLang="en-US" dirty="0">
              <a:latin typeface="Times New Roman" panose="02020603050405020304" charset="0"/>
            </a:endParaRPr>
          </a:p>
        </p:txBody>
      </p:sp>
      <p:sp>
        <p:nvSpPr>
          <p:cNvPr id="88106" name="AutoShape 42"/>
          <p:cNvSpPr/>
          <p:nvPr/>
        </p:nvSpPr>
        <p:spPr>
          <a:xfrm rot="-1778123">
            <a:off x="2743200" y="3733800"/>
            <a:ext cx="3886200" cy="228600"/>
          </a:xfrm>
          <a:prstGeom prst="rightArrow">
            <a:avLst>
              <a:gd name="adj1" fmla="val 50000"/>
              <a:gd name="adj2" fmla="val 425000"/>
            </a:avLst>
          </a:prstGeom>
          <a:solidFill>
            <a:srgbClr val="66CCFF"/>
          </a:solidFill>
          <a:ln w="12700" cap="flat" cmpd="sng">
            <a:solidFill>
              <a:schemeClr val="tx1"/>
            </a:solidFill>
            <a:prstDash val="solid"/>
            <a:miter/>
            <a:headEnd type="none" w="med" len="med"/>
            <a:tailEnd type="none" w="med" len="med"/>
          </a:ln>
        </p:spPr>
        <p:txBody>
          <a:bodyPr anchor="ctr">
            <a:spAutoFit/>
          </a:bodyPr>
          <a:p>
            <a:endParaRPr lang="zh-CN" altLang="en-US" dirty="0">
              <a:latin typeface="Times New Roman" panose="02020603050405020304" charset="0"/>
            </a:endParaRPr>
          </a:p>
        </p:txBody>
      </p:sp>
      <p:sp>
        <p:nvSpPr>
          <p:cNvPr id="88108" name="Text Box 44"/>
          <p:cNvSpPr txBox="1"/>
          <p:nvPr/>
        </p:nvSpPr>
        <p:spPr>
          <a:xfrm rot="-1803098">
            <a:off x="3810000" y="3810000"/>
            <a:ext cx="2362200" cy="519113"/>
          </a:xfrm>
          <a:prstGeom prst="rect">
            <a:avLst/>
          </a:prstGeom>
          <a:noFill/>
          <a:ln w="12700">
            <a:noFill/>
          </a:ln>
        </p:spPr>
        <p:txBody>
          <a:bodyPr>
            <a:spAutoFit/>
          </a:bodyPr>
          <a:p>
            <a:r>
              <a:rPr lang="zh-CN" altLang="en-US" sz="2800" dirty="0">
                <a:solidFill>
                  <a:srgbClr val="FF0066"/>
                </a:solidFill>
                <a:latin typeface="Times New Roman" panose="02020603050405020304" charset="0"/>
              </a:rPr>
              <a:t>暗示了答案</a:t>
            </a:r>
            <a:endParaRPr lang="zh-CN" altLang="en-US" sz="2800" dirty="0">
              <a:solidFill>
                <a:srgbClr val="FF0066"/>
              </a:solidFill>
              <a:latin typeface="Times New Roman" panose="02020603050405020304" charset="0"/>
            </a:endParaRPr>
          </a:p>
        </p:txBody>
      </p:sp>
      <p:sp>
        <p:nvSpPr>
          <p:cNvPr id="88110" name="Text Box 46"/>
          <p:cNvSpPr txBox="1"/>
          <p:nvPr/>
        </p:nvSpPr>
        <p:spPr>
          <a:xfrm rot="-1805764">
            <a:off x="3352800" y="2971800"/>
            <a:ext cx="2057400" cy="519113"/>
          </a:xfrm>
          <a:prstGeom prst="rect">
            <a:avLst/>
          </a:prstGeom>
          <a:noFill/>
          <a:ln w="12700">
            <a:noFill/>
          </a:ln>
        </p:spPr>
        <p:txBody>
          <a:bodyPr>
            <a:spAutoFit/>
          </a:bodyPr>
          <a:p>
            <a:r>
              <a:rPr lang="zh-CN" altLang="en-US" sz="2800" dirty="0">
                <a:solidFill>
                  <a:srgbClr val="FF0066"/>
                </a:solidFill>
                <a:latin typeface="Times New Roman" panose="02020603050405020304" charset="0"/>
              </a:rPr>
              <a:t>情中有景</a:t>
            </a:r>
            <a:endParaRPr lang="zh-CN" altLang="en-US" sz="2800" dirty="0">
              <a:solidFill>
                <a:srgbClr val="FF0066"/>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066">
                                            <p:txEl>
                                              <p:charRg st="0" end="2"/>
                                            </p:txEl>
                                          </p:spTgt>
                                        </p:tgtEl>
                                        <p:attrNameLst>
                                          <p:attrName>style.visibility</p:attrName>
                                        </p:attrNameLst>
                                      </p:cBhvr>
                                      <p:to>
                                        <p:strVal val="visible"/>
                                      </p:to>
                                    </p:set>
                                    <p:animEffect transition="in" filter="wipe(left)">
                                      <p:cBhvr>
                                        <p:cTn id="7" dur="500"/>
                                        <p:tgtEl>
                                          <p:spTgt spid="88066">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84"/>
                                        </p:tgtEl>
                                        <p:attrNameLst>
                                          <p:attrName>style.visibility</p:attrName>
                                        </p:attrNameLst>
                                      </p:cBhvr>
                                      <p:to>
                                        <p:strVal val="visible"/>
                                      </p:to>
                                    </p:set>
                                    <p:animEffect transition="in" filter="wipe(left)">
                                      <p:cBhvr>
                                        <p:cTn id="12" dur="500"/>
                                        <p:tgtEl>
                                          <p:spTgt spid="880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085">
                                            <p:txEl>
                                              <p:charRg st="0" end="2"/>
                                            </p:txEl>
                                          </p:spTgt>
                                        </p:tgtEl>
                                        <p:attrNameLst>
                                          <p:attrName>style.visibility</p:attrName>
                                        </p:attrNameLst>
                                      </p:cBhvr>
                                      <p:to>
                                        <p:strVal val="visible"/>
                                      </p:to>
                                    </p:set>
                                    <p:animEffect transition="in" filter="wipe(left)">
                                      <p:cBhvr>
                                        <p:cTn id="17" dur="500"/>
                                        <p:tgtEl>
                                          <p:spTgt spid="88085">
                                            <p:txEl>
                                              <p:charRg st="0"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8090">
                                            <p:txEl>
                                              <p:charRg st="0" end="5"/>
                                            </p:txEl>
                                          </p:spTgt>
                                        </p:tgtEl>
                                        <p:attrNameLst>
                                          <p:attrName>style.visibility</p:attrName>
                                        </p:attrNameLst>
                                      </p:cBhvr>
                                      <p:to>
                                        <p:strVal val="visible"/>
                                      </p:to>
                                    </p:set>
                                    <p:animEffect transition="in" filter="wipe(left)">
                                      <p:cBhvr>
                                        <p:cTn id="22" dur="500"/>
                                        <p:tgtEl>
                                          <p:spTgt spid="88090">
                                            <p:txEl>
                                              <p:charRg st="0"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8089"/>
                                        </p:tgtEl>
                                        <p:attrNameLst>
                                          <p:attrName>style.visibility</p:attrName>
                                        </p:attrNameLst>
                                      </p:cBhvr>
                                      <p:to>
                                        <p:strVal val="visible"/>
                                      </p:to>
                                    </p:set>
                                    <p:animEffect transition="in" filter="wipe(left)">
                                      <p:cBhvr>
                                        <p:cTn id="27" dur="500"/>
                                        <p:tgtEl>
                                          <p:spTgt spid="8808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8092">
                                            <p:txEl>
                                              <p:charRg st="0" end="2"/>
                                            </p:txEl>
                                          </p:spTgt>
                                        </p:tgtEl>
                                        <p:attrNameLst>
                                          <p:attrName>style.visibility</p:attrName>
                                        </p:attrNameLst>
                                      </p:cBhvr>
                                      <p:to>
                                        <p:strVal val="visible"/>
                                      </p:to>
                                    </p:set>
                                    <p:animEffect transition="in" filter="wipe(left)">
                                      <p:cBhvr>
                                        <p:cTn id="32" dur="500"/>
                                        <p:tgtEl>
                                          <p:spTgt spid="88092">
                                            <p:txEl>
                                              <p:charRg st="0"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8091">
                                            <p:txEl>
                                              <p:charRg st="0" end="5"/>
                                            </p:txEl>
                                          </p:spTgt>
                                        </p:tgtEl>
                                        <p:attrNameLst>
                                          <p:attrName>style.visibility</p:attrName>
                                        </p:attrNameLst>
                                      </p:cBhvr>
                                      <p:to>
                                        <p:strVal val="visible"/>
                                      </p:to>
                                    </p:set>
                                    <p:animEffect transition="in" filter="wipe(left)">
                                      <p:cBhvr>
                                        <p:cTn id="37" dur="500"/>
                                        <p:tgtEl>
                                          <p:spTgt spid="88091">
                                            <p:txEl>
                                              <p:charRg st="0"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8094"/>
                                        </p:tgtEl>
                                        <p:attrNameLst>
                                          <p:attrName>style.visibility</p:attrName>
                                        </p:attrNameLst>
                                      </p:cBhvr>
                                      <p:to>
                                        <p:strVal val="visible"/>
                                      </p:to>
                                    </p:set>
                                    <p:animEffect transition="in" filter="dissolve">
                                      <p:cBhvr>
                                        <p:cTn id="42" dur="500"/>
                                        <p:tgtEl>
                                          <p:spTgt spid="8809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8106"/>
                                        </p:tgtEl>
                                        <p:attrNameLst>
                                          <p:attrName>style.visibility</p:attrName>
                                        </p:attrNameLst>
                                      </p:cBhvr>
                                      <p:to>
                                        <p:strVal val="visible"/>
                                      </p:to>
                                    </p:set>
                                    <p:animEffect transition="in" filter="wipe(left)">
                                      <p:cBhvr>
                                        <p:cTn id="47" dur="500"/>
                                        <p:tgtEl>
                                          <p:spTgt spid="8810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8108">
                                            <p:txEl>
                                              <p:charRg st="0" end="6"/>
                                            </p:txEl>
                                          </p:spTgt>
                                        </p:tgtEl>
                                        <p:attrNameLst>
                                          <p:attrName>style.visibility</p:attrName>
                                        </p:attrNameLst>
                                      </p:cBhvr>
                                      <p:to>
                                        <p:strVal val="visible"/>
                                      </p:to>
                                    </p:set>
                                    <p:animEffect transition="in" filter="wipe(left)">
                                      <p:cBhvr>
                                        <p:cTn id="52" dur="500"/>
                                        <p:tgtEl>
                                          <p:spTgt spid="88108">
                                            <p:txEl>
                                              <p:charRg st="0"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88110">
                                            <p:txEl>
                                              <p:charRg st="0" end="5"/>
                                            </p:txEl>
                                          </p:spTgt>
                                        </p:tgtEl>
                                        <p:attrNameLst>
                                          <p:attrName>style.visibility</p:attrName>
                                        </p:attrNameLst>
                                      </p:cBhvr>
                                      <p:to>
                                        <p:strVal val="visible"/>
                                      </p:to>
                                    </p:set>
                                    <p:animEffect transition="in" filter="dissolve">
                                      <p:cBhvr>
                                        <p:cTn id="57" dur="500"/>
                                        <p:tgtEl>
                                          <p:spTgt spid="88110">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P spid="88084" grpId="0" animBg="1"/>
      <p:bldP spid="88085" grpId="0" build="p"/>
      <p:bldP spid="88089" grpId="0" animBg="1"/>
      <p:bldP spid="88090" grpId="0" build="p"/>
      <p:bldP spid="88091" grpId="0" build="p"/>
      <p:bldP spid="88092" grpId="0" build="p"/>
      <p:bldP spid="88094" grpId="0" animBg="1"/>
      <p:bldP spid="88106" grpId="0" animBg="1"/>
      <p:bldP spid="88108" grpId="0" build="p"/>
      <p:bldP spid="88110"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4" name="Picture 5" descr="图片1"/>
          <p:cNvPicPr>
            <a:picLocks noChangeAspect="1"/>
          </p:cNvPicPr>
          <p:nvPr/>
        </p:nvPicPr>
        <p:blipFill>
          <a:blip r:embed="rId1"/>
          <a:stretch>
            <a:fillRect/>
          </a:stretch>
        </p:blipFill>
        <p:spPr>
          <a:xfrm>
            <a:off x="0" y="52388"/>
            <a:ext cx="9072563" cy="6753225"/>
          </a:xfrm>
          <a:prstGeom prst="rect">
            <a:avLst/>
          </a:prstGeom>
          <a:noFill/>
          <a:ln w="9525">
            <a:noFill/>
          </a:ln>
        </p:spPr>
      </p:pic>
      <p:sp>
        <p:nvSpPr>
          <p:cNvPr id="28674" name="Text Box 2"/>
          <p:cNvSpPr txBox="1"/>
          <p:nvPr/>
        </p:nvSpPr>
        <p:spPr>
          <a:xfrm>
            <a:off x="1219200" y="609600"/>
            <a:ext cx="2743200" cy="701675"/>
          </a:xfrm>
          <a:prstGeom prst="rect">
            <a:avLst/>
          </a:prstGeom>
          <a:noFill/>
          <a:ln w="12700">
            <a:noFill/>
          </a:ln>
        </p:spPr>
        <p:txBody>
          <a:bodyPr>
            <a:spAutoFit/>
          </a:bodyPr>
          <a:p>
            <a:pPr algn="l"/>
            <a:r>
              <a:rPr lang="zh-CN" altLang="en-US" sz="4000" dirty="0">
                <a:solidFill>
                  <a:srgbClr val="336600"/>
                </a:solidFill>
                <a:latin typeface="Times New Roman" panose="02020603050405020304" charset="0"/>
              </a:rPr>
              <a:t>中心思想</a:t>
            </a:r>
            <a:endParaRPr lang="zh-CN" altLang="en-US" sz="4000" dirty="0">
              <a:solidFill>
                <a:srgbClr val="336600"/>
              </a:solidFill>
              <a:latin typeface="Times New Roman" panose="02020603050405020304" charset="0"/>
            </a:endParaRPr>
          </a:p>
        </p:txBody>
      </p:sp>
      <p:sp>
        <p:nvSpPr>
          <p:cNvPr id="28675" name="Text Box 3"/>
          <p:cNvSpPr txBox="1"/>
          <p:nvPr/>
        </p:nvSpPr>
        <p:spPr>
          <a:xfrm>
            <a:off x="1066800" y="1752600"/>
            <a:ext cx="7543800" cy="4359275"/>
          </a:xfrm>
          <a:prstGeom prst="rect">
            <a:avLst/>
          </a:prstGeom>
          <a:noFill/>
          <a:ln w="12700">
            <a:noFill/>
          </a:ln>
        </p:spPr>
        <p:txBody>
          <a:bodyPr>
            <a:spAutoFit/>
          </a:bodyPr>
          <a:p>
            <a:pPr algn="l"/>
            <a:r>
              <a:rPr lang="zh-CN" altLang="en-US" sz="4000" dirty="0">
                <a:solidFill>
                  <a:srgbClr val="336600"/>
                </a:solidFill>
                <a:latin typeface="Times New Roman" panose="02020603050405020304" charset="0"/>
              </a:rPr>
              <a:t>        本词通过描绘多姿多彩，生机勃勃的湘江秋景及回忆当年与革命战友同游橘子洲的生活，表现了革命青年以天下为己任，决心改造旧世界的伟大抱负，抒发了他们激流勇进、蔑视反动派，改造旧中国的凌云壮志。</a:t>
            </a:r>
            <a:endParaRPr lang="zh-CN" altLang="en-US" sz="4000" dirty="0">
              <a:solidFill>
                <a:srgbClr val="336600"/>
              </a:solidFill>
              <a:latin typeface="Times New Roman" panose="02020603050405020304" charset="0"/>
            </a:endParaRPr>
          </a:p>
        </p:txBody>
      </p:sp>
      <p:sp>
        <p:nvSpPr>
          <p:cNvPr id="69637" name="Text Box 6"/>
          <p:cNvSpPr txBox="1"/>
          <p:nvPr/>
        </p:nvSpPr>
        <p:spPr>
          <a:xfrm>
            <a:off x="6096000" y="5867400"/>
            <a:ext cx="2667000" cy="641350"/>
          </a:xfrm>
          <a:prstGeom prst="rect">
            <a:avLst/>
          </a:prstGeom>
          <a:noFill/>
          <a:ln w="12700">
            <a:noFill/>
          </a:ln>
        </p:spPr>
        <p:txBody>
          <a:bodyPr>
            <a:spAutoFit/>
          </a:bodyPr>
          <a:p>
            <a:r>
              <a:rPr lang="zh-CN" altLang="en-US" dirty="0">
                <a:solidFill>
                  <a:srgbClr val="DDDDDD"/>
                </a:solidFill>
                <a:latin typeface="Times New Roman" panose="02020603050405020304" charset="0"/>
              </a:rPr>
              <a:t>听录音,鉴赏</a:t>
            </a:r>
            <a:endParaRPr lang="zh-CN" altLang="en-US" dirty="0">
              <a:solidFill>
                <a:srgbClr val="DDDDDD"/>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4">
                                            <p:txEl>
                                              <p:charRg st="0" end="5"/>
                                            </p:txEl>
                                          </p:spTgt>
                                        </p:tgtEl>
                                        <p:attrNameLst>
                                          <p:attrName>style.visibility</p:attrName>
                                        </p:attrNameLst>
                                      </p:cBhvr>
                                      <p:to>
                                        <p:strVal val="visible"/>
                                      </p:to>
                                    </p:set>
                                    <p:animEffect transition="in" filter="wipe(left)">
                                      <p:cBhvr>
                                        <p:cTn id="7" dur="500"/>
                                        <p:tgtEl>
                                          <p:spTgt spid="28674">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5">
                                            <p:txEl>
                                              <p:charRg st="0" end="102"/>
                                            </p:txEl>
                                          </p:spTgt>
                                        </p:tgtEl>
                                        <p:attrNameLst>
                                          <p:attrName>style.visibility</p:attrName>
                                        </p:attrNameLst>
                                      </p:cBhvr>
                                      <p:to>
                                        <p:strVal val="visible"/>
                                      </p:to>
                                    </p:set>
                                    <p:animEffect transition="in" filter="wipe(left)">
                                      <p:cBhvr>
                                        <p:cTn id="12" dur="500"/>
                                        <p:tgtEl>
                                          <p:spTgt spid="28675">
                                            <p:txEl>
                                              <p:charRg st="0"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P spid="2867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Picture 1026" descr="E:\李秀飞\李秀飞课件\图片\图片1.jpg"/>
          <p:cNvPicPr>
            <a:picLocks noChangeAspect="1"/>
          </p:cNvPicPr>
          <p:nvPr/>
        </p:nvPicPr>
        <p:blipFill>
          <a:blip r:embed="rId1"/>
          <a:stretch>
            <a:fillRect/>
          </a:stretch>
        </p:blipFill>
        <p:spPr>
          <a:xfrm>
            <a:off x="0" y="0"/>
            <a:ext cx="9072563" cy="6805613"/>
          </a:xfrm>
          <a:prstGeom prst="rect">
            <a:avLst/>
          </a:prstGeom>
          <a:noFill/>
          <a:ln w="9525">
            <a:noFill/>
          </a:ln>
        </p:spPr>
      </p:pic>
      <p:sp>
        <p:nvSpPr>
          <p:cNvPr id="70659" name="Text Box 1027"/>
          <p:cNvSpPr txBox="1"/>
          <p:nvPr/>
        </p:nvSpPr>
        <p:spPr>
          <a:xfrm>
            <a:off x="1447800" y="2057400"/>
            <a:ext cx="5943600" cy="762000"/>
          </a:xfrm>
          <a:prstGeom prst="rect">
            <a:avLst/>
          </a:prstGeom>
          <a:noFill/>
          <a:ln w="12700">
            <a:noFill/>
          </a:ln>
        </p:spPr>
        <p:txBody>
          <a:bodyPr>
            <a:spAutoFit/>
          </a:bodyPr>
          <a:p>
            <a:r>
              <a:rPr lang="zh-CN" altLang="en-US" sz="4400" dirty="0">
                <a:solidFill>
                  <a:schemeClr val="accent2"/>
                </a:solidFill>
                <a:latin typeface="Times New Roman" panose="02020603050405020304" charset="0"/>
              </a:rPr>
              <a:t>二、听录音，鉴赏全词。</a:t>
            </a:r>
            <a:endParaRPr lang="zh-CN" altLang="en-US" sz="4400" dirty="0">
              <a:solidFill>
                <a:schemeClr val="accent2"/>
              </a:solidFill>
              <a:latin typeface="Times New Roman" panose="0202060305040502030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2" name="Picture 2" descr="E:\李秀飞\李秀飞课件\图片\图片1.jpg"/>
          <p:cNvPicPr>
            <a:picLocks noChangeAspect="1"/>
          </p:cNvPicPr>
          <p:nvPr/>
        </p:nvPicPr>
        <p:blipFill>
          <a:blip r:embed="rId1"/>
          <a:stretch>
            <a:fillRect/>
          </a:stretch>
        </p:blipFill>
        <p:spPr>
          <a:xfrm>
            <a:off x="0" y="-3175"/>
            <a:ext cx="9144000" cy="6861175"/>
          </a:xfrm>
          <a:prstGeom prst="rect">
            <a:avLst/>
          </a:prstGeom>
          <a:noFill/>
          <a:ln w="9525">
            <a:noFill/>
          </a:ln>
        </p:spPr>
      </p:pic>
      <p:sp>
        <p:nvSpPr>
          <p:cNvPr id="71683" name="Text Box 3"/>
          <p:cNvSpPr txBox="1"/>
          <p:nvPr/>
        </p:nvSpPr>
        <p:spPr>
          <a:xfrm>
            <a:off x="838200" y="762000"/>
            <a:ext cx="4191000" cy="701675"/>
          </a:xfrm>
          <a:prstGeom prst="rect">
            <a:avLst/>
          </a:prstGeom>
          <a:noFill/>
          <a:ln w="12700">
            <a:noFill/>
          </a:ln>
        </p:spPr>
        <p:txBody>
          <a:bodyPr>
            <a:spAutoFit/>
          </a:bodyPr>
          <a:p>
            <a:r>
              <a:rPr lang="zh-CN" altLang="en-US" sz="4000" dirty="0">
                <a:solidFill>
                  <a:schemeClr val="accent2"/>
                </a:solidFill>
                <a:latin typeface="Times New Roman" panose="02020603050405020304" charset="0"/>
              </a:rPr>
              <a:t>1、写景方面</a:t>
            </a:r>
            <a:r>
              <a:rPr lang="zh-CN" altLang="en-US" dirty="0">
                <a:solidFill>
                  <a:schemeClr val="accent2"/>
                </a:solidFill>
                <a:latin typeface="Times New Roman" panose="02020603050405020304" charset="0"/>
              </a:rPr>
              <a:t> </a:t>
            </a:r>
            <a:endParaRPr lang="zh-CN" altLang="en-US" dirty="0">
              <a:solidFill>
                <a:schemeClr val="accent2"/>
              </a:solidFill>
              <a:latin typeface="Times New Roman" panose="02020603050405020304" charset="0"/>
            </a:endParaRPr>
          </a:p>
        </p:txBody>
      </p:sp>
      <p:sp>
        <p:nvSpPr>
          <p:cNvPr id="71684" name="Text Box 4"/>
          <p:cNvSpPr txBox="1"/>
          <p:nvPr/>
        </p:nvSpPr>
        <p:spPr>
          <a:xfrm>
            <a:off x="685800" y="2286000"/>
            <a:ext cx="7543800" cy="1616075"/>
          </a:xfrm>
          <a:prstGeom prst="rect">
            <a:avLst/>
          </a:prstGeom>
          <a:noFill/>
          <a:ln w="12700">
            <a:noFill/>
          </a:ln>
        </p:spPr>
        <p:txBody>
          <a:bodyPr>
            <a:spAutoFit/>
          </a:bodyPr>
          <a:p>
            <a:pPr algn="l"/>
            <a:r>
              <a:rPr lang="zh-CN" altLang="en-US" sz="4000" dirty="0">
                <a:latin typeface="Times New Roman" panose="02020603050405020304" charset="0"/>
              </a:rPr>
              <a:t>⑴、词人是怎样变换视角写景的? </a:t>
            </a:r>
            <a:endParaRPr lang="zh-CN" altLang="en-US" sz="4000" dirty="0">
              <a:latin typeface="Times New Roman" panose="02020603050405020304" charset="0"/>
            </a:endParaRPr>
          </a:p>
          <a:p>
            <a:pPr algn="l"/>
            <a:r>
              <a:rPr lang="zh-CN" altLang="en-US" sz="4000" dirty="0">
                <a:latin typeface="Times New Roman" panose="02020603050405020304" charset="0"/>
              </a:rPr>
              <a:t>⑵、词人是怎样触景生情的？</a:t>
            </a:r>
            <a:endParaRPr lang="zh-CN" altLang="en-US" sz="4000" dirty="0">
              <a:latin typeface="Times New Roman" panose="0202060305040502030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Picture 2" descr="E:\李秀飞\李秀飞课件\图片\图片1.jpg"/>
          <p:cNvPicPr>
            <a:picLocks noChangeAspect="1"/>
          </p:cNvPicPr>
          <p:nvPr/>
        </p:nvPicPr>
        <p:blipFill>
          <a:blip r:embed="rId1"/>
          <a:stretch>
            <a:fillRect/>
          </a:stretch>
        </p:blipFill>
        <p:spPr>
          <a:xfrm>
            <a:off x="0" y="0"/>
            <a:ext cx="9144000" cy="6858000"/>
          </a:xfrm>
          <a:prstGeom prst="rect">
            <a:avLst/>
          </a:prstGeom>
          <a:solidFill>
            <a:srgbClr val="990099"/>
          </a:solidFill>
          <a:ln w="9525">
            <a:noFill/>
          </a:ln>
        </p:spPr>
      </p:pic>
      <p:sp>
        <p:nvSpPr>
          <p:cNvPr id="102403" name="Text Box 3"/>
          <p:cNvSpPr txBox="1"/>
          <p:nvPr/>
        </p:nvSpPr>
        <p:spPr>
          <a:xfrm>
            <a:off x="4572000" y="1524000"/>
            <a:ext cx="1600200" cy="579438"/>
          </a:xfrm>
          <a:prstGeom prst="rect">
            <a:avLst/>
          </a:prstGeom>
          <a:noFill/>
          <a:ln w="12700">
            <a:noFill/>
          </a:ln>
        </p:spPr>
        <p:txBody>
          <a:bodyPr>
            <a:spAutoFit/>
          </a:bodyPr>
          <a:p>
            <a:r>
              <a:rPr lang="zh-CN" altLang="en-US" sz="3200" dirty="0">
                <a:solidFill>
                  <a:srgbClr val="CC3300"/>
                </a:solidFill>
                <a:latin typeface="Times New Roman" panose="02020603050405020304" charset="0"/>
              </a:rPr>
              <a:t>远眺</a:t>
            </a:r>
            <a:endParaRPr lang="zh-CN" altLang="en-US" sz="3200" dirty="0">
              <a:solidFill>
                <a:srgbClr val="CC3300"/>
              </a:solidFill>
              <a:latin typeface="Times New Roman" panose="02020603050405020304" charset="0"/>
            </a:endParaRPr>
          </a:p>
        </p:txBody>
      </p:sp>
      <p:sp>
        <p:nvSpPr>
          <p:cNvPr id="72708" name="Text Box 4"/>
          <p:cNvSpPr txBox="1"/>
          <p:nvPr/>
        </p:nvSpPr>
        <p:spPr>
          <a:xfrm>
            <a:off x="3124200" y="914400"/>
            <a:ext cx="1676400" cy="5584825"/>
          </a:xfrm>
          <a:prstGeom prst="rect">
            <a:avLst/>
          </a:prstGeom>
          <a:noFill/>
          <a:ln w="12700">
            <a:noFill/>
          </a:ln>
        </p:spPr>
        <p:txBody>
          <a:bodyPr>
            <a:spAutoFit/>
          </a:bodyPr>
          <a:p>
            <a:r>
              <a:rPr lang="zh-CN" altLang="en-US" dirty="0">
                <a:solidFill>
                  <a:schemeClr val="accent2"/>
                </a:solidFill>
                <a:latin typeface="Times New Roman" panose="02020603050405020304" charset="0"/>
              </a:rPr>
              <a:t>山</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树</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水</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船</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鹰</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鱼</a:t>
            </a:r>
            <a:endParaRPr lang="zh-CN" altLang="en-US" dirty="0">
              <a:solidFill>
                <a:schemeClr val="accent2"/>
              </a:solidFill>
              <a:latin typeface="Times New Roman" panose="02020603050405020304" charset="0"/>
            </a:endParaRPr>
          </a:p>
          <a:p>
            <a:r>
              <a:rPr lang="zh-CN" altLang="en-US" dirty="0">
                <a:solidFill>
                  <a:schemeClr val="accent2"/>
                </a:solidFill>
                <a:latin typeface="Times New Roman" panose="02020603050405020304" charset="0"/>
              </a:rPr>
              <a:t>    万物</a:t>
            </a:r>
            <a:endParaRPr lang="zh-CN" altLang="en-US" dirty="0">
              <a:latin typeface="Times New Roman" panose="02020603050405020304" charset="0"/>
            </a:endParaRPr>
          </a:p>
        </p:txBody>
      </p:sp>
      <p:sp>
        <p:nvSpPr>
          <p:cNvPr id="72709" name="AutoShape 5"/>
          <p:cNvSpPr/>
          <p:nvPr/>
        </p:nvSpPr>
        <p:spPr>
          <a:xfrm>
            <a:off x="2819400" y="1219200"/>
            <a:ext cx="533400" cy="4953000"/>
          </a:xfrm>
          <a:prstGeom prst="leftBrace">
            <a:avLst>
              <a:gd name="adj1" fmla="val 77380"/>
              <a:gd name="adj2" fmla="val 50000"/>
            </a:avLst>
          </a:prstGeom>
          <a:noFill/>
          <a:ln w="12700" cap="flat" cmpd="sng">
            <a:solidFill>
              <a:schemeClr val="tx1"/>
            </a:solidFill>
            <a:prstDash val="solid"/>
            <a:headEnd type="none" w="med" len="med"/>
            <a:tailEnd type="none" w="med" len="med"/>
          </a:ln>
        </p:spPr>
        <p:txBody>
          <a:bodyPr vert="eaVert" anchor="ctr">
            <a:spAutoFit/>
          </a:bodyPr>
          <a:p>
            <a:endParaRPr lang="zh-CN" altLang="en-US" dirty="0">
              <a:latin typeface="Times New Roman" panose="02020603050405020304" charset="0"/>
            </a:endParaRPr>
          </a:p>
        </p:txBody>
      </p:sp>
      <p:sp>
        <p:nvSpPr>
          <p:cNvPr id="72710" name="Text Box 6"/>
          <p:cNvSpPr txBox="1"/>
          <p:nvPr/>
        </p:nvSpPr>
        <p:spPr>
          <a:xfrm>
            <a:off x="1752600" y="3352800"/>
            <a:ext cx="990600" cy="641350"/>
          </a:xfrm>
          <a:prstGeom prst="rect">
            <a:avLst/>
          </a:prstGeom>
          <a:noFill/>
          <a:ln w="12700">
            <a:noFill/>
          </a:ln>
        </p:spPr>
        <p:txBody>
          <a:bodyPr>
            <a:spAutoFit/>
          </a:bodyPr>
          <a:p>
            <a:r>
              <a:rPr lang="zh-CN" altLang="en-US" dirty="0">
                <a:latin typeface="Times New Roman" panose="02020603050405020304" charset="0"/>
              </a:rPr>
              <a:t>景 </a:t>
            </a:r>
            <a:endParaRPr lang="zh-CN" altLang="en-US" dirty="0">
              <a:latin typeface="Times New Roman" panose="02020603050405020304" charset="0"/>
            </a:endParaRPr>
          </a:p>
        </p:txBody>
      </p:sp>
      <p:sp>
        <p:nvSpPr>
          <p:cNvPr id="102407" name="AutoShape 7"/>
          <p:cNvSpPr/>
          <p:nvPr/>
        </p:nvSpPr>
        <p:spPr>
          <a:xfrm>
            <a:off x="4267200" y="1371600"/>
            <a:ext cx="304800" cy="838200"/>
          </a:xfrm>
          <a:prstGeom prst="rightBrace">
            <a:avLst>
              <a:gd name="adj1" fmla="val 22916"/>
              <a:gd name="adj2" fmla="val 50000"/>
            </a:avLst>
          </a:prstGeom>
          <a:noFill/>
          <a:ln w="12700" cap="flat" cmpd="sng">
            <a:solidFill>
              <a:schemeClr val="tx1"/>
            </a:solidFill>
            <a:prstDash val="solid"/>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2408" name="Text Box 8"/>
          <p:cNvSpPr txBox="1"/>
          <p:nvPr/>
        </p:nvSpPr>
        <p:spPr>
          <a:xfrm>
            <a:off x="4724400" y="3048000"/>
            <a:ext cx="1447800" cy="579438"/>
          </a:xfrm>
          <a:prstGeom prst="rect">
            <a:avLst/>
          </a:prstGeom>
          <a:noFill/>
          <a:ln w="12700">
            <a:noFill/>
          </a:ln>
        </p:spPr>
        <p:txBody>
          <a:bodyPr>
            <a:spAutoFit/>
          </a:bodyPr>
          <a:p>
            <a:r>
              <a:rPr lang="zh-CN" altLang="en-US" sz="3200" dirty="0">
                <a:solidFill>
                  <a:srgbClr val="CC3300"/>
                </a:solidFill>
                <a:latin typeface="Times New Roman" panose="02020603050405020304" charset="0"/>
              </a:rPr>
              <a:t>近观</a:t>
            </a:r>
            <a:endParaRPr lang="zh-CN" altLang="en-US" sz="3200" dirty="0">
              <a:solidFill>
                <a:srgbClr val="CC3300"/>
              </a:solidFill>
              <a:latin typeface="Times New Roman" panose="02020603050405020304" charset="0"/>
            </a:endParaRPr>
          </a:p>
        </p:txBody>
      </p:sp>
      <p:sp>
        <p:nvSpPr>
          <p:cNvPr id="102409" name="AutoShape 9"/>
          <p:cNvSpPr/>
          <p:nvPr/>
        </p:nvSpPr>
        <p:spPr>
          <a:xfrm>
            <a:off x="4343400" y="2895600"/>
            <a:ext cx="304800" cy="838200"/>
          </a:xfrm>
          <a:prstGeom prst="rightBrace">
            <a:avLst>
              <a:gd name="adj1" fmla="val 22916"/>
              <a:gd name="adj2" fmla="val 50000"/>
            </a:avLst>
          </a:prstGeom>
          <a:noFill/>
          <a:ln w="12700" cap="flat" cmpd="sng">
            <a:solidFill>
              <a:schemeClr val="tx1"/>
            </a:solidFill>
            <a:prstDash val="solid"/>
            <a:headEnd type="none" w="med" len="med"/>
            <a:tailEnd type="none" w="med" len="med"/>
          </a:ln>
        </p:spPr>
        <p:txBody>
          <a:bodyPr vert="eaVert" wrap="none" anchor="ctr">
            <a:spAutoFit/>
          </a:bodyPr>
          <a:p>
            <a:endParaRPr lang="zh-CN" altLang="en-US" dirty="0">
              <a:latin typeface="Times New Roman" panose="02020603050405020304" charset="0"/>
            </a:endParaRPr>
          </a:p>
        </p:txBody>
      </p:sp>
      <p:sp>
        <p:nvSpPr>
          <p:cNvPr id="102410" name="Text Box 10"/>
          <p:cNvSpPr txBox="1"/>
          <p:nvPr/>
        </p:nvSpPr>
        <p:spPr>
          <a:xfrm>
            <a:off x="4876800" y="4191000"/>
            <a:ext cx="1143000" cy="579438"/>
          </a:xfrm>
          <a:prstGeom prst="rect">
            <a:avLst/>
          </a:prstGeom>
          <a:noFill/>
          <a:ln w="12700">
            <a:noFill/>
          </a:ln>
        </p:spPr>
        <p:txBody>
          <a:bodyPr>
            <a:spAutoFit/>
          </a:bodyPr>
          <a:p>
            <a:r>
              <a:rPr lang="zh-CN" altLang="en-US" sz="3200" dirty="0">
                <a:solidFill>
                  <a:srgbClr val="CC3300"/>
                </a:solidFill>
                <a:latin typeface="Times New Roman" panose="02020603050405020304" charset="0"/>
              </a:rPr>
              <a:t>仰望</a:t>
            </a:r>
            <a:endParaRPr lang="zh-CN" altLang="en-US" sz="3200" dirty="0">
              <a:solidFill>
                <a:srgbClr val="CC3300"/>
              </a:solidFill>
              <a:latin typeface="Times New Roman" panose="02020603050405020304" charset="0"/>
            </a:endParaRPr>
          </a:p>
        </p:txBody>
      </p:sp>
      <p:sp>
        <p:nvSpPr>
          <p:cNvPr id="102411" name="Text Box 11"/>
          <p:cNvSpPr txBox="1"/>
          <p:nvPr/>
        </p:nvSpPr>
        <p:spPr>
          <a:xfrm>
            <a:off x="4724400" y="5029200"/>
            <a:ext cx="1447800" cy="579438"/>
          </a:xfrm>
          <a:prstGeom prst="rect">
            <a:avLst/>
          </a:prstGeom>
          <a:noFill/>
          <a:ln w="12700">
            <a:noFill/>
          </a:ln>
        </p:spPr>
        <p:txBody>
          <a:bodyPr>
            <a:spAutoFit/>
          </a:bodyPr>
          <a:p>
            <a:r>
              <a:rPr lang="zh-CN" altLang="en-US" sz="3200" dirty="0">
                <a:solidFill>
                  <a:srgbClr val="CC3300"/>
                </a:solidFill>
                <a:latin typeface="Times New Roman" panose="02020603050405020304" charset="0"/>
              </a:rPr>
              <a:t>俯瞰</a:t>
            </a:r>
            <a:endParaRPr lang="zh-CN" altLang="en-US" sz="3200" dirty="0">
              <a:solidFill>
                <a:srgbClr val="CC3300"/>
              </a:solidFill>
              <a:latin typeface="Times New Roman" panose="02020603050405020304" charset="0"/>
            </a:endParaRPr>
          </a:p>
        </p:txBody>
      </p:sp>
      <p:sp>
        <p:nvSpPr>
          <p:cNvPr id="72716" name="Text Box 29"/>
          <p:cNvSpPr txBox="1"/>
          <p:nvPr/>
        </p:nvSpPr>
        <p:spPr>
          <a:xfrm>
            <a:off x="1066800" y="304800"/>
            <a:ext cx="7086600" cy="641350"/>
          </a:xfrm>
          <a:prstGeom prst="rect">
            <a:avLst/>
          </a:prstGeom>
          <a:noFill/>
          <a:ln w="12700">
            <a:noFill/>
          </a:ln>
        </p:spPr>
        <p:txBody>
          <a:bodyPr>
            <a:spAutoFit/>
          </a:bodyPr>
          <a:p>
            <a:pPr algn="l"/>
            <a:r>
              <a:rPr lang="zh-CN" altLang="en-US" dirty="0">
                <a:latin typeface="Times New Roman" panose="02020603050405020304" charset="0"/>
              </a:rPr>
              <a:t>⑴ 、词人是怎样变换视角写景的? </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07"/>
                                        </p:tgtEl>
                                        <p:attrNameLst>
                                          <p:attrName>style.visibility</p:attrName>
                                        </p:attrNameLst>
                                      </p:cBhvr>
                                      <p:to>
                                        <p:strVal val="visible"/>
                                      </p:to>
                                    </p:set>
                                    <p:animEffect transition="in" filter="wipe(left)">
                                      <p:cBhvr>
                                        <p:cTn id="7" dur="500"/>
                                        <p:tgtEl>
                                          <p:spTgt spid="10240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403">
                                            <p:txEl>
                                              <p:charRg st="0" end="3"/>
                                            </p:txEl>
                                          </p:spTgt>
                                        </p:tgtEl>
                                        <p:attrNameLst>
                                          <p:attrName>style.visibility</p:attrName>
                                        </p:attrNameLst>
                                      </p:cBhvr>
                                      <p:to>
                                        <p:strVal val="visible"/>
                                      </p:to>
                                    </p:set>
                                    <p:animEffect transition="in" filter="dissolve">
                                      <p:cBhvr>
                                        <p:cTn id="12" dur="500"/>
                                        <p:tgtEl>
                                          <p:spTgt spid="102403">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409"/>
                                        </p:tgtEl>
                                        <p:attrNameLst>
                                          <p:attrName>style.visibility</p:attrName>
                                        </p:attrNameLst>
                                      </p:cBhvr>
                                      <p:to>
                                        <p:strVal val="visible"/>
                                      </p:to>
                                    </p:set>
                                    <p:animEffect transition="in" filter="dissolve">
                                      <p:cBhvr>
                                        <p:cTn id="17" dur="500"/>
                                        <p:tgtEl>
                                          <p:spTgt spid="10240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2408">
                                            <p:txEl>
                                              <p:charRg st="0" end="3"/>
                                            </p:txEl>
                                          </p:spTgt>
                                        </p:tgtEl>
                                        <p:attrNameLst>
                                          <p:attrName>style.visibility</p:attrName>
                                        </p:attrNameLst>
                                      </p:cBhvr>
                                      <p:to>
                                        <p:strVal val="visible"/>
                                      </p:to>
                                    </p:set>
                                    <p:animEffect transition="in" filter="dissolve">
                                      <p:cBhvr>
                                        <p:cTn id="22" dur="500"/>
                                        <p:tgtEl>
                                          <p:spTgt spid="102408">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2410">
                                            <p:txEl>
                                              <p:charRg st="0" end="3"/>
                                            </p:txEl>
                                          </p:spTgt>
                                        </p:tgtEl>
                                        <p:attrNameLst>
                                          <p:attrName>style.visibility</p:attrName>
                                        </p:attrNameLst>
                                      </p:cBhvr>
                                      <p:to>
                                        <p:strVal val="visible"/>
                                      </p:to>
                                    </p:set>
                                    <p:animEffect transition="in" filter="dissolve">
                                      <p:cBhvr>
                                        <p:cTn id="27" dur="500"/>
                                        <p:tgtEl>
                                          <p:spTgt spid="102410">
                                            <p:txEl>
                                              <p:charRg st="0"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2411">
                                            <p:txEl>
                                              <p:charRg st="0" end="3"/>
                                            </p:txEl>
                                          </p:spTgt>
                                        </p:tgtEl>
                                        <p:attrNameLst>
                                          <p:attrName>style.visibility</p:attrName>
                                        </p:attrNameLst>
                                      </p:cBhvr>
                                      <p:to>
                                        <p:strVal val="visible"/>
                                      </p:to>
                                    </p:set>
                                    <p:animEffect transition="in" filter="dissolve">
                                      <p:cBhvr>
                                        <p:cTn id="32" dur="500"/>
                                        <p:tgtEl>
                                          <p:spTgt spid="102411">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P spid="102407" grpId="0" animBg="1"/>
      <p:bldP spid="102408" grpId="0" build="p"/>
      <p:bldP spid="102409" grpId="0" animBg="1"/>
      <p:bldP spid="102410" grpId="0" build="p"/>
      <p:bldP spid="102411"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30" name="Picture 2"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03427" name="Text Box 3"/>
          <p:cNvSpPr txBox="1"/>
          <p:nvPr/>
        </p:nvSpPr>
        <p:spPr>
          <a:xfrm>
            <a:off x="990600" y="1371600"/>
            <a:ext cx="7315200" cy="4486275"/>
          </a:xfrm>
          <a:prstGeom prst="rect">
            <a:avLst/>
          </a:prstGeom>
          <a:noFill/>
          <a:ln w="12700">
            <a:noFill/>
          </a:ln>
        </p:spPr>
        <p:txBody>
          <a:bodyPr>
            <a:spAutoFit/>
          </a:bodyPr>
          <a:p>
            <a:pPr algn="l"/>
            <a:r>
              <a:rPr lang="zh-CN" altLang="en-US" dirty="0">
                <a:latin typeface="Times New Roman" panose="02020603050405020304" charset="0"/>
              </a:rPr>
              <a:t>        </a:t>
            </a:r>
            <a:r>
              <a:rPr lang="zh-CN" altLang="en-US" dirty="0">
                <a:solidFill>
                  <a:srgbClr val="6600CC"/>
                </a:solidFill>
                <a:latin typeface="Times New Roman" panose="02020603050405020304" charset="0"/>
              </a:rPr>
              <a:t>由看到的眼前的景想到世界上的万物，再由世界上的万物联想到人类社会，面对这样的热闹场面，诗人禁不住发出了自己的感慨：谁主沉浮？接着通过回忆起当年与百侣们在书院读书的情景，含蓄地回答了这一问题。总之，诗人的情都是由眼前的景而触发的。</a:t>
            </a:r>
            <a:endParaRPr lang="zh-CN" altLang="en-US" dirty="0">
              <a:solidFill>
                <a:srgbClr val="6600CC"/>
              </a:solidFill>
              <a:latin typeface="Times New Roman" panose="02020603050405020304" charset="0"/>
            </a:endParaRPr>
          </a:p>
        </p:txBody>
      </p:sp>
      <p:sp>
        <p:nvSpPr>
          <p:cNvPr id="73732" name="Text Box 4"/>
          <p:cNvSpPr txBox="1"/>
          <p:nvPr/>
        </p:nvSpPr>
        <p:spPr>
          <a:xfrm>
            <a:off x="1295400" y="457200"/>
            <a:ext cx="6400800" cy="641350"/>
          </a:xfrm>
          <a:prstGeom prst="rect">
            <a:avLst/>
          </a:prstGeom>
          <a:noFill/>
          <a:ln w="12700">
            <a:noFill/>
          </a:ln>
        </p:spPr>
        <p:txBody>
          <a:bodyPr>
            <a:spAutoFit/>
          </a:bodyPr>
          <a:p>
            <a:r>
              <a:rPr lang="zh-CN" altLang="en-US" dirty="0">
                <a:latin typeface="Times New Roman" panose="02020603050405020304" charset="0"/>
              </a:rPr>
              <a:t>⑵ 、词人是怎样触景生情的？</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27">
                                            <p:txEl>
                                              <p:charRg st="0" end="123"/>
                                            </p:txEl>
                                          </p:spTgt>
                                        </p:tgtEl>
                                        <p:attrNameLst>
                                          <p:attrName>style.visibility</p:attrName>
                                        </p:attrNameLst>
                                      </p:cBhvr>
                                      <p:to>
                                        <p:strVal val="visible"/>
                                      </p:to>
                                    </p:set>
                                    <p:animEffect transition="in" filter="dissolve">
                                      <p:cBhvr>
                                        <p:cTn id="7" dur="500"/>
                                        <p:tgtEl>
                                          <p:spTgt spid="103427">
                                            <p:txEl>
                                              <p:charRg st="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4" name="Picture 1026" descr="E:\李秀飞\李秀飞课件\图片\图片1.jpg"/>
          <p:cNvPicPr>
            <a:picLocks noChangeAspect="1"/>
          </p:cNvPicPr>
          <p:nvPr/>
        </p:nvPicPr>
        <p:blipFill>
          <a:blip r:embed="rId1"/>
          <a:stretch>
            <a:fillRect/>
          </a:stretch>
        </p:blipFill>
        <p:spPr>
          <a:xfrm>
            <a:off x="71438" y="52388"/>
            <a:ext cx="9001125" cy="6753225"/>
          </a:xfrm>
          <a:prstGeom prst="rect">
            <a:avLst/>
          </a:prstGeom>
          <a:noFill/>
          <a:ln w="9525">
            <a:noFill/>
          </a:ln>
        </p:spPr>
      </p:pic>
      <p:sp>
        <p:nvSpPr>
          <p:cNvPr id="74755" name="Text Box 1027"/>
          <p:cNvSpPr txBox="1"/>
          <p:nvPr/>
        </p:nvSpPr>
        <p:spPr>
          <a:xfrm>
            <a:off x="2590800" y="2514600"/>
            <a:ext cx="3352800" cy="701675"/>
          </a:xfrm>
          <a:prstGeom prst="rect">
            <a:avLst/>
          </a:prstGeom>
          <a:noFill/>
          <a:ln w="12700">
            <a:noFill/>
          </a:ln>
        </p:spPr>
        <p:txBody>
          <a:bodyPr>
            <a:spAutoFit/>
          </a:bodyPr>
          <a:p>
            <a:r>
              <a:rPr lang="zh-CN" altLang="en-US" sz="4000" dirty="0">
                <a:solidFill>
                  <a:schemeClr val="accent2"/>
                </a:solidFill>
                <a:latin typeface="Times New Roman" panose="02020603050405020304" charset="0"/>
              </a:rPr>
              <a:t>2、抒情方面</a:t>
            </a:r>
            <a:endParaRPr lang="zh-CN" altLang="en-US" sz="4000" dirty="0">
              <a:solidFill>
                <a:schemeClr val="accent2"/>
              </a:solidFill>
              <a:latin typeface="Times New Roman" panose="0202060305040502030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5778" name="Picture 2"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5779" name="Text Box 3"/>
          <p:cNvSpPr txBox="1"/>
          <p:nvPr/>
        </p:nvSpPr>
        <p:spPr>
          <a:xfrm>
            <a:off x="304800" y="381000"/>
            <a:ext cx="8229600" cy="1465263"/>
          </a:xfrm>
          <a:prstGeom prst="rect">
            <a:avLst/>
          </a:prstGeom>
          <a:noFill/>
          <a:ln w="12700">
            <a:noFill/>
          </a:ln>
        </p:spPr>
        <p:txBody>
          <a:bodyPr>
            <a:spAutoFit/>
          </a:bodyPr>
          <a:p>
            <a:pPr algn="l"/>
            <a:r>
              <a:rPr lang="zh-CN" altLang="en-US" dirty="0">
                <a:latin typeface="Times New Roman" panose="02020603050405020304" charset="0"/>
              </a:rPr>
              <a:t> 思考：诗人是如何将情与景融为一体，</a:t>
            </a:r>
            <a:endParaRPr lang="zh-CN" altLang="en-US" dirty="0">
              <a:latin typeface="Times New Roman" panose="02020603050405020304" charset="0"/>
            </a:endParaRPr>
          </a:p>
          <a:p>
            <a:pPr algn="l"/>
            <a:r>
              <a:rPr lang="zh-CN" altLang="en-US" dirty="0">
                <a:latin typeface="Times New Roman" panose="02020603050405020304" charset="0"/>
              </a:rPr>
              <a:t>             做到情中有景，情景交融的？</a:t>
            </a:r>
            <a:endParaRPr lang="zh-CN" altLang="en-US" dirty="0">
              <a:latin typeface="Times New Roman" panose="02020603050405020304" charset="0"/>
            </a:endParaRPr>
          </a:p>
        </p:txBody>
      </p:sp>
      <p:sp>
        <p:nvSpPr>
          <p:cNvPr id="106500" name="Text Box 4"/>
          <p:cNvSpPr txBox="1"/>
          <p:nvPr/>
        </p:nvSpPr>
        <p:spPr>
          <a:xfrm>
            <a:off x="685800" y="1981200"/>
            <a:ext cx="7696200" cy="4335463"/>
          </a:xfrm>
          <a:prstGeom prst="rect">
            <a:avLst/>
          </a:prstGeom>
          <a:noFill/>
          <a:ln w="12700">
            <a:noFill/>
          </a:ln>
        </p:spPr>
        <p:txBody>
          <a:bodyPr>
            <a:spAutoFit/>
          </a:bodyPr>
          <a:p>
            <a:pPr algn="l">
              <a:lnSpc>
                <a:spcPct val="90000"/>
              </a:lnSpc>
            </a:pPr>
            <a:r>
              <a:rPr lang="zh-CN" altLang="en-US" sz="3200" dirty="0">
                <a:latin typeface="Times New Roman" panose="02020603050405020304" charset="0"/>
              </a:rPr>
              <a:t>        </a:t>
            </a:r>
            <a:r>
              <a:rPr lang="zh-CN" altLang="en-US" sz="3200" dirty="0">
                <a:solidFill>
                  <a:srgbClr val="6600CC"/>
                </a:solidFill>
                <a:latin typeface="Times New Roman" panose="02020603050405020304" charset="0"/>
              </a:rPr>
              <a:t>诗人由看到的景抒发了自己要以天下为己任，改造旧世界的伟大抱负，并由此回想起自己当时在书院中和同学们是如何指点江山，激扬文字和意气风发的。</a:t>
            </a:r>
            <a:endParaRPr lang="zh-CN" altLang="en-US" sz="3200" dirty="0">
              <a:solidFill>
                <a:srgbClr val="6600CC"/>
              </a:solidFill>
              <a:latin typeface="Times New Roman" panose="02020603050405020304" charset="0"/>
            </a:endParaRPr>
          </a:p>
          <a:p>
            <a:pPr algn="l">
              <a:lnSpc>
                <a:spcPct val="80000"/>
              </a:lnSpc>
            </a:pPr>
            <a:r>
              <a:rPr lang="zh-CN" altLang="en-US" sz="3200" dirty="0">
                <a:solidFill>
                  <a:srgbClr val="6600CC"/>
                </a:solidFill>
                <a:latin typeface="Times New Roman" panose="02020603050405020304" charset="0"/>
              </a:rPr>
              <a:t>        诗人在写景当中渗透了自己的情感，在抒情当中也暗含了景，如他回忆百侣在书院中生活的场面正是景的穿插。</a:t>
            </a:r>
            <a:endParaRPr lang="zh-CN" altLang="en-US" sz="3200" dirty="0">
              <a:solidFill>
                <a:srgbClr val="6600CC"/>
              </a:solidFill>
              <a:latin typeface="Times New Roman" panose="02020603050405020304" charset="0"/>
            </a:endParaRPr>
          </a:p>
          <a:p>
            <a:pPr algn="l">
              <a:lnSpc>
                <a:spcPct val="80000"/>
              </a:lnSpc>
            </a:pPr>
            <a:r>
              <a:rPr lang="zh-CN" altLang="en-US" sz="3200" dirty="0">
                <a:solidFill>
                  <a:srgbClr val="6600CC"/>
                </a:solidFill>
                <a:latin typeface="Times New Roman" panose="02020603050405020304" charset="0"/>
              </a:rPr>
              <a:t>        总之，作者的景与情正是围绕着“主沉浮”而融为一体的。</a:t>
            </a:r>
            <a:r>
              <a:rPr lang="zh-CN" altLang="en-US" dirty="0">
                <a:solidFill>
                  <a:srgbClr val="6600CC"/>
                </a:solidFill>
                <a:latin typeface="Times New Roman" panose="02020603050405020304" charset="0"/>
              </a:rPr>
              <a:t> </a:t>
            </a:r>
            <a:endParaRPr lang="zh-CN" altLang="en-US" dirty="0">
              <a:solidFill>
                <a:srgbClr val="6600CC"/>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6500">
                                            <p:txEl>
                                              <p:charRg st="0" end="77"/>
                                            </p:txEl>
                                          </p:spTgt>
                                        </p:tgtEl>
                                        <p:attrNameLst>
                                          <p:attrName>style.visibility</p:attrName>
                                        </p:attrNameLst>
                                      </p:cBhvr>
                                      <p:to>
                                        <p:strVal val="visible"/>
                                      </p:to>
                                    </p:set>
                                    <p:animEffect transition="in" filter="dissolve">
                                      <p:cBhvr>
                                        <p:cTn id="7" dur="500"/>
                                        <p:tgtEl>
                                          <p:spTgt spid="106500">
                                            <p:txEl>
                                              <p:charRg st="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6500">
                                            <p:txEl>
                                              <p:charRg st="77" end="135"/>
                                            </p:txEl>
                                          </p:spTgt>
                                        </p:tgtEl>
                                        <p:attrNameLst>
                                          <p:attrName>style.visibility</p:attrName>
                                        </p:attrNameLst>
                                      </p:cBhvr>
                                      <p:to>
                                        <p:strVal val="visible"/>
                                      </p:to>
                                    </p:set>
                                    <p:animEffect transition="in" filter="dissolve">
                                      <p:cBhvr>
                                        <p:cTn id="12" dur="500"/>
                                        <p:tgtEl>
                                          <p:spTgt spid="106500">
                                            <p:txEl>
                                              <p:charRg st="77" end="1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6500">
                                            <p:txEl>
                                              <p:charRg st="135" end="171"/>
                                            </p:txEl>
                                          </p:spTgt>
                                        </p:tgtEl>
                                        <p:attrNameLst>
                                          <p:attrName>style.visibility</p:attrName>
                                        </p:attrNameLst>
                                      </p:cBhvr>
                                      <p:to>
                                        <p:strVal val="visible"/>
                                      </p:to>
                                    </p:set>
                                    <p:animEffect transition="in" filter="dissolve">
                                      <p:cBhvr>
                                        <p:cTn id="17" dur="500"/>
                                        <p:tgtEl>
                                          <p:spTgt spid="106500">
                                            <p:txEl>
                                              <p:charRg st="135" end="1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2" name="Picture 2" descr="E:\李秀飞\李秀飞课件\图片\图片1.jpg"/>
          <p:cNvPicPr>
            <a:picLocks noChangeAspect="1"/>
          </p:cNvPicPr>
          <p:nvPr/>
        </p:nvPicPr>
        <p:blipFill>
          <a:blip r:embed="rId1"/>
          <a:stretch>
            <a:fillRect/>
          </a:stretch>
        </p:blipFill>
        <p:spPr>
          <a:xfrm>
            <a:off x="0" y="0"/>
            <a:ext cx="9144000" cy="6753225"/>
          </a:xfrm>
          <a:prstGeom prst="rect">
            <a:avLst/>
          </a:prstGeom>
          <a:noFill/>
          <a:ln w="9525">
            <a:noFill/>
          </a:ln>
        </p:spPr>
      </p:pic>
      <p:sp>
        <p:nvSpPr>
          <p:cNvPr id="109571" name="Text Box 3"/>
          <p:cNvSpPr txBox="1"/>
          <p:nvPr/>
        </p:nvSpPr>
        <p:spPr>
          <a:xfrm>
            <a:off x="533400" y="914400"/>
            <a:ext cx="2667000" cy="641350"/>
          </a:xfrm>
          <a:prstGeom prst="rect">
            <a:avLst/>
          </a:prstGeom>
          <a:noFill/>
          <a:ln w="12700">
            <a:noFill/>
          </a:ln>
        </p:spPr>
        <p:txBody>
          <a:bodyPr>
            <a:spAutoFit/>
          </a:bodyPr>
          <a:p>
            <a:r>
              <a:rPr lang="zh-CN" altLang="en-US" dirty="0">
                <a:latin typeface="Times New Roman" panose="02020603050405020304" charset="0"/>
              </a:rPr>
              <a:t>①领字</a:t>
            </a:r>
            <a:endParaRPr lang="zh-CN" altLang="en-US" dirty="0">
              <a:latin typeface="Times New Roman" panose="02020603050405020304" charset="0"/>
            </a:endParaRPr>
          </a:p>
        </p:txBody>
      </p:sp>
      <p:sp>
        <p:nvSpPr>
          <p:cNvPr id="76804" name="Text Box 4"/>
          <p:cNvSpPr txBox="1"/>
          <p:nvPr/>
        </p:nvSpPr>
        <p:spPr>
          <a:xfrm>
            <a:off x="914400" y="228600"/>
            <a:ext cx="3200400" cy="641350"/>
          </a:xfrm>
          <a:prstGeom prst="rect">
            <a:avLst/>
          </a:prstGeom>
          <a:noFill/>
          <a:ln w="12700">
            <a:noFill/>
          </a:ln>
        </p:spPr>
        <p:txBody>
          <a:bodyPr>
            <a:spAutoFit/>
          </a:bodyPr>
          <a:p>
            <a:r>
              <a:rPr lang="zh-CN" altLang="en-US" dirty="0">
                <a:solidFill>
                  <a:schemeClr val="accent2"/>
                </a:solidFill>
                <a:latin typeface="Times New Roman" panose="02020603050405020304" charset="0"/>
              </a:rPr>
              <a:t>3、用词、用韵：</a:t>
            </a:r>
            <a:endParaRPr lang="zh-CN" altLang="en-US" dirty="0">
              <a:solidFill>
                <a:schemeClr val="accent2"/>
              </a:solidFill>
              <a:latin typeface="Times New Roman" panose="02020603050405020304" charset="0"/>
            </a:endParaRPr>
          </a:p>
        </p:txBody>
      </p:sp>
      <p:sp>
        <p:nvSpPr>
          <p:cNvPr id="109573" name="Text Box 5"/>
          <p:cNvSpPr txBox="1"/>
          <p:nvPr/>
        </p:nvSpPr>
        <p:spPr>
          <a:xfrm>
            <a:off x="1447800" y="1752600"/>
            <a:ext cx="3276600" cy="4367213"/>
          </a:xfrm>
          <a:prstGeom prst="rect">
            <a:avLst/>
          </a:prstGeom>
          <a:noFill/>
          <a:ln w="12700">
            <a:noFill/>
          </a:ln>
        </p:spPr>
        <p:txBody>
          <a:bodyPr>
            <a:spAutoFit/>
          </a:bodyPr>
          <a:p>
            <a:pPr algn="l"/>
            <a:r>
              <a:rPr lang="zh-CN" altLang="en-US" sz="2800" dirty="0">
                <a:solidFill>
                  <a:srgbClr val="FF0000"/>
                </a:solidFill>
                <a:latin typeface="Times New Roman" panose="02020603050405020304" charset="0"/>
              </a:rPr>
              <a:t>万山红遍， </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层林尽染；</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漫江碧透，</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百舸争流。 </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鹰击长空，</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鱼翔浅底，</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万类霜天竞自由。</a:t>
            </a:r>
            <a:endParaRPr lang="zh-CN" altLang="en-US" sz="2800" dirty="0">
              <a:solidFill>
                <a:srgbClr val="FF0000"/>
              </a:solidFill>
              <a:latin typeface="Times New Roman" panose="02020603050405020304" charset="0"/>
            </a:endParaRPr>
          </a:p>
        </p:txBody>
      </p:sp>
      <p:sp>
        <p:nvSpPr>
          <p:cNvPr id="109574" name="Text Box 6"/>
          <p:cNvSpPr txBox="1"/>
          <p:nvPr/>
        </p:nvSpPr>
        <p:spPr>
          <a:xfrm>
            <a:off x="5181600" y="1828800"/>
            <a:ext cx="3200400" cy="4367213"/>
          </a:xfrm>
          <a:prstGeom prst="rect">
            <a:avLst/>
          </a:prstGeom>
          <a:noFill/>
          <a:ln w="12700">
            <a:noFill/>
          </a:ln>
        </p:spPr>
        <p:txBody>
          <a:bodyPr>
            <a:spAutoFit/>
          </a:bodyPr>
          <a:p>
            <a:pPr algn="l"/>
            <a:r>
              <a:rPr lang="zh-CN" altLang="en-US" sz="2800" dirty="0">
                <a:solidFill>
                  <a:srgbClr val="FF0000"/>
                </a:solidFill>
                <a:latin typeface="Times New Roman" panose="02020603050405020304" charset="0"/>
              </a:rPr>
              <a:t>同学少年，</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风华正茂；</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书生意气，</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挥斥方遒。</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指点江山，</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激扬文字，</a:t>
            </a:r>
            <a:endParaRPr lang="zh-CN" altLang="en-US" sz="2800" dirty="0">
              <a:solidFill>
                <a:srgbClr val="FF0000"/>
              </a:solidFill>
              <a:latin typeface="Times New Roman" panose="02020603050405020304" charset="0"/>
            </a:endParaRPr>
          </a:p>
          <a:p>
            <a:pPr algn="l"/>
            <a:r>
              <a:rPr lang="zh-CN" altLang="en-US" sz="2800" dirty="0">
                <a:solidFill>
                  <a:srgbClr val="FF0000"/>
                </a:solidFill>
                <a:latin typeface="Times New Roman" panose="02020603050405020304" charset="0"/>
              </a:rPr>
              <a:t>粪土当年万户侯。</a:t>
            </a:r>
            <a:endParaRPr lang="zh-CN" altLang="en-US" sz="2800" dirty="0">
              <a:solidFill>
                <a:srgbClr val="FF0000"/>
              </a:solidFill>
              <a:latin typeface="Times New Roman" panose="02020603050405020304" charset="0"/>
            </a:endParaRPr>
          </a:p>
        </p:txBody>
      </p:sp>
      <p:sp>
        <p:nvSpPr>
          <p:cNvPr id="76807" name="WordArt 9"/>
          <p:cNvSpPr>
            <a:spLocks noTextEdit="1"/>
          </p:cNvSpPr>
          <p:nvPr/>
        </p:nvSpPr>
        <p:spPr>
          <a:xfrm>
            <a:off x="609600" y="1905000"/>
            <a:ext cx="8382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看</a:t>
            </a:r>
            <a:endParaRPr lang="zh-CN" altLang="en-US" sz="3600" b="1">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76808" name="WordArt 10"/>
          <p:cNvSpPr>
            <a:spLocks noTextEdit="1"/>
          </p:cNvSpPr>
          <p:nvPr/>
        </p:nvSpPr>
        <p:spPr>
          <a:xfrm>
            <a:off x="4343400" y="1905000"/>
            <a:ext cx="762000" cy="914400"/>
          </a:xfrm>
          <a:prstGeom prst="rect">
            <a:avLst/>
          </a:prstGeom>
        </p:spPr>
        <p:txBody>
          <a:bodyPr wrap="none" fromWordArt="1">
            <a:prstTxWarp prst="textPlain">
              <a:avLst>
                <a:gd name="adj" fmla="val 50000"/>
              </a:avLst>
            </a:prstTxWarp>
            <a:normAutofit/>
          </a:bodyPr>
          <a:p>
            <a:pPr algn="ctr" eaLnBrk="0" hangingPunct="0"/>
            <a:r>
              <a:rPr lang="zh-CN" altLang="en-US" sz="3600" b="1">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恰</a:t>
            </a:r>
            <a:endParaRPr lang="zh-CN" altLang="en-US" sz="3600" b="1">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71">
                                            <p:txEl>
                                              <p:charRg st="0" end="4"/>
                                            </p:txEl>
                                          </p:spTgt>
                                        </p:tgtEl>
                                        <p:attrNameLst>
                                          <p:attrName>style.visibility</p:attrName>
                                        </p:attrNameLst>
                                      </p:cBhvr>
                                      <p:to>
                                        <p:strVal val="visible"/>
                                      </p:to>
                                    </p:set>
                                    <p:animEffect transition="in" filter="dissolve">
                                      <p:cBhvr>
                                        <p:cTn id="7" dur="500"/>
                                        <p:tgtEl>
                                          <p:spTgt spid="109571">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9573">
                                            <p:txEl>
                                              <p:charRg st="0" end="7"/>
                                            </p:txEl>
                                          </p:spTgt>
                                        </p:tgtEl>
                                        <p:attrNameLst>
                                          <p:attrName>style.visibility</p:attrName>
                                        </p:attrNameLst>
                                      </p:cBhvr>
                                      <p:to>
                                        <p:strVal val="visible"/>
                                      </p:to>
                                    </p:set>
                                    <p:animEffect transition="in" filter="dissolve">
                                      <p:cBhvr>
                                        <p:cTn id="12" dur="500"/>
                                        <p:tgtEl>
                                          <p:spTgt spid="109573">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9573">
                                            <p:txEl>
                                              <p:charRg st="7" end="13"/>
                                            </p:txEl>
                                          </p:spTgt>
                                        </p:tgtEl>
                                        <p:attrNameLst>
                                          <p:attrName>style.visibility</p:attrName>
                                        </p:attrNameLst>
                                      </p:cBhvr>
                                      <p:to>
                                        <p:strVal val="visible"/>
                                      </p:to>
                                    </p:set>
                                    <p:animEffect transition="in" filter="dissolve">
                                      <p:cBhvr>
                                        <p:cTn id="17" dur="500"/>
                                        <p:tgtEl>
                                          <p:spTgt spid="109573">
                                            <p:txEl>
                                              <p:charRg st="7" end="1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9573">
                                            <p:txEl>
                                              <p:charRg st="13" end="19"/>
                                            </p:txEl>
                                          </p:spTgt>
                                        </p:tgtEl>
                                        <p:attrNameLst>
                                          <p:attrName>style.visibility</p:attrName>
                                        </p:attrNameLst>
                                      </p:cBhvr>
                                      <p:to>
                                        <p:strVal val="visible"/>
                                      </p:to>
                                    </p:set>
                                    <p:animEffect transition="in" filter="dissolve">
                                      <p:cBhvr>
                                        <p:cTn id="22" dur="500"/>
                                        <p:tgtEl>
                                          <p:spTgt spid="109573">
                                            <p:txEl>
                                              <p:charRg st="13" end="1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9573">
                                            <p:txEl>
                                              <p:charRg st="19" end="26"/>
                                            </p:txEl>
                                          </p:spTgt>
                                        </p:tgtEl>
                                        <p:attrNameLst>
                                          <p:attrName>style.visibility</p:attrName>
                                        </p:attrNameLst>
                                      </p:cBhvr>
                                      <p:to>
                                        <p:strVal val="visible"/>
                                      </p:to>
                                    </p:set>
                                    <p:animEffect transition="in" filter="dissolve">
                                      <p:cBhvr>
                                        <p:cTn id="27" dur="500"/>
                                        <p:tgtEl>
                                          <p:spTgt spid="109573">
                                            <p:txEl>
                                              <p:charRg st="19" end="2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9573">
                                            <p:txEl>
                                              <p:charRg st="26" end="32"/>
                                            </p:txEl>
                                          </p:spTgt>
                                        </p:tgtEl>
                                        <p:attrNameLst>
                                          <p:attrName>style.visibility</p:attrName>
                                        </p:attrNameLst>
                                      </p:cBhvr>
                                      <p:to>
                                        <p:strVal val="visible"/>
                                      </p:to>
                                    </p:set>
                                    <p:animEffect transition="in" filter="dissolve">
                                      <p:cBhvr>
                                        <p:cTn id="32" dur="500"/>
                                        <p:tgtEl>
                                          <p:spTgt spid="109573">
                                            <p:txEl>
                                              <p:charRg st="26" end="3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9573">
                                            <p:txEl>
                                              <p:charRg st="32" end="38"/>
                                            </p:txEl>
                                          </p:spTgt>
                                        </p:tgtEl>
                                        <p:attrNameLst>
                                          <p:attrName>style.visibility</p:attrName>
                                        </p:attrNameLst>
                                      </p:cBhvr>
                                      <p:to>
                                        <p:strVal val="visible"/>
                                      </p:to>
                                    </p:set>
                                    <p:animEffect transition="in" filter="dissolve">
                                      <p:cBhvr>
                                        <p:cTn id="37" dur="500"/>
                                        <p:tgtEl>
                                          <p:spTgt spid="109573">
                                            <p:txEl>
                                              <p:charRg st="32" end="3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09573">
                                            <p:txEl>
                                              <p:charRg st="38" end="47"/>
                                            </p:txEl>
                                          </p:spTgt>
                                        </p:tgtEl>
                                        <p:attrNameLst>
                                          <p:attrName>style.visibility</p:attrName>
                                        </p:attrNameLst>
                                      </p:cBhvr>
                                      <p:to>
                                        <p:strVal val="visible"/>
                                      </p:to>
                                    </p:set>
                                    <p:animEffect transition="in" filter="dissolve">
                                      <p:cBhvr>
                                        <p:cTn id="42" dur="500"/>
                                        <p:tgtEl>
                                          <p:spTgt spid="109573">
                                            <p:txEl>
                                              <p:charRg st="38" end="4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76807"/>
                                        </p:tgtEl>
                                        <p:attrNameLst>
                                          <p:attrName>style.visibility</p:attrName>
                                        </p:attrNameLst>
                                      </p:cBhvr>
                                      <p:to>
                                        <p:strVal val="visible"/>
                                      </p:to>
                                    </p:set>
                                    <p:animEffect transition="in" filter="dissolve">
                                      <p:cBhvr>
                                        <p:cTn id="47" dur="500"/>
                                        <p:tgtEl>
                                          <p:spTgt spid="7680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09574">
                                            <p:txEl>
                                              <p:charRg st="0" end="6"/>
                                            </p:txEl>
                                          </p:spTgt>
                                        </p:tgtEl>
                                        <p:attrNameLst>
                                          <p:attrName>style.visibility</p:attrName>
                                        </p:attrNameLst>
                                      </p:cBhvr>
                                      <p:to>
                                        <p:strVal val="visible"/>
                                      </p:to>
                                    </p:set>
                                    <p:animEffect transition="in" filter="dissolve">
                                      <p:cBhvr>
                                        <p:cTn id="52" dur="500"/>
                                        <p:tgtEl>
                                          <p:spTgt spid="109574">
                                            <p:txEl>
                                              <p:charRg st="0"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09574">
                                            <p:txEl>
                                              <p:charRg st="6" end="12"/>
                                            </p:txEl>
                                          </p:spTgt>
                                        </p:tgtEl>
                                        <p:attrNameLst>
                                          <p:attrName>style.visibility</p:attrName>
                                        </p:attrNameLst>
                                      </p:cBhvr>
                                      <p:to>
                                        <p:strVal val="visible"/>
                                      </p:to>
                                    </p:set>
                                    <p:animEffect transition="in" filter="dissolve">
                                      <p:cBhvr>
                                        <p:cTn id="57" dur="500"/>
                                        <p:tgtEl>
                                          <p:spTgt spid="109574">
                                            <p:txEl>
                                              <p:charRg st="6"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09574">
                                            <p:txEl>
                                              <p:charRg st="12" end="18"/>
                                            </p:txEl>
                                          </p:spTgt>
                                        </p:tgtEl>
                                        <p:attrNameLst>
                                          <p:attrName>style.visibility</p:attrName>
                                        </p:attrNameLst>
                                      </p:cBhvr>
                                      <p:to>
                                        <p:strVal val="visible"/>
                                      </p:to>
                                    </p:set>
                                    <p:animEffect transition="in" filter="dissolve">
                                      <p:cBhvr>
                                        <p:cTn id="62" dur="500"/>
                                        <p:tgtEl>
                                          <p:spTgt spid="109574">
                                            <p:txEl>
                                              <p:charRg st="12" end="1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09574">
                                            <p:txEl>
                                              <p:charRg st="18" end="24"/>
                                            </p:txEl>
                                          </p:spTgt>
                                        </p:tgtEl>
                                        <p:attrNameLst>
                                          <p:attrName>style.visibility</p:attrName>
                                        </p:attrNameLst>
                                      </p:cBhvr>
                                      <p:to>
                                        <p:strVal val="visible"/>
                                      </p:to>
                                    </p:set>
                                    <p:animEffect transition="in" filter="dissolve">
                                      <p:cBhvr>
                                        <p:cTn id="67" dur="500"/>
                                        <p:tgtEl>
                                          <p:spTgt spid="109574">
                                            <p:txEl>
                                              <p:charRg st="18" end="2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09574">
                                            <p:txEl>
                                              <p:charRg st="24" end="30"/>
                                            </p:txEl>
                                          </p:spTgt>
                                        </p:tgtEl>
                                        <p:attrNameLst>
                                          <p:attrName>style.visibility</p:attrName>
                                        </p:attrNameLst>
                                      </p:cBhvr>
                                      <p:to>
                                        <p:strVal val="visible"/>
                                      </p:to>
                                    </p:set>
                                    <p:animEffect transition="in" filter="dissolve">
                                      <p:cBhvr>
                                        <p:cTn id="72" dur="500"/>
                                        <p:tgtEl>
                                          <p:spTgt spid="109574">
                                            <p:txEl>
                                              <p:charRg st="24" end="3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109574">
                                            <p:txEl>
                                              <p:charRg st="30" end="36"/>
                                            </p:txEl>
                                          </p:spTgt>
                                        </p:tgtEl>
                                        <p:attrNameLst>
                                          <p:attrName>style.visibility</p:attrName>
                                        </p:attrNameLst>
                                      </p:cBhvr>
                                      <p:to>
                                        <p:strVal val="visible"/>
                                      </p:to>
                                    </p:set>
                                    <p:animEffect transition="in" filter="dissolve">
                                      <p:cBhvr>
                                        <p:cTn id="77" dur="500"/>
                                        <p:tgtEl>
                                          <p:spTgt spid="109574">
                                            <p:txEl>
                                              <p:charRg st="30" end="3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109574">
                                            <p:txEl>
                                              <p:charRg st="36" end="45"/>
                                            </p:txEl>
                                          </p:spTgt>
                                        </p:tgtEl>
                                        <p:attrNameLst>
                                          <p:attrName>style.visibility</p:attrName>
                                        </p:attrNameLst>
                                      </p:cBhvr>
                                      <p:to>
                                        <p:strVal val="visible"/>
                                      </p:to>
                                    </p:set>
                                    <p:animEffect transition="in" filter="dissolve">
                                      <p:cBhvr>
                                        <p:cTn id="82" dur="500"/>
                                        <p:tgtEl>
                                          <p:spTgt spid="109574">
                                            <p:txEl>
                                              <p:charRg st="36" end="4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76808"/>
                                        </p:tgtEl>
                                        <p:attrNameLst>
                                          <p:attrName>style.visibility</p:attrName>
                                        </p:attrNameLst>
                                      </p:cBhvr>
                                      <p:to>
                                        <p:strVal val="visible"/>
                                      </p:to>
                                    </p:set>
                                    <p:animEffect transition="in" filter="dissolve">
                                      <p:cBhvr>
                                        <p:cTn id="87" dur="500"/>
                                        <p:tgtEl>
                                          <p:spTgt spid="76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P spid="109573" grpId="0" build="p"/>
      <p:bldP spid="10957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5"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6386" name="Text Box 2"/>
          <p:cNvSpPr txBox="1"/>
          <p:nvPr/>
        </p:nvSpPr>
        <p:spPr>
          <a:xfrm>
            <a:off x="228600" y="730250"/>
            <a:ext cx="1645920" cy="521970"/>
          </a:xfrm>
          <a:prstGeom prst="rect">
            <a:avLst/>
          </a:prstGeom>
          <a:noFill/>
          <a:ln w="12700">
            <a:noFill/>
          </a:ln>
        </p:spPr>
        <p:txBody>
          <a:bodyPr wrap="square">
            <a:spAutoFit/>
          </a:bodyPr>
          <a:p>
            <a:pPr algn="l"/>
            <a:r>
              <a:rPr lang="zh-CN" altLang="en-US" sz="2800" dirty="0">
                <a:solidFill>
                  <a:srgbClr val="FF0000"/>
                </a:solidFill>
                <a:latin typeface="Times New Roman" panose="02020603050405020304" charset="0"/>
              </a:rPr>
              <a:t>学习目标</a:t>
            </a:r>
            <a:endParaRPr lang="zh-CN" altLang="en-US" sz="2800" dirty="0">
              <a:solidFill>
                <a:srgbClr val="0000CC"/>
              </a:solidFill>
              <a:latin typeface="Times New Roman" panose="02020603050405020304" charset="0"/>
              <a:ea typeface="Times New Roman" panose="02020603050405020304" charset="0"/>
            </a:endParaRPr>
          </a:p>
        </p:txBody>
      </p:sp>
      <p:sp>
        <p:nvSpPr>
          <p:cNvPr id="16387" name="Text Box 3"/>
          <p:cNvSpPr txBox="1"/>
          <p:nvPr/>
        </p:nvSpPr>
        <p:spPr>
          <a:xfrm>
            <a:off x="229235" y="1908175"/>
            <a:ext cx="7467600" cy="829945"/>
          </a:xfrm>
          <a:prstGeom prst="rect">
            <a:avLst/>
          </a:prstGeom>
          <a:noFill/>
          <a:ln w="12700">
            <a:noFill/>
          </a:ln>
        </p:spPr>
        <p:txBody>
          <a:bodyPr>
            <a:spAutoFit/>
          </a:bodyPr>
          <a:p>
            <a:pPr algn="l"/>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      ② 理解、体会毛泽东同志以天下为己任的博大胸怀、指点江山的壮志豪情和急流勇进的革命精神。</a:t>
            </a:r>
            <a:endPar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endParaRPr>
          </a:p>
        </p:txBody>
      </p:sp>
      <p:sp>
        <p:nvSpPr>
          <p:cNvPr id="16390" name="Text Box 6"/>
          <p:cNvSpPr txBox="1"/>
          <p:nvPr/>
        </p:nvSpPr>
        <p:spPr>
          <a:xfrm>
            <a:off x="812800" y="1350010"/>
            <a:ext cx="6300470" cy="460375"/>
          </a:xfrm>
          <a:prstGeom prst="rect">
            <a:avLst/>
          </a:prstGeom>
          <a:noFill/>
          <a:ln w="12700">
            <a:noFill/>
          </a:ln>
        </p:spPr>
        <p:txBody>
          <a:bodyPr wrap="square">
            <a:spAutoFit/>
          </a:bodyPr>
          <a:p>
            <a:pPr algn="l"/>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① 把握景物（意象）</a:t>
            </a:r>
            <a:r>
              <a:rPr lang="en-US" altLang="zh-CN"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分析意境，体悟情感</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endPar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endParaRPr>
          </a:p>
        </p:txBody>
      </p:sp>
      <p:sp>
        <p:nvSpPr>
          <p:cNvPr id="16391" name="Text Box 7"/>
          <p:cNvSpPr txBox="1"/>
          <p:nvPr/>
        </p:nvSpPr>
        <p:spPr>
          <a:xfrm>
            <a:off x="798830" y="5616575"/>
            <a:ext cx="6309360" cy="312420"/>
          </a:xfrm>
          <a:prstGeom prst="rect">
            <a:avLst/>
          </a:prstGeom>
          <a:noFill/>
          <a:ln w="12700">
            <a:noFill/>
          </a:ln>
        </p:spPr>
        <p:txBody>
          <a:bodyPr wrap="square">
            <a:spAutoFit/>
          </a:bodyPr>
          <a:p>
            <a:pPr algn="l">
              <a:lnSpc>
                <a:spcPct val="60000"/>
              </a:lnSpc>
            </a:pP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由</a:t>
            </a:r>
            <a:r>
              <a:rPr lang="en-US" altLang="zh-CN"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sym typeface="+mn-ea"/>
              </a:rPr>
              <a:t>景</a:t>
            </a:r>
            <a:r>
              <a:rPr lang="en-US" altLang="zh-CN"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到</a:t>
            </a:r>
            <a:r>
              <a:rPr lang="en-US" altLang="zh-CN"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情</a:t>
            </a:r>
            <a:r>
              <a:rPr lang="en-US" altLang="zh-CN" sz="2400" dirty="0">
                <a:solidFill>
                  <a:srgbClr val="0000CC"/>
                </a:solidFill>
                <a:latin typeface="方正魏碑简体" panose="03000509000000000000" charset="-122"/>
                <a:ea typeface="方正魏碑简体" panose="03000509000000000000" charset="-122"/>
                <a:cs typeface="方正魏碑简体" panose="03000509000000000000" charset="-122"/>
              </a:rPr>
              <a:t>”</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的转换，理解上下片的联系。</a:t>
            </a:r>
            <a:r>
              <a:rPr lang="zh-CN" altLang="en-US" sz="2400" dirty="0">
                <a:solidFill>
                  <a:srgbClr val="000000"/>
                </a:solidFill>
                <a:latin typeface="方正魏碑简体" panose="03000509000000000000" charset="-122"/>
                <a:ea typeface="方正魏碑简体" panose="03000509000000000000" charset="-122"/>
                <a:cs typeface="方正魏碑简体" panose="03000509000000000000" charset="-122"/>
              </a:rPr>
              <a:t> </a:t>
            </a:r>
            <a:endParaRPr lang="zh-CN" altLang="en-US" sz="2400" dirty="0">
              <a:solidFill>
                <a:srgbClr val="000000"/>
              </a:solidFill>
              <a:latin typeface="方正魏碑简体" panose="03000509000000000000" charset="-122"/>
              <a:ea typeface="方正魏碑简体" panose="03000509000000000000" charset="-122"/>
              <a:cs typeface="方正魏碑简体" panose="03000509000000000000" charset="-122"/>
            </a:endParaRPr>
          </a:p>
        </p:txBody>
      </p:sp>
      <p:sp>
        <p:nvSpPr>
          <p:cNvPr id="16392" name="Text Box 8"/>
          <p:cNvSpPr txBox="1"/>
          <p:nvPr/>
        </p:nvSpPr>
        <p:spPr>
          <a:xfrm>
            <a:off x="859155" y="4329430"/>
            <a:ext cx="7766050" cy="460375"/>
          </a:xfrm>
          <a:prstGeom prst="rect">
            <a:avLst/>
          </a:prstGeom>
          <a:noFill/>
          <a:ln w="12700">
            <a:noFill/>
          </a:ln>
        </p:spPr>
        <p:txBody>
          <a:bodyPr wrap="square">
            <a:spAutoFit/>
          </a:bodyPr>
          <a:p>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通过意象析意境，进而理解作者的胸怀豪情及斗争精神。</a:t>
            </a:r>
            <a:r>
              <a:rPr lang="zh-CN" altLang="en-US" sz="2400" dirty="0">
                <a:solidFill>
                  <a:srgbClr val="FF0000"/>
                </a:solidFill>
                <a:latin typeface="方正魏碑简体" panose="03000509000000000000" charset="-122"/>
                <a:ea typeface="方正魏碑简体" panose="03000509000000000000" charset="-122"/>
                <a:cs typeface="方正魏碑简体" panose="03000509000000000000" charset="-122"/>
              </a:rPr>
              <a:t> </a:t>
            </a:r>
            <a:endParaRPr lang="zh-CN" altLang="en-US" sz="2400" dirty="0">
              <a:solidFill>
                <a:srgbClr val="FF0000"/>
              </a:solidFill>
              <a:latin typeface="方正魏碑简体" panose="03000509000000000000" charset="-122"/>
              <a:ea typeface="方正魏碑简体" panose="03000509000000000000" charset="-122"/>
              <a:cs typeface="方正魏碑简体" panose="03000509000000000000" charset="-122"/>
            </a:endParaRPr>
          </a:p>
        </p:txBody>
      </p:sp>
      <p:sp>
        <p:nvSpPr>
          <p:cNvPr id="16393" name="Text Box 9"/>
          <p:cNvSpPr txBox="1"/>
          <p:nvPr/>
        </p:nvSpPr>
        <p:spPr>
          <a:xfrm>
            <a:off x="228600" y="4902835"/>
            <a:ext cx="2057400" cy="521970"/>
          </a:xfrm>
          <a:prstGeom prst="rect">
            <a:avLst/>
          </a:prstGeom>
          <a:noFill/>
          <a:ln w="12700">
            <a:noFill/>
          </a:ln>
        </p:spPr>
        <p:txBody>
          <a:bodyPr>
            <a:spAutoFit/>
          </a:bodyPr>
          <a:p>
            <a:r>
              <a:rPr lang="zh-CN" altLang="en-US" sz="2800" dirty="0">
                <a:solidFill>
                  <a:srgbClr val="FF0000"/>
                </a:solidFill>
                <a:latin typeface="Times New Roman" panose="02020603050405020304" charset="0"/>
              </a:rPr>
              <a:t>学习难点：</a:t>
            </a:r>
            <a:endParaRPr lang="zh-CN" altLang="en-US" sz="2800" dirty="0">
              <a:solidFill>
                <a:srgbClr val="FF0000"/>
              </a:solidFill>
              <a:latin typeface="Times New Roman" panose="02020603050405020304" charset="0"/>
            </a:endParaRPr>
          </a:p>
        </p:txBody>
      </p:sp>
      <p:sp>
        <p:nvSpPr>
          <p:cNvPr id="16394" name="Text Box 10"/>
          <p:cNvSpPr txBox="1"/>
          <p:nvPr/>
        </p:nvSpPr>
        <p:spPr>
          <a:xfrm>
            <a:off x="229235" y="3694430"/>
            <a:ext cx="2056765" cy="521970"/>
          </a:xfrm>
          <a:prstGeom prst="rect">
            <a:avLst/>
          </a:prstGeom>
          <a:noFill/>
          <a:ln w="12700">
            <a:noFill/>
          </a:ln>
        </p:spPr>
        <p:txBody>
          <a:bodyPr wrap="square">
            <a:spAutoFit/>
          </a:bodyPr>
          <a:p>
            <a:pPr algn="l"/>
            <a:r>
              <a:rPr lang="zh-CN" altLang="en-US" sz="2800" dirty="0">
                <a:solidFill>
                  <a:srgbClr val="FF0000"/>
                </a:solidFill>
                <a:latin typeface="Times New Roman" panose="02020603050405020304" charset="0"/>
              </a:rPr>
              <a:t>学习重点:</a:t>
            </a:r>
            <a:endParaRPr lang="zh-CN" altLang="en-US" sz="2800" dirty="0">
              <a:solidFill>
                <a:srgbClr val="FF0000"/>
              </a:solidFill>
              <a:latin typeface="Times New Roman" panose="02020603050405020304" charset="0"/>
            </a:endParaRPr>
          </a:p>
        </p:txBody>
      </p:sp>
      <p:sp>
        <p:nvSpPr>
          <p:cNvPr id="16395" name="Text Box 11"/>
          <p:cNvSpPr txBox="1"/>
          <p:nvPr/>
        </p:nvSpPr>
        <p:spPr>
          <a:xfrm>
            <a:off x="341630" y="2738120"/>
            <a:ext cx="8615045" cy="460375"/>
          </a:xfrm>
          <a:prstGeom prst="rect">
            <a:avLst/>
          </a:prstGeom>
          <a:noFill/>
          <a:ln w="12700">
            <a:noFill/>
          </a:ln>
        </p:spPr>
        <p:txBody>
          <a:bodyPr wrap="square">
            <a:spAutoFit/>
          </a:bodyPr>
          <a:p>
            <a:pPr algn="l"/>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   ③ 鉴赏情景交融的艺术手法和用词（动词）精确的语言特色。</a:t>
            </a:r>
            <a:endPar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endParaRPr>
          </a:p>
        </p:txBody>
      </p:sp>
      <p:sp>
        <p:nvSpPr>
          <p:cNvPr id="2" name="Text Box 11"/>
          <p:cNvSpPr txBox="1"/>
          <p:nvPr/>
        </p:nvSpPr>
        <p:spPr>
          <a:xfrm>
            <a:off x="693420" y="3234055"/>
            <a:ext cx="3535045" cy="460375"/>
          </a:xfrm>
          <a:prstGeom prst="rect">
            <a:avLst/>
          </a:prstGeom>
          <a:noFill/>
          <a:ln w="12700">
            <a:noFill/>
          </a:ln>
        </p:spPr>
        <p:txBody>
          <a:bodyPr wrap="square">
            <a:spAutoFit/>
          </a:bodyPr>
          <a:p>
            <a:pPr algn="l"/>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  </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④ </a:t>
            </a:r>
            <a:r>
              <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rPr>
              <a:t>理解性的背诵默写。</a:t>
            </a:r>
            <a:endParaRPr lang="zh-CN" altLang="en-US" sz="2400" dirty="0">
              <a:solidFill>
                <a:srgbClr val="0000CC"/>
              </a:solidFill>
              <a:latin typeface="方正魏碑简体" panose="03000509000000000000" charset="-122"/>
              <a:ea typeface="方正魏碑简体" panose="03000509000000000000" charset="-122"/>
              <a:cs typeface="方正魏碑简体" panose="03000509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xEl>
                                              <p:charRg st="0" end="7"/>
                                            </p:txEl>
                                          </p:spTgt>
                                        </p:tgtEl>
                                        <p:attrNameLst>
                                          <p:attrName>style.visibility</p:attrName>
                                        </p:attrNameLst>
                                      </p:cBhvr>
                                      <p:to>
                                        <p:strVal val="visible"/>
                                      </p:to>
                                    </p:set>
                                    <p:anim calcmode="lin" valueType="num">
                                      <p:cBhvr additive="base">
                                        <p:cTn id="7" dur="500" fill="hold"/>
                                        <p:tgtEl>
                                          <p:spTgt spid="16386">
                                            <p:txEl>
                                              <p:charRg st="0" end="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6">
                                            <p:txEl>
                                              <p:charRg st="0"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90">
                                            <p:txEl>
                                              <p:charRg st="0" end="16"/>
                                            </p:txEl>
                                          </p:spTgt>
                                        </p:tgtEl>
                                        <p:attrNameLst>
                                          <p:attrName>style.visibility</p:attrName>
                                        </p:attrNameLst>
                                      </p:cBhvr>
                                      <p:to>
                                        <p:strVal val="visible"/>
                                      </p:to>
                                    </p:set>
                                    <p:anim calcmode="lin" valueType="num">
                                      <p:cBhvr additive="base">
                                        <p:cTn id="13" dur="500" fill="hold"/>
                                        <p:tgtEl>
                                          <p:spTgt spid="16390">
                                            <p:txEl>
                                              <p:charRg st="0" end="1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90">
                                            <p:txEl>
                                              <p:charRg st="0" end="1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7">
                                            <p:txEl>
                                              <p:charRg st="0" end="57"/>
                                            </p:txEl>
                                          </p:spTgt>
                                        </p:tgtEl>
                                        <p:attrNameLst>
                                          <p:attrName>style.visibility</p:attrName>
                                        </p:attrNameLst>
                                      </p:cBhvr>
                                      <p:to>
                                        <p:strVal val="visible"/>
                                      </p:to>
                                    </p:set>
                                    <p:anim calcmode="lin" valueType="num">
                                      <p:cBhvr additive="base">
                                        <p:cTn id="19" dur="500" fill="hold"/>
                                        <p:tgtEl>
                                          <p:spTgt spid="16387">
                                            <p:txEl>
                                              <p:charRg st="0" end="5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charRg st="0" end="5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95">
                                            <p:txEl>
                                              <p:charRg st="0" end="39"/>
                                            </p:txEl>
                                          </p:spTgt>
                                        </p:tgtEl>
                                        <p:attrNameLst>
                                          <p:attrName>style.visibility</p:attrName>
                                        </p:attrNameLst>
                                      </p:cBhvr>
                                      <p:to>
                                        <p:strVal val="visible"/>
                                      </p:to>
                                    </p:set>
                                    <p:anim calcmode="lin" valueType="num">
                                      <p:cBhvr additive="base">
                                        <p:cTn id="25" dur="500" fill="hold"/>
                                        <p:tgtEl>
                                          <p:spTgt spid="16395">
                                            <p:txEl>
                                              <p:charRg st="0" end="3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95">
                                            <p:txEl>
                                              <p:charRg st="0" end="3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
                                            <p:txEl>
                                              <p:charRg st="0" end="39"/>
                                            </p:txEl>
                                          </p:spTgt>
                                        </p:tgtEl>
                                        <p:attrNameLst>
                                          <p:attrName>style.visibility</p:attrName>
                                        </p:attrNameLst>
                                      </p:cBhvr>
                                      <p:to>
                                        <p:strVal val="visible"/>
                                      </p:to>
                                    </p:set>
                                    <p:anim calcmode="lin" valueType="num">
                                      <p:cBhvr additive="base">
                                        <p:cTn id="31" dur="500" fill="hold"/>
                                        <p:tgtEl>
                                          <p:spTgt spid="2">
                                            <p:txEl>
                                              <p:charRg st="0" end="3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charRg st="0" end="3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94">
                                            <p:txEl>
                                              <p:charRg st="0" end="6"/>
                                            </p:txEl>
                                          </p:spTgt>
                                        </p:tgtEl>
                                        <p:attrNameLst>
                                          <p:attrName>style.visibility</p:attrName>
                                        </p:attrNameLst>
                                      </p:cBhvr>
                                      <p:to>
                                        <p:strVal val="visible"/>
                                      </p:to>
                                    </p:set>
                                    <p:anim calcmode="lin" valueType="num">
                                      <p:cBhvr additive="base">
                                        <p:cTn id="37" dur="500" fill="hold"/>
                                        <p:tgtEl>
                                          <p:spTgt spid="16394">
                                            <p:txEl>
                                              <p:charRg st="0"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394">
                                            <p:txEl>
                                              <p:charRg st="0"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392">
                                            <p:txEl>
                                              <p:charRg st="0" end="14"/>
                                            </p:txEl>
                                          </p:spTgt>
                                        </p:tgtEl>
                                        <p:attrNameLst>
                                          <p:attrName>style.visibility</p:attrName>
                                        </p:attrNameLst>
                                      </p:cBhvr>
                                      <p:to>
                                        <p:strVal val="visible"/>
                                      </p:to>
                                    </p:set>
                                    <p:anim calcmode="lin" valueType="num">
                                      <p:cBhvr additive="base">
                                        <p:cTn id="43" dur="500" fill="hold"/>
                                        <p:tgtEl>
                                          <p:spTgt spid="16392">
                                            <p:txEl>
                                              <p:charRg st="0" end="1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6392">
                                            <p:txEl>
                                              <p:charRg st="0" end="1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whoosh.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6393">
                                            <p:txEl>
                                              <p:charRg st="0" end="6"/>
                                            </p:txEl>
                                          </p:spTgt>
                                        </p:tgtEl>
                                        <p:attrNameLst>
                                          <p:attrName>style.visibility</p:attrName>
                                        </p:attrNameLst>
                                      </p:cBhvr>
                                      <p:to>
                                        <p:strVal val="visible"/>
                                      </p:to>
                                    </p:set>
                                    <p:anim calcmode="lin" valueType="num">
                                      <p:cBhvr additive="base">
                                        <p:cTn id="49" dur="500" fill="hold"/>
                                        <p:tgtEl>
                                          <p:spTgt spid="16393">
                                            <p:txEl>
                                              <p:charRg st="0"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393">
                                            <p:txEl>
                                              <p:charRg st="0"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6391">
                                            <p:txEl>
                                              <p:charRg st="0" end="21"/>
                                            </p:txEl>
                                          </p:spTgt>
                                        </p:tgtEl>
                                        <p:attrNameLst>
                                          <p:attrName>style.visibility</p:attrName>
                                        </p:attrNameLst>
                                      </p:cBhvr>
                                      <p:to>
                                        <p:strVal val="visible"/>
                                      </p:to>
                                    </p:set>
                                    <p:anim calcmode="lin" valueType="num">
                                      <p:cBhvr additive="base">
                                        <p:cTn id="55" dur="500" fill="hold"/>
                                        <p:tgtEl>
                                          <p:spTgt spid="16391">
                                            <p:txEl>
                                              <p:charRg st="0" end="21"/>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6391">
                                            <p:txEl>
                                              <p:charRg st="0" end="2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build="p"/>
      <p:bldP spid="16390" grpId="0" build="p"/>
      <p:bldP spid="16391" grpId="0" build="p"/>
      <p:bldP spid="16392" grpId="0" build="p"/>
      <p:bldP spid="16393" grpId="0" build="p"/>
      <p:bldP spid="16394" grpId="0" build="p"/>
      <p:bldP spid="16395" grpId="0" build="p"/>
      <p:bldP spid="2"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Picture 2" descr="E:\李秀飞\李秀飞课件\图片\图片1.jpg"/>
          <p:cNvPicPr>
            <a:picLocks noChangeAspect="1"/>
          </p:cNvPicPr>
          <p:nvPr/>
        </p:nvPicPr>
        <p:blipFill>
          <a:blip r:embed="rId1"/>
          <a:stretch>
            <a:fillRect/>
          </a:stretch>
        </p:blipFill>
        <p:spPr>
          <a:xfrm>
            <a:off x="0" y="0"/>
            <a:ext cx="9144000" cy="6805613"/>
          </a:xfrm>
          <a:prstGeom prst="rect">
            <a:avLst/>
          </a:prstGeom>
          <a:noFill/>
          <a:ln w="9525">
            <a:noFill/>
          </a:ln>
        </p:spPr>
      </p:pic>
      <p:sp>
        <p:nvSpPr>
          <p:cNvPr id="77827" name="Text Box 4"/>
          <p:cNvSpPr txBox="1"/>
          <p:nvPr/>
        </p:nvSpPr>
        <p:spPr>
          <a:xfrm>
            <a:off x="609600" y="762000"/>
            <a:ext cx="7543800" cy="641350"/>
          </a:xfrm>
          <a:prstGeom prst="rect">
            <a:avLst/>
          </a:prstGeom>
          <a:noFill/>
          <a:ln w="12700">
            <a:noFill/>
          </a:ln>
        </p:spPr>
        <p:txBody>
          <a:bodyPr>
            <a:spAutoFit/>
          </a:bodyPr>
          <a:p>
            <a:r>
              <a:rPr lang="zh-CN" altLang="en-US" dirty="0">
                <a:latin typeface="Times New Roman" panose="02020603050405020304" charset="0"/>
              </a:rPr>
              <a:t>②用词精当而形象，极富表现力。</a:t>
            </a:r>
            <a:endParaRPr lang="zh-CN" altLang="en-US" dirty="0">
              <a:latin typeface="Times New Roman" panose="02020603050405020304" charset="0"/>
            </a:endParaRPr>
          </a:p>
        </p:txBody>
      </p:sp>
      <p:sp>
        <p:nvSpPr>
          <p:cNvPr id="107526" name="Text Box 6"/>
          <p:cNvSpPr txBox="1"/>
          <p:nvPr/>
        </p:nvSpPr>
        <p:spPr>
          <a:xfrm>
            <a:off x="1066800" y="1981200"/>
            <a:ext cx="7162800" cy="3749675"/>
          </a:xfrm>
          <a:prstGeom prst="rect">
            <a:avLst/>
          </a:prstGeom>
          <a:noFill/>
          <a:ln w="12700">
            <a:noFill/>
          </a:ln>
        </p:spPr>
        <p:txBody>
          <a:bodyPr>
            <a:spAutoFit/>
          </a:bodyPr>
          <a:p>
            <a:pPr algn="l"/>
            <a:r>
              <a:rPr lang="zh-CN" altLang="en-US" sz="4000" dirty="0">
                <a:solidFill>
                  <a:srgbClr val="FF0000"/>
                </a:solidFill>
                <a:latin typeface="Times New Roman" panose="02020603050405020304" charset="0"/>
              </a:rPr>
              <a:t>        独立</a:t>
            </a:r>
            <a:r>
              <a:rPr lang="zh-CN" altLang="en-US" sz="4000" dirty="0">
                <a:solidFill>
                  <a:srgbClr val="006666"/>
                </a:solidFill>
                <a:latin typeface="Times New Roman" panose="02020603050405020304" charset="0"/>
              </a:rPr>
              <a:t>寒秋，湘江北去，橘子洲头。看</a:t>
            </a:r>
            <a:r>
              <a:rPr lang="zh-CN" altLang="en-US" sz="4000" dirty="0">
                <a:solidFill>
                  <a:srgbClr val="FF0000"/>
                </a:solidFill>
                <a:latin typeface="Times New Roman" panose="02020603050405020304" charset="0"/>
              </a:rPr>
              <a:t>万</a:t>
            </a:r>
            <a:r>
              <a:rPr lang="zh-CN" altLang="en-US" sz="4000" dirty="0">
                <a:solidFill>
                  <a:srgbClr val="006666"/>
                </a:solidFill>
                <a:latin typeface="Times New Roman" panose="02020603050405020304" charset="0"/>
              </a:rPr>
              <a:t>山红</a:t>
            </a:r>
            <a:r>
              <a:rPr lang="zh-CN" altLang="en-US" sz="4000" dirty="0">
                <a:solidFill>
                  <a:srgbClr val="FF0000"/>
                </a:solidFill>
                <a:latin typeface="Times New Roman" panose="02020603050405020304" charset="0"/>
              </a:rPr>
              <a:t>遍</a:t>
            </a:r>
            <a:r>
              <a:rPr lang="zh-CN" altLang="en-US" sz="4000" dirty="0">
                <a:solidFill>
                  <a:srgbClr val="006666"/>
                </a:solidFill>
                <a:latin typeface="Times New Roman" panose="02020603050405020304" charset="0"/>
              </a:rPr>
              <a:t>，</a:t>
            </a:r>
            <a:r>
              <a:rPr lang="zh-CN" altLang="en-US" sz="4000" dirty="0">
                <a:solidFill>
                  <a:srgbClr val="FF0000"/>
                </a:solidFill>
                <a:latin typeface="Times New Roman" panose="02020603050405020304" charset="0"/>
              </a:rPr>
              <a:t>层</a:t>
            </a:r>
            <a:r>
              <a:rPr lang="zh-CN" altLang="en-US" sz="4000" dirty="0">
                <a:solidFill>
                  <a:srgbClr val="006666"/>
                </a:solidFill>
                <a:latin typeface="Times New Roman" panose="02020603050405020304" charset="0"/>
              </a:rPr>
              <a:t>林尽</a:t>
            </a:r>
            <a:r>
              <a:rPr lang="zh-CN" altLang="en-US" sz="4000" dirty="0">
                <a:solidFill>
                  <a:srgbClr val="FF0000"/>
                </a:solidFill>
                <a:latin typeface="Times New Roman" panose="02020603050405020304" charset="0"/>
              </a:rPr>
              <a:t>染</a:t>
            </a:r>
            <a:r>
              <a:rPr lang="zh-CN" altLang="en-US" sz="4000" dirty="0">
                <a:solidFill>
                  <a:srgbClr val="006666"/>
                </a:solidFill>
                <a:latin typeface="Times New Roman" panose="02020603050405020304" charset="0"/>
              </a:rPr>
              <a:t>；</a:t>
            </a:r>
            <a:r>
              <a:rPr lang="zh-CN" altLang="en-US" sz="4000" dirty="0">
                <a:solidFill>
                  <a:srgbClr val="FF0000"/>
                </a:solidFill>
                <a:latin typeface="Times New Roman" panose="02020603050405020304" charset="0"/>
              </a:rPr>
              <a:t>漫</a:t>
            </a:r>
            <a:r>
              <a:rPr lang="zh-CN" altLang="en-US" sz="4000" dirty="0">
                <a:solidFill>
                  <a:srgbClr val="006666"/>
                </a:solidFill>
                <a:latin typeface="Times New Roman" panose="02020603050405020304" charset="0"/>
              </a:rPr>
              <a:t>江碧</a:t>
            </a:r>
            <a:r>
              <a:rPr lang="zh-CN" altLang="en-US" sz="4000" dirty="0">
                <a:solidFill>
                  <a:srgbClr val="FF0000"/>
                </a:solidFill>
                <a:latin typeface="Times New Roman" panose="02020603050405020304" charset="0"/>
              </a:rPr>
              <a:t>透</a:t>
            </a:r>
            <a:r>
              <a:rPr lang="zh-CN" altLang="en-US" sz="4000" dirty="0">
                <a:solidFill>
                  <a:srgbClr val="006666"/>
                </a:solidFill>
                <a:latin typeface="Times New Roman" panose="02020603050405020304" charset="0"/>
              </a:rPr>
              <a:t>，</a:t>
            </a:r>
            <a:r>
              <a:rPr lang="zh-CN" altLang="en-US" sz="4000" dirty="0">
                <a:solidFill>
                  <a:srgbClr val="FF0000"/>
                </a:solidFill>
                <a:latin typeface="Times New Roman" panose="02020603050405020304" charset="0"/>
              </a:rPr>
              <a:t>百</a:t>
            </a:r>
            <a:r>
              <a:rPr lang="zh-CN" altLang="en-US" sz="4000" dirty="0">
                <a:solidFill>
                  <a:srgbClr val="006666"/>
                </a:solidFill>
                <a:latin typeface="Times New Roman" panose="02020603050405020304" charset="0"/>
              </a:rPr>
              <a:t>舸</a:t>
            </a:r>
            <a:r>
              <a:rPr lang="zh-CN" altLang="en-US" sz="4000" dirty="0">
                <a:solidFill>
                  <a:srgbClr val="FF0000"/>
                </a:solidFill>
                <a:latin typeface="Times New Roman" panose="02020603050405020304" charset="0"/>
              </a:rPr>
              <a:t>争</a:t>
            </a:r>
            <a:r>
              <a:rPr lang="zh-CN" altLang="en-US" sz="4000" dirty="0">
                <a:solidFill>
                  <a:srgbClr val="006666"/>
                </a:solidFill>
                <a:latin typeface="Times New Roman" panose="02020603050405020304" charset="0"/>
              </a:rPr>
              <a:t>流。鹰</a:t>
            </a:r>
            <a:r>
              <a:rPr lang="zh-CN" altLang="en-US" sz="4000" dirty="0">
                <a:solidFill>
                  <a:srgbClr val="FF0000"/>
                </a:solidFill>
                <a:latin typeface="Times New Roman" panose="02020603050405020304" charset="0"/>
              </a:rPr>
              <a:t>击</a:t>
            </a:r>
            <a:r>
              <a:rPr lang="zh-CN" altLang="en-US" sz="4000" dirty="0">
                <a:solidFill>
                  <a:srgbClr val="006666"/>
                </a:solidFill>
                <a:latin typeface="Times New Roman" panose="02020603050405020304" charset="0"/>
              </a:rPr>
              <a:t>长空，鱼</a:t>
            </a:r>
            <a:r>
              <a:rPr lang="zh-CN" altLang="en-US" sz="4000" dirty="0">
                <a:solidFill>
                  <a:srgbClr val="FF0000"/>
                </a:solidFill>
                <a:latin typeface="Times New Roman" panose="02020603050405020304" charset="0"/>
              </a:rPr>
              <a:t>翔</a:t>
            </a:r>
            <a:r>
              <a:rPr lang="zh-CN" altLang="en-US" sz="4000" dirty="0">
                <a:solidFill>
                  <a:srgbClr val="006666"/>
                </a:solidFill>
                <a:latin typeface="Times New Roman" panose="02020603050405020304" charset="0"/>
              </a:rPr>
              <a:t>浅底，万类霜天</a:t>
            </a:r>
            <a:r>
              <a:rPr lang="zh-CN" altLang="en-US" sz="4000" dirty="0">
                <a:solidFill>
                  <a:srgbClr val="FF0000"/>
                </a:solidFill>
                <a:latin typeface="Times New Roman" panose="02020603050405020304" charset="0"/>
              </a:rPr>
              <a:t>竞</a:t>
            </a:r>
            <a:r>
              <a:rPr lang="zh-CN" altLang="en-US" sz="4000" dirty="0">
                <a:solidFill>
                  <a:srgbClr val="006666"/>
                </a:solidFill>
                <a:latin typeface="Times New Roman" panose="02020603050405020304" charset="0"/>
              </a:rPr>
              <a:t>自由。怅寥廓，问苍茫大地，谁主沉浮？</a:t>
            </a:r>
            <a:endParaRPr lang="zh-CN" altLang="en-US" sz="4000" dirty="0">
              <a:solidFill>
                <a:srgbClr val="006666"/>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7526">
                                            <p:txEl>
                                              <p:charRg st="0" end="78"/>
                                            </p:txEl>
                                          </p:spTgt>
                                        </p:tgtEl>
                                        <p:attrNameLst>
                                          <p:attrName>style.visibility</p:attrName>
                                        </p:attrNameLst>
                                      </p:cBhvr>
                                      <p:to>
                                        <p:strVal val="visible"/>
                                      </p:to>
                                    </p:set>
                                    <p:animEffect transition="in" filter="dissolve">
                                      <p:cBhvr>
                                        <p:cTn id="7" dur="500"/>
                                        <p:tgtEl>
                                          <p:spTgt spid="107526">
                                            <p:txEl>
                                              <p:charRg st="0"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6"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Picture 2" descr="E:\李秀飞\李秀飞课件\图片\图片1.jpg"/>
          <p:cNvPicPr>
            <a:picLocks noChangeAspect="1"/>
          </p:cNvPicPr>
          <p:nvPr/>
        </p:nvPicPr>
        <p:blipFill>
          <a:blip r:embed="rId1"/>
          <a:stretch>
            <a:fillRect/>
          </a:stretch>
        </p:blipFill>
        <p:spPr>
          <a:xfrm>
            <a:off x="0" y="52388"/>
            <a:ext cx="9144000" cy="6753225"/>
          </a:xfrm>
          <a:prstGeom prst="rect">
            <a:avLst/>
          </a:prstGeom>
          <a:noFill/>
          <a:ln w="9525">
            <a:noFill/>
          </a:ln>
        </p:spPr>
      </p:pic>
      <p:sp>
        <p:nvSpPr>
          <p:cNvPr id="108547" name="Text Box 3"/>
          <p:cNvSpPr txBox="1"/>
          <p:nvPr/>
        </p:nvSpPr>
        <p:spPr>
          <a:xfrm>
            <a:off x="609600" y="381000"/>
            <a:ext cx="7772400" cy="5940425"/>
          </a:xfrm>
          <a:prstGeom prst="rect">
            <a:avLst/>
          </a:prstGeom>
          <a:noFill/>
          <a:ln w="12700">
            <a:noFill/>
          </a:ln>
        </p:spPr>
        <p:txBody>
          <a:bodyPr>
            <a:spAutoFit/>
          </a:bodyPr>
          <a:p>
            <a:pPr algn="l"/>
            <a:r>
              <a:rPr lang="zh-CN" altLang="en-US" sz="2800" dirty="0">
                <a:solidFill>
                  <a:srgbClr val="FF0000"/>
                </a:solidFill>
                <a:latin typeface="Times New Roman" panose="02020603050405020304" charset="0"/>
              </a:rPr>
              <a:t>        </a:t>
            </a:r>
            <a:r>
              <a:rPr lang="zh-CN" altLang="en-US" sz="3200" dirty="0">
                <a:solidFill>
                  <a:srgbClr val="FF0000"/>
                </a:solidFill>
                <a:latin typeface="Times New Roman" panose="02020603050405020304" charset="0"/>
              </a:rPr>
              <a:t>“独立”</a:t>
            </a:r>
            <a:r>
              <a:rPr lang="zh-CN" altLang="en-US" sz="3200" dirty="0">
                <a:solidFill>
                  <a:srgbClr val="008080"/>
                </a:solidFill>
                <a:latin typeface="Times New Roman" panose="02020603050405020304" charset="0"/>
              </a:rPr>
              <a:t>看出诗人有所思的形象；</a:t>
            </a:r>
            <a:r>
              <a:rPr lang="zh-CN" altLang="en-US" sz="3200" dirty="0">
                <a:solidFill>
                  <a:srgbClr val="FF0000"/>
                </a:solidFill>
                <a:latin typeface="Times New Roman" panose="02020603050405020304" charset="0"/>
              </a:rPr>
              <a:t>“万”</a:t>
            </a:r>
            <a:r>
              <a:rPr lang="zh-CN" altLang="en-US" sz="3200" dirty="0">
                <a:solidFill>
                  <a:srgbClr val="008080"/>
                </a:solidFill>
                <a:latin typeface="Times New Roman" panose="02020603050405020304" charset="0"/>
              </a:rPr>
              <a:t>字写出了山之多；</a:t>
            </a:r>
            <a:r>
              <a:rPr lang="zh-CN" altLang="en-US" sz="3200" dirty="0">
                <a:solidFill>
                  <a:srgbClr val="FF0000"/>
                </a:solidFill>
                <a:latin typeface="Times New Roman" panose="02020603050405020304" charset="0"/>
              </a:rPr>
              <a:t>“遍”</a:t>
            </a:r>
            <a:r>
              <a:rPr lang="zh-CN" altLang="en-US" sz="3200" dirty="0">
                <a:solidFill>
                  <a:srgbClr val="008080"/>
                </a:solidFill>
                <a:latin typeface="Times New Roman" panose="02020603050405020304" charset="0"/>
              </a:rPr>
              <a:t>字写出了红之广；</a:t>
            </a:r>
            <a:r>
              <a:rPr lang="zh-CN" altLang="en-US" sz="3200" dirty="0">
                <a:solidFill>
                  <a:srgbClr val="FF0000"/>
                </a:solidFill>
                <a:latin typeface="Times New Roman" panose="02020603050405020304" charset="0"/>
              </a:rPr>
              <a:t>“层”</a:t>
            </a:r>
            <a:r>
              <a:rPr lang="zh-CN" altLang="en-US" sz="3200" dirty="0">
                <a:solidFill>
                  <a:srgbClr val="008080"/>
                </a:solidFill>
                <a:latin typeface="Times New Roman" panose="02020603050405020304" charset="0"/>
              </a:rPr>
              <a:t>表现了树林的层层叠叠；</a:t>
            </a:r>
            <a:r>
              <a:rPr lang="en-US" altLang="zh-CN" sz="3200" dirty="0">
                <a:solidFill>
                  <a:srgbClr val="FF0000"/>
                </a:solidFill>
                <a:latin typeface="Times New Roman" panose="02020603050405020304" charset="0"/>
              </a:rPr>
              <a:t>“</a:t>
            </a:r>
            <a:r>
              <a:rPr lang="zh-CN" altLang="en-US" sz="3200" dirty="0">
                <a:solidFill>
                  <a:srgbClr val="FF0000"/>
                </a:solidFill>
                <a:latin typeface="Times New Roman" panose="02020603050405020304" charset="0"/>
              </a:rPr>
              <a:t>染”</a:t>
            </a:r>
            <a:r>
              <a:rPr lang="zh-CN" altLang="en-US" sz="3200" dirty="0">
                <a:solidFill>
                  <a:srgbClr val="008080"/>
                </a:solidFill>
                <a:latin typeface="Times New Roman" panose="02020603050405020304" charset="0"/>
              </a:rPr>
              <a:t>字刻画了岳麓山一带的枫林，好像人工染成一样壮美； </a:t>
            </a:r>
            <a:r>
              <a:rPr lang="zh-CN" altLang="en-US" sz="3200" dirty="0">
                <a:solidFill>
                  <a:srgbClr val="FF0000"/>
                </a:solidFill>
                <a:latin typeface="Times New Roman" panose="02020603050405020304" charset="0"/>
              </a:rPr>
              <a:t>“漫”</a:t>
            </a:r>
            <a:r>
              <a:rPr lang="zh-CN" altLang="en-US" sz="3200" dirty="0">
                <a:solidFill>
                  <a:srgbClr val="008080"/>
                </a:solidFill>
                <a:latin typeface="Times New Roman" panose="02020603050405020304" charset="0"/>
              </a:rPr>
              <a:t>字写出了江水溢满之状；</a:t>
            </a:r>
            <a:r>
              <a:rPr lang="zh-CN" altLang="en-US" sz="3200" dirty="0">
                <a:solidFill>
                  <a:srgbClr val="FF0000"/>
                </a:solidFill>
                <a:latin typeface="Times New Roman" panose="02020603050405020304" charset="0"/>
              </a:rPr>
              <a:t>“透”</a:t>
            </a:r>
            <a:r>
              <a:rPr lang="zh-CN" altLang="en-US" sz="3200" dirty="0">
                <a:solidFill>
                  <a:srgbClr val="008080"/>
                </a:solidFill>
                <a:latin typeface="Times New Roman" panose="02020603050405020304" charset="0"/>
              </a:rPr>
              <a:t>字则表现出了江水碧绿清澈；</a:t>
            </a:r>
            <a:r>
              <a:rPr lang="zh-CN" altLang="en-US" sz="3200" dirty="0">
                <a:solidFill>
                  <a:srgbClr val="FF0000"/>
                </a:solidFill>
                <a:latin typeface="Times New Roman" panose="02020603050405020304" charset="0"/>
              </a:rPr>
              <a:t>“百”</a:t>
            </a:r>
            <a:r>
              <a:rPr lang="zh-CN" altLang="en-US" sz="3200" dirty="0">
                <a:solidFill>
                  <a:srgbClr val="008080"/>
                </a:solidFill>
                <a:latin typeface="Times New Roman" panose="02020603050405020304" charset="0"/>
              </a:rPr>
              <a:t> 字则写出了船的多；</a:t>
            </a:r>
            <a:r>
              <a:rPr lang="zh-CN" altLang="en-US" sz="3200" dirty="0">
                <a:solidFill>
                  <a:srgbClr val="FF0000"/>
                </a:solidFill>
                <a:latin typeface="Times New Roman" panose="02020603050405020304" charset="0"/>
              </a:rPr>
              <a:t>“争”</a:t>
            </a:r>
            <a:r>
              <a:rPr lang="zh-CN" altLang="en-US" sz="3200" dirty="0">
                <a:solidFill>
                  <a:srgbClr val="008080"/>
                </a:solidFill>
                <a:latin typeface="Times New Roman" panose="02020603050405020304" charset="0"/>
              </a:rPr>
              <a:t>字勾勒出了千帆竞发的热闹场面；</a:t>
            </a:r>
            <a:r>
              <a:rPr lang="zh-CN" altLang="en-US" sz="3200" dirty="0">
                <a:solidFill>
                  <a:srgbClr val="FF0000"/>
                </a:solidFill>
                <a:latin typeface="Times New Roman" panose="02020603050405020304" charset="0"/>
              </a:rPr>
              <a:t>“击”</a:t>
            </a:r>
            <a:r>
              <a:rPr lang="zh-CN" altLang="en-US" sz="3200" dirty="0">
                <a:solidFill>
                  <a:srgbClr val="008080"/>
                </a:solidFill>
                <a:latin typeface="Times New Roman" panose="02020603050405020304" charset="0"/>
              </a:rPr>
              <a:t>准确地形容出了鹰搏击天空的矫健迅猛；</a:t>
            </a:r>
            <a:r>
              <a:rPr lang="zh-CN" altLang="en-US" sz="3200" dirty="0">
                <a:solidFill>
                  <a:srgbClr val="FF0000"/>
                </a:solidFill>
                <a:latin typeface="Times New Roman" panose="02020603050405020304" charset="0"/>
              </a:rPr>
              <a:t>“翔”</a:t>
            </a:r>
            <a:r>
              <a:rPr lang="zh-CN" altLang="en-US" sz="3200" dirty="0">
                <a:solidFill>
                  <a:srgbClr val="008080"/>
                </a:solidFill>
                <a:latin typeface="Times New Roman" panose="02020603050405020304" charset="0"/>
              </a:rPr>
              <a:t>精当地描绘出游鱼在水中轻快自如的样子，犹如飞鸟盘旋滑翔于高空一样。</a:t>
            </a:r>
            <a:r>
              <a:rPr lang="zh-CN" altLang="en-US" sz="3200" dirty="0">
                <a:solidFill>
                  <a:srgbClr val="FF0000"/>
                </a:solidFill>
                <a:latin typeface="Times New Roman" panose="02020603050405020304" charset="0"/>
              </a:rPr>
              <a:t>“竞”</a:t>
            </a:r>
            <a:r>
              <a:rPr lang="zh-CN" altLang="en-US" sz="3200" dirty="0">
                <a:solidFill>
                  <a:srgbClr val="008080"/>
                </a:solidFill>
                <a:latin typeface="Times New Roman" panose="02020603050405020304" charset="0"/>
              </a:rPr>
              <a:t>字则将秋景写活了，写出了秋天的勃勃生机。</a:t>
            </a:r>
            <a:endParaRPr lang="zh-CN" altLang="en-US" sz="3200" dirty="0">
              <a:solidFill>
                <a:srgbClr val="008080"/>
              </a:solidFill>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8547">
                                            <p:txEl>
                                              <p:charRg st="0" end="229"/>
                                            </p:txEl>
                                          </p:spTgt>
                                        </p:tgtEl>
                                        <p:attrNameLst>
                                          <p:attrName>style.visibility</p:attrName>
                                        </p:attrNameLst>
                                      </p:cBhvr>
                                      <p:to>
                                        <p:strVal val="visible"/>
                                      </p:to>
                                    </p:set>
                                    <p:animEffect transition="in" filter="dissolve">
                                      <p:cBhvr>
                                        <p:cTn id="7" dur="500"/>
                                        <p:tgtEl>
                                          <p:spTgt spid="108547">
                                            <p:txEl>
                                              <p:charRg st="0" end="2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Picture 2" descr="E:\李秀飞\李秀飞课件\图片\图片1.jpg"/>
          <p:cNvPicPr>
            <a:picLocks noChangeAspect="1"/>
          </p:cNvPicPr>
          <p:nvPr/>
        </p:nvPicPr>
        <p:blipFill>
          <a:blip r:embed="rId1"/>
          <a:stretch>
            <a:fillRect/>
          </a:stretch>
        </p:blipFill>
        <p:spPr>
          <a:xfrm>
            <a:off x="0" y="0"/>
            <a:ext cx="9144000" cy="6753225"/>
          </a:xfrm>
          <a:prstGeom prst="rect">
            <a:avLst/>
          </a:prstGeom>
          <a:noFill/>
          <a:ln w="9525">
            <a:noFill/>
          </a:ln>
        </p:spPr>
      </p:pic>
      <p:sp>
        <p:nvSpPr>
          <p:cNvPr id="79875" name="Text Box 3"/>
          <p:cNvSpPr txBox="1"/>
          <p:nvPr/>
        </p:nvSpPr>
        <p:spPr>
          <a:xfrm>
            <a:off x="914400" y="381000"/>
            <a:ext cx="3733800" cy="641350"/>
          </a:xfrm>
          <a:prstGeom prst="rect">
            <a:avLst/>
          </a:prstGeom>
          <a:noFill/>
          <a:ln w="12700">
            <a:noFill/>
          </a:ln>
        </p:spPr>
        <p:txBody>
          <a:bodyPr>
            <a:spAutoFit/>
          </a:bodyPr>
          <a:p>
            <a:r>
              <a:rPr lang="zh-CN" altLang="en-US" dirty="0">
                <a:solidFill>
                  <a:schemeClr val="accent2"/>
                </a:solidFill>
                <a:latin typeface="Times New Roman" panose="02020603050405020304" charset="0"/>
              </a:rPr>
              <a:t>三、巩固与拓展</a:t>
            </a:r>
            <a:endParaRPr lang="zh-CN" altLang="en-US" dirty="0">
              <a:solidFill>
                <a:schemeClr val="accent2"/>
              </a:solidFill>
              <a:latin typeface="Times New Roman" panose="02020603050405020304" charset="0"/>
            </a:endParaRPr>
          </a:p>
        </p:txBody>
      </p:sp>
      <p:sp>
        <p:nvSpPr>
          <p:cNvPr id="114692" name="Text Box 4"/>
          <p:cNvSpPr txBox="1"/>
          <p:nvPr/>
        </p:nvSpPr>
        <p:spPr>
          <a:xfrm>
            <a:off x="533400" y="1676400"/>
            <a:ext cx="8229600" cy="1465263"/>
          </a:xfrm>
          <a:prstGeom prst="rect">
            <a:avLst/>
          </a:prstGeom>
          <a:noFill/>
          <a:ln w="12700">
            <a:noFill/>
          </a:ln>
        </p:spPr>
        <p:txBody>
          <a:bodyPr>
            <a:spAutoFit/>
          </a:bodyPr>
          <a:p>
            <a:pPr algn="l"/>
            <a:r>
              <a:rPr lang="zh-CN" altLang="en-US" dirty="0">
                <a:latin typeface="Times New Roman" panose="02020603050405020304" charset="0"/>
              </a:rPr>
              <a:t>1、试背诵全词。</a:t>
            </a:r>
            <a:r>
              <a:rPr lang="zh-CN" altLang="en-US" dirty="0">
                <a:latin typeface="Times New Roman" panose="02020603050405020304" charset="0"/>
                <a:hlinkClick r:id="" action="ppaction://hlinkshowjump?jump=nextslide"/>
              </a:rPr>
              <a:t>　　</a:t>
            </a:r>
            <a:endParaRPr lang="zh-CN" altLang="en-US" dirty="0">
              <a:latin typeface="Times New Roman" panose="02020603050405020304" charset="0"/>
            </a:endParaRPr>
          </a:p>
          <a:p>
            <a:pPr algn="l"/>
            <a:r>
              <a:rPr lang="zh-CN" altLang="en-US" dirty="0">
                <a:latin typeface="Times New Roman" panose="02020603050405020304" charset="0"/>
              </a:rPr>
              <a:t>2、练习：《学与练》</a:t>
            </a:r>
            <a:r>
              <a:rPr lang="en-US" altLang="zh-CN" dirty="0">
                <a:latin typeface="Times New Roman" panose="02020603050405020304" charset="0"/>
              </a:rPr>
              <a:t>P</a:t>
            </a:r>
            <a:r>
              <a:rPr lang="en-US" altLang="zh-CN" baseline="-25000" dirty="0">
                <a:latin typeface="Times New Roman" panose="02020603050405020304" charset="0"/>
              </a:rPr>
              <a:t>33 </a:t>
            </a:r>
            <a:r>
              <a:rPr lang="zh-CN" altLang="en-US" dirty="0">
                <a:latin typeface="Times New Roman" panose="02020603050405020304" charset="0"/>
              </a:rPr>
              <a:t>第13至15题</a:t>
            </a:r>
            <a:endParaRPr lang="zh-CN" altLang="en-US" dirty="0">
              <a:latin typeface="Times New Roman" panose="02020603050405020304" charset="0"/>
            </a:endParaRPr>
          </a:p>
        </p:txBody>
      </p:sp>
      <p:sp>
        <p:nvSpPr>
          <p:cNvPr id="114693" name="Text Box 5"/>
          <p:cNvSpPr txBox="1"/>
          <p:nvPr/>
        </p:nvSpPr>
        <p:spPr>
          <a:xfrm>
            <a:off x="533400" y="3581400"/>
            <a:ext cx="7924800" cy="641350"/>
          </a:xfrm>
          <a:prstGeom prst="rect">
            <a:avLst/>
          </a:prstGeom>
          <a:noFill/>
          <a:ln w="12700">
            <a:noFill/>
          </a:ln>
        </p:spPr>
        <p:txBody>
          <a:bodyPr>
            <a:spAutoFit/>
          </a:bodyPr>
          <a:p>
            <a:pPr algn="l"/>
            <a:r>
              <a:rPr lang="zh-CN" altLang="en-US" dirty="0">
                <a:latin typeface="Times New Roman" panose="02020603050405020304" charset="0"/>
              </a:rPr>
              <a:t>3、课外练笔：</a:t>
            </a:r>
            <a:endParaRPr lang="zh-CN" altLang="en-US" dirty="0">
              <a:latin typeface="Times New Roman" panose="02020603050405020304" charset="0"/>
            </a:endParaRPr>
          </a:p>
        </p:txBody>
      </p:sp>
      <p:sp>
        <p:nvSpPr>
          <p:cNvPr id="114694" name="Text Box 6"/>
          <p:cNvSpPr txBox="1"/>
          <p:nvPr/>
        </p:nvSpPr>
        <p:spPr>
          <a:xfrm>
            <a:off x="3505200" y="3581400"/>
            <a:ext cx="4343400" cy="1739900"/>
          </a:xfrm>
          <a:prstGeom prst="rect">
            <a:avLst/>
          </a:prstGeom>
          <a:noFill/>
          <a:ln w="12700">
            <a:noFill/>
          </a:ln>
        </p:spPr>
        <p:txBody>
          <a:bodyPr>
            <a:spAutoFit/>
          </a:bodyPr>
          <a:p>
            <a:pPr algn="l"/>
            <a:r>
              <a:rPr lang="zh-CN" altLang="en-US" dirty="0">
                <a:latin typeface="Times New Roman" panose="02020603050405020304" charset="0"/>
              </a:rPr>
              <a:t>借鉴所学的词，写景状物，通过写景状物抒发自己内心的情感。</a:t>
            </a:r>
            <a:endParaRPr lang="zh-CN" altLang="en-US"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14692">
                                            <p:txEl>
                                              <p:charRg st="0" end="11"/>
                                            </p:txEl>
                                          </p:spTgt>
                                        </p:tgtEl>
                                        <p:attrNameLst>
                                          <p:attrName>style.visibility</p:attrName>
                                        </p:attrNameLst>
                                      </p:cBhvr>
                                      <p:to>
                                        <p:strVal val="visible"/>
                                      </p:to>
                                    </p:set>
                                    <p:animEffect transition="in" filter="barn(outVertical)">
                                      <p:cBhvr>
                                        <p:cTn id="7" dur="500"/>
                                        <p:tgtEl>
                                          <p:spTgt spid="114692">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14692">
                                            <p:txEl>
                                              <p:charRg st="11" end="33"/>
                                            </p:txEl>
                                          </p:spTgt>
                                        </p:tgtEl>
                                        <p:attrNameLst>
                                          <p:attrName>style.visibility</p:attrName>
                                        </p:attrNameLst>
                                      </p:cBhvr>
                                      <p:to>
                                        <p:strVal val="visible"/>
                                      </p:to>
                                    </p:set>
                                    <p:animEffect transition="in" filter="barn(outVertical)">
                                      <p:cBhvr>
                                        <p:cTn id="12" dur="500"/>
                                        <p:tgtEl>
                                          <p:spTgt spid="114692">
                                            <p:txEl>
                                              <p:charRg st="11"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14693">
                                            <p:txEl>
                                              <p:charRg st="0" end="8"/>
                                            </p:txEl>
                                          </p:spTgt>
                                        </p:tgtEl>
                                        <p:attrNameLst>
                                          <p:attrName>style.visibility</p:attrName>
                                        </p:attrNameLst>
                                      </p:cBhvr>
                                      <p:to>
                                        <p:strVal val="visible"/>
                                      </p:to>
                                    </p:set>
                                    <p:animEffect transition="in" filter="barn(outVertical)">
                                      <p:cBhvr>
                                        <p:cTn id="17" dur="500"/>
                                        <p:tgtEl>
                                          <p:spTgt spid="114693">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14694">
                                            <p:txEl>
                                              <p:charRg st="0" end="29"/>
                                            </p:txEl>
                                          </p:spTgt>
                                        </p:tgtEl>
                                        <p:attrNameLst>
                                          <p:attrName>style.visibility</p:attrName>
                                        </p:attrNameLst>
                                      </p:cBhvr>
                                      <p:to>
                                        <p:strVal val="visible"/>
                                      </p:to>
                                    </p:set>
                                    <p:animEffect transition="in" filter="barn(outVertical)">
                                      <p:cBhvr>
                                        <p:cTn id="22" dur="500"/>
                                        <p:tgtEl>
                                          <p:spTgt spid="114694">
                                            <p:txEl>
                                              <p:charRg st="0"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build="p"/>
      <p:bldP spid="114693" grpId="0" build="p"/>
      <p:bldP spid="114694"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8" name="Picture 2" descr="E:\李秀飞\李秀飞课件\图片\图片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0899" name="Text Box 3"/>
          <p:cNvSpPr txBox="1"/>
          <p:nvPr/>
        </p:nvSpPr>
        <p:spPr>
          <a:xfrm>
            <a:off x="914400" y="2514600"/>
            <a:ext cx="2514600" cy="34877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万山红遍，</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层林尽染；</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漫江碧透，</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百舸争流。</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鹰击长空，</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鱼翔浅底，</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万类霜天竞自由。</a:t>
            </a:r>
            <a:endParaRPr lang="zh-CN" altLang="en-US" sz="2400" dirty="0">
              <a:solidFill>
                <a:srgbClr val="006666"/>
              </a:solidFill>
              <a:latin typeface="Times New Roman" panose="02020603050405020304" charset="0"/>
            </a:endParaRPr>
          </a:p>
        </p:txBody>
      </p:sp>
      <p:sp>
        <p:nvSpPr>
          <p:cNvPr id="80900" name="Text Box 4"/>
          <p:cNvSpPr txBox="1"/>
          <p:nvPr/>
        </p:nvSpPr>
        <p:spPr>
          <a:xfrm>
            <a:off x="6477000" y="838200"/>
            <a:ext cx="2667000" cy="34877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同学少年，</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风华正茂；</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书生意气，</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挥斥方遒。</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指点江山，</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激扬文字，</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粪土当年万户侯。</a:t>
            </a:r>
            <a:endParaRPr lang="zh-CN" altLang="en-US" sz="2400" dirty="0">
              <a:solidFill>
                <a:srgbClr val="006666"/>
              </a:solidFill>
              <a:latin typeface="Times New Roman" panose="02020603050405020304" charset="0"/>
            </a:endParaRPr>
          </a:p>
        </p:txBody>
      </p:sp>
      <p:sp>
        <p:nvSpPr>
          <p:cNvPr id="80901" name="Text Box 5"/>
          <p:cNvSpPr txBox="1"/>
          <p:nvPr/>
        </p:nvSpPr>
        <p:spPr>
          <a:xfrm>
            <a:off x="3352800" y="1143000"/>
            <a:ext cx="23622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怅寥廓，</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问苍茫大地，</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谁主沉浮？</a:t>
            </a:r>
            <a:endParaRPr lang="zh-CN" altLang="en-US" dirty="0">
              <a:solidFill>
                <a:srgbClr val="006666"/>
              </a:solidFill>
              <a:latin typeface="Times New Roman" panose="02020603050405020304" charset="0"/>
            </a:endParaRPr>
          </a:p>
        </p:txBody>
      </p:sp>
      <p:sp>
        <p:nvSpPr>
          <p:cNvPr id="80902" name="Text Box 6"/>
          <p:cNvSpPr txBox="1"/>
          <p:nvPr/>
        </p:nvSpPr>
        <p:spPr>
          <a:xfrm>
            <a:off x="914400" y="609600"/>
            <a:ext cx="16764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独立寒秋，</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湘江北去，</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橘子洲头。</a:t>
            </a:r>
            <a:endParaRPr lang="zh-CN" altLang="en-US" sz="2400" dirty="0">
              <a:solidFill>
                <a:srgbClr val="006666"/>
              </a:solidFill>
              <a:latin typeface="Times New Roman" panose="02020603050405020304" charset="0"/>
            </a:endParaRPr>
          </a:p>
        </p:txBody>
      </p:sp>
      <p:sp>
        <p:nvSpPr>
          <p:cNvPr id="80903" name="Text Box 7"/>
          <p:cNvSpPr txBox="1"/>
          <p:nvPr/>
        </p:nvSpPr>
        <p:spPr>
          <a:xfrm>
            <a:off x="3276600" y="3352800"/>
            <a:ext cx="2667000" cy="931863"/>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携来百侣曾游，</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忆往昔峥嵘岁月稠。</a:t>
            </a:r>
            <a:endParaRPr lang="zh-CN" altLang="en-US" sz="2400" dirty="0">
              <a:solidFill>
                <a:srgbClr val="006666"/>
              </a:solidFill>
              <a:latin typeface="Times New Roman" panose="02020603050405020304" charset="0"/>
            </a:endParaRPr>
          </a:p>
        </p:txBody>
      </p:sp>
      <p:sp>
        <p:nvSpPr>
          <p:cNvPr id="80904" name="Text Box 8"/>
          <p:cNvSpPr txBox="1"/>
          <p:nvPr/>
        </p:nvSpPr>
        <p:spPr>
          <a:xfrm>
            <a:off x="6477000" y="4724400"/>
            <a:ext cx="1905000" cy="1443038"/>
          </a:xfrm>
          <a:prstGeom prst="rect">
            <a:avLst/>
          </a:prstGeom>
          <a:noFill/>
          <a:ln w="12700">
            <a:noFill/>
          </a:ln>
        </p:spPr>
        <p:txBody>
          <a:bodyPr>
            <a:spAutoFit/>
          </a:bodyPr>
          <a:p>
            <a:pPr algn="l">
              <a:lnSpc>
                <a:spcPct val="90000"/>
              </a:lnSpc>
            </a:pPr>
            <a:r>
              <a:rPr lang="zh-CN" altLang="en-US" sz="2400" dirty="0">
                <a:solidFill>
                  <a:srgbClr val="006666"/>
                </a:solidFill>
                <a:latin typeface="Times New Roman" panose="02020603050405020304" charset="0"/>
              </a:rPr>
              <a:t>曾记否，</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到中流击水，</a:t>
            </a:r>
            <a:endParaRPr lang="zh-CN" altLang="en-US" sz="2400" dirty="0">
              <a:solidFill>
                <a:srgbClr val="006666"/>
              </a:solidFill>
              <a:latin typeface="Times New Roman" panose="02020603050405020304" charset="0"/>
            </a:endParaRPr>
          </a:p>
          <a:p>
            <a:pPr algn="l">
              <a:lnSpc>
                <a:spcPct val="90000"/>
              </a:lnSpc>
            </a:pPr>
            <a:r>
              <a:rPr lang="zh-CN" altLang="en-US" sz="2400" dirty="0">
                <a:solidFill>
                  <a:srgbClr val="006666"/>
                </a:solidFill>
                <a:latin typeface="Times New Roman" panose="02020603050405020304" charset="0"/>
              </a:rPr>
              <a:t>浪遏飞舟？</a:t>
            </a:r>
            <a:endParaRPr lang="zh-CN" altLang="en-US" dirty="0">
              <a:solidFill>
                <a:srgbClr val="006666"/>
              </a:solidFill>
              <a:latin typeface="Times New Roman" panose="02020603050405020304" charset="0"/>
            </a:endParaRPr>
          </a:p>
        </p:txBody>
      </p:sp>
      <p:sp>
        <p:nvSpPr>
          <p:cNvPr id="80905" name="Text Box 9"/>
          <p:cNvSpPr txBox="1"/>
          <p:nvPr/>
        </p:nvSpPr>
        <p:spPr>
          <a:xfrm>
            <a:off x="6019800" y="762000"/>
            <a:ext cx="533400" cy="519113"/>
          </a:xfrm>
          <a:prstGeom prst="rect">
            <a:avLst/>
          </a:prstGeom>
          <a:noFill/>
          <a:ln w="12700">
            <a:noFill/>
          </a:ln>
        </p:spPr>
        <p:txBody>
          <a:bodyPr>
            <a:spAutoFit/>
          </a:bodyPr>
          <a:p>
            <a:r>
              <a:rPr lang="zh-CN" altLang="en-US" sz="2800" dirty="0">
                <a:solidFill>
                  <a:srgbClr val="CC3300"/>
                </a:solidFill>
                <a:latin typeface="Times New Roman" panose="02020603050405020304" charset="0"/>
              </a:rPr>
              <a:t>恰</a:t>
            </a:r>
            <a:endParaRPr lang="zh-CN" altLang="en-US" sz="2800" dirty="0">
              <a:solidFill>
                <a:srgbClr val="CC3300"/>
              </a:solidFill>
              <a:latin typeface="Times New Roman" panose="02020603050405020304" charset="0"/>
            </a:endParaRPr>
          </a:p>
        </p:txBody>
      </p:sp>
      <p:sp>
        <p:nvSpPr>
          <p:cNvPr id="80906" name="Text Box 10"/>
          <p:cNvSpPr txBox="1"/>
          <p:nvPr/>
        </p:nvSpPr>
        <p:spPr>
          <a:xfrm>
            <a:off x="533400" y="2438400"/>
            <a:ext cx="533400" cy="519113"/>
          </a:xfrm>
          <a:prstGeom prst="rect">
            <a:avLst/>
          </a:prstGeom>
          <a:noFill/>
          <a:ln w="12700">
            <a:noFill/>
          </a:ln>
        </p:spPr>
        <p:txBody>
          <a:bodyPr>
            <a:spAutoFit/>
          </a:bodyPr>
          <a:p>
            <a:r>
              <a:rPr lang="zh-CN" altLang="en-US" sz="2800" dirty="0">
                <a:solidFill>
                  <a:srgbClr val="CC3300"/>
                </a:solidFill>
                <a:latin typeface="Times New Roman" panose="02020603050405020304" charset="0"/>
              </a:rPr>
              <a:t>看</a:t>
            </a:r>
            <a:endParaRPr lang="zh-CN" altLang="en-US" sz="2800" dirty="0">
              <a:solidFill>
                <a:srgbClr val="CC3300"/>
              </a:solidFill>
              <a:latin typeface="Times New Roman" panose="02020603050405020304" charset="0"/>
            </a:endParaRPr>
          </a:p>
        </p:txBody>
      </p:sp>
      <p:sp>
        <p:nvSpPr>
          <p:cNvPr id="80907" name="Text Box 21"/>
          <p:cNvSpPr txBox="1"/>
          <p:nvPr/>
        </p:nvSpPr>
        <p:spPr>
          <a:xfrm>
            <a:off x="3657600" y="5105400"/>
            <a:ext cx="1828800" cy="641350"/>
          </a:xfrm>
          <a:prstGeom prst="rect">
            <a:avLst/>
          </a:prstGeom>
          <a:noFill/>
          <a:ln w="12700">
            <a:noFill/>
          </a:ln>
        </p:spPr>
        <p:txBody>
          <a:bodyPr>
            <a:spAutoFit/>
          </a:bodyPr>
          <a:p>
            <a:r>
              <a:rPr lang="zh-CN" altLang="en-US" dirty="0">
                <a:solidFill>
                  <a:schemeClr val="bg1"/>
                </a:solidFill>
                <a:latin typeface="Times New Roman" panose="02020603050405020304" charset="0"/>
                <a:hlinkClick r:id="" action="ppaction://hlinkshowjump?jump=previousslide"/>
              </a:rPr>
              <a:t>　　　</a:t>
            </a:r>
            <a:endParaRPr lang="zh-CN" altLang="en-US" dirty="0">
              <a:solidFill>
                <a:schemeClr val="bg1"/>
              </a:solidFill>
              <a:latin typeface="Times New Roman" panose="0202060305040502030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9" name="Text Box 3"/>
          <p:cNvSpPr txBox="1"/>
          <p:nvPr/>
        </p:nvSpPr>
        <p:spPr>
          <a:xfrm>
            <a:off x="457200" y="914400"/>
            <a:ext cx="1828800" cy="457200"/>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课堂练习 </a:t>
            </a:r>
            <a:endParaRPr lang="zh-CN" altLang="en-US" sz="2400" dirty="0">
              <a:latin typeface="黑体" panose="02010609060101010101" pitchFamily="49" charset="-122"/>
              <a:ea typeface="黑体" panose="02010609060101010101" pitchFamily="49" charset="-122"/>
            </a:endParaRPr>
          </a:p>
        </p:txBody>
      </p:sp>
      <p:sp>
        <p:nvSpPr>
          <p:cNvPr id="75780" name="Text Box 4"/>
          <p:cNvSpPr txBox="1"/>
          <p:nvPr/>
        </p:nvSpPr>
        <p:spPr>
          <a:xfrm>
            <a:off x="381000" y="1524000"/>
            <a:ext cx="7162800" cy="3195638"/>
          </a:xfrm>
          <a:prstGeom prst="rect">
            <a:avLst/>
          </a:prstGeom>
          <a:noFill/>
          <a:ln w="9525">
            <a:noFill/>
          </a:ln>
        </p:spPr>
        <p:txBody>
          <a:bodyPr>
            <a:spAutoFit/>
          </a:bodyPr>
          <a:p>
            <a:pPr algn="just"/>
            <a:r>
              <a:rPr lang="en-US" altLang="zh-CN" sz="2400" dirty="0">
                <a:solidFill>
                  <a:schemeClr val="tx2"/>
                </a:solidFill>
                <a:latin typeface="黑体" panose="02010609060101010101" pitchFamily="49" charset="-122"/>
                <a:ea typeface="黑体" panose="02010609060101010101" pitchFamily="49" charset="-122"/>
              </a:rPr>
              <a:t>⑴</a:t>
            </a:r>
            <a:r>
              <a:rPr lang="zh-CN" altLang="en-US" sz="2400" dirty="0">
                <a:solidFill>
                  <a:schemeClr val="tx2"/>
                </a:solidFill>
                <a:latin typeface="黑体" panose="02010609060101010101" pitchFamily="49" charset="-122"/>
                <a:ea typeface="黑体" panose="02010609060101010101" pitchFamily="49" charset="-122"/>
              </a:rPr>
              <a:t>下列加点的字注音有误的一项是</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en-US" altLang="zh-CN" sz="2400" dirty="0">
                <a:solidFill>
                  <a:schemeClr val="tx2"/>
                </a:solidFill>
                <a:latin typeface="黑体" panose="02010609060101010101" pitchFamily="49" charset="-122"/>
                <a:ea typeface="黑体" panose="02010609060101010101" pitchFamily="49" charset="-122"/>
              </a:rPr>
              <a:t>A.</a:t>
            </a:r>
            <a:r>
              <a:rPr lang="zh-CN" altLang="en-US" sz="2400" dirty="0">
                <a:solidFill>
                  <a:schemeClr val="tx2"/>
                </a:solidFill>
                <a:latin typeface="黑体" panose="02010609060101010101" pitchFamily="49" charset="-122"/>
                <a:ea typeface="黑体" panose="02010609060101010101" pitchFamily="49" charset="-122"/>
              </a:rPr>
              <a:t>上阕（</a:t>
            </a:r>
            <a:r>
              <a:rPr lang="en-US" altLang="zh-CN" sz="2400" dirty="0">
                <a:solidFill>
                  <a:schemeClr val="tx2"/>
                </a:solidFill>
                <a:latin typeface="黑体" panose="02010609060101010101" pitchFamily="49" charset="-122"/>
                <a:ea typeface="黑体" panose="02010609060101010101" pitchFamily="49" charset="-122"/>
              </a:rPr>
              <a:t>qu</a:t>
            </a:r>
            <a:r>
              <a:rPr lang="en-US" altLang="zh-CN" sz="2400" dirty="0">
                <a:solidFill>
                  <a:schemeClr val="tx2"/>
                </a:solidFill>
                <a:latin typeface="Times New Roman" panose="02020603050405020304" charset="0"/>
                <a:ea typeface="黑体" panose="02010609060101010101" pitchFamily="49" charset="-122"/>
              </a:rPr>
              <a:t>è</a:t>
            </a:r>
            <a:r>
              <a:rPr lang="zh-CN" altLang="en-US" sz="2400" dirty="0">
                <a:solidFill>
                  <a:schemeClr val="tx2"/>
                </a:solidFill>
                <a:latin typeface="黑体" panose="02010609060101010101" pitchFamily="49" charset="-122"/>
                <a:ea typeface="黑体" panose="02010609060101010101" pitchFamily="49" charset="-122"/>
              </a:rPr>
              <a:t>） 携来（</a:t>
            </a:r>
            <a:r>
              <a:rPr lang="en-US" altLang="zh-CN" sz="2400" dirty="0">
                <a:solidFill>
                  <a:schemeClr val="tx2"/>
                </a:solidFill>
                <a:latin typeface="黑体" panose="02010609060101010101" pitchFamily="49" charset="-122"/>
                <a:ea typeface="黑体" panose="02010609060101010101" pitchFamily="49" charset="-122"/>
              </a:rPr>
              <a:t>xi</a:t>
            </a:r>
            <a:r>
              <a:rPr lang="en-US" altLang="zh-CN" sz="2400" dirty="0">
                <a:solidFill>
                  <a:schemeClr val="tx2"/>
                </a:solidFill>
                <a:latin typeface="Times New Roman" panose="02020603050405020304" charset="0"/>
                <a:ea typeface="黑体" panose="02010609060101010101" pitchFamily="49" charset="-122"/>
              </a:rPr>
              <a:t>é</a:t>
            </a:r>
            <a:r>
              <a:rPr lang="zh-CN" altLang="en-US" sz="2400" dirty="0">
                <a:solidFill>
                  <a:schemeClr val="tx2"/>
                </a:solidFill>
                <a:latin typeface="黑体" panose="02010609060101010101" pitchFamily="49" charset="-122"/>
                <a:ea typeface="黑体" panose="02010609060101010101" pitchFamily="49" charset="-122"/>
              </a:rPr>
              <a:t>）  百舸争流（</a:t>
            </a:r>
            <a:r>
              <a:rPr lang="en-US" altLang="zh-CN" sz="2400" dirty="0">
                <a:solidFill>
                  <a:schemeClr val="tx2"/>
                </a:solidFill>
                <a:latin typeface="黑体" panose="02010609060101010101" pitchFamily="49" charset="-122"/>
                <a:ea typeface="黑体" panose="02010609060101010101" pitchFamily="49" charset="-122"/>
              </a:rPr>
              <a:t>gě</a:t>
            </a:r>
            <a:r>
              <a:rPr lang="zh-CN" altLang="en-US" sz="2400" dirty="0">
                <a:solidFill>
                  <a:schemeClr val="tx2"/>
                </a:solidFill>
                <a:latin typeface="黑体" panose="02010609060101010101" pitchFamily="49" charset="-122"/>
                <a:ea typeface="黑体" panose="02010609060101010101" pitchFamily="49" charset="-122"/>
              </a:rPr>
              <a:t>）</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en-US" altLang="zh-CN" sz="2400" dirty="0">
                <a:solidFill>
                  <a:schemeClr val="tx2"/>
                </a:solidFill>
                <a:latin typeface="黑体" panose="02010609060101010101" pitchFamily="49" charset="-122"/>
                <a:ea typeface="黑体" panose="02010609060101010101" pitchFamily="49" charset="-122"/>
              </a:rPr>
              <a:t>B.</a:t>
            </a:r>
            <a:r>
              <a:rPr lang="zh-CN" altLang="en-US" sz="2400" dirty="0">
                <a:solidFill>
                  <a:schemeClr val="tx2"/>
                </a:solidFill>
                <a:latin typeface="黑体" panose="02010609060101010101" pitchFamily="49" charset="-122"/>
                <a:ea typeface="黑体" panose="02010609060101010101" pitchFamily="49" charset="-122"/>
              </a:rPr>
              <a:t>奇葩（ｐ</a:t>
            </a:r>
            <a:r>
              <a:rPr lang="en-US" altLang="zh-CN" sz="2400" dirty="0">
                <a:solidFill>
                  <a:schemeClr val="tx2"/>
                </a:solidFill>
                <a:latin typeface="黑体" panose="02010609060101010101" pitchFamily="49" charset="-122"/>
                <a:ea typeface="黑体" panose="02010609060101010101" pitchFamily="49" charset="-122"/>
              </a:rPr>
              <a:t>ā</a:t>
            </a:r>
            <a:r>
              <a:rPr lang="zh-CN" altLang="en-US" sz="2400" dirty="0">
                <a:solidFill>
                  <a:schemeClr val="tx2"/>
                </a:solidFill>
                <a:latin typeface="黑体" panose="02010609060101010101" pitchFamily="49" charset="-122"/>
                <a:ea typeface="黑体" panose="02010609060101010101" pitchFamily="49" charset="-122"/>
              </a:rPr>
              <a:t>） 橘子（</a:t>
            </a:r>
            <a:r>
              <a:rPr lang="en-US" altLang="zh-CN" sz="2400" dirty="0">
                <a:solidFill>
                  <a:schemeClr val="tx2"/>
                </a:solidFill>
                <a:latin typeface="黑体" panose="02010609060101010101" pitchFamily="49" charset="-122"/>
                <a:ea typeface="黑体" panose="02010609060101010101" pitchFamily="49" charset="-122"/>
              </a:rPr>
              <a:t>j</a:t>
            </a:r>
            <a:r>
              <a:rPr lang="en-US" altLang="zh-CN" sz="2400" dirty="0">
                <a:solidFill>
                  <a:schemeClr val="tx2"/>
                </a:solidFill>
                <a:latin typeface="Times New Roman" panose="02020603050405020304" charset="0"/>
                <a:ea typeface="黑体" panose="02010609060101010101" pitchFamily="49" charset="-122"/>
              </a:rPr>
              <a:t>ú</a:t>
            </a:r>
            <a:r>
              <a:rPr lang="zh-CN" altLang="en-US" sz="2400" dirty="0">
                <a:solidFill>
                  <a:schemeClr val="tx2"/>
                </a:solidFill>
                <a:latin typeface="黑体" panose="02010609060101010101" pitchFamily="49" charset="-122"/>
                <a:ea typeface="黑体" panose="02010609060101010101" pitchFamily="49" charset="-122"/>
              </a:rPr>
              <a:t>）  挥斥方遒（</a:t>
            </a:r>
            <a:r>
              <a:rPr lang="en-US" altLang="zh-CN" sz="2400" dirty="0">
                <a:solidFill>
                  <a:schemeClr val="tx2"/>
                </a:solidFill>
                <a:latin typeface="黑体" panose="02010609060101010101" pitchFamily="49" charset="-122"/>
                <a:ea typeface="黑体" panose="02010609060101010101" pitchFamily="49" charset="-122"/>
              </a:rPr>
              <a:t>qi</a:t>
            </a:r>
            <a:r>
              <a:rPr lang="en-US" altLang="zh-CN" sz="2400" dirty="0">
                <a:solidFill>
                  <a:schemeClr val="tx2"/>
                </a:solidFill>
                <a:latin typeface="Times New Roman" panose="02020603050405020304" charset="0"/>
                <a:ea typeface="黑体" panose="02010609060101010101" pitchFamily="49" charset="-122"/>
              </a:rPr>
              <a:t>ú</a:t>
            </a:r>
            <a:r>
              <a:rPr lang="zh-CN" altLang="en-US" sz="2400" dirty="0">
                <a:solidFill>
                  <a:schemeClr val="tx2"/>
                </a:solidFill>
                <a:latin typeface="黑体" panose="02010609060101010101" pitchFamily="49" charset="-122"/>
                <a:ea typeface="黑体" panose="02010609060101010101" pitchFamily="49" charset="-122"/>
              </a:rPr>
              <a:t>）</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en-US" altLang="zh-CN" sz="2400" dirty="0">
                <a:solidFill>
                  <a:schemeClr val="tx2"/>
                </a:solidFill>
                <a:latin typeface="黑体" panose="02010609060101010101" pitchFamily="49" charset="-122"/>
                <a:ea typeface="黑体" panose="02010609060101010101" pitchFamily="49" charset="-122"/>
              </a:rPr>
              <a:t>C.</a:t>
            </a:r>
            <a:r>
              <a:rPr lang="zh-CN" altLang="en-US" sz="2400" dirty="0">
                <a:solidFill>
                  <a:schemeClr val="tx2"/>
                </a:solidFill>
                <a:latin typeface="黑体" panose="02010609060101010101" pitchFamily="49" charset="-122"/>
                <a:ea typeface="黑体" panose="02010609060101010101" pitchFamily="49" charset="-122"/>
              </a:rPr>
              <a:t>岁月稠（</a:t>
            </a:r>
            <a:r>
              <a:rPr lang="en-US" altLang="zh-CN" sz="2400" dirty="0">
                <a:solidFill>
                  <a:schemeClr val="tx2"/>
                </a:solidFill>
                <a:latin typeface="黑体" panose="02010609060101010101" pitchFamily="49" charset="-122"/>
                <a:ea typeface="黑体" panose="02010609060101010101" pitchFamily="49" charset="-122"/>
              </a:rPr>
              <a:t>ch</a:t>
            </a:r>
            <a:r>
              <a:rPr lang="en-US" altLang="zh-CN" sz="2400" dirty="0">
                <a:solidFill>
                  <a:schemeClr val="tx2"/>
                </a:solidFill>
                <a:latin typeface="Times New Roman" panose="02020603050405020304" charset="0"/>
                <a:ea typeface="黑体" panose="02010609060101010101" pitchFamily="49" charset="-122"/>
              </a:rPr>
              <a:t>ó</a:t>
            </a:r>
            <a:r>
              <a:rPr lang="en-US" altLang="zh-CN" sz="2400" dirty="0">
                <a:solidFill>
                  <a:schemeClr val="tx2"/>
                </a:solidFill>
                <a:latin typeface="黑体" panose="02010609060101010101" pitchFamily="49" charset="-122"/>
                <a:ea typeface="黑体" panose="02010609060101010101" pitchFamily="49" charset="-122"/>
              </a:rPr>
              <a:t>u</a:t>
            </a:r>
            <a:r>
              <a:rPr lang="zh-CN" altLang="en-US" sz="2400" dirty="0">
                <a:solidFill>
                  <a:schemeClr val="tx2"/>
                </a:solidFill>
                <a:latin typeface="黑体" panose="02010609060101010101" pitchFamily="49" charset="-122"/>
                <a:ea typeface="黑体" panose="02010609060101010101" pitchFamily="49" charset="-122"/>
              </a:rPr>
              <a:t>） 峥嵘（</a:t>
            </a:r>
            <a:r>
              <a:rPr lang="en-US" altLang="zh-CN" sz="2400" dirty="0">
                <a:solidFill>
                  <a:schemeClr val="tx2"/>
                </a:solidFill>
                <a:latin typeface="黑体" panose="02010609060101010101" pitchFamily="49" charset="-122"/>
                <a:ea typeface="黑体" panose="02010609060101010101" pitchFamily="49" charset="-122"/>
              </a:rPr>
              <a:t>zhēng</a:t>
            </a:r>
            <a:r>
              <a:rPr lang="zh-CN" altLang="en-US" sz="2400" dirty="0">
                <a:solidFill>
                  <a:schemeClr val="tx2"/>
                </a:solidFill>
                <a:latin typeface="黑体" panose="02010609060101010101" pitchFamily="49" charset="-122"/>
                <a:ea typeface="黑体" panose="02010609060101010101" pitchFamily="49" charset="-122"/>
              </a:rPr>
              <a:t>） 浪遏飞舟（</a:t>
            </a:r>
            <a:r>
              <a:rPr lang="en-US" altLang="zh-CN" sz="2400" dirty="0">
                <a:solidFill>
                  <a:schemeClr val="tx2"/>
                </a:solidFill>
                <a:latin typeface="Times New Roman" panose="02020603050405020304" charset="0"/>
                <a:ea typeface="黑体" panose="02010609060101010101" pitchFamily="49" charset="-122"/>
              </a:rPr>
              <a:t>è</a:t>
            </a:r>
            <a:r>
              <a:rPr lang="zh-CN" altLang="en-US" sz="2400" dirty="0">
                <a:solidFill>
                  <a:schemeClr val="tx2"/>
                </a:solidFill>
                <a:latin typeface="黑体" panose="02010609060101010101" pitchFamily="49" charset="-122"/>
                <a:ea typeface="黑体" panose="02010609060101010101" pitchFamily="49" charset="-122"/>
              </a:rPr>
              <a:t>）</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en-US" altLang="zh-CN" sz="2400" dirty="0">
                <a:solidFill>
                  <a:schemeClr val="tx2"/>
                </a:solidFill>
                <a:latin typeface="黑体" panose="02010609060101010101" pitchFamily="49" charset="-122"/>
                <a:ea typeface="黑体" panose="02010609060101010101" pitchFamily="49" charset="-122"/>
              </a:rPr>
              <a:t>D.</a:t>
            </a:r>
            <a:r>
              <a:rPr lang="zh-CN" altLang="en-US" sz="2400" dirty="0">
                <a:solidFill>
                  <a:schemeClr val="tx2"/>
                </a:solidFill>
                <a:latin typeface="黑体" panose="02010609060101010101" pitchFamily="49" charset="-122"/>
                <a:ea typeface="黑体" panose="02010609060101010101" pitchFamily="49" charset="-122"/>
              </a:rPr>
              <a:t>惆怅（</a:t>
            </a:r>
            <a:r>
              <a:rPr lang="en-US" altLang="zh-CN" sz="2400" dirty="0">
                <a:solidFill>
                  <a:schemeClr val="tx2"/>
                </a:solidFill>
                <a:latin typeface="黑体" panose="02010609060101010101" pitchFamily="49" charset="-122"/>
                <a:ea typeface="黑体" panose="02010609060101010101" pitchFamily="49" charset="-122"/>
              </a:rPr>
              <a:t>ch</a:t>
            </a:r>
            <a:r>
              <a:rPr lang="en-US" altLang="zh-CN" sz="2400" dirty="0">
                <a:solidFill>
                  <a:schemeClr val="tx2"/>
                </a:solidFill>
                <a:latin typeface="Times New Roman" panose="02020603050405020304" charset="0"/>
                <a:ea typeface="黑体" panose="02010609060101010101" pitchFamily="49" charset="-122"/>
              </a:rPr>
              <a:t>à</a:t>
            </a:r>
            <a:r>
              <a:rPr lang="en-US" altLang="zh-CN" sz="2400" dirty="0">
                <a:solidFill>
                  <a:schemeClr val="tx2"/>
                </a:solidFill>
                <a:latin typeface="黑体" panose="02010609060101010101" pitchFamily="49" charset="-122"/>
                <a:ea typeface="黑体" panose="02010609060101010101" pitchFamily="49" charset="-122"/>
              </a:rPr>
              <a:t>ng</a:t>
            </a:r>
            <a:r>
              <a:rPr lang="zh-CN" altLang="en-US" sz="2400" dirty="0">
                <a:solidFill>
                  <a:schemeClr val="tx2"/>
                </a:solidFill>
                <a:latin typeface="黑体" panose="02010609060101010101" pitchFamily="49" charset="-122"/>
                <a:ea typeface="黑体" panose="02010609060101010101" pitchFamily="49" charset="-122"/>
              </a:rPr>
              <a:t>）  寥廓（</a:t>
            </a:r>
            <a:r>
              <a:rPr lang="en-US" altLang="zh-CN" sz="2400" dirty="0">
                <a:solidFill>
                  <a:schemeClr val="tx2"/>
                </a:solidFill>
                <a:latin typeface="黑体" panose="02010609060101010101" pitchFamily="49" charset="-122"/>
                <a:ea typeface="黑体" panose="02010609060101010101" pitchFamily="49" charset="-122"/>
              </a:rPr>
              <a:t>guō</a:t>
            </a:r>
            <a:r>
              <a:rPr lang="zh-CN" altLang="en-US" sz="2400" dirty="0">
                <a:solidFill>
                  <a:schemeClr val="tx2"/>
                </a:solidFill>
                <a:latin typeface="黑体" panose="02010609060101010101" pitchFamily="49" charset="-122"/>
                <a:ea typeface="黑体" panose="02010609060101010101" pitchFamily="49" charset="-122"/>
              </a:rPr>
              <a:t>）  沁园春（ｑ</a:t>
            </a:r>
            <a:r>
              <a:rPr lang="en-US" altLang="zh-CN" sz="2400" dirty="0">
                <a:solidFill>
                  <a:schemeClr val="tx2"/>
                </a:solidFill>
                <a:latin typeface="Times New Roman" panose="02020603050405020304" charset="0"/>
                <a:ea typeface="黑体" panose="02010609060101010101" pitchFamily="49" charset="-122"/>
              </a:rPr>
              <a:t>ì</a:t>
            </a:r>
            <a:r>
              <a:rPr lang="en-US" altLang="zh-CN" sz="2400" dirty="0">
                <a:solidFill>
                  <a:schemeClr val="tx2"/>
                </a:solidFill>
                <a:latin typeface="黑体" panose="02010609060101010101" pitchFamily="49" charset="-122"/>
                <a:ea typeface="黑体" panose="02010609060101010101" pitchFamily="49" charset="-122"/>
              </a:rPr>
              <a:t>n</a:t>
            </a:r>
            <a:r>
              <a:rPr lang="zh-CN" altLang="en-US" sz="2400" dirty="0">
                <a:solidFill>
                  <a:schemeClr val="tx2"/>
                </a:solidFill>
                <a:latin typeface="黑体" panose="02010609060101010101" pitchFamily="49" charset="-122"/>
                <a:ea typeface="黑体" panose="02010609060101010101" pitchFamily="49" charset="-122"/>
              </a:rPr>
              <a:t>）</a:t>
            </a:r>
            <a:endParaRPr lang="zh-CN" altLang="en-US" sz="2400" dirty="0">
              <a:solidFill>
                <a:schemeClr val="tx2"/>
              </a:solidFill>
              <a:latin typeface="黑体" panose="02010609060101010101" pitchFamily="49" charset="-122"/>
              <a:ea typeface="黑体" panose="02010609060101010101" pitchFamily="49" charset="-122"/>
            </a:endParaRPr>
          </a:p>
          <a:p>
            <a:endParaRPr lang="en-US" altLang="zh-CN" sz="2400" dirty="0">
              <a:solidFill>
                <a:schemeClr val="tx2"/>
              </a:solidFill>
              <a:latin typeface="黑体" panose="02010609060101010101" pitchFamily="49" charset="-122"/>
              <a:ea typeface="黑体" panose="02010609060101010101" pitchFamily="49" charset="-122"/>
            </a:endParaRPr>
          </a:p>
        </p:txBody>
      </p:sp>
      <p:sp>
        <p:nvSpPr>
          <p:cNvPr id="75781" name="Text Box 5"/>
          <p:cNvSpPr txBox="1"/>
          <p:nvPr/>
        </p:nvSpPr>
        <p:spPr>
          <a:xfrm>
            <a:off x="5943600" y="5105400"/>
            <a:ext cx="1905000" cy="519113"/>
          </a:xfrm>
          <a:prstGeom prst="rect">
            <a:avLst/>
          </a:prstGeom>
          <a:noFill/>
          <a:ln w="9525">
            <a:noFill/>
          </a:ln>
        </p:spPr>
        <p:txBody>
          <a:bodyPr>
            <a:spAutoFit/>
          </a:bodyPr>
          <a:p>
            <a:r>
              <a:rPr lang="en-US" altLang="zh-CN" sz="2800" dirty="0">
                <a:solidFill>
                  <a:srgbClr val="FF0000"/>
                </a:solidFill>
                <a:latin typeface="黑体" panose="02010609060101010101" pitchFamily="49" charset="-122"/>
                <a:ea typeface="黑体" panose="02010609060101010101" pitchFamily="49" charset="-122"/>
              </a:rPr>
              <a:t>D</a:t>
            </a:r>
            <a:endParaRPr lang="en-US" altLang="zh-CN" sz="2800" dirty="0">
              <a:solidFill>
                <a:srgbClr val="FF0000"/>
              </a:solidFill>
              <a:latin typeface="黑体" panose="02010609060101010101" pitchFamily="49" charset="-122"/>
              <a:ea typeface="黑体" panose="02010609060101010101" pitchFamily="49" charset="-122"/>
            </a:endParaRPr>
          </a:p>
        </p:txBody>
      </p:sp>
      <p:pic>
        <p:nvPicPr>
          <p:cNvPr id="81925" name="Picture 6" descr="BD14531_">
            <a:hlinkClick r:id="rId1" action="ppaction://hlinksldjump"/>
          </p:cNvPr>
          <p:cNvPicPr>
            <a:picLocks noChangeAspect="1"/>
          </p:cNvPicPr>
          <p:nvPr/>
        </p:nvPicPr>
        <p:blipFill>
          <a:blip r:embed="rId2"/>
          <a:stretch>
            <a:fillRect/>
          </a:stretch>
        </p:blipFill>
        <p:spPr>
          <a:xfrm>
            <a:off x="7696200" y="6172200"/>
            <a:ext cx="136525" cy="136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0-#ppt_w/2"/>
                                          </p:val>
                                        </p:tav>
                                        <p:tav tm="100000">
                                          <p:val>
                                            <p:strVal val="#ppt_x"/>
                                          </p:val>
                                        </p:tav>
                                      </p:tavLst>
                                    </p:anim>
                                    <p:anim calcmode="lin" valueType="num">
                                      <p:cBhvr additive="base">
                                        <p:cTn id="8" dur="500" fill="hold"/>
                                        <p:tgtEl>
                                          <p:spTgt spid="757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5780"/>
                                        </p:tgtEl>
                                        <p:attrNameLst>
                                          <p:attrName>style.visibility</p:attrName>
                                        </p:attrNameLst>
                                      </p:cBhvr>
                                      <p:to>
                                        <p:strVal val="visible"/>
                                      </p:to>
                                    </p:set>
                                    <p:animEffect transition="in" filter="blinds(horizontal)">
                                      <p:cBhvr>
                                        <p:cTn id="13" dur="500"/>
                                        <p:tgtEl>
                                          <p:spTgt spid="7578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grpId="0" nodeType="clickEffect">
                                  <p:stCondLst>
                                    <p:cond delay="0"/>
                                  </p:stCondLst>
                                  <p:childTnLst>
                                    <p:set>
                                      <p:cBhvr>
                                        <p:cTn id="17" dur="1" fill="hold">
                                          <p:stCondLst>
                                            <p:cond delay="0"/>
                                          </p:stCondLst>
                                        </p:cTn>
                                        <p:tgtEl>
                                          <p:spTgt spid="75781"/>
                                        </p:tgtEl>
                                        <p:attrNameLst>
                                          <p:attrName>style.visibility</p:attrName>
                                        </p:attrNameLst>
                                      </p:cBhvr>
                                      <p:to>
                                        <p:strVal val="visible"/>
                                      </p:to>
                                    </p:set>
                                    <p:anim calcmode="lin" valueType="num">
                                      <p:cBhvr additive="base">
                                        <p:cTn id="18" dur="500" fill="hold"/>
                                        <p:tgtEl>
                                          <p:spTgt spid="75781"/>
                                        </p:tgtEl>
                                        <p:attrNameLst>
                                          <p:attrName>ppt_x</p:attrName>
                                        </p:attrNameLst>
                                      </p:cBhvr>
                                      <p:tavLst>
                                        <p:tav tm="0">
                                          <p:val>
                                            <p:strVal val="1+#ppt_w/2"/>
                                          </p:val>
                                        </p:tav>
                                        <p:tav tm="100000">
                                          <p:val>
                                            <p:strVal val="#ppt_x"/>
                                          </p:val>
                                        </p:tav>
                                      </p:tavLst>
                                    </p:anim>
                                    <p:anim calcmode="lin" valueType="num">
                                      <p:cBhvr additive="base">
                                        <p:cTn id="19"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P spid="75780" grpId="0"/>
      <p:bldP spid="7578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3" name="Text Box 3"/>
          <p:cNvSpPr txBox="1"/>
          <p:nvPr/>
        </p:nvSpPr>
        <p:spPr>
          <a:xfrm>
            <a:off x="304800" y="609600"/>
            <a:ext cx="8305800" cy="5203825"/>
          </a:xfrm>
          <a:prstGeom prst="rect">
            <a:avLst/>
          </a:prstGeom>
          <a:noFill/>
          <a:ln w="9525">
            <a:noFill/>
          </a:ln>
        </p:spPr>
        <p:txBody>
          <a:bodyPr>
            <a:spAutoFit/>
          </a:bodyPr>
          <a:p>
            <a:pPr algn="just"/>
            <a:r>
              <a:rPr lang="en-US" altLang="zh-CN" sz="2400" dirty="0">
                <a:solidFill>
                  <a:schemeClr val="tx2"/>
                </a:solidFill>
                <a:latin typeface="黑体" panose="02010609060101010101" pitchFamily="49" charset="-122"/>
                <a:ea typeface="黑体" panose="02010609060101010101" pitchFamily="49" charset="-122"/>
              </a:rPr>
              <a:t>⑵</a:t>
            </a:r>
            <a:r>
              <a:rPr lang="zh-CN" altLang="en-US" sz="2400" dirty="0">
                <a:solidFill>
                  <a:schemeClr val="tx2"/>
                </a:solidFill>
                <a:latin typeface="黑体" panose="02010609060101010101" pitchFamily="49" charset="-122"/>
                <a:ea typeface="黑体" panose="02010609060101010101" pitchFamily="49" charset="-122"/>
              </a:rPr>
              <a:t>阅读</a:t>
            </a:r>
            <a:r>
              <a:rPr lang="en-US" altLang="zh-CN" sz="2400" dirty="0">
                <a:solidFill>
                  <a:schemeClr val="tx2"/>
                </a:solidFill>
                <a:latin typeface="黑体" panose="02010609060101010101" pitchFamily="49" charset="-122"/>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沁园春</a:t>
            </a:r>
            <a:r>
              <a:rPr lang="en-US" altLang="zh-CN"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长沙</a:t>
            </a:r>
            <a:r>
              <a:rPr lang="en-US" altLang="zh-CN" sz="2400" dirty="0">
                <a:solidFill>
                  <a:schemeClr val="tx2"/>
                </a:solidFill>
                <a:latin typeface="黑体" panose="02010609060101010101" pitchFamily="49" charset="-122"/>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上片，回答问题</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①下面对</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独立寒秋，湘江北去，橘子洲头</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意思理解最准确的一项是</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en-US" altLang="zh-CN" sz="2400" dirty="0">
                <a:solidFill>
                  <a:schemeClr val="tx2"/>
                </a:solidFill>
                <a:latin typeface="黑体" panose="02010609060101010101" pitchFamily="49" charset="-122"/>
                <a:ea typeface="黑体" panose="02010609060101010101" pitchFamily="49" charset="-122"/>
              </a:rPr>
              <a:t>A</a:t>
            </a:r>
            <a:r>
              <a:rPr lang="zh-CN" altLang="en-US" sz="2400" dirty="0">
                <a:solidFill>
                  <a:schemeClr val="tx2"/>
                </a:solidFill>
                <a:latin typeface="黑体" panose="02010609060101010101" pitchFamily="49" charset="-122"/>
                <a:ea typeface="黑体" panose="02010609060101010101" pitchFamily="49" charset="-122"/>
              </a:rPr>
              <a:t>．在这寒冷的秋天，我看着湘江静静地向北边的橘子洲头流去。</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Ｂ．我孤独的立于寒冷的秋天，看着湘江向北流去，经过橘子洲头。</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Ｃ．在这深秋的季节，我独自站在橘子洲头，眼看滔滔的湘江，日夜不息地向北流去。</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Ｄ．我独自伫立于深秋，看着湘江绕过橘子洲头，</a:t>
            </a:r>
            <a:r>
              <a:rPr lang="zh-CN" altLang="en-US" sz="2400" dirty="0">
                <a:solidFill>
                  <a:schemeClr val="tx2"/>
                </a:solidFill>
                <a:latin typeface="Times New Roman" panose="02020603050405020304" charset="0"/>
                <a:ea typeface="黑体" panose="02010609060101010101" pitchFamily="49" charset="-122"/>
              </a:rPr>
              <a:t>向</a:t>
            </a:r>
            <a:r>
              <a:rPr lang="zh-CN" altLang="en-US" sz="2400" dirty="0">
                <a:solidFill>
                  <a:schemeClr val="tx2"/>
                </a:solidFill>
                <a:latin typeface="黑体" panose="02010609060101010101" pitchFamily="49" charset="-122"/>
                <a:ea typeface="黑体" panose="02010609060101010101" pitchFamily="49" charset="-122"/>
              </a:rPr>
              <a:t>北流去。</a:t>
            </a:r>
            <a:endParaRPr lang="zh-CN" altLang="en-US" sz="2400" dirty="0">
              <a:solidFill>
                <a:schemeClr val="tx2"/>
              </a:solidFill>
              <a:latin typeface="黑体" panose="02010609060101010101" pitchFamily="49" charset="-122"/>
              <a:ea typeface="黑体" panose="02010609060101010101" pitchFamily="49" charset="-122"/>
            </a:endParaRPr>
          </a:p>
          <a:p>
            <a:endParaRPr lang="en-US" altLang="zh-CN" sz="2400" dirty="0">
              <a:solidFill>
                <a:schemeClr val="tx2"/>
              </a:solidFill>
              <a:latin typeface="黑体" panose="02010609060101010101" pitchFamily="49" charset="-122"/>
              <a:ea typeface="黑体" panose="02010609060101010101" pitchFamily="49" charset="-122"/>
            </a:endParaRPr>
          </a:p>
        </p:txBody>
      </p:sp>
      <p:sp>
        <p:nvSpPr>
          <p:cNvPr id="76804" name="Text Box 4"/>
          <p:cNvSpPr txBox="1"/>
          <p:nvPr/>
        </p:nvSpPr>
        <p:spPr>
          <a:xfrm>
            <a:off x="6477000" y="5486400"/>
            <a:ext cx="1905000" cy="762000"/>
          </a:xfrm>
          <a:prstGeom prst="rect">
            <a:avLst/>
          </a:prstGeom>
          <a:noFill/>
          <a:ln w="9525">
            <a:noFill/>
          </a:ln>
        </p:spPr>
        <p:txBody>
          <a:bodyPr>
            <a:spAutoFit/>
          </a:bodyPr>
          <a:p>
            <a:r>
              <a:rPr lang="en-US" altLang="zh-CN" sz="4400" dirty="0">
                <a:solidFill>
                  <a:srgbClr val="FF0000"/>
                </a:solidFill>
                <a:latin typeface="黑体" panose="02010609060101010101" pitchFamily="49" charset="-122"/>
                <a:ea typeface="黑体" panose="02010609060101010101" pitchFamily="49" charset="-122"/>
              </a:rPr>
              <a:t>C</a:t>
            </a:r>
            <a:endParaRPr lang="en-US" altLang="zh-CN" sz="4400" dirty="0">
              <a:solidFill>
                <a:srgbClr val="FF0000"/>
              </a:solidFill>
              <a:latin typeface="黑体" panose="02010609060101010101" pitchFamily="49" charset="-122"/>
              <a:ea typeface="黑体" panose="02010609060101010101" pitchFamily="49" charset="-122"/>
            </a:endParaRPr>
          </a:p>
        </p:txBody>
      </p:sp>
      <p:pic>
        <p:nvPicPr>
          <p:cNvPr id="82948" name="Picture 5" descr="BD14531_">
            <a:hlinkClick r:id="rId1" action="ppaction://hlinksldjump"/>
          </p:cNvPr>
          <p:cNvPicPr>
            <a:picLocks noChangeAspect="1"/>
          </p:cNvPicPr>
          <p:nvPr/>
        </p:nvPicPr>
        <p:blipFill>
          <a:blip r:embed="rId2"/>
          <a:stretch>
            <a:fillRect/>
          </a:stretch>
        </p:blipFill>
        <p:spPr>
          <a:xfrm>
            <a:off x="8153400" y="6324600"/>
            <a:ext cx="136525" cy="136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Effect transition="in" filter="blinds(horizontal)">
                                      <p:cBhvr>
                                        <p:cTn id="7" dur="500"/>
                                        <p:tgtEl>
                                          <p:spTgt spid="7680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 fill="hold"/>
                                        <p:tgtEl>
                                          <p:spTgt spid="76804"/>
                                        </p:tgtEl>
                                        <p:attrNameLst>
                                          <p:attrName>ppt_x</p:attrName>
                                        </p:attrNameLst>
                                      </p:cBhvr>
                                      <p:tavLst>
                                        <p:tav tm="0">
                                          <p:val>
                                            <p:strVal val="1+#ppt_w/2"/>
                                          </p:val>
                                        </p:tav>
                                        <p:tav tm="100000">
                                          <p:val>
                                            <p:strVal val="#ppt_x"/>
                                          </p:val>
                                        </p:tav>
                                      </p:tavLst>
                                    </p:anim>
                                    <p:anim calcmode="lin" valueType="num">
                                      <p:cBhvr additive="base">
                                        <p:cTn id="13"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p:bldP spid="7680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7" name="Text Box 3"/>
          <p:cNvSpPr txBox="1"/>
          <p:nvPr/>
        </p:nvSpPr>
        <p:spPr>
          <a:xfrm>
            <a:off x="533400" y="838200"/>
            <a:ext cx="7391400" cy="4656138"/>
          </a:xfrm>
          <a:prstGeom prst="rect">
            <a:avLst/>
          </a:prstGeom>
          <a:noFill/>
          <a:ln w="9525">
            <a:noFill/>
          </a:ln>
        </p:spPr>
        <p:txBody>
          <a:bodyPr>
            <a:spAutoFit/>
          </a:bodyPr>
          <a:p>
            <a:pPr algn="just"/>
            <a:r>
              <a:rPr lang="en-US" altLang="zh-CN" sz="2400" dirty="0">
                <a:solidFill>
                  <a:schemeClr val="tx2"/>
                </a:solidFill>
                <a:latin typeface="黑体" panose="02010609060101010101" pitchFamily="49" charset="-122"/>
                <a:ea typeface="黑体" panose="02010609060101010101" pitchFamily="49" charset="-122"/>
              </a:rPr>
              <a:t>②</a:t>
            </a:r>
            <a:r>
              <a:rPr lang="zh-CN" altLang="en-US" sz="2400" dirty="0">
                <a:solidFill>
                  <a:schemeClr val="tx2"/>
                </a:solidFill>
                <a:latin typeface="黑体" panose="02010609060101010101" pitchFamily="49" charset="-122"/>
                <a:ea typeface="黑体" panose="02010609060101010101" pitchFamily="49" charset="-122"/>
              </a:rPr>
              <a:t>对这首词上片的内容理解不正确的一项是</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Ａ．头两句都省略了介词，应理解为</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独立于寒秋，湘江向北流去。</a:t>
            </a:r>
            <a:r>
              <a:rPr lang="zh-CN" altLang="en-US" sz="2400" dirty="0">
                <a:solidFill>
                  <a:schemeClr val="tx2"/>
                </a:solidFill>
                <a:latin typeface="Times New Roman" panose="02020603050405020304" charset="0"/>
                <a:ea typeface="黑体" panose="02010609060101010101" pitchFamily="49" charset="-122"/>
              </a:rPr>
              <a:t>”</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Ｂ．</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万山</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的</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是概数，极言其多，</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遍</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尽</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也是如此。</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Ｃ．</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长空</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是形容天空辽阔，</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浅底</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是形容江岸边的水浅。</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Ｄ．</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怅寥廓</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写出了因宇宙广阔引发的激昂慷慨的思绪。</a:t>
            </a:r>
            <a:endParaRPr lang="zh-CN" altLang="en-US" sz="2400" dirty="0">
              <a:solidFill>
                <a:schemeClr val="tx2"/>
              </a:solidFill>
              <a:latin typeface="黑体" panose="02010609060101010101" pitchFamily="49" charset="-122"/>
              <a:ea typeface="黑体" panose="02010609060101010101" pitchFamily="49" charset="-122"/>
            </a:endParaRPr>
          </a:p>
          <a:p>
            <a:endParaRPr lang="en-US" altLang="zh-CN" sz="2400" dirty="0">
              <a:solidFill>
                <a:schemeClr val="tx2"/>
              </a:solidFill>
              <a:latin typeface="黑体" panose="02010609060101010101" pitchFamily="49" charset="-122"/>
              <a:ea typeface="黑体" panose="02010609060101010101" pitchFamily="49" charset="-122"/>
            </a:endParaRPr>
          </a:p>
        </p:txBody>
      </p:sp>
      <p:sp>
        <p:nvSpPr>
          <p:cNvPr id="77828" name="Text Box 4"/>
          <p:cNvSpPr txBox="1"/>
          <p:nvPr/>
        </p:nvSpPr>
        <p:spPr>
          <a:xfrm>
            <a:off x="6248400" y="5486400"/>
            <a:ext cx="1444625" cy="762000"/>
          </a:xfrm>
          <a:prstGeom prst="rect">
            <a:avLst/>
          </a:prstGeom>
          <a:noFill/>
          <a:ln w="9525">
            <a:noFill/>
          </a:ln>
        </p:spPr>
        <p:txBody>
          <a:bodyPr>
            <a:spAutoFit/>
          </a:bodyPr>
          <a:p>
            <a:r>
              <a:rPr lang="en-US" altLang="zh-CN" sz="4400" dirty="0">
                <a:solidFill>
                  <a:srgbClr val="FF0000"/>
                </a:solidFill>
                <a:latin typeface="黑体" panose="02010609060101010101" pitchFamily="49" charset="-122"/>
                <a:ea typeface="黑体" panose="02010609060101010101" pitchFamily="49" charset="-122"/>
              </a:rPr>
              <a:t>C</a:t>
            </a:r>
            <a:endParaRPr lang="en-US" altLang="zh-CN" sz="4400" dirty="0">
              <a:solidFill>
                <a:srgbClr val="FF0000"/>
              </a:solidFill>
              <a:latin typeface="黑体" panose="02010609060101010101" pitchFamily="49" charset="-122"/>
              <a:ea typeface="黑体" panose="02010609060101010101" pitchFamily="49" charset="-122"/>
            </a:endParaRPr>
          </a:p>
        </p:txBody>
      </p:sp>
      <p:pic>
        <p:nvPicPr>
          <p:cNvPr id="83972" name="Picture 5" descr="BD14531_">
            <a:hlinkClick r:id="rId1" action="ppaction://hlinksldjump"/>
          </p:cNvPr>
          <p:cNvPicPr>
            <a:picLocks noChangeAspect="1"/>
          </p:cNvPicPr>
          <p:nvPr/>
        </p:nvPicPr>
        <p:blipFill>
          <a:blip r:embed="rId2"/>
          <a:stretch>
            <a:fillRect/>
          </a:stretch>
        </p:blipFill>
        <p:spPr>
          <a:xfrm>
            <a:off x="8153400" y="5943600"/>
            <a:ext cx="152400" cy="136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blinds(horizontal)">
                                      <p:cBhvr>
                                        <p:cTn id="7" dur="500"/>
                                        <p:tgtEl>
                                          <p:spTgt spid="778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77828"/>
                                        </p:tgtEl>
                                        <p:attrNameLst>
                                          <p:attrName>style.visibility</p:attrName>
                                        </p:attrNameLst>
                                      </p:cBhvr>
                                      <p:to>
                                        <p:strVal val="visible"/>
                                      </p:to>
                                    </p:set>
                                    <p:anim calcmode="lin" valueType="num">
                                      <p:cBhvr additive="base">
                                        <p:cTn id="12" dur="500" fill="hold"/>
                                        <p:tgtEl>
                                          <p:spTgt spid="77828"/>
                                        </p:tgtEl>
                                        <p:attrNameLst>
                                          <p:attrName>ppt_x</p:attrName>
                                        </p:attrNameLst>
                                      </p:cBhvr>
                                      <p:tavLst>
                                        <p:tav tm="0">
                                          <p:val>
                                            <p:strVal val="1+#ppt_w/2"/>
                                          </p:val>
                                        </p:tav>
                                        <p:tav tm="100000">
                                          <p:val>
                                            <p:strVal val="#ppt_x"/>
                                          </p:val>
                                        </p:tav>
                                      </p:tavLst>
                                    </p:anim>
                                    <p:anim calcmode="lin" valueType="num">
                                      <p:cBhvr additive="base">
                                        <p:cTn id="13" dur="500" fill="hold"/>
                                        <p:tgtEl>
                                          <p:spTgt spid="778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P spid="7782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Text Box 3"/>
          <p:cNvSpPr txBox="1"/>
          <p:nvPr/>
        </p:nvSpPr>
        <p:spPr>
          <a:xfrm>
            <a:off x="609600" y="685800"/>
            <a:ext cx="7543800" cy="4656138"/>
          </a:xfrm>
          <a:prstGeom prst="rect">
            <a:avLst/>
          </a:prstGeom>
          <a:noFill/>
          <a:ln w="9525">
            <a:noFill/>
          </a:ln>
        </p:spPr>
        <p:txBody>
          <a:bodyPr>
            <a:spAutoFit/>
          </a:bodyPr>
          <a:p>
            <a:pPr algn="just"/>
            <a:r>
              <a:rPr lang="en-US" altLang="zh-CN" sz="2400" dirty="0">
                <a:solidFill>
                  <a:schemeClr val="tx2"/>
                </a:solidFill>
                <a:latin typeface="黑体" panose="02010609060101010101" pitchFamily="49" charset="-122"/>
                <a:ea typeface="黑体" panose="02010609060101010101" pitchFamily="49" charset="-122"/>
              </a:rPr>
              <a:t>④</a:t>
            </a:r>
            <a:r>
              <a:rPr lang="zh-CN" altLang="en-US" sz="2400" dirty="0">
                <a:solidFill>
                  <a:schemeClr val="tx2"/>
                </a:solidFill>
                <a:latin typeface="黑体" panose="02010609060101010101" pitchFamily="49" charset="-122"/>
                <a:ea typeface="黑体" panose="02010609060101010101" pitchFamily="49" charset="-122"/>
              </a:rPr>
              <a:t>下列对词的理解不够正确的一项是</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Ａ．</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层</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字写出树林的高低远近；</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染</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字写出了树木经霜后变红的程度和红叶遍布的景象。</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Ｂ．</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透</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字写出江水碧绿澄明的光与色；</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争</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字写出船只来往繁忙的景象。</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Ｃ．</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击</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字写出了苍鹰飞翔高空的雄健姿态；</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翔</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字写出鱼儿在水中游动的自由与惬意。</a:t>
            </a:r>
            <a:endParaRPr lang="zh-CN" altLang="en-US" sz="2400" dirty="0">
              <a:solidFill>
                <a:schemeClr val="tx2"/>
              </a:solidFill>
              <a:latin typeface="黑体" panose="02010609060101010101" pitchFamily="49" charset="-122"/>
              <a:ea typeface="黑体" panose="02010609060101010101" pitchFamily="49" charset="-122"/>
            </a:endParaRPr>
          </a:p>
          <a:p>
            <a:pPr algn="just"/>
            <a:r>
              <a:rPr lang="zh-CN" altLang="en-US" sz="2400" dirty="0">
                <a:solidFill>
                  <a:schemeClr val="tx2"/>
                </a:solidFill>
                <a:latin typeface="黑体" panose="02010609060101010101" pitchFamily="49" charset="-122"/>
                <a:ea typeface="黑体" panose="02010609060101010101" pitchFamily="49" charset="-122"/>
              </a:rPr>
              <a:t>Ｄ．</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万类</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写尽了一切生物；</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竞</a:t>
            </a:r>
            <a:r>
              <a:rPr lang="zh-CN" altLang="en-US" sz="2400" dirty="0">
                <a:solidFill>
                  <a:schemeClr val="tx2"/>
                </a:solidFill>
                <a:latin typeface="Times New Roman" panose="02020603050405020304" charset="0"/>
                <a:ea typeface="黑体" panose="02010609060101010101" pitchFamily="49" charset="-122"/>
              </a:rPr>
              <a:t>”</a:t>
            </a:r>
            <a:r>
              <a:rPr lang="zh-CN" altLang="en-US" sz="2400" dirty="0">
                <a:solidFill>
                  <a:schemeClr val="tx2"/>
                </a:solidFill>
                <a:latin typeface="黑体" panose="02010609060101010101" pitchFamily="49" charset="-122"/>
                <a:ea typeface="黑体" panose="02010609060101010101" pitchFamily="49" charset="-122"/>
              </a:rPr>
              <a:t>字写出了它们之间的搏斗。</a:t>
            </a:r>
            <a:endParaRPr lang="zh-CN" altLang="en-US" sz="2400" dirty="0">
              <a:solidFill>
                <a:schemeClr val="tx2"/>
              </a:solidFill>
              <a:latin typeface="黑体" panose="02010609060101010101" pitchFamily="49" charset="-122"/>
              <a:ea typeface="黑体" panose="02010609060101010101" pitchFamily="49" charset="-122"/>
            </a:endParaRPr>
          </a:p>
          <a:p>
            <a:endParaRPr lang="en-US" altLang="zh-CN" sz="2400" dirty="0">
              <a:solidFill>
                <a:schemeClr val="tx2"/>
              </a:solidFill>
              <a:latin typeface="黑体" panose="02010609060101010101" pitchFamily="49" charset="-122"/>
              <a:ea typeface="黑体" panose="02010609060101010101" pitchFamily="49" charset="-122"/>
            </a:endParaRPr>
          </a:p>
        </p:txBody>
      </p:sp>
      <p:sp>
        <p:nvSpPr>
          <p:cNvPr id="78852" name="Text Box 4"/>
          <p:cNvSpPr txBox="1"/>
          <p:nvPr/>
        </p:nvSpPr>
        <p:spPr>
          <a:xfrm>
            <a:off x="6629400" y="5715000"/>
            <a:ext cx="1524000" cy="762000"/>
          </a:xfrm>
          <a:prstGeom prst="rect">
            <a:avLst/>
          </a:prstGeom>
          <a:noFill/>
          <a:ln w="9525">
            <a:noFill/>
          </a:ln>
        </p:spPr>
        <p:txBody>
          <a:bodyPr>
            <a:spAutoFit/>
          </a:bodyPr>
          <a:p>
            <a:r>
              <a:rPr lang="en-US" altLang="zh-CN" sz="4400" dirty="0">
                <a:solidFill>
                  <a:srgbClr val="FF0000"/>
                </a:solidFill>
                <a:latin typeface="黑体" panose="02010609060101010101" pitchFamily="49" charset="-122"/>
                <a:ea typeface="黑体" panose="02010609060101010101" pitchFamily="49" charset="-122"/>
              </a:rPr>
              <a:t>D</a:t>
            </a:r>
            <a:endParaRPr lang="en-US" altLang="zh-CN" sz="4400" dirty="0">
              <a:solidFill>
                <a:srgbClr val="FF0000"/>
              </a:solidFill>
              <a:latin typeface="黑体" panose="02010609060101010101" pitchFamily="49" charset="-122"/>
              <a:ea typeface="黑体" panose="02010609060101010101" pitchFamily="49" charset="-122"/>
            </a:endParaRPr>
          </a:p>
        </p:txBody>
      </p:sp>
      <p:pic>
        <p:nvPicPr>
          <p:cNvPr id="84996" name="Picture 5" descr="BD14531_">
            <a:hlinkClick r:id="rId1" action="ppaction://hlinksldjump"/>
          </p:cNvPr>
          <p:cNvPicPr>
            <a:picLocks noChangeAspect="1"/>
          </p:cNvPicPr>
          <p:nvPr/>
        </p:nvPicPr>
        <p:blipFill>
          <a:blip r:embed="rId2"/>
          <a:stretch>
            <a:fillRect/>
          </a:stretch>
        </p:blipFill>
        <p:spPr>
          <a:xfrm>
            <a:off x="8229600" y="6248400"/>
            <a:ext cx="136525" cy="136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blinds(horizontal)">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78852"/>
                                        </p:tgtEl>
                                        <p:attrNameLst>
                                          <p:attrName>style.visibility</p:attrName>
                                        </p:attrNameLst>
                                      </p:cBhvr>
                                      <p:to>
                                        <p:strVal val="visible"/>
                                      </p:to>
                                    </p:set>
                                    <p:anim calcmode="lin" valueType="num">
                                      <p:cBhvr additive="base">
                                        <p:cTn id="12" dur="500" fill="hold"/>
                                        <p:tgtEl>
                                          <p:spTgt spid="78852"/>
                                        </p:tgtEl>
                                        <p:attrNameLst>
                                          <p:attrName>ppt_x</p:attrName>
                                        </p:attrNameLst>
                                      </p:cBhvr>
                                      <p:tavLst>
                                        <p:tav tm="0">
                                          <p:val>
                                            <p:strVal val="1+#ppt_w/2"/>
                                          </p:val>
                                        </p:tav>
                                        <p:tav tm="100000">
                                          <p:val>
                                            <p:strVal val="#ppt_x"/>
                                          </p:val>
                                        </p:tav>
                                      </p:tavLst>
                                    </p:anim>
                                    <p:anim calcmode="lin" valueType="num">
                                      <p:cBhvr additive="base">
                                        <p:cTn id="13"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62"/>
          <p:cNvPicPr>
            <a:picLocks noChangeAspect="1"/>
          </p:cNvPicPr>
          <p:nvPr/>
        </p:nvPicPr>
        <p:blipFill>
          <a:blip r:embed="rId1"/>
          <a:stretch>
            <a:fillRect/>
          </a:stretch>
        </p:blipFill>
        <p:spPr>
          <a:xfrm>
            <a:off x="0" y="0"/>
            <a:ext cx="9144000" cy="6857365"/>
          </a:xfrm>
          <a:prstGeom prst="rect">
            <a:avLst/>
          </a:prstGeom>
        </p:spPr>
      </p:pic>
      <p:sp>
        <p:nvSpPr>
          <p:cNvPr id="4" name="文本框 3"/>
          <p:cNvSpPr txBox="1"/>
          <p:nvPr/>
        </p:nvSpPr>
        <p:spPr>
          <a:xfrm>
            <a:off x="423228" y="259080"/>
            <a:ext cx="5995670" cy="423545"/>
          </a:xfrm>
          <a:prstGeom prst="rect">
            <a:avLst/>
          </a:prstGeom>
          <a:noFill/>
        </p:spPr>
        <p:txBody>
          <a:bodyPr wrap="none" rtlCol="0" anchor="t">
            <a:spAutoFit/>
          </a:bodyPr>
          <a:p>
            <a:pPr marL="0" indent="0" eaLnBrk="1" hangingPunct="1">
              <a:lnSpc>
                <a:spcPct val="90000"/>
              </a:lnSpc>
              <a:buNone/>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18</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到湖南</a:t>
            </a:r>
            <a:r>
              <a:rPr lang="zh-CN" altLang="en-US" sz="2400" dirty="0">
                <a:solidFill>
                  <a:srgbClr val="FF0000"/>
                </a:solidFill>
                <a:latin typeface="仿宋" panose="02010609060101010101" charset="-122"/>
                <a:ea typeface="仿宋" panose="02010609060101010101" charset="-122"/>
                <a:cs typeface="仿宋" panose="02010609060101010101" charset="-122"/>
                <a:sym typeface="+mn-ea"/>
              </a:rPr>
              <a:t>长沙</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，在此从事革命活动</a:t>
            </a:r>
            <a:r>
              <a:rPr lang="en-US" altLang="zh-CN" sz="2400" dirty="0">
                <a:solidFill>
                  <a:srgbClr val="FF0000"/>
                </a:solidFill>
                <a:latin typeface="仿宋" panose="02010609060101010101" charset="-122"/>
                <a:ea typeface="仿宋" panose="02010609060101010101" charset="-122"/>
                <a:cs typeface="仿宋" panose="02010609060101010101" charset="-122"/>
                <a:sym typeface="+mn-ea"/>
              </a:rPr>
              <a:t>13</a:t>
            </a:r>
            <a:r>
              <a:rPr lang="zh-CN" altLang="en-US" sz="2400" dirty="0">
                <a:solidFill>
                  <a:srgbClr val="FF0000"/>
                </a:solidFill>
                <a:latin typeface="仿宋" panose="02010609060101010101" charset="-122"/>
                <a:ea typeface="仿宋" panose="02010609060101010101" charset="-122"/>
                <a:cs typeface="仿宋" panose="02010609060101010101" charset="-122"/>
                <a:sym typeface="+mn-ea"/>
              </a:rPr>
              <a:t>年</a:t>
            </a:r>
            <a:endParaRPr lang="zh-CN" altLang="en-US" sz="2400">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211455" y="682625"/>
            <a:ext cx="8418195" cy="1272540"/>
          </a:xfrm>
          <a:prstGeom prst="rect">
            <a:avLst/>
          </a:prstGeom>
          <a:noFill/>
        </p:spPr>
        <p:txBody>
          <a:bodyPr wrap="square" rtlCol="0" anchor="t">
            <a:spAutoFit/>
          </a:bodyPr>
          <a:p>
            <a:pPr marL="0" indent="0" eaLnBrk="1" hangingPunct="1">
              <a:lnSpc>
                <a:spcPct val="90000"/>
              </a:lnSpc>
              <a:buNone/>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25</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与何叔衡等创立了以“改造中国和世界”为奋斗目标的</a:t>
            </a:r>
            <a:r>
              <a:rPr lang="zh-CN" altLang="en-US" sz="2400" u="sng" dirty="0">
                <a:solidFill>
                  <a:srgbClr val="FF0000"/>
                </a:solidFill>
                <a:latin typeface="仿宋" panose="02010609060101010101" charset="-122"/>
                <a:ea typeface="仿宋" panose="02010609060101010101" charset="-122"/>
                <a:cs typeface="仿宋" panose="02010609060101010101" charset="-122"/>
                <a:sym typeface="+mn-ea"/>
              </a:rPr>
              <a:t>新民学会</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a:t>
            </a:r>
            <a:endParaRPr lang="zh-CN" altLang="en-US" sz="2400" dirty="0">
              <a:solidFill>
                <a:schemeClr val="tx2"/>
              </a:solidFill>
              <a:latin typeface="仿宋" panose="02010609060101010101" charset="-122"/>
              <a:ea typeface="仿宋" panose="02010609060101010101" charset="-122"/>
              <a:cs typeface="仿宋" panose="02010609060101010101" charset="-122"/>
              <a:sym typeface="+mn-ea"/>
            </a:endParaRPr>
          </a:p>
          <a:p>
            <a:pPr marL="0" indent="0" eaLnBrk="1" hangingPunct="1">
              <a:lnSpc>
                <a:spcPct val="90000"/>
              </a:lnSpc>
              <a:buNone/>
            </a:pP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随后，又领导了驱逐</a:t>
            </a:r>
            <a:r>
              <a:rPr lang="zh-CN" altLang="en-US" sz="2400" u="sng" dirty="0">
                <a:solidFill>
                  <a:schemeClr val="tx2"/>
                </a:solidFill>
                <a:latin typeface="仿宋" panose="02010609060101010101" charset="-122"/>
                <a:ea typeface="仿宋" panose="02010609060101010101" charset="-122"/>
                <a:cs typeface="仿宋" panose="02010609060101010101" charset="-122"/>
                <a:sym typeface="+mn-ea"/>
              </a:rPr>
              <a:t>湖南督军兼省长</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军阀</a:t>
            </a:r>
            <a:r>
              <a:rPr lang="zh-CN" altLang="en-US" sz="2400" u="sng" dirty="0">
                <a:solidFill>
                  <a:srgbClr val="FF0000"/>
                </a:solidFill>
                <a:latin typeface="仿宋" panose="02010609060101010101" charset="-122"/>
                <a:ea typeface="仿宋" panose="02010609060101010101" charset="-122"/>
                <a:cs typeface="仿宋" panose="02010609060101010101" charset="-122"/>
                <a:sym typeface="+mn-ea"/>
              </a:rPr>
              <a:t>张敬尧</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的斗争。</a:t>
            </a:r>
            <a:endParaRPr lang="zh-CN" altLang="en-US" sz="2400">
              <a:latin typeface="仿宋" panose="02010609060101010101" charset="-122"/>
              <a:ea typeface="仿宋" panose="02010609060101010101" charset="-122"/>
              <a:cs typeface="仿宋" panose="02010609060101010101" charset="-122"/>
            </a:endParaRPr>
          </a:p>
        </p:txBody>
      </p:sp>
      <p:sp>
        <p:nvSpPr>
          <p:cNvPr id="6" name="文本框 5"/>
          <p:cNvSpPr txBox="1"/>
          <p:nvPr/>
        </p:nvSpPr>
        <p:spPr>
          <a:xfrm>
            <a:off x="725488" y="2797175"/>
            <a:ext cx="5693410" cy="423545"/>
          </a:xfrm>
          <a:prstGeom prst="rect">
            <a:avLst/>
          </a:prstGeom>
          <a:noFill/>
        </p:spPr>
        <p:txBody>
          <a:bodyPr wrap="none" rtlCol="0" anchor="t">
            <a:spAutoFit/>
          </a:bodyPr>
          <a:p>
            <a:pPr marL="0" indent="0" algn="ctr" eaLnBrk="1" hangingPunct="1">
              <a:lnSpc>
                <a:spcPct val="90000"/>
              </a:lnSpc>
              <a:buNone/>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28</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组建了中共湘区委员会并任书记。</a:t>
            </a:r>
            <a:endParaRPr lang="zh-CN" altLang="en-US" sz="2400">
              <a:latin typeface="仿宋" panose="02010609060101010101" charset="-122"/>
              <a:ea typeface="仿宋" panose="02010609060101010101" charset="-122"/>
              <a:cs typeface="仿宋" panose="02010609060101010101" charset="-122"/>
            </a:endParaRPr>
          </a:p>
        </p:txBody>
      </p:sp>
      <p:sp>
        <p:nvSpPr>
          <p:cNvPr id="7" name="文本框 6"/>
          <p:cNvSpPr txBox="1"/>
          <p:nvPr/>
        </p:nvSpPr>
        <p:spPr>
          <a:xfrm>
            <a:off x="0" y="2041525"/>
            <a:ext cx="8054975" cy="755650"/>
          </a:xfrm>
          <a:prstGeom prst="rect">
            <a:avLst/>
          </a:prstGeom>
          <a:noFill/>
        </p:spPr>
        <p:txBody>
          <a:bodyPr wrap="square" rtlCol="0" anchor="t">
            <a:spAutoFit/>
          </a:bodyPr>
          <a:p>
            <a:pPr algn="ctr" eaLnBrk="1" hangingPunct="1">
              <a:lnSpc>
                <a:spcPct val="90000"/>
              </a:lnSpc>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     26</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u="sng" dirty="0">
                <a:solidFill>
                  <a:srgbClr val="FF0000"/>
                </a:solidFill>
                <a:latin typeface="仿宋" panose="02010609060101010101" charset="-122"/>
                <a:ea typeface="仿宋" panose="02010609060101010101" charset="-122"/>
                <a:cs typeface="仿宋" panose="02010609060101010101" charset="-122"/>
                <a:sym typeface="+mn-ea"/>
              </a:rPr>
              <a:t>“五四”运动</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时，组织领导了长沙学生和市民的爱国运动，主编</a:t>
            </a:r>
            <a:r>
              <a:rPr lang="en-US" altLang="zh-CN" sz="2400" u="sng" dirty="0">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u="sng" dirty="0">
                <a:solidFill>
                  <a:srgbClr val="FF0000"/>
                </a:solidFill>
                <a:latin typeface="仿宋" panose="02010609060101010101" charset="-122"/>
                <a:ea typeface="仿宋" panose="02010609060101010101" charset="-122"/>
                <a:cs typeface="仿宋" panose="02010609060101010101" charset="-122"/>
                <a:sym typeface="+mn-ea"/>
              </a:rPr>
              <a:t>湘江评论</a:t>
            </a:r>
            <a:r>
              <a:rPr lang="en-US" altLang="zh-CN" sz="2400" u="sng" dirty="0">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2"/>
                </a:solidFill>
                <a:latin typeface="仿宋" panose="02010609060101010101" charset="-122"/>
                <a:ea typeface="仿宋" panose="02010609060101010101" charset="-122"/>
                <a:cs typeface="仿宋" panose="02010609060101010101" charset="-122"/>
                <a:sym typeface="+mn-ea"/>
              </a:rPr>
              <a:t>，发表了一系列重要文章。</a:t>
            </a:r>
            <a:endParaRPr lang="zh-CN" altLang="en-US" sz="2400">
              <a:latin typeface="仿宋" panose="02010609060101010101" charset="-122"/>
              <a:ea typeface="仿宋" panose="02010609060101010101" charset="-122"/>
              <a:cs typeface="仿宋" panose="02010609060101010101" charset="-122"/>
            </a:endParaRPr>
          </a:p>
        </p:txBody>
      </p:sp>
      <p:sp>
        <p:nvSpPr>
          <p:cNvPr id="13" name="文本框 12"/>
          <p:cNvSpPr txBox="1"/>
          <p:nvPr/>
        </p:nvSpPr>
        <p:spPr>
          <a:xfrm>
            <a:off x="-66675" y="3220720"/>
            <a:ext cx="8841740" cy="1383665"/>
          </a:xfrm>
          <a:prstGeom prst="rect">
            <a:avLst/>
          </a:prstGeom>
          <a:noFill/>
        </p:spPr>
        <p:txBody>
          <a:bodyPr wrap="square" rtlCol="0" anchor="t">
            <a:spAutoFit/>
          </a:bodyPr>
          <a:p>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30</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u="sng">
                <a:latin typeface="仿宋" panose="02010609060101010101" charset="-122"/>
                <a:ea typeface="仿宋" panose="02010609060101010101" charset="-122"/>
                <a:cs typeface="仿宋" panose="02010609060101010101" charset="-122"/>
              </a:rPr>
              <a:t>离开长沙</a:t>
            </a:r>
            <a:r>
              <a:rPr lang="zh-CN" altLang="en-US" sz="2400">
                <a:latin typeface="仿宋" panose="02010609060101010101" charset="-122"/>
                <a:ea typeface="仿宋" panose="02010609060101010101" charset="-122"/>
                <a:cs typeface="仿宋" panose="02010609060101010101" charset="-122"/>
              </a:rPr>
              <a:t>到上海、广州等地从事革命活动，</a:t>
            </a:r>
            <a:endParaRPr lang="zh-CN" altLang="en-US" sz="2400">
              <a:latin typeface="仿宋" panose="02010609060101010101" charset="-122"/>
              <a:ea typeface="仿宋" panose="02010609060101010101" charset="-122"/>
              <a:cs typeface="仿宋" panose="02010609060101010101" charset="-122"/>
            </a:endParaRPr>
          </a:p>
          <a:p>
            <a:r>
              <a:rPr lang="en-US" altLang="zh-CN" sz="2400" dirty="0">
                <a:solidFill>
                  <a:srgbClr val="C00000"/>
                </a:solidFill>
                <a:latin typeface="仿宋" panose="02010609060101010101" charset="-122"/>
                <a:ea typeface="仿宋" panose="02010609060101010101" charset="-122"/>
                <a:cs typeface="仿宋" panose="02010609060101010101" charset="-122"/>
                <a:sym typeface="+mn-ea"/>
              </a:rPr>
              <a:t>     1925</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年（</a:t>
            </a: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32</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a:latin typeface="仿宋" panose="02010609060101010101" charset="-122"/>
                <a:ea typeface="仿宋" panose="02010609060101010101" charset="-122"/>
                <a:cs typeface="仿宋" panose="02010609060101010101" charset="-122"/>
              </a:rPr>
              <a:t>回湖南湘潭从事农民运动。同年秋，他</a:t>
            </a:r>
            <a:r>
              <a:rPr lang="zh-CN" altLang="en-US" sz="2400" u="sng">
                <a:latin typeface="仿宋" panose="02010609060101010101" charset="-122"/>
                <a:ea typeface="仿宋" panose="02010609060101010101" charset="-122"/>
                <a:cs typeface="仿宋" panose="02010609060101010101" charset="-122"/>
              </a:rPr>
              <a:t>经长沙</a:t>
            </a:r>
            <a:r>
              <a:rPr lang="zh-CN" altLang="en-US" sz="2400">
                <a:latin typeface="仿宋" panose="02010609060101010101" charset="-122"/>
                <a:ea typeface="仿宋" panose="02010609060101010101" charset="-122"/>
                <a:cs typeface="仿宋" panose="02010609060101010101" charset="-122"/>
              </a:rPr>
              <a:t>转赴广州接办农民运动讲习所。</a:t>
            </a:r>
            <a:endParaRPr lang="zh-CN" altLang="en-US" sz="2400">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574675" y="4604385"/>
            <a:ext cx="7480300" cy="755650"/>
          </a:xfrm>
          <a:prstGeom prst="rect">
            <a:avLst/>
          </a:prstGeom>
          <a:noFill/>
        </p:spPr>
        <p:txBody>
          <a:bodyPr wrap="square" rtlCol="0" anchor="t">
            <a:spAutoFit/>
          </a:bodyPr>
          <a:p>
            <a:pPr marL="0" indent="0" eaLnBrk="1" hangingPunct="1">
              <a:lnSpc>
                <a:spcPct val="90000"/>
              </a:lnSpc>
              <a:buNone/>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18</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发动</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秋收起义</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；会师井冈山；长征；遵义会议；重庆谈判。</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8" name="文本框 7"/>
          <p:cNvSpPr txBox="1"/>
          <p:nvPr/>
        </p:nvSpPr>
        <p:spPr>
          <a:xfrm>
            <a:off x="268288" y="5360035"/>
            <a:ext cx="6308090" cy="423545"/>
          </a:xfrm>
          <a:prstGeom prst="rect">
            <a:avLst/>
          </a:prstGeom>
          <a:noFill/>
        </p:spPr>
        <p:txBody>
          <a:bodyPr wrap="none" rtlCol="0" anchor="t">
            <a:spAutoFit/>
          </a:bodyPr>
          <a:p>
            <a:pPr marL="0" indent="0" eaLnBrk="1" hangingPunct="1">
              <a:lnSpc>
                <a:spcPct val="90000"/>
              </a:lnSpc>
              <a:buNone/>
            </a:pP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1949</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年（</a:t>
            </a:r>
            <a:r>
              <a:rPr lang="en-US" altLang="zh-CN" sz="2400" u="sng" dirty="0">
                <a:solidFill>
                  <a:srgbClr val="C00000"/>
                </a:solidFill>
                <a:latin typeface="仿宋" panose="02010609060101010101" charset="-122"/>
                <a:ea typeface="仿宋" panose="02010609060101010101" charset="-122"/>
                <a:cs typeface="仿宋" panose="02010609060101010101" charset="-122"/>
                <a:sym typeface="+mn-ea"/>
              </a:rPr>
              <a:t>56</a:t>
            </a:r>
            <a:r>
              <a:rPr lang="zh-CN" altLang="en-US" sz="2400" u="sng" dirty="0">
                <a:solidFill>
                  <a:srgbClr val="C00000"/>
                </a:solidFill>
                <a:latin typeface="仿宋" panose="02010609060101010101" charset="-122"/>
                <a:ea typeface="仿宋" panose="02010609060101010101" charset="-122"/>
                <a:cs typeface="仿宋" panose="02010609060101010101" charset="-122"/>
                <a:sym typeface="+mn-ea"/>
              </a:rPr>
              <a:t>岁）</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中华人民共和国开国大典。</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sld>
</file>

<file path=ppt/tags/tag1.xml><?xml version="1.0" encoding="utf-8"?>
<p:tagLst xmlns:p="http://schemas.openxmlformats.org/presentationml/2006/main">
  <p:tag name="KSO_WM_UNIT_PLACING_PICTURE_USER_VIEWPORT" val="{&quot;height&quot;:7275,&quot;width&quot;:11550}"/>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spPr>
      <a:bodyPr vert="eaVert" wrap="square" lIns="91440" tIns="45720" rIns="91440" bIns="45720" numCol="1" anchor="ctr" anchorCtr="0" compatLnSpc="1">
        <a:spAutoFit/>
      </a:bodyPr>
      <a:lstStyle>
        <a:defPPr marL="0" marR="0" indent="0" algn="ctr" defTabSz="914400" rtl="0" eaLnBrk="1" fontAlgn="base" latinLnBrk="0" hangingPunct="1">
          <a:lnSpc>
            <a:spcPct val="100000"/>
          </a:lnSpc>
          <a:spcBef>
            <a:spcPct val="50000"/>
          </a:spcBef>
          <a:spcAft>
            <a:spcPct val="0"/>
          </a:spcAft>
          <a:buClrTx/>
          <a:buSzTx/>
          <a:buFontTx/>
          <a:buNone/>
          <a:defRPr kumimoji="1" lang="en-US" sz="3600" b="1" i="0" u="none" strike="noStrike" cap="none" normalizeH="0" baseline="0" smtClean="0">
            <a:ln>
              <a:noFill/>
            </a:ln>
            <a:solidFill>
              <a:schemeClr val="tx1"/>
            </a:solidFill>
            <a:effectLst/>
            <a:latin typeface="Times New Roman" panose="02020603050405020304" charset="0"/>
            <a:ea typeface="宋体" panose="02010600030101010101" pitchFamily="2" charset="-122"/>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spPr>
      <a:bodyPr vert="eaVert" wrap="square" lIns="91440" tIns="45720" rIns="91440" bIns="45720" numCol="1" anchor="ctr" anchorCtr="0" compatLnSpc="1">
        <a:spAutoFit/>
      </a:bodyPr>
      <a:lstStyle>
        <a:defPPr marL="0" marR="0" indent="0" algn="ctr" defTabSz="914400" rtl="0" eaLnBrk="1" fontAlgn="base" latinLnBrk="0" hangingPunct="1">
          <a:lnSpc>
            <a:spcPct val="100000"/>
          </a:lnSpc>
          <a:spcBef>
            <a:spcPct val="50000"/>
          </a:spcBef>
          <a:spcAft>
            <a:spcPct val="0"/>
          </a:spcAft>
          <a:buClrTx/>
          <a:buSzTx/>
          <a:buFontTx/>
          <a:buNone/>
          <a:defRPr kumimoji="1" lang="en-US" sz="3600" b="1" i="0" u="none" strike="noStrike" cap="none" normalizeH="0" baseline="0" smtClean="0">
            <a:ln>
              <a:noFill/>
            </a:ln>
            <a:solidFill>
              <a:schemeClr val="tx1"/>
            </a:solidFill>
            <a:effectLst/>
            <a:latin typeface="Times New Roman" panose="0202060305040502030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spPr>
      <a:bodyPr vert="eaVert" wrap="square" lIns="91440" tIns="45720" rIns="91440" bIns="45720" numCol="1" anchor="ctr" anchorCtr="0" compatLnSpc="1">
        <a:spAutoFit/>
      </a:bodyPr>
      <a:lstStyle>
        <a:defPPr marL="0" marR="0" indent="0" algn="ctr" defTabSz="914400" rtl="0" eaLnBrk="1" fontAlgn="base" latinLnBrk="0" hangingPunct="1">
          <a:lnSpc>
            <a:spcPct val="100000"/>
          </a:lnSpc>
          <a:spcBef>
            <a:spcPct val="50000"/>
          </a:spcBef>
          <a:spcAft>
            <a:spcPct val="0"/>
          </a:spcAft>
          <a:buClrTx/>
          <a:buSzTx/>
          <a:buFontTx/>
          <a:buNone/>
          <a:defRPr kumimoji="1" lang="en-US" sz="3600" b="1" i="0" u="none" strike="noStrike" cap="none" normalizeH="0" baseline="0" smtClean="0">
            <a:ln>
              <a:noFill/>
            </a:ln>
            <a:solidFill>
              <a:schemeClr val="tx1"/>
            </a:solidFill>
            <a:effectLst/>
            <a:latin typeface="Times New Roman" panose="02020603050405020304" charset="0"/>
            <a:ea typeface="宋体" panose="02010600030101010101" pitchFamily="2" charset="-122"/>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spPr>
      <a:bodyPr vert="eaVert" wrap="square" lIns="91440" tIns="45720" rIns="91440" bIns="45720" numCol="1" anchor="ctr" anchorCtr="0" compatLnSpc="1">
        <a:spAutoFit/>
      </a:bodyPr>
      <a:lstStyle>
        <a:defPPr marL="0" marR="0" indent="0" algn="ctr" defTabSz="914400" rtl="0" eaLnBrk="1" fontAlgn="base" latinLnBrk="0" hangingPunct="1">
          <a:lnSpc>
            <a:spcPct val="100000"/>
          </a:lnSpc>
          <a:spcBef>
            <a:spcPct val="50000"/>
          </a:spcBef>
          <a:spcAft>
            <a:spcPct val="0"/>
          </a:spcAft>
          <a:buClrTx/>
          <a:buSzTx/>
          <a:buFontTx/>
          <a:buNone/>
          <a:defRPr kumimoji="1" lang="en-US" sz="3600" b="1" i="0" u="none" strike="noStrike" cap="none" normalizeH="0" baseline="0" smtClean="0">
            <a:ln>
              <a:noFill/>
            </a:ln>
            <a:solidFill>
              <a:schemeClr val="tx1"/>
            </a:solidFill>
            <a:effectLst/>
            <a:latin typeface="Times New Roman" panose="0202060305040502030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Designs\Sunny Days.pot</Template>
  <TotalTime>0</TotalTime>
  <Words>9329</Words>
  <Application>WPS 演示</Application>
  <PresentationFormat>全屏显示(4:3)</PresentationFormat>
  <Paragraphs>796</Paragraphs>
  <Slides>87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87</vt:i4>
      </vt:variant>
    </vt:vector>
  </HeadingPairs>
  <TitlesOfParts>
    <vt:vector size="105" baseType="lpstr">
      <vt:lpstr>Arial</vt:lpstr>
      <vt:lpstr>宋体</vt:lpstr>
      <vt:lpstr>Wingdings</vt:lpstr>
      <vt:lpstr>Times New Roman</vt:lpstr>
      <vt:lpstr>方正魏碑简体</vt:lpstr>
      <vt:lpstr>楷体</vt:lpstr>
      <vt:lpstr>仿宋</vt:lpstr>
      <vt:lpstr>黑体</vt:lpstr>
      <vt:lpstr>楷体_GB2312</vt:lpstr>
      <vt:lpstr>新宋体</vt:lpstr>
      <vt:lpstr>微软雅黑</vt:lpstr>
      <vt:lpstr>Arial Unicode MS</vt:lpstr>
      <vt:lpstr>Calibri</vt:lpstr>
      <vt:lpstr>方正隶变_GBK</vt:lpstr>
      <vt:lpstr>华文行楷</vt:lpstr>
      <vt:lpstr>Arial Unicode MS</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在起句中讲述了哪些内容？</vt:lpstr>
      <vt:lpstr>诗歌语言的跳跃性很大，语序往往倒装，而且有些成分省略。请按调整好的正常语序，把开头三句的大意顺畅地说一下 独立寒秋,湘江北去，橘子洲头。</vt:lpstr>
      <vt:lpstr>“独立”能否改为“站立”“直立”等？ </vt:lpstr>
      <vt:lpstr>唐朝柳宗元有一首题为《江雪》的绝句，谁还记得吗？</vt:lpstr>
      <vt:lpstr>“看”字统领哪几句？</vt:lpstr>
      <vt:lpstr>在“看”的统领下，作者从哪几个角度为我              们展示了一幅湘江秋景图？</vt:lpstr>
      <vt:lpstr>PowerPoint 演示文稿</vt:lpstr>
      <vt:lpstr>在这几句中，哪几个词用得好？ </vt:lpstr>
      <vt:lpstr>PowerPoint 演示文稿</vt:lpstr>
      <vt:lpstr>PowerPoint 演示文稿</vt:lpstr>
      <vt:lpstr>这漫山遍野像火一样的枫林，很容易使人联想起什么？ </vt:lpstr>
      <vt:lpstr>PowerPoint 演示文稿</vt:lpstr>
      <vt:lpstr>“击”改成“飞”可以吗？ </vt:lpstr>
      <vt:lpstr>“翔”改为“游”好像更准确一些，鱼儿怎能像鸟儿一样飞翔呢？ </vt:lpstr>
      <vt:lpstr>毛泽东笔下的秋景，给人的总体感觉是什么？用四字短语概括景物的特征。 </vt:lpstr>
      <vt:lpstr>这些景物表现了作者怎样的感情？</vt:lpstr>
      <vt:lpstr>意 象</vt:lpstr>
      <vt:lpstr>PowerPoint 演示文稿</vt:lpstr>
      <vt:lpstr>PowerPoint 演示文稿</vt:lpstr>
      <vt:lpstr>看到这幅湘江深秋的绚丽壮美的画面，作者想到了什么？</vt:lpstr>
      <vt:lpstr>“主沉浮”的深层含义是什么？</vt:lpstr>
      <vt:lpstr>诗人“独立寒秋”，他不是想着自己被军阀追捕的处境，而是放眼宇宙，胸怀祖国，关注着国家的前途，忧思着民族的命运，这是一种什么心境？</vt:lpstr>
      <vt:lpstr>PowerPoint 演示文稿</vt:lpstr>
      <vt:lpstr>PowerPoint 演示文稿</vt:lpstr>
      <vt:lpstr>意向的对比</vt:lpstr>
      <vt:lpstr>PowerPoint 演示文稿</vt:lpstr>
      <vt:lpstr>上阙写景如此美好,与作者要表达的情感有什么关系? </vt:lpstr>
      <vt:lpstr>最后三句在结构上起什么作用?</vt:lpstr>
      <vt:lpstr>下阕主要写了什么内容？ </vt:lpstr>
      <vt:lpstr>下阕开头哪两个字标志着词人由上阕的写景转入对往事的回忆？</vt:lpstr>
      <vt:lpstr>说说对“峥嵘岁月”的理解。</vt:lpstr>
      <vt:lpstr>词人如何刻画“同学少年”这一意象的？表达了作者当时怎样的思想感情？</vt:lpstr>
      <vt:lpstr>PowerPoint 演示文稿</vt:lpstr>
      <vt:lpstr>PowerPoint 演示文稿</vt:lpstr>
      <vt:lpstr>曾记否，到中流击水，浪遏飞舟？</vt:lpstr>
      <vt:lpstr>PowerPoint 演示文稿</vt:lpstr>
      <vt:lpstr>总结: 本词主要抒发什么情感，表达什么志向 ?</vt:lpstr>
      <vt:lpstr>PowerPoint 演示文稿</vt:lpstr>
      <vt:lpstr>忆秦娥   娄山关 毛泽东 1935年2月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西山寻梅</cp:lastModifiedBy>
  <cp:revision>162</cp:revision>
  <dcterms:created xsi:type="dcterms:W3CDTF">2021-07-28T00:58:00Z</dcterms:created>
  <dcterms:modified xsi:type="dcterms:W3CDTF">2021-07-28T08:56:10Z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