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wav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86" r:id="rId5"/>
    <p:sldId id="287" r:id="rId6"/>
    <p:sldId id="259" r:id="rId7"/>
    <p:sldId id="260" r:id="rId8"/>
    <p:sldId id="261" r:id="rId9"/>
    <p:sldId id="262" r:id="rId10"/>
    <p:sldId id="295" r:id="rId11"/>
    <p:sldId id="263" r:id="rId12"/>
    <p:sldId id="288" r:id="rId13"/>
    <p:sldId id="289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92" r:id="rId23"/>
    <p:sldId id="290" r:id="rId24"/>
    <p:sldId id="291" r:id="rId25"/>
    <p:sldId id="273" r:id="rId26"/>
    <p:sldId id="274" r:id="rId27"/>
    <p:sldId id="275" r:id="rId28"/>
    <p:sldId id="276" r:id="rId29"/>
    <p:sldId id="294" r:id="rId30"/>
    <p:sldId id="277" r:id="rId31"/>
    <p:sldId id="278" r:id="rId32"/>
    <p:sldId id="279" r:id="rId33"/>
    <p:sldId id="280" r:id="rId34"/>
    <p:sldId id="281" r:id="rId35"/>
    <p:sldId id="293" r:id="rId36"/>
    <p:sldId id="284" r:id="rId37"/>
    <p:sldId id="282" r:id="rId38"/>
    <p:sldId id="283" r:id="rId39"/>
    <p:sldId id="297" r:id="rId40"/>
    <p:sldId id="298" r:id="rId41"/>
    <p:sldId id="296" r:id="rId42"/>
  </p:sldIdLst>
  <p:sldSz cx="9144000" cy="6858000" type="screen4x3"/>
  <p:notesSz cx="6858000" cy="9144000"/>
  <p:custDataLst>
    <p:tags r:id="rId43"/>
  </p:custDataLst>
  <p:defaultTextStyle>
    <a:defPPr>
      <a:defRPr lang="zh-CN" altLang="en-US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tags" Target="tags/tag1.xml" /><Relationship Id="rId44" Type="http://schemas.openxmlformats.org/officeDocument/2006/relationships/presProps" Target="presProps.xml" /><Relationship Id="rId45" Type="http://schemas.openxmlformats.org/officeDocument/2006/relationships/viewProps" Target="viewProps.xml" /><Relationship Id="rId46" Type="http://schemas.openxmlformats.org/officeDocument/2006/relationships/theme" Target="theme/theme1.xml" /><Relationship Id="rId47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33794" name="Rectangle 2" title="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 lvl="0"/>
            <a:fld id="{C7804CF0-C08C-40A0-B42A-B8532C4028DA}" type="header">
              <a:rPr sz="1200"/>
              <a:t>*</a:t>
            </a:fld>
            <a:endParaRPr sz="1200"/>
          </a:p>
        </p:txBody>
      </p:sp>
      <p:sp>
        <p:nvSpPr>
          <p:cNvPr id="33795" name="Rectangle 3" title="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0DAEFC27-0F34-40B3-930E-65E74F65D682}" type="datetime1">
              <a:rPr lang="zh-CN" altLang="en-US" sz="1200"/>
              <a:t>*</a:t>
            </a:fld>
            <a:endParaRPr sz="1200"/>
          </a:p>
        </p:txBody>
      </p:sp>
      <p:sp>
        <p:nvSpPr>
          <p:cNvPr id="33796" name="Rectangle 4" title="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prstClr val="black"/>
            </a:solidFill>
            <a:miter lim="800000"/>
          </a:ln>
        </p:spPr>
      </p:sp>
      <p:sp>
        <p:nvSpPr>
          <p:cNvPr id="33797" name="Rectangle 5" title="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3798" name="Rectangle 6" title="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AECC37DE-63B3-4BD7-B95F-B15456B47F3C}" type="footer">
              <a:rPr sz="1200"/>
              <a:t>*</a:t>
            </a:fld>
            <a:endParaRPr sz="1200"/>
          </a:p>
        </p:txBody>
      </p:sp>
      <p:sp>
        <p:nvSpPr>
          <p:cNvPr id="33799" name="Rectangle 7" title="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9C9D885A-59F4-4EC1-B7B2-5F7605D9068B}" type="slidenum">
              <a:rPr sz="1200"/>
              <a:t>‹#›</a:t>
            </a:fld>
            <a:endParaRPr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4818" name="NotDefined 2" title=""/>
          <p:cNvSpPr>
            <a:spLocks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miter lim="800000"/>
          </a:ln>
        </p:spPr>
      </p:sp>
      <p:sp>
        <p:nvSpPr>
          <p:cNvPr id="34819" name="NotDefined 3" title=""/>
          <p:cNvSpPr/>
          <p:nvPr>
            <p:ph type="body" idx="3"/>
          </p:nvPr>
        </p:nvSpPr>
        <p:spPr>
          <a:xfrm>
            <a:off x="914400" y="4343400"/>
            <a:ext cx="5029200" cy="4114800"/>
          </a:xfrm>
          <a:noFill/>
          <a:ln>
            <a:miter lim="800000"/>
          </a:ln>
        </p:spPr>
        <p:txBody>
          <a:bodyPr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/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40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40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40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image" Target="file:///D:\qq&#25991;&#20214;\712321467\Image\C2C\Image2\%7b75232B38-A165-1FB7-499C-2E1C792CACB5%7d.png" TargetMode="External" /><Relationship Id="rId5" Type="http://schemas.openxmlformats.org/officeDocument/2006/relationships/image" Target="../media/image1.png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1026" name="Rectangle 2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Rectangle 4" title="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sz="1400"/>
          </a:p>
        </p:txBody>
      </p:sp>
      <p:sp>
        <p:nvSpPr>
          <p:cNvPr id="1029" name="Rectangle 5" title="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sz="1400"/>
          </a:p>
        </p:txBody>
      </p:sp>
      <p:sp>
        <p:nvSpPr>
          <p:cNvPr id="1030" name="Rectangle 6" title="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15695CCF-E80F-4BC4-9812-8DAF235B7902}" type="slidenum">
              <a:rPr sz="1400"/>
              <a:t>‹#›</a:t>
            </a:fld>
            <a:endParaRPr sz="1400"/>
          </a:p>
        </p:txBody>
      </p:sp>
      <p:pic>
        <p:nvPicPr>
          <p:cNvPr id="1031" name="图片 1073743875" descr="学科网 zxxk.com" title=""/>
          <p:cNvPicPr>
            <a:picLocks noChangeAspect="1"/>
          </p:cNvPicPr>
          <p:nvPr/>
        </p:nvPicPr>
        <p:blipFill>
          <a:blip r:embed="rId5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hf sldNum="0" hdr="0" dt="0"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Arial" pitchFamily="34" charset="0"/>
          <a:ea typeface="宋体" pitchFamily="2" charset="-122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5pPr>
    </p:bodyStyle>
    <p:otherStyle/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0092" TargetMode="External" /><Relationship Id="rId3" Type="http://schemas.openxmlformats.org/officeDocument/2006/relationships/image" Target="../media/image2.png" /><Relationship Id="rId4" Type="http://schemas.openxmlformats.org/officeDocument/2006/relationships/slide" Target="slide6.xml" TargetMode="Internal" /><Relationship Id="rId5" Type="http://schemas.openxmlformats.org/officeDocument/2006/relationships/slide" Target="slide2.xml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&#21494;&#23376;4" TargetMode="External" /><Relationship Id="rId3" Type="http://schemas.openxmlformats.org/officeDocument/2006/relationships/image" Target="../media/image6.png" /><Relationship Id="rId4" Type="http://schemas.openxmlformats.org/officeDocument/2006/relationships/audio" Target="../media/whoosh222.wav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&#24217;&#21644;&#26641;" TargetMode="External" /><Relationship Id="rId3" Type="http://schemas.openxmlformats.org/officeDocument/2006/relationships/image" Target="../media/image7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image" Target="../media/image9.png" /><Relationship Id="rId4" Type="http://schemas.openxmlformats.org/officeDocument/2006/relationships/audio" Target="NUL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amera111.wav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&#34013;&#22825;&#30333;&#20113;" TargetMode="External" /><Relationship Id="rId3" Type="http://schemas.openxmlformats.org/officeDocument/2006/relationships/image" Target="../media/image10.png" /><Relationship Id="rId4" Type="http://schemas.openxmlformats.org/officeDocument/2006/relationships/audio" Target="../media/whoosh222.wav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arbrake333.wav" /><Relationship Id="rId3" Type="http://schemas.openxmlformats.org/officeDocument/2006/relationships/audio" Target="../media/camera111.wav" /><Relationship Id="rId4" Type="http://schemas.openxmlformats.org/officeDocument/2006/relationships/audio" Target="../media/whoosh222.wav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whoosh222.wav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amera111.wav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arbrake333.wav" /><Relationship Id="rId3" Type="http://schemas.openxmlformats.org/officeDocument/2006/relationships/audio" Target="../media/camera111.wav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&#32972;&#26223;5" TargetMode="External" /><Relationship Id="rId3" Type="http://schemas.openxmlformats.org/officeDocument/2006/relationships/image" Target="../media/image11.jpeg" /><Relationship Id="rId4" Type="http://schemas.openxmlformats.org/officeDocument/2006/relationships/image" Target="../media/image12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amera111.wav" /><Relationship Id="rId3" Type="http://schemas.openxmlformats.org/officeDocument/2006/relationships/audio" Target="../media/carbrake333.wav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amera111.wav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0M" TargetMode="External" /><Relationship Id="rId4" Type="http://schemas.openxmlformats.org/officeDocument/2006/relationships/image" Target="../media/image3.gif" /><Relationship Id="rId5" Type="http://schemas.openxmlformats.org/officeDocument/2006/relationships/image" Target="&#24402;&#26377;&#20809;" TargetMode="External" /><Relationship Id="rId6" Type="http://schemas.openxmlformats.org/officeDocument/2006/relationships/image" Target="../media/image4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audio" Target="../media/camera111.wav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pp7" TargetMode="External" /><Relationship Id="rId3" Type="http://schemas.openxmlformats.org/officeDocument/2006/relationships/image" Target="../media/image13.jpeg" /><Relationship Id="rId4" Type="http://schemas.openxmlformats.org/officeDocument/2006/relationships/image" Target="../media/image14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audio" Target="../media/camera111.wav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gif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gif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BJ_23" TargetMode="External" /><Relationship Id="rId3" Type="http://schemas.openxmlformats.org/officeDocument/2006/relationships/image" Target="../media/image15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amera111.wav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gif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2" title="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1600200" y="0"/>
            <a:ext cx="5029200" cy="685800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3075" name="Text Box 3" title=""/>
          <p:cNvSpPr txBox="1"/>
          <p:nvPr/>
        </p:nvSpPr>
        <p:spPr>
          <a:xfrm>
            <a:off x="0" y="4648200"/>
            <a:ext cx="1676400" cy="1309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kumimoji="1" sz="4400" b="1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</a:pPr>
            <a:endParaRPr kumimoji="1" sz="2400">
              <a:latin typeface="Times New Roman" pitchFamily="18" charset="0"/>
            </a:endParaRPr>
          </a:p>
        </p:txBody>
      </p:sp>
      <p:sp>
        <p:nvSpPr>
          <p:cNvPr id="3076" name="Text Box 4" title=""/>
          <p:cNvSpPr txBox="1"/>
          <p:nvPr/>
        </p:nvSpPr>
        <p:spPr>
          <a:xfrm>
            <a:off x="7391400" y="838200"/>
            <a:ext cx="1098550" cy="3886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6000" b="1">
                <a:solidFill>
                  <a:srgbClr val="FF3300"/>
                </a:solidFill>
                <a:latin typeface="Times New Roman" pitchFamily="18" charset="0"/>
                <a:ea typeface="华文隶书" pitchFamily="2" charset="-122"/>
                <a:hlinkClick r:id="rId4" action="ppaction://hlinksldjump"/>
              </a:rPr>
              <a:t>项脊轩志</a:t>
            </a:r>
            <a:endParaRPr kumimoji="1" sz="6000" b="1">
              <a:solidFill>
                <a:srgbClr val="FF3300"/>
              </a:solidFill>
              <a:latin typeface="Times New Roman" pitchFamily="18" charset="0"/>
              <a:ea typeface="华文隶书" pitchFamily="2" charset="-122"/>
            </a:endParaRPr>
          </a:p>
        </p:txBody>
      </p:sp>
      <p:sp>
        <p:nvSpPr>
          <p:cNvPr id="3077" name="Text Box 5" title=""/>
          <p:cNvSpPr txBox="1"/>
          <p:nvPr/>
        </p:nvSpPr>
        <p:spPr>
          <a:xfrm>
            <a:off x="6400800" y="3886200"/>
            <a:ext cx="1219200" cy="1524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spcBef>
                <a:spcPct val="20000"/>
              </a:spcBef>
            </a:pPr>
            <a:r>
              <a:rPr kumimoji="1" sz="3200" b="1">
                <a:latin typeface="Times New Roman" pitchFamily="18" charset="0"/>
                <a:ea typeface="华文新魏" pitchFamily="2" charset="-122"/>
                <a:hlinkClick r:id="rId5" action="ppaction://hlinksldjump"/>
              </a:rPr>
              <a:t>归有光</a:t>
            </a:r>
            <a:endParaRPr kumimoji="1" sz="32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endParaRPr kumimoji="1" sz="240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9218" name="Picture 2" title="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0" y="-152400"/>
            <a:ext cx="9144000" cy="683895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9219" name="NotDefined 3" title=""/>
          <p:cNvSpPr/>
          <p:nvPr>
            <p:ph type="title"/>
          </p:nvPr>
        </p:nvSpPr>
        <p:spPr>
          <a:xfrm>
            <a:off x="779463" y="274638"/>
            <a:ext cx="2420937" cy="457200"/>
          </a:xfrm>
          <a:noFill/>
          <a:ln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rPr sz="3600" b="1">
                <a:solidFill>
                  <a:srgbClr val="FF3300"/>
                </a:solidFill>
                <a:ea typeface="隶书" pitchFamily="49" charset="-122"/>
              </a:rPr>
              <a:t>正音</a:t>
            </a:r>
            <a:endParaRPr sz="3600" b="1">
              <a:solidFill>
                <a:srgbClr val="FF3300"/>
              </a:solidFill>
              <a:ea typeface="隶书" pitchFamily="49" charset="-122"/>
            </a:endParaRPr>
          </a:p>
        </p:txBody>
      </p:sp>
      <p:sp>
        <p:nvSpPr>
          <p:cNvPr id="9220" name="NotDefined 4" title=""/>
          <p:cNvSpPr/>
          <p:nvPr>
            <p:ph type="body" idx="1"/>
          </p:nvPr>
        </p:nvSpPr>
        <p:spPr>
          <a:xfrm>
            <a:off x="1295400" y="1219200"/>
            <a:ext cx="6705600" cy="502920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轩                                 漉                      </a:t>
            </a:r>
            <a:endParaRPr sz="28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葺                                 垣                           </a:t>
            </a:r>
            <a:endParaRPr sz="28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迨                                 爨</a:t>
            </a:r>
            <a:endParaRPr sz="28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妪                                 妣                       </a:t>
            </a:r>
            <a:endParaRPr sz="28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闺                                 扉                           </a:t>
            </a:r>
            <a:endParaRPr sz="28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呱                                 阖</a:t>
            </a:r>
            <a:endParaRPr sz="28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笏                                 扃</a:t>
            </a:r>
            <a:endParaRPr sz="28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牖                                  楯         </a:t>
            </a:r>
            <a:endParaRPr sz="28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kumimoji="1" sz="2400" b="1">
                <a:ea typeface="华文新魏" pitchFamily="2" charset="-122"/>
              </a:rPr>
              <a:t>婢</a:t>
            </a:r>
            <a:endParaRPr sz="2400" b="1"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solidFill>
                  <a:schemeClr val="bg2"/>
                </a:solidFill>
              </a:rPr>
              <a:t>                                </a:t>
            </a:r>
            <a:endParaRPr sz="2800" b="1">
              <a:solidFill>
                <a:schemeClr val="bg2"/>
              </a:solidFill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endParaRPr sz="2800" b="1">
              <a:solidFill>
                <a:schemeClr val="bg2"/>
              </a:solidFill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endParaRPr sz="2400" b="1">
              <a:solidFill>
                <a:schemeClr val="bg2"/>
              </a:solidFill>
              <a:ea typeface="华文新魏" pitchFamily="2" charset="-122"/>
            </a:endParaRPr>
          </a:p>
        </p:txBody>
      </p:sp>
      <p:sp>
        <p:nvSpPr>
          <p:cNvPr id="9221" name="Text Box 5" title=""/>
          <p:cNvSpPr txBox="1"/>
          <p:nvPr/>
        </p:nvSpPr>
        <p:spPr>
          <a:xfrm>
            <a:off x="1905000" y="1143000"/>
            <a:ext cx="1117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xu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Times New Roman" pitchFamily="18" charset="0"/>
              </a:rPr>
              <a:t>ā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n </a:t>
            </a:r>
            <a:endParaRPr kumimoji="1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222" name="Text Box 6" title=""/>
          <p:cNvSpPr txBox="1"/>
          <p:nvPr/>
        </p:nvSpPr>
        <p:spPr>
          <a:xfrm>
            <a:off x="5257800" y="1143000"/>
            <a:ext cx="10477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l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Times New Roman" pitchFamily="18" charset="0"/>
              </a:rPr>
              <a:t>ù</a:t>
            </a:r>
            <a:endParaRPr kumimoji="1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223" name="Text Box 7" title=""/>
          <p:cNvSpPr txBox="1"/>
          <p:nvPr/>
        </p:nvSpPr>
        <p:spPr>
          <a:xfrm>
            <a:off x="1828800" y="1676400"/>
            <a:ext cx="80327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q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Times New Roman" pitchFamily="18" charset="0"/>
              </a:rPr>
              <a:t>ì</a:t>
            </a:r>
            <a:endParaRPr kumimoji="1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224" name="Text Box 8" title=""/>
          <p:cNvSpPr txBox="1"/>
          <p:nvPr/>
        </p:nvSpPr>
        <p:spPr>
          <a:xfrm>
            <a:off x="5181600" y="1676400"/>
            <a:ext cx="151447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yu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Times New Roman" pitchFamily="18" charset="0"/>
              </a:rPr>
              <a:t>á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n </a:t>
            </a:r>
            <a:endParaRPr kumimoji="1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225" name="Text Box 9" title=""/>
          <p:cNvSpPr txBox="1"/>
          <p:nvPr/>
        </p:nvSpPr>
        <p:spPr>
          <a:xfrm>
            <a:off x="1828800" y="2133600"/>
            <a:ext cx="9715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d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Times New Roman" pitchFamily="18" charset="0"/>
              </a:rPr>
              <a:t>à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i </a:t>
            </a:r>
            <a:endParaRPr kumimoji="1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226" name="" title=""/>
          <p:cNvSpPr txBox="1"/>
          <p:nvPr/>
        </p:nvSpPr>
        <p:spPr>
          <a:xfrm>
            <a:off x="5029200" y="2209800"/>
            <a:ext cx="1573213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cu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Times New Roman" pitchFamily="18" charset="0"/>
              </a:rPr>
              <a:t>à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n </a:t>
            </a:r>
            <a:endParaRPr kumimoji="1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227" name="" title=""/>
          <p:cNvSpPr txBox="1"/>
          <p:nvPr/>
        </p:nvSpPr>
        <p:spPr>
          <a:xfrm>
            <a:off x="1752600" y="2590800"/>
            <a:ext cx="963613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y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Times New Roman" pitchFamily="18" charset="0"/>
              </a:rPr>
              <a:t>ù</a:t>
            </a:r>
            <a:endParaRPr kumimoji="1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228" name="" title=""/>
          <p:cNvSpPr txBox="1"/>
          <p:nvPr/>
        </p:nvSpPr>
        <p:spPr>
          <a:xfrm>
            <a:off x="5029200" y="2667000"/>
            <a:ext cx="118427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b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Times New Roman" pitchFamily="18" charset="0"/>
              </a:rPr>
              <a:t>ĭ</a:t>
            </a:r>
            <a:endParaRPr kumimoji="1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229" name="" title=""/>
          <p:cNvSpPr txBox="1"/>
          <p:nvPr/>
        </p:nvSpPr>
        <p:spPr>
          <a:xfrm>
            <a:off x="1828800" y="3048000"/>
            <a:ext cx="8953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gu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Times New Roman" pitchFamily="18" charset="0"/>
              </a:rPr>
              <a:t>ī</a:t>
            </a:r>
            <a:endParaRPr kumimoji="1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230" name="" title=""/>
          <p:cNvSpPr txBox="1"/>
          <p:nvPr/>
        </p:nvSpPr>
        <p:spPr>
          <a:xfrm>
            <a:off x="5105400" y="3124200"/>
            <a:ext cx="1250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f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Times New Roman" pitchFamily="18" charset="0"/>
              </a:rPr>
              <a:t>ē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i </a:t>
            </a:r>
            <a:endParaRPr kumimoji="1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231" name="" title=""/>
          <p:cNvSpPr txBox="1"/>
          <p:nvPr/>
        </p:nvSpPr>
        <p:spPr>
          <a:xfrm>
            <a:off x="1828800" y="3505200"/>
            <a:ext cx="811213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g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Times New Roman" pitchFamily="18" charset="0"/>
              </a:rPr>
              <a:t>ū</a:t>
            </a:r>
            <a:endParaRPr kumimoji="1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232" name="Text Box 10" title=""/>
          <p:cNvSpPr txBox="1"/>
          <p:nvPr/>
        </p:nvSpPr>
        <p:spPr>
          <a:xfrm>
            <a:off x="5029200" y="3505200"/>
            <a:ext cx="1250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h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Times New Roman" pitchFamily="18" charset="0"/>
              </a:rPr>
              <a:t>é</a:t>
            </a:r>
            <a:endParaRPr kumimoji="1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233" name="Text Box 11" title=""/>
          <p:cNvSpPr txBox="1"/>
          <p:nvPr/>
        </p:nvSpPr>
        <p:spPr>
          <a:xfrm>
            <a:off x="1828800" y="4038600"/>
            <a:ext cx="82867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h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Times New Roman" pitchFamily="18" charset="0"/>
              </a:rPr>
              <a:t>ù</a:t>
            </a:r>
            <a:endParaRPr kumimoji="1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234" name="Text Box 12" title=""/>
          <p:cNvSpPr txBox="1"/>
          <p:nvPr/>
        </p:nvSpPr>
        <p:spPr>
          <a:xfrm>
            <a:off x="5029200" y="4038600"/>
            <a:ext cx="1752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ji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Times New Roman" pitchFamily="18" charset="0"/>
              </a:rPr>
              <a:t>ō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ng</a:t>
            </a:r>
            <a:endParaRPr kumimoji="1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235" name="Text Box 13" title=""/>
          <p:cNvSpPr txBox="1"/>
          <p:nvPr/>
        </p:nvSpPr>
        <p:spPr>
          <a:xfrm>
            <a:off x="1828800" y="4495800"/>
            <a:ext cx="887413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y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Times New Roman" pitchFamily="18" charset="0"/>
              </a:rPr>
              <a:t>ŏ</a:t>
            </a:r>
            <a:r>
              <a:rPr kumimoji="1" sz="2400" b="1">
                <a:solidFill>
                  <a:srgbClr val="FF3300"/>
                </a:solidFill>
                <a:latin typeface="Times New Roman" pitchFamily="18" charset="0"/>
              </a:rPr>
              <a:t>u</a:t>
            </a:r>
            <a:endParaRPr kumimoji="1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236" name="Text Box 14" title=""/>
          <p:cNvSpPr txBox="1"/>
          <p:nvPr/>
        </p:nvSpPr>
        <p:spPr>
          <a:xfrm>
            <a:off x="5181600" y="4495800"/>
            <a:ext cx="150653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>
                <a:solidFill>
                  <a:srgbClr val="FF3300"/>
                </a:solidFill>
                <a:latin typeface="Times New Roman" pitchFamily="18" charset="0"/>
              </a:rPr>
              <a:t>sh</a:t>
            </a:r>
            <a:r>
              <a:rPr kumimoji="1" sz="2400">
                <a:solidFill>
                  <a:srgbClr val="FF3300"/>
                </a:solidFill>
                <a:latin typeface="Times New Roman" pitchFamily="18" charset="0"/>
                <a:ea typeface="Times New Roman" pitchFamily="18" charset="0"/>
              </a:rPr>
              <a:t>ŭ</a:t>
            </a:r>
            <a:r>
              <a:rPr kumimoji="1" sz="2400">
                <a:solidFill>
                  <a:srgbClr val="FF3300"/>
                </a:solidFill>
                <a:latin typeface="Times New Roman" pitchFamily="18" charset="0"/>
              </a:rPr>
              <a:t>n</a:t>
            </a:r>
            <a:endParaRPr kumimoji="1" sz="24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237" name="Text Box 15" title=""/>
          <p:cNvSpPr txBox="1"/>
          <p:nvPr/>
        </p:nvSpPr>
        <p:spPr>
          <a:xfrm>
            <a:off x="1828800" y="5029200"/>
            <a:ext cx="685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>
                <a:latin typeface="Times New Roman" pitchFamily="18" charset="0"/>
              </a:rPr>
              <a:t>b</a:t>
            </a:r>
            <a:r>
              <a:rPr kumimoji="1" sz="2400">
                <a:latin typeface="Times New Roman" pitchFamily="18" charset="0"/>
                <a:ea typeface="Times New Roman" pitchFamily="18" charset="0"/>
              </a:rPr>
              <a:t>ì</a:t>
            </a:r>
            <a:endParaRPr kumimoji="1" sz="2400">
              <a:latin typeface="Times New Roman" pitchFamily="18" charset="0"/>
            </a:endParaRPr>
          </a:p>
        </p:txBody>
      </p:sp>
      <p:sp>
        <p:nvSpPr>
          <p:cNvPr id="9238" name="Text Box 16" title=""/>
          <p:cNvSpPr txBox="1"/>
          <p:nvPr/>
        </p:nvSpPr>
        <p:spPr>
          <a:xfrm>
            <a:off x="1828800" y="5029200"/>
            <a:ext cx="685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>
                <a:latin typeface="Times New Roman" pitchFamily="18" charset="0"/>
              </a:rPr>
              <a:t>b</a:t>
            </a:r>
            <a:r>
              <a:rPr kumimoji="1" sz="2400">
                <a:latin typeface="Times New Roman" pitchFamily="18" charset="0"/>
                <a:ea typeface="Times New Roman" pitchFamily="18" charset="0"/>
              </a:rPr>
              <a:t>ì</a:t>
            </a:r>
            <a:endParaRPr kumimoji="1" sz="2400">
              <a:latin typeface="Times New Roman" pitchFamily="18" charset="0"/>
            </a:endParaRPr>
          </a:p>
        </p:txBody>
      </p:sp>
      <p:sp>
        <p:nvSpPr>
          <p:cNvPr id="9239" name="Text Box 17" title=""/>
          <p:cNvSpPr txBox="1"/>
          <p:nvPr/>
        </p:nvSpPr>
        <p:spPr>
          <a:xfrm>
            <a:off x="1828800" y="5021263"/>
            <a:ext cx="685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kumimoji="1" sz="2400">
                <a:solidFill>
                  <a:srgbClr val="FF0000"/>
                </a:solidFill>
              </a:rPr>
              <a:t>ì</a:t>
            </a:r>
            <a:endParaRPr kumimoji="1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9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9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7" grpId="0"/>
      <p:bldP spid="9228" grpId="0"/>
      <p:bldP spid="9229" grpId="0"/>
      <p:bldP spid="9230" grpId="0"/>
      <p:bldP spid="9231" grpId="0"/>
      <p:bldP spid="9232" grpId="0"/>
      <p:bldP spid="9233" grpId="0"/>
      <p:bldP spid="9234" grpId="0"/>
      <p:bldP spid="9235" grpId="0"/>
      <p:bldP spid="9236" grpId="0" build="p"/>
      <p:bldP spid="9237" grpId="0" build="p"/>
      <p:bldP spid="9238" grpId="0" build="p"/>
      <p:bldP spid="923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36866" name="Picture 2" title=""/>
          <p:cNvPicPr/>
          <p:nvPr/>
        </p:nvPicPr>
        <p:blipFill>
          <a:blip r:embed="rId3" r:link="rId2"/>
          <a:stretch>
            <a:fillRect/>
          </a:stretch>
        </p:blipFill>
        <p:spPr>
          <a:xfrm>
            <a:off x="-381000" y="0"/>
            <a:ext cx="9525000" cy="6858000"/>
          </a:xfrm>
          <a:prstGeom prst="rect">
            <a:avLst/>
          </a:prstGeom>
          <a:noFill/>
          <a:ln w="57150">
            <a:solidFill>
              <a:prstClr val="black"/>
            </a:solidFill>
            <a:miter lim="800000"/>
          </a:ln>
        </p:spPr>
      </p:pic>
      <p:sp>
        <p:nvSpPr>
          <p:cNvPr id="36873" name="Text Box 9" title=""/>
          <p:cNvSpPr txBox="1"/>
          <p:nvPr/>
        </p:nvSpPr>
        <p:spPr>
          <a:xfrm>
            <a:off x="0" y="2819400"/>
            <a:ext cx="14478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3200" b="1">
                <a:latin typeface="Times New Roman" pitchFamily="18" charset="0"/>
                <a:ea typeface="黑体" pitchFamily="2" charset="-122"/>
              </a:rPr>
              <a:t>断句：</a:t>
            </a:r>
            <a:endParaRPr kumimoji="1" sz="3200" b="1"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36874" name="" title=""/>
          <p:cNvSpPr txBox="1"/>
          <p:nvPr/>
        </p:nvSpPr>
        <p:spPr>
          <a:xfrm>
            <a:off x="685800" y="3962400"/>
            <a:ext cx="28194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</a:rPr>
              <a:t>顾视无可置者</a:t>
            </a:r>
            <a:endParaRPr kumimoji="1" sz="2800" b="1">
              <a:latin typeface="Times New Roman" pitchFamily="18" charset="0"/>
            </a:endParaRPr>
          </a:p>
        </p:txBody>
      </p:sp>
      <p:sp>
        <p:nvSpPr>
          <p:cNvPr id="36875" name="" title=""/>
          <p:cNvSpPr txBox="1"/>
          <p:nvPr/>
        </p:nvSpPr>
        <p:spPr>
          <a:xfrm>
            <a:off x="4724400" y="4038600"/>
            <a:ext cx="28194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</a:rPr>
              <a:t>庭中通南北为一</a:t>
            </a:r>
            <a:endParaRPr kumimoji="1" sz="2800" b="1">
              <a:latin typeface="Times New Roman" pitchFamily="18" charset="0"/>
            </a:endParaRPr>
          </a:p>
        </p:txBody>
      </p:sp>
      <p:sp>
        <p:nvSpPr>
          <p:cNvPr id="36876" name="" title=""/>
          <p:cNvSpPr txBox="1"/>
          <p:nvPr/>
        </p:nvSpPr>
        <p:spPr>
          <a:xfrm>
            <a:off x="685800" y="4648200"/>
            <a:ext cx="35814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</a:rPr>
              <a:t>余自束发读书轩中</a:t>
            </a:r>
            <a:endParaRPr kumimoji="1" sz="2800" b="1">
              <a:latin typeface="Times New Roman" pitchFamily="18" charset="0"/>
            </a:endParaRPr>
          </a:p>
        </p:txBody>
      </p:sp>
      <p:sp>
        <p:nvSpPr>
          <p:cNvPr id="36877" name="" title=""/>
          <p:cNvSpPr txBox="1"/>
          <p:nvPr/>
        </p:nvSpPr>
        <p:spPr>
          <a:xfrm>
            <a:off x="4724400" y="4648200"/>
            <a:ext cx="36576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</a:rPr>
              <a:t>吾妻死之年所手植也</a:t>
            </a:r>
            <a:endParaRPr kumimoji="1" sz="2800" b="1">
              <a:latin typeface="Times New Roman" pitchFamily="18" charset="0"/>
            </a:endParaRPr>
          </a:p>
        </p:txBody>
      </p:sp>
      <p:sp>
        <p:nvSpPr>
          <p:cNvPr id="36878" name="" title=""/>
          <p:cNvSpPr txBox="1"/>
          <p:nvPr/>
        </p:nvSpPr>
        <p:spPr>
          <a:xfrm>
            <a:off x="609600" y="5410200"/>
            <a:ext cx="53340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</a:rPr>
              <a:t>此吾祖太常公宣德间执此以朝</a:t>
            </a:r>
            <a:endParaRPr kumimoji="1" sz="2800" b="1">
              <a:latin typeface="Times New Roman" pitchFamily="18" charset="0"/>
            </a:endParaRPr>
          </a:p>
        </p:txBody>
      </p:sp>
      <p:sp>
        <p:nvSpPr>
          <p:cNvPr id="36879" name="" title=""/>
          <p:cNvSpPr txBox="1"/>
          <p:nvPr/>
        </p:nvSpPr>
        <p:spPr>
          <a:xfrm>
            <a:off x="2057400" y="1592263"/>
            <a:ext cx="5334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kumimoji="1" sz="2400">
              <a:latin typeface="Times New Roman" pitchFamily="18" charset="0"/>
            </a:endParaRPr>
          </a:p>
        </p:txBody>
      </p:sp>
      <p:cxnSp>
        <p:nvCxnSpPr>
          <p:cNvPr id="36886" name="" title=""/>
          <p:cNvCxnSpPr/>
          <p:nvPr/>
        </p:nvCxnSpPr>
        <p:spPr>
          <a:xfrm flipH="1">
            <a:off x="1524000" y="4038600"/>
            <a:ext cx="0" cy="38100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</a:ln>
        </p:spPr>
      </p:cxnSp>
      <p:cxnSp>
        <p:nvCxnSpPr>
          <p:cNvPr id="36887" name="" title=""/>
          <p:cNvCxnSpPr/>
          <p:nvPr/>
        </p:nvCxnSpPr>
        <p:spPr>
          <a:xfrm flipH="1">
            <a:off x="5181600" y="4114800"/>
            <a:ext cx="0" cy="38100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</a:ln>
        </p:spPr>
      </p:cxnSp>
      <p:cxnSp>
        <p:nvCxnSpPr>
          <p:cNvPr id="36888" name="" title=""/>
          <p:cNvCxnSpPr/>
          <p:nvPr/>
        </p:nvCxnSpPr>
        <p:spPr>
          <a:xfrm flipH="1">
            <a:off x="6629400" y="4114800"/>
            <a:ext cx="0" cy="38100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</a:ln>
        </p:spPr>
      </p:cxnSp>
      <p:cxnSp>
        <p:nvCxnSpPr>
          <p:cNvPr id="36889" name="" title=""/>
          <p:cNvCxnSpPr/>
          <p:nvPr/>
        </p:nvCxnSpPr>
        <p:spPr>
          <a:xfrm flipH="1">
            <a:off x="1143000" y="4724400"/>
            <a:ext cx="0" cy="38100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</a:ln>
        </p:spPr>
      </p:cxnSp>
      <p:cxnSp>
        <p:nvCxnSpPr>
          <p:cNvPr id="36890" name="" title=""/>
          <p:cNvCxnSpPr/>
          <p:nvPr/>
        </p:nvCxnSpPr>
        <p:spPr>
          <a:xfrm flipH="1">
            <a:off x="2209800" y="4724400"/>
            <a:ext cx="0" cy="38100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</a:ln>
        </p:spPr>
      </p:cxnSp>
      <p:cxnSp>
        <p:nvCxnSpPr>
          <p:cNvPr id="36891" name="" title=""/>
          <p:cNvCxnSpPr/>
          <p:nvPr/>
        </p:nvCxnSpPr>
        <p:spPr>
          <a:xfrm flipH="1">
            <a:off x="5562600" y="4724400"/>
            <a:ext cx="0" cy="38100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</a:ln>
        </p:spPr>
      </p:cxnSp>
      <p:cxnSp>
        <p:nvCxnSpPr>
          <p:cNvPr id="36892" name="" title=""/>
          <p:cNvCxnSpPr/>
          <p:nvPr/>
        </p:nvCxnSpPr>
        <p:spPr>
          <a:xfrm flipH="1">
            <a:off x="6629400" y="4724400"/>
            <a:ext cx="0" cy="38100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</a:ln>
        </p:spPr>
      </p:cxnSp>
      <p:cxnSp>
        <p:nvCxnSpPr>
          <p:cNvPr id="36893" name="" title=""/>
          <p:cNvCxnSpPr/>
          <p:nvPr/>
        </p:nvCxnSpPr>
        <p:spPr>
          <a:xfrm flipH="1">
            <a:off x="1066800" y="5486400"/>
            <a:ext cx="0" cy="38100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</a:ln>
        </p:spPr>
      </p:cxnSp>
      <p:cxnSp>
        <p:nvCxnSpPr>
          <p:cNvPr id="36894" name="" title=""/>
          <p:cNvCxnSpPr/>
          <p:nvPr/>
        </p:nvCxnSpPr>
        <p:spPr>
          <a:xfrm flipH="1">
            <a:off x="2895600" y="5486400"/>
            <a:ext cx="0" cy="38100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</a:ln>
        </p:spPr>
      </p:cxnSp>
      <p:cxnSp>
        <p:nvCxnSpPr>
          <p:cNvPr id="36895" name="" title=""/>
          <p:cNvCxnSpPr/>
          <p:nvPr/>
        </p:nvCxnSpPr>
        <p:spPr>
          <a:xfrm flipH="1">
            <a:off x="3962400" y="5486400"/>
            <a:ext cx="0" cy="38100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</a:ln>
        </p:spPr>
      </p:cxnSp>
      <p:sp>
        <p:nvSpPr>
          <p:cNvPr id="36896" name="NotDefined 20" title=""/>
          <p:cNvSpPr/>
          <p:nvPr>
            <p:ph type="title"/>
          </p:nvPr>
        </p:nvSpPr>
        <p:spPr>
          <a:xfrm>
            <a:off x="-76200" y="457200"/>
            <a:ext cx="1371600" cy="838200"/>
          </a:xfrm>
          <a:noFill/>
          <a:ln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endParaRPr sz="3200" b="1"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37890" name="Picture 2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7891" name="Text Box 3" title=""/>
          <p:cNvSpPr txBox="1"/>
          <p:nvPr/>
        </p:nvSpPr>
        <p:spPr>
          <a:xfrm>
            <a:off x="0" y="5043488"/>
            <a:ext cx="8763000" cy="1738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36000" tIns="36000" rIns="36000" bIns="3600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>
              <a:lnSpc>
                <a:spcPts val="3912"/>
              </a:lnSpc>
              <a:spcBef>
                <a:spcPts val="2188"/>
              </a:spcBef>
            </a:pPr>
            <a:r>
              <a:rPr sz="3600" b="1">
                <a:solidFill>
                  <a:schemeClr val="bg1"/>
                </a:solidFill>
                <a:latin typeface="华文行楷" pitchFamily="2" charset="-122"/>
                <a:ea typeface="楷体_GB2312" pitchFamily="49" charset="-122"/>
              </a:rPr>
              <a:t>        室仅方丈，可容一人居。百年老屋，尘泥渗漉，雨泽下注；每移案，顾视无可置者。又北向，不能得日，日过午已昏。</a:t>
            </a:r>
            <a:endParaRPr sz="100">
              <a:solidFill>
                <a:schemeClr val="bg1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37892" name="Text Box 4" title=""/>
          <p:cNvSpPr txBox="1"/>
          <p:nvPr/>
        </p:nvSpPr>
        <p:spPr>
          <a:xfrm>
            <a:off x="914400" y="4343400"/>
            <a:ext cx="6019800" cy="698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36000" tIns="36000" rIns="36000" bIns="3600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>
              <a:lnSpc>
                <a:spcPts val="4225"/>
              </a:lnSpc>
              <a:spcBef>
                <a:spcPts val="2325"/>
              </a:spcBef>
            </a:pPr>
            <a:r>
              <a:rPr sz="39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项脊轩，旧南阁子也。</a:t>
            </a:r>
            <a:endParaRPr sz="39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7893" name="项脊轩志.mp3" title="">
            <a:hlinkClick action="ppaction://media"/>
          </p:cNvPr>
          <p:cNvPicPr>
            <a:picLocks noRot="1"/>
          </p:cNvPicPr>
          <p:nvPr>
            <a:audioFile r:link="rId4"/>
            <p:extLst/>
          </p:nvPr>
        </p:nvPicPr>
        <p:blipFill>
          <a:blip r:embed="rId3"/>
          <a:stretch>
            <a:fillRect/>
          </a:stretch>
        </p:blipFill>
        <p:spPr>
          <a:xfrm>
            <a:off x="5334000" y="685800"/>
            <a:ext cx="198438" cy="198438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37894" name="hangongqiuyue.mp3" title="">
            <a:hlinkClick action="ppaction://media"/>
          </p:cNvPr>
          <p:cNvPicPr>
            <a:picLocks noRot="1"/>
          </p:cNvPicPr>
          <p:nvPr>
            <a:audioFile r:link="rId4"/>
            <p:extLst/>
          </p:nvPr>
        </p:nvPicPr>
        <p:blipFill>
          <a:blip r:embed="rId3"/>
          <a:stretch>
            <a:fillRect/>
          </a:stretch>
        </p:blipFill>
        <p:spPr>
          <a:xfrm>
            <a:off x="8534400" y="6248400"/>
            <a:ext cx="304800" cy="304800"/>
          </a:xfrm>
          <a:prstGeom prst="rect">
            <a:avLst/>
          </a:prstGeom>
          <a:noFill/>
          <a:ln>
            <a:miter lim="800000"/>
          </a:ln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78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78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 showWhenStopped="0">
                <p:cTn id="7" fill="hold" display="0">
                  <p:stCondLst>
                    <p:cond delay="-1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3"/>
                </p:tgtEl>
              </p:cMediaNode>
            </p:audio>
            <p:audio>
              <p:cMediaNode numSld="14" showWhenStopped="0">
                <p:cTn id="11" fill="hold" display="0">
                  <p:stCondLst>
                    <p:cond delay="-1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0242" name="Text Box 2" title=""/>
          <p:cNvSpPr txBox="1"/>
          <p:nvPr/>
        </p:nvSpPr>
        <p:spPr>
          <a:xfrm>
            <a:off x="1219200" y="457200"/>
            <a:ext cx="738505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4000" b="1">
                <a:latin typeface="Times New Roman" pitchFamily="18" charset="0"/>
                <a:ea typeface="华文新魏" pitchFamily="2" charset="-122"/>
              </a:rPr>
              <a:t>需要掌握意义的词（参看注释）</a:t>
            </a:r>
            <a:endParaRPr kumimoji="1" sz="40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0243" name="Text Box 3" title=""/>
          <p:cNvSpPr txBox="1"/>
          <p:nvPr/>
        </p:nvSpPr>
        <p:spPr>
          <a:xfrm>
            <a:off x="179388" y="1447800"/>
            <a:ext cx="8736012" cy="4486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3600" b="1">
                <a:latin typeface="Times New Roman" pitchFamily="18" charset="0"/>
                <a:ea typeface="华文新魏" pitchFamily="2" charset="-122"/>
              </a:rPr>
              <a:t>置    修葺   洞然   栏楯    胜   </a:t>
            </a:r>
            <a:endParaRPr kumimoji="1" sz="36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3600" b="1">
                <a:latin typeface="Times New Roman" pitchFamily="18" charset="0"/>
                <a:ea typeface="华文新魏" pitchFamily="2" charset="-122"/>
              </a:rPr>
              <a:t>偃仰啸歌    冥然兀坐     三五之夜（朔、</a:t>
            </a:r>
            <a:r>
              <a:rPr kumimoji="1" sz="36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望</a:t>
            </a:r>
            <a:r>
              <a:rPr kumimoji="1" sz="3600" b="1">
                <a:latin typeface="Times New Roman" pitchFamily="18" charset="0"/>
                <a:ea typeface="华文新魏" pitchFamily="2" charset="-122"/>
              </a:rPr>
              <a:t>、既望、晦  ）斑驳    珊珊   诸父   </a:t>
            </a:r>
            <a:r>
              <a:rPr kumimoji="1" sz="3600" b="1" u="sng">
                <a:latin typeface="Times New Roman" pitchFamily="18" charset="0"/>
                <a:ea typeface="华文新魏" pitchFamily="2" charset="-122"/>
              </a:rPr>
              <a:t>异</a:t>
            </a:r>
            <a:r>
              <a:rPr kumimoji="1" sz="3600" b="1" u="sng">
                <a:latin typeface="Times New Roman" pitchFamily="18" charset="0"/>
                <a:ea typeface="Arial"/>
              </a:rPr>
              <a:t>爨</a:t>
            </a:r>
            <a:r>
              <a:rPr kumimoji="1" sz="3600" b="1">
                <a:latin typeface="Times New Roman" pitchFamily="18" charset="0"/>
                <a:ea typeface="华文新魏" pitchFamily="2" charset="-122"/>
              </a:rPr>
              <a:t>    </a:t>
            </a:r>
            <a:r>
              <a:rPr kumimoji="1" sz="3600" b="1" u="sng">
                <a:latin typeface="Times New Roman" pitchFamily="18" charset="0"/>
                <a:ea typeface="华文新魏" pitchFamily="2" charset="-122"/>
              </a:rPr>
              <a:t>庖</a:t>
            </a:r>
            <a:r>
              <a:rPr kumimoji="1" sz="3600" b="1">
                <a:latin typeface="Times New Roman" pitchFamily="18" charset="0"/>
                <a:ea typeface="华文新魏" pitchFamily="2" charset="-122"/>
              </a:rPr>
              <a:t>    </a:t>
            </a:r>
            <a:r>
              <a:rPr kumimoji="1" sz="3600" b="1" u="sng">
                <a:latin typeface="Times New Roman" pitchFamily="18" charset="0"/>
                <a:ea typeface="华文新魏" pitchFamily="2" charset="-122"/>
              </a:rPr>
              <a:t>老妪</a:t>
            </a:r>
            <a:r>
              <a:rPr kumimoji="1" sz="3600" b="1">
                <a:solidFill>
                  <a:srgbClr val="FFFF99"/>
                </a:solidFill>
                <a:latin typeface="Times New Roman" pitchFamily="18" charset="0"/>
                <a:ea typeface="华文新魏" pitchFamily="2" charset="-122"/>
              </a:rPr>
              <a:t>   </a:t>
            </a:r>
            <a:r>
              <a:rPr kumimoji="1" sz="3600" b="1">
                <a:latin typeface="Times New Roman" pitchFamily="18" charset="0"/>
                <a:ea typeface="华文新魏" pitchFamily="2" charset="-122"/>
              </a:rPr>
              <a:t>先大 母    先妣</a:t>
            </a:r>
            <a:r>
              <a:rPr kumimoji="1" sz="3600" b="1">
                <a:solidFill>
                  <a:srgbClr val="FFFF99"/>
                </a:solidFill>
                <a:latin typeface="Times New Roman" pitchFamily="18" charset="0"/>
                <a:ea typeface="华文新魏" pitchFamily="2" charset="-122"/>
              </a:rPr>
              <a:t>     </a:t>
            </a:r>
            <a:r>
              <a:rPr kumimoji="1" sz="3600" b="1" u="sng">
                <a:latin typeface="Times New Roman" pitchFamily="18" charset="0"/>
                <a:ea typeface="华文新魏" pitchFamily="2" charset="-122"/>
              </a:rPr>
              <a:t>抚</a:t>
            </a:r>
            <a:r>
              <a:rPr kumimoji="1" sz="3600" b="1">
                <a:latin typeface="Times New Roman" pitchFamily="18" charset="0"/>
                <a:ea typeface="华文新魏" pitchFamily="2" charset="-122"/>
              </a:rPr>
              <a:t>    中闺    </a:t>
            </a:r>
            <a:r>
              <a:rPr kumimoji="1" sz="3600" b="1" u="sng">
                <a:latin typeface="Times New Roman" pitchFamily="18" charset="0"/>
                <a:ea typeface="华文新魏" pitchFamily="2" charset="-122"/>
              </a:rPr>
              <a:t>每</a:t>
            </a:r>
            <a:r>
              <a:rPr kumimoji="1" sz="3600" b="1">
                <a:latin typeface="Times New Roman" pitchFamily="18" charset="0"/>
                <a:ea typeface="华文新魏" pitchFamily="2" charset="-122"/>
              </a:rPr>
              <a:t>    </a:t>
            </a:r>
            <a:r>
              <a:rPr kumimoji="1" sz="3600" b="1" u="sng">
                <a:latin typeface="Times New Roman" pitchFamily="18" charset="0"/>
                <a:ea typeface="华文新魏" pitchFamily="2" charset="-122"/>
              </a:rPr>
              <a:t>兹</a:t>
            </a:r>
            <a:r>
              <a:rPr kumimoji="1" sz="3600" b="1">
                <a:solidFill>
                  <a:srgbClr val="FFFF99"/>
                </a:solidFill>
                <a:latin typeface="Times New Roman" pitchFamily="18" charset="0"/>
                <a:ea typeface="华文新魏" pitchFamily="2" charset="-122"/>
              </a:rPr>
              <a:t>   </a:t>
            </a:r>
            <a:r>
              <a:rPr kumimoji="1" sz="36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过</a:t>
            </a:r>
            <a:r>
              <a:rPr kumimoji="1" sz="3600" b="1">
                <a:latin typeface="Times New Roman" pitchFamily="18" charset="0"/>
                <a:ea typeface="华文新魏" pitchFamily="2" charset="-122"/>
              </a:rPr>
              <a:t>余    大类   </a:t>
            </a:r>
            <a:endParaRPr kumimoji="1" sz="36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36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比</a:t>
            </a:r>
            <a:r>
              <a:rPr kumimoji="1" sz="3600" b="1">
                <a:latin typeface="Times New Roman" pitchFamily="18" charset="0"/>
                <a:ea typeface="华文新魏" pitchFamily="2" charset="-122"/>
              </a:rPr>
              <a:t>去   阖   </a:t>
            </a:r>
            <a:r>
              <a:rPr kumimoji="1" sz="3600" b="1" u="sng">
                <a:latin typeface="Times New Roman" pitchFamily="18" charset="0"/>
                <a:ea typeface="华文新魏" pitchFamily="2" charset="-122"/>
              </a:rPr>
              <a:t>瞻顾</a:t>
            </a:r>
            <a:r>
              <a:rPr kumimoji="1" sz="3600" b="1">
                <a:latin typeface="Times New Roman" pitchFamily="18" charset="0"/>
                <a:ea typeface="华文新魏" pitchFamily="2" charset="-122"/>
              </a:rPr>
              <a:t>    长号    扃牖   </a:t>
            </a:r>
            <a:r>
              <a:rPr kumimoji="1" sz="3600" b="1" u="sng">
                <a:latin typeface="Times New Roman" pitchFamily="18" charset="0"/>
                <a:ea typeface="华文新魏" pitchFamily="2" charset="-122"/>
              </a:rPr>
              <a:t>殆</a:t>
            </a:r>
            <a:r>
              <a:rPr kumimoji="1" sz="3600" b="1">
                <a:solidFill>
                  <a:srgbClr val="FFFF99"/>
                </a:solidFill>
                <a:latin typeface="Times New Roman" pitchFamily="18" charset="0"/>
                <a:ea typeface="华文新魏" pitchFamily="2" charset="-122"/>
              </a:rPr>
              <a:t>    </a:t>
            </a:r>
            <a:r>
              <a:rPr kumimoji="1" sz="36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来归</a:t>
            </a:r>
            <a:r>
              <a:rPr kumimoji="1" sz="3600" b="1">
                <a:latin typeface="Times New Roman" pitchFamily="18" charset="0"/>
                <a:ea typeface="华文新魏" pitchFamily="2" charset="-122"/>
              </a:rPr>
              <a:t>    </a:t>
            </a:r>
            <a:r>
              <a:rPr kumimoji="1" sz="36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归宁 </a:t>
            </a:r>
            <a:r>
              <a:rPr kumimoji="1" sz="3600" b="1">
                <a:solidFill>
                  <a:srgbClr val="FFFF99"/>
                </a:solidFill>
                <a:latin typeface="Times New Roman" pitchFamily="18" charset="0"/>
                <a:ea typeface="华文新魏" pitchFamily="2" charset="-122"/>
              </a:rPr>
              <a:t>  </a:t>
            </a:r>
            <a:r>
              <a:rPr kumimoji="1" sz="3600" b="1" u="sng">
                <a:latin typeface="Times New Roman" pitchFamily="18" charset="0"/>
                <a:ea typeface="华文新魏" pitchFamily="2" charset="-122"/>
              </a:rPr>
              <a:t>制</a:t>
            </a:r>
            <a:r>
              <a:rPr kumimoji="1" sz="3600" b="1">
                <a:latin typeface="Times New Roman" pitchFamily="18" charset="0"/>
                <a:ea typeface="华文新魏" pitchFamily="2" charset="-122"/>
              </a:rPr>
              <a:t>   亭亭如</a:t>
            </a:r>
            <a:r>
              <a:rPr kumimoji="1" sz="3600" b="1" u="sng">
                <a:latin typeface="Times New Roman" pitchFamily="18" charset="0"/>
                <a:ea typeface="华文新魏" pitchFamily="2" charset="-122"/>
              </a:rPr>
              <a:t>盖</a:t>
            </a:r>
            <a:endParaRPr kumimoji="1" sz="3600" b="1" u="sng">
              <a:latin typeface="Times New Roman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11266" name="Picture 2" title="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11267" name="NotDefined 3" title=""/>
          <p:cNvSpPr/>
          <p:nvPr>
            <p:ph type="body" idx="1"/>
          </p:nvPr>
        </p:nvSpPr>
        <p:spPr>
          <a:xfrm>
            <a:off x="0" y="0"/>
            <a:ext cx="9144000" cy="685800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补充注释：</a:t>
            </a:r>
            <a:endParaRPr sz="28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      1、轩：窗，引申为有窗的小室。</a:t>
            </a:r>
            <a:endParaRPr sz="28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    2、万籁有声：一切声音都能听到。籁，从孔穴里发出的声音，泛指声音。</a:t>
            </a:r>
            <a:endParaRPr sz="28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   3、相为应答：相，动作偏指一方。</a:t>
            </a:r>
            <a:endParaRPr sz="28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    4、束发：男子成童（“束发而就大学，学艺焉，履大节焉”《大戴礼记·保傅》）15岁。把头发束起盘到头顶上成为髻，谓之束发。</a:t>
            </a:r>
            <a:endParaRPr sz="28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   5、竟日：一天到晚，整天。竟，从头到尾。</a:t>
            </a:r>
            <a:endParaRPr sz="28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   6、长号不自禁：自己忍不住放声大哭。禁，忍得住。</a:t>
            </a:r>
            <a:endParaRPr sz="28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   7、呱呱：小儿哭声（呱呱而泣、呱呱坠地）（呱呱叫、拉呱儿）</a:t>
            </a:r>
            <a:endParaRPr sz="28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　８、凡（凡再变矣。轩凡四遭火。）：总共</a:t>
            </a:r>
            <a:endParaRPr sz="2800"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latin typeface="华文新魏" pitchFamily="2" charset="-122"/>
                <a:ea typeface="华文新魏" pitchFamily="2" charset="-122"/>
              </a:rPr>
              <a:t>   9、借书满架：“借”同“藉”（《辞海》《震川文集》）——荐、陈列（积书满架）</a:t>
            </a:r>
            <a:endParaRPr sz="28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charRg st="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charRg st="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8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charRg st="28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charRg st="28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>
                                            <p:txEl>
                                              <p:charRg st="6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7">
                                            <p:txEl>
                                              <p:charRg st="6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86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7">
                                            <p:txEl>
                                              <p:charRg st="86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7">
                                            <p:txEl>
                                              <p:charRg st="86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51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7">
                                            <p:txEl>
                                              <p:charRg st="151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67">
                                            <p:txEl>
                                              <p:charRg st="151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75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67">
                                            <p:txEl>
                                              <p:charRg st="175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67">
                                            <p:txEl>
                                              <p:charRg st="175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03" end="2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67">
                                            <p:txEl>
                                              <p:charRg st="203" end="2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67">
                                            <p:txEl>
                                              <p:charRg st="203" end="2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36" end="2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67">
                                            <p:txEl>
                                              <p:charRg st="236" end="2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67">
                                            <p:txEl>
                                              <p:charRg st="236" end="2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57" end="2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67">
                                            <p:txEl>
                                              <p:charRg st="257" end="2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267">
                                            <p:txEl>
                                              <p:charRg st="257" end="2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2290" name="Text Box 2" title=""/>
          <p:cNvSpPr txBox="1"/>
          <p:nvPr/>
        </p:nvSpPr>
        <p:spPr>
          <a:xfrm>
            <a:off x="457200" y="304800"/>
            <a:ext cx="20129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一词多义</a:t>
            </a:r>
            <a:endParaRPr kumimoji="1" sz="3600" b="1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291" name="Text Box 3" title=""/>
          <p:cNvSpPr txBox="1"/>
          <p:nvPr/>
        </p:nvSpPr>
        <p:spPr>
          <a:xfrm>
            <a:off x="685800" y="1587500"/>
            <a:ext cx="53975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800" b="1">
                <a:latin typeface="华文新魏" pitchFamily="2" charset="-122"/>
                <a:ea typeface="华文新魏" pitchFamily="2" charset="-122"/>
              </a:rPr>
              <a:t>当</a:t>
            </a:r>
            <a:endParaRPr kumimoji="1" sz="2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292" name="LeftBrace 4" title=""/>
          <p:cNvSpPr/>
          <p:nvPr/>
        </p:nvSpPr>
        <p:spPr>
          <a:xfrm>
            <a:off x="1143000" y="1524000"/>
            <a:ext cx="76200" cy="609600"/>
          </a:xfrm>
          <a:prstGeom prst="leftBrace">
            <a:avLst>
              <a:gd name="adj1" fmla="val 66667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/>
          <a:lstStyle/>
          <a:p/>
        </p:txBody>
      </p:sp>
      <p:sp>
        <p:nvSpPr>
          <p:cNvPr id="12293" name="Text Box 5" title=""/>
          <p:cNvSpPr txBox="1"/>
          <p:nvPr/>
        </p:nvSpPr>
        <p:spPr>
          <a:xfrm>
            <a:off x="1219200" y="1404938"/>
            <a:ext cx="2012950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他日汝当用之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以当南日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294" name="Text Box 6" title=""/>
          <p:cNvSpPr txBox="1"/>
          <p:nvPr/>
        </p:nvSpPr>
        <p:spPr>
          <a:xfrm>
            <a:off x="685800" y="2425700"/>
            <a:ext cx="53975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800" b="1">
                <a:latin typeface="华文新魏" pitchFamily="2" charset="-122"/>
                <a:ea typeface="华文新魏" pitchFamily="2" charset="-122"/>
              </a:rPr>
              <a:t>已</a:t>
            </a:r>
            <a:endParaRPr kumimoji="1" sz="2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295" name="LeftBrace 7" title=""/>
          <p:cNvSpPr/>
          <p:nvPr/>
        </p:nvSpPr>
        <p:spPr>
          <a:xfrm>
            <a:off x="1066800" y="2438400"/>
            <a:ext cx="152400" cy="609600"/>
          </a:xfrm>
          <a:prstGeom prst="leftBrace">
            <a:avLst>
              <a:gd name="adj1" fmla="val 33333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/>
          <a:lstStyle/>
          <a:p/>
        </p:txBody>
      </p:sp>
      <p:sp>
        <p:nvSpPr>
          <p:cNvPr id="12296" name="Text Box 8" title=""/>
          <p:cNvSpPr txBox="1"/>
          <p:nvPr/>
        </p:nvSpPr>
        <p:spPr>
          <a:xfrm>
            <a:off x="1219200" y="2319338"/>
            <a:ext cx="2317750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日过午已昏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始为篱，已为墙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297" name="Text Box 9" title=""/>
          <p:cNvSpPr txBox="1"/>
          <p:nvPr/>
        </p:nvSpPr>
        <p:spPr>
          <a:xfrm>
            <a:off x="685800" y="3568700"/>
            <a:ext cx="53975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800" b="1">
                <a:latin typeface="华文新魏" pitchFamily="2" charset="-122"/>
                <a:ea typeface="华文新魏" pitchFamily="2" charset="-122"/>
              </a:rPr>
              <a:t>过</a:t>
            </a:r>
            <a:endParaRPr kumimoji="1" sz="2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298" name="" title=""/>
          <p:cNvSpPr/>
          <p:nvPr/>
        </p:nvSpPr>
        <p:spPr>
          <a:xfrm>
            <a:off x="1066800" y="34290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/>
          <a:lstStyle/>
          <a:p/>
        </p:txBody>
      </p:sp>
      <p:sp>
        <p:nvSpPr>
          <p:cNvPr id="12299" name="" title=""/>
          <p:cNvSpPr txBox="1"/>
          <p:nvPr/>
        </p:nvSpPr>
        <p:spPr>
          <a:xfrm>
            <a:off x="1219200" y="3309938"/>
            <a:ext cx="1708150" cy="1187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日过午已昏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大母过余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从轩前过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300" name="" title=""/>
          <p:cNvSpPr txBox="1"/>
          <p:nvPr/>
        </p:nvSpPr>
        <p:spPr>
          <a:xfrm>
            <a:off x="1219200" y="4757738"/>
            <a:ext cx="2622550" cy="1187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杂植兰桂竹木于庭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室西连于中闺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其制稍异于前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301" name="" title=""/>
          <p:cNvSpPr txBox="1"/>
          <p:nvPr/>
        </p:nvSpPr>
        <p:spPr>
          <a:xfrm>
            <a:off x="685800" y="5092700"/>
            <a:ext cx="53975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800" b="1">
                <a:latin typeface="华文新魏" pitchFamily="2" charset="-122"/>
                <a:ea typeface="华文新魏" pitchFamily="2" charset="-122"/>
              </a:rPr>
              <a:t>于</a:t>
            </a:r>
            <a:endParaRPr kumimoji="1" sz="2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302" name="" title=""/>
          <p:cNvSpPr/>
          <p:nvPr/>
        </p:nvSpPr>
        <p:spPr>
          <a:xfrm>
            <a:off x="1066800" y="48768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/>
          <a:lstStyle/>
          <a:p/>
        </p:txBody>
      </p:sp>
      <p:sp>
        <p:nvSpPr>
          <p:cNvPr id="12303" name="" title=""/>
          <p:cNvSpPr txBox="1"/>
          <p:nvPr/>
        </p:nvSpPr>
        <p:spPr>
          <a:xfrm>
            <a:off x="4038600" y="1404938"/>
            <a:ext cx="7937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应当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304" name="Text Box 10" title=""/>
          <p:cNvSpPr txBox="1"/>
          <p:nvPr/>
        </p:nvSpPr>
        <p:spPr>
          <a:xfrm>
            <a:off x="4038600" y="1785938"/>
            <a:ext cx="7937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挡住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305" name="Text Box 11" title=""/>
          <p:cNvSpPr txBox="1"/>
          <p:nvPr/>
        </p:nvSpPr>
        <p:spPr>
          <a:xfrm>
            <a:off x="4038600" y="2319338"/>
            <a:ext cx="7937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已经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306" name="Text Box 12" title=""/>
          <p:cNvSpPr txBox="1"/>
          <p:nvPr/>
        </p:nvSpPr>
        <p:spPr>
          <a:xfrm>
            <a:off x="4038600" y="2700338"/>
            <a:ext cx="17081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已而，然后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307" name="Text Box 13" title=""/>
          <p:cNvSpPr txBox="1"/>
          <p:nvPr/>
        </p:nvSpPr>
        <p:spPr>
          <a:xfrm>
            <a:off x="4038600" y="3309938"/>
            <a:ext cx="7937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偏过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308" name="Text Box 14" title=""/>
          <p:cNvSpPr txBox="1"/>
          <p:nvPr/>
        </p:nvSpPr>
        <p:spPr>
          <a:xfrm>
            <a:off x="4038600" y="3690938"/>
            <a:ext cx="298132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来访       看望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309" name="Text Box 15" title=""/>
          <p:cNvSpPr txBox="1"/>
          <p:nvPr/>
        </p:nvSpPr>
        <p:spPr>
          <a:xfrm>
            <a:off x="4038600" y="4071938"/>
            <a:ext cx="7937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经过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310" name="Text Box 16" title=""/>
          <p:cNvSpPr txBox="1"/>
          <p:nvPr/>
        </p:nvSpPr>
        <p:spPr>
          <a:xfrm>
            <a:off x="4114800" y="4724400"/>
            <a:ext cx="4572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在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311" name="Text Box 17" title=""/>
          <p:cNvSpPr txBox="1"/>
          <p:nvPr/>
        </p:nvSpPr>
        <p:spPr>
          <a:xfrm>
            <a:off x="4114800" y="5138738"/>
            <a:ext cx="101758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和   与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312" name="Text Box 18" title=""/>
          <p:cNvSpPr txBox="1"/>
          <p:nvPr/>
        </p:nvSpPr>
        <p:spPr>
          <a:xfrm>
            <a:off x="4114800" y="5519738"/>
            <a:ext cx="488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比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/>
      <p:bldP spid="12304" grpId="0"/>
      <p:bldP spid="12305" grpId="0"/>
      <p:bldP spid="12306" grpId="0"/>
      <p:bldP spid="12307" grpId="0"/>
      <p:bldP spid="12308" grpId="0"/>
      <p:bldP spid="12309" grpId="0"/>
      <p:bldP spid="12310" grpId="0"/>
      <p:bldP spid="12311" grpId="0"/>
      <p:bldP spid="123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3314" name="Text Box 2" title=""/>
          <p:cNvSpPr txBox="1"/>
          <p:nvPr/>
        </p:nvSpPr>
        <p:spPr>
          <a:xfrm>
            <a:off x="838200" y="2243138"/>
            <a:ext cx="488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为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3315" name="LeftBrace 3" title=""/>
          <p:cNvSpPr/>
          <p:nvPr/>
        </p:nvSpPr>
        <p:spPr>
          <a:xfrm>
            <a:off x="1295400" y="1524000"/>
            <a:ext cx="152400" cy="1828800"/>
          </a:xfrm>
          <a:prstGeom prst="leftBrace">
            <a:avLst>
              <a:gd name="adj1" fmla="val 100000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/>
          <a:lstStyle/>
          <a:p/>
        </p:txBody>
      </p:sp>
      <p:sp>
        <p:nvSpPr>
          <p:cNvPr id="13316" name="Text Box 4" title=""/>
          <p:cNvSpPr txBox="1"/>
          <p:nvPr/>
        </p:nvSpPr>
        <p:spPr>
          <a:xfrm>
            <a:off x="4251325" y="3482975"/>
            <a:ext cx="1841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kumimoji="1" sz="2400" b="1">
              <a:solidFill>
                <a:schemeClr val="accent2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3317" name="Text Box 5" title=""/>
          <p:cNvSpPr txBox="1"/>
          <p:nvPr/>
        </p:nvSpPr>
        <p:spPr>
          <a:xfrm>
            <a:off x="1447800" y="1295400"/>
            <a:ext cx="2012950" cy="2282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始为篱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已为墙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南北为一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相为应答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轩东故尝为厨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余既为此志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3318" name="Text Box 6" title=""/>
          <p:cNvSpPr txBox="1"/>
          <p:nvPr/>
        </p:nvSpPr>
        <p:spPr>
          <a:xfrm>
            <a:off x="838200" y="4757738"/>
            <a:ext cx="488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之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3319" name="LeftBrace 7" title=""/>
          <p:cNvSpPr/>
          <p:nvPr/>
        </p:nvSpPr>
        <p:spPr>
          <a:xfrm>
            <a:off x="1295400" y="4191000"/>
            <a:ext cx="152400" cy="1524000"/>
          </a:xfrm>
          <a:prstGeom prst="leftBrace">
            <a:avLst>
              <a:gd name="adj1" fmla="val 83333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/>
          <a:lstStyle/>
          <a:p/>
        </p:txBody>
      </p:sp>
      <p:sp>
        <p:nvSpPr>
          <p:cNvPr id="13320" name="Text Box 8" title=""/>
          <p:cNvSpPr txBox="1"/>
          <p:nvPr/>
        </p:nvSpPr>
        <p:spPr>
          <a:xfrm>
            <a:off x="1447800" y="3995738"/>
            <a:ext cx="2622550" cy="191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儿之成，则可待乎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倾之   久之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吾妻死之年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抚之甚厚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三五之夜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3321" name="Text Box 9" title=""/>
          <p:cNvSpPr txBox="1"/>
          <p:nvPr/>
        </p:nvSpPr>
        <p:spPr>
          <a:xfrm>
            <a:off x="4191000" y="1252538"/>
            <a:ext cx="488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扎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3322" name="" title=""/>
          <p:cNvSpPr txBox="1"/>
          <p:nvPr/>
        </p:nvSpPr>
        <p:spPr>
          <a:xfrm>
            <a:off x="4191000" y="1633538"/>
            <a:ext cx="488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砌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3323" name="" title=""/>
          <p:cNvSpPr txBox="1"/>
          <p:nvPr/>
        </p:nvSpPr>
        <p:spPr>
          <a:xfrm>
            <a:off x="4191000" y="2014538"/>
            <a:ext cx="7937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成为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3324" name="" title=""/>
          <p:cNvSpPr txBox="1"/>
          <p:nvPr/>
        </p:nvSpPr>
        <p:spPr>
          <a:xfrm>
            <a:off x="4191000" y="2395538"/>
            <a:ext cx="488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作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3325" name="" title=""/>
          <p:cNvSpPr txBox="1"/>
          <p:nvPr/>
        </p:nvSpPr>
        <p:spPr>
          <a:xfrm>
            <a:off x="4191000" y="2776538"/>
            <a:ext cx="488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是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3326" name="" title=""/>
          <p:cNvSpPr txBox="1"/>
          <p:nvPr/>
        </p:nvSpPr>
        <p:spPr>
          <a:xfrm>
            <a:off x="4191000" y="3157538"/>
            <a:ext cx="488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写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3327" name="" title=""/>
          <p:cNvSpPr txBox="1"/>
          <p:nvPr/>
        </p:nvSpPr>
        <p:spPr>
          <a:xfrm>
            <a:off x="4191000" y="3995738"/>
            <a:ext cx="23177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取消句子独立性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3328" name="Text Box 10" title=""/>
          <p:cNvSpPr txBox="1"/>
          <p:nvPr/>
        </p:nvSpPr>
        <p:spPr>
          <a:xfrm>
            <a:off x="4191000" y="4376738"/>
            <a:ext cx="14033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补足音节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3329" name="Text Box 11" title=""/>
          <p:cNvSpPr txBox="1"/>
          <p:nvPr/>
        </p:nvSpPr>
        <p:spPr>
          <a:xfrm>
            <a:off x="4191000" y="4757738"/>
            <a:ext cx="488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那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3330" name="Text Box 12" title=""/>
          <p:cNvSpPr txBox="1"/>
          <p:nvPr/>
        </p:nvSpPr>
        <p:spPr>
          <a:xfrm>
            <a:off x="4191000" y="5138738"/>
            <a:ext cx="488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她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3331" name="Text Box 13" title=""/>
          <p:cNvSpPr txBox="1"/>
          <p:nvPr/>
        </p:nvSpPr>
        <p:spPr>
          <a:xfrm>
            <a:off x="4191000" y="5519738"/>
            <a:ext cx="488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Times New Roman" pitchFamily="18" charset="0"/>
                <a:ea typeface="华文新魏" pitchFamily="2" charset="-122"/>
              </a:rPr>
              <a:t>的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2" grpId="0"/>
      <p:bldP spid="13323" grpId="0"/>
      <p:bldP spid="13324" grpId="0"/>
      <p:bldP spid="13325" grpId="0"/>
      <p:bldP spid="13326" grpId="0"/>
      <p:bldP spid="13327" grpId="0"/>
      <p:bldP spid="13328" grpId="0"/>
      <p:bldP spid="13329" grpId="0"/>
      <p:bldP spid="13330" grpId="0"/>
      <p:bldP spid="133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4338" name="Text Box 2" title=""/>
          <p:cNvSpPr txBox="1"/>
          <p:nvPr/>
        </p:nvSpPr>
        <p:spPr>
          <a:xfrm>
            <a:off x="1143000" y="1143000"/>
            <a:ext cx="5334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得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39" name="Text Box 3" title=""/>
          <p:cNvSpPr txBox="1"/>
          <p:nvPr/>
        </p:nvSpPr>
        <p:spPr>
          <a:xfrm>
            <a:off x="1736725" y="1363663"/>
            <a:ext cx="1841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kumimoji="1" sz="2400">
              <a:latin typeface="Times New Roman" pitchFamily="18" charset="0"/>
            </a:endParaRPr>
          </a:p>
        </p:txBody>
      </p:sp>
      <p:sp>
        <p:nvSpPr>
          <p:cNvPr id="14340" name="LeftBrace 4" title=""/>
          <p:cNvSpPr/>
          <p:nvPr/>
        </p:nvSpPr>
        <p:spPr>
          <a:xfrm>
            <a:off x="1828800" y="9144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/>
          <a:lstStyle/>
          <a:p/>
        </p:txBody>
      </p:sp>
      <p:sp>
        <p:nvSpPr>
          <p:cNvPr id="14341" name="Text Box 5" title=""/>
          <p:cNvSpPr txBox="1"/>
          <p:nvPr/>
        </p:nvSpPr>
        <p:spPr>
          <a:xfrm>
            <a:off x="2133600" y="830263"/>
            <a:ext cx="38862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不能得日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42" name="Text Box 6" title=""/>
          <p:cNvSpPr txBox="1"/>
          <p:nvPr/>
        </p:nvSpPr>
        <p:spPr>
          <a:xfrm>
            <a:off x="4319588" y="554038"/>
            <a:ext cx="1841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kumimoji="1" sz="2400">
              <a:latin typeface="Times New Roman" pitchFamily="18" charset="0"/>
            </a:endParaRPr>
          </a:p>
        </p:txBody>
      </p:sp>
      <p:sp>
        <p:nvSpPr>
          <p:cNvPr id="14343" name="Text Box 7" title=""/>
          <p:cNvSpPr txBox="1"/>
          <p:nvPr/>
        </p:nvSpPr>
        <p:spPr>
          <a:xfrm>
            <a:off x="4343400" y="762000"/>
            <a:ext cx="51816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得到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44" name="Text Box 8" title=""/>
          <p:cNvSpPr txBox="1"/>
          <p:nvPr/>
        </p:nvSpPr>
        <p:spPr>
          <a:xfrm>
            <a:off x="2286000" y="1557338"/>
            <a:ext cx="14478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得不焚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45" name="Text Box 9" title=""/>
          <p:cNvSpPr txBox="1"/>
          <p:nvPr/>
        </p:nvSpPr>
        <p:spPr>
          <a:xfrm>
            <a:off x="4495800" y="1557338"/>
            <a:ext cx="37338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能够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46" name="" title=""/>
          <p:cNvSpPr txBox="1"/>
          <p:nvPr/>
        </p:nvSpPr>
        <p:spPr>
          <a:xfrm>
            <a:off x="1219200" y="2819400"/>
            <a:ext cx="6096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比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47" name="" title=""/>
          <p:cNvSpPr/>
          <p:nvPr/>
        </p:nvSpPr>
        <p:spPr>
          <a:xfrm>
            <a:off x="1981200" y="26670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/>
          <a:lstStyle/>
          <a:p/>
        </p:txBody>
      </p:sp>
      <p:sp>
        <p:nvSpPr>
          <p:cNvPr id="14348" name="" title=""/>
          <p:cNvSpPr txBox="1"/>
          <p:nvPr/>
        </p:nvSpPr>
        <p:spPr>
          <a:xfrm>
            <a:off x="2339975" y="2492375"/>
            <a:ext cx="24384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比去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49" name="" title=""/>
          <p:cNvSpPr txBox="1"/>
          <p:nvPr/>
        </p:nvSpPr>
        <p:spPr>
          <a:xfrm>
            <a:off x="4648200" y="2514600"/>
            <a:ext cx="31242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kumimoji="1" sz="2400">
              <a:latin typeface="Times New Roman" pitchFamily="18" charset="0"/>
            </a:endParaRPr>
          </a:p>
        </p:txBody>
      </p:sp>
      <p:sp>
        <p:nvSpPr>
          <p:cNvPr id="14350" name="" title=""/>
          <p:cNvSpPr txBox="1"/>
          <p:nvPr/>
        </p:nvSpPr>
        <p:spPr>
          <a:xfrm>
            <a:off x="3962400" y="2492375"/>
            <a:ext cx="35814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等到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51" name="" title=""/>
          <p:cNvSpPr txBox="1"/>
          <p:nvPr/>
        </p:nvSpPr>
        <p:spPr>
          <a:xfrm>
            <a:off x="2362200" y="3284538"/>
            <a:ext cx="23622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天涯若比邻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52" name="Text Box 10" title=""/>
          <p:cNvSpPr txBox="1"/>
          <p:nvPr/>
        </p:nvSpPr>
        <p:spPr>
          <a:xfrm>
            <a:off x="4876800" y="3357563"/>
            <a:ext cx="10668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紧靠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53" name="Text Box 11" title=""/>
          <p:cNvSpPr txBox="1"/>
          <p:nvPr/>
        </p:nvSpPr>
        <p:spPr>
          <a:xfrm>
            <a:off x="5105400" y="3962400"/>
            <a:ext cx="32004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  <a:ea typeface="华文新魏" pitchFamily="2" charset="-122"/>
              </a:rPr>
              <a:t>(比肩作战    比肩接踵)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54" name="Text Box 12" title=""/>
          <p:cNvSpPr txBox="1"/>
          <p:nvPr/>
        </p:nvSpPr>
        <p:spPr>
          <a:xfrm>
            <a:off x="1219200" y="5105400"/>
            <a:ext cx="6096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然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55" name="LeftBrace 13" title=""/>
          <p:cNvSpPr/>
          <p:nvPr/>
        </p:nvSpPr>
        <p:spPr>
          <a:xfrm>
            <a:off x="1981200" y="48768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/>
          <a:lstStyle/>
          <a:p/>
        </p:txBody>
      </p:sp>
      <p:sp>
        <p:nvSpPr>
          <p:cNvPr id="14356" name="Text Box 14" title=""/>
          <p:cNvSpPr txBox="1"/>
          <p:nvPr/>
        </p:nvSpPr>
        <p:spPr>
          <a:xfrm>
            <a:off x="2286000" y="4419600"/>
            <a:ext cx="18288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室始洞然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57" name="Text Box 15" title=""/>
          <p:cNvSpPr txBox="1"/>
          <p:nvPr/>
        </p:nvSpPr>
        <p:spPr>
          <a:xfrm>
            <a:off x="4191000" y="4419600"/>
            <a:ext cx="45720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形容词词尾，“……的样子”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58" name="Text Box 16" title=""/>
          <p:cNvSpPr txBox="1"/>
          <p:nvPr/>
        </p:nvSpPr>
        <p:spPr>
          <a:xfrm>
            <a:off x="2438400" y="4953000"/>
            <a:ext cx="19050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冥然兀坐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59" name="Text Box 17" title=""/>
          <p:cNvSpPr txBox="1"/>
          <p:nvPr/>
        </p:nvSpPr>
        <p:spPr>
          <a:xfrm>
            <a:off x="4724400" y="5410200"/>
            <a:ext cx="35052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kumimoji="1" sz="2400">
              <a:latin typeface="Times New Roman" pitchFamily="18" charset="0"/>
            </a:endParaRPr>
          </a:p>
        </p:txBody>
      </p:sp>
      <p:sp>
        <p:nvSpPr>
          <p:cNvPr id="14360" name="Text Box 18" title=""/>
          <p:cNvSpPr txBox="1"/>
          <p:nvPr/>
        </p:nvSpPr>
        <p:spPr>
          <a:xfrm>
            <a:off x="4343400" y="5021263"/>
            <a:ext cx="4953000" cy="1160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形容词词尾，“……的样子”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61" name="Text Box 19" title=""/>
          <p:cNvSpPr txBox="1"/>
          <p:nvPr/>
        </p:nvSpPr>
        <p:spPr>
          <a:xfrm>
            <a:off x="2286000" y="5638800"/>
            <a:ext cx="22098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然余居于此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4362" name="" title=""/>
          <p:cNvSpPr txBox="1"/>
          <p:nvPr/>
        </p:nvSpPr>
        <p:spPr>
          <a:xfrm>
            <a:off x="4495800" y="5638800"/>
            <a:ext cx="39624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表示转折“然而”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14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build="p"/>
      <p:bldP spid="14345" grpId="0" build="p"/>
      <p:bldP spid="14350" grpId="0" build="p"/>
      <p:bldP spid="14352" grpId="0" build="p"/>
      <p:bldP spid="14353" grpId="0" build="p"/>
      <p:bldP spid="14357" grpId="0" build="p"/>
      <p:bldP spid="14360" grpId="0" build="p"/>
      <p:bldP spid="1436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5362" name="Text Box 2" title=""/>
          <p:cNvSpPr txBox="1"/>
          <p:nvPr/>
        </p:nvSpPr>
        <p:spPr>
          <a:xfrm>
            <a:off x="1143000" y="304800"/>
            <a:ext cx="18097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32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词类活用</a:t>
            </a:r>
            <a:endParaRPr kumimoji="1" sz="3200" b="1">
              <a:solidFill>
                <a:srgbClr val="FF330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5363" name="Text Box 3" title=""/>
          <p:cNvSpPr txBox="1"/>
          <p:nvPr/>
        </p:nvSpPr>
        <p:spPr>
          <a:xfrm>
            <a:off x="1371600" y="914400"/>
            <a:ext cx="2455863" cy="521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800" b="1">
                <a:latin typeface="华文新魏" pitchFamily="2" charset="-122"/>
                <a:ea typeface="华文新魏" pitchFamily="2" charset="-122"/>
              </a:rPr>
              <a:t>1、雨泽</a:t>
            </a:r>
            <a:r>
              <a:rPr kumimoji="1" sz="2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下</a:t>
            </a:r>
            <a:r>
              <a:rPr kumimoji="1" sz="2800" b="1">
                <a:latin typeface="华文新魏" pitchFamily="2" charset="-122"/>
                <a:ea typeface="华文新魏" pitchFamily="2" charset="-122"/>
              </a:rPr>
              <a:t>注</a:t>
            </a:r>
            <a:endParaRPr kumimoji="1" sz="2800" b="1"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2800" b="1">
                <a:latin typeface="华文新魏" pitchFamily="2" charset="-122"/>
                <a:ea typeface="华文新魏" pitchFamily="2" charset="-122"/>
              </a:rPr>
              <a:t>2、使不</a:t>
            </a:r>
            <a:r>
              <a:rPr kumimoji="1" sz="2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上</a:t>
            </a:r>
            <a:r>
              <a:rPr kumimoji="1" sz="2800" b="1">
                <a:latin typeface="华文新魏" pitchFamily="2" charset="-122"/>
                <a:ea typeface="华文新魏" pitchFamily="2" charset="-122"/>
              </a:rPr>
              <a:t>漏</a:t>
            </a:r>
            <a:endParaRPr kumimoji="1" sz="2800" b="1"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2800" b="1">
                <a:latin typeface="华文新魏" pitchFamily="2" charset="-122"/>
                <a:ea typeface="华文新魏" pitchFamily="2" charset="-122"/>
              </a:rPr>
              <a:t>4、</a:t>
            </a:r>
            <a:r>
              <a:rPr kumimoji="1" sz="2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垣墙</a:t>
            </a:r>
            <a:r>
              <a:rPr kumimoji="1" sz="2800" b="1">
                <a:latin typeface="华文新魏" pitchFamily="2" charset="-122"/>
                <a:ea typeface="华文新魏" pitchFamily="2" charset="-122"/>
              </a:rPr>
              <a:t>周庭</a:t>
            </a:r>
            <a:endParaRPr kumimoji="1" sz="2800" b="1"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2800" b="1">
                <a:latin typeface="华文新魏" pitchFamily="2" charset="-122"/>
                <a:ea typeface="华文新魏" pitchFamily="2" charset="-122"/>
              </a:rPr>
              <a:t>5、</a:t>
            </a:r>
            <a:r>
              <a:rPr kumimoji="1" sz="2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乳</a:t>
            </a:r>
            <a:r>
              <a:rPr kumimoji="1" sz="2800" b="1">
                <a:latin typeface="华文新魏" pitchFamily="2" charset="-122"/>
                <a:ea typeface="华文新魏" pitchFamily="2" charset="-122"/>
              </a:rPr>
              <a:t>二世</a:t>
            </a:r>
            <a:endParaRPr kumimoji="1" sz="2800" b="1"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2800" b="1">
                <a:latin typeface="华文新魏" pitchFamily="2" charset="-122"/>
                <a:ea typeface="华文新魏" pitchFamily="2" charset="-122"/>
              </a:rPr>
              <a:t>6、执此以</a:t>
            </a:r>
            <a:r>
              <a:rPr kumimoji="1" sz="2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朝</a:t>
            </a:r>
            <a:r>
              <a:rPr kumimoji="1" sz="2800" b="1">
                <a:latin typeface="华文新魏" pitchFamily="2" charset="-122"/>
                <a:ea typeface="华文新魏" pitchFamily="2" charset="-122"/>
              </a:rPr>
              <a:t>７、多可</a:t>
            </a:r>
            <a:r>
              <a:rPr kumimoji="1" sz="2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喜</a:t>
            </a:r>
            <a:r>
              <a:rPr kumimoji="1" sz="2800" b="1">
                <a:latin typeface="华文新魏" pitchFamily="2" charset="-122"/>
                <a:ea typeface="华文新魏" pitchFamily="2" charset="-122"/>
              </a:rPr>
              <a:t>，亦多可</a:t>
            </a:r>
            <a:r>
              <a:rPr kumimoji="1" sz="2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悲</a:t>
            </a:r>
            <a:endParaRPr kumimoji="1" sz="2800" b="1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2800" b="1">
                <a:latin typeface="华文新魏" pitchFamily="2" charset="-122"/>
                <a:ea typeface="华文新魏" pitchFamily="2" charset="-122"/>
              </a:rPr>
              <a:t>８、东犬</a:t>
            </a:r>
            <a:r>
              <a:rPr kumimoji="1" sz="2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西</a:t>
            </a:r>
            <a:r>
              <a:rPr kumimoji="1" sz="2800" b="1">
                <a:latin typeface="华文新魏" pitchFamily="2" charset="-122"/>
                <a:ea typeface="华文新魏" pitchFamily="2" charset="-122"/>
              </a:rPr>
              <a:t>吠</a:t>
            </a:r>
            <a:endParaRPr kumimoji="1" sz="2800" b="1"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2800" b="1">
                <a:latin typeface="华文新魏" pitchFamily="2" charset="-122"/>
                <a:ea typeface="华文新魏" pitchFamily="2" charset="-122"/>
              </a:rPr>
              <a:t>９、客逾庖而</a:t>
            </a:r>
            <a:r>
              <a:rPr kumimoji="1" sz="2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宴</a:t>
            </a:r>
            <a:endParaRPr kumimoji="1" sz="2800" b="1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2800" b="1">
                <a:latin typeface="华文新魏" pitchFamily="2" charset="-122"/>
                <a:ea typeface="华文新魏" pitchFamily="2" charset="-122"/>
              </a:rPr>
              <a:t>１０、吾妻死之年所</a:t>
            </a:r>
            <a:r>
              <a:rPr kumimoji="1" sz="2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手</a:t>
            </a:r>
            <a:r>
              <a:rPr kumimoji="1" sz="2800" b="1">
                <a:latin typeface="华文新魏" pitchFamily="2" charset="-122"/>
                <a:ea typeface="华文新魏" pitchFamily="2" charset="-122"/>
              </a:rPr>
              <a:t>植也</a:t>
            </a:r>
            <a:endParaRPr kumimoji="1" sz="2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364" name="Text Box 4" title=""/>
          <p:cNvSpPr txBox="1"/>
          <p:nvPr/>
        </p:nvSpPr>
        <p:spPr>
          <a:xfrm>
            <a:off x="3733800" y="1371600"/>
            <a:ext cx="42672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800" b="1">
                <a:latin typeface="Times New Roman" pitchFamily="18" charset="0"/>
                <a:ea typeface="华文新魏" pitchFamily="2" charset="-122"/>
              </a:rPr>
              <a:t>方位名词作状语，从上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5365" name="Rectangle 5" title=""/>
          <p:cNvSpPr/>
          <p:nvPr/>
        </p:nvSpPr>
        <p:spPr>
          <a:xfrm>
            <a:off x="3581400" y="914400"/>
            <a:ext cx="49530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800" b="1">
                <a:latin typeface="Times New Roman" pitchFamily="18" charset="0"/>
                <a:ea typeface="华文新魏" pitchFamily="2" charset="-122"/>
              </a:rPr>
              <a:t>方位名词作状语，往下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5366" name="Text Box 6" title=""/>
          <p:cNvSpPr txBox="1"/>
          <p:nvPr/>
        </p:nvSpPr>
        <p:spPr>
          <a:xfrm>
            <a:off x="3962400" y="2205038"/>
            <a:ext cx="42672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800" b="1">
                <a:latin typeface="Times New Roman" pitchFamily="18" charset="0"/>
                <a:ea typeface="华文新魏" pitchFamily="2" charset="-122"/>
              </a:rPr>
              <a:t>名词用作动词，喂养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5367" name="Rectangle 7" title=""/>
          <p:cNvSpPr/>
          <p:nvPr/>
        </p:nvSpPr>
        <p:spPr>
          <a:xfrm>
            <a:off x="3962400" y="2667000"/>
            <a:ext cx="36576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800" b="1">
                <a:latin typeface="Times New Roman" pitchFamily="18" charset="0"/>
                <a:ea typeface="华文新魏" pitchFamily="2" charset="-122"/>
              </a:rPr>
              <a:t>名词用作动词，上朝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5368" name="Rectangle 8" title=""/>
          <p:cNvSpPr/>
          <p:nvPr/>
        </p:nvSpPr>
        <p:spPr>
          <a:xfrm>
            <a:off x="3962400" y="1773238"/>
            <a:ext cx="44196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800" b="1">
                <a:latin typeface="Times New Roman" pitchFamily="18" charset="0"/>
                <a:ea typeface="华文新魏" pitchFamily="2" charset="-122"/>
              </a:rPr>
              <a:t>名词用作动词，砌墙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5369" name="Text Box 9" title=""/>
          <p:cNvSpPr txBox="1"/>
          <p:nvPr/>
        </p:nvSpPr>
        <p:spPr>
          <a:xfrm>
            <a:off x="3810000" y="3048000"/>
            <a:ext cx="5334000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形容词用作名词，喜的事，悲的事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5370" name="" title=""/>
          <p:cNvSpPr txBox="1"/>
          <p:nvPr/>
        </p:nvSpPr>
        <p:spPr>
          <a:xfrm>
            <a:off x="3886200" y="3886200"/>
            <a:ext cx="44196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名词用作状语，向西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5371" name="" title=""/>
          <p:cNvSpPr txBox="1"/>
          <p:nvPr/>
        </p:nvSpPr>
        <p:spPr>
          <a:xfrm>
            <a:off x="3886200" y="4572000"/>
            <a:ext cx="4648200" cy="1160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名词用作动词，吃饭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5372" name="" title=""/>
          <p:cNvSpPr txBox="1"/>
          <p:nvPr/>
        </p:nvSpPr>
        <p:spPr>
          <a:xfrm>
            <a:off x="4038600" y="5334000"/>
            <a:ext cx="38100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名词用作状语，亲手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  <p:bldP spid="15367" grpId="0"/>
      <p:bldP spid="15368" grpId="0"/>
      <p:bldP spid="15369" grpId="0" build="p"/>
      <p:bldP spid="15370" grpId="0" build="p"/>
      <p:bldP spid="15371" grpId="0" build="p"/>
      <p:bldP spid="1537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6386" name="Text Box 2" title=""/>
          <p:cNvSpPr txBox="1"/>
          <p:nvPr/>
        </p:nvSpPr>
        <p:spPr>
          <a:xfrm>
            <a:off x="990600" y="304800"/>
            <a:ext cx="54864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 u="sng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第二人称代词用法：</a:t>
            </a:r>
            <a:endParaRPr kumimoji="1" sz="2800" b="1" u="sng">
              <a:solidFill>
                <a:srgbClr val="FF330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6387" name="Text Box 3" title=""/>
          <p:cNvSpPr txBox="1"/>
          <p:nvPr/>
        </p:nvSpPr>
        <p:spPr>
          <a:xfrm>
            <a:off x="0" y="1066800"/>
            <a:ext cx="9753600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3200" b="1">
                <a:latin typeface="Times New Roman" pitchFamily="18" charset="0"/>
                <a:ea typeface="华文新魏" pitchFamily="2" charset="-122"/>
              </a:rPr>
              <a:t>而（通“尔”）　若　汝</a:t>
            </a:r>
            <a:endParaRPr kumimoji="1" sz="32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3200" b="1">
                <a:latin typeface="Times New Roman" pitchFamily="18" charset="0"/>
                <a:ea typeface="华文新魏" pitchFamily="2" charset="-122"/>
              </a:rPr>
              <a:t>“而母立于兹”　“久不见若影”　　“他日汝当用之”</a:t>
            </a:r>
            <a:endParaRPr kumimoji="1" sz="32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6388" name="Text Box 4" title=""/>
          <p:cNvSpPr txBox="1"/>
          <p:nvPr/>
        </p:nvSpPr>
        <p:spPr>
          <a:xfrm>
            <a:off x="838200" y="4572000"/>
            <a:ext cx="8305800" cy="1160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kumimoji="1" sz="2800" b="1">
              <a:solidFill>
                <a:srgbClr val="FFFF99"/>
              </a:solidFill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solidFill>
                  <a:srgbClr val="FFFF99"/>
                </a:solidFill>
                <a:latin typeface="Times New Roman" pitchFamily="18" charset="0"/>
                <a:ea typeface="华文新魏" pitchFamily="2" charset="-122"/>
              </a:rPr>
              <a:t>　　　　　　　　</a:t>
            </a:r>
            <a:endParaRPr kumimoji="1" sz="2800" b="1">
              <a:solidFill>
                <a:srgbClr val="FFFF99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6389" name="Text Box 5" title=""/>
          <p:cNvSpPr txBox="1"/>
          <p:nvPr/>
        </p:nvSpPr>
        <p:spPr>
          <a:xfrm>
            <a:off x="179388" y="3213100"/>
            <a:ext cx="8964612" cy="3203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 u="sng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注意数词的用法：</a:t>
            </a:r>
            <a:r>
              <a:rPr kumimoji="1" sz="2800" b="1">
                <a:latin typeface="Times New Roman" pitchFamily="18" charset="0"/>
                <a:ea typeface="华文新魏" pitchFamily="2" charset="-122"/>
              </a:rPr>
              <a:t>１、直接修饰名词或动词，不需量词帮助（一人、一象笏、一至、四遭）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                              ２、表示动作行为发生两次时，用“再”，不用“二”（“凡再变矣”　　“一而再，再而三”）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　　　　　　　　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endParaRPr kumimoji="1" sz="240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uiExpand="1" build="p"/>
      <p:bldP spid="16388" grpId="0" build="p"/>
      <p:bldP spid="16389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4098" name="Text Box 2" title=""/>
          <p:cNvSpPr txBox="1"/>
          <p:nvPr/>
        </p:nvSpPr>
        <p:spPr>
          <a:xfrm>
            <a:off x="468313" y="908050"/>
            <a:ext cx="8142287" cy="3937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3600" b="1">
                <a:latin typeface="Times New Roman" pitchFamily="18" charset="0"/>
                <a:ea typeface="迷你简启体" pitchFamily="65" charset="-122"/>
              </a:rPr>
              <a:t>作者简介：</a:t>
            </a:r>
            <a:endParaRPr kumimoji="1" sz="3600" b="1">
              <a:latin typeface="Times New Roman" pitchFamily="18" charset="0"/>
              <a:ea typeface="迷你简启体" pitchFamily="65" charset="-122"/>
            </a:endParaRPr>
          </a:p>
          <a:p>
            <a:pPr lvl="0">
              <a:spcBef>
                <a:spcPct val="50000"/>
              </a:spcBef>
            </a:pPr>
            <a:r>
              <a:rPr kumimoji="1" sz="3600" b="1">
                <a:latin typeface="Times New Roman" pitchFamily="18" charset="0"/>
                <a:ea typeface="迷你简启体" pitchFamily="65" charset="-122"/>
              </a:rPr>
              <a:t>        归有光（1506---1571），字熙甫，号震川。自幼苦读，9岁能文，但仕途不顺。后教书二十余年，称之“震川先生”。一生郁郁不得志。</a:t>
            </a:r>
            <a:endParaRPr kumimoji="1" sz="3600" b="1">
              <a:latin typeface="Times New Roman" pitchFamily="18" charset="0"/>
              <a:ea typeface="迷你简启体" pitchFamily="65" charset="-122"/>
            </a:endParaRPr>
          </a:p>
          <a:p>
            <a:pPr lvl="0">
              <a:spcBef>
                <a:spcPct val="50000"/>
              </a:spcBef>
            </a:pPr>
            <a:r>
              <a:rPr kumimoji="1" sz="3600" b="1">
                <a:latin typeface="Times New Roman" pitchFamily="18" charset="0"/>
                <a:ea typeface="迷你简启体" pitchFamily="65" charset="-122"/>
              </a:rPr>
              <a:t>        </a:t>
            </a:r>
            <a:endParaRPr kumimoji="1" sz="3600" b="1">
              <a:latin typeface="Times New Roman" pitchFamily="18" charset="0"/>
              <a:ea typeface="迷你简启体" pitchFamily="65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7410" name="Text Box 2" title=""/>
          <p:cNvSpPr txBox="1"/>
          <p:nvPr/>
        </p:nvSpPr>
        <p:spPr>
          <a:xfrm>
            <a:off x="1066800" y="0"/>
            <a:ext cx="35052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32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句式</a:t>
            </a:r>
            <a:endParaRPr kumimoji="1" sz="3200" b="1">
              <a:solidFill>
                <a:srgbClr val="FF330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7411" name="Text Box 3" title=""/>
          <p:cNvSpPr txBox="1"/>
          <p:nvPr/>
        </p:nvSpPr>
        <p:spPr>
          <a:xfrm>
            <a:off x="395288" y="533400"/>
            <a:ext cx="7910512" cy="1160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判断句</a:t>
            </a:r>
            <a:endParaRPr kumimoji="1" sz="2800" b="1">
              <a:solidFill>
                <a:srgbClr val="FF3300"/>
              </a:solidFill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“项脊轩，旧南阁子也”      “妪，先大母婢也”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7412" name="Text Box 4" title=""/>
          <p:cNvSpPr txBox="1"/>
          <p:nvPr/>
        </p:nvSpPr>
        <p:spPr>
          <a:xfrm>
            <a:off x="0" y="1844675"/>
            <a:ext cx="8964613" cy="5649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疑问句</a:t>
            </a:r>
            <a:endParaRPr kumimoji="1" sz="2800" b="1">
              <a:solidFill>
                <a:srgbClr val="FF3300"/>
              </a:solidFill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“儿寒乎？欲食乎？”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“何竟日默默在此，大类女郎也？”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介词结构后置句</a:t>
            </a:r>
            <a:endParaRPr kumimoji="1" sz="2800" b="1">
              <a:solidFill>
                <a:srgbClr val="FF0000"/>
              </a:solidFill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“鸡栖于厅”     “尝居于此”     “又杂植兰桂竹木于庭”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省略句</a:t>
            </a:r>
            <a:endParaRPr kumimoji="1" sz="2800" b="1">
              <a:solidFill>
                <a:srgbClr val="FF0000"/>
              </a:solidFill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   “余自束发读书（于）轩中”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“吾妻归宁，（妻回来后）述诸小妹语曰”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charRg st="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charRg st="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4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17412">
                                            <p:txEl>
                                              <p:charRg st="4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15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17412">
                                            <p:txEl>
                                              <p:charRg st="15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32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17412">
                                            <p:txEl>
                                              <p:charRg st="32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4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17412">
                                            <p:txEl>
                                              <p:charRg st="40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74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17412">
                                            <p:txEl>
                                              <p:charRg st="74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78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500"/>
                                        <p:tgtEl>
                                          <p:spTgt spid="17412">
                                            <p:txEl>
                                              <p:charRg st="78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95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4" dur="500"/>
                                        <p:tgtEl>
                                          <p:spTgt spid="17412">
                                            <p:txEl>
                                              <p:charRg st="95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uiExpand="1" build="p"/>
      <p:bldP spid="17412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40962" name="Picture 2" title=""/>
          <p:cNvPicPr/>
          <p:nvPr/>
        </p:nvPicPr>
        <p:blipFill>
          <a:blip r:embed="rId3" r:link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40963" name="Rectangle 3" title=""/>
          <p:cNvSpPr/>
          <p:nvPr/>
        </p:nvSpPr>
        <p:spPr>
          <a:xfrm>
            <a:off x="0" y="0"/>
            <a:ext cx="9144000" cy="609600"/>
          </a:xfrm>
          <a:prstGeom prst="rect">
            <a:avLst/>
          </a:prstGeom>
          <a:blipFill rotWithShape="0">
            <a:blip r:embed="rId4"/>
            <a:tile tx="0" ty="0" sx="100000" sy="100000" flip="none" algn="tl"/>
          </a:blipFill>
          <a:ln>
            <a:noFill/>
            <a:miter lim="800000"/>
          </a:ln>
        </p:spPr>
        <p:txBody>
          <a:bodyPr anchor="ctr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kumimoji="1" sz="4400" b="1">
                <a:solidFill>
                  <a:srgbClr val="0033CC"/>
                </a:solidFill>
                <a:latin typeface="Times New Roman" pitchFamily="18" charset="0"/>
                <a:ea typeface="方正舒体" pitchFamily="2" charset="-122"/>
              </a:rPr>
              <a:t>难句翻译</a:t>
            </a:r>
            <a:endParaRPr kumimoji="1" sz="4400" b="1">
              <a:solidFill>
                <a:srgbClr val="0033CC"/>
              </a:solidFill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40964" name="Text Box 4" title=""/>
          <p:cNvSpPr txBox="1"/>
          <p:nvPr/>
        </p:nvSpPr>
        <p:spPr>
          <a:xfrm>
            <a:off x="0" y="685800"/>
            <a:ext cx="88392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>
                <a:latin typeface="Times New Roman" pitchFamily="18" charset="0"/>
                <a:ea typeface="黑体" pitchFamily="2" charset="-122"/>
              </a:rPr>
              <a:t>1、</a:t>
            </a:r>
            <a:r>
              <a:rPr kumimoji="1" sz="2400" b="1">
                <a:solidFill>
                  <a:srgbClr val="000000"/>
                </a:solidFill>
                <a:latin typeface="宋体" pitchFamily="2" charset="-122"/>
              </a:rPr>
              <a:t>借书满架，偃仰啸歌，冥然兀坐。万籁有声，</a:t>
            </a:r>
            <a:r>
              <a:rPr kumimoji="1" sz="2400" b="1">
                <a:latin typeface="Times New Roman" pitchFamily="18" charset="0"/>
                <a:ea typeface="黑体" pitchFamily="2" charset="-122"/>
              </a:rPr>
              <a:t> </a:t>
            </a:r>
            <a:endParaRPr kumimoji="1" sz="2400" b="1"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40965" name="Text Box 5" title=""/>
          <p:cNvSpPr txBox="1"/>
          <p:nvPr/>
        </p:nvSpPr>
        <p:spPr>
          <a:xfrm>
            <a:off x="609600" y="2362200"/>
            <a:ext cx="8153400" cy="1319213"/>
          </a:xfrm>
          <a:prstGeom prst="rect">
            <a:avLst/>
          </a:prstGeom>
          <a:noFill/>
          <a:ln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3200">
                <a:latin typeface="Times New Roman" pitchFamily="18" charset="0"/>
                <a:ea typeface="黑体" pitchFamily="2" charset="-122"/>
              </a:rPr>
              <a:t>       </a:t>
            </a:r>
            <a:r>
              <a:rPr kumimoji="1" sz="2400">
                <a:solidFill>
                  <a:srgbClr val="990033"/>
                </a:solidFill>
                <a:latin typeface="Times New Roman" pitchFamily="18" charset="0"/>
                <a:ea typeface="黑体" pitchFamily="2" charset="-122"/>
              </a:rPr>
              <a:t>1、</a:t>
            </a:r>
            <a:r>
              <a:rPr kumimoji="1" sz="2400" b="1">
                <a:solidFill>
                  <a:srgbClr val="990033"/>
                </a:solidFill>
                <a:latin typeface="Times New Roman" pitchFamily="18" charset="0"/>
                <a:ea typeface="楷体_GB2312" pitchFamily="49" charset="-122"/>
              </a:rPr>
              <a:t> 积书摆满了书架，我在这里生活悠然自得，（有时）大声歌吟，（有时）静默独坐，自然界的声响都能清晰地听到。</a:t>
            </a:r>
            <a:r>
              <a:rPr kumimoji="1" sz="2400" b="1">
                <a:solidFill>
                  <a:srgbClr val="990033"/>
                </a:solidFill>
                <a:latin typeface="Times New Roman" pitchFamily="18" charset="0"/>
                <a:ea typeface="黑体" pitchFamily="2" charset="-122"/>
              </a:rPr>
              <a:t> </a:t>
            </a:r>
            <a:endParaRPr kumimoji="1" sz="2400" b="1">
              <a:solidFill>
                <a:srgbClr val="990033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40966" name="Text Box 6" title=""/>
          <p:cNvSpPr txBox="1"/>
          <p:nvPr/>
        </p:nvSpPr>
        <p:spPr>
          <a:xfrm>
            <a:off x="0" y="1219200"/>
            <a:ext cx="87630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>
                <a:latin typeface="Times New Roman" pitchFamily="18" charset="0"/>
                <a:ea typeface="黑体" pitchFamily="2" charset="-122"/>
              </a:rPr>
              <a:t>2、</a:t>
            </a:r>
            <a:r>
              <a:rPr kumimoji="1" sz="2400" b="1">
                <a:solidFill>
                  <a:srgbClr val="000000"/>
                </a:solidFill>
                <a:latin typeface="宋体" pitchFamily="2" charset="-122"/>
              </a:rPr>
              <a:t>三五之夜，明月半墙，桂影斑驳。风移影动，珊珊可爱。</a:t>
            </a:r>
            <a:r>
              <a:rPr kumimoji="1" sz="2800" b="1">
                <a:latin typeface="Times New Roman" pitchFamily="18" charset="0"/>
                <a:ea typeface="黑体" pitchFamily="2" charset="-122"/>
              </a:rPr>
              <a:t> </a:t>
            </a:r>
            <a:endParaRPr kumimoji="1" sz="2800" b="1"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40967" name="Text Box 7" title=""/>
          <p:cNvSpPr txBox="1"/>
          <p:nvPr/>
        </p:nvSpPr>
        <p:spPr>
          <a:xfrm>
            <a:off x="609600" y="3938588"/>
            <a:ext cx="8153400" cy="1319212"/>
          </a:xfrm>
          <a:prstGeom prst="rect">
            <a:avLst/>
          </a:prstGeom>
          <a:noFill/>
          <a:ln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3200">
                <a:latin typeface="Times New Roman" pitchFamily="18" charset="0"/>
                <a:ea typeface="黑体" pitchFamily="2" charset="-122"/>
              </a:rPr>
              <a:t>       </a:t>
            </a:r>
            <a:r>
              <a:rPr kumimoji="1" sz="2400">
                <a:solidFill>
                  <a:srgbClr val="990033"/>
                </a:solidFill>
                <a:latin typeface="Times New Roman" pitchFamily="18" charset="0"/>
                <a:ea typeface="黑体" pitchFamily="2" charset="-122"/>
              </a:rPr>
              <a:t>2、</a:t>
            </a:r>
            <a:r>
              <a:rPr kumimoji="1" sz="2400" b="1">
                <a:solidFill>
                  <a:srgbClr val="990033"/>
                </a:solidFill>
                <a:latin typeface="宋体" pitchFamily="2" charset="-122"/>
                <a:ea typeface="楷体_GB2312" pitchFamily="49" charset="-122"/>
              </a:rPr>
              <a:t>在农历每月十五日的夜晚，明月高悬，照亮半截墙壁。（月光下，庭中）桂树的影子交杂错落，微风吹来，树影摇动，优美舒缓，令人喜爱。</a:t>
            </a:r>
            <a:r>
              <a:rPr kumimoji="1" sz="2400" b="1">
                <a:solidFill>
                  <a:srgbClr val="990033"/>
                </a:solidFill>
                <a:latin typeface="宋体" pitchFamily="2" charset="-122"/>
              </a:rPr>
              <a:t> </a:t>
            </a:r>
            <a:r>
              <a:rPr kumimoji="1" sz="2400" b="1">
                <a:solidFill>
                  <a:srgbClr val="990033"/>
                </a:solidFill>
                <a:latin typeface="Times New Roman" pitchFamily="18" charset="0"/>
                <a:ea typeface="黑体" pitchFamily="2" charset="-122"/>
              </a:rPr>
              <a:t> </a:t>
            </a:r>
            <a:endParaRPr kumimoji="1" sz="2400" b="1">
              <a:solidFill>
                <a:srgbClr val="990033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40968" name="Text Box 8" title=""/>
          <p:cNvSpPr txBox="1"/>
          <p:nvPr/>
        </p:nvSpPr>
        <p:spPr>
          <a:xfrm>
            <a:off x="0" y="1828800"/>
            <a:ext cx="954087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>
                <a:latin typeface="Times New Roman" pitchFamily="18" charset="0"/>
                <a:ea typeface="黑体" pitchFamily="2" charset="-122"/>
              </a:rPr>
              <a:t>3、</a:t>
            </a:r>
            <a:r>
              <a:rPr kumimoji="1" sz="2400" b="1">
                <a:solidFill>
                  <a:srgbClr val="000000"/>
                </a:solidFill>
                <a:latin typeface="宋体" pitchFamily="2" charset="-122"/>
              </a:rPr>
              <a:t>吾妻来归，时至轩中从余问古事，或凭几学书。 </a:t>
            </a:r>
            <a:endParaRPr kumimoji="1" sz="2400" b="1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0969" name="Text Box 9" title=""/>
          <p:cNvSpPr txBox="1"/>
          <p:nvPr/>
        </p:nvSpPr>
        <p:spPr>
          <a:xfrm>
            <a:off x="609600" y="5522913"/>
            <a:ext cx="8153400" cy="954087"/>
          </a:xfrm>
          <a:prstGeom prst="rect">
            <a:avLst/>
          </a:prstGeom>
          <a:noFill/>
          <a:ln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3200">
                <a:latin typeface="Times New Roman" pitchFamily="18" charset="0"/>
                <a:ea typeface="黑体" pitchFamily="2" charset="-122"/>
              </a:rPr>
              <a:t>       </a:t>
            </a:r>
            <a:r>
              <a:rPr kumimoji="1" sz="2400">
                <a:solidFill>
                  <a:srgbClr val="990033"/>
                </a:solidFill>
                <a:latin typeface="Times New Roman" pitchFamily="18" charset="0"/>
                <a:ea typeface="黑体" pitchFamily="2" charset="-122"/>
              </a:rPr>
              <a:t>3、</a:t>
            </a:r>
            <a:r>
              <a:rPr kumimoji="1" sz="2400" b="1">
                <a:solidFill>
                  <a:srgbClr val="990033"/>
                </a:solidFill>
                <a:latin typeface="Times New Roman" pitchFamily="18" charset="0"/>
                <a:ea typeface="楷体_GB2312" pitchFamily="49" charset="-122"/>
              </a:rPr>
              <a:t>我的妻子嫁到我家，经常来到轩中，向我问一些古代的事，有时伏在桌案上学写字。</a:t>
            </a:r>
            <a:r>
              <a:rPr kumimoji="1" sz="2400" b="1">
                <a:solidFill>
                  <a:srgbClr val="990033"/>
                </a:solidFill>
                <a:latin typeface="Times New Roman" pitchFamily="18" charset="0"/>
                <a:ea typeface="黑体" pitchFamily="2" charset="-122"/>
              </a:rPr>
              <a:t> </a:t>
            </a:r>
            <a:endParaRPr kumimoji="1" sz="2400" b="1">
              <a:solidFill>
                <a:srgbClr val="990033"/>
              </a:solidFill>
              <a:latin typeface="Times New Roman" pitchFamily="18" charset="0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nimBg="1"/>
      <p:bldP spid="40964" grpId="0"/>
      <p:bldP spid="40965" grpId="0" animBg="1"/>
      <p:bldP spid="40966" grpId="0"/>
      <p:bldP spid="40967" grpId="0" animBg="1"/>
      <p:bldP spid="40968" grpId="0"/>
      <p:bldP spid="4096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8914" name="Text Box 2" title=""/>
          <p:cNvSpPr txBox="1"/>
          <p:nvPr/>
        </p:nvSpPr>
        <p:spPr>
          <a:xfrm>
            <a:off x="608013" y="5410200"/>
            <a:ext cx="8535987" cy="806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36000" tIns="36000" rIns="36000" bIns="3600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>
              <a:lnSpc>
                <a:spcPts val="4675"/>
              </a:lnSpc>
              <a:spcBef>
                <a:spcPts val="1900"/>
              </a:spcBef>
            </a:pPr>
            <a:r>
              <a:rPr sz="43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然予居于此，多可喜，亦多可悲。</a:t>
            </a:r>
            <a:endParaRPr sz="4300" b="1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grpSp>
        <p:nvGrpSpPr>
          <p:cNvPr id="38915" name="Group 3" title=""/>
          <p:cNvGrpSpPr/>
          <p:nvPr/>
        </p:nvGrpSpPr>
        <p:grpSpPr>
          <a:xfrm>
            <a:off x="457200" y="1601788"/>
            <a:ext cx="5410200" cy="760412"/>
            <a:chExt cx="3413" cy="485"/>
          </a:xfrm>
        </p:grpSpPr>
        <p:sp>
          <p:nvSpPr>
            <p:cNvPr id="38916" name="Text Box 4" title=""/>
            <p:cNvSpPr txBox="1"/>
            <p:nvPr/>
          </p:nvSpPr>
          <p:spPr>
            <a:xfrm>
              <a:off x="5" y="5"/>
              <a:ext cx="3408" cy="43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36000" tIns="36000" rIns="36000" bIns="36000"/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defRPr>
              </a:lvl5pPr>
            </a:lstStyle>
            <a:p>
              <a:pPr lvl="0" eaLnBrk="0" hangingPunct="0">
                <a:lnSpc>
                  <a:spcPts val="4225"/>
                </a:lnSpc>
                <a:spcBef>
                  <a:spcPts val="2325"/>
                </a:spcBef>
              </a:pPr>
              <a:endParaRPr sz="100">
                <a:latin typeface="Times New Roman" pitchFamily="18" charset="0"/>
              </a:endParaRPr>
            </a:p>
          </p:txBody>
        </p:sp>
        <p:cxnSp>
          <p:nvCxnSpPr>
            <p:cNvPr id="38917" name="" title=""/>
            <p:cNvCxnSpPr/>
            <p:nvPr/>
          </p:nvCxnSpPr>
          <p:spPr>
            <a:xfrm>
              <a:off x="52" y="481"/>
              <a:ext cx="2690" cy="4"/>
            </a:xfrm>
            <a:prstGeom prst="line">
              <a:avLst/>
            </a:prstGeom>
            <a:noFill/>
            <a:ln w="7200">
              <a:solidFill>
                <a:srgbClr val="3366FF"/>
              </a:solidFill>
              <a:miter lim="800000"/>
            </a:ln>
          </p:spPr>
        </p:cxnSp>
      </p:grpSp>
      <p:sp>
        <p:nvSpPr>
          <p:cNvPr id="38918" name="Text Box 6" title=""/>
          <p:cNvSpPr txBox="1"/>
          <p:nvPr/>
        </p:nvSpPr>
        <p:spPr>
          <a:xfrm>
            <a:off x="2819400" y="2743200"/>
            <a:ext cx="6018213" cy="1968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36000" tIns="36000" rIns="36000" bIns="3600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>
              <a:lnSpc>
                <a:spcPts val="3462"/>
              </a:lnSpc>
              <a:spcBef>
                <a:spcPts val="1650"/>
              </a:spcBef>
            </a:pPr>
            <a:r>
              <a:rPr sz="3200" b="1">
                <a:latin typeface="Times New Roman" pitchFamily="18" charset="0"/>
              </a:rPr>
              <a:t>文章的眼睛。在文章中，统帅全文，具有提纲携领的作用的一句话。它常常奠定全文的感情基调。</a:t>
            </a:r>
            <a:endParaRPr sz="100">
              <a:latin typeface="Times New Roman" pitchFamily="18" charset="0"/>
            </a:endParaRPr>
          </a:p>
        </p:txBody>
      </p:sp>
      <p:sp>
        <p:nvSpPr>
          <p:cNvPr id="38919" name="CalloutWedgeEllipse 7" title=""/>
          <p:cNvSpPr/>
          <p:nvPr/>
        </p:nvSpPr>
        <p:spPr>
          <a:xfrm>
            <a:off x="5180013" y="0"/>
            <a:ext cx="3963987" cy="1752600"/>
          </a:xfrm>
          <a:prstGeom prst="wedgeEllipseCallout">
            <a:avLst>
              <a:gd name="adj1" fmla="val -50542"/>
              <a:gd name="adj2" fmla="val 80181"/>
            </a:avLst>
          </a:prstGeom>
          <a:solidFill>
            <a:srgbClr val="FFFF99"/>
          </a:solidFill>
          <a:ln w="7200">
            <a:solidFill>
              <a:schemeClr val="tx1"/>
            </a:solidFill>
            <a:miter lim="800000"/>
          </a:ln>
        </p:spPr>
        <p:txBody>
          <a:bodyPr lIns="0" tIns="0" rIns="0" bIns="0" anchor="ctr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ctr" eaLnBrk="0" hangingPunct="0"/>
            <a:r>
              <a:rPr sz="4700" b="1">
                <a:solidFill>
                  <a:srgbClr val="FF0066"/>
                </a:solidFill>
                <a:latin typeface="Times New Roman" pitchFamily="18" charset="0"/>
                <a:ea typeface="华文行楷" pitchFamily="2" charset="-122"/>
              </a:rPr>
              <a:t>整体感知</a:t>
            </a:r>
            <a:endParaRPr sz="100">
              <a:latin typeface="Times New Roman" pitchFamily="18" charset="0"/>
            </a:endParaRPr>
          </a:p>
        </p:txBody>
      </p:sp>
      <p:sp>
        <p:nvSpPr>
          <p:cNvPr id="38920" name="Text Box 8" title=""/>
          <p:cNvSpPr txBox="1"/>
          <p:nvPr/>
        </p:nvSpPr>
        <p:spPr>
          <a:xfrm>
            <a:off x="457200" y="1295400"/>
            <a:ext cx="5257800" cy="1452563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>
              <a:lnSpc>
                <a:spcPts val="4225"/>
              </a:lnSpc>
              <a:spcBef>
                <a:spcPts val="2325"/>
              </a:spcBef>
            </a:pPr>
            <a:r>
              <a:rPr sz="3900">
                <a:latin typeface="Times New Roman" pitchFamily="18" charset="0"/>
                <a:ea typeface="黑体" pitchFamily="2" charset="-122"/>
              </a:rPr>
              <a:t>本文的文眼是什么？</a:t>
            </a:r>
            <a:endParaRPr sz="100">
              <a:latin typeface="Times New Roman" pitchFamily="18" charset="0"/>
            </a:endParaRPr>
          </a:p>
          <a:p>
            <a:pPr lvl="0" eaLnBrk="0" hangingPunct="0">
              <a:spcBef>
                <a:spcPct val="50000"/>
              </a:spcBef>
            </a:pPr>
            <a:endParaRPr sz="3600"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38921" name="Text Box 9" title=""/>
          <p:cNvSpPr txBox="1"/>
          <p:nvPr/>
        </p:nvSpPr>
        <p:spPr>
          <a:xfrm>
            <a:off x="684213" y="2636838"/>
            <a:ext cx="3263900" cy="6413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sz="3600">
                <a:latin typeface="Times New Roman" pitchFamily="18" charset="0"/>
                <a:ea typeface="黑体" pitchFamily="2" charset="-122"/>
              </a:rPr>
              <a:t>文  眼</a:t>
            </a:r>
            <a:r>
              <a:rPr sz="3200">
                <a:latin typeface="Times New Roman" pitchFamily="18" charset="0"/>
                <a:ea typeface="黑体" pitchFamily="2" charset="-122"/>
              </a:rPr>
              <a:t>  ——</a:t>
            </a:r>
            <a:endParaRPr sz="3200"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38922" name="" title=""/>
          <p:cNvSpPr txBox="1"/>
          <p:nvPr/>
        </p:nvSpPr>
        <p:spPr>
          <a:xfrm>
            <a:off x="533400" y="4495800"/>
            <a:ext cx="2895600" cy="579438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本文文眼 </a:t>
            </a:r>
            <a:r>
              <a:rPr sz="32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——</a:t>
            </a:r>
            <a:endParaRPr sz="32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9940" name="WordArt 4" title=""/>
          <p:cNvSpPr/>
          <p:nvPr/>
        </p:nvSpPr>
        <p:spPr>
          <a:xfrm>
            <a:off x="2339975" y="1989138"/>
            <a:ext cx="4392613" cy="2879725"/>
          </a:xfrm>
        </p:spPr>
        <p:txBody>
          <a:bodyPr wrap="none" fromWordArt="1">
            <a:prstTxWarp prst="textDeflate">
              <a:avLst>
                <a:gd name="adj" fmla="val 26226"/>
              </a:avLst>
            </a:prstTxWarp>
          </a:bodyPr>
          <a:lstStyle/>
          <a:p>
            <a:pPr algn="ctr"/>
            <a:r>
              <a:rPr sz="3600" kern="10">
                <a:ln>
                  <a:solidFill>
                    <a:prstClr val="black"/>
                  </a:solidFill>
                </a:ln>
                <a:solidFill>
                  <a:srgbClr val="000000"/>
                </a:solidFill>
                <a:effectLst/>
                <a:latin typeface="迷你简启体"/>
              </a:rPr>
              <a:t>理思路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9458" name="Text Box 2" title=""/>
          <p:cNvSpPr txBox="1"/>
          <p:nvPr/>
        </p:nvSpPr>
        <p:spPr>
          <a:xfrm>
            <a:off x="179388" y="333375"/>
            <a:ext cx="8964612" cy="7138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800" b="1">
                <a:solidFill>
                  <a:srgbClr val="FF3300"/>
                </a:solidFill>
                <a:latin typeface="Times New Roman" pitchFamily="18" charset="0"/>
              </a:rPr>
              <a:t>1</a:t>
            </a:r>
            <a:r>
              <a:rPr kumimoji="1" sz="2800" b="1">
                <a:latin typeface="Times New Roman" pitchFamily="18" charset="0"/>
              </a:rPr>
              <a:t>、记项脊轩内外的景物与布置，重点写居项脊轩的乐趣。</a:t>
            </a:r>
            <a:endParaRPr kumimoji="1" sz="2800" b="1">
              <a:latin typeface="Times New Roman" pitchFamily="18" charset="0"/>
            </a:endParaRPr>
          </a:p>
          <a:p>
            <a:pPr lvl="0"/>
            <a:r>
              <a:rPr kumimoji="1" sz="2800" b="1">
                <a:latin typeface="Times New Roman" pitchFamily="18" charset="0"/>
              </a:rPr>
              <a:t>     </a:t>
            </a:r>
            <a:r>
              <a:rPr kumimoji="1" sz="2800" b="1">
                <a:solidFill>
                  <a:srgbClr val="FF0000"/>
                </a:solidFill>
                <a:latin typeface="Times New Roman" pitchFamily="18" charset="0"/>
              </a:rPr>
              <a:t>（过渡“然予居于此，多可喜，亦多可悲”：情感线索，全文的纲，引出下文。“多可喜”承  上，“多可悲”启下。）</a:t>
            </a:r>
            <a:endParaRPr kumimoji="1" sz="2800" b="1">
              <a:solidFill>
                <a:srgbClr val="FF0000"/>
              </a:solidFill>
              <a:latin typeface="Times New Roman" pitchFamily="18" charset="0"/>
            </a:endParaRPr>
          </a:p>
          <a:p>
            <a:pPr lvl="0"/>
            <a:r>
              <a:rPr kumimoji="1" sz="2800" b="1">
                <a:solidFill>
                  <a:srgbClr val="FF3300"/>
                </a:solidFill>
                <a:latin typeface="Times New Roman" pitchFamily="18" charset="0"/>
              </a:rPr>
              <a:t>2</a:t>
            </a:r>
            <a:r>
              <a:rPr kumimoji="1" sz="2800" b="1">
                <a:latin typeface="Times New Roman" pitchFamily="18" charset="0"/>
              </a:rPr>
              <a:t>、家中变迁，母亲生前对己无微不至的关心</a:t>
            </a:r>
            <a:r>
              <a:rPr kumimoji="1" sz="2800" b="1">
                <a:solidFill>
                  <a:srgbClr val="FF0000"/>
                </a:solidFill>
                <a:latin typeface="Times New Roman" pitchFamily="18" charset="0"/>
              </a:rPr>
              <a:t>（对家庭衰败的哀痛，蕴含重振家业的期望。增加内心的悲凉与孤苦）        </a:t>
            </a:r>
            <a:endParaRPr kumimoji="1" sz="2800" b="1">
              <a:solidFill>
                <a:srgbClr val="FF0000"/>
              </a:solidFill>
              <a:latin typeface="Times New Roman" pitchFamily="18" charset="0"/>
            </a:endParaRPr>
          </a:p>
          <a:p>
            <a:pPr lvl="0"/>
            <a:r>
              <a:rPr kumimoji="1" sz="2800" b="1">
                <a:solidFill>
                  <a:srgbClr val="FF0000"/>
                </a:solidFill>
                <a:latin typeface="Times New Roman" pitchFamily="18" charset="0"/>
              </a:rPr>
              <a:t>3</a:t>
            </a:r>
            <a:r>
              <a:rPr kumimoji="1" sz="2800" b="1">
                <a:latin typeface="Times New Roman" pitchFamily="18" charset="0"/>
              </a:rPr>
              <a:t>、回忆祖母对己的牵挂、赞许与期盼</a:t>
            </a:r>
            <a:r>
              <a:rPr kumimoji="1" sz="2800" b="1">
                <a:solidFill>
                  <a:srgbClr val="FF0000"/>
                </a:solidFill>
                <a:latin typeface="Times New Roman" pitchFamily="18" charset="0"/>
              </a:rPr>
              <a:t>（含蓄表达怀才不遇、功名未成，辜负亲人的抚育与期盼的无比沉痛心情）</a:t>
            </a:r>
            <a:endParaRPr kumimoji="1" sz="2800" b="1">
              <a:solidFill>
                <a:srgbClr val="FF0000"/>
              </a:solidFill>
              <a:latin typeface="Times New Roman" pitchFamily="18" charset="0"/>
            </a:endParaRPr>
          </a:p>
          <a:p>
            <a:pPr lvl="0"/>
            <a:r>
              <a:rPr kumimoji="1" sz="2800" b="1">
                <a:solidFill>
                  <a:srgbClr val="FF3300"/>
                </a:solidFill>
                <a:latin typeface="Times New Roman" pitchFamily="18" charset="0"/>
              </a:rPr>
              <a:t>4</a:t>
            </a:r>
            <a:r>
              <a:rPr kumimoji="1" sz="2800" b="1">
                <a:latin typeface="Times New Roman" pitchFamily="18" charset="0"/>
              </a:rPr>
              <a:t>、略写闭门苦读的情景以及项脊轩多次遭火未焚的事。</a:t>
            </a:r>
            <a:r>
              <a:rPr kumimoji="1" sz="2800" b="1">
                <a:solidFill>
                  <a:srgbClr val="FF0000"/>
                </a:solidFill>
                <a:latin typeface="Times New Roman" pitchFamily="18" charset="0"/>
              </a:rPr>
              <a:t>（突出小轩对自己人生的重要性）</a:t>
            </a:r>
            <a:endParaRPr kumimoji="1" sz="2800" b="1">
              <a:solidFill>
                <a:srgbClr val="FF0000"/>
              </a:solidFill>
              <a:latin typeface="Times New Roman" pitchFamily="18" charset="0"/>
            </a:endParaRPr>
          </a:p>
          <a:p>
            <a:pPr lvl="0"/>
            <a:r>
              <a:rPr kumimoji="1" sz="2800" b="1">
                <a:solidFill>
                  <a:schemeClr val="bg2"/>
                </a:solidFill>
                <a:latin typeface="Times New Roman" pitchFamily="18" charset="0"/>
              </a:rPr>
              <a:t> </a:t>
            </a:r>
            <a:r>
              <a:rPr kumimoji="1" sz="2800" b="1">
                <a:solidFill>
                  <a:srgbClr val="FF3300"/>
                </a:solidFill>
                <a:latin typeface="Times New Roman" pitchFamily="18" charset="0"/>
              </a:rPr>
              <a:t>5</a:t>
            </a:r>
            <a:r>
              <a:rPr kumimoji="1" sz="2800" b="1">
                <a:latin typeface="Times New Roman" pitchFamily="18" charset="0"/>
              </a:rPr>
              <a:t>、（补记）回忆亡妻。借庭树写对亡妻的思念之情。</a:t>
            </a:r>
            <a:r>
              <a:rPr kumimoji="1" sz="2800" b="1">
                <a:solidFill>
                  <a:srgbClr val="FF0000"/>
                </a:solidFill>
                <a:latin typeface="Times New Roman" pitchFamily="18" charset="0"/>
              </a:rPr>
              <a:t>（物在人亡的感慨。倍觉伤感）</a:t>
            </a:r>
            <a:endParaRPr kumimoji="1" sz="2800" b="1">
              <a:solidFill>
                <a:srgbClr val="FF0000"/>
              </a:solidFill>
              <a:latin typeface="Times New Roman" pitchFamily="18" charset="0"/>
            </a:endParaRPr>
          </a:p>
          <a:p>
            <a:pPr lvl="0">
              <a:spcBef>
                <a:spcPct val="50000"/>
              </a:spcBef>
            </a:pPr>
            <a:endParaRPr kumimoji="1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0482" name="Text Box 2" title=""/>
          <p:cNvSpPr txBox="1"/>
          <p:nvPr/>
        </p:nvSpPr>
        <p:spPr>
          <a:xfrm>
            <a:off x="471488" y="1676400"/>
            <a:ext cx="611187" cy="2057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800" b="1">
                <a:latin typeface="华文新魏" pitchFamily="2" charset="-122"/>
                <a:ea typeface="华文新魏" pitchFamily="2" charset="-122"/>
              </a:rPr>
              <a:t>项脊轩志</a:t>
            </a:r>
            <a:endParaRPr kumimoji="1" sz="2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83" name="LeftBrace 3" title=""/>
          <p:cNvSpPr/>
          <p:nvPr/>
        </p:nvSpPr>
        <p:spPr>
          <a:xfrm>
            <a:off x="1066800" y="1447800"/>
            <a:ext cx="152400" cy="2133600"/>
          </a:xfrm>
          <a:prstGeom prst="leftBrace">
            <a:avLst>
              <a:gd name="adj1" fmla="val 116667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/>
          <a:lstStyle/>
          <a:p/>
        </p:txBody>
      </p:sp>
      <p:sp>
        <p:nvSpPr>
          <p:cNvPr id="20484" name="Text Box 4" title=""/>
          <p:cNvSpPr txBox="1"/>
          <p:nvPr/>
        </p:nvSpPr>
        <p:spPr>
          <a:xfrm>
            <a:off x="1295400" y="1252538"/>
            <a:ext cx="10985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多可喜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85" name="Text Box 5" title=""/>
          <p:cNvSpPr txBox="1"/>
          <p:nvPr/>
        </p:nvSpPr>
        <p:spPr>
          <a:xfrm>
            <a:off x="1600200" y="2243138"/>
            <a:ext cx="488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亦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87" name="LeftBrace 7" title=""/>
          <p:cNvSpPr/>
          <p:nvPr/>
        </p:nvSpPr>
        <p:spPr>
          <a:xfrm>
            <a:off x="3276600" y="1143000"/>
            <a:ext cx="228600" cy="762000"/>
          </a:xfrm>
          <a:prstGeom prst="leftBrace">
            <a:avLst>
              <a:gd name="adj1" fmla="val 27778"/>
              <a:gd name="adj2" fmla="val 50000"/>
            </a:avLst>
          </a:prstGeom>
          <a:noFill/>
          <a:ln>
            <a:solidFill>
              <a:srgbClr val="FF3300"/>
            </a:solidFill>
            <a:round/>
          </a:ln>
        </p:spPr>
        <p:txBody>
          <a:bodyPr/>
          <a:lstStyle/>
          <a:p/>
        </p:txBody>
      </p:sp>
      <p:sp>
        <p:nvSpPr>
          <p:cNvPr id="20488" name="Text Box 8" title=""/>
          <p:cNvSpPr txBox="1"/>
          <p:nvPr/>
        </p:nvSpPr>
        <p:spPr>
          <a:xfrm>
            <a:off x="2057400" y="1252538"/>
            <a:ext cx="14033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（承上）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90" name="" title=""/>
          <p:cNvSpPr txBox="1"/>
          <p:nvPr/>
        </p:nvSpPr>
        <p:spPr>
          <a:xfrm>
            <a:off x="5076825" y="1023938"/>
            <a:ext cx="244792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又小又漏又暗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92" name="" title=""/>
          <p:cNvSpPr txBox="1"/>
          <p:nvPr/>
        </p:nvSpPr>
        <p:spPr>
          <a:xfrm>
            <a:off x="5003800" y="1700213"/>
            <a:ext cx="3987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虽小而不漏不暗景色幽雅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93" name="" title=""/>
          <p:cNvSpPr/>
          <p:nvPr/>
        </p:nvSpPr>
        <p:spPr>
          <a:xfrm>
            <a:off x="3276600" y="2667000"/>
            <a:ext cx="228600" cy="1447800"/>
          </a:xfrm>
          <a:prstGeom prst="leftBrace">
            <a:avLst>
              <a:gd name="adj1" fmla="val 52778"/>
              <a:gd name="adj2" fmla="val 50000"/>
            </a:avLst>
          </a:prstGeom>
          <a:noFill/>
          <a:ln>
            <a:solidFill>
              <a:srgbClr val="FF3300"/>
            </a:solidFill>
            <a:round/>
          </a:ln>
        </p:spPr>
        <p:txBody>
          <a:bodyPr/>
          <a:lstStyle/>
          <a:p/>
        </p:txBody>
      </p:sp>
      <p:sp>
        <p:nvSpPr>
          <p:cNvPr id="20494" name="" title=""/>
          <p:cNvSpPr txBox="1"/>
          <p:nvPr/>
        </p:nvSpPr>
        <p:spPr>
          <a:xfrm>
            <a:off x="2057400" y="3200400"/>
            <a:ext cx="14033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（启下）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95" name="" title=""/>
          <p:cNvSpPr txBox="1"/>
          <p:nvPr/>
        </p:nvSpPr>
        <p:spPr>
          <a:xfrm>
            <a:off x="3581400" y="2527300"/>
            <a:ext cx="3810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1、家庭分崩离析（一悲）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96" name="Text Box 10" title=""/>
          <p:cNvSpPr txBox="1"/>
          <p:nvPr/>
        </p:nvSpPr>
        <p:spPr>
          <a:xfrm>
            <a:off x="3581400" y="2984500"/>
            <a:ext cx="42672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2、悼念亡母（二悲）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97" name="Text Box 11" title=""/>
          <p:cNvSpPr txBox="1"/>
          <p:nvPr/>
        </p:nvSpPr>
        <p:spPr>
          <a:xfrm>
            <a:off x="3657600" y="3505200"/>
            <a:ext cx="3657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3、怀念祖母（三悲）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20498" name="" title=""/>
          <p:cNvCxnSpPr/>
          <p:nvPr/>
        </p:nvCxnSpPr>
        <p:spPr>
          <a:xfrm flipH="1">
            <a:off x="762000" y="3352800"/>
            <a:ext cx="0" cy="1828800"/>
          </a:xfrm>
          <a:prstGeom prst="line">
            <a:avLst/>
          </a:prstGeom>
          <a:noFill/>
          <a:ln>
            <a:solidFill>
              <a:srgbClr val="FF3300"/>
            </a:solidFill>
            <a:miter lim="800000"/>
          </a:ln>
        </p:spPr>
      </p:cxnSp>
      <p:cxnSp>
        <p:nvCxnSpPr>
          <p:cNvPr id="20499" name="" title=""/>
          <p:cNvCxnSpPr/>
          <p:nvPr/>
        </p:nvCxnSpPr>
        <p:spPr>
          <a:xfrm>
            <a:off x="762000" y="5181600"/>
            <a:ext cx="1981200" cy="0"/>
          </a:xfrm>
          <a:prstGeom prst="line">
            <a:avLst/>
          </a:prstGeom>
          <a:noFill/>
          <a:ln>
            <a:solidFill>
              <a:srgbClr val="FF3300"/>
            </a:solidFill>
            <a:miter lim="800000"/>
          </a:ln>
        </p:spPr>
      </p:cxnSp>
      <p:sp>
        <p:nvSpPr>
          <p:cNvPr id="20501" name="LeftBrace 15" title=""/>
          <p:cNvSpPr/>
          <p:nvPr/>
        </p:nvSpPr>
        <p:spPr>
          <a:xfrm>
            <a:off x="3352800" y="4800600"/>
            <a:ext cx="152400" cy="762000"/>
          </a:xfrm>
          <a:prstGeom prst="leftBrace">
            <a:avLst>
              <a:gd name="adj1" fmla="val 41667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/>
          <a:lstStyle/>
          <a:p/>
        </p:txBody>
      </p:sp>
      <p:sp>
        <p:nvSpPr>
          <p:cNvPr id="20502" name="Text Box 16" title=""/>
          <p:cNvSpPr txBox="1"/>
          <p:nvPr/>
        </p:nvSpPr>
        <p:spPr>
          <a:xfrm>
            <a:off x="3581400" y="4737100"/>
            <a:ext cx="183038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1、回忆亡妻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503" name="Text Box 17" title=""/>
          <p:cNvSpPr txBox="1"/>
          <p:nvPr/>
        </p:nvSpPr>
        <p:spPr>
          <a:xfrm>
            <a:off x="3581400" y="5270500"/>
            <a:ext cx="47244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2、借树忆妻（强烈的思念之情）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504" name="Text Box 18" title=""/>
          <p:cNvSpPr txBox="1"/>
          <p:nvPr/>
        </p:nvSpPr>
        <p:spPr>
          <a:xfrm>
            <a:off x="1828800" y="228600"/>
            <a:ext cx="3505200" cy="701675"/>
          </a:xfrm>
          <a:prstGeom prst="rect">
            <a:avLst/>
          </a:prstGeom>
          <a:solidFill>
            <a:srgbClr val="FF3300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4000" b="1">
                <a:solidFill>
                  <a:srgbClr val="FF3300"/>
                </a:solidFill>
                <a:latin typeface="Times New Roman" pitchFamily="18" charset="0"/>
              </a:rPr>
              <a:t>    </a:t>
            </a:r>
            <a:r>
              <a:rPr kumimoji="1" sz="4000" b="1">
                <a:latin typeface="Times New Roman" pitchFamily="18" charset="0"/>
              </a:rPr>
              <a:t>赏析</a:t>
            </a:r>
            <a:endParaRPr kumimoji="1" sz="4000" b="1">
              <a:latin typeface="Times New Roman" pitchFamily="18" charset="0"/>
            </a:endParaRPr>
          </a:p>
        </p:txBody>
      </p:sp>
      <p:sp>
        <p:nvSpPr>
          <p:cNvPr id="20505" name="Text Box 19" title=""/>
          <p:cNvSpPr txBox="1"/>
          <p:nvPr/>
        </p:nvSpPr>
        <p:spPr>
          <a:xfrm>
            <a:off x="3657600" y="4106863"/>
            <a:ext cx="51054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  <a:ea typeface="华文新魏" pitchFamily="2" charset="-122"/>
              </a:rPr>
              <a:t>４、小轩遭火（悲的进一步补充）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20506" name="" title=""/>
          <p:cNvSpPr txBox="1"/>
          <p:nvPr/>
        </p:nvSpPr>
        <p:spPr>
          <a:xfrm>
            <a:off x="1258888" y="3141663"/>
            <a:ext cx="115252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400" b="1">
                <a:ea typeface="华文新魏" pitchFamily="2" charset="-122"/>
              </a:rPr>
              <a:t>多可悲</a:t>
            </a:r>
            <a:endParaRPr sz="2400" b="1">
              <a:ea typeface="华文新魏" pitchFamily="2" charset="-122"/>
            </a:endParaRPr>
          </a:p>
        </p:txBody>
      </p:sp>
      <p:sp>
        <p:nvSpPr>
          <p:cNvPr id="20507" name="" title=""/>
          <p:cNvSpPr txBox="1"/>
          <p:nvPr/>
        </p:nvSpPr>
        <p:spPr>
          <a:xfrm>
            <a:off x="2700338" y="4941888"/>
            <a:ext cx="6477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 b="1">
                <a:ea typeface="华文新魏" pitchFamily="2" charset="-122"/>
              </a:rPr>
              <a:t>补</a:t>
            </a:r>
            <a:endParaRPr sz="2800" b="1">
              <a:ea typeface="华文新魏" pitchFamily="2" charset="-122"/>
            </a:endParaRPr>
          </a:p>
        </p:txBody>
      </p:sp>
      <p:sp>
        <p:nvSpPr>
          <p:cNvPr id="20508" name="" title=""/>
          <p:cNvSpPr txBox="1"/>
          <p:nvPr/>
        </p:nvSpPr>
        <p:spPr>
          <a:xfrm>
            <a:off x="3419475" y="981075"/>
            <a:ext cx="1728788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 b="1">
                <a:ea typeface="华文新魏" pitchFamily="2" charset="-122"/>
              </a:rPr>
              <a:t>修葺前：</a:t>
            </a:r>
            <a:endParaRPr sz="2800" b="1">
              <a:ea typeface="华文新魏" pitchFamily="2" charset="-122"/>
            </a:endParaRPr>
          </a:p>
        </p:txBody>
      </p:sp>
      <p:sp>
        <p:nvSpPr>
          <p:cNvPr id="20509" name="" title=""/>
          <p:cNvSpPr txBox="1"/>
          <p:nvPr/>
        </p:nvSpPr>
        <p:spPr>
          <a:xfrm>
            <a:off x="3492500" y="1628775"/>
            <a:ext cx="17272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 b="1">
                <a:ea typeface="华文新魏" pitchFamily="2" charset="-122"/>
              </a:rPr>
              <a:t>修葺后：</a:t>
            </a:r>
            <a:endParaRPr sz="2800" b="1"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 build="p"/>
      <p:bldP spid="20492" grpId="0" build="p"/>
      <p:bldP spid="20495" grpId="0" build="p"/>
      <p:bldP spid="20496" grpId="0" build="p"/>
      <p:bldP spid="20497" grpId="0" build="p"/>
      <p:bldP spid="20502" grpId="0" build="p"/>
      <p:bldP spid="20503" grpId="0" build="p"/>
      <p:bldP spid="20504" grpId="0" animBg="1"/>
      <p:bldP spid="2050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1506" name="Rectangle 2" title=""/>
          <p:cNvSpPr/>
          <p:nvPr/>
        </p:nvSpPr>
        <p:spPr>
          <a:xfrm>
            <a:off x="1403350" y="1524000"/>
            <a:ext cx="7054850" cy="1739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3600" b="1">
                <a:solidFill>
                  <a:srgbClr val="FFFF99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kumimoji="1" sz="3600" b="1">
                <a:latin typeface="华文新魏" pitchFamily="2" charset="-122"/>
                <a:ea typeface="华文新魏" pitchFamily="2" charset="-122"/>
              </a:rPr>
              <a:t>如何写三悲？（与第一段的喜形成鲜明对比）   </a:t>
            </a:r>
            <a:endParaRPr kumimoji="1" sz="3600" b="1"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3600" b="1">
                <a:latin typeface="华文新魏" pitchFamily="2" charset="-122"/>
                <a:ea typeface="华文新魏" pitchFamily="2" charset="-122"/>
              </a:rPr>
              <a:t>       </a:t>
            </a:r>
            <a:endParaRPr kumimoji="1" sz="36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2530" name="Text Box 2" title=""/>
          <p:cNvSpPr txBox="1"/>
          <p:nvPr/>
        </p:nvSpPr>
        <p:spPr>
          <a:xfrm>
            <a:off x="533400" y="4648200"/>
            <a:ext cx="3390900" cy="822325"/>
          </a:xfrm>
          <a:prstGeom prst="rect">
            <a:avLst/>
          </a:prstGeom>
          <a:solidFill>
            <a:schemeClr val="accent1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庭中始为篱，已为墙，凡再变矣（分家）</a:t>
            </a:r>
            <a:endParaRPr kumimoji="1" sz="2400" b="1">
              <a:latin typeface="Times New Roman" pitchFamily="18" charset="0"/>
            </a:endParaRPr>
          </a:p>
        </p:txBody>
      </p:sp>
      <p:sp>
        <p:nvSpPr>
          <p:cNvPr id="22531" name="Text Box 3" title=""/>
          <p:cNvSpPr txBox="1"/>
          <p:nvPr/>
        </p:nvSpPr>
        <p:spPr>
          <a:xfrm>
            <a:off x="838200" y="5638800"/>
            <a:ext cx="3657600" cy="822325"/>
          </a:xfrm>
          <a:prstGeom prst="rect">
            <a:avLst/>
          </a:prstGeom>
          <a:solidFill>
            <a:schemeClr val="hlink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solidFill>
                  <a:schemeClr val="bg1"/>
                </a:solidFill>
                <a:latin typeface="Times New Roman" pitchFamily="18" charset="0"/>
              </a:rPr>
              <a:t>从客观的记述中寄予深长的感叹（一悲）</a:t>
            </a:r>
            <a:endParaRPr kumimoji="1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2532" name="Custom 4" title=""/>
          <p:cNvSpPr/>
          <p:nvPr/>
        </p:nvSpPr>
        <p:spPr>
          <a:xfrm>
            <a:off x="3505200" y="4343400"/>
            <a:ext cx="838200" cy="990600"/>
          </a:xfrm>
          <a:custGeom>
            <a:avLst>
              <a:gd name="adj0" fmla="val 43241"/>
              <a:gd name="adj1" fmla="val 85648"/>
              <a:gd name="adj2" fmla="val 33333"/>
            </a:avLst>
            <a:gdLst>
              <a:gd name="GT12" fmla="*/ adj0 21600 100000"/>
              <a:gd name="GT13" fmla="*/ adj1 21600 100000"/>
              <a:gd name="GT14" fmla="*/ adj2 21600 100000"/>
              <a:gd name="G0" fmla="+- GT12 0 0"/>
              <a:gd name="G1" fmla="+- GT13 0 0"/>
              <a:gd name="G2" fmla="+- GT14 0 0"/>
              <a:gd name="G3" fmla="+- 21600 0 GT12"/>
              <a:gd name="G4" fmla="*/ G3 1 2"/>
              <a:gd name="G5" fmla="+- GT12 G4 0"/>
              <a:gd name="G6" fmla="+- 21600 0 GT13"/>
              <a:gd name="G7" fmla="+- GT12 G6 0"/>
              <a:gd name="G8" fmla="+- G7 G6 0"/>
              <a:gd name="G9" fmla="+/ G8 21600 2"/>
              <a:gd name="G10" fmla="*/ GT13 1 2"/>
              <a:gd name="G11" fmla="+/ GT14 21600 2"/>
              <a:gd name="GT15" fmla="*/ G2 w 21600"/>
              <a:gd name="GT16" fmla="+- l GT15 0"/>
              <a:gd name="GT17" fmla="*/ G7 h 21600"/>
              <a:gd name="GT18" fmla="+- t GT17 0"/>
              <a:gd name="GT19" fmla="*/ G1 w 21600"/>
              <a:gd name="GT20" fmla="+- l GT19 0"/>
              <a:gd name="GT21" fmla="*/ G1 h 21600"/>
              <a:gd name="GT22" fmla="+- t GT21 0"/>
              <a:gd name="GT23" fmla="*/ G7 w 21600"/>
              <a:gd name="GT24" fmla="+- l GT23 0"/>
              <a:gd name="GT25" fmla="*/ G2 h 21600"/>
              <a:gd name="GT26" fmla="+- t GT25 0"/>
            </a:gdLst>
            <a:cxnLst>
              <a:cxn ang="0">
                <a:pos x="G5" y="0"/>
              </a:cxn>
              <a:cxn ang="0">
                <a:pos x="G0" y="G2"/>
              </a:cxn>
              <a:cxn ang="0">
                <a:pos x="0" y="G9"/>
              </a:cxn>
              <a:cxn ang="0">
                <a:pos x="G10" y="21600"/>
              </a:cxn>
              <a:cxn ang="0">
                <a:pos x="G1" y="G11"/>
              </a:cxn>
              <a:cxn ang="0">
                <a:pos x="21600" y="G2"/>
              </a:cxn>
            </a:cxnLst>
            <a:rect l="GT16" t="GT18" r="GT20" b="GT22"/>
            <a:pathLst>
              <a:path w="21600" h="21600">
                <a:moveTo>
                  <a:pt x="0" y="G8"/>
                </a:moveTo>
                <a:lnTo>
                  <a:pt x="G7" y="G8"/>
                </a:lnTo>
                <a:lnTo>
                  <a:pt x="G7" y="G2"/>
                </a:lnTo>
                <a:lnTo>
                  <a:pt x="G0" y="G2"/>
                </a:lnTo>
                <a:lnTo>
                  <a:pt x="G5" y="0"/>
                </a:lnTo>
                <a:lnTo>
                  <a:pt x="21600" y="G2"/>
                </a:lnTo>
                <a:lnTo>
                  <a:pt x="G1" y="G2"/>
                </a:lnTo>
                <a:lnTo>
                  <a:pt x="G1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/>
          <a:lstStyle/>
          <a:p/>
        </p:txBody>
      </p:sp>
      <p:sp>
        <p:nvSpPr>
          <p:cNvPr id="22533" name="Text Box 5" title=""/>
          <p:cNvSpPr txBox="1"/>
          <p:nvPr/>
        </p:nvSpPr>
        <p:spPr>
          <a:xfrm>
            <a:off x="2286000" y="2895600"/>
            <a:ext cx="3276600" cy="457200"/>
          </a:xfrm>
          <a:prstGeom prst="rect">
            <a:avLst/>
          </a:prstGeom>
          <a:solidFill>
            <a:schemeClr val="accent1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语未毕，余泣，妪亦泣</a:t>
            </a:r>
            <a:endParaRPr kumimoji="1" sz="2400" b="1">
              <a:latin typeface="Times New Roman" pitchFamily="18" charset="0"/>
            </a:endParaRPr>
          </a:p>
        </p:txBody>
      </p:sp>
      <p:sp>
        <p:nvSpPr>
          <p:cNvPr id="22534" name="Text Box 6" title=""/>
          <p:cNvSpPr txBox="1"/>
          <p:nvPr/>
        </p:nvSpPr>
        <p:spPr>
          <a:xfrm>
            <a:off x="2438400" y="3429000"/>
            <a:ext cx="3048000" cy="1187450"/>
          </a:xfrm>
          <a:prstGeom prst="rect">
            <a:avLst/>
          </a:prstGeom>
          <a:solidFill>
            <a:schemeClr val="hlink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solidFill>
                  <a:schemeClr val="bg1"/>
                </a:solidFill>
                <a:latin typeface="Times New Roman" pitchFamily="18" charset="0"/>
              </a:rPr>
              <a:t>情动于中，有泪无声，含蓄而有节制（二悲）</a:t>
            </a:r>
            <a:endParaRPr kumimoji="1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2535" name="Custom 7" title=""/>
          <p:cNvSpPr/>
          <p:nvPr/>
        </p:nvSpPr>
        <p:spPr>
          <a:xfrm>
            <a:off x="5562600" y="2286000"/>
            <a:ext cx="990600" cy="990600"/>
          </a:xfrm>
          <a:custGeom>
            <a:avLst>
              <a:gd name="adj0" fmla="val 43241"/>
              <a:gd name="adj1" fmla="val 85648"/>
              <a:gd name="adj2" fmla="val 33333"/>
            </a:avLst>
            <a:gdLst>
              <a:gd name="GT12" fmla="*/ adj0 21600 100000"/>
              <a:gd name="GT13" fmla="*/ adj1 21600 100000"/>
              <a:gd name="GT14" fmla="*/ adj2 21600 100000"/>
              <a:gd name="G0" fmla="+- GT12 0 0"/>
              <a:gd name="G1" fmla="+- GT13 0 0"/>
              <a:gd name="G2" fmla="+- GT14 0 0"/>
              <a:gd name="G3" fmla="+- 21600 0 GT12"/>
              <a:gd name="G4" fmla="*/ G3 1 2"/>
              <a:gd name="G5" fmla="+- GT12 G4 0"/>
              <a:gd name="G6" fmla="+- 21600 0 GT13"/>
              <a:gd name="G7" fmla="+- GT12 G6 0"/>
              <a:gd name="G8" fmla="+- G7 G6 0"/>
              <a:gd name="G9" fmla="+/ G8 21600 2"/>
              <a:gd name="G10" fmla="*/ GT13 1 2"/>
              <a:gd name="G11" fmla="+/ GT14 21600 2"/>
              <a:gd name="GT15" fmla="*/ G2 w 21600"/>
              <a:gd name="GT16" fmla="+- l GT15 0"/>
              <a:gd name="GT17" fmla="*/ G7 h 21600"/>
              <a:gd name="GT18" fmla="+- t GT17 0"/>
              <a:gd name="GT19" fmla="*/ G1 w 21600"/>
              <a:gd name="GT20" fmla="+- l GT19 0"/>
              <a:gd name="GT21" fmla="*/ G1 h 21600"/>
              <a:gd name="GT22" fmla="+- t GT21 0"/>
              <a:gd name="GT23" fmla="*/ G7 w 21600"/>
              <a:gd name="GT24" fmla="+- l GT23 0"/>
              <a:gd name="GT25" fmla="*/ G2 h 21600"/>
              <a:gd name="GT26" fmla="+- t GT25 0"/>
            </a:gdLst>
            <a:cxnLst>
              <a:cxn ang="0">
                <a:pos x="G5" y="0"/>
              </a:cxn>
              <a:cxn ang="0">
                <a:pos x="G0" y="G2"/>
              </a:cxn>
              <a:cxn ang="0">
                <a:pos x="0" y="G9"/>
              </a:cxn>
              <a:cxn ang="0">
                <a:pos x="G10" y="21600"/>
              </a:cxn>
              <a:cxn ang="0">
                <a:pos x="G1" y="G11"/>
              </a:cxn>
              <a:cxn ang="0">
                <a:pos x="21600" y="G2"/>
              </a:cxn>
            </a:cxnLst>
            <a:rect l="GT16" t="GT18" r="GT20" b="GT22"/>
            <a:pathLst>
              <a:path w="21600" h="21600">
                <a:moveTo>
                  <a:pt x="0" y="G8"/>
                </a:moveTo>
                <a:lnTo>
                  <a:pt x="G7" y="G8"/>
                </a:lnTo>
                <a:lnTo>
                  <a:pt x="G7" y="G2"/>
                </a:lnTo>
                <a:lnTo>
                  <a:pt x="G0" y="G2"/>
                </a:lnTo>
                <a:lnTo>
                  <a:pt x="G5" y="0"/>
                </a:lnTo>
                <a:lnTo>
                  <a:pt x="21600" y="G2"/>
                </a:lnTo>
                <a:lnTo>
                  <a:pt x="G1" y="G2"/>
                </a:lnTo>
                <a:lnTo>
                  <a:pt x="G1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/>
          <a:lstStyle/>
          <a:p/>
        </p:txBody>
      </p:sp>
      <p:sp>
        <p:nvSpPr>
          <p:cNvPr id="22536" name="Text Box 8" title=""/>
          <p:cNvSpPr txBox="1"/>
          <p:nvPr/>
        </p:nvSpPr>
        <p:spPr>
          <a:xfrm>
            <a:off x="4572000" y="990600"/>
            <a:ext cx="2971800" cy="457200"/>
          </a:xfrm>
          <a:prstGeom prst="rect">
            <a:avLst/>
          </a:prstGeom>
          <a:solidFill>
            <a:schemeClr val="accent1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   令人长号不自禁</a:t>
            </a:r>
            <a:endParaRPr kumimoji="1" sz="2400" b="1">
              <a:latin typeface="Times New Roman" pitchFamily="18" charset="0"/>
            </a:endParaRPr>
          </a:p>
        </p:txBody>
      </p:sp>
      <p:sp>
        <p:nvSpPr>
          <p:cNvPr id="22537" name="Text Box 9" title=""/>
          <p:cNvSpPr txBox="1"/>
          <p:nvPr/>
        </p:nvSpPr>
        <p:spPr>
          <a:xfrm>
            <a:off x="4572000" y="1447800"/>
            <a:ext cx="3581400" cy="822325"/>
          </a:xfrm>
          <a:prstGeom prst="rect">
            <a:avLst/>
          </a:prstGeom>
          <a:solidFill>
            <a:schemeClr val="hlink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solidFill>
                  <a:schemeClr val="bg1"/>
                </a:solidFill>
                <a:latin typeface="Times New Roman" pitchFamily="18" charset="0"/>
              </a:rPr>
              <a:t>情如汹涌的潮水，直泻而出，完全失控（三悲）</a:t>
            </a:r>
            <a:endParaRPr kumimoji="1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2538" name="" title=""/>
          <p:cNvSpPr/>
          <p:nvPr/>
        </p:nvSpPr>
        <p:spPr>
          <a:xfrm>
            <a:off x="914400" y="838200"/>
            <a:ext cx="1676400" cy="1447800"/>
          </a:xfr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/>
        </p:txBody>
      </p:sp>
      <p:sp>
        <p:nvSpPr>
          <p:cNvPr id="22539" name="" title=""/>
          <p:cNvSpPr txBox="1"/>
          <p:nvPr/>
        </p:nvSpPr>
        <p:spPr>
          <a:xfrm>
            <a:off x="5715000" y="38862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情感表达极有层次</a:t>
            </a:r>
            <a:endParaRPr kumimoji="1" sz="2400" b="1">
              <a:latin typeface="Times New Roman" pitchFamily="18" charset="0"/>
            </a:endParaRPr>
          </a:p>
        </p:txBody>
      </p:sp>
      <p:sp>
        <p:nvSpPr>
          <p:cNvPr id="22540" name="" title=""/>
          <p:cNvSpPr txBox="1"/>
          <p:nvPr/>
        </p:nvSpPr>
        <p:spPr>
          <a:xfrm>
            <a:off x="5638800" y="4648200"/>
            <a:ext cx="2895600" cy="1004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由内向转为外露</a:t>
            </a:r>
            <a:endParaRPr kumimoji="1" sz="2400" b="1">
              <a:latin typeface="Times New Roman" pitchFamily="18" charset="0"/>
            </a:endParaRPr>
          </a:p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由沉稳渐趋强烈</a:t>
            </a:r>
            <a:endParaRPr kumimoji="1" sz="2400" b="1">
              <a:latin typeface="Times New Roman" pitchFamily="18" charset="0"/>
            </a:endParaRPr>
          </a:p>
        </p:txBody>
      </p:sp>
      <p:sp>
        <p:nvSpPr>
          <p:cNvPr id="22541" name="" title=""/>
          <p:cNvSpPr txBox="1"/>
          <p:nvPr/>
        </p:nvSpPr>
        <p:spPr>
          <a:xfrm>
            <a:off x="179388" y="2349500"/>
            <a:ext cx="22320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600" b="1">
                <a:ea typeface="迷你简启体" pitchFamily="65" charset="-122"/>
              </a:rPr>
              <a:t>细节描写</a:t>
            </a:r>
            <a:endParaRPr sz="3600" b="1">
              <a:ea typeface="迷你简启体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1" grpId="0" animBg="1"/>
      <p:bldP spid="22533" grpId="0" animBg="1"/>
      <p:bldP spid="22534" grpId="0" animBg="1"/>
      <p:bldP spid="22536" grpId="0" animBg="1"/>
      <p:bldP spid="22537" grpId="0" animBg="1"/>
      <p:bldP spid="22539" grpId="0"/>
      <p:bldP spid="2254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43010" name="Text Box 2" title=""/>
          <p:cNvSpPr txBox="1"/>
          <p:nvPr/>
        </p:nvSpPr>
        <p:spPr>
          <a:xfrm>
            <a:off x="457200" y="914400"/>
            <a:ext cx="6324600" cy="1562100"/>
          </a:xfrm>
          <a:prstGeom prst="rect">
            <a:avLst/>
          </a:prstGeom>
          <a:noFill/>
          <a:ln>
            <a:solidFill>
              <a:schemeClr val="accent2"/>
            </a:solidFill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        先妣尝一至。妪每谓余曰：“某所，而母立于兹。”妪又曰：“汝姊在吾怀，呱呱而泣；娘以指叩门扉曰：‘儿寒乎？欲食乎？’吾从板外相为应答。”</a:t>
            </a:r>
            <a:endParaRPr kumimoji="1" sz="2400" b="1">
              <a:latin typeface="Times New Roman" pitchFamily="18" charset="0"/>
            </a:endParaRPr>
          </a:p>
        </p:txBody>
      </p:sp>
      <p:sp>
        <p:nvSpPr>
          <p:cNvPr id="43011" name="NotDefined 3" title=""/>
          <p:cNvSpPr/>
          <p:nvPr>
            <p:ph type="title"/>
          </p:nvPr>
        </p:nvSpPr>
        <p:spPr>
          <a:xfrm>
            <a:off x="457200" y="0"/>
            <a:ext cx="7772400" cy="838200"/>
          </a:xfrm>
          <a:noFill/>
          <a:ln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rPr sz="4000">
                <a:solidFill>
                  <a:srgbClr val="FF3300"/>
                </a:solidFill>
                <a:ea typeface="方正舒体" pitchFamily="2" charset="-122"/>
              </a:rPr>
              <a:t>《项脊轩志》中的三位女性形象</a:t>
            </a:r>
            <a:endParaRPr sz="4000">
              <a:solidFill>
                <a:srgbClr val="FF3300"/>
              </a:solidFill>
              <a:ea typeface="方正舒体" pitchFamily="2" charset="-122"/>
            </a:endParaRPr>
          </a:p>
        </p:txBody>
      </p:sp>
      <p:sp>
        <p:nvSpPr>
          <p:cNvPr id="43012" name="CalloutWedgeRoundRectangle 4" title=""/>
          <p:cNvSpPr/>
          <p:nvPr/>
        </p:nvSpPr>
        <p:spPr>
          <a:xfrm>
            <a:off x="7162800" y="1066800"/>
            <a:ext cx="1752600" cy="1371600"/>
          </a:xfrm>
          <a:prstGeom prst="wedgeRoundRectCallout">
            <a:avLst>
              <a:gd name="adj1" fmla="val -72282"/>
              <a:gd name="adj2" fmla="val 10880"/>
              <a:gd name="adj3" fmla="val 16667"/>
            </a:avLst>
          </a:prstGeom>
          <a:solidFill>
            <a:srgbClr val="FFCCFF"/>
          </a:solidFill>
          <a:ln>
            <a:solidFill>
              <a:schemeClr val="tx1"/>
            </a:solidFill>
            <a:miter lim="800000"/>
          </a:ln>
          <a:effectLst/>
        </p:spPr>
        <p:txBody>
          <a:bodyPr>
            <a:no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华文细黑" pitchFamily="2" charset="-122"/>
              </a:rPr>
              <a:t>写母亲</a:t>
            </a:r>
            <a:endParaRPr kumimoji="1" sz="2400" b="1">
              <a:solidFill>
                <a:srgbClr val="FF3300"/>
              </a:solidFill>
              <a:latin typeface="Times New Roman" pitchFamily="18" charset="0"/>
              <a:ea typeface="华文细黑" pitchFamily="2" charset="-122"/>
            </a:endParaRPr>
          </a:p>
          <a:p>
            <a:pPr lvl="0" algn="ctr"/>
            <a:r>
              <a:rPr kumimoji="1" sz="2400" b="1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突出“慈爱”</a:t>
            </a:r>
            <a:endParaRPr kumimoji="1" sz="2400" b="1">
              <a:solidFill>
                <a:schemeClr val="accent2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43013" name="Text Box 5" title=""/>
          <p:cNvSpPr txBox="1"/>
          <p:nvPr/>
        </p:nvSpPr>
        <p:spPr>
          <a:xfrm>
            <a:off x="323850" y="2667000"/>
            <a:ext cx="6696075" cy="1927225"/>
          </a:xfrm>
          <a:prstGeom prst="rect">
            <a:avLst/>
          </a:prstGeom>
          <a:noFill/>
          <a:ln>
            <a:solidFill>
              <a:schemeClr val="accent2"/>
            </a:solidFill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        一日，大母过余曰：“吾儿，久不见若影，何竟日默默在此，大类女郎也？”比去，以手阖门，自语曰：“吾家读书久不效，儿之成，则可待乎！”顷之，持一象笏至，曰：“此吾祖太常公宣德间执此以朝，他日汝当用之！”</a:t>
            </a:r>
            <a:endParaRPr kumimoji="1" sz="2400" b="1">
              <a:latin typeface="Times New Roman" pitchFamily="18" charset="0"/>
            </a:endParaRPr>
          </a:p>
        </p:txBody>
      </p:sp>
      <p:sp>
        <p:nvSpPr>
          <p:cNvPr id="43014" name="CalloutWedgeRoundRectangle 6" title=""/>
          <p:cNvSpPr/>
          <p:nvPr/>
        </p:nvSpPr>
        <p:spPr>
          <a:xfrm>
            <a:off x="7086600" y="3048000"/>
            <a:ext cx="1828800" cy="1371600"/>
          </a:xfrm>
          <a:prstGeom prst="wedgeRoundRectCallout">
            <a:avLst>
              <a:gd name="adj1" fmla="val -68231"/>
              <a:gd name="adj2" fmla="val 5671"/>
              <a:gd name="adj3" fmla="val 16667"/>
            </a:avLst>
          </a:prstGeom>
          <a:solidFill>
            <a:srgbClr val="FFCCFF"/>
          </a:solidFill>
          <a:ln>
            <a:solidFill>
              <a:schemeClr val="tx1"/>
            </a:solidFill>
            <a:miter lim="800000"/>
          </a:ln>
          <a:effectLst/>
        </p:spPr>
        <p:txBody>
          <a:bodyPr>
            <a:no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华文细黑" pitchFamily="2" charset="-122"/>
              </a:rPr>
              <a:t>写祖母</a:t>
            </a:r>
            <a:endParaRPr kumimoji="1" sz="2400" b="1">
              <a:solidFill>
                <a:srgbClr val="FF3300"/>
              </a:solidFill>
              <a:latin typeface="Times New Roman" pitchFamily="18" charset="0"/>
              <a:ea typeface="华文细黑" pitchFamily="2" charset="-122"/>
            </a:endParaRPr>
          </a:p>
          <a:p>
            <a:pPr lvl="0" algn="ctr"/>
            <a:r>
              <a:rPr kumimoji="1" sz="2400" b="1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突出“期望”</a:t>
            </a:r>
            <a:endParaRPr kumimoji="1" sz="2400" b="1">
              <a:solidFill>
                <a:schemeClr val="accent2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43015" name="Text Box 7" title=""/>
          <p:cNvSpPr txBox="1"/>
          <p:nvPr/>
        </p:nvSpPr>
        <p:spPr>
          <a:xfrm>
            <a:off x="457200" y="4800600"/>
            <a:ext cx="6324600" cy="1562100"/>
          </a:xfrm>
          <a:prstGeom prst="rect">
            <a:avLst/>
          </a:prstGeom>
          <a:noFill/>
          <a:ln>
            <a:solidFill>
              <a:schemeClr val="accent2"/>
            </a:solidFill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        时至轩中，从余问古事，或凭几学书。吾妻归宁，述诸小妹语曰：“闻姊家有阁子，且何谓阁子也？”……庭有枇杷树，吾妻死之年所手植也，今已亭亭如盖矣。</a:t>
            </a:r>
            <a:endParaRPr kumimoji="1" sz="2400" b="1">
              <a:latin typeface="Times New Roman" pitchFamily="18" charset="0"/>
            </a:endParaRPr>
          </a:p>
        </p:txBody>
      </p:sp>
      <p:sp>
        <p:nvSpPr>
          <p:cNvPr id="43016" name="CalloutWedgeRoundRectangle 8" title=""/>
          <p:cNvSpPr/>
          <p:nvPr/>
        </p:nvSpPr>
        <p:spPr>
          <a:xfrm>
            <a:off x="7086600" y="5105400"/>
            <a:ext cx="1828800" cy="1371600"/>
          </a:xfrm>
          <a:prstGeom prst="wedgeRoundRectCallout">
            <a:avLst>
              <a:gd name="adj1" fmla="val -65366"/>
              <a:gd name="adj2" fmla="val -22801"/>
              <a:gd name="adj3" fmla="val 16667"/>
            </a:avLst>
          </a:prstGeom>
          <a:solidFill>
            <a:srgbClr val="FFCCFF"/>
          </a:solidFill>
          <a:ln>
            <a:solidFill>
              <a:schemeClr val="tx1"/>
            </a:solidFill>
            <a:miter lim="800000"/>
          </a:ln>
          <a:effectLst/>
        </p:spPr>
        <p:txBody>
          <a:bodyPr>
            <a:no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kumimoji="1" sz="2400" b="1">
                <a:solidFill>
                  <a:srgbClr val="FF3300"/>
                </a:solidFill>
                <a:latin typeface="Times New Roman" pitchFamily="18" charset="0"/>
                <a:ea typeface="华文细黑" pitchFamily="2" charset="-122"/>
              </a:rPr>
              <a:t>写亡妻</a:t>
            </a:r>
            <a:endParaRPr kumimoji="1" sz="2400" b="1">
              <a:solidFill>
                <a:srgbClr val="FF3300"/>
              </a:solidFill>
              <a:latin typeface="Times New Roman" pitchFamily="18" charset="0"/>
              <a:ea typeface="华文细黑" pitchFamily="2" charset="-122"/>
            </a:endParaRPr>
          </a:p>
          <a:p>
            <a:pPr lvl="0" algn="ctr"/>
            <a:r>
              <a:rPr kumimoji="1" sz="2400" b="1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突出“恩爱”</a:t>
            </a:r>
            <a:endParaRPr kumimoji="1" sz="2400" b="1">
              <a:solidFill>
                <a:schemeClr val="accent2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cxnSp>
        <p:nvCxnSpPr>
          <p:cNvPr id="43017" name="" title=""/>
          <p:cNvCxnSpPr/>
          <p:nvPr/>
        </p:nvCxnSpPr>
        <p:spPr>
          <a:xfrm>
            <a:off x="914400" y="2057400"/>
            <a:ext cx="1676400" cy="0"/>
          </a:xfrm>
          <a:prstGeom prst="line">
            <a:avLst/>
          </a:prstGeom>
          <a:noFill/>
          <a:ln w="38100">
            <a:solidFill>
              <a:srgbClr val="FF3300"/>
            </a:solidFill>
            <a:miter lim="800000"/>
          </a:ln>
          <a:effectLst/>
        </p:spPr>
      </p:cxnSp>
      <p:cxnSp>
        <p:nvCxnSpPr>
          <p:cNvPr id="43018" name="" title=""/>
          <p:cNvCxnSpPr/>
          <p:nvPr/>
        </p:nvCxnSpPr>
        <p:spPr>
          <a:xfrm>
            <a:off x="3124200" y="2057400"/>
            <a:ext cx="2133600" cy="0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Dot"/>
            <a:miter lim="800000"/>
          </a:ln>
          <a:effectLst/>
        </p:spPr>
      </p:cxnSp>
      <p:cxnSp>
        <p:nvCxnSpPr>
          <p:cNvPr id="43019" name="" title=""/>
          <p:cNvCxnSpPr/>
          <p:nvPr/>
        </p:nvCxnSpPr>
        <p:spPr>
          <a:xfrm>
            <a:off x="4114800" y="3048000"/>
            <a:ext cx="2362200" cy="0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Dot"/>
            <a:miter lim="800000"/>
          </a:ln>
          <a:effectLst/>
        </p:spPr>
      </p:cxnSp>
      <p:cxnSp>
        <p:nvCxnSpPr>
          <p:cNvPr id="43020" name="" title=""/>
          <p:cNvCxnSpPr/>
          <p:nvPr/>
        </p:nvCxnSpPr>
        <p:spPr>
          <a:xfrm>
            <a:off x="609600" y="3429000"/>
            <a:ext cx="3962400" cy="0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Dot"/>
            <a:miter lim="800000"/>
          </a:ln>
          <a:effectLst/>
        </p:spPr>
      </p:cxnSp>
      <p:cxnSp>
        <p:nvCxnSpPr>
          <p:cNvPr id="43021" name="" title=""/>
          <p:cNvCxnSpPr/>
          <p:nvPr/>
        </p:nvCxnSpPr>
        <p:spPr>
          <a:xfrm>
            <a:off x="5943600" y="3429000"/>
            <a:ext cx="533400" cy="0"/>
          </a:xfrm>
          <a:prstGeom prst="line">
            <a:avLst/>
          </a:prstGeom>
          <a:noFill/>
          <a:ln w="38100">
            <a:solidFill>
              <a:srgbClr val="FF3300"/>
            </a:solidFill>
            <a:miter lim="800000"/>
          </a:ln>
          <a:effectLst/>
        </p:spPr>
      </p:cxnSp>
      <p:cxnSp>
        <p:nvCxnSpPr>
          <p:cNvPr id="43022" name="" title=""/>
          <p:cNvCxnSpPr/>
          <p:nvPr/>
        </p:nvCxnSpPr>
        <p:spPr>
          <a:xfrm>
            <a:off x="609600" y="3810000"/>
            <a:ext cx="533400" cy="0"/>
          </a:xfrm>
          <a:prstGeom prst="line">
            <a:avLst/>
          </a:prstGeom>
          <a:noFill/>
          <a:ln w="38100">
            <a:solidFill>
              <a:srgbClr val="FF3300"/>
            </a:solidFill>
            <a:miter lim="800000"/>
          </a:ln>
          <a:effectLst/>
        </p:spPr>
      </p:cxnSp>
      <p:cxnSp>
        <p:nvCxnSpPr>
          <p:cNvPr id="43023" name="" title=""/>
          <p:cNvCxnSpPr/>
          <p:nvPr/>
        </p:nvCxnSpPr>
        <p:spPr>
          <a:xfrm>
            <a:off x="2895600" y="3810000"/>
            <a:ext cx="3429000" cy="0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Dot"/>
            <a:miter lim="800000"/>
          </a:ln>
          <a:effectLst/>
        </p:spPr>
      </p:cxnSp>
      <p:cxnSp>
        <p:nvCxnSpPr>
          <p:cNvPr id="43024" name="" title=""/>
          <p:cNvCxnSpPr/>
          <p:nvPr/>
        </p:nvCxnSpPr>
        <p:spPr>
          <a:xfrm>
            <a:off x="609600" y="4191000"/>
            <a:ext cx="1219200" cy="0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"/>
            <a:miter lim="800000"/>
          </a:ln>
          <a:effectLst/>
        </p:spPr>
      </p:cxnSp>
      <p:cxnSp>
        <p:nvCxnSpPr>
          <p:cNvPr id="43025" name="" title=""/>
          <p:cNvCxnSpPr/>
          <p:nvPr/>
        </p:nvCxnSpPr>
        <p:spPr>
          <a:xfrm flipV="1">
            <a:off x="3200400" y="4191000"/>
            <a:ext cx="1447800" cy="0"/>
          </a:xfrm>
          <a:prstGeom prst="line">
            <a:avLst/>
          </a:prstGeom>
          <a:noFill/>
          <a:ln w="38100">
            <a:solidFill>
              <a:srgbClr val="FF3300"/>
            </a:solidFill>
            <a:miter lim="800000"/>
          </a:ln>
          <a:effectLst/>
        </p:spPr>
      </p:cxnSp>
      <p:cxnSp>
        <p:nvCxnSpPr>
          <p:cNvPr id="43026" name="" title=""/>
          <p:cNvCxnSpPr/>
          <p:nvPr/>
        </p:nvCxnSpPr>
        <p:spPr>
          <a:xfrm>
            <a:off x="5791200" y="4191000"/>
            <a:ext cx="990600" cy="0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Dot"/>
            <a:miter lim="800000"/>
          </a:ln>
          <a:effectLst/>
        </p:spPr>
      </p:cxnSp>
      <p:cxnSp>
        <p:nvCxnSpPr>
          <p:cNvPr id="43027" name="" title=""/>
          <p:cNvCxnSpPr/>
          <p:nvPr/>
        </p:nvCxnSpPr>
        <p:spPr>
          <a:xfrm>
            <a:off x="533400" y="4572000"/>
            <a:ext cx="5410200" cy="0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Dot"/>
            <a:miter lim="800000"/>
          </a:ln>
          <a:effectLst/>
        </p:spPr>
      </p:cxnSp>
      <p:cxnSp>
        <p:nvCxnSpPr>
          <p:cNvPr id="43028" name="" title=""/>
          <p:cNvCxnSpPr/>
          <p:nvPr/>
        </p:nvCxnSpPr>
        <p:spPr>
          <a:xfrm>
            <a:off x="3352800" y="5181600"/>
            <a:ext cx="304800" cy="0"/>
          </a:xfrm>
          <a:prstGeom prst="line">
            <a:avLst/>
          </a:prstGeom>
          <a:noFill/>
          <a:ln w="38100">
            <a:solidFill>
              <a:srgbClr val="FF3300"/>
            </a:solidFill>
            <a:miter lim="800000"/>
          </a:ln>
          <a:effectLst/>
        </p:spPr>
      </p:cxnSp>
      <p:cxnSp>
        <p:nvCxnSpPr>
          <p:cNvPr id="43029" name="" title=""/>
          <p:cNvCxnSpPr/>
          <p:nvPr/>
        </p:nvCxnSpPr>
        <p:spPr>
          <a:xfrm>
            <a:off x="5410200" y="5181600"/>
            <a:ext cx="304800" cy="0"/>
          </a:xfrm>
          <a:prstGeom prst="line">
            <a:avLst/>
          </a:prstGeom>
          <a:noFill/>
          <a:ln w="38100">
            <a:solidFill>
              <a:srgbClr val="FF3300"/>
            </a:solidFill>
            <a:miter lim="800000"/>
          </a:ln>
          <a:effectLst/>
        </p:spPr>
      </p:cxnSp>
      <p:cxnSp>
        <p:nvCxnSpPr>
          <p:cNvPr id="43030" name="" title=""/>
          <p:cNvCxnSpPr/>
          <p:nvPr/>
        </p:nvCxnSpPr>
        <p:spPr>
          <a:xfrm>
            <a:off x="3505200" y="5562600"/>
            <a:ext cx="2971800" cy="0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Dot"/>
            <a:miter lim="800000"/>
          </a:ln>
          <a:effectLst/>
        </p:spPr>
      </p:cxnSp>
      <p:cxnSp>
        <p:nvCxnSpPr>
          <p:cNvPr id="43031" name="" title=""/>
          <p:cNvCxnSpPr/>
          <p:nvPr/>
        </p:nvCxnSpPr>
        <p:spPr>
          <a:xfrm>
            <a:off x="533400" y="5943600"/>
            <a:ext cx="1676400" cy="0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Dot"/>
            <a:miter lim="800000"/>
          </a:ln>
          <a:effectLst/>
        </p:spPr>
      </p:cxnSp>
      <p:cxnSp>
        <p:nvCxnSpPr>
          <p:cNvPr id="43032" name="" title=""/>
          <p:cNvCxnSpPr/>
          <p:nvPr/>
        </p:nvCxnSpPr>
        <p:spPr>
          <a:xfrm>
            <a:off x="2667000" y="5943600"/>
            <a:ext cx="3733800" cy="0"/>
          </a:xfrm>
          <a:prstGeom prst="line">
            <a:avLst/>
          </a:prstGeom>
          <a:noFill/>
          <a:ln w="38100">
            <a:solidFill>
              <a:srgbClr val="FF3300"/>
            </a:solidFill>
            <a:miter lim="800000"/>
          </a:ln>
          <a:effectLst/>
        </p:spPr>
      </p:cxnSp>
      <p:cxnSp>
        <p:nvCxnSpPr>
          <p:cNvPr id="43033" name="" title=""/>
          <p:cNvCxnSpPr/>
          <p:nvPr/>
        </p:nvCxnSpPr>
        <p:spPr>
          <a:xfrm>
            <a:off x="533400" y="6324600"/>
            <a:ext cx="3124200" cy="0"/>
          </a:xfrm>
          <a:prstGeom prst="line">
            <a:avLst/>
          </a:prstGeom>
          <a:noFill/>
          <a:ln w="38100">
            <a:solidFill>
              <a:srgbClr val="FF3300"/>
            </a:solidFill>
            <a:miter lim="800000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3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3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3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3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3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3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nimBg="1"/>
      <p:bldP spid="43012" grpId="0" animBg="1"/>
      <p:bldP spid="43013" grpId="0" animBg="1"/>
      <p:bldP spid="43014" grpId="0" animBg="1"/>
      <p:bldP spid="43015" grpId="0" animBg="1"/>
      <p:bldP spid="430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3554" name="Text Box 2" title=""/>
          <p:cNvSpPr txBox="1"/>
          <p:nvPr/>
        </p:nvSpPr>
        <p:spPr>
          <a:xfrm>
            <a:off x="838200" y="457200"/>
            <a:ext cx="4114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kumimoji="1" sz="2400">
              <a:latin typeface="Times New Roman" pitchFamily="18" charset="0"/>
            </a:endParaRPr>
          </a:p>
        </p:txBody>
      </p:sp>
      <p:sp>
        <p:nvSpPr>
          <p:cNvPr id="23555" name="Ellipse 3" title=""/>
          <p:cNvSpPr/>
          <p:nvPr/>
        </p:nvSpPr>
        <p:spPr>
          <a:xfrm>
            <a:off x="179388" y="620713"/>
            <a:ext cx="2743200" cy="304800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kumimoji="1" sz="3600" b="1">
                <a:latin typeface="华文新魏" pitchFamily="2" charset="-122"/>
                <a:ea typeface="华文新魏" pitchFamily="2" charset="-122"/>
              </a:rPr>
              <a:t>重点鉴赏1</a:t>
            </a:r>
            <a:endParaRPr kumimoji="1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556" name="Text Box 4" title=""/>
          <p:cNvSpPr txBox="1"/>
          <p:nvPr/>
        </p:nvSpPr>
        <p:spPr>
          <a:xfrm>
            <a:off x="179388" y="1295400"/>
            <a:ext cx="8964612" cy="1587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第一段作者写在小屋的生活充满情趣，重点写其</a:t>
            </a:r>
            <a:r>
              <a:rPr kumimoji="1" sz="2800" b="1">
                <a:latin typeface="Times New Roman" pitchFamily="18" charset="0"/>
              </a:rPr>
              <a:t>精神世界</a:t>
            </a:r>
            <a:endParaRPr kumimoji="1" sz="2800" b="1">
              <a:latin typeface="Times New Roman" pitchFamily="18" charset="0"/>
            </a:endParaRPr>
          </a:p>
          <a:p>
            <a:pPr lvl="0">
              <a:spcBef>
                <a:spcPct val="50000"/>
              </a:spcBef>
            </a:pP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23557" name="Text Box 5" title=""/>
          <p:cNvSpPr txBox="1"/>
          <p:nvPr/>
        </p:nvSpPr>
        <p:spPr>
          <a:xfrm>
            <a:off x="1143000" y="2276475"/>
            <a:ext cx="64770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3600" b="1">
                <a:latin typeface="Times New Roman" pitchFamily="18" charset="0"/>
                <a:ea typeface="华文新魏" pitchFamily="2" charset="-122"/>
              </a:rPr>
              <a:t>怎样写？</a:t>
            </a:r>
            <a:endParaRPr kumimoji="1" sz="36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23558" name="Text Box 6" title=""/>
          <p:cNvSpPr txBox="1"/>
          <p:nvPr/>
        </p:nvSpPr>
        <p:spPr>
          <a:xfrm>
            <a:off x="395288" y="3213100"/>
            <a:ext cx="8367712" cy="3725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１、陶醉于读书生活——“借书满架，偃仰啸歌，冥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                                            然兀坐”                                                         　　　　　　　　　　　　    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２、陶醉于寂寂阶庭——“小鸟时来啄食，人至不去”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　　　　　　　　　　　　（物我和谐相处）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３、陶醉于清幽月景——“明月半墙，桂树斑驳。风  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                                  移影动，珊珊可爱”（物我交融）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235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2770" name="Text Box 2" title=""/>
          <p:cNvSpPr txBox="1"/>
          <p:nvPr/>
        </p:nvSpPr>
        <p:spPr>
          <a:xfrm>
            <a:off x="0" y="76200"/>
            <a:ext cx="9144000" cy="9144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>
                <a:solidFill>
                  <a:schemeClr val="bg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Times New Roman" pitchFamily="18" charset="0"/>
              </a:rPr>
              <a:t>                    </a:t>
            </a:r>
            <a:r>
              <a:rPr kumimoji="1" sz="5400">
                <a:solidFill>
                  <a:srgbClr val="66FF99"/>
                </a:solidFill>
                <a:latin typeface="MingLiU" pitchFamily="49" charset="-120"/>
                <a:ea typeface="黑体" pitchFamily="2" charset="-122"/>
              </a:rPr>
              <a:t>归有光</a:t>
            </a:r>
            <a:endParaRPr kumimoji="1" sz="5400">
              <a:solidFill>
                <a:srgbClr val="66FF99"/>
              </a:solidFill>
              <a:latin typeface="MingLiU" pitchFamily="49" charset="-120"/>
              <a:ea typeface="黑体" pitchFamily="2" charset="-122"/>
            </a:endParaRPr>
          </a:p>
        </p:txBody>
      </p:sp>
      <p:pic>
        <p:nvPicPr>
          <p:cNvPr id="32771" name="Picture 3" title=""/>
          <p:cNvPicPr>
            <a:picLocks noChangeAspect="1" noCrop="1"/>
          </p:cNvPicPr>
          <p:nvPr/>
        </p:nvPicPr>
        <p:blipFill>
          <a:blip r:embed="rId4" r:link="rId3"/>
          <a:stretch>
            <a:fillRect/>
          </a:stretch>
        </p:blipFill>
        <p:spPr>
          <a:xfrm>
            <a:off x="-304800" y="1219200"/>
            <a:ext cx="9982200" cy="7620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32772" name="Text Box 4" title=""/>
          <p:cNvSpPr txBox="1"/>
          <p:nvPr/>
        </p:nvSpPr>
        <p:spPr>
          <a:xfrm>
            <a:off x="2411413" y="1160463"/>
            <a:ext cx="6732587" cy="5186362"/>
          </a:xfrm>
          <a:prstGeom prst="rect">
            <a:avLst/>
          </a:prstGeom>
          <a:noFill/>
          <a:ln w="19050">
            <a:solidFill>
              <a:srgbClr val="00FF00"/>
            </a:solidFill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1506年（1岁）   生于江苏昆山</a:t>
            </a:r>
            <a:endParaRPr kumimoji="1" sz="2400" b="1">
              <a:latin typeface="Times New Roman" pitchFamily="18" charset="0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1510年（5岁）   开始读书</a:t>
            </a:r>
            <a:endParaRPr kumimoji="1" sz="2400" b="1">
              <a:latin typeface="Times New Roman" pitchFamily="18" charset="0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1513年（8岁）   丧母</a:t>
            </a:r>
            <a:endParaRPr kumimoji="1" sz="2400" b="1">
              <a:latin typeface="Times New Roman" pitchFamily="18" charset="0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solidFill>
                  <a:srgbClr val="0000FF"/>
                </a:solidFill>
                <a:latin typeface="Times New Roman" pitchFamily="18" charset="0"/>
              </a:rPr>
              <a:t>1524年（19岁） 写作此文前四段</a:t>
            </a:r>
            <a:endParaRPr kumimoji="1" sz="2400" b="1">
              <a:solidFill>
                <a:srgbClr val="0000FF"/>
              </a:solidFill>
              <a:latin typeface="Times New Roman" pitchFamily="18" charset="0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1528年（23岁）  娶妻魏氏</a:t>
            </a:r>
            <a:endParaRPr kumimoji="1" sz="2400" b="1">
              <a:latin typeface="Times New Roman" pitchFamily="18" charset="0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1533年（28岁）  丧妻</a:t>
            </a:r>
            <a:endParaRPr kumimoji="1" sz="2400" b="1">
              <a:latin typeface="Times New Roman" pitchFamily="18" charset="0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solidFill>
                  <a:srgbClr val="0000FF"/>
                </a:solidFill>
                <a:latin typeface="Times New Roman" pitchFamily="18" charset="0"/>
              </a:rPr>
              <a:t>1538年（33岁）  迁居之前，补记后两段</a:t>
            </a:r>
            <a:endParaRPr kumimoji="1" sz="2400" b="1">
              <a:solidFill>
                <a:srgbClr val="0000FF"/>
              </a:solidFill>
              <a:latin typeface="Times New Roman" pitchFamily="18" charset="0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1540年（35岁） 中举人。徙居嘉定读书、讲学</a:t>
            </a:r>
            <a:endParaRPr kumimoji="1" sz="2400" b="1">
              <a:latin typeface="Times New Roman" pitchFamily="18" charset="0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1565年（60岁） 中进士。任湖州府长兴县令</a:t>
            </a:r>
            <a:endParaRPr kumimoji="1" sz="2400" b="1">
              <a:latin typeface="Times New Roman" pitchFamily="18" charset="0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1568年（63岁） 任顺德府通判（管粮运、水利）</a:t>
            </a:r>
            <a:endParaRPr kumimoji="1" sz="2400" b="1">
              <a:latin typeface="Times New Roman" pitchFamily="18" charset="0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1570年（65岁） 任南京太仆寺丞（管皇家车马）</a:t>
            </a:r>
            <a:endParaRPr kumimoji="1" sz="2400" b="1">
              <a:latin typeface="Times New Roman" pitchFamily="18" charset="0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1571年（66岁） 去世</a:t>
            </a:r>
            <a:endParaRPr kumimoji="1" sz="2400" b="1">
              <a:latin typeface="Times New Roman" pitchFamily="18" charset="0"/>
            </a:endParaRPr>
          </a:p>
        </p:txBody>
      </p:sp>
      <p:grpSp>
        <p:nvGrpSpPr>
          <p:cNvPr id="32773" name="Group 5" title=""/>
          <p:cNvGrpSpPr/>
          <p:nvPr/>
        </p:nvGrpSpPr>
        <p:grpSpPr>
          <a:xfrm>
            <a:off x="0" y="1752600"/>
            <a:ext cx="2438400" cy="4632325"/>
            <a:chOff x="0" y="1104"/>
            <a:chExt cx="1601" cy="2918"/>
          </a:xfrm>
        </p:grpSpPr>
        <p:pic>
          <p:nvPicPr>
            <p:cNvPr id="32774" name="Picture 6" title=""/>
            <p:cNvPicPr>
              <a:picLocks noChangeAspect="1"/>
            </p:cNvPicPr>
            <p:nvPr/>
          </p:nvPicPr>
          <p:blipFill>
            <a:blip r:embed="rId6" r:link="rId5"/>
            <a:stretch>
              <a:fillRect/>
            </a:stretch>
          </p:blipFill>
          <p:spPr>
            <a:xfrm>
              <a:off x="0" y="1104"/>
              <a:ext cx="1601" cy="2208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32775" name="Text Box 7" title=""/>
            <p:cNvSpPr txBox="1"/>
            <p:nvPr/>
          </p:nvSpPr>
          <p:spPr>
            <a:xfrm>
              <a:off x="0" y="3312"/>
              <a:ext cx="1584" cy="710"/>
            </a:xfrm>
            <a:prstGeom prst="rect">
              <a:avLst/>
            </a:prstGeom>
            <a:solidFill>
              <a:srgbClr val="663300"/>
            </a:solidFill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kumimoji="1" sz="2400">
                  <a:latin typeface="Times New Roman" pitchFamily="18" charset="0"/>
                </a:rPr>
                <a:t>       </a:t>
              </a:r>
              <a:r>
                <a:rPr kumimoji="1" sz="3200" b="1">
                  <a:solidFill>
                    <a:schemeClr val="hlink"/>
                  </a:solidFill>
                  <a:latin typeface="Times New Roman" pitchFamily="18" charset="0"/>
                  <a:ea typeface="隶书" pitchFamily="49" charset="-122"/>
                </a:rPr>
                <a:t>归有光</a:t>
              </a:r>
              <a:endParaRPr kumimoji="1" sz="3200" b="1">
                <a:solidFill>
                  <a:schemeClr val="hlink"/>
                </a:solidFill>
                <a:latin typeface="Times New Roman" pitchFamily="18" charset="0"/>
                <a:ea typeface="隶书" pitchFamily="49" charset="-122"/>
              </a:endParaRPr>
            </a:p>
            <a:p>
              <a:pPr lvl="0">
                <a:spcBef>
                  <a:spcPct val="50000"/>
                </a:spcBef>
              </a:pPr>
              <a:r>
                <a:rPr kumimoji="1" sz="2400" b="1">
                  <a:solidFill>
                    <a:schemeClr val="hlink"/>
                  </a:solidFill>
                  <a:latin typeface="Times New Roman" pitchFamily="18" charset="0"/>
                </a:rPr>
                <a:t>（1506—1571）</a:t>
              </a:r>
              <a:endParaRPr kumimoji="1" sz="2400" b="1">
                <a:solidFill>
                  <a:schemeClr val="hlink"/>
                </a:solidFill>
                <a:latin typeface="Times New Roman" pitchFamily="18" charset="0"/>
              </a:endParaRPr>
            </a:p>
          </p:txBody>
        </p:sp>
      </p:grpSp>
      <p:sp>
        <p:nvSpPr>
          <p:cNvPr id="32776" name="NotDefined 8" title=""/>
          <p:cNvSpPr/>
          <p:nvPr>
            <p:ph type="title"/>
          </p:nvPr>
        </p:nvSpPr>
        <p:spPr>
          <a:xfrm>
            <a:off x="762000" y="0"/>
            <a:ext cx="7772400" cy="1143000"/>
          </a:xfrm>
          <a:noFill/>
          <a:ln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rPr b="1">
                <a:effectLst>
                  <a:outerShdw blurRad="38100" dist="38100" dir="2700000" algn="tl">
                    <a:srgbClr val="FFFFFF"/>
                  </a:outerShdw>
                </a:effectLst>
              </a:rPr>
              <a:t>简历</a:t>
            </a:r>
            <a:endParaRPr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4578" name="Ellipse 2" title=""/>
          <p:cNvSpPr/>
          <p:nvPr/>
        </p:nvSpPr>
        <p:spPr>
          <a:xfrm>
            <a:off x="228600" y="609600"/>
            <a:ext cx="2743200" cy="304800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kumimoji="1" sz="4000" b="1">
                <a:latin typeface="华文新魏" pitchFamily="2" charset="-122"/>
                <a:ea typeface="华文新魏" pitchFamily="2" charset="-122"/>
              </a:rPr>
              <a:t>重点鉴赏2</a:t>
            </a:r>
            <a:endParaRPr kumimoji="1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579" name="Rectangle 3" title=""/>
          <p:cNvSpPr/>
          <p:nvPr/>
        </p:nvSpPr>
        <p:spPr>
          <a:xfrm>
            <a:off x="1143000" y="1384300"/>
            <a:ext cx="43434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800" b="1">
                <a:latin typeface="华文新魏" pitchFamily="2" charset="-122"/>
                <a:ea typeface="华文新魏" pitchFamily="2" charset="-122"/>
              </a:rPr>
              <a:t>"万籁有声"是什么意思？</a:t>
            </a:r>
            <a:endParaRPr kumimoji="1" sz="2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580" name="Rectangle 4" title=""/>
          <p:cNvSpPr/>
          <p:nvPr/>
        </p:nvSpPr>
        <p:spPr>
          <a:xfrm>
            <a:off x="1143000" y="1905000"/>
            <a:ext cx="7620000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kumimoji="1" sz="2400" b="1">
              <a:solidFill>
                <a:schemeClr val="bg2"/>
              </a:solidFill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2400" b="1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r>
              <a:rPr kumimoji="1" sz="2800" b="1">
                <a:latin typeface="华文新魏" pitchFamily="2" charset="-122"/>
                <a:ea typeface="华文新魏" pitchFamily="2" charset="-122"/>
              </a:rPr>
              <a:t>指自然界发出的一切声响都能听到。籁，孔穴里发出的声音，也泛指声音。</a:t>
            </a:r>
            <a:endParaRPr kumimoji="1" sz="2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581" name="Rectangle 5" title=""/>
          <p:cNvSpPr/>
          <p:nvPr/>
        </p:nvSpPr>
        <p:spPr>
          <a:xfrm>
            <a:off x="990600" y="3746500"/>
            <a:ext cx="81534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kumimoji="1" sz="2800" b="1">
                <a:latin typeface="华文新魏" pitchFamily="2" charset="-122"/>
                <a:ea typeface="华文新魏" pitchFamily="2" charset="-122"/>
              </a:rPr>
              <a:t>是写环境幽静还是写喧嚣？这在写法上叫什么？</a:t>
            </a:r>
            <a:endParaRPr kumimoji="1" sz="2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582" name="Rectangle 6" title=""/>
          <p:cNvSpPr/>
          <p:nvPr/>
        </p:nvSpPr>
        <p:spPr>
          <a:xfrm>
            <a:off x="685800" y="4581525"/>
            <a:ext cx="4495800" cy="884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kumimoji="1" sz="2400" b="1">
              <a:solidFill>
                <a:schemeClr val="bg2"/>
              </a:solidFill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2400" b="1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            </a:t>
            </a:r>
            <a:r>
              <a:rPr kumimoji="1" sz="2800" b="1">
                <a:latin typeface="华文新魏" pitchFamily="2" charset="-122"/>
                <a:ea typeface="华文新魏" pitchFamily="2" charset="-122"/>
              </a:rPr>
              <a:t>写幽静。以动写静。</a:t>
            </a:r>
            <a:endParaRPr kumimoji="1" sz="28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5602" name="Ellipse 2" title=""/>
          <p:cNvSpPr/>
          <p:nvPr/>
        </p:nvSpPr>
        <p:spPr>
          <a:xfrm>
            <a:off x="228600" y="457200"/>
            <a:ext cx="2743200" cy="304800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kumimoji="1" sz="2400" b="1">
                <a:latin typeface="华文新魏" pitchFamily="2" charset="-122"/>
                <a:ea typeface="华文新魏" pitchFamily="2" charset="-122"/>
              </a:rPr>
              <a:t>重点鉴赏3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03" name="Rectangle 3" title=""/>
          <p:cNvSpPr/>
          <p:nvPr/>
        </p:nvSpPr>
        <p:spPr>
          <a:xfrm>
            <a:off x="228600" y="868363"/>
            <a:ext cx="4953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800" b="1">
                <a:latin typeface="华文新魏" pitchFamily="2" charset="-122"/>
                <a:ea typeface="华文新魏" pitchFamily="2" charset="-122"/>
              </a:rPr>
              <a:t>谈谈以动写静的好处：</a:t>
            </a:r>
            <a:endParaRPr kumimoji="1" sz="2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04" name="Rectangle 4" title=""/>
          <p:cNvSpPr/>
          <p:nvPr/>
        </p:nvSpPr>
        <p:spPr>
          <a:xfrm>
            <a:off x="457200" y="1600200"/>
            <a:ext cx="8458200" cy="1552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      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“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万籁有声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”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是写作者凝神专思时，书斋里静得连最细微的声音也能听到。以有声写无声，这与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“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蝉噪林愈静，鸟鸣山更幽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”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（王籍诗句）一样，以有声反衬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“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静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”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字，而这种静是有灵气的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“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幽静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”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，而不是一片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“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死寂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”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。 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05" name="Rectangle 5" title=""/>
          <p:cNvSpPr/>
          <p:nvPr/>
        </p:nvSpPr>
        <p:spPr>
          <a:xfrm>
            <a:off x="457200" y="3124200"/>
            <a:ext cx="8458200" cy="2647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        下文如何写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“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静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”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？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                    1、写白天书斋的幽静，用小鸟啄食来点染。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                    2、写到了夜晚，书斋的景物，意境则更幽美、更静谧：写明月，用"半墙"来烘托；写桂树，以"斑驳"的倩影来描摹；接着，由静而动，写清风徐徐吹拂，用"影动"来衬托，又以"珊珊"来渲染，既描绘出桂树的摇曳多姿，又表露出作者心境的恬静、闲适。这是一幅幽雅、美好的画面！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25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25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6626" name="Rectangle 2" title=""/>
          <p:cNvSpPr/>
          <p:nvPr/>
        </p:nvSpPr>
        <p:spPr>
          <a:xfrm>
            <a:off x="990600" y="762000"/>
            <a:ext cx="8153400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latin typeface="华文新魏" pitchFamily="2" charset="-122"/>
                <a:ea typeface="华文新魏" pitchFamily="2" charset="-122"/>
              </a:rPr>
              <a:t>课文第５段是 十几年后作者又补记的一段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——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怀念死去的妻子，这一段在写法上与上文有什么相同的地方？ 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27" name="Rectangle 3" title=""/>
          <p:cNvSpPr/>
          <p:nvPr/>
        </p:nvSpPr>
        <p:spPr>
          <a:xfrm>
            <a:off x="304800" y="1600200"/>
            <a:ext cx="8610600" cy="5203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 　　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A、</a:t>
            </a:r>
            <a:r>
              <a:rPr kumimoji="1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因为都是怀旧，所以情调和谐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。怀念亡妻，同样是</a:t>
            </a:r>
            <a:r>
              <a:rPr kumimoji="1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抓住了富于特征的日常生活中的琐事（细节）来写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。例如，"吾妻来归，时至轩中，从余问古事，或凭几学书。""吾妻归宁，述诸小妹语曰：'闻姊家有阁子，且何谓阁子也？'"等等。</a:t>
            </a:r>
            <a:r>
              <a:rPr kumimoji="1" sz="2400" b="1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kumimoji="1" sz="2400" b="1">
              <a:solidFill>
                <a:schemeClr val="bg2"/>
              </a:solidFill>
              <a:latin typeface="华文新魏" pitchFamily="2" charset="-122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400" b="1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B、可写之事很多，但</a:t>
            </a:r>
            <a:r>
              <a:rPr kumimoji="1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只写与项脊轩有关的事情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，可见选材之严，取材之精。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“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吾妻归宁，述 诸小妹语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……”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更是生动，小妹天真无邪的情态，跃然纸上。 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400" b="1">
                <a:latin typeface="华文新魏" pitchFamily="2" charset="-122"/>
                <a:ea typeface="华文新魏" pitchFamily="2" charset="-122"/>
              </a:rPr>
              <a:t>       （文中没有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“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相亲相爱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”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或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“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相敬如宾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”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之类字眼，而伉俪深情自见。这种写法，是以当年小夫 妻在轩内唱和相随的欢乐来衬托今日丧偶的悲哀（以喜写哀）。补写的这一段，就文意看，写到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“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自后余多在外，不常居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”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，也可以收束全篇了，不意下文又起波澜，转而写庭中一棵亭亭如盖的枇杷树，使文章的余韵悠然不尽。）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28" name="Ellipse 4" title=""/>
          <p:cNvSpPr/>
          <p:nvPr/>
        </p:nvSpPr>
        <p:spPr>
          <a:xfrm>
            <a:off x="228600" y="333375"/>
            <a:ext cx="2743200" cy="431800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kumimoji="1" sz="4000" b="1">
                <a:latin typeface="华文新魏" pitchFamily="2" charset="-122"/>
                <a:ea typeface="华文新魏" pitchFamily="2" charset="-122"/>
              </a:rPr>
              <a:t>重点鉴赏4</a:t>
            </a:r>
            <a:endParaRPr kumimoji="1" sz="40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7650" name="Rectangle 2" title=""/>
          <p:cNvSpPr/>
          <p:nvPr/>
        </p:nvSpPr>
        <p:spPr>
          <a:xfrm>
            <a:off x="533400" y="1600200"/>
            <a:ext cx="8229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latin typeface="华文新魏" pitchFamily="2" charset="-122"/>
                <a:ea typeface="华文新魏" pitchFamily="2" charset="-122"/>
              </a:rPr>
              <a:t> 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651" name="Rectangle 3" title=""/>
          <p:cNvSpPr/>
          <p:nvPr/>
        </p:nvSpPr>
        <p:spPr>
          <a:xfrm>
            <a:off x="1447800" y="1524000"/>
            <a:ext cx="7239000" cy="2041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3200" b="1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r>
              <a:rPr kumimoji="1" sz="3200" b="1">
                <a:latin typeface="华文新魏" pitchFamily="2" charset="-122"/>
                <a:ea typeface="华文新魏" pitchFamily="2" charset="-122"/>
              </a:rPr>
              <a:t>结尾，是画龙点睛之笔，睹物思人，抒发了物在人亡的感慨，使读者回味不尽，对项脊轩的印象也就更加深刻了。 </a:t>
            </a:r>
            <a:endParaRPr kumimoji="1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652" name="Text Box 4" title=""/>
          <p:cNvSpPr txBox="1"/>
          <p:nvPr/>
        </p:nvSpPr>
        <p:spPr>
          <a:xfrm>
            <a:off x="0" y="3657600"/>
            <a:ext cx="8991600" cy="2655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800" b="1">
                <a:solidFill>
                  <a:schemeClr val="bg2"/>
                </a:solidFill>
                <a:latin typeface="Times New Roman" pitchFamily="18" charset="0"/>
                <a:ea typeface="华文新魏" pitchFamily="2" charset="-122"/>
              </a:rPr>
              <a:t>                  </a:t>
            </a:r>
            <a:r>
              <a:rPr kumimoji="1" sz="2800" b="1">
                <a:latin typeface="Times New Roman" pitchFamily="18" charset="0"/>
                <a:ea typeface="华文新魏" pitchFamily="2" charset="-122"/>
              </a:rPr>
              <a:t>江城子   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乙卯正月二十日夜记梦</a:t>
            </a:r>
            <a:r>
              <a:rPr kumimoji="1" sz="2800" b="1">
                <a:latin typeface="Times New Roman" pitchFamily="18" charset="0"/>
                <a:ea typeface="华文新魏" pitchFamily="2" charset="-122"/>
              </a:rPr>
              <a:t>    苏轼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    十年生死两茫茫。不思量，自难忘。千里孤坟，无处话悲凉。纵使相逢应不识，尘满面，鬓如霜。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800" b="1">
                <a:latin typeface="Times New Roman" pitchFamily="18" charset="0"/>
                <a:ea typeface="华文新魏" pitchFamily="2" charset="-122"/>
              </a:rPr>
              <a:t>    夜来幽梦忽还乡，小轩窗，正梳妆。相顾无言，惟有泪千行。料得年年肠断处：明月夜，短松岗。</a:t>
            </a:r>
            <a:endParaRPr kumimoji="1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27653" name="Ellipse 5" title=""/>
          <p:cNvSpPr/>
          <p:nvPr>
            <p:ph type="title"/>
          </p:nvPr>
        </p:nvSpPr>
        <p:spPr>
          <a:xfrm>
            <a:off x="457200" y="762000"/>
            <a:ext cx="8153400" cy="457200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rot="0" wrap="square" lIns="91440" tIns="45720" rIns="91440" bIns="45720" anchor="b" anchorCtr="0">
            <a:noAutofit/>
          </a:bodyPr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rPr sz="4000" b="1"/>
              <a:t>重点鉴赏5</a:t>
            </a:r>
            <a:endParaRPr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41986" name="NotDefined 2" title=""/>
          <p:cNvSpPr/>
          <p:nvPr>
            <p:ph type="title"/>
          </p:nvPr>
        </p:nvSpPr>
        <p:spPr>
          <a:xfrm>
            <a:off x="0" y="304800"/>
            <a:ext cx="6781800" cy="838200"/>
          </a:xfrm>
          <a:noFill/>
          <a:ln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rPr>
                <a:effectLst>
                  <a:outerShdw blurRad="38100" dist="38100" dir="2700000" algn="tl">
                    <a:srgbClr val="FFFFFF"/>
                  </a:outerShdw>
                </a:effectLst>
                <a:ea typeface="华文行楷" pitchFamily="2" charset="-122"/>
              </a:rPr>
              <a:t>总结</a:t>
            </a:r>
            <a:endParaRPr>
              <a:effectLst>
                <a:outerShdw blurRad="38100" dist="38100" dir="2700000" algn="tl">
                  <a:srgbClr val="FFFFFF"/>
                </a:outerShdw>
              </a:effectLst>
              <a:ea typeface="华文行楷" pitchFamily="2" charset="-122"/>
            </a:endParaRPr>
          </a:p>
        </p:txBody>
      </p:sp>
      <p:sp>
        <p:nvSpPr>
          <p:cNvPr id="41991" name="Text Box 7" title=""/>
          <p:cNvSpPr txBox="1"/>
          <p:nvPr/>
        </p:nvSpPr>
        <p:spPr>
          <a:xfrm>
            <a:off x="2286000" y="1447800"/>
            <a:ext cx="2057400" cy="579438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32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新魏" pitchFamily="2" charset="-122"/>
              </a:rPr>
              <a:t>一个书斋</a:t>
            </a:r>
            <a:endParaRPr kumimoji="1" sz="3200" b="1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41992" name="Text Box 8" title=""/>
          <p:cNvSpPr txBox="1"/>
          <p:nvPr/>
        </p:nvSpPr>
        <p:spPr>
          <a:xfrm>
            <a:off x="2286000" y="2163763"/>
            <a:ext cx="2057400" cy="579437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32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新魏" pitchFamily="2" charset="-122"/>
              </a:rPr>
              <a:t>两种情感</a:t>
            </a:r>
            <a:endParaRPr kumimoji="1" sz="3200" b="1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41993" name="Text Box 9" title=""/>
          <p:cNvSpPr txBox="1"/>
          <p:nvPr/>
        </p:nvSpPr>
        <p:spPr>
          <a:xfrm>
            <a:off x="2286000" y="2971800"/>
            <a:ext cx="2057400" cy="579438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32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新魏" pitchFamily="2" charset="-122"/>
              </a:rPr>
              <a:t>三世变迁</a:t>
            </a:r>
            <a:endParaRPr kumimoji="1" sz="3200" b="1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41994" name="" title=""/>
          <p:cNvSpPr txBox="1"/>
          <p:nvPr/>
        </p:nvSpPr>
        <p:spPr>
          <a:xfrm>
            <a:off x="2286000" y="3810000"/>
            <a:ext cx="2057400" cy="579438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32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新魏" pitchFamily="2" charset="-122"/>
              </a:rPr>
              <a:t>四位女性</a:t>
            </a:r>
            <a:endParaRPr kumimoji="1" sz="3200" b="1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/>
      <p:bldP spid="41992" grpId="0"/>
      <p:bldP spid="41993" grpId="0"/>
      <p:bldP spid="4199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0722" name="Text Box 2" title=""/>
          <p:cNvSpPr txBox="1"/>
          <p:nvPr/>
        </p:nvSpPr>
        <p:spPr>
          <a:xfrm>
            <a:off x="323850" y="765175"/>
            <a:ext cx="8064500" cy="3444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4000" b="1">
                <a:latin typeface="Times New Roman" pitchFamily="18" charset="0"/>
              </a:rPr>
              <a:t>全文三痛：</a:t>
            </a:r>
            <a:endParaRPr kumimoji="1" sz="4000" b="1">
              <a:latin typeface="Times New Roman" pitchFamily="18" charset="0"/>
            </a:endParaRPr>
          </a:p>
          <a:p>
            <a:pPr lvl="0">
              <a:spcBef>
                <a:spcPct val="50000"/>
              </a:spcBef>
            </a:pPr>
            <a:r>
              <a:rPr kumimoji="1" sz="4000" b="1">
                <a:latin typeface="Times New Roman" pitchFamily="18" charset="0"/>
              </a:rPr>
              <a:t>1、家道衰落之痛。</a:t>
            </a:r>
            <a:endParaRPr kumimoji="1" sz="4000" b="1">
              <a:latin typeface="Times New Roman" pitchFamily="18" charset="0"/>
            </a:endParaRPr>
          </a:p>
          <a:p>
            <a:pPr lvl="0">
              <a:spcBef>
                <a:spcPct val="50000"/>
              </a:spcBef>
            </a:pPr>
            <a:r>
              <a:rPr kumimoji="1" sz="4000" b="1">
                <a:latin typeface="Times New Roman" pitchFamily="18" charset="0"/>
              </a:rPr>
              <a:t>2、幼年丧母、中年丧妻之痛。</a:t>
            </a:r>
            <a:endParaRPr kumimoji="1" sz="4000" b="1">
              <a:latin typeface="Times New Roman" pitchFamily="18" charset="0"/>
            </a:endParaRPr>
          </a:p>
          <a:p>
            <a:pPr lvl="0">
              <a:spcBef>
                <a:spcPct val="50000"/>
              </a:spcBef>
            </a:pPr>
            <a:r>
              <a:rPr kumimoji="1" sz="4000" b="1">
                <a:latin typeface="Times New Roman" pitchFamily="18" charset="0"/>
              </a:rPr>
              <a:t>3、怀才不遇、功名未成之痛。</a:t>
            </a:r>
            <a:endParaRPr kumimoji="1" sz="4000" b="1">
              <a:latin typeface="Times New Roman" pitchFamily="18" charset="0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8674" name="Picture 2" title=""/>
          <p:cNvPicPr>
            <a:picLocks noChangeAspect="1"/>
          </p:cNvPicPr>
          <p:nvPr/>
        </p:nvPicPr>
        <p:blipFill>
          <a:blip r:embed="rId3" r:link="rId2">
            <a:lum contrast="36000"/>
          </a:blip>
          <a:stretch>
            <a:fillRect/>
          </a:stretch>
        </p:blipFill>
        <p:spPr>
          <a:xfrm>
            <a:off x="0" y="0"/>
            <a:ext cx="9144000" cy="6932613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28675" name="NotDefined 3" title=""/>
          <p:cNvSpPr/>
          <p:nvPr>
            <p:ph type="title"/>
          </p:nvPr>
        </p:nvSpPr>
        <p:spPr>
          <a:xfrm>
            <a:off x="860425" y="579438"/>
            <a:ext cx="3470275" cy="457200"/>
          </a:xfrm>
          <a:solidFill>
            <a:schemeClr val="bg1"/>
          </a:solidFill>
          <a:ln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rPr sz="32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写作特点</a:t>
            </a:r>
            <a:endParaRPr sz="3200" b="1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8676" name="Rectangle 4" title=""/>
          <p:cNvSpPr/>
          <p:nvPr/>
        </p:nvSpPr>
        <p:spPr>
          <a:xfrm>
            <a:off x="0" y="1295400"/>
            <a:ext cx="9144000" cy="3378200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4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kumimoji="1" sz="2400" b="1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1、 在这篇抒情散文中，作者通过对项脊轩人事变迁的记述，写出了对于它的亲切感情，也写出了对于亲人的深沉怀念。作者对自己的书斋项脊轩无限眷恋的感情，是贯穿全文的一条线索。无论写景、叙事或抒情，看来似乎信手拈来，散漫无章，但实际上都与项脊轩息息相关， 由状物而怀人而抒情，三者融为一体，做到了形散神不散，这是本篇组织材料、安排结构的一大特点。２、或喜或悲之情，作者都善于通过选取富有特征的生活细节，写尽其妙。3、作者用家常语叙家常事而情意缠绵动人，尤其善于用简朴生动的人物对话、口语，尽传人物的神情、仪态。 </a:t>
            </a:r>
            <a:endParaRPr kumimoji="1" sz="2400" b="1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8677" name="Ellipse 5" title=""/>
          <p:cNvSpPr/>
          <p:nvPr/>
        </p:nvSpPr>
        <p:spPr>
          <a:xfrm>
            <a:off x="228600" y="228600"/>
            <a:ext cx="2743200" cy="304800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kumimoji="1" sz="2400" b="1">
                <a:latin typeface="华文新魏" pitchFamily="2" charset="-122"/>
                <a:ea typeface="华文新魏" pitchFamily="2" charset="-122"/>
              </a:rPr>
              <a:t>鉴赏课文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8678" name="Text Box 6" title=""/>
          <p:cNvSpPr txBox="1"/>
          <p:nvPr/>
        </p:nvSpPr>
        <p:spPr>
          <a:xfrm>
            <a:off x="762000" y="5122863"/>
            <a:ext cx="7848600" cy="1735137"/>
          </a:xfrm>
          <a:prstGeom prst="rect">
            <a:avLst/>
          </a:prstGeom>
          <a:solidFill>
            <a:schemeClr val="accent2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        </a:t>
            </a:r>
            <a:r>
              <a:rPr kumimoji="1" sz="2400" b="1">
                <a:solidFill>
                  <a:schemeClr val="bg1"/>
                </a:solidFill>
                <a:latin typeface="Times New Roman" pitchFamily="18" charset="0"/>
              </a:rPr>
              <a:t>借轩写人，借轩抒情，项脊轩成为全篇思想感情的一个纽结，是作者抒发内心感受的一个触发点，这使作品结构严谨，而且情致幽深。</a:t>
            </a:r>
            <a:endParaRPr kumimoji="1" sz="2400" b="1">
              <a:solidFill>
                <a:schemeClr val="bg1"/>
              </a:solidFill>
              <a:latin typeface="Times New Roman" pitchFamily="18" charset="0"/>
            </a:endParaRPr>
          </a:p>
          <a:p>
            <a:pPr lvl="0">
              <a:spcBef>
                <a:spcPct val="50000"/>
              </a:spcBef>
            </a:pPr>
            <a:endParaRPr kumimoji="1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099800" y="126746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9698" name="Rectangle 2" title=""/>
          <p:cNvSpPr/>
          <p:nvPr/>
        </p:nvSpPr>
        <p:spPr>
          <a:xfrm>
            <a:off x="228600" y="0"/>
            <a:ext cx="587375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800">
                <a:latin typeface="华文新魏" pitchFamily="2" charset="-122"/>
                <a:ea typeface="华文新魏" pitchFamily="2" charset="-122"/>
              </a:rPr>
              <a:t>课文中第４段后省略的一段的内容：</a:t>
            </a:r>
            <a:endParaRPr kumimoji="1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9699" name="Rectangle 3" title=""/>
          <p:cNvSpPr/>
          <p:nvPr/>
        </p:nvSpPr>
        <p:spPr>
          <a:xfrm>
            <a:off x="228600" y="381000"/>
            <a:ext cx="8610600" cy="2227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2000" b="1">
                <a:solidFill>
                  <a:srgbClr val="FFFF99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r>
              <a:rPr kumimoji="1" sz="2800" b="1">
                <a:latin typeface="华文新魏" pitchFamily="2" charset="-122"/>
                <a:ea typeface="华文新魏" pitchFamily="2" charset="-122"/>
              </a:rPr>
              <a:t>项脊生曰①："蜀清守丹穴，利甲天下，其后秦皇帝筑女怀其余清台②。刘玄德与曹操争天下，诸葛孔明起陇中③。方二人之昧昧于一隅也，世何足以知之④？余区区处败屋之中，方扬眉瞬目⑤，谓有奇景，人知之者，其谓与坎井之蛙何异⑥？ </a:t>
            </a:r>
            <a:endParaRPr kumimoji="1" sz="2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9700" name="Rectangle 4" title=""/>
          <p:cNvSpPr/>
          <p:nvPr/>
        </p:nvSpPr>
        <p:spPr>
          <a:xfrm>
            <a:off x="228600" y="2667000"/>
            <a:ext cx="8686800" cy="410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latin typeface="华文新魏" pitchFamily="2" charset="-122"/>
                <a:ea typeface="华文新魏" pitchFamily="2" charset="-122"/>
              </a:rPr>
              <a:t>①</a:t>
            </a:r>
            <a:r>
              <a:rPr kumimoji="1" sz="2400" b="1" u="sng">
                <a:latin typeface="华文新魏" pitchFamily="2" charset="-122"/>
                <a:ea typeface="华文新魏" pitchFamily="2" charset="-122"/>
              </a:rPr>
              <a:t>项脊生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：作者的别号。②</a:t>
            </a:r>
            <a:r>
              <a:rPr kumimoji="1" sz="2400" b="1" u="sng">
                <a:latin typeface="华文新魏" pitchFamily="2" charset="-122"/>
                <a:ea typeface="华文新魏" pitchFamily="2" charset="-122"/>
              </a:rPr>
              <a:t>清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，</a:t>
            </a:r>
            <a:r>
              <a:rPr kumimoji="1" sz="2400" b="1" u="sng">
                <a:latin typeface="华文新魏" pitchFamily="2" charset="-122"/>
                <a:ea typeface="华文新魏" pitchFamily="2" charset="-122"/>
              </a:rPr>
              <a:t>秦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代</a:t>
            </a:r>
            <a:r>
              <a:rPr kumimoji="1" sz="2400" b="1" u="sng">
                <a:latin typeface="华文新魏" pitchFamily="2" charset="-122"/>
                <a:ea typeface="华文新魏" pitchFamily="2" charset="-122"/>
              </a:rPr>
              <a:t>蜀地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的一寡妇名。丹穴，朱砂矿。利，利润。甲，第一。史载，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“</a:t>
            </a:r>
            <a:r>
              <a:rPr kumimoji="1" sz="2400" b="1" u="sng">
                <a:latin typeface="华文新魏" pitchFamily="2" charset="-122"/>
                <a:ea typeface="华文新魏" pitchFamily="2" charset="-122"/>
              </a:rPr>
              <a:t>巴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寡妇</a:t>
            </a:r>
            <a:r>
              <a:rPr kumimoji="1" sz="2400" b="1" u="sng">
                <a:latin typeface="华文新魏" pitchFamily="2" charset="-122"/>
                <a:ea typeface="华文新魏" pitchFamily="2" charset="-122"/>
              </a:rPr>
              <a:t>清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，其先得丹穴，而擅其利数世，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……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能守其业，用财自己，不见侵犯。</a:t>
            </a:r>
            <a:r>
              <a:rPr kumimoji="1" sz="2400" b="1" u="sng">
                <a:latin typeface="华文新魏" pitchFamily="2" charset="-122"/>
                <a:ea typeface="华文新魏" pitchFamily="2" charset="-122"/>
              </a:rPr>
              <a:t>秦始皇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以为贞妇而客之，为筑</a:t>
            </a:r>
            <a:r>
              <a:rPr kumimoji="1" sz="2400" b="1" u="sng">
                <a:latin typeface="华文新魏" pitchFamily="2" charset="-122"/>
                <a:ea typeface="华文新魏" pitchFamily="2" charset="-122"/>
              </a:rPr>
              <a:t>女怀清台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。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“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③</a:t>
            </a:r>
            <a:r>
              <a:rPr kumimoji="1" sz="2400" b="1" u="sng">
                <a:latin typeface="华文新魏" pitchFamily="2" charset="-122"/>
                <a:ea typeface="华文新魏" pitchFamily="2" charset="-122"/>
              </a:rPr>
              <a:t>玄德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，</a:t>
            </a:r>
            <a:r>
              <a:rPr kumimoji="1" sz="2400" b="1" u="sng">
                <a:latin typeface="华文新魏" pitchFamily="2" charset="-122"/>
                <a:ea typeface="华文新魏" pitchFamily="2" charset="-122"/>
              </a:rPr>
              <a:t>刘备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的字。</a:t>
            </a:r>
            <a:r>
              <a:rPr kumimoji="1" sz="2400" b="1" u="sng">
                <a:latin typeface="华文新魏" pitchFamily="2" charset="-122"/>
                <a:ea typeface="华文新魏" pitchFamily="2" charset="-122"/>
              </a:rPr>
              <a:t>陇中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，即</a:t>
            </a:r>
            <a:r>
              <a:rPr kumimoji="1" sz="2400" b="1" u="sng">
                <a:latin typeface="华文新魏" pitchFamily="2" charset="-122"/>
                <a:ea typeface="华文新魏" pitchFamily="2" charset="-122"/>
              </a:rPr>
              <a:t>隆中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，</a:t>
            </a:r>
            <a:r>
              <a:rPr kumimoji="1" sz="2400" b="1" u="sng">
                <a:latin typeface="华文新魏" pitchFamily="2" charset="-122"/>
                <a:ea typeface="华文新魏" pitchFamily="2" charset="-122"/>
              </a:rPr>
              <a:t>诸葛亮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隐居之地。④方，当。二人，指寡妇</a:t>
            </a:r>
            <a:r>
              <a:rPr kumimoji="1" sz="2400" b="1" u="sng">
                <a:latin typeface="华文新魏" pitchFamily="2" charset="-122"/>
                <a:ea typeface="华文新魏" pitchFamily="2" charset="-122"/>
              </a:rPr>
              <a:t>清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和</a:t>
            </a:r>
            <a:r>
              <a:rPr kumimoji="1" sz="2400" b="1" u="sng">
                <a:latin typeface="华文新魏" pitchFamily="2" charset="-122"/>
                <a:ea typeface="华文新魏" pitchFamily="2" charset="-122"/>
              </a:rPr>
              <a:t>刘备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。昧昧，不明的样子，指不被人知道。隅，墙角落。也，用在句中，表示停顿。世，世人。之，指代二人。</a:t>
            </a:r>
            <a:r>
              <a:rPr kumimoji="1" lang="en-US" altLang="en-US" sz="2400" b="1"/>
              <a:t>⑤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区区，渺小的样子。败屋，破旧的房屋，这里指</a:t>
            </a:r>
            <a:r>
              <a:rPr kumimoji="1" sz="2400" b="1" u="sng">
                <a:latin typeface="华文新魏" pitchFamily="2" charset="-122"/>
                <a:ea typeface="华文新魏" pitchFamily="2" charset="-122"/>
              </a:rPr>
              <a:t>项脊轩</a:t>
            </a:r>
            <a:r>
              <a:rPr kumimoji="1" sz="2400" b="1">
                <a:latin typeface="华文新魏" pitchFamily="2" charset="-122"/>
                <a:ea typeface="华文新魏" pitchFamily="2" charset="-122"/>
              </a:rPr>
              <a:t>。扬眉瞬目，眼睛一睁一阖。⑥人知之者，其谓与坎井之蛙何异：意思是说世人了解我吗？他们是不了解我的，他们还可能把我看作是废井之蛙呢。</a:t>
            </a:r>
            <a:endParaRPr kumimoji="1" sz="2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9701" name="Text Box 5" title=""/>
          <p:cNvSpPr txBox="1"/>
          <p:nvPr/>
        </p:nvSpPr>
        <p:spPr>
          <a:xfrm>
            <a:off x="685800" y="6172200"/>
            <a:ext cx="7086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kumimoji="1" sz="2400">
              <a:latin typeface="Times New Roman" pitchFamily="18" charset="0"/>
            </a:endParaRPr>
          </a:p>
        </p:txBody>
      </p:sp>
      <p:sp>
        <p:nvSpPr>
          <p:cNvPr id="29702" name="Text Box 6" title=""/>
          <p:cNvSpPr txBox="1"/>
          <p:nvPr/>
        </p:nvSpPr>
        <p:spPr>
          <a:xfrm>
            <a:off x="1524000" y="6248400"/>
            <a:ext cx="4572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solidFill>
                  <a:srgbClr val="FFFF99"/>
                </a:solidFill>
                <a:latin typeface="Times New Roman" pitchFamily="18" charset="0"/>
                <a:ea typeface="华文新魏" pitchFamily="2" charset="-122"/>
              </a:rPr>
              <a:t>抒怀才不遇之情</a:t>
            </a:r>
            <a:endParaRPr kumimoji="1" sz="2400" b="1">
              <a:solidFill>
                <a:srgbClr val="FFFF99"/>
              </a:solidFill>
              <a:latin typeface="Times New Roman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0" grpId="0"/>
      <p:bldP spid="29702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46082" name="Text Box 2" title=""/>
          <p:cNvSpPr txBox="1"/>
          <p:nvPr/>
        </p:nvSpPr>
        <p:spPr>
          <a:xfrm>
            <a:off x="457200" y="1828800"/>
            <a:ext cx="8229600" cy="4722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36000" tIns="21600" rIns="36000" bIns="3600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>
              <a:lnSpc>
                <a:spcPts val="3575"/>
              </a:lnSpc>
              <a:spcBef>
                <a:spcPts val="1725"/>
              </a:spcBef>
            </a:pPr>
            <a:r>
              <a:rPr sz="3200" b="1">
                <a:latin typeface="华文新魏" pitchFamily="2" charset="-122"/>
                <a:ea typeface="华文新魏" pitchFamily="2" charset="-122"/>
              </a:rPr>
              <a:t>《祭十二郎文》（节选）韩愈</a:t>
            </a:r>
            <a:endParaRPr sz="2400" b="1">
              <a:latin typeface="Times New Roman" pitchFamily="18" charset="0"/>
            </a:endParaRPr>
          </a:p>
          <a:p>
            <a:pPr lvl="0" eaLnBrk="0" hangingPunct="0">
              <a:lnSpc>
                <a:spcPts val="3575"/>
              </a:lnSpc>
              <a:spcBef>
                <a:spcPts val="1725"/>
              </a:spcBef>
            </a:pPr>
            <a:r>
              <a:rPr sz="3200" b="1">
                <a:latin typeface="华文新魏" pitchFamily="2" charset="-122"/>
                <a:ea typeface="华文新魏" pitchFamily="2" charset="-122"/>
              </a:rPr>
              <a:t>        呜呼！吾少孤，及长，不省所怙，惟兄嫂是依。中年兄殁南方，吾与汝俱幼，从嫂归葬河阳，既又与汝就食江南，零丁孤苦，未尝一日相离也。吾上有三兄，皆不幸早世。承先人后者，在孙惟汝，在子惟吾，两世一身，形单影只。嫂尝抚汝指吾而言曰：</a:t>
            </a:r>
            <a:r>
              <a:rPr sz="3200" b="1">
                <a:latin typeface="Times New Roman" pitchFamily="18" charset="0"/>
                <a:ea typeface="华文新魏" pitchFamily="2" charset="-122"/>
              </a:rPr>
              <a:t>“</a:t>
            </a:r>
            <a:r>
              <a:rPr sz="3200" b="1">
                <a:latin typeface="华文新魏" pitchFamily="2" charset="-122"/>
                <a:ea typeface="华文新魏" pitchFamily="2" charset="-122"/>
              </a:rPr>
              <a:t>韩氏两世，惟此而已！</a:t>
            </a:r>
            <a:r>
              <a:rPr sz="3200" b="1">
                <a:latin typeface="Times New Roman" pitchFamily="18" charset="0"/>
                <a:ea typeface="华文新魏" pitchFamily="2" charset="-122"/>
              </a:rPr>
              <a:t>”</a:t>
            </a:r>
            <a:r>
              <a:rPr sz="3200" b="1">
                <a:latin typeface="华文新魏" pitchFamily="2" charset="-122"/>
                <a:ea typeface="华文新魏" pitchFamily="2" charset="-122"/>
              </a:rPr>
              <a:t>汝时幼小，当不复记忆，吾时虽能记忆，亦未知其言之悲也。</a:t>
            </a:r>
            <a:endParaRPr sz="100" b="1">
              <a:latin typeface="Times New Roman" pitchFamily="18" charset="0"/>
            </a:endParaRPr>
          </a:p>
        </p:txBody>
      </p:sp>
      <p:sp>
        <p:nvSpPr>
          <p:cNvPr id="46083" name="Text Box 3" title=""/>
          <p:cNvSpPr txBox="1"/>
          <p:nvPr/>
        </p:nvSpPr>
        <p:spPr>
          <a:xfrm>
            <a:off x="763588" y="763588"/>
            <a:ext cx="3124200" cy="684212"/>
          </a:xfrm>
          <a:prstGeom prst="rect">
            <a:avLst/>
          </a:prstGeom>
          <a:solidFill>
            <a:schemeClr val="accent1"/>
          </a:solidFill>
          <a:ln w="7200">
            <a:solidFill>
              <a:schemeClr val="tx1"/>
            </a:solidFill>
            <a:miter lim="800000"/>
          </a:ln>
        </p:spPr>
        <p:txBody>
          <a:bodyPr lIns="36000" tIns="21600" rIns="36000" bIns="36000" anchor="ctr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ctr" eaLnBrk="0" hangingPunct="0">
              <a:lnSpc>
                <a:spcPts val="3575"/>
              </a:lnSpc>
            </a:pPr>
            <a:r>
              <a:rPr sz="390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拓展欣赏</a:t>
            </a:r>
            <a:r>
              <a:rPr sz="320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endParaRPr sz="10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46084" name="Picture 4" title=""/>
          <p:cNvPicPr/>
          <p:nvPr/>
        </p:nvPicPr>
        <p:blipFill>
          <a:blip r:embed="rId2">
            <a:clrChange>
              <a:clrFrom>
                <a:srgbClr val="7F0000"/>
              </a:clrFrom>
              <a:clrTo>
                <a:srgbClr val="7F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763588"/>
          </a:xfrm>
          <a:prstGeom prst="rect">
            <a:avLst/>
          </a:prstGeom>
          <a:noFill/>
          <a:ln>
            <a:noFill/>
            <a:miter lim="800000"/>
          </a:ln>
        </p:spPr>
      </p:pic>
      <p:cxnSp>
        <p:nvCxnSpPr>
          <p:cNvPr id="46085" name="" title=""/>
          <p:cNvCxnSpPr/>
          <p:nvPr/>
        </p:nvCxnSpPr>
        <p:spPr>
          <a:xfrm>
            <a:off x="1828800" y="5257800"/>
            <a:ext cx="6402388" cy="3175"/>
          </a:xfrm>
          <a:prstGeom prst="line">
            <a:avLst/>
          </a:prstGeom>
          <a:noFill/>
          <a:ln w="25200">
            <a:solidFill>
              <a:srgbClr val="FF3300"/>
            </a:solidFill>
            <a:miter lim="800000"/>
          </a:ln>
        </p:spPr>
      </p:cxnSp>
      <p:cxnSp>
        <p:nvCxnSpPr>
          <p:cNvPr id="46086" name="" title=""/>
          <p:cNvCxnSpPr/>
          <p:nvPr/>
        </p:nvCxnSpPr>
        <p:spPr>
          <a:xfrm>
            <a:off x="685800" y="5715000"/>
            <a:ext cx="1371600" cy="0"/>
          </a:xfrm>
          <a:prstGeom prst="line">
            <a:avLst/>
          </a:prstGeom>
          <a:noFill/>
          <a:ln w="25200">
            <a:solidFill>
              <a:srgbClr val="FF3300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nimBg="1"/>
      <p:bldP spid="4608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47106" name="Picture 2" title=""/>
          <p:cNvPicPr/>
          <p:nvPr/>
        </p:nvPicPr>
        <p:blipFill>
          <a:blip r:embed="rId2">
            <a:clrChange>
              <a:clrFrom>
                <a:srgbClr val="7F0000"/>
              </a:clrFrom>
              <a:clrTo>
                <a:srgbClr val="7F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7635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7107" name="Text Box 3" title=""/>
          <p:cNvSpPr txBox="1"/>
          <p:nvPr/>
        </p:nvSpPr>
        <p:spPr>
          <a:xfrm>
            <a:off x="230188" y="838200"/>
            <a:ext cx="8913812" cy="5640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36000" tIns="21600" rIns="36000" bIns="3600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>
              <a:lnSpc>
                <a:spcPts val="3112"/>
              </a:lnSpc>
            </a:pPr>
            <a:r>
              <a:rPr sz="3200" b="1">
                <a:latin typeface="华文新魏" pitchFamily="2" charset="-122"/>
                <a:ea typeface="华文新魏" pitchFamily="2" charset="-122"/>
              </a:rPr>
              <a:t>《祭妹文》（节选）袁枚</a:t>
            </a:r>
            <a:endParaRPr sz="3200" b="1">
              <a:latin typeface="华文新魏" pitchFamily="2" charset="-122"/>
              <a:ea typeface="华文新魏" pitchFamily="2" charset="-122"/>
            </a:endParaRPr>
          </a:p>
          <a:p>
            <a:pPr lvl="0" eaLnBrk="0" hangingPunct="0">
              <a:lnSpc>
                <a:spcPts val="3112"/>
              </a:lnSpc>
            </a:pPr>
            <a:r>
              <a:rPr sz="280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endParaRPr sz="2800">
              <a:latin typeface="华文新魏" pitchFamily="2" charset="-122"/>
              <a:ea typeface="华文新魏" pitchFamily="2" charset="-122"/>
            </a:endParaRPr>
          </a:p>
          <a:p>
            <a:pPr lvl="0" eaLnBrk="0" hangingPunct="0">
              <a:lnSpc>
                <a:spcPts val="3112"/>
              </a:lnSpc>
            </a:pPr>
            <a:r>
              <a:rPr sz="2800">
                <a:latin typeface="华文新魏" pitchFamily="2" charset="-122"/>
                <a:ea typeface="华文新魏" pitchFamily="2" charset="-122"/>
              </a:rPr>
              <a:t>        </a:t>
            </a:r>
            <a:r>
              <a:rPr sz="2800" b="1">
                <a:latin typeface="华文新魏" pitchFamily="2" charset="-122"/>
                <a:ea typeface="楷体_GB2312" pitchFamily="49" charset="-122"/>
              </a:rPr>
              <a:t>余捉蟋蟀，汝奋臂出其间；岁寒虫僵，同临其穴。今予殓汝葬汝，而当日之情形，憬然赴目。予九岁憩书斋，汝梳双髻，披单缣来，温《缁衣》一章。适先生奓入户，闻两童子音琅琅然，不觉莞尔，连呼则则。此七月望日事也。汝在九原，当分明记之。予弱冠粤行，汝掎裳悲恸。逾三年，予披宫锦还家，汝从东厢扶案出，一家瞠视而笑；不记语从何起，大概说长安登科，函使报信迟早云尔。</a:t>
            </a:r>
            <a:r>
              <a:rPr sz="2800" b="1">
                <a:solidFill>
                  <a:srgbClr val="FF0000"/>
                </a:solidFill>
                <a:latin typeface="华文新魏" pitchFamily="2" charset="-122"/>
                <a:ea typeface="楷体_GB2312" pitchFamily="49" charset="-122"/>
              </a:rPr>
              <a:t>凡此琐琐，虽为陈迹，然我一日未死，则一日不能忘。旧事填膺，思之凄梗，如影历历，逼取便逝。悔当时不将嫛婗情状，罗缕纪存。然而汝已不在人间，则虽年光倒流，儿时可再，而亦无与为证印者矣。</a:t>
            </a:r>
            <a:endParaRPr sz="100" b="1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5844" name="Text Box 4" title=""/>
          <p:cNvSpPr txBox="1"/>
          <p:nvPr/>
        </p:nvSpPr>
        <p:spPr>
          <a:xfrm>
            <a:off x="468313" y="1052513"/>
            <a:ext cx="8424862" cy="5210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b="1"/>
              <a:t>       </a:t>
            </a:r>
            <a:r>
              <a:rPr kumimoji="1" sz="3200" b="1">
                <a:ea typeface="迷你简启体" pitchFamily="65" charset="-122"/>
              </a:rPr>
              <a:t>归有光散文有很深造诣，明代杰出散文家。其散文源出于《史记》，取法于唐宋八大家，风格朴实，感情真挚。散文不是以重大的题材反映所处时代，而是通过记叙一些日常生活和家庭琐事表现母子、夫妻、兄弟之间的深情，这类散文感情真挚自然，语言朴素流畅，细节真实生动，有诗一样的意境。有人称他的散文“不事雕琢而自有风味”，《项脊轩志》是代表作（《先妣事略》《寒花葬志》）。</a:t>
            </a:r>
            <a:endParaRPr kumimoji="1" sz="3200" b="1">
              <a:ea typeface="迷你简启体" pitchFamily="65" charset="-122"/>
            </a:endParaRPr>
          </a:p>
          <a:p>
            <a:pPr lvl="0">
              <a:spcBef>
                <a:spcPct val="50000"/>
              </a:spcBef>
            </a:pPr>
            <a:endParaRPr sz="3200" b="1">
              <a:ea typeface="迷你简启体" pitchFamily="65" charset="-122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45058" name="Picture 2" title="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45059" name="WordArt 3" title=""/>
          <p:cNvSpPr/>
          <p:nvPr/>
        </p:nvSpPr>
        <p:spPr>
          <a:xfrm>
            <a:off x="2286000" y="2286000"/>
            <a:ext cx="4248150" cy="2133600"/>
          </a:xfrm>
        </p:spPr>
        <p:txBody>
          <a:bodyPr wrap="none" fromWordArt="1">
            <a:prstTxWarp prst="textPlain">
              <a:avLst>
                <a:gd name="adj" fmla="val 49513"/>
              </a:avLst>
            </a:prstTxWarp>
          </a:bodyPr>
          <a:lstStyle/>
          <a:p>
            <a:pPr algn="ctr"/>
            <a:r>
              <a:rPr sz="5400" kern="10">
                <a:ln>
                  <a:solidFill>
                    <a:srgbClr val="99CCFF"/>
                  </a:solidFill>
                </a:ln>
                <a:solidFill>
                  <a:srgbClr val="666699"/>
                </a:solidFill>
                <a:effectLst>
                  <a:outerShdw dist="563972" dir="14049741" sx="125000" sy="125000" algn="tl">
                    <a:srgbClr val="C7DFD3"/>
                  </a:outerShdw>
                </a:effectLst>
                <a:latin typeface="方正舒体"/>
              </a:rPr>
              <a:t>再见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 title="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kumimoji="1" sz="44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123" name="Rectangle 3" title="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kumimoji="1" sz="44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124" name="NotDefined 4" title=""/>
          <p:cNvSpPr/>
          <p:nvPr>
            <p:ph type="title"/>
          </p:nvPr>
        </p:nvSpPr>
        <p:spPr>
          <a:xfrm>
            <a:off x="5435600" y="350838"/>
            <a:ext cx="1368425" cy="990600"/>
          </a:xfrm>
          <a:noFill/>
          <a:ln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rPr sz="4000" b="1">
                <a:solidFill>
                  <a:srgbClr val="0000FF"/>
                </a:solidFill>
                <a:ea typeface="华文彩云" pitchFamily="2" charset="-122"/>
              </a:rPr>
              <a:t>地位</a:t>
            </a:r>
            <a:endParaRPr sz="4000" b="1">
              <a:solidFill>
                <a:srgbClr val="0000FF"/>
              </a:solidFill>
              <a:ea typeface="华文彩云" pitchFamily="2" charset="-122"/>
            </a:endParaRPr>
          </a:p>
        </p:txBody>
      </p:sp>
      <p:sp>
        <p:nvSpPr>
          <p:cNvPr id="5125" name="Text Box 5" title=""/>
          <p:cNvSpPr txBox="1"/>
          <p:nvPr/>
        </p:nvSpPr>
        <p:spPr>
          <a:xfrm>
            <a:off x="179388" y="685800"/>
            <a:ext cx="5307012" cy="70167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4000" b="1">
                <a:latin typeface="Times New Roman" pitchFamily="18" charset="0"/>
                <a:ea typeface="迷你简启体" pitchFamily="65" charset="-122"/>
              </a:rPr>
              <a:t>归有光在明代作家中的</a:t>
            </a:r>
            <a:endParaRPr kumimoji="1" sz="4000" b="1">
              <a:latin typeface="Times New Roman" pitchFamily="18" charset="0"/>
              <a:ea typeface="迷你简启体" pitchFamily="65" charset="-122"/>
            </a:endParaRPr>
          </a:p>
        </p:txBody>
      </p:sp>
      <p:sp>
        <p:nvSpPr>
          <p:cNvPr id="5126" name="Text Box 6" title=""/>
          <p:cNvSpPr txBox="1"/>
          <p:nvPr/>
        </p:nvSpPr>
        <p:spPr>
          <a:xfrm>
            <a:off x="685800" y="1581150"/>
            <a:ext cx="7702550" cy="52768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just">
              <a:lnSpc>
                <a:spcPct val="70000"/>
              </a:lnSpc>
              <a:spcBef>
                <a:spcPct val="50000"/>
              </a:spcBef>
            </a:pPr>
            <a:r>
              <a:rPr kumimoji="1" sz="2400">
                <a:latin typeface="Times New Roman" pitchFamily="18" charset="0"/>
              </a:rPr>
              <a:t>                        </a:t>
            </a:r>
            <a:r>
              <a:rPr kumimoji="1" sz="2400" b="1">
                <a:latin typeface="Times New Roman" pitchFamily="18" charset="0"/>
              </a:rPr>
              <a:t>宋濂——明太祖称“开国文臣之首”。</a:t>
            </a:r>
            <a:endParaRPr kumimoji="1" sz="2400" b="1">
              <a:latin typeface="Times New Roman" pitchFamily="18" charset="0"/>
            </a:endParaRPr>
          </a:p>
          <a:p>
            <a:pPr lvl="0" algn="just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            </a:t>
            </a:r>
            <a:r>
              <a:rPr kumimoji="1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明初</a:t>
            </a:r>
            <a:endParaRPr kumimoji="1" sz="24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lvl="0" algn="just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                        刘基——开国功臣之一。</a:t>
            </a:r>
            <a:endParaRPr kumimoji="1" sz="2400" b="1">
              <a:latin typeface="Times New Roman" pitchFamily="18" charset="0"/>
            </a:endParaRPr>
          </a:p>
          <a:p>
            <a:pPr lvl="0" algn="just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                                             前七子：</a:t>
            </a:r>
            <a:endParaRPr kumimoji="1" sz="2400" b="1">
              <a:latin typeface="Times New Roman" pitchFamily="18" charset="0"/>
            </a:endParaRPr>
          </a:p>
          <a:p>
            <a:pPr lvl="0" algn="just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                         拟古主义：</a:t>
            </a:r>
            <a:endParaRPr kumimoji="1" sz="2400" b="1">
              <a:latin typeface="Times New Roman" pitchFamily="18" charset="0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                                             后七子：</a:t>
            </a:r>
            <a:endParaRPr kumimoji="1" sz="2400" b="1">
              <a:latin typeface="Times New Roman" pitchFamily="18" charset="0"/>
            </a:endParaRPr>
          </a:p>
          <a:p>
            <a:pPr lvl="0" algn="just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                                               </a:t>
            </a:r>
            <a:r>
              <a:rPr kumimoji="1" sz="2400" b="1">
                <a:solidFill>
                  <a:srgbClr val="0000FF"/>
                </a:solidFill>
                <a:latin typeface="Times New Roman" pitchFamily="18" charset="0"/>
              </a:rPr>
              <a:t>唐宋派</a:t>
            </a:r>
            <a:r>
              <a:rPr kumimoji="1" sz="2400" b="1">
                <a:latin typeface="Times New Roman" pitchFamily="18" charset="0"/>
              </a:rPr>
              <a:t>：</a:t>
            </a:r>
            <a:endParaRPr kumimoji="1" sz="2400" b="1">
              <a:latin typeface="Times New Roman" pitchFamily="18" charset="0"/>
            </a:endParaRPr>
          </a:p>
          <a:p>
            <a:pPr lvl="0" algn="just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                         反拟古主义：</a:t>
            </a:r>
            <a:endParaRPr kumimoji="1" sz="2400" b="1">
              <a:latin typeface="Times New Roman" pitchFamily="18" charset="0"/>
            </a:endParaRPr>
          </a:p>
          <a:p>
            <a:pPr lvl="0" algn="just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                                               公安派：</a:t>
            </a:r>
            <a:endParaRPr kumimoji="1" sz="2400" b="1">
              <a:latin typeface="Times New Roman" pitchFamily="18" charset="0"/>
            </a:endParaRPr>
          </a:p>
          <a:p>
            <a:pPr lvl="0" algn="just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 </a:t>
            </a:r>
            <a:endParaRPr kumimoji="1" sz="2400" b="1">
              <a:latin typeface="Times New Roman" pitchFamily="18" charset="0"/>
            </a:endParaRPr>
          </a:p>
          <a:p>
            <a:pPr lvl="0" algn="just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             </a:t>
            </a:r>
            <a:r>
              <a:rPr kumimoji="1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明末</a:t>
            </a:r>
            <a:r>
              <a:rPr kumimoji="1" sz="2400" b="1">
                <a:latin typeface="Times New Roman" pitchFamily="18" charset="0"/>
              </a:rPr>
              <a:t>——小品散文：张岱</a:t>
            </a:r>
            <a:endParaRPr kumimoji="1" sz="2400" b="1">
              <a:latin typeface="Times New Roman" pitchFamily="18" charset="0"/>
            </a:endParaRPr>
          </a:p>
          <a:p>
            <a:pPr lvl="0">
              <a:spcBef>
                <a:spcPct val="50000"/>
              </a:spcBef>
            </a:pPr>
            <a:endParaRPr kumimoji="1" sz="2400" b="1">
              <a:latin typeface="Times New Roman" pitchFamily="18" charset="0"/>
            </a:endParaRPr>
          </a:p>
        </p:txBody>
      </p:sp>
      <p:sp>
        <p:nvSpPr>
          <p:cNvPr id="5127" name="LeftBrace 7" title=""/>
          <p:cNvSpPr/>
          <p:nvPr/>
        </p:nvSpPr>
        <p:spPr>
          <a:xfrm>
            <a:off x="1524000" y="2133600"/>
            <a:ext cx="228600" cy="3962400"/>
          </a:xfrm>
          <a:prstGeom prst="leftBrace">
            <a:avLst>
              <a:gd name="adj1" fmla="val 144444"/>
              <a:gd name="adj2" fmla="val 48199"/>
            </a:avLst>
          </a:prstGeom>
          <a:noFill/>
          <a:ln>
            <a:solidFill>
              <a:schemeClr val="tx1"/>
            </a:solidFill>
            <a:miter lim="800000"/>
          </a:ln>
          <a:effectLst/>
        </p:spPr>
        <p:txBody>
          <a:bodyPr/>
          <a:lstStyle/>
          <a:p/>
        </p:txBody>
      </p:sp>
      <p:sp>
        <p:nvSpPr>
          <p:cNvPr id="5128" name="LeftBrace 8" title=""/>
          <p:cNvSpPr/>
          <p:nvPr/>
        </p:nvSpPr>
        <p:spPr>
          <a:xfrm>
            <a:off x="2362200" y="1676400"/>
            <a:ext cx="152400" cy="990600"/>
          </a:xfrm>
          <a:prstGeom prst="leftBrace">
            <a:avLst>
              <a:gd name="adj1" fmla="val 54167"/>
              <a:gd name="adj2" fmla="val 50000"/>
            </a:avLst>
          </a:prstGeom>
          <a:noFill/>
          <a:ln>
            <a:solidFill>
              <a:schemeClr val="tx1"/>
            </a:solidFill>
            <a:miter lim="800000"/>
          </a:ln>
          <a:effectLst/>
        </p:spPr>
        <p:txBody>
          <a:bodyPr/>
          <a:lstStyle/>
          <a:p/>
        </p:txBody>
      </p:sp>
      <p:sp>
        <p:nvSpPr>
          <p:cNvPr id="5129" name="LeftBrace 9" title=""/>
          <p:cNvSpPr/>
          <p:nvPr/>
        </p:nvSpPr>
        <p:spPr>
          <a:xfrm>
            <a:off x="2514600" y="3505200"/>
            <a:ext cx="76200" cy="1371600"/>
          </a:xfrm>
          <a:prstGeom prst="leftBrace">
            <a:avLst>
              <a:gd name="adj1" fmla="val 150000"/>
              <a:gd name="adj2" fmla="val 50000"/>
            </a:avLst>
          </a:prstGeom>
          <a:noFill/>
          <a:ln>
            <a:solidFill>
              <a:schemeClr val="tx1"/>
            </a:solidFill>
            <a:miter lim="800000"/>
          </a:ln>
          <a:effectLst/>
        </p:spPr>
        <p:txBody>
          <a:bodyPr/>
          <a:lstStyle/>
          <a:p/>
        </p:txBody>
      </p:sp>
      <p:sp>
        <p:nvSpPr>
          <p:cNvPr id="5130" name="" title=""/>
          <p:cNvSpPr txBox="1"/>
          <p:nvPr/>
        </p:nvSpPr>
        <p:spPr>
          <a:xfrm>
            <a:off x="1752600" y="3657600"/>
            <a:ext cx="762000" cy="11874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明中叶</a:t>
            </a:r>
            <a:endParaRPr kumimoji="1" sz="24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131" name="" title=""/>
          <p:cNvSpPr/>
          <p:nvPr/>
        </p:nvSpPr>
        <p:spPr>
          <a:xfrm>
            <a:off x="3886200" y="3048000"/>
            <a:ext cx="152400" cy="990600"/>
          </a:xfrm>
          <a:prstGeom prst="leftBrace">
            <a:avLst>
              <a:gd name="adj1" fmla="val 54167"/>
              <a:gd name="adj2" fmla="val 50000"/>
            </a:avLst>
          </a:prstGeom>
          <a:noFill/>
          <a:ln>
            <a:solidFill>
              <a:schemeClr val="tx1"/>
            </a:solidFill>
            <a:miter lim="800000"/>
          </a:ln>
          <a:effectLst/>
        </p:spPr>
        <p:txBody>
          <a:bodyPr/>
          <a:lstStyle/>
          <a:p/>
        </p:txBody>
      </p:sp>
      <p:sp>
        <p:nvSpPr>
          <p:cNvPr id="5132" name="" title=""/>
          <p:cNvSpPr/>
          <p:nvPr/>
        </p:nvSpPr>
        <p:spPr>
          <a:xfrm>
            <a:off x="4191000" y="4343400"/>
            <a:ext cx="152400" cy="990600"/>
          </a:xfrm>
          <a:prstGeom prst="leftBrace">
            <a:avLst>
              <a:gd name="adj1" fmla="val 54167"/>
              <a:gd name="adj2" fmla="val 50000"/>
            </a:avLst>
          </a:prstGeom>
          <a:noFill/>
          <a:ln>
            <a:solidFill>
              <a:schemeClr val="tx1"/>
            </a:solidFill>
            <a:miter lim="800000"/>
          </a:ln>
          <a:effectLst/>
        </p:spPr>
        <p:txBody>
          <a:bodyPr/>
          <a:lstStyle/>
          <a:p/>
        </p:txBody>
      </p:sp>
      <p:sp>
        <p:nvSpPr>
          <p:cNvPr id="5133" name="" title=""/>
          <p:cNvSpPr txBox="1"/>
          <p:nvPr/>
        </p:nvSpPr>
        <p:spPr>
          <a:xfrm>
            <a:off x="6096000" y="3124200"/>
            <a:ext cx="1676400" cy="795338"/>
          </a:xfrm>
          <a:prstGeom prst="rect">
            <a:avLst/>
          </a:prstGeom>
          <a:noFill/>
          <a:ln>
            <a:solidFill>
              <a:srgbClr val="0000FF"/>
            </a:solidFill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文必秦汉</a:t>
            </a:r>
            <a:endParaRPr kumimoji="1" sz="2400" b="1">
              <a:latin typeface="Times New Roman" pitchFamily="18" charset="0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诗必盛唐</a:t>
            </a:r>
            <a:endParaRPr kumimoji="1" sz="2400" b="1">
              <a:latin typeface="Times New Roman" pitchFamily="18" charset="0"/>
            </a:endParaRPr>
          </a:p>
        </p:txBody>
      </p:sp>
      <p:sp>
        <p:nvSpPr>
          <p:cNvPr id="5134" name="" title=""/>
          <p:cNvSpPr txBox="1"/>
          <p:nvPr/>
        </p:nvSpPr>
        <p:spPr>
          <a:xfrm>
            <a:off x="6096000" y="4267200"/>
            <a:ext cx="1828800" cy="795338"/>
          </a:xfrm>
          <a:prstGeom prst="rect">
            <a:avLst/>
          </a:prstGeom>
          <a:noFill/>
          <a:ln>
            <a:solidFill>
              <a:srgbClr val="0000FF"/>
            </a:solidFill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反对贵古贱</a:t>
            </a:r>
            <a:endParaRPr kumimoji="1" sz="2400" b="1">
              <a:latin typeface="Times New Roman" pitchFamily="18" charset="0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</a:rPr>
              <a:t>今模拟古人</a:t>
            </a:r>
            <a:endParaRPr kumimoji="1" sz="2400" b="1">
              <a:latin typeface="Times New Roman" pitchFamily="18" charset="0"/>
            </a:endParaRPr>
          </a:p>
        </p:txBody>
      </p:sp>
      <p:cxnSp>
        <p:nvCxnSpPr>
          <p:cNvPr id="5135" name="" title=""/>
          <p:cNvCxnSpPr/>
          <p:nvPr/>
        </p:nvCxnSpPr>
        <p:spPr>
          <a:xfrm>
            <a:off x="5410200" y="3048000"/>
            <a:ext cx="609600" cy="45720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  <a:effectLst/>
        </p:spPr>
      </p:cxnSp>
      <p:cxnSp>
        <p:nvCxnSpPr>
          <p:cNvPr id="5136" name="" title=""/>
          <p:cNvCxnSpPr/>
          <p:nvPr/>
        </p:nvCxnSpPr>
        <p:spPr>
          <a:xfrm flipH="1">
            <a:off x="5410200" y="3505200"/>
            <a:ext cx="609600" cy="38100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  <a:effectLst/>
        </p:spPr>
      </p:cxnSp>
      <p:cxnSp>
        <p:nvCxnSpPr>
          <p:cNvPr id="5137" name="" title=""/>
          <p:cNvCxnSpPr/>
          <p:nvPr/>
        </p:nvCxnSpPr>
        <p:spPr>
          <a:xfrm>
            <a:off x="5562600" y="4419600"/>
            <a:ext cx="457200" cy="22860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  <a:effectLst/>
        </p:spPr>
      </p:cxnSp>
      <p:cxnSp>
        <p:nvCxnSpPr>
          <p:cNvPr id="5138" name="" title=""/>
          <p:cNvCxnSpPr/>
          <p:nvPr/>
        </p:nvCxnSpPr>
        <p:spPr>
          <a:xfrm flipH="1">
            <a:off x="5486400" y="4724400"/>
            <a:ext cx="533400" cy="38100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  <a:effectLst/>
        </p:spPr>
      </p:cxnSp>
      <p:sp>
        <p:nvSpPr>
          <p:cNvPr id="5139" name="Ellipse 13" title=""/>
          <p:cNvSpPr/>
          <p:nvPr/>
        </p:nvSpPr>
        <p:spPr>
          <a:xfrm>
            <a:off x="457200" y="2743200"/>
            <a:ext cx="1143000" cy="2438400"/>
          </a:xfrm>
          <a:prstGeom prst="ellipse">
            <a:avLst/>
          </a:prstGeom>
          <a:solidFill>
            <a:srgbClr val="66FFFF"/>
          </a:solidFill>
          <a:ln>
            <a:solidFill>
              <a:schemeClr val="tx1"/>
            </a:solidFill>
            <a:miter lim="800000"/>
          </a:ln>
          <a:effectLst/>
        </p:spPr>
        <p:txBody>
          <a:bodyPr wrap="none" anchor="ctr" anchorCtr="0">
            <a:no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kumimoji="1" sz="32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明</a:t>
            </a:r>
            <a:endParaRPr kumimoji="1" sz="3200" b="1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华文新魏" pitchFamily="2" charset="-122"/>
            </a:endParaRPr>
          </a:p>
          <a:p>
            <a:pPr lvl="0" algn="ctr"/>
            <a:r>
              <a:rPr kumimoji="1" sz="32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代</a:t>
            </a:r>
            <a:endParaRPr kumimoji="1" sz="3200" b="1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华文新魏" pitchFamily="2" charset="-122"/>
            </a:endParaRPr>
          </a:p>
          <a:p>
            <a:pPr lvl="0" algn="ctr"/>
            <a:r>
              <a:rPr kumimoji="1" sz="32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散</a:t>
            </a:r>
            <a:endParaRPr kumimoji="1" sz="3200" b="1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华文新魏" pitchFamily="2" charset="-122"/>
            </a:endParaRPr>
          </a:p>
          <a:p>
            <a:pPr lvl="0" algn="ctr"/>
            <a:r>
              <a:rPr kumimoji="1" sz="32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文</a:t>
            </a:r>
            <a:endParaRPr kumimoji="1" sz="3200" b="1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6" grpId="0"/>
      <p:bldP spid="5130" grpId="0"/>
      <p:bldP spid="5133" grpId="0" animBg="1"/>
      <p:bldP spid="51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6146" name="Text Box 2" title=""/>
          <p:cNvSpPr txBox="1"/>
          <p:nvPr/>
        </p:nvSpPr>
        <p:spPr>
          <a:xfrm>
            <a:off x="838200" y="0"/>
            <a:ext cx="73152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36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文学流派</a:t>
            </a:r>
            <a:endParaRPr kumimoji="1" sz="3600" b="1">
              <a:solidFill>
                <a:srgbClr val="FF330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6147" name="Text Box 3" title=""/>
          <p:cNvSpPr txBox="1"/>
          <p:nvPr/>
        </p:nvSpPr>
        <p:spPr>
          <a:xfrm>
            <a:off x="914400" y="533400"/>
            <a:ext cx="7848600" cy="3317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  <a:ea typeface="华文新魏" pitchFamily="2" charset="-122"/>
              </a:rPr>
              <a:t>       </a:t>
            </a:r>
            <a:r>
              <a:rPr kumimoji="1" sz="32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前后七子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——明中期影响文坛一百多年，主张复古、拟古“文必秦汉，诗必盛唐”。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  <a:ea typeface="华文新魏" pitchFamily="2" charset="-122"/>
              </a:rPr>
              <a:t>       前七子：李梦阳、何景明、徐祯卿、边贡、康海、王九恩、王延相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  <a:ea typeface="华文新魏" pitchFamily="2" charset="-122"/>
              </a:rPr>
              <a:t>       后七子：李攀龙、王世贞、谢榛、宗臣、梁有誉、徐中行、吴国伦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  <a:ea typeface="华文新魏" pitchFamily="2" charset="-122"/>
              </a:rPr>
              <a:t>   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6148" name="Text Box 4" title=""/>
          <p:cNvSpPr txBox="1"/>
          <p:nvPr/>
        </p:nvSpPr>
        <p:spPr>
          <a:xfrm>
            <a:off x="1066800" y="3048000"/>
            <a:ext cx="7086600" cy="1857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  <a:ea typeface="华文新魏" pitchFamily="2" charset="-122"/>
              </a:rPr>
              <a:t>       </a:t>
            </a:r>
            <a:r>
              <a:rPr kumimoji="1" sz="32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唐宋派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——明中叶归有光、唐顺之、茅坤并称“唐宋派”。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  <a:ea typeface="华文新魏" pitchFamily="2" charset="-122"/>
              </a:rPr>
              <a:t>        发扬唐宋散文优良传统，提出“独出于胸臆”，强调真实感情。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6149" name="Text Box 5" title=""/>
          <p:cNvSpPr txBox="1"/>
          <p:nvPr/>
        </p:nvSpPr>
        <p:spPr>
          <a:xfrm>
            <a:off x="990600" y="4800600"/>
            <a:ext cx="7848600" cy="1857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2400">
                <a:latin typeface="Times New Roman" pitchFamily="18" charset="0"/>
              </a:rPr>
              <a:t>       </a:t>
            </a:r>
            <a:r>
              <a:rPr kumimoji="1" sz="32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公安派</a:t>
            </a:r>
            <a:r>
              <a:rPr kumimoji="1" sz="2400" b="1">
                <a:latin typeface="Times New Roman" pitchFamily="18" charset="0"/>
                <a:ea typeface="华文新魏" pitchFamily="2" charset="-122"/>
              </a:rPr>
              <a:t>——明后期袁氏三兄弟（湖北公安县人），主将袁宏道，兄袁宗道、弟袁中道。</a:t>
            </a:r>
            <a:endParaRPr kumimoji="1" sz="2400" b="1">
              <a:latin typeface="Times New Roman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1" sz="2400" b="1">
                <a:latin typeface="Times New Roman" pitchFamily="18" charset="0"/>
                <a:ea typeface="华文新魏" pitchFamily="2" charset="-122"/>
              </a:rPr>
              <a:t>         反对复古，提倡“世道既变，文亦因之”“独抒性灵，不拘格套”。</a:t>
            </a:r>
            <a:endParaRPr kumimoji="1" sz="240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showWhenStopped="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uiExpand="1" build="p"/>
      <p:bldP spid="6148" grpId="0" uiExpand="1" build="p"/>
      <p:bldP spid="6149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7170" name="NotDefined 2" title=""/>
          <p:cNvSpPr/>
          <p:nvPr>
            <p:ph type="body" idx="1"/>
          </p:nvPr>
        </p:nvSpPr>
        <p:spPr>
          <a:xfrm>
            <a:off x="533400" y="1752600"/>
            <a:ext cx="8001000" cy="411480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b="1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           </a:t>
            </a:r>
            <a:r>
              <a:rPr b="1">
                <a:latin typeface="华文新魏" pitchFamily="2" charset="-122"/>
                <a:ea typeface="华文新魏" pitchFamily="2" charset="-122"/>
              </a:rPr>
              <a:t>归有光散文风格朴实，感情真挚，被同时代人黄宗羲誉“</a:t>
            </a:r>
            <a:r>
              <a:rPr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震川为明文第一</a:t>
            </a:r>
            <a:r>
              <a:rPr b="1">
                <a:latin typeface="华文新魏" pitchFamily="2" charset="-122"/>
                <a:ea typeface="华文新魏" pitchFamily="2" charset="-122"/>
              </a:rPr>
              <a:t>”，徐渭称他为“</a:t>
            </a:r>
            <a:r>
              <a:rPr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今之欧阳子</a:t>
            </a:r>
            <a:r>
              <a:rPr b="1">
                <a:latin typeface="华文新魏" pitchFamily="2" charset="-122"/>
                <a:ea typeface="华文新魏" pitchFamily="2" charset="-122"/>
              </a:rPr>
              <a:t>”。乃上接韩欧，下开桐城人物。</a:t>
            </a:r>
            <a:endParaRPr b="1">
              <a:latin typeface="华文新魏" pitchFamily="2" charset="-122"/>
              <a:ea typeface="华文新魏" pitchFamily="2" charset="-122"/>
            </a:endParaRPr>
          </a:p>
          <a:p>
            <a:pPr lvl="0">
              <a:buNone/>
            </a:pPr>
            <a:r>
              <a:rPr b="1">
                <a:latin typeface="华文新魏" pitchFamily="2" charset="-122"/>
                <a:ea typeface="华文新魏" pitchFamily="2" charset="-122"/>
              </a:rPr>
              <a:t>           清桐城派代表人物之一的姚鼐视之为</a:t>
            </a:r>
            <a:r>
              <a:rPr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唐宋八大家和桐城派之间的一座桥梁</a:t>
            </a:r>
            <a:r>
              <a:rPr b="1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b="1">
              <a:solidFill>
                <a:schemeClr val="bg2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8194" name="NotDefined 2" title=""/>
          <p:cNvSpPr/>
          <p:nvPr>
            <p:ph type="body" idx="1"/>
          </p:nvPr>
        </p:nvSpPr>
        <p:spPr>
          <a:xfrm>
            <a:off x="250825" y="4648200"/>
            <a:ext cx="8893175" cy="175260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sz="2800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          </a:t>
            </a:r>
            <a:r>
              <a:rPr b="1">
                <a:latin typeface="华文新魏" pitchFamily="2" charset="-122"/>
                <a:ea typeface="华文新魏" pitchFamily="2" charset="-122"/>
              </a:rPr>
              <a:t>“志”即“记”，是古代记叙事物、抒发感情  的 一种文体。</a:t>
            </a:r>
            <a:endParaRPr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b="1">
                <a:latin typeface="华文新魏" pitchFamily="2" charset="-122"/>
                <a:ea typeface="华文新魏" pitchFamily="2" charset="-122"/>
              </a:rPr>
              <a:t>    (志：侧重记人；    记：侧重记事、物）</a:t>
            </a:r>
            <a:endParaRPr b="1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b="1">
                <a:latin typeface="华文新魏" pitchFamily="2" charset="-122"/>
                <a:ea typeface="华文新魏" pitchFamily="2" charset="-122"/>
              </a:rPr>
              <a:t>           </a:t>
            </a:r>
            <a:endParaRPr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195" name="Rectangle 3" title=""/>
          <p:cNvSpPr/>
          <p:nvPr/>
        </p:nvSpPr>
        <p:spPr>
          <a:xfrm>
            <a:off x="323850" y="914400"/>
            <a:ext cx="8820150" cy="3990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kumimoji="1" sz="3200" b="1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      </a:t>
            </a:r>
            <a:r>
              <a:rPr kumimoji="1" sz="3200" b="1">
                <a:latin typeface="华文新魏" pitchFamily="2" charset="-122"/>
                <a:ea typeface="华文新魏" pitchFamily="2" charset="-122"/>
              </a:rPr>
              <a:t>项脊轩，书斋名，是作者家中的一个只有一丈见方的斗室。为什么给书斋取这样一个名字呢？</a:t>
            </a:r>
            <a:endParaRPr kumimoji="1" sz="3200" b="1"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kumimoji="1" sz="3200" b="1">
                <a:latin typeface="华文新魏" pitchFamily="2" charset="-122"/>
                <a:ea typeface="华文新魏" pitchFamily="2" charset="-122"/>
              </a:rPr>
              <a:t>      据说有双重意思：一是说它窄小，如在颈脊之间；一是因作者远祖归道隆曾在江苏太仓县的项脊泾住过，有纪念意义。（作者自称项脊生） </a:t>
            </a:r>
            <a:br>
              <a:rPr kumimoji="1" sz="3200" b="1">
                <a:latin typeface="华文新魏" pitchFamily="2" charset="-122"/>
                <a:ea typeface="华文新魏" pitchFamily="2" charset="-122"/>
              </a:rPr>
            </a:br>
            <a:br>
              <a:rPr kumimoji="1" sz="3200" b="1">
                <a:latin typeface="华文新魏" pitchFamily="2" charset="-122"/>
                <a:ea typeface="华文新魏" pitchFamily="2" charset="-122"/>
              </a:rPr>
            </a:br>
            <a:endParaRPr kumimoji="1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196" name="Text Box 4" title=""/>
          <p:cNvSpPr txBox="1"/>
          <p:nvPr/>
        </p:nvSpPr>
        <p:spPr>
          <a:xfrm>
            <a:off x="250825" y="296863"/>
            <a:ext cx="4092575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sz="40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题解</a:t>
            </a:r>
            <a:endParaRPr kumimoji="1" sz="4000" b="1">
              <a:solidFill>
                <a:srgbClr val="FF3300"/>
              </a:solidFill>
              <a:latin typeface="Times New Roman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uiExpand="1" build="p"/>
      <p:bldP spid="81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44034" name="Text Box 2" title=""/>
          <p:cNvSpPr txBox="1"/>
          <p:nvPr/>
        </p:nvSpPr>
        <p:spPr>
          <a:xfrm>
            <a:off x="381000" y="838200"/>
            <a:ext cx="7010400" cy="825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36000" tIns="21600" rIns="36000" bIns="3600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>
              <a:lnSpc>
                <a:spcPts val="5300"/>
              </a:lnSpc>
              <a:spcBef>
                <a:spcPts val="2575"/>
              </a:spcBef>
            </a:pPr>
            <a:r>
              <a:rPr sz="470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项脊轩在文中有何作用？</a:t>
            </a:r>
            <a:endParaRPr sz="4700">
              <a:solidFill>
                <a:srgbClr val="FF000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44035" name="Text Box 3" title=""/>
          <p:cNvSpPr txBox="1"/>
          <p:nvPr/>
        </p:nvSpPr>
        <p:spPr>
          <a:xfrm>
            <a:off x="306388" y="1905000"/>
            <a:ext cx="8837612" cy="544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36000" tIns="21600" rIns="36000" bIns="3600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>
              <a:lnSpc>
                <a:spcPts val="4850"/>
              </a:lnSpc>
              <a:spcBef>
                <a:spcPts val="2350"/>
              </a:spcBef>
            </a:pPr>
            <a:r>
              <a:rPr sz="4300">
                <a:solidFill>
                  <a:srgbClr val="FF0066"/>
                </a:solidFill>
                <a:latin typeface="Times New Roman" pitchFamily="18" charset="0"/>
                <a:ea typeface="华文新魏" pitchFamily="2" charset="-122"/>
              </a:rPr>
              <a:t>        </a:t>
            </a:r>
            <a:r>
              <a:rPr sz="4300">
                <a:latin typeface="Times New Roman" pitchFamily="18" charset="0"/>
                <a:ea typeface="华文新魏" pitchFamily="2" charset="-122"/>
              </a:rPr>
              <a:t>线索。人、事、景都与轩有关，作者的或喜或悲之情也来自于轩。借轩写人，借轩抒情，项脊轩成了全篇思想感情的一个纽结，是作者抒发内心感受的一个出发点。这使作品结构严谨，情致幽深。清代梅曾亮言：“</a:t>
            </a:r>
            <a:r>
              <a:rPr sz="430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借一阁以寄三世之遗迹</a:t>
            </a:r>
            <a:r>
              <a:rPr sz="4300">
                <a:latin typeface="Times New Roman" pitchFamily="18" charset="0"/>
                <a:ea typeface="华文新魏" pitchFamily="2" charset="-122"/>
              </a:rPr>
              <a:t>”</a:t>
            </a:r>
            <a:endParaRPr sz="100">
              <a:latin typeface="Times New Roman" pitchFamily="18" charset="0"/>
            </a:endParaRPr>
          </a:p>
        </p:txBody>
      </p:sp>
      <p:pic>
        <p:nvPicPr>
          <p:cNvPr id="44036" name="Picture 4" title=""/>
          <p:cNvPicPr/>
          <p:nvPr/>
        </p:nvPicPr>
        <p:blipFill>
          <a:blip r:embed="rId2">
            <a:clrChange>
              <a:clrFrom>
                <a:srgbClr val="7F0000"/>
              </a:clrFrom>
              <a:clrTo>
                <a:srgbClr val="7F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763588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000000"/>
        </a:dk1>
        <a:lt1>
          <a:srgbClr val="FFFFFF"/>
        </a:lt1>
        <a:dk2>
          <a:srgbClr val="336699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0E500"/>
        </a:folHlink>
      </a:clrScheme>
      <a:clrMap bg1="dk1" tx1="lt1" bg2="dk2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686B5D"/>
        </a:dk1>
        <a:lt1>
          <a:srgbClr val="FFFFFF"/>
        </a:lt1>
        <a:dk2>
          <a:srgbClr val="777777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CC66"/>
        </a:hlink>
        <a:folHlink>
          <a:srgbClr val="E9DCB9"/>
        </a:folHlink>
      </a:clrScheme>
      <a:clrMap bg1="dk1" tx1="lt1" bg2="dk2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CCFF"/>
        </a:hlink>
        <a:folHlink>
          <a:srgbClr val="FFFF99"/>
        </a:folHlink>
      </a:clrScheme>
      <a:clrMap bg1="dk2" tx1="lt2" bg2="dk1" tx2="lt1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334</Paragraphs>
  <Slides>40</Slides>
  <Notes>1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55">
      <vt:lpstr>Arial</vt:lpstr>
      <vt:lpstr>宋体</vt:lpstr>
      <vt:lpstr>隶书</vt:lpstr>
      <vt:lpstr>Times New Roman</vt:lpstr>
      <vt:lpstr>华文隶书</vt:lpstr>
      <vt:lpstr>华文新魏</vt:lpstr>
      <vt:lpstr>迷你简启体</vt:lpstr>
      <vt:lpstr>MingLiU</vt:lpstr>
      <vt:lpstr>黑体</vt:lpstr>
      <vt:lpstr>华文彩云</vt:lpstr>
      <vt:lpstr>华文行楷</vt:lpstr>
      <vt:lpstr>楷体_GB2312</vt:lpstr>
      <vt:lpstr>方正舒体</vt:lpstr>
      <vt:lpstr>华文细黑</vt:lpstr>
      <vt:lpstr>默认设计模板</vt:lpstr>
      <vt:lpstr>PowerPoint Presentation</vt:lpstr>
      <vt:lpstr>PowerPoint Presentation</vt:lpstr>
      <vt:lpstr>简历</vt:lpstr>
      <vt:lpstr>PowerPoint Presentation</vt:lpstr>
      <vt:lpstr>地位</vt:lpstr>
      <vt:lpstr>PowerPoint Presentation</vt:lpstr>
      <vt:lpstr>PowerPoint Presentation</vt:lpstr>
      <vt:lpstr>PowerPoint Presentation</vt:lpstr>
      <vt:lpstr>PowerPoint Presentation</vt:lpstr>
      <vt:lpstr>正音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《项脊轩志》中的三位女性形象</vt:lpstr>
      <vt:lpstr>PowerPoint Presentation</vt:lpstr>
      <vt:lpstr>PowerPoint Presentation</vt:lpstr>
      <vt:lpstr>PowerPoint Presentation</vt:lpstr>
      <vt:lpstr>PowerPoint Presentation</vt:lpstr>
      <vt:lpstr>重点鉴赏5</vt:lpstr>
      <vt:lpstr>总结</vt:lpstr>
      <vt:lpstr>PowerPoint Presentation</vt:lpstr>
      <vt:lpstr>写作特点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2023-08-10T07:28:00.224</cp:lastPrinted>
  <dcterms:created xsi:type="dcterms:W3CDTF">2023-08-10T07:28:00Z</dcterms:created>
  <dcterms:modified xsi:type="dcterms:W3CDTF">2023-08-09T23:28:00Z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