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93" r:id="rId2"/>
    <p:sldId id="294" r:id="rId3"/>
    <p:sldId id="465" r:id="rId4"/>
    <p:sldId id="461" r:id="rId5"/>
    <p:sldId id="256" r:id="rId6"/>
    <p:sldId id="466" r:id="rId7"/>
    <p:sldId id="462" r:id="rId8"/>
    <p:sldId id="463" r:id="rId9"/>
    <p:sldId id="464" r:id="rId10"/>
    <p:sldId id="469" r:id="rId11"/>
    <p:sldId id="467" r:id="rId12"/>
    <p:sldId id="473" r:id="rId13"/>
    <p:sldId id="468" r:id="rId14"/>
    <p:sldId id="470" r:id="rId15"/>
    <p:sldId id="471" r:id="rId16"/>
    <p:sldId id="472" r:id="rId17"/>
    <p:sldId id="302" r:id="rId18"/>
    <p:sldId id="306" r:id="rId19"/>
    <p:sldId id="30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0" d="100"/>
          <a:sy n="90" d="100"/>
        </p:scale>
        <p:origin x="16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DABC7C-CC96-44CE-B8E8-DE2B9490F500}" type="datetimeFigureOut">
              <a:rPr lang="zh-CN" altLang="en-US" smtClean="0"/>
              <a:t>2020/10/23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365BD8-066E-446C-BC8F-A5A20C1D6B4E}" type="slidenum">
              <a:rPr lang="zh-CN" altLang="en-US" smtClean="0"/>
              <a:t>‹#›</a:t>
            </a:fld>
            <a:endParaRPr lang="zh-CN" altLang="en-US"/>
          </a:p>
        </p:txBody>
      </p:sp>
    </p:spTree>
    <p:extLst>
      <p:ext uri="{BB962C8B-B14F-4D97-AF65-F5344CB8AC3E}">
        <p14:creationId xmlns:p14="http://schemas.microsoft.com/office/powerpoint/2010/main" val="3359527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149408-3DFB-4846-945F-7717E8F2E7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9576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149408-3DFB-4846-945F-7717E8F2E7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24882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149408-3DFB-4846-945F-7717E8F2E71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61942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DA6E8F6-AAAE-4EF7-B094-EE205DCD822E}"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DA6E8F6-AAAE-4EF7-B094-EE205DCD822E}"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DA6E8F6-AAAE-4EF7-B094-EE205DCD822E}" type="slidenum">
              <a:rPr lang="zh-CN" altLang="en-US" smtClean="0">
                <a:solidFill>
                  <a:prstClr val="black"/>
                </a:solidFill>
              </a:rPr>
              <a:t>19</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9FDAC337-062E-4EE3-970B-C3F146A8DE8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1251" b="16674"/>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580C2423-CE09-4172-94FD-5C53BFE80E3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323975"/>
            <a:ext cx="12192001" cy="5534025"/>
          </a:xfrm>
          <a:prstGeom prst="rect">
            <a:avLst/>
          </a:prstGeom>
        </p:spPr>
      </p:pic>
      <p:pic>
        <p:nvPicPr>
          <p:cNvPr id="14" name="图片 13">
            <a:extLst>
              <a:ext uri="{FF2B5EF4-FFF2-40B4-BE49-F238E27FC236}">
                <a16:creationId xmlns:a16="http://schemas.microsoft.com/office/drawing/2014/main" id="{F6443CEC-6036-45BD-9802-48AB8AFB32E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416191" y="301363"/>
            <a:ext cx="2231759" cy="2045224"/>
          </a:xfrm>
          <a:prstGeom prst="rect">
            <a:avLst/>
          </a:prstGeom>
        </p:spPr>
      </p:pic>
      <p:pic>
        <p:nvPicPr>
          <p:cNvPr id="16" name="图片 15">
            <a:extLst>
              <a:ext uri="{FF2B5EF4-FFF2-40B4-BE49-F238E27FC236}">
                <a16:creationId xmlns:a16="http://schemas.microsoft.com/office/drawing/2014/main" id="{60949AAC-72BC-4A3D-86B5-9287C14F9F7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458442" y="1"/>
            <a:ext cx="3733557" cy="2705100"/>
          </a:xfrm>
          <a:prstGeom prst="rect">
            <a:avLst/>
          </a:prstGeom>
        </p:spPr>
      </p:pic>
      <p:pic>
        <p:nvPicPr>
          <p:cNvPr id="22" name="图片 21">
            <a:extLst>
              <a:ext uri="{FF2B5EF4-FFF2-40B4-BE49-F238E27FC236}">
                <a16:creationId xmlns:a16="http://schemas.microsoft.com/office/drawing/2014/main" id="{BC742AEF-2CF0-4C47-A164-FFD782969E2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539375" y="301362"/>
            <a:ext cx="1704975" cy="1171575"/>
          </a:xfrm>
          <a:prstGeom prst="rect">
            <a:avLst/>
          </a:prstGeom>
        </p:spPr>
      </p:pic>
    </p:spTree>
    <p:extLst>
      <p:ext uri="{BB962C8B-B14F-4D97-AF65-F5344CB8AC3E}">
        <p14:creationId xmlns:p14="http://schemas.microsoft.com/office/powerpoint/2010/main" val="33704185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750"/>
                                        <p:tgtEl>
                                          <p:spTgt spid="12"/>
                                        </p:tgtEl>
                                      </p:cBhvr>
                                    </p:animEffect>
                                    <p:anim calcmode="lin" valueType="num">
                                      <p:cBhvr>
                                        <p:cTn id="8" dur="1750" fill="hold"/>
                                        <p:tgtEl>
                                          <p:spTgt spid="12"/>
                                        </p:tgtEl>
                                        <p:attrNameLst>
                                          <p:attrName>ppt_x</p:attrName>
                                        </p:attrNameLst>
                                      </p:cBhvr>
                                      <p:tavLst>
                                        <p:tav tm="0">
                                          <p:val>
                                            <p:strVal val="#ppt_x"/>
                                          </p:val>
                                        </p:tav>
                                        <p:tav tm="100000">
                                          <p:val>
                                            <p:strVal val="#ppt_x"/>
                                          </p:val>
                                        </p:tav>
                                      </p:tavLst>
                                    </p:anim>
                                    <p:anim calcmode="lin" valueType="num">
                                      <p:cBhvr>
                                        <p:cTn id="9" dur="1750" fill="hold"/>
                                        <p:tgtEl>
                                          <p:spTgt spid="12"/>
                                        </p:tgtEl>
                                        <p:attrNameLst>
                                          <p:attrName>ppt_y</p:attrName>
                                        </p:attrNameLst>
                                      </p:cBhvr>
                                      <p:tavLst>
                                        <p:tav tm="0">
                                          <p:val>
                                            <p:strVal val="#ppt_y+.1"/>
                                          </p:val>
                                        </p:tav>
                                        <p:tav tm="100000">
                                          <p:val>
                                            <p:strVal val="#ppt_y"/>
                                          </p:val>
                                        </p:tav>
                                      </p:tavLst>
                                    </p:anim>
                                  </p:childTnLst>
                                </p:cTn>
                              </p:par>
                              <p:par>
                                <p:cTn id="10" presetID="2" presetClass="entr" presetSubtype="3" decel="100000" fill="hold"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750" fill="hold"/>
                                        <p:tgtEl>
                                          <p:spTgt spid="16"/>
                                        </p:tgtEl>
                                        <p:attrNameLst>
                                          <p:attrName>ppt_x</p:attrName>
                                        </p:attrNameLst>
                                      </p:cBhvr>
                                      <p:tavLst>
                                        <p:tav tm="0">
                                          <p:val>
                                            <p:strVal val="1+#ppt_w/2"/>
                                          </p:val>
                                        </p:tav>
                                        <p:tav tm="100000">
                                          <p:val>
                                            <p:strVal val="#ppt_x"/>
                                          </p:val>
                                        </p:tav>
                                      </p:tavLst>
                                    </p:anim>
                                    <p:anim calcmode="lin" valueType="num">
                                      <p:cBhvr additive="base">
                                        <p:cTn id="13" dur="1750" fill="hold"/>
                                        <p:tgtEl>
                                          <p:spTgt spid="16"/>
                                        </p:tgtEl>
                                        <p:attrNameLst>
                                          <p:attrName>ppt_y</p:attrName>
                                        </p:attrNameLst>
                                      </p:cBhvr>
                                      <p:tavLst>
                                        <p:tav tm="0">
                                          <p:val>
                                            <p:strVal val="0-#ppt_h/2"/>
                                          </p:val>
                                        </p:tav>
                                        <p:tav tm="100000">
                                          <p:val>
                                            <p:strVal val="#ppt_y"/>
                                          </p:val>
                                        </p:tav>
                                      </p:tavLst>
                                    </p:anim>
                                  </p:childTnLst>
                                </p:cTn>
                              </p:par>
                              <p:par>
                                <p:cTn id="14" presetID="53" presetClass="entr" presetSubtype="16" fill="hold" nodeType="withEffect">
                                  <p:stCondLst>
                                    <p:cond delay="10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par>
                                <p:cTn id="19" presetID="53" presetClass="entr" presetSubtype="16" fill="hold" nodeType="withEffect">
                                  <p:stCondLst>
                                    <p:cond delay="10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1000" fill="hold"/>
                                        <p:tgtEl>
                                          <p:spTgt spid="22"/>
                                        </p:tgtEl>
                                        <p:attrNameLst>
                                          <p:attrName>ppt_w</p:attrName>
                                        </p:attrNameLst>
                                      </p:cBhvr>
                                      <p:tavLst>
                                        <p:tav tm="0">
                                          <p:val>
                                            <p:fltVal val="0"/>
                                          </p:val>
                                        </p:tav>
                                        <p:tav tm="100000">
                                          <p:val>
                                            <p:strVal val="#ppt_w"/>
                                          </p:val>
                                        </p:tav>
                                      </p:tavLst>
                                    </p:anim>
                                    <p:anim calcmode="lin" valueType="num">
                                      <p:cBhvr>
                                        <p:cTn id="22" dur="1000" fill="hold"/>
                                        <p:tgtEl>
                                          <p:spTgt spid="22"/>
                                        </p:tgtEl>
                                        <p:attrNameLst>
                                          <p:attrName>ppt_h</p:attrName>
                                        </p:attrNameLst>
                                      </p:cBhvr>
                                      <p:tavLst>
                                        <p:tav tm="0">
                                          <p:val>
                                            <p:fltVal val="0"/>
                                          </p:val>
                                        </p:tav>
                                        <p:tav tm="100000">
                                          <p:val>
                                            <p:strVal val="#ppt_h"/>
                                          </p:val>
                                        </p:tav>
                                      </p:tavLst>
                                    </p:anim>
                                    <p:animEffect transition="in" filter="fade">
                                      <p:cBhvr>
                                        <p:cTn id="2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580C2423-CE09-4172-94FD-5C53BFE80E3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823" r="58253" b="9222"/>
          <a:stretch/>
        </p:blipFill>
        <p:spPr>
          <a:xfrm>
            <a:off x="0" y="0"/>
            <a:ext cx="5979028" cy="6858000"/>
          </a:xfrm>
          <a:prstGeom prst="rect">
            <a:avLst/>
          </a:prstGeom>
        </p:spPr>
      </p:pic>
      <p:pic>
        <p:nvPicPr>
          <p:cNvPr id="13" name="图片 12">
            <a:extLst>
              <a:ext uri="{FF2B5EF4-FFF2-40B4-BE49-F238E27FC236}">
                <a16:creationId xmlns:a16="http://schemas.microsoft.com/office/drawing/2014/main" id="{A8679780-2222-49FF-826B-E8556DC6C65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2706" t="10408" r="306" b="66137"/>
          <a:stretch/>
        </p:blipFill>
        <p:spPr>
          <a:xfrm>
            <a:off x="4919313" y="5210174"/>
            <a:ext cx="7272687" cy="1647825"/>
          </a:xfrm>
          <a:prstGeom prst="rect">
            <a:avLst/>
          </a:prstGeom>
        </p:spPr>
      </p:pic>
      <p:pic>
        <p:nvPicPr>
          <p:cNvPr id="7" name="图片 6">
            <a:extLst>
              <a:ext uri="{FF2B5EF4-FFF2-40B4-BE49-F238E27FC236}">
                <a16:creationId xmlns:a16="http://schemas.microsoft.com/office/drawing/2014/main" id="{A0BF4071-8FE1-4375-BE9E-B1660C39888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21143"/>
          <a:stretch/>
        </p:blipFill>
        <p:spPr>
          <a:xfrm>
            <a:off x="3448399" y="5046663"/>
            <a:ext cx="2361851" cy="1735138"/>
          </a:xfrm>
          <a:prstGeom prst="rect">
            <a:avLst/>
          </a:prstGeom>
        </p:spPr>
      </p:pic>
    </p:spTree>
    <p:extLst>
      <p:ext uri="{BB962C8B-B14F-4D97-AF65-F5344CB8AC3E}">
        <p14:creationId xmlns:p14="http://schemas.microsoft.com/office/powerpoint/2010/main" val="39969557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250"/>
                                        <p:tgtEl>
                                          <p:spTgt spid="12"/>
                                        </p:tgtEl>
                                      </p:cBhvr>
                                    </p:animEffect>
                                    <p:anim calcmode="lin" valueType="num">
                                      <p:cBhvr>
                                        <p:cTn id="8" dur="1250" fill="hold"/>
                                        <p:tgtEl>
                                          <p:spTgt spid="12"/>
                                        </p:tgtEl>
                                        <p:attrNameLst>
                                          <p:attrName>ppt_x</p:attrName>
                                        </p:attrNameLst>
                                      </p:cBhvr>
                                      <p:tavLst>
                                        <p:tav tm="0">
                                          <p:val>
                                            <p:strVal val="#ppt_x"/>
                                          </p:val>
                                        </p:tav>
                                        <p:tav tm="100000">
                                          <p:val>
                                            <p:strVal val="#ppt_x"/>
                                          </p:val>
                                        </p:tav>
                                      </p:tavLst>
                                    </p:anim>
                                    <p:anim calcmode="lin" valueType="num">
                                      <p:cBhvr>
                                        <p:cTn id="9" dur="125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C6AD676F-37DF-466C-9B55-CBF3557D622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1251" b="16674"/>
          <a:stretch/>
        </p:blipFill>
        <p:spPr>
          <a:xfrm>
            <a:off x="0" y="0"/>
            <a:ext cx="12192000" cy="6858000"/>
          </a:xfrm>
          <a:prstGeom prst="rect">
            <a:avLst/>
          </a:prstGeom>
        </p:spPr>
      </p:pic>
      <p:pic>
        <p:nvPicPr>
          <p:cNvPr id="22" name="图片 21">
            <a:extLst>
              <a:ext uri="{FF2B5EF4-FFF2-40B4-BE49-F238E27FC236}">
                <a16:creationId xmlns:a16="http://schemas.microsoft.com/office/drawing/2014/main" id="{05E29EB6-CEC9-4B68-836E-6123CC10DB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323975"/>
            <a:ext cx="12192001" cy="5534025"/>
          </a:xfrm>
          <a:prstGeom prst="rect">
            <a:avLst/>
          </a:prstGeom>
        </p:spPr>
      </p:pic>
      <p:pic>
        <p:nvPicPr>
          <p:cNvPr id="23" name="图片 22">
            <a:extLst>
              <a:ext uri="{FF2B5EF4-FFF2-40B4-BE49-F238E27FC236}">
                <a16:creationId xmlns:a16="http://schemas.microsoft.com/office/drawing/2014/main" id="{F2466413-AB94-440D-AA62-4B684CE37E9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416191" y="301363"/>
            <a:ext cx="2231759" cy="2045224"/>
          </a:xfrm>
          <a:prstGeom prst="rect">
            <a:avLst/>
          </a:prstGeom>
        </p:spPr>
      </p:pic>
      <p:pic>
        <p:nvPicPr>
          <p:cNvPr id="24" name="图片 23">
            <a:extLst>
              <a:ext uri="{FF2B5EF4-FFF2-40B4-BE49-F238E27FC236}">
                <a16:creationId xmlns:a16="http://schemas.microsoft.com/office/drawing/2014/main" id="{F8B7A26A-DA8E-49DE-A144-6087DF9BF2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458442" y="1"/>
            <a:ext cx="3733557" cy="2705100"/>
          </a:xfrm>
          <a:prstGeom prst="rect">
            <a:avLst/>
          </a:prstGeom>
        </p:spPr>
      </p:pic>
      <p:pic>
        <p:nvPicPr>
          <p:cNvPr id="25" name="图片 24">
            <a:extLst>
              <a:ext uri="{FF2B5EF4-FFF2-40B4-BE49-F238E27FC236}">
                <a16:creationId xmlns:a16="http://schemas.microsoft.com/office/drawing/2014/main" id="{35014A38-E811-4963-8B3A-C9B0AEFD9A0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539375" y="301362"/>
            <a:ext cx="1704975" cy="1171575"/>
          </a:xfrm>
          <a:prstGeom prst="rect">
            <a:avLst/>
          </a:prstGeom>
        </p:spPr>
      </p:pic>
      <p:pic>
        <p:nvPicPr>
          <p:cNvPr id="19" name="图片 18">
            <a:extLst>
              <a:ext uri="{FF2B5EF4-FFF2-40B4-BE49-F238E27FC236}">
                <a16:creationId xmlns:a16="http://schemas.microsoft.com/office/drawing/2014/main" id="{9E588F7F-C5CA-46A3-AF1F-30AB1B7A1D6A}"/>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13565" r="-154" b="18895"/>
          <a:stretch/>
        </p:blipFill>
        <p:spPr>
          <a:xfrm>
            <a:off x="3581400" y="1118991"/>
            <a:ext cx="4620708" cy="4620017"/>
          </a:xfrm>
          <a:custGeom>
            <a:avLst/>
            <a:gdLst>
              <a:gd name="connsiteX0" fmla="*/ 1592580 w 4620708"/>
              <a:gd name="connsiteY0" fmla="*/ 3668799 h 4620017"/>
              <a:gd name="connsiteX1" fmla="*/ 1592580 w 4620708"/>
              <a:gd name="connsiteY1" fmla="*/ 4007310 h 4620017"/>
              <a:gd name="connsiteX2" fmla="*/ 1590840 w 4620708"/>
              <a:gd name="connsiteY2" fmla="*/ 4007710 h 4620017"/>
              <a:gd name="connsiteX3" fmla="*/ 1419225 w 4620708"/>
              <a:gd name="connsiteY3" fmla="*/ 4199330 h 4620017"/>
              <a:gd name="connsiteX4" fmla="*/ 1700213 w 4620708"/>
              <a:gd name="connsiteY4" fmla="*/ 4407293 h 4620017"/>
              <a:gd name="connsiteX5" fmla="*/ 1809586 w 4620708"/>
              <a:gd name="connsiteY5" fmla="*/ 4390951 h 4620017"/>
              <a:gd name="connsiteX6" fmla="*/ 1859858 w 4620708"/>
              <a:gd name="connsiteY6" fmla="*/ 4365865 h 4620017"/>
              <a:gd name="connsiteX7" fmla="*/ 3162300 w 4620708"/>
              <a:gd name="connsiteY7" fmla="*/ 4365865 h 4620017"/>
              <a:gd name="connsiteX8" fmla="*/ 3162300 w 4620708"/>
              <a:gd name="connsiteY8" fmla="*/ 3668799 h 4620017"/>
              <a:gd name="connsiteX9" fmla="*/ 0 w 4620708"/>
              <a:gd name="connsiteY9" fmla="*/ 0 h 4620017"/>
              <a:gd name="connsiteX10" fmla="*/ 4620708 w 4620708"/>
              <a:gd name="connsiteY10" fmla="*/ 0 h 4620017"/>
              <a:gd name="connsiteX11" fmla="*/ 4620708 w 4620708"/>
              <a:gd name="connsiteY11" fmla="*/ 4620017 h 4620017"/>
              <a:gd name="connsiteX12" fmla="*/ 0 w 4620708"/>
              <a:gd name="connsiteY12" fmla="*/ 4620017 h 462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708" h="4620017">
                <a:moveTo>
                  <a:pt x="1592580" y="3668799"/>
                </a:moveTo>
                <a:lnTo>
                  <a:pt x="1592580" y="4007310"/>
                </a:lnTo>
                <a:lnTo>
                  <a:pt x="1590840" y="4007710"/>
                </a:lnTo>
                <a:cubicBezTo>
                  <a:pt x="1489990" y="4039280"/>
                  <a:pt x="1419225" y="4113189"/>
                  <a:pt x="1419225" y="4199330"/>
                </a:cubicBezTo>
                <a:cubicBezTo>
                  <a:pt x="1419225" y="4314185"/>
                  <a:pt x="1545028" y="4407293"/>
                  <a:pt x="1700213" y="4407293"/>
                </a:cubicBezTo>
                <a:cubicBezTo>
                  <a:pt x="1739010" y="4407293"/>
                  <a:pt x="1775969" y="4401474"/>
                  <a:pt x="1809586" y="4390951"/>
                </a:cubicBezTo>
                <a:lnTo>
                  <a:pt x="1859858" y="4365865"/>
                </a:lnTo>
                <a:lnTo>
                  <a:pt x="3162300" y="4365865"/>
                </a:lnTo>
                <a:lnTo>
                  <a:pt x="3162300" y="3668799"/>
                </a:lnTo>
                <a:close/>
                <a:moveTo>
                  <a:pt x="0" y="0"/>
                </a:moveTo>
                <a:lnTo>
                  <a:pt x="4620708" y="0"/>
                </a:lnTo>
                <a:lnTo>
                  <a:pt x="4620708" y="4620017"/>
                </a:lnTo>
                <a:lnTo>
                  <a:pt x="0" y="4620017"/>
                </a:lnTo>
                <a:close/>
              </a:path>
            </a:pathLst>
          </a:custGeom>
        </p:spPr>
      </p:pic>
      <p:pic>
        <p:nvPicPr>
          <p:cNvPr id="16" name="图片 15">
            <a:extLst>
              <a:ext uri="{FF2B5EF4-FFF2-40B4-BE49-F238E27FC236}">
                <a16:creationId xmlns:a16="http://schemas.microsoft.com/office/drawing/2014/main" id="{A25F2C32-2130-4D1B-9C77-7632FD56FFFE}"/>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201615" y="4568354"/>
            <a:ext cx="2457693" cy="2289645"/>
          </a:xfrm>
          <a:prstGeom prst="rect">
            <a:avLst/>
          </a:prstGeom>
        </p:spPr>
      </p:pic>
      <p:sp>
        <p:nvSpPr>
          <p:cNvPr id="14" name="标题 9">
            <a:extLst>
              <a:ext uri="{FF2B5EF4-FFF2-40B4-BE49-F238E27FC236}">
                <a16:creationId xmlns:a16="http://schemas.microsoft.com/office/drawing/2014/main" id="{18B2922A-4CAE-42B2-AEB9-B51BDF0E3D8B}"/>
              </a:ext>
            </a:extLst>
          </p:cNvPr>
          <p:cNvSpPr>
            <a:spLocks noGrp="1"/>
          </p:cNvSpPr>
          <p:nvPr>
            <p:ph type="title" hasCustomPrompt="1"/>
          </p:nvPr>
        </p:nvSpPr>
        <p:spPr>
          <a:xfrm>
            <a:off x="5313277" y="1245990"/>
            <a:ext cx="1354217" cy="4514056"/>
          </a:xfrm>
          <a:noFill/>
        </p:spPr>
        <p:txBody>
          <a:bodyPr vert="eaVert" wrap="square" lIns="0" tIns="0" rIns="0" bIns="0" rtlCol="0">
            <a:spAutoFit/>
          </a:bodyPr>
          <a:lstStyle>
            <a:lvl1pPr>
              <a:lnSpc>
                <a:spcPct val="100000"/>
              </a:lnSpc>
              <a:defRPr lang="zh-CN" altLang="en-US" sz="8800">
                <a:solidFill>
                  <a:srgbClr val="524E4B"/>
                </a:solidFill>
                <a:latin typeface="+mn-lt"/>
                <a:ea typeface="+mn-ea"/>
                <a:cs typeface="+mn-cs"/>
              </a:defRPr>
            </a:lvl1pPr>
          </a:lstStyle>
          <a:p>
            <a:pPr marL="0" lvl="0" algn="ctr"/>
            <a:r>
              <a:rPr lang="zh-CN" altLang="en-US" dirty="0"/>
              <a:t>编辑标题</a:t>
            </a:r>
          </a:p>
        </p:txBody>
      </p:sp>
      <p:sp>
        <p:nvSpPr>
          <p:cNvPr id="21" name="文本占位符 20">
            <a:extLst>
              <a:ext uri="{FF2B5EF4-FFF2-40B4-BE49-F238E27FC236}">
                <a16:creationId xmlns:a16="http://schemas.microsoft.com/office/drawing/2014/main" id="{381B52A8-16E7-40E6-837E-98A6E856BAF3}"/>
              </a:ext>
            </a:extLst>
          </p:cNvPr>
          <p:cNvSpPr>
            <a:spLocks noGrp="1"/>
          </p:cNvSpPr>
          <p:nvPr>
            <p:ph type="body" sz="quarter" idx="10" hasCustomPrompt="1"/>
          </p:nvPr>
        </p:nvSpPr>
        <p:spPr>
          <a:xfrm>
            <a:off x="4684658" y="1118990"/>
            <a:ext cx="626325" cy="2257028"/>
          </a:xfrm>
          <a:noFill/>
        </p:spPr>
        <p:txBody>
          <a:bodyPr vert="eaVert" wrap="none" lIns="0" tIns="0" rIns="0" bIns="0" rtlCol="0" anchor="ctr" anchorCtr="0">
            <a:spAutoFit/>
          </a:bodyPr>
          <a:lstStyle>
            <a:lvl1pPr marL="0" indent="0">
              <a:buNone/>
              <a:defRPr lang="zh-CN" altLang="en-US" sz="4400" dirty="0" smtClean="0">
                <a:solidFill>
                  <a:srgbClr val="524E4B"/>
                </a:solidFill>
              </a:defRPr>
            </a:lvl1pPr>
            <a:lvl2pPr marL="228600" indent="0">
              <a:buNone/>
              <a:defRPr lang="zh-CN" altLang="en-US" sz="1800" dirty="0" smtClean="0"/>
            </a:lvl2pPr>
            <a:lvl3pPr marL="685800" indent="0">
              <a:buNone/>
              <a:defRPr lang="zh-CN" altLang="en-US" sz="1800" dirty="0" smtClean="0"/>
            </a:lvl3pPr>
            <a:lvl4pPr marL="1143000" indent="0">
              <a:buNone/>
              <a:defRPr lang="zh-CN" altLang="en-US" dirty="0" smtClean="0"/>
            </a:lvl4pPr>
            <a:lvl5pPr marL="1600200" indent="0">
              <a:buNone/>
              <a:defRPr lang="zh-CN" altLang="en-US" dirty="0"/>
            </a:lvl5pPr>
          </a:lstStyle>
          <a:p>
            <a:pPr marL="0" lvl="0" algn="ctr"/>
            <a:r>
              <a:rPr lang="zh-CN" altLang="en-US" dirty="0"/>
              <a:t>编辑文本</a:t>
            </a:r>
          </a:p>
        </p:txBody>
      </p:sp>
    </p:spTree>
    <p:extLst>
      <p:ext uri="{BB962C8B-B14F-4D97-AF65-F5344CB8AC3E}">
        <p14:creationId xmlns:p14="http://schemas.microsoft.com/office/powerpoint/2010/main" val="14570774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750"/>
                                        <p:tgtEl>
                                          <p:spTgt spid="22"/>
                                        </p:tgtEl>
                                      </p:cBhvr>
                                    </p:animEffect>
                                    <p:anim calcmode="lin" valueType="num">
                                      <p:cBhvr>
                                        <p:cTn id="8" dur="1750" fill="hold"/>
                                        <p:tgtEl>
                                          <p:spTgt spid="22"/>
                                        </p:tgtEl>
                                        <p:attrNameLst>
                                          <p:attrName>ppt_x</p:attrName>
                                        </p:attrNameLst>
                                      </p:cBhvr>
                                      <p:tavLst>
                                        <p:tav tm="0">
                                          <p:val>
                                            <p:strVal val="#ppt_x"/>
                                          </p:val>
                                        </p:tav>
                                        <p:tav tm="100000">
                                          <p:val>
                                            <p:strVal val="#ppt_x"/>
                                          </p:val>
                                        </p:tav>
                                      </p:tavLst>
                                    </p:anim>
                                    <p:anim calcmode="lin" valueType="num">
                                      <p:cBhvr>
                                        <p:cTn id="9" dur="175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3" decel="100000"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1750" fill="hold"/>
                                        <p:tgtEl>
                                          <p:spTgt spid="24"/>
                                        </p:tgtEl>
                                        <p:attrNameLst>
                                          <p:attrName>ppt_x</p:attrName>
                                        </p:attrNameLst>
                                      </p:cBhvr>
                                      <p:tavLst>
                                        <p:tav tm="0">
                                          <p:val>
                                            <p:strVal val="1+#ppt_w/2"/>
                                          </p:val>
                                        </p:tav>
                                        <p:tav tm="100000">
                                          <p:val>
                                            <p:strVal val="#ppt_x"/>
                                          </p:val>
                                        </p:tav>
                                      </p:tavLst>
                                    </p:anim>
                                    <p:anim calcmode="lin" valueType="num">
                                      <p:cBhvr additive="base">
                                        <p:cTn id="13" dur="1750" fill="hold"/>
                                        <p:tgtEl>
                                          <p:spTgt spid="24"/>
                                        </p:tgtEl>
                                        <p:attrNameLst>
                                          <p:attrName>ppt_y</p:attrName>
                                        </p:attrNameLst>
                                      </p:cBhvr>
                                      <p:tavLst>
                                        <p:tav tm="0">
                                          <p:val>
                                            <p:strVal val="0-#ppt_h/2"/>
                                          </p:val>
                                        </p:tav>
                                        <p:tav tm="100000">
                                          <p:val>
                                            <p:strVal val="#ppt_y"/>
                                          </p:val>
                                        </p:tav>
                                      </p:tavLst>
                                    </p:anim>
                                  </p:childTnLst>
                                </p:cTn>
                              </p:par>
                              <p:par>
                                <p:cTn id="14" presetID="53" presetClass="entr" presetSubtype="16" fill="hold" nodeType="withEffect">
                                  <p:stCondLst>
                                    <p:cond delay="1000"/>
                                  </p:stCondLst>
                                  <p:childTnLst>
                                    <p:set>
                                      <p:cBhvr>
                                        <p:cTn id="15" dur="1" fill="hold">
                                          <p:stCondLst>
                                            <p:cond delay="0"/>
                                          </p:stCondLst>
                                        </p:cTn>
                                        <p:tgtEl>
                                          <p:spTgt spid="23"/>
                                        </p:tgtEl>
                                        <p:attrNameLst>
                                          <p:attrName>style.visibility</p:attrName>
                                        </p:attrNameLst>
                                      </p:cBhvr>
                                      <p:to>
                                        <p:strVal val="visible"/>
                                      </p:to>
                                    </p:set>
                                    <p:anim calcmode="lin" valueType="num">
                                      <p:cBhvr>
                                        <p:cTn id="16" dur="1000" fill="hold"/>
                                        <p:tgtEl>
                                          <p:spTgt spid="23"/>
                                        </p:tgtEl>
                                        <p:attrNameLst>
                                          <p:attrName>ppt_w</p:attrName>
                                        </p:attrNameLst>
                                      </p:cBhvr>
                                      <p:tavLst>
                                        <p:tav tm="0">
                                          <p:val>
                                            <p:fltVal val="0"/>
                                          </p:val>
                                        </p:tav>
                                        <p:tav tm="100000">
                                          <p:val>
                                            <p:strVal val="#ppt_w"/>
                                          </p:val>
                                        </p:tav>
                                      </p:tavLst>
                                    </p:anim>
                                    <p:anim calcmode="lin" valueType="num">
                                      <p:cBhvr>
                                        <p:cTn id="17" dur="1000" fill="hold"/>
                                        <p:tgtEl>
                                          <p:spTgt spid="23"/>
                                        </p:tgtEl>
                                        <p:attrNameLst>
                                          <p:attrName>ppt_h</p:attrName>
                                        </p:attrNameLst>
                                      </p:cBhvr>
                                      <p:tavLst>
                                        <p:tav tm="0">
                                          <p:val>
                                            <p:fltVal val="0"/>
                                          </p:val>
                                        </p:tav>
                                        <p:tav tm="100000">
                                          <p:val>
                                            <p:strVal val="#ppt_h"/>
                                          </p:val>
                                        </p:tav>
                                      </p:tavLst>
                                    </p:anim>
                                    <p:animEffect transition="in" filter="fade">
                                      <p:cBhvr>
                                        <p:cTn id="18" dur="1000"/>
                                        <p:tgtEl>
                                          <p:spTgt spid="23"/>
                                        </p:tgtEl>
                                      </p:cBhvr>
                                    </p:animEffect>
                                  </p:childTnLst>
                                </p:cTn>
                              </p:par>
                              <p:par>
                                <p:cTn id="19" presetID="53" presetClass="entr" presetSubtype="16" fill="hold" nodeType="withEffect">
                                  <p:stCondLst>
                                    <p:cond delay="100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ppt_w</p:attrName>
                                        </p:attrNameLst>
                                      </p:cBhvr>
                                      <p:tavLst>
                                        <p:tav tm="0">
                                          <p:val>
                                            <p:fltVal val="0"/>
                                          </p:val>
                                        </p:tav>
                                        <p:tav tm="100000">
                                          <p:val>
                                            <p:strVal val="#ppt_w"/>
                                          </p:val>
                                        </p:tav>
                                      </p:tavLst>
                                    </p:anim>
                                    <p:anim calcmode="lin" valueType="num">
                                      <p:cBhvr>
                                        <p:cTn id="22" dur="1000" fill="hold"/>
                                        <p:tgtEl>
                                          <p:spTgt spid="25"/>
                                        </p:tgtEl>
                                        <p:attrNameLst>
                                          <p:attrName>ppt_h</p:attrName>
                                        </p:attrNameLst>
                                      </p:cBhvr>
                                      <p:tavLst>
                                        <p:tav tm="0">
                                          <p:val>
                                            <p:fltVal val="0"/>
                                          </p:val>
                                        </p:tav>
                                        <p:tav tm="100000">
                                          <p:val>
                                            <p:strVal val="#ppt_h"/>
                                          </p:val>
                                        </p:tav>
                                      </p:tavLst>
                                    </p:anim>
                                    <p:animEffect transition="in" filter="fade">
                                      <p:cBhvr>
                                        <p:cTn id="23" dur="1000"/>
                                        <p:tgtEl>
                                          <p:spTgt spid="25"/>
                                        </p:tgtEl>
                                      </p:cBhvr>
                                    </p:animEffect>
                                  </p:childTnLst>
                                </p:cTn>
                              </p:par>
                              <p:par>
                                <p:cTn id="24" presetID="21" presetClass="entr" presetSubtype="1" fill="hold" nodeType="withEffect">
                                  <p:stCondLst>
                                    <p:cond delay="1000"/>
                                  </p:stCondLst>
                                  <p:childTnLst>
                                    <p:set>
                                      <p:cBhvr>
                                        <p:cTn id="25" dur="1" fill="hold">
                                          <p:stCondLst>
                                            <p:cond delay="0"/>
                                          </p:stCondLst>
                                        </p:cTn>
                                        <p:tgtEl>
                                          <p:spTgt spid="19"/>
                                        </p:tgtEl>
                                        <p:attrNameLst>
                                          <p:attrName>style.visibility</p:attrName>
                                        </p:attrNameLst>
                                      </p:cBhvr>
                                      <p:to>
                                        <p:strVal val="visible"/>
                                      </p:to>
                                    </p:set>
                                    <p:animEffect transition="in" filter="wheel(1)">
                                      <p:cBhvr>
                                        <p:cTn id="26" dur="2000"/>
                                        <p:tgtEl>
                                          <p:spTgt spid="19"/>
                                        </p:tgtEl>
                                      </p:cBhvr>
                                    </p:animEffect>
                                  </p:childTnLst>
                                </p:cTn>
                              </p:par>
                              <p:par>
                                <p:cTn id="27" presetID="55" presetClass="entr" presetSubtype="0" fill="hold" grpId="0" nodeType="withEffect">
                                  <p:stCondLst>
                                    <p:cond delay="200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strVal val="#ppt_w*0.70"/>
                                          </p:val>
                                        </p:tav>
                                        <p:tav tm="100000">
                                          <p:val>
                                            <p:strVal val="#ppt_w"/>
                                          </p:val>
                                        </p:tav>
                                      </p:tavLst>
                                    </p:anim>
                                    <p:anim calcmode="lin" valueType="num">
                                      <p:cBhvr>
                                        <p:cTn id="30" dur="1000" fill="hold"/>
                                        <p:tgtEl>
                                          <p:spTgt spid="14"/>
                                        </p:tgtEl>
                                        <p:attrNameLst>
                                          <p:attrName>ppt_h</p:attrName>
                                        </p:attrNameLst>
                                      </p:cBhvr>
                                      <p:tavLst>
                                        <p:tav tm="0">
                                          <p:val>
                                            <p:strVal val="#ppt_h"/>
                                          </p:val>
                                        </p:tav>
                                        <p:tav tm="100000">
                                          <p:val>
                                            <p:strVal val="#ppt_h"/>
                                          </p:val>
                                        </p:tav>
                                      </p:tavLst>
                                    </p:anim>
                                    <p:animEffect transition="in" filter="fade">
                                      <p:cBhvr>
                                        <p:cTn id="31" dur="1000"/>
                                        <p:tgtEl>
                                          <p:spTgt spid="14"/>
                                        </p:tgtEl>
                                      </p:cBhvr>
                                    </p:animEffect>
                                  </p:childTnLst>
                                </p:cTn>
                              </p:par>
                              <p:par>
                                <p:cTn id="32" presetID="55" presetClass="entr" presetSubtype="0" fill="hold" grpId="0" nodeType="withEffect">
                                  <p:stCondLst>
                                    <p:cond delay="1750"/>
                                  </p:stCondLst>
                                  <p:childTnLst>
                                    <p:set>
                                      <p:cBhvr>
                                        <p:cTn id="33" dur="1" fill="hold">
                                          <p:stCondLst>
                                            <p:cond delay="0"/>
                                          </p:stCondLst>
                                        </p:cTn>
                                        <p:tgtEl>
                                          <p:spTgt spid="21"/>
                                        </p:tgtEl>
                                        <p:attrNameLst>
                                          <p:attrName>style.visibility</p:attrName>
                                        </p:attrNameLst>
                                      </p:cBhvr>
                                      <p:to>
                                        <p:strVal val="visible"/>
                                      </p:to>
                                    </p:set>
                                    <p:anim calcmode="lin" valueType="num">
                                      <p:cBhvr>
                                        <p:cTn id="34" dur="1000" fill="hold"/>
                                        <p:tgtEl>
                                          <p:spTgt spid="21"/>
                                        </p:tgtEl>
                                        <p:attrNameLst>
                                          <p:attrName>ppt_w</p:attrName>
                                        </p:attrNameLst>
                                      </p:cBhvr>
                                      <p:tavLst>
                                        <p:tav tm="0">
                                          <p:val>
                                            <p:strVal val="#ppt_w*0.70"/>
                                          </p:val>
                                        </p:tav>
                                        <p:tav tm="100000">
                                          <p:val>
                                            <p:strVal val="#ppt_w"/>
                                          </p:val>
                                        </p:tav>
                                      </p:tavLst>
                                    </p:anim>
                                    <p:anim calcmode="lin" valueType="num">
                                      <p:cBhvr>
                                        <p:cTn id="35" dur="1000" fill="hold"/>
                                        <p:tgtEl>
                                          <p:spTgt spid="21"/>
                                        </p:tgtEl>
                                        <p:attrNameLst>
                                          <p:attrName>ppt_h</p:attrName>
                                        </p:attrNameLst>
                                      </p:cBhvr>
                                      <p:tavLst>
                                        <p:tav tm="0">
                                          <p:val>
                                            <p:strVal val="#ppt_h"/>
                                          </p:val>
                                        </p:tav>
                                        <p:tav tm="100000">
                                          <p:val>
                                            <p:strVal val="#ppt_h"/>
                                          </p:val>
                                        </p:tav>
                                      </p:tavLst>
                                    </p:anim>
                                    <p:animEffect transition="in" filter="fade">
                                      <p:cBhvr>
                                        <p:cTn id="36" dur="1000"/>
                                        <p:tgtEl>
                                          <p:spTgt spid="21"/>
                                        </p:tgtEl>
                                      </p:cBhvr>
                                    </p:animEffect>
                                  </p:childTnLst>
                                </p:cTn>
                              </p:par>
                              <p:par>
                                <p:cTn id="37" presetID="10" presetClass="entr" presetSubtype="0" fill="hold" nodeType="withEffect">
                                  <p:stCondLst>
                                    <p:cond delay="25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tmplLst>
          <p:tmpl>
            <p:tnLst>
              <p:par>
                <p:cTn presetID="55" presetClass="entr" presetSubtype="0" fill="hold" nodeType="withEffect">
                  <p:stCondLst>
                    <p:cond delay="1750"/>
                  </p:stCondLst>
                  <p:childTnLst>
                    <p:set>
                      <p:cBhvr>
                        <p:cTn dur="1" fill="hold">
                          <p:stCondLst>
                            <p:cond delay="0"/>
                          </p:stCondLst>
                        </p:cTn>
                        <p:tgtEl>
                          <p:spTgt spid="21"/>
                        </p:tgtEl>
                        <p:attrNameLst>
                          <p:attrName>style.visibility</p:attrName>
                        </p:attrNameLst>
                      </p:cBhvr>
                      <p:to>
                        <p:strVal val="visible"/>
                      </p:to>
                    </p:set>
                    <p:anim calcmode="lin" valueType="num">
                      <p:cBhvr>
                        <p:cTn dur="1000" fill="hold"/>
                        <p:tgtEl>
                          <p:spTgt spid="21"/>
                        </p:tgtEl>
                        <p:attrNameLst>
                          <p:attrName>ppt_w</p:attrName>
                        </p:attrNameLst>
                      </p:cBhvr>
                      <p:tavLst>
                        <p:tav tm="0">
                          <p:val>
                            <p:strVal val="#ppt_w*0.70"/>
                          </p:val>
                        </p:tav>
                        <p:tav tm="100000">
                          <p:val>
                            <p:strVal val="#ppt_w"/>
                          </p:val>
                        </p:tav>
                      </p:tavLst>
                    </p:anim>
                    <p:anim calcmode="lin" valueType="num">
                      <p:cBhvr>
                        <p:cTn dur="1000" fill="hold"/>
                        <p:tgtEl>
                          <p:spTgt spid="21"/>
                        </p:tgtEl>
                        <p:attrNameLst>
                          <p:attrName>ppt_h</p:attrName>
                        </p:attrNameLst>
                      </p:cBhvr>
                      <p:tavLst>
                        <p:tav tm="0">
                          <p:val>
                            <p:strVal val="#ppt_h"/>
                          </p:val>
                        </p:tav>
                        <p:tav tm="100000">
                          <p:val>
                            <p:strVal val="#ppt_h"/>
                          </p:val>
                        </p:tav>
                      </p:tavLst>
                    </p:anim>
                    <p:animEffect transition="in" filter="fade">
                      <p:cBhvr>
                        <p:cTn dur="1000"/>
                        <p:tgtEl>
                          <p:spTgt spid="21"/>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0815CE4-1F92-40CA-964A-38D65DC3837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1251" b="16674"/>
          <a:stretch/>
        </p:blipFill>
        <p:spPr>
          <a:xfrm>
            <a:off x="0" y="0"/>
            <a:ext cx="12192000" cy="6858000"/>
          </a:xfrm>
          <a:prstGeom prst="rect">
            <a:avLst/>
          </a:prstGeom>
        </p:spPr>
      </p:pic>
      <p:sp>
        <p:nvSpPr>
          <p:cNvPr id="6" name="矩形 5">
            <a:extLst>
              <a:ext uri="{FF2B5EF4-FFF2-40B4-BE49-F238E27FC236}">
                <a16:creationId xmlns:a16="http://schemas.microsoft.com/office/drawing/2014/main" id="{4EE5D6D1-16A5-45AC-B3CF-6C92245D6EA4}"/>
              </a:ext>
            </a:extLst>
          </p:cNvPr>
          <p:cNvSpPr/>
          <p:nvPr userDrawn="1"/>
        </p:nvSpPr>
        <p:spPr>
          <a:xfrm>
            <a:off x="0" y="0"/>
            <a:ext cx="12192000" cy="6858000"/>
          </a:xfrm>
          <a:prstGeom prst="rect">
            <a:avLst/>
          </a:prstGeom>
          <a:solidFill>
            <a:srgbClr val="FFFFF5">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181D9823-9087-4703-9A44-A3AAC1D332C5}"/>
              </a:ext>
            </a:extLst>
          </p:cNvPr>
          <p:cNvSpPr>
            <a:spLocks noGrp="1"/>
          </p:cNvSpPr>
          <p:nvPr userDrawn="1">
            <p:ph type="title" hasCustomPrompt="1"/>
          </p:nvPr>
        </p:nvSpPr>
        <p:spPr>
          <a:xfrm>
            <a:off x="247019" y="450233"/>
            <a:ext cx="839461" cy="2451953"/>
          </a:xfrm>
        </p:spPr>
        <p:txBody>
          <a:bodyPr vert="eaVert" wrap="none">
            <a:spAutoFit/>
          </a:bodyPr>
          <a:lstStyle>
            <a:lvl1pPr algn="l">
              <a:defRPr sz="4600">
                <a:solidFill>
                  <a:srgbClr val="524E4B"/>
                </a:solidFill>
              </a:defRPr>
            </a:lvl1pPr>
          </a:lstStyle>
          <a:p>
            <a:r>
              <a:rPr lang="zh-CN" altLang="en-US" dirty="0"/>
              <a:t>编辑标题</a:t>
            </a:r>
          </a:p>
        </p:txBody>
      </p:sp>
      <p:pic>
        <p:nvPicPr>
          <p:cNvPr id="3" name="图片 2">
            <a:extLst>
              <a:ext uri="{FF2B5EF4-FFF2-40B4-BE49-F238E27FC236}">
                <a16:creationId xmlns:a16="http://schemas.microsoft.com/office/drawing/2014/main" id="{94BEB73B-5589-4DC7-B639-3979A9BB08B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5670" t="7952" r="4626" b="59630"/>
          <a:stretch/>
        </p:blipFill>
        <p:spPr>
          <a:xfrm>
            <a:off x="6743700" y="4838699"/>
            <a:ext cx="5448300" cy="2019301"/>
          </a:xfrm>
          <a:prstGeom prst="rect">
            <a:avLst/>
          </a:prstGeom>
        </p:spPr>
      </p:pic>
      <p:pic>
        <p:nvPicPr>
          <p:cNvPr id="4" name="图片 3">
            <a:extLst>
              <a:ext uri="{FF2B5EF4-FFF2-40B4-BE49-F238E27FC236}">
                <a16:creationId xmlns:a16="http://schemas.microsoft.com/office/drawing/2014/main" id="{479FEF73-AD9A-4DF2-896B-DB468DE55DB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0" y="1"/>
            <a:ext cx="1295400" cy="938565"/>
          </a:xfrm>
          <a:prstGeom prst="rect">
            <a:avLst/>
          </a:prstGeom>
        </p:spPr>
      </p:pic>
    </p:spTree>
    <p:extLst>
      <p:ext uri="{BB962C8B-B14F-4D97-AF65-F5344CB8AC3E}">
        <p14:creationId xmlns:p14="http://schemas.microsoft.com/office/powerpoint/2010/main" val="10935065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33990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02167" y="685800"/>
            <a:ext cx="11391900" cy="5181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239263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17904" y="486878"/>
            <a:ext cx="14024611" cy="1767573"/>
          </a:xfrm>
        </p:spPr>
        <p:txBody>
          <a:bodyPr/>
          <a:lstStyle/>
          <a:p>
            <a:r>
              <a:rPr lang="zh-CN" altLang="en-US"/>
              <a:t>单击此处编辑母版标题样式</a:t>
            </a:r>
          </a:p>
        </p:txBody>
      </p:sp>
      <p:sp>
        <p:nvSpPr>
          <p:cNvPr id="3" name="日期占位符 2"/>
          <p:cNvSpPr>
            <a:spLocks noGrp="1"/>
          </p:cNvSpPr>
          <p:nvPr>
            <p:ph type="dt" sz="half" idx="10"/>
          </p:nvPr>
        </p:nvSpPr>
        <p:spPr>
          <a:xfrm>
            <a:off x="1117904" y="8475880"/>
            <a:ext cx="3658595" cy="486877"/>
          </a:xfrm>
        </p:spPr>
        <p:txBody>
          <a:bodyPr/>
          <a:lstStyle/>
          <a:p>
            <a:fld id="{263DB197-84B0-484E-9C0F-88358ECCB797}" type="datetimeFigureOut">
              <a:rPr lang="zh-CN" altLang="en-US" smtClean="0"/>
              <a:t>2020/10/23</a:t>
            </a:fld>
            <a:endParaRPr lang="zh-CN" altLang="en-US"/>
          </a:p>
        </p:txBody>
      </p:sp>
      <p:sp>
        <p:nvSpPr>
          <p:cNvPr id="4" name="页脚占位符 3"/>
          <p:cNvSpPr>
            <a:spLocks noGrp="1"/>
          </p:cNvSpPr>
          <p:nvPr>
            <p:ph type="ftr" sz="quarter" idx="11"/>
          </p:nvPr>
        </p:nvSpPr>
        <p:spPr>
          <a:xfrm>
            <a:off x="5386264" y="8475880"/>
            <a:ext cx="5487890" cy="486877"/>
          </a:xfrm>
        </p:spPr>
        <p:txBody>
          <a:bodyPr/>
          <a:lstStyle/>
          <a:p>
            <a:endParaRPr lang="zh-CN" altLang="en-US"/>
          </a:p>
        </p:txBody>
      </p:sp>
      <p:sp>
        <p:nvSpPr>
          <p:cNvPr id="5" name="灯片编号占位符 4"/>
          <p:cNvSpPr>
            <a:spLocks noGrp="1"/>
          </p:cNvSpPr>
          <p:nvPr>
            <p:ph type="sldNum" sz="quarter" idx="12"/>
          </p:nvPr>
        </p:nvSpPr>
        <p:spPr>
          <a:xfrm>
            <a:off x="11483921" y="8475880"/>
            <a:ext cx="3658595" cy="486877"/>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2695132415"/>
      </p:ext>
    </p:extLst>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5"/>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EDF7F50-9DDC-429D-A844-AD51A1F5F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12E0433-87B9-4779-86C5-57874C3D41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8FD3B07-D806-4BE0-B72B-DB0275B7B0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8137CA-D131-4EF6-9B14-D9F7E276C745}" type="datetimeFigureOut">
              <a:rPr lang="zh-CN" altLang="en-US" smtClean="0"/>
              <a:t>2020/10/23</a:t>
            </a:fld>
            <a:endParaRPr lang="zh-CN" altLang="en-US"/>
          </a:p>
        </p:txBody>
      </p:sp>
      <p:sp>
        <p:nvSpPr>
          <p:cNvPr id="5" name="页脚占位符 4">
            <a:extLst>
              <a:ext uri="{FF2B5EF4-FFF2-40B4-BE49-F238E27FC236}">
                <a16:creationId xmlns:a16="http://schemas.microsoft.com/office/drawing/2014/main" id="{0C1F2046-F07B-4D3E-A33F-27E4276A78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095F106-1773-47AA-88ED-9215FDFC77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755A1B-FC52-483B-B683-58CCB7978464}" type="slidenum">
              <a:rPr lang="zh-CN" altLang="en-US" smtClean="0"/>
              <a:t>‹#›</a:t>
            </a:fld>
            <a:endParaRPr lang="zh-CN" altLang="en-US"/>
          </a:p>
        </p:txBody>
      </p:sp>
    </p:spTree>
    <p:extLst>
      <p:ext uri="{BB962C8B-B14F-4D97-AF65-F5344CB8AC3E}">
        <p14:creationId xmlns:p14="http://schemas.microsoft.com/office/powerpoint/2010/main" val="40907874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尤克里里">
            <a:hlinkClick r:id="" action="ppaction://media"/>
            <a:extLst>
              <a:ext uri="{FF2B5EF4-FFF2-40B4-BE49-F238E27FC236}">
                <a16:creationId xmlns:a16="http://schemas.microsoft.com/office/drawing/2014/main" id="{986F7E62-7D64-4F0D-8814-D3FEB6C9525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642317" y="7054850"/>
            <a:ext cx="609600" cy="609600"/>
          </a:xfrm>
          <a:prstGeom prst="rect">
            <a:avLst/>
          </a:prstGeom>
        </p:spPr>
      </p:pic>
      <p:pic>
        <p:nvPicPr>
          <p:cNvPr id="17" name="图片 16">
            <a:extLst>
              <a:ext uri="{FF2B5EF4-FFF2-40B4-BE49-F238E27FC236}">
                <a16:creationId xmlns:a16="http://schemas.microsoft.com/office/drawing/2014/main" id="{A6D20E95-2082-48AA-B6B6-FF29F54F6960}"/>
              </a:ext>
            </a:extLst>
          </p:cNvPr>
          <p:cNvPicPr>
            <a:picLocks noChangeAspect="1"/>
          </p:cNvPicPr>
          <p:nvPr/>
        </p:nvPicPr>
        <p:blipFill rotWithShape="1">
          <a:blip r:embed="rId6">
            <a:extLst>
              <a:ext uri="{28A0092B-C50C-407E-A947-70E740481C1C}">
                <a14:useLocalDpi xmlns:a14="http://schemas.microsoft.com/office/drawing/2010/main" val="0"/>
              </a:ext>
            </a:extLst>
          </a:blip>
          <a:srcRect b="11177"/>
          <a:stretch/>
        </p:blipFill>
        <p:spPr>
          <a:xfrm flipH="1">
            <a:off x="7185278" y="4824275"/>
            <a:ext cx="2457693" cy="2033725"/>
          </a:xfrm>
          <a:prstGeom prst="rect">
            <a:avLst/>
          </a:prstGeom>
        </p:spPr>
      </p:pic>
      <p:pic>
        <p:nvPicPr>
          <p:cNvPr id="5" name="图片 4">
            <a:extLst>
              <a:ext uri="{FF2B5EF4-FFF2-40B4-BE49-F238E27FC236}">
                <a16:creationId xmlns:a16="http://schemas.microsoft.com/office/drawing/2014/main" id="{FE083831-E183-46F8-9F39-CF16975D8A7B}"/>
              </a:ext>
            </a:extLst>
          </p:cNvPr>
          <p:cNvPicPr>
            <a:picLocks noChangeAspect="1"/>
          </p:cNvPicPr>
          <p:nvPr/>
        </p:nvPicPr>
        <p:blipFill rotWithShape="1">
          <a:blip r:embed="rId7">
            <a:extLst>
              <a:ext uri="{28A0092B-C50C-407E-A947-70E740481C1C}">
                <a14:useLocalDpi xmlns:a14="http://schemas.microsoft.com/office/drawing/2010/main" val="0"/>
              </a:ext>
            </a:extLst>
          </a:blip>
          <a:srcRect l="4848" t="15123" r="1349" b="2748"/>
          <a:stretch/>
        </p:blipFill>
        <p:spPr>
          <a:xfrm>
            <a:off x="4557656" y="1570616"/>
            <a:ext cx="3076687" cy="1086523"/>
          </a:xfrm>
          <a:prstGeom prst="rect">
            <a:avLst/>
          </a:prstGeom>
        </p:spPr>
      </p:pic>
      <p:pic>
        <p:nvPicPr>
          <p:cNvPr id="7" name="图片 6">
            <a:extLst>
              <a:ext uri="{FF2B5EF4-FFF2-40B4-BE49-F238E27FC236}">
                <a16:creationId xmlns:a16="http://schemas.microsoft.com/office/drawing/2014/main" id="{B86DA9B7-47D7-4B6B-841C-2199DAB801FF}"/>
              </a:ext>
            </a:extLst>
          </p:cNvPr>
          <p:cNvPicPr>
            <a:picLocks noChangeAspect="1"/>
          </p:cNvPicPr>
          <p:nvPr/>
        </p:nvPicPr>
        <p:blipFill rotWithShape="1">
          <a:blip r:embed="rId8">
            <a:extLst>
              <a:ext uri="{28A0092B-C50C-407E-A947-70E740481C1C}">
                <a14:useLocalDpi xmlns:a14="http://schemas.microsoft.com/office/drawing/2010/main" val="0"/>
              </a:ext>
            </a:extLst>
          </a:blip>
          <a:srcRect l="9060" t="21175" r="8378" b="22484"/>
          <a:stretch/>
        </p:blipFill>
        <p:spPr>
          <a:xfrm>
            <a:off x="2411505" y="3062329"/>
            <a:ext cx="7368988" cy="1356756"/>
          </a:xfrm>
          <a:prstGeom prst="rect">
            <a:avLst/>
          </a:prstGeom>
        </p:spPr>
      </p:pic>
      <p:pic>
        <p:nvPicPr>
          <p:cNvPr id="20" name="图片 19" descr="图片包含 物体, 游戏机, 钟表&#10;&#10;描述已自动生成">
            <a:extLst>
              <a:ext uri="{FF2B5EF4-FFF2-40B4-BE49-F238E27FC236}">
                <a16:creationId xmlns:a16="http://schemas.microsoft.com/office/drawing/2014/main" id="{37F3808A-2717-44AF-A56B-60F7CEB8EDE1}"/>
              </a:ext>
            </a:extLst>
          </p:cNvPr>
          <p:cNvPicPr>
            <a:picLocks noChangeAspect="1"/>
          </p:cNvPicPr>
          <p:nvPr/>
        </p:nvPicPr>
        <p:blipFill rotWithShape="1">
          <a:blip r:embed="rId9">
            <a:extLst>
              <a:ext uri="{28A0092B-C50C-407E-A947-70E740481C1C}">
                <a14:useLocalDpi xmlns:a14="http://schemas.microsoft.com/office/drawing/2010/main" val="0"/>
              </a:ext>
            </a:extLst>
          </a:blip>
          <a:srcRect l="4300" t="7833" r="5047" b="24116"/>
          <a:stretch/>
        </p:blipFill>
        <p:spPr>
          <a:xfrm>
            <a:off x="4788945" y="4824275"/>
            <a:ext cx="2614108" cy="439769"/>
          </a:xfrm>
          <a:prstGeom prst="rect">
            <a:avLst/>
          </a:prstGeom>
        </p:spPr>
      </p:pic>
    </p:spTree>
    <p:extLst>
      <p:ext uri="{BB962C8B-B14F-4D97-AF65-F5344CB8AC3E}">
        <p14:creationId xmlns:p14="http://schemas.microsoft.com/office/powerpoint/2010/main" val="20781885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2" presetClass="entr" presetSubtype="2" decel="100000" fill="hold" nodeType="withEffect">
                                  <p:stCondLst>
                                    <p:cond delay="1250"/>
                                  </p:stCondLst>
                                  <p:childTnLst>
                                    <p:set>
                                      <p:cBhvr>
                                        <p:cTn id="8" dur="1" fill="hold">
                                          <p:stCondLst>
                                            <p:cond delay="0"/>
                                          </p:stCondLst>
                                        </p:cTn>
                                        <p:tgtEl>
                                          <p:spTgt spid="17"/>
                                        </p:tgtEl>
                                        <p:attrNameLst>
                                          <p:attrName>style.visibility</p:attrName>
                                        </p:attrNameLst>
                                      </p:cBhvr>
                                      <p:to>
                                        <p:strVal val="visible"/>
                                      </p:to>
                                    </p:set>
                                    <p:anim calcmode="lin" valueType="num">
                                      <p:cBhvr additive="base">
                                        <p:cTn id="9" dur="1750" fill="hold"/>
                                        <p:tgtEl>
                                          <p:spTgt spid="17"/>
                                        </p:tgtEl>
                                        <p:attrNameLst>
                                          <p:attrName>ppt_x</p:attrName>
                                        </p:attrNameLst>
                                      </p:cBhvr>
                                      <p:tavLst>
                                        <p:tav tm="0">
                                          <p:val>
                                            <p:strVal val="1+#ppt_w/2"/>
                                          </p:val>
                                        </p:tav>
                                        <p:tav tm="100000">
                                          <p:val>
                                            <p:strVal val="#ppt_x"/>
                                          </p:val>
                                        </p:tav>
                                      </p:tavLst>
                                    </p:anim>
                                    <p:anim calcmode="lin" valueType="num">
                                      <p:cBhvr additive="base">
                                        <p:cTn id="10" dur="1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789B240-2BFD-4B8C-875D-58042EA0AD3A}"/>
              </a:ext>
            </a:extLst>
          </p:cNvPr>
          <p:cNvSpPr txBox="1"/>
          <p:nvPr/>
        </p:nvSpPr>
        <p:spPr>
          <a:xfrm>
            <a:off x="578672" y="2151727"/>
            <a:ext cx="11034656" cy="2554545"/>
          </a:xfrm>
          <a:prstGeom prst="rect">
            <a:avLst/>
          </a:prstGeom>
          <a:noFill/>
        </p:spPr>
        <p:txBody>
          <a:bodyPr wrap="square">
            <a:spAutoFit/>
          </a:bodyPr>
          <a:lstStyle/>
          <a:p>
            <a:pPr marL="0" marR="0" indent="304800" algn="just">
              <a:spcBef>
                <a:spcPts val="0"/>
              </a:spcBef>
              <a:spcAft>
                <a:spcPts val="0"/>
              </a:spcAft>
            </a:pP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情境</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古诗词中</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表达主旨的方式很多。有的直抒胸臆</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如李煜的</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虞美人</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中“问君能有几多愁</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恰似一江春水向东流”</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有的通过描写景物来借景抒情</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如李白的</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黄鹤楼送孟浩然之广陵</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中“孤帆远影碧空尽</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唯见长江天际流”</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有的通过用典手法</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如本词。</a:t>
            </a:r>
            <a:endParaRPr lang="zh-CN" altLang="en-US" sz="2400" kern="100" dirty="0">
              <a:effectLst/>
              <a:latin typeface="仿宋" panose="02010609060101010101" pitchFamily="49" charset="-122"/>
              <a:ea typeface="仿宋" panose="02010609060101010101" pitchFamily="49" charset="-122"/>
              <a:cs typeface="Courier New" panose="02070309020205020404" pitchFamily="49" charset="0"/>
            </a:endParaRPr>
          </a:p>
        </p:txBody>
      </p:sp>
    </p:spTree>
    <p:extLst>
      <p:ext uri="{BB962C8B-B14F-4D97-AF65-F5344CB8AC3E}">
        <p14:creationId xmlns:p14="http://schemas.microsoft.com/office/powerpoint/2010/main" val="8545582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BE88D3A-D509-48BF-914A-682B54FB8ECE}"/>
              </a:ext>
            </a:extLst>
          </p:cNvPr>
          <p:cNvSpPr txBox="1"/>
          <p:nvPr/>
        </p:nvSpPr>
        <p:spPr>
          <a:xfrm>
            <a:off x="462579" y="1949809"/>
            <a:ext cx="11094718" cy="4524315"/>
          </a:xfrm>
          <a:prstGeom prst="rect">
            <a:avLst/>
          </a:prstGeom>
          <a:solidFill>
            <a:srgbClr val="FFFFFF">
              <a:alpha val="52941"/>
            </a:srgbClr>
          </a:solidFill>
        </p:spPr>
        <p:style>
          <a:lnRef idx="2">
            <a:schemeClr val="accent3"/>
          </a:lnRef>
          <a:fillRef idx="1">
            <a:schemeClr val="lt1"/>
          </a:fillRef>
          <a:effectRef idx="0">
            <a:schemeClr val="accent3"/>
          </a:effectRef>
          <a:fontRef idx="minor">
            <a:schemeClr val="dk1"/>
          </a:fontRef>
        </p:style>
        <p:txBody>
          <a:bodyPr wrap="square">
            <a:spAutoFit/>
          </a:bodyPr>
          <a:lstStyle/>
          <a:p>
            <a:pPr latinLnBrk="1"/>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       【</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明确</a:t>
            </a:r>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四十三年</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”三句</a:t>
            </a: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是说辛弃疾在京口北固亭北望中原</a:t>
            </a: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记得四十三年前自己正在战火弥漫的扬州以北地区参加抗金斗争。后来渡淮南归</a:t>
            </a: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原想凭借国力</a:t>
            </a: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恢复中原</a:t>
            </a: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但没有想到南宋朝廷昏聩无能</a:t>
            </a: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使他无用武之地。</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如今自己已到老年</a:t>
            </a:r>
            <a:r>
              <a:rPr lang="en-US" altLang="zh-CN"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壮志依然难酬</a:t>
            </a:r>
            <a:r>
              <a:rPr lang="en-US" altLang="zh-CN"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追思往事</a:t>
            </a:r>
            <a:r>
              <a:rPr lang="en-US" altLang="zh-CN"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有不胜今昔之感。</a:t>
            </a:r>
          </a:p>
          <a:p>
            <a:pPr latinLnBrk="1"/>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en-US" sz="2400" b="1"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佛狸祠下</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”两句</a:t>
            </a: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从</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缅怀往事中回到眼前的现实</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佛狸祠</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”是北魏太武帝拓跋焘反击刘宋</a:t>
            </a: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兵锋南下</a:t>
            </a: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在长江北岸瓜步山上建立的行宫。当地老百姓年年在佛狸祠下迎神赛会</a:t>
            </a: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很是热闹。</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运用这个典故表明如果不迅速谋求恢复</a:t>
            </a:r>
            <a:r>
              <a:rPr lang="en-US" altLang="zh-CN"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沦陷已久的江北各地就安于异族统治</a:t>
            </a:r>
            <a:r>
              <a:rPr lang="en-US" altLang="zh-CN"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忘记了自己是宋朝臣民</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。这表现了</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词人对军民斗志松懈的深切忧虑，对南宋朝廷不图恢复中原的不满</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以及对恢复中原的迫切愿望</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a:p>
            <a:pPr latinLnBrk="1"/>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en-US"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这一组鲜明的</a:t>
            </a:r>
            <a:r>
              <a:rPr lang="zh-CN" altLang="en-US" sz="2400" b="1" u="sng" dirty="0">
                <a:solidFill>
                  <a:srgbClr val="0000FF"/>
                </a:solidFill>
                <a:latin typeface="华文楷体" panose="02010600040101010101" pitchFamily="2" charset="-122"/>
                <a:ea typeface="华文楷体" panose="02010600040101010101" pitchFamily="2" charset="-122"/>
                <a:cs typeface="Times New Roman" panose="02020603050405020304" pitchFamily="18" charset="0"/>
              </a:rPr>
              <a:t>对比</a:t>
            </a:r>
            <a:r>
              <a:rPr lang="en-US" altLang="zh-CN"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说明人们已忘了国耻，统治者苟且偷安，已无心收复中原，也强烈地抒发了词人对个人命运，特别是国家前途的忧虑以及对南宋朝廷腐败无能的不满。</a:t>
            </a:r>
          </a:p>
        </p:txBody>
      </p:sp>
      <p:sp>
        <p:nvSpPr>
          <p:cNvPr id="6" name="文本框 5">
            <a:extLst>
              <a:ext uri="{FF2B5EF4-FFF2-40B4-BE49-F238E27FC236}">
                <a16:creationId xmlns:a16="http://schemas.microsoft.com/office/drawing/2014/main" id="{EEF6A4A7-ACAA-45BA-8629-09F0E52F8A7C}"/>
              </a:ext>
            </a:extLst>
          </p:cNvPr>
          <p:cNvSpPr txBox="1"/>
          <p:nvPr/>
        </p:nvSpPr>
        <p:spPr>
          <a:xfrm>
            <a:off x="462579" y="523726"/>
            <a:ext cx="11094719" cy="1200329"/>
          </a:xfrm>
          <a:prstGeom prst="rect">
            <a:avLst/>
          </a:prstGeom>
          <a:solidFill>
            <a:srgbClr val="FFFFFF">
              <a:alpha val="52941"/>
            </a:srgbClr>
          </a:solidFill>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400" dirty="0">
                <a:solidFill>
                  <a:srgbClr val="0000FF"/>
                </a:solidFill>
                <a:latin typeface="方正书宋_GBK"/>
                <a:ea typeface="方正书宋_GBK"/>
                <a:cs typeface="Times New Roman" panose="02020603050405020304" pitchFamily="18" charset="0"/>
              </a:rPr>
              <a:t>      词的下阕</a:t>
            </a:r>
            <a:r>
              <a:rPr lang="en-US" altLang="zh-CN" sz="2400" dirty="0">
                <a:solidFill>
                  <a:srgbClr val="0000FF"/>
                </a:solidFill>
                <a:latin typeface="方正书宋_GBK"/>
                <a:ea typeface="方正书宋_GBK"/>
                <a:cs typeface="Times New Roman" panose="02020603050405020304" pitchFamily="18" charset="0"/>
              </a:rPr>
              <a:t>,</a:t>
            </a:r>
            <a:r>
              <a:rPr lang="zh-CN" altLang="en-US" sz="2400" dirty="0">
                <a:solidFill>
                  <a:srgbClr val="0000FF"/>
                </a:solidFill>
                <a:latin typeface="方正书宋_GBK"/>
                <a:ea typeface="方正书宋_GBK"/>
                <a:cs typeface="Times New Roman" panose="02020603050405020304" pitchFamily="18" charset="0"/>
              </a:rPr>
              <a:t>词人先写“四十三年</a:t>
            </a:r>
            <a:r>
              <a:rPr lang="en-US" altLang="zh-CN" sz="2400" dirty="0">
                <a:solidFill>
                  <a:srgbClr val="0000FF"/>
                </a:solidFill>
                <a:latin typeface="方正书宋_GBK"/>
                <a:ea typeface="方正书宋_GBK"/>
                <a:cs typeface="Times New Roman" panose="02020603050405020304" pitchFamily="18" charset="0"/>
              </a:rPr>
              <a:t>,</a:t>
            </a:r>
            <a:r>
              <a:rPr lang="zh-CN" altLang="en-US" sz="2400" dirty="0">
                <a:solidFill>
                  <a:srgbClr val="0000FF"/>
                </a:solidFill>
                <a:latin typeface="方正书宋_GBK"/>
                <a:ea typeface="方正书宋_GBK"/>
                <a:cs typeface="Times New Roman" panose="02020603050405020304" pitchFamily="18" charset="0"/>
              </a:rPr>
              <a:t>望中犹记</a:t>
            </a:r>
            <a:r>
              <a:rPr lang="en-US" altLang="zh-CN" sz="2400" dirty="0">
                <a:solidFill>
                  <a:srgbClr val="0000FF"/>
                </a:solidFill>
                <a:latin typeface="方正书宋_GBK"/>
                <a:ea typeface="方正书宋_GBK"/>
                <a:cs typeface="Times New Roman" panose="02020603050405020304" pitchFamily="18" charset="0"/>
              </a:rPr>
              <a:t>,</a:t>
            </a:r>
            <a:r>
              <a:rPr lang="zh-CN" altLang="en-US" sz="2400" dirty="0">
                <a:solidFill>
                  <a:srgbClr val="0000FF"/>
                </a:solidFill>
                <a:latin typeface="方正书宋_GBK"/>
                <a:ea typeface="方正书宋_GBK"/>
                <a:cs typeface="Times New Roman" panose="02020603050405020304" pitchFamily="18" charset="0"/>
              </a:rPr>
              <a:t>烽火扬州路”</a:t>
            </a:r>
            <a:r>
              <a:rPr lang="en-US" altLang="zh-CN" sz="2400" dirty="0">
                <a:solidFill>
                  <a:srgbClr val="0000FF"/>
                </a:solidFill>
                <a:latin typeface="方正书宋_GBK"/>
                <a:ea typeface="方正书宋_GBK"/>
                <a:cs typeface="Times New Roman" panose="02020603050405020304" pitchFamily="18" charset="0"/>
              </a:rPr>
              <a:t>,</a:t>
            </a:r>
            <a:r>
              <a:rPr lang="zh-CN" altLang="en-US" sz="2400" dirty="0">
                <a:solidFill>
                  <a:srgbClr val="0000FF"/>
                </a:solidFill>
                <a:latin typeface="方正书宋_GBK"/>
                <a:ea typeface="方正书宋_GBK"/>
                <a:cs typeface="Times New Roman" panose="02020603050405020304" pitchFamily="18" charset="0"/>
              </a:rPr>
              <a:t>又写“佛狸祠下</a:t>
            </a:r>
            <a:r>
              <a:rPr lang="en-US" altLang="zh-CN" sz="2400" dirty="0">
                <a:solidFill>
                  <a:srgbClr val="0000FF"/>
                </a:solidFill>
                <a:latin typeface="方正书宋_GBK"/>
                <a:ea typeface="方正书宋_GBK"/>
                <a:cs typeface="Times New Roman" panose="02020603050405020304" pitchFamily="18" charset="0"/>
              </a:rPr>
              <a:t>,</a:t>
            </a:r>
            <a:r>
              <a:rPr lang="zh-CN" altLang="en-US" sz="2400" dirty="0">
                <a:solidFill>
                  <a:srgbClr val="0000FF"/>
                </a:solidFill>
                <a:latin typeface="方正书宋_GBK"/>
                <a:ea typeface="方正书宋_GBK"/>
                <a:cs typeface="Times New Roman" panose="02020603050405020304" pitchFamily="18" charset="0"/>
              </a:rPr>
              <a:t>一片神鸦社鼓”</a:t>
            </a:r>
            <a:r>
              <a:rPr lang="en-US" altLang="zh-CN" sz="2400" dirty="0">
                <a:solidFill>
                  <a:srgbClr val="0000FF"/>
                </a:solidFill>
                <a:latin typeface="方正书宋_GBK"/>
                <a:ea typeface="方正书宋_GBK"/>
                <a:cs typeface="Times New Roman" panose="02020603050405020304" pitchFamily="18" charset="0"/>
              </a:rPr>
              <a:t>,</a:t>
            </a:r>
            <a:r>
              <a:rPr lang="zh-CN" altLang="en-US" sz="2400" dirty="0">
                <a:solidFill>
                  <a:srgbClr val="0000FF"/>
                </a:solidFill>
                <a:latin typeface="方正书宋_GBK"/>
                <a:ea typeface="方正书宋_GBK"/>
                <a:cs typeface="Times New Roman" panose="02020603050405020304" pitchFamily="18" charset="0"/>
              </a:rPr>
              <a:t>把回忆中扬州一带的战火和眼前佛狸祠的红火两个场景放在一起的意图是什么</a:t>
            </a:r>
            <a:r>
              <a:rPr lang="en-US" altLang="zh-CN" sz="2400" dirty="0">
                <a:solidFill>
                  <a:srgbClr val="0000FF"/>
                </a:solidFill>
                <a:latin typeface="方正书宋_GBK"/>
                <a:ea typeface="方正书宋_GBK"/>
                <a:cs typeface="Times New Roman" panose="02020603050405020304" pitchFamily="18" charset="0"/>
              </a:rPr>
              <a:t>?</a:t>
            </a:r>
            <a:endParaRPr lang="zh-CN" altLang="en-US" sz="2400" dirty="0"/>
          </a:p>
        </p:txBody>
      </p:sp>
    </p:spTree>
    <p:extLst>
      <p:ext uri="{BB962C8B-B14F-4D97-AF65-F5344CB8AC3E}">
        <p14:creationId xmlns:p14="http://schemas.microsoft.com/office/powerpoint/2010/main" val="27771109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BE88D3A-D509-48BF-914A-682B54FB8ECE}"/>
              </a:ext>
            </a:extLst>
          </p:cNvPr>
          <p:cNvSpPr txBox="1"/>
          <p:nvPr/>
        </p:nvSpPr>
        <p:spPr>
          <a:xfrm>
            <a:off x="645459" y="1766924"/>
            <a:ext cx="11094718" cy="452431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atinLnBrk="1"/>
            <a:r>
              <a:rPr lang="en-US" altLang="zh-CN" sz="36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       【</a:t>
            </a:r>
            <a:r>
              <a:rPr lang="zh-CN" altLang="en-US" sz="36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明确</a:t>
            </a:r>
            <a:r>
              <a:rPr lang="en-US" altLang="zh-CN" sz="36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“元嘉” 元嘉二十七年，宋文帝命王玄谟北伐拓跋氏，准备不足，贪功冒进，大败而归，被追至长江边，宋文帝深悔不已。</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借古喻今</a:t>
            </a:r>
            <a:r>
              <a:rPr lang="zh-CN" altLang="en-US"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，警告主战权臣韩侂冑不要草率出兵，韩不听建议，仓促出战，导致败绩和宋金议和。</a:t>
            </a:r>
          </a:p>
          <a:p>
            <a:pPr latinLnBrk="1"/>
            <a:r>
              <a:rPr lang="zh-CN" altLang="en-US"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词笔沉重地追述了这个惨痛的历史教训，</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悼古以讽今（借古喻今），</a:t>
            </a:r>
            <a:r>
              <a:rPr lang="zh-CN" altLang="en-US" sz="3600" u="sng"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告诫当政者谨慎用兵，免蹈前车之辙。。</a:t>
            </a:r>
            <a:endParaRPr lang="zh-CN" altLang="en-US" sz="3600" b="1" u="sng"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EEF6A4A7-ACAA-45BA-8629-09F0E52F8A7C}"/>
              </a:ext>
            </a:extLst>
          </p:cNvPr>
          <p:cNvSpPr txBox="1"/>
          <p:nvPr/>
        </p:nvSpPr>
        <p:spPr>
          <a:xfrm>
            <a:off x="645458" y="441190"/>
            <a:ext cx="11094719" cy="120032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r>
              <a:rPr lang="en-US" altLang="zh-CN" sz="3600" dirty="0">
                <a:solidFill>
                  <a:srgbClr val="0000FF"/>
                </a:solidFill>
                <a:latin typeface="方正书宋_GBK"/>
                <a:ea typeface="方正书宋_GBK"/>
                <a:cs typeface="Times New Roman" panose="02020603050405020304" pitchFamily="18" charset="0"/>
              </a:rPr>
              <a:t>     “</a:t>
            </a:r>
            <a:r>
              <a:rPr lang="zh-CN" altLang="en-US" sz="3600" dirty="0">
                <a:solidFill>
                  <a:srgbClr val="0000FF"/>
                </a:solidFill>
                <a:latin typeface="方正书宋_GBK"/>
                <a:ea typeface="方正书宋_GBK"/>
                <a:cs typeface="Times New Roman" panose="02020603050405020304" pitchFamily="18" charset="0"/>
              </a:rPr>
              <a:t>元嘉草草，封狼居胥，赢得仓皇北顾。</a:t>
            </a:r>
            <a:r>
              <a:rPr lang="en-US" altLang="zh-CN" sz="3600" dirty="0">
                <a:solidFill>
                  <a:srgbClr val="0000FF"/>
                </a:solidFill>
                <a:latin typeface="方正书宋_GBK"/>
                <a:ea typeface="方正书宋_GBK"/>
                <a:cs typeface="Times New Roman" panose="02020603050405020304" pitchFamily="18" charset="0"/>
              </a:rPr>
              <a:t>”</a:t>
            </a:r>
            <a:r>
              <a:rPr lang="zh-CN" altLang="en-US" sz="3600" dirty="0">
                <a:solidFill>
                  <a:srgbClr val="0000FF"/>
                </a:solidFill>
                <a:latin typeface="方正书宋_GBK"/>
                <a:ea typeface="方正书宋_GBK"/>
                <a:cs typeface="Times New Roman" panose="02020603050405020304" pitchFamily="18" charset="0"/>
              </a:rPr>
              <a:t>讲的是谁的故事？有何目的？</a:t>
            </a:r>
            <a:endParaRPr lang="zh-CN" altLang="en-US" sz="3600" dirty="0"/>
          </a:p>
        </p:txBody>
      </p:sp>
    </p:spTree>
    <p:extLst>
      <p:ext uri="{BB962C8B-B14F-4D97-AF65-F5344CB8AC3E}">
        <p14:creationId xmlns:p14="http://schemas.microsoft.com/office/powerpoint/2010/main" val="29608613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BE88D3A-D509-48BF-914A-682B54FB8ECE}"/>
              </a:ext>
            </a:extLst>
          </p:cNvPr>
          <p:cNvSpPr txBox="1"/>
          <p:nvPr/>
        </p:nvSpPr>
        <p:spPr>
          <a:xfrm>
            <a:off x="645459" y="2201763"/>
            <a:ext cx="11094718" cy="4247317"/>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atinLnBrk="1"/>
            <a:r>
              <a:rPr lang="en-US" altLang="zh-CN" sz="30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       【</a:t>
            </a:r>
            <a:r>
              <a:rPr lang="zh-CN" altLang="en-US" sz="30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明确</a:t>
            </a:r>
            <a:r>
              <a:rPr lang="en-US" altLang="zh-CN" sz="30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“凭谁问</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廉颇老矣</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尚能饭否</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句</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是说武将廉颇被免职后</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到了年老时</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赵王又想起用他</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就派人前去探视</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看到了廉颇饭量很大</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还能骑马。词人由此联想到自己</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他并不如廉颇老迈</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却没有人来过问。</a:t>
            </a:r>
            <a:endPar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a:p>
            <a:pPr latinLnBrk="1"/>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词人在这里运用典故</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b="1"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一是表白决心。对朝廷忠心耿耿，只要起用，当仁不让，抗金杀敌。二是显示能力。虽然年已老，仍能和廉颇一样，老当益壮勇武不减。三是抒写忧虑。廉颇赫赫战功，受奸人陷害，离乡背井，报国无门。</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因此这几句集中地体现了全词的主旨。</a:t>
            </a:r>
            <a:endParaRPr lang="zh-CN" altLang="en-US"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EEF6A4A7-ACAA-45BA-8629-09F0E52F8A7C}"/>
              </a:ext>
            </a:extLst>
          </p:cNvPr>
          <p:cNvSpPr txBox="1"/>
          <p:nvPr/>
        </p:nvSpPr>
        <p:spPr>
          <a:xfrm>
            <a:off x="645458" y="527254"/>
            <a:ext cx="11094719" cy="156966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3200" dirty="0">
                <a:solidFill>
                  <a:srgbClr val="0000FF"/>
                </a:solidFill>
                <a:latin typeface="方正书宋_GBK"/>
                <a:ea typeface="方正书宋_GBK"/>
                <a:cs typeface="Times New Roman" panose="02020603050405020304" pitchFamily="18" charset="0"/>
              </a:rPr>
              <a:t>       一般认为</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永遇乐</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一词的主旨体现在结句“凭谁问</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廉颇老矣</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尚能饭否</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上。试结合全词内容</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谈谈你对这几句的理解。</a:t>
            </a:r>
            <a:endParaRPr lang="zh-CN" altLang="en-US" sz="3200" dirty="0"/>
          </a:p>
        </p:txBody>
      </p:sp>
    </p:spTree>
    <p:extLst>
      <p:ext uri="{BB962C8B-B14F-4D97-AF65-F5344CB8AC3E}">
        <p14:creationId xmlns:p14="http://schemas.microsoft.com/office/powerpoint/2010/main" val="2079035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789B240-2BFD-4B8C-875D-58042EA0AD3A}"/>
              </a:ext>
            </a:extLst>
          </p:cNvPr>
          <p:cNvSpPr txBox="1"/>
          <p:nvPr/>
        </p:nvSpPr>
        <p:spPr>
          <a:xfrm>
            <a:off x="578672" y="2313092"/>
            <a:ext cx="11034656" cy="2062103"/>
          </a:xfrm>
          <a:prstGeom prst="rect">
            <a:avLst/>
          </a:prstGeom>
          <a:noFill/>
        </p:spPr>
        <p:txBody>
          <a:bodyPr wrap="square">
            <a:spAutoFit/>
          </a:bodyPr>
          <a:lstStyle/>
          <a:p>
            <a:pPr marL="0" marR="0" indent="304800" algn="just">
              <a:spcBef>
                <a:spcPts val="0"/>
              </a:spcBef>
              <a:spcAft>
                <a:spcPts val="0"/>
              </a:spcAft>
            </a:pP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情境</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辛弃疾的词艺术风格多样</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以豪放为主。其词抒写力图恢复国家统一的爱国热情</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倾诉壮志难酬的悲愤</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对当时执政者的屈辱求和颇多谴责</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也有不少吟咏祖国山河的作品。题材广阔又善化用前人典故</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风格沉雄豪迈又不乏细腻柔媚。</a:t>
            </a:r>
            <a:endParaRPr lang="zh-CN" altLang="en-US" sz="2400" kern="100" dirty="0">
              <a:effectLst/>
              <a:latin typeface="仿宋" panose="02010609060101010101" pitchFamily="49" charset="-122"/>
              <a:ea typeface="仿宋" panose="02010609060101010101" pitchFamily="49" charset="-122"/>
              <a:cs typeface="Courier New" panose="02070309020205020404" pitchFamily="49" charset="0"/>
            </a:endParaRPr>
          </a:p>
        </p:txBody>
      </p:sp>
    </p:spTree>
    <p:extLst>
      <p:ext uri="{BB962C8B-B14F-4D97-AF65-F5344CB8AC3E}">
        <p14:creationId xmlns:p14="http://schemas.microsoft.com/office/powerpoint/2010/main" val="15827371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BE88D3A-D509-48BF-914A-682B54FB8ECE}"/>
              </a:ext>
            </a:extLst>
          </p:cNvPr>
          <p:cNvSpPr txBox="1"/>
          <p:nvPr/>
        </p:nvSpPr>
        <p:spPr>
          <a:xfrm>
            <a:off x="645459" y="2638299"/>
            <a:ext cx="11094718" cy="3046988"/>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atinLnBrk="1"/>
            <a:r>
              <a:rPr lang="en-US" altLang="zh-CN" sz="32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       【</a:t>
            </a:r>
            <a:r>
              <a:rPr lang="zh-CN" altLang="en-US" sz="32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明确</a:t>
            </a:r>
            <a:r>
              <a:rPr lang="en-US" altLang="zh-CN" sz="32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善于</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用典</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。这首词的用典最为突出</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可以说是一句一典</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词人的生活经历、现实处境、思想主张和内心情感</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几乎全是通过历史典故诉说出来的。辛弃疾的用典总是很恰当</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善于用简短的语句涵盖极丰富的内容。辛词刚健、雄放的独特风格和繁富、新颖的典故用法</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使他在词史上成为豪放派的杰出代表</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对后世产生了极大的影响。</a:t>
            </a:r>
          </a:p>
        </p:txBody>
      </p:sp>
      <p:sp>
        <p:nvSpPr>
          <p:cNvPr id="6" name="文本框 5">
            <a:extLst>
              <a:ext uri="{FF2B5EF4-FFF2-40B4-BE49-F238E27FC236}">
                <a16:creationId xmlns:a16="http://schemas.microsoft.com/office/drawing/2014/main" id="{EEF6A4A7-ACAA-45BA-8629-09F0E52F8A7C}"/>
              </a:ext>
            </a:extLst>
          </p:cNvPr>
          <p:cNvSpPr txBox="1"/>
          <p:nvPr/>
        </p:nvSpPr>
        <p:spPr>
          <a:xfrm>
            <a:off x="645458" y="1075895"/>
            <a:ext cx="11094719" cy="1077218"/>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3200" dirty="0">
                <a:solidFill>
                  <a:srgbClr val="0000FF"/>
                </a:solidFill>
                <a:latin typeface="方正书宋_GBK"/>
                <a:ea typeface="方正书宋_GBK"/>
                <a:cs typeface="Times New Roman" panose="02020603050405020304" pitchFamily="18" charset="0"/>
              </a:rPr>
              <a:t>       明代杨慎在</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升庵词话</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中说</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辛词当以京口北固亭怀古</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永遇乐</a:t>
            </a:r>
            <a:r>
              <a:rPr lang="en-US" altLang="zh-CN" sz="3200" dirty="0">
                <a:solidFill>
                  <a:srgbClr val="0000FF"/>
                </a:solidFill>
                <a:latin typeface="方正书宋_GBK"/>
                <a:ea typeface="方正书宋_GBK"/>
                <a:cs typeface="Times New Roman" panose="02020603050405020304" pitchFamily="18" charset="0"/>
              </a:rPr>
              <a:t>》</a:t>
            </a:r>
            <a:r>
              <a:rPr lang="zh-CN" altLang="en-US" sz="3200" dirty="0">
                <a:solidFill>
                  <a:srgbClr val="0000FF"/>
                </a:solidFill>
                <a:latin typeface="方正书宋_GBK"/>
                <a:ea typeface="方正书宋_GBK"/>
                <a:cs typeface="Times New Roman" panose="02020603050405020304" pitchFamily="18" charset="0"/>
              </a:rPr>
              <a:t>为第一。”请简要分析这首词的艺术特色。</a:t>
            </a:r>
            <a:endParaRPr lang="zh-CN" altLang="en-US" sz="3200" dirty="0"/>
          </a:p>
        </p:txBody>
      </p:sp>
    </p:spTree>
    <p:extLst>
      <p:ext uri="{BB962C8B-B14F-4D97-AF65-F5344CB8AC3E}">
        <p14:creationId xmlns:p14="http://schemas.microsoft.com/office/powerpoint/2010/main" val="35627225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BE88D3A-D509-48BF-914A-682B54FB8ECE}"/>
              </a:ext>
            </a:extLst>
          </p:cNvPr>
          <p:cNvSpPr txBox="1"/>
          <p:nvPr/>
        </p:nvSpPr>
        <p:spPr>
          <a:xfrm>
            <a:off x="548641" y="1978680"/>
            <a:ext cx="11094718" cy="3970318"/>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atinLnBrk="1"/>
            <a:r>
              <a:rPr lang="en-US" altLang="zh-CN" sz="28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       【</a:t>
            </a:r>
            <a:r>
              <a:rPr lang="zh-CN" altLang="en-US" sz="28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明确</a:t>
            </a:r>
            <a:r>
              <a:rPr lang="en-US" altLang="zh-CN" sz="28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(2)</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多用</a:t>
            </a:r>
            <a:r>
              <a:rPr lang="zh-CN" altLang="en-US" sz="28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对比</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。用古代英雄业绩与可悲的现实相比</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以针砭南宋的萎靡不振</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用刘裕的“气吞万里如虎”与其子刘义隆的“赢得仓皇北顾”相比</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通过历史上的英主与庸才之比</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总结历史的经验教训</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p>
          <a:p>
            <a:pPr latinLnBrk="1"/>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用四十三年前的“烽火扬州路”与眼下的“佛狸祠下</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一片神鸦社鼓”相比</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抒发忧国忧民的感慨</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感叹统治者长期的“和戎”媚敌把人们的民族感情都冲淡了</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p>
          <a:p>
            <a:pPr latinLnBrk="1"/>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用廉颇的遭谗被免职后尚有赵王派人聘问与自己的冷落处境相比</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以抒发报国无门的愤懑。通过对比</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词意更加丰富曲折</a:t>
            </a:r>
            <a:r>
              <a:rPr lang="en-US" altLang="zh-CN"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8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感情更加委婉强烈。</a:t>
            </a:r>
            <a:endParaRPr lang="zh-CN" altLang="en-US" sz="28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EEF6A4A7-ACAA-45BA-8629-09F0E52F8A7C}"/>
              </a:ext>
            </a:extLst>
          </p:cNvPr>
          <p:cNvSpPr txBox="1"/>
          <p:nvPr/>
        </p:nvSpPr>
        <p:spPr>
          <a:xfrm>
            <a:off x="548641" y="710132"/>
            <a:ext cx="11094719" cy="954107"/>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800" dirty="0">
                <a:solidFill>
                  <a:srgbClr val="0000FF"/>
                </a:solidFill>
                <a:latin typeface="方正书宋_GBK"/>
                <a:ea typeface="方正书宋_GBK"/>
                <a:cs typeface="Times New Roman" panose="02020603050405020304" pitchFamily="18" charset="0"/>
              </a:rPr>
              <a:t>       明代杨慎在</a:t>
            </a:r>
            <a:r>
              <a:rPr lang="en-US" altLang="zh-CN" sz="2800" dirty="0">
                <a:solidFill>
                  <a:srgbClr val="0000FF"/>
                </a:solidFill>
                <a:latin typeface="方正书宋_GBK"/>
                <a:ea typeface="方正书宋_GBK"/>
                <a:cs typeface="Times New Roman" panose="02020603050405020304" pitchFamily="18" charset="0"/>
              </a:rPr>
              <a:t>《</a:t>
            </a:r>
            <a:r>
              <a:rPr lang="zh-CN" altLang="en-US" sz="2800" dirty="0">
                <a:solidFill>
                  <a:srgbClr val="0000FF"/>
                </a:solidFill>
                <a:latin typeface="方正书宋_GBK"/>
                <a:ea typeface="方正书宋_GBK"/>
                <a:cs typeface="Times New Roman" panose="02020603050405020304" pitchFamily="18" charset="0"/>
              </a:rPr>
              <a:t>升庵词话</a:t>
            </a:r>
            <a:r>
              <a:rPr lang="en-US" altLang="zh-CN" sz="2800" dirty="0">
                <a:solidFill>
                  <a:srgbClr val="0000FF"/>
                </a:solidFill>
                <a:latin typeface="方正书宋_GBK"/>
                <a:ea typeface="方正书宋_GBK"/>
                <a:cs typeface="Times New Roman" panose="02020603050405020304" pitchFamily="18" charset="0"/>
              </a:rPr>
              <a:t>》</a:t>
            </a:r>
            <a:r>
              <a:rPr lang="zh-CN" altLang="en-US" sz="2800" dirty="0">
                <a:solidFill>
                  <a:srgbClr val="0000FF"/>
                </a:solidFill>
                <a:latin typeface="方正书宋_GBK"/>
                <a:ea typeface="方正书宋_GBK"/>
                <a:cs typeface="Times New Roman" panose="02020603050405020304" pitchFamily="18" charset="0"/>
              </a:rPr>
              <a:t>中说</a:t>
            </a:r>
            <a:r>
              <a:rPr lang="en-US" altLang="zh-CN" sz="2800" dirty="0">
                <a:solidFill>
                  <a:srgbClr val="0000FF"/>
                </a:solidFill>
                <a:latin typeface="方正书宋_GBK"/>
                <a:ea typeface="方正书宋_GBK"/>
                <a:cs typeface="Times New Roman" panose="02020603050405020304" pitchFamily="18" charset="0"/>
              </a:rPr>
              <a:t>:“</a:t>
            </a:r>
            <a:r>
              <a:rPr lang="zh-CN" altLang="en-US" sz="2800" dirty="0">
                <a:solidFill>
                  <a:srgbClr val="0000FF"/>
                </a:solidFill>
                <a:latin typeface="方正书宋_GBK"/>
                <a:ea typeface="方正书宋_GBK"/>
                <a:cs typeface="Times New Roman" panose="02020603050405020304" pitchFamily="18" charset="0"/>
              </a:rPr>
              <a:t>辛词当以京口北固亭怀古</a:t>
            </a:r>
            <a:r>
              <a:rPr lang="en-US" altLang="zh-CN" sz="2800" dirty="0">
                <a:solidFill>
                  <a:srgbClr val="0000FF"/>
                </a:solidFill>
                <a:latin typeface="方正书宋_GBK"/>
                <a:ea typeface="方正书宋_GBK"/>
                <a:cs typeface="Times New Roman" panose="02020603050405020304" pitchFamily="18" charset="0"/>
              </a:rPr>
              <a:t>《</a:t>
            </a:r>
            <a:r>
              <a:rPr lang="zh-CN" altLang="en-US" sz="2800" dirty="0">
                <a:solidFill>
                  <a:srgbClr val="0000FF"/>
                </a:solidFill>
                <a:latin typeface="方正书宋_GBK"/>
                <a:ea typeface="方正书宋_GBK"/>
                <a:cs typeface="Times New Roman" panose="02020603050405020304" pitchFamily="18" charset="0"/>
              </a:rPr>
              <a:t>永遇乐</a:t>
            </a:r>
            <a:r>
              <a:rPr lang="en-US" altLang="zh-CN" sz="2800" dirty="0">
                <a:solidFill>
                  <a:srgbClr val="0000FF"/>
                </a:solidFill>
                <a:latin typeface="方正书宋_GBK"/>
                <a:ea typeface="方正书宋_GBK"/>
                <a:cs typeface="Times New Roman" panose="02020603050405020304" pitchFamily="18" charset="0"/>
              </a:rPr>
              <a:t>》</a:t>
            </a:r>
            <a:r>
              <a:rPr lang="zh-CN" altLang="en-US" sz="2800" dirty="0">
                <a:solidFill>
                  <a:srgbClr val="0000FF"/>
                </a:solidFill>
                <a:latin typeface="方正书宋_GBK"/>
                <a:ea typeface="方正书宋_GBK"/>
                <a:cs typeface="Times New Roman" panose="02020603050405020304" pitchFamily="18" charset="0"/>
              </a:rPr>
              <a:t>为第一。”请简要分析这首词的艺术特色。</a:t>
            </a:r>
            <a:endParaRPr lang="zh-CN" altLang="en-US" sz="2800" dirty="0"/>
          </a:p>
        </p:txBody>
      </p:sp>
    </p:spTree>
    <p:extLst>
      <p:ext uri="{BB962C8B-B14F-4D97-AF65-F5344CB8AC3E}">
        <p14:creationId xmlns:p14="http://schemas.microsoft.com/office/powerpoint/2010/main" val="20282299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l="4784" t="6673"/>
          <a:stretch>
            <a:fillRect/>
          </a:stretch>
        </p:blipFill>
        <p:spPr bwMode="auto">
          <a:xfrm>
            <a:off x="6848666" y="2102091"/>
            <a:ext cx="4319767" cy="3214288"/>
          </a:xfrm>
          <a:prstGeom prst="rect">
            <a:avLst/>
          </a:prstGeom>
          <a:noFill/>
          <a:ln>
            <a:noFill/>
          </a:ln>
          <a:effectLst>
            <a:outerShdw dist="35921" dir="2700000" algn="ctr" rotWithShape="0">
              <a:schemeClr val="bg2"/>
            </a:outerShdw>
            <a:softEdge rad="317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1069264" y="2207348"/>
            <a:ext cx="5779402" cy="2601546"/>
          </a:xfrm>
          <a:prstGeom prst="rect">
            <a:avLst/>
          </a:prstGeom>
        </p:spPr>
        <p:txBody>
          <a:bodyPr wrap="square">
            <a:spAutoFit/>
          </a:bodyPr>
          <a:lstStyle/>
          <a:p>
            <a:pPr algn="just">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永遇乐</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京口北固亭怀古</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风格不是“豪放”一词所能全面概括的。它还是一首沉郁顿挫、悲壮苍凉之作。</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32507" y="1101360"/>
            <a:ext cx="10326985" cy="222131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念奴娇</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赤壁怀古</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由景到人，由古到今，把悲慨融于豪放之中。用赤壁之战的典故一典一人（周瑜），辅以写景配合。</a:t>
            </a:r>
          </a:p>
        </p:txBody>
      </p:sp>
      <p:sp>
        <p:nvSpPr>
          <p:cNvPr id="9" name="矩形 8"/>
          <p:cNvSpPr/>
          <p:nvPr/>
        </p:nvSpPr>
        <p:spPr>
          <a:xfrm>
            <a:off x="932507" y="3865881"/>
            <a:ext cx="10343114" cy="2221314"/>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50000"/>
              </a:lnSpc>
            </a:pP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永遇乐</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京口北固亭怀古</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rPr>
              <a:t>用典多：孙权、刘裕、元嘉、佛狸祠、廉颇。这些典故使用天衣无缝，恰到好处，反映了作者语言艺术上的特殊成就。</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8"/>
          <p:cNvSpPr txBox="1"/>
          <p:nvPr/>
        </p:nvSpPr>
        <p:spPr>
          <a:xfrm>
            <a:off x="5275790" y="1046553"/>
            <a:ext cx="1640419" cy="631542"/>
          </a:xfrm>
          <a:prstGeom prst="rect">
            <a:avLst/>
          </a:prstGeom>
          <a:solidFill>
            <a:srgbClr val="0070C0"/>
          </a:solidFill>
        </p:spPr>
        <p:txBody>
          <a:bodyPr wrap="square" lIns="76794" tIns="38397" rIns="76794" bIns="38397" rtlCol="0" anchor="t">
            <a:spAutoFit/>
          </a:bodyPr>
          <a:lstStyle/>
          <a:p>
            <a:pPr algn="ctr" defTabSz="767447"/>
            <a:r>
              <a:rPr kumimoji="1" lang="zh-CN" altLang="en-US" sz="3600" dirty="0">
                <a:solidFill>
                  <a:prstClr val="white"/>
                </a:solidFill>
                <a:latin typeface="微软雅黑" panose="020B0503020204020204" pitchFamily="34" charset="-122"/>
                <a:ea typeface="微软雅黑" panose="020B0503020204020204" pitchFamily="34" charset="-122"/>
                <a:cs typeface="yuweij Medium" charset="0"/>
                <a:sym typeface="华文楷体" panose="02010600040101010101" charset="-122"/>
              </a:rPr>
              <a:t>小  结</a:t>
            </a:r>
          </a:p>
        </p:txBody>
      </p:sp>
      <p:sp>
        <p:nvSpPr>
          <p:cNvPr id="2" name="矩形 1">
            <a:extLst>
              <a:ext uri="{FF2B5EF4-FFF2-40B4-BE49-F238E27FC236}">
                <a16:creationId xmlns:a16="http://schemas.microsoft.com/office/drawing/2014/main" id="{B9C8C066-C12A-4B7C-AF2E-E7016B21106A}"/>
              </a:ext>
            </a:extLst>
          </p:cNvPr>
          <p:cNvSpPr/>
          <p:nvPr/>
        </p:nvSpPr>
        <p:spPr>
          <a:xfrm>
            <a:off x="878957" y="2132917"/>
            <a:ext cx="10784959" cy="3046988"/>
          </a:xfrm>
          <a:prstGeom prst="rect">
            <a:avLst/>
          </a:prstGeom>
        </p:spPr>
        <p:txBody>
          <a:bodyPr wrap="square">
            <a:spAutoFit/>
          </a:bodyPr>
          <a:lstStyle/>
          <a:p>
            <a:pPr algn="just" defTabSz="767447"/>
            <a:r>
              <a:rPr lang="zh-CN" altLang="en-US" sz="3200" dirty="0">
                <a:latin typeface="微软雅黑" panose="020B0503020204020204" pitchFamily="34" charset="-122"/>
                <a:ea typeface="微软雅黑" panose="020B0503020204020204" pitchFamily="34" charset="-122"/>
              </a:rPr>
              <a:t>       苏轼开创的豪放词风，把写词的内容拓展开来，从此宋词焕发出新的生命力量。</a:t>
            </a:r>
            <a:endParaRPr lang="en-US" altLang="zh-CN" sz="3200" dirty="0">
              <a:latin typeface="微软雅黑" panose="020B0503020204020204" pitchFamily="34" charset="-122"/>
              <a:ea typeface="微软雅黑" panose="020B0503020204020204" pitchFamily="34" charset="-122"/>
            </a:endParaRPr>
          </a:p>
          <a:p>
            <a:pPr algn="just" defTabSz="767447"/>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辛弃疾写词从一个根本的底色，生出千万种不同姿态，不管他写什么，底色都是那种英雄豪杰、被压制受挫折的遭遇。发扬苏轼的“诗化之词”于豪放之中，仍然不失词的特质“要眇幽微、含蓄曲折”之美。</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0418A914-9AD7-4D84-A672-897DDF58C82E}"/>
              </a:ext>
            </a:extLst>
          </p:cNvPr>
          <p:cNvSpPr/>
          <p:nvPr/>
        </p:nvSpPr>
        <p:spPr>
          <a:xfrm>
            <a:off x="3871308" y="1765068"/>
            <a:ext cx="850362" cy="85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572B1E"/>
              </a:solidFill>
              <a:effectLst/>
              <a:uLnTx/>
              <a:uFillTx/>
              <a:latin typeface="字魂47号-三分行楷"/>
              <a:ea typeface="字魂47号-三分行楷"/>
              <a:cs typeface="+mn-cs"/>
            </a:endParaRPr>
          </a:p>
        </p:txBody>
      </p:sp>
      <p:sp>
        <p:nvSpPr>
          <p:cNvPr id="29" name="文本框 28">
            <a:extLst>
              <a:ext uri="{FF2B5EF4-FFF2-40B4-BE49-F238E27FC236}">
                <a16:creationId xmlns:a16="http://schemas.microsoft.com/office/drawing/2014/main" id="{9F4030E0-BC54-47A0-9B78-F88C881E0022}"/>
              </a:ext>
            </a:extLst>
          </p:cNvPr>
          <p:cNvSpPr txBox="1"/>
          <p:nvPr/>
        </p:nvSpPr>
        <p:spPr>
          <a:xfrm>
            <a:off x="2183802" y="812130"/>
            <a:ext cx="9561243" cy="5233740"/>
          </a:xfrm>
          <a:prstGeom prst="rect">
            <a:avLst/>
          </a:prstGeom>
          <a:solidFill>
            <a:srgbClr val="FFFFFF">
              <a:alpha val="50980"/>
            </a:srgbClr>
          </a:solidFill>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        辛弃疾</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(1140—1207),</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字幼安</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号稼轩</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历城</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今山东济南</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人</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南宋词人。他出生时</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山东已为金兵所占。</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21</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岁参加抗金义军</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不久归南宋</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历任湖北、江西、湖南、福建、浙东安抚使等职。任职期间</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采取积极措施</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召集流亡人员</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训练军队</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奖励耕战</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打击贪污豪强</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注重安定民生。他一生坚决主张抗金</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在</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美芹十论</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九议</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等奏疏中</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具体分析当时的政治军事形势</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对夸大金兵力量、鼓吹妥协投降的谬论进行了有力的驳斥</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要求加强作战准备</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鼓舞士气</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以恢复中原。他所提出的抗金建议均未被采纳</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并遭到主和派的打击。他曾长期落职闲居江西上饶、铅山一带。晚年韩侂胄当政</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他一度起用</a:t>
            </a:r>
            <a:r>
              <a:rPr kumimoji="0" lang="en-US" altLang="zh-CN"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不久病卒。</a:t>
            </a:r>
          </a:p>
        </p:txBody>
      </p:sp>
      <p:pic>
        <p:nvPicPr>
          <p:cNvPr id="4" name="图片 3">
            <a:extLst>
              <a:ext uri="{FF2B5EF4-FFF2-40B4-BE49-F238E27FC236}">
                <a16:creationId xmlns:a16="http://schemas.microsoft.com/office/drawing/2014/main" id="{35B40C9B-2AB0-41BE-A31F-80C4551410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547" y="5079346"/>
            <a:ext cx="1858224" cy="1371370"/>
          </a:xfrm>
          <a:prstGeom prst="rect">
            <a:avLst/>
          </a:prstGeom>
        </p:spPr>
      </p:pic>
      <p:pic>
        <p:nvPicPr>
          <p:cNvPr id="6" name="图片 5">
            <a:extLst>
              <a:ext uri="{FF2B5EF4-FFF2-40B4-BE49-F238E27FC236}">
                <a16:creationId xmlns:a16="http://schemas.microsoft.com/office/drawing/2014/main" id="{0C40EFBA-53C9-45CE-96E1-532804009F02}"/>
              </a:ext>
            </a:extLst>
          </p:cNvPr>
          <p:cNvPicPr>
            <a:picLocks noChangeAspect="1"/>
          </p:cNvPicPr>
          <p:nvPr/>
        </p:nvPicPr>
        <p:blipFill rotWithShape="1">
          <a:blip r:embed="rId4">
            <a:extLst>
              <a:ext uri="{28A0092B-C50C-407E-A947-70E740481C1C}">
                <a14:useLocalDpi xmlns:a14="http://schemas.microsoft.com/office/drawing/2010/main" val="0"/>
              </a:ext>
            </a:extLst>
          </a:blip>
          <a:srcRect l="25294" t="12497" r="30066" b="15907"/>
          <a:stretch/>
        </p:blipFill>
        <p:spPr>
          <a:xfrm>
            <a:off x="532503" y="812130"/>
            <a:ext cx="1140311" cy="3465700"/>
          </a:xfrm>
          <a:prstGeom prst="rect">
            <a:avLst/>
          </a:prstGeom>
        </p:spPr>
      </p:pic>
    </p:spTree>
    <p:extLst>
      <p:ext uri="{BB962C8B-B14F-4D97-AF65-F5344CB8AC3E}">
        <p14:creationId xmlns:p14="http://schemas.microsoft.com/office/powerpoint/2010/main" val="15737601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0418A914-9AD7-4D84-A672-897DDF58C82E}"/>
              </a:ext>
            </a:extLst>
          </p:cNvPr>
          <p:cNvSpPr/>
          <p:nvPr/>
        </p:nvSpPr>
        <p:spPr>
          <a:xfrm>
            <a:off x="3871308" y="1765068"/>
            <a:ext cx="850362" cy="85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572B1E"/>
              </a:solidFill>
              <a:effectLst/>
              <a:uLnTx/>
              <a:uFillTx/>
              <a:latin typeface="字魂47号-三分行楷"/>
              <a:ea typeface="字魂47号-三分行楷"/>
              <a:cs typeface="+mn-cs"/>
            </a:endParaRPr>
          </a:p>
        </p:txBody>
      </p:sp>
      <p:sp>
        <p:nvSpPr>
          <p:cNvPr id="29" name="文本框 28">
            <a:extLst>
              <a:ext uri="{FF2B5EF4-FFF2-40B4-BE49-F238E27FC236}">
                <a16:creationId xmlns:a16="http://schemas.microsoft.com/office/drawing/2014/main" id="{9F4030E0-BC54-47A0-9B78-F88C881E0022}"/>
              </a:ext>
            </a:extLst>
          </p:cNvPr>
          <p:cNvSpPr txBox="1"/>
          <p:nvPr/>
        </p:nvSpPr>
        <p:spPr>
          <a:xfrm>
            <a:off x="2098254" y="515606"/>
            <a:ext cx="9561243" cy="5826788"/>
          </a:xfrm>
          <a:prstGeom prst="rect">
            <a:avLst/>
          </a:prstGeom>
          <a:solidFill>
            <a:srgbClr val="FFFFFF">
              <a:alpha val="50980"/>
            </a:srgbClr>
          </a:solidFill>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        他的词多以缅怀故国河山、抒发抗金报国之志和揭露南宋小朝廷的苟且偷安为主题。词的笔势纵横，气势恢宏，境界开阔，形成了豪放、激昂的风格，</a:t>
            </a:r>
            <a:r>
              <a:rPr kumimoji="0" lang="zh-CN" altLang="en-US" sz="2600" b="1" i="0" u="none" strike="noStrike" kern="1200" cap="none" spc="0" normalizeH="0" baseline="0" noProof="0" dirty="0">
                <a:ln>
                  <a:noFill/>
                </a:ln>
                <a:solidFill>
                  <a:srgbClr val="C00000"/>
                </a:solidFill>
                <a:effectLst/>
                <a:uLnTx/>
                <a:uFillTx/>
                <a:latin typeface="华文楷体" panose="02010600040101010101" pitchFamily="2" charset="-122"/>
                <a:ea typeface="华文楷体" panose="02010600040101010101" pitchFamily="2" charset="-122"/>
                <a:cs typeface="+mn-cs"/>
              </a:rPr>
              <a:t>辛弃疾与苏轼同为豪放派的代</a:t>
            </a:r>
            <a:r>
              <a:rPr kumimoji="0" lang="zh-CN" altLang="en-US"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表，并称“苏辛”。</a:t>
            </a:r>
            <a:endParaRPr kumimoji="0" lang="en-US" altLang="zh-CN"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        他继承了苏轼的豪放词风，善于创造鲜明生动的艺术形象，具有浓厚的浪漫主义特色；继承了</a:t>
            </a:r>
            <a:r>
              <a:rPr kumimoji="0" lang="en-US" altLang="zh-CN"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诗经</a:t>
            </a:r>
            <a:r>
              <a:rPr kumimoji="0" lang="en-US" altLang="zh-CN"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楚辞</a:t>
            </a:r>
            <a:r>
              <a:rPr kumimoji="0" lang="en-US" altLang="zh-CN"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的传统，创造性地运用比兴等象征手法，大量用典，风格多样，善于融诗、辞、歌、赋、经、史入词，善于提炼民间口语入词，给词带来了新鲜、活泼的气息。辛词形成了“稼轩体”的独特风格，把词的容量和表现力都发挥到了极致。</a:t>
            </a:r>
            <a:r>
              <a:rPr kumimoji="0" lang="en-US" altLang="zh-CN"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稼轩长短句</a:t>
            </a:r>
            <a:r>
              <a:rPr kumimoji="0" lang="en-US" altLang="zh-CN"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a:t>
            </a:r>
            <a:r>
              <a:rPr kumimoji="0" lang="zh-CN" altLang="en-US" sz="2600" b="1" i="0" u="none" strike="noStrike" kern="1200" cap="none" spc="0" normalizeH="0" baseline="0" noProof="0" dirty="0">
                <a:ln>
                  <a:noFill/>
                </a:ln>
                <a:solidFill>
                  <a:srgbClr val="7030A0"/>
                </a:solidFill>
                <a:effectLst/>
                <a:uLnTx/>
                <a:uFillTx/>
                <a:latin typeface="华文楷体" panose="02010600040101010101" pitchFamily="2" charset="-122"/>
                <a:ea typeface="华文楷体" panose="02010600040101010101" pitchFamily="2" charset="-122"/>
                <a:cs typeface="+mn-cs"/>
              </a:rPr>
              <a:t>是他的代表作。</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600" b="1" i="0" u="none" strike="noStrike" kern="1200" cap="none" spc="0" normalizeH="0" baseline="0" noProof="0" dirty="0">
                <a:ln>
                  <a:noFill/>
                </a:ln>
                <a:solidFill>
                  <a:srgbClr val="C00000"/>
                </a:solidFill>
                <a:effectLst/>
                <a:uLnTx/>
                <a:uFillTx/>
                <a:latin typeface="华文楷体" panose="02010600040101010101" pitchFamily="2" charset="-122"/>
                <a:ea typeface="华文楷体" panose="02010600040101010101" pitchFamily="2" charset="-122"/>
                <a:cs typeface="+mn-cs"/>
              </a:rPr>
              <a:t>铁板铜琶，继东坡高唱大江东去；</a:t>
            </a:r>
            <a:endParaRPr kumimoji="0" lang="en-US" altLang="zh-CN" sz="2600" b="1" i="0" u="none" strike="noStrike" kern="1200" cap="none" spc="0" normalizeH="0" baseline="0" noProof="0" dirty="0">
              <a:ln>
                <a:noFill/>
              </a:ln>
              <a:solidFill>
                <a:srgbClr val="C00000"/>
              </a:solidFill>
              <a:effectLst/>
              <a:uLnTx/>
              <a:uFillTx/>
              <a:latin typeface="华文楷体" panose="02010600040101010101" pitchFamily="2" charset="-122"/>
              <a:ea typeface="华文楷体" panose="02010600040101010101" pitchFamily="2" charset="-122"/>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600" b="1" i="0" u="none" strike="noStrike" kern="1200" cap="none" spc="0" normalizeH="0" baseline="0" noProof="0" dirty="0">
                <a:ln>
                  <a:noFill/>
                </a:ln>
                <a:solidFill>
                  <a:srgbClr val="C00000"/>
                </a:solidFill>
                <a:effectLst/>
                <a:uLnTx/>
                <a:uFillTx/>
                <a:latin typeface="华文楷体" panose="02010600040101010101" pitchFamily="2" charset="-122"/>
                <a:ea typeface="华文楷体" panose="02010600040101010101" pitchFamily="2" charset="-122"/>
                <a:cs typeface="+mn-cs"/>
              </a:rPr>
              <a:t>美芹悲黍，冀南宋莫随鸿雁南飞。</a:t>
            </a:r>
          </a:p>
        </p:txBody>
      </p:sp>
      <p:pic>
        <p:nvPicPr>
          <p:cNvPr id="4" name="图片 3">
            <a:extLst>
              <a:ext uri="{FF2B5EF4-FFF2-40B4-BE49-F238E27FC236}">
                <a16:creationId xmlns:a16="http://schemas.microsoft.com/office/drawing/2014/main" id="{35B40C9B-2AB0-41BE-A31F-80C4551410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547" y="5079346"/>
            <a:ext cx="1858224" cy="1371370"/>
          </a:xfrm>
          <a:prstGeom prst="rect">
            <a:avLst/>
          </a:prstGeom>
        </p:spPr>
      </p:pic>
      <p:pic>
        <p:nvPicPr>
          <p:cNvPr id="6" name="图片 5">
            <a:extLst>
              <a:ext uri="{FF2B5EF4-FFF2-40B4-BE49-F238E27FC236}">
                <a16:creationId xmlns:a16="http://schemas.microsoft.com/office/drawing/2014/main" id="{0C40EFBA-53C9-45CE-96E1-532804009F02}"/>
              </a:ext>
            </a:extLst>
          </p:cNvPr>
          <p:cNvPicPr>
            <a:picLocks noChangeAspect="1"/>
          </p:cNvPicPr>
          <p:nvPr/>
        </p:nvPicPr>
        <p:blipFill rotWithShape="1">
          <a:blip r:embed="rId4">
            <a:extLst>
              <a:ext uri="{28A0092B-C50C-407E-A947-70E740481C1C}">
                <a14:useLocalDpi xmlns:a14="http://schemas.microsoft.com/office/drawing/2010/main" val="0"/>
              </a:ext>
            </a:extLst>
          </a:blip>
          <a:srcRect l="25294" t="12497" r="30066" b="15907"/>
          <a:stretch/>
        </p:blipFill>
        <p:spPr>
          <a:xfrm>
            <a:off x="532503" y="812130"/>
            <a:ext cx="1140311" cy="3465700"/>
          </a:xfrm>
          <a:prstGeom prst="rect">
            <a:avLst/>
          </a:prstGeom>
        </p:spPr>
      </p:pic>
    </p:spTree>
    <p:extLst>
      <p:ext uri="{BB962C8B-B14F-4D97-AF65-F5344CB8AC3E}">
        <p14:creationId xmlns:p14="http://schemas.microsoft.com/office/powerpoint/2010/main" val="19230091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a:extLst>
              <a:ext uri="{FF2B5EF4-FFF2-40B4-BE49-F238E27FC236}">
                <a16:creationId xmlns:a16="http://schemas.microsoft.com/office/drawing/2014/main" id="{58963280-9F0D-42AD-B8E3-3955E45C0E8B}"/>
              </a:ext>
            </a:extLst>
          </p:cNvPr>
          <p:cNvSpPr txBox="1"/>
          <p:nvPr/>
        </p:nvSpPr>
        <p:spPr>
          <a:xfrm>
            <a:off x="409907" y="1011598"/>
            <a:ext cx="10100198" cy="5262979"/>
          </a:xfrm>
          <a:prstGeom prst="rect">
            <a:avLst/>
          </a:prstGeom>
          <a:solidFill>
            <a:srgbClr val="FFFFFF">
              <a:alpha val="63137"/>
            </a:srgbClr>
          </a:solidFill>
          <a:ln/>
        </p:spPr>
        <p:style>
          <a:lnRef idx="2">
            <a:schemeClr val="accent3"/>
          </a:lnRef>
          <a:fillRef idx="1">
            <a:schemeClr val="lt1"/>
          </a:fillRef>
          <a:effectRef idx="0">
            <a:schemeClr val="accent3"/>
          </a:effectRef>
          <a:fontRef idx="minor">
            <a:schemeClr val="dk1"/>
          </a:fontRef>
        </p:style>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latin typeface="华文楷体" panose="02010600040101010101" pitchFamily="2" charset="-122"/>
                <a:ea typeface="华文楷体" panose="02010600040101010101" pitchFamily="2" charset="-122"/>
              </a:rPr>
              <a:t>        此词作于开禧元年</a:t>
            </a:r>
            <a:r>
              <a:rPr lang="en-US" altLang="zh-CN" sz="2800" dirty="0">
                <a:latin typeface="华文楷体" panose="02010600040101010101" pitchFamily="2" charset="-122"/>
                <a:ea typeface="华文楷体" panose="02010600040101010101" pitchFamily="2" charset="-122"/>
              </a:rPr>
              <a:t>(1205</a:t>
            </a:r>
            <a:r>
              <a:rPr lang="zh-CN" altLang="en-US" sz="2800" dirty="0">
                <a:latin typeface="华文楷体" panose="02010600040101010101" pitchFamily="2" charset="-122"/>
                <a:ea typeface="华文楷体" panose="02010600040101010101" pitchFamily="2" charset="-122"/>
              </a:rPr>
              <a:t>年</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。当时</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韩侂胄正准备北伐。赋闲已久的辛弃疾于前一年被起用为浙东安抚使</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这年春初</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又受命为镇江知府，戍守江防要地京口</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今江苏镇江</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。镇江毗邻战争的前线，是北伐的重要基地。从表面看来，朝廷对他似乎很重视</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然而实际上只不过是利用他那主战派元老的招牌作为号召而已。辛弃疾到任后，一方面积极布置军事进攻的准备工作</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另一方面又清楚地意识到政治斗争的险恶和自身处境的艰难</a:t>
            </a:r>
            <a:r>
              <a:rPr lang="en-US" altLang="zh-CN" sz="2800" dirty="0">
                <a:latin typeface="华文楷体" panose="02010600040101010101" pitchFamily="2" charset="-122"/>
                <a:ea typeface="华文楷体" panose="02010600040101010101" pitchFamily="2" charset="-122"/>
              </a:rPr>
              <a:t>,</a:t>
            </a:r>
            <a:r>
              <a:rPr lang="zh-CN" altLang="en-US" sz="2800" dirty="0">
                <a:latin typeface="华文楷体" panose="02010600040101010101" pitchFamily="2" charset="-122"/>
                <a:ea typeface="华文楷体" panose="02010600040101010101" pitchFamily="2" charset="-122"/>
              </a:rPr>
              <a:t>深，感很难有所作为。一片紧锣密鼓的北伐声，当然能唤起他恢复中原的豪情壮志，但是，他对独揽朝政的韩侂胄的轻敌冒进又感到忧心忡忡。辛弃疾的这种老成谋国、深思熟虑的情怀和矛盾交织、复杂的心理状态，在这首篇幅不大的词里被充分地表现出来，因此，这首词成为传诵千古的名篇。</a:t>
            </a:r>
            <a:endParaRPr lang="zh-CN" altLang="en-US" sz="2800" dirty="0">
              <a:solidFill>
                <a:schemeClr val="tx1"/>
              </a:solidFill>
              <a:latin typeface="华文楷体" panose="02010600040101010101" pitchFamily="2" charset="-122"/>
              <a:ea typeface="华文楷体" panose="02010600040101010101" pitchFamily="2" charset="-122"/>
            </a:endParaRPr>
          </a:p>
        </p:txBody>
      </p:sp>
      <p:pic>
        <p:nvPicPr>
          <p:cNvPr id="3" name="图片 2" descr="图片包含 停止, 黑暗, 钟表, 标志&#10;&#10;描述已自动生成">
            <a:extLst>
              <a:ext uri="{FF2B5EF4-FFF2-40B4-BE49-F238E27FC236}">
                <a16:creationId xmlns:a16="http://schemas.microsoft.com/office/drawing/2014/main" id="{15613754-6F3B-483A-94CB-3FC60BEC9B0D}"/>
              </a:ext>
            </a:extLst>
          </p:cNvPr>
          <p:cNvPicPr>
            <a:picLocks noChangeAspect="1"/>
          </p:cNvPicPr>
          <p:nvPr/>
        </p:nvPicPr>
        <p:blipFill rotWithShape="1">
          <a:blip r:embed="rId2">
            <a:extLst>
              <a:ext uri="{28A0092B-C50C-407E-A947-70E740481C1C}">
                <a14:useLocalDpi xmlns:a14="http://schemas.microsoft.com/office/drawing/2010/main" val="0"/>
              </a:ext>
            </a:extLst>
          </a:blip>
          <a:srcRect l="27028" t="11387" r="26753" b="10609"/>
          <a:stretch/>
        </p:blipFill>
        <p:spPr>
          <a:xfrm>
            <a:off x="10598636" y="623943"/>
            <a:ext cx="1183457" cy="3775935"/>
          </a:xfrm>
          <a:prstGeom prst="rect">
            <a:avLst/>
          </a:prstGeom>
        </p:spPr>
      </p:pic>
    </p:spTree>
    <p:extLst>
      <p:ext uri="{BB962C8B-B14F-4D97-AF65-F5344CB8AC3E}">
        <p14:creationId xmlns:p14="http://schemas.microsoft.com/office/powerpoint/2010/main" val="12272926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a:extLst>
              <a:ext uri="{FF2B5EF4-FFF2-40B4-BE49-F238E27FC236}">
                <a16:creationId xmlns:a16="http://schemas.microsoft.com/office/drawing/2014/main" id="{619FFF9A-C21D-4080-B47E-B0B843D0C075}"/>
              </a:ext>
            </a:extLst>
          </p:cNvPr>
          <p:cNvSpPr txBox="1"/>
          <p:nvPr/>
        </p:nvSpPr>
        <p:spPr>
          <a:xfrm>
            <a:off x="2891890" y="878273"/>
            <a:ext cx="4698722" cy="1077218"/>
          </a:xfrm>
          <a:prstGeom prst="rect">
            <a:avLst/>
          </a:prstGeom>
          <a:noFill/>
          <a:ln w="12700">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solidFill>
                  <a:schemeClr val="tx1"/>
                </a:solidFill>
                <a:latin typeface="仿宋" panose="02010609060101010101" pitchFamily="49" charset="-122"/>
                <a:ea typeface="仿宋" panose="02010609060101010101" pitchFamily="49" charset="-122"/>
              </a:rPr>
              <a:t>永遇乐</a:t>
            </a:r>
            <a:r>
              <a:rPr lang="en-US" altLang="zh-CN" sz="3200" b="1" dirty="0">
                <a:solidFill>
                  <a:schemeClr val="tx1"/>
                </a:solidFill>
                <a:latin typeface="仿宋" panose="02010609060101010101" pitchFamily="49" charset="-122"/>
                <a:ea typeface="仿宋" panose="02010609060101010101" pitchFamily="49" charset="-122"/>
              </a:rPr>
              <a:t>·</a:t>
            </a:r>
            <a:r>
              <a:rPr lang="zh-CN" altLang="en-US" sz="3200" b="1" dirty="0">
                <a:solidFill>
                  <a:schemeClr val="tx1"/>
                </a:solidFill>
                <a:latin typeface="仿宋" panose="02010609060101010101" pitchFamily="49" charset="-122"/>
                <a:ea typeface="仿宋" panose="02010609060101010101" pitchFamily="49" charset="-122"/>
              </a:rPr>
              <a:t>京口北固亭怀古</a:t>
            </a:r>
          </a:p>
          <a:p>
            <a:pPr algn="ctr"/>
            <a:r>
              <a:rPr lang="zh-CN" altLang="en-US" sz="3200" dirty="0">
                <a:solidFill>
                  <a:schemeClr val="tx1"/>
                </a:solidFill>
                <a:latin typeface="华文楷体" panose="02010600040101010101" pitchFamily="2" charset="-122"/>
                <a:ea typeface="华文楷体" panose="02010600040101010101" pitchFamily="2" charset="-122"/>
              </a:rPr>
              <a:t>辛弃疾 </a:t>
            </a:r>
          </a:p>
        </p:txBody>
      </p:sp>
      <p:sp>
        <p:nvSpPr>
          <p:cNvPr id="8" name="Text Box 4">
            <a:extLst>
              <a:ext uri="{FF2B5EF4-FFF2-40B4-BE49-F238E27FC236}">
                <a16:creationId xmlns:a16="http://schemas.microsoft.com/office/drawing/2014/main" id="{58963280-9F0D-42AD-B8E3-3955E45C0E8B}"/>
              </a:ext>
            </a:extLst>
          </p:cNvPr>
          <p:cNvSpPr txBox="1"/>
          <p:nvPr/>
        </p:nvSpPr>
        <p:spPr>
          <a:xfrm>
            <a:off x="1078042" y="2235190"/>
            <a:ext cx="8326418" cy="3108543"/>
          </a:xfrm>
          <a:prstGeom prst="rect">
            <a:avLst/>
          </a:prstGeom>
          <a:noFill/>
          <a:ln w="12700">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solidFill>
                <a:latin typeface="华文楷体" panose="02010600040101010101" pitchFamily="2" charset="-122"/>
                <a:ea typeface="华文楷体" panose="02010600040101010101" pitchFamily="2" charset="-122"/>
              </a:rPr>
              <a:t>       千古江山，英雄无觅孙仲谋处。舞榭歌台，风流总被雨打风吹去。斜阳草树，寻常巷陌，人道寄奴曾住。想当年，金戈铁马，气吞万里如虎。</a:t>
            </a:r>
          </a:p>
          <a:p>
            <a:endParaRPr lang="zh-CN" altLang="en-US" sz="2800" dirty="0">
              <a:solidFill>
                <a:schemeClr val="tx1"/>
              </a:solidFill>
              <a:latin typeface="华文楷体" panose="02010600040101010101" pitchFamily="2" charset="-122"/>
              <a:ea typeface="华文楷体" panose="02010600040101010101" pitchFamily="2" charset="-122"/>
            </a:endParaRPr>
          </a:p>
          <a:p>
            <a:r>
              <a:rPr lang="zh-CN" altLang="en-US" sz="2800" dirty="0">
                <a:solidFill>
                  <a:schemeClr val="tx1"/>
                </a:solidFill>
                <a:latin typeface="华文楷体" panose="02010600040101010101" pitchFamily="2" charset="-122"/>
                <a:ea typeface="华文楷体" panose="02010600040101010101" pitchFamily="2" charset="-122"/>
              </a:rPr>
              <a:t>       元嘉草草，封狼居胥，赢得仓皇北顾。四十三年，望中犹记，烽火扬州路。可堪回首，佛狸祠下，一片神鸦社鼓。凭谁问：廉颇老矣，尚能饭否？</a:t>
            </a:r>
          </a:p>
        </p:txBody>
      </p:sp>
      <p:sp>
        <p:nvSpPr>
          <p:cNvPr id="9" name="文本框 8">
            <a:extLst>
              <a:ext uri="{FF2B5EF4-FFF2-40B4-BE49-F238E27FC236}">
                <a16:creationId xmlns:a16="http://schemas.microsoft.com/office/drawing/2014/main" id="{73E5FB02-D163-4AE2-A058-16697E773A21}"/>
              </a:ext>
            </a:extLst>
          </p:cNvPr>
          <p:cNvSpPr txBox="1"/>
          <p:nvPr/>
        </p:nvSpPr>
        <p:spPr>
          <a:xfrm>
            <a:off x="8971031" y="409359"/>
            <a:ext cx="65" cy="2431435"/>
          </a:xfrm>
          <a:prstGeom prst="rect">
            <a:avLst/>
          </a:prstGeom>
          <a:noFill/>
        </p:spPr>
        <p:txBody>
          <a:bodyPr wrap="none" lIns="0" tIns="0" rIns="0" bIns="0" rtlCol="0">
            <a:spAutoFit/>
          </a:bodyPr>
          <a:lstStyle>
            <a:defPPr>
              <a:defRPr lang="zh-CN"/>
            </a:defPPr>
            <a:lvl1pPr>
              <a:defRPr sz="27400">
                <a:solidFill>
                  <a:schemeClr val="tx1">
                    <a:alpha val="80000"/>
                  </a:schemeClr>
                </a:solidFill>
                <a:effectLst>
                  <a:glow rad="127000">
                    <a:schemeClr val="bg1">
                      <a:alpha val="42000"/>
                    </a:schemeClr>
                  </a:glow>
                </a:effectLst>
                <a:latin typeface="字魂49号-逍遥行书" panose="00000500000000000000" pitchFamily="2" charset="-122"/>
                <a:ea typeface="字魂49号-逍遥行书" panose="000005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5800" b="0" i="0" u="none" strike="noStrike" kern="1200" cap="none" spc="0" normalizeH="0" baseline="0" noProof="0" dirty="0">
              <a:ln>
                <a:noFill/>
              </a:ln>
              <a:solidFill>
                <a:srgbClr val="524E4B">
                  <a:alpha val="80000"/>
                </a:srgbClr>
              </a:solidFill>
              <a:effectLst>
                <a:glow rad="127000">
                  <a:prstClr val="white">
                    <a:alpha val="42000"/>
                  </a:prstClr>
                </a:glow>
              </a:effectLst>
              <a:uLnTx/>
              <a:uFillTx/>
              <a:latin typeface="嗡阿吽－田英章钢笔隶书简" panose="02010600040101010101" pitchFamily="2" charset="-122"/>
              <a:ea typeface="嗡阿吽－田英章钢笔隶书简" panose="02010600040101010101" pitchFamily="2" charset="-122"/>
            </a:endParaRPr>
          </a:p>
        </p:txBody>
      </p:sp>
      <p:pic>
        <p:nvPicPr>
          <p:cNvPr id="3" name="图片 2">
            <a:extLst>
              <a:ext uri="{FF2B5EF4-FFF2-40B4-BE49-F238E27FC236}">
                <a16:creationId xmlns:a16="http://schemas.microsoft.com/office/drawing/2014/main" id="{E3EA068F-59BD-4CC6-B7FD-E88FECEC9C49}"/>
              </a:ext>
            </a:extLst>
          </p:cNvPr>
          <p:cNvPicPr>
            <a:picLocks noChangeAspect="1"/>
          </p:cNvPicPr>
          <p:nvPr/>
        </p:nvPicPr>
        <p:blipFill rotWithShape="1">
          <a:blip r:embed="rId2">
            <a:extLst>
              <a:ext uri="{28A0092B-C50C-407E-A947-70E740481C1C}">
                <a14:useLocalDpi xmlns:a14="http://schemas.microsoft.com/office/drawing/2010/main" val="0"/>
              </a:ext>
            </a:extLst>
          </a:blip>
          <a:srcRect l="30743" t="12323" r="26753" b="14651"/>
          <a:stretch/>
        </p:blipFill>
        <p:spPr>
          <a:xfrm>
            <a:off x="10488520" y="559396"/>
            <a:ext cx="1085755" cy="3539431"/>
          </a:xfrm>
          <a:prstGeom prst="rect">
            <a:avLst/>
          </a:prstGeom>
        </p:spPr>
      </p:pic>
    </p:spTree>
    <p:extLst>
      <p:ext uri="{BB962C8B-B14F-4D97-AF65-F5344CB8AC3E}">
        <p14:creationId xmlns:p14="http://schemas.microsoft.com/office/powerpoint/2010/main" val="29177744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789B240-2BFD-4B8C-875D-58042EA0AD3A}"/>
              </a:ext>
            </a:extLst>
          </p:cNvPr>
          <p:cNvSpPr txBox="1"/>
          <p:nvPr/>
        </p:nvSpPr>
        <p:spPr>
          <a:xfrm>
            <a:off x="578672" y="1659285"/>
            <a:ext cx="11034656" cy="3539430"/>
          </a:xfrm>
          <a:prstGeom prst="rect">
            <a:avLst/>
          </a:prstGeom>
          <a:noFill/>
        </p:spPr>
        <p:txBody>
          <a:bodyPr wrap="square">
            <a:spAutoFit/>
          </a:bodyPr>
          <a:lstStyle/>
          <a:p>
            <a:pPr marL="0" marR="0" indent="304800" algn="just">
              <a:spcBef>
                <a:spcPts val="0"/>
              </a:spcBef>
              <a:spcAft>
                <a:spcPts val="0"/>
              </a:spcAft>
            </a:pP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情境</a:t>
            </a:r>
            <a:r>
              <a:rPr lang="en-US" altLang="zh-CN" sz="3200" kern="100"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kern="100" dirty="0">
                <a:effectLst/>
                <a:latin typeface="仿宋" panose="02010609060101010101" pitchFamily="49" charset="-122"/>
                <a:ea typeface="仿宋" panose="02010609060101010101" pitchFamily="49" charset="-122"/>
                <a:cs typeface="Times New Roman" panose="02020603050405020304" pitchFamily="18" charset="0"/>
              </a:rPr>
              <a:t>文化学者余秋雨先生说过：“中国传统文学中最大的抒情主题，不是爱，不是死，而是怀古之情、兴亡之叹。”古人在阅读史书或游览古迹时，有感于历史人物或事件的是非，或发思古之幽情，或对历史进行反思，或凭吊古人古迹，或借历史之酒杯浇自己胸中之块垒。长久以来，咏史诗词以其独特的艺术魅力成为永远供人欣赏和借鉴的珍贵的文学遗产。</a:t>
            </a:r>
            <a:endParaRPr lang="zh-CN" altLang="en-US" sz="2400" kern="100" dirty="0">
              <a:effectLst/>
              <a:latin typeface="仿宋" panose="02010609060101010101" pitchFamily="49" charset="-122"/>
              <a:ea typeface="仿宋" panose="02010609060101010101" pitchFamily="49" charset="-122"/>
              <a:cs typeface="Courier New" panose="02070309020205020404" pitchFamily="49" charset="0"/>
            </a:endParaRPr>
          </a:p>
        </p:txBody>
      </p:sp>
    </p:spTree>
    <p:extLst>
      <p:ext uri="{BB962C8B-B14F-4D97-AF65-F5344CB8AC3E}">
        <p14:creationId xmlns:p14="http://schemas.microsoft.com/office/powerpoint/2010/main" val="28199684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BE88D3A-D509-48BF-914A-682B54FB8ECE}"/>
              </a:ext>
            </a:extLst>
          </p:cNvPr>
          <p:cNvSpPr txBox="1"/>
          <p:nvPr/>
        </p:nvSpPr>
        <p:spPr>
          <a:xfrm>
            <a:off x="443008" y="3390435"/>
            <a:ext cx="11222466" cy="3046988"/>
          </a:xfrm>
          <a:prstGeom prst="rect">
            <a:avLst/>
          </a:prstGeom>
          <a:noFill/>
        </p:spPr>
        <p:txBody>
          <a:bodyPr wrap="square">
            <a:spAutoFit/>
          </a:bodyPr>
          <a:lstStyle/>
          <a:p>
            <a:pPr marL="0" marR="0" algn="l" latinLnBrk="1">
              <a:spcBef>
                <a:spcPts val="0"/>
              </a:spcBef>
              <a:spcAft>
                <a:spcPts val="0"/>
              </a:spcAft>
            </a:pPr>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       【</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明确</a:t>
            </a:r>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苏轼写的是“千古风流人物”</a:t>
            </a:r>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更侧重历史上建功立业、有重大影响力的人物</a:t>
            </a:r>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而辛弃疾写的是“千古江山”</a:t>
            </a:r>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更侧重于能够掌握这片江山、保护这片江山的英雄。</a:t>
            </a:r>
            <a:endPar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endParaRPr>
          </a:p>
          <a:p>
            <a:pPr marL="0" marR="0" algn="l" latinLnBrk="1">
              <a:spcBef>
                <a:spcPts val="0"/>
              </a:spcBef>
              <a:spcAft>
                <a:spcPts val="0"/>
              </a:spcAft>
            </a:pP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辛弃疾将孙仲谋当成了这样的英雄。孙权是三国时期吴国的皇帝</a:t>
            </a:r>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他曾在京口建立吴都</a:t>
            </a:r>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并且能够任用周瑜、黄盖、鲁肃等军事家打败来自北方的侵犯者</a:t>
            </a:r>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曹操的军队</a:t>
            </a:r>
            <a:r>
              <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保卫了家园。</a:t>
            </a:r>
            <a:endParaRPr lang="en-US" altLang="zh-CN" sz="24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endParaRPr>
          </a:p>
          <a:p>
            <a:pPr marL="0" marR="0" algn="l" latinLnBrk="1">
              <a:spcBef>
                <a:spcPts val="0"/>
              </a:spcBef>
              <a:spcAft>
                <a:spcPts val="0"/>
              </a:spcAft>
            </a:pPr>
            <a:r>
              <a:rPr lang="en-US" altLang="zh-CN" sz="24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en-US" sz="24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辛弃疾以“英雄”一词赞颂他</a:t>
            </a:r>
            <a:r>
              <a:rPr lang="en-US" altLang="zh-CN" sz="24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表达了自己对他的敬仰和向往</a:t>
            </a:r>
            <a:r>
              <a:rPr lang="en-US" altLang="zh-CN" sz="24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只是像孙仲谋那样的英雄人物</a:t>
            </a:r>
            <a:r>
              <a:rPr lang="en-US" altLang="zh-CN" sz="24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再无处可寻了。</a:t>
            </a:r>
          </a:p>
        </p:txBody>
      </p:sp>
      <p:sp>
        <p:nvSpPr>
          <p:cNvPr id="6" name="文本框 5">
            <a:extLst>
              <a:ext uri="{FF2B5EF4-FFF2-40B4-BE49-F238E27FC236}">
                <a16:creationId xmlns:a16="http://schemas.microsoft.com/office/drawing/2014/main" id="{EEF6A4A7-ACAA-45BA-8629-09F0E52F8A7C}"/>
              </a:ext>
            </a:extLst>
          </p:cNvPr>
          <p:cNvSpPr txBox="1"/>
          <p:nvPr/>
        </p:nvSpPr>
        <p:spPr>
          <a:xfrm>
            <a:off x="484766" y="635614"/>
            <a:ext cx="11222467" cy="830997"/>
          </a:xfrm>
          <a:prstGeom prst="rect">
            <a:avLst/>
          </a:prstGeom>
          <a:noFill/>
        </p:spPr>
        <p:txBody>
          <a:bodyPr wrap="square">
            <a:spAutoFit/>
          </a:bodyPr>
          <a:lstStyle/>
          <a:p>
            <a:r>
              <a:rPr lang="en-US" altLang="zh-CN" sz="2400" dirty="0">
                <a:solidFill>
                  <a:srgbClr val="0000FF"/>
                </a:solidFill>
                <a:effectLst/>
                <a:latin typeface="方正书宋_GBK"/>
                <a:ea typeface="方正书宋_GBK"/>
                <a:cs typeface="Times New Roman" panose="02020603050405020304" pitchFamily="18" charset="0"/>
              </a:rPr>
              <a:t>       </a:t>
            </a:r>
            <a:r>
              <a:rPr lang="zh-CN" altLang="en-US" sz="2400" dirty="0">
                <a:solidFill>
                  <a:srgbClr val="0000FF"/>
                </a:solidFill>
                <a:effectLst/>
                <a:latin typeface="方正书宋_GBK"/>
                <a:ea typeface="方正书宋_GBK"/>
                <a:cs typeface="Times New Roman" panose="02020603050405020304" pitchFamily="18" charset="0"/>
              </a:rPr>
              <a:t>同样是怀古词，辛词第一句写</a:t>
            </a:r>
            <a:r>
              <a:rPr lang="zh-CN" altLang="en-US" sz="2400" dirty="0">
                <a:solidFill>
                  <a:srgbClr val="0000FF"/>
                </a:solidFill>
                <a:effectLst/>
                <a:latin typeface="NEU-BZ-S92"/>
                <a:ea typeface="方正书宋_GBK"/>
                <a:cs typeface="Times New Roman" panose="02020603050405020304" pitchFamily="18" charset="0"/>
              </a:rPr>
              <a:t>“</a:t>
            </a:r>
            <a:r>
              <a:rPr lang="zh-CN" altLang="en-US" sz="2400" dirty="0">
                <a:solidFill>
                  <a:srgbClr val="0000FF"/>
                </a:solidFill>
                <a:effectLst/>
                <a:latin typeface="方正书宋_GBK"/>
                <a:ea typeface="方正书宋_GBK"/>
                <a:cs typeface="Times New Roman" panose="02020603050405020304" pitchFamily="18" charset="0"/>
              </a:rPr>
              <a:t>千古江山</a:t>
            </a:r>
            <a:r>
              <a:rPr lang="zh-CN" altLang="en-US" sz="2400" dirty="0">
                <a:solidFill>
                  <a:srgbClr val="0000FF"/>
                </a:solidFill>
                <a:effectLst/>
                <a:latin typeface="NEU-BZ-S92"/>
                <a:ea typeface="方正书宋_GBK"/>
                <a:cs typeface="Times New Roman" panose="02020603050405020304" pitchFamily="18" charset="0"/>
              </a:rPr>
              <a:t>”</a:t>
            </a:r>
            <a:r>
              <a:rPr lang="en-US" altLang="zh-CN" sz="2400" dirty="0">
                <a:solidFill>
                  <a:srgbClr val="0000FF"/>
                </a:solidFill>
                <a:effectLst/>
                <a:latin typeface="方正书宋_GBK"/>
                <a:ea typeface="方正书宋_GBK"/>
                <a:cs typeface="Times New Roman" panose="02020603050405020304" pitchFamily="18" charset="0"/>
              </a:rPr>
              <a:t>,</a:t>
            </a:r>
            <a:r>
              <a:rPr lang="zh-CN" altLang="en-US" sz="2400" dirty="0">
                <a:solidFill>
                  <a:srgbClr val="0000FF"/>
                </a:solidFill>
                <a:effectLst/>
                <a:latin typeface="方正书宋_GBK"/>
                <a:ea typeface="方正书宋_GBK"/>
                <a:cs typeface="Times New Roman" panose="02020603050405020304" pitchFamily="18" charset="0"/>
              </a:rPr>
              <a:t>苏轼在</a:t>
            </a:r>
            <a:r>
              <a:rPr lang="en-US" altLang="zh-CN" sz="2400" dirty="0">
                <a:solidFill>
                  <a:srgbClr val="0000FF"/>
                </a:solidFill>
                <a:effectLst/>
                <a:latin typeface="方正书宋_GBK"/>
                <a:ea typeface="方正书宋_GBK"/>
                <a:cs typeface="Times New Roman" panose="02020603050405020304" pitchFamily="18" charset="0"/>
              </a:rPr>
              <a:t>《</a:t>
            </a:r>
            <a:r>
              <a:rPr lang="zh-CN" altLang="en-US" sz="2400" dirty="0">
                <a:solidFill>
                  <a:srgbClr val="0000FF"/>
                </a:solidFill>
                <a:effectLst/>
                <a:latin typeface="方正书宋_GBK"/>
                <a:ea typeface="方正书宋_GBK"/>
                <a:cs typeface="Times New Roman" panose="02020603050405020304" pitchFamily="18" charset="0"/>
              </a:rPr>
              <a:t>念奴娇</a:t>
            </a:r>
            <a:r>
              <a:rPr lang="en-US" altLang="zh-CN" sz="2400" dirty="0">
                <a:solidFill>
                  <a:srgbClr val="0000FF"/>
                </a:solidFill>
                <a:effectLst/>
                <a:latin typeface="NEU-BZ-S92"/>
                <a:ea typeface="方正书宋_GBK"/>
                <a:cs typeface="Times New Roman" panose="02020603050405020304" pitchFamily="18" charset="0"/>
              </a:rPr>
              <a:t>·</a:t>
            </a:r>
            <a:r>
              <a:rPr lang="zh-CN" altLang="en-US" sz="2400" dirty="0">
                <a:solidFill>
                  <a:srgbClr val="0000FF"/>
                </a:solidFill>
                <a:effectLst/>
                <a:latin typeface="方正书宋_GBK"/>
                <a:ea typeface="方正书宋_GBK"/>
                <a:cs typeface="Times New Roman" panose="02020603050405020304" pitchFamily="18" charset="0"/>
              </a:rPr>
              <a:t>赤壁怀古</a:t>
            </a:r>
            <a:r>
              <a:rPr lang="en-US" altLang="zh-CN" sz="2400" dirty="0">
                <a:solidFill>
                  <a:srgbClr val="0000FF"/>
                </a:solidFill>
                <a:effectLst/>
                <a:latin typeface="方正书宋_GBK"/>
                <a:ea typeface="方正书宋_GBK"/>
                <a:cs typeface="Times New Roman" panose="02020603050405020304" pitchFamily="18" charset="0"/>
              </a:rPr>
              <a:t>》</a:t>
            </a:r>
            <a:r>
              <a:rPr lang="zh-CN" altLang="en-US" sz="2400" dirty="0">
                <a:solidFill>
                  <a:srgbClr val="0000FF"/>
                </a:solidFill>
                <a:effectLst/>
                <a:latin typeface="方正书宋_GBK"/>
                <a:ea typeface="方正书宋_GBK"/>
                <a:cs typeface="Times New Roman" panose="02020603050405020304" pitchFamily="18" charset="0"/>
              </a:rPr>
              <a:t>中也曾写到</a:t>
            </a:r>
            <a:r>
              <a:rPr lang="zh-CN" altLang="en-US" sz="2400" dirty="0">
                <a:solidFill>
                  <a:srgbClr val="0000FF"/>
                </a:solidFill>
                <a:effectLst/>
                <a:latin typeface="NEU-BZ-S92"/>
                <a:ea typeface="方正书宋_GBK"/>
                <a:cs typeface="Times New Roman" panose="02020603050405020304" pitchFamily="18" charset="0"/>
              </a:rPr>
              <a:t>“</a:t>
            </a:r>
            <a:r>
              <a:rPr lang="zh-CN" altLang="en-US" sz="2400" dirty="0">
                <a:solidFill>
                  <a:srgbClr val="0000FF"/>
                </a:solidFill>
                <a:effectLst/>
                <a:latin typeface="方正书宋_GBK"/>
                <a:ea typeface="方正书宋_GBK"/>
                <a:cs typeface="Times New Roman" panose="02020603050405020304" pitchFamily="18" charset="0"/>
              </a:rPr>
              <a:t>千古风流人物</a:t>
            </a:r>
            <a:r>
              <a:rPr lang="zh-CN" altLang="en-US" sz="2400" dirty="0">
                <a:solidFill>
                  <a:srgbClr val="0000FF"/>
                </a:solidFill>
                <a:effectLst/>
                <a:latin typeface="NEU-BZ-S92"/>
                <a:ea typeface="方正书宋_GBK"/>
                <a:cs typeface="Times New Roman" panose="02020603050405020304" pitchFamily="18" charset="0"/>
              </a:rPr>
              <a:t>”</a:t>
            </a:r>
            <a:r>
              <a:rPr lang="zh-CN" altLang="en-US" sz="2400" dirty="0">
                <a:solidFill>
                  <a:srgbClr val="0000FF"/>
                </a:solidFill>
                <a:effectLst/>
                <a:latin typeface="方正书宋_GBK"/>
                <a:ea typeface="方正书宋_GBK"/>
                <a:cs typeface="Times New Roman" panose="02020603050405020304" pitchFamily="18" charset="0"/>
              </a:rPr>
              <a:t>。这两种写法有什么不同</a:t>
            </a:r>
            <a:r>
              <a:rPr lang="en-US" altLang="zh-CN" sz="2400" dirty="0">
                <a:solidFill>
                  <a:srgbClr val="0000FF"/>
                </a:solidFill>
                <a:effectLst/>
                <a:latin typeface="方正书宋_GBK"/>
                <a:ea typeface="方正书宋_GBK"/>
                <a:cs typeface="Times New Roman" panose="02020603050405020304" pitchFamily="18" charset="0"/>
              </a:rPr>
              <a:t>?</a:t>
            </a:r>
            <a:r>
              <a:rPr lang="zh-CN" altLang="en-US" sz="2400" dirty="0">
                <a:solidFill>
                  <a:srgbClr val="0000FF"/>
                </a:solidFill>
                <a:effectLst/>
                <a:latin typeface="方正书宋_GBK"/>
                <a:ea typeface="方正书宋_GBK"/>
                <a:cs typeface="Times New Roman" panose="02020603050405020304" pitchFamily="18" charset="0"/>
              </a:rPr>
              <a:t>体现了辛弃疾怎样的思想</a:t>
            </a:r>
            <a:r>
              <a:rPr lang="en-US" altLang="zh-CN" sz="2400" dirty="0">
                <a:solidFill>
                  <a:srgbClr val="0000FF"/>
                </a:solidFill>
                <a:effectLst/>
                <a:latin typeface="方正书宋_GBK"/>
                <a:ea typeface="方正书宋_GBK"/>
                <a:cs typeface="Times New Roman" panose="02020603050405020304" pitchFamily="18" charset="0"/>
              </a:rPr>
              <a:t>?</a:t>
            </a:r>
            <a:endParaRPr lang="zh-CN" altLang="en-US" sz="2400" dirty="0"/>
          </a:p>
        </p:txBody>
      </p:sp>
      <p:sp>
        <p:nvSpPr>
          <p:cNvPr id="8" name="矩形 7">
            <a:extLst>
              <a:ext uri="{FF2B5EF4-FFF2-40B4-BE49-F238E27FC236}">
                <a16:creationId xmlns:a16="http://schemas.microsoft.com/office/drawing/2014/main" id="{8573854F-E345-4A0F-B579-5F2AF00AADB9}"/>
              </a:ext>
            </a:extLst>
          </p:cNvPr>
          <p:cNvSpPr/>
          <p:nvPr/>
        </p:nvSpPr>
        <p:spPr>
          <a:xfrm>
            <a:off x="443007" y="1549652"/>
            <a:ext cx="11222467" cy="60959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nSpc>
                <a:spcPct val="150000"/>
              </a:lnSpc>
            </a:pPr>
            <a:r>
              <a:rPr lang="zh-CN" altLang="en-US" sz="2540" dirty="0">
                <a:latin typeface="微软雅黑" panose="020B0503020204020204" pitchFamily="34" charset="-122"/>
                <a:ea typeface="微软雅黑" panose="020B0503020204020204" pitchFamily="34" charset="-122"/>
              </a:rPr>
              <a:t>辛弃疾</a:t>
            </a:r>
            <a:r>
              <a:rPr lang="en-US" altLang="zh-CN" sz="2540" dirty="0">
                <a:latin typeface="微软雅黑" panose="020B0503020204020204" pitchFamily="34" charset="-122"/>
                <a:ea typeface="微软雅黑" panose="020B0503020204020204" pitchFamily="34" charset="-122"/>
              </a:rPr>
              <a:t>《</a:t>
            </a:r>
            <a:r>
              <a:rPr lang="zh-CN" altLang="en-US" sz="2540" dirty="0">
                <a:latin typeface="微软雅黑" panose="020B0503020204020204" pitchFamily="34" charset="-122"/>
                <a:ea typeface="微软雅黑" panose="020B0503020204020204" pitchFamily="34" charset="-122"/>
              </a:rPr>
              <a:t>南乡子</a:t>
            </a:r>
            <a:r>
              <a:rPr lang="en-US" altLang="zh-CN" sz="2540" dirty="0">
                <a:latin typeface="微软雅黑" panose="020B0503020204020204" pitchFamily="34" charset="-122"/>
                <a:ea typeface="微软雅黑" panose="020B0503020204020204" pitchFamily="34" charset="-122"/>
              </a:rPr>
              <a:t>》</a:t>
            </a:r>
            <a:r>
              <a:rPr lang="zh-CN" altLang="en-US" sz="2540" dirty="0">
                <a:latin typeface="微软雅黑" panose="020B0503020204020204" pitchFamily="34" charset="-122"/>
                <a:ea typeface="微软雅黑" panose="020B0503020204020204" pitchFamily="34" charset="-122"/>
              </a:rPr>
              <a:t>赞扬孙权：“天下英雄谁敌手？曹刘，生子当如孙仲谋。”</a:t>
            </a:r>
          </a:p>
        </p:txBody>
      </p:sp>
      <p:sp>
        <p:nvSpPr>
          <p:cNvPr id="10" name="矩形 9">
            <a:extLst>
              <a:ext uri="{FF2B5EF4-FFF2-40B4-BE49-F238E27FC236}">
                <a16:creationId xmlns:a16="http://schemas.microsoft.com/office/drawing/2014/main" id="{08619C72-6151-485A-B212-28D4AEB1BA1A}"/>
              </a:ext>
            </a:extLst>
          </p:cNvPr>
          <p:cNvSpPr/>
          <p:nvPr/>
        </p:nvSpPr>
        <p:spPr>
          <a:xfrm>
            <a:off x="443007" y="2261487"/>
            <a:ext cx="11222467" cy="87408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2540" dirty="0">
                <a:latin typeface="微软雅黑" panose="020B0503020204020204" pitchFamily="34" charset="-122"/>
                <a:ea typeface="微软雅黑" panose="020B0503020204020204" pitchFamily="34" charset="-122"/>
              </a:rPr>
              <a:t>杨慎：“滚滚长江东逝水，浪花淘尽英雄。是非成败转头空，青山依旧在，几度夕阳红。” </a:t>
            </a:r>
          </a:p>
        </p:txBody>
      </p:sp>
    </p:spTree>
    <p:extLst>
      <p:ext uri="{BB962C8B-B14F-4D97-AF65-F5344CB8AC3E}">
        <p14:creationId xmlns:p14="http://schemas.microsoft.com/office/powerpoint/2010/main" val="10576053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anim calcmode="lin" valueType="num">
                                      <p:cBhvr>
                                        <p:cTn id="1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1000"/>
                                        <p:tgtEl>
                                          <p:spTgt spid="4">
                                            <p:txEl>
                                              <p:pRg st="1" end="1"/>
                                            </p:txEl>
                                          </p:spTgt>
                                        </p:tgtEl>
                                      </p:cBhvr>
                                    </p:animEffect>
                                    <p:anim calcmode="lin" valueType="num">
                                      <p:cBhvr>
                                        <p:cTn id="19"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1000"/>
                                        <p:tgtEl>
                                          <p:spTgt spid="4">
                                            <p:txEl>
                                              <p:pRg st="2" end="2"/>
                                            </p:txEl>
                                          </p:spTgt>
                                        </p:tgtEl>
                                      </p:cBhvr>
                                    </p:animEffect>
                                    <p:anim calcmode="lin" valueType="num">
                                      <p:cBhvr>
                                        <p:cTn id="24"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BE88D3A-D509-48BF-914A-682B54FB8ECE}"/>
              </a:ext>
            </a:extLst>
          </p:cNvPr>
          <p:cNvSpPr txBox="1"/>
          <p:nvPr/>
        </p:nvSpPr>
        <p:spPr>
          <a:xfrm>
            <a:off x="484766" y="1711241"/>
            <a:ext cx="11222467" cy="4247317"/>
          </a:xfrm>
          <a:prstGeom prst="rect">
            <a:avLst/>
          </a:prstGeom>
          <a:noFill/>
        </p:spPr>
        <p:txBody>
          <a:bodyPr wrap="square">
            <a:spAutoFit/>
          </a:bodyPr>
          <a:lstStyle/>
          <a:p>
            <a:pPr latinLnBrk="1"/>
            <a:r>
              <a:rPr lang="en-US" altLang="zh-CN" sz="30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       【</a:t>
            </a:r>
            <a:r>
              <a:rPr lang="zh-CN" altLang="en-US" sz="30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明确</a:t>
            </a:r>
            <a:r>
              <a:rPr lang="en-US" altLang="zh-CN" sz="30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这几句的意思是</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孙权的风流余韵现已不复存在了。“</a:t>
            </a:r>
            <a:r>
              <a:rPr lang="zh-CN" altLang="en-US" sz="3000" b="1"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舞榭歌台</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”是承平气象的象征。孙权处在群雄纷争的时代</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而吴国能出现承平气象</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是因为他能确保自己的国家不受外敌侵犯。</a:t>
            </a:r>
            <a:endPar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a:p>
            <a:pPr latinLnBrk="1"/>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en-US" sz="3000" b="1"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风流</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指孙权的雄才大略及其建树</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这里引申为孙权的遗迹。</a:t>
            </a:r>
            <a:endPar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a:p>
            <a:pPr latinLnBrk="1"/>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b="1"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雨打风吹</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指的是历史的风雨。自孙权以后</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京口一带屡遭兵燹</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到辛弃疾时已将近千年</a:t>
            </a:r>
            <a:r>
              <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当年孙权的风流余韵已荡然无存。</a:t>
            </a:r>
            <a:endParaRPr lang="en-US" altLang="zh-CN" sz="30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a:p>
            <a:pPr latinLnBrk="1"/>
            <a:r>
              <a:rPr lang="en-US" altLang="zh-CN" sz="30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en-US"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词人慨叹眼前的景象</a:t>
            </a:r>
            <a:r>
              <a:rPr lang="en-US" altLang="zh-CN"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表明了他既敬仰孙权</a:t>
            </a:r>
            <a:r>
              <a:rPr lang="en-US" altLang="zh-CN"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又为当前的时局担忧</a:t>
            </a:r>
            <a:r>
              <a:rPr lang="en-US" altLang="zh-CN"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忠义爱国之情自显</a:t>
            </a:r>
            <a:r>
              <a:rPr lang="en-US" altLang="zh-CN"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同时也表达了词人对前人事业后继无人的惋惜</a:t>
            </a:r>
            <a:r>
              <a:rPr lang="en-US" altLang="zh-CN"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0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也暗指南宋统治者昏庸无能。</a:t>
            </a:r>
          </a:p>
        </p:txBody>
      </p:sp>
      <p:sp>
        <p:nvSpPr>
          <p:cNvPr id="6" name="文本框 5">
            <a:extLst>
              <a:ext uri="{FF2B5EF4-FFF2-40B4-BE49-F238E27FC236}">
                <a16:creationId xmlns:a16="http://schemas.microsoft.com/office/drawing/2014/main" id="{EEF6A4A7-ACAA-45BA-8629-09F0E52F8A7C}"/>
              </a:ext>
            </a:extLst>
          </p:cNvPr>
          <p:cNvSpPr txBox="1"/>
          <p:nvPr/>
        </p:nvSpPr>
        <p:spPr>
          <a:xfrm>
            <a:off x="484766" y="1037360"/>
            <a:ext cx="10778490" cy="584775"/>
          </a:xfrm>
          <a:prstGeom prst="rect">
            <a:avLst/>
          </a:prstGeom>
          <a:noFill/>
        </p:spPr>
        <p:txBody>
          <a:bodyPr wrap="square">
            <a:spAutoFit/>
          </a:bodyPr>
          <a:lstStyle/>
          <a:p>
            <a:r>
              <a:rPr lang="zh-CN" altLang="en-US" sz="3200" dirty="0">
                <a:solidFill>
                  <a:srgbClr val="0000FF"/>
                </a:solidFill>
                <a:effectLst/>
                <a:latin typeface="方正书宋_GBK"/>
                <a:ea typeface="方正书宋_GBK"/>
                <a:cs typeface="Times New Roman" panose="02020603050405020304" pitchFamily="18" charset="0"/>
              </a:rPr>
              <a:t>“舞榭歌台</a:t>
            </a:r>
            <a:r>
              <a:rPr lang="en-US" altLang="zh-CN" sz="3200" dirty="0">
                <a:solidFill>
                  <a:srgbClr val="0000FF"/>
                </a:solidFill>
                <a:effectLst/>
                <a:latin typeface="方正书宋_GBK"/>
                <a:ea typeface="方正书宋_GBK"/>
                <a:cs typeface="Times New Roman" panose="02020603050405020304" pitchFamily="18" charset="0"/>
              </a:rPr>
              <a:t>,</a:t>
            </a:r>
            <a:r>
              <a:rPr lang="zh-CN" altLang="en-US" sz="3200" dirty="0">
                <a:solidFill>
                  <a:srgbClr val="0000FF"/>
                </a:solidFill>
                <a:effectLst/>
                <a:latin typeface="方正书宋_GBK"/>
                <a:ea typeface="方正书宋_GBK"/>
                <a:cs typeface="Times New Roman" panose="02020603050405020304" pitchFamily="18" charset="0"/>
              </a:rPr>
              <a:t>风流总被</a:t>
            </a:r>
            <a:r>
              <a:rPr lang="en-US" altLang="zh-CN" sz="3200" dirty="0">
                <a:solidFill>
                  <a:srgbClr val="0000FF"/>
                </a:solidFill>
                <a:effectLst/>
                <a:latin typeface="方正书宋_GBK"/>
                <a:ea typeface="方正书宋_GBK"/>
                <a:cs typeface="Times New Roman" panose="02020603050405020304" pitchFamily="18" charset="0"/>
              </a:rPr>
              <a:t>,</a:t>
            </a:r>
            <a:r>
              <a:rPr lang="zh-CN" altLang="en-US" sz="3200" dirty="0">
                <a:solidFill>
                  <a:srgbClr val="0000FF"/>
                </a:solidFill>
                <a:effectLst/>
                <a:latin typeface="方正书宋_GBK"/>
                <a:ea typeface="方正书宋_GBK"/>
                <a:cs typeface="Times New Roman" panose="02020603050405020304" pitchFamily="18" charset="0"/>
              </a:rPr>
              <a:t>雨打风吹去”具有什么深刻的内涵</a:t>
            </a:r>
            <a:r>
              <a:rPr lang="en-US" altLang="zh-CN" sz="3200" dirty="0">
                <a:solidFill>
                  <a:srgbClr val="0000FF"/>
                </a:solidFill>
                <a:effectLst/>
                <a:latin typeface="方正书宋_GBK"/>
                <a:ea typeface="方正书宋_GBK"/>
                <a:cs typeface="Times New Roman" panose="02020603050405020304" pitchFamily="18" charset="0"/>
              </a:rPr>
              <a:t>?</a:t>
            </a:r>
            <a:endParaRPr lang="zh-CN" altLang="en-US" sz="3200" dirty="0"/>
          </a:p>
        </p:txBody>
      </p:sp>
    </p:spTree>
    <p:extLst>
      <p:ext uri="{BB962C8B-B14F-4D97-AF65-F5344CB8AC3E}">
        <p14:creationId xmlns:p14="http://schemas.microsoft.com/office/powerpoint/2010/main" val="16020315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BE88D3A-D509-48BF-914A-682B54FB8ECE}"/>
              </a:ext>
            </a:extLst>
          </p:cNvPr>
          <p:cNvSpPr txBox="1"/>
          <p:nvPr/>
        </p:nvSpPr>
        <p:spPr>
          <a:xfrm>
            <a:off x="3389329" y="2764705"/>
            <a:ext cx="8167967" cy="3416320"/>
          </a:xfrm>
          <a:prstGeom prst="rect">
            <a:avLst/>
          </a:prstGeom>
          <a:solidFill>
            <a:srgbClr val="FFFFFF">
              <a:alpha val="52941"/>
            </a:srgbClr>
          </a:solidFill>
        </p:spPr>
        <p:style>
          <a:lnRef idx="2">
            <a:schemeClr val="accent3"/>
          </a:lnRef>
          <a:fillRef idx="1">
            <a:schemeClr val="lt1"/>
          </a:fillRef>
          <a:effectRef idx="0">
            <a:schemeClr val="accent3"/>
          </a:effectRef>
          <a:fontRef idx="minor">
            <a:schemeClr val="dk1"/>
          </a:fontRef>
        </p:style>
        <p:txBody>
          <a:bodyPr wrap="square">
            <a:spAutoFit/>
          </a:bodyPr>
          <a:lstStyle/>
          <a:p>
            <a:pPr latinLnBrk="1"/>
            <a:r>
              <a:rPr lang="en-US" altLang="zh-CN" sz="36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       【</a:t>
            </a:r>
            <a:r>
              <a:rPr lang="zh-CN" altLang="en-US" sz="36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明确</a:t>
            </a:r>
            <a:r>
              <a:rPr lang="en-US" altLang="zh-CN" sz="36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孙权和刘裕都是建功立业的英雄人物</a:t>
            </a:r>
            <a:r>
              <a:rPr lang="en-US" altLang="zh-CN"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而且他们的事业都是在京口起步的。词人通过写这两位英雄人物</a:t>
            </a:r>
            <a:r>
              <a:rPr lang="en-US" altLang="zh-CN"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表达了自己</a:t>
            </a:r>
            <a:r>
              <a:rPr lang="zh-CN" altLang="en-US" sz="36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力主抗金和决心恢复中原的宏大抱负</a:t>
            </a:r>
            <a:r>
              <a:rPr lang="en-US" altLang="zh-CN" sz="36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6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rPr>
              <a:t>同时讽刺了南宋统治者屈辱求和的无耻行径</a:t>
            </a:r>
            <a:r>
              <a:rPr lang="zh-CN" altLang="en-US"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b="1" u="sng" dirty="0">
              <a:solidFill>
                <a:srgbClr val="C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EEF6A4A7-ACAA-45BA-8629-09F0E52F8A7C}"/>
              </a:ext>
            </a:extLst>
          </p:cNvPr>
          <p:cNvSpPr txBox="1"/>
          <p:nvPr/>
        </p:nvSpPr>
        <p:spPr>
          <a:xfrm>
            <a:off x="3389330" y="846455"/>
            <a:ext cx="8167968" cy="1754326"/>
          </a:xfrm>
          <a:prstGeom prst="rect">
            <a:avLst/>
          </a:prstGeom>
          <a:solidFill>
            <a:srgbClr val="FFFFFF">
              <a:alpha val="52941"/>
            </a:srgbClr>
          </a:solidFill>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3600" dirty="0">
                <a:solidFill>
                  <a:srgbClr val="0000FF"/>
                </a:solidFill>
                <a:latin typeface="方正书宋_GBK"/>
                <a:ea typeface="方正书宋_GBK"/>
                <a:cs typeface="Times New Roman" panose="02020603050405020304" pitchFamily="18" charset="0"/>
              </a:rPr>
              <a:t>      词的上阕写到了孙权和刘裕</a:t>
            </a:r>
            <a:r>
              <a:rPr lang="en-US" altLang="zh-CN" sz="3600" dirty="0">
                <a:solidFill>
                  <a:srgbClr val="0000FF"/>
                </a:solidFill>
                <a:latin typeface="方正书宋_GBK"/>
                <a:ea typeface="方正书宋_GBK"/>
                <a:cs typeface="Times New Roman" panose="02020603050405020304" pitchFamily="18" charset="0"/>
              </a:rPr>
              <a:t>,</a:t>
            </a:r>
            <a:r>
              <a:rPr lang="zh-CN" altLang="en-US" sz="3600" dirty="0">
                <a:solidFill>
                  <a:srgbClr val="0000FF"/>
                </a:solidFill>
                <a:latin typeface="方正书宋_GBK"/>
                <a:ea typeface="方正书宋_GBK"/>
                <a:cs typeface="Times New Roman" panose="02020603050405020304" pitchFamily="18" charset="0"/>
              </a:rPr>
              <a:t>这两个人的共同点是什么</a:t>
            </a:r>
            <a:r>
              <a:rPr lang="en-US" altLang="zh-CN" sz="3600" dirty="0">
                <a:solidFill>
                  <a:srgbClr val="0000FF"/>
                </a:solidFill>
                <a:latin typeface="方正书宋_GBK"/>
                <a:ea typeface="方正书宋_GBK"/>
                <a:cs typeface="Times New Roman" panose="02020603050405020304" pitchFamily="18" charset="0"/>
              </a:rPr>
              <a:t>?</a:t>
            </a:r>
            <a:r>
              <a:rPr lang="zh-CN" altLang="en-US" sz="3600" dirty="0">
                <a:solidFill>
                  <a:srgbClr val="0000FF"/>
                </a:solidFill>
                <a:latin typeface="方正书宋_GBK"/>
                <a:ea typeface="方正书宋_GBK"/>
                <a:cs typeface="Times New Roman" panose="02020603050405020304" pitchFamily="18" charset="0"/>
              </a:rPr>
              <a:t>词人通过写这两位英雄人物寄托了什么情怀</a:t>
            </a:r>
            <a:r>
              <a:rPr lang="en-US" altLang="zh-CN" sz="3600" dirty="0">
                <a:solidFill>
                  <a:srgbClr val="0000FF"/>
                </a:solidFill>
                <a:latin typeface="方正书宋_GBK"/>
                <a:ea typeface="方正书宋_GBK"/>
                <a:cs typeface="Times New Roman" panose="02020603050405020304" pitchFamily="18" charset="0"/>
              </a:rPr>
              <a:t>?</a:t>
            </a:r>
            <a:endParaRPr lang="zh-CN" altLang="en-US" sz="3600" dirty="0"/>
          </a:p>
        </p:txBody>
      </p:sp>
      <p:pic>
        <p:nvPicPr>
          <p:cNvPr id="3" name="图片 2" descr="人戴着帽子&#10;&#10;描述已自动生成">
            <a:extLst>
              <a:ext uri="{FF2B5EF4-FFF2-40B4-BE49-F238E27FC236}">
                <a16:creationId xmlns:a16="http://schemas.microsoft.com/office/drawing/2014/main" id="{19D754C9-31F9-4D6A-998F-EAE86D01F4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702" y="846455"/>
            <a:ext cx="2556957" cy="1697819"/>
          </a:xfrm>
          <a:prstGeom prst="rect">
            <a:avLst/>
          </a:prstGeom>
        </p:spPr>
      </p:pic>
      <p:pic>
        <p:nvPicPr>
          <p:cNvPr id="7" name="图片 6" descr="图片包含 游戏机, 男人, 旧, 穿着&#10;&#10;描述已自动生成">
            <a:extLst>
              <a:ext uri="{FF2B5EF4-FFF2-40B4-BE49-F238E27FC236}">
                <a16:creationId xmlns:a16="http://schemas.microsoft.com/office/drawing/2014/main" id="{34FCE89F-E2B0-4D51-8345-F29FED2AD4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701" y="2764704"/>
            <a:ext cx="2556958" cy="3416320"/>
          </a:xfrm>
          <a:prstGeom prst="rect">
            <a:avLst/>
          </a:prstGeom>
        </p:spPr>
      </p:pic>
    </p:spTree>
    <p:extLst>
      <p:ext uri="{BB962C8B-B14F-4D97-AF65-F5344CB8AC3E}">
        <p14:creationId xmlns:p14="http://schemas.microsoft.com/office/powerpoint/2010/main" val="26946021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heme/theme1.xml><?xml version="1.0" encoding="utf-8"?>
<a:theme xmlns:a="http://schemas.openxmlformats.org/drawingml/2006/main" name="1_Office 主题​​">
  <a:themeElements>
    <a:clrScheme name="自定义 242">
      <a:dk1>
        <a:srgbClr val="524E4B"/>
      </a:dk1>
      <a:lt1>
        <a:sysClr val="window" lastClr="FFFFFF"/>
      </a:lt1>
      <a:dk2>
        <a:srgbClr val="44546A"/>
      </a:dk2>
      <a:lt2>
        <a:srgbClr val="E7E6E6"/>
      </a:lt2>
      <a:accent1>
        <a:srgbClr val="A5A5A5"/>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字魂47号-三分行楷">
      <a:majorFont>
        <a:latin typeface="字魂47号-三分行楷"/>
        <a:ea typeface="字魂47号-三分行楷"/>
        <a:cs typeface=""/>
      </a:majorFont>
      <a:minorFont>
        <a:latin typeface="字魂47号-三分行楷"/>
        <a:ea typeface="字魂47号-三分行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TotalTime>
  <Words>2661</Words>
  <Application>Microsoft Office PowerPoint</Application>
  <PresentationFormat>宽屏</PresentationFormat>
  <Paragraphs>55</Paragraphs>
  <Slides>19</Slides>
  <Notes>6</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NEU-BZ-S92</vt:lpstr>
      <vt:lpstr>等线</vt:lpstr>
      <vt:lpstr>方正书宋_GBK</vt:lpstr>
      <vt:lpstr>仿宋</vt:lpstr>
      <vt:lpstr>华文楷体</vt:lpstr>
      <vt:lpstr>微软雅黑</vt:lpstr>
      <vt:lpstr>嗡阿吽－田英章钢笔隶书简</vt:lpstr>
      <vt:lpstr>字魂47号-三分行楷</vt:lpstr>
      <vt:lpstr>Arial</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zm1605</dc:creator>
  <cp:lastModifiedBy>zm1605</cp:lastModifiedBy>
  <cp:revision>28</cp:revision>
  <dcterms:created xsi:type="dcterms:W3CDTF">2020-10-19T13:21:45Z</dcterms:created>
  <dcterms:modified xsi:type="dcterms:W3CDTF">2020-10-23T03:21:10Z</dcterms:modified>
</cp:coreProperties>
</file>