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notesMasterIdLst>
    <p:notesMasterId r:id="rId47"/>
  </p:notesMasterIdLst>
  <p:sldIdLst>
    <p:sldId id="329" r:id="rId2"/>
    <p:sldId id="328" r:id="rId3"/>
    <p:sldId id="331" r:id="rId4"/>
    <p:sldId id="332" r:id="rId5"/>
    <p:sldId id="333" r:id="rId6"/>
    <p:sldId id="334" r:id="rId7"/>
    <p:sldId id="378" r:id="rId8"/>
    <p:sldId id="335" r:id="rId9"/>
    <p:sldId id="354" r:id="rId10"/>
    <p:sldId id="347" r:id="rId11"/>
    <p:sldId id="337" r:id="rId12"/>
    <p:sldId id="379" r:id="rId13"/>
    <p:sldId id="380" r:id="rId14"/>
    <p:sldId id="350" r:id="rId15"/>
    <p:sldId id="351" r:id="rId16"/>
    <p:sldId id="381" r:id="rId17"/>
    <p:sldId id="352" r:id="rId18"/>
    <p:sldId id="382" r:id="rId19"/>
    <p:sldId id="383" r:id="rId20"/>
    <p:sldId id="384" r:id="rId21"/>
    <p:sldId id="361" r:id="rId22"/>
    <p:sldId id="385" r:id="rId23"/>
    <p:sldId id="362" r:id="rId24"/>
    <p:sldId id="364" r:id="rId25"/>
    <p:sldId id="387" r:id="rId26"/>
    <p:sldId id="386" r:id="rId27"/>
    <p:sldId id="363" r:id="rId28"/>
    <p:sldId id="388" r:id="rId29"/>
    <p:sldId id="338" r:id="rId30"/>
    <p:sldId id="389" r:id="rId31"/>
    <p:sldId id="365" r:id="rId32"/>
    <p:sldId id="366" r:id="rId33"/>
    <p:sldId id="377" r:id="rId34"/>
    <p:sldId id="367" r:id="rId35"/>
    <p:sldId id="368" r:id="rId36"/>
    <p:sldId id="369" r:id="rId37"/>
    <p:sldId id="370" r:id="rId38"/>
    <p:sldId id="371" r:id="rId39"/>
    <p:sldId id="390" r:id="rId40"/>
    <p:sldId id="391" r:id="rId41"/>
    <p:sldId id="392" r:id="rId42"/>
    <p:sldId id="353" r:id="rId43"/>
    <p:sldId id="373" r:id="rId44"/>
    <p:sldId id="374" r:id="rId45"/>
    <p:sldId id="376" r:id="rId46"/>
  </p:sldIdLst>
  <p:sldSz cx="12192000" cy="6858000"/>
  <p:notesSz cx="7104063" cy="10234613"/>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233AE"/>
    <a:srgbClr val="648BAE"/>
    <a:srgbClr val="1E21A2"/>
    <a:srgbClr val="253B34"/>
    <a:srgbClr val="C1DEF6"/>
    <a:srgbClr val="B4DEFA"/>
    <a:srgbClr val="EA6E7E"/>
    <a:srgbClr val="EFA0A7"/>
    <a:srgbClr val="F3EFEE"/>
    <a:srgbClr val="F5F1E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varScale="1">
        <p:scale>
          <a:sx n="70" d="100"/>
          <a:sy n="70" d="100"/>
        </p:scale>
        <p:origin x="-690" y="-108"/>
      </p:cViewPr>
      <p:guideLst>
        <p:guide orient="horz" pos="2160"/>
        <p:guide pos="3840"/>
      </p:guideLst>
    </p:cSldViewPr>
  </p:slideViewPr>
  <p:notesTextViewPr>
    <p:cViewPr>
      <p:scale>
        <a:sx n="1" d="1"/>
        <a:sy n="1" d="1"/>
      </p:scale>
      <p:origin x="0" y="0"/>
    </p:cViewPr>
  </p:notesTextViewPr>
  <p:sorterViewPr>
    <p:cViewPr>
      <p:scale>
        <a:sx n="100" d="100"/>
        <a:sy n="100" d="100"/>
      </p:scale>
      <p:origin x="0" y="-409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2019/11/9</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xmlns="" val="2263879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advTm="300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advTm="300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advTm="300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p:transition spd="med" advTm="300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advTm="300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advTm="300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advTm="300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advTm="300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advTm="300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advTm="300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advTm="300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advTm="300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pPr/>
              <a:t>2019/11/9</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ransition spd="med" advTm="3000">
    <p:pull/>
  </p:transition>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C436DB20-ED0E-48C8-83FD-9B05A434AC43}"/>
              </a:ext>
            </a:extLst>
          </p:cNvPr>
          <p:cNvSpPr txBox="1"/>
          <p:nvPr/>
        </p:nvSpPr>
        <p:spPr>
          <a:xfrm>
            <a:off x="1988600" y="3059668"/>
            <a:ext cx="8362764" cy="1107996"/>
          </a:xfrm>
          <a:prstGeom prst="rect">
            <a:avLst/>
          </a:prstGeom>
          <a:noFill/>
        </p:spPr>
        <p:txBody>
          <a:bodyPr wrap="square" rtlCol="0">
            <a:spAutoFit/>
          </a:bodyPr>
          <a:lstStyle/>
          <a:p>
            <a:pPr algn="ctr"/>
            <a:r>
              <a:rPr lang="en-US" altLang="zh-CN" sz="6600" b="1" dirty="0">
                <a:solidFill>
                  <a:srgbClr val="00B050"/>
                </a:solidFill>
              </a:rPr>
              <a:t>7.1  </a:t>
            </a:r>
            <a:r>
              <a:rPr lang="zh-CN" altLang="zh-CN" sz="6600" b="1" dirty="0">
                <a:solidFill>
                  <a:srgbClr val="00B050"/>
                </a:solidFill>
              </a:rPr>
              <a:t>短</a:t>
            </a:r>
            <a:r>
              <a:rPr lang="en-US" altLang="zh-CN" sz="6600" b="1" dirty="0">
                <a:solidFill>
                  <a:srgbClr val="00B050"/>
                </a:solidFill>
              </a:rPr>
              <a:t>  </a:t>
            </a:r>
            <a:r>
              <a:rPr lang="zh-CN" altLang="zh-CN" sz="6600" b="1" dirty="0">
                <a:solidFill>
                  <a:srgbClr val="00B050"/>
                </a:solidFill>
              </a:rPr>
              <a:t>歌</a:t>
            </a:r>
            <a:r>
              <a:rPr lang="en-US" altLang="zh-CN" sz="6600" b="1">
                <a:solidFill>
                  <a:srgbClr val="00B050"/>
                </a:solidFill>
              </a:rPr>
              <a:t>  </a:t>
            </a:r>
            <a:r>
              <a:rPr lang="zh-CN" altLang="zh-CN" sz="6600" b="1">
                <a:solidFill>
                  <a:srgbClr val="00B050"/>
                </a:solidFill>
              </a:rPr>
              <a:t>行</a:t>
            </a:r>
            <a:endParaRPr lang="zh-CN" altLang="en-US" sz="6600" dirty="0">
              <a:solidFill>
                <a:srgbClr val="00B050"/>
              </a:solidFill>
              <a:latin typeface="+mn-ea"/>
              <a:cs typeface="字魂27号-布丁体" panose="00000500000000000000" charset="-122"/>
            </a:endParaRPr>
          </a:p>
        </p:txBody>
      </p:sp>
    </p:spTree>
    <p:extLst>
      <p:ext uri="{BB962C8B-B14F-4D97-AF65-F5344CB8AC3E}">
        <p14:creationId xmlns:p14="http://schemas.microsoft.com/office/powerpoint/2010/main" xmlns="" val="54740636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0" y="520262"/>
            <a:ext cx="6095999" cy="5764431"/>
          </a:xfrm>
        </p:spPr>
        <p:txBody>
          <a:bodyPr>
            <a:normAutofit fontScale="62500" lnSpcReduction="20000"/>
          </a:bodyPr>
          <a:lstStyle/>
          <a:p>
            <a:pPr>
              <a:lnSpc>
                <a:spcPct val="170000"/>
              </a:lnSpc>
            </a:pPr>
            <a:r>
              <a:rPr lang="zh-CN" altLang="zh-CN" b="1" dirty="0"/>
              <a:t>他用乐府古题写时事，继承汉乐府民歌“缘事而发”的现实主义精神，真实反映了汉末动乱的社会现实。他的诗歌内容较为丰富，风格苍劲悲凉。有反映战乱和民生疾苦的《蒿里行》等，有反映个人政治抱负的《短歌行》，有写景的《观沧海》和抒情的《龟虽寿》等。</a:t>
            </a:r>
          </a:p>
        </p:txBody>
      </p:sp>
      <p:pic>
        <p:nvPicPr>
          <p:cNvPr id="4" name="图片 3">
            <a:extLst>
              <a:ext uri="{FF2B5EF4-FFF2-40B4-BE49-F238E27FC236}">
                <a16:creationId xmlns:a16="http://schemas.microsoft.com/office/drawing/2014/main" xmlns="" id="{D51A9F13-144D-4DC7-8712-395E647DCE51}"/>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096000" y="1093568"/>
            <a:ext cx="5972175" cy="5191125"/>
          </a:xfrm>
          <a:prstGeom prst="rect">
            <a:avLst/>
          </a:prstGeom>
        </p:spPr>
      </p:pic>
    </p:spTree>
    <p:extLst>
      <p:ext uri="{BB962C8B-B14F-4D97-AF65-F5344CB8AC3E}">
        <p14:creationId xmlns:p14="http://schemas.microsoft.com/office/powerpoint/2010/main" xmlns="" val="251924295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499762"/>
            <a:ext cx="12192000" cy="5163101"/>
          </a:xfrm>
        </p:spPr>
        <p:txBody>
          <a:bodyPr>
            <a:normAutofit fontScale="70000" lnSpcReduction="20000"/>
          </a:bodyPr>
          <a:lstStyle/>
          <a:p>
            <a:pPr>
              <a:lnSpc>
                <a:spcPct val="170000"/>
              </a:lnSpc>
            </a:pPr>
            <a:r>
              <a:rPr lang="en-US" altLang="zh-CN" b="1" dirty="0">
                <a:solidFill>
                  <a:srgbClr val="C00000"/>
                </a:solidFill>
              </a:rPr>
              <a:t>2.</a:t>
            </a:r>
            <a:r>
              <a:rPr lang="zh-CN" altLang="zh-CN" b="1" dirty="0">
                <a:solidFill>
                  <a:srgbClr val="C00000"/>
                </a:solidFill>
              </a:rPr>
              <a:t>建安风骨：</a:t>
            </a:r>
          </a:p>
          <a:p>
            <a:pPr>
              <a:lnSpc>
                <a:spcPct val="170000"/>
              </a:lnSpc>
            </a:pPr>
            <a:r>
              <a:rPr lang="zh-CN" altLang="zh-CN" b="1" dirty="0"/>
              <a:t>指汉魏之际曹氏父子、建安七子</a:t>
            </a:r>
            <a:r>
              <a:rPr lang="en-US" altLang="zh-CN" b="1" dirty="0"/>
              <a:t>(</a:t>
            </a:r>
            <a:r>
              <a:rPr lang="zh-CN" altLang="zh-CN" b="1" dirty="0"/>
              <a:t>孔融、陈琳、王粲、徐干、阮瑀、应玚、刘桢</a:t>
            </a:r>
            <a:r>
              <a:rPr lang="en-US" altLang="zh-CN" b="1" dirty="0"/>
              <a:t>)</a:t>
            </a:r>
            <a:r>
              <a:rPr lang="zh-CN" altLang="zh-CN" b="1" dirty="0"/>
              <a:t>等人慷慨悲凉的诗文风格。汉献帝最后的年号为</a:t>
            </a:r>
            <a:r>
              <a:rPr lang="en-US" altLang="zh-CN" b="1" dirty="0"/>
              <a:t>“</a:t>
            </a:r>
            <a:r>
              <a:rPr lang="zh-CN" altLang="zh-CN" b="1" dirty="0"/>
              <a:t>建安</a:t>
            </a:r>
            <a:r>
              <a:rPr lang="en-US" altLang="zh-CN" b="1" dirty="0"/>
              <a:t>”(</a:t>
            </a:r>
            <a:r>
              <a:rPr lang="zh-CN" altLang="zh-CN" b="1" dirty="0"/>
              <a:t>公元</a:t>
            </a:r>
            <a:r>
              <a:rPr lang="en-US" altLang="zh-CN" b="1" dirty="0"/>
              <a:t>196</a:t>
            </a:r>
            <a:r>
              <a:rPr lang="zh-CN" altLang="zh-CN" b="1" dirty="0"/>
              <a:t>年～</a:t>
            </a:r>
            <a:r>
              <a:rPr lang="en-US" altLang="zh-CN" b="1" dirty="0"/>
              <a:t>220</a:t>
            </a:r>
            <a:r>
              <a:rPr lang="zh-CN" altLang="zh-CN" b="1" dirty="0"/>
              <a:t>年</a:t>
            </a:r>
            <a:r>
              <a:rPr lang="en-US" altLang="zh-CN" b="1" dirty="0"/>
              <a:t>)</a:t>
            </a:r>
            <a:r>
              <a:rPr lang="zh-CN" altLang="zh-CN" b="1" dirty="0"/>
              <a:t>，所以这一时期的诗文风格就被称为</a:t>
            </a:r>
            <a:r>
              <a:rPr lang="en-US" altLang="zh-CN" b="1" dirty="0"/>
              <a:t>“</a:t>
            </a:r>
            <a:r>
              <a:rPr lang="zh-CN" altLang="zh-CN" b="1" dirty="0"/>
              <a:t>建安风骨</a:t>
            </a:r>
            <a:r>
              <a:rPr lang="en-US" altLang="zh-CN" b="1" dirty="0"/>
              <a:t>”</a:t>
            </a:r>
            <a:r>
              <a:rPr lang="zh-CN" altLang="zh-CN" b="1" dirty="0"/>
              <a:t>。这一时代的作家，以</a:t>
            </a:r>
            <a:r>
              <a:rPr lang="en-US" altLang="zh-CN" b="1" dirty="0"/>
              <a:t>“</a:t>
            </a:r>
            <a:r>
              <a:rPr lang="zh-CN" altLang="zh-CN" b="1" dirty="0"/>
              <a:t>三曹</a:t>
            </a:r>
            <a:r>
              <a:rPr lang="en-US" altLang="zh-CN" b="1" dirty="0"/>
              <a:t>”“</a:t>
            </a:r>
            <a:r>
              <a:rPr lang="zh-CN" altLang="zh-CN" b="1" dirty="0"/>
              <a:t>七子</a:t>
            </a:r>
            <a:r>
              <a:rPr lang="en-US" altLang="zh-CN" b="1" dirty="0"/>
              <a:t>”</a:t>
            </a:r>
            <a:r>
              <a:rPr lang="zh-CN" altLang="zh-CN" b="1" dirty="0"/>
              <a:t>为代表，逐步摆脱了儒家思想的束缚，注重作品本身的抒情性，加上当时处于战乱动荡的年代，思想感情常常表现得更为慷慨激昂，</a:t>
            </a:r>
            <a:endParaRPr lang="zh-CN" altLang="zh-CN" b="1" dirty="0">
              <a:latin typeface="+mn-ea"/>
            </a:endParaRPr>
          </a:p>
        </p:txBody>
      </p:sp>
    </p:spTree>
    <p:extLst>
      <p:ext uri="{BB962C8B-B14F-4D97-AF65-F5344CB8AC3E}">
        <p14:creationId xmlns:p14="http://schemas.microsoft.com/office/powerpoint/2010/main" xmlns="" val="3668203419"/>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368968" y="964983"/>
            <a:ext cx="11454063" cy="5163101"/>
          </a:xfrm>
        </p:spPr>
        <p:txBody>
          <a:bodyPr>
            <a:normAutofit fontScale="77500" lnSpcReduction="20000"/>
          </a:bodyPr>
          <a:lstStyle/>
          <a:p>
            <a:pPr>
              <a:lnSpc>
                <a:spcPct val="170000"/>
              </a:lnSpc>
            </a:pPr>
            <a:r>
              <a:rPr lang="zh-CN" altLang="zh-CN" b="1" dirty="0"/>
              <a:t>他们创作了一大批文学巨著，形成了文学作品内容充实、感情丰富的特点，普遍采用五言形式，以风骨遒劲而著称，并具有慷慨悲凉的阳刚之气，即人们常说的</a:t>
            </a:r>
            <a:r>
              <a:rPr lang="en-US" altLang="zh-CN" b="1" dirty="0"/>
              <a:t>“</a:t>
            </a:r>
            <a:r>
              <a:rPr lang="zh-CN" altLang="zh-CN" b="1" dirty="0"/>
              <a:t>建安风骨</a:t>
            </a:r>
            <a:r>
              <a:rPr lang="en-US" altLang="zh-CN" b="1" dirty="0"/>
              <a:t>”</a:t>
            </a:r>
            <a:r>
              <a:rPr lang="zh-CN" altLang="zh-CN" b="1" dirty="0"/>
              <a:t>。建安文学的辉煌成就，对后来文学艺术的发展产生了深远的影响。南北朝刘勰和钟嵘反复推崇建安时期的文风；唐陈子昂盛赞</a:t>
            </a:r>
            <a:r>
              <a:rPr lang="en-US" altLang="zh-CN" b="1" dirty="0"/>
              <a:t>“</a:t>
            </a:r>
            <a:r>
              <a:rPr lang="zh-CN" altLang="zh-CN" b="1" dirty="0"/>
              <a:t>汉魏风骨</a:t>
            </a:r>
            <a:r>
              <a:rPr lang="en-US" altLang="zh-CN" b="1" dirty="0"/>
              <a:t>”</a:t>
            </a:r>
            <a:r>
              <a:rPr lang="zh-CN" altLang="zh-CN" b="1" dirty="0"/>
              <a:t>，李白有</a:t>
            </a:r>
            <a:r>
              <a:rPr lang="en-US" altLang="zh-CN" b="1" dirty="0"/>
              <a:t>“</a:t>
            </a:r>
            <a:r>
              <a:rPr lang="zh-CN" altLang="zh-CN" b="1" dirty="0"/>
              <a:t>蓬莱文章建安骨</a:t>
            </a:r>
            <a:r>
              <a:rPr lang="en-US" altLang="zh-CN" b="1" dirty="0"/>
              <a:t>”</a:t>
            </a:r>
            <a:r>
              <a:rPr lang="zh-CN" altLang="zh-CN" b="1" dirty="0"/>
              <a:t>的诗句。</a:t>
            </a:r>
          </a:p>
        </p:txBody>
      </p:sp>
    </p:spTree>
    <p:extLst>
      <p:ext uri="{BB962C8B-B14F-4D97-AF65-F5344CB8AC3E}">
        <p14:creationId xmlns:p14="http://schemas.microsoft.com/office/powerpoint/2010/main" xmlns="" val="201230932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272717" y="834191"/>
            <a:ext cx="11277599" cy="4539914"/>
          </a:xfrm>
        </p:spPr>
        <p:txBody>
          <a:bodyPr>
            <a:normAutofit fontScale="85000" lnSpcReduction="10000"/>
          </a:bodyPr>
          <a:lstStyle/>
          <a:p>
            <a:pPr>
              <a:lnSpc>
                <a:spcPct val="150000"/>
              </a:lnSpc>
            </a:pPr>
            <a:r>
              <a:rPr lang="en-US" altLang="zh-CN" b="1" dirty="0">
                <a:solidFill>
                  <a:srgbClr val="C00000"/>
                </a:solidFill>
              </a:rPr>
              <a:t>3. </a:t>
            </a:r>
            <a:r>
              <a:rPr lang="zh-CN" altLang="zh-CN" b="1" dirty="0">
                <a:solidFill>
                  <a:srgbClr val="C00000"/>
                </a:solidFill>
              </a:rPr>
              <a:t>歌行体：</a:t>
            </a:r>
          </a:p>
          <a:p>
            <a:pPr>
              <a:lnSpc>
                <a:spcPct val="150000"/>
              </a:lnSpc>
            </a:pPr>
            <a:r>
              <a:rPr lang="zh-CN" altLang="zh-CN" b="1" dirty="0"/>
              <a:t>歌行体，是我国古代诗歌的一种体裁，</a:t>
            </a:r>
            <a:r>
              <a:rPr lang="en-US" altLang="zh-CN" b="1" dirty="0"/>
              <a:t>“</a:t>
            </a:r>
            <a:r>
              <a:rPr lang="zh-CN" altLang="zh-CN" b="1" dirty="0"/>
              <a:t>行</a:t>
            </a:r>
            <a:r>
              <a:rPr lang="en-US" altLang="zh-CN" b="1" dirty="0"/>
              <a:t>”</a:t>
            </a:r>
            <a:r>
              <a:rPr lang="zh-CN" altLang="zh-CN" b="1" dirty="0"/>
              <a:t>是乐曲的意思。因汉魏以前的乐府诗题为</a:t>
            </a:r>
            <a:r>
              <a:rPr lang="en-US" altLang="zh-CN" b="1" dirty="0"/>
              <a:t>“</a:t>
            </a:r>
            <a:r>
              <a:rPr lang="zh-CN" altLang="zh-CN" b="1" dirty="0"/>
              <a:t>歌</a:t>
            </a:r>
            <a:r>
              <a:rPr lang="en-US" altLang="zh-CN" b="1" dirty="0"/>
              <a:t>”</a:t>
            </a:r>
            <a:r>
              <a:rPr lang="zh-CN" altLang="zh-CN" b="1" dirty="0"/>
              <a:t>和</a:t>
            </a:r>
            <a:r>
              <a:rPr lang="en-US" altLang="zh-CN" b="1" dirty="0"/>
              <a:t>“</a:t>
            </a:r>
            <a:r>
              <a:rPr lang="zh-CN" altLang="zh-CN" b="1" dirty="0"/>
              <a:t>行</a:t>
            </a:r>
            <a:r>
              <a:rPr lang="en-US" altLang="zh-CN" b="1" dirty="0"/>
              <a:t>”</a:t>
            </a:r>
            <a:r>
              <a:rPr lang="zh-CN" altLang="zh-CN" b="1" dirty="0"/>
              <a:t>的颇多而得名，其章节、格律一般比较自由，形式常采用五言、七言、杂言的古体，亦称古诗、古风。</a:t>
            </a:r>
          </a:p>
        </p:txBody>
      </p:sp>
    </p:spTree>
    <p:extLst>
      <p:ext uri="{BB962C8B-B14F-4D97-AF65-F5344CB8AC3E}">
        <p14:creationId xmlns:p14="http://schemas.microsoft.com/office/powerpoint/2010/main" xmlns="" val="1873232141"/>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457201"/>
            <a:ext cx="10972800" cy="1143000"/>
          </a:xfrm>
        </p:spPr>
        <p:txBody>
          <a:bodyPr/>
          <a:lstStyle/>
          <a:p>
            <a:r>
              <a:rPr lang="zh-CN" altLang="zh-CN" b="1" dirty="0">
                <a:solidFill>
                  <a:srgbClr val="FF0000"/>
                </a:solidFill>
              </a:rPr>
              <a:t>背景及解题</a:t>
            </a:r>
            <a:endParaRPr lang="zh-CN" altLang="en-US" dirty="0">
              <a:solidFill>
                <a:srgbClr val="FF0000"/>
              </a:solidFill>
            </a:endParaRP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17987" y="1600201"/>
            <a:ext cx="11901948" cy="4179162"/>
          </a:xfrm>
        </p:spPr>
        <p:txBody>
          <a:bodyPr>
            <a:normAutofit fontScale="62500" lnSpcReduction="20000"/>
          </a:bodyPr>
          <a:lstStyle/>
          <a:p>
            <a:pPr>
              <a:lnSpc>
                <a:spcPct val="160000"/>
              </a:lnSpc>
            </a:pPr>
            <a:r>
              <a:rPr lang="en-US" altLang="zh-CN" b="1" dirty="0">
                <a:solidFill>
                  <a:srgbClr val="C00000"/>
                </a:solidFill>
                <a:latin typeface="+mn-ea"/>
              </a:rPr>
              <a:t>1.</a:t>
            </a:r>
            <a:r>
              <a:rPr lang="zh-CN" altLang="zh-CN" b="1" dirty="0">
                <a:solidFill>
                  <a:srgbClr val="C00000"/>
                </a:solidFill>
                <a:latin typeface="+mn-ea"/>
              </a:rPr>
              <a:t>背景：</a:t>
            </a:r>
          </a:p>
          <a:p>
            <a:pPr>
              <a:lnSpc>
                <a:spcPct val="160000"/>
              </a:lnSpc>
            </a:pPr>
            <a:r>
              <a:rPr lang="zh-CN" altLang="zh-CN" b="1" dirty="0"/>
              <a:t>赤壁大战前夕，在曹军用铁锁连舟之后，曹操看着大军威武的气势，以为不日就可扫平四海，统一中原，不禁喜从中来，于是备齐鼓乐，以歌舞壮军威，饮至半夜，忽闻鸦声望南飞鸣而去。曹操感此景而持槊歌此《短歌行》，意下抒发了自己立志统一中原的雄心斗志，不禁令人感慨，可惜不久之后，曹操即被孙刘联军大败赤壁，然而这首不朽的乐府诗却被广为传唱。</a:t>
            </a:r>
          </a:p>
          <a:p>
            <a:endParaRPr lang="zh-CN" altLang="en-US" dirty="0"/>
          </a:p>
        </p:txBody>
      </p:sp>
    </p:spTree>
    <p:extLst>
      <p:ext uri="{BB962C8B-B14F-4D97-AF65-F5344CB8AC3E}">
        <p14:creationId xmlns:p14="http://schemas.microsoft.com/office/powerpoint/2010/main" xmlns="" val="15744195"/>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12295" y="561474"/>
            <a:ext cx="11806989" cy="5439831"/>
          </a:xfrm>
        </p:spPr>
        <p:txBody>
          <a:bodyPr>
            <a:normAutofit fontScale="55000" lnSpcReduction="20000"/>
          </a:bodyPr>
          <a:lstStyle/>
          <a:p>
            <a:pPr>
              <a:lnSpc>
                <a:spcPct val="170000"/>
              </a:lnSpc>
            </a:pPr>
            <a:r>
              <a:rPr lang="en-US" altLang="zh-CN" b="1" dirty="0">
                <a:solidFill>
                  <a:srgbClr val="C00000"/>
                </a:solidFill>
                <a:latin typeface="+mn-ea"/>
              </a:rPr>
              <a:t>2.</a:t>
            </a:r>
            <a:r>
              <a:rPr lang="zh-CN" altLang="zh-CN" b="1" dirty="0">
                <a:solidFill>
                  <a:srgbClr val="C00000"/>
                </a:solidFill>
                <a:latin typeface="+mn-ea"/>
              </a:rPr>
              <a:t>解</a:t>
            </a:r>
            <a:r>
              <a:rPr lang="en-US" altLang="zh-CN" b="1" dirty="0">
                <a:solidFill>
                  <a:srgbClr val="C00000"/>
                </a:solidFill>
                <a:latin typeface="+mn-ea"/>
              </a:rPr>
              <a:t> </a:t>
            </a:r>
            <a:r>
              <a:rPr lang="zh-CN" altLang="zh-CN" b="1" dirty="0">
                <a:solidFill>
                  <a:srgbClr val="C00000"/>
                </a:solidFill>
                <a:latin typeface="+mn-ea"/>
              </a:rPr>
              <a:t>题</a:t>
            </a:r>
            <a:endParaRPr lang="en-US" altLang="zh-CN" b="1" dirty="0">
              <a:solidFill>
                <a:srgbClr val="C00000"/>
              </a:solidFill>
              <a:latin typeface="+mn-ea"/>
            </a:endParaRPr>
          </a:p>
          <a:p>
            <a:pPr>
              <a:lnSpc>
                <a:spcPct val="170000"/>
              </a:lnSpc>
            </a:pPr>
            <a:r>
              <a:rPr lang="zh-CN" altLang="zh-CN" b="1" dirty="0"/>
              <a:t>这是一首乐府诗，“短歌行”是汉乐府的一个曲调的名称，乐府诗有长歌和短歌之分。一般是根据歌词音节的长短而言。一般说，长歌比较热烈奔放，而短歌的节奏比较短促，低吟短唱，适于抒发内心的忧愁和苦闷。行，则是古代诗歌的一种体裁，可配乐歌唱。</a:t>
            </a:r>
            <a:r>
              <a:rPr lang="en-US" altLang="zh-CN" b="1" dirty="0"/>
              <a:t> </a:t>
            </a:r>
            <a:endParaRPr lang="zh-CN" altLang="zh-CN" b="1" dirty="0"/>
          </a:p>
          <a:p>
            <a:pPr>
              <a:lnSpc>
                <a:spcPct val="170000"/>
              </a:lnSpc>
            </a:pPr>
            <a:r>
              <a:rPr lang="zh-CN" altLang="zh-CN" b="1" dirty="0"/>
              <a:t>“短歌”是针对歌词音节的长短而言的。这首诗诗句都是四字句，就成为“短歌”。长歌行与短歌行的区别除了在歌声、曲调的长短上有区别外，还有另一个区别，长歌是慷慨激烈的，短歌是微吟低徊的，比较适合抒发内心的忧愁和苦闷。</a:t>
            </a:r>
          </a:p>
          <a:p>
            <a:endParaRPr lang="zh-CN" altLang="en-US" dirty="0"/>
          </a:p>
        </p:txBody>
      </p:sp>
    </p:spTree>
    <p:extLst>
      <p:ext uri="{BB962C8B-B14F-4D97-AF65-F5344CB8AC3E}">
        <p14:creationId xmlns:p14="http://schemas.microsoft.com/office/powerpoint/2010/main" xmlns="" val="401081123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 y="561474"/>
            <a:ext cx="12192000" cy="5271155"/>
          </a:xfrm>
        </p:spPr>
        <p:txBody>
          <a:bodyPr>
            <a:normAutofit fontScale="55000" lnSpcReduction="20000"/>
          </a:bodyPr>
          <a:lstStyle/>
          <a:p>
            <a:pPr>
              <a:lnSpc>
                <a:spcPct val="170000"/>
              </a:lnSpc>
            </a:pPr>
            <a:r>
              <a:rPr lang="en-US" altLang="zh-CN" b="1" dirty="0">
                <a:solidFill>
                  <a:srgbClr val="C00000"/>
                </a:solidFill>
              </a:rPr>
              <a:t>3.</a:t>
            </a:r>
            <a:r>
              <a:rPr lang="zh-CN" altLang="zh-CN" b="1" dirty="0">
                <a:solidFill>
                  <a:srgbClr val="C00000"/>
                </a:solidFill>
              </a:rPr>
              <a:t>名家点评：</a:t>
            </a:r>
          </a:p>
          <a:p>
            <a:pPr>
              <a:lnSpc>
                <a:spcPct val="170000"/>
              </a:lnSpc>
            </a:pPr>
            <a:r>
              <a:rPr lang="en-US" altLang="zh-CN" b="1" dirty="0">
                <a:latin typeface="+mn-ea"/>
              </a:rPr>
              <a:t>(1)</a:t>
            </a:r>
            <a:r>
              <a:rPr lang="zh-CN" altLang="zh-CN" b="1" dirty="0">
                <a:latin typeface="+mn-ea"/>
              </a:rPr>
              <a:t>魏武帝</a:t>
            </a:r>
            <a:r>
              <a:rPr lang="en-US" altLang="zh-CN" b="1" dirty="0">
                <a:latin typeface="+mn-ea"/>
              </a:rPr>
              <a:t>“</a:t>
            </a:r>
            <a:r>
              <a:rPr lang="zh-CN" altLang="zh-CN" b="1" dirty="0">
                <a:latin typeface="+mn-ea"/>
              </a:rPr>
              <a:t>对酒当歌，人生几何</a:t>
            </a:r>
            <a:r>
              <a:rPr lang="en-US" altLang="zh-CN" b="1" dirty="0">
                <a:latin typeface="+mn-ea"/>
              </a:rPr>
              <a:t>”……</a:t>
            </a:r>
            <a:r>
              <a:rPr lang="zh-CN" altLang="zh-CN" b="1" dirty="0">
                <a:latin typeface="+mn-ea"/>
              </a:rPr>
              <a:t>言当及时为乐。又旧说长歌短歌，大率言人寿命长短分定，不可妄求也。</a:t>
            </a:r>
            <a:r>
              <a:rPr lang="en-US" altLang="zh-CN" b="1" dirty="0">
                <a:latin typeface="+mn-ea"/>
              </a:rPr>
              <a:t>——</a:t>
            </a:r>
            <a:r>
              <a:rPr lang="zh-CN" altLang="zh-CN" b="1" dirty="0">
                <a:latin typeface="+mn-ea"/>
              </a:rPr>
              <a:t>唐代史学家吴兢</a:t>
            </a:r>
          </a:p>
          <a:p>
            <a:pPr>
              <a:lnSpc>
                <a:spcPct val="170000"/>
              </a:lnSpc>
            </a:pPr>
            <a:r>
              <a:rPr lang="en-US" altLang="zh-CN" b="1" dirty="0">
                <a:latin typeface="+mn-ea"/>
              </a:rPr>
              <a:t>(2)</a:t>
            </a:r>
            <a:r>
              <a:rPr lang="zh-CN" altLang="zh-CN" b="1" dirty="0">
                <a:latin typeface="+mn-ea"/>
              </a:rPr>
              <a:t>孔融、杨修俱毙其手，操之高深安在？身为汉相，而时人目以汉贼，乃以周公自拟，谬矣。</a:t>
            </a:r>
          </a:p>
          <a:p>
            <a:pPr>
              <a:lnSpc>
                <a:spcPct val="170000"/>
              </a:lnSpc>
            </a:pPr>
            <a:r>
              <a:rPr lang="en-US" altLang="zh-CN" b="1" dirty="0">
                <a:latin typeface="+mn-ea"/>
              </a:rPr>
              <a:t>——</a:t>
            </a:r>
            <a:r>
              <a:rPr lang="zh-CN" altLang="zh-CN" b="1" dirty="0">
                <a:latin typeface="+mn-ea"/>
              </a:rPr>
              <a:t>南宋文学家、宋末文坛领袖刘克庄</a:t>
            </a:r>
          </a:p>
          <a:p>
            <a:pPr>
              <a:lnSpc>
                <a:spcPct val="170000"/>
              </a:lnSpc>
            </a:pPr>
            <a:r>
              <a:rPr lang="en-US" altLang="zh-CN" b="1" dirty="0">
                <a:latin typeface="+mn-ea"/>
              </a:rPr>
              <a:t>(3)</a:t>
            </a:r>
            <a:r>
              <a:rPr lang="zh-CN" altLang="zh-CN" b="1" dirty="0">
                <a:latin typeface="+mn-ea"/>
              </a:rPr>
              <a:t>此诗即汉高</a:t>
            </a:r>
            <a:r>
              <a:rPr lang="en-US" altLang="zh-CN" b="1" dirty="0">
                <a:latin typeface="+mn-ea"/>
              </a:rPr>
              <a:t>(</a:t>
            </a:r>
            <a:r>
              <a:rPr lang="zh-CN" altLang="zh-CN" b="1" dirty="0">
                <a:latin typeface="+mn-ea"/>
              </a:rPr>
              <a:t>祖</a:t>
            </a:r>
            <a:r>
              <a:rPr lang="en-US" altLang="zh-CN" b="1" dirty="0">
                <a:latin typeface="+mn-ea"/>
              </a:rPr>
              <a:t>)</a:t>
            </a:r>
            <a:r>
              <a:rPr lang="zh-CN" altLang="zh-CN" b="1" dirty="0">
                <a:latin typeface="+mn-ea"/>
              </a:rPr>
              <a:t>《大风歌》思猛士之旨也。</a:t>
            </a:r>
            <a:r>
              <a:rPr lang="en-US" altLang="zh-CN" b="1" dirty="0">
                <a:latin typeface="+mn-ea"/>
              </a:rPr>
              <a:t>——</a:t>
            </a:r>
            <a:r>
              <a:rPr lang="zh-CN" altLang="zh-CN" b="1" dirty="0">
                <a:latin typeface="+mn-ea"/>
              </a:rPr>
              <a:t>清代文学家陈沆</a:t>
            </a:r>
          </a:p>
          <a:p>
            <a:pPr>
              <a:lnSpc>
                <a:spcPct val="170000"/>
              </a:lnSpc>
            </a:pPr>
            <a:r>
              <a:rPr lang="en-US" altLang="zh-CN" b="1" dirty="0">
                <a:latin typeface="+mn-ea"/>
              </a:rPr>
              <a:t>(4)</a:t>
            </a:r>
            <a:r>
              <a:rPr lang="zh-CN" altLang="zh-CN" b="1" dirty="0">
                <a:latin typeface="+mn-ea"/>
              </a:rPr>
              <a:t>言当及时为乐也。</a:t>
            </a:r>
            <a:r>
              <a:rPr lang="en-US" altLang="zh-CN" b="1" dirty="0">
                <a:latin typeface="+mn-ea"/>
              </a:rPr>
              <a:t>“</a:t>
            </a:r>
            <a:r>
              <a:rPr lang="zh-CN" altLang="zh-CN" b="1" dirty="0">
                <a:latin typeface="+mn-ea"/>
              </a:rPr>
              <a:t>月明星稀</a:t>
            </a:r>
            <a:r>
              <a:rPr lang="en-US" altLang="zh-CN" b="1" dirty="0">
                <a:latin typeface="+mn-ea"/>
              </a:rPr>
              <a:t>”</a:t>
            </a:r>
            <a:r>
              <a:rPr lang="zh-CN" altLang="zh-CN" b="1" dirty="0">
                <a:latin typeface="+mn-ea"/>
              </a:rPr>
              <a:t>四句，喻客子无所依托。</a:t>
            </a:r>
            <a:r>
              <a:rPr lang="en-US" altLang="zh-CN" b="1" dirty="0">
                <a:latin typeface="+mn-ea"/>
              </a:rPr>
              <a:t>“</a:t>
            </a:r>
            <a:r>
              <a:rPr lang="zh-CN" altLang="zh-CN" b="1" dirty="0">
                <a:latin typeface="+mn-ea"/>
              </a:rPr>
              <a:t>山不厌高</a:t>
            </a:r>
            <a:r>
              <a:rPr lang="en-US" altLang="zh-CN" b="1" dirty="0">
                <a:latin typeface="+mn-ea"/>
              </a:rPr>
              <a:t>”</a:t>
            </a:r>
            <a:r>
              <a:rPr lang="zh-CN" altLang="zh-CN" b="1" dirty="0">
                <a:latin typeface="+mn-ea"/>
              </a:rPr>
              <a:t>四句，言王者不却众庶，故能成其大也。</a:t>
            </a:r>
            <a:r>
              <a:rPr lang="en-US" altLang="zh-CN" b="1" dirty="0">
                <a:latin typeface="+mn-ea"/>
              </a:rPr>
              <a:t>——</a:t>
            </a:r>
            <a:r>
              <a:rPr lang="zh-CN" altLang="zh-CN" b="1" dirty="0">
                <a:latin typeface="+mn-ea"/>
              </a:rPr>
              <a:t>清代诗人、学者沈德潜</a:t>
            </a:r>
          </a:p>
          <a:p>
            <a:endParaRPr lang="zh-CN" altLang="en-US" dirty="0"/>
          </a:p>
        </p:txBody>
      </p:sp>
    </p:spTree>
    <p:extLst>
      <p:ext uri="{BB962C8B-B14F-4D97-AF65-F5344CB8AC3E}">
        <p14:creationId xmlns:p14="http://schemas.microsoft.com/office/powerpoint/2010/main" xmlns="" val="187255453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5"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randombar(vertic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5"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randombar(vertical)">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486697"/>
            <a:ext cx="10972800" cy="930940"/>
          </a:xfrm>
        </p:spPr>
        <p:txBody>
          <a:bodyPr>
            <a:normAutofit fontScale="90000"/>
          </a:bodyPr>
          <a:lstStyle/>
          <a:p>
            <a:r>
              <a:rPr lang="zh-CN" altLang="zh-CN" b="1" dirty="0">
                <a:solidFill>
                  <a:srgbClr val="FF0000"/>
                </a:solidFill>
              </a:rPr>
              <a:t>内</a:t>
            </a:r>
            <a:r>
              <a:rPr lang="en-US" altLang="zh-CN" b="1" dirty="0">
                <a:solidFill>
                  <a:srgbClr val="FF0000"/>
                </a:solidFill>
              </a:rPr>
              <a:t> </a:t>
            </a:r>
            <a:r>
              <a:rPr lang="zh-CN" altLang="zh-CN" b="1" dirty="0">
                <a:solidFill>
                  <a:srgbClr val="FF0000"/>
                </a:solidFill>
              </a:rPr>
              <a:t>容</a:t>
            </a:r>
            <a:r>
              <a:rPr lang="en-US" altLang="zh-CN" b="1" dirty="0">
                <a:solidFill>
                  <a:srgbClr val="FF0000"/>
                </a:solidFill>
              </a:rPr>
              <a:t> </a:t>
            </a:r>
            <a:r>
              <a:rPr lang="zh-CN" altLang="zh-CN" b="1" dirty="0">
                <a:solidFill>
                  <a:srgbClr val="FF0000"/>
                </a:solidFill>
              </a:rPr>
              <a:t>研</a:t>
            </a:r>
            <a:r>
              <a:rPr lang="en-US" altLang="zh-CN" b="1" dirty="0">
                <a:solidFill>
                  <a:srgbClr val="FF0000"/>
                </a:solidFill>
              </a:rPr>
              <a:t> </a:t>
            </a:r>
            <a:r>
              <a:rPr lang="zh-CN" altLang="zh-CN" b="1" dirty="0">
                <a:solidFill>
                  <a:srgbClr val="FF0000"/>
                </a:solidFill>
              </a:rPr>
              <a:t>读</a:t>
            </a:r>
            <a:endParaRPr lang="zh-CN" altLang="en-US" dirty="0">
              <a:solidFill>
                <a:srgbClr val="FF0000"/>
              </a:solidFill>
            </a:endParaRP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 y="1297859"/>
            <a:ext cx="12005187" cy="4712324"/>
          </a:xfrm>
        </p:spPr>
        <p:txBody>
          <a:bodyPr>
            <a:normAutofit fontScale="55000" lnSpcReduction="20000"/>
          </a:bodyPr>
          <a:lstStyle/>
          <a:p>
            <a:pPr>
              <a:lnSpc>
                <a:spcPct val="170000"/>
              </a:lnSpc>
            </a:pPr>
            <a:r>
              <a:rPr lang="zh-CN" altLang="zh-CN" b="1" dirty="0">
                <a:solidFill>
                  <a:srgbClr val="C00000"/>
                </a:solidFill>
              </a:rPr>
              <a:t>（一）整体感知：</a:t>
            </a:r>
          </a:p>
          <a:p>
            <a:pPr>
              <a:lnSpc>
                <a:spcPct val="170000"/>
              </a:lnSpc>
            </a:pPr>
            <a:r>
              <a:rPr lang="en-US" altLang="zh-CN" b="1" dirty="0">
                <a:solidFill>
                  <a:srgbClr val="1233AE"/>
                </a:solidFill>
              </a:rPr>
              <a:t>1.</a:t>
            </a:r>
            <a:r>
              <a:rPr lang="zh-CN" altLang="zh-CN" b="1" dirty="0">
                <a:solidFill>
                  <a:srgbClr val="1233AE"/>
                </a:solidFill>
              </a:rPr>
              <a:t>翻译诗歌：自由朗读诗歌，结合注释翻译全诗。</a:t>
            </a:r>
          </a:p>
          <a:p>
            <a:pPr>
              <a:lnSpc>
                <a:spcPct val="170000"/>
              </a:lnSpc>
            </a:pPr>
            <a:r>
              <a:rPr lang="zh-CN" altLang="zh-CN" b="1" dirty="0">
                <a:solidFill>
                  <a:srgbClr val="FF0000"/>
                </a:solidFill>
              </a:rPr>
              <a:t>明确：白话译文：</a:t>
            </a:r>
          </a:p>
          <a:p>
            <a:pPr algn="ctr">
              <a:lnSpc>
                <a:spcPct val="170000"/>
              </a:lnSpc>
            </a:pPr>
            <a:r>
              <a:rPr lang="zh-CN" altLang="zh-CN" b="1" dirty="0">
                <a:latin typeface="楷体" panose="02010609060101010101" pitchFamily="49" charset="-122"/>
                <a:ea typeface="楷体" panose="02010609060101010101" pitchFamily="49" charset="-122"/>
              </a:rPr>
              <a:t>短歌行</a:t>
            </a:r>
          </a:p>
          <a:p>
            <a:pPr algn="ctr">
              <a:lnSpc>
                <a:spcPct val="170000"/>
              </a:lnSpc>
            </a:pPr>
            <a:r>
              <a:rPr lang="zh-CN" altLang="zh-CN" b="1" dirty="0">
                <a:latin typeface="楷体" panose="02010609060101010101" pitchFamily="49" charset="-122"/>
                <a:ea typeface="楷体" panose="02010609060101010101" pitchFamily="49" charset="-122"/>
              </a:rPr>
              <a:t>一边喝酒一边高歌，人生短促日月如梭。</a:t>
            </a:r>
          </a:p>
          <a:p>
            <a:pPr algn="ctr">
              <a:lnSpc>
                <a:spcPct val="170000"/>
              </a:lnSpc>
            </a:pPr>
            <a:r>
              <a:rPr lang="zh-CN" altLang="zh-CN" b="1" dirty="0">
                <a:latin typeface="楷体" panose="02010609060101010101" pitchFamily="49" charset="-122"/>
                <a:ea typeface="楷体" panose="02010609060101010101" pitchFamily="49" charset="-122"/>
              </a:rPr>
              <a:t>好比晨露转瞬即逝，失去的时日实在太多！</a:t>
            </a:r>
          </a:p>
          <a:p>
            <a:pPr algn="ctr">
              <a:lnSpc>
                <a:spcPct val="170000"/>
              </a:lnSpc>
            </a:pPr>
            <a:r>
              <a:rPr lang="zh-CN" altLang="zh-CN" b="1" dirty="0">
                <a:latin typeface="楷体" panose="02010609060101010101" pitchFamily="49" charset="-122"/>
                <a:ea typeface="楷体" panose="02010609060101010101" pitchFamily="49" charset="-122"/>
              </a:rPr>
              <a:t>席上歌声激昂慷慨，忧郁长久填满心窝。</a:t>
            </a:r>
          </a:p>
          <a:p>
            <a:pPr algn="ctr">
              <a:lnSpc>
                <a:spcPct val="170000"/>
              </a:lnSpc>
            </a:pPr>
            <a:r>
              <a:rPr lang="zh-CN" altLang="zh-CN" b="1" dirty="0">
                <a:latin typeface="楷体" panose="02010609060101010101" pitchFamily="49" charset="-122"/>
                <a:ea typeface="楷体" panose="02010609060101010101" pitchFamily="49" charset="-122"/>
              </a:rPr>
              <a:t>靠什么来排解忧闷？唯有狂饮方可解脱。</a:t>
            </a:r>
          </a:p>
        </p:txBody>
      </p:sp>
    </p:spTree>
    <p:extLst>
      <p:ext uri="{BB962C8B-B14F-4D97-AF65-F5344CB8AC3E}">
        <p14:creationId xmlns:p14="http://schemas.microsoft.com/office/powerpoint/2010/main" xmlns="" val="1146788219"/>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750"/>
                                        <p:tgtEl>
                                          <p:spTgt spid="6">
                                            <p:txEl>
                                              <p:pRg st="2" end="2"/>
                                            </p:txEl>
                                          </p:spTgt>
                                        </p:tgtEl>
                                      </p:cBhvr>
                                    </p:animEffect>
                                    <p:anim calcmode="lin" valueType="num">
                                      <p:cBhvr>
                                        <p:cTn id="22" dur="75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75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diamond(in)">
                                      <p:cBhvr>
                                        <p:cTn id="28" dur="750"/>
                                        <p:tgtEl>
                                          <p:spTgt spid="6">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nodeType="clickEffect">
                                  <p:stCondLst>
                                    <p:cond delay="0"/>
                                  </p:stCondLst>
                                  <p:childTnLst>
                                    <p:set>
                                      <p:cBhvr>
                                        <p:cTn id="32" dur="1" fill="hold">
                                          <p:stCondLst>
                                            <p:cond delay="0"/>
                                          </p:stCondLst>
                                        </p:cTn>
                                        <p:tgtEl>
                                          <p:spTgt spid="6">
                                            <p:txEl>
                                              <p:pRg st="4" end="4"/>
                                            </p:txEl>
                                          </p:spTgt>
                                        </p:tgtEl>
                                        <p:attrNameLst>
                                          <p:attrName>style.visibility</p:attrName>
                                        </p:attrNameLst>
                                      </p:cBhvr>
                                      <p:to>
                                        <p:strVal val="visible"/>
                                      </p:to>
                                    </p:set>
                                    <p:animEffect transition="in" filter="diamond(in)">
                                      <p:cBhvr>
                                        <p:cTn id="33" dur="750"/>
                                        <p:tgtEl>
                                          <p:spTgt spid="6">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nodeType="clickEffect">
                                  <p:stCondLst>
                                    <p:cond delay="0"/>
                                  </p:stCondLst>
                                  <p:childTnLst>
                                    <p:set>
                                      <p:cBhvr>
                                        <p:cTn id="37" dur="1" fill="hold">
                                          <p:stCondLst>
                                            <p:cond delay="0"/>
                                          </p:stCondLst>
                                        </p:cTn>
                                        <p:tgtEl>
                                          <p:spTgt spid="6">
                                            <p:txEl>
                                              <p:pRg st="5" end="5"/>
                                            </p:txEl>
                                          </p:spTgt>
                                        </p:tgtEl>
                                        <p:attrNameLst>
                                          <p:attrName>style.visibility</p:attrName>
                                        </p:attrNameLst>
                                      </p:cBhvr>
                                      <p:to>
                                        <p:strVal val="visible"/>
                                      </p:to>
                                    </p:set>
                                    <p:animEffect transition="in" filter="diamond(in)">
                                      <p:cBhvr>
                                        <p:cTn id="38" dur="750"/>
                                        <p:tgtEl>
                                          <p:spTgt spid="6">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Effect transition="in" filter="diamond(in)">
                                      <p:cBhvr>
                                        <p:cTn id="43" dur="750"/>
                                        <p:tgtEl>
                                          <p:spTgt spid="6">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ntr" presetSubtype="16" fill="hold" nodeType="clickEffect">
                                  <p:stCondLst>
                                    <p:cond delay="0"/>
                                  </p:stCondLst>
                                  <p:childTnLst>
                                    <p:set>
                                      <p:cBhvr>
                                        <p:cTn id="47" dur="1" fill="hold">
                                          <p:stCondLst>
                                            <p:cond delay="0"/>
                                          </p:stCondLst>
                                        </p:cTn>
                                        <p:tgtEl>
                                          <p:spTgt spid="6">
                                            <p:txEl>
                                              <p:pRg st="7" end="7"/>
                                            </p:txEl>
                                          </p:spTgt>
                                        </p:tgtEl>
                                        <p:attrNameLst>
                                          <p:attrName>style.visibility</p:attrName>
                                        </p:attrNameLst>
                                      </p:cBhvr>
                                      <p:to>
                                        <p:strVal val="visible"/>
                                      </p:to>
                                    </p:set>
                                    <p:animEffect transition="in" filter="diamond(in)">
                                      <p:cBhvr>
                                        <p:cTn id="48" dur="75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 y="781235"/>
            <a:ext cx="12192000" cy="4909352"/>
          </a:xfrm>
        </p:spPr>
        <p:txBody>
          <a:bodyPr>
            <a:normAutofit fontScale="62500" lnSpcReduction="20000"/>
          </a:bodyPr>
          <a:lstStyle/>
          <a:p>
            <a:pPr algn="ctr">
              <a:lnSpc>
                <a:spcPct val="170000"/>
              </a:lnSpc>
            </a:pPr>
            <a:r>
              <a:rPr lang="zh-CN" altLang="zh-CN" b="1" dirty="0">
                <a:latin typeface="楷体" panose="02010609060101010101" pitchFamily="49" charset="-122"/>
                <a:ea typeface="楷体" panose="02010609060101010101" pitchFamily="49" charset="-122"/>
              </a:rPr>
              <a:t>那穿着青领的学子哟，你们令我朝夕思慕。</a:t>
            </a:r>
          </a:p>
          <a:p>
            <a:pPr algn="ctr">
              <a:lnSpc>
                <a:spcPct val="170000"/>
              </a:lnSpc>
            </a:pPr>
            <a:r>
              <a:rPr lang="zh-CN" altLang="zh-CN" b="1" dirty="0">
                <a:latin typeface="楷体" panose="02010609060101010101" pitchFamily="49" charset="-122"/>
                <a:ea typeface="楷体" panose="02010609060101010101" pitchFamily="49" charset="-122"/>
              </a:rPr>
              <a:t>只是因为您的缘故，让我沉痛吟诵至今。</a:t>
            </a:r>
          </a:p>
          <a:p>
            <a:pPr algn="ctr">
              <a:lnSpc>
                <a:spcPct val="170000"/>
              </a:lnSpc>
            </a:pPr>
            <a:r>
              <a:rPr lang="zh-CN" altLang="zh-CN" b="1" dirty="0">
                <a:latin typeface="楷体" panose="02010609060101010101" pitchFamily="49" charset="-122"/>
                <a:ea typeface="楷体" panose="02010609060101010101" pitchFamily="49" charset="-122"/>
              </a:rPr>
              <a:t>阳光下鹿群呦呦欢鸣，悠然自得啃食在绿坡。</a:t>
            </a:r>
          </a:p>
          <a:p>
            <a:pPr algn="ctr">
              <a:lnSpc>
                <a:spcPct val="170000"/>
              </a:lnSpc>
            </a:pPr>
            <a:r>
              <a:rPr lang="zh-CN" altLang="zh-CN" b="1" dirty="0">
                <a:latin typeface="楷体" panose="02010609060101010101" pitchFamily="49" charset="-122"/>
                <a:ea typeface="楷体" panose="02010609060101010101" pitchFamily="49" charset="-122"/>
              </a:rPr>
              <a:t>一旦四方贤才光临舍下，我将奏瑟吹笙宴请嘉宾。</a:t>
            </a:r>
          </a:p>
          <a:p>
            <a:pPr algn="ctr">
              <a:lnSpc>
                <a:spcPct val="170000"/>
              </a:lnSpc>
            </a:pPr>
            <a:r>
              <a:rPr lang="zh-CN" altLang="zh-CN" b="1" dirty="0">
                <a:latin typeface="楷体" panose="02010609060101010101" pitchFamily="49" charset="-122"/>
                <a:ea typeface="楷体" panose="02010609060101010101" pitchFamily="49" charset="-122"/>
              </a:rPr>
              <a:t>当空悬挂的皓月哟，什么时候才可以拾到；</a:t>
            </a:r>
          </a:p>
          <a:p>
            <a:pPr algn="ctr">
              <a:lnSpc>
                <a:spcPct val="170000"/>
              </a:lnSpc>
            </a:pPr>
            <a:r>
              <a:rPr lang="zh-CN" altLang="zh-CN" b="1" dirty="0">
                <a:latin typeface="楷体" panose="02010609060101010101" pitchFamily="49" charset="-122"/>
                <a:ea typeface="楷体" panose="02010609060101010101" pitchFamily="49" charset="-122"/>
              </a:rPr>
              <a:t>我久蓄于怀的忧愤哟，突然喷涌而出汇成长河。</a:t>
            </a:r>
          </a:p>
          <a:p>
            <a:pPr algn="ctr">
              <a:lnSpc>
                <a:spcPct val="170000"/>
              </a:lnSpc>
            </a:pPr>
            <a:r>
              <a:rPr lang="zh-CN" altLang="zh-CN" b="1" dirty="0">
                <a:latin typeface="楷体" panose="02010609060101010101" pitchFamily="49" charset="-122"/>
                <a:ea typeface="楷体" panose="02010609060101010101" pitchFamily="49" charset="-122"/>
              </a:rPr>
              <a:t>远方宾客踏着田间小路，一个个屈驾前来探望我。</a:t>
            </a:r>
          </a:p>
          <a:p>
            <a:endParaRPr lang="zh-CN" altLang="en-US" dirty="0"/>
          </a:p>
        </p:txBody>
      </p:sp>
    </p:spTree>
    <p:extLst>
      <p:ext uri="{BB962C8B-B14F-4D97-AF65-F5344CB8AC3E}">
        <p14:creationId xmlns:p14="http://schemas.microsoft.com/office/powerpoint/2010/main" xmlns="" val="878210545"/>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5"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randombar(vertic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5"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randombar(vertical)">
                                      <p:cBhvr>
                                        <p:cTn id="32" dur="5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5"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randombar(vertical)">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 y="994611"/>
            <a:ext cx="12192000" cy="3382080"/>
          </a:xfrm>
        </p:spPr>
        <p:txBody>
          <a:bodyPr>
            <a:normAutofit fontScale="62500" lnSpcReduction="20000"/>
          </a:bodyPr>
          <a:lstStyle/>
          <a:p>
            <a:pPr algn="ctr">
              <a:lnSpc>
                <a:spcPct val="170000"/>
              </a:lnSpc>
            </a:pPr>
            <a:r>
              <a:rPr lang="zh-CN" altLang="zh-CN" b="1" dirty="0">
                <a:latin typeface="楷体" panose="02010609060101010101" pitchFamily="49" charset="-122"/>
                <a:ea typeface="楷体" panose="02010609060101010101" pitchFamily="49" charset="-122"/>
              </a:rPr>
              <a:t>彼此久别重逢谈心宴饮，争着将往日的情谊诉说。</a:t>
            </a:r>
          </a:p>
          <a:p>
            <a:pPr algn="ctr">
              <a:lnSpc>
                <a:spcPct val="170000"/>
              </a:lnSpc>
            </a:pPr>
            <a:r>
              <a:rPr lang="zh-CN" altLang="zh-CN" b="1" dirty="0">
                <a:latin typeface="楷体" panose="02010609060101010101" pitchFamily="49" charset="-122"/>
                <a:ea typeface="楷体" panose="02010609060101010101" pitchFamily="49" charset="-122"/>
              </a:rPr>
              <a:t>月光明亮星光稀疏，一群寻巢乌鹊向南飞去。</a:t>
            </a:r>
          </a:p>
          <a:p>
            <a:pPr algn="ctr">
              <a:lnSpc>
                <a:spcPct val="170000"/>
              </a:lnSpc>
            </a:pPr>
            <a:r>
              <a:rPr lang="zh-CN" altLang="zh-CN" b="1" dirty="0">
                <a:latin typeface="楷体" panose="02010609060101010101" pitchFamily="49" charset="-122"/>
                <a:ea typeface="楷体" panose="02010609060101010101" pitchFamily="49" charset="-122"/>
              </a:rPr>
              <a:t>绕树飞了三周却没敛翅，哪里才有它们的栖身之所？</a:t>
            </a:r>
          </a:p>
          <a:p>
            <a:pPr algn="ctr">
              <a:lnSpc>
                <a:spcPct val="170000"/>
              </a:lnSpc>
            </a:pPr>
            <a:r>
              <a:rPr lang="zh-CN" altLang="zh-CN" b="1" dirty="0">
                <a:latin typeface="楷体" panose="02010609060101010101" pitchFamily="49" charset="-122"/>
                <a:ea typeface="楷体" panose="02010609060101010101" pitchFamily="49" charset="-122"/>
              </a:rPr>
              <a:t>高山不辞土石才见巍峨，大海不弃涓流才见壮阔。</a:t>
            </a:r>
          </a:p>
          <a:p>
            <a:pPr algn="ctr">
              <a:lnSpc>
                <a:spcPct val="170000"/>
              </a:lnSpc>
            </a:pPr>
            <a:r>
              <a:rPr lang="zh-CN" altLang="zh-CN" b="1" dirty="0">
                <a:latin typeface="楷体" panose="02010609060101010101" pitchFamily="49" charset="-122"/>
                <a:ea typeface="楷体" panose="02010609060101010101" pitchFamily="49" charset="-122"/>
              </a:rPr>
              <a:t>我愿如周公般礼贤下士，愿天下英杰真心归顺我。</a:t>
            </a:r>
          </a:p>
          <a:p>
            <a:pPr algn="ctr"/>
            <a:endParaRPr lang="zh-CN" altLang="en-US" dirty="0"/>
          </a:p>
        </p:txBody>
      </p:sp>
    </p:spTree>
    <p:extLst>
      <p:ext uri="{BB962C8B-B14F-4D97-AF65-F5344CB8AC3E}">
        <p14:creationId xmlns:p14="http://schemas.microsoft.com/office/powerpoint/2010/main" xmlns="" val="2713458521"/>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5"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randombar(vertical)">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1536138"/>
            <a:ext cx="11774905" cy="4607210"/>
          </a:xfrm>
        </p:spPr>
        <p:txBody>
          <a:bodyPr>
            <a:normAutofit fontScale="55000" lnSpcReduction="20000"/>
          </a:bodyPr>
          <a:lstStyle/>
          <a:p>
            <a:pPr>
              <a:lnSpc>
                <a:spcPct val="170000"/>
              </a:lnSpc>
            </a:pPr>
            <a:r>
              <a:rPr lang="zh-CN" altLang="zh-CN" b="1" dirty="0"/>
              <a:t>《短歌行》抒写的是一位政治家、军事家兼诗人的曹操在特定的历史环境下抒发的自己对人生苦短和时光易逝的苦闷和感叹，以及以真诚和迫切的心情抒发的自己招揽贤才的良苦用心、建功立业的宏图大志。诗歌的思想内涵和艺术表现都独具特色。总体来说，这首诗最大的特点是感情的独特充沛：为人生短暂而慨叹，为人才难得而嗟伤，为天下未定、功业未就而忧虑。但情绪有高昂有低落，感伤却不消沉，雄浑而细腻，忧虑而豪壮，展示曹操一代枭雄不同寻常的心胸肝胆。此诗集中体现了建安时期</a:t>
            </a:r>
            <a:r>
              <a:rPr lang="en-US" altLang="zh-CN" b="1" dirty="0"/>
              <a:t>“</a:t>
            </a:r>
            <a:r>
              <a:rPr lang="zh-CN" altLang="zh-CN" b="1" dirty="0"/>
              <a:t>慷慨悲凉</a:t>
            </a:r>
            <a:r>
              <a:rPr lang="en-US" altLang="zh-CN" b="1" dirty="0"/>
              <a:t>”</a:t>
            </a:r>
            <a:r>
              <a:rPr lang="zh-CN" altLang="zh-CN" b="1" dirty="0"/>
              <a:t>的建安风骨，是建安文学的代表作品。</a:t>
            </a:r>
          </a:p>
        </p:txBody>
      </p:sp>
      <p:pic>
        <p:nvPicPr>
          <p:cNvPr id="4" name="图片 3">
            <a:extLst>
              <a:ext uri="{FF2B5EF4-FFF2-40B4-BE49-F238E27FC236}">
                <a16:creationId xmlns:a16="http://schemas.microsoft.com/office/drawing/2014/main" xmlns="" id="{F3B5FDBC-B6A9-447C-87B4-ECFB26068228}"/>
              </a:ext>
            </a:extLst>
          </p:cNvPr>
          <p:cNvPicPr/>
          <p:nvPr/>
        </p:nvPicPr>
        <p:blipFill>
          <a:blip r:embed="rId2">
            <a:extLst>
              <a:ext uri="{28A0092B-C50C-407E-A947-70E740481C1C}">
                <a14:useLocalDpi xmlns:a14="http://schemas.microsoft.com/office/drawing/2010/main" xmlns="" val="0"/>
              </a:ext>
            </a:extLst>
          </a:blip>
          <a:srcRect l="7076" t="22826" r="8018" b="23914"/>
          <a:stretch>
            <a:fillRect/>
          </a:stretch>
        </p:blipFill>
        <p:spPr bwMode="auto">
          <a:xfrm>
            <a:off x="0" y="0"/>
            <a:ext cx="3432534" cy="1536138"/>
          </a:xfrm>
          <a:prstGeom prst="rect">
            <a:avLst/>
          </a:prstGeom>
          <a:noFill/>
          <a:ln>
            <a:noFill/>
          </a:ln>
        </p:spPr>
      </p:pic>
    </p:spTree>
    <p:extLst>
      <p:ext uri="{BB962C8B-B14F-4D97-AF65-F5344CB8AC3E}">
        <p14:creationId xmlns:p14="http://schemas.microsoft.com/office/powerpoint/2010/main" xmlns="" val="27986011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44173"/>
            <a:ext cx="12192000" cy="5569654"/>
          </a:xfrm>
        </p:spPr>
        <p:txBody>
          <a:bodyPr>
            <a:normAutofit/>
          </a:bodyPr>
          <a:lstStyle/>
          <a:p>
            <a:pPr>
              <a:lnSpc>
                <a:spcPct val="160000"/>
              </a:lnSpc>
            </a:pPr>
            <a:r>
              <a:rPr lang="en-US" altLang="zh-CN" b="1" dirty="0">
                <a:solidFill>
                  <a:srgbClr val="1233AE"/>
                </a:solidFill>
              </a:rPr>
              <a:t>2. </a:t>
            </a:r>
            <a:r>
              <a:rPr lang="zh-CN" altLang="zh-CN" b="1" dirty="0">
                <a:solidFill>
                  <a:srgbClr val="1233AE"/>
                </a:solidFill>
              </a:rPr>
              <a:t>思考，这首诗的诗眼是哪一个字？</a:t>
            </a:r>
          </a:p>
          <a:p>
            <a:pPr>
              <a:lnSpc>
                <a:spcPct val="160000"/>
              </a:lnSpc>
            </a:pPr>
            <a:r>
              <a:rPr lang="zh-CN" altLang="zh-CN" b="1" dirty="0">
                <a:solidFill>
                  <a:srgbClr val="FF0000"/>
                </a:solidFill>
              </a:rPr>
              <a:t>明确：</a:t>
            </a:r>
          </a:p>
          <a:p>
            <a:pPr algn="ctr">
              <a:lnSpc>
                <a:spcPct val="160000"/>
              </a:lnSpc>
            </a:pPr>
            <a:r>
              <a:rPr lang="zh-CN" altLang="zh-CN" sz="9600" b="1" dirty="0">
                <a:solidFill>
                  <a:srgbClr val="C00000"/>
                </a:solidFill>
                <a:latin typeface="楷体" panose="02010609060101010101" pitchFamily="49" charset="-122"/>
                <a:ea typeface="楷体" panose="02010609060101010101" pitchFamily="49" charset="-122"/>
              </a:rPr>
              <a:t>忧</a:t>
            </a:r>
          </a:p>
          <a:p>
            <a:pPr>
              <a:lnSpc>
                <a:spcPct val="150000"/>
              </a:lnSpc>
            </a:pPr>
            <a:endParaRPr lang="zh-CN" altLang="zh-CN" b="1" dirty="0"/>
          </a:p>
        </p:txBody>
      </p:sp>
    </p:spTree>
    <p:extLst>
      <p:ext uri="{BB962C8B-B14F-4D97-AF65-F5344CB8AC3E}">
        <p14:creationId xmlns:p14="http://schemas.microsoft.com/office/powerpoint/2010/main" xmlns="" val="371371973"/>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97573"/>
            <a:ext cx="11872452" cy="5285977"/>
          </a:xfrm>
        </p:spPr>
        <p:txBody>
          <a:bodyPr>
            <a:normAutofit fontScale="92500" lnSpcReduction="10000"/>
          </a:bodyPr>
          <a:lstStyle/>
          <a:p>
            <a:pPr>
              <a:lnSpc>
                <a:spcPct val="150000"/>
              </a:lnSpc>
            </a:pPr>
            <a:r>
              <a:rPr lang="zh-CN" altLang="zh-CN" b="1" dirty="0">
                <a:solidFill>
                  <a:srgbClr val="C00000"/>
                </a:solidFill>
              </a:rPr>
              <a:t>（二）</a:t>
            </a:r>
            <a:r>
              <a:rPr lang="zh-CN" altLang="en-US" b="1" dirty="0">
                <a:solidFill>
                  <a:srgbClr val="C00000"/>
                </a:solidFill>
              </a:rPr>
              <a:t>鉴赏内容：</a:t>
            </a:r>
            <a:endParaRPr lang="en-US" altLang="zh-CN" b="1" dirty="0">
              <a:solidFill>
                <a:srgbClr val="1233AE"/>
              </a:solidFill>
            </a:endParaRPr>
          </a:p>
          <a:p>
            <a:pPr>
              <a:lnSpc>
                <a:spcPct val="150000"/>
              </a:lnSpc>
            </a:pPr>
            <a:r>
              <a:rPr lang="en-US" altLang="zh-CN" b="1" dirty="0">
                <a:solidFill>
                  <a:srgbClr val="1233AE"/>
                </a:solidFill>
              </a:rPr>
              <a:t>1.</a:t>
            </a:r>
            <a:r>
              <a:rPr lang="zh-CN" altLang="zh-CN" b="1" dirty="0">
                <a:solidFill>
                  <a:srgbClr val="1233AE"/>
                </a:solidFill>
              </a:rPr>
              <a:t>诵读体味：自由朗读诗歌，把握节奏，画出朗读节奏，体味情感。</a:t>
            </a:r>
          </a:p>
          <a:p>
            <a:pPr>
              <a:lnSpc>
                <a:spcPct val="150000"/>
              </a:lnSpc>
            </a:pPr>
            <a:r>
              <a:rPr lang="zh-CN" altLang="zh-CN" b="1" dirty="0">
                <a:solidFill>
                  <a:srgbClr val="FF0000"/>
                </a:solidFill>
              </a:rPr>
              <a:t>明确：朗读节奏</a:t>
            </a:r>
          </a:p>
          <a:p>
            <a:pPr>
              <a:lnSpc>
                <a:spcPct val="150000"/>
              </a:lnSpc>
            </a:pPr>
            <a:r>
              <a:rPr lang="zh-CN" altLang="zh-CN" b="1" dirty="0">
                <a:latin typeface="楷体" panose="02010609060101010101" pitchFamily="49" charset="-122"/>
                <a:ea typeface="楷体" panose="02010609060101010101" pitchFamily="49" charset="-122"/>
              </a:rPr>
              <a:t>对酒</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当</a:t>
            </a:r>
            <a:r>
              <a:rPr lang="zh-CN" altLang="zh-CN" b="1" u="wavy" dirty="0">
                <a:latin typeface="楷体" panose="02010609060101010101" pitchFamily="49" charset="-122"/>
                <a:ea typeface="楷体" panose="02010609060101010101" pitchFamily="49" charset="-122"/>
              </a:rPr>
              <a:t>歌</a:t>
            </a:r>
            <a:r>
              <a:rPr lang="zh-CN" altLang="zh-CN" b="1" dirty="0">
                <a:latin typeface="楷体" panose="02010609060101010101" pitchFamily="49" charset="-122"/>
                <a:ea typeface="楷体" panose="02010609060101010101" pitchFamily="49" charset="-122"/>
              </a:rPr>
              <a:t>，人生</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几</a:t>
            </a:r>
            <a:r>
              <a:rPr lang="zh-CN" altLang="zh-CN" b="1" u="wavy" dirty="0">
                <a:latin typeface="楷体" panose="02010609060101010101" pitchFamily="49" charset="-122"/>
                <a:ea typeface="楷体" panose="02010609060101010101" pitchFamily="49" charset="-122"/>
              </a:rPr>
              <a:t>何</a:t>
            </a:r>
            <a:r>
              <a:rPr lang="zh-CN" altLang="zh-CN" b="1" dirty="0">
                <a:latin typeface="楷体" panose="02010609060101010101" pitchFamily="49" charset="-122"/>
                <a:ea typeface="楷体" panose="02010609060101010101" pitchFamily="49" charset="-122"/>
              </a:rPr>
              <a:t>！譬如</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朝露，去日</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苦</a:t>
            </a:r>
            <a:r>
              <a:rPr lang="zh-CN" altLang="zh-CN" b="1" u="wavy" dirty="0">
                <a:latin typeface="楷体" panose="02010609060101010101" pitchFamily="49" charset="-122"/>
                <a:ea typeface="楷体" panose="02010609060101010101" pitchFamily="49" charset="-122"/>
              </a:rPr>
              <a:t>多</a:t>
            </a:r>
            <a:r>
              <a:rPr lang="zh-CN" altLang="zh-CN" b="1" dirty="0">
                <a:latin typeface="楷体" panose="02010609060101010101" pitchFamily="49" charset="-122"/>
                <a:ea typeface="楷体" panose="02010609060101010101" pitchFamily="49" charset="-122"/>
              </a:rPr>
              <a:t>。</a:t>
            </a:r>
          </a:p>
          <a:p>
            <a:pPr>
              <a:lnSpc>
                <a:spcPct val="150000"/>
              </a:lnSpc>
            </a:pPr>
            <a:r>
              <a:rPr lang="zh-CN" altLang="zh-CN" b="1" dirty="0">
                <a:latin typeface="楷体" panose="02010609060101010101" pitchFamily="49" charset="-122"/>
                <a:ea typeface="楷体" panose="02010609060101010101" pitchFamily="49" charset="-122"/>
              </a:rPr>
              <a:t>慨当</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以</a:t>
            </a:r>
            <a:r>
              <a:rPr lang="zh-CN" altLang="zh-CN" b="1" u="wavy" dirty="0">
                <a:latin typeface="楷体" panose="02010609060101010101" pitchFamily="49" charset="-122"/>
                <a:ea typeface="楷体" panose="02010609060101010101" pitchFamily="49" charset="-122"/>
              </a:rPr>
              <a:t>慷</a:t>
            </a:r>
            <a:r>
              <a:rPr lang="zh-CN" altLang="zh-CN" b="1" dirty="0">
                <a:latin typeface="楷体" panose="02010609060101010101" pitchFamily="49" charset="-122"/>
                <a:ea typeface="楷体" panose="02010609060101010101" pitchFamily="49" charset="-122"/>
              </a:rPr>
              <a:t>，忧思</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难</a:t>
            </a:r>
            <a:r>
              <a:rPr lang="zh-CN" altLang="zh-CN" b="1" u="wavy" dirty="0">
                <a:latin typeface="楷体" panose="02010609060101010101" pitchFamily="49" charset="-122"/>
                <a:ea typeface="楷体" panose="02010609060101010101" pitchFamily="49" charset="-122"/>
              </a:rPr>
              <a:t>忘</a:t>
            </a:r>
            <a:r>
              <a:rPr lang="zh-CN" altLang="zh-CN" b="1" dirty="0">
                <a:latin typeface="楷体" panose="02010609060101010101" pitchFamily="49" charset="-122"/>
                <a:ea typeface="楷体" panose="02010609060101010101" pitchFamily="49" charset="-122"/>
              </a:rPr>
              <a:t>。何以</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解忧？唯有</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杜</a:t>
            </a:r>
            <a:r>
              <a:rPr lang="zh-CN" altLang="zh-CN" b="1" u="wavy" dirty="0">
                <a:latin typeface="楷体" panose="02010609060101010101" pitchFamily="49" charset="-122"/>
                <a:ea typeface="楷体" panose="02010609060101010101" pitchFamily="49" charset="-122"/>
              </a:rPr>
              <a:t>康</a:t>
            </a:r>
            <a:r>
              <a:rPr lang="zh-CN" altLang="zh-CN" b="1" dirty="0">
                <a:latin typeface="楷体" panose="02010609060101010101" pitchFamily="49" charset="-122"/>
                <a:ea typeface="楷体" panose="02010609060101010101" pitchFamily="49" charset="-122"/>
              </a:rPr>
              <a:t>。</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893366237"/>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5"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randombar(vertical)">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5"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randombar(vertical)">
                                      <p:cBhvr>
                                        <p:cTn id="3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816747"/>
            <a:ext cx="11872452" cy="4296792"/>
          </a:xfrm>
        </p:spPr>
        <p:txBody>
          <a:bodyPr>
            <a:normAutofit fontScale="77500" lnSpcReduction="20000"/>
          </a:bodyPr>
          <a:lstStyle/>
          <a:p>
            <a:pPr>
              <a:lnSpc>
                <a:spcPct val="150000"/>
              </a:lnSpc>
            </a:pPr>
            <a:r>
              <a:rPr lang="zh-CN" altLang="zh-CN" b="1" dirty="0">
                <a:latin typeface="楷体" panose="02010609060101010101" pitchFamily="49" charset="-122"/>
                <a:ea typeface="楷体" panose="02010609060101010101" pitchFamily="49" charset="-122"/>
              </a:rPr>
              <a:t>青青</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子</a:t>
            </a:r>
            <a:r>
              <a:rPr lang="zh-CN" altLang="zh-CN" b="1" u="wavy" dirty="0">
                <a:latin typeface="楷体" panose="02010609060101010101" pitchFamily="49" charset="-122"/>
                <a:ea typeface="楷体" panose="02010609060101010101" pitchFamily="49" charset="-122"/>
              </a:rPr>
              <a:t>衿</a:t>
            </a:r>
            <a:r>
              <a:rPr lang="zh-CN" altLang="zh-CN" b="1" dirty="0">
                <a:latin typeface="楷体" panose="02010609060101010101" pitchFamily="49" charset="-122"/>
                <a:ea typeface="楷体" panose="02010609060101010101" pitchFamily="49" charset="-122"/>
              </a:rPr>
              <a:t>，悠悠</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我</a:t>
            </a:r>
            <a:r>
              <a:rPr lang="zh-CN" altLang="zh-CN" b="1" u="wavy" dirty="0">
                <a:latin typeface="楷体" panose="02010609060101010101" pitchFamily="49" charset="-122"/>
                <a:ea typeface="楷体" panose="02010609060101010101" pitchFamily="49" charset="-122"/>
              </a:rPr>
              <a:t>心</a:t>
            </a:r>
            <a:r>
              <a:rPr lang="zh-CN" altLang="zh-CN" b="1" dirty="0">
                <a:latin typeface="楷体" panose="02010609060101010101" pitchFamily="49" charset="-122"/>
                <a:ea typeface="楷体" panose="02010609060101010101" pitchFamily="49" charset="-122"/>
              </a:rPr>
              <a:t>。但为</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君故，沉吟</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至</a:t>
            </a:r>
            <a:r>
              <a:rPr lang="zh-CN" altLang="zh-CN" b="1" u="wavy" dirty="0">
                <a:latin typeface="楷体" panose="02010609060101010101" pitchFamily="49" charset="-122"/>
                <a:ea typeface="楷体" panose="02010609060101010101" pitchFamily="49" charset="-122"/>
              </a:rPr>
              <a:t>今</a:t>
            </a:r>
            <a:r>
              <a:rPr lang="zh-CN" altLang="zh-CN" b="1" dirty="0">
                <a:latin typeface="楷体" panose="02010609060101010101" pitchFamily="49" charset="-122"/>
                <a:ea typeface="楷体" panose="02010609060101010101" pitchFamily="49" charset="-122"/>
              </a:rPr>
              <a:t>。</a:t>
            </a:r>
          </a:p>
          <a:p>
            <a:pPr>
              <a:lnSpc>
                <a:spcPct val="150000"/>
              </a:lnSpc>
            </a:pPr>
            <a:r>
              <a:rPr lang="zh-CN" altLang="zh-CN" b="1" dirty="0">
                <a:latin typeface="楷体" panose="02010609060101010101" pitchFamily="49" charset="-122"/>
                <a:ea typeface="楷体" panose="02010609060101010101" pitchFamily="49" charset="-122"/>
              </a:rPr>
              <a:t>呦呦</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鹿</a:t>
            </a:r>
            <a:r>
              <a:rPr lang="zh-CN" altLang="zh-CN" b="1" u="wavy" dirty="0">
                <a:latin typeface="楷体" panose="02010609060101010101" pitchFamily="49" charset="-122"/>
                <a:ea typeface="楷体" panose="02010609060101010101" pitchFamily="49" charset="-122"/>
              </a:rPr>
              <a:t>鸣</a:t>
            </a:r>
            <a:r>
              <a:rPr lang="zh-CN" altLang="zh-CN" b="1" dirty="0">
                <a:latin typeface="楷体" panose="02010609060101010101" pitchFamily="49" charset="-122"/>
                <a:ea typeface="楷体" panose="02010609060101010101" pitchFamily="49" charset="-122"/>
              </a:rPr>
              <a:t>，食野</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之</a:t>
            </a:r>
            <a:r>
              <a:rPr lang="zh-CN" altLang="zh-CN" b="1" u="wavy" dirty="0">
                <a:latin typeface="楷体" panose="02010609060101010101" pitchFamily="49" charset="-122"/>
                <a:ea typeface="楷体" panose="02010609060101010101" pitchFamily="49" charset="-122"/>
              </a:rPr>
              <a:t>苹</a:t>
            </a:r>
            <a:r>
              <a:rPr lang="zh-CN" altLang="zh-CN" b="1" dirty="0">
                <a:latin typeface="楷体" panose="02010609060101010101" pitchFamily="49" charset="-122"/>
                <a:ea typeface="楷体" panose="02010609060101010101" pitchFamily="49" charset="-122"/>
              </a:rPr>
              <a:t>。我有</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嘉宾，鼓瑟</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吹</a:t>
            </a:r>
            <a:r>
              <a:rPr lang="zh-CN" altLang="zh-CN" b="1" u="wavy" dirty="0">
                <a:latin typeface="楷体" panose="02010609060101010101" pitchFamily="49" charset="-122"/>
                <a:ea typeface="楷体" panose="02010609060101010101" pitchFamily="49" charset="-122"/>
              </a:rPr>
              <a:t>笙</a:t>
            </a:r>
            <a:r>
              <a:rPr lang="zh-CN" altLang="zh-CN" b="1" dirty="0">
                <a:latin typeface="楷体" panose="02010609060101010101" pitchFamily="49" charset="-122"/>
                <a:ea typeface="楷体" panose="02010609060101010101" pitchFamily="49" charset="-122"/>
              </a:rPr>
              <a:t>。</a:t>
            </a:r>
          </a:p>
          <a:p>
            <a:pPr>
              <a:lnSpc>
                <a:spcPct val="150000"/>
              </a:lnSpc>
            </a:pPr>
            <a:r>
              <a:rPr lang="zh-CN" altLang="zh-CN" b="1" dirty="0">
                <a:latin typeface="楷体" panose="02010609060101010101" pitchFamily="49" charset="-122"/>
                <a:ea typeface="楷体" panose="02010609060101010101" pitchFamily="49" charset="-122"/>
              </a:rPr>
              <a:t>明明</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如</a:t>
            </a:r>
            <a:r>
              <a:rPr lang="zh-CN" altLang="zh-CN" b="1" u="wavy" dirty="0">
                <a:latin typeface="楷体" panose="02010609060101010101" pitchFamily="49" charset="-122"/>
                <a:ea typeface="楷体" panose="02010609060101010101" pitchFamily="49" charset="-122"/>
              </a:rPr>
              <a:t>月</a:t>
            </a:r>
            <a:r>
              <a:rPr lang="zh-CN" altLang="zh-CN" b="1" dirty="0">
                <a:latin typeface="楷体" panose="02010609060101010101" pitchFamily="49" charset="-122"/>
                <a:ea typeface="楷体" panose="02010609060101010101" pitchFamily="49" charset="-122"/>
              </a:rPr>
              <a:t>，何时</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可</a:t>
            </a:r>
            <a:r>
              <a:rPr lang="zh-CN" altLang="zh-CN" b="1" u="wavy" dirty="0">
                <a:latin typeface="楷体" panose="02010609060101010101" pitchFamily="49" charset="-122"/>
                <a:ea typeface="楷体" panose="02010609060101010101" pitchFamily="49" charset="-122"/>
              </a:rPr>
              <a:t>掇</a:t>
            </a:r>
            <a:r>
              <a:rPr lang="zh-CN" altLang="zh-CN" b="1" dirty="0">
                <a:latin typeface="楷体" panose="02010609060101010101" pitchFamily="49" charset="-122"/>
                <a:ea typeface="楷体" panose="02010609060101010101" pitchFamily="49" charset="-122"/>
              </a:rPr>
              <a:t>？忧从</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中来，不可</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断</a:t>
            </a:r>
            <a:r>
              <a:rPr lang="zh-CN" altLang="zh-CN" b="1" u="wavy" dirty="0">
                <a:latin typeface="楷体" panose="02010609060101010101" pitchFamily="49" charset="-122"/>
                <a:ea typeface="楷体" panose="02010609060101010101" pitchFamily="49" charset="-122"/>
              </a:rPr>
              <a:t>绝</a:t>
            </a:r>
            <a:r>
              <a:rPr lang="zh-CN" altLang="zh-CN" b="1" dirty="0">
                <a:latin typeface="楷体" panose="02010609060101010101" pitchFamily="49" charset="-122"/>
                <a:ea typeface="楷体" panose="02010609060101010101" pitchFamily="49" charset="-122"/>
              </a:rPr>
              <a:t>。</a:t>
            </a:r>
          </a:p>
          <a:p>
            <a:pPr>
              <a:lnSpc>
                <a:spcPct val="150000"/>
              </a:lnSpc>
            </a:pPr>
            <a:r>
              <a:rPr lang="zh-CN" altLang="zh-CN" b="1" dirty="0">
                <a:latin typeface="楷体" panose="02010609060101010101" pitchFamily="49" charset="-122"/>
                <a:ea typeface="楷体" panose="02010609060101010101" pitchFamily="49" charset="-122"/>
              </a:rPr>
              <a:t>越陌</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度</a:t>
            </a:r>
            <a:r>
              <a:rPr lang="zh-CN" altLang="zh-CN" b="1" u="wavy" dirty="0">
                <a:latin typeface="楷体" panose="02010609060101010101" pitchFamily="49" charset="-122"/>
                <a:ea typeface="楷体" panose="02010609060101010101" pitchFamily="49" charset="-122"/>
              </a:rPr>
              <a:t>阡</a:t>
            </a:r>
            <a:r>
              <a:rPr lang="zh-CN" altLang="zh-CN" b="1" dirty="0">
                <a:latin typeface="楷体" panose="02010609060101010101" pitchFamily="49" charset="-122"/>
                <a:ea typeface="楷体" panose="02010609060101010101" pitchFamily="49" charset="-122"/>
              </a:rPr>
              <a:t>，枉用</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相存。契阔</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谈，心念</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旧</a:t>
            </a:r>
            <a:r>
              <a:rPr lang="zh-CN" altLang="zh-CN" b="1" u="wavy" dirty="0">
                <a:latin typeface="楷体" panose="02010609060101010101" pitchFamily="49" charset="-122"/>
                <a:ea typeface="楷体" panose="02010609060101010101" pitchFamily="49" charset="-122"/>
              </a:rPr>
              <a:t>恩</a:t>
            </a:r>
            <a:r>
              <a:rPr lang="zh-CN" altLang="zh-CN" b="1" dirty="0">
                <a:latin typeface="楷体" panose="02010609060101010101" pitchFamily="49" charset="-122"/>
                <a:ea typeface="楷体" panose="02010609060101010101" pitchFamily="49" charset="-122"/>
              </a:rPr>
              <a:t>。</a:t>
            </a:r>
          </a:p>
          <a:p>
            <a:pPr>
              <a:lnSpc>
                <a:spcPct val="150000"/>
              </a:lnSpc>
            </a:pPr>
            <a:r>
              <a:rPr lang="zh-CN" altLang="zh-CN" b="1" dirty="0">
                <a:latin typeface="楷体" panose="02010609060101010101" pitchFamily="49" charset="-122"/>
                <a:ea typeface="楷体" panose="02010609060101010101" pitchFamily="49" charset="-122"/>
              </a:rPr>
              <a:t>月明</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星</a:t>
            </a:r>
            <a:r>
              <a:rPr lang="zh-CN" altLang="zh-CN" b="1" u="wavy" dirty="0">
                <a:latin typeface="楷体" panose="02010609060101010101" pitchFamily="49" charset="-122"/>
                <a:ea typeface="楷体" panose="02010609060101010101" pitchFamily="49" charset="-122"/>
              </a:rPr>
              <a:t>稀</a:t>
            </a:r>
            <a:r>
              <a:rPr lang="zh-CN" altLang="zh-CN" b="1" dirty="0">
                <a:latin typeface="楷体" panose="02010609060101010101" pitchFamily="49" charset="-122"/>
                <a:ea typeface="楷体" panose="02010609060101010101" pitchFamily="49" charset="-122"/>
              </a:rPr>
              <a:t>，乌鹊</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南</a:t>
            </a:r>
            <a:r>
              <a:rPr lang="zh-CN" altLang="zh-CN" b="1" u="wavy" dirty="0">
                <a:latin typeface="楷体" panose="02010609060101010101" pitchFamily="49" charset="-122"/>
                <a:ea typeface="楷体" panose="02010609060101010101" pitchFamily="49" charset="-122"/>
              </a:rPr>
              <a:t>飞</a:t>
            </a:r>
            <a:r>
              <a:rPr lang="zh-CN" altLang="zh-CN" b="1" dirty="0">
                <a:latin typeface="楷体" panose="02010609060101010101" pitchFamily="49" charset="-122"/>
                <a:ea typeface="楷体" panose="02010609060101010101" pitchFamily="49" charset="-122"/>
              </a:rPr>
              <a:t>。绕树</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三匝，何枝</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可</a:t>
            </a:r>
            <a:r>
              <a:rPr lang="zh-CN" altLang="zh-CN" b="1" u="wavy" dirty="0">
                <a:latin typeface="楷体" panose="02010609060101010101" pitchFamily="49" charset="-122"/>
                <a:ea typeface="楷体" panose="02010609060101010101" pitchFamily="49" charset="-122"/>
              </a:rPr>
              <a:t>依</a:t>
            </a:r>
            <a:r>
              <a:rPr lang="zh-CN" altLang="zh-CN" b="1" dirty="0">
                <a:latin typeface="楷体" panose="02010609060101010101" pitchFamily="49" charset="-122"/>
                <a:ea typeface="楷体" panose="02010609060101010101" pitchFamily="49" charset="-122"/>
              </a:rPr>
              <a:t>？</a:t>
            </a:r>
          </a:p>
          <a:p>
            <a:pPr>
              <a:lnSpc>
                <a:spcPct val="150000"/>
              </a:lnSpc>
            </a:pPr>
            <a:r>
              <a:rPr lang="zh-CN" altLang="zh-CN" b="1" dirty="0">
                <a:latin typeface="楷体" panose="02010609060101010101" pitchFamily="49" charset="-122"/>
                <a:ea typeface="楷体" panose="02010609060101010101" pitchFamily="49" charset="-122"/>
              </a:rPr>
              <a:t>山不</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厌高，海不</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厌</a:t>
            </a:r>
            <a:r>
              <a:rPr lang="zh-CN" altLang="zh-CN" b="1" u="wavy" dirty="0">
                <a:latin typeface="楷体" panose="02010609060101010101" pitchFamily="49" charset="-122"/>
                <a:ea typeface="楷体" panose="02010609060101010101" pitchFamily="49" charset="-122"/>
              </a:rPr>
              <a:t>深</a:t>
            </a:r>
            <a:r>
              <a:rPr lang="zh-CN" altLang="zh-CN" b="1" dirty="0">
                <a:latin typeface="楷体" panose="02010609060101010101" pitchFamily="49" charset="-122"/>
                <a:ea typeface="楷体" panose="02010609060101010101" pitchFamily="49" charset="-122"/>
              </a:rPr>
              <a:t>。周公</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吐哺，天下</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归</a:t>
            </a:r>
            <a:r>
              <a:rPr lang="zh-CN" altLang="zh-CN" b="1" u="wavy" dirty="0">
                <a:latin typeface="楷体" panose="02010609060101010101" pitchFamily="49" charset="-122"/>
                <a:ea typeface="楷体" panose="02010609060101010101" pitchFamily="49" charset="-122"/>
              </a:rPr>
              <a:t>心</a:t>
            </a:r>
            <a:r>
              <a:rPr lang="zh-CN" altLang="zh-CN" b="1" dirty="0">
                <a:latin typeface="楷体" panose="02010609060101010101" pitchFamily="49" charset="-122"/>
                <a:ea typeface="楷体" panose="02010609060101010101" pitchFamily="49" charset="-122"/>
              </a:rPr>
              <a:t>。</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8822455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3"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497306"/>
            <a:ext cx="12192000" cy="5077872"/>
          </a:xfrm>
        </p:spPr>
        <p:txBody>
          <a:bodyPr>
            <a:normAutofit fontScale="62500" lnSpcReduction="20000"/>
          </a:bodyPr>
          <a:lstStyle/>
          <a:p>
            <a:pPr algn="ctr">
              <a:lnSpc>
                <a:spcPct val="170000"/>
              </a:lnSpc>
            </a:pPr>
            <a:r>
              <a:rPr lang="zh-CN" altLang="zh-CN" b="1" dirty="0">
                <a:solidFill>
                  <a:srgbClr val="FF0000"/>
                </a:solidFill>
              </a:rPr>
              <a:t>理清思路：</a:t>
            </a:r>
            <a:endParaRPr lang="en-US" altLang="zh-CN" b="1" dirty="0">
              <a:solidFill>
                <a:srgbClr val="FF0000"/>
              </a:solidFill>
            </a:endParaRPr>
          </a:p>
          <a:p>
            <a:pPr>
              <a:lnSpc>
                <a:spcPct val="170000"/>
              </a:lnSpc>
            </a:pPr>
            <a:r>
              <a:rPr lang="en-US" altLang="zh-CN" b="1" dirty="0">
                <a:solidFill>
                  <a:srgbClr val="1233AE"/>
                </a:solidFill>
              </a:rPr>
              <a:t>2.</a:t>
            </a:r>
            <a:r>
              <a:rPr lang="zh-CN" altLang="zh-CN" b="1" dirty="0">
                <a:solidFill>
                  <a:srgbClr val="1233AE"/>
                </a:solidFill>
              </a:rPr>
              <a:t>思考，本诗可以分为几个层次，每一层写了什么内容？</a:t>
            </a:r>
            <a:endParaRPr lang="en-US" altLang="zh-CN" b="1" dirty="0">
              <a:solidFill>
                <a:srgbClr val="1233AE"/>
              </a:solidFill>
            </a:endParaRPr>
          </a:p>
          <a:p>
            <a:pPr>
              <a:lnSpc>
                <a:spcPct val="170000"/>
              </a:lnSpc>
            </a:pPr>
            <a:r>
              <a:rPr lang="zh-CN" altLang="zh-CN" b="1" dirty="0">
                <a:solidFill>
                  <a:srgbClr val="FF0000"/>
                </a:solidFill>
              </a:rPr>
              <a:t>明确：</a:t>
            </a:r>
          </a:p>
          <a:p>
            <a:pPr>
              <a:lnSpc>
                <a:spcPct val="170000"/>
              </a:lnSpc>
            </a:pPr>
            <a:r>
              <a:rPr lang="zh-CN" altLang="zh-CN" b="1" dirty="0">
                <a:solidFill>
                  <a:srgbClr val="C00000"/>
                </a:solidFill>
              </a:rPr>
              <a:t>第一层：对酒当歌……唯有杜康。写作者对酒当歌，感慨人生的短促。</a:t>
            </a:r>
          </a:p>
          <a:p>
            <a:pPr>
              <a:lnSpc>
                <a:spcPct val="170000"/>
              </a:lnSpc>
            </a:pPr>
            <a:r>
              <a:rPr lang="zh-CN" altLang="zh-CN" b="1" dirty="0"/>
              <a:t>作者强调他非常发愁，愁的原因是苦于得不到众多的</a:t>
            </a:r>
            <a:r>
              <a:rPr lang="en-US" altLang="zh-CN" b="1" dirty="0"/>
              <a:t>“</a:t>
            </a:r>
            <a:r>
              <a:rPr lang="zh-CN" altLang="zh-CN" b="1" dirty="0"/>
              <a:t>贤才</a:t>
            </a:r>
            <a:r>
              <a:rPr lang="en-US" altLang="zh-CN" b="1" dirty="0"/>
              <a:t>”</a:t>
            </a:r>
            <a:r>
              <a:rPr lang="zh-CN" altLang="zh-CN" b="1" dirty="0"/>
              <a:t>来同他合作，一道抓紧时间建功立业。这里讲</a:t>
            </a:r>
            <a:r>
              <a:rPr lang="en-US" altLang="zh-CN" b="1" dirty="0"/>
              <a:t>“</a:t>
            </a:r>
            <a:r>
              <a:rPr lang="zh-CN" altLang="zh-CN" b="1" dirty="0"/>
              <a:t>人生几何</a:t>
            </a:r>
            <a:r>
              <a:rPr lang="en-US" altLang="zh-CN" b="1" dirty="0"/>
              <a:t>”</a:t>
            </a:r>
            <a:r>
              <a:rPr lang="zh-CN" altLang="zh-CN" b="1" dirty="0"/>
              <a:t>，不是叫人</a:t>
            </a:r>
            <a:r>
              <a:rPr lang="en-US" altLang="zh-CN" b="1" dirty="0"/>
              <a:t>“</a:t>
            </a:r>
            <a:r>
              <a:rPr lang="zh-CN" altLang="zh-CN" b="1" dirty="0"/>
              <a:t>及时行乐</a:t>
            </a:r>
            <a:r>
              <a:rPr lang="en-US" altLang="zh-CN" b="1" dirty="0"/>
              <a:t>”</a:t>
            </a:r>
            <a:r>
              <a:rPr lang="zh-CN" altLang="zh-CN" b="1" dirty="0"/>
              <a:t>，而是要及时地建功立业。巧妙地感染广大</a:t>
            </a:r>
            <a:r>
              <a:rPr lang="en-US" altLang="zh-CN" b="1" dirty="0"/>
              <a:t>“</a:t>
            </a:r>
            <a:r>
              <a:rPr lang="zh-CN" altLang="zh-CN" b="1" dirty="0"/>
              <a:t>贤才</a:t>
            </a:r>
            <a:r>
              <a:rPr lang="en-US" altLang="zh-CN" b="1" dirty="0"/>
              <a:t>”</a:t>
            </a:r>
            <a:r>
              <a:rPr lang="zh-CN" altLang="zh-CN" b="1" dirty="0"/>
              <a:t>，提醒</a:t>
            </a:r>
            <a:r>
              <a:rPr lang="en-US" altLang="zh-CN" b="1" dirty="0"/>
              <a:t>“</a:t>
            </a:r>
            <a:r>
              <a:rPr lang="zh-CN" altLang="zh-CN" b="1" dirty="0"/>
              <a:t>贤才</a:t>
            </a:r>
            <a:r>
              <a:rPr lang="en-US" altLang="zh-CN" b="1" dirty="0"/>
              <a:t>”</a:t>
            </a:r>
            <a:r>
              <a:rPr lang="zh-CN" altLang="zh-CN" b="1" dirty="0"/>
              <a:t>们人生就像</a:t>
            </a:r>
            <a:r>
              <a:rPr lang="en-US" altLang="zh-CN" b="1" dirty="0"/>
              <a:t>“</a:t>
            </a:r>
            <a:r>
              <a:rPr lang="zh-CN" altLang="zh-CN" b="1" dirty="0"/>
              <a:t>朝露</a:t>
            </a:r>
            <a:r>
              <a:rPr lang="en-US" altLang="zh-CN" b="1" dirty="0"/>
              <a:t>”</a:t>
            </a:r>
            <a:r>
              <a:rPr lang="zh-CN" altLang="zh-CN" b="1" dirty="0"/>
              <a:t>那样易于消失，岁月流逝已经很多，应该赶紧拿定主意，到他那里施展抱负。</a:t>
            </a:r>
          </a:p>
        </p:txBody>
      </p:sp>
    </p:spTree>
    <p:extLst>
      <p:ext uri="{BB962C8B-B14F-4D97-AF65-F5344CB8AC3E}">
        <p14:creationId xmlns:p14="http://schemas.microsoft.com/office/powerpoint/2010/main" xmlns="" val="1061593335"/>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 y="529390"/>
            <a:ext cx="12079705" cy="5117432"/>
          </a:xfrm>
        </p:spPr>
        <p:txBody>
          <a:bodyPr>
            <a:normAutofit fontScale="70000" lnSpcReduction="20000"/>
          </a:bodyPr>
          <a:lstStyle/>
          <a:p>
            <a:pPr>
              <a:lnSpc>
                <a:spcPct val="170000"/>
              </a:lnSpc>
            </a:pPr>
            <a:r>
              <a:rPr lang="zh-CN" altLang="zh-CN" b="1" dirty="0">
                <a:solidFill>
                  <a:srgbClr val="C00000"/>
                </a:solidFill>
              </a:rPr>
              <a:t>第二层：青青子衿……鼓瑟吹笙。写作者思念贤才，表达了对贤才的渴望。</a:t>
            </a:r>
          </a:p>
          <a:p>
            <a:pPr>
              <a:lnSpc>
                <a:spcPct val="170000"/>
              </a:lnSpc>
            </a:pPr>
            <a:r>
              <a:rPr lang="en-US" altLang="zh-CN" b="1" dirty="0"/>
              <a:t>“</a:t>
            </a:r>
            <a:r>
              <a:rPr lang="zh-CN" altLang="zh-CN" b="1" dirty="0"/>
              <a:t>青青</a:t>
            </a:r>
            <a:r>
              <a:rPr lang="en-US" altLang="zh-CN" b="1" dirty="0"/>
              <a:t>”</a:t>
            </a:r>
            <a:r>
              <a:rPr lang="zh-CN" altLang="zh-CN" b="1" dirty="0"/>
              <a:t>二句原来是《诗经</a:t>
            </a:r>
            <a:r>
              <a:rPr lang="en-US" altLang="zh-CN" b="1" dirty="0"/>
              <a:t>·</a:t>
            </a:r>
            <a:r>
              <a:rPr lang="zh-CN" altLang="zh-CN" b="1" dirty="0"/>
              <a:t>郑风</a:t>
            </a:r>
            <a:r>
              <a:rPr lang="en-US" altLang="zh-CN" b="1" dirty="0"/>
              <a:t>·</a:t>
            </a:r>
            <a:r>
              <a:rPr lang="zh-CN" altLang="zh-CN" b="1" dirty="0"/>
              <a:t>子衿》中的话，原诗是写一个姑娘在思念她的爱人，曹操在这里引用这首诗，固然是直接比喻了对</a:t>
            </a:r>
            <a:r>
              <a:rPr lang="en-US" altLang="zh-CN" b="1" dirty="0"/>
              <a:t>“</a:t>
            </a:r>
            <a:r>
              <a:rPr lang="zh-CN" altLang="zh-CN" b="1" dirty="0"/>
              <a:t>贤才</a:t>
            </a:r>
            <a:r>
              <a:rPr lang="en-US" altLang="zh-CN" b="1" dirty="0"/>
              <a:t>”</a:t>
            </a:r>
            <a:r>
              <a:rPr lang="zh-CN" altLang="zh-CN" b="1" dirty="0"/>
              <a:t>的思念，更是提醒他们：</a:t>
            </a:r>
            <a:r>
              <a:rPr lang="en-US" altLang="zh-CN" b="1" dirty="0"/>
              <a:t>“</a:t>
            </a:r>
            <a:r>
              <a:rPr lang="zh-CN" altLang="zh-CN" b="1" dirty="0"/>
              <a:t>就算我没有去找你们，你们为什么不主动来投奔我呢？</a:t>
            </a:r>
            <a:r>
              <a:rPr lang="en-US" altLang="zh-CN" b="1" dirty="0"/>
              <a:t>”</a:t>
            </a:r>
            <a:r>
              <a:rPr lang="zh-CN" altLang="zh-CN" b="1" dirty="0"/>
              <a:t>这八句仍然没有明确地说出</a:t>
            </a:r>
            <a:r>
              <a:rPr lang="en-US" altLang="zh-CN" b="1" dirty="0"/>
              <a:t>“</a:t>
            </a:r>
            <a:r>
              <a:rPr lang="zh-CN" altLang="zh-CN" b="1" dirty="0"/>
              <a:t>求才</a:t>
            </a:r>
            <a:r>
              <a:rPr lang="en-US" altLang="zh-CN" b="1" dirty="0"/>
              <a:t>”</a:t>
            </a:r>
            <a:r>
              <a:rPr lang="zh-CN" altLang="zh-CN" b="1" dirty="0"/>
              <a:t>二字，用了典故来作比喻，这就是</a:t>
            </a:r>
            <a:r>
              <a:rPr lang="en-US" altLang="zh-CN" b="1" dirty="0"/>
              <a:t>“</a:t>
            </a:r>
            <a:r>
              <a:rPr lang="zh-CN" altLang="zh-CN" b="1" dirty="0"/>
              <a:t>婉而多讽</a:t>
            </a:r>
            <a:r>
              <a:rPr lang="en-US" altLang="zh-CN" b="1" dirty="0"/>
              <a:t>”</a:t>
            </a:r>
            <a:r>
              <a:rPr lang="zh-CN" altLang="zh-CN" b="1" dirty="0"/>
              <a:t>的表现方法。</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54798694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 y="529390"/>
            <a:ext cx="12079705" cy="4764506"/>
          </a:xfrm>
        </p:spPr>
        <p:txBody>
          <a:bodyPr>
            <a:normAutofit fontScale="70000" lnSpcReduction="20000"/>
          </a:bodyPr>
          <a:lstStyle/>
          <a:p>
            <a:pPr>
              <a:lnSpc>
                <a:spcPct val="170000"/>
              </a:lnSpc>
            </a:pPr>
            <a:r>
              <a:rPr lang="zh-CN" altLang="zh-CN" b="1" dirty="0">
                <a:solidFill>
                  <a:srgbClr val="C00000"/>
                </a:solidFill>
              </a:rPr>
              <a:t>第三层：明明如月……心念旧恩。先写内心的忧愁，再写要礼遇贤才。</a:t>
            </a:r>
          </a:p>
          <a:p>
            <a:pPr>
              <a:lnSpc>
                <a:spcPct val="170000"/>
              </a:lnSpc>
            </a:pPr>
            <a:r>
              <a:rPr lang="zh-CN" altLang="zh-CN" b="1" dirty="0"/>
              <a:t>前四句又在讲忧愁，是照应第一个八句；后四句讲</a:t>
            </a:r>
            <a:r>
              <a:rPr lang="en-US" altLang="zh-CN" b="1" dirty="0"/>
              <a:t>“</a:t>
            </a:r>
            <a:r>
              <a:rPr lang="zh-CN" altLang="zh-CN" b="1" dirty="0"/>
              <a:t>贤才</a:t>
            </a:r>
            <a:r>
              <a:rPr lang="en-US" altLang="zh-CN" b="1" dirty="0"/>
              <a:t>”</a:t>
            </a:r>
            <a:r>
              <a:rPr lang="zh-CN" altLang="zh-CN" b="1" dirty="0"/>
              <a:t>到来，是照应第二个八句。这八句也不是简单重复，而是含有深意的。曹操在这里进一步表示，他的求贤之心就像明月常行那样不会终止，人们也就不必要有什么顾虑，早来晚来都一样会受到优待。承上启下，起到过渡与衬垫的作用。</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83235073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70454" y="773216"/>
            <a:ext cx="11851092" cy="5595499"/>
          </a:xfrm>
        </p:spPr>
        <p:txBody>
          <a:bodyPr>
            <a:normAutofit fontScale="70000" lnSpcReduction="20000"/>
          </a:bodyPr>
          <a:lstStyle/>
          <a:p>
            <a:pPr>
              <a:lnSpc>
                <a:spcPct val="170000"/>
              </a:lnSpc>
            </a:pPr>
            <a:r>
              <a:rPr lang="zh-CN" altLang="zh-CN" b="1" dirty="0">
                <a:solidFill>
                  <a:srgbClr val="C00000"/>
                </a:solidFill>
              </a:rPr>
              <a:t>第四层：月明星稀……天下归心。写求贤若渴之情。</a:t>
            </a:r>
          </a:p>
          <a:p>
            <a:pPr>
              <a:lnSpc>
                <a:spcPct val="170000"/>
              </a:lnSpc>
            </a:pPr>
            <a:r>
              <a:rPr lang="zh-CN" altLang="zh-CN" b="1" dirty="0"/>
              <a:t>指那些犹豫不定的人才在三国鼎立的局面下一时无所适从。所以曹操以乌鹊绕树、</a:t>
            </a:r>
            <a:r>
              <a:rPr lang="en-US" altLang="zh-CN" b="1" dirty="0"/>
              <a:t>“</a:t>
            </a:r>
            <a:r>
              <a:rPr lang="zh-CN" altLang="zh-CN" b="1" dirty="0"/>
              <a:t>何枝可依</a:t>
            </a:r>
            <a:r>
              <a:rPr lang="en-US" altLang="zh-CN" b="1" dirty="0"/>
              <a:t>”</a:t>
            </a:r>
            <a:r>
              <a:rPr lang="zh-CN" altLang="zh-CN" b="1" dirty="0"/>
              <a:t>的情景来启发他们，不要三心二意，要善于择枝而栖，赶紧到自己这一边来。最后四句画龙点睛，明明白白地披肝沥胆，希望人才都来归顺，确切地点明了此诗的主题。</a:t>
            </a:r>
            <a:r>
              <a:rPr lang="en-US" altLang="zh-CN" b="1" dirty="0"/>
              <a:t>“</a:t>
            </a:r>
            <a:r>
              <a:rPr lang="zh-CN" altLang="zh-CN" b="1" dirty="0"/>
              <a:t>山不厌高，海不厌深</a:t>
            </a:r>
            <a:r>
              <a:rPr lang="en-US" altLang="zh-CN" b="1" dirty="0"/>
              <a:t>”</a:t>
            </a:r>
            <a:r>
              <a:rPr lang="zh-CN" altLang="zh-CN" b="1" dirty="0"/>
              <a:t>是通过比喻极有说服力地表现了人才越多越好，决不会有</a:t>
            </a:r>
            <a:r>
              <a:rPr lang="en-US" altLang="zh-CN" b="1" dirty="0"/>
              <a:t>“</a:t>
            </a:r>
            <a:r>
              <a:rPr lang="zh-CN" altLang="zh-CN" b="1" dirty="0"/>
              <a:t>人满之患</a:t>
            </a:r>
            <a:r>
              <a:rPr lang="en-US" altLang="zh-CN" b="1" dirty="0"/>
              <a:t>”</a:t>
            </a:r>
            <a:r>
              <a:rPr lang="zh-CN" altLang="zh-CN" b="1" dirty="0"/>
              <a:t>。</a:t>
            </a:r>
            <a:r>
              <a:rPr lang="en-US" altLang="zh-CN" b="1" dirty="0"/>
              <a:t>“</a:t>
            </a:r>
            <a:r>
              <a:rPr lang="zh-CN" altLang="zh-CN" b="1" dirty="0"/>
              <a:t>周公吐哺</a:t>
            </a:r>
            <a:r>
              <a:rPr lang="en-US" altLang="zh-CN" b="1" dirty="0"/>
              <a:t>”</a:t>
            </a:r>
            <a:r>
              <a:rPr lang="zh-CN" altLang="zh-CN" b="1" dirty="0"/>
              <a:t>的典故出于《韩诗外传》，在这里却是突出地表现了作者求贤若渴的心情。</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543433867"/>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577516"/>
            <a:ext cx="11929241" cy="6280484"/>
          </a:xfrm>
        </p:spPr>
        <p:txBody>
          <a:bodyPr>
            <a:normAutofit fontScale="55000" lnSpcReduction="20000"/>
          </a:bodyPr>
          <a:lstStyle/>
          <a:p>
            <a:pPr algn="ctr">
              <a:lnSpc>
                <a:spcPct val="170000"/>
              </a:lnSpc>
            </a:pPr>
            <a:r>
              <a:rPr lang="zh-CN" altLang="zh-CN" b="1" dirty="0">
                <a:solidFill>
                  <a:srgbClr val="C00000"/>
                </a:solidFill>
              </a:rPr>
              <a:t>鉴赏诗</a:t>
            </a:r>
            <a:r>
              <a:rPr lang="zh-CN" altLang="en-US" b="1" dirty="0">
                <a:solidFill>
                  <a:srgbClr val="C00000"/>
                </a:solidFill>
              </a:rPr>
              <a:t>句把握情感</a:t>
            </a:r>
            <a:r>
              <a:rPr lang="zh-CN" altLang="zh-CN" b="1" dirty="0">
                <a:solidFill>
                  <a:srgbClr val="C00000"/>
                </a:solidFill>
              </a:rPr>
              <a:t>：</a:t>
            </a:r>
          </a:p>
          <a:p>
            <a:pPr>
              <a:lnSpc>
                <a:spcPct val="170000"/>
              </a:lnSpc>
            </a:pPr>
            <a:r>
              <a:rPr lang="en-US" altLang="zh-CN" b="1" dirty="0">
                <a:solidFill>
                  <a:srgbClr val="1233AE"/>
                </a:solidFill>
              </a:rPr>
              <a:t>2.</a:t>
            </a:r>
            <a:r>
              <a:rPr lang="zh-CN" altLang="zh-CN" b="1" dirty="0">
                <a:solidFill>
                  <a:srgbClr val="1233AE"/>
                </a:solidFill>
              </a:rPr>
              <a:t>思考，如何理解“对酒当歌，人生几何？譬如朝露，去日苦多。”这四句的思想感情？全诗的感情基调是不是消极的、低沉的？</a:t>
            </a:r>
            <a:r>
              <a:rPr lang="en-US" altLang="zh-CN" b="1" dirty="0">
                <a:solidFill>
                  <a:srgbClr val="1233AE"/>
                </a:solidFill>
              </a:rPr>
              <a:t>  </a:t>
            </a:r>
            <a:endParaRPr lang="zh-CN" altLang="zh-CN" b="1" dirty="0">
              <a:solidFill>
                <a:srgbClr val="1233AE"/>
              </a:solidFill>
            </a:endParaRPr>
          </a:p>
          <a:p>
            <a:pPr>
              <a:lnSpc>
                <a:spcPct val="170000"/>
              </a:lnSpc>
            </a:pPr>
            <a:r>
              <a:rPr lang="zh-CN" altLang="zh-CN" b="1" dirty="0">
                <a:solidFill>
                  <a:srgbClr val="FF0000"/>
                </a:solidFill>
              </a:rPr>
              <a:t>明确：</a:t>
            </a:r>
          </a:p>
          <a:p>
            <a:pPr>
              <a:lnSpc>
                <a:spcPct val="170000"/>
              </a:lnSpc>
            </a:pPr>
            <a:r>
              <a:rPr lang="zh-CN" altLang="zh-CN" b="1" dirty="0">
                <a:solidFill>
                  <a:srgbClr val="00B050"/>
                </a:solidFill>
              </a:rPr>
              <a:t>思想情感：</a:t>
            </a:r>
            <a:endParaRPr lang="en-US" altLang="zh-CN" b="1" dirty="0">
              <a:solidFill>
                <a:srgbClr val="00B050"/>
              </a:solidFill>
            </a:endParaRPr>
          </a:p>
          <a:p>
            <a:pPr>
              <a:lnSpc>
                <a:spcPct val="170000"/>
              </a:lnSpc>
            </a:pPr>
            <a:r>
              <a:rPr lang="zh-CN" altLang="zh-CN" b="1" dirty="0"/>
              <a:t>为了实现统一中国的雄心壮志，曹操虽然取得了许多成就，但也遇到了不少挫折和失败。他深感奋斗中的艰难，也因年岁增长，光阴流逝，理想尚未实而忧愁，所以才有人生苦短之叹。但这一“叹”不是无所作为者，蹉跎岁月者，不思进取的消极之“叹”，而是一位渴望得到贤才帮助以实现建功立业雄心的英雄之叹。“人生几何”“去日苦多”是进取中的忧叹，追求中的苦闷。表达了诗人抓紧时机，大干一番事业的强烈愿望，隐含着的仍然积极昂扬的精神。</a:t>
            </a:r>
          </a:p>
        </p:txBody>
      </p:sp>
    </p:spTree>
    <p:extLst>
      <p:ext uri="{BB962C8B-B14F-4D97-AF65-F5344CB8AC3E}">
        <p14:creationId xmlns:p14="http://schemas.microsoft.com/office/powerpoint/2010/main" xmlns="" val="210686542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barn(inVertical)">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barn(inVertical)">
                                      <p:cBhvr>
                                        <p:cTn id="2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31379" y="1704980"/>
            <a:ext cx="11929241" cy="3621622"/>
          </a:xfrm>
        </p:spPr>
        <p:txBody>
          <a:bodyPr>
            <a:normAutofit fontScale="55000" lnSpcReduction="20000"/>
          </a:bodyPr>
          <a:lstStyle/>
          <a:p>
            <a:pPr>
              <a:lnSpc>
                <a:spcPct val="170000"/>
              </a:lnSpc>
            </a:pPr>
            <a:r>
              <a:rPr lang="zh-CN" altLang="zh-CN" b="1" dirty="0">
                <a:solidFill>
                  <a:srgbClr val="00B050"/>
                </a:solidFill>
              </a:rPr>
              <a:t>感情基调：</a:t>
            </a:r>
          </a:p>
          <a:p>
            <a:pPr>
              <a:lnSpc>
                <a:spcPct val="170000"/>
              </a:lnSpc>
            </a:pPr>
            <a:r>
              <a:rPr lang="zh-CN" altLang="zh-CN" b="1" dirty="0"/>
              <a:t>全诗的感情基调并不消沉。作者的这种忧思，源于内心的焦急正因人生短暂，才更渴望招纳贤才、为已所用，建功立业这里讲</a:t>
            </a:r>
            <a:r>
              <a:rPr lang="en-US" altLang="zh-CN" b="1" dirty="0"/>
              <a:t>“</a:t>
            </a:r>
            <a:r>
              <a:rPr lang="zh-CN" altLang="zh-CN" b="1" dirty="0"/>
              <a:t>人生几何</a:t>
            </a:r>
            <a:r>
              <a:rPr lang="en-US" altLang="zh-CN" b="1" dirty="0"/>
              <a:t>”</a:t>
            </a:r>
            <a:r>
              <a:rPr lang="zh-CN" altLang="zh-CN" b="1" dirty="0"/>
              <a:t>，不是叫人</a:t>
            </a:r>
            <a:r>
              <a:rPr lang="en-US" altLang="zh-CN" b="1" dirty="0"/>
              <a:t>“</a:t>
            </a:r>
            <a:r>
              <a:rPr lang="zh-CN" altLang="zh-CN" b="1" dirty="0"/>
              <a:t>及时行乐</a:t>
            </a:r>
            <a:r>
              <a:rPr lang="en-US" altLang="zh-CN" b="1" dirty="0"/>
              <a:t>”</a:t>
            </a:r>
            <a:r>
              <a:rPr lang="zh-CN" altLang="zh-CN" b="1" dirty="0"/>
              <a:t>，而是要及时地建功立业又从表面上看，曹操是在抒个人之情，实际上却是在巧妙提醒广大贤士：人生就象</a:t>
            </a:r>
            <a:r>
              <a:rPr lang="en-US" altLang="zh-CN" b="1" dirty="0"/>
              <a:t>“</a:t>
            </a:r>
            <a:r>
              <a:rPr lang="zh-CN" altLang="zh-CN" b="1" dirty="0"/>
              <a:t>朝露</a:t>
            </a:r>
            <a:r>
              <a:rPr lang="en-US" altLang="zh-CN" b="1" dirty="0"/>
              <a:t>”</a:t>
            </a:r>
            <a:r>
              <a:rPr lang="zh-CN" altLang="zh-CN" b="1" dirty="0"/>
              <a:t>那样易于消失，贤士应该珍惜时间，及时施展才华</a:t>
            </a:r>
            <a:r>
              <a:rPr lang="zh-CN" altLang="en-US" b="1" dirty="0"/>
              <a:t>。</a:t>
            </a:r>
            <a:endParaRPr lang="zh-CN" altLang="zh-CN" b="1" dirty="0"/>
          </a:p>
          <a:p>
            <a:pPr>
              <a:lnSpc>
                <a:spcPct val="170000"/>
              </a:lnSpc>
            </a:pPr>
            <a:endParaRPr lang="zh-CN" altLang="zh-CN" b="1" dirty="0">
              <a:latin typeface="+mn-ea"/>
            </a:endParaRPr>
          </a:p>
        </p:txBody>
      </p:sp>
    </p:spTree>
    <p:extLst>
      <p:ext uri="{BB962C8B-B14F-4D97-AF65-F5344CB8AC3E}">
        <p14:creationId xmlns:p14="http://schemas.microsoft.com/office/powerpoint/2010/main" xmlns="" val="35083295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3)">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3"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3)">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0" y="1171852"/>
            <a:ext cx="12192000" cy="3961622"/>
          </a:xfrm>
        </p:spPr>
        <p:txBody>
          <a:bodyPr>
            <a:normAutofit fontScale="77500" lnSpcReduction="20000"/>
          </a:bodyPr>
          <a:lstStyle/>
          <a:p>
            <a:pPr>
              <a:lnSpc>
                <a:spcPct val="170000"/>
              </a:lnSpc>
            </a:pPr>
            <a:r>
              <a:rPr lang="en-US" altLang="zh-CN" b="1" dirty="0">
                <a:solidFill>
                  <a:srgbClr val="1233AE"/>
                </a:solidFill>
              </a:rPr>
              <a:t>4. </a:t>
            </a:r>
            <a:r>
              <a:rPr lang="zh-CN" altLang="zh-CN" b="1" dirty="0">
                <a:solidFill>
                  <a:srgbClr val="1233AE"/>
                </a:solidFill>
              </a:rPr>
              <a:t>思考，“青青子衿，悠悠我心但为君故，沉吟至今呦呦鹿鸣，食野之苹我有嘉宾，鼓瑟吹笙”是如何表达对人才的渴盼的？</a:t>
            </a:r>
          </a:p>
          <a:p>
            <a:pPr>
              <a:lnSpc>
                <a:spcPct val="170000"/>
              </a:lnSpc>
            </a:pPr>
            <a:r>
              <a:rPr lang="zh-CN" altLang="zh-CN" b="1" dirty="0">
                <a:solidFill>
                  <a:srgbClr val="FF0000"/>
                </a:solidFill>
              </a:rPr>
              <a:t>明确：</a:t>
            </a:r>
          </a:p>
          <a:p>
            <a:pPr>
              <a:lnSpc>
                <a:spcPct val="170000"/>
              </a:lnSpc>
            </a:pPr>
            <a:r>
              <a:rPr lang="zh-CN" altLang="zh-CN" b="1" dirty="0"/>
              <a:t>这四句，揭示曹操</a:t>
            </a:r>
            <a:r>
              <a:rPr lang="en-US" altLang="zh-CN" b="1" dirty="0"/>
              <a:t>“</a:t>
            </a:r>
            <a:r>
              <a:rPr lang="zh-CN" altLang="zh-CN" b="1" dirty="0"/>
              <a:t>忧</a:t>
            </a:r>
            <a:r>
              <a:rPr lang="en-US" altLang="zh-CN" b="1" dirty="0"/>
              <a:t>”</a:t>
            </a:r>
            <a:r>
              <a:rPr lang="zh-CN" altLang="zh-CN" b="1" dirty="0"/>
              <a:t>之内容和原因曹操急于实现人生理想，深感人生有限他要实现理想，迫切需要人才的辅助。</a:t>
            </a:r>
          </a:p>
        </p:txBody>
      </p:sp>
    </p:spTree>
    <p:extLst>
      <p:ext uri="{BB962C8B-B14F-4D97-AF65-F5344CB8AC3E}">
        <p14:creationId xmlns:p14="http://schemas.microsoft.com/office/powerpoint/2010/main" xmlns="" val="18449420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4)">
                                      <p:cBhvr>
                                        <p:cTn id="7" dur="75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heel(4)">
                                      <p:cBhvr>
                                        <p:cTn id="12" dur="75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heel(4)">
                                      <p:cBhvr>
                                        <p:cTn id="17"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03239" y="1436187"/>
            <a:ext cx="12088761" cy="4476341"/>
          </a:xfrm>
        </p:spPr>
        <p:txBody>
          <a:bodyPr>
            <a:normAutofit fontScale="62500" lnSpcReduction="20000"/>
          </a:bodyPr>
          <a:lstStyle/>
          <a:p>
            <a:pPr>
              <a:lnSpc>
                <a:spcPct val="160000"/>
              </a:lnSpc>
            </a:pPr>
            <a:r>
              <a:rPr lang="en-US" altLang="zh-CN" b="1" dirty="0"/>
              <a:t>1.</a:t>
            </a:r>
            <a:r>
              <a:rPr lang="zh-CN" altLang="zh-CN" b="1" dirty="0"/>
              <a:t>积累基础知识，品味诗歌语言，熟读成诵，培养语言建构与运用素养。</a:t>
            </a:r>
          </a:p>
          <a:p>
            <a:pPr>
              <a:lnSpc>
                <a:spcPct val="160000"/>
              </a:lnSpc>
            </a:pPr>
            <a:r>
              <a:rPr lang="en-US" altLang="zh-CN" b="1" dirty="0"/>
              <a:t>2. </a:t>
            </a:r>
            <a:r>
              <a:rPr lang="zh-CN" altLang="zh-CN" b="1" dirty="0"/>
              <a:t>理清思路，理解诗歌的主旨、寓意，促进思维发展，培养学生思维发展与提升素养。</a:t>
            </a:r>
          </a:p>
          <a:p>
            <a:pPr>
              <a:lnSpc>
                <a:spcPct val="160000"/>
              </a:lnSpc>
            </a:pPr>
            <a:r>
              <a:rPr lang="en-US" altLang="zh-CN" b="1" dirty="0"/>
              <a:t>3. </a:t>
            </a:r>
            <a:r>
              <a:rPr lang="zh-CN" altLang="zh-CN" b="1" dirty="0"/>
              <a:t>掌握鉴赏古典诗歌作品的方法，提高鉴赏能力，培养审美鉴赏与创造素养。</a:t>
            </a:r>
          </a:p>
          <a:p>
            <a:pPr>
              <a:lnSpc>
                <a:spcPct val="160000"/>
              </a:lnSpc>
            </a:pPr>
            <a:r>
              <a:rPr lang="en-US" altLang="zh-CN" b="1" dirty="0"/>
              <a:t>4.</a:t>
            </a:r>
            <a:r>
              <a:rPr lang="zh-CN" altLang="zh-CN" b="1" dirty="0"/>
              <a:t>了解曹操的生平及创作风格，积累曹操名句，培养和弘扬民族文化和民族精神，培养文化传承与理解素养。</a:t>
            </a:r>
          </a:p>
        </p:txBody>
      </p:sp>
      <p:pic>
        <p:nvPicPr>
          <p:cNvPr id="6" name="图片 5">
            <a:extLst>
              <a:ext uri="{FF2B5EF4-FFF2-40B4-BE49-F238E27FC236}">
                <a16:creationId xmlns:a16="http://schemas.microsoft.com/office/drawing/2014/main" xmlns="" id="{FF526BBC-8ADC-4666-9082-ED18006C0BED}"/>
              </a:ext>
            </a:extLst>
          </p:cNvPr>
          <p:cNvPicPr/>
          <p:nvPr/>
        </p:nvPicPr>
        <p:blipFill>
          <a:blip r:embed="rId2">
            <a:extLst>
              <a:ext uri="{28A0092B-C50C-407E-A947-70E740481C1C}">
                <a14:useLocalDpi xmlns:a14="http://schemas.microsoft.com/office/drawing/2010/main" xmlns="" val="0"/>
              </a:ext>
            </a:extLst>
          </a:blip>
          <a:srcRect l="877" t="22826" r="2924" b="22826"/>
          <a:stretch>
            <a:fillRect/>
          </a:stretch>
        </p:blipFill>
        <p:spPr bwMode="auto">
          <a:xfrm>
            <a:off x="0" y="0"/>
            <a:ext cx="4734232" cy="1578077"/>
          </a:xfrm>
          <a:prstGeom prst="rect">
            <a:avLst/>
          </a:prstGeom>
          <a:noFill/>
          <a:ln>
            <a:noFill/>
          </a:ln>
        </p:spPr>
      </p:pic>
    </p:spTree>
    <p:extLst>
      <p:ext uri="{BB962C8B-B14F-4D97-AF65-F5344CB8AC3E}">
        <p14:creationId xmlns:p14="http://schemas.microsoft.com/office/powerpoint/2010/main" xmlns="" val="425299272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0" y="1180729"/>
            <a:ext cx="11903242" cy="3950563"/>
          </a:xfrm>
        </p:spPr>
        <p:txBody>
          <a:bodyPr>
            <a:normAutofit fontScale="62500" lnSpcReduction="20000"/>
          </a:bodyPr>
          <a:lstStyle/>
          <a:p>
            <a:pPr>
              <a:lnSpc>
                <a:spcPct val="170000"/>
              </a:lnSpc>
            </a:pPr>
            <a:r>
              <a:rPr lang="zh-CN" altLang="zh-CN" b="1" dirty="0"/>
              <a:t>（</a:t>
            </a:r>
            <a:r>
              <a:rPr lang="en-US" altLang="zh-CN" b="1" dirty="0"/>
              <a:t>1</a:t>
            </a:r>
            <a:r>
              <a:rPr lang="zh-CN" altLang="zh-CN" b="1" dirty="0"/>
              <a:t>）作者借用《诗经》中的句子</a:t>
            </a:r>
            <a:r>
              <a:rPr lang="en-US" altLang="zh-CN" b="1" dirty="0"/>
              <a:t>“</a:t>
            </a:r>
            <a:r>
              <a:rPr lang="zh-CN" altLang="zh-CN" b="1" dirty="0"/>
              <a:t>青青子衿，悠悠我心</a:t>
            </a:r>
            <a:r>
              <a:rPr lang="en-US" altLang="zh-CN" b="1" dirty="0"/>
              <a:t>”</a:t>
            </a:r>
            <a:r>
              <a:rPr lang="zh-CN" altLang="zh-CN" b="1" dirty="0"/>
              <a:t>原句是表达一个姑娘对情人的思念，曹操把它借用过来，表达对贤才的渴求姑娘对情人的深深思念，正切合曹操的心态，借用得天衣无缝，准确生动。</a:t>
            </a:r>
          </a:p>
          <a:p>
            <a:pPr>
              <a:lnSpc>
                <a:spcPct val="170000"/>
              </a:lnSpc>
            </a:pPr>
            <a:r>
              <a:rPr lang="zh-CN" altLang="zh-CN" b="1" dirty="0"/>
              <a:t>（</a:t>
            </a:r>
            <a:r>
              <a:rPr lang="en-US" altLang="zh-CN" b="1" dirty="0"/>
              <a:t>2</a:t>
            </a:r>
            <a:r>
              <a:rPr lang="zh-CN" altLang="zh-CN" b="1" dirty="0"/>
              <a:t>）引用《诗经</a:t>
            </a:r>
            <a:r>
              <a:rPr lang="en-US" altLang="zh-CN" b="1" dirty="0"/>
              <a:t>·</a:t>
            </a:r>
            <a:r>
              <a:rPr lang="zh-CN" altLang="zh-CN" b="1" dirty="0"/>
              <a:t>鹿鸣》中的“呦呦鹿鸣，食野之苹；我有嘉宾，鼓瑟吹笙”，描写宾主欢宴的情景，意思是说只要你们到我这里来，我是一定会待以</a:t>
            </a:r>
            <a:r>
              <a:rPr lang="en-US" altLang="zh-CN" b="1" dirty="0"/>
              <a:t>“</a:t>
            </a:r>
            <a:r>
              <a:rPr lang="zh-CN" altLang="zh-CN" b="1" dirty="0"/>
              <a:t>嘉宾</a:t>
            </a:r>
            <a:r>
              <a:rPr lang="en-US" altLang="zh-CN" b="1" dirty="0"/>
              <a:t>”</a:t>
            </a:r>
            <a:r>
              <a:rPr lang="zh-CN" altLang="zh-CN" b="1" dirty="0"/>
              <a:t>之礼的，我们是能够欢快融洽地相处并合作的。</a:t>
            </a:r>
          </a:p>
        </p:txBody>
      </p:sp>
    </p:spTree>
    <p:extLst>
      <p:ext uri="{BB962C8B-B14F-4D97-AF65-F5344CB8AC3E}">
        <p14:creationId xmlns:p14="http://schemas.microsoft.com/office/powerpoint/2010/main" xmlns="" val="1923339112"/>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4)">
                                      <p:cBhvr>
                                        <p:cTn id="7" dur="75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heel(4)">
                                      <p:cBhvr>
                                        <p:cTn id="12" dur="75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159799" y="626808"/>
            <a:ext cx="11611992" cy="4557751"/>
          </a:xfrm>
        </p:spPr>
        <p:txBody>
          <a:bodyPr>
            <a:normAutofit fontScale="70000" lnSpcReduction="20000"/>
          </a:bodyPr>
          <a:lstStyle/>
          <a:p>
            <a:pPr>
              <a:lnSpc>
                <a:spcPct val="170000"/>
              </a:lnSpc>
            </a:pPr>
            <a:r>
              <a:rPr lang="en-US" altLang="zh-CN" b="1" dirty="0">
                <a:solidFill>
                  <a:srgbClr val="1233AE"/>
                </a:solidFill>
              </a:rPr>
              <a:t>5. </a:t>
            </a:r>
            <a:r>
              <a:rPr lang="zh-CN" altLang="zh-CN" b="1" dirty="0">
                <a:solidFill>
                  <a:srgbClr val="1233AE"/>
                </a:solidFill>
              </a:rPr>
              <a:t>思考，“明明如月，何时可掇？忧从中来，不可断绝越陌度阡，枉用相存契阔谈宴，心念旧恩”中的“忧”的上文的“忧”相同吗？</a:t>
            </a:r>
          </a:p>
          <a:p>
            <a:pPr>
              <a:lnSpc>
                <a:spcPct val="170000"/>
              </a:lnSpc>
            </a:pPr>
            <a:r>
              <a:rPr lang="zh-CN" altLang="zh-CN" b="1" dirty="0">
                <a:solidFill>
                  <a:srgbClr val="FF0000"/>
                </a:solidFill>
              </a:rPr>
              <a:t>明确：</a:t>
            </a:r>
          </a:p>
          <a:p>
            <a:pPr>
              <a:lnSpc>
                <a:spcPct val="170000"/>
              </a:lnSpc>
            </a:pPr>
            <a:r>
              <a:rPr lang="zh-CN" altLang="zh-CN" b="1" dirty="0"/>
              <a:t>诗人用月比喻人才，深情呼唤：天下贤才，我何时才能得到你们呢？显然这里忧的内涵是</a:t>
            </a:r>
            <a:r>
              <a:rPr lang="en-US" altLang="zh-CN" b="1" dirty="0"/>
              <a:t>“</a:t>
            </a:r>
            <a:r>
              <a:rPr lang="zh-CN" altLang="zh-CN" b="1" dirty="0"/>
              <a:t>贤才难得</a:t>
            </a:r>
            <a:r>
              <a:rPr lang="en-US" altLang="zh-CN" b="1" dirty="0"/>
              <a:t>”</a:t>
            </a:r>
            <a:r>
              <a:rPr lang="zh-CN" altLang="zh-CN" b="1" dirty="0"/>
              <a:t>。</a:t>
            </a:r>
          </a:p>
          <a:p>
            <a:endParaRPr lang="zh-CN" altLang="en-US" dirty="0"/>
          </a:p>
        </p:txBody>
      </p:sp>
    </p:spTree>
    <p:extLst>
      <p:ext uri="{BB962C8B-B14F-4D97-AF65-F5344CB8AC3E}">
        <p14:creationId xmlns:p14="http://schemas.microsoft.com/office/powerpoint/2010/main" xmlns="" val="2338123033"/>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110359" y="662151"/>
            <a:ext cx="11855669" cy="5546143"/>
          </a:xfrm>
        </p:spPr>
        <p:txBody>
          <a:bodyPr>
            <a:normAutofit fontScale="70000" lnSpcReduction="20000"/>
          </a:bodyPr>
          <a:lstStyle/>
          <a:p>
            <a:pPr>
              <a:lnSpc>
                <a:spcPct val="170000"/>
              </a:lnSpc>
            </a:pPr>
            <a:r>
              <a:rPr lang="en-US" altLang="zh-CN" b="1" dirty="0">
                <a:solidFill>
                  <a:srgbClr val="1233AE"/>
                </a:solidFill>
              </a:rPr>
              <a:t>6. </a:t>
            </a:r>
            <a:r>
              <a:rPr lang="zh-CN" altLang="zh-CN" b="1" dirty="0">
                <a:solidFill>
                  <a:srgbClr val="1233AE"/>
                </a:solidFill>
              </a:rPr>
              <a:t>思考，如何理解“山不厌高，海不厌深。周公吐哺，天下归心。”这四句诗？</a:t>
            </a:r>
          </a:p>
          <a:p>
            <a:pPr>
              <a:lnSpc>
                <a:spcPct val="170000"/>
              </a:lnSpc>
            </a:pPr>
            <a:r>
              <a:rPr lang="zh-CN" altLang="zh-CN" b="1" dirty="0">
                <a:solidFill>
                  <a:srgbClr val="FF0000"/>
                </a:solidFill>
              </a:rPr>
              <a:t>明确：</a:t>
            </a:r>
          </a:p>
          <a:p>
            <a:pPr>
              <a:lnSpc>
                <a:spcPct val="170000"/>
              </a:lnSpc>
            </a:pPr>
            <a:r>
              <a:rPr lang="zh-CN" altLang="zh-CN" b="1" dirty="0"/>
              <a:t>这四句借用《管子·形解》中的话和周公“一沫三握发，一饭三吐哺，起以待士，犹恐失天下之贤人。”《史记·鲁周公世家》的故事，来说明诗人自己一方面感到生命易尽，一方面则更加激励他及时建功立业的思想，渴望有更多的有才能的人来帮助他实现他的政治理想。</a:t>
            </a:r>
          </a:p>
        </p:txBody>
      </p:sp>
    </p:spTree>
    <p:extLst>
      <p:ext uri="{BB962C8B-B14F-4D97-AF65-F5344CB8AC3E}">
        <p14:creationId xmlns:p14="http://schemas.microsoft.com/office/powerpoint/2010/main" xmlns="" val="372531581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388883" y="497305"/>
            <a:ext cx="11414234" cy="5999748"/>
          </a:xfrm>
        </p:spPr>
        <p:txBody>
          <a:bodyPr>
            <a:normAutofit fontScale="77500" lnSpcReduction="20000"/>
          </a:bodyPr>
          <a:lstStyle/>
          <a:p>
            <a:pPr>
              <a:lnSpc>
                <a:spcPct val="160000"/>
              </a:lnSpc>
            </a:pPr>
            <a:r>
              <a:rPr lang="en-US" altLang="zh-CN" b="1" dirty="0">
                <a:solidFill>
                  <a:srgbClr val="1233AE"/>
                </a:solidFill>
              </a:rPr>
              <a:t>7. </a:t>
            </a:r>
            <a:r>
              <a:rPr lang="zh-CN" altLang="zh-CN" b="1" dirty="0">
                <a:solidFill>
                  <a:srgbClr val="1233AE"/>
                </a:solidFill>
              </a:rPr>
              <a:t>诗人在酒宴上演唱此诗，哪几句最切合宴会主题？</a:t>
            </a:r>
          </a:p>
          <a:p>
            <a:pPr>
              <a:lnSpc>
                <a:spcPct val="160000"/>
              </a:lnSpc>
            </a:pPr>
            <a:r>
              <a:rPr lang="zh-CN" altLang="zh-CN" b="1" dirty="0">
                <a:solidFill>
                  <a:srgbClr val="FF0000"/>
                </a:solidFill>
              </a:rPr>
              <a:t>明确：</a:t>
            </a:r>
          </a:p>
          <a:p>
            <a:pPr>
              <a:lnSpc>
                <a:spcPct val="160000"/>
              </a:lnSpc>
            </a:pPr>
            <a:r>
              <a:rPr lang="zh-CN" altLang="zh-CN" b="1" dirty="0"/>
              <a:t>越陌度阡，枉用相存契阔谈宴，心念旧恩</a:t>
            </a:r>
          </a:p>
          <a:p>
            <a:pPr>
              <a:lnSpc>
                <a:spcPct val="160000"/>
              </a:lnSpc>
            </a:pPr>
            <a:r>
              <a:rPr lang="en-US" altLang="zh-CN" b="1" dirty="0"/>
              <a:t>“</a:t>
            </a:r>
            <a:r>
              <a:rPr lang="zh-CN" altLang="zh-CN" b="1" dirty="0"/>
              <a:t>陌</a:t>
            </a:r>
            <a:r>
              <a:rPr lang="en-US" altLang="zh-CN" b="1" dirty="0"/>
              <a:t>”“</a:t>
            </a:r>
            <a:r>
              <a:rPr lang="zh-CN" altLang="zh-CN" b="1" dirty="0"/>
              <a:t>阡</a:t>
            </a:r>
            <a:r>
              <a:rPr lang="en-US" altLang="zh-CN" b="1" dirty="0"/>
              <a:t>”</a:t>
            </a:r>
            <a:r>
              <a:rPr lang="zh-CN" altLang="zh-CN" b="1" dirty="0"/>
              <a:t>都是指田间小路东西向叫</a:t>
            </a:r>
            <a:r>
              <a:rPr lang="en-US" altLang="zh-CN" b="1" dirty="0"/>
              <a:t>“</a:t>
            </a:r>
            <a:r>
              <a:rPr lang="zh-CN" altLang="zh-CN" b="1" dirty="0"/>
              <a:t>陌</a:t>
            </a:r>
            <a:r>
              <a:rPr lang="en-US" altLang="zh-CN" b="1" dirty="0"/>
              <a:t>”</a:t>
            </a:r>
            <a:r>
              <a:rPr lang="zh-CN" altLang="zh-CN" b="1" dirty="0"/>
              <a:t>，南北向叫</a:t>
            </a:r>
            <a:r>
              <a:rPr lang="en-US" altLang="zh-CN" b="1" dirty="0"/>
              <a:t>“</a:t>
            </a:r>
            <a:r>
              <a:rPr lang="zh-CN" altLang="zh-CN" b="1" dirty="0"/>
              <a:t>阡</a:t>
            </a:r>
            <a:r>
              <a:rPr lang="en-US" altLang="zh-CN" b="1" dirty="0"/>
              <a:t>”“</a:t>
            </a:r>
            <a:r>
              <a:rPr lang="zh-CN" altLang="zh-CN" b="1" dirty="0"/>
              <a:t>枉</a:t>
            </a:r>
            <a:r>
              <a:rPr lang="en-US" altLang="zh-CN" b="1" dirty="0"/>
              <a:t>”</a:t>
            </a:r>
            <a:r>
              <a:rPr lang="zh-CN" altLang="zh-CN" b="1" dirty="0"/>
              <a:t>，枉驾、屈驾</a:t>
            </a:r>
            <a:r>
              <a:rPr lang="en-US" altLang="zh-CN" b="1" dirty="0"/>
              <a:t>“</a:t>
            </a:r>
            <a:r>
              <a:rPr lang="zh-CN" altLang="zh-CN" b="1" dirty="0"/>
              <a:t>用</a:t>
            </a:r>
            <a:r>
              <a:rPr lang="en-US" altLang="zh-CN" b="1" dirty="0"/>
              <a:t>”</a:t>
            </a:r>
            <a:r>
              <a:rPr lang="zh-CN" altLang="zh-CN" b="1" dirty="0"/>
              <a:t>，以</a:t>
            </a:r>
            <a:r>
              <a:rPr lang="en-US" altLang="zh-CN" b="1" dirty="0"/>
              <a:t>“</a:t>
            </a:r>
            <a:r>
              <a:rPr lang="zh-CN" altLang="zh-CN" b="1" dirty="0"/>
              <a:t>存</a:t>
            </a:r>
            <a:r>
              <a:rPr lang="en-US" altLang="zh-CN" b="1" dirty="0"/>
              <a:t>”</a:t>
            </a:r>
            <a:r>
              <a:rPr lang="zh-CN" altLang="zh-CN" b="1" dirty="0"/>
              <a:t>，探问、问候</a:t>
            </a:r>
            <a:r>
              <a:rPr lang="en-US" altLang="zh-CN" b="1" dirty="0"/>
              <a:t>“</a:t>
            </a:r>
            <a:r>
              <a:rPr lang="zh-CN" altLang="zh-CN" b="1" dirty="0"/>
              <a:t>契阔</a:t>
            </a:r>
            <a:r>
              <a:rPr lang="en-US" altLang="zh-CN" b="1" dirty="0"/>
              <a:t>”</a:t>
            </a:r>
            <a:r>
              <a:rPr lang="zh-CN" altLang="zh-CN" b="1" dirty="0"/>
              <a:t>，久别重逢</a:t>
            </a:r>
            <a:r>
              <a:rPr lang="en-US" altLang="zh-CN" b="1" dirty="0"/>
              <a:t>“</a:t>
            </a:r>
            <a:r>
              <a:rPr lang="zh-CN" altLang="zh-CN" b="1" dirty="0"/>
              <a:t>讌</a:t>
            </a:r>
            <a:r>
              <a:rPr lang="en-US" altLang="zh-CN" b="1" dirty="0"/>
              <a:t>”</a:t>
            </a:r>
            <a:r>
              <a:rPr lang="zh-CN" altLang="zh-CN" b="1" dirty="0"/>
              <a:t>，通</a:t>
            </a:r>
            <a:r>
              <a:rPr lang="en-US" altLang="zh-CN" b="1" dirty="0"/>
              <a:t>“</a:t>
            </a:r>
            <a:r>
              <a:rPr lang="zh-CN" altLang="zh-CN" b="1" dirty="0"/>
              <a:t>宴</a:t>
            </a:r>
            <a:r>
              <a:rPr lang="en-US" altLang="zh-CN" b="1" dirty="0"/>
              <a:t>”“</a:t>
            </a:r>
            <a:r>
              <a:rPr lang="zh-CN" altLang="zh-CN" b="1" dirty="0"/>
              <a:t>旧恩</a:t>
            </a:r>
            <a:r>
              <a:rPr lang="en-US" altLang="zh-CN" b="1" dirty="0"/>
              <a:t>”</a:t>
            </a:r>
            <a:r>
              <a:rPr lang="zh-CN" altLang="zh-CN" b="1" dirty="0"/>
              <a:t>指往日的情谊这四句意思是：客人（指人才</a:t>
            </a:r>
            <a:r>
              <a:rPr lang="en-US" altLang="zh-CN" b="1" dirty="0"/>
              <a:t>)</a:t>
            </a:r>
            <a:r>
              <a:rPr lang="zh-CN" altLang="zh-CN" b="1" dirty="0"/>
              <a:t>穿过纵横交错的小路，枉驾来访主客久别重逢，欢快畅谈，念念不忘往日的情谊</a:t>
            </a:r>
            <a:r>
              <a:rPr lang="zh-CN" altLang="zh-CN" dirty="0"/>
              <a:t>。</a:t>
            </a:r>
          </a:p>
          <a:p>
            <a:endParaRPr lang="zh-CN" altLang="en-US" dirty="0"/>
          </a:p>
        </p:txBody>
      </p:sp>
    </p:spTree>
    <p:extLst>
      <p:ext uri="{BB962C8B-B14F-4D97-AF65-F5344CB8AC3E}">
        <p14:creationId xmlns:p14="http://schemas.microsoft.com/office/powerpoint/2010/main" xmlns="" val="1408880729"/>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147483" y="520263"/>
            <a:ext cx="11857703" cy="4158270"/>
          </a:xfrm>
        </p:spPr>
        <p:txBody>
          <a:bodyPr>
            <a:normAutofit fontScale="62500" lnSpcReduction="20000"/>
          </a:bodyPr>
          <a:lstStyle/>
          <a:p>
            <a:pPr algn="ctr">
              <a:lnSpc>
                <a:spcPct val="150000"/>
              </a:lnSpc>
            </a:pPr>
            <a:r>
              <a:rPr lang="zh-CN" altLang="zh-CN" b="1" dirty="0">
                <a:solidFill>
                  <a:srgbClr val="FF0000"/>
                </a:solidFill>
              </a:rPr>
              <a:t>把握情感</a:t>
            </a:r>
            <a:r>
              <a:rPr lang="zh-CN" altLang="en-US" b="1" dirty="0">
                <a:solidFill>
                  <a:srgbClr val="FF0000"/>
                </a:solidFill>
              </a:rPr>
              <a:t>，归纳主题</a:t>
            </a:r>
            <a:r>
              <a:rPr lang="zh-CN" altLang="zh-CN" b="1" dirty="0">
                <a:solidFill>
                  <a:srgbClr val="FF0000"/>
                </a:solidFill>
              </a:rPr>
              <a:t>：</a:t>
            </a:r>
            <a:endParaRPr lang="en-US" altLang="zh-CN" b="1" dirty="0">
              <a:solidFill>
                <a:srgbClr val="FF0000"/>
              </a:solidFill>
            </a:endParaRPr>
          </a:p>
          <a:p>
            <a:pPr>
              <a:lnSpc>
                <a:spcPct val="150000"/>
              </a:lnSpc>
            </a:pPr>
            <a:r>
              <a:rPr lang="en-US" altLang="zh-CN" b="1" dirty="0">
                <a:solidFill>
                  <a:srgbClr val="1233AE"/>
                </a:solidFill>
              </a:rPr>
              <a:t>8. </a:t>
            </a:r>
            <a:r>
              <a:rPr lang="zh-CN" altLang="zh-CN" b="1" dirty="0">
                <a:solidFill>
                  <a:srgbClr val="1233AE"/>
                </a:solidFill>
              </a:rPr>
              <a:t>思考，曹操“忧”的根源是什么？</a:t>
            </a:r>
          </a:p>
          <a:p>
            <a:pPr>
              <a:lnSpc>
                <a:spcPct val="150000"/>
              </a:lnSpc>
            </a:pPr>
            <a:r>
              <a:rPr lang="zh-CN" altLang="zh-CN" b="1" dirty="0">
                <a:solidFill>
                  <a:srgbClr val="FF0000"/>
                </a:solidFill>
              </a:rPr>
              <a:t>明确：</a:t>
            </a:r>
          </a:p>
          <a:p>
            <a:pPr>
              <a:lnSpc>
                <a:spcPct val="150000"/>
              </a:lnSpc>
            </a:pPr>
            <a:r>
              <a:rPr lang="zh-CN" altLang="zh-CN" b="1" dirty="0"/>
              <a:t>慨当以慷，忧思难忘</a:t>
            </a:r>
            <a:r>
              <a:rPr lang="zh-CN" altLang="en-US" b="1" dirty="0"/>
              <a:t>。</a:t>
            </a:r>
            <a:r>
              <a:rPr lang="zh-CN" altLang="zh-CN" b="1" dirty="0"/>
              <a:t>一忧时光易失，</a:t>
            </a:r>
          </a:p>
          <a:p>
            <a:pPr>
              <a:lnSpc>
                <a:spcPct val="150000"/>
              </a:lnSpc>
            </a:pPr>
            <a:r>
              <a:rPr lang="zh-CN" altLang="zh-CN" b="1" dirty="0"/>
              <a:t>何以解忧，唯有杜康</a:t>
            </a:r>
            <a:r>
              <a:rPr lang="zh-CN" altLang="en-US" b="1" dirty="0"/>
              <a:t>。</a:t>
            </a:r>
            <a:r>
              <a:rPr lang="zh-CN" altLang="zh-CN" b="1" dirty="0"/>
              <a:t>二忧贤才难得，</a:t>
            </a:r>
          </a:p>
          <a:p>
            <a:pPr>
              <a:lnSpc>
                <a:spcPct val="150000"/>
              </a:lnSpc>
            </a:pPr>
            <a:r>
              <a:rPr lang="zh-CN" altLang="zh-CN" b="1" dirty="0"/>
              <a:t>忧从中来，</a:t>
            </a:r>
            <a:r>
              <a:rPr lang="zh-CN" altLang="zh-CN" b="1"/>
              <a:t>不可断绝</a:t>
            </a:r>
            <a:r>
              <a:rPr lang="zh-CN" altLang="en-US" b="1"/>
              <a:t>。</a:t>
            </a:r>
            <a:r>
              <a:rPr lang="zh-CN" altLang="zh-CN" b="1"/>
              <a:t>三</a:t>
            </a:r>
            <a:r>
              <a:rPr lang="zh-CN" altLang="zh-CN" b="1" dirty="0"/>
              <a:t>忧功业未就</a:t>
            </a:r>
          </a:p>
          <a:p>
            <a:pPr>
              <a:lnSpc>
                <a:spcPct val="150000"/>
              </a:lnSpc>
            </a:pPr>
            <a:r>
              <a:rPr lang="zh-CN" altLang="zh-CN" b="1" dirty="0"/>
              <a:t>正因为功业未就，曹操思贤之心才会如此强烈。</a:t>
            </a:r>
          </a:p>
          <a:p>
            <a:endParaRPr lang="zh-CN" altLang="en-US" dirty="0"/>
          </a:p>
        </p:txBody>
      </p:sp>
    </p:spTree>
    <p:extLst>
      <p:ext uri="{BB962C8B-B14F-4D97-AF65-F5344CB8AC3E}">
        <p14:creationId xmlns:p14="http://schemas.microsoft.com/office/powerpoint/2010/main" xmlns="" val="225968783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outVertical)">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arn(outVertical)">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37"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barn(outVertical)">
                                      <p:cBhvr>
                                        <p:cTn id="3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220717" y="709448"/>
            <a:ext cx="11563243" cy="4359702"/>
          </a:xfrm>
        </p:spPr>
        <p:txBody>
          <a:bodyPr>
            <a:normAutofit fontScale="70000" lnSpcReduction="20000"/>
          </a:bodyPr>
          <a:lstStyle/>
          <a:p>
            <a:pPr>
              <a:lnSpc>
                <a:spcPct val="170000"/>
              </a:lnSpc>
            </a:pPr>
            <a:r>
              <a:rPr lang="en-US" altLang="zh-CN" b="1" dirty="0">
                <a:solidFill>
                  <a:srgbClr val="1233AE"/>
                </a:solidFill>
              </a:rPr>
              <a:t>9. </a:t>
            </a:r>
            <a:r>
              <a:rPr lang="zh-CN" altLang="zh-CN" b="1" dirty="0">
                <a:solidFill>
                  <a:srgbClr val="1233AE"/>
                </a:solidFill>
              </a:rPr>
              <a:t>概括主题：思考，诗歌表达了怎样的主题？</a:t>
            </a:r>
          </a:p>
          <a:p>
            <a:pPr>
              <a:lnSpc>
                <a:spcPct val="170000"/>
              </a:lnSpc>
            </a:pPr>
            <a:r>
              <a:rPr lang="zh-CN" altLang="zh-CN" b="1" dirty="0">
                <a:solidFill>
                  <a:srgbClr val="FF0000"/>
                </a:solidFill>
              </a:rPr>
              <a:t>明确：</a:t>
            </a:r>
          </a:p>
          <a:p>
            <a:pPr>
              <a:lnSpc>
                <a:spcPct val="170000"/>
              </a:lnSpc>
            </a:pPr>
            <a:r>
              <a:rPr lang="zh-CN" altLang="zh-CN" b="1" dirty="0"/>
              <a:t>诗人以感人的真诚和慷慨悲凉的情感咏叹了生命的忧患、生命的悲剧，流露出对于生命短促的浓浓感伤，但诗人并没有陷在消沉的情绪中不能自拔，而是在对统一天下大业的追求中获得了超越，抒发出渴望招纳贤才、建功立业的宏图大愿。</a:t>
            </a:r>
          </a:p>
        </p:txBody>
      </p:sp>
    </p:spTree>
    <p:extLst>
      <p:ext uri="{BB962C8B-B14F-4D97-AF65-F5344CB8AC3E}">
        <p14:creationId xmlns:p14="http://schemas.microsoft.com/office/powerpoint/2010/main" xmlns="" val="81121027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Horizont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529389"/>
            <a:ext cx="12063663" cy="6176211"/>
          </a:xfrm>
        </p:spPr>
        <p:txBody>
          <a:bodyPr>
            <a:normAutofit fontScale="55000" lnSpcReduction="20000"/>
          </a:bodyPr>
          <a:lstStyle/>
          <a:p>
            <a:pPr algn="ctr">
              <a:lnSpc>
                <a:spcPct val="170000"/>
              </a:lnSpc>
            </a:pPr>
            <a:r>
              <a:rPr lang="zh-CN" altLang="zh-CN" b="1" dirty="0">
                <a:solidFill>
                  <a:srgbClr val="FF0000"/>
                </a:solidFill>
              </a:rPr>
              <a:t>鉴赏诗人形象：</a:t>
            </a:r>
            <a:endParaRPr lang="en-US" altLang="zh-CN" b="1" dirty="0">
              <a:solidFill>
                <a:srgbClr val="FF0000"/>
              </a:solidFill>
            </a:endParaRPr>
          </a:p>
          <a:p>
            <a:pPr>
              <a:lnSpc>
                <a:spcPct val="170000"/>
              </a:lnSpc>
            </a:pPr>
            <a:r>
              <a:rPr lang="en-US" altLang="zh-CN" b="1" dirty="0">
                <a:solidFill>
                  <a:srgbClr val="1233AE"/>
                </a:solidFill>
              </a:rPr>
              <a:t>10.</a:t>
            </a:r>
            <a:r>
              <a:rPr lang="zh-CN" altLang="zh-CN" b="1" dirty="0">
                <a:solidFill>
                  <a:srgbClr val="1233AE"/>
                </a:solidFill>
              </a:rPr>
              <a:t>思考，诗歌塑造了怎样的诗人形象？</a:t>
            </a:r>
          </a:p>
          <a:p>
            <a:pPr>
              <a:lnSpc>
                <a:spcPct val="170000"/>
              </a:lnSpc>
            </a:pPr>
            <a:r>
              <a:rPr lang="zh-CN" altLang="zh-CN" b="1" dirty="0">
                <a:solidFill>
                  <a:srgbClr val="FF0000"/>
                </a:solidFill>
              </a:rPr>
              <a:t>明确：</a:t>
            </a:r>
          </a:p>
          <a:p>
            <a:pPr>
              <a:lnSpc>
                <a:spcPct val="170000"/>
              </a:lnSpc>
            </a:pPr>
            <a:r>
              <a:rPr lang="zh-CN" altLang="zh-CN" b="1" dirty="0"/>
              <a:t>诗歌塑造了一位胸怀天下，渴望建功立业，求贤若渴的诗人形象。</a:t>
            </a:r>
          </a:p>
          <a:p>
            <a:pPr>
              <a:lnSpc>
                <a:spcPct val="170000"/>
              </a:lnSpc>
            </a:pPr>
            <a:r>
              <a:rPr lang="zh-CN" altLang="zh-CN" b="1" dirty="0"/>
              <a:t>曹操有宏大志向，充满霸气和谦恭之气；有广博的胸襟，待人真诚、热情、尊重人才（爱才惜才），对犹豫彷徨未找到明主的贤才给予关心和同情。他忧人生，忧贤才，忧天下。因壮志难酬而忧，但他没有陷入低沉的哀叹而不能自拔，反而因忧愁而迸发出巨大的生命能量</a:t>
            </a:r>
            <a:r>
              <a:rPr lang="en-US" altLang="zh-CN" b="1" dirty="0"/>
              <a:t> </a:t>
            </a:r>
            <a:r>
              <a:rPr lang="zh-CN" altLang="zh-CN" b="1" dirty="0"/>
              <a:t>。《短歌行》是曹操胸怀大志的壮歌，体现了直面现实、热爱生命的担当与豪情。曹操的忧是进取中的忧，是追梦中的忧，是反复忧愁后的奋发激昂。生逢乱世，他彰显了生命价值，影响推动了一个时代。</a:t>
            </a:r>
          </a:p>
        </p:txBody>
      </p:sp>
    </p:spTree>
    <p:extLst>
      <p:ext uri="{BB962C8B-B14F-4D97-AF65-F5344CB8AC3E}">
        <p14:creationId xmlns:p14="http://schemas.microsoft.com/office/powerpoint/2010/main" xmlns="" val="220966431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out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out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out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out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497306"/>
            <a:ext cx="12074014" cy="5871410"/>
          </a:xfrm>
        </p:spPr>
        <p:txBody>
          <a:bodyPr>
            <a:normAutofit fontScale="62500" lnSpcReduction="20000"/>
          </a:bodyPr>
          <a:lstStyle/>
          <a:p>
            <a:pPr algn="ctr">
              <a:lnSpc>
                <a:spcPct val="170000"/>
              </a:lnSpc>
            </a:pPr>
            <a:r>
              <a:rPr lang="zh-CN" altLang="zh-CN" b="1" dirty="0">
                <a:solidFill>
                  <a:srgbClr val="FF0000"/>
                </a:solidFill>
              </a:rPr>
              <a:t>概括艺术特色：</a:t>
            </a:r>
            <a:endParaRPr lang="en-US" altLang="zh-CN" b="1" dirty="0">
              <a:solidFill>
                <a:srgbClr val="FF0000"/>
              </a:solidFill>
            </a:endParaRPr>
          </a:p>
          <a:p>
            <a:pPr>
              <a:lnSpc>
                <a:spcPct val="170000"/>
              </a:lnSpc>
            </a:pPr>
            <a:r>
              <a:rPr lang="en-US" altLang="zh-CN" b="1" dirty="0">
                <a:solidFill>
                  <a:srgbClr val="1233AE"/>
                </a:solidFill>
              </a:rPr>
              <a:t>11.</a:t>
            </a:r>
            <a:r>
              <a:rPr lang="zh-CN" altLang="zh-CN" b="1" dirty="0">
                <a:solidFill>
                  <a:srgbClr val="1233AE"/>
                </a:solidFill>
              </a:rPr>
              <a:t>思考，这首诗有哪些艺术特色？</a:t>
            </a:r>
          </a:p>
          <a:p>
            <a:pPr>
              <a:lnSpc>
                <a:spcPct val="170000"/>
              </a:lnSpc>
            </a:pPr>
            <a:r>
              <a:rPr lang="zh-CN" altLang="zh-CN" b="1" dirty="0">
                <a:solidFill>
                  <a:srgbClr val="FF0000"/>
                </a:solidFill>
              </a:rPr>
              <a:t>明确：</a:t>
            </a:r>
          </a:p>
          <a:p>
            <a:pPr>
              <a:lnSpc>
                <a:spcPct val="170000"/>
              </a:lnSpc>
            </a:pPr>
            <a:r>
              <a:rPr lang="zh-CN" altLang="zh-CN" b="1" dirty="0">
                <a:solidFill>
                  <a:srgbClr val="00B050"/>
                </a:solidFill>
              </a:rPr>
              <a:t>（</a:t>
            </a:r>
            <a:r>
              <a:rPr lang="en-US" altLang="zh-CN" b="1" dirty="0">
                <a:solidFill>
                  <a:srgbClr val="00B050"/>
                </a:solidFill>
              </a:rPr>
              <a:t>1</a:t>
            </a:r>
            <a:r>
              <a:rPr lang="zh-CN" altLang="zh-CN" b="1" dirty="0">
                <a:solidFill>
                  <a:srgbClr val="00B050"/>
                </a:solidFill>
              </a:rPr>
              <a:t>）用典</a:t>
            </a:r>
          </a:p>
          <a:p>
            <a:pPr>
              <a:lnSpc>
                <a:spcPct val="170000"/>
              </a:lnSpc>
            </a:pPr>
            <a:r>
              <a:rPr lang="zh-CN" altLang="zh-CN" b="1" dirty="0"/>
              <a:t>适当用典可以增大诗词表现力，在有限的词语中展现更为丰富的内涵，可以增加韵味和情趣，也可以使诗词委婉含蓄，避免平直。</a:t>
            </a:r>
          </a:p>
          <a:p>
            <a:pPr>
              <a:lnSpc>
                <a:spcPct val="170000"/>
              </a:lnSpc>
            </a:pPr>
            <a:r>
              <a:rPr lang="zh-CN" altLang="zh-CN" b="1" dirty="0"/>
              <a:t>①“青青子衿”——《诗经·郑风·子衿》</a:t>
            </a:r>
          </a:p>
          <a:p>
            <a:pPr>
              <a:lnSpc>
                <a:spcPct val="170000"/>
              </a:lnSpc>
            </a:pPr>
            <a:r>
              <a:rPr lang="zh-CN" altLang="zh-CN" b="1" dirty="0"/>
              <a:t>比喻渴慕贤才本意是传达恋爱中的女子对情人爱怨和期盼的心情，这里诗人化用诗意，比喻热烈期待贤士的到来古朴深沉，自然妥贴。</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066609829"/>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861134"/>
            <a:ext cx="12191999" cy="4971495"/>
          </a:xfrm>
        </p:spPr>
        <p:txBody>
          <a:bodyPr>
            <a:normAutofit fontScale="62500" lnSpcReduction="20000"/>
          </a:bodyPr>
          <a:lstStyle/>
          <a:p>
            <a:pPr>
              <a:lnSpc>
                <a:spcPct val="170000"/>
              </a:lnSpc>
            </a:pPr>
            <a:r>
              <a:rPr lang="zh-CN" altLang="zh-CN" b="1" dirty="0"/>
              <a:t>②“呦呦鹿鸣，食野之苹我有嘉宾，鼓瑟吹笙”——《诗经</a:t>
            </a:r>
            <a:r>
              <a:rPr lang="en-US" altLang="zh-CN" b="1" dirty="0"/>
              <a:t>.</a:t>
            </a:r>
            <a:r>
              <a:rPr lang="zh-CN" altLang="zh-CN" b="1" dirty="0"/>
              <a:t>小雅</a:t>
            </a:r>
            <a:r>
              <a:rPr lang="en-US" altLang="zh-CN" b="1" dirty="0"/>
              <a:t>.</a:t>
            </a:r>
            <a:r>
              <a:rPr lang="zh-CN" altLang="zh-CN" b="1" dirty="0"/>
              <a:t>鹿鸣》</a:t>
            </a:r>
          </a:p>
          <a:p>
            <a:pPr>
              <a:lnSpc>
                <a:spcPct val="170000"/>
              </a:lnSpc>
            </a:pPr>
            <a:r>
              <a:rPr lang="zh-CN" altLang="zh-CN" b="1" dirty="0"/>
              <a:t>贤才若来投奔于己，必将极尽礼节招待他</a:t>
            </a:r>
          </a:p>
          <a:p>
            <a:pPr>
              <a:lnSpc>
                <a:spcPct val="170000"/>
              </a:lnSpc>
            </a:pPr>
            <a:r>
              <a:rPr lang="zh-CN" altLang="zh-CN" b="1" dirty="0"/>
              <a:t>③“周公吐哺，天下归心”——《韩诗外传》</a:t>
            </a:r>
          </a:p>
          <a:p>
            <a:pPr>
              <a:lnSpc>
                <a:spcPct val="170000"/>
              </a:lnSpc>
            </a:pPr>
            <a:r>
              <a:rPr lang="zh-CN" altLang="zh-CN" b="1" dirty="0"/>
              <a:t>作者以周公自比，反复倾诉了求贤若渴的迫切心情，表明了为完成统一大业而不遗余力的真诚态度。</a:t>
            </a:r>
          </a:p>
          <a:p>
            <a:pPr>
              <a:lnSpc>
                <a:spcPct val="170000"/>
              </a:lnSpc>
            </a:pPr>
            <a:r>
              <a:rPr lang="zh-CN" altLang="zh-CN" b="1" dirty="0"/>
              <a:t>④“山不厌高，海不厌深”——《管子</a:t>
            </a:r>
            <a:r>
              <a:rPr lang="en-US" altLang="zh-CN" b="1" dirty="0"/>
              <a:t>.</a:t>
            </a:r>
            <a:r>
              <a:rPr lang="zh-CN" altLang="zh-CN" b="1" dirty="0"/>
              <a:t>形解》</a:t>
            </a:r>
          </a:p>
          <a:p>
            <a:pPr>
              <a:lnSpc>
                <a:spcPct val="170000"/>
              </a:lnSpc>
            </a:pPr>
            <a:r>
              <a:rPr lang="zh-CN" altLang="zh-CN" b="1" dirty="0"/>
              <a:t>海纳百川，诚心纳英才，希望接纳的人才越多越好。</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376357831"/>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9"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 y="993687"/>
            <a:ext cx="12191999" cy="4244138"/>
          </a:xfrm>
        </p:spPr>
        <p:txBody>
          <a:bodyPr>
            <a:normAutofit fontScale="55000" lnSpcReduction="20000"/>
          </a:bodyPr>
          <a:lstStyle/>
          <a:p>
            <a:pPr>
              <a:lnSpc>
                <a:spcPct val="170000"/>
              </a:lnSpc>
            </a:pPr>
            <a:r>
              <a:rPr lang="zh-CN" altLang="zh-CN" b="1" dirty="0">
                <a:solidFill>
                  <a:srgbClr val="00B050"/>
                </a:solidFill>
              </a:rPr>
              <a:t>（</a:t>
            </a:r>
            <a:r>
              <a:rPr lang="en-US" altLang="zh-CN" b="1" dirty="0">
                <a:solidFill>
                  <a:srgbClr val="00B050"/>
                </a:solidFill>
              </a:rPr>
              <a:t>2</a:t>
            </a:r>
            <a:r>
              <a:rPr lang="zh-CN" altLang="zh-CN" b="1" dirty="0">
                <a:solidFill>
                  <a:srgbClr val="00B050"/>
                </a:solidFill>
              </a:rPr>
              <a:t>）比兴</a:t>
            </a:r>
          </a:p>
          <a:p>
            <a:pPr>
              <a:lnSpc>
                <a:spcPct val="170000"/>
              </a:lnSpc>
            </a:pPr>
            <a:r>
              <a:rPr lang="en-US" altLang="zh-CN" b="1" dirty="0"/>
              <a:t>①“</a:t>
            </a:r>
            <a:r>
              <a:rPr lang="zh-CN" altLang="zh-CN" b="1" dirty="0"/>
              <a:t>明明如月，何时可掇？</a:t>
            </a:r>
            <a:r>
              <a:rPr lang="en-US" altLang="zh-CN" b="1" dirty="0"/>
              <a:t>”——</a:t>
            </a:r>
            <a:r>
              <a:rPr lang="zh-CN" altLang="zh-CN" b="1" dirty="0"/>
              <a:t>明月喻指贤才并起兴，表达贤才难得而忧虑不绝的心情。</a:t>
            </a:r>
          </a:p>
          <a:p>
            <a:pPr>
              <a:lnSpc>
                <a:spcPct val="170000"/>
              </a:lnSpc>
            </a:pPr>
            <a:r>
              <a:rPr lang="en-US" altLang="zh-CN" b="1" dirty="0"/>
              <a:t>②“</a:t>
            </a:r>
            <a:r>
              <a:rPr lang="zh-CN" altLang="zh-CN" b="1" dirty="0"/>
              <a:t>月明星稀，乌鹊南飞。绕树三匝，何枝可依？</a:t>
            </a:r>
            <a:r>
              <a:rPr lang="en-US" altLang="zh-CN" b="1" dirty="0"/>
              <a:t>”——</a:t>
            </a:r>
            <a:r>
              <a:rPr lang="zh-CN" altLang="zh-CN" b="1" dirty="0"/>
              <a:t>比喻贤才尚在徘徊选择之意，以此起兴流露出诗人唯恐贤才不来归附的焦急心情。</a:t>
            </a:r>
          </a:p>
          <a:p>
            <a:pPr>
              <a:lnSpc>
                <a:spcPct val="170000"/>
              </a:lnSpc>
            </a:pPr>
            <a:r>
              <a:rPr lang="en-US" altLang="zh-CN" b="1" dirty="0"/>
              <a:t>③“</a:t>
            </a:r>
            <a:r>
              <a:rPr lang="zh-CN" altLang="zh-CN" b="1" dirty="0"/>
              <a:t>山不厌高，海不厌深。</a:t>
            </a:r>
            <a:r>
              <a:rPr lang="en-US" altLang="zh-CN" b="1" dirty="0"/>
              <a:t>”——</a:t>
            </a:r>
            <a:r>
              <a:rPr lang="zh-CN" altLang="zh-CN" b="1" dirty="0"/>
              <a:t>以山高海深比喻广招人才的博大胸怀并以此起兴，意在表明诗人以开阔的胸怀接纳贤才，唯才是举。</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54127542"/>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1742616"/>
            <a:ext cx="12192000" cy="2283952"/>
          </a:xfrm>
        </p:spPr>
        <p:txBody>
          <a:bodyPr>
            <a:normAutofit/>
          </a:bodyPr>
          <a:lstStyle/>
          <a:p>
            <a:pPr>
              <a:lnSpc>
                <a:spcPct val="150000"/>
              </a:lnSpc>
            </a:pPr>
            <a:r>
              <a:rPr lang="en-US" altLang="zh-CN" b="1" dirty="0"/>
              <a:t>1.</a:t>
            </a:r>
            <a:r>
              <a:rPr lang="zh-CN" altLang="zh-CN" b="1" dirty="0"/>
              <a:t>理解诗歌的主旨、寓意，了解曹操的创作风格。</a:t>
            </a:r>
          </a:p>
          <a:p>
            <a:pPr>
              <a:lnSpc>
                <a:spcPct val="150000"/>
              </a:lnSpc>
            </a:pPr>
            <a:r>
              <a:rPr lang="en-US" altLang="zh-CN" b="1" dirty="0"/>
              <a:t>2.</a:t>
            </a:r>
            <a:r>
              <a:rPr lang="zh-CN" altLang="zh-CN" b="1" dirty="0"/>
              <a:t>掌握鉴赏古典诗歌作品的方法，提高鉴赏能力</a:t>
            </a:r>
            <a:r>
              <a:rPr lang="zh-CN" altLang="zh-CN" dirty="0"/>
              <a:t>。</a:t>
            </a:r>
          </a:p>
          <a:p>
            <a:pPr marL="0" indent="0">
              <a:lnSpc>
                <a:spcPct val="170000"/>
              </a:lnSpc>
              <a:buNone/>
            </a:pPr>
            <a:endParaRPr lang="zh-CN" altLang="zh-CN" b="1" dirty="0">
              <a:latin typeface="+mn-ea"/>
            </a:endParaRPr>
          </a:p>
        </p:txBody>
      </p:sp>
      <p:pic>
        <p:nvPicPr>
          <p:cNvPr id="4" name="图片 3">
            <a:extLst>
              <a:ext uri="{FF2B5EF4-FFF2-40B4-BE49-F238E27FC236}">
                <a16:creationId xmlns:a16="http://schemas.microsoft.com/office/drawing/2014/main" xmlns="" id="{052F940A-77F9-4FB6-8300-B0BC9FBFB3E2}"/>
              </a:ext>
            </a:extLst>
          </p:cNvPr>
          <p:cNvPicPr/>
          <p:nvPr/>
        </p:nvPicPr>
        <p:blipFill>
          <a:blip r:embed="rId2">
            <a:extLst>
              <a:ext uri="{28A0092B-C50C-407E-A947-70E740481C1C}">
                <a14:useLocalDpi xmlns:a14="http://schemas.microsoft.com/office/drawing/2010/main" xmlns="" val="0"/>
              </a:ext>
            </a:extLst>
          </a:blip>
          <a:srcRect l="4311" t="23914" r="7327" b="25000"/>
          <a:stretch>
            <a:fillRect/>
          </a:stretch>
        </p:blipFill>
        <p:spPr bwMode="auto">
          <a:xfrm>
            <a:off x="-60377" y="66368"/>
            <a:ext cx="3231280" cy="1469770"/>
          </a:xfrm>
          <a:prstGeom prst="rect">
            <a:avLst/>
          </a:prstGeom>
          <a:noFill/>
          <a:ln>
            <a:noFill/>
          </a:ln>
        </p:spPr>
      </p:pic>
    </p:spTree>
    <p:extLst>
      <p:ext uri="{BB962C8B-B14F-4D97-AF65-F5344CB8AC3E}">
        <p14:creationId xmlns:p14="http://schemas.microsoft.com/office/powerpoint/2010/main" xmlns="" val="1687552282"/>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5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1420427"/>
            <a:ext cx="12191999" cy="2592280"/>
          </a:xfrm>
        </p:spPr>
        <p:txBody>
          <a:bodyPr>
            <a:normAutofit fontScale="62500" lnSpcReduction="20000"/>
          </a:bodyPr>
          <a:lstStyle/>
          <a:p>
            <a:pPr>
              <a:lnSpc>
                <a:spcPct val="170000"/>
              </a:lnSpc>
            </a:pPr>
            <a:r>
              <a:rPr lang="zh-CN" altLang="zh-CN" b="1" dirty="0">
                <a:solidFill>
                  <a:srgbClr val="00B050"/>
                </a:solidFill>
              </a:rPr>
              <a:t>（</a:t>
            </a:r>
            <a:r>
              <a:rPr lang="en-US" altLang="zh-CN" b="1" dirty="0">
                <a:solidFill>
                  <a:srgbClr val="00B050"/>
                </a:solidFill>
              </a:rPr>
              <a:t>3</a:t>
            </a:r>
            <a:r>
              <a:rPr lang="zh-CN" altLang="zh-CN" b="1" dirty="0">
                <a:solidFill>
                  <a:srgbClr val="00B050"/>
                </a:solidFill>
              </a:rPr>
              <a:t>）言志与抒情相结合</a:t>
            </a:r>
          </a:p>
          <a:p>
            <a:pPr>
              <a:lnSpc>
                <a:spcPct val="170000"/>
              </a:lnSpc>
            </a:pPr>
            <a:r>
              <a:rPr lang="zh-CN" altLang="zh-CN" b="1" dirty="0"/>
              <a:t>言志是这首诗的基调和灵魂。它加强了诗作的内容，使之更为厚重：它决定着诗作的主旨，使之更为深刻。而本诗的抒情性在很大程度上起到了加强作品感染力的艺术效果。</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620304242"/>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589935"/>
            <a:ext cx="10972800" cy="827702"/>
          </a:xfrm>
        </p:spPr>
        <p:txBody>
          <a:bodyPr>
            <a:normAutofit fontScale="90000"/>
          </a:bodyPr>
          <a:lstStyle/>
          <a:p>
            <a:r>
              <a:rPr lang="zh-CN" altLang="zh-CN" b="1" dirty="0">
                <a:solidFill>
                  <a:srgbClr val="FF0000"/>
                </a:solidFill>
              </a:rPr>
              <a:t>拓展探究</a:t>
            </a:r>
            <a:endParaRPr lang="zh-CN" altLang="en-US" dirty="0">
              <a:solidFill>
                <a:srgbClr val="FF0000"/>
              </a:solidFill>
            </a:endParaRP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609600" y="1600202"/>
            <a:ext cx="10972800" cy="3504458"/>
          </a:xfrm>
        </p:spPr>
        <p:txBody>
          <a:bodyPr>
            <a:normAutofit fontScale="62500" lnSpcReduction="20000"/>
          </a:bodyPr>
          <a:lstStyle/>
          <a:p>
            <a:pPr>
              <a:lnSpc>
                <a:spcPct val="170000"/>
              </a:lnSpc>
            </a:pPr>
            <a:r>
              <a:rPr lang="en-US" altLang="zh-CN" b="1" dirty="0">
                <a:solidFill>
                  <a:srgbClr val="1233AE"/>
                </a:solidFill>
                <a:latin typeface="+mn-ea"/>
              </a:rPr>
              <a:t>1.</a:t>
            </a:r>
            <a:r>
              <a:rPr lang="zh-CN" altLang="zh-CN" b="1" dirty="0">
                <a:solidFill>
                  <a:srgbClr val="1233AE"/>
                </a:solidFill>
                <a:latin typeface="+mn-ea"/>
              </a:rPr>
              <a:t>请从以下名人中任选一位填在横线上，再在空格里写出点赞的理由，语言要衔接连贯，至少，至少使用一种修辞方法，不少于</a:t>
            </a:r>
            <a:r>
              <a:rPr lang="en-US" altLang="zh-CN" b="1" dirty="0">
                <a:solidFill>
                  <a:srgbClr val="1233AE"/>
                </a:solidFill>
                <a:latin typeface="+mn-ea"/>
              </a:rPr>
              <a:t>50</a:t>
            </a:r>
            <a:r>
              <a:rPr lang="zh-CN" altLang="zh-CN" b="1" dirty="0">
                <a:solidFill>
                  <a:srgbClr val="1233AE"/>
                </a:solidFill>
                <a:latin typeface="+mn-ea"/>
              </a:rPr>
              <a:t>字。</a:t>
            </a:r>
          </a:p>
          <a:p>
            <a:pPr>
              <a:lnSpc>
                <a:spcPct val="170000"/>
              </a:lnSpc>
            </a:pPr>
            <a:r>
              <a:rPr lang="zh-CN" altLang="zh-CN" b="1" dirty="0">
                <a:latin typeface="+mn-ea"/>
              </a:rPr>
              <a:t>曹操　曹丕　曹植</a:t>
            </a:r>
          </a:p>
          <a:p>
            <a:pPr>
              <a:lnSpc>
                <a:spcPct val="170000"/>
              </a:lnSpc>
            </a:pPr>
            <a:r>
              <a:rPr lang="zh-CN" altLang="zh-CN" b="1" dirty="0">
                <a:latin typeface="+mn-ea"/>
              </a:rPr>
              <a:t>我为中国名人</a:t>
            </a:r>
            <a:r>
              <a:rPr lang="en-US" altLang="zh-CN" b="1" dirty="0">
                <a:latin typeface="+mn-ea"/>
              </a:rPr>
              <a:t>________</a:t>
            </a:r>
            <a:r>
              <a:rPr lang="zh-CN" altLang="zh-CN" b="1" dirty="0">
                <a:latin typeface="+mn-ea"/>
              </a:rPr>
              <a:t>点赞，理由是：</a:t>
            </a:r>
            <a:r>
              <a:rPr lang="en-US" altLang="zh-CN" b="1" dirty="0">
                <a:latin typeface="+mn-ea"/>
              </a:rPr>
              <a:t>___________________________________</a:t>
            </a:r>
            <a:r>
              <a:rPr lang="zh-CN" altLang="zh-CN" b="1" dirty="0">
                <a:latin typeface="+mn-ea"/>
              </a:rPr>
              <a:t>。</a:t>
            </a:r>
          </a:p>
          <a:p>
            <a:endParaRPr lang="zh-CN" altLang="en-US" dirty="0"/>
          </a:p>
        </p:txBody>
      </p:sp>
    </p:spTree>
    <p:extLst>
      <p:ext uri="{BB962C8B-B14F-4D97-AF65-F5344CB8AC3E}">
        <p14:creationId xmlns:p14="http://schemas.microsoft.com/office/powerpoint/2010/main" xmlns="" val="4181593984"/>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609600" y="1600202"/>
            <a:ext cx="10972800" cy="3167107"/>
          </a:xfrm>
        </p:spPr>
        <p:txBody>
          <a:bodyPr>
            <a:normAutofit fontScale="55000" lnSpcReduction="20000"/>
          </a:bodyPr>
          <a:lstStyle/>
          <a:p>
            <a:pPr>
              <a:lnSpc>
                <a:spcPct val="170000"/>
              </a:lnSpc>
            </a:pPr>
            <a:r>
              <a:rPr lang="zh-CN" altLang="en-US" b="1" dirty="0">
                <a:solidFill>
                  <a:srgbClr val="FF0000"/>
                </a:solidFill>
                <a:latin typeface="+mn-ea"/>
              </a:rPr>
              <a:t>明确：</a:t>
            </a:r>
            <a:endParaRPr lang="en-US" altLang="zh-CN" b="1" dirty="0">
              <a:solidFill>
                <a:srgbClr val="FF0000"/>
              </a:solidFill>
              <a:latin typeface="+mn-ea"/>
            </a:endParaRPr>
          </a:p>
          <a:p>
            <a:pPr>
              <a:lnSpc>
                <a:spcPct val="170000"/>
              </a:lnSpc>
            </a:pPr>
            <a:r>
              <a:rPr lang="zh-CN" altLang="zh-CN" b="1" dirty="0">
                <a:latin typeface="+mn-ea"/>
              </a:rPr>
              <a:t>示例：我为中国名人曹操点赞。理由是：你胸怀大志，“挟天子以令诸侯”是你的雄心；你壮心不已，“青梅煮酒论英雄”是你的壮志。步出夏门，你老当益壮，自比千里老马；蒿里苦寒，你痛彻心扉，体贴百姓。你，是一个英雄！</a:t>
            </a:r>
          </a:p>
          <a:p>
            <a:endParaRPr lang="zh-CN" altLang="en-US" dirty="0"/>
          </a:p>
        </p:txBody>
      </p:sp>
    </p:spTree>
    <p:extLst>
      <p:ext uri="{BB962C8B-B14F-4D97-AF65-F5344CB8AC3E}">
        <p14:creationId xmlns:p14="http://schemas.microsoft.com/office/powerpoint/2010/main" xmlns="" val="853896368"/>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255638" y="768069"/>
            <a:ext cx="11572568" cy="5765466"/>
          </a:xfrm>
        </p:spPr>
        <p:txBody>
          <a:bodyPr>
            <a:normAutofit fontScale="70000" lnSpcReduction="20000"/>
          </a:bodyPr>
          <a:lstStyle/>
          <a:p>
            <a:pPr>
              <a:lnSpc>
                <a:spcPct val="160000"/>
              </a:lnSpc>
            </a:pPr>
            <a:r>
              <a:rPr lang="en-US" altLang="zh-CN" b="1" dirty="0">
                <a:solidFill>
                  <a:srgbClr val="1233AE"/>
                </a:solidFill>
                <a:latin typeface="+mn-ea"/>
              </a:rPr>
              <a:t>2.</a:t>
            </a:r>
            <a:r>
              <a:rPr lang="zh-CN" altLang="zh-CN" b="1" dirty="0">
                <a:solidFill>
                  <a:srgbClr val="1233AE"/>
                </a:solidFill>
                <a:latin typeface="+mn-ea"/>
              </a:rPr>
              <a:t>《三国演义》中“草船借箭”的故事一直为人们所津津乐道，诸葛亮设计用装满草人的船，趁着大雾擂鼓逼近曹操水军大营。曹操看不清情况，于是下令用箭射之，诸葛亮因此得到了曹操“赠送”的数万只箭矢。诸葛亮命令所有军士大喊：“谢丞相赐箭</a:t>
            </a:r>
            <a:r>
              <a:rPr lang="en-US" altLang="zh-CN" b="1" dirty="0">
                <a:solidFill>
                  <a:srgbClr val="1233AE"/>
                </a:solidFill>
                <a:latin typeface="+mn-ea"/>
              </a:rPr>
              <a:t>!</a:t>
            </a:r>
            <a:r>
              <a:rPr lang="zh-CN" altLang="zh-CN" b="1" dirty="0">
                <a:solidFill>
                  <a:srgbClr val="1233AE"/>
                </a:solidFill>
                <a:latin typeface="+mn-ea"/>
              </a:rPr>
              <a:t>”请想象曹操在听到这句话之后的反应，写一段文字。</a:t>
            </a:r>
          </a:p>
          <a:p>
            <a:pPr>
              <a:lnSpc>
                <a:spcPct val="160000"/>
              </a:lnSpc>
            </a:pPr>
            <a:r>
              <a:rPr lang="zh-CN" altLang="zh-CN" b="1" dirty="0">
                <a:latin typeface="+mn-ea"/>
              </a:rPr>
              <a:t>要求：</a:t>
            </a:r>
            <a:r>
              <a:rPr lang="en-US" altLang="zh-CN" b="1" dirty="0">
                <a:latin typeface="+mn-ea"/>
              </a:rPr>
              <a:t>①</a:t>
            </a:r>
            <a:r>
              <a:rPr lang="zh-CN" altLang="zh-CN" b="1" dirty="0">
                <a:latin typeface="+mn-ea"/>
              </a:rPr>
              <a:t>只能以曹操的视角来写，且侧重刻画人物心理；</a:t>
            </a:r>
            <a:r>
              <a:rPr lang="en-US" altLang="zh-CN" b="1" dirty="0">
                <a:latin typeface="+mn-ea"/>
              </a:rPr>
              <a:t>②</a:t>
            </a:r>
            <a:r>
              <a:rPr lang="zh-CN" altLang="zh-CN" b="1" dirty="0">
                <a:latin typeface="+mn-ea"/>
              </a:rPr>
              <a:t>想象合理，符合人物性格和身份；</a:t>
            </a:r>
            <a:r>
              <a:rPr lang="en-US" altLang="zh-CN" b="1" dirty="0">
                <a:latin typeface="+mn-ea"/>
              </a:rPr>
              <a:t>③</a:t>
            </a:r>
            <a:r>
              <a:rPr lang="zh-CN" altLang="zh-CN" b="1" dirty="0">
                <a:latin typeface="+mn-ea"/>
              </a:rPr>
              <a:t>运用比喻、拟人的修辞手法；</a:t>
            </a:r>
            <a:r>
              <a:rPr lang="en-US" altLang="zh-CN" b="1" dirty="0">
                <a:latin typeface="+mn-ea"/>
              </a:rPr>
              <a:t>④</a:t>
            </a:r>
            <a:r>
              <a:rPr lang="zh-CN" altLang="zh-CN" b="1" dirty="0">
                <a:latin typeface="+mn-ea"/>
              </a:rPr>
              <a:t>不少于</a:t>
            </a:r>
            <a:r>
              <a:rPr lang="en-US" altLang="zh-CN" b="1" dirty="0">
                <a:latin typeface="+mn-ea"/>
              </a:rPr>
              <a:t>200</a:t>
            </a:r>
            <a:r>
              <a:rPr lang="zh-CN" altLang="zh-CN" b="1" dirty="0">
                <a:latin typeface="+mn-ea"/>
              </a:rPr>
              <a:t>字。</a:t>
            </a:r>
            <a:r>
              <a:rPr lang="en-US" altLang="zh-CN" b="1" dirty="0">
                <a:latin typeface="+mn-ea"/>
              </a:rPr>
              <a:t>	</a:t>
            </a:r>
            <a:endParaRPr lang="zh-CN" altLang="zh-CN" b="1" dirty="0">
              <a:latin typeface="+mn-ea"/>
            </a:endParaRPr>
          </a:p>
          <a:p>
            <a:pPr>
              <a:lnSpc>
                <a:spcPct val="170000"/>
              </a:lnSpc>
            </a:pPr>
            <a:endParaRPr lang="zh-CN" altLang="zh-CN" b="1" dirty="0">
              <a:latin typeface="+mn-ea"/>
            </a:endParaRPr>
          </a:p>
        </p:txBody>
      </p:sp>
    </p:spTree>
    <p:extLst>
      <p:ext uri="{BB962C8B-B14F-4D97-AF65-F5344CB8AC3E}">
        <p14:creationId xmlns:p14="http://schemas.microsoft.com/office/powerpoint/2010/main" xmlns="" val="1335932302"/>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417096"/>
            <a:ext cx="11990439" cy="5042672"/>
          </a:xfrm>
        </p:spPr>
        <p:txBody>
          <a:bodyPr>
            <a:normAutofit fontScale="55000" lnSpcReduction="20000"/>
          </a:bodyPr>
          <a:lstStyle/>
          <a:p>
            <a:pPr>
              <a:lnSpc>
                <a:spcPct val="170000"/>
              </a:lnSpc>
            </a:pPr>
            <a:r>
              <a:rPr lang="zh-CN" altLang="zh-CN" b="1" dirty="0">
                <a:solidFill>
                  <a:srgbClr val="FF0000"/>
                </a:solidFill>
              </a:rPr>
              <a:t>明确：</a:t>
            </a:r>
          </a:p>
          <a:p>
            <a:pPr>
              <a:lnSpc>
                <a:spcPct val="170000"/>
              </a:lnSpc>
            </a:pPr>
            <a:r>
              <a:rPr lang="zh-CN" altLang="zh-CN" b="1" dirty="0"/>
              <a:t>示例：风声猎猎，蜀军士兵山呼海啸般“谢丞相赐箭”的呐喊声，仿佛是一支支长箭刺向了曹操，一股难以遏制的愤怒突地升起，刚刚出兵，就被诸葛匹夫算计，简直是奇耻大辱，我定要踏平蜀吴，方解我心头大恨。可惜，谋士郭嘉英年早逝，否则老夫安能中计</a:t>
            </a:r>
            <a:r>
              <a:rPr lang="en-US" altLang="zh-CN" b="1" dirty="0"/>
              <a:t>?</a:t>
            </a:r>
            <a:r>
              <a:rPr lang="zh-CN" altLang="zh-CN" b="1" dirty="0"/>
              <a:t>看看身边这些酒囊饭袋的一脸苦相，真是难堪大用，且影响士气，心念于此，曹操仰首大笑，继而转向众人，说道：“诸葛匹夫想趁老夫立脚未稳和天降大雾突发袭击，被我军警觉识破，故而以‘借箭’欺我，众将士不可中计，可笑诸葛匹夫奸计未成，竟然发此狂言自欺欺人，哈哈哈</a:t>
            </a:r>
            <a:r>
              <a:rPr lang="en-US" altLang="zh-CN" b="1" dirty="0"/>
              <a:t>!</a:t>
            </a:r>
            <a:r>
              <a:rPr lang="zh-CN" altLang="zh-CN" b="1" dirty="0"/>
              <a:t>”风声呜咽，夜空流泪，曹操退回大帐，四下无人，长叹一声“孔明真神人也</a:t>
            </a:r>
            <a:r>
              <a:rPr lang="en-US" altLang="zh-CN" b="1" dirty="0"/>
              <a:t>!</a:t>
            </a:r>
            <a:r>
              <a:rPr lang="zh-CN" altLang="zh-CN" b="1" dirty="0"/>
              <a:t>”</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6611859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589935"/>
            <a:ext cx="10972800" cy="827702"/>
          </a:xfrm>
        </p:spPr>
        <p:txBody>
          <a:bodyPr>
            <a:normAutofit fontScale="90000"/>
          </a:bodyPr>
          <a:lstStyle/>
          <a:p>
            <a:r>
              <a:rPr lang="zh-CN" altLang="en-US" b="1" dirty="0">
                <a:solidFill>
                  <a:srgbClr val="FF0000"/>
                </a:solidFill>
              </a:rPr>
              <a:t>课后作业</a:t>
            </a: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272716" y="1796717"/>
            <a:ext cx="11550316" cy="3103758"/>
          </a:xfrm>
        </p:spPr>
        <p:txBody>
          <a:bodyPr>
            <a:normAutofit fontScale="77500" lnSpcReduction="20000"/>
          </a:bodyPr>
          <a:lstStyle/>
          <a:p>
            <a:pPr>
              <a:lnSpc>
                <a:spcPct val="170000"/>
              </a:lnSpc>
            </a:pPr>
            <a:r>
              <a:rPr lang="zh-CN" altLang="zh-CN" b="1" dirty="0">
                <a:solidFill>
                  <a:srgbClr val="1233AE"/>
                </a:solidFill>
                <a:latin typeface="+mn-ea"/>
              </a:rPr>
              <a:t>历史上对曹操有截然不同的评价，有人认为他是英雄，有人认为他是奸雄，你是如何看待曹操的？请以“曹公，我想对你说……”为题写一段真情告白，字数</a:t>
            </a:r>
            <a:r>
              <a:rPr lang="en-US" altLang="zh-CN" b="1" dirty="0">
                <a:solidFill>
                  <a:srgbClr val="1233AE"/>
                </a:solidFill>
                <a:latin typeface="+mn-ea"/>
              </a:rPr>
              <a:t>200</a:t>
            </a:r>
            <a:r>
              <a:rPr lang="zh-CN" altLang="zh-CN" b="1" dirty="0">
                <a:solidFill>
                  <a:srgbClr val="1233AE"/>
                </a:solidFill>
                <a:latin typeface="+mn-ea"/>
              </a:rPr>
              <a:t>字左右。</a:t>
            </a:r>
          </a:p>
          <a:p>
            <a:endParaRPr lang="zh-CN" altLang="en-US" dirty="0"/>
          </a:p>
        </p:txBody>
      </p:sp>
    </p:spTree>
    <p:extLst>
      <p:ext uri="{BB962C8B-B14F-4D97-AF65-F5344CB8AC3E}">
        <p14:creationId xmlns:p14="http://schemas.microsoft.com/office/powerpoint/2010/main" xmlns="" val="776011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1430593"/>
            <a:ext cx="12192000" cy="5066460"/>
          </a:xfrm>
        </p:spPr>
        <p:txBody>
          <a:bodyPr>
            <a:normAutofit/>
          </a:bodyPr>
          <a:lstStyle/>
          <a:p>
            <a:pPr>
              <a:lnSpc>
                <a:spcPct val="150000"/>
              </a:lnSpc>
            </a:pPr>
            <a:r>
              <a:rPr lang="en-US" altLang="zh-CN" b="1" dirty="0"/>
              <a:t>1. </a:t>
            </a:r>
            <a:r>
              <a:rPr lang="zh-CN" altLang="zh-CN" b="1" dirty="0"/>
              <a:t>利用网络查资料，了解曹操生平及创作风格。</a:t>
            </a:r>
          </a:p>
          <a:p>
            <a:pPr>
              <a:lnSpc>
                <a:spcPct val="150000"/>
              </a:lnSpc>
            </a:pPr>
            <a:r>
              <a:rPr lang="en-US" altLang="zh-CN" b="1" dirty="0"/>
              <a:t>2. </a:t>
            </a:r>
            <a:r>
              <a:rPr lang="zh-CN" altLang="zh-CN" b="1" dirty="0"/>
              <a:t>利用网络查资料，了解建安风骨及歌行体。</a:t>
            </a:r>
          </a:p>
          <a:p>
            <a:pPr>
              <a:lnSpc>
                <a:spcPct val="150000"/>
              </a:lnSpc>
            </a:pPr>
            <a:r>
              <a:rPr lang="en-US" altLang="zh-CN" b="1" dirty="0"/>
              <a:t>3.</a:t>
            </a:r>
            <a:r>
              <a:rPr lang="zh-CN" altLang="zh-CN" b="1" dirty="0"/>
              <a:t>利用网络查资料，了解本诗的写作背景。</a:t>
            </a:r>
          </a:p>
          <a:p>
            <a:pPr>
              <a:lnSpc>
                <a:spcPct val="150000"/>
              </a:lnSpc>
            </a:pPr>
            <a:r>
              <a:rPr lang="en-US" altLang="zh-CN" b="1" dirty="0"/>
              <a:t>4. </a:t>
            </a:r>
            <a:r>
              <a:rPr lang="zh-CN" altLang="zh-CN" b="1" dirty="0"/>
              <a:t>梳理字词，积累基础知识。</a:t>
            </a:r>
          </a:p>
        </p:txBody>
      </p:sp>
      <p:pic>
        <p:nvPicPr>
          <p:cNvPr id="4" name="图片 3">
            <a:extLst>
              <a:ext uri="{FF2B5EF4-FFF2-40B4-BE49-F238E27FC236}">
                <a16:creationId xmlns:a16="http://schemas.microsoft.com/office/drawing/2014/main" xmlns="" id="{868B6902-8659-46C8-B953-26C43D042C65}"/>
              </a:ext>
            </a:extLst>
          </p:cNvPr>
          <p:cNvPicPr/>
          <p:nvPr/>
        </p:nvPicPr>
        <p:blipFill>
          <a:blip r:embed="rId2">
            <a:extLst>
              <a:ext uri="{28A0092B-C50C-407E-A947-70E740481C1C}">
                <a14:useLocalDpi xmlns:a14="http://schemas.microsoft.com/office/drawing/2010/main" xmlns="" val="0"/>
              </a:ext>
            </a:extLst>
          </a:blip>
          <a:srcRect l="6465" t="23912" r="3448" b="22826"/>
          <a:stretch>
            <a:fillRect/>
          </a:stretch>
        </p:blipFill>
        <p:spPr bwMode="auto">
          <a:xfrm>
            <a:off x="-1" y="22122"/>
            <a:ext cx="3303639" cy="1408471"/>
          </a:xfrm>
          <a:prstGeom prst="rect">
            <a:avLst/>
          </a:prstGeom>
          <a:noFill/>
          <a:ln>
            <a:noFill/>
          </a:ln>
        </p:spPr>
      </p:pic>
    </p:spTree>
    <p:extLst>
      <p:ext uri="{BB962C8B-B14F-4D97-AF65-F5344CB8AC3E}">
        <p14:creationId xmlns:p14="http://schemas.microsoft.com/office/powerpoint/2010/main" xmlns="" val="2731771980"/>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461816"/>
            <a:ext cx="12192000" cy="6270060"/>
          </a:xfrm>
        </p:spPr>
        <p:txBody>
          <a:bodyPr>
            <a:normAutofit fontScale="77500" lnSpcReduction="20000"/>
          </a:bodyPr>
          <a:lstStyle/>
          <a:p>
            <a:pPr algn="ctr">
              <a:lnSpc>
                <a:spcPct val="170000"/>
              </a:lnSpc>
            </a:pPr>
            <a:r>
              <a:rPr lang="zh-CN" altLang="zh-CN" sz="7300" b="1" dirty="0">
                <a:solidFill>
                  <a:srgbClr val="FF0000"/>
                </a:solidFill>
                <a:latin typeface="黑体" panose="02010609060101010101" pitchFamily="49" charset="-122"/>
                <a:ea typeface="黑体" panose="02010609060101010101" pitchFamily="49" charset="-122"/>
              </a:rPr>
              <a:t>导</a:t>
            </a:r>
            <a:r>
              <a:rPr lang="en-US" altLang="zh-CN" sz="7300" b="1" dirty="0">
                <a:solidFill>
                  <a:srgbClr val="FF0000"/>
                </a:solidFill>
                <a:latin typeface="黑体" panose="02010609060101010101" pitchFamily="49" charset="-122"/>
                <a:ea typeface="黑体" panose="02010609060101010101" pitchFamily="49" charset="-122"/>
              </a:rPr>
              <a:t>   </a:t>
            </a:r>
            <a:r>
              <a:rPr lang="zh-CN" altLang="zh-CN" sz="7300" b="1" dirty="0">
                <a:solidFill>
                  <a:srgbClr val="FF0000"/>
                </a:solidFill>
                <a:latin typeface="黑体" panose="02010609060101010101" pitchFamily="49" charset="-122"/>
                <a:ea typeface="黑体" panose="02010609060101010101" pitchFamily="49" charset="-122"/>
              </a:rPr>
              <a:t>入</a:t>
            </a:r>
          </a:p>
          <a:p>
            <a:pPr>
              <a:lnSpc>
                <a:spcPct val="160000"/>
              </a:lnSpc>
            </a:pPr>
            <a:r>
              <a:rPr lang="zh-CN" altLang="en-US" b="1" dirty="0">
                <a:solidFill>
                  <a:srgbClr val="C00000"/>
                </a:solidFill>
              </a:rPr>
              <a:t>齐读</a:t>
            </a:r>
            <a:r>
              <a:rPr lang="zh-CN" altLang="zh-CN" b="1" dirty="0">
                <a:solidFill>
                  <a:srgbClr val="C00000"/>
                </a:solidFill>
              </a:rPr>
              <a:t>曹操名言导入：</a:t>
            </a:r>
          </a:p>
          <a:p>
            <a:pPr>
              <a:lnSpc>
                <a:spcPct val="160000"/>
              </a:lnSpc>
            </a:pPr>
            <a:r>
              <a:rPr lang="en-US" altLang="zh-CN" b="1" dirty="0"/>
              <a:t>1</a:t>
            </a:r>
            <a:r>
              <a:rPr lang="zh-CN" altLang="zh-CN" b="1" dirty="0"/>
              <a:t>、生于乱世是为不幸，但如能变乱为治，岂非不幸中之大幸！</a:t>
            </a:r>
          </a:p>
          <a:p>
            <a:pPr>
              <a:lnSpc>
                <a:spcPct val="160000"/>
              </a:lnSpc>
            </a:pPr>
            <a:r>
              <a:rPr lang="en-US" altLang="zh-CN" b="1" dirty="0"/>
              <a:t>2</a:t>
            </a:r>
            <a:r>
              <a:rPr lang="zh-CN" altLang="zh-CN" b="1" dirty="0"/>
              <a:t>、丈夫志四海，万里犹比邻。</a:t>
            </a:r>
          </a:p>
          <a:p>
            <a:pPr>
              <a:lnSpc>
                <a:spcPct val="160000"/>
              </a:lnSpc>
            </a:pPr>
            <a:r>
              <a:rPr lang="en-US" altLang="zh-CN" b="1" dirty="0"/>
              <a:t>3</a:t>
            </a:r>
            <a:r>
              <a:rPr lang="zh-CN" altLang="zh-CN" b="1" dirty="0"/>
              <a:t>、欲取胜他人，自己先要立于不败之地！</a:t>
            </a:r>
          </a:p>
          <a:p>
            <a:pPr>
              <a:lnSpc>
                <a:spcPct val="160000"/>
              </a:lnSpc>
            </a:pPr>
            <a:r>
              <a:rPr lang="en-US" altLang="zh-CN" b="1" dirty="0"/>
              <a:t>4</a:t>
            </a:r>
            <a:r>
              <a:rPr lang="zh-CN" altLang="zh-CN" b="1" dirty="0"/>
              <a:t>、唯才是举，吾得而用之。</a:t>
            </a:r>
          </a:p>
          <a:p>
            <a:pPr>
              <a:lnSpc>
                <a:spcPct val="160000"/>
              </a:lnSpc>
            </a:pPr>
            <a:r>
              <a:rPr lang="en-US" altLang="zh-CN" b="1" dirty="0"/>
              <a:t>5</a:t>
            </a:r>
            <a:r>
              <a:rPr lang="zh-CN" altLang="zh-CN" b="1" dirty="0"/>
              <a:t>、秋风萧瑟，洪波涌起。</a:t>
            </a:r>
          </a:p>
          <a:p>
            <a:pPr>
              <a:lnSpc>
                <a:spcPct val="170000"/>
              </a:lnSpc>
            </a:pPr>
            <a:endParaRPr lang="zh-CN" altLang="zh-CN" b="1" dirty="0">
              <a:latin typeface="+mn-ea"/>
            </a:endParaRPr>
          </a:p>
        </p:txBody>
      </p:sp>
      <p:pic>
        <p:nvPicPr>
          <p:cNvPr id="4" name="图片 3">
            <a:extLst>
              <a:ext uri="{FF2B5EF4-FFF2-40B4-BE49-F238E27FC236}">
                <a16:creationId xmlns:a16="http://schemas.microsoft.com/office/drawing/2014/main" xmlns="" id="{65BC9ACD-0B4E-4E32-9E02-1EA09924A28B}"/>
              </a:ext>
            </a:extLst>
          </p:cNvPr>
          <p:cNvPicPr/>
          <p:nvPr/>
        </p:nvPicPr>
        <p:blipFill>
          <a:blip r:embed="rId2">
            <a:extLst>
              <a:ext uri="{28A0092B-C50C-407E-A947-70E740481C1C}">
                <a14:useLocalDpi xmlns:a14="http://schemas.microsoft.com/office/drawing/2010/main" xmlns="" val="0"/>
              </a:ext>
            </a:extLst>
          </a:blip>
          <a:srcRect l="5603" t="22826" r="6465" b="25000"/>
          <a:stretch>
            <a:fillRect/>
          </a:stretch>
        </p:blipFill>
        <p:spPr bwMode="auto">
          <a:xfrm>
            <a:off x="-1" y="0"/>
            <a:ext cx="3628103" cy="1327355"/>
          </a:xfrm>
          <a:prstGeom prst="rect">
            <a:avLst/>
          </a:prstGeom>
          <a:noFill/>
          <a:ln>
            <a:noFill/>
          </a:ln>
        </p:spPr>
      </p:pic>
    </p:spTree>
    <p:extLst>
      <p:ext uri="{BB962C8B-B14F-4D97-AF65-F5344CB8AC3E}">
        <p14:creationId xmlns:p14="http://schemas.microsoft.com/office/powerpoint/2010/main" xmlns="" val="473243756"/>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488178"/>
            <a:ext cx="12192000" cy="5495372"/>
          </a:xfrm>
        </p:spPr>
        <p:txBody>
          <a:bodyPr>
            <a:normAutofit fontScale="70000" lnSpcReduction="20000"/>
          </a:bodyPr>
          <a:lstStyle/>
          <a:p>
            <a:pPr>
              <a:lnSpc>
                <a:spcPct val="170000"/>
              </a:lnSpc>
            </a:pPr>
            <a:r>
              <a:rPr lang="en-US" altLang="zh-CN" b="1" dirty="0"/>
              <a:t>6</a:t>
            </a:r>
            <a:r>
              <a:rPr lang="zh-CN" altLang="zh-CN" b="1" dirty="0"/>
              <a:t>、老骥伏枥，志在千里。</a:t>
            </a:r>
          </a:p>
          <a:p>
            <a:pPr>
              <a:lnSpc>
                <a:spcPct val="170000"/>
              </a:lnSpc>
            </a:pPr>
            <a:r>
              <a:rPr lang="en-US" altLang="zh-CN" b="1" dirty="0"/>
              <a:t>7</a:t>
            </a:r>
            <a:r>
              <a:rPr lang="zh-CN" altLang="zh-CN" b="1" dirty="0"/>
              <a:t>、龙能大能小，能升能隐，大则兴云吐雾，小则隐介藏形，升则飞腾于宇宙之间，隐则潜伏于波涛之内，龙乘时之变化，可比世之英雄！</a:t>
            </a:r>
          </a:p>
          <a:p>
            <a:pPr>
              <a:lnSpc>
                <a:spcPct val="170000"/>
              </a:lnSpc>
            </a:pPr>
            <a:r>
              <a:rPr lang="en-US" altLang="zh-CN" b="1" dirty="0"/>
              <a:t>8</a:t>
            </a:r>
            <a:r>
              <a:rPr lang="zh-CN" altLang="zh-CN" b="1" dirty="0"/>
              <a:t>、干大事而惜身，见小利而忘命，非英雄也。</a:t>
            </a:r>
          </a:p>
          <a:p>
            <a:pPr>
              <a:lnSpc>
                <a:spcPct val="170000"/>
              </a:lnSpc>
            </a:pPr>
            <a:r>
              <a:rPr lang="en-US" altLang="zh-CN" b="1" dirty="0"/>
              <a:t>9</a:t>
            </a:r>
            <a:r>
              <a:rPr lang="zh-CN" altLang="zh-CN" b="1" dirty="0"/>
              <a:t>、以蝼蚁之里而撼泰山，何其愚也。</a:t>
            </a:r>
          </a:p>
          <a:p>
            <a:pPr>
              <a:lnSpc>
                <a:spcPct val="170000"/>
              </a:lnSpc>
            </a:pPr>
            <a:r>
              <a:rPr lang="en-US" altLang="zh-CN" b="1" dirty="0"/>
              <a:t>10</a:t>
            </a:r>
            <a:r>
              <a:rPr lang="zh-CN" altLang="zh-CN" b="1" dirty="0"/>
              <a:t>、夫英雄者，胸怀大志，腹隐机谋，有包藏宇宙之机，吞吐天地之志也。</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23595843"/>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4860758" y="1400598"/>
            <a:ext cx="6641431" cy="4369888"/>
          </a:xfrm>
        </p:spPr>
        <p:txBody>
          <a:bodyPr>
            <a:normAutofit fontScale="85000" lnSpcReduction="10000"/>
          </a:bodyPr>
          <a:lstStyle/>
          <a:p>
            <a:pPr>
              <a:lnSpc>
                <a:spcPct val="150000"/>
              </a:lnSpc>
            </a:pPr>
            <a:r>
              <a:rPr lang="en-US" altLang="zh-CN" b="1" dirty="0">
                <a:solidFill>
                  <a:srgbClr val="C00000"/>
                </a:solidFill>
                <a:latin typeface="+mn-ea"/>
              </a:rPr>
              <a:t>1.</a:t>
            </a:r>
            <a:r>
              <a:rPr lang="zh-CN" altLang="zh-CN" b="1" dirty="0">
                <a:solidFill>
                  <a:srgbClr val="C00000"/>
                </a:solidFill>
                <a:latin typeface="+mn-ea"/>
              </a:rPr>
              <a:t>作者简介：</a:t>
            </a:r>
          </a:p>
          <a:p>
            <a:pPr>
              <a:lnSpc>
                <a:spcPct val="150000"/>
              </a:lnSpc>
            </a:pPr>
            <a:r>
              <a:rPr lang="zh-CN" altLang="zh-CN" b="1" dirty="0"/>
              <a:t>曹操（</a:t>
            </a:r>
            <a:r>
              <a:rPr lang="en-US" altLang="zh-CN" b="1" dirty="0"/>
              <a:t>155---220</a:t>
            </a:r>
            <a:r>
              <a:rPr lang="zh-CN" altLang="zh-CN" b="1" dirty="0"/>
              <a:t>）字孟德，小字阿瞒，沛国谯郡（今安徽亳州）人，是三国时期杰出的政治家、军事家和文学家。</a:t>
            </a:r>
            <a:endParaRPr lang="zh-CN" altLang="zh-CN" b="1" dirty="0">
              <a:latin typeface="+mn-ea"/>
            </a:endParaRPr>
          </a:p>
        </p:txBody>
      </p:sp>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5474041" y="531758"/>
            <a:ext cx="6446232" cy="737420"/>
          </a:xfrm>
        </p:spPr>
        <p:txBody>
          <a:bodyPr>
            <a:normAutofit fontScale="90000"/>
          </a:bodyPr>
          <a:lstStyle/>
          <a:p>
            <a:r>
              <a:rPr lang="zh-CN" altLang="zh-CN" b="1" dirty="0">
                <a:solidFill>
                  <a:srgbClr val="FF0000"/>
                </a:solidFill>
              </a:rPr>
              <a:t>文</a:t>
            </a:r>
            <a:r>
              <a:rPr lang="en-US" altLang="zh-CN" b="1" dirty="0">
                <a:solidFill>
                  <a:srgbClr val="FF0000"/>
                </a:solidFill>
              </a:rPr>
              <a:t> </a:t>
            </a:r>
            <a:r>
              <a:rPr lang="zh-CN" altLang="zh-CN" b="1" dirty="0">
                <a:solidFill>
                  <a:srgbClr val="FF0000"/>
                </a:solidFill>
              </a:rPr>
              <a:t>学</a:t>
            </a:r>
            <a:r>
              <a:rPr lang="en-US" altLang="zh-CN" b="1" dirty="0">
                <a:solidFill>
                  <a:srgbClr val="FF0000"/>
                </a:solidFill>
              </a:rPr>
              <a:t> </a:t>
            </a:r>
            <a:r>
              <a:rPr lang="zh-CN" altLang="zh-CN" b="1" dirty="0">
                <a:solidFill>
                  <a:srgbClr val="FF0000"/>
                </a:solidFill>
              </a:rPr>
              <a:t>常</a:t>
            </a:r>
            <a:r>
              <a:rPr lang="en-US" altLang="zh-CN" b="1" dirty="0">
                <a:solidFill>
                  <a:srgbClr val="FF0000"/>
                </a:solidFill>
              </a:rPr>
              <a:t> </a:t>
            </a:r>
            <a:r>
              <a:rPr lang="zh-CN" altLang="zh-CN" b="1" dirty="0">
                <a:solidFill>
                  <a:srgbClr val="FF0000"/>
                </a:solidFill>
              </a:rPr>
              <a:t>识</a:t>
            </a:r>
            <a:endParaRPr lang="zh-CN" altLang="en-US" dirty="0">
              <a:solidFill>
                <a:srgbClr val="FF0000"/>
              </a:solidFill>
            </a:endParaRPr>
          </a:p>
        </p:txBody>
      </p:sp>
      <p:pic>
        <p:nvPicPr>
          <p:cNvPr id="8" name="图片 7">
            <a:extLst>
              <a:ext uri="{FF2B5EF4-FFF2-40B4-BE49-F238E27FC236}">
                <a16:creationId xmlns:a16="http://schemas.microsoft.com/office/drawing/2014/main" xmlns="" id="{2247CC55-9259-4578-B597-E5E00C738A4C}"/>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531758"/>
            <a:ext cx="4660644" cy="6233612"/>
          </a:xfrm>
          <a:prstGeom prst="rect">
            <a:avLst/>
          </a:prstGeom>
        </p:spPr>
      </p:pic>
    </p:spTree>
    <p:extLst>
      <p:ext uri="{BB962C8B-B14F-4D97-AF65-F5344CB8AC3E}">
        <p14:creationId xmlns:p14="http://schemas.microsoft.com/office/powerpoint/2010/main" xmlns="" val="3594286893"/>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 y="497306"/>
            <a:ext cx="11839074" cy="5566610"/>
          </a:xfrm>
        </p:spPr>
        <p:txBody>
          <a:bodyPr>
            <a:normAutofit fontScale="70000" lnSpcReduction="20000"/>
          </a:bodyPr>
          <a:lstStyle/>
          <a:p>
            <a:pPr>
              <a:lnSpc>
                <a:spcPct val="170000"/>
              </a:lnSpc>
            </a:pPr>
            <a:r>
              <a:rPr lang="zh-CN" altLang="zh-CN" b="1" dirty="0"/>
              <a:t>作为政治家，他“外定武功，内兴文学”，知人善察，唯才是举；作为军事家，他指挥了官渡之战，逐步统一了中国北方；作为文学家，他是建安（汉献帝年号）文学的开创者和组织者，他精音律，善诗歌，即使在鞍马劳顿中，也常常横槊赋诗，随章命题。其文学成就颇高，与其子曹丕、曹植成为建安文坛的领袖，开创了一代文风，其诗语言质朴，情感深沉，格调苍凉悲壮，被称誉为“建安风骨”（或“魏晋风骨”）</a:t>
            </a:r>
            <a:r>
              <a:rPr lang="zh-CN" altLang="en-US" b="1" dirty="0"/>
              <a:t>。</a:t>
            </a:r>
            <a:endParaRPr lang="en-US" altLang="zh-CN" b="1" dirty="0">
              <a:latin typeface="+mn-ea"/>
            </a:endParaRPr>
          </a:p>
        </p:txBody>
      </p:sp>
    </p:spTree>
    <p:extLst>
      <p:ext uri="{BB962C8B-B14F-4D97-AF65-F5344CB8AC3E}">
        <p14:creationId xmlns:p14="http://schemas.microsoft.com/office/powerpoint/2010/main" xmlns="" val="2193333771"/>
      </p:ext>
    </p:extLst>
  </p:cSld>
  <p:clrMapOvr>
    <a:masterClrMapping/>
  </p:clrMapOvr>
  <p:transition spd="med"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毕业活动策划"/>
  <p:tag name="KSO_WM_DOC_GUID" val="{42bd8650-b790-4050-be52-eb8cba04ccd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TotalTime>
  <Words>4187</Words>
  <Application>Microsoft Office PowerPoint</Application>
  <PresentationFormat>自定义</PresentationFormat>
  <Paragraphs>160</Paragraphs>
  <Slides>45</Slides>
  <Notes>0</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1_Office 主题</vt:lpstr>
      <vt:lpstr>幻灯片 1</vt:lpstr>
      <vt:lpstr>幻灯片 2</vt:lpstr>
      <vt:lpstr>幻灯片 3</vt:lpstr>
      <vt:lpstr>幻灯片 4</vt:lpstr>
      <vt:lpstr>幻灯片 5</vt:lpstr>
      <vt:lpstr>幻灯片 6</vt:lpstr>
      <vt:lpstr>幻灯片 7</vt:lpstr>
      <vt:lpstr>文 学 常 识</vt:lpstr>
      <vt:lpstr>幻灯片 9</vt:lpstr>
      <vt:lpstr>幻灯片 10</vt:lpstr>
      <vt:lpstr>幻灯片 11</vt:lpstr>
      <vt:lpstr>幻灯片 12</vt:lpstr>
      <vt:lpstr>幻灯片 13</vt:lpstr>
      <vt:lpstr>背景及解题</vt:lpstr>
      <vt:lpstr>幻灯片 15</vt:lpstr>
      <vt:lpstr>幻灯片 16</vt:lpstr>
      <vt:lpstr>内 容 研 读</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拓展探究</vt:lpstr>
      <vt:lpstr>幻灯片 42</vt:lpstr>
      <vt:lpstr>幻灯片 43</vt:lpstr>
      <vt:lpstr>幻灯片 44</vt:lpstr>
      <vt:lpstr>课后作业</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毕业活动策划</dc:title>
  <dc:creator>Administrator</dc:creator>
  <cp:lastModifiedBy>ProBook</cp:lastModifiedBy>
  <cp:revision>309</cp:revision>
  <dcterms:created xsi:type="dcterms:W3CDTF">2019-01-12T04:39:00Z</dcterms:created>
  <dcterms:modified xsi:type="dcterms:W3CDTF">2019-11-09T02:35:56Z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