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7" r:id="rId2"/>
    <p:sldId id="384" r:id="rId3"/>
    <p:sldId id="388" r:id="rId4"/>
    <p:sldId id="387" r:id="rId5"/>
    <p:sldId id="386" r:id="rId6"/>
    <p:sldId id="389" r:id="rId7"/>
    <p:sldId id="301" r:id="rId8"/>
    <p:sldId id="302" r:id="rId9"/>
    <p:sldId id="261" r:id="rId10"/>
    <p:sldId id="351" r:id="rId11"/>
    <p:sldId id="263" r:id="rId12"/>
    <p:sldId id="264" r:id="rId13"/>
    <p:sldId id="267" r:id="rId14"/>
    <p:sldId id="268" r:id="rId15"/>
    <p:sldId id="354" r:id="rId16"/>
    <p:sldId id="353" r:id="rId17"/>
    <p:sldId id="355" r:id="rId18"/>
    <p:sldId id="358" r:id="rId19"/>
    <p:sldId id="274" r:id="rId20"/>
    <p:sldId id="356" r:id="rId21"/>
    <p:sldId id="357" r:id="rId22"/>
    <p:sldId id="374" r:id="rId23"/>
    <p:sldId id="375" r:id="rId24"/>
    <p:sldId id="383" r:id="rId25"/>
    <p:sldId id="380" r:id="rId26"/>
    <p:sldId id="37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00"/>
    <a:srgbClr val="FFFF00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BD6919-0761-47F7-BD4E-745E46B30929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5115F5-C778-448A-94B9-C2159ADD5056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0B270-6E15-4489-B9CD-6789909FCABE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F464E-DB3F-4A3E-98C0-29EF70DD013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0025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E122C0-BD4C-4EA9-A4D0-FE56C1A9604F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764FA9-34FD-4168-8F4D-16A2DB929B97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666C2-535A-4C6A-A4DF-70399A72B3B7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068462-20FC-416D-932D-ADBB4005733C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09D560-6AE6-4DE9-BD4A-2A41176B86BA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5000D-6D26-4622-ADA2-9166D28A81B0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08FE67-D702-48F7-BB1A-458C3CD992CE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F62F8F-67B3-46A3-8200-DCA3E873E542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E7FD618-5F1B-4558-BA16-E888D9D2627A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HUANGZ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3"/>
          <p:cNvSpPr>
            <a:spLocks noChangeArrowheads="1" noChangeShapeType="1"/>
          </p:cNvSpPr>
          <p:nvPr/>
        </p:nvSpPr>
        <p:spPr bwMode="auto">
          <a:xfrm rot="5400000">
            <a:off x="5558631" y="2747169"/>
            <a:ext cx="4824413" cy="10064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庖丁解牛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084888" y="1844675"/>
            <a:ext cx="7334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庄子</a:t>
            </a: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·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养生主</a:t>
            </a: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308" y="457278"/>
            <a:ext cx="1109736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ea typeface="隶书" pitchFamily="49" charset="-122"/>
              </a:rPr>
              <a:t>翻译</a:t>
            </a:r>
          </a:p>
        </p:txBody>
      </p:sp>
      <p:sp>
        <p:nvSpPr>
          <p:cNvPr id="169987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0" y="1219258"/>
            <a:ext cx="4038600" cy="50292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庖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páo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丁为文惠君解牛。手之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所触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，肩之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所倚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，足之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所履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，膝之所踦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yǐ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，砉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huā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然向然，奏刀騞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huō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然，莫不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zhòng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音。合于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桑林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之舞，乃中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zhòng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经首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之会。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  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文惠君日：“嘻，善哉！技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盖（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盍）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至此乎？” </a:t>
            </a:r>
          </a:p>
        </p:txBody>
      </p:sp>
      <p:sp>
        <p:nvSpPr>
          <p:cNvPr id="169988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3962400" y="460375"/>
            <a:ext cx="4714875" cy="5559425"/>
          </a:xfrm>
        </p:spPr>
        <p:txBody>
          <a:bodyPr/>
          <a:lstStyle/>
          <a:p>
            <a:pPr eaLnBrk="1" hangingPunct="1">
              <a:lnSpc>
                <a:spcPts val="37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丁厨师给梁惠王宰牛。手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所接触的地方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，肩膀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所倚靠的地方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，脚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所踩的地方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，膝盖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所顶的地方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，哗哗作响，进刀时发出豁豁的声音，没有不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合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音律的。合乎（汤时）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桑林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舞乐的节拍，又合乎（尧时）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经首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乐曲的节奏。   </a:t>
            </a:r>
            <a:endParaRPr lang="en-US" altLang="zh-CN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ts val="37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梁惠王说：“嘻，好啊！（你解牛的）技术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怎么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会高超到这种程度啊？”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 build="p" autoUpdateAnimBg="0"/>
      <p:bldP spid="16998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50825" y="2852738"/>
            <a:ext cx="8893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4000" b="1">
                <a:ea typeface="黑体" pitchFamily="49" charset="-122"/>
              </a:rPr>
              <a:t>——找出文中描写“解牛”场面的句子。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50825" y="188913"/>
            <a:ext cx="8424863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7200" b="1">
                <a:ea typeface="华文行楷" pitchFamily="2" charset="-122"/>
              </a:rPr>
              <a:t>欣赏</a:t>
            </a:r>
            <a:r>
              <a:rPr lang="zh-CN" altLang="zh-CN" sz="8800" b="1">
                <a:solidFill>
                  <a:srgbClr val="FF0000"/>
                </a:solidFill>
                <a:ea typeface="华文行楷" pitchFamily="2" charset="-122"/>
              </a:rPr>
              <a:t>“解牛之美”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044575" y="2133600"/>
            <a:ext cx="3240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手、肩、足、膝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507038" y="2060575"/>
            <a:ext cx="2305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/>
              <a:t>和谐并用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044575" y="2924175"/>
            <a:ext cx="3671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触、倚、履、踦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507038" y="2852738"/>
            <a:ext cx="2736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/>
              <a:t>流畅自然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971550" y="3644900"/>
            <a:ext cx="2879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砉然、</a:t>
            </a:r>
            <a:r>
              <a:rPr lang="zh-CN" altLang="zh-CN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马砉</a:t>
            </a:r>
            <a:r>
              <a:rPr lang="zh-CN" altLang="zh-CN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然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492750" y="3611563"/>
            <a:ext cx="2103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b="1"/>
              <a:t>莫不中音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331913" y="4221163"/>
            <a:ext cx="71262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4400" b="1">
                <a:solidFill>
                  <a:srgbClr val="0033CC"/>
                </a:solidFill>
                <a:ea typeface="隶书" pitchFamily="49" charset="-122"/>
              </a:rPr>
              <a:t>合于《桑林》之舞</a:t>
            </a:r>
          </a:p>
          <a:p>
            <a:pPr>
              <a:buFontTx/>
              <a:buNone/>
            </a:pPr>
            <a:r>
              <a:rPr lang="zh-CN" altLang="zh-CN" sz="4400" b="1">
                <a:solidFill>
                  <a:srgbClr val="0033CC"/>
                </a:solidFill>
                <a:ea typeface="隶书" pitchFamily="49" charset="-122"/>
              </a:rPr>
              <a:t>乃中《经首》之会</a:t>
            </a:r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4427538" y="2420938"/>
            <a:ext cx="863600" cy="71437"/>
          </a:xfrm>
          <a:prstGeom prst="rightArrow">
            <a:avLst>
              <a:gd name="adj1" fmla="val 50000"/>
              <a:gd name="adj2" fmla="val 3022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4427538" y="3213100"/>
            <a:ext cx="863600" cy="71438"/>
          </a:xfrm>
          <a:prstGeom prst="rightArrow">
            <a:avLst>
              <a:gd name="adj1" fmla="val 50000"/>
              <a:gd name="adj2" fmla="val 3022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4429125" y="4005263"/>
            <a:ext cx="863600" cy="71437"/>
          </a:xfrm>
          <a:prstGeom prst="rightArrow">
            <a:avLst>
              <a:gd name="adj1" fmla="val 50000"/>
              <a:gd name="adj2" fmla="val 3022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456113" y="0"/>
            <a:ext cx="2317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Tx/>
              <a:buNone/>
            </a:pPr>
            <a:r>
              <a:rPr lang="zh-CN" altLang="zh-CN" sz="1500" b="1">
                <a:solidFill>
                  <a:srgbClr val="1E1E1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4456113" y="0"/>
            <a:ext cx="2317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Tx/>
              <a:buNone/>
            </a:pPr>
            <a:r>
              <a:rPr lang="zh-CN" altLang="zh-CN" sz="1500" b="1">
                <a:solidFill>
                  <a:srgbClr val="1E1E1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/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4456113" y="0"/>
            <a:ext cx="2317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Tx/>
              <a:buNone/>
            </a:pPr>
            <a:r>
              <a:rPr lang="zh-CN" altLang="zh-CN" sz="1500" b="1">
                <a:solidFill>
                  <a:srgbClr val="1E1E1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81000" y="54864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这一系列的动作</a:t>
            </a:r>
            <a:r>
              <a:rPr lang="zh-CN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连贯流畅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，</a:t>
            </a:r>
            <a:r>
              <a:rPr lang="zh-CN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一气呵成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，反映了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庖丁技艺的高超与动作的娴熟。</a:t>
            </a:r>
            <a:endParaRPr lang="zh-CN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  <p:bldP spid="12295" grpId="0" autoUpdateAnimBg="0"/>
      <p:bldP spid="12296" grpId="0" autoUpdateAnimBg="0"/>
      <p:bldP spid="12297" grpId="0" autoUpdateAnimBg="0"/>
      <p:bldP spid="12298" grpId="0" animBg="1"/>
      <p:bldP spid="12299" grpId="0" animBg="1"/>
      <p:bldP spid="12300" grpId="0" animBg="1"/>
      <p:bldP spid="1230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14400" y="990600"/>
            <a:ext cx="624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这自然就引出了什么话题？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90600" y="31242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（技</a:t>
            </a:r>
            <a:r>
              <a:rPr lang="zh-CN" sz="3200" b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盖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至此乎）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609600" y="1828800"/>
            <a:ext cx="2447925" cy="1223963"/>
          </a:xfrm>
          <a:prstGeom prst="wedgeEllipseCallout">
            <a:avLst>
              <a:gd name="adj1" fmla="val 16991"/>
              <a:gd name="adj2" fmla="val 629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zh-CN" sz="24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通“盍”，何，怎样。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  <p:bldP spid="1331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3781" y="838268"/>
            <a:ext cx="8964612" cy="2089150"/>
          </a:xfrm>
        </p:spPr>
        <p:txBody>
          <a:bodyPr>
            <a:noAutofit/>
          </a:bodyPr>
          <a:lstStyle/>
          <a:p>
            <a:pPr algn="l" eaLnBrk="1" hangingPunct="1"/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庖丁</a:t>
            </a:r>
            <a:r>
              <a:rPr lang="zh-CN" altLang="zh-CN" sz="4000" b="1" dirty="0" smtClean="0">
                <a:solidFill>
                  <a:srgbClr val="FF0000"/>
                </a:solidFill>
                <a:ea typeface="隶书" pitchFamily="49" charset="-122"/>
              </a:rPr>
              <a:t>释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刀对曰：“臣之所</a:t>
            </a:r>
            <a:r>
              <a:rPr lang="zh-CN" altLang="zh-CN" sz="4000" b="1" dirty="0" smtClean="0">
                <a:solidFill>
                  <a:srgbClr val="FF0000"/>
                </a:solidFill>
                <a:ea typeface="隶书" pitchFamily="49" charset="-122"/>
              </a:rPr>
              <a:t>好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者道也，</a:t>
            </a:r>
            <a:r>
              <a:rPr lang="zh-CN" altLang="zh-CN" sz="4000" b="1" u="sng" dirty="0" smtClean="0">
                <a:solidFill>
                  <a:srgbClr val="FF0066"/>
                </a:solidFill>
                <a:ea typeface="隶书" pitchFamily="49" charset="-122"/>
              </a:rPr>
              <a:t>进</a:t>
            </a:r>
            <a:r>
              <a:rPr lang="zh-CN" altLang="zh-CN" sz="4000" b="1" dirty="0">
                <a:solidFill>
                  <a:schemeClr val="tx1"/>
                </a:solidFill>
                <a:ea typeface="隶书" pitchFamily="49" charset="-122"/>
              </a:rPr>
              <a:t>乎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技矣。 始臣</a:t>
            </a:r>
            <a:r>
              <a:rPr lang="zh-CN" altLang="zh-CN" sz="4000" b="1" dirty="0" smtClean="0">
                <a:solidFill>
                  <a:srgbClr val="FF0000"/>
                </a:solidFill>
                <a:ea typeface="隶书" pitchFamily="49" charset="-122"/>
              </a:rPr>
              <a:t>之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解牛之时，所见无非全牛者。三年之后，</a:t>
            </a:r>
            <a:r>
              <a:rPr lang="zh-CN" altLang="zh-CN" sz="4000" b="1" u="sng" dirty="0" smtClean="0">
                <a:solidFill>
                  <a:srgbClr val="FF0066"/>
                </a:solidFill>
                <a:ea typeface="隶书" pitchFamily="49" charset="-122"/>
              </a:rPr>
              <a:t>未尝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见全牛也。方今之时，臣</a:t>
            </a:r>
            <a:r>
              <a:rPr lang="zh-CN" altLang="zh-CN" sz="4000" b="1" u="sng" dirty="0" smtClean="0">
                <a:solidFill>
                  <a:srgbClr val="FF0066"/>
                </a:solidFill>
                <a:ea typeface="隶书" pitchFamily="49" charset="-122"/>
              </a:rPr>
              <a:t>以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神遇而不以目视，</a:t>
            </a:r>
            <a:r>
              <a:rPr lang="zh-CN" altLang="zh-CN" sz="4000" b="1" u="sng" dirty="0" smtClean="0">
                <a:solidFill>
                  <a:srgbClr val="FF0066"/>
                </a:solidFill>
                <a:ea typeface="隶书" pitchFamily="49" charset="-122"/>
              </a:rPr>
              <a:t>官知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止而</a:t>
            </a:r>
            <a:r>
              <a:rPr lang="zh-CN" altLang="zh-CN" sz="4000" b="1" u="sng" dirty="0" smtClean="0">
                <a:solidFill>
                  <a:srgbClr val="FF0066"/>
                </a:solidFill>
                <a:ea typeface="隶书" pitchFamily="49" charset="-122"/>
              </a:rPr>
              <a:t>神欲</a:t>
            </a:r>
            <a:r>
              <a:rPr lang="zh-CN" altLang="zh-CN" sz="4000" b="1" dirty="0" smtClean="0">
                <a:solidFill>
                  <a:schemeClr val="tx1"/>
                </a:solidFill>
                <a:ea typeface="隶书" pitchFamily="49" charset="-122"/>
              </a:rPr>
              <a:t>行。</a:t>
            </a:r>
            <a:r>
              <a:rPr lang="zh-CN" altLang="zh-CN" sz="5400" dirty="0" smtClean="0"/>
              <a:t> 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724396" y="4157659"/>
            <a:ext cx="3816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66FF66"/>
                </a:solidFill>
                <a:ea typeface="黑体" pitchFamily="49" charset="-122"/>
              </a:rPr>
              <a:t>疑难句子翻译</a:t>
            </a:r>
            <a:endParaRPr lang="zh-CN" altLang="zh-CN" dirty="0">
              <a:solidFill>
                <a:srgbClr val="66FF66"/>
              </a:solidFill>
              <a:ea typeface="黑体" pitchFamily="49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04912" y="4495772"/>
            <a:ext cx="784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臣所好者道也,进乎技矣.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457308" y="3581396"/>
            <a:ext cx="2592388" cy="576263"/>
          </a:xfrm>
          <a:prstGeom prst="wedgeRoundRectCallout">
            <a:avLst>
              <a:gd name="adj1" fmla="val -16870"/>
              <a:gd name="adj2" fmla="val 1287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zh-CN" sz="2000" b="1" dirty="0"/>
              <a:t>(hào) 爱好，喜欢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55575" y="5333950"/>
            <a:ext cx="8604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b="1" dirty="0">
                <a:solidFill>
                  <a:srgbClr val="0033CC"/>
                </a:solidFill>
              </a:rPr>
              <a:t>我所爱好的是</a:t>
            </a:r>
            <a:r>
              <a:rPr lang="zh-CN" altLang="zh-CN" b="1" dirty="0" smtClean="0">
                <a:solidFill>
                  <a:srgbClr val="0033CC"/>
                </a:solidFill>
              </a:rPr>
              <a:t>（</a:t>
            </a:r>
            <a:r>
              <a:rPr lang="zh-CN" altLang="en-US" b="1" dirty="0" smtClean="0">
                <a:solidFill>
                  <a:srgbClr val="0033CC"/>
                </a:solidFill>
              </a:rPr>
              <a:t>自然</a:t>
            </a:r>
            <a:r>
              <a:rPr lang="zh-CN" altLang="zh-CN" b="1" dirty="0" smtClean="0">
                <a:solidFill>
                  <a:srgbClr val="0033CC"/>
                </a:solidFill>
              </a:rPr>
              <a:t>）</a:t>
            </a:r>
            <a:r>
              <a:rPr lang="zh-CN" altLang="zh-CN" b="1" dirty="0">
                <a:solidFill>
                  <a:srgbClr val="0033CC"/>
                </a:solidFill>
              </a:rPr>
              <a:t>的规律，超过技术了。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2" grpId="0" animBg="1" autoUpdateAnimBg="0"/>
      <p:bldP spid="1434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76200" y="-76200"/>
            <a:ext cx="7772400" cy="685800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翻译</a:t>
            </a:r>
          </a:p>
        </p:txBody>
      </p:sp>
      <p:sp>
        <p:nvSpPr>
          <p:cNvPr id="179203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-381000" y="609600"/>
            <a:ext cx="4038600" cy="62484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altLang="zh-CN" b="1" dirty="0" smtClean="0"/>
              <a:t>    </a:t>
            </a:r>
            <a:r>
              <a:rPr lang="zh-CN" altLang="en-US" b="1" dirty="0" smtClean="0">
                <a:latin typeface="宋体" pitchFamily="2" charset="-122"/>
              </a:rPr>
              <a:t>庖丁释刀对曰：</a:t>
            </a:r>
            <a:r>
              <a:rPr lang="zh-CN" altLang="en-US" b="1" dirty="0" smtClean="0">
                <a:latin typeface="Times New Roman"/>
              </a:rPr>
              <a:t>“</a:t>
            </a:r>
            <a:r>
              <a:rPr lang="zh-CN" altLang="en-US" b="1" dirty="0" smtClean="0">
                <a:latin typeface="宋体" pitchFamily="2" charset="-122"/>
              </a:rPr>
              <a:t>臣之所好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dirty="0" smtClean="0"/>
              <a:t>à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b="1" dirty="0" smtClean="0">
                <a:latin typeface="宋体" pitchFamily="2" charset="-122"/>
              </a:rPr>
              <a:t>者，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道</a:t>
            </a:r>
            <a:r>
              <a:rPr lang="zh-CN" altLang="en-US" b="1" dirty="0" smtClean="0">
                <a:latin typeface="宋体" pitchFamily="2" charset="-122"/>
              </a:rPr>
              <a:t>也；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进</a:t>
            </a:r>
            <a:r>
              <a:rPr lang="zh-CN" altLang="en-US" b="1" dirty="0" smtClean="0">
                <a:latin typeface="宋体" pitchFamily="2" charset="-122"/>
              </a:rPr>
              <a:t>乎技矣。始臣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之</a:t>
            </a:r>
            <a:r>
              <a:rPr lang="zh-CN" altLang="en-US" b="1" dirty="0" smtClean="0">
                <a:latin typeface="宋体" pitchFamily="2" charset="-122"/>
              </a:rPr>
              <a:t>解牛之时，所见无非牛者。三年之后，未尝见全牛也。方今之时，臣以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神遇</a:t>
            </a:r>
            <a:r>
              <a:rPr lang="zh-CN" altLang="en-US" b="1" dirty="0" smtClean="0">
                <a:latin typeface="宋体" pitchFamily="2" charset="-122"/>
              </a:rPr>
              <a:t>而不以目视，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官知</a:t>
            </a:r>
            <a:r>
              <a:rPr lang="zh-CN" altLang="en-US" b="1" dirty="0" smtClean="0">
                <a:latin typeface="宋体" pitchFamily="2" charset="-122"/>
              </a:rPr>
              <a:t>止而神欲行。依乎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天理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批</a:t>
            </a:r>
            <a:r>
              <a:rPr lang="zh-CN" altLang="en-US" b="1" dirty="0" smtClean="0">
                <a:latin typeface="宋体" pitchFamily="2" charset="-122"/>
              </a:rPr>
              <a:t>大郤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 smtClean="0"/>
              <a:t>ì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导</a:t>
            </a:r>
            <a:r>
              <a:rPr lang="zh-CN" altLang="en-US" b="1" dirty="0" smtClean="0">
                <a:latin typeface="宋体" pitchFamily="2" charset="-122"/>
              </a:rPr>
              <a:t>大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窾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ku</a:t>
            </a:r>
            <a:r>
              <a:rPr lang="en-US" altLang="zh-CN" b="1" dirty="0" err="1" smtClean="0">
                <a:latin typeface="宋体" pitchFamily="2" charset="-122"/>
              </a:rPr>
              <a:t>ǎ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因</a:t>
            </a:r>
            <a:r>
              <a:rPr lang="zh-CN" altLang="en-US" b="1" dirty="0" smtClean="0">
                <a:latin typeface="宋体" pitchFamily="2" charset="-122"/>
              </a:rPr>
              <a:t>其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固然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技（</a:t>
            </a:r>
            <a:r>
              <a:rPr lang="en-US" altLang="zh-CN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枝）经肯綮</a:t>
            </a:r>
            <a:r>
              <a:rPr lang="en-US" altLang="zh-CN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q</a:t>
            </a:r>
            <a:r>
              <a:rPr lang="en-US" altLang="zh-CN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ì</a:t>
            </a:r>
            <a:r>
              <a:rPr lang="en-US" altLang="zh-CN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ng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之未尝（</a:t>
            </a:r>
            <a:r>
              <a:rPr lang="zh-CN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碰）</a:t>
            </a:r>
            <a:r>
              <a:rPr lang="zh-CN" altLang="en-US" b="1" dirty="0" smtClean="0">
                <a:latin typeface="宋体" pitchFamily="2" charset="-122"/>
              </a:rPr>
              <a:t>，而况大軱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 err="1" smtClean="0">
                <a:latin typeface="宋体" pitchFamily="2" charset="-122"/>
              </a:rPr>
              <a:t>ū</a:t>
            </a:r>
            <a:r>
              <a:rPr lang="zh-CN" altLang="en-US" b="1" dirty="0" smtClean="0">
                <a:latin typeface="宋体" pitchFamily="2" charset="-122"/>
              </a:rPr>
              <a:t>乎！</a:t>
            </a:r>
            <a:r>
              <a:rPr lang="zh-CN" altLang="en-US" sz="3600" b="1" dirty="0" smtClean="0"/>
              <a:t> </a:t>
            </a:r>
          </a:p>
        </p:txBody>
      </p:sp>
      <p:sp>
        <p:nvSpPr>
          <p:cNvPr id="179204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3505200" y="307975"/>
            <a:ext cx="5638800" cy="55594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丁厨师放下刀回答说：“我所爱好的，是（事物的）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规律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，（已经）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超过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（一般的）技术了。开始我宰牛的时候，眼里所看到的没有不是全牛的。三年以后，不再能见到整头的牛了。现在，我凭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精神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和牛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接触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而不用眼睛去看，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视觉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停止了而精神在活动。依照（牛的生理上的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然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结构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击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入（牛体筋骨相接的）大的缝隙，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顺着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（骨节间的）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空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处进刀，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依照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牛体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本来的样子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（构造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），不曾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拿刀碰到过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筋脉经络相连的地方和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筋骨结合的地方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，更何况大骨呢！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build="p" autoUpdateAnimBg="0"/>
      <p:bldP spid="179204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026"/>
          <p:cNvSpPr txBox="1">
            <a:spLocks noChangeArrowheads="1"/>
          </p:cNvSpPr>
          <p:nvPr/>
        </p:nvSpPr>
        <p:spPr bwMode="auto">
          <a:xfrm>
            <a:off x="642938" y="642938"/>
            <a:ext cx="8032750" cy="708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思考：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庖丁是经过哪些阶段才达到这个境界的？</a:t>
            </a:r>
          </a:p>
        </p:txBody>
      </p:sp>
      <p:sp>
        <p:nvSpPr>
          <p:cNvPr id="16387" name="Text Box 1027"/>
          <p:cNvSpPr txBox="1">
            <a:spLocks noChangeArrowheads="1"/>
          </p:cNvSpPr>
          <p:nvPr/>
        </p:nvSpPr>
        <p:spPr bwMode="auto">
          <a:xfrm>
            <a:off x="500063" y="3286125"/>
            <a:ext cx="4762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三年之后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   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——</a:t>
            </a: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隶书" pitchFamily="2" charset="-122"/>
            </a:endParaRPr>
          </a:p>
        </p:txBody>
      </p:sp>
      <p:sp>
        <p:nvSpPr>
          <p:cNvPr id="16388" name="Text Box 1028"/>
          <p:cNvSpPr txBox="1">
            <a:spLocks noChangeArrowheads="1"/>
          </p:cNvSpPr>
          <p:nvPr/>
        </p:nvSpPr>
        <p:spPr bwMode="auto">
          <a:xfrm>
            <a:off x="457200" y="4221163"/>
            <a:ext cx="433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方今之时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”   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——</a:t>
            </a:r>
          </a:p>
        </p:txBody>
      </p:sp>
      <p:sp>
        <p:nvSpPr>
          <p:cNvPr id="16389" name="Text Box 1029"/>
          <p:cNvSpPr txBox="1">
            <a:spLocks noChangeArrowheads="1"/>
          </p:cNvSpPr>
          <p:nvPr/>
        </p:nvSpPr>
        <p:spPr bwMode="auto">
          <a:xfrm>
            <a:off x="2643188" y="1357313"/>
            <a:ext cx="36671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ea typeface="黑体" pitchFamily="49" charset="-122"/>
              </a:rPr>
              <a:t>解牛的三个阶段</a:t>
            </a:r>
          </a:p>
        </p:txBody>
      </p:sp>
      <p:sp>
        <p:nvSpPr>
          <p:cNvPr id="16390" name="Text Box 1030"/>
          <p:cNvSpPr txBox="1">
            <a:spLocks noChangeArrowheads="1"/>
          </p:cNvSpPr>
          <p:nvPr/>
        </p:nvSpPr>
        <p:spPr bwMode="auto">
          <a:xfrm>
            <a:off x="428625" y="2428875"/>
            <a:ext cx="541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始臣之解牛之时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——</a:t>
            </a:r>
          </a:p>
        </p:txBody>
      </p:sp>
      <p:sp>
        <p:nvSpPr>
          <p:cNvPr id="16391" name="Text Box 1031"/>
          <p:cNvSpPr txBox="1">
            <a:spLocks noChangeArrowheads="1"/>
          </p:cNvSpPr>
          <p:nvPr/>
        </p:nvSpPr>
        <p:spPr bwMode="auto">
          <a:xfrm>
            <a:off x="357188" y="5243180"/>
            <a:ext cx="2209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目有全牛</a:t>
            </a:r>
          </a:p>
        </p:txBody>
      </p:sp>
      <p:sp>
        <p:nvSpPr>
          <p:cNvPr id="15368" name="Line 1032"/>
          <p:cNvSpPr>
            <a:spLocks noChangeShapeType="1"/>
          </p:cNvSpPr>
          <p:nvPr/>
        </p:nvSpPr>
        <p:spPr bwMode="auto">
          <a:xfrm>
            <a:off x="2643188" y="557212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Text Box 1033"/>
          <p:cNvSpPr txBox="1">
            <a:spLocks noChangeArrowheads="1"/>
          </p:cNvSpPr>
          <p:nvPr/>
        </p:nvSpPr>
        <p:spPr bwMode="auto">
          <a:xfrm>
            <a:off x="3357563" y="5214938"/>
            <a:ext cx="2438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目无全牛</a:t>
            </a:r>
          </a:p>
        </p:txBody>
      </p:sp>
      <p:sp>
        <p:nvSpPr>
          <p:cNvPr id="15370" name="Line 1034"/>
          <p:cNvSpPr>
            <a:spLocks noChangeShapeType="1"/>
          </p:cNvSpPr>
          <p:nvPr/>
        </p:nvSpPr>
        <p:spPr bwMode="auto">
          <a:xfrm>
            <a:off x="5572125" y="5500688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Text Box 1035"/>
          <p:cNvSpPr txBox="1">
            <a:spLocks noChangeArrowheads="1"/>
          </p:cNvSpPr>
          <p:nvPr/>
        </p:nvSpPr>
        <p:spPr bwMode="auto">
          <a:xfrm>
            <a:off x="5795963" y="5214938"/>
            <a:ext cx="297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游刃有余</a:t>
            </a:r>
          </a:p>
        </p:txBody>
      </p:sp>
      <p:sp>
        <p:nvSpPr>
          <p:cNvPr id="16398" name="Text Box 1038"/>
          <p:cNvSpPr txBox="1">
            <a:spLocks noChangeArrowheads="1"/>
          </p:cNvSpPr>
          <p:nvPr/>
        </p:nvSpPr>
        <p:spPr bwMode="auto">
          <a:xfrm>
            <a:off x="5500688" y="2500313"/>
            <a:ext cx="4175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2" charset="-122"/>
              </a:rPr>
              <a:t>所见无非全牛也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”</a:t>
            </a:r>
          </a:p>
        </p:txBody>
      </p:sp>
      <p:sp>
        <p:nvSpPr>
          <p:cNvPr id="16399" name="Text Box 1039"/>
          <p:cNvSpPr txBox="1">
            <a:spLocks noChangeArrowheads="1"/>
          </p:cNvSpPr>
          <p:nvPr/>
        </p:nvSpPr>
        <p:spPr bwMode="auto">
          <a:xfrm>
            <a:off x="4929188" y="3357563"/>
            <a:ext cx="3673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2" charset="-122"/>
              </a:rPr>
              <a:t>未尝见全牛也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”</a:t>
            </a:r>
          </a:p>
        </p:txBody>
      </p:sp>
      <p:sp>
        <p:nvSpPr>
          <p:cNvPr id="16400" name="Text Box 1040"/>
          <p:cNvSpPr txBox="1">
            <a:spLocks noChangeArrowheads="1"/>
          </p:cNvSpPr>
          <p:nvPr/>
        </p:nvSpPr>
        <p:spPr bwMode="auto">
          <a:xfrm>
            <a:off x="5000625" y="4214813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2" charset="-122"/>
              </a:rPr>
              <a:t>以神遇而不以目视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”</a:t>
            </a:r>
          </a:p>
        </p:txBody>
      </p:sp>
      <p:sp>
        <p:nvSpPr>
          <p:cNvPr id="16402" name="Text Box 1042"/>
          <p:cNvSpPr txBox="1">
            <a:spLocks noChangeArrowheads="1"/>
          </p:cNvSpPr>
          <p:nvPr/>
        </p:nvSpPr>
        <p:spPr bwMode="auto">
          <a:xfrm>
            <a:off x="285750" y="5857876"/>
            <a:ext cx="2808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/>
              <a:t>（不懂规律）</a:t>
            </a:r>
          </a:p>
        </p:txBody>
      </p:sp>
      <p:sp>
        <p:nvSpPr>
          <p:cNvPr id="16403" name="Text Box 1043"/>
          <p:cNvSpPr txBox="1">
            <a:spLocks noChangeArrowheads="1"/>
          </p:cNvSpPr>
          <p:nvPr/>
        </p:nvSpPr>
        <p:spPr bwMode="auto">
          <a:xfrm>
            <a:off x="3143250" y="5857875"/>
            <a:ext cx="2952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/>
              <a:t>（认识规律）</a:t>
            </a:r>
          </a:p>
        </p:txBody>
      </p:sp>
      <p:sp>
        <p:nvSpPr>
          <p:cNvPr id="16404" name="Text Box 1044"/>
          <p:cNvSpPr txBox="1">
            <a:spLocks noChangeArrowheads="1"/>
          </p:cNvSpPr>
          <p:nvPr/>
        </p:nvSpPr>
        <p:spPr bwMode="auto">
          <a:xfrm>
            <a:off x="6000750" y="5857875"/>
            <a:ext cx="2735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/>
              <a:t>（运用规律）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  <p:bldP spid="16390" grpId="0" autoUpdateAnimBg="0"/>
      <p:bldP spid="16391" grpId="0" autoUpdateAnimBg="0"/>
      <p:bldP spid="16393" grpId="0" autoUpdateAnimBg="0"/>
      <p:bldP spid="16395" grpId="0" autoUpdateAnimBg="0"/>
      <p:bldP spid="16398" grpId="0" autoUpdateAnimBg="0"/>
      <p:bldP spid="16399" grpId="0" autoUpdateAnimBg="0"/>
      <p:bldP spid="16400" grpId="0" autoUpdateAnimBg="0"/>
      <p:bldP spid="16402" grpId="0"/>
      <p:bldP spid="16403" grpId="0"/>
      <p:bldP spid="164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6200" y="-76200"/>
            <a:ext cx="7772400" cy="685800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翻译</a:t>
            </a:r>
          </a:p>
        </p:txBody>
      </p:sp>
      <p:sp>
        <p:nvSpPr>
          <p:cNvPr id="178179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-304800" y="1357313"/>
            <a:ext cx="40005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200" b="1" smtClean="0"/>
              <a:t>    </a:t>
            </a:r>
            <a:r>
              <a:rPr lang="zh-CN" altLang="en-US" b="1" smtClean="0">
                <a:latin typeface="宋体" pitchFamily="2" charset="-122"/>
              </a:rPr>
              <a:t>良庖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岁</a:t>
            </a:r>
            <a:r>
              <a:rPr lang="zh-CN" altLang="en-US" b="1" smtClean="0">
                <a:latin typeface="宋体" pitchFamily="2" charset="-122"/>
              </a:rPr>
              <a:t>更刀，割也；族庖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月</a:t>
            </a:r>
            <a:r>
              <a:rPr lang="zh-CN" altLang="en-US" b="1" smtClean="0">
                <a:latin typeface="宋体" pitchFamily="2" charset="-122"/>
              </a:rPr>
              <a:t>更刀，折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zh</a:t>
            </a:r>
            <a:r>
              <a:rPr lang="en-US" altLang="zh-CN" b="1" smtClean="0"/>
              <a:t>é</a:t>
            </a:r>
            <a:r>
              <a:rPr lang="zh-CN" altLang="en-US" b="1" smtClean="0">
                <a:latin typeface="宋体" pitchFamily="2" charset="-122"/>
              </a:rPr>
              <a:t>也。今臣之刀十九年矣，所解数千牛矣，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en-US" b="1" smtClean="0">
                <a:latin typeface="宋体" pitchFamily="2" charset="-122"/>
              </a:rPr>
              <a:t>刀刃若新发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于硎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smtClean="0"/>
              <a:t>í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zh-CN" altLang="en-US" b="1" smtClean="0">
                <a:latin typeface="宋体" pitchFamily="2" charset="-122"/>
              </a:rPr>
              <a:t>。彼节者有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间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ji</a:t>
            </a:r>
            <a:r>
              <a:rPr lang="en-US" altLang="zh-CN" b="1" smtClean="0"/>
              <a:t>à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b="1" smtClean="0">
                <a:latin typeface="宋体" pitchFamily="2" charset="-122"/>
              </a:rPr>
              <a:t>，而刀刃者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无厚</a:t>
            </a:r>
            <a:r>
              <a:rPr lang="zh-CN" altLang="en-US" b="1" smtClean="0">
                <a:latin typeface="宋体" pitchFamily="2" charset="-122"/>
              </a:rPr>
              <a:t>；以无厚入有间，恢恢乎其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于游刃</a:t>
            </a:r>
            <a:r>
              <a:rPr lang="zh-CN" altLang="en-US" b="1" smtClean="0">
                <a:latin typeface="宋体" pitchFamily="2" charset="-122"/>
              </a:rPr>
              <a:t>必有余地矣，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是以</a:t>
            </a:r>
            <a:r>
              <a:rPr lang="zh-CN" altLang="en-US" b="1" smtClean="0">
                <a:latin typeface="宋体" pitchFamily="2" charset="-122"/>
              </a:rPr>
              <a:t>十九年而刀刃若新发于硎。</a:t>
            </a:r>
            <a:r>
              <a:rPr lang="zh-CN" altLang="en-US" sz="3200" b="1" smtClean="0"/>
              <a:t> </a:t>
            </a:r>
          </a:p>
        </p:txBody>
      </p:sp>
      <p:sp>
        <p:nvSpPr>
          <p:cNvPr id="178180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3581400" y="685800"/>
            <a:ext cx="5562600" cy="49164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技术好的厨师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每年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更换一把刀，（是用刀硬）割断筋肉；一般的厨师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每月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（就得）更换一把刀，（是用刀）砍断骨头。如今我的刀（用了）十九年了，所宰的牛有几千头了，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但是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刀刃（的锋利）就象刚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从磨刀石上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磨出来的一样。那牛的骨节有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间隙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，而刀刃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很薄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；用很薄的（刀刃）插入有空隙的（骨节），宽宽绰绰地，它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对运转（游动）刀刃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必然是有余地的啊！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因此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，十九年来，刀刃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还像刚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从磨刀石上磨出来的一样。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 build="p" autoUpdateAnimBg="0"/>
      <p:bldP spid="178180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213" y="0"/>
            <a:ext cx="3024187" cy="2420938"/>
          </a:xfrm>
          <a:noFill/>
        </p:spPr>
      </p:pic>
      <p:pic>
        <p:nvPicPr>
          <p:cNvPr id="35843" name="Picture 3" descr="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952750" cy="2400300"/>
          </a:xfrm>
          <a:noFill/>
        </p:spPr>
      </p:pic>
      <p:pic>
        <p:nvPicPr>
          <p:cNvPr id="35844" name="Picture 4" descr="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0"/>
            <a:ext cx="3276600" cy="2393950"/>
          </a:xfrm>
          <a:noFill/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468313" y="2565400"/>
            <a:ext cx="29860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4400" b="1">
                <a:solidFill>
                  <a:srgbClr val="660066"/>
                </a:solidFill>
                <a:ea typeface="楷体_GB2312" pitchFamily="49" charset="-122"/>
              </a:rPr>
              <a:t>良庖岁更刀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619250" y="3284538"/>
            <a:ext cx="12033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4000" b="1" i="1">
                <a:solidFill>
                  <a:srgbClr val="008000"/>
                </a:solidFill>
                <a:ea typeface="幼圆" pitchFamily="49" charset="-122"/>
              </a:rPr>
              <a:t>割也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395288" y="3933825"/>
            <a:ext cx="29860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4400" b="1">
                <a:solidFill>
                  <a:srgbClr val="660066"/>
                </a:solidFill>
                <a:ea typeface="楷体_GB2312" pitchFamily="49" charset="-122"/>
              </a:rPr>
              <a:t>族庖月更刀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547813" y="4581525"/>
            <a:ext cx="12033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4000" b="1" i="1">
                <a:solidFill>
                  <a:srgbClr val="008000"/>
                </a:solidFill>
                <a:ea typeface="幼圆" pitchFamily="49" charset="-122"/>
              </a:rPr>
              <a:t>折也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395288" y="5229225"/>
            <a:ext cx="35464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4400" b="1">
                <a:solidFill>
                  <a:srgbClr val="660066"/>
                </a:solidFill>
                <a:ea typeface="楷体_GB2312" pitchFamily="49" charset="-122"/>
              </a:rPr>
              <a:t>臣之刀十九年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611188" y="5876925"/>
            <a:ext cx="293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3600" b="1" i="1">
                <a:solidFill>
                  <a:srgbClr val="008000"/>
                </a:solidFill>
                <a:ea typeface="幼圆" pitchFamily="49" charset="-122"/>
              </a:rPr>
              <a:t>以无厚入有间</a:t>
            </a:r>
          </a:p>
        </p:txBody>
      </p:sp>
      <p:sp>
        <p:nvSpPr>
          <p:cNvPr id="35851" name="AutoShape 11"/>
          <p:cNvSpPr>
            <a:spLocks/>
          </p:cNvSpPr>
          <p:nvPr/>
        </p:nvSpPr>
        <p:spPr bwMode="auto">
          <a:xfrm>
            <a:off x="3995738" y="2781300"/>
            <a:ext cx="576262" cy="2881313"/>
          </a:xfrm>
          <a:prstGeom prst="righ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4932363" y="2997200"/>
            <a:ext cx="28432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4800" b="1">
                <a:solidFill>
                  <a:srgbClr val="FF0000"/>
                </a:solidFill>
              </a:rPr>
              <a:t>写作手法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334000" y="4267200"/>
            <a:ext cx="23050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4800" b="1">
                <a:solidFill>
                  <a:srgbClr val="0033CC"/>
                </a:solidFill>
                <a:ea typeface="微软雅黑" pitchFamily="34" charset="-122"/>
              </a:rPr>
              <a:t>对比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utoUpdateAnimBg="0"/>
      <p:bldP spid="35846" grpId="0" autoUpdateAnimBg="0"/>
      <p:bldP spid="35847" grpId="0" autoUpdateAnimBg="0"/>
      <p:bldP spid="35848" grpId="0" autoUpdateAnimBg="0"/>
      <p:bldP spid="35849" grpId="0" autoUpdateAnimBg="0"/>
      <p:bldP spid="35850" grpId="0" autoUpdateAnimBg="0"/>
      <p:bldP spid="35851" grpId="0" animBg="1"/>
      <p:bldP spid="35852" grpId="0" autoUpdateAnimBg="0"/>
      <p:bldP spid="3585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176212"/>
            <a:ext cx="9144000" cy="1728788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虽然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，每至于</a:t>
            </a:r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族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，吾见其难为，</a:t>
            </a:r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怵然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为戒，视</a:t>
            </a:r>
            <a:r>
              <a:rPr lang="zh-CN" altLang="zh-CN" sz="3200" b="1" u="sng" dirty="0" smtClean="0">
                <a:solidFill>
                  <a:schemeClr val="tx1"/>
                </a:solidFill>
                <a:ea typeface="隶书" pitchFamily="49" charset="-122"/>
              </a:rPr>
              <a:t>为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止，行</a:t>
            </a:r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为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迟，动刀甚微。謋然己解，如土委地。提刀而立，</a:t>
            </a:r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为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之四顾，</a:t>
            </a:r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为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之踌躇满志，</a:t>
            </a:r>
            <a:r>
              <a:rPr lang="zh-CN" altLang="zh-CN" sz="3200" b="1" u="sng" dirty="0" smtClean="0">
                <a:solidFill>
                  <a:srgbClr val="FF0066"/>
                </a:solidFill>
                <a:ea typeface="隶书" pitchFamily="49" charset="-122"/>
              </a:rPr>
              <a:t>善</a:t>
            </a:r>
            <a:r>
              <a:rPr lang="zh-CN" altLang="zh-CN" sz="3200" b="1" dirty="0" smtClean="0">
                <a:solidFill>
                  <a:schemeClr val="tx1"/>
                </a:solidFill>
                <a:ea typeface="隶书" pitchFamily="49" charset="-122"/>
              </a:rPr>
              <a:t>刀而藏之。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52516" y="3611562"/>
            <a:ext cx="3816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C00000"/>
                </a:solidFill>
                <a:ea typeface="黑体" pitchFamily="49" charset="-122"/>
              </a:rPr>
              <a:t>疑难句子翻译</a:t>
            </a:r>
            <a:endParaRPr lang="zh-CN" altLang="zh-CN" dirty="0">
              <a:solidFill>
                <a:srgbClr val="C00000"/>
              </a:solidFill>
              <a:ea typeface="黑体" pitchFamily="49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28600" y="4495800"/>
            <a:ext cx="8604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2800" b="1" dirty="0">
                <a:latin typeface="+mn-ea"/>
                <a:ea typeface="+mn-ea"/>
              </a:rPr>
              <a:t>每至于族，吾见其难为，怵然为戒，视为止，行为迟。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3806825" y="3384680"/>
            <a:ext cx="1600200" cy="838200"/>
          </a:xfrm>
          <a:prstGeom prst="wedgeRoundRectCallout">
            <a:avLst>
              <a:gd name="adj1" fmla="val -57736"/>
              <a:gd name="adj2" fmla="val 93940"/>
              <a:gd name="adj3" fmla="val 16667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zh-CN" altLang="zh-CN" b="1">
                <a:solidFill>
                  <a:srgbClr val="C00000"/>
                </a:solidFill>
              </a:rPr>
              <a:t>（wéi）动词</a:t>
            </a:r>
          </a:p>
          <a:p>
            <a:pPr>
              <a:buFontTx/>
              <a:buNone/>
            </a:pPr>
            <a:r>
              <a:rPr lang="zh-CN" altLang="zh-CN" b="1">
                <a:solidFill>
                  <a:srgbClr val="C00000"/>
                </a:solidFill>
              </a:rPr>
              <a:t>做      下刀</a:t>
            </a:r>
          </a:p>
          <a:p>
            <a:pPr algn="ctr">
              <a:buFontTx/>
              <a:buNone/>
            </a:pPr>
            <a:endParaRPr lang="zh-CN" altLang="zh-CN" sz="2000" b="1">
              <a:solidFill>
                <a:srgbClr val="C00000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04800" y="5105400"/>
            <a:ext cx="86042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每当碰到</a:t>
            </a:r>
            <a:r>
              <a:rPr lang="zh-CN" altLang="zh-CN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zh-CN" sz="2800" b="1" u="sng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筋骨）交错聚结的地方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，我看到那里很难下刀（解牛），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就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谨慎的为之戒备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眼睛</a:t>
            </a:r>
            <a:r>
              <a:rPr lang="zh-CN" altLang="zh-CN" sz="2800" b="1" u="sng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因为</a:t>
            </a:r>
            <a:r>
              <a:rPr lang="zh-CN" altLang="en-US" sz="2800" b="1" u="sng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zh-CN" sz="2800" b="1" u="sng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看到</a:t>
            </a:r>
            <a:r>
              <a:rPr lang="zh-CN" altLang="en-US" sz="2800" b="1" u="sng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筋骨交错聚集的地方）而凝视不动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动作</a:t>
            </a:r>
            <a:r>
              <a:rPr lang="zh-CN" altLang="zh-CN" sz="2800" b="1" u="sng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因为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这缓慢下来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6990279" y="3226833"/>
            <a:ext cx="1871663" cy="636588"/>
          </a:xfrm>
          <a:prstGeom prst="wedgeRoundRectCallout">
            <a:avLst>
              <a:gd name="adj1" fmla="val -69255"/>
              <a:gd name="adj2" fmla="val 17269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zh-CN" sz="2000" b="1" dirty="0"/>
              <a:t>(wèi)介词</a:t>
            </a:r>
          </a:p>
          <a:p>
            <a:pPr algn="ctr">
              <a:buFontTx/>
              <a:buNone/>
            </a:pPr>
            <a:r>
              <a:rPr lang="zh-CN" altLang="zh-CN" sz="2000" b="1" dirty="0"/>
              <a:t>因为，因此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28600" y="2133600"/>
            <a:ext cx="60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虽然</a:t>
            </a:r>
          </a:p>
        </p:txBody>
      </p:sp>
      <p:sp>
        <p:nvSpPr>
          <p:cNvPr id="18441" name="AutoShape 9"/>
          <p:cNvSpPr>
            <a:spLocks/>
          </p:cNvSpPr>
          <p:nvPr/>
        </p:nvSpPr>
        <p:spPr bwMode="auto">
          <a:xfrm>
            <a:off x="685800" y="1981200"/>
            <a:ext cx="223838" cy="1143000"/>
          </a:xfrm>
          <a:prstGeom prst="leftBrace">
            <a:avLst>
              <a:gd name="adj1" fmla="val 4255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838200" y="1905000"/>
            <a:ext cx="68580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古</a:t>
            </a:r>
            <a:r>
              <a:rPr 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即使</a:t>
            </a:r>
            <a:r>
              <a:rPr 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那样</a:t>
            </a:r>
            <a:r>
              <a:rPr 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　　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今：常用作表示转折关系的连词</a:t>
            </a:r>
            <a:endParaRPr lang="zh-CN" sz="2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 autoUpdateAnimBg="0"/>
      <p:bldP spid="20487" grpId="0" animBg="1" autoUpdateAnimBg="0"/>
      <p:bldP spid="2049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82" y="553808"/>
            <a:ext cx="647683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572"/>
                </a:solidFill>
                <a:effectLst/>
                <a:uLnTx/>
                <a:uFillTx/>
                <a:latin typeface="Arial"/>
                <a:ea typeface="宋体"/>
                <a:cs typeface="+mj-cs"/>
              </a:rPr>
              <a:t>春秋战国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572"/>
                </a:solidFill>
                <a:effectLst/>
                <a:uLnTx/>
                <a:uFillTx/>
                <a:latin typeface="Arial"/>
                <a:ea typeface="宋体"/>
                <a:cs typeface="+mj-cs"/>
              </a:rPr>
              <a:t>----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572"/>
                </a:solidFill>
                <a:effectLst/>
                <a:uLnTx/>
                <a:uFillTx/>
                <a:latin typeface="Arial"/>
                <a:ea typeface="宋体"/>
                <a:cs typeface="+mj-cs"/>
              </a:rPr>
              <a:t>纷乱的时代</a:t>
            </a:r>
            <a:b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572"/>
                </a:solidFill>
                <a:effectLst/>
                <a:uLnTx/>
                <a:uFillTx/>
                <a:latin typeface="Arial"/>
                <a:ea typeface="宋体"/>
                <a:cs typeface="+mj-cs"/>
              </a:rPr>
            </a:b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1110" y="1600248"/>
            <a:ext cx="8457978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SzPct val="70000"/>
              <a:buFont typeface="Wingdings" pitchFamily="2" charset="2"/>
              <a:buChar char="v"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儒家的回应：</a:t>
            </a:r>
          </a:p>
          <a:p>
            <a:pPr marL="342900" lvl="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SzPct val="70000"/>
              <a:buFont typeface="Wingdings" pitchFamily="2" charset="2"/>
              <a:buChar char="v"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　　儒家热衷于重建社会秩序，企图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以道德礼制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重整人心，克制当时人们泛滥的私欲。所以孔子不断教人去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追求仁义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，成为君子，目的皆是希望重现一个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和谐的理想社会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97775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2133424" y="381080"/>
            <a:ext cx="77724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ea typeface="隶书" pitchFamily="49" charset="-122"/>
              </a:rPr>
              <a:t>翻译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0" y="1447852"/>
            <a:ext cx="3810026" cy="569112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虽然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，每至于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族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，吾见其难为，怵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ch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ù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然为戒，视为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（之）止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，行为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（之）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迟，动刀甚微，謋</a:t>
            </a:r>
            <a:r>
              <a:rPr lang="en-US" altLang="zh-CN" b="1" dirty="0" err="1" smtClean="0">
                <a:latin typeface="黑体" pitchFamily="49" charset="-122"/>
                <a:ea typeface="黑体" pitchFamily="49" charset="-122"/>
              </a:rPr>
              <a:t>huò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然已解，如土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委（于）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地。提刀而立，为之四顾，为之踌躇满志，善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缮）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刀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而藏之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  <p:sp>
        <p:nvSpPr>
          <p:cNvPr id="177156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3646955" y="609674"/>
            <a:ext cx="5486400" cy="5616565"/>
          </a:xfrm>
        </p:spPr>
        <p:txBody>
          <a:bodyPr>
            <a:normAutofit/>
          </a:bodyPr>
          <a:lstStyle/>
          <a:p>
            <a:pPr>
              <a:lnSpc>
                <a:spcPts val="42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即使这样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，每当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碰到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筋骨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交错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聚结的地方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，我看到那里很难下刀，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就谨慎的为之戒备，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目光因为这个而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（停止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）凝视不动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动作因为这个而缓慢下来。动起刀来非常轻微，豁啦一声（牛的骨和肉一下子）解开了，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就像泥土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散落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在地上一样。（我）提着刀站立起来，为此举目四望，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为此悠然自得，心满意足，（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然后）把刀擦抹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擦拭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干净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后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收藏起来。”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7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build="p" autoUpdateAnimBg="0"/>
      <p:bldP spid="177156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14375" y="357188"/>
            <a:ext cx="77724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ea typeface="隶书" pitchFamily="49" charset="-122"/>
              </a:rPr>
              <a:t>翻译</a:t>
            </a:r>
          </a:p>
        </p:txBody>
      </p:sp>
      <p:sp>
        <p:nvSpPr>
          <p:cNvPr id="176131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285750" y="1428750"/>
            <a:ext cx="3643313" cy="45053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 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文惠君曰：“善哉！吾闻庖丁之言，得养生焉。” </a:t>
            </a:r>
          </a:p>
        </p:txBody>
      </p:sp>
      <p:sp>
        <p:nvSpPr>
          <p:cNvPr id="176132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4143375" y="1428750"/>
            <a:ext cx="4143375" cy="42148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梁惠王说：“好啊！我听了厨师的这番话，懂得了养生的道理了。”</a:t>
            </a:r>
            <a:endParaRPr lang="zh-CN" altLang="en-US" sz="44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eaLnBrk="1" hangingPunct="1"/>
            <a:endParaRPr lang="en-US" altLang="zh-CN" sz="44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build="p" autoUpdateAnimBg="0"/>
      <p:bldP spid="176132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7088" y="620713"/>
            <a:ext cx="71294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7200">
                <a:ea typeface="华文行楷" pitchFamily="2" charset="-122"/>
              </a:rPr>
              <a:t>理解</a:t>
            </a:r>
            <a:r>
              <a:rPr lang="zh-CN" altLang="zh-CN" sz="8000">
                <a:solidFill>
                  <a:srgbClr val="FF0000"/>
                </a:solidFill>
                <a:ea typeface="华文行楷" pitchFamily="2" charset="-122"/>
              </a:rPr>
              <a:t>庄子之道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84212" y="2492375"/>
            <a:ext cx="777388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4000" b="1" dirty="0">
                <a:ea typeface="隶书" pitchFamily="49" charset="-122"/>
              </a:rPr>
              <a:t>——文惠君听庖丁介绍后，说自己懂得了“养生之道”，解牛之道和这种“养生”之道有什么联系？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庄子善于讲寓言故事，在</a:t>
            </a:r>
            <a:r>
              <a:rPr 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感性的形象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和</a:t>
            </a:r>
            <a:r>
              <a:rPr 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有趣的故事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中，让读者自己去体会其中的</a:t>
            </a:r>
            <a:r>
              <a:rPr 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深意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。在本文中，庄子的本意是要用这个故事来说明养生的道理。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那么，如何理解庄子的养生之道？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04800" y="3352800"/>
            <a:ext cx="838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____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的复杂结构来比喻</a:t>
            </a: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_____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，用</a:t>
            </a: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___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来比喻</a:t>
            </a: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___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81000" y="4876800"/>
            <a:ext cx="86423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</a:t>
            </a:r>
            <a:r>
              <a:rPr 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itchFamily="34" charset="-122"/>
              </a:rPr>
              <a:t>在错综复杂的现实社会中，要像庖丁解牛一样，</a:t>
            </a:r>
            <a:r>
              <a:rPr lang="zh-CN" sz="3200" b="1">
                <a:solidFill>
                  <a:srgbClr val="0000CC"/>
                </a:solidFill>
                <a:latin typeface="Times New Roman" pitchFamily="18" charset="0"/>
                <a:ea typeface="微软雅黑" pitchFamily="34" charset="-122"/>
              </a:rPr>
              <a:t>避开矛盾，</a:t>
            </a:r>
            <a:r>
              <a:rPr lang="zh-CN" sz="3200" b="1">
                <a:latin typeface="Arial" pitchFamily="34" charset="0"/>
                <a:ea typeface="微软雅黑" pitchFamily="34" charset="-122"/>
              </a:rPr>
              <a:t>做到顺应自然，才能</a:t>
            </a:r>
            <a:r>
              <a:rPr lang="zh-CN" sz="3200" b="1">
                <a:solidFill>
                  <a:srgbClr val="0033CC"/>
                </a:solidFill>
                <a:latin typeface="Arial" pitchFamily="34" charset="0"/>
                <a:ea typeface="微软雅黑" pitchFamily="34" charset="-122"/>
              </a:rPr>
              <a:t>保身、全生、养亲、尽年 </a:t>
            </a:r>
            <a:r>
              <a:rPr lang="zh-CN" altLang="zh-CN" sz="3200" b="1">
                <a:solidFill>
                  <a:srgbClr val="0033CC"/>
                </a:solidFill>
                <a:latin typeface="Arial" pitchFamily="34" charset="0"/>
                <a:ea typeface="微软雅黑" pitchFamily="34" charset="-122"/>
              </a:rPr>
              <a:t>.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690688" y="3332163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牛体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373813" y="3292475"/>
            <a:ext cx="11509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社会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95288" y="3933825"/>
            <a:ext cx="576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刀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411413" y="3860800"/>
            <a:ext cx="574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  <p:bldP spid="27652" grpId="0" autoUpdateAnimBg="0"/>
      <p:bldP spid="27653" grpId="0" autoUpdateAnimBg="0"/>
      <p:bldP spid="27654" grpId="0" autoUpdateAnimBg="0"/>
      <p:bldP spid="27655" grpId="0" autoUpdateAnimBg="0"/>
      <p:bldP spid="2765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157163"/>
            <a:ext cx="9244013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[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清</a:t>
            </a:r>
            <a:r>
              <a:rPr lang="zh-CN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]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王国维</a:t>
            </a:r>
            <a:r>
              <a:rPr lang="zh-CN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人间词话</a:t>
            </a:r>
            <a:r>
              <a:rPr lang="zh-CN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人生三境界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说：</a:t>
            </a:r>
            <a:b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昨夜西风凋碧树。独上高楼，望尽天涯路。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隶书" pitchFamily="2" charset="-122"/>
              </a:rPr>
              <a:t>臣之所好者，道也</a:t>
            </a:r>
            <a:r>
              <a:rPr lang="zh-CN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行楷" pitchFamily="2" charset="-122"/>
              </a:rPr>
              <a:t>——</a:t>
            </a:r>
            <a:r>
              <a:rPr lang="zh-CN" altLang="zh-CN" sz="3200" b="1" dirty="0">
                <a:solidFill>
                  <a:srgbClr val="006600"/>
                </a:solidFill>
                <a:latin typeface="Arial" pitchFamily="34" charset="0"/>
                <a:ea typeface="黑体" pitchFamily="49" charset="-122"/>
              </a:rPr>
              <a:t>目有全牛</a:t>
            </a:r>
            <a:r>
              <a:rPr lang="zh-CN" altLang="zh-CN" sz="3200" b="1" dirty="0">
                <a:solidFill>
                  <a:srgbClr val="000000"/>
                </a:solidFill>
                <a:latin typeface="Arial" pitchFamily="34" charset="0"/>
              </a:rPr>
              <a:t>不懂规律</a:t>
            </a:r>
            <a:endParaRPr lang="en-US" altLang="zh-CN" sz="3200" b="1" dirty="0">
              <a:solidFill>
                <a:srgbClr val="000000"/>
              </a:solidFill>
              <a:latin typeface="Arial" pitchFamily="34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                                         不畏艰难，目标高远 </a:t>
            </a:r>
            <a:b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衣带渐宽终不悔，为伊消得人憔悴 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隶书" pitchFamily="2" charset="-122"/>
              </a:rPr>
              <a:t>三年之后、方今之时</a:t>
            </a:r>
            <a:r>
              <a:rPr lang="zh-CN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行楷" pitchFamily="2" charset="-122"/>
              </a:rPr>
              <a:t>——</a:t>
            </a:r>
            <a:r>
              <a:rPr lang="zh-CN" altLang="zh-CN" sz="3200" b="1" dirty="0">
                <a:solidFill>
                  <a:srgbClr val="006600"/>
                </a:solidFill>
                <a:latin typeface="Arial" pitchFamily="34" charset="0"/>
                <a:ea typeface="黑体" pitchFamily="49" charset="-122"/>
              </a:rPr>
              <a:t>目无全牛</a:t>
            </a:r>
            <a:r>
              <a:rPr lang="zh-CN" altLang="zh-CN" sz="3200" b="1" dirty="0">
                <a:solidFill>
                  <a:srgbClr val="000000"/>
                </a:solidFill>
                <a:latin typeface="Arial" pitchFamily="34" charset="0"/>
              </a:rPr>
              <a:t>认识规律</a:t>
            </a:r>
            <a:endParaRPr lang="en-US" altLang="zh-CN" sz="3200" b="1" dirty="0">
              <a:solidFill>
                <a:srgbClr val="000000"/>
              </a:solidFill>
              <a:latin typeface="Arial" pitchFamily="34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行楷" pitchFamily="2" charset="-122"/>
              </a:rPr>
              <a:t>                         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坚定不移，孜孜以求不懈实践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众里寻他千百度，蓦然回首，那人却在，灯火阑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32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珊处。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隶书" pitchFamily="2" charset="-122"/>
              </a:rPr>
              <a:t>以神遇而不以目视</a:t>
            </a:r>
            <a:r>
              <a:rPr lang="zh-CN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行楷" pitchFamily="2" charset="-122"/>
              </a:rPr>
              <a:t>—</a:t>
            </a:r>
            <a:r>
              <a:rPr lang="zh-CN" altLang="zh-CN" sz="3200" b="1" dirty="0">
                <a:solidFill>
                  <a:srgbClr val="006600"/>
                </a:solidFill>
                <a:latin typeface="Arial" pitchFamily="34" charset="0"/>
                <a:ea typeface="黑体" pitchFamily="49" charset="-122"/>
              </a:rPr>
              <a:t>游刃有余</a:t>
            </a:r>
            <a:r>
              <a:rPr lang="zh-CN" altLang="zh-CN" sz="3200" b="1" dirty="0">
                <a:solidFill>
                  <a:srgbClr val="000000"/>
                </a:solidFill>
                <a:latin typeface="Arial" pitchFamily="34" charset="0"/>
              </a:rPr>
              <a:t>运用规律</a:t>
            </a:r>
            <a:endParaRPr lang="en-US" altLang="zh-CN" sz="3200" b="1" dirty="0">
              <a:solidFill>
                <a:srgbClr val="000000"/>
              </a:solidFill>
              <a:latin typeface="Arial" pitchFamily="34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行楷" pitchFamily="2" charset="-122"/>
              </a:rPr>
              <a:t>      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千锤百炼，终成正果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0" y="163644"/>
            <a:ext cx="9144000" cy="64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ts val="45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我们把这个故事用在今天的生活中，如果我们人人做成这样一个庖丁，让我们的灵魂上有这样的一把可以永远锋利的刀子，让我们迷失在大千世界中的生活轨迹变成一头整牛，让我们总能看到那些缝隙，能够准确地解清它，而不必说去砍骨头，去背负担，大家不必是每天在唉声叹气中做出一副悲壮的姿态，让人生陨落很多价值，那么我们获得的会是人生的</a:t>
            </a:r>
            <a:r>
              <a:rPr lang="zh-CN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效率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                                                 </a:t>
            </a: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——于丹&lt;&lt;庄子心得&gt;&gt;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50825" y="1844675"/>
            <a:ext cx="8748713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6600" b="1">
                <a:solidFill>
                  <a:srgbClr val="FF0000"/>
                </a:solidFill>
                <a:ea typeface="楷体_GB2312" pitchFamily="49" charset="-122"/>
              </a:rPr>
              <a:t>以</a:t>
            </a:r>
            <a:r>
              <a:rPr lang="zh-CN" altLang="zh-CN" sz="6600" b="1">
                <a:solidFill>
                  <a:srgbClr val="0033CC"/>
                </a:solidFill>
                <a:ea typeface="楷体_GB2312" pitchFamily="49" charset="-122"/>
              </a:rPr>
              <a:t>解牛之技</a:t>
            </a:r>
            <a:r>
              <a:rPr lang="zh-CN" altLang="zh-CN" sz="6600" b="1">
                <a:solidFill>
                  <a:srgbClr val="FF0000"/>
                </a:solidFill>
                <a:ea typeface="楷体_GB2312" pitchFamily="49" charset="-122"/>
              </a:rPr>
              <a:t>喻</a:t>
            </a:r>
            <a:r>
              <a:rPr lang="zh-CN" altLang="zh-CN" sz="6600" b="1">
                <a:solidFill>
                  <a:srgbClr val="0033CC"/>
                </a:solidFill>
                <a:ea typeface="楷体_GB2312" pitchFamily="49" charset="-122"/>
              </a:rPr>
              <a:t>养生之道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sz="6600" b="1">
                <a:solidFill>
                  <a:srgbClr val="FF0000"/>
                </a:solidFill>
                <a:ea typeface="楷体_GB2312" pitchFamily="49" charset="-122"/>
              </a:rPr>
              <a:t>以</a:t>
            </a:r>
            <a:r>
              <a:rPr lang="zh-CN" altLang="zh-CN" sz="6600" b="1">
                <a:solidFill>
                  <a:srgbClr val="0033CC"/>
                </a:solidFill>
                <a:ea typeface="楷体_GB2312" pitchFamily="49" charset="-122"/>
              </a:rPr>
              <a:t>解牛之事</a:t>
            </a:r>
            <a:r>
              <a:rPr lang="zh-CN" altLang="zh-CN" sz="6600" b="1">
                <a:solidFill>
                  <a:srgbClr val="FF0000"/>
                </a:solidFill>
                <a:ea typeface="楷体_GB2312" pitchFamily="49" charset="-122"/>
              </a:rPr>
              <a:t>喻</a:t>
            </a:r>
            <a:r>
              <a:rPr lang="zh-CN" altLang="zh-CN" sz="6600" b="1">
                <a:solidFill>
                  <a:srgbClr val="0033CC"/>
                </a:solidFill>
                <a:ea typeface="楷体_GB2312" pitchFamily="49" charset="-122"/>
              </a:rPr>
              <a:t>处世之理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912" y="685872"/>
            <a:ext cx="8457978" cy="467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CC0066"/>
              </a:buClr>
              <a:buSzPct val="70000"/>
              <a:buFont typeface="Wingdings" pitchFamily="2" charset="2"/>
              <a:buChar char="v"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道家的回应：</a:t>
            </a:r>
          </a:p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CC0066"/>
              </a:buClr>
              <a:buSzPct val="70000"/>
              <a:buFont typeface="Wingdings" pitchFamily="2" charset="2"/>
              <a:buChar char="v"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　　道家所关心的，却是人处于乱世之下如何立身处世而自保。道家主张既然万事万物皆摆脱不了自然规律而变化，所以人也必须遵照自然规律而生活。道家的终极关怀是于乱世中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找寻个人的自我救赎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，自保全生的方法，具有强烈的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个人主义色彩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2616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90" y="533476"/>
            <a:ext cx="70864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572"/>
                </a:solidFill>
                <a:effectLst/>
                <a:uLnTx/>
                <a:uFillTx/>
                <a:latin typeface="Arial"/>
                <a:ea typeface="宋体"/>
                <a:cs typeface="+mj-cs"/>
              </a:rPr>
              <a:t>儒家和道家的比较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4496" y="1828842"/>
            <a:ext cx="8381780" cy="158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Clr>
                <a:srgbClr val="CC0066"/>
              </a:buClr>
              <a:buSzPct val="70000"/>
              <a:buFont typeface="Wingdings" pitchFamily="2" charset="2"/>
              <a:buChar char="v"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  <a:ea typeface="华文新魏" pitchFamily="2" charset="-122"/>
                <a:cs typeface="+mn-cs"/>
              </a:rPr>
              <a:t>儒家所重的是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华文新魏" pitchFamily="2" charset="-122"/>
                <a:cs typeface="+mn-cs"/>
              </a:rPr>
              <a:t>群体社会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  <a:ea typeface="华文新魏" pitchFamily="2" charset="-122"/>
                <a:cs typeface="+mn-cs"/>
              </a:rPr>
              <a:t>。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rgbClr val="CC0066"/>
              </a:buClr>
              <a:buSzPct val="70000"/>
              <a:buFont typeface="Wingdings" pitchFamily="2" charset="2"/>
              <a:buChar char="v"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  <a:ea typeface="华文新魏" pitchFamily="2" charset="-122"/>
                <a:cs typeface="+mn-cs"/>
              </a:rPr>
              <a:t>道家所关怀的是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华文新魏" pitchFamily="2" charset="-122"/>
                <a:cs typeface="+mn-cs"/>
              </a:rPr>
              <a:t>个人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  <a:ea typeface="华文新魏" pitchFamily="2" charset="-122"/>
                <a:cs typeface="+mn-cs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902" y="4343376"/>
            <a:ext cx="761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/>
              <a:t>道家思想的园地：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老子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道德经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）</a:t>
            </a:r>
          </a:p>
          <a:p>
            <a:pPr lvl="0"/>
            <a:r>
              <a:rPr lang="zh-CN" altLang="en-US" sz="3200" b="1" dirty="0"/>
              <a:t>                            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庄子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（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南华经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045083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912" y="381080"/>
            <a:ext cx="82293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学习目标：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1</a:t>
            </a:r>
            <a:r>
              <a:rPr lang="en-US" altLang="zh-CN" sz="4000" b="1" dirty="0" smtClean="0"/>
              <a:t>.</a:t>
            </a:r>
            <a:r>
              <a:rPr lang="zh-CN" altLang="en-US" sz="4000" b="1" dirty="0" smtClean="0"/>
              <a:t>学习本文借助形象说理的方法。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en-US" altLang="zh-CN" sz="4000" b="1" dirty="0" smtClean="0"/>
              <a:t>.</a:t>
            </a:r>
            <a:r>
              <a:rPr lang="zh-CN" altLang="en-US" sz="4000" b="1" dirty="0" smtClean="0"/>
              <a:t>学习本文细致生动的描写、富有表现力的语言。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3</a:t>
            </a:r>
            <a:r>
              <a:rPr lang="en-US" altLang="zh-CN" sz="4000" b="1" dirty="0" smtClean="0"/>
              <a:t>.</a:t>
            </a:r>
            <a:r>
              <a:rPr lang="zh-CN" altLang="en-US" sz="4000" b="1" dirty="0" smtClean="0"/>
              <a:t>探究庖丁的优秀之处和</a:t>
            </a:r>
            <a:r>
              <a:rPr lang="zh-CN" altLang="en-US" sz="4000" b="1" dirty="0" smtClean="0"/>
              <a:t>原因，感悟解牛故事蕴含的哲理。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241008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506" y="304882"/>
            <a:ext cx="7848394" cy="2111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9600" dirty="0">
                <a:solidFill>
                  <a:srgbClr val="0000CC"/>
                </a:solidFill>
                <a:ea typeface="隶书" pitchFamily="49" charset="-122"/>
              </a:rPr>
              <a:t>庖 丁 解 牛</a:t>
            </a:r>
          </a:p>
          <a:p>
            <a:pPr lvl="0" algn="ctr">
              <a:lnSpc>
                <a:spcPct val="90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庄子</a:t>
            </a:r>
            <a:r>
              <a:rPr lang="en-US" altLang="zh-CN" sz="3200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养生主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895614"/>
            <a:ext cx="8839088" cy="4829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庖：厨师</a:t>
            </a:r>
            <a:r>
              <a:rPr lang="zh-CN" altLang="en-US" sz="5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。丁，</a:t>
            </a: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人名</a:t>
            </a: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，即名为丁的厨师。一说厨师，“丁”指从事专门</a:t>
            </a:r>
            <a:r>
              <a:rPr lang="zh-CN" altLang="en-US" sz="5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劳动</a:t>
            </a: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的人。</a:t>
            </a:r>
            <a:endParaRPr lang="en-US" altLang="zh-CN" sz="5400" b="1" dirty="0" smtClean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20000"/>
              </a:spcBef>
              <a:buClr>
                <a:srgbClr val="7D7DA9"/>
              </a:buClr>
              <a:buSzPct val="85000"/>
            </a:pP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解：分解</a:t>
            </a:r>
            <a:r>
              <a:rPr lang="zh-CN" altLang="en-US" sz="5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分割。</a:t>
            </a:r>
            <a:endParaRPr lang="zh-CN" altLang="en-US" sz="54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54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9862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32803" y="2547174"/>
            <a:ext cx="9144000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Tx/>
              <a:buNone/>
            </a:pPr>
            <a:r>
              <a:rPr lang="zh-CN" altLang="zh-CN" b="1" dirty="0">
                <a:solidFill>
                  <a:schemeClr val="folHlin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踦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yǐ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(支撑，接触)     騞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huō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(象声词) 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 砉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huā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(象声词）       謋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huò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(象声词)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卻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xì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(同隙，空隙)     軱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gū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(大骨)  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硎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xíng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(磨刀石)       窾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kuǎn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(空)      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 怵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chù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(害怕，恐惧)    间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jiàn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（间隙）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向 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xiǎng 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通“响”   盖 </a:t>
            </a:r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hé 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通“盍”　　　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36538" y="292100"/>
            <a:ext cx="457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7200" b="1">
                <a:solidFill>
                  <a:srgbClr val="FF0000"/>
                </a:solidFill>
                <a:ea typeface="楷体_GB2312" pitchFamily="49" charset="-122"/>
              </a:rPr>
              <a:t>初读课文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797114" y="457278"/>
            <a:ext cx="4343286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4400" b="1" dirty="0"/>
              <a:t>读准字音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sz="4400" b="1" dirty="0"/>
              <a:t>读清句读</a:t>
            </a:r>
            <a:r>
              <a:rPr lang="zh-CN" altLang="zh-CN" sz="4400" b="1" dirty="0">
                <a:solidFill>
                  <a:srgbClr val="FFCC00"/>
                </a:solidFill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57308" y="2795587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4400" b="1" dirty="0" smtClean="0"/>
              <a:t>疏通</a:t>
            </a:r>
            <a:r>
              <a:rPr lang="zh-CN" altLang="zh-CN" sz="4400" b="1" dirty="0"/>
              <a:t>文意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段，注意圈点</a:t>
            </a:r>
            <a:r>
              <a:rPr lang="zh-CN" altLang="en-US" sz="4400" b="1" dirty="0" smtClean="0"/>
              <a:t>勾画</a:t>
            </a:r>
            <a:endParaRPr lang="zh-CN" altLang="zh-CN" sz="4400" b="1" dirty="0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50825" y="1065213"/>
            <a:ext cx="439261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7200" b="1">
                <a:solidFill>
                  <a:schemeClr val="hlink"/>
                </a:solidFill>
                <a:ea typeface="楷体_GB2312" pitchFamily="49" charset="-122"/>
              </a:rPr>
              <a:t>再读课文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894" y="1029494"/>
            <a:ext cx="9144000" cy="187325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zh-CN" b="1" dirty="0" smtClean="0">
                <a:solidFill>
                  <a:schemeClr val="tx1"/>
                </a:solidFill>
                <a:ea typeface="隶书" pitchFamily="49" charset="-122"/>
              </a:rPr>
              <a:t>庖丁</a:t>
            </a:r>
            <a:r>
              <a:rPr lang="zh-CN" altLang="zh-CN" b="1" u="sng" dirty="0" smtClean="0">
                <a:solidFill>
                  <a:srgbClr val="FF0066"/>
                </a:solidFill>
                <a:ea typeface="隶书" pitchFamily="49" charset="-122"/>
              </a:rPr>
              <a:t>为</a:t>
            </a:r>
            <a:r>
              <a:rPr lang="zh-CN" altLang="zh-CN" b="1" dirty="0" smtClean="0">
                <a:solidFill>
                  <a:schemeClr val="tx1"/>
                </a:solidFill>
                <a:ea typeface="隶书" pitchFamily="49" charset="-122"/>
              </a:rPr>
              <a:t>文惠君解牛。手之所触，肩之所，足之所</a:t>
            </a:r>
            <a:r>
              <a:rPr lang="zh-CN" altLang="zh-CN" b="1" u="sng" dirty="0" smtClean="0">
                <a:solidFill>
                  <a:srgbClr val="FF0066"/>
                </a:solidFill>
                <a:ea typeface="隶书" pitchFamily="49" charset="-122"/>
              </a:rPr>
              <a:t>履</a:t>
            </a:r>
            <a:r>
              <a:rPr lang="zh-CN" altLang="zh-CN" b="1" dirty="0" smtClean="0">
                <a:solidFill>
                  <a:schemeClr val="tx1"/>
                </a:solidFill>
                <a:ea typeface="隶书" pitchFamily="49" charset="-122"/>
              </a:rPr>
              <a:t>，膝之所</a:t>
            </a:r>
            <a:r>
              <a:rPr lang="zh-CN" altLang="zh-CN" b="1" dirty="0" smtClean="0">
                <a:solidFill>
                  <a:srgbClr val="FF0000"/>
                </a:solidFill>
                <a:ea typeface="隶书" pitchFamily="49" charset="-122"/>
              </a:rPr>
              <a:t>踦</a:t>
            </a:r>
            <a:r>
              <a:rPr lang="zh-CN" altLang="zh-CN" b="1" dirty="0" smtClean="0">
                <a:solidFill>
                  <a:schemeClr val="tx1"/>
                </a:solidFill>
                <a:ea typeface="隶书" pitchFamily="49" charset="-122"/>
              </a:rPr>
              <a:t>，砉然</a:t>
            </a:r>
            <a:r>
              <a:rPr lang="zh-CN" altLang="zh-CN" b="1" u="sng" dirty="0" smtClean="0">
                <a:solidFill>
                  <a:srgbClr val="FF0066"/>
                </a:solidFill>
                <a:ea typeface="隶书" pitchFamily="49" charset="-122"/>
              </a:rPr>
              <a:t>向</a:t>
            </a:r>
            <a:r>
              <a:rPr lang="zh-CN" altLang="zh-CN" b="1" dirty="0" smtClean="0">
                <a:solidFill>
                  <a:schemeClr val="tx1"/>
                </a:solidFill>
                <a:ea typeface="隶书" pitchFamily="49" charset="-122"/>
              </a:rPr>
              <a:t>然，奏刀騞然，莫不</a:t>
            </a:r>
            <a:r>
              <a:rPr lang="zh-CN" altLang="zh-CN" b="1" dirty="0" smtClean="0">
                <a:solidFill>
                  <a:srgbClr val="FF0000"/>
                </a:solidFill>
                <a:ea typeface="隶书" pitchFamily="49" charset="-122"/>
              </a:rPr>
              <a:t>中</a:t>
            </a:r>
            <a:r>
              <a:rPr lang="zh-CN" altLang="zh-CN" b="1" dirty="0" smtClean="0">
                <a:solidFill>
                  <a:schemeClr val="tx1"/>
                </a:solidFill>
                <a:ea typeface="隶书" pitchFamily="49" charset="-122"/>
              </a:rPr>
              <a:t>音，合于桑林之舞，乃中经首之</a:t>
            </a:r>
            <a:r>
              <a:rPr lang="zh-CN" altLang="zh-CN" b="1" u="sng" dirty="0" smtClean="0">
                <a:solidFill>
                  <a:srgbClr val="FF0066"/>
                </a:solidFill>
                <a:ea typeface="隶书" pitchFamily="49" charset="-122"/>
              </a:rPr>
              <a:t>会</a:t>
            </a:r>
            <a:r>
              <a:rPr lang="zh-CN" altLang="zh-CN" dirty="0" smtClean="0">
                <a:solidFill>
                  <a:schemeClr val="tx1"/>
                </a:solidFill>
                <a:ea typeface="隶书" pitchFamily="49" charset="-122"/>
              </a:rPr>
              <a:t>。 </a:t>
            </a:r>
            <a:br>
              <a:rPr lang="zh-CN" altLang="zh-CN" dirty="0" smtClean="0">
                <a:solidFill>
                  <a:schemeClr val="tx1"/>
                </a:solidFill>
                <a:ea typeface="隶书" pitchFamily="49" charset="-122"/>
              </a:rPr>
            </a:br>
            <a:r>
              <a:rPr lang="zh-CN" altLang="zh-CN" sz="4000" dirty="0" smtClean="0"/>
              <a:t/>
            </a:r>
            <a:br>
              <a:rPr lang="zh-CN" altLang="zh-CN" sz="4000" dirty="0" smtClean="0"/>
            </a:br>
            <a:endParaRPr lang="zh-CN" altLang="zh-CN" sz="4000" dirty="0" smtClean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81000" y="3810000"/>
            <a:ext cx="8459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手之</a:t>
            </a:r>
            <a:r>
              <a:rPr lang="zh-CN" altLang="zh-CN" sz="2800" b="1" u="sng">
                <a:latin typeface="黑体" pitchFamily="49" charset="-122"/>
                <a:ea typeface="黑体" pitchFamily="49" charset="-122"/>
              </a:rPr>
              <a:t>所触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， 肩之所倚，足之所履，膝之所踦。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4495800" y="2590800"/>
            <a:ext cx="3816350" cy="863600"/>
          </a:xfrm>
          <a:prstGeom prst="wedgeRoundRectCallout">
            <a:avLst>
              <a:gd name="adj1" fmla="val -84444"/>
              <a:gd name="adj2" fmla="val 8676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zh-CN" sz="2400" b="1">
                <a:solidFill>
                  <a:srgbClr val="000000"/>
                </a:solidFill>
              </a:rPr>
              <a:t>“所”字结构</a:t>
            </a:r>
          </a:p>
          <a:p>
            <a:pPr algn="ctr">
              <a:buFontTx/>
              <a:buNone/>
            </a:pPr>
            <a:r>
              <a:rPr lang="zh-CN" altLang="zh-CN" sz="2400" b="1">
                <a:solidFill>
                  <a:srgbClr val="000000"/>
                </a:solidFill>
              </a:rPr>
              <a:t>“所”+动词=名词性结构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26113" y="2874962"/>
            <a:ext cx="3816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66FF66"/>
                </a:solidFill>
                <a:ea typeface="黑体" pitchFamily="49" charset="-122"/>
              </a:rPr>
              <a:t>疑难句子翻译</a:t>
            </a:r>
            <a:endParaRPr lang="zh-CN" altLang="zh-CN" dirty="0">
              <a:solidFill>
                <a:srgbClr val="66FF66"/>
              </a:solidFill>
              <a:ea typeface="黑体" pitchFamily="49" charset="-122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04800" y="4572000"/>
            <a:ext cx="83169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solidFill>
                  <a:srgbClr val="FF0000"/>
                </a:solidFill>
              </a:rPr>
              <a:t>手接触到的地方，肩靠的地方，脚踩的地方，膝盖顶的地方。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0" grpId="0" autoUpdateAnimBg="0"/>
      <p:bldP spid="9222" grpId="0" animBg="1" autoUpdateAnimBg="0"/>
      <p:bldP spid="9224" grpId="0" build="allAtOnce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407</TotalTime>
  <Pages>0</Pages>
  <Words>1828</Words>
  <Characters>0</Characters>
  <Application>Microsoft Office PowerPoint</Application>
  <DocSecurity>0</DocSecurity>
  <PresentationFormat>全屏显示(4:3)</PresentationFormat>
  <Lines>0</Lines>
  <Paragraphs>142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庖丁为文惠君解牛。手之所触，肩之所，足之所履，膝之所踦，砉然向然，奏刀騞然，莫不中音，合于桑林之舞，乃中经首之会。   </vt:lpstr>
      <vt:lpstr>翻译</vt:lpstr>
      <vt:lpstr>PowerPoint 演示文稿</vt:lpstr>
      <vt:lpstr>PowerPoint 演示文稿</vt:lpstr>
      <vt:lpstr>PowerPoint 演示文稿</vt:lpstr>
      <vt:lpstr>庖丁释刀对曰：“臣之所好者道也，进乎技矣。 始臣之解牛之时，所见无非全牛者。三年之后，未尝见全牛也。方今之时，臣以神遇而不以目视，官知止而神欲行。 </vt:lpstr>
      <vt:lpstr>翻译</vt:lpstr>
      <vt:lpstr>PowerPoint 演示文稿</vt:lpstr>
      <vt:lpstr>翻译</vt:lpstr>
      <vt:lpstr>PowerPoint 演示文稿</vt:lpstr>
      <vt:lpstr>虽然，每至于族，吾见其难为，怵然为戒，视为止，行为迟，动刀甚微。謋然己解，如土委地。提刀而立，为之四顾，为之踌躇满志，善刀而藏之。</vt:lpstr>
      <vt:lpstr>翻译</vt:lpstr>
      <vt:lpstr>翻译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A豆</dc:creator>
  <cp:lastModifiedBy>A豆</cp:lastModifiedBy>
  <cp:revision>77</cp:revision>
  <dcterms:created xsi:type="dcterms:W3CDTF">2013-06-30T09:57:04Z</dcterms:created>
  <dcterms:modified xsi:type="dcterms:W3CDTF">2020-01-31T13:25:36Z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2052-9.1.0.4468</vt:lpwstr>
  </property>
</Properties>
</file>