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wav" ContentType="audio/wav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ppt/theme/theme13.xml" ContentType="application/vnd.openxmlformats-officedocument.theme+xml"/>
  <Override PartName="/ppt/theme/theme14.xml" ContentType="application/vnd.openxmlformats-officedocument.theme+xml"/>
  <Override PartName="/ppt/theme/theme15.xml" ContentType="application/vnd.openxmlformats-officedocument.theme+xml"/>
  <Override PartName="/ppt/theme/theme16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61" r:id="rId2"/>
    <p:sldMasterId id="2147483673" r:id="rId3"/>
    <p:sldMasterId id="2147483685" r:id="rId4"/>
    <p:sldMasterId id="2147483697" r:id="rId5"/>
    <p:sldMasterId id="2147483709" r:id="rId6"/>
    <p:sldMasterId id="2147483721" r:id="rId7"/>
    <p:sldMasterId id="2147483733" r:id="rId8"/>
    <p:sldMasterId id="2147483745" r:id="rId9"/>
    <p:sldMasterId id="2147483757" r:id="rId10"/>
    <p:sldMasterId id="2147483769" r:id="rId11"/>
    <p:sldMasterId id="2147483781" r:id="rId12"/>
    <p:sldMasterId id="2147483793" r:id="rId13"/>
    <p:sldMasterId id="2147483818" r:id="rId14"/>
    <p:sldMasterId id="2147483831" r:id="rId15"/>
  </p:sldMasterIdLst>
  <p:notesMasterIdLst>
    <p:notesMasterId r:id="rId16"/>
  </p:notesMasterIdLst>
  <p:sldIdLst>
    <p:sldId id="678" r:id="rId17"/>
    <p:sldId id="705" r:id="rId18"/>
    <p:sldId id="706" r:id="rId19"/>
    <p:sldId id="694" r:id="rId20"/>
    <p:sldId id="707" r:id="rId21"/>
    <p:sldId id="260" r:id="rId22"/>
    <p:sldId id="277" r:id="rId23"/>
    <p:sldId id="300" r:id="rId24"/>
    <p:sldId id="695" r:id="rId25"/>
    <p:sldId id="301" r:id="rId26"/>
    <p:sldId id="265" r:id="rId27"/>
    <p:sldId id="696" r:id="rId28"/>
    <p:sldId id="679" r:id="rId29"/>
    <p:sldId id="697" r:id="rId30"/>
    <p:sldId id="698" r:id="rId31"/>
    <p:sldId id="680" r:id="rId32"/>
    <p:sldId id="681" r:id="rId33"/>
    <p:sldId id="699" r:id="rId34"/>
    <p:sldId id="700" r:id="rId35"/>
    <p:sldId id="495" r:id="rId36"/>
    <p:sldId id="684" r:id="rId37"/>
    <p:sldId id="688" r:id="rId38"/>
    <p:sldId id="683" r:id="rId39"/>
    <p:sldId id="675" r:id="rId40"/>
    <p:sldId id="498" r:id="rId41"/>
    <p:sldId id="571" r:id="rId42"/>
    <p:sldId id="340" r:id="rId43"/>
    <p:sldId id="341" r:id="rId44"/>
    <p:sldId id="677" r:id="rId45"/>
    <p:sldId id="701" r:id="rId46"/>
    <p:sldId id="499" r:id="rId47"/>
    <p:sldId id="500" r:id="rId48"/>
    <p:sldId id="501" r:id="rId49"/>
    <p:sldId id="502" r:id="rId50"/>
    <p:sldId id="503" r:id="rId51"/>
    <p:sldId id="504" r:id="rId52"/>
    <p:sldId id="685" r:id="rId53"/>
    <p:sldId id="505" r:id="rId54"/>
    <p:sldId id="702" r:id="rId55"/>
    <p:sldId id="703" r:id="rId56"/>
    <p:sldId id="704" r:id="rId57"/>
    <p:sldId id="686" r:id="rId58"/>
    <p:sldId id="506" r:id="rId59"/>
    <p:sldId id="509" r:id="rId60"/>
    <p:sldId id="507" r:id="rId61"/>
    <p:sldId id="508" r:id="rId62"/>
    <p:sldId id="339" r:id="rId63"/>
    <p:sldId id="687" r:id="rId64"/>
    <p:sldId id="308" r:id="rId65"/>
    <p:sldId id="515" r:id="rId66"/>
    <p:sldId id="689" r:id="rId67"/>
    <p:sldId id="518" r:id="rId68"/>
    <p:sldId id="519" r:id="rId69"/>
    <p:sldId id="690" r:id="rId70"/>
    <p:sldId id="524" r:id="rId71"/>
    <p:sldId id="525" r:id="rId72"/>
    <p:sldId id="691" r:id="rId73"/>
    <p:sldId id="363" r:id="rId74"/>
    <p:sldId id="364" r:id="rId75"/>
    <p:sldId id="693" r:id="rId76"/>
    <p:sldId id="526" r:id="rId77"/>
    <p:sldId id="527" r:id="rId78"/>
    <p:sldId id="528" r:id="rId79"/>
    <p:sldId id="529" r:id="rId80"/>
    <p:sldId id="530" r:id="rId81"/>
    <p:sldId id="372" r:id="rId82"/>
    <p:sldId id="373" r:id="rId83"/>
    <p:sldId id="374" r:id="rId84"/>
    <p:sldId id="371" r:id="rId85"/>
    <p:sldId id="534" r:id="rId86"/>
    <p:sldId id="535" r:id="rId87"/>
    <p:sldId id="536" r:id="rId88"/>
    <p:sldId id="539" r:id="rId89"/>
    <p:sldId id="540" r:id="rId90"/>
    <p:sldId id="603" r:id="rId91"/>
    <p:sldId id="598" r:id="rId92"/>
    <p:sldId id="596" r:id="rId93"/>
    <p:sldId id="597" r:id="rId94"/>
    <p:sldId id="607" r:id="rId95"/>
    <p:sldId id="591" r:id="rId96"/>
    <p:sldId id="592" r:id="rId97"/>
    <p:sldId id="593" r:id="rId98"/>
    <p:sldId id="594" r:id="rId99"/>
    <p:sldId id="567" r:id="rId100"/>
    <p:sldId id="568" r:id="rId101"/>
    <p:sldId id="611" r:id="rId102"/>
    <p:sldId id="617" r:id="rId103"/>
    <p:sldId id="618" r:id="rId104"/>
    <p:sldId id="619" r:id="rId105"/>
    <p:sldId id="620" r:id="rId106"/>
    <p:sldId id="615" r:id="rId107"/>
    <p:sldId id="614" r:id="rId108"/>
    <p:sldId id="560" r:id="rId109"/>
    <p:sldId id="621" r:id="rId110"/>
    <p:sldId id="554" r:id="rId111"/>
    <p:sldId id="556" r:id="rId112"/>
    <p:sldId id="557" r:id="rId113"/>
    <p:sldId id="559" r:id="rId114"/>
  </p:sldIdLst>
  <p:sldSz cx="12192000" cy="6858000"/>
  <p:notesSz cx="6858000" cy="9144000"/>
  <p:custDataLst>
    <p:tags r:id="rId115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1446" autoAdjust="0"/>
  </p:normalViewPr>
  <p:slideViewPr>
    <p:cSldViewPr snapToGrid="0" showGuides="1">
      <p:cViewPr>
        <p:scale>
          <a:sx n="50" d="100"/>
          <a:sy n="50" d="100"/>
        </p:scale>
        <p:origin x="-1476" y="-396"/>
      </p:cViewPr>
      <p:guideLst>
        <p:guide orient="horz" pos="2046"/>
        <p:guide pos="3897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3736200" cy="7373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Master" Target="slideMasters/slideMaster10.xml" /><Relationship Id="rId100" Type="http://schemas.openxmlformats.org/officeDocument/2006/relationships/slide" Target="slides/slide84.xml" /><Relationship Id="rId101" Type="http://schemas.openxmlformats.org/officeDocument/2006/relationships/slide" Target="slides/slide85.xml" /><Relationship Id="rId102" Type="http://schemas.openxmlformats.org/officeDocument/2006/relationships/slide" Target="slides/slide86.xml" /><Relationship Id="rId103" Type="http://schemas.openxmlformats.org/officeDocument/2006/relationships/slide" Target="slides/slide87.xml" /><Relationship Id="rId104" Type="http://schemas.openxmlformats.org/officeDocument/2006/relationships/slide" Target="slides/slide88.xml" /><Relationship Id="rId105" Type="http://schemas.openxmlformats.org/officeDocument/2006/relationships/slide" Target="slides/slide89.xml" /><Relationship Id="rId106" Type="http://schemas.openxmlformats.org/officeDocument/2006/relationships/slide" Target="slides/slide90.xml" /><Relationship Id="rId107" Type="http://schemas.openxmlformats.org/officeDocument/2006/relationships/slide" Target="slides/slide91.xml" /><Relationship Id="rId108" Type="http://schemas.openxmlformats.org/officeDocument/2006/relationships/slide" Target="slides/slide92.xml" /><Relationship Id="rId109" Type="http://schemas.openxmlformats.org/officeDocument/2006/relationships/slide" Target="slides/slide93.xml" /><Relationship Id="rId11" Type="http://schemas.openxmlformats.org/officeDocument/2006/relationships/slideMaster" Target="slideMasters/slideMaster11.xml" /><Relationship Id="rId110" Type="http://schemas.openxmlformats.org/officeDocument/2006/relationships/slide" Target="slides/slide94.xml" /><Relationship Id="rId111" Type="http://schemas.openxmlformats.org/officeDocument/2006/relationships/slide" Target="slides/slide95.xml" /><Relationship Id="rId112" Type="http://schemas.openxmlformats.org/officeDocument/2006/relationships/slide" Target="slides/slide96.xml" /><Relationship Id="rId113" Type="http://schemas.openxmlformats.org/officeDocument/2006/relationships/slide" Target="slides/slide97.xml" /><Relationship Id="rId114" Type="http://schemas.openxmlformats.org/officeDocument/2006/relationships/slide" Target="slides/slide98.xml" /><Relationship Id="rId115" Type="http://schemas.openxmlformats.org/officeDocument/2006/relationships/tags" Target="tags/tag1.xml" /><Relationship Id="rId116" Type="http://schemas.openxmlformats.org/officeDocument/2006/relationships/presProps" Target="presProps.xml" /><Relationship Id="rId117" Type="http://schemas.openxmlformats.org/officeDocument/2006/relationships/viewProps" Target="viewProps.xml" /><Relationship Id="rId118" Type="http://schemas.openxmlformats.org/officeDocument/2006/relationships/theme" Target="theme/theme1.xml" /><Relationship Id="rId119" Type="http://schemas.openxmlformats.org/officeDocument/2006/relationships/tableStyles" Target="tableStyles.xml" /><Relationship Id="rId12" Type="http://schemas.openxmlformats.org/officeDocument/2006/relationships/slideMaster" Target="slideMasters/slideMaster12.xml" /><Relationship Id="rId13" Type="http://schemas.openxmlformats.org/officeDocument/2006/relationships/slideMaster" Target="slideMasters/slideMaster13.xml" /><Relationship Id="rId14" Type="http://schemas.openxmlformats.org/officeDocument/2006/relationships/slideMaster" Target="slideMasters/slideMaster14.xml" /><Relationship Id="rId15" Type="http://schemas.openxmlformats.org/officeDocument/2006/relationships/slideMaster" Target="slideMasters/slideMaster15.xml" /><Relationship Id="rId16" Type="http://schemas.openxmlformats.org/officeDocument/2006/relationships/notesMaster" Target="notesMasters/notesMaster1.xml" /><Relationship Id="rId17" Type="http://schemas.openxmlformats.org/officeDocument/2006/relationships/slide" Target="slides/slide1.xml" /><Relationship Id="rId18" Type="http://schemas.openxmlformats.org/officeDocument/2006/relationships/slide" Target="slides/slide2.xml" /><Relationship Id="rId19" Type="http://schemas.openxmlformats.org/officeDocument/2006/relationships/slide" Target="slides/slide3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4.xml" /><Relationship Id="rId21" Type="http://schemas.openxmlformats.org/officeDocument/2006/relationships/slide" Target="slides/slide5.xml" /><Relationship Id="rId22" Type="http://schemas.openxmlformats.org/officeDocument/2006/relationships/slide" Target="slides/slide6.xml" /><Relationship Id="rId23" Type="http://schemas.openxmlformats.org/officeDocument/2006/relationships/slide" Target="slides/slide7.xml" /><Relationship Id="rId24" Type="http://schemas.openxmlformats.org/officeDocument/2006/relationships/slide" Target="slides/slide8.xml" /><Relationship Id="rId25" Type="http://schemas.openxmlformats.org/officeDocument/2006/relationships/slide" Target="slides/slide9.xml" /><Relationship Id="rId26" Type="http://schemas.openxmlformats.org/officeDocument/2006/relationships/slide" Target="slides/slide10.xml" /><Relationship Id="rId27" Type="http://schemas.openxmlformats.org/officeDocument/2006/relationships/slide" Target="slides/slide11.xml" /><Relationship Id="rId28" Type="http://schemas.openxmlformats.org/officeDocument/2006/relationships/slide" Target="slides/slide12.xml" /><Relationship Id="rId29" Type="http://schemas.openxmlformats.org/officeDocument/2006/relationships/slide" Target="slides/slide13.xml" /><Relationship Id="rId3" Type="http://schemas.openxmlformats.org/officeDocument/2006/relationships/slideMaster" Target="slideMasters/slideMaster3.xml" /><Relationship Id="rId30" Type="http://schemas.openxmlformats.org/officeDocument/2006/relationships/slide" Target="slides/slide14.xml" /><Relationship Id="rId31" Type="http://schemas.openxmlformats.org/officeDocument/2006/relationships/slide" Target="slides/slide15.xml" /><Relationship Id="rId32" Type="http://schemas.openxmlformats.org/officeDocument/2006/relationships/slide" Target="slides/slide16.xml" /><Relationship Id="rId33" Type="http://schemas.openxmlformats.org/officeDocument/2006/relationships/slide" Target="slides/slide17.xml" /><Relationship Id="rId34" Type="http://schemas.openxmlformats.org/officeDocument/2006/relationships/slide" Target="slides/slide18.xml" /><Relationship Id="rId35" Type="http://schemas.openxmlformats.org/officeDocument/2006/relationships/slide" Target="slides/slide19.xml" /><Relationship Id="rId36" Type="http://schemas.openxmlformats.org/officeDocument/2006/relationships/slide" Target="slides/slide20.xml" /><Relationship Id="rId37" Type="http://schemas.openxmlformats.org/officeDocument/2006/relationships/slide" Target="slides/slide21.xml" /><Relationship Id="rId38" Type="http://schemas.openxmlformats.org/officeDocument/2006/relationships/slide" Target="slides/slide22.xml" /><Relationship Id="rId39" Type="http://schemas.openxmlformats.org/officeDocument/2006/relationships/slide" Target="slides/slide23.xml" /><Relationship Id="rId4" Type="http://schemas.openxmlformats.org/officeDocument/2006/relationships/slideMaster" Target="slideMasters/slideMaster4.xml" /><Relationship Id="rId40" Type="http://schemas.openxmlformats.org/officeDocument/2006/relationships/slide" Target="slides/slide24.xml" /><Relationship Id="rId41" Type="http://schemas.openxmlformats.org/officeDocument/2006/relationships/slide" Target="slides/slide25.xml" /><Relationship Id="rId42" Type="http://schemas.openxmlformats.org/officeDocument/2006/relationships/slide" Target="slides/slide26.xml" /><Relationship Id="rId43" Type="http://schemas.openxmlformats.org/officeDocument/2006/relationships/slide" Target="slides/slide27.xml" /><Relationship Id="rId44" Type="http://schemas.openxmlformats.org/officeDocument/2006/relationships/slide" Target="slides/slide28.xml" /><Relationship Id="rId45" Type="http://schemas.openxmlformats.org/officeDocument/2006/relationships/slide" Target="slides/slide29.xml" /><Relationship Id="rId46" Type="http://schemas.openxmlformats.org/officeDocument/2006/relationships/slide" Target="slides/slide30.xml" /><Relationship Id="rId47" Type="http://schemas.openxmlformats.org/officeDocument/2006/relationships/slide" Target="slides/slide31.xml" /><Relationship Id="rId48" Type="http://schemas.openxmlformats.org/officeDocument/2006/relationships/slide" Target="slides/slide32.xml" /><Relationship Id="rId49" Type="http://schemas.openxmlformats.org/officeDocument/2006/relationships/slide" Target="slides/slide33.xml" /><Relationship Id="rId5" Type="http://schemas.openxmlformats.org/officeDocument/2006/relationships/slideMaster" Target="slideMasters/slideMaster5.xml" /><Relationship Id="rId50" Type="http://schemas.openxmlformats.org/officeDocument/2006/relationships/slide" Target="slides/slide34.xml" /><Relationship Id="rId51" Type="http://schemas.openxmlformats.org/officeDocument/2006/relationships/slide" Target="slides/slide35.xml" /><Relationship Id="rId52" Type="http://schemas.openxmlformats.org/officeDocument/2006/relationships/slide" Target="slides/slide36.xml" /><Relationship Id="rId53" Type="http://schemas.openxmlformats.org/officeDocument/2006/relationships/slide" Target="slides/slide37.xml" /><Relationship Id="rId54" Type="http://schemas.openxmlformats.org/officeDocument/2006/relationships/slide" Target="slides/slide38.xml" /><Relationship Id="rId55" Type="http://schemas.openxmlformats.org/officeDocument/2006/relationships/slide" Target="slides/slide39.xml" /><Relationship Id="rId56" Type="http://schemas.openxmlformats.org/officeDocument/2006/relationships/slide" Target="slides/slide40.xml" /><Relationship Id="rId57" Type="http://schemas.openxmlformats.org/officeDocument/2006/relationships/slide" Target="slides/slide41.xml" /><Relationship Id="rId58" Type="http://schemas.openxmlformats.org/officeDocument/2006/relationships/slide" Target="slides/slide42.xml" /><Relationship Id="rId59" Type="http://schemas.openxmlformats.org/officeDocument/2006/relationships/slide" Target="slides/slide43.xml" /><Relationship Id="rId6" Type="http://schemas.openxmlformats.org/officeDocument/2006/relationships/slideMaster" Target="slideMasters/slideMaster6.xml" /><Relationship Id="rId60" Type="http://schemas.openxmlformats.org/officeDocument/2006/relationships/slide" Target="slides/slide44.xml" /><Relationship Id="rId61" Type="http://schemas.openxmlformats.org/officeDocument/2006/relationships/slide" Target="slides/slide45.xml" /><Relationship Id="rId62" Type="http://schemas.openxmlformats.org/officeDocument/2006/relationships/slide" Target="slides/slide46.xml" /><Relationship Id="rId63" Type="http://schemas.openxmlformats.org/officeDocument/2006/relationships/slide" Target="slides/slide47.xml" /><Relationship Id="rId64" Type="http://schemas.openxmlformats.org/officeDocument/2006/relationships/slide" Target="slides/slide48.xml" /><Relationship Id="rId65" Type="http://schemas.openxmlformats.org/officeDocument/2006/relationships/slide" Target="slides/slide49.xml" /><Relationship Id="rId66" Type="http://schemas.openxmlformats.org/officeDocument/2006/relationships/slide" Target="slides/slide50.xml" /><Relationship Id="rId67" Type="http://schemas.openxmlformats.org/officeDocument/2006/relationships/slide" Target="slides/slide51.xml" /><Relationship Id="rId68" Type="http://schemas.openxmlformats.org/officeDocument/2006/relationships/slide" Target="slides/slide52.xml" /><Relationship Id="rId69" Type="http://schemas.openxmlformats.org/officeDocument/2006/relationships/slide" Target="slides/slide53.xml" /><Relationship Id="rId7" Type="http://schemas.openxmlformats.org/officeDocument/2006/relationships/slideMaster" Target="slideMasters/slideMaster7.xml" /><Relationship Id="rId70" Type="http://schemas.openxmlformats.org/officeDocument/2006/relationships/slide" Target="slides/slide54.xml" /><Relationship Id="rId71" Type="http://schemas.openxmlformats.org/officeDocument/2006/relationships/slide" Target="slides/slide55.xml" /><Relationship Id="rId72" Type="http://schemas.openxmlformats.org/officeDocument/2006/relationships/slide" Target="slides/slide56.xml" /><Relationship Id="rId73" Type="http://schemas.openxmlformats.org/officeDocument/2006/relationships/slide" Target="slides/slide57.xml" /><Relationship Id="rId74" Type="http://schemas.openxmlformats.org/officeDocument/2006/relationships/slide" Target="slides/slide58.xml" /><Relationship Id="rId75" Type="http://schemas.openxmlformats.org/officeDocument/2006/relationships/slide" Target="slides/slide59.xml" /><Relationship Id="rId76" Type="http://schemas.openxmlformats.org/officeDocument/2006/relationships/slide" Target="slides/slide60.xml" /><Relationship Id="rId77" Type="http://schemas.openxmlformats.org/officeDocument/2006/relationships/slide" Target="slides/slide61.xml" /><Relationship Id="rId78" Type="http://schemas.openxmlformats.org/officeDocument/2006/relationships/slide" Target="slides/slide62.xml" /><Relationship Id="rId79" Type="http://schemas.openxmlformats.org/officeDocument/2006/relationships/slide" Target="slides/slide63.xml" /><Relationship Id="rId8" Type="http://schemas.openxmlformats.org/officeDocument/2006/relationships/slideMaster" Target="slideMasters/slideMaster8.xml" /><Relationship Id="rId80" Type="http://schemas.openxmlformats.org/officeDocument/2006/relationships/slide" Target="slides/slide64.xml" /><Relationship Id="rId81" Type="http://schemas.openxmlformats.org/officeDocument/2006/relationships/slide" Target="slides/slide65.xml" /><Relationship Id="rId82" Type="http://schemas.openxmlformats.org/officeDocument/2006/relationships/slide" Target="slides/slide66.xml" /><Relationship Id="rId83" Type="http://schemas.openxmlformats.org/officeDocument/2006/relationships/slide" Target="slides/slide67.xml" /><Relationship Id="rId84" Type="http://schemas.openxmlformats.org/officeDocument/2006/relationships/slide" Target="slides/slide68.xml" /><Relationship Id="rId85" Type="http://schemas.openxmlformats.org/officeDocument/2006/relationships/slide" Target="slides/slide69.xml" /><Relationship Id="rId86" Type="http://schemas.openxmlformats.org/officeDocument/2006/relationships/slide" Target="slides/slide70.xml" /><Relationship Id="rId87" Type="http://schemas.openxmlformats.org/officeDocument/2006/relationships/slide" Target="slides/slide71.xml" /><Relationship Id="rId88" Type="http://schemas.openxmlformats.org/officeDocument/2006/relationships/slide" Target="slides/slide72.xml" /><Relationship Id="rId89" Type="http://schemas.openxmlformats.org/officeDocument/2006/relationships/slide" Target="slides/slide73.xml" /><Relationship Id="rId9" Type="http://schemas.openxmlformats.org/officeDocument/2006/relationships/slideMaster" Target="slideMasters/slideMaster9.xml" /><Relationship Id="rId90" Type="http://schemas.openxmlformats.org/officeDocument/2006/relationships/slide" Target="slides/slide74.xml" /><Relationship Id="rId91" Type="http://schemas.openxmlformats.org/officeDocument/2006/relationships/slide" Target="slides/slide75.xml" /><Relationship Id="rId92" Type="http://schemas.openxmlformats.org/officeDocument/2006/relationships/slide" Target="slides/slide76.xml" /><Relationship Id="rId93" Type="http://schemas.openxmlformats.org/officeDocument/2006/relationships/slide" Target="slides/slide77.xml" /><Relationship Id="rId94" Type="http://schemas.openxmlformats.org/officeDocument/2006/relationships/slide" Target="slides/slide78.xml" /><Relationship Id="rId95" Type="http://schemas.openxmlformats.org/officeDocument/2006/relationships/slide" Target="slides/slide79.xml" /><Relationship Id="rId96" Type="http://schemas.openxmlformats.org/officeDocument/2006/relationships/slide" Target="slides/slide80.xml" /><Relationship Id="rId97" Type="http://schemas.openxmlformats.org/officeDocument/2006/relationships/slide" Target="slides/slide81.xml" /><Relationship Id="rId98" Type="http://schemas.openxmlformats.org/officeDocument/2006/relationships/slide" Target="slides/slide82.xml" /><Relationship Id="rId99" Type="http://schemas.openxmlformats.org/officeDocument/2006/relationships/slide" Target="slides/slide83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16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6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387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364" name="幻灯片图像占位符 3"/>
          <p:cNvSpPr>
            <a:spLocks noGrp="1" noRot="1" noChangeAspect="1"/>
          </p:cNvSpPr>
          <p:nvPr>
            <p:ph type="sldImg" idx="6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16389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第五级</a:t>
            </a:r>
          </a:p>
        </p:txBody>
      </p:sp>
      <p:sp>
        <p:nvSpPr>
          <p:cNvPr id="16390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391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algn="r" eaLnBrk="1" fontAlgn="base" hangingPunct="1"/>
              <a:t>‹#›</a:t>
            </a:fld>
            <a:endParaRPr lang="zh-CN" altLang="en-US" sz="1200" strike="noStrike" noProof="1"/>
          </a:p>
        </p:txBody>
      </p:sp>
    </p:spTree>
    <p:extLst>
      <p:ext uri="{BB962C8B-B14F-4D97-AF65-F5344CB8AC3E}">
        <p14:creationId xmlns:p14="http://schemas.microsoft.com/office/powerpoint/2010/main" xmlns="" val="250521332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9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358F15C9-8629-44F2-BDFC-0531C7115D2D}" type="slidenum">
              <a:rPr lang="en-US" altLang="zh-CN"/>
              <a:t>39</a:t>
            </a:fld>
            <a:endParaRPr lang="en-US" altLang="zh-CN"/>
          </a:p>
        </p:txBody>
      </p:sp>
      <p:sp>
        <p:nvSpPr>
          <p:cNvPr id="1320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132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9.xml" /></Relationships>
</file>

<file path=ppt/slideLayouts/_rels/slideLayout10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0.xml" /></Relationships>
</file>

<file path=ppt/slideLayouts/_rels/slideLayout10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0.xml" /></Relationships>
</file>

<file path=ppt/slideLayouts/_rels/slideLayout10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0.xml" /></Relationships>
</file>

<file path=ppt/slideLayouts/_rels/slideLayout10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0.xml" /></Relationships>
</file>

<file path=ppt/slideLayouts/_rels/slideLayout10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0.xml" /></Relationships>
</file>

<file path=ppt/slideLayouts/_rels/slideLayout10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0.xml" /></Relationships>
</file>

<file path=ppt/slideLayouts/_rels/slideLayout10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0.xml" /></Relationships>
</file>

<file path=ppt/slideLayouts/_rels/slideLayout10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0.xml" /></Relationships>
</file>

<file path=ppt/slideLayouts/_rels/slideLayout10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0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0.xml" /></Relationships>
</file>

<file path=ppt/slideLayouts/_rels/slideLayout1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0.xml" /></Relationships>
</file>

<file path=ppt/slideLayouts/_rels/slideLayout1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1.xml" /></Relationships>
</file>

<file path=ppt/slideLayouts/_rels/slideLayout1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1.xml" /></Relationships>
</file>

<file path=ppt/slideLayouts/_rels/slideLayout1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1.xml" /></Relationships>
</file>

<file path=ppt/slideLayouts/_rels/slideLayout1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1.xml" /></Relationships>
</file>

<file path=ppt/slideLayouts/_rels/slideLayout1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1.xml" /></Relationships>
</file>

<file path=ppt/slideLayouts/_rels/slideLayout1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1.xml" /></Relationships>
</file>

<file path=ppt/slideLayouts/_rels/slideLayout1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1.xml" /></Relationships>
</file>

<file path=ppt/slideLayouts/_rels/slideLayout1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1.xml" /></Relationships>
</file>

<file path=ppt/slideLayouts/_rels/slideLayout1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1.xml" /></Relationships>
</file>

<file path=ppt/slideLayouts/_rels/slideLayout1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1.xml" /></Relationships>
</file>

<file path=ppt/slideLayouts/_rels/slideLayout1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2.xml" /></Relationships>
</file>

<file path=ppt/slideLayouts/_rels/slideLayout12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2.xml" /></Relationships>
</file>

<file path=ppt/slideLayouts/_rels/slideLayout12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2.xml" /></Relationships>
</file>

<file path=ppt/slideLayouts/_rels/slideLayout12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2.xml" /></Relationships>
</file>

<file path=ppt/slideLayouts/_rels/slideLayout12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2.xml" /></Relationships>
</file>

<file path=ppt/slideLayouts/_rels/slideLayout12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2.xml" /></Relationships>
</file>

<file path=ppt/slideLayouts/_rels/slideLayout12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2.xml" /></Relationships>
</file>

<file path=ppt/slideLayouts/_rels/slideLayout13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2.xml" /></Relationships>
</file>

<file path=ppt/slideLayouts/_rels/slideLayout13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2.xml" /></Relationships>
</file>

<file path=ppt/slideLayouts/_rels/slideLayout13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2.xml" /></Relationships>
</file>

<file path=ppt/slideLayouts/_rels/slideLayout13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3.xml" /></Relationships>
</file>

<file path=ppt/slideLayouts/_rels/slideLayout13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3.xml" /></Relationships>
</file>

<file path=ppt/slideLayouts/_rels/slideLayout13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3.xml" /></Relationships>
</file>

<file path=ppt/slideLayouts/_rels/slideLayout13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3.xml" /></Relationships>
</file>

<file path=ppt/slideLayouts/_rels/slideLayout13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3.xml" /></Relationships>
</file>

<file path=ppt/slideLayouts/_rels/slideLayout13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3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3.xml" /></Relationships>
</file>

<file path=ppt/slideLayouts/_rels/slideLayout14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3.xml" /></Relationships>
</file>

<file path=ppt/slideLayouts/_rels/slideLayout14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3.xml" /></Relationships>
</file>

<file path=ppt/slideLayouts/_rels/slideLayout14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3.xml" /></Relationships>
</file>

<file path=ppt/slideLayouts/_rels/slideLayout14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3.xml" /></Relationships>
</file>

<file path=ppt/slideLayouts/_rels/slideLayout14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4.xml" /></Relationships>
</file>

<file path=ppt/slideLayouts/_rels/slideLayout14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4.xml" /></Relationships>
</file>

<file path=ppt/slideLayouts/_rels/slideLayout14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4.xml" /></Relationships>
</file>

<file path=ppt/slideLayouts/_rels/slideLayout14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4.xml" /></Relationships>
</file>

<file path=ppt/slideLayouts/_rels/slideLayout14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4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4.xml" /></Relationships>
</file>

<file path=ppt/slideLayouts/_rels/slideLayout15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4.xml" /></Relationships>
</file>

<file path=ppt/slideLayouts/_rels/slideLayout15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4.xml" /></Relationships>
</file>

<file path=ppt/slideLayouts/_rels/slideLayout15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4.xml" /></Relationships>
</file>

<file path=ppt/slideLayouts/_rels/slideLayout15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4.xml" /></Relationships>
</file>

<file path=ppt/slideLayouts/_rels/slideLayout15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4.xml" /></Relationships>
</file>

<file path=ppt/slideLayouts/_rels/slideLayout15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4.xml" /></Relationships>
</file>

<file path=ppt/slideLayouts/_rels/slideLayout15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5.xml" /></Relationships>
</file>

<file path=ppt/slideLayouts/_rels/slideLayout15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5.xml" /></Relationships>
</file>

<file path=ppt/slideLayouts/_rels/slideLayout15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5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5.xml" /></Relationships>
</file>

<file path=ppt/slideLayouts/_rels/slideLayout16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5.xml" /></Relationships>
</file>

<file path=ppt/slideLayouts/_rels/slideLayout16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5.xml" /></Relationships>
</file>

<file path=ppt/slideLayouts/_rels/slideLayout16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5.xml" /></Relationships>
</file>

<file path=ppt/slideLayouts/_rels/slideLayout16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5.xml" /></Relationships>
</file>

<file path=ppt/slideLayouts/_rels/slideLayout16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5.xml" /></Relationships>
</file>

<file path=ppt/slideLayouts/_rels/slideLayout16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5.xml" /></Relationships>
</file>

<file path=ppt/slideLayouts/_rels/slideLayout16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5.xml" /></Relationships>
</file>

<file path=ppt/slideLayouts/_rels/slideLayout16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5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4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4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4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5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5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6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6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6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6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6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6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6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6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6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7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7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7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7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7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7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7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7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7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8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8.xml" /></Relationships>
</file>

<file path=ppt/slideLayouts/_rels/slideLayout8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8.xml" /></Relationships>
</file>

<file path=ppt/slideLayouts/_rels/slideLayout8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8.xml" /></Relationships>
</file>

<file path=ppt/slideLayouts/_rels/slideLayout8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8.xml" /></Relationships>
</file>

<file path=ppt/slideLayouts/_rels/slideLayout8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8.xml" /></Relationships>
</file>

<file path=ppt/slideLayouts/_rels/slideLayout8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8.xml" /></Relationships>
</file>

<file path=ppt/slideLayouts/_rels/slideLayout8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8.xml" /></Relationships>
</file>

<file path=ppt/slideLayouts/_rels/slideLayout8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8.xml" /></Relationships>
</file>

<file path=ppt/slideLayouts/_rels/slideLayout8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8.xml" /></Relationships>
</file>

<file path=ppt/slideLayouts/_rels/slideLayout8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8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9.xml" /></Relationships>
</file>

<file path=ppt/slideLayouts/_rels/slideLayout9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9.xml" /></Relationships>
</file>

<file path=ppt/slideLayouts/_rels/slideLayout9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9.xml" /></Relationships>
</file>

<file path=ppt/slideLayouts/_rels/slideLayout9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9.xml" /></Relationships>
</file>

<file path=ppt/slideLayouts/_rels/slideLayout9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9.xml" /></Relationships>
</file>

<file path=ppt/slideLayouts/_rels/slideLayout9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9.xml" /></Relationships>
</file>

<file path=ppt/slideLayouts/_rels/slideLayout9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9.xml" /></Relationships>
</file>

<file path=ppt/slideLayouts/_rels/slideLayout9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9.xml" /></Relationships>
</file>

<file path=ppt/slideLayouts/_rels/slideLayout9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9.xml" /></Relationships>
</file>

<file path=ppt/slideLayouts/_rels/slideLayout9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9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10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7501103-B37C-46E0-AB4C-AFF52EBF16FE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10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EFE37B6-665E-48A1-85D9-42E359BB808D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10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EFE37B6-665E-48A1-85D9-42E359BB808D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10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EFE37B6-665E-48A1-85D9-42E359BB808D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10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EFE37B6-665E-48A1-85D9-42E359BB808D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10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EFE37B6-665E-48A1-85D9-42E359BB808D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10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EFE37B6-665E-48A1-85D9-42E359BB808D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10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EFE37B6-665E-48A1-85D9-42E359BB808D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10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EFE37B6-665E-48A1-85D9-42E359BB808D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10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EFE37B6-665E-48A1-85D9-42E359BB808D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1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EFE37B6-665E-48A1-85D9-42E359BB808D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1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EFE37B6-665E-48A1-85D9-42E359BB808D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1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91DB4CA-334C-455E-AEB1-1FEE75B0DE48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1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91DB4CA-334C-455E-AEB1-1FEE75B0DE48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1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91DB4CA-334C-455E-AEB1-1FEE75B0DE48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1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91DB4CA-334C-455E-AEB1-1FEE75B0DE48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1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91DB4CA-334C-455E-AEB1-1FEE75B0DE48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1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91DB4CA-334C-455E-AEB1-1FEE75B0DE48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1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91DB4CA-334C-455E-AEB1-1FEE75B0DE48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1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91DB4CA-334C-455E-AEB1-1FEE75B0DE48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1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91DB4CA-334C-455E-AEB1-1FEE75B0DE48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1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91DB4CA-334C-455E-AEB1-1FEE75B0DE48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1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91DB4CA-334C-455E-AEB1-1FEE75B0DE48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1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521EDFC-88DB-4BD9-B990-463D3169E7C8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1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521EDFC-88DB-4BD9-B990-463D3169E7C8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1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521EDFC-88DB-4BD9-B990-463D3169E7C8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1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521EDFC-88DB-4BD9-B990-463D3169E7C8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1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521EDFC-88DB-4BD9-B990-463D3169E7C8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1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521EDFC-88DB-4BD9-B990-463D3169E7C8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1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521EDFC-88DB-4BD9-B990-463D3169E7C8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546D138-061E-4FF7-80E8-CC62A913EA30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1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521EDFC-88DB-4BD9-B990-463D3169E7C8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1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521EDFC-88DB-4BD9-B990-463D3169E7C8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1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521EDFC-88DB-4BD9-B990-463D3169E7C8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1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521EDFC-88DB-4BD9-B990-463D3169E7C8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1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6F0FDD0-0011-4A08-BE09-88FBE393A23F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1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6F0FDD0-0011-4A08-BE09-88FBE393A23F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1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6F0FDD0-0011-4A08-BE09-88FBE393A23F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13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6F0FDD0-0011-4A08-BE09-88FBE393A23F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13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6F0FDD0-0011-4A08-BE09-88FBE393A23F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13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6F0FDD0-0011-4A08-BE09-88FBE393A23F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546D138-061E-4FF7-80E8-CC62A913EA30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14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6F0FDD0-0011-4A08-BE09-88FBE393A23F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14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6F0FDD0-0011-4A08-BE09-88FBE393A23F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14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6F0FDD0-0011-4A08-BE09-88FBE393A23F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14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6F0FDD0-0011-4A08-BE09-88FBE393A23F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14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6F0FDD0-0011-4A08-BE09-88FBE393A23F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14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noProof="1"/>
              <a:t>‹#›</a:t>
            </a:fld>
            <a:endParaRPr lang="zh-CN" altLang="en-US" noProof="1"/>
          </a:p>
        </p:txBody>
      </p:sp>
    </p:spTree>
    <p:extLst>
      <p:ext uri="{BB962C8B-B14F-4D97-AF65-F5344CB8AC3E}">
        <p14:creationId xmlns:p14="http://schemas.microsoft.com/office/powerpoint/2010/main" xmlns="" val="59686110"/>
      </p:ext>
    </p:extLst>
  </p:cSld>
  <p:clrMapOvr>
    <a:masterClrMapping/>
  </p:clrMapOvr>
  <p:transition spd="slow">
    <p:wipe/>
  </p:transition>
  <p:timing/>
</p:sldLayout>
</file>

<file path=ppt/slideLayouts/slideLayout14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noProof="1"/>
              <a:t>‹#›</a:t>
            </a:fld>
            <a:endParaRPr lang="zh-CN" altLang="en-US" noProof="1"/>
          </a:p>
        </p:txBody>
      </p:sp>
    </p:spTree>
    <p:extLst>
      <p:ext uri="{BB962C8B-B14F-4D97-AF65-F5344CB8AC3E}">
        <p14:creationId xmlns:p14="http://schemas.microsoft.com/office/powerpoint/2010/main" xmlns="" val="2144728272"/>
      </p:ext>
    </p:extLst>
  </p:cSld>
  <p:clrMapOvr>
    <a:masterClrMapping/>
  </p:clrMapOvr>
  <p:transition spd="slow">
    <p:wipe/>
  </p:transition>
  <p:timing/>
</p:sldLayout>
</file>

<file path=ppt/slideLayouts/slideLayout14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noProof="1"/>
              <a:t>‹#›</a:t>
            </a:fld>
            <a:endParaRPr lang="zh-CN" altLang="en-US" noProof="1"/>
          </a:p>
        </p:txBody>
      </p:sp>
    </p:spTree>
    <p:extLst>
      <p:ext uri="{BB962C8B-B14F-4D97-AF65-F5344CB8AC3E}">
        <p14:creationId xmlns:p14="http://schemas.microsoft.com/office/powerpoint/2010/main" xmlns="" val="1699010202"/>
      </p:ext>
    </p:extLst>
  </p:cSld>
  <p:clrMapOvr>
    <a:masterClrMapping/>
  </p:clrMapOvr>
  <p:transition spd="slow">
    <p:wipe/>
  </p:transition>
  <p:timing/>
</p:sldLayout>
</file>

<file path=ppt/slideLayouts/slideLayout14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noProof="1"/>
              <a:t>‹#›</a:t>
            </a:fld>
            <a:endParaRPr lang="zh-CN" altLang="en-US" noProof="1"/>
          </a:p>
        </p:txBody>
      </p:sp>
    </p:spTree>
    <p:extLst>
      <p:ext uri="{BB962C8B-B14F-4D97-AF65-F5344CB8AC3E}">
        <p14:creationId xmlns:p14="http://schemas.microsoft.com/office/powerpoint/2010/main" xmlns="" val="335746694"/>
      </p:ext>
    </p:extLst>
  </p:cSld>
  <p:clrMapOvr>
    <a:masterClrMapping/>
  </p:clrMapOvr>
  <p:transition spd="slow">
    <p:wipe/>
  </p:transition>
  <p:timing/>
</p:sldLayout>
</file>

<file path=ppt/slideLayouts/slideLayout14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noProof="1"/>
              <a:t>‹#›</a:t>
            </a:fld>
            <a:endParaRPr lang="zh-CN" altLang="en-US" noProof="1"/>
          </a:p>
        </p:txBody>
      </p:sp>
    </p:spTree>
    <p:extLst>
      <p:ext uri="{BB962C8B-B14F-4D97-AF65-F5344CB8AC3E}">
        <p14:creationId xmlns:p14="http://schemas.microsoft.com/office/powerpoint/2010/main" xmlns="" val="1300321733"/>
      </p:ext>
    </p:extLst>
  </p:cSld>
  <p:clrMapOvr>
    <a:masterClrMapping/>
  </p:clrMapOvr>
  <p:transition spd="slow">
    <p:wipe/>
  </p:transition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546D138-061E-4FF7-80E8-CC62A913EA30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15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noProof="1"/>
              <a:t>‹#›</a:t>
            </a:fld>
            <a:endParaRPr lang="zh-CN" altLang="en-US" noProof="1"/>
          </a:p>
        </p:txBody>
      </p:sp>
    </p:spTree>
    <p:extLst>
      <p:ext uri="{BB962C8B-B14F-4D97-AF65-F5344CB8AC3E}">
        <p14:creationId xmlns:p14="http://schemas.microsoft.com/office/powerpoint/2010/main" xmlns="" val="4108214745"/>
      </p:ext>
    </p:extLst>
  </p:cSld>
  <p:clrMapOvr>
    <a:masterClrMapping/>
  </p:clrMapOvr>
  <p:transition spd="slow">
    <p:wipe/>
  </p:transition>
  <p:timing/>
</p:sldLayout>
</file>

<file path=ppt/slideLayouts/slideLayout15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noProof="1"/>
              <a:t>‹#›</a:t>
            </a:fld>
            <a:endParaRPr lang="zh-CN" altLang="en-US" noProof="1"/>
          </a:p>
        </p:txBody>
      </p:sp>
    </p:spTree>
    <p:extLst>
      <p:ext uri="{BB962C8B-B14F-4D97-AF65-F5344CB8AC3E}">
        <p14:creationId xmlns:p14="http://schemas.microsoft.com/office/powerpoint/2010/main" xmlns="" val="2909053762"/>
      </p:ext>
    </p:extLst>
  </p:cSld>
  <p:clrMapOvr>
    <a:masterClrMapping/>
  </p:clrMapOvr>
  <p:transition spd="slow">
    <p:wipe/>
  </p:transition>
  <p:timing/>
</p:sldLayout>
</file>

<file path=ppt/slideLayouts/slideLayout15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noProof="1"/>
              <a:t>‹#›</a:t>
            </a:fld>
            <a:endParaRPr lang="zh-CN" altLang="en-US" noProof="1"/>
          </a:p>
        </p:txBody>
      </p:sp>
    </p:spTree>
    <p:extLst>
      <p:ext uri="{BB962C8B-B14F-4D97-AF65-F5344CB8AC3E}">
        <p14:creationId xmlns:p14="http://schemas.microsoft.com/office/powerpoint/2010/main" xmlns="" val="555632461"/>
      </p:ext>
    </p:extLst>
  </p:cSld>
  <p:clrMapOvr>
    <a:masterClrMapping/>
  </p:clrMapOvr>
  <p:transition spd="slow">
    <p:wipe/>
  </p:transition>
  <p:timing/>
</p:sldLayout>
</file>

<file path=ppt/slideLayouts/slideLayout15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noProof="1"/>
              <a:t>‹#›</a:t>
            </a:fld>
            <a:endParaRPr lang="zh-CN" altLang="en-US" noProof="1"/>
          </a:p>
        </p:txBody>
      </p:sp>
    </p:spTree>
    <p:extLst>
      <p:ext uri="{BB962C8B-B14F-4D97-AF65-F5344CB8AC3E}">
        <p14:creationId xmlns:p14="http://schemas.microsoft.com/office/powerpoint/2010/main" xmlns="" val="2863838952"/>
      </p:ext>
    </p:extLst>
  </p:cSld>
  <p:clrMapOvr>
    <a:masterClrMapping/>
  </p:clrMapOvr>
  <p:transition spd="slow">
    <p:wipe/>
  </p:transition>
  <p:timing/>
</p:sldLayout>
</file>

<file path=ppt/slideLayouts/slideLayout15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noProof="1"/>
              <a:t>‹#›</a:t>
            </a:fld>
            <a:endParaRPr lang="zh-CN" altLang="en-US" noProof="1"/>
          </a:p>
        </p:txBody>
      </p:sp>
    </p:spTree>
    <p:extLst>
      <p:ext uri="{BB962C8B-B14F-4D97-AF65-F5344CB8AC3E}">
        <p14:creationId xmlns:p14="http://schemas.microsoft.com/office/powerpoint/2010/main" xmlns="" val="1408371518"/>
      </p:ext>
    </p:extLst>
  </p:cSld>
  <p:clrMapOvr>
    <a:masterClrMapping/>
  </p:clrMapOvr>
  <p:transition spd="slow">
    <p:wipe/>
  </p:transition>
  <p:timing/>
</p:sldLayout>
</file>

<file path=ppt/slideLayouts/slideLayout15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noProof="1"/>
              <a:t>‹#›</a:t>
            </a:fld>
            <a:endParaRPr lang="zh-CN" altLang="en-US" noProof="1"/>
          </a:p>
        </p:txBody>
      </p:sp>
    </p:spTree>
    <p:extLst>
      <p:ext uri="{BB962C8B-B14F-4D97-AF65-F5344CB8AC3E}">
        <p14:creationId xmlns:p14="http://schemas.microsoft.com/office/powerpoint/2010/main" xmlns="" val="641683500"/>
      </p:ext>
    </p:extLst>
  </p:cSld>
  <p:clrMapOvr>
    <a:masterClrMapping/>
  </p:clrMapOvr>
  <p:transition spd="slow">
    <p:wipe/>
  </p:transition>
  <p:timing/>
</p:sldLayout>
</file>

<file path=ppt/slideLayouts/slideLayout15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noProof="1"/>
              <a:t>‹#›</a:t>
            </a:fld>
            <a:endParaRPr lang="zh-CN" altLang="en-US" noProof="1"/>
          </a:p>
        </p:txBody>
      </p:sp>
    </p:spTree>
    <p:extLst>
      <p:ext uri="{BB962C8B-B14F-4D97-AF65-F5344CB8AC3E}">
        <p14:creationId xmlns:p14="http://schemas.microsoft.com/office/powerpoint/2010/main" xmlns="" val="1756833976"/>
      </p:ext>
    </p:extLst>
  </p:cSld>
  <p:clrMapOvr>
    <a:masterClrMapping/>
  </p:clrMapOvr>
  <p:transition spd="slow">
    <p:wipe/>
  </p:transition>
  <p:timing/>
</p:sldLayout>
</file>

<file path=ppt/slideLayouts/slideLayout15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noProof="1"/>
              <a:t>‹#›</a:t>
            </a:fld>
            <a:endParaRPr lang="zh-CN" altLang="en-US" noProof="1"/>
          </a:p>
        </p:txBody>
      </p:sp>
    </p:spTree>
    <p:extLst>
      <p:ext uri="{BB962C8B-B14F-4D97-AF65-F5344CB8AC3E}">
        <p14:creationId xmlns:p14="http://schemas.microsoft.com/office/powerpoint/2010/main" xmlns="" val="3052495538"/>
      </p:ext>
    </p:extLst>
  </p:cSld>
  <p:clrMapOvr>
    <a:masterClrMapping/>
  </p:clrMapOvr>
  <p:transition spd="slow">
    <p:wipe/>
  </p:transition>
  <p:timing/>
</p:sldLayout>
</file>

<file path=ppt/slideLayouts/slideLayout15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noProof="1"/>
              <a:t>‹#›</a:t>
            </a:fld>
            <a:endParaRPr lang="zh-CN" altLang="en-US" noProof="1"/>
          </a:p>
        </p:txBody>
      </p:sp>
    </p:spTree>
    <p:extLst>
      <p:ext uri="{BB962C8B-B14F-4D97-AF65-F5344CB8AC3E}">
        <p14:creationId xmlns:p14="http://schemas.microsoft.com/office/powerpoint/2010/main" xmlns="" val="884286514"/>
      </p:ext>
    </p:extLst>
  </p:cSld>
  <p:clrMapOvr>
    <a:masterClrMapping/>
  </p:clrMapOvr>
  <p:transition spd="slow">
    <p:wipe/>
  </p:transition>
  <p:timing/>
</p:sldLayout>
</file>

<file path=ppt/slideLayouts/slideLayout15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noProof="1"/>
              <a:t>‹#›</a:t>
            </a:fld>
            <a:endParaRPr lang="zh-CN" altLang="en-US" noProof="1"/>
          </a:p>
        </p:txBody>
      </p:sp>
    </p:spTree>
    <p:extLst>
      <p:ext uri="{BB962C8B-B14F-4D97-AF65-F5344CB8AC3E}">
        <p14:creationId xmlns:p14="http://schemas.microsoft.com/office/powerpoint/2010/main" xmlns="" val="3004180360"/>
      </p:ext>
    </p:extLst>
  </p:cSld>
  <p:clrMapOvr>
    <a:masterClrMapping/>
  </p:clrMapOvr>
  <p:transition spd="slow">
    <p:wipe/>
  </p:transition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546D138-061E-4FF7-80E8-CC62A913EA30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16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noProof="1"/>
              <a:t>‹#›</a:t>
            </a:fld>
            <a:endParaRPr lang="zh-CN" altLang="en-US" noProof="1"/>
          </a:p>
        </p:txBody>
      </p:sp>
    </p:spTree>
    <p:extLst>
      <p:ext uri="{BB962C8B-B14F-4D97-AF65-F5344CB8AC3E}">
        <p14:creationId xmlns:p14="http://schemas.microsoft.com/office/powerpoint/2010/main" xmlns="" val="1438072600"/>
      </p:ext>
    </p:extLst>
  </p:cSld>
  <p:clrMapOvr>
    <a:masterClrMapping/>
  </p:clrMapOvr>
  <p:transition spd="slow">
    <p:wipe/>
  </p:transition>
  <p:timing/>
</p:sldLayout>
</file>

<file path=ppt/slideLayouts/slideLayout16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noProof="1"/>
              <a:t>‹#›</a:t>
            </a:fld>
            <a:endParaRPr lang="zh-CN" altLang="en-US" noProof="1"/>
          </a:p>
        </p:txBody>
      </p:sp>
    </p:spTree>
    <p:extLst>
      <p:ext uri="{BB962C8B-B14F-4D97-AF65-F5344CB8AC3E}">
        <p14:creationId xmlns:p14="http://schemas.microsoft.com/office/powerpoint/2010/main" xmlns="" val="108773478"/>
      </p:ext>
    </p:extLst>
  </p:cSld>
  <p:clrMapOvr>
    <a:masterClrMapping/>
  </p:clrMapOvr>
  <p:transition spd="slow">
    <p:wipe/>
  </p:transition>
  <p:timing/>
</p:sldLayout>
</file>

<file path=ppt/slideLayouts/slideLayout16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noProof="1"/>
              <a:t>‹#›</a:t>
            </a:fld>
            <a:endParaRPr lang="zh-CN" altLang="en-US" noProof="1"/>
          </a:p>
        </p:txBody>
      </p:sp>
    </p:spTree>
    <p:extLst>
      <p:ext uri="{BB962C8B-B14F-4D97-AF65-F5344CB8AC3E}">
        <p14:creationId xmlns:p14="http://schemas.microsoft.com/office/powerpoint/2010/main" xmlns="" val="3752297403"/>
      </p:ext>
    </p:extLst>
  </p:cSld>
  <p:clrMapOvr>
    <a:masterClrMapping/>
  </p:clrMapOvr>
  <p:transition spd="slow">
    <p:wipe/>
  </p:transition>
  <p:timing/>
</p:sldLayout>
</file>

<file path=ppt/slideLayouts/slideLayout16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noProof="1"/>
              <a:t>‹#›</a:t>
            </a:fld>
            <a:endParaRPr lang="zh-CN" altLang="en-US" noProof="1"/>
          </a:p>
        </p:txBody>
      </p:sp>
    </p:spTree>
    <p:extLst>
      <p:ext uri="{BB962C8B-B14F-4D97-AF65-F5344CB8AC3E}">
        <p14:creationId xmlns:p14="http://schemas.microsoft.com/office/powerpoint/2010/main" xmlns="" val="234013479"/>
      </p:ext>
    </p:extLst>
  </p:cSld>
  <p:clrMapOvr>
    <a:masterClrMapping/>
  </p:clrMapOvr>
  <p:transition spd="slow">
    <p:wipe/>
  </p:transition>
  <p:timing/>
</p:sldLayout>
</file>

<file path=ppt/slideLayouts/slideLayout16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noProof="1"/>
              <a:t>‹#›</a:t>
            </a:fld>
            <a:endParaRPr lang="zh-CN" altLang="en-US" noProof="1"/>
          </a:p>
        </p:txBody>
      </p:sp>
    </p:spTree>
    <p:extLst>
      <p:ext uri="{BB962C8B-B14F-4D97-AF65-F5344CB8AC3E}">
        <p14:creationId xmlns:p14="http://schemas.microsoft.com/office/powerpoint/2010/main" xmlns="" val="2544714851"/>
      </p:ext>
    </p:extLst>
  </p:cSld>
  <p:clrMapOvr>
    <a:masterClrMapping/>
  </p:clrMapOvr>
  <p:transition spd="slow">
    <p:wipe/>
  </p:transition>
  <p:timing/>
</p:sldLayout>
</file>

<file path=ppt/slideLayouts/slideLayout16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noProof="1"/>
              <a:t>‹#›</a:t>
            </a:fld>
            <a:endParaRPr lang="zh-CN" altLang="en-US" noProof="1"/>
          </a:p>
        </p:txBody>
      </p:sp>
    </p:spTree>
    <p:extLst>
      <p:ext uri="{BB962C8B-B14F-4D97-AF65-F5344CB8AC3E}">
        <p14:creationId xmlns:p14="http://schemas.microsoft.com/office/powerpoint/2010/main" xmlns="" val="3707732162"/>
      </p:ext>
    </p:extLst>
  </p:cSld>
  <p:clrMapOvr>
    <a:masterClrMapping/>
  </p:clrMapOvr>
  <p:transition spd="slow">
    <p:wipe/>
  </p:transition>
  <p:timing/>
</p:sldLayout>
</file>

<file path=ppt/slideLayouts/slideLayout16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noProof="1"/>
              <a:t>‹#›</a:t>
            </a:fld>
            <a:endParaRPr lang="zh-CN" altLang="en-US" noProof="1"/>
          </a:p>
        </p:txBody>
      </p:sp>
    </p:spTree>
    <p:extLst>
      <p:ext uri="{BB962C8B-B14F-4D97-AF65-F5344CB8AC3E}">
        <p14:creationId xmlns:p14="http://schemas.microsoft.com/office/powerpoint/2010/main" xmlns="" val="2093433634"/>
      </p:ext>
    </p:extLst>
  </p:cSld>
  <p:clrMapOvr>
    <a:masterClrMapping/>
  </p:clrMapOvr>
  <p:transition spd="slow">
    <p:wipe/>
  </p:transition>
  <p:timing/>
</p:sldLayout>
</file>

<file path=ppt/slideLayouts/slideLayout16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noProof="1"/>
              <a:t>‹#›</a:t>
            </a:fld>
            <a:endParaRPr lang="zh-CN" altLang="en-US" noProof="1"/>
          </a:p>
        </p:txBody>
      </p:sp>
    </p:spTree>
    <p:extLst>
      <p:ext uri="{BB962C8B-B14F-4D97-AF65-F5344CB8AC3E}">
        <p14:creationId xmlns:p14="http://schemas.microsoft.com/office/powerpoint/2010/main" xmlns="" val="3175169630"/>
      </p:ext>
    </p:extLst>
  </p:cSld>
  <p:clrMapOvr>
    <a:masterClrMapping/>
  </p:clrMapOvr>
  <p:transition spd="slow">
    <p:wipe/>
  </p:transition>
  <p:timing/>
</p:sldLayout>
</file>

<file path=ppt/slideLayouts/slideLayout16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noProof="1"/>
              <a:t>‹#›</a:t>
            </a:fld>
            <a:endParaRPr lang="zh-CN" altLang="en-US" noProof="1"/>
          </a:p>
        </p:txBody>
      </p:sp>
    </p:spTree>
    <p:extLst>
      <p:ext uri="{BB962C8B-B14F-4D97-AF65-F5344CB8AC3E}">
        <p14:creationId xmlns:p14="http://schemas.microsoft.com/office/powerpoint/2010/main" xmlns="" val="3392383337"/>
      </p:ext>
    </p:extLst>
  </p:cSld>
  <p:clrMapOvr>
    <a:masterClrMapping/>
  </p:clrMapOvr>
  <p:transition spd="slow">
    <p:wipe/>
  </p:transition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546D138-061E-4FF7-80E8-CC62A913EA30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546D138-061E-4FF7-80E8-CC62A913EA30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546D138-061E-4FF7-80E8-CC62A913EA30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546D138-061E-4FF7-80E8-CC62A913EA30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546D138-061E-4FF7-80E8-CC62A913EA30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546D138-061E-4FF7-80E8-CC62A913EA30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546D138-061E-4FF7-80E8-CC62A913EA30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1389120F-6D65-4014-89F5-C8E8BCDD1C7D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1389120F-6D65-4014-89F5-C8E8BCDD1C7D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1389120F-6D65-4014-89F5-C8E8BCDD1C7D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1389120F-6D65-4014-89F5-C8E8BCDD1C7D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1389120F-6D65-4014-89F5-C8E8BCDD1C7D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1389120F-6D65-4014-89F5-C8E8BCDD1C7D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1389120F-6D65-4014-89F5-C8E8BCDD1C7D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1389120F-6D65-4014-89F5-C8E8BCDD1C7D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1389120F-6D65-4014-89F5-C8E8BCDD1C7D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1389120F-6D65-4014-89F5-C8E8BCDD1C7D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1389120F-6D65-4014-89F5-C8E8BCDD1C7D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D503912-6619-4C11-8692-00F12039B90F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D503912-6619-4C11-8692-00F12039B90F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3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D503912-6619-4C11-8692-00F12039B90F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3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D503912-6619-4C11-8692-00F12039B90F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3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D503912-6619-4C11-8692-00F12039B90F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4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D503912-6619-4C11-8692-00F12039B90F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4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D503912-6619-4C11-8692-00F12039B90F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4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D503912-6619-4C11-8692-00F12039B90F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4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D503912-6619-4C11-8692-00F12039B90F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4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D503912-6619-4C11-8692-00F12039B90F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4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D503912-6619-4C11-8692-00F12039B90F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4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E9B512-75AD-4E04-A7DE-85B435BB5BA2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4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E9B512-75AD-4E04-A7DE-85B435BB5BA2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4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E9B512-75AD-4E04-A7DE-85B435BB5BA2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4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E9B512-75AD-4E04-A7DE-85B435BB5BA2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5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E9B512-75AD-4E04-A7DE-85B435BB5BA2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5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E9B512-75AD-4E04-A7DE-85B435BB5BA2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5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E9B512-75AD-4E04-A7DE-85B435BB5BA2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5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E9B512-75AD-4E04-A7DE-85B435BB5BA2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5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E9B512-75AD-4E04-A7DE-85B435BB5BA2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5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E9B512-75AD-4E04-A7DE-85B435BB5BA2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5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E9B512-75AD-4E04-A7DE-85B435BB5BA2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5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30D2A2B-0882-4484-B682-29A9FA462C80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5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30D2A2B-0882-4484-B682-29A9FA462C80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5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30D2A2B-0882-4484-B682-29A9FA462C80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6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30D2A2B-0882-4484-B682-29A9FA462C80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6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30D2A2B-0882-4484-B682-29A9FA462C80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6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30D2A2B-0882-4484-B682-29A9FA462C80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6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30D2A2B-0882-4484-B682-29A9FA462C80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6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30D2A2B-0882-4484-B682-29A9FA462C80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6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30D2A2B-0882-4484-B682-29A9FA462C80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6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30D2A2B-0882-4484-B682-29A9FA462C80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6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30D2A2B-0882-4484-B682-29A9FA462C80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6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A1757FA-A7DF-4F81-ADEB-8E9BE4AF02D9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6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A1757FA-A7DF-4F81-ADEB-8E9BE4AF02D9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7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A1757FA-A7DF-4F81-ADEB-8E9BE4AF02D9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7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A1757FA-A7DF-4F81-ADEB-8E9BE4AF02D9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7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A1757FA-A7DF-4F81-ADEB-8E9BE4AF02D9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7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A1757FA-A7DF-4F81-ADEB-8E9BE4AF02D9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7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A1757FA-A7DF-4F81-ADEB-8E9BE4AF02D9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7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A1757FA-A7DF-4F81-ADEB-8E9BE4AF02D9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7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A1757FA-A7DF-4F81-ADEB-8E9BE4AF02D9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7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A1757FA-A7DF-4F81-ADEB-8E9BE4AF02D9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7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A1757FA-A7DF-4F81-ADEB-8E9BE4AF02D9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7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C897D43-1E56-4418-8E2E-8DA30D896F45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8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C897D43-1E56-4418-8E2E-8DA30D896F45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8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C897D43-1E56-4418-8E2E-8DA30D896F45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8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C897D43-1E56-4418-8E2E-8DA30D896F45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8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C897D43-1E56-4418-8E2E-8DA30D896F45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8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C897D43-1E56-4418-8E2E-8DA30D896F45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8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C897D43-1E56-4418-8E2E-8DA30D896F45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8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C897D43-1E56-4418-8E2E-8DA30D896F45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8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C897D43-1E56-4418-8E2E-8DA30D896F45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8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C897D43-1E56-4418-8E2E-8DA30D896F45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8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C897D43-1E56-4418-8E2E-8DA30D896F45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9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7501103-B37C-46E0-AB4C-AFF52EBF16FE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9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7501103-B37C-46E0-AB4C-AFF52EBF16FE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9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7501103-B37C-46E0-AB4C-AFF52EBF16FE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9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7501103-B37C-46E0-AB4C-AFF52EBF16FE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9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7501103-B37C-46E0-AB4C-AFF52EBF16FE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9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7501103-B37C-46E0-AB4C-AFF52EBF16FE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9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7501103-B37C-46E0-AB4C-AFF52EBF16FE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9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7501103-B37C-46E0-AB4C-AFF52EBF16FE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9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7501103-B37C-46E0-AB4C-AFF52EBF16FE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9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7501103-B37C-46E0-AB4C-AFF52EBF16FE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1.xml" /><Relationship Id="rId10" Type="http://schemas.openxmlformats.org/officeDocument/2006/relationships/slideLayout" Target="../slideLayouts/slideLayout110.xml" /><Relationship Id="rId11" Type="http://schemas.openxmlformats.org/officeDocument/2006/relationships/slideLayout" Target="../slideLayouts/slideLayout111.xml" /><Relationship Id="rId12" Type="http://schemas.openxmlformats.org/officeDocument/2006/relationships/image" Target="../media/image1.jpeg" /><Relationship Id="rId13" Type="http://schemas.openxmlformats.org/officeDocument/2006/relationships/theme" Target="../theme/theme10.xml" /><Relationship Id="rId2" Type="http://schemas.openxmlformats.org/officeDocument/2006/relationships/slideLayout" Target="../slideLayouts/slideLayout102.xml" /><Relationship Id="rId3" Type="http://schemas.openxmlformats.org/officeDocument/2006/relationships/slideLayout" Target="../slideLayouts/slideLayout103.xml" /><Relationship Id="rId4" Type="http://schemas.openxmlformats.org/officeDocument/2006/relationships/slideLayout" Target="../slideLayouts/slideLayout104.xml" /><Relationship Id="rId5" Type="http://schemas.openxmlformats.org/officeDocument/2006/relationships/slideLayout" Target="../slideLayouts/slideLayout105.xml" /><Relationship Id="rId6" Type="http://schemas.openxmlformats.org/officeDocument/2006/relationships/slideLayout" Target="../slideLayouts/slideLayout106.xml" /><Relationship Id="rId7" Type="http://schemas.openxmlformats.org/officeDocument/2006/relationships/slideLayout" Target="../slideLayouts/slideLayout107.xml" /><Relationship Id="rId8" Type="http://schemas.openxmlformats.org/officeDocument/2006/relationships/slideLayout" Target="../slideLayouts/slideLayout108.xml" /><Relationship Id="rId9" Type="http://schemas.openxmlformats.org/officeDocument/2006/relationships/slideLayout" Target="../slideLayouts/slideLayout109.xml" /></Relationships>
</file>

<file path=ppt/slideMasters/_rels/slideMaster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2.xml" /><Relationship Id="rId10" Type="http://schemas.openxmlformats.org/officeDocument/2006/relationships/slideLayout" Target="../slideLayouts/slideLayout121.xml" /><Relationship Id="rId11" Type="http://schemas.openxmlformats.org/officeDocument/2006/relationships/slideLayout" Target="../slideLayouts/slideLayout122.xml" /><Relationship Id="rId12" Type="http://schemas.openxmlformats.org/officeDocument/2006/relationships/image" Target="../media/image1.jpeg" /><Relationship Id="rId13" Type="http://schemas.openxmlformats.org/officeDocument/2006/relationships/theme" Target="../theme/theme11.xml" /><Relationship Id="rId2" Type="http://schemas.openxmlformats.org/officeDocument/2006/relationships/slideLayout" Target="../slideLayouts/slideLayout113.xml" /><Relationship Id="rId3" Type="http://schemas.openxmlformats.org/officeDocument/2006/relationships/slideLayout" Target="../slideLayouts/slideLayout114.xml" /><Relationship Id="rId4" Type="http://schemas.openxmlformats.org/officeDocument/2006/relationships/slideLayout" Target="../slideLayouts/slideLayout115.xml" /><Relationship Id="rId5" Type="http://schemas.openxmlformats.org/officeDocument/2006/relationships/slideLayout" Target="../slideLayouts/slideLayout116.xml" /><Relationship Id="rId6" Type="http://schemas.openxmlformats.org/officeDocument/2006/relationships/slideLayout" Target="../slideLayouts/slideLayout117.xml" /><Relationship Id="rId7" Type="http://schemas.openxmlformats.org/officeDocument/2006/relationships/slideLayout" Target="../slideLayouts/slideLayout118.xml" /><Relationship Id="rId8" Type="http://schemas.openxmlformats.org/officeDocument/2006/relationships/slideLayout" Target="../slideLayouts/slideLayout119.xml" /><Relationship Id="rId9" Type="http://schemas.openxmlformats.org/officeDocument/2006/relationships/slideLayout" Target="../slideLayouts/slideLayout120.xml" /></Relationships>
</file>

<file path=ppt/slideMasters/_rels/slideMaster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3.xml" /><Relationship Id="rId10" Type="http://schemas.openxmlformats.org/officeDocument/2006/relationships/slideLayout" Target="../slideLayouts/slideLayout132.xml" /><Relationship Id="rId11" Type="http://schemas.openxmlformats.org/officeDocument/2006/relationships/slideLayout" Target="../slideLayouts/slideLayout133.xml" /><Relationship Id="rId12" Type="http://schemas.openxmlformats.org/officeDocument/2006/relationships/image" Target="../media/image1.jpeg" /><Relationship Id="rId13" Type="http://schemas.openxmlformats.org/officeDocument/2006/relationships/theme" Target="../theme/theme12.xml" /><Relationship Id="rId2" Type="http://schemas.openxmlformats.org/officeDocument/2006/relationships/slideLayout" Target="../slideLayouts/slideLayout124.xml" /><Relationship Id="rId3" Type="http://schemas.openxmlformats.org/officeDocument/2006/relationships/slideLayout" Target="../slideLayouts/slideLayout125.xml" /><Relationship Id="rId4" Type="http://schemas.openxmlformats.org/officeDocument/2006/relationships/slideLayout" Target="../slideLayouts/slideLayout126.xml" /><Relationship Id="rId5" Type="http://schemas.openxmlformats.org/officeDocument/2006/relationships/slideLayout" Target="../slideLayouts/slideLayout127.xml" /><Relationship Id="rId6" Type="http://schemas.openxmlformats.org/officeDocument/2006/relationships/slideLayout" Target="../slideLayouts/slideLayout128.xml" /><Relationship Id="rId7" Type="http://schemas.openxmlformats.org/officeDocument/2006/relationships/slideLayout" Target="../slideLayouts/slideLayout129.xml" /><Relationship Id="rId8" Type="http://schemas.openxmlformats.org/officeDocument/2006/relationships/slideLayout" Target="../slideLayouts/slideLayout130.xml" /><Relationship Id="rId9" Type="http://schemas.openxmlformats.org/officeDocument/2006/relationships/slideLayout" Target="../slideLayouts/slideLayout131.xml" /></Relationships>
</file>

<file path=ppt/slideMasters/_rels/slideMaster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4.xml" /><Relationship Id="rId10" Type="http://schemas.openxmlformats.org/officeDocument/2006/relationships/slideLayout" Target="../slideLayouts/slideLayout143.xml" /><Relationship Id="rId11" Type="http://schemas.openxmlformats.org/officeDocument/2006/relationships/slideLayout" Target="../slideLayouts/slideLayout144.xml" /><Relationship Id="rId12" Type="http://schemas.openxmlformats.org/officeDocument/2006/relationships/image" Target="../media/image1.jpeg" /><Relationship Id="rId13" Type="http://schemas.openxmlformats.org/officeDocument/2006/relationships/theme" Target="../theme/theme13.xml" /><Relationship Id="rId2" Type="http://schemas.openxmlformats.org/officeDocument/2006/relationships/slideLayout" Target="../slideLayouts/slideLayout135.xml" /><Relationship Id="rId3" Type="http://schemas.openxmlformats.org/officeDocument/2006/relationships/slideLayout" Target="../slideLayouts/slideLayout136.xml" /><Relationship Id="rId4" Type="http://schemas.openxmlformats.org/officeDocument/2006/relationships/slideLayout" Target="../slideLayouts/slideLayout137.xml" /><Relationship Id="rId5" Type="http://schemas.openxmlformats.org/officeDocument/2006/relationships/slideLayout" Target="../slideLayouts/slideLayout138.xml" /><Relationship Id="rId6" Type="http://schemas.openxmlformats.org/officeDocument/2006/relationships/slideLayout" Target="../slideLayouts/slideLayout139.xml" /><Relationship Id="rId7" Type="http://schemas.openxmlformats.org/officeDocument/2006/relationships/slideLayout" Target="../slideLayouts/slideLayout140.xml" /><Relationship Id="rId8" Type="http://schemas.openxmlformats.org/officeDocument/2006/relationships/slideLayout" Target="../slideLayouts/slideLayout141.xml" /><Relationship Id="rId9" Type="http://schemas.openxmlformats.org/officeDocument/2006/relationships/slideLayout" Target="../slideLayouts/slideLayout142.xml" /></Relationships>
</file>

<file path=ppt/slideMasters/_rels/slideMaster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5.xml" /><Relationship Id="rId10" Type="http://schemas.openxmlformats.org/officeDocument/2006/relationships/slideLayout" Target="../slideLayouts/slideLayout154.xml" /><Relationship Id="rId11" Type="http://schemas.openxmlformats.org/officeDocument/2006/relationships/slideLayout" Target="../slideLayouts/slideLayout155.xml" /><Relationship Id="rId12" Type="http://schemas.openxmlformats.org/officeDocument/2006/relationships/slideLayout" Target="../slideLayouts/slideLayout156.xml" /><Relationship Id="rId13" Type="http://schemas.openxmlformats.org/officeDocument/2006/relationships/theme" Target="../theme/theme14.xml" /><Relationship Id="rId2" Type="http://schemas.openxmlformats.org/officeDocument/2006/relationships/slideLayout" Target="../slideLayouts/slideLayout146.xml" /><Relationship Id="rId3" Type="http://schemas.openxmlformats.org/officeDocument/2006/relationships/slideLayout" Target="../slideLayouts/slideLayout147.xml" /><Relationship Id="rId4" Type="http://schemas.openxmlformats.org/officeDocument/2006/relationships/slideLayout" Target="../slideLayouts/slideLayout148.xml" /><Relationship Id="rId5" Type="http://schemas.openxmlformats.org/officeDocument/2006/relationships/slideLayout" Target="../slideLayouts/slideLayout149.xml" /><Relationship Id="rId6" Type="http://schemas.openxmlformats.org/officeDocument/2006/relationships/slideLayout" Target="../slideLayouts/slideLayout150.xml" /><Relationship Id="rId7" Type="http://schemas.openxmlformats.org/officeDocument/2006/relationships/slideLayout" Target="../slideLayouts/slideLayout151.xml" /><Relationship Id="rId8" Type="http://schemas.openxmlformats.org/officeDocument/2006/relationships/slideLayout" Target="../slideLayouts/slideLayout152.xml" /><Relationship Id="rId9" Type="http://schemas.openxmlformats.org/officeDocument/2006/relationships/slideLayout" Target="../slideLayouts/slideLayout153.xml" /></Relationships>
</file>

<file path=ppt/slideMasters/_rels/slideMaster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7.xml" /><Relationship Id="rId10" Type="http://schemas.openxmlformats.org/officeDocument/2006/relationships/slideLayout" Target="../slideLayouts/slideLayout166.xml" /><Relationship Id="rId11" Type="http://schemas.openxmlformats.org/officeDocument/2006/relationships/slideLayout" Target="../slideLayouts/slideLayout167.xml" /><Relationship Id="rId12" Type="http://schemas.openxmlformats.org/officeDocument/2006/relationships/slideLayout" Target="../slideLayouts/slideLayout168.xml" /><Relationship Id="rId13" Type="http://schemas.openxmlformats.org/officeDocument/2006/relationships/image" Target="../media/image1.jpeg" /><Relationship Id="rId14" Type="http://schemas.openxmlformats.org/officeDocument/2006/relationships/theme" Target="../theme/theme15.xml" /><Relationship Id="rId2" Type="http://schemas.openxmlformats.org/officeDocument/2006/relationships/slideLayout" Target="../slideLayouts/slideLayout158.xml" /><Relationship Id="rId3" Type="http://schemas.openxmlformats.org/officeDocument/2006/relationships/slideLayout" Target="../slideLayouts/slideLayout159.xml" /><Relationship Id="rId4" Type="http://schemas.openxmlformats.org/officeDocument/2006/relationships/slideLayout" Target="../slideLayouts/slideLayout160.xml" /><Relationship Id="rId5" Type="http://schemas.openxmlformats.org/officeDocument/2006/relationships/slideLayout" Target="../slideLayouts/slideLayout161.xml" /><Relationship Id="rId6" Type="http://schemas.openxmlformats.org/officeDocument/2006/relationships/slideLayout" Target="../slideLayouts/slideLayout162.xml" /><Relationship Id="rId7" Type="http://schemas.openxmlformats.org/officeDocument/2006/relationships/slideLayout" Target="../slideLayouts/slideLayout163.xml" /><Relationship Id="rId8" Type="http://schemas.openxmlformats.org/officeDocument/2006/relationships/slideLayout" Target="../slideLayouts/slideLayout164.xml" /><Relationship Id="rId9" Type="http://schemas.openxmlformats.org/officeDocument/2006/relationships/slideLayout" Target="../slideLayouts/slideLayout165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slideLayout" Target="../slideLayouts/slideLayout22.xml" /><Relationship Id="rId11" Type="http://schemas.openxmlformats.org/officeDocument/2006/relationships/slideLayout" Target="../slideLayouts/slideLayout23.xml" /><Relationship Id="rId12" Type="http://schemas.openxmlformats.org/officeDocument/2006/relationships/image" Target="../media/image1.jpeg" /><Relationship Id="rId13" Type="http://schemas.openxmlformats.org/officeDocument/2006/relationships/theme" Target="../theme/theme2.xml" /><Relationship Id="rId2" Type="http://schemas.openxmlformats.org/officeDocument/2006/relationships/slideLayout" Target="../slideLayouts/slideLayout14.xml" /><Relationship Id="rId3" Type="http://schemas.openxmlformats.org/officeDocument/2006/relationships/slideLayout" Target="../slideLayouts/slideLayout15.xml" /><Relationship Id="rId4" Type="http://schemas.openxmlformats.org/officeDocument/2006/relationships/slideLayout" Target="../slideLayouts/slideLayout16.xml" /><Relationship Id="rId5" Type="http://schemas.openxmlformats.org/officeDocument/2006/relationships/slideLayout" Target="../slideLayouts/slideLayout17.xml" /><Relationship Id="rId6" Type="http://schemas.openxmlformats.org/officeDocument/2006/relationships/slideLayout" Target="../slideLayouts/slideLayout18.xml" /><Relationship Id="rId7" Type="http://schemas.openxmlformats.org/officeDocument/2006/relationships/slideLayout" Target="../slideLayouts/slideLayout19.xml" /><Relationship Id="rId8" Type="http://schemas.openxmlformats.org/officeDocument/2006/relationships/slideLayout" Target="../slideLayouts/slideLayout20.xml" /><Relationship Id="rId9" Type="http://schemas.openxmlformats.org/officeDocument/2006/relationships/slideLayout" Target="../slideLayouts/slideLayout21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10" Type="http://schemas.openxmlformats.org/officeDocument/2006/relationships/slideLayout" Target="../slideLayouts/slideLayout33.xml" /><Relationship Id="rId11" Type="http://schemas.openxmlformats.org/officeDocument/2006/relationships/slideLayout" Target="../slideLayouts/slideLayout34.xml" /><Relationship Id="rId12" Type="http://schemas.openxmlformats.org/officeDocument/2006/relationships/image" Target="../media/image1.jpeg" /><Relationship Id="rId13" Type="http://schemas.openxmlformats.org/officeDocument/2006/relationships/theme" Target="../theme/theme3.xml" /><Relationship Id="rId2" Type="http://schemas.openxmlformats.org/officeDocument/2006/relationships/slideLayout" Target="../slideLayouts/slideLayout25.xml" /><Relationship Id="rId3" Type="http://schemas.openxmlformats.org/officeDocument/2006/relationships/slideLayout" Target="../slideLayouts/slideLayout26.xml" /><Relationship Id="rId4" Type="http://schemas.openxmlformats.org/officeDocument/2006/relationships/slideLayout" Target="../slideLayouts/slideLayout27.xml" /><Relationship Id="rId5" Type="http://schemas.openxmlformats.org/officeDocument/2006/relationships/slideLayout" Target="../slideLayouts/slideLayout28.xml" /><Relationship Id="rId6" Type="http://schemas.openxmlformats.org/officeDocument/2006/relationships/slideLayout" Target="../slideLayouts/slideLayout29.xml" /><Relationship Id="rId7" Type="http://schemas.openxmlformats.org/officeDocument/2006/relationships/slideLayout" Target="../slideLayouts/slideLayout30.xml" /><Relationship Id="rId8" Type="http://schemas.openxmlformats.org/officeDocument/2006/relationships/slideLayout" Target="../slideLayouts/slideLayout31.xml" /><Relationship Id="rId9" Type="http://schemas.openxmlformats.org/officeDocument/2006/relationships/slideLayout" Target="../slideLayouts/slideLayout32.xml" /></Relationships>
</file>

<file path=ppt/slideMasters/_rels/slideMaster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5.xml" /><Relationship Id="rId10" Type="http://schemas.openxmlformats.org/officeDocument/2006/relationships/slideLayout" Target="../slideLayouts/slideLayout44.xml" /><Relationship Id="rId11" Type="http://schemas.openxmlformats.org/officeDocument/2006/relationships/slideLayout" Target="../slideLayouts/slideLayout45.xml" /><Relationship Id="rId12" Type="http://schemas.openxmlformats.org/officeDocument/2006/relationships/image" Target="../media/image1.jpeg" /><Relationship Id="rId13" Type="http://schemas.openxmlformats.org/officeDocument/2006/relationships/theme" Target="../theme/theme4.xml" /><Relationship Id="rId2" Type="http://schemas.openxmlformats.org/officeDocument/2006/relationships/slideLayout" Target="../slideLayouts/slideLayout36.xml" /><Relationship Id="rId3" Type="http://schemas.openxmlformats.org/officeDocument/2006/relationships/slideLayout" Target="../slideLayouts/slideLayout37.xml" /><Relationship Id="rId4" Type="http://schemas.openxmlformats.org/officeDocument/2006/relationships/slideLayout" Target="../slideLayouts/slideLayout38.xml" /><Relationship Id="rId5" Type="http://schemas.openxmlformats.org/officeDocument/2006/relationships/slideLayout" Target="../slideLayouts/slideLayout39.xml" /><Relationship Id="rId6" Type="http://schemas.openxmlformats.org/officeDocument/2006/relationships/slideLayout" Target="../slideLayouts/slideLayout40.xml" /><Relationship Id="rId7" Type="http://schemas.openxmlformats.org/officeDocument/2006/relationships/slideLayout" Target="../slideLayouts/slideLayout41.xml" /><Relationship Id="rId8" Type="http://schemas.openxmlformats.org/officeDocument/2006/relationships/slideLayout" Target="../slideLayouts/slideLayout42.xml" /><Relationship Id="rId9" Type="http://schemas.openxmlformats.org/officeDocument/2006/relationships/slideLayout" Target="../slideLayouts/slideLayout43.xml" /></Relationships>
</file>

<file path=ppt/slideMasters/_rels/slideMaster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6.xml" /><Relationship Id="rId10" Type="http://schemas.openxmlformats.org/officeDocument/2006/relationships/slideLayout" Target="../slideLayouts/slideLayout55.xml" /><Relationship Id="rId11" Type="http://schemas.openxmlformats.org/officeDocument/2006/relationships/slideLayout" Target="../slideLayouts/slideLayout56.xml" /><Relationship Id="rId12" Type="http://schemas.openxmlformats.org/officeDocument/2006/relationships/image" Target="../media/image1.jpeg" /><Relationship Id="rId13" Type="http://schemas.openxmlformats.org/officeDocument/2006/relationships/theme" Target="../theme/theme5.xml" /><Relationship Id="rId2" Type="http://schemas.openxmlformats.org/officeDocument/2006/relationships/slideLayout" Target="../slideLayouts/slideLayout47.xml" /><Relationship Id="rId3" Type="http://schemas.openxmlformats.org/officeDocument/2006/relationships/slideLayout" Target="../slideLayouts/slideLayout48.xml" /><Relationship Id="rId4" Type="http://schemas.openxmlformats.org/officeDocument/2006/relationships/slideLayout" Target="../slideLayouts/slideLayout49.xml" /><Relationship Id="rId5" Type="http://schemas.openxmlformats.org/officeDocument/2006/relationships/slideLayout" Target="../slideLayouts/slideLayout50.xml" /><Relationship Id="rId6" Type="http://schemas.openxmlformats.org/officeDocument/2006/relationships/slideLayout" Target="../slideLayouts/slideLayout51.xml" /><Relationship Id="rId7" Type="http://schemas.openxmlformats.org/officeDocument/2006/relationships/slideLayout" Target="../slideLayouts/slideLayout52.xml" /><Relationship Id="rId8" Type="http://schemas.openxmlformats.org/officeDocument/2006/relationships/slideLayout" Target="../slideLayouts/slideLayout53.xml" /><Relationship Id="rId9" Type="http://schemas.openxmlformats.org/officeDocument/2006/relationships/slideLayout" Target="../slideLayouts/slideLayout54.xml" /></Relationships>
</file>

<file path=ppt/slideMasters/_rels/slideMaster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7.xml" /><Relationship Id="rId10" Type="http://schemas.openxmlformats.org/officeDocument/2006/relationships/slideLayout" Target="../slideLayouts/slideLayout66.xml" /><Relationship Id="rId11" Type="http://schemas.openxmlformats.org/officeDocument/2006/relationships/slideLayout" Target="../slideLayouts/slideLayout67.xml" /><Relationship Id="rId12" Type="http://schemas.openxmlformats.org/officeDocument/2006/relationships/image" Target="../media/image1.jpeg" /><Relationship Id="rId13" Type="http://schemas.openxmlformats.org/officeDocument/2006/relationships/theme" Target="../theme/theme6.xml" /><Relationship Id="rId2" Type="http://schemas.openxmlformats.org/officeDocument/2006/relationships/slideLayout" Target="../slideLayouts/slideLayout58.xml" /><Relationship Id="rId3" Type="http://schemas.openxmlformats.org/officeDocument/2006/relationships/slideLayout" Target="../slideLayouts/slideLayout59.xml" /><Relationship Id="rId4" Type="http://schemas.openxmlformats.org/officeDocument/2006/relationships/slideLayout" Target="../slideLayouts/slideLayout60.xml" /><Relationship Id="rId5" Type="http://schemas.openxmlformats.org/officeDocument/2006/relationships/slideLayout" Target="../slideLayouts/slideLayout61.xml" /><Relationship Id="rId6" Type="http://schemas.openxmlformats.org/officeDocument/2006/relationships/slideLayout" Target="../slideLayouts/slideLayout62.xml" /><Relationship Id="rId7" Type="http://schemas.openxmlformats.org/officeDocument/2006/relationships/slideLayout" Target="../slideLayouts/slideLayout63.xml" /><Relationship Id="rId8" Type="http://schemas.openxmlformats.org/officeDocument/2006/relationships/slideLayout" Target="../slideLayouts/slideLayout64.xml" /><Relationship Id="rId9" Type="http://schemas.openxmlformats.org/officeDocument/2006/relationships/slideLayout" Target="../slideLayouts/slideLayout65.xml" /></Relationships>
</file>

<file path=ppt/slideMasters/_rels/slideMaster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8.xml" /><Relationship Id="rId10" Type="http://schemas.openxmlformats.org/officeDocument/2006/relationships/slideLayout" Target="../slideLayouts/slideLayout77.xml" /><Relationship Id="rId11" Type="http://schemas.openxmlformats.org/officeDocument/2006/relationships/slideLayout" Target="../slideLayouts/slideLayout78.xml" /><Relationship Id="rId12" Type="http://schemas.openxmlformats.org/officeDocument/2006/relationships/image" Target="../media/image1.jpeg" /><Relationship Id="rId13" Type="http://schemas.openxmlformats.org/officeDocument/2006/relationships/theme" Target="../theme/theme7.xml" /><Relationship Id="rId2" Type="http://schemas.openxmlformats.org/officeDocument/2006/relationships/slideLayout" Target="../slideLayouts/slideLayout69.xml" /><Relationship Id="rId3" Type="http://schemas.openxmlformats.org/officeDocument/2006/relationships/slideLayout" Target="../slideLayouts/slideLayout70.xml" /><Relationship Id="rId4" Type="http://schemas.openxmlformats.org/officeDocument/2006/relationships/slideLayout" Target="../slideLayouts/slideLayout71.xml" /><Relationship Id="rId5" Type="http://schemas.openxmlformats.org/officeDocument/2006/relationships/slideLayout" Target="../slideLayouts/slideLayout72.xml" /><Relationship Id="rId6" Type="http://schemas.openxmlformats.org/officeDocument/2006/relationships/slideLayout" Target="../slideLayouts/slideLayout73.xml" /><Relationship Id="rId7" Type="http://schemas.openxmlformats.org/officeDocument/2006/relationships/slideLayout" Target="../slideLayouts/slideLayout74.xml" /><Relationship Id="rId8" Type="http://schemas.openxmlformats.org/officeDocument/2006/relationships/slideLayout" Target="../slideLayouts/slideLayout75.xml" /><Relationship Id="rId9" Type="http://schemas.openxmlformats.org/officeDocument/2006/relationships/slideLayout" Target="../slideLayouts/slideLayout76.xml" /></Relationships>
</file>

<file path=ppt/slideMasters/_rels/slideMaster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9.xml" /><Relationship Id="rId10" Type="http://schemas.openxmlformats.org/officeDocument/2006/relationships/slideLayout" Target="../slideLayouts/slideLayout88.xml" /><Relationship Id="rId11" Type="http://schemas.openxmlformats.org/officeDocument/2006/relationships/slideLayout" Target="../slideLayouts/slideLayout89.xml" /><Relationship Id="rId12" Type="http://schemas.openxmlformats.org/officeDocument/2006/relationships/image" Target="../media/image1.jpeg" /><Relationship Id="rId13" Type="http://schemas.openxmlformats.org/officeDocument/2006/relationships/theme" Target="../theme/theme8.xml" /><Relationship Id="rId2" Type="http://schemas.openxmlformats.org/officeDocument/2006/relationships/slideLayout" Target="../slideLayouts/slideLayout80.xml" /><Relationship Id="rId3" Type="http://schemas.openxmlformats.org/officeDocument/2006/relationships/slideLayout" Target="../slideLayouts/slideLayout81.xml" /><Relationship Id="rId4" Type="http://schemas.openxmlformats.org/officeDocument/2006/relationships/slideLayout" Target="../slideLayouts/slideLayout82.xml" /><Relationship Id="rId5" Type="http://schemas.openxmlformats.org/officeDocument/2006/relationships/slideLayout" Target="../slideLayouts/slideLayout83.xml" /><Relationship Id="rId6" Type="http://schemas.openxmlformats.org/officeDocument/2006/relationships/slideLayout" Target="../slideLayouts/slideLayout84.xml" /><Relationship Id="rId7" Type="http://schemas.openxmlformats.org/officeDocument/2006/relationships/slideLayout" Target="../slideLayouts/slideLayout85.xml" /><Relationship Id="rId8" Type="http://schemas.openxmlformats.org/officeDocument/2006/relationships/slideLayout" Target="../slideLayouts/slideLayout86.xml" /><Relationship Id="rId9" Type="http://schemas.openxmlformats.org/officeDocument/2006/relationships/slideLayout" Target="../slideLayouts/slideLayout87.xml" /></Relationships>
</file>

<file path=ppt/slideMasters/_rels/slideMaster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0.xml" /><Relationship Id="rId10" Type="http://schemas.openxmlformats.org/officeDocument/2006/relationships/slideLayout" Target="../slideLayouts/slideLayout99.xml" /><Relationship Id="rId11" Type="http://schemas.openxmlformats.org/officeDocument/2006/relationships/slideLayout" Target="../slideLayouts/slideLayout100.xml" /><Relationship Id="rId12" Type="http://schemas.openxmlformats.org/officeDocument/2006/relationships/image" Target="../media/image1.jpeg" /><Relationship Id="rId13" Type="http://schemas.openxmlformats.org/officeDocument/2006/relationships/theme" Target="../theme/theme9.xml" /><Relationship Id="rId2" Type="http://schemas.openxmlformats.org/officeDocument/2006/relationships/slideLayout" Target="../slideLayouts/slideLayout91.xml" /><Relationship Id="rId3" Type="http://schemas.openxmlformats.org/officeDocument/2006/relationships/slideLayout" Target="../slideLayouts/slideLayout92.xml" /><Relationship Id="rId4" Type="http://schemas.openxmlformats.org/officeDocument/2006/relationships/slideLayout" Target="../slideLayouts/slideLayout93.xml" /><Relationship Id="rId5" Type="http://schemas.openxmlformats.org/officeDocument/2006/relationships/slideLayout" Target="../slideLayouts/slideLayout94.xml" /><Relationship Id="rId6" Type="http://schemas.openxmlformats.org/officeDocument/2006/relationships/slideLayout" Target="../slideLayouts/slideLayout95.xml" /><Relationship Id="rId7" Type="http://schemas.openxmlformats.org/officeDocument/2006/relationships/slideLayout" Target="../slideLayouts/slideLayout96.xml" /><Relationship Id="rId8" Type="http://schemas.openxmlformats.org/officeDocument/2006/relationships/slideLayout" Target="../slideLayouts/slideLayout97.xml" /><Relationship Id="rId9" Type="http://schemas.openxmlformats.org/officeDocument/2006/relationships/slideLayout" Target="../slideLayouts/slideLayout98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5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/>
              <a:t>单击此处编辑母版文本样式</a:t>
            </a:r>
          </a:p>
          <a:p>
            <a:pPr lvl="1" indent="-285750"/>
            <a:r>
              <a:rPr lang="zh-CN" altLang="en-US"/>
              <a:t>第二级</a:t>
            </a:r>
          </a:p>
          <a:p>
            <a:pPr lvl="2" indent="-228600"/>
            <a:r>
              <a:rPr lang="zh-CN" altLang="en-US"/>
              <a:t>第三级</a:t>
            </a:r>
          </a:p>
          <a:p>
            <a:pPr lvl="3" indent="-228600"/>
            <a:r>
              <a:rPr lang="zh-CN" altLang="en-US"/>
              <a:t>第四级</a:t>
            </a:r>
          </a:p>
          <a:p>
            <a:pPr lvl="4" indent="-228600"/>
            <a:r>
              <a:rPr lang="zh-CN" altLang="en-US"/>
              <a:t>第五级</a:t>
            </a:r>
          </a:p>
        </p:txBody>
      </p:sp>
      <p:sp>
        <p:nvSpPr>
          <p:cNvPr id="2052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3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slow">
    <p:wipe/>
  </p:transition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-914400"/>
            <a:r>
              <a:rPr lang="zh-CN" altLang="en-US"/>
              <a:t>单击此处编辑母版标题样式</a:t>
            </a:r>
          </a:p>
        </p:txBody>
      </p:sp>
      <p:sp>
        <p:nvSpPr>
          <p:cNvPr id="10243" name="文本占位符 2"/>
          <p:cNvSpPr>
            <a:spLocks noGrp="1"/>
          </p:cNvSpPr>
          <p:nvPr>
            <p:ph type="body" idx="5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/>
              <a:t>单击此处编辑母版文本样式</a:t>
            </a:r>
          </a:p>
          <a:p>
            <a:pPr lvl="1" indent="-285750"/>
            <a:r>
              <a:rPr lang="zh-CN" altLang="en-US"/>
              <a:t>第二级</a:t>
            </a:r>
          </a:p>
          <a:p>
            <a:pPr lvl="2" indent="-228600"/>
            <a:r>
              <a:rPr lang="zh-CN" altLang="en-US"/>
              <a:t>第三级</a:t>
            </a:r>
          </a:p>
          <a:p>
            <a:pPr lvl="3" indent="-228600"/>
            <a:r>
              <a:rPr lang="zh-CN" altLang="en-US"/>
              <a:t>第四级</a:t>
            </a:r>
          </a:p>
          <a:p>
            <a:pPr lvl="4" indent="-228600"/>
            <a:r>
              <a:rPr lang="zh-CN" altLang="en-US"/>
              <a:t>第五级</a:t>
            </a:r>
          </a:p>
        </p:txBody>
      </p:sp>
      <p:sp>
        <p:nvSpPr>
          <p:cNvPr id="12292" name="日期占位符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EFE37B6-665E-48A1-85D9-42E359BB808D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293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294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8" r:id="rId1"/>
    <p:sldLayoutId id="2147483759" r:id="rId2"/>
    <p:sldLayoutId id="2147483760" r:id="rId3"/>
    <p:sldLayoutId id="2147483761" r:id="rId4"/>
    <p:sldLayoutId id="2147483762" r:id="rId5"/>
    <p:sldLayoutId id="2147483763" r:id="rId6"/>
    <p:sldLayoutId id="2147483764" r:id="rId7"/>
    <p:sldLayoutId id="2147483765" r:id="rId8"/>
    <p:sldLayoutId id="2147483766" r:id="rId9"/>
    <p:sldLayoutId id="2147483767" r:id="rId10"/>
    <p:sldLayoutId id="2147483768" r:id="rId11"/>
  </p:sldLayoutIdLst>
  <p:transition spd="slow">
    <p:wipe/>
  </p:transition>
  <p:timing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-914400"/>
            <a:r>
              <a:rPr lang="zh-CN" altLang="en-US"/>
              <a:t>单击此处编辑母版标题样式</a:t>
            </a:r>
          </a:p>
        </p:txBody>
      </p:sp>
      <p:sp>
        <p:nvSpPr>
          <p:cNvPr id="11267" name="文本占位符 2"/>
          <p:cNvSpPr>
            <a:spLocks noGrp="1"/>
          </p:cNvSpPr>
          <p:nvPr>
            <p:ph type="body" idx="5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/>
              <a:t>单击此处编辑母版文本样式</a:t>
            </a:r>
          </a:p>
          <a:p>
            <a:pPr lvl="1" indent="-285750"/>
            <a:r>
              <a:rPr lang="zh-CN" altLang="en-US"/>
              <a:t>第二级</a:t>
            </a:r>
          </a:p>
          <a:p>
            <a:pPr lvl="2" indent="-228600"/>
            <a:r>
              <a:rPr lang="zh-CN" altLang="en-US"/>
              <a:t>第三级</a:t>
            </a:r>
          </a:p>
          <a:p>
            <a:pPr lvl="3" indent="-228600"/>
            <a:r>
              <a:rPr lang="zh-CN" altLang="en-US"/>
              <a:t>第四级</a:t>
            </a:r>
          </a:p>
          <a:p>
            <a:pPr lvl="4" indent="-228600"/>
            <a:r>
              <a:rPr lang="zh-CN" altLang="en-US"/>
              <a:t>第五级</a:t>
            </a:r>
          </a:p>
        </p:txBody>
      </p:sp>
      <p:sp>
        <p:nvSpPr>
          <p:cNvPr id="13316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91DB4CA-334C-455E-AEB1-1FEE75B0DE48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317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318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71" r:id="rId2"/>
    <p:sldLayoutId id="2147483772" r:id="rId3"/>
    <p:sldLayoutId id="2147483773" r:id="rId4"/>
    <p:sldLayoutId id="2147483774" r:id="rId5"/>
    <p:sldLayoutId id="2147483775" r:id="rId6"/>
    <p:sldLayoutId id="2147483776" r:id="rId7"/>
    <p:sldLayoutId id="2147483777" r:id="rId8"/>
    <p:sldLayoutId id="2147483778" r:id="rId9"/>
    <p:sldLayoutId id="2147483779" r:id="rId10"/>
    <p:sldLayoutId id="2147483780" r:id="rId11"/>
  </p:sldLayoutIdLst>
  <p:transition spd="slow">
    <p:wipe/>
  </p:transition>
  <p:timing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290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-914400"/>
            <a:r>
              <a:rPr lang="zh-CN" altLang="en-US"/>
              <a:t>单击此处编辑母版标题样式</a:t>
            </a:r>
          </a:p>
        </p:txBody>
      </p:sp>
      <p:sp>
        <p:nvSpPr>
          <p:cNvPr id="12291" name="文本占位符 2"/>
          <p:cNvSpPr>
            <a:spLocks noGrp="1"/>
          </p:cNvSpPr>
          <p:nvPr>
            <p:ph type="body" idx="5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/>
              <a:t>单击此处编辑母版文本样式</a:t>
            </a:r>
          </a:p>
          <a:p>
            <a:pPr lvl="1" indent="-285750"/>
            <a:r>
              <a:rPr lang="zh-CN" altLang="en-US"/>
              <a:t>第二级</a:t>
            </a:r>
          </a:p>
          <a:p>
            <a:pPr lvl="2" indent="-228600"/>
            <a:r>
              <a:rPr lang="zh-CN" altLang="en-US"/>
              <a:t>第三级</a:t>
            </a:r>
          </a:p>
          <a:p>
            <a:pPr lvl="3" indent="-228600"/>
            <a:r>
              <a:rPr lang="zh-CN" altLang="en-US"/>
              <a:t>第四级</a:t>
            </a:r>
          </a:p>
          <a:p>
            <a:pPr lvl="4" indent="-228600"/>
            <a:r>
              <a:rPr lang="zh-CN" altLang="en-US"/>
              <a:t>第五级</a:t>
            </a:r>
          </a:p>
        </p:txBody>
      </p:sp>
      <p:sp>
        <p:nvSpPr>
          <p:cNvPr id="14340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521EDFC-88DB-4BD9-B990-463D3169E7C8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341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342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2" r:id="rId1"/>
    <p:sldLayoutId id="2147483783" r:id="rId2"/>
    <p:sldLayoutId id="2147483784" r:id="rId3"/>
    <p:sldLayoutId id="2147483785" r:id="rId4"/>
    <p:sldLayoutId id="2147483786" r:id="rId5"/>
    <p:sldLayoutId id="2147483787" r:id="rId6"/>
    <p:sldLayoutId id="2147483788" r:id="rId7"/>
    <p:sldLayoutId id="2147483789" r:id="rId8"/>
    <p:sldLayoutId id="2147483790" r:id="rId9"/>
    <p:sldLayoutId id="2147483791" r:id="rId10"/>
    <p:sldLayoutId id="2147483792" r:id="rId11"/>
  </p:sldLayoutIdLst>
  <p:transition spd="slow">
    <p:wipe/>
  </p:transition>
  <p:timing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4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-914400"/>
            <a:r>
              <a:rPr lang="zh-CN" altLang="en-US"/>
              <a:t>单击此处编辑母版标题样式</a:t>
            </a:r>
          </a:p>
        </p:txBody>
      </p:sp>
      <p:sp>
        <p:nvSpPr>
          <p:cNvPr id="13315" name="文本占位符 2"/>
          <p:cNvSpPr>
            <a:spLocks noGrp="1"/>
          </p:cNvSpPr>
          <p:nvPr>
            <p:ph type="body" idx="5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/>
              <a:t>单击此处编辑母版文本样式</a:t>
            </a:r>
          </a:p>
          <a:p>
            <a:pPr lvl="1" indent="-285750"/>
            <a:r>
              <a:rPr lang="zh-CN" altLang="en-US"/>
              <a:t>第二级</a:t>
            </a:r>
          </a:p>
          <a:p>
            <a:pPr lvl="2" indent="-228600"/>
            <a:r>
              <a:rPr lang="zh-CN" altLang="en-US"/>
              <a:t>第三级</a:t>
            </a:r>
          </a:p>
          <a:p>
            <a:pPr lvl="3" indent="-228600"/>
            <a:r>
              <a:rPr lang="zh-CN" altLang="en-US"/>
              <a:t>第四级</a:t>
            </a:r>
          </a:p>
          <a:p>
            <a:pPr lvl="4" indent="-228600"/>
            <a:r>
              <a:rPr lang="zh-CN" altLang="en-US"/>
              <a:t>第五级</a:t>
            </a:r>
          </a:p>
        </p:txBody>
      </p:sp>
      <p:sp>
        <p:nvSpPr>
          <p:cNvPr id="15364" name="日期占位符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6F0FDD0-0011-4A08-BE09-88FBE393A23F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365" name="页脚占位符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366" name="灯片编号占位符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4" r:id="rId1"/>
    <p:sldLayoutId id="2147483795" r:id="rId2"/>
    <p:sldLayoutId id="2147483796" r:id="rId3"/>
    <p:sldLayoutId id="2147483797" r:id="rId4"/>
    <p:sldLayoutId id="2147483798" r:id="rId5"/>
    <p:sldLayoutId id="2147483799" r:id="rId6"/>
    <p:sldLayoutId id="2147483800" r:id="rId7"/>
    <p:sldLayoutId id="2147483801" r:id="rId8"/>
    <p:sldLayoutId id="2147483802" r:id="rId9"/>
    <p:sldLayoutId id="2147483803" r:id="rId10"/>
    <p:sldLayoutId id="2147483804" r:id="rId11"/>
  </p:sldLayoutIdLst>
  <p:transition spd="slow">
    <p:wipe/>
  </p:transition>
  <p:timing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5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/>
              <a:t>单击此处编辑母版文本样式</a:t>
            </a:r>
          </a:p>
          <a:p>
            <a:pPr lvl="1" indent="-285750"/>
            <a:r>
              <a:rPr lang="zh-CN" altLang="en-US"/>
              <a:t>第二级</a:t>
            </a:r>
          </a:p>
          <a:p>
            <a:pPr lvl="2" indent="-228600"/>
            <a:r>
              <a:rPr lang="zh-CN" altLang="en-US"/>
              <a:t>第三级</a:t>
            </a:r>
          </a:p>
          <a:p>
            <a:pPr lvl="3" indent="-228600"/>
            <a:r>
              <a:rPr lang="zh-CN" altLang="en-US"/>
              <a:t>第四级</a:t>
            </a:r>
          </a:p>
          <a:p>
            <a:pPr lvl="4" indent="-228600"/>
            <a:r>
              <a:rPr lang="zh-CN" altLang="en-US"/>
              <a:t>第五级</a:t>
            </a:r>
          </a:p>
        </p:txBody>
      </p:sp>
      <p:sp>
        <p:nvSpPr>
          <p:cNvPr id="2052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3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4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9A0DB2DC-4C9A-4742-B13C-FB6460FD3503}" type="slidenum">
              <a:rPr lang="zh-CN" altLang="en-US" noProof="1"/>
              <a:t>‹#›</a:t>
            </a:fld>
            <a:endParaRPr lang="zh-CN" altLang="en-US" noProof="1"/>
          </a:p>
        </p:txBody>
      </p:sp>
    </p:spTree>
    <p:extLst>
      <p:ext uri="{BB962C8B-B14F-4D97-AF65-F5344CB8AC3E}">
        <p14:creationId xmlns:p14="http://schemas.microsoft.com/office/powerpoint/2010/main" xmlns="" val="31060710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3820" r:id="rId2"/>
    <p:sldLayoutId id="2147483821" r:id="rId3"/>
    <p:sldLayoutId id="2147483822" r:id="rId4"/>
    <p:sldLayoutId id="2147483823" r:id="rId5"/>
    <p:sldLayoutId id="2147483824" r:id="rId6"/>
    <p:sldLayoutId id="2147483825" r:id="rId7"/>
    <p:sldLayoutId id="2147483826" r:id="rId8"/>
    <p:sldLayoutId id="2147483827" r:id="rId9"/>
    <p:sldLayoutId id="2147483828" r:id="rId10"/>
    <p:sldLayoutId id="2147483829" r:id="rId11"/>
    <p:sldLayoutId id="2147483830" r:id="rId12"/>
  </p:sldLayoutIdLst>
  <p:transition spd="slow">
    <p:wipe/>
  </p:transition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5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/>
              <a:t>单击此处编辑母版文本样式</a:t>
            </a:r>
          </a:p>
          <a:p>
            <a:pPr lvl="1" indent="-285750"/>
            <a:r>
              <a:rPr lang="zh-CN" altLang="en-US"/>
              <a:t>第二级</a:t>
            </a:r>
          </a:p>
          <a:p>
            <a:pPr lvl="2" indent="-228600"/>
            <a:r>
              <a:rPr lang="zh-CN" altLang="en-US"/>
              <a:t>第三级</a:t>
            </a:r>
          </a:p>
          <a:p>
            <a:pPr lvl="3" indent="-228600"/>
            <a:r>
              <a:rPr lang="zh-CN" altLang="en-US"/>
              <a:t>第四级</a:t>
            </a:r>
          </a:p>
          <a:p>
            <a:pPr lvl="4" indent="-228600"/>
            <a:r>
              <a:rPr lang="zh-CN" altLang="en-US"/>
              <a:t>第五级</a:t>
            </a:r>
          </a:p>
        </p:txBody>
      </p:sp>
      <p:sp>
        <p:nvSpPr>
          <p:cNvPr id="2052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3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4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9A0DB2DC-4C9A-4742-B13C-FB6460FD3503}" type="slidenum">
              <a:rPr lang="zh-CN" altLang="en-US" noProof="1"/>
              <a:t>‹#›</a:t>
            </a:fld>
            <a:endParaRPr lang="zh-CN" altLang="en-US" noProof="1"/>
          </a:p>
        </p:txBody>
      </p:sp>
    </p:spTree>
    <p:extLst>
      <p:ext uri="{BB962C8B-B14F-4D97-AF65-F5344CB8AC3E}">
        <p14:creationId xmlns:p14="http://schemas.microsoft.com/office/powerpoint/2010/main" xmlns="" val="41694675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2" r:id="rId1"/>
    <p:sldLayoutId id="2147483833" r:id="rId2"/>
    <p:sldLayoutId id="2147483834" r:id="rId3"/>
    <p:sldLayoutId id="2147483835" r:id="rId4"/>
    <p:sldLayoutId id="2147483836" r:id="rId5"/>
    <p:sldLayoutId id="2147483837" r:id="rId6"/>
    <p:sldLayoutId id="2147483838" r:id="rId7"/>
    <p:sldLayoutId id="2147483839" r:id="rId8"/>
    <p:sldLayoutId id="2147483840" r:id="rId9"/>
    <p:sldLayoutId id="2147483841" r:id="rId10"/>
    <p:sldLayoutId id="2147483842" r:id="rId11"/>
    <p:sldLayoutId id="2147483843" r:id="rId12"/>
  </p:sldLayoutIdLst>
  <p:transition spd="slow">
    <p:wipe/>
  </p:transition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-914400"/>
            <a:r>
              <a:rPr lang="zh-CN" altLang="en-US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5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/>
              <a:t>单击此处编辑母版文本样式</a:t>
            </a:r>
          </a:p>
          <a:p>
            <a:pPr lvl="1" indent="-285750"/>
            <a:r>
              <a:rPr lang="zh-CN" altLang="en-US"/>
              <a:t>第二级</a:t>
            </a:r>
          </a:p>
          <a:p>
            <a:pPr lvl="2" indent="-228600"/>
            <a:r>
              <a:rPr lang="zh-CN" altLang="en-US"/>
              <a:t>第三级</a:t>
            </a:r>
          </a:p>
          <a:p>
            <a:pPr lvl="3" indent="-228600"/>
            <a:r>
              <a:rPr lang="zh-CN" altLang="en-US"/>
              <a:t>第四级</a:t>
            </a:r>
          </a:p>
          <a:p>
            <a:pPr lvl="4" indent="-228600"/>
            <a:r>
              <a:rPr lang="zh-CN" altLang="en-US"/>
              <a:t>第五级</a:t>
            </a:r>
          </a:p>
        </p:txBody>
      </p:sp>
      <p:sp>
        <p:nvSpPr>
          <p:cNvPr id="4100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defRPr sz="1200">
                <a:solidFill>
                  <a:srgbClr val="898989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546D138-061E-4FF7-80E8-CC62A913EA30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1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defRPr sz="1200">
                <a:solidFill>
                  <a:srgbClr val="898989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2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Arial" panose="020b0604020202020204" pitchFamily="34" charset="0"/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ransition spd="slow">
    <p:wipe/>
  </p:transition>
  <p:timing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4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-914400"/>
            <a:r>
              <a:rPr lang="zh-CN" altLang="en-US"/>
              <a:t>单击此处编辑母版标题样式</a:t>
            </a:r>
          </a:p>
        </p:txBody>
      </p:sp>
      <p:sp>
        <p:nvSpPr>
          <p:cNvPr id="3075" name="文本占位符 2"/>
          <p:cNvSpPr>
            <a:spLocks noGrp="1"/>
          </p:cNvSpPr>
          <p:nvPr>
            <p:ph type="body" idx="5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/>
              <a:t>单击此处编辑母版文本样式</a:t>
            </a:r>
          </a:p>
          <a:p>
            <a:pPr lvl="1" indent="-285750"/>
            <a:r>
              <a:rPr lang="zh-CN" altLang="en-US"/>
              <a:t>第二级</a:t>
            </a:r>
          </a:p>
          <a:p>
            <a:pPr lvl="2" indent="-228600"/>
            <a:r>
              <a:rPr lang="zh-CN" altLang="en-US"/>
              <a:t>第三级</a:t>
            </a:r>
          </a:p>
          <a:p>
            <a:pPr lvl="3" indent="-228600"/>
            <a:r>
              <a:rPr lang="zh-CN" altLang="en-US"/>
              <a:t>第四级</a:t>
            </a:r>
          </a:p>
          <a:p>
            <a:pPr lvl="4" indent="-228600"/>
            <a:r>
              <a:rPr lang="zh-CN" altLang="en-US"/>
              <a:t>第五级</a:t>
            </a:r>
          </a:p>
        </p:txBody>
      </p:sp>
      <p:sp>
        <p:nvSpPr>
          <p:cNvPr id="5124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1389120F-6D65-4014-89F5-C8E8BCDD1C7D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5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6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ransition spd="slow">
    <p:wipe/>
  </p:transition>
  <p:timing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8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-914400"/>
            <a:r>
              <a:rPr lang="zh-CN" altLang="en-US"/>
              <a:t>单击此处编辑母版标题样式</a:t>
            </a:r>
          </a:p>
        </p:txBody>
      </p:sp>
      <p:sp>
        <p:nvSpPr>
          <p:cNvPr id="4099" name="文本占位符 2"/>
          <p:cNvSpPr>
            <a:spLocks noGrp="1"/>
          </p:cNvSpPr>
          <p:nvPr>
            <p:ph type="body" idx="5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/>
              <a:t>单击此处编辑母版文本样式</a:t>
            </a:r>
          </a:p>
          <a:p>
            <a:pPr lvl="1" indent="-285750"/>
            <a:r>
              <a:rPr lang="zh-CN" altLang="en-US"/>
              <a:t>第二级</a:t>
            </a:r>
          </a:p>
          <a:p>
            <a:pPr lvl="2" indent="-228600"/>
            <a:r>
              <a:rPr lang="zh-CN" altLang="en-US"/>
              <a:t>第三级</a:t>
            </a:r>
          </a:p>
          <a:p>
            <a:pPr lvl="3" indent="-228600"/>
            <a:r>
              <a:rPr lang="zh-CN" altLang="en-US"/>
              <a:t>第四级</a:t>
            </a:r>
          </a:p>
          <a:p>
            <a:pPr lvl="4" indent="-228600"/>
            <a:r>
              <a:rPr lang="zh-CN" altLang="en-US"/>
              <a:t>第五级</a:t>
            </a:r>
          </a:p>
        </p:txBody>
      </p:sp>
      <p:sp>
        <p:nvSpPr>
          <p:cNvPr id="614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D503912-6619-4C11-8692-00F12039B90F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4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ransition spd="slow">
    <p:wipe/>
  </p:transition>
  <p:timing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-914400"/>
            <a:r>
              <a:rPr lang="zh-CN" altLang="en-US"/>
              <a:t>单击此处编辑母版标题样式</a:t>
            </a:r>
          </a:p>
        </p:txBody>
      </p:sp>
      <p:sp>
        <p:nvSpPr>
          <p:cNvPr id="5123" name="文本占位符 2"/>
          <p:cNvSpPr>
            <a:spLocks noGrp="1"/>
          </p:cNvSpPr>
          <p:nvPr>
            <p:ph type="body" idx="5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/>
              <a:t>单击此处编辑母版文本样式</a:t>
            </a:r>
          </a:p>
          <a:p>
            <a:pPr lvl="1" indent="-285750"/>
            <a:r>
              <a:rPr lang="zh-CN" altLang="en-US"/>
              <a:t>第二级</a:t>
            </a:r>
          </a:p>
          <a:p>
            <a:pPr lvl="2" indent="-228600"/>
            <a:r>
              <a:rPr lang="zh-CN" altLang="en-US"/>
              <a:t>第三级</a:t>
            </a:r>
          </a:p>
          <a:p>
            <a:pPr lvl="3" indent="-228600"/>
            <a:r>
              <a:rPr lang="zh-CN" altLang="en-US"/>
              <a:t>第四级</a:t>
            </a:r>
          </a:p>
          <a:p>
            <a:pPr lvl="4" indent="-228600"/>
            <a:r>
              <a:rPr lang="zh-CN" altLang="en-US"/>
              <a:t>第五级</a:t>
            </a:r>
          </a:p>
        </p:txBody>
      </p:sp>
      <p:sp>
        <p:nvSpPr>
          <p:cNvPr id="7172" name="日期占位符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E9B512-75AD-4E04-A7DE-85B435BB5BA2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73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74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ransition spd="slow">
    <p:wipe/>
  </p:transition>
  <p:timing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6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-914400"/>
            <a:r>
              <a:rPr lang="zh-CN" altLang="en-US"/>
              <a:t>单击此处编辑母版标题样式</a:t>
            </a:r>
          </a:p>
        </p:txBody>
      </p:sp>
      <p:sp>
        <p:nvSpPr>
          <p:cNvPr id="6147" name="文本占位符 2"/>
          <p:cNvSpPr>
            <a:spLocks noGrp="1"/>
          </p:cNvSpPr>
          <p:nvPr>
            <p:ph type="body" idx="5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/>
              <a:t>单击此处编辑母版文本样式</a:t>
            </a:r>
          </a:p>
          <a:p>
            <a:pPr lvl="1" indent="-285750"/>
            <a:r>
              <a:rPr lang="zh-CN" altLang="en-US"/>
              <a:t>第二级</a:t>
            </a:r>
          </a:p>
          <a:p>
            <a:pPr lvl="2" indent="-228600"/>
            <a:r>
              <a:rPr lang="zh-CN" altLang="en-US"/>
              <a:t>第三级</a:t>
            </a:r>
          </a:p>
          <a:p>
            <a:pPr lvl="3" indent="-228600"/>
            <a:r>
              <a:rPr lang="zh-CN" altLang="en-US"/>
              <a:t>第四级</a:t>
            </a:r>
          </a:p>
          <a:p>
            <a:pPr lvl="4" indent="-228600"/>
            <a:r>
              <a:rPr lang="zh-CN" altLang="en-US"/>
              <a:t>第五级</a:t>
            </a:r>
          </a:p>
        </p:txBody>
      </p:sp>
      <p:sp>
        <p:nvSpPr>
          <p:cNvPr id="8196" name="日期占位符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30D2A2B-0882-4484-B682-29A9FA462C80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197" name="页脚占位符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198" name="灯片编号占位符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</p:sldLayoutIdLst>
  <p:transition spd="slow">
    <p:wipe/>
  </p:transition>
  <p:timing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70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-914400"/>
            <a:r>
              <a:rPr lang="zh-CN" altLang="en-US"/>
              <a:t>单击此处编辑母版标题样式</a:t>
            </a:r>
          </a:p>
        </p:txBody>
      </p:sp>
      <p:sp>
        <p:nvSpPr>
          <p:cNvPr id="7171" name="文本占位符 2"/>
          <p:cNvSpPr>
            <a:spLocks noGrp="1"/>
          </p:cNvSpPr>
          <p:nvPr>
            <p:ph type="body" idx="5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/>
              <a:t>单击此处编辑母版文本样式</a:t>
            </a:r>
          </a:p>
          <a:p>
            <a:pPr lvl="1" indent="-285750"/>
            <a:r>
              <a:rPr lang="zh-CN" altLang="en-US"/>
              <a:t>第二级</a:t>
            </a:r>
          </a:p>
          <a:p>
            <a:pPr lvl="2" indent="-228600"/>
            <a:r>
              <a:rPr lang="zh-CN" altLang="en-US"/>
              <a:t>第三级</a:t>
            </a:r>
          </a:p>
          <a:p>
            <a:pPr lvl="3" indent="-228600"/>
            <a:r>
              <a:rPr lang="zh-CN" altLang="en-US"/>
              <a:t>第四级</a:t>
            </a:r>
          </a:p>
          <a:p>
            <a:pPr lvl="4" indent="-228600"/>
            <a:r>
              <a:rPr lang="zh-CN" altLang="en-US"/>
              <a:t>第五级</a:t>
            </a:r>
          </a:p>
        </p:txBody>
      </p:sp>
      <p:sp>
        <p:nvSpPr>
          <p:cNvPr id="9220" name="日期占位符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A1757FA-A7DF-4F81-ADEB-8E9BE4AF02D9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21" name="页脚占位符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22" name="灯片编号占位符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</p:sldLayoutIdLst>
  <p:transition spd="slow">
    <p:wipe/>
  </p:transition>
  <p:timing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4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-914400"/>
            <a:r>
              <a:rPr lang="zh-CN" altLang="en-US"/>
              <a:t>单击此处编辑母版标题样式</a:t>
            </a:r>
          </a:p>
        </p:txBody>
      </p:sp>
      <p:sp>
        <p:nvSpPr>
          <p:cNvPr id="8195" name="文本占位符 2"/>
          <p:cNvSpPr>
            <a:spLocks noGrp="1"/>
          </p:cNvSpPr>
          <p:nvPr>
            <p:ph type="body" idx="5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/>
              <a:t>单击此处编辑母版文本样式</a:t>
            </a:r>
          </a:p>
          <a:p>
            <a:pPr lvl="1" indent="-285750"/>
            <a:r>
              <a:rPr lang="zh-CN" altLang="en-US"/>
              <a:t>第二级</a:t>
            </a:r>
          </a:p>
          <a:p>
            <a:pPr lvl="2" indent="-228600"/>
            <a:r>
              <a:rPr lang="zh-CN" altLang="en-US"/>
              <a:t>第三级</a:t>
            </a:r>
          </a:p>
          <a:p>
            <a:pPr lvl="3" indent="-228600"/>
            <a:r>
              <a:rPr lang="zh-CN" altLang="en-US"/>
              <a:t>第四级</a:t>
            </a:r>
          </a:p>
          <a:p>
            <a:pPr lvl="4" indent="-228600"/>
            <a:r>
              <a:rPr lang="zh-CN" altLang="en-US"/>
              <a:t>第五级</a:t>
            </a:r>
          </a:p>
        </p:txBody>
      </p:sp>
      <p:sp>
        <p:nvSpPr>
          <p:cNvPr id="10244" name="日期占位符 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C897D43-1E56-4418-8E2E-8DA30D896F45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45" name="页脚占位符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46" name="灯片编号占位符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2" r:id="rId9"/>
    <p:sldLayoutId id="2147483743" r:id="rId10"/>
    <p:sldLayoutId id="2147483744" r:id="rId11"/>
  </p:sldLayoutIdLst>
  <p:transition spd="slow">
    <p:wipe/>
  </p:transition>
  <p:timing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18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-914400"/>
            <a:r>
              <a:rPr lang="zh-CN" altLang="en-US"/>
              <a:t>单击此处编辑母版标题样式</a:t>
            </a:r>
          </a:p>
        </p:txBody>
      </p:sp>
      <p:sp>
        <p:nvSpPr>
          <p:cNvPr id="9219" name="文本占位符 2"/>
          <p:cNvSpPr>
            <a:spLocks noGrp="1"/>
          </p:cNvSpPr>
          <p:nvPr>
            <p:ph type="body" idx="5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/>
              <a:t>单击此处编辑母版文本样式</a:t>
            </a:r>
          </a:p>
          <a:p>
            <a:pPr lvl="1" indent="-285750"/>
            <a:r>
              <a:rPr lang="zh-CN" altLang="en-US"/>
              <a:t>第二级</a:t>
            </a:r>
          </a:p>
          <a:p>
            <a:pPr lvl="2" indent="-228600"/>
            <a:r>
              <a:rPr lang="zh-CN" altLang="en-US"/>
              <a:t>第三级</a:t>
            </a:r>
          </a:p>
          <a:p>
            <a:pPr lvl="3" indent="-228600"/>
            <a:r>
              <a:rPr lang="zh-CN" altLang="en-US"/>
              <a:t>第四级</a:t>
            </a:r>
          </a:p>
          <a:p>
            <a:pPr lvl="4" indent="-228600"/>
            <a:r>
              <a:rPr lang="zh-CN" altLang="en-US"/>
              <a:t>第五级</a:t>
            </a:r>
          </a:p>
        </p:txBody>
      </p:sp>
      <p:sp>
        <p:nvSpPr>
          <p:cNvPr id="11268" name="日期占位符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7501103-B37C-46E0-AB4C-AFF52EBF16FE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69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70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</p:sldLayoutIdLst>
  <p:transition spd="slow">
    <p:wipe/>
  </p:transition>
  <p:timing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1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2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3.png" /><Relationship Id="rId3" Type="http://schemas.openxmlformats.org/officeDocument/2006/relationships/hyperlink" Target="http://www.shede.com.cn/docc/wenhua/renwu/simaqian.htm" TargetMode="Externa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4.png" /><Relationship Id="rId3" Type="http://schemas.openxmlformats.org/officeDocument/2006/relationships/image" Target="../media/image15.png" /><Relationship Id="rId4" Type="http://schemas.openxmlformats.org/officeDocument/2006/relationships/image" Target="../media/image16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1.xml" /><Relationship Id="rId2" Type="http://schemas.openxmlformats.org/officeDocument/2006/relationships/image" Target="../media/image7.png" /><Relationship Id="rId3" Type="http://schemas.openxmlformats.org/officeDocument/2006/relationships/image" Target="../media/image8.png" /><Relationship Id="rId4" Type="http://schemas.openxmlformats.org/officeDocument/2006/relationships/image" Target="../media/image11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1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6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1.xml" /><Relationship Id="rId2" Type="http://schemas.openxmlformats.org/officeDocument/2006/relationships/image" Target="../media/image17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1.xml" /><Relationship Id="rId2" Type="http://schemas.openxmlformats.org/officeDocument/2006/relationships/image" Target="../media/image18.jpeg" /><Relationship Id="rId3" Type="http://schemas.openxmlformats.org/officeDocument/2006/relationships/image" Target="../media/image19.jpe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6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0.jpeg" /><Relationship Id="rId3" Type="http://schemas.openxmlformats.org/officeDocument/2006/relationships/image" Target="../media/image21.jpe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1.xml" /><Relationship Id="rId2" Type="http://schemas.openxmlformats.org/officeDocument/2006/relationships/image" Target="../media/image3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6.xml" /><Relationship Id="rId2" Type="http://schemas.openxmlformats.org/officeDocument/2006/relationships/notesSlide" Target="../notesSlides/notesSlide3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png" /><Relationship Id="rId3" Type="http://schemas.openxmlformats.org/officeDocument/2006/relationships/image" Target="../media/image8.pn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png" /><Relationship Id="rId3" Type="http://schemas.openxmlformats.org/officeDocument/2006/relationships/image" Target="../media/image8.png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1.xml" /><Relationship Id="rId2" Type="http://schemas.openxmlformats.org/officeDocument/2006/relationships/image" Target="../media/image3.jpe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0.jpeg" /><Relationship Id="rId3" Type="http://schemas.openxmlformats.org/officeDocument/2006/relationships/image" Target="../media/image21.jpeg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1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4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.jpeg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2.jpeg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3.jpeg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1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png" /><Relationship Id="rId3" Type="http://schemas.openxmlformats.org/officeDocument/2006/relationships/image" Target="../media/image8.png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png" /><Relationship Id="rId3" Type="http://schemas.openxmlformats.org/officeDocument/2006/relationships/image" Target="../media/image8.png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png" /><Relationship Id="rId3" Type="http://schemas.openxmlformats.org/officeDocument/2006/relationships/image" Target="../media/image8.png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4.png" /><Relationship Id="rId3" Type="http://schemas.openxmlformats.org/officeDocument/2006/relationships/image" Target="../media/image7.png" /><Relationship Id="rId4" Type="http://schemas.openxmlformats.org/officeDocument/2006/relationships/image" Target="../media/image8.png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png" /><Relationship Id="rId3" Type="http://schemas.openxmlformats.org/officeDocument/2006/relationships/image" Target="../media/image8.png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6.xml" /></Relationships>
</file>

<file path=ppt/slides/_rels/slide4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png" /><Relationship Id="rId3" Type="http://schemas.openxmlformats.org/officeDocument/2006/relationships/image" Target="../media/image8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png" /><Relationship Id="rId3" Type="http://schemas.openxmlformats.org/officeDocument/2006/relationships/image" Target="../media/image6.png" /></Relationships>
</file>

<file path=ppt/slides/_rels/slide5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5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63.xml" /><Relationship Id="rId2" Type="http://schemas.openxmlformats.org/officeDocument/2006/relationships/image" Target="../media/image7.png" /><Relationship Id="rId3" Type="http://schemas.openxmlformats.org/officeDocument/2006/relationships/audio" Target="../media/audio11.wav" /></Relationships>
</file>

<file path=ppt/slides/_rels/slide5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5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5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5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5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8.xml" /></Relationships>
</file>

<file path=ppt/slides/_rels/slide5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png" /><Relationship Id="rId3" Type="http://schemas.openxmlformats.org/officeDocument/2006/relationships/image" Target="../media/image8.png" /></Relationships>
</file>

<file path=ppt/slides/_rels/slide5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png" /><Relationship Id="rId3" Type="http://schemas.openxmlformats.org/officeDocument/2006/relationships/image" Target="../media/image8.png" /><Relationship Id="rId4" Type="http://schemas.openxmlformats.org/officeDocument/2006/relationships/image" Target="../media/image9.png" /><Relationship Id="rId5" Type="http://schemas.openxmlformats.org/officeDocument/2006/relationships/image" Target="../media/image10.jpeg" /><Relationship Id="rId6" Type="http://schemas.openxmlformats.org/officeDocument/2006/relationships/image" Target="../media/image11.png" /></Relationships>
</file>

<file path=ppt/slides/_rels/slide6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png" /><Relationship Id="rId3" Type="http://schemas.openxmlformats.org/officeDocument/2006/relationships/image" Target="../media/image8.png" /></Relationships>
</file>

<file path=ppt/slides/_rels/slide6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png" /><Relationship Id="rId3" Type="http://schemas.openxmlformats.org/officeDocument/2006/relationships/image" Target="../media/image8.png" /></Relationships>
</file>

<file path=ppt/slides/_rels/slide6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png" /><Relationship Id="rId3" Type="http://schemas.openxmlformats.org/officeDocument/2006/relationships/image" Target="../media/image8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2.png" /><Relationship Id="rId3" Type="http://schemas.openxmlformats.org/officeDocument/2006/relationships/image" Target="../media/image7.png" /><Relationship Id="rId4" Type="http://schemas.openxmlformats.org/officeDocument/2006/relationships/image" Target="../media/image8.png" /></Relationships>
</file>

<file path=ppt/slides/_rels/slide7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7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7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7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7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7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7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5.jpeg" /><Relationship Id="rId3" Type="http://schemas.openxmlformats.org/officeDocument/2006/relationships/image" Target="../media/image26.jpeg" /></Relationships>
</file>

<file path=ppt/slides/_rels/slide7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png" /><Relationship Id="rId3" Type="http://schemas.openxmlformats.org/officeDocument/2006/relationships/image" Target="../media/image8.png" /></Relationships>
</file>

<file path=ppt/slides/_rels/slide7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png" /><Relationship Id="rId3" Type="http://schemas.openxmlformats.org/officeDocument/2006/relationships/image" Target="../media/image8.png" /></Relationships>
</file>

<file path=ppt/slides/_rels/slide7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png" /><Relationship Id="rId3" Type="http://schemas.openxmlformats.org/officeDocument/2006/relationships/image" Target="../media/image8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png" /><Relationship Id="rId3" Type="http://schemas.openxmlformats.org/officeDocument/2006/relationships/image" Target="../media/image8.png" /></Relationships>
</file>

<file path=ppt/slides/_rels/slide8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png" /><Relationship Id="rId3" Type="http://schemas.openxmlformats.org/officeDocument/2006/relationships/image" Target="../media/image8.png" /></Relationships>
</file>

<file path=ppt/slides/_rels/slide8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png" /><Relationship Id="rId3" Type="http://schemas.openxmlformats.org/officeDocument/2006/relationships/image" Target="../media/image8.png" /></Relationships>
</file>

<file path=ppt/slides/_rels/slide8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png" /><Relationship Id="rId3" Type="http://schemas.openxmlformats.org/officeDocument/2006/relationships/image" Target="../media/image8.png" /></Relationships>
</file>

<file path=ppt/slides/_rels/slide8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png" /><Relationship Id="rId3" Type="http://schemas.openxmlformats.org/officeDocument/2006/relationships/image" Target="../media/image8.png" /></Relationships>
</file>

<file path=ppt/slides/_rels/slide8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png" /><Relationship Id="rId3" Type="http://schemas.openxmlformats.org/officeDocument/2006/relationships/image" Target="../media/image8.png" /></Relationships>
</file>

<file path=ppt/slides/_rels/slide8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png" /><Relationship Id="rId3" Type="http://schemas.openxmlformats.org/officeDocument/2006/relationships/image" Target="../media/image8.png" /></Relationships>
</file>

<file path=ppt/slides/_rels/slide8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7.jpeg" /></Relationships>
</file>

<file path=ppt/slides/_rels/slide8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8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8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9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9.jpeg" /></Relationships>
</file>

<file path=ppt/slides/_rels/slide9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9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9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png" /><Relationship Id="rId3" Type="http://schemas.openxmlformats.org/officeDocument/2006/relationships/image" Target="../media/image8.png" /></Relationships>
</file>

<file path=ppt/slides/_rels/slide9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9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9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9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0.jpeg" /><Relationship Id="rId3" Type="http://schemas.openxmlformats.org/officeDocument/2006/relationships/image" Target="../media/image31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3" descr="timg"/>
          <p:cNvPicPr>
            <a:picLocks noChangeAspect="1"/>
          </p:cNvPicPr>
          <p:nvPr/>
        </p:nvPicPr>
        <p:blipFill>
          <a:blip r:embed="rId3">
            <a:lum bright="18000" contrast="30000"/>
          </a:blip>
          <a:srcRect b="7112"/>
          <a:stretch>
            <a:fillRect/>
          </a:stretch>
        </p:blipFill>
        <p:spPr>
          <a:xfrm>
            <a:off x="366395" y="291465"/>
            <a:ext cx="8035290" cy="497586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534400" y="505509"/>
            <a:ext cx="3139440" cy="4031873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000" b="1">
                <a:solidFill>
                  <a:srgbClr val="FF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楚汉之争</a:t>
            </a:r>
            <a:endParaRPr lang="zh-CN" altLang="en-US" sz="3600" b="1">
              <a:solidFill>
                <a:srgbClr val="FF0000"/>
              </a:solidFill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ctr"/>
            <a:r>
              <a:rPr lang="zh-CN" altLang="en-US" sz="3600" b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     继中国秦末农民大起义之后，</a:t>
            </a:r>
            <a:r>
              <a:rPr lang="zh-CN" altLang="en-US" sz="3600" b="1">
                <a:solidFill>
                  <a:srgbClr val="4F81B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项羽和刘邦</a:t>
            </a:r>
            <a:r>
              <a:rPr lang="zh-CN" altLang="en-US" sz="3600" b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之间为争夺封建</a:t>
            </a:r>
            <a:r>
              <a:rPr lang="zh-CN" altLang="en-US" sz="3600" b="1" smtClean="0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统治权而</a:t>
            </a:r>
            <a:r>
              <a:rPr lang="zh-CN" altLang="en-US" sz="3600" b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进行</a:t>
            </a:r>
            <a:r>
              <a:rPr lang="zh-CN" altLang="en-US" sz="3600" b="1" smtClean="0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的战争</a:t>
            </a:r>
            <a:r>
              <a:rPr lang="zh-CN" altLang="en-US" sz="3600" b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xmlns="" val="268342304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3553" name="Picture 2" descr="simaqian">
            <a:hlinkClick r:id="rId3"/>
          </p:cNvPr>
          <p:cNvPicPr>
            <a:picLocks noChangeAspect="1"/>
          </p:cNvPicPr>
          <p:nvPr/>
        </p:nvPicPr>
        <p:blipFill>
          <a:blip r:embed="rId2">
            <a:lum contrast="6000"/>
          </a:blip>
          <a:stretch>
            <a:fillRect/>
          </a:stretch>
        </p:blipFill>
        <p:spPr>
          <a:xfrm>
            <a:off x="531813" y="439738"/>
            <a:ext cx="3544887" cy="59769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9" name="Rectangle 3"/>
          <p:cNvSpPr/>
          <p:nvPr/>
        </p:nvSpPr>
        <p:spPr>
          <a:xfrm>
            <a:off x="4640263" y="333375"/>
            <a:ext cx="4983162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eaLnBrk="0" hangingPunct="0"/>
            <a:r>
              <a:rPr lang="zh-CN" altLang="en-US" sz="60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郑板桥评论：</a:t>
            </a:r>
          </a:p>
        </p:txBody>
      </p:sp>
      <p:sp>
        <p:nvSpPr>
          <p:cNvPr id="14340" name="Rectangle 4"/>
          <p:cNvSpPr/>
          <p:nvPr/>
        </p:nvSpPr>
        <p:spPr>
          <a:xfrm>
            <a:off x="4421188" y="1476375"/>
            <a:ext cx="7678737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eaLnBrk="0" hangingPunct="0">
              <a:lnSpc>
                <a:spcPct val="150000"/>
              </a:lnSpc>
            </a:pPr>
            <a:r>
              <a:rPr lang="en-US" altLang="zh-CN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“《</a:t>
            </a:r>
            <a:r>
              <a:rPr lang="zh-CN" altLang="en-US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史记</a:t>
            </a:r>
            <a:r>
              <a:rPr lang="en-US" altLang="zh-CN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百三十篇中以</a:t>
            </a:r>
            <a:r>
              <a:rPr lang="en-US" altLang="zh-CN" sz="40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40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项羽本纪</a:t>
            </a:r>
            <a:r>
              <a:rPr lang="en-US" altLang="zh-CN" sz="40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为最，而</a:t>
            </a:r>
            <a:r>
              <a:rPr lang="en-US" altLang="zh-CN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项羽本纪</a:t>
            </a:r>
            <a:r>
              <a:rPr lang="en-US" altLang="zh-CN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中又以</a:t>
            </a:r>
            <a:r>
              <a:rPr lang="zh-CN" altLang="en-US" sz="40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巨鹿之战、鸿门之宴、垓下之围</a:t>
            </a:r>
            <a:r>
              <a:rPr lang="zh-CN" altLang="en-US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为最。”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9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9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  <p:bldP spid="14340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4582" name="Picture 2" descr="E:\PPT\PPT中国风元素\水墨具体图案\图片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6204366">
            <a:off x="128588" y="622300"/>
            <a:ext cx="1008062" cy="9286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3" name="Picture 2" descr="E:\PPT\PPT中国风元素\水墨具体图案\图片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866363">
            <a:off x="655638" y="2465388"/>
            <a:ext cx="962025" cy="885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4" name="Picture 2" descr="E:\PPT\PPT中国风元素\水墨具体图案\图片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4921035">
            <a:off x="1223963" y="4225925"/>
            <a:ext cx="965200" cy="890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85" name="TextBox 1"/>
          <p:cNvSpPr txBox="1"/>
          <p:nvPr/>
        </p:nvSpPr>
        <p:spPr>
          <a:xfrm>
            <a:off x="1276350" y="425450"/>
            <a:ext cx="9099550" cy="206210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 b="1">
                <a:solidFill>
                  <a:srgbClr val="C00000"/>
                </a:solidFill>
                <a:latin typeface="+mn-ea"/>
                <a:ea typeface="+mn-ea"/>
              </a:rPr>
              <a:t>“</a:t>
            </a:r>
            <a:r>
              <a:rPr lang="zh-CN" altLang="en-US" sz="3200" b="1">
                <a:solidFill>
                  <a:srgbClr val="C00000"/>
                </a:solidFill>
                <a:latin typeface="+mn-ea"/>
                <a:ea typeface="+mn-ea"/>
              </a:rPr>
              <a:t>巨鹿之战”</a:t>
            </a:r>
            <a:r>
              <a:rPr lang="zh-CN" altLang="en-US" sz="3200" b="1">
                <a:latin typeface="+mn-ea"/>
                <a:ea typeface="+mn-ea"/>
              </a:rPr>
              <a:t>是项羽暴兴、成为</a:t>
            </a:r>
            <a:r>
              <a:rPr lang="zh-CN" altLang="en-US" sz="3200" b="1">
                <a:solidFill>
                  <a:srgbClr val="C00000"/>
                </a:solidFill>
                <a:latin typeface="+mn-ea"/>
                <a:ea typeface="+mn-ea"/>
              </a:rPr>
              <a:t>西楚霸王的起点</a:t>
            </a:r>
            <a:r>
              <a:rPr lang="zh-CN" altLang="en-US" sz="3200" b="1">
                <a:latin typeface="+mn-ea"/>
                <a:ea typeface="+mn-ea"/>
              </a:rPr>
              <a:t>。作者着重写他如何叱咤风云、勇冠三军，摧毁秦军主力，扭转反秦局势，成为众望所归、天下注目的英雄。</a:t>
            </a:r>
          </a:p>
        </p:txBody>
      </p:sp>
      <p:sp>
        <p:nvSpPr>
          <p:cNvPr id="24586" name="矩形 11"/>
          <p:cNvSpPr/>
          <p:nvPr/>
        </p:nvSpPr>
        <p:spPr>
          <a:xfrm>
            <a:off x="2338388" y="2127250"/>
            <a:ext cx="8591550" cy="2031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endParaRPr lang="zh-CN" altLang="en-US" sz="30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200" b="1">
                <a:solidFill>
                  <a:srgbClr val="C00000"/>
                </a:solidFill>
                <a:latin typeface="+mn-ea"/>
                <a:ea typeface="+mn-ea"/>
              </a:rPr>
              <a:t>“鸿门之宴”</a:t>
            </a:r>
            <a:r>
              <a:rPr lang="zh-CN" altLang="en-US" sz="3200" b="1">
                <a:latin typeface="+mn-ea"/>
                <a:ea typeface="+mn-ea"/>
              </a:rPr>
              <a:t>则是项羽</a:t>
            </a:r>
            <a:r>
              <a:rPr lang="zh-CN" altLang="en-US" sz="3200" b="1">
                <a:solidFill>
                  <a:srgbClr val="C00000"/>
                </a:solidFill>
                <a:latin typeface="+mn-ea"/>
                <a:ea typeface="+mn-ea"/>
              </a:rPr>
              <a:t>由成功转向失败的关键</a:t>
            </a:r>
            <a:r>
              <a:rPr lang="zh-CN" altLang="en-US" sz="3200" b="1">
                <a:latin typeface="+mn-ea"/>
                <a:ea typeface="+mn-ea"/>
              </a:rPr>
              <a:t>。他以自己的坦率、磊落、骄矜、粗疏，轻纵了敌手，以致坐失良机，为自己留下后患。</a:t>
            </a:r>
          </a:p>
        </p:txBody>
      </p:sp>
      <p:sp>
        <p:nvSpPr>
          <p:cNvPr id="24587" name="矩形 12"/>
          <p:cNvSpPr/>
          <p:nvPr/>
        </p:nvSpPr>
        <p:spPr>
          <a:xfrm>
            <a:off x="2246313" y="4127500"/>
            <a:ext cx="9945687" cy="2031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endParaRPr lang="zh-CN" altLang="en-US" sz="30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200" b="1">
                <a:solidFill>
                  <a:srgbClr val="C00000"/>
                </a:solidFill>
                <a:latin typeface="+mn-ea"/>
                <a:ea typeface="+mn-ea"/>
              </a:rPr>
              <a:t>“垓下之围”</a:t>
            </a:r>
            <a:r>
              <a:rPr lang="zh-CN" altLang="en-US" sz="3200" b="1">
                <a:latin typeface="+mn-ea"/>
                <a:ea typeface="+mn-ea"/>
              </a:rPr>
              <a:t>写项羽最后败亡，</a:t>
            </a:r>
            <a:r>
              <a:rPr lang="zh-CN" altLang="en-US" sz="3200" b="1">
                <a:solidFill>
                  <a:srgbClr val="C00000"/>
                </a:solidFill>
                <a:latin typeface="+mn-ea"/>
                <a:ea typeface="+mn-ea"/>
              </a:rPr>
              <a:t>慷慨别姬</a:t>
            </a:r>
            <a:r>
              <a:rPr lang="zh-CN" altLang="en-US" sz="3200" b="1">
                <a:latin typeface="+mn-ea"/>
                <a:ea typeface="+mn-ea"/>
              </a:rPr>
              <a:t>，勇敢突围，斩将杀敌，所向披靡，虽无自知之明，但知愧对江东父老，不肯渡乌江，</a:t>
            </a:r>
            <a:r>
              <a:rPr lang="zh-CN" altLang="en-US" sz="3200" b="1">
                <a:solidFill>
                  <a:srgbClr val="C00000"/>
                </a:solidFill>
                <a:latin typeface="+mn-ea"/>
                <a:ea typeface="+mn-ea"/>
              </a:rPr>
              <a:t>自刎而死</a:t>
            </a:r>
            <a:r>
              <a:rPr lang="zh-CN" altLang="en-US" sz="3200" b="1">
                <a:latin typeface="+mn-ea"/>
                <a:ea typeface="+mn-ea"/>
              </a:rPr>
              <a:t>，凄怆悲壮，撼人心弦。</a:t>
            </a:r>
          </a:p>
        </p:txBody>
      </p:sp>
      <p:pic>
        <p:nvPicPr>
          <p:cNvPr id="2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69375" y="0"/>
            <a:ext cx="3222625" cy="32369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5" grpId="0"/>
      <p:bldP spid="24586" grpId="0"/>
      <p:bldP spid="2458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鸿门宴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E1252-594D-46B5-86F3-52C1F98576EF}" type="slidenum">
              <a:rPr lang="en-US" altLang="zh-CN"/>
              <a:t>12</a:t>
            </a:fld>
            <a:endParaRPr lang="en-US" altLang="zh-CN"/>
          </a:p>
        </p:txBody>
      </p:sp>
      <p:sp>
        <p:nvSpPr>
          <p:cNvPr id="1239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695325"/>
            <a:ext cx="12192000" cy="5876925"/>
          </a:xfrm>
        </p:spPr>
        <p:txBody>
          <a:bodyPr/>
          <a:lstStyle/>
          <a:p>
            <a:pPr>
              <a:buFontTx/>
              <a:buNone/>
            </a:pPr>
            <a:r>
              <a:rPr lang="en-US" altLang="zh-CN" sz="2800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2800">
                <a:latin typeface="黑体" pitchFamily="49" charset="-122"/>
                <a:ea typeface="黑体" pitchFamily="49" charset="-122"/>
              </a:rPr>
              <a:t>　　</a:t>
            </a:r>
            <a:r>
              <a:rPr lang="zh-CN" altLang="en-US" sz="2800" b="1" smtClean="0">
                <a:latin typeface="宋体" panose="02010600030101010101" pitchFamily="2" charset="-122"/>
              </a:rPr>
              <a:t>秦</a:t>
            </a:r>
            <a:r>
              <a:rPr lang="zh-CN" altLang="en-US" sz="2800" b="1">
                <a:latin typeface="宋体" panose="02010600030101010101" pitchFamily="2" charset="-122"/>
              </a:rPr>
              <a:t>末，“天下苦秦久矣”，公元前</a:t>
            </a:r>
            <a:r>
              <a:rPr lang="en-US" altLang="zh-CN" sz="2800" b="1">
                <a:latin typeface="宋体" panose="02010600030101010101" pitchFamily="2" charset="-122"/>
              </a:rPr>
              <a:t>209</a:t>
            </a:r>
            <a:r>
              <a:rPr lang="zh-CN" altLang="en-US" sz="2800" b="1">
                <a:latin typeface="宋体" panose="02010600030101010101" pitchFamily="2" charset="-122"/>
              </a:rPr>
              <a:t>年陈胜吴广起义，刘邦、项羽也起兵江东。项梁拥立老楚怀王之孙为“楚怀王”，召集诸将结成反秦联盟，命主力军刘、项分南北两部，合力西击秦军，并约定“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先入关中者王之</a:t>
            </a:r>
            <a:r>
              <a:rPr lang="zh-CN" altLang="en-US" sz="2800" b="1">
                <a:latin typeface="宋体" panose="02010600030101010101" pitchFamily="2" charset="-122"/>
              </a:rPr>
              <a:t>”。     </a:t>
            </a:r>
          </a:p>
          <a:p>
            <a:pPr>
              <a:buFontTx/>
              <a:buNone/>
            </a:pPr>
            <a:r>
              <a:rPr lang="zh-CN" altLang="en-US" sz="2800" b="1">
                <a:latin typeface="宋体" panose="02010600030101010101" pitchFamily="2" charset="-122"/>
              </a:rPr>
              <a:t>     项羽在钜鹿</a:t>
            </a:r>
            <a:r>
              <a:rPr lang="en-US" altLang="zh-CN" sz="2800" b="1">
                <a:latin typeface="宋体" panose="02010600030101010101" pitchFamily="2" charset="-122"/>
              </a:rPr>
              <a:t>(</a:t>
            </a:r>
            <a:r>
              <a:rPr lang="zh-CN" altLang="en-US" sz="2800" b="1">
                <a:latin typeface="宋体" panose="02010600030101010101" pitchFamily="2" charset="-122"/>
              </a:rPr>
              <a:t>今在河北</a:t>
            </a:r>
            <a:r>
              <a:rPr lang="en-US" altLang="zh-CN" sz="2800" b="1">
                <a:latin typeface="宋体" panose="02010600030101010101" pitchFamily="2" charset="-122"/>
              </a:rPr>
              <a:t>)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大败秦军</a:t>
            </a:r>
            <a:r>
              <a:rPr lang="zh-CN" altLang="en-US" sz="2800" b="1">
                <a:latin typeface="宋体" panose="02010600030101010101" pitchFamily="2" charset="-122"/>
              </a:rPr>
              <a:t>，消灭了秦军的主力。同时，刘邦从黄河以南打进武关，攻下咸阳，秦王子婴投降。刘邦与当地父老约法三章，废除秦苛法，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准备在关中称王</a:t>
            </a:r>
            <a:r>
              <a:rPr lang="zh-CN" altLang="en-US" sz="2800" b="1">
                <a:latin typeface="宋体" panose="02010600030101010101" pitchFamily="2" charset="-122"/>
              </a:rPr>
              <a:t>。       </a:t>
            </a:r>
          </a:p>
          <a:p>
            <a:pPr>
              <a:buFontTx/>
              <a:buNone/>
            </a:pPr>
            <a:r>
              <a:rPr lang="zh-CN" altLang="en-US" sz="2800" b="1">
                <a:latin typeface="宋体" panose="02010600030101010101" pitchFamily="2" charset="-122"/>
              </a:rPr>
              <a:t>      项羽大破秦军后，听说刘邦已出咸阳，非常恼火，就攻破函谷关，直抵新丰鸿门。这时刘邦的左司马曹无伤暗中派人告诉项羽说刘邦想在关中称王。项羽听了，更加恼怒，决定第二天发兵攻打刘邦。刘邦面临危急的情况，在纷纭频仍的战斗中，产生了这一次酒宴上的斗争。课文以项羽是否发动进攻、刘邦是否安然逃席为主要矛盾展开。</a:t>
            </a:r>
          </a:p>
        </p:txBody>
      </p:sp>
      <p:sp>
        <p:nvSpPr>
          <p:cNvPr id="123908" name="Text Box 4"/>
          <p:cNvSpPr txBox="1">
            <a:spLocks noGrp="1" noChangeArrowheads="1"/>
          </p:cNvSpPr>
          <p:nvPr>
            <p:ph type="title"/>
          </p:nvPr>
        </p:nvSpPr>
        <p:spPr>
          <a:xfrm>
            <a:off x="609600" y="1"/>
            <a:ext cx="11247967" cy="836613"/>
          </a:xfrm>
          <a:noFill/>
        </p:spPr>
        <p:txBody>
          <a:bodyPr/>
          <a:lstStyle/>
          <a:p>
            <a:pPr>
              <a:spcBef>
                <a:spcPct val="50000"/>
              </a:spcBef>
            </a:pPr>
            <a:r>
              <a:rPr kumimoji="1" lang="en-US" altLang="zh-CN" b="1"/>
              <a:t>《</a:t>
            </a:r>
            <a:r>
              <a:rPr kumimoji="1" lang="zh-CN" altLang="en-US" b="1"/>
              <a:t>鸿门宴</a:t>
            </a:r>
            <a:r>
              <a:rPr kumimoji="1" lang="en-US" altLang="zh-CN" b="1"/>
              <a:t>》</a:t>
            </a:r>
            <a:r>
              <a:rPr kumimoji="1" lang="zh-CN" altLang="en-US" b="1"/>
              <a:t>背景介绍</a:t>
            </a:r>
          </a:p>
        </p:txBody>
      </p:sp>
    </p:spTree>
  </p:cSld>
  <p:clrMapOvr>
    <a:masterClrMapping/>
  </p:clrMapOvr>
  <p:transition spd="slow">
    <p:wipe/>
  </p:transition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5601" name="组合 1"/>
          <p:cNvGrpSpPr/>
          <p:nvPr/>
        </p:nvGrpSpPr>
        <p:grpSpPr>
          <a:xfrm>
            <a:off x="-3178" y="-204787"/>
            <a:ext cx="6620510" cy="1495425"/>
            <a:chOff x="-5" y="-322"/>
            <a:chExt cx="10425" cy="2354"/>
          </a:xfrm>
        </p:grpSpPr>
        <p:grpSp>
          <p:nvGrpSpPr>
            <p:cNvPr id="25602" name="组合 3"/>
            <p:cNvGrpSpPr/>
            <p:nvPr/>
          </p:nvGrpSpPr>
          <p:grpSpPr>
            <a:xfrm>
              <a:off x="-5" y="537"/>
              <a:ext cx="10425" cy="1495"/>
              <a:chOff x="-7" y="1"/>
              <a:chExt cx="6619368" cy="950731"/>
            </a:xfrm>
          </p:grpSpPr>
          <p:pic>
            <p:nvPicPr>
              <p:cNvPr id="25603" name="Picture 9" descr="F:\ppt素材\图标\我收集的图标\字体\3.png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5400000">
                <a:off x="2834312" y="-2834318"/>
                <a:ext cx="950731" cy="66193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8448" name="TextBox 2"/>
              <p:cNvSpPr txBox="1"/>
              <p:nvPr/>
            </p:nvSpPr>
            <p:spPr>
              <a:xfrm>
                <a:off x="1122981" y="298643"/>
                <a:ext cx="3966918" cy="58418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3200" b="1" spc="500" noProof="1">
                    <a:solidFill>
                      <a:srgbClr val="FFFFFF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  <a:sym typeface="+mn-ea"/>
                  </a:rPr>
                  <a:t> 文题解读</a:t>
                </a:r>
                <a:endParaRPr lang="en-US" altLang="zh-CN" sz="3200" b="1" spc="500" noProof="1">
                  <a:solidFill>
                    <a:srgbClr val="FFFFFF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endParaRPr>
              </a:p>
            </p:txBody>
          </p:sp>
        </p:grpSp>
        <p:pic>
          <p:nvPicPr>
            <p:cNvPr id="25605" name="Picture 6" descr="F:\超棒ppt模板\中国风\中国风物件\maobi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2" y="-322"/>
              <a:ext cx="2342" cy="2342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21514" name="组合 11"/>
          <p:cNvGrpSpPr/>
          <p:nvPr/>
        </p:nvGrpSpPr>
        <p:grpSpPr>
          <a:xfrm>
            <a:off x="682625" y="1755775"/>
            <a:ext cx="1330325" cy="2532063"/>
            <a:chExt cx="630580" cy="1199215"/>
          </a:xfrm>
        </p:grpSpPr>
        <p:pic>
          <p:nvPicPr>
            <p:cNvPr id="25607" name="Picture 4" descr="印章 源底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630580" cy="119921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5608" name="文本框 13"/>
            <p:cNvSpPr txBox="1"/>
            <p:nvPr/>
          </p:nvSpPr>
          <p:spPr>
            <a:xfrm>
              <a:off x="122719" y="77506"/>
              <a:ext cx="216024" cy="109246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4800" b="1">
                  <a:solidFill>
                    <a:srgbClr val="FFFFFF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鸿门宴</a:t>
              </a:r>
            </a:p>
          </p:txBody>
        </p:sp>
      </p:grpSp>
      <p:sp>
        <p:nvSpPr>
          <p:cNvPr id="21506" name="Text Box 2"/>
          <p:cNvSpPr txBox="1"/>
          <p:nvPr/>
        </p:nvSpPr>
        <p:spPr>
          <a:xfrm>
            <a:off x="2627313" y="1369060"/>
            <a:ext cx="9367837" cy="760657"/>
          </a:xfrm>
          <a:prstGeom prst="rect">
            <a:avLst/>
          </a:prstGeom>
          <a:noFill/>
          <a:ln w="57150">
            <a:noFill/>
          </a:ln>
        </p:spPr>
        <p:txBody>
          <a:bodyPr wrap="square" anchor="t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zh-CN" altLang="en-US" sz="32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这是项羽在新丰鸿门举行的一个暗藏杀机的宴会。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459990" y="2275205"/>
            <a:ext cx="9389110" cy="3748719"/>
          </a:xfrm>
          <a:prstGeom prst="rect">
            <a:avLst/>
          </a:prstGeom>
          <a:noFill/>
          <a:ln w="57150">
            <a:noFill/>
          </a:ln>
        </p:spPr>
        <p:txBody>
          <a:bodyPr wrap="square" rtlCol="0" anchor="t">
            <a:spAutoFit/>
          </a:bodyPr>
          <a:lstStyle/>
          <a:p>
            <a:pPr algn="just" eaLnBrk="0" hangingPunct="0">
              <a:lnSpc>
                <a:spcPct val="110000"/>
              </a:lnSpc>
            </a:pPr>
            <a:r>
              <a:rPr lang="zh-CN" altLang="en-US" sz="3600" b="1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“鸿门”，地名，在新丰（今陕西临潼东）。</a:t>
            </a:r>
          </a:p>
          <a:p>
            <a:pPr algn="just" eaLnBrk="0" hangingPunct="0">
              <a:lnSpc>
                <a:spcPct val="110000"/>
              </a:lnSpc>
            </a:pPr>
            <a:endParaRPr lang="zh-CN" altLang="en-US" sz="3600" b="1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  <a:p>
            <a:pPr algn="just" eaLnBrk="0" hangingPunct="0">
              <a:lnSpc>
                <a:spcPct val="110000"/>
              </a:lnSpc>
            </a:pPr>
            <a:r>
              <a:rPr lang="zh-CN" altLang="en-US" sz="3600" b="1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“鸿门宴”是刘邦、项羽在推翻秦王朝后，为了争夺农民起义的胜利果实而展开的一场惊心动魄的斗争。后来成为“暗藏杀机、阴谋加害客人的宴会”的代名词。</a:t>
            </a:r>
          </a:p>
        </p:txBody>
      </p:sp>
    </p:spTree>
    <p:extLst>
      <p:ext uri="{BB962C8B-B14F-4D97-AF65-F5344CB8AC3E}">
        <p14:creationId xmlns:p14="http://schemas.microsoft.com/office/powerpoint/2010/main" xmlns="" val="171792420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鸿门宴</a:t>
            </a:r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A20A3-E5F0-4D76-95AE-8D2D38F90624}" type="slidenum">
              <a:rPr lang="en-US" altLang="zh-CN"/>
              <a:t>14</a:t>
            </a:fld>
            <a:endParaRPr lang="en-US" altLang="zh-CN"/>
          </a:p>
        </p:txBody>
      </p:sp>
      <p:sp>
        <p:nvSpPr>
          <p:cNvPr id="129026" name="Text Box 2"/>
          <p:cNvSpPr txBox="1">
            <a:spLocks noChangeArrowheads="1"/>
          </p:cNvSpPr>
          <p:nvPr/>
        </p:nvSpPr>
        <p:spPr bwMode="auto">
          <a:xfrm>
            <a:off x="624418" y="-26988"/>
            <a:ext cx="10943167" cy="701676"/>
          </a:xfrm>
          <a:prstGeom prst="rect">
            <a:avLst/>
          </a:prstGeom>
          <a:gradFill rotWithShape="0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1"/>
          </a:gra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4000" b="1" i="1">
                <a:solidFill>
                  <a:srgbClr val="4924C0"/>
                </a:solidFill>
                <a:latin typeface="Times New Roman" pitchFamily="18" charset="0"/>
              </a:rPr>
              <a:t>听朗诵，注意字词注音</a:t>
            </a:r>
          </a:p>
        </p:txBody>
      </p:sp>
      <p:sp>
        <p:nvSpPr>
          <p:cNvPr id="129027" name="Text Box 3"/>
          <p:cNvSpPr txBox="1">
            <a:spLocks noChangeArrowheads="1"/>
          </p:cNvSpPr>
          <p:nvPr/>
        </p:nvSpPr>
        <p:spPr bwMode="auto">
          <a:xfrm>
            <a:off x="410634" y="931863"/>
            <a:ext cx="12192000" cy="53959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000" b="1">
                <a:latin typeface="Times New Roman" pitchFamily="18" charset="0"/>
              </a:rPr>
              <a:t>欲</a:t>
            </a:r>
            <a:r>
              <a:rPr kumimoji="1" lang="zh-CN" altLang="en-US" sz="3000" b="1">
                <a:solidFill>
                  <a:srgbClr val="D2265F"/>
                </a:solidFill>
                <a:latin typeface="Times New Roman" pitchFamily="18" charset="0"/>
              </a:rPr>
              <a:t>王</a:t>
            </a:r>
            <a:r>
              <a:rPr kumimoji="1" lang="en-US" altLang="zh-CN" sz="3000" b="1" err="1">
                <a:latin typeface="Times New Roman" pitchFamily="18" charset="0"/>
              </a:rPr>
              <a:t>wàng</a:t>
            </a:r>
            <a:r>
              <a:rPr kumimoji="1" lang="zh-CN" altLang="en-US" sz="3000" b="1">
                <a:latin typeface="Times New Roman" pitchFamily="18" charset="0"/>
              </a:rPr>
              <a:t>关中        </a:t>
            </a:r>
            <a:r>
              <a:rPr kumimoji="1" lang="zh-CN" altLang="en-US" sz="3000" b="1">
                <a:solidFill>
                  <a:srgbClr val="D2265F"/>
                </a:solidFill>
                <a:latin typeface="Times New Roman" pitchFamily="18" charset="0"/>
              </a:rPr>
              <a:t>飨</a:t>
            </a:r>
            <a:r>
              <a:rPr kumimoji="1" lang="en-US" altLang="zh-CN" sz="3000" b="1" err="1">
                <a:latin typeface="Times New Roman" pitchFamily="18" charset="0"/>
              </a:rPr>
              <a:t>xiǎng</a:t>
            </a:r>
            <a:r>
              <a:rPr kumimoji="1" lang="zh-CN" altLang="en-US" sz="3000" b="1">
                <a:latin typeface="Times New Roman" pitchFamily="18" charset="0"/>
              </a:rPr>
              <a:t>士卒	   </a:t>
            </a:r>
            <a:r>
              <a:rPr kumimoji="1" lang="zh-CN" altLang="en-US" sz="3000" b="1">
                <a:solidFill>
                  <a:srgbClr val="D2265F"/>
                </a:solidFill>
                <a:latin typeface="Times New Roman" pitchFamily="18" charset="0"/>
              </a:rPr>
              <a:t> 为</a:t>
            </a:r>
            <a:r>
              <a:rPr kumimoji="1" lang="en-US" altLang="zh-CN" sz="3000" b="1" err="1">
                <a:latin typeface="Times New Roman" pitchFamily="18" charset="0"/>
              </a:rPr>
              <a:t>wèi</a:t>
            </a:r>
            <a:r>
              <a:rPr kumimoji="1" lang="zh-CN" altLang="en-US" sz="3000" b="1">
                <a:latin typeface="Times New Roman" pitchFamily="18" charset="0"/>
              </a:rPr>
              <a:t>击破沛公军</a:t>
            </a:r>
          </a:p>
          <a:p>
            <a:pPr>
              <a:spcBef>
                <a:spcPct val="50000"/>
              </a:spcBef>
            </a:pPr>
            <a:r>
              <a:rPr kumimoji="1" lang="zh-CN" altLang="en-US" sz="3000" b="1">
                <a:solidFill>
                  <a:srgbClr val="D2265F"/>
                </a:solidFill>
                <a:latin typeface="Times New Roman" pitchFamily="18" charset="0"/>
              </a:rPr>
              <a:t>崤</a:t>
            </a:r>
            <a:r>
              <a:rPr kumimoji="1" lang="en-US" altLang="zh-CN" sz="3000" b="1" err="1">
                <a:latin typeface="Times New Roman" pitchFamily="18" charset="0"/>
              </a:rPr>
              <a:t>xiáo</a:t>
            </a:r>
            <a:r>
              <a:rPr kumimoji="1" lang="zh-CN" altLang="en-US" sz="3000" b="1">
                <a:latin typeface="Times New Roman" pitchFamily="18" charset="0"/>
              </a:rPr>
              <a:t>山                 </a:t>
            </a:r>
            <a:r>
              <a:rPr kumimoji="1" lang="zh-CN" altLang="en-US" sz="3000" b="1">
                <a:solidFill>
                  <a:srgbClr val="D2265F"/>
                </a:solidFill>
                <a:latin typeface="Times New Roman" pitchFamily="18" charset="0"/>
              </a:rPr>
              <a:t>  好</a:t>
            </a:r>
            <a:r>
              <a:rPr kumimoji="1" lang="en-US" altLang="zh-CN" sz="3000" b="1" err="1">
                <a:latin typeface="Times New Roman" pitchFamily="18" charset="0"/>
              </a:rPr>
              <a:t>hào</a:t>
            </a:r>
            <a:r>
              <a:rPr kumimoji="1" lang="zh-CN" altLang="en-US" sz="3000" b="1">
                <a:latin typeface="Times New Roman" pitchFamily="18" charset="0"/>
              </a:rPr>
              <a:t>美</a:t>
            </a:r>
            <a:r>
              <a:rPr kumimoji="1" lang="zh-CN" altLang="en-US" sz="3000" b="1">
                <a:solidFill>
                  <a:srgbClr val="D2265F"/>
                </a:solidFill>
                <a:latin typeface="Times New Roman" pitchFamily="18" charset="0"/>
              </a:rPr>
              <a:t>姬</a:t>
            </a:r>
            <a:r>
              <a:rPr kumimoji="1" lang="en-US" altLang="zh-CN" sz="3000" b="1" err="1">
                <a:latin typeface="Times New Roman" pitchFamily="18" charset="0"/>
              </a:rPr>
              <a:t>j</a:t>
            </a:r>
            <a:r>
              <a:rPr kumimoji="1" lang="en-US" altLang="en-US" sz="3200" b="1" err="1"/>
              <a:t>ī</a:t>
            </a:r>
            <a:r>
              <a:rPr kumimoji="1" lang="en-US" altLang="zh-CN" sz="3000" b="1">
                <a:latin typeface="Times New Roman" pitchFamily="18" charset="0"/>
              </a:rPr>
              <a:t>    </a:t>
            </a:r>
            <a:r>
              <a:rPr kumimoji="1" lang="en-US" altLang="zh-CN" sz="3000" b="1">
                <a:solidFill>
                  <a:srgbClr val="D2265F"/>
                </a:solidFill>
                <a:latin typeface="Times New Roman" pitchFamily="18" charset="0"/>
              </a:rPr>
              <a:t>  </a:t>
            </a:r>
            <a:r>
              <a:rPr kumimoji="1" lang="zh-CN" altLang="en-US" sz="3000" b="1">
                <a:solidFill>
                  <a:srgbClr val="D2265F"/>
                </a:solidFill>
                <a:latin typeface="Times New Roman" pitchFamily="18" charset="0"/>
              </a:rPr>
              <a:t>鲰</a:t>
            </a:r>
            <a:r>
              <a:rPr kumimoji="1" lang="en-US" altLang="zh-CN" sz="3000" b="1" err="1">
                <a:latin typeface="Times New Roman" pitchFamily="18" charset="0"/>
              </a:rPr>
              <a:t>zōu</a:t>
            </a:r>
            <a:r>
              <a:rPr kumimoji="1" lang="zh-CN" altLang="en-US" sz="3000" b="1">
                <a:latin typeface="Times New Roman" pitchFamily="18" charset="0"/>
              </a:rPr>
              <a:t>生</a:t>
            </a:r>
            <a:r>
              <a:rPr kumimoji="1" lang="zh-CN" altLang="en-US" sz="3000" b="1">
                <a:solidFill>
                  <a:srgbClr val="D2265F"/>
                </a:solidFill>
                <a:latin typeface="Times New Roman" pitchFamily="18" charset="0"/>
              </a:rPr>
              <a:t>说</a:t>
            </a:r>
            <a:r>
              <a:rPr kumimoji="1" lang="en-US" altLang="zh-CN" sz="3000" b="1" err="1">
                <a:latin typeface="Times New Roman" pitchFamily="18" charset="0"/>
              </a:rPr>
              <a:t>shuì</a:t>
            </a:r>
            <a:r>
              <a:rPr kumimoji="1" lang="zh-CN" altLang="en-US" sz="3000" b="1">
                <a:latin typeface="Times New Roman" pitchFamily="18" charset="0"/>
              </a:rPr>
              <a:t>我</a:t>
            </a:r>
          </a:p>
          <a:p>
            <a:pPr>
              <a:spcBef>
                <a:spcPct val="50000"/>
              </a:spcBef>
            </a:pPr>
            <a:r>
              <a:rPr kumimoji="1" lang="zh-CN" altLang="en-US" sz="3000" b="1">
                <a:latin typeface="Times New Roman" pitchFamily="18" charset="0"/>
              </a:rPr>
              <a:t>熟与君少</a:t>
            </a:r>
            <a:r>
              <a:rPr kumimoji="1" lang="zh-CN" altLang="en-US" sz="3000" b="1">
                <a:solidFill>
                  <a:srgbClr val="D2265F"/>
                </a:solidFill>
                <a:latin typeface="Times New Roman" pitchFamily="18" charset="0"/>
              </a:rPr>
              <a:t>长</a:t>
            </a:r>
            <a:r>
              <a:rPr kumimoji="1" lang="en-US" altLang="zh-CN" sz="3000" b="1" err="1">
                <a:latin typeface="Times New Roman" pitchFamily="18" charset="0"/>
              </a:rPr>
              <a:t>zhǎng    </a:t>
            </a:r>
            <a:r>
              <a:rPr kumimoji="1" lang="zh-CN" altLang="en-US" sz="3000" b="1">
                <a:latin typeface="Times New Roman" pitchFamily="18" charset="0"/>
              </a:rPr>
              <a:t>奉</a:t>
            </a:r>
            <a:r>
              <a:rPr kumimoji="1" lang="zh-CN" altLang="en-US" sz="3000" b="1">
                <a:solidFill>
                  <a:srgbClr val="D2265F"/>
                </a:solidFill>
                <a:latin typeface="Times New Roman" pitchFamily="18" charset="0"/>
              </a:rPr>
              <a:t>卮</a:t>
            </a:r>
            <a:r>
              <a:rPr kumimoji="1" lang="en-US" altLang="zh-CN" sz="3000" b="1" err="1">
                <a:latin typeface="Times New Roman" pitchFamily="18" charset="0"/>
              </a:rPr>
              <a:t>zhī</a:t>
            </a:r>
            <a:r>
              <a:rPr kumimoji="1" lang="zh-CN" altLang="en-US" sz="3000" b="1">
                <a:latin typeface="Times New Roman" pitchFamily="18" charset="0"/>
              </a:rPr>
              <a:t>酒为寿     从百余</a:t>
            </a:r>
            <a:r>
              <a:rPr kumimoji="1" lang="zh-CN" altLang="en-US" sz="3000" b="1">
                <a:solidFill>
                  <a:srgbClr val="D2265F"/>
                </a:solidFill>
                <a:latin typeface="Times New Roman" pitchFamily="18" charset="0"/>
              </a:rPr>
              <a:t>骑</a:t>
            </a:r>
            <a:r>
              <a:rPr kumimoji="1" lang="en-US" altLang="zh-CN" sz="3000" b="1" err="1">
                <a:latin typeface="Times New Roman" pitchFamily="18" charset="0"/>
              </a:rPr>
              <a:t>jì</a:t>
            </a:r>
            <a:endParaRPr kumimoji="1" lang="en-US" altLang="zh-CN" sz="3000" b="1">
              <a:latin typeface="Times New Roman" pitchFamily="18" charset="0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3000" b="1">
                <a:solidFill>
                  <a:srgbClr val="D2265F"/>
                </a:solidFill>
                <a:latin typeface="Times New Roman" pitchFamily="18" charset="0"/>
              </a:rPr>
              <a:t>戮</a:t>
            </a:r>
            <a:r>
              <a:rPr kumimoji="1" lang="en-US" altLang="zh-CN" sz="3000" b="1" err="1">
                <a:latin typeface="Times New Roman" pitchFamily="18" charset="0"/>
              </a:rPr>
              <a:t>lù</a:t>
            </a:r>
            <a:r>
              <a:rPr kumimoji="1" lang="zh-CN" altLang="en-US" sz="3000" b="1">
                <a:latin typeface="Times New Roman" pitchFamily="18" charset="0"/>
              </a:rPr>
              <a:t>力而攻秦          范增</a:t>
            </a:r>
            <a:r>
              <a:rPr kumimoji="1" lang="zh-CN" altLang="en-US" sz="3000" b="1">
                <a:solidFill>
                  <a:srgbClr val="D2265F"/>
                </a:solidFill>
                <a:latin typeface="Times New Roman" pitchFamily="18" charset="0"/>
              </a:rPr>
              <a:t>数</a:t>
            </a:r>
            <a:r>
              <a:rPr kumimoji="1" lang="en-US" altLang="zh-CN" sz="3000" b="1" err="1">
                <a:latin typeface="Times New Roman" pitchFamily="18" charset="0"/>
              </a:rPr>
              <a:t>shuò</a:t>
            </a:r>
            <a:r>
              <a:rPr kumimoji="1" lang="zh-CN" altLang="en-US" sz="3000" b="1">
                <a:latin typeface="Times New Roman" pitchFamily="18" charset="0"/>
              </a:rPr>
              <a:t>目项王     樊</a:t>
            </a:r>
            <a:r>
              <a:rPr kumimoji="1" lang="zh-CN" altLang="en-US" sz="3000" b="1">
                <a:solidFill>
                  <a:srgbClr val="D2265F"/>
                </a:solidFill>
                <a:latin typeface="Times New Roman" pitchFamily="18" charset="0"/>
              </a:rPr>
              <a:t>哙</a:t>
            </a:r>
            <a:r>
              <a:rPr kumimoji="1" lang="en-US" altLang="zh-CN" sz="3000" b="1" err="1">
                <a:latin typeface="Times New Roman" pitchFamily="18" charset="0"/>
              </a:rPr>
              <a:t>kuài</a:t>
            </a:r>
            <a:endParaRPr kumimoji="1" lang="en-US" altLang="zh-CN" sz="3000" b="1">
              <a:latin typeface="Times New Roman" pitchFamily="18" charset="0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3000" b="1">
                <a:latin typeface="Times New Roman" pitchFamily="18" charset="0"/>
              </a:rPr>
              <a:t>举所佩玉</a:t>
            </a:r>
            <a:r>
              <a:rPr kumimoji="1" lang="zh-CN" altLang="en-US" sz="3000" b="1">
                <a:solidFill>
                  <a:srgbClr val="D2265F"/>
                </a:solidFill>
                <a:latin typeface="Times New Roman" pitchFamily="18" charset="0"/>
              </a:rPr>
              <a:t>玦</a:t>
            </a:r>
            <a:r>
              <a:rPr kumimoji="1" lang="en-US" altLang="zh-CN" sz="3000" b="1" err="1">
                <a:latin typeface="Times New Roman" pitchFamily="18" charset="0"/>
              </a:rPr>
              <a:t>jué        </a:t>
            </a:r>
            <a:r>
              <a:rPr kumimoji="1" lang="zh-CN" altLang="en-US" sz="3000" b="1">
                <a:latin typeface="Times New Roman" pitchFamily="18" charset="0"/>
              </a:rPr>
              <a:t>交</a:t>
            </a:r>
            <a:r>
              <a:rPr kumimoji="1" lang="zh-CN" altLang="en-US" sz="3000" b="1">
                <a:solidFill>
                  <a:srgbClr val="D2265F"/>
                </a:solidFill>
                <a:latin typeface="Times New Roman" pitchFamily="18" charset="0"/>
              </a:rPr>
              <a:t>戟</a:t>
            </a:r>
            <a:r>
              <a:rPr kumimoji="1" lang="en-US" altLang="zh-CN" sz="3000" b="1" err="1">
                <a:latin typeface="Times New Roman" pitchFamily="18" charset="0"/>
              </a:rPr>
              <a:t>jǐ</a:t>
            </a:r>
            <a:r>
              <a:rPr kumimoji="1" lang="zh-CN" altLang="en-US" sz="3000" b="1">
                <a:latin typeface="Times New Roman" pitchFamily="18" charset="0"/>
              </a:rPr>
              <a:t>之卫士        </a:t>
            </a:r>
            <a:r>
              <a:rPr kumimoji="1" lang="zh-CN" altLang="en-US" sz="3000" b="1">
                <a:solidFill>
                  <a:srgbClr val="D2265F"/>
                </a:solidFill>
                <a:latin typeface="Times New Roman" pitchFamily="18" charset="0"/>
              </a:rPr>
              <a:t>瞋</a:t>
            </a:r>
            <a:r>
              <a:rPr kumimoji="1" lang="en-US" altLang="zh-CN" sz="3000" b="1" err="1">
                <a:latin typeface="Times New Roman" pitchFamily="18" charset="0"/>
              </a:rPr>
              <a:t>chēn</a:t>
            </a:r>
            <a:r>
              <a:rPr kumimoji="1" lang="zh-CN" altLang="en-US" sz="3000" b="1">
                <a:latin typeface="Times New Roman" pitchFamily="18" charset="0"/>
              </a:rPr>
              <a:t>目视项王</a:t>
            </a:r>
          </a:p>
          <a:p>
            <a:pPr>
              <a:spcBef>
                <a:spcPct val="50000"/>
              </a:spcBef>
            </a:pPr>
            <a:r>
              <a:rPr kumimoji="1" lang="zh-CN" altLang="en-US" sz="3000" b="1">
                <a:latin typeface="Times New Roman" pitchFamily="18" charset="0"/>
              </a:rPr>
              <a:t>目</a:t>
            </a:r>
            <a:r>
              <a:rPr kumimoji="1" lang="zh-CN" altLang="en-US" sz="3000" b="1">
                <a:solidFill>
                  <a:srgbClr val="D2265F"/>
                </a:solidFill>
                <a:latin typeface="Times New Roman" pitchFamily="18" charset="0"/>
              </a:rPr>
              <a:t>眦</a:t>
            </a:r>
            <a:r>
              <a:rPr kumimoji="1" lang="en-US" altLang="zh-CN" sz="3000" b="1" err="1">
                <a:latin typeface="Times New Roman" pitchFamily="18" charset="0"/>
              </a:rPr>
              <a:t>zì</a:t>
            </a:r>
            <a:r>
              <a:rPr kumimoji="1" lang="zh-CN" altLang="en-US" sz="3000" b="1">
                <a:latin typeface="Times New Roman" pitchFamily="18" charset="0"/>
              </a:rPr>
              <a:t>尽裂             按剑而</a:t>
            </a:r>
            <a:r>
              <a:rPr kumimoji="1" lang="zh-CN" altLang="en-US" sz="3000" b="1">
                <a:solidFill>
                  <a:srgbClr val="D2265F"/>
                </a:solidFill>
                <a:latin typeface="Times New Roman" pitchFamily="18" charset="0"/>
              </a:rPr>
              <a:t>跽</a:t>
            </a:r>
            <a:r>
              <a:rPr kumimoji="1" lang="en-US" altLang="zh-CN" sz="3000" b="1" err="1">
                <a:latin typeface="Times New Roman" pitchFamily="18" charset="0"/>
              </a:rPr>
              <a:t>jì             </a:t>
            </a:r>
            <a:r>
              <a:rPr kumimoji="1" lang="zh-CN" altLang="en-US" sz="3000" b="1">
                <a:latin typeface="Times New Roman" pitchFamily="18" charset="0"/>
              </a:rPr>
              <a:t>沛公之参</a:t>
            </a:r>
            <a:r>
              <a:rPr kumimoji="1" lang="zh-CN" altLang="en-US" sz="3000" b="1">
                <a:solidFill>
                  <a:srgbClr val="D2265F"/>
                </a:solidFill>
                <a:latin typeface="Times New Roman" pitchFamily="18" charset="0"/>
              </a:rPr>
              <a:t>乘</a:t>
            </a:r>
            <a:r>
              <a:rPr kumimoji="1" lang="en-US" altLang="zh-CN" sz="3000" b="1" err="1">
                <a:latin typeface="Times New Roman" pitchFamily="18" charset="0"/>
              </a:rPr>
              <a:t>shèng</a:t>
            </a:r>
            <a:endParaRPr kumimoji="1" lang="en-US" altLang="zh-CN" sz="3000" b="1">
              <a:latin typeface="Times New Roman" pitchFamily="18" charset="0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3000" b="1">
                <a:latin typeface="Times New Roman" pitchFamily="18" charset="0"/>
              </a:rPr>
              <a:t>赐之</a:t>
            </a:r>
            <a:r>
              <a:rPr kumimoji="1" lang="zh-CN" altLang="en-US" sz="3000" b="1">
                <a:solidFill>
                  <a:srgbClr val="D2265F"/>
                </a:solidFill>
                <a:latin typeface="Times New Roman" pitchFamily="18" charset="0"/>
              </a:rPr>
              <a:t>彘</a:t>
            </a:r>
            <a:r>
              <a:rPr kumimoji="1" lang="en-US" altLang="zh-CN" sz="3000" b="1" err="1">
                <a:latin typeface="Times New Roman" pitchFamily="18" charset="0"/>
              </a:rPr>
              <a:t>zhì</a:t>
            </a:r>
            <a:r>
              <a:rPr kumimoji="1" lang="zh-CN" altLang="en-US" sz="3000" b="1">
                <a:latin typeface="Times New Roman" pitchFamily="18" charset="0"/>
              </a:rPr>
              <a:t>肩           切而</a:t>
            </a:r>
            <a:r>
              <a:rPr kumimoji="1" lang="zh-CN" altLang="en-US" sz="3000" b="1">
                <a:solidFill>
                  <a:srgbClr val="D2265F"/>
                </a:solidFill>
                <a:latin typeface="Times New Roman" pitchFamily="18" charset="0"/>
              </a:rPr>
              <a:t>啖</a:t>
            </a:r>
            <a:r>
              <a:rPr kumimoji="1" lang="en-US" altLang="zh-CN" sz="3000" b="1" err="1">
                <a:latin typeface="Times New Roman" pitchFamily="18" charset="0"/>
              </a:rPr>
              <a:t>dàn</a:t>
            </a:r>
            <a:r>
              <a:rPr kumimoji="1" lang="zh-CN" altLang="en-US" sz="3000" b="1">
                <a:latin typeface="Times New Roman" pitchFamily="18" charset="0"/>
              </a:rPr>
              <a:t>之          如恐不</a:t>
            </a:r>
            <a:r>
              <a:rPr kumimoji="1" lang="zh-CN" altLang="en-US" sz="3000" b="1">
                <a:solidFill>
                  <a:srgbClr val="D2265F"/>
                </a:solidFill>
                <a:latin typeface="Times New Roman" pitchFamily="18" charset="0"/>
              </a:rPr>
              <a:t>胜</a:t>
            </a:r>
            <a:r>
              <a:rPr kumimoji="1" lang="en-US" altLang="zh-CN" sz="3000" b="1" err="1">
                <a:latin typeface="Times New Roman" pitchFamily="18" charset="0"/>
              </a:rPr>
              <a:t>shēng</a:t>
            </a:r>
            <a:endParaRPr kumimoji="1" lang="en-US" altLang="zh-CN" sz="3000" b="1">
              <a:latin typeface="Times New Roman" pitchFamily="18" charset="0"/>
            </a:endParaRPr>
          </a:p>
          <a:p>
            <a:pPr>
              <a:spcBef>
                <a:spcPct val="50000"/>
              </a:spcBef>
            </a:pPr>
            <a:r>
              <a:rPr kumimoji="1" lang="zh-CN" altLang="zh-CN" sz="3000" b="1">
                <a:latin typeface="Times New Roman" pitchFamily="18" charset="0"/>
              </a:rPr>
              <a:t>人方为刀</a:t>
            </a:r>
            <a:r>
              <a:rPr kumimoji="1" lang="zh-CN" altLang="zh-CN" sz="3000" b="1">
                <a:solidFill>
                  <a:srgbClr val="D2265F"/>
                </a:solidFill>
                <a:latin typeface="Times New Roman" pitchFamily="18" charset="0"/>
              </a:rPr>
              <a:t>俎</a:t>
            </a:r>
            <a:r>
              <a:rPr kumimoji="1" lang="en-US" altLang="zh-CN" sz="3000" b="1" err="1">
                <a:latin typeface="Times New Roman" pitchFamily="18" charset="0"/>
              </a:rPr>
              <a:t>zǔ       </a:t>
            </a:r>
            <a:r>
              <a:rPr kumimoji="1" lang="zh-CN" altLang="en-US" sz="3000" b="1">
                <a:latin typeface="Times New Roman" pitchFamily="18" charset="0"/>
              </a:rPr>
              <a:t>何辞</a:t>
            </a:r>
            <a:r>
              <a:rPr kumimoji="1" lang="zh-CN" altLang="en-US" sz="3000" b="1">
                <a:solidFill>
                  <a:srgbClr val="D2265F"/>
                </a:solidFill>
                <a:latin typeface="Times New Roman" pitchFamily="18" charset="0"/>
              </a:rPr>
              <a:t>为</a:t>
            </a:r>
            <a:r>
              <a:rPr kumimoji="1" lang="en-US" altLang="zh-CN" sz="3000" b="1" err="1">
                <a:latin typeface="Times New Roman" pitchFamily="18" charset="0"/>
              </a:rPr>
              <a:t>wéi               </a:t>
            </a:r>
            <a:r>
              <a:rPr kumimoji="1" lang="zh-CN" altLang="en-US" sz="3000" b="1">
                <a:latin typeface="Times New Roman" pitchFamily="18" charset="0"/>
              </a:rPr>
              <a:t>道</a:t>
            </a:r>
            <a:r>
              <a:rPr kumimoji="1" lang="zh-CN" altLang="en-US" sz="3000" b="1">
                <a:solidFill>
                  <a:srgbClr val="D2265F"/>
                </a:solidFill>
                <a:latin typeface="Times New Roman" pitchFamily="18" charset="0"/>
              </a:rPr>
              <a:t>芷</a:t>
            </a:r>
            <a:r>
              <a:rPr kumimoji="1" lang="en-US" altLang="zh-CN" sz="3000" b="1" err="1">
                <a:latin typeface="Times New Roman" pitchFamily="18" charset="0"/>
              </a:rPr>
              <a:t>zhǐ</a:t>
            </a:r>
            <a:r>
              <a:rPr kumimoji="1" lang="zh-CN" altLang="en-US" sz="3000" b="1">
                <a:latin typeface="Times New Roman" pitchFamily="18" charset="0"/>
              </a:rPr>
              <a:t>阳</a:t>
            </a:r>
          </a:p>
        </p:txBody>
      </p:sp>
    </p:spTree>
  </p:cSld>
  <p:clrMapOvr>
    <a:masterClrMapping/>
  </p:clrMapOvr>
  <p:transition spd="slow">
    <p:wipe/>
  </p:transition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鸿门宴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34DCAA-21BD-46F4-B3D2-9FF9957CBD9A}" type="slidenum">
              <a:rPr lang="en-US" altLang="zh-CN"/>
              <a:t>15</a:t>
            </a:fld>
            <a:endParaRPr lang="en-US" altLang="zh-CN"/>
          </a:p>
        </p:txBody>
      </p:sp>
      <p:sp>
        <p:nvSpPr>
          <p:cNvPr id="167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b="1" smtClean="0"/>
              <a:t>小测：下列词语中加点词的读音有误的一项是（ ）</a:t>
            </a:r>
            <a:endParaRPr lang="zh-CN" altLang="zh-CN" sz="3600" b="1"/>
          </a:p>
        </p:txBody>
      </p:sp>
      <p:sp>
        <p:nvSpPr>
          <p:cNvPr id="1679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0" y="819150"/>
            <a:ext cx="10972800" cy="5276850"/>
          </a:xfrm>
        </p:spPr>
        <p:txBody>
          <a:bodyPr/>
          <a:lstStyle/>
          <a:p>
            <a:br>
              <a:rPr lang="zh-CN" altLang="en-US" b="1"/>
            </a:br>
            <a:r>
              <a:rPr lang="en-US" altLang="zh-CN" sz="3600" b="1"/>
              <a:t>A</a:t>
            </a:r>
            <a:r>
              <a:rPr lang="zh-CN" altLang="en-US" sz="3600" b="1"/>
              <a:t>、</a:t>
            </a:r>
            <a:r>
              <a:rPr lang="zh-CN" altLang="en-US" sz="3600" b="1">
                <a:solidFill>
                  <a:srgbClr val="2B4DF9"/>
                </a:solidFill>
              </a:rPr>
              <a:t>鲰</a:t>
            </a:r>
            <a:r>
              <a:rPr lang="zh-CN" altLang="en-US" sz="3600" b="1"/>
              <a:t>（</a:t>
            </a:r>
            <a:r>
              <a:rPr lang="en-US" altLang="zh-CN" sz="3600" b="1" err="1"/>
              <a:t>zōu</a:t>
            </a:r>
            <a:r>
              <a:rPr lang="zh-CN" altLang="en-US" sz="3600" b="1"/>
              <a:t>）生 </a:t>
            </a:r>
            <a:r>
              <a:rPr lang="zh-CN" altLang="en-US" sz="3600" b="1" smtClean="0"/>
              <a:t>            美</a:t>
            </a:r>
            <a:r>
              <a:rPr lang="zh-CN" altLang="en-US" sz="3600" b="1">
                <a:solidFill>
                  <a:srgbClr val="2B4DF9"/>
                </a:solidFill>
              </a:rPr>
              <a:t>姬</a:t>
            </a:r>
            <a:r>
              <a:rPr lang="zh-CN" altLang="en-US" sz="3600" b="1"/>
              <a:t>（</a:t>
            </a:r>
            <a:r>
              <a:rPr lang="en-US" altLang="zh-CN" sz="3600" b="1" err="1"/>
              <a:t>jī</a:t>
            </a:r>
            <a:r>
              <a:rPr lang="zh-CN" altLang="en-US" sz="3600" b="1"/>
              <a:t>） </a:t>
            </a:r>
            <a:endParaRPr lang="en-US" altLang="zh-CN" sz="3600" b="1" smtClean="0"/>
          </a:p>
          <a:p>
            <a:r>
              <a:rPr lang="en-US" altLang="zh-CN" sz="3600" b="1" smtClean="0"/>
              <a:t>      </a:t>
            </a:r>
            <a:r>
              <a:rPr lang="zh-CN" altLang="en-US" sz="3600" b="1" smtClean="0">
                <a:solidFill>
                  <a:srgbClr val="2B4DF9"/>
                </a:solidFill>
              </a:rPr>
              <a:t>飨</a:t>
            </a:r>
            <a:r>
              <a:rPr lang="zh-CN" altLang="en-US" sz="3600" b="1"/>
              <a:t>（</a:t>
            </a:r>
            <a:r>
              <a:rPr lang="en-US" altLang="zh-CN" sz="3600" b="1" err="1"/>
              <a:t>xiǎng</a:t>
            </a:r>
            <a:r>
              <a:rPr lang="zh-CN" altLang="en-US" sz="3600" b="1" smtClean="0"/>
              <a:t>）士卒      </a:t>
            </a:r>
            <a:r>
              <a:rPr lang="zh-CN" altLang="en-US" sz="3600" b="1" smtClean="0">
                <a:solidFill>
                  <a:srgbClr val="2B4DF9"/>
                </a:solidFill>
              </a:rPr>
              <a:t>要</a:t>
            </a:r>
            <a:r>
              <a:rPr lang="zh-CN" altLang="en-US" sz="3600" b="1" smtClean="0"/>
              <a:t>（</a:t>
            </a:r>
            <a:r>
              <a:rPr lang="en-US" altLang="zh-CN" sz="3600" b="1" err="1"/>
              <a:t>yāo</a:t>
            </a:r>
            <a:r>
              <a:rPr lang="zh-CN" altLang="en-US" sz="3600" b="1"/>
              <a:t>）项伯 </a:t>
            </a:r>
            <a:br>
              <a:rPr lang="zh-CN" altLang="en-US" sz="3600" b="1"/>
            </a:br>
            <a:r>
              <a:rPr lang="en-US" altLang="zh-CN" sz="3600" b="1"/>
              <a:t>B</a:t>
            </a:r>
            <a:r>
              <a:rPr lang="zh-CN" altLang="en-US" sz="3600" b="1"/>
              <a:t>、玉</a:t>
            </a:r>
            <a:r>
              <a:rPr lang="zh-CN" altLang="en-US" sz="3600" b="1">
                <a:solidFill>
                  <a:srgbClr val="2B4DF9"/>
                </a:solidFill>
              </a:rPr>
              <a:t>玦</a:t>
            </a:r>
            <a:r>
              <a:rPr lang="zh-CN" altLang="en-US" sz="3600" b="1"/>
              <a:t>（</a:t>
            </a:r>
            <a:r>
              <a:rPr lang="en-US" altLang="zh-CN" sz="3600" b="1" err="1"/>
              <a:t>qué</a:t>
            </a:r>
            <a:r>
              <a:rPr lang="zh-CN" altLang="en-US" sz="3600" b="1" smtClean="0"/>
              <a:t>）            </a:t>
            </a:r>
            <a:r>
              <a:rPr lang="zh-CN" altLang="en-US" sz="3600" b="1" smtClean="0">
                <a:solidFill>
                  <a:srgbClr val="2B4DF9"/>
                </a:solidFill>
              </a:rPr>
              <a:t>瞋</a:t>
            </a:r>
            <a:r>
              <a:rPr lang="zh-CN" altLang="en-US" sz="3600" b="1"/>
              <a:t>（</a:t>
            </a:r>
            <a:r>
              <a:rPr lang="en-US" altLang="zh-CN" sz="3600" b="1" err="1"/>
              <a:t>chēng</a:t>
            </a:r>
            <a:r>
              <a:rPr lang="zh-CN" altLang="en-US" sz="3600" b="1"/>
              <a:t>）目 </a:t>
            </a:r>
            <a:endParaRPr lang="en-US" altLang="zh-CN" sz="3600" b="1" smtClean="0"/>
          </a:p>
          <a:p>
            <a:r>
              <a:rPr lang="en-US" altLang="zh-CN" sz="3600" b="1" smtClean="0"/>
              <a:t>     </a:t>
            </a:r>
            <a:r>
              <a:rPr lang="zh-CN" altLang="en-US" sz="3600" b="1" smtClean="0"/>
              <a:t>目</a:t>
            </a:r>
            <a:r>
              <a:rPr lang="zh-CN" altLang="en-US" sz="3600" b="1">
                <a:solidFill>
                  <a:srgbClr val="2B4DF9"/>
                </a:solidFill>
              </a:rPr>
              <a:t>眦</a:t>
            </a:r>
            <a:r>
              <a:rPr lang="zh-CN" altLang="en-US" sz="3600" b="1"/>
              <a:t>（</a:t>
            </a:r>
            <a:r>
              <a:rPr lang="en-US" altLang="zh-CN" sz="3600" b="1" err="1"/>
              <a:t>cī</a:t>
            </a:r>
            <a:r>
              <a:rPr lang="zh-CN" altLang="en-US" sz="3600" b="1"/>
              <a:t>）尽裂 </a:t>
            </a:r>
            <a:r>
              <a:rPr lang="zh-CN" altLang="en-US" sz="3600" b="1" smtClean="0"/>
              <a:t>        孰</a:t>
            </a:r>
            <a:r>
              <a:rPr lang="zh-CN" altLang="en-US" sz="3600" b="1"/>
              <a:t>与君少</a:t>
            </a:r>
            <a:r>
              <a:rPr lang="zh-CN" altLang="en-US" sz="3600" b="1">
                <a:solidFill>
                  <a:srgbClr val="2B4DF9"/>
                </a:solidFill>
              </a:rPr>
              <a:t>长</a:t>
            </a:r>
            <a:r>
              <a:rPr lang="zh-CN" altLang="en-US" sz="3600" b="1"/>
              <a:t>（</a:t>
            </a:r>
            <a:r>
              <a:rPr lang="en-US" altLang="zh-CN" sz="3600" b="1" err="1"/>
              <a:t>cháng</a:t>
            </a:r>
            <a:r>
              <a:rPr lang="zh-CN" altLang="en-US" sz="3600" b="1"/>
              <a:t>） </a:t>
            </a:r>
            <a:br>
              <a:rPr lang="zh-CN" altLang="en-US" sz="3600" b="1"/>
            </a:br>
            <a:r>
              <a:rPr lang="en-US" altLang="zh-CN" sz="3600" b="1"/>
              <a:t>C</a:t>
            </a:r>
            <a:r>
              <a:rPr lang="zh-CN" altLang="en-US" sz="3600" b="1"/>
              <a:t>、</a:t>
            </a:r>
            <a:r>
              <a:rPr lang="zh-CN" altLang="en-US" sz="3600" b="1">
                <a:solidFill>
                  <a:srgbClr val="2B4DF9"/>
                </a:solidFill>
              </a:rPr>
              <a:t>戮</a:t>
            </a:r>
            <a:r>
              <a:rPr lang="zh-CN" altLang="en-US" sz="3600" b="1"/>
              <a:t>（</a:t>
            </a:r>
            <a:r>
              <a:rPr lang="en-US" altLang="zh-CN" sz="3600" b="1" err="1"/>
              <a:t>lù</a:t>
            </a:r>
            <a:r>
              <a:rPr lang="zh-CN" altLang="en-US" sz="3600" b="1"/>
              <a:t>）力 </a:t>
            </a:r>
            <a:r>
              <a:rPr lang="zh-CN" altLang="en-US" sz="3600" b="1" smtClean="0"/>
              <a:t>              刀</a:t>
            </a:r>
            <a:r>
              <a:rPr lang="zh-CN" altLang="en-US" sz="3600" b="1" smtClean="0">
                <a:solidFill>
                  <a:srgbClr val="2B4DF9"/>
                </a:solidFill>
              </a:rPr>
              <a:t>俎</a:t>
            </a:r>
            <a:r>
              <a:rPr lang="zh-CN" altLang="en-US" sz="3600" b="1"/>
              <a:t>（</a:t>
            </a:r>
            <a:r>
              <a:rPr lang="en-US" altLang="zh-CN" sz="3600" b="1" err="1"/>
              <a:t>zǔ</a:t>
            </a:r>
            <a:r>
              <a:rPr lang="zh-CN" altLang="en-US" sz="3600" b="1"/>
              <a:t>） </a:t>
            </a:r>
            <a:endParaRPr lang="en-US" altLang="zh-CN" sz="3600" b="1" smtClean="0"/>
          </a:p>
          <a:p>
            <a:r>
              <a:rPr lang="en-US" altLang="zh-CN" sz="3600" b="1" smtClean="0"/>
              <a:t>      </a:t>
            </a:r>
            <a:r>
              <a:rPr lang="zh-CN" altLang="en-US" sz="3600" b="1" smtClean="0"/>
              <a:t>与</a:t>
            </a:r>
            <a:r>
              <a:rPr lang="zh-CN" altLang="en-US" sz="3600" b="1"/>
              <a:t>臣有</a:t>
            </a:r>
            <a:r>
              <a:rPr lang="zh-CN" altLang="en-US" sz="3600" b="1">
                <a:solidFill>
                  <a:srgbClr val="2B4DF9"/>
                </a:solidFill>
              </a:rPr>
              <a:t>郤</a:t>
            </a:r>
            <a:r>
              <a:rPr lang="zh-CN" altLang="en-US" sz="3600" b="1"/>
              <a:t>（</a:t>
            </a:r>
            <a:r>
              <a:rPr lang="en-US" altLang="zh-CN" sz="3600" b="1" err="1"/>
              <a:t>xì</a:t>
            </a:r>
            <a:r>
              <a:rPr lang="zh-CN" altLang="en-US" sz="3600" b="1"/>
              <a:t>） </a:t>
            </a:r>
            <a:r>
              <a:rPr lang="zh-CN" altLang="en-US" sz="3600" b="1" smtClean="0"/>
              <a:t>       按</a:t>
            </a:r>
            <a:r>
              <a:rPr lang="zh-CN" altLang="en-US" sz="3600" b="1"/>
              <a:t>剑而</a:t>
            </a:r>
            <a:r>
              <a:rPr lang="zh-CN" altLang="en-US" sz="3600" b="1">
                <a:solidFill>
                  <a:srgbClr val="2B4DF9"/>
                </a:solidFill>
              </a:rPr>
              <a:t>跽</a:t>
            </a:r>
            <a:r>
              <a:rPr lang="zh-CN" altLang="en-US" sz="3600" b="1"/>
              <a:t>（</a:t>
            </a:r>
            <a:r>
              <a:rPr lang="en-US" altLang="zh-CN" sz="3600" b="1" err="1"/>
              <a:t>jì</a:t>
            </a:r>
            <a:r>
              <a:rPr lang="zh-CN" altLang="en-US" sz="3600" b="1"/>
              <a:t>） </a:t>
            </a:r>
            <a:br>
              <a:rPr lang="zh-CN" altLang="en-US" sz="3600" b="1"/>
            </a:br>
            <a:r>
              <a:rPr lang="en-US" altLang="zh-CN" sz="3600" b="1"/>
              <a:t>D</a:t>
            </a:r>
            <a:r>
              <a:rPr lang="zh-CN" altLang="en-US" sz="3600" b="1"/>
              <a:t>、樊</a:t>
            </a:r>
            <a:r>
              <a:rPr lang="zh-CN" altLang="en-US" sz="3600" b="1">
                <a:solidFill>
                  <a:srgbClr val="2B4DF9"/>
                </a:solidFill>
              </a:rPr>
              <a:t>哙</a:t>
            </a:r>
            <a:r>
              <a:rPr lang="zh-CN" altLang="en-US" sz="3600" b="1"/>
              <a:t>（</a:t>
            </a:r>
            <a:r>
              <a:rPr lang="en-US" altLang="zh-CN" sz="3600" b="1" err="1"/>
              <a:t>kuài</a:t>
            </a:r>
            <a:r>
              <a:rPr lang="zh-CN" altLang="en-US" sz="3600" b="1"/>
              <a:t>）  </a:t>
            </a:r>
            <a:r>
              <a:rPr lang="zh-CN" altLang="en-US" sz="3600" b="1" smtClean="0"/>
              <a:t>        置</a:t>
            </a:r>
            <a:r>
              <a:rPr lang="zh-CN" altLang="en-US" sz="3600" b="1"/>
              <a:t>车</a:t>
            </a:r>
            <a:r>
              <a:rPr lang="zh-CN" altLang="en-US" sz="3600" b="1">
                <a:solidFill>
                  <a:srgbClr val="2B4DF9"/>
                </a:solidFill>
              </a:rPr>
              <a:t>骑</a:t>
            </a:r>
            <a:r>
              <a:rPr lang="zh-CN" altLang="en-US" sz="3600" b="1"/>
              <a:t>（</a:t>
            </a:r>
            <a:r>
              <a:rPr lang="en-US" altLang="zh-CN" sz="3600" b="1" err="1"/>
              <a:t>jì</a:t>
            </a:r>
            <a:r>
              <a:rPr lang="zh-CN" altLang="en-US" sz="3600" b="1" smtClean="0"/>
              <a:t>）</a:t>
            </a:r>
            <a:endParaRPr lang="en-US" altLang="zh-CN" sz="3600" b="1" smtClean="0"/>
          </a:p>
          <a:p>
            <a:r>
              <a:rPr lang="zh-CN" altLang="en-US" sz="3600" b="1" smtClean="0"/>
              <a:t>      奉</a:t>
            </a:r>
            <a:r>
              <a:rPr lang="zh-CN" altLang="en-US" sz="3600" b="1">
                <a:solidFill>
                  <a:srgbClr val="2B4DF9"/>
                </a:solidFill>
              </a:rPr>
              <a:t>卮</a:t>
            </a:r>
            <a:r>
              <a:rPr lang="zh-CN" altLang="en-US" sz="3600" b="1"/>
              <a:t>（</a:t>
            </a:r>
            <a:r>
              <a:rPr lang="en-US" altLang="zh-CN" sz="3600" b="1" err="1"/>
              <a:t>zhī</a:t>
            </a:r>
            <a:r>
              <a:rPr lang="zh-CN" altLang="en-US" sz="3600" b="1"/>
              <a:t>）酒为寿 </a:t>
            </a:r>
          </a:p>
        </p:txBody>
      </p:sp>
    </p:spTree>
  </p:cSld>
  <p:clrMapOvr>
    <a:masterClrMapping/>
  </p:clrMapOvr>
  <p:transition spd="slow">
    <p:wipe/>
  </p:transition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4930" y="37465"/>
            <a:ext cx="9501505" cy="6783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80524919"/>
      </p:ext>
    </p:extLst>
  </p:cSld>
  <p:clrMapOvr>
    <a:masterClrMapping/>
  </p:clrMapOvr>
  <p:transition spd="slow">
    <p:wipe/>
  </p:transition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椭圆 5"/>
          <p:cNvSpPr/>
          <p:nvPr/>
        </p:nvSpPr>
        <p:spPr>
          <a:xfrm>
            <a:off x="1025525" y="1052195"/>
            <a:ext cx="2876421" cy="2828290"/>
          </a:xfrm>
          <a:prstGeom prst="ellipse">
            <a:avLst/>
          </a:prstGeom>
          <a:blipFill rotWithShape="1">
            <a:blip r:embed="rId2"/>
            <a:stretch>
              <a:fillRect b="1000"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eaLnBrk="0" hangingPunct="0"/>
            <a:endParaRPr lang="zh-CN" altLang="en-US" smtClean="0">
              <a:solidFill>
                <a:srgbClr val="000000"/>
              </a:solidFill>
            </a:endParaRPr>
          </a:p>
          <a:p>
            <a:pPr eaLnBrk="0" hangingPunct="0"/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7174230" y="301625"/>
            <a:ext cx="2808021" cy="2828290"/>
          </a:xfrm>
          <a:prstGeom prst="ellipse">
            <a:avLst/>
          </a:prstGeom>
          <a:blipFill rotWithShape="1">
            <a:blip r:embed="rId3"/>
            <a:stretch>
              <a:fillRect b="1000"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eaLnBrk="0" hangingPunct="0"/>
            <a:endParaRPr lang="zh-CN" altLang="en-US" smtClean="0">
              <a:solidFill>
                <a:srgbClr val="000000"/>
              </a:solidFill>
            </a:endParaRPr>
          </a:p>
          <a:p>
            <a:pPr eaLnBrk="0" hangingPunct="0"/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271770" y="3373120"/>
            <a:ext cx="661289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rgbClr val="EEECE1">
                    <a:lumMod val="25000"/>
                  </a:srgbClr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 </a:t>
            </a:r>
            <a:r>
              <a:rPr lang="en-US" altLang="zh-CN" sz="2000" b="1">
                <a:solidFill>
                  <a:srgbClr val="EEECE1">
                    <a:lumMod val="25000"/>
                  </a:srgbClr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</a:t>
            </a:r>
            <a:r>
              <a:rPr lang="en-US" altLang="zh-CN" sz="3200" b="1">
                <a:solidFill>
                  <a:srgbClr val="EEECE1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“</a:t>
            </a:r>
            <a:r>
              <a:rPr lang="zh-CN" altLang="en-US" sz="3200" b="1">
                <a:solidFill>
                  <a:srgbClr val="EEECE1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欲有天下耶？</a:t>
            </a:r>
          </a:p>
          <a:p>
            <a:r>
              <a:rPr lang="zh-CN" altLang="en-US" sz="3200" b="1">
                <a:solidFill>
                  <a:srgbClr val="EEECE1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              将为富家翁耶？</a:t>
            </a:r>
            <a:r>
              <a:rPr lang="en-US" altLang="zh-CN" sz="3200" b="1">
                <a:solidFill>
                  <a:srgbClr val="EEECE1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”</a:t>
            </a:r>
            <a:endParaRPr lang="zh-CN" altLang="en-US" sz="3200" b="1">
              <a:solidFill>
                <a:srgbClr val="EEECE1">
                  <a:lumMod val="2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r>
              <a:rPr lang="en-US" altLang="zh-CN" sz="3200" b="1">
                <a:solidFill>
                  <a:srgbClr val="EEECE1">
                    <a:lumMod val="25000"/>
                  </a:srgbClr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                                </a:t>
            </a:r>
            <a:endParaRPr lang="zh-CN" altLang="en-US" sz="3200" b="1">
              <a:solidFill>
                <a:srgbClr val="EEECE1">
                  <a:lumMod val="25000"/>
                </a:srgbClr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303020" y="4016375"/>
            <a:ext cx="23145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刘邦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602605" y="1292860"/>
            <a:ext cx="231457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樊</a:t>
            </a:r>
          </a:p>
          <a:p>
            <a:pPr algn="ctr"/>
            <a:r>
              <a:rPr lang="zh-CN" altLang="en-US" sz="3200" b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哙</a:t>
            </a:r>
          </a:p>
        </p:txBody>
      </p:sp>
    </p:spTree>
    <p:extLst>
      <p:ext uri="{BB962C8B-B14F-4D97-AF65-F5344CB8AC3E}">
        <p14:creationId xmlns:p14="http://schemas.microsoft.com/office/powerpoint/2010/main" xmlns="" val="49365078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鸿门宴</a:t>
            </a: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DCB94-7208-4731-9EBB-13C4D51EECB7}" type="slidenum">
              <a:rPr lang="en-US" altLang="zh-CN"/>
              <a:t>18</a:t>
            </a:fld>
            <a:endParaRPr lang="en-US" altLang="zh-CN"/>
          </a:p>
        </p:txBody>
      </p:sp>
      <p:sp>
        <p:nvSpPr>
          <p:cNvPr id="164866" name="Text Box 2"/>
          <p:cNvSpPr txBox="1">
            <a:spLocks noChangeArrowheads="1"/>
          </p:cNvSpPr>
          <p:nvPr/>
        </p:nvSpPr>
        <p:spPr bwMode="auto">
          <a:xfrm>
            <a:off x="190501" y="44451"/>
            <a:ext cx="6000751" cy="10064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buFont typeface="Arial"/>
              <a:buNone/>
            </a:pPr>
            <a:r>
              <a:rPr lang="zh-CN" altLang="en-US" sz="6000" b="1">
                <a:ea typeface="隶书" pitchFamily="49" charset="-122"/>
              </a:rPr>
              <a:t>整体把握：</a:t>
            </a:r>
          </a:p>
        </p:txBody>
      </p:sp>
      <p:sp>
        <p:nvSpPr>
          <p:cNvPr id="164867" name="Text Box 3"/>
          <p:cNvSpPr txBox="1">
            <a:spLocks noChangeArrowheads="1"/>
          </p:cNvSpPr>
          <p:nvPr/>
        </p:nvSpPr>
        <p:spPr bwMode="auto">
          <a:xfrm>
            <a:off x="573616" y="927101"/>
            <a:ext cx="11618384" cy="212365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44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文章虽为节选，但结构完整，围绕“宴”而组织材料。</a:t>
            </a:r>
            <a:r>
              <a:rPr lang="zh-CN" altLang="en-US" sz="4400" b="1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全文共</a:t>
            </a:r>
            <a:r>
              <a:rPr lang="en-US" altLang="zh-CN" sz="4400" b="1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7</a:t>
            </a:r>
            <a:r>
              <a:rPr lang="zh-CN" altLang="en-US" sz="4400" b="1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个小节，哪些小节是集中写到“鸿门宴”的呢</a:t>
            </a:r>
            <a:r>
              <a:rPr lang="en-US" altLang="zh-CN" sz="4400" b="1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? </a:t>
            </a:r>
            <a:endParaRPr lang="en-US" altLang="zh-CN" sz="4400" b="1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4868" name="Text Box 4"/>
          <p:cNvSpPr txBox="1">
            <a:spLocks noChangeArrowheads="1"/>
          </p:cNvSpPr>
          <p:nvPr/>
        </p:nvSpPr>
        <p:spPr bwMode="auto">
          <a:xfrm>
            <a:off x="1775885" y="2997200"/>
            <a:ext cx="7488767" cy="762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Arial"/>
              <a:buNone/>
            </a:pPr>
            <a:r>
              <a:rPr lang="en-US" altLang="zh-CN" sz="4400" b="1">
                <a:latin typeface="Tahoma" pitchFamily="34" charset="0"/>
                <a:ea typeface="楷体_GB2312" pitchFamily="49" charset="-122"/>
              </a:rPr>
              <a:t>(</a:t>
            </a:r>
            <a:r>
              <a:rPr lang="zh-CN" altLang="en-US" sz="4400" b="1">
                <a:latin typeface="Tahoma" pitchFamily="34" charset="0"/>
                <a:ea typeface="楷体_GB2312" pitchFamily="49" charset="-122"/>
              </a:rPr>
              <a:t>起因</a:t>
            </a:r>
            <a:r>
              <a:rPr lang="en-US" altLang="zh-CN" sz="4400" b="1">
                <a:latin typeface="Tahoma" pitchFamily="34" charset="0"/>
                <a:ea typeface="楷体_GB2312" pitchFamily="49" charset="-122"/>
              </a:rPr>
              <a:t>)1-2</a:t>
            </a:r>
            <a:r>
              <a:rPr lang="zh-CN" altLang="en-US" sz="4400" b="1">
                <a:latin typeface="Tahoma" pitchFamily="34" charset="0"/>
                <a:ea typeface="楷体_GB2312" pitchFamily="49" charset="-122"/>
              </a:rPr>
              <a:t>段：宴前</a:t>
            </a:r>
          </a:p>
        </p:txBody>
      </p:sp>
      <p:sp>
        <p:nvSpPr>
          <p:cNvPr id="164869" name="Text Box 5"/>
          <p:cNvSpPr txBox="1">
            <a:spLocks noChangeArrowheads="1"/>
          </p:cNvSpPr>
          <p:nvPr/>
        </p:nvSpPr>
        <p:spPr bwMode="auto">
          <a:xfrm>
            <a:off x="1775884" y="3933825"/>
            <a:ext cx="7008283" cy="762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Arial"/>
              <a:buNone/>
            </a:pPr>
            <a:r>
              <a:rPr lang="en-US" altLang="zh-CN" sz="4400" b="1">
                <a:latin typeface="Tahoma" pitchFamily="34" charset="0"/>
                <a:ea typeface="楷体_GB2312" pitchFamily="49" charset="-122"/>
              </a:rPr>
              <a:t>(</a:t>
            </a:r>
            <a:r>
              <a:rPr lang="zh-CN" altLang="en-US" sz="4400" b="1">
                <a:latin typeface="Tahoma" pitchFamily="34" charset="0"/>
                <a:ea typeface="楷体_GB2312" pitchFamily="49" charset="-122"/>
              </a:rPr>
              <a:t>经过</a:t>
            </a:r>
            <a:r>
              <a:rPr lang="en-US" altLang="zh-CN" sz="4400" b="1">
                <a:latin typeface="Tahoma" pitchFamily="34" charset="0"/>
                <a:ea typeface="楷体_GB2312" pitchFamily="49" charset="-122"/>
              </a:rPr>
              <a:t>) 3-4</a:t>
            </a:r>
            <a:r>
              <a:rPr lang="zh-CN" altLang="en-US" sz="4400" b="1">
                <a:latin typeface="Tahoma" pitchFamily="34" charset="0"/>
                <a:ea typeface="楷体_GB2312" pitchFamily="49" charset="-122"/>
              </a:rPr>
              <a:t>段：宴中</a:t>
            </a:r>
          </a:p>
        </p:txBody>
      </p:sp>
      <p:sp>
        <p:nvSpPr>
          <p:cNvPr id="164870" name="Text Box 6"/>
          <p:cNvSpPr txBox="1">
            <a:spLocks noChangeArrowheads="1"/>
          </p:cNvSpPr>
          <p:nvPr/>
        </p:nvSpPr>
        <p:spPr bwMode="auto">
          <a:xfrm>
            <a:off x="1775884" y="4868863"/>
            <a:ext cx="7008283" cy="762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Arial"/>
              <a:buNone/>
            </a:pPr>
            <a:r>
              <a:rPr lang="en-US" altLang="zh-CN" sz="4400" b="1">
                <a:latin typeface="Tahoma" pitchFamily="34" charset="0"/>
                <a:ea typeface="楷体_GB2312" pitchFamily="49" charset="-122"/>
              </a:rPr>
              <a:t>(</a:t>
            </a:r>
            <a:r>
              <a:rPr lang="zh-CN" altLang="en-US" sz="4400" b="1">
                <a:latin typeface="Tahoma" pitchFamily="34" charset="0"/>
                <a:ea typeface="楷体_GB2312" pitchFamily="49" charset="-122"/>
              </a:rPr>
              <a:t>结果</a:t>
            </a:r>
            <a:r>
              <a:rPr lang="en-US" altLang="zh-CN" sz="4400" b="1">
                <a:latin typeface="Tahoma" pitchFamily="34" charset="0"/>
                <a:ea typeface="楷体_GB2312" pitchFamily="49" charset="-122"/>
              </a:rPr>
              <a:t>) 5-7</a:t>
            </a:r>
            <a:r>
              <a:rPr lang="zh-CN" altLang="en-US" sz="4400" b="1">
                <a:latin typeface="Tahoma" pitchFamily="34" charset="0"/>
                <a:ea typeface="楷体_GB2312" pitchFamily="49" charset="-122"/>
              </a:rPr>
              <a:t>段：宴后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866" grpId="0"/>
      <p:bldP spid="164867" grpId="0"/>
      <p:bldP spid="164868" grpId="0"/>
      <p:bldP spid="164869" grpId="0"/>
      <p:bldP spid="16487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鸿门宴</a:t>
            </a:r>
          </a:p>
        </p:txBody>
      </p:sp>
      <p:sp>
        <p:nvSpPr>
          <p:cNvPr id="8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5495D-1F9E-4477-900A-4EB30A621587}" type="slidenum">
              <a:rPr lang="en-US" altLang="zh-CN"/>
              <a:t>19</a:t>
            </a:fld>
            <a:endParaRPr lang="en-US" altLang="zh-CN"/>
          </a:p>
        </p:txBody>
      </p:sp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1"/>
            <a:ext cx="12192000" cy="6854825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10242" name="Picture 2" descr="hmy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-93133" y="0"/>
            <a:ext cx="93133" cy="7004050"/>
          </a:xfrm>
          <a:prstGeom prst="rect">
            <a:avLst/>
          </a:prstGeom>
          <a:noFill/>
        </p:spPr>
      </p:pic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2734734" y="1143001"/>
            <a:ext cx="8642351" cy="13112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/>
            <a:r>
              <a:rPr kumimoji="1" lang="zh-CN" altLang="en-US" sz="8000" b="1">
                <a:latin typeface="Times New Roman" pitchFamily="18" charset="0"/>
                <a:ea typeface="华文隶书" pitchFamily="2" charset="-122"/>
              </a:rPr>
              <a:t>讲解翻译课文</a:t>
            </a:r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4751917" y="2997200"/>
            <a:ext cx="3860800" cy="109855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r>
              <a:rPr kumimoji="1" lang="en-US" altLang="zh-CN" sz="4400" b="1">
                <a:latin typeface="Times New Roman" pitchFamily="18" charset="0"/>
                <a:ea typeface="楷体_GB2312" pitchFamily="49" charset="-122"/>
              </a:rPr>
              <a:t>    </a:t>
            </a:r>
            <a:r>
              <a:rPr kumimoji="1" lang="zh-CN" altLang="en-US" sz="6600" b="1">
                <a:latin typeface="黑体" pitchFamily="49" charset="-122"/>
                <a:ea typeface="黑体" pitchFamily="49" charset="-122"/>
              </a:rPr>
              <a:t>第</a:t>
            </a:r>
            <a:r>
              <a:rPr kumimoji="1" lang="en-US" altLang="zh-CN" sz="6600" b="1">
                <a:latin typeface="黑体" pitchFamily="49" charset="-122"/>
                <a:ea typeface="黑体" pitchFamily="49" charset="-122"/>
              </a:rPr>
              <a:t>1</a:t>
            </a:r>
            <a:r>
              <a:rPr kumimoji="1" lang="zh-CN" altLang="en-US" sz="6600" b="1">
                <a:latin typeface="黑体" pitchFamily="49" charset="-122"/>
                <a:ea typeface="黑体" pitchFamily="49" charset="-122"/>
              </a:rPr>
              <a:t>段</a:t>
            </a:r>
          </a:p>
        </p:txBody>
      </p:sp>
    </p:spTree>
  </p:cSld>
  <p:clrMapOvr>
    <a:masterClrMapping/>
  </p:clrMapOvr>
  <p:transition spd="slow">
    <p:wipe/>
  </p:transition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4" name="文本框 3073"/>
          <p:cNvSpPr txBox="1">
            <a:spLocks noChangeArrowheads="1"/>
          </p:cNvSpPr>
          <p:nvPr/>
        </p:nvSpPr>
        <p:spPr bwMode="auto">
          <a:xfrm>
            <a:off x="1102784" y="0"/>
            <a:ext cx="5281083" cy="11890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7200" b="1">
                <a:solidFill>
                  <a:srgbClr val="FF0000"/>
                </a:solidFill>
                <a:latin typeface="Times New Roman" pitchFamily="18" charset="0"/>
                <a:ea typeface="隶书" pitchFamily="49" charset="-122"/>
              </a:rPr>
              <a:t>垓下歌</a:t>
            </a:r>
          </a:p>
        </p:txBody>
      </p:sp>
      <p:sp>
        <p:nvSpPr>
          <p:cNvPr id="3075" name="文本框 3074"/>
          <p:cNvSpPr txBox="1">
            <a:spLocks noChangeArrowheads="1"/>
          </p:cNvSpPr>
          <p:nvPr/>
        </p:nvSpPr>
        <p:spPr bwMode="auto">
          <a:xfrm>
            <a:off x="508000" y="1905000"/>
            <a:ext cx="7315200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4400">
                <a:solidFill>
                  <a:srgbClr val="0000FF"/>
                </a:solidFill>
                <a:latin typeface="Times New Roman" pitchFamily="18" charset="0"/>
                <a:ea typeface="华文行楷" pitchFamily="2" charset="-122"/>
              </a:rPr>
              <a:t>力拔山兮气盖世</a:t>
            </a:r>
            <a:r>
              <a:rPr lang="en-US" altLang="zh-CN" sz="4400">
                <a:solidFill>
                  <a:srgbClr val="0000FF"/>
                </a:solidFill>
                <a:latin typeface="Times New Roman" pitchFamily="18" charset="0"/>
              </a:rPr>
              <a:t>,</a:t>
            </a:r>
          </a:p>
        </p:txBody>
      </p:sp>
      <p:sp>
        <p:nvSpPr>
          <p:cNvPr id="3076" name="文本框 3075"/>
          <p:cNvSpPr txBox="1">
            <a:spLocks noChangeArrowheads="1"/>
          </p:cNvSpPr>
          <p:nvPr/>
        </p:nvSpPr>
        <p:spPr bwMode="auto">
          <a:xfrm>
            <a:off x="-728133" y="3009900"/>
            <a:ext cx="7008284" cy="13234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400">
                <a:solidFill>
                  <a:srgbClr val="0000FF"/>
                </a:solidFill>
                <a:latin typeface="Times New Roman" pitchFamily="18" charset="0"/>
                <a:ea typeface="华文行楷" pitchFamily="2" charset="-122"/>
              </a:rPr>
              <a:t>时不利兮骓不逝</a:t>
            </a:r>
            <a:r>
              <a:rPr lang="en-US" altLang="zh-CN" sz="4400">
                <a:solidFill>
                  <a:srgbClr val="0000FF"/>
                </a:solidFill>
                <a:latin typeface="Times New Roman" pitchFamily="18" charset="0"/>
              </a:rPr>
              <a:t>,</a:t>
            </a:r>
          </a:p>
          <a:p>
            <a:pPr eaLnBrk="0" hangingPunct="0">
              <a:spcBef>
                <a:spcPct val="50000"/>
              </a:spcBef>
            </a:pPr>
            <a:endParaRPr lang="zh-CN" altLang="en-US" sz="2400">
              <a:latin typeface="Times New Roman" pitchFamily="18" charset="0"/>
            </a:endParaRPr>
          </a:p>
        </p:txBody>
      </p:sp>
      <p:pic>
        <p:nvPicPr>
          <p:cNvPr id="2052" name="图片 3076" descr="SS3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7112000" y="0"/>
            <a:ext cx="5080000" cy="68580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3078" name="文本框 3077"/>
          <p:cNvSpPr txBox="1">
            <a:spLocks noChangeArrowheads="1"/>
          </p:cNvSpPr>
          <p:nvPr/>
        </p:nvSpPr>
        <p:spPr bwMode="auto">
          <a:xfrm>
            <a:off x="4652434" y="1058864"/>
            <a:ext cx="1731433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Times New Roman" pitchFamily="18" charset="0"/>
                <a:ea typeface="楷体_GB2312" pitchFamily="49" charset="-122"/>
              </a:rPr>
              <a:t>项羽</a:t>
            </a:r>
          </a:p>
        </p:txBody>
      </p:sp>
      <p:sp>
        <p:nvSpPr>
          <p:cNvPr id="3079" name="文本框 3078"/>
          <p:cNvSpPr txBox="1">
            <a:spLocks noChangeArrowheads="1"/>
          </p:cNvSpPr>
          <p:nvPr/>
        </p:nvSpPr>
        <p:spPr bwMode="auto">
          <a:xfrm>
            <a:off x="793750" y="5105400"/>
            <a:ext cx="4525598" cy="7694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400">
                <a:solidFill>
                  <a:srgbClr val="0000FF"/>
                </a:solidFill>
                <a:latin typeface="Times New Roman" pitchFamily="18" charset="0"/>
                <a:ea typeface="华文行楷" pitchFamily="2" charset="-122"/>
              </a:rPr>
              <a:t>虞兮 虞兮奈若何</a:t>
            </a:r>
            <a:r>
              <a:rPr lang="en-US" altLang="zh-CN" sz="4400">
                <a:solidFill>
                  <a:srgbClr val="0000FF"/>
                </a:solidFill>
                <a:latin typeface="Times New Roman" pitchFamily="18" charset="0"/>
                <a:ea typeface="华文行楷" pitchFamily="2" charset="-122"/>
              </a:rPr>
              <a:t>?</a:t>
            </a:r>
          </a:p>
        </p:txBody>
      </p:sp>
      <p:sp>
        <p:nvSpPr>
          <p:cNvPr id="3080" name="文本框 3079"/>
          <p:cNvSpPr txBox="1">
            <a:spLocks noChangeArrowheads="1"/>
          </p:cNvSpPr>
          <p:nvPr/>
        </p:nvSpPr>
        <p:spPr bwMode="auto">
          <a:xfrm>
            <a:off x="831850" y="3981450"/>
            <a:ext cx="4275529" cy="7694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400">
                <a:solidFill>
                  <a:srgbClr val="0000FF"/>
                </a:solidFill>
                <a:latin typeface="Times New Roman" pitchFamily="18" charset="0"/>
                <a:ea typeface="华文行楷" pitchFamily="2" charset="-122"/>
              </a:rPr>
              <a:t>骓不逝兮可奈何</a:t>
            </a:r>
            <a:r>
              <a:rPr lang="en-US" altLang="zh-CN" sz="4400">
                <a:solidFill>
                  <a:srgbClr val="0000FF"/>
                </a:solidFill>
                <a:latin typeface="Times New Roman" pitchFamily="18" charset="0"/>
              </a:rPr>
              <a:t>,</a:t>
            </a: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  <p:bldP spid="3075" grpId="0"/>
      <p:bldP spid="3076" grpId="0"/>
      <p:bldP spid="3078" grpId="0"/>
      <p:bldP spid="3079" grpId="0"/>
      <p:bldP spid="308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4817" name="矩形 199681"/>
          <p:cNvSpPr/>
          <p:nvPr/>
        </p:nvSpPr>
        <p:spPr>
          <a:xfrm>
            <a:off x="374651" y="180974"/>
            <a:ext cx="11188700" cy="5016758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沛公  </a:t>
            </a:r>
            <a:r>
              <a:rPr lang="zh-CN" altLang="en-US" sz="4000" b="1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军</a:t>
            </a:r>
            <a:r>
              <a:rPr lang="zh-CN" altLang="en-US" sz="40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霸</a:t>
            </a:r>
            <a:r>
              <a:rPr lang="zh-CN" altLang="en-US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上 ，</a:t>
            </a:r>
            <a:r>
              <a:rPr lang="zh-CN" altLang="en-US" sz="40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未得与</a:t>
            </a:r>
            <a:r>
              <a:rPr lang="zh-CN" altLang="en-US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项羽相见。</a:t>
            </a:r>
          </a:p>
          <a:p>
            <a:endParaRPr lang="zh-CN" altLang="en-US" sz="40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zh-CN" altLang="en-US" sz="40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沛公左司马曹无伤</a:t>
            </a:r>
            <a:r>
              <a:rPr lang="zh-CN" altLang="en-US" sz="40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使</a:t>
            </a:r>
            <a:r>
              <a:rPr lang="zh-CN" altLang="en-US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人  </a:t>
            </a:r>
            <a:r>
              <a:rPr lang="zh-CN" altLang="en-US" sz="40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言于项羽曰</a:t>
            </a:r>
            <a:r>
              <a:rPr lang="en-US" altLang="zh-CN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:“</a:t>
            </a:r>
            <a:r>
              <a:rPr lang="zh-CN" altLang="en-US" sz="40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沛公</a:t>
            </a:r>
          </a:p>
          <a:p>
            <a:endParaRPr lang="zh-CN" altLang="en-US" sz="4000" b="1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40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  </a:t>
            </a:r>
          </a:p>
          <a:p>
            <a:r>
              <a:rPr lang="zh-CN" altLang="en-US" sz="40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欲</a:t>
            </a:r>
            <a:r>
              <a:rPr lang="zh-CN" altLang="en-US" sz="4000" b="1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王关中</a:t>
            </a:r>
            <a:r>
              <a:rPr lang="zh-CN" altLang="en-US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，使子婴为相， </a:t>
            </a:r>
            <a:r>
              <a:rPr lang="zh-CN" altLang="en-US" sz="4000" b="1" u="sng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珍宝尽有之</a:t>
            </a:r>
            <a:r>
              <a:rPr lang="zh-CN" altLang="en-US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。”</a:t>
            </a:r>
          </a:p>
          <a:p>
            <a:r>
              <a:rPr lang="zh-CN" altLang="en-US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endParaRPr lang="zh-CN" altLang="en-US" sz="4000" b="1">
              <a:solidFill>
                <a:srgbClr val="3333FF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99683" name="文本框 199682"/>
          <p:cNvSpPr txBox="1"/>
          <p:nvPr/>
        </p:nvSpPr>
        <p:spPr>
          <a:xfrm>
            <a:off x="625642" y="1016000"/>
            <a:ext cx="3097213" cy="582613"/>
          </a:xfrm>
          <a:prstGeom prst="rect">
            <a:avLst/>
          </a:prstGeom>
          <a:noFill/>
          <a:ln w="571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algn="just">
              <a:spcBef>
                <a:spcPct val="20000"/>
              </a:spcBef>
            </a:pPr>
            <a:r>
              <a:rPr lang="en-US" altLang="zh-CN" sz="2400" b="1">
                <a:solidFill>
                  <a:srgbClr val="3333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驻军</a:t>
            </a:r>
            <a:r>
              <a:rPr lang="zh-CN" altLang="en-US" sz="3200" b="1">
                <a:solidFill>
                  <a:srgbClr val="3333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名作动</a:t>
            </a:r>
            <a:endParaRPr lang="zh-CN" altLang="en-US" sz="2800" b="1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99684" name="文本框 199683"/>
          <p:cNvSpPr txBox="1"/>
          <p:nvPr/>
        </p:nvSpPr>
        <p:spPr>
          <a:xfrm>
            <a:off x="4050434" y="999836"/>
            <a:ext cx="2233613" cy="582613"/>
          </a:xfrm>
          <a:prstGeom prst="rect">
            <a:avLst/>
          </a:prstGeom>
          <a:noFill/>
          <a:ln w="571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algn="just">
              <a:spcBef>
                <a:spcPct val="20000"/>
              </a:spcBef>
            </a:pP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没有能跟</a:t>
            </a:r>
          </a:p>
        </p:txBody>
      </p:sp>
      <p:sp>
        <p:nvSpPr>
          <p:cNvPr id="199686" name="文本框 199685"/>
          <p:cNvSpPr txBox="1"/>
          <p:nvPr/>
        </p:nvSpPr>
        <p:spPr>
          <a:xfrm>
            <a:off x="4389438" y="2797175"/>
            <a:ext cx="863600" cy="582613"/>
          </a:xfrm>
          <a:prstGeom prst="rect">
            <a:avLst/>
          </a:prstGeom>
          <a:noFill/>
          <a:ln w="571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r>
              <a:rPr lang="en-US" altLang="zh-CN" sz="2400" b="1">
                <a:solidFill>
                  <a:srgbClr val="3333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派</a:t>
            </a:r>
          </a:p>
        </p:txBody>
      </p:sp>
      <p:sp>
        <p:nvSpPr>
          <p:cNvPr id="199689" name="文本框 199688"/>
          <p:cNvSpPr txBox="1"/>
          <p:nvPr/>
        </p:nvSpPr>
        <p:spPr>
          <a:xfrm>
            <a:off x="514806" y="4562475"/>
            <a:ext cx="2214539" cy="523220"/>
          </a:xfrm>
          <a:prstGeom prst="rect">
            <a:avLst/>
          </a:prstGeom>
          <a:noFill/>
          <a:ln w="571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algn="just">
              <a:spcBef>
                <a:spcPct val="2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名作</a:t>
            </a:r>
            <a:r>
              <a:rPr lang="zh-CN" altLang="en-US" sz="2800" b="1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动  </a:t>
            </a:r>
            <a:r>
              <a:rPr lang="zh-CN" altLang="en-US" sz="28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称王</a:t>
            </a:r>
            <a:endParaRPr lang="zh-CN" altLang="en-US" sz="2800" b="1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74650" y="5197475"/>
            <a:ext cx="26309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状语后置句</a:t>
            </a:r>
            <a:endParaRPr lang="zh-CN" altLang="en-US" sz="3200" b="1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005512" y="2826976"/>
            <a:ext cx="26309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状语后置句</a:t>
            </a:r>
            <a:endParaRPr lang="zh-CN" altLang="en-US" sz="3200" b="1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489759" y="4580022"/>
            <a:ext cx="36495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被动句</a:t>
            </a:r>
            <a:r>
              <a:rPr lang="en-US" altLang="zh-CN" sz="3200" b="1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3200" b="1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宾语前置</a:t>
            </a:r>
            <a:endParaRPr lang="zh-CN" altLang="en-US" sz="3200" b="1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9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99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9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99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9683" grpId="0"/>
      <p:bldP spid="199684" grpId="0"/>
      <p:bldP spid="199686" grpId="0"/>
      <p:bldP spid="199689" grpId="0"/>
      <p:bldP spid="14" grpId="0"/>
      <p:bldP spid="18" grpId="0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5841" name="矩形 200705"/>
          <p:cNvSpPr/>
          <p:nvPr/>
        </p:nvSpPr>
        <p:spPr>
          <a:xfrm>
            <a:off x="142875" y="141288"/>
            <a:ext cx="11795125" cy="4400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dist">
              <a:spcBef>
                <a:spcPct val="20000"/>
              </a:spcBef>
            </a:pPr>
            <a:r>
              <a:rPr lang="zh-CN" altLang="en-US" sz="4000" b="1">
                <a:latin typeface="楷体" pitchFamily="49" charset="-122"/>
                <a:ea typeface="楷体" pitchFamily="49" charset="-122"/>
              </a:rPr>
              <a:t>项羽大怒曰</a:t>
            </a:r>
            <a:r>
              <a:rPr lang="en-US" altLang="zh-CN" sz="4000" b="1">
                <a:latin typeface="楷体" pitchFamily="49" charset="-122"/>
                <a:ea typeface="楷体" pitchFamily="49" charset="-122"/>
              </a:rPr>
              <a:t>:“</a:t>
            </a:r>
            <a:r>
              <a:rPr lang="zh-CN" altLang="en-US" sz="4000" b="1">
                <a:latin typeface="楷体" pitchFamily="49" charset="-122"/>
                <a:ea typeface="楷体" pitchFamily="49" charset="-122"/>
              </a:rPr>
              <a:t>旦日</a:t>
            </a:r>
            <a:r>
              <a:rPr lang="zh-CN" altLang="en-US" sz="4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飨</a:t>
            </a:r>
            <a:r>
              <a:rPr lang="zh-CN" altLang="en-US" sz="4000" b="1">
                <a:latin typeface="楷体" pitchFamily="49" charset="-122"/>
                <a:ea typeface="楷体" pitchFamily="49" charset="-122"/>
              </a:rPr>
              <a:t>士卒</a:t>
            </a:r>
            <a:r>
              <a:rPr lang="zh-CN" altLang="en-US" sz="4000" b="1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40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为</a:t>
            </a:r>
            <a:r>
              <a:rPr lang="zh-CN" altLang="en-US" sz="4000" b="1" smtClean="0">
                <a:latin typeface="楷体" pitchFamily="49" charset="-122"/>
                <a:ea typeface="楷体" pitchFamily="49" charset="-122"/>
              </a:rPr>
              <a:t>击破</a:t>
            </a:r>
            <a:r>
              <a:rPr lang="zh-CN" altLang="en-US" sz="4000" b="1">
                <a:latin typeface="楷体" pitchFamily="49" charset="-122"/>
                <a:ea typeface="楷体" pitchFamily="49" charset="-122"/>
              </a:rPr>
              <a:t>沛公军</a:t>
            </a:r>
            <a:r>
              <a:rPr lang="en-US" altLang="zh-CN" sz="4000" b="1">
                <a:latin typeface="楷体" pitchFamily="49" charset="-122"/>
                <a:ea typeface="楷体" pitchFamily="49" charset="-122"/>
              </a:rPr>
              <a:t>!”</a:t>
            </a:r>
          </a:p>
          <a:p>
            <a:pPr algn="dist">
              <a:spcBef>
                <a:spcPct val="20000"/>
              </a:spcBef>
            </a:pPr>
            <a:r>
              <a:rPr lang="en-US" altLang="zh-CN" sz="4000" b="1">
                <a:latin typeface="楷体" pitchFamily="49" charset="-122"/>
                <a:ea typeface="楷体" pitchFamily="49" charset="-122"/>
              </a:rPr>
              <a:t> </a:t>
            </a:r>
          </a:p>
          <a:p>
            <a:pPr algn="dist">
              <a:spcBef>
                <a:spcPct val="2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当是</a:t>
            </a:r>
            <a:r>
              <a:rPr lang="zh-CN" altLang="en-US" sz="4000" b="1">
                <a:latin typeface="楷体" pitchFamily="49" charset="-122"/>
                <a:ea typeface="楷体" pitchFamily="49" charset="-122"/>
              </a:rPr>
              <a:t>时，项羽兵四十万，在新丰鸿门；沛公兵</a:t>
            </a:r>
          </a:p>
          <a:p>
            <a:pPr algn="dist">
              <a:spcBef>
                <a:spcPct val="20000"/>
              </a:spcBef>
            </a:pPr>
            <a:endParaRPr lang="zh-CN" altLang="en-US" sz="4000" b="1">
              <a:latin typeface="楷体" pitchFamily="49" charset="-122"/>
              <a:ea typeface="楷体" pitchFamily="49" charset="-122"/>
            </a:endParaRPr>
          </a:p>
          <a:p>
            <a:pPr algn="dist">
              <a:spcBef>
                <a:spcPct val="20000"/>
              </a:spcBef>
            </a:pPr>
            <a:endParaRPr lang="zh-CN" altLang="en-US" sz="4000" b="1">
              <a:latin typeface="楷体" pitchFamily="49" charset="-122"/>
              <a:ea typeface="楷体" pitchFamily="49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4000" b="1">
                <a:latin typeface="楷体" pitchFamily="49" charset="-122"/>
                <a:ea typeface="楷体" pitchFamily="49" charset="-122"/>
              </a:rPr>
              <a:t>十万，在霸上</a:t>
            </a:r>
            <a:r>
              <a:rPr lang="zh-CN" altLang="en-US" sz="4000" b="1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40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0707" name="文本框 200706"/>
          <p:cNvSpPr txBox="1"/>
          <p:nvPr/>
        </p:nvSpPr>
        <p:spPr>
          <a:xfrm>
            <a:off x="4367213" y="1017588"/>
            <a:ext cx="1368425" cy="584200"/>
          </a:xfrm>
          <a:prstGeom prst="rect">
            <a:avLst/>
          </a:prstGeom>
          <a:noFill/>
          <a:ln w="571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犒劳</a:t>
            </a:r>
          </a:p>
        </p:txBody>
      </p:sp>
      <p:sp>
        <p:nvSpPr>
          <p:cNvPr id="200708" name="文本框 200707"/>
          <p:cNvSpPr txBox="1"/>
          <p:nvPr/>
        </p:nvSpPr>
        <p:spPr>
          <a:xfrm>
            <a:off x="7458325" y="969461"/>
            <a:ext cx="936625" cy="584200"/>
          </a:xfrm>
          <a:prstGeom prst="rect">
            <a:avLst/>
          </a:prstGeom>
          <a:noFill/>
          <a:ln w="571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替</a:t>
            </a:r>
            <a:endParaRPr lang="zh-CN" altLang="en-US" sz="2800" b="1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9832660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0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0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0707" grpId="0"/>
      <p:bldP spid="20070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5841" name="矩形 200705"/>
          <p:cNvSpPr/>
          <p:nvPr/>
        </p:nvSpPr>
        <p:spPr>
          <a:xfrm>
            <a:off x="142875" y="141288"/>
            <a:ext cx="11795125" cy="44012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dist">
              <a:spcBef>
                <a:spcPct val="20000"/>
              </a:spcBef>
            </a:pPr>
            <a:r>
              <a:rPr lang="zh-CN" altLang="en-US" sz="4000" b="1">
                <a:latin typeface="楷体" pitchFamily="49" charset="-122"/>
                <a:ea typeface="楷体" pitchFamily="49" charset="-122"/>
              </a:rPr>
              <a:t>项羽大怒曰</a:t>
            </a:r>
            <a:r>
              <a:rPr lang="en-US" altLang="zh-CN" sz="4000" b="1">
                <a:latin typeface="楷体" pitchFamily="49" charset="-122"/>
                <a:ea typeface="楷体" pitchFamily="49" charset="-122"/>
              </a:rPr>
              <a:t>:“</a:t>
            </a:r>
            <a:r>
              <a:rPr lang="zh-CN" altLang="en-US" sz="4000" b="1">
                <a:latin typeface="楷体" pitchFamily="49" charset="-122"/>
                <a:ea typeface="楷体" pitchFamily="49" charset="-122"/>
              </a:rPr>
              <a:t>旦日</a:t>
            </a:r>
            <a:r>
              <a:rPr lang="zh-CN" altLang="en-US" sz="4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飨</a:t>
            </a:r>
            <a:r>
              <a:rPr lang="zh-CN" altLang="en-US" sz="4000" b="1">
                <a:latin typeface="楷体" pitchFamily="49" charset="-122"/>
                <a:ea typeface="楷体" pitchFamily="49" charset="-122"/>
              </a:rPr>
              <a:t>士卒，  </a:t>
            </a:r>
            <a:r>
              <a:rPr lang="zh-CN" altLang="en-US" sz="40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为</a:t>
            </a:r>
            <a:r>
              <a:rPr lang="en-US" altLang="zh-CN" sz="40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4000" b="1" smtClean="0">
                <a:latin typeface="楷体" pitchFamily="49" charset="-122"/>
                <a:ea typeface="楷体" pitchFamily="49" charset="-122"/>
              </a:rPr>
              <a:t>吾</a:t>
            </a:r>
            <a:r>
              <a:rPr lang="en-US" altLang="zh-CN" sz="40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sz="4000" b="1" smtClean="0">
                <a:latin typeface="楷体" pitchFamily="49" charset="-122"/>
                <a:ea typeface="楷体" pitchFamily="49" charset="-122"/>
              </a:rPr>
              <a:t>击破</a:t>
            </a:r>
            <a:r>
              <a:rPr lang="zh-CN" altLang="en-US" sz="4000" b="1">
                <a:latin typeface="楷体" pitchFamily="49" charset="-122"/>
                <a:ea typeface="楷体" pitchFamily="49" charset="-122"/>
              </a:rPr>
              <a:t>沛公军</a:t>
            </a:r>
            <a:r>
              <a:rPr lang="en-US" altLang="zh-CN" sz="4000" b="1">
                <a:latin typeface="楷体" pitchFamily="49" charset="-122"/>
                <a:ea typeface="楷体" pitchFamily="49" charset="-122"/>
              </a:rPr>
              <a:t>!”</a:t>
            </a:r>
          </a:p>
          <a:p>
            <a:pPr algn="dist">
              <a:spcBef>
                <a:spcPct val="20000"/>
              </a:spcBef>
            </a:pPr>
            <a:r>
              <a:rPr lang="en-US" altLang="zh-CN" sz="4000" b="1">
                <a:latin typeface="楷体" pitchFamily="49" charset="-122"/>
                <a:ea typeface="楷体" pitchFamily="49" charset="-122"/>
              </a:rPr>
              <a:t> </a:t>
            </a:r>
          </a:p>
          <a:p>
            <a:pPr algn="dist">
              <a:spcBef>
                <a:spcPct val="2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当是</a:t>
            </a:r>
            <a:r>
              <a:rPr lang="zh-CN" altLang="en-US" sz="4000" b="1">
                <a:latin typeface="楷体" pitchFamily="49" charset="-122"/>
                <a:ea typeface="楷体" pitchFamily="49" charset="-122"/>
              </a:rPr>
              <a:t>时，项羽兵四十万，在新丰鸿门；沛公兵</a:t>
            </a:r>
          </a:p>
          <a:p>
            <a:pPr algn="dist">
              <a:spcBef>
                <a:spcPct val="20000"/>
              </a:spcBef>
            </a:pPr>
            <a:endParaRPr lang="zh-CN" altLang="en-US" sz="4000" b="1">
              <a:latin typeface="楷体" pitchFamily="49" charset="-122"/>
              <a:ea typeface="楷体" pitchFamily="49" charset="-122"/>
            </a:endParaRPr>
          </a:p>
          <a:p>
            <a:pPr>
              <a:spcBef>
                <a:spcPct val="20000"/>
              </a:spcBef>
            </a:pPr>
            <a:endParaRPr lang="zh-CN" altLang="en-US" sz="4000" b="1">
              <a:latin typeface="楷体" pitchFamily="49" charset="-122"/>
              <a:ea typeface="楷体" pitchFamily="49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4000" b="1">
                <a:latin typeface="楷体" pitchFamily="49" charset="-122"/>
                <a:ea typeface="楷体" pitchFamily="49" charset="-122"/>
              </a:rPr>
              <a:t>十万，在霸上</a:t>
            </a:r>
            <a:r>
              <a:rPr lang="zh-CN" altLang="en-US" sz="4000" b="1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4000" b="1" smtClean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0707" name="文本框 200706"/>
          <p:cNvSpPr txBox="1"/>
          <p:nvPr/>
        </p:nvSpPr>
        <p:spPr>
          <a:xfrm>
            <a:off x="4367213" y="1017588"/>
            <a:ext cx="1368425" cy="584200"/>
          </a:xfrm>
          <a:prstGeom prst="rect">
            <a:avLst/>
          </a:prstGeom>
          <a:noFill/>
          <a:ln w="57150" cap="flat" cmpd="sng">
            <a:solidFill>
              <a:srgbClr val="3333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3200" b="1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犒劳</a:t>
            </a:r>
          </a:p>
        </p:txBody>
      </p:sp>
      <p:sp>
        <p:nvSpPr>
          <p:cNvPr id="200708" name="文本框 200707"/>
          <p:cNvSpPr txBox="1"/>
          <p:nvPr/>
        </p:nvSpPr>
        <p:spPr>
          <a:xfrm>
            <a:off x="7217694" y="1017588"/>
            <a:ext cx="936625" cy="584200"/>
          </a:xfrm>
          <a:prstGeom prst="rect">
            <a:avLst/>
          </a:prstGeom>
          <a:noFill/>
          <a:ln w="57150" cap="flat" cmpd="sng">
            <a:solidFill>
              <a:srgbClr val="3333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zh-CN" altLang="en-US" sz="3200" b="1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替</a:t>
            </a:r>
            <a:endParaRPr lang="zh-CN" altLang="en-US" sz="28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0710" name="文本框 200709"/>
          <p:cNvSpPr txBox="1"/>
          <p:nvPr/>
        </p:nvSpPr>
        <p:spPr>
          <a:xfrm>
            <a:off x="9407441" y="1001546"/>
            <a:ext cx="1042987" cy="584200"/>
          </a:xfrm>
          <a:prstGeom prst="rect">
            <a:avLst/>
          </a:prstGeom>
          <a:noFill/>
          <a:ln w="57150" cap="flat" cmpd="sng">
            <a:solidFill>
              <a:srgbClr val="3333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3200" b="1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打败</a:t>
            </a:r>
            <a:endParaRPr lang="zh-CN" altLang="en-US" sz="28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0711" name="文本框 200710"/>
          <p:cNvSpPr txBox="1"/>
          <p:nvPr/>
        </p:nvSpPr>
        <p:spPr>
          <a:xfrm>
            <a:off x="293688" y="2479675"/>
            <a:ext cx="2545765" cy="1076325"/>
          </a:xfrm>
          <a:prstGeom prst="rect">
            <a:avLst/>
          </a:prstGeom>
          <a:noFill/>
          <a:ln w="57150" cap="flat" cmpd="sng">
            <a:solidFill>
              <a:srgbClr val="3333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当</a:t>
            </a:r>
            <a:r>
              <a:rPr lang="en-US" altLang="zh-CN" sz="3200" b="1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:</a:t>
            </a:r>
            <a:r>
              <a:rPr lang="zh-CN" altLang="en-US" sz="3200" b="1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介词，在  是：这个</a:t>
            </a:r>
          </a:p>
        </p:txBody>
      </p:sp>
    </p:spTree>
    <p:extLst>
      <p:ext uri="{BB962C8B-B14F-4D97-AF65-F5344CB8AC3E}">
        <p14:creationId xmlns:p14="http://schemas.microsoft.com/office/powerpoint/2010/main" xmlns="" val="225259381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0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0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0710" grpId="0"/>
      <p:bldP spid="2007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20514" name="Rectangle 2"/>
          <p:cNvSpPr txBox="1">
            <a:spLocks noGrp="1"/>
          </p:cNvSpPr>
          <p:nvPr>
            <p:ph idx="1"/>
          </p:nvPr>
        </p:nvSpPr>
        <p:spPr>
          <a:xfrm>
            <a:off x="1188720" y="1659255"/>
            <a:ext cx="2587625" cy="3043555"/>
          </a:xfrm>
          <a:noFill/>
        </p:spPr>
        <p:txBody>
          <a:bodyPr wrap="square" lIns="91440" tIns="45720" rIns="91440" bIns="45720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0" lvl="0" algn="l" defTabSz="914400" eaLnBrk="1" hangingPunct="1">
              <a:lnSpc>
                <a:spcPct val="80000"/>
              </a:lnSpc>
              <a:buNone/>
            </a:pPr>
            <a:r>
              <a:rPr lang="zh-CN" altLang="en-US" kern="1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①就</a:t>
            </a:r>
            <a:r>
              <a:rPr lang="zh-CN" altLang="en-US" kern="12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矛盾</a:t>
            </a:r>
            <a:r>
              <a:rPr lang="zh-CN" altLang="en-US" kern="120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的   焦点</a:t>
            </a:r>
            <a:r>
              <a:rPr lang="zh-CN" altLang="en-US" kern="1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而言，天下虽大，“王”只有一个。</a:t>
            </a:r>
          </a:p>
          <a:p>
            <a:pPr marL="0" lvl="0" algn="l" defTabSz="914400" eaLnBrk="1" hangingPunct="1">
              <a:lnSpc>
                <a:spcPct val="80000"/>
              </a:lnSpc>
              <a:buNone/>
            </a:pPr>
            <a:endParaRPr lang="zh-CN" altLang="en-US" kern="1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  <a:p>
            <a:pPr marL="0" lvl="0" algn="l" defTabSz="914400" eaLnBrk="1" hangingPunct="1">
              <a:lnSpc>
                <a:spcPct val="80000"/>
              </a:lnSpc>
              <a:buNone/>
            </a:pPr>
            <a:endParaRPr lang="zh-CN" altLang="en-US" kern="1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2440" y="384810"/>
            <a:ext cx="115533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     </a:t>
            </a:r>
            <a:r>
              <a:rPr lang="zh-CN" altLang="zh-CN" sz="36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合作探究：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黑体" panose="02010609060101010101" pitchFamily="2" charset="-122"/>
                <a:sym typeface="+mn-ea"/>
              </a:rPr>
              <a:t>项羽接获曹无伤的密报，为何“大怒”？ </a:t>
            </a:r>
            <a:endParaRPr lang="zh-CN" altLang="en-US" sz="3200" b="1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黑体" panose="0201060906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142105" y="1659890"/>
            <a:ext cx="3060065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②再说</a:t>
            </a:r>
            <a:r>
              <a:rPr lang="zh-CN" altLang="en-US" sz="3200">
                <a:solidFill>
                  <a:srgbClr val="FF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个性特征</a:t>
            </a:r>
            <a:r>
              <a:rPr lang="zh-CN" altLang="en-US" sz="3200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，此时此刻，项羽如若不“怒”，他也就不是历史上的那个项羽了，他本来就是那么一个</a:t>
            </a:r>
            <a:r>
              <a:rPr lang="zh-CN" altLang="en-US" sz="3200" smtClean="0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火爆性子</a:t>
            </a:r>
            <a:r>
              <a:rPr lang="zh-CN" altLang="en-US" sz="3200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！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322310" y="1659255"/>
            <a:ext cx="3378200" cy="4028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3200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③就</a:t>
            </a:r>
            <a:r>
              <a:rPr lang="zh-CN" altLang="en-US" sz="3200">
                <a:solidFill>
                  <a:srgbClr val="FF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力量对比</a:t>
            </a:r>
            <a:r>
              <a:rPr lang="zh-CN" altLang="en-US" sz="3200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而言，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项羽占有绝对优势</a:t>
            </a:r>
            <a:r>
              <a:rPr lang="zh-CN" altLang="en-US" sz="3200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，何况秦军主力是项羽消灭的，又是楚王后裔，一个“市井小人”居然“欲王关中”，项羽岂能容忍？</a:t>
            </a:r>
          </a:p>
          <a:p>
            <a:pPr>
              <a:lnSpc>
                <a:spcPct val="80000"/>
              </a:lnSpc>
            </a:pPr>
            <a:endParaRPr lang="zh-CN" altLang="en-US" sz="3200">
              <a:solidFill>
                <a:srgbClr val="000000"/>
              </a:solidFill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31371584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5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05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05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0514" grpId="0" build="p"/>
      <p:bldP spid="3" grpId="0"/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5841" name="矩形 200705"/>
          <p:cNvSpPr/>
          <p:nvPr/>
        </p:nvSpPr>
        <p:spPr>
          <a:xfrm>
            <a:off x="166354" y="141290"/>
            <a:ext cx="11795125" cy="4400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dist">
              <a:spcBef>
                <a:spcPct val="20000"/>
              </a:spcBef>
            </a:pPr>
            <a:r>
              <a:rPr lang="zh-CN" altLang="en-US" sz="4000" b="1">
                <a:latin typeface="楷体" pitchFamily="49" charset="-122"/>
                <a:ea typeface="楷体" pitchFamily="49" charset="-122"/>
              </a:rPr>
              <a:t>项羽大怒曰</a:t>
            </a:r>
            <a:r>
              <a:rPr lang="en-US" altLang="zh-CN" sz="4000" b="1">
                <a:latin typeface="楷体" pitchFamily="49" charset="-122"/>
                <a:ea typeface="楷体" pitchFamily="49" charset="-122"/>
              </a:rPr>
              <a:t>:“</a:t>
            </a:r>
            <a:r>
              <a:rPr lang="zh-CN" altLang="en-US" sz="4000" b="1">
                <a:latin typeface="楷体" pitchFamily="49" charset="-122"/>
                <a:ea typeface="楷体" pitchFamily="49" charset="-122"/>
              </a:rPr>
              <a:t>旦日</a:t>
            </a:r>
            <a:r>
              <a:rPr lang="zh-CN" altLang="en-US" sz="4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飨</a:t>
            </a:r>
            <a:r>
              <a:rPr lang="zh-CN" altLang="en-US" sz="4000" b="1">
                <a:latin typeface="楷体" pitchFamily="49" charset="-122"/>
                <a:ea typeface="楷体" pitchFamily="49" charset="-122"/>
              </a:rPr>
              <a:t>士卒，  </a:t>
            </a:r>
            <a:r>
              <a:rPr lang="zh-CN" altLang="en-US" sz="40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为</a:t>
            </a:r>
            <a:r>
              <a:rPr lang="en-US" altLang="zh-CN" sz="40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4000" b="1" smtClean="0">
                <a:latin typeface="楷体" pitchFamily="49" charset="-122"/>
                <a:ea typeface="楷体" pitchFamily="49" charset="-122"/>
              </a:rPr>
              <a:t>吾</a:t>
            </a:r>
            <a:r>
              <a:rPr lang="en-US" altLang="zh-CN" sz="40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sz="4000" b="1" smtClean="0">
                <a:latin typeface="楷体" pitchFamily="49" charset="-122"/>
                <a:ea typeface="楷体" pitchFamily="49" charset="-122"/>
              </a:rPr>
              <a:t>击破</a:t>
            </a:r>
            <a:r>
              <a:rPr lang="zh-CN" altLang="en-US" sz="4000" b="1">
                <a:latin typeface="楷体" pitchFamily="49" charset="-122"/>
                <a:ea typeface="楷体" pitchFamily="49" charset="-122"/>
              </a:rPr>
              <a:t>沛公军</a:t>
            </a:r>
            <a:r>
              <a:rPr lang="en-US" altLang="zh-CN" sz="4000" b="1">
                <a:latin typeface="楷体" pitchFamily="49" charset="-122"/>
                <a:ea typeface="楷体" pitchFamily="49" charset="-122"/>
              </a:rPr>
              <a:t>!”</a:t>
            </a:r>
          </a:p>
          <a:p>
            <a:pPr algn="dist">
              <a:spcBef>
                <a:spcPct val="20000"/>
              </a:spcBef>
            </a:pPr>
            <a:r>
              <a:rPr lang="en-US" altLang="zh-CN" sz="4000" b="1">
                <a:latin typeface="楷体" pitchFamily="49" charset="-122"/>
                <a:ea typeface="楷体" pitchFamily="49" charset="-122"/>
              </a:rPr>
              <a:t> </a:t>
            </a:r>
          </a:p>
          <a:p>
            <a:pPr algn="dist">
              <a:spcBef>
                <a:spcPct val="2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当是</a:t>
            </a:r>
            <a:r>
              <a:rPr lang="zh-CN" altLang="en-US" sz="4000" b="1">
                <a:latin typeface="楷体" pitchFamily="49" charset="-122"/>
                <a:ea typeface="楷体" pitchFamily="49" charset="-122"/>
              </a:rPr>
              <a:t>时，项羽兵四十万，在新丰鸿门；沛公兵</a:t>
            </a:r>
          </a:p>
          <a:p>
            <a:pPr algn="dist">
              <a:spcBef>
                <a:spcPct val="20000"/>
              </a:spcBef>
            </a:pPr>
            <a:endParaRPr lang="zh-CN" altLang="en-US" sz="4000" b="1">
              <a:latin typeface="楷体" pitchFamily="49" charset="-122"/>
              <a:ea typeface="楷体" pitchFamily="49" charset="-122"/>
            </a:endParaRPr>
          </a:p>
          <a:p>
            <a:pPr algn="dist">
              <a:spcBef>
                <a:spcPct val="20000"/>
              </a:spcBef>
            </a:pPr>
            <a:endParaRPr lang="zh-CN" altLang="en-US" sz="4000" b="1">
              <a:latin typeface="楷体" pitchFamily="49" charset="-122"/>
              <a:ea typeface="楷体" pitchFamily="49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4000" b="1">
                <a:latin typeface="楷体" pitchFamily="49" charset="-122"/>
                <a:ea typeface="楷体" pitchFamily="49" charset="-122"/>
              </a:rPr>
              <a:t>十万，在霸上。范增 </a:t>
            </a:r>
            <a:r>
              <a:rPr lang="zh-CN" altLang="en-US" sz="4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说</a:t>
            </a:r>
            <a:r>
              <a:rPr lang="zh-CN" altLang="en-US" sz="4000" b="1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4000" b="1" smtClean="0">
                <a:latin typeface="楷体" pitchFamily="49" charset="-122"/>
                <a:ea typeface="楷体" pitchFamily="49" charset="-122"/>
              </a:rPr>
              <a:t>项羽</a:t>
            </a:r>
            <a:r>
              <a:rPr lang="zh-CN" altLang="en-US" sz="4000" b="1">
                <a:latin typeface="楷体" pitchFamily="49" charset="-122"/>
                <a:ea typeface="楷体" pitchFamily="49" charset="-122"/>
              </a:rPr>
              <a:t>曰</a:t>
            </a:r>
            <a:r>
              <a:rPr lang="en-US" altLang="zh-CN" sz="4000" b="1">
                <a:latin typeface="楷体" pitchFamily="49" charset="-122"/>
                <a:ea typeface="楷体" pitchFamily="49" charset="-122"/>
              </a:rPr>
              <a:t>: “</a:t>
            </a:r>
            <a:r>
              <a:rPr lang="zh-CN" altLang="en-US" sz="4000" b="1">
                <a:latin typeface="楷体" pitchFamily="49" charset="-122"/>
                <a:ea typeface="楷体" pitchFamily="49" charset="-122"/>
              </a:rPr>
              <a:t>沛公居</a:t>
            </a:r>
            <a:r>
              <a:rPr lang="zh-CN" altLang="en-US" sz="4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山东</a:t>
            </a:r>
            <a:r>
              <a:rPr lang="zh-CN" altLang="en-US" sz="4000" b="1">
                <a:latin typeface="楷体" pitchFamily="49" charset="-122"/>
                <a:ea typeface="楷体" pitchFamily="49" charset="-122"/>
              </a:rPr>
              <a:t>时</a:t>
            </a:r>
          </a:p>
        </p:txBody>
      </p:sp>
      <p:sp>
        <p:nvSpPr>
          <p:cNvPr id="200707" name="文本框 200706"/>
          <p:cNvSpPr txBox="1"/>
          <p:nvPr/>
        </p:nvSpPr>
        <p:spPr>
          <a:xfrm>
            <a:off x="4367213" y="1017588"/>
            <a:ext cx="1368425" cy="584200"/>
          </a:xfrm>
          <a:prstGeom prst="rect">
            <a:avLst/>
          </a:prstGeom>
          <a:noFill/>
          <a:ln w="57150" cap="flat" cmpd="sng">
            <a:solidFill>
              <a:srgbClr val="3333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3200" b="1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犒劳</a:t>
            </a:r>
          </a:p>
        </p:txBody>
      </p:sp>
      <p:sp>
        <p:nvSpPr>
          <p:cNvPr id="200708" name="文本框 200707"/>
          <p:cNvSpPr txBox="1"/>
          <p:nvPr/>
        </p:nvSpPr>
        <p:spPr>
          <a:xfrm>
            <a:off x="7217694" y="1017588"/>
            <a:ext cx="936625" cy="584200"/>
          </a:xfrm>
          <a:prstGeom prst="rect">
            <a:avLst/>
          </a:prstGeom>
          <a:noFill/>
          <a:ln w="57150" cap="flat" cmpd="sng">
            <a:solidFill>
              <a:srgbClr val="3333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zh-CN" altLang="en-US" sz="3200" b="1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替</a:t>
            </a:r>
            <a:endParaRPr lang="zh-CN" altLang="en-US" sz="28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0709" name="文本框 200708"/>
          <p:cNvSpPr txBox="1"/>
          <p:nvPr/>
        </p:nvSpPr>
        <p:spPr>
          <a:xfrm>
            <a:off x="8409489" y="4525535"/>
            <a:ext cx="3551990" cy="1175706"/>
          </a:xfrm>
          <a:prstGeom prst="rect">
            <a:avLst/>
          </a:prstGeom>
          <a:noFill/>
          <a:ln w="57150" cap="flat" cmpd="sng">
            <a:solidFill>
              <a:srgbClr val="3333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3200" b="1" smtClean="0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古：崤山以东地区 </a:t>
            </a:r>
            <a:endParaRPr lang="en-US" altLang="zh-CN" sz="3200" b="1" smtClean="0">
              <a:solidFill>
                <a:srgbClr val="3333FF"/>
              </a:solidFill>
              <a:latin typeface="楷体" pitchFamily="49" charset="-122"/>
              <a:ea typeface="楷体" pitchFamily="49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3200" b="1" smtClean="0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今：山东省</a:t>
            </a:r>
            <a:endParaRPr lang="zh-CN" altLang="en-US" sz="3200" b="1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0710" name="文本框 200709"/>
          <p:cNvSpPr txBox="1"/>
          <p:nvPr/>
        </p:nvSpPr>
        <p:spPr>
          <a:xfrm>
            <a:off x="9407441" y="1001546"/>
            <a:ext cx="1042987" cy="584200"/>
          </a:xfrm>
          <a:prstGeom prst="rect">
            <a:avLst/>
          </a:prstGeom>
          <a:noFill/>
          <a:ln w="57150" cap="flat" cmpd="sng">
            <a:solidFill>
              <a:srgbClr val="3333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3200" b="1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打败</a:t>
            </a:r>
            <a:endParaRPr lang="zh-CN" altLang="en-US" sz="28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0711" name="文本框 200710"/>
          <p:cNvSpPr txBox="1"/>
          <p:nvPr/>
        </p:nvSpPr>
        <p:spPr>
          <a:xfrm>
            <a:off x="293688" y="2479675"/>
            <a:ext cx="2545765" cy="1076325"/>
          </a:xfrm>
          <a:prstGeom prst="rect">
            <a:avLst/>
          </a:prstGeom>
          <a:noFill/>
          <a:ln w="57150" cap="flat" cmpd="sng">
            <a:solidFill>
              <a:srgbClr val="3333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当</a:t>
            </a:r>
            <a:r>
              <a:rPr lang="en-US" altLang="zh-CN" sz="3200" b="1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:</a:t>
            </a:r>
            <a:r>
              <a:rPr lang="zh-CN" altLang="en-US" sz="3200" b="1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介词，在  是：这个</a:t>
            </a:r>
          </a:p>
        </p:txBody>
      </p:sp>
      <p:sp>
        <p:nvSpPr>
          <p:cNvPr id="200712" name="文本框 200711"/>
          <p:cNvSpPr txBox="1"/>
          <p:nvPr/>
        </p:nvSpPr>
        <p:spPr>
          <a:xfrm>
            <a:off x="4878623" y="4525535"/>
            <a:ext cx="1046748" cy="582612"/>
          </a:xfrm>
          <a:prstGeom prst="rect">
            <a:avLst/>
          </a:prstGeom>
          <a:noFill/>
          <a:ln w="57150" cap="flat" cmpd="sng">
            <a:solidFill>
              <a:srgbClr val="3333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劝告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0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0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0709" grpId="0"/>
      <p:bldP spid="20071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865" name="矩形 201729"/>
          <p:cNvSpPr/>
          <p:nvPr/>
        </p:nvSpPr>
        <p:spPr>
          <a:xfrm>
            <a:off x="280988" y="123825"/>
            <a:ext cx="11879262" cy="397031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10000"/>
              </a:lnSpc>
              <a:spcBef>
                <a:spcPct val="20000"/>
              </a:spcBef>
            </a:pPr>
            <a:r>
              <a:rPr lang="zh-CN" altLang="en-US" sz="4000" b="1">
                <a:latin typeface="楷体" pitchFamily="49" charset="-122"/>
                <a:ea typeface="楷体" pitchFamily="49" charset="-122"/>
              </a:rPr>
              <a:t>贪</a:t>
            </a:r>
            <a:r>
              <a:rPr lang="zh-CN" altLang="en-US" sz="4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于</a:t>
            </a:r>
            <a:r>
              <a:rPr lang="zh-CN" altLang="en-US" sz="4000" b="1">
                <a:latin typeface="楷体" pitchFamily="49" charset="-122"/>
                <a:ea typeface="楷体" pitchFamily="49" charset="-122"/>
              </a:rPr>
              <a:t>财货，</a:t>
            </a:r>
            <a:r>
              <a:rPr lang="zh-CN" altLang="en-US" sz="4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好美姬</a:t>
            </a:r>
            <a:r>
              <a:rPr lang="zh-CN" altLang="en-US" sz="4000" b="1">
                <a:latin typeface="楷体" pitchFamily="49" charset="-122"/>
                <a:ea typeface="楷体" pitchFamily="49" charset="-122"/>
              </a:rPr>
              <a:t>。今入关，  财物</a:t>
            </a:r>
            <a:r>
              <a:rPr lang="zh-CN" altLang="en-US" sz="4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无所</a:t>
            </a:r>
            <a:r>
              <a:rPr lang="zh-CN" altLang="en-US" sz="4000" b="1">
                <a:latin typeface="楷体" pitchFamily="49" charset="-122"/>
                <a:ea typeface="楷体" pitchFamily="49" charset="-122"/>
              </a:rPr>
              <a:t>取，妇</a:t>
            </a:r>
          </a:p>
          <a:p>
            <a:pPr>
              <a:lnSpc>
                <a:spcPct val="110000"/>
              </a:lnSpc>
              <a:spcBef>
                <a:spcPct val="20000"/>
              </a:spcBef>
            </a:pPr>
            <a:endParaRPr lang="zh-CN" altLang="en-US" sz="4000" b="1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10000"/>
              </a:lnSpc>
              <a:spcBef>
                <a:spcPct val="20000"/>
              </a:spcBef>
            </a:pPr>
            <a:r>
              <a:rPr lang="zh-CN" altLang="en-US" sz="4000" b="1">
                <a:latin typeface="楷体" pitchFamily="49" charset="-122"/>
                <a:ea typeface="楷体" pitchFamily="49" charset="-122"/>
              </a:rPr>
              <a:t>女无所</a:t>
            </a:r>
            <a:r>
              <a:rPr lang="zh-CN" altLang="en-US" sz="4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幸</a:t>
            </a:r>
            <a:r>
              <a:rPr lang="zh-CN" altLang="en-US" sz="4000" b="1">
                <a:latin typeface="楷体" pitchFamily="49" charset="-122"/>
                <a:ea typeface="楷体" pitchFamily="49" charset="-122"/>
              </a:rPr>
              <a:t>，此其志不在</a:t>
            </a:r>
            <a:r>
              <a:rPr lang="zh-CN" altLang="en-US" sz="4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小</a:t>
            </a:r>
            <a:r>
              <a:rPr lang="zh-CN" altLang="en-US" sz="4000" b="1">
                <a:latin typeface="楷体" pitchFamily="49" charset="-122"/>
                <a:ea typeface="楷体" pitchFamily="49" charset="-122"/>
              </a:rPr>
              <a:t>。吾令人望其气，皆</a:t>
            </a:r>
            <a:r>
              <a:rPr lang="zh-CN" altLang="en-US" sz="4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为</a:t>
            </a:r>
            <a:r>
              <a:rPr lang="zh-CN" altLang="en-US" sz="4000" b="1">
                <a:latin typeface="楷体" pitchFamily="49" charset="-122"/>
                <a:ea typeface="楷体" pitchFamily="49" charset="-122"/>
              </a:rPr>
              <a:t>龙</a:t>
            </a:r>
          </a:p>
          <a:p>
            <a:pPr>
              <a:lnSpc>
                <a:spcPct val="110000"/>
              </a:lnSpc>
              <a:spcBef>
                <a:spcPct val="20000"/>
              </a:spcBef>
            </a:pPr>
            <a:r>
              <a:rPr lang="zh-CN" altLang="en-US" sz="4000" b="1" smtClean="0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  <a:t>   </a:t>
            </a:r>
            <a:endParaRPr lang="zh-CN" altLang="en-US" sz="4000" b="1">
              <a:solidFill>
                <a:schemeClr val="accent2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10000"/>
              </a:lnSpc>
              <a:spcBef>
                <a:spcPct val="20000"/>
              </a:spcBef>
            </a:pPr>
            <a:r>
              <a:rPr lang="zh-CN" altLang="en-US" sz="4000" b="1">
                <a:latin typeface="楷体" pitchFamily="49" charset="-122"/>
                <a:ea typeface="楷体" pitchFamily="49" charset="-122"/>
              </a:rPr>
              <a:t>虎，  成五</a:t>
            </a:r>
            <a:r>
              <a:rPr lang="zh-CN" altLang="en-US" sz="4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采</a:t>
            </a:r>
            <a:r>
              <a:rPr lang="zh-CN" altLang="en-US" sz="4000" b="1">
                <a:latin typeface="楷体" pitchFamily="49" charset="-122"/>
                <a:ea typeface="楷体" pitchFamily="49" charset="-122"/>
              </a:rPr>
              <a:t>，   </a:t>
            </a:r>
            <a:r>
              <a:rPr lang="zh-CN" altLang="en-US" sz="4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此天子气也</a:t>
            </a:r>
            <a:r>
              <a:rPr lang="zh-CN" altLang="en-US" sz="4000" b="1">
                <a:latin typeface="楷体" pitchFamily="49" charset="-122"/>
                <a:ea typeface="楷体" pitchFamily="49" charset="-122"/>
              </a:rPr>
              <a:t>。 急  击  勿  失</a:t>
            </a:r>
            <a:r>
              <a:rPr lang="en-US" altLang="zh-CN" sz="4000" b="1">
                <a:latin typeface="楷体" pitchFamily="49" charset="-122"/>
                <a:ea typeface="楷体" pitchFamily="49" charset="-122"/>
              </a:rPr>
              <a:t>!”</a:t>
            </a:r>
          </a:p>
        </p:txBody>
      </p:sp>
      <p:sp>
        <p:nvSpPr>
          <p:cNvPr id="201731" name="文本框 201730"/>
          <p:cNvSpPr txBox="1"/>
          <p:nvPr/>
        </p:nvSpPr>
        <p:spPr>
          <a:xfrm>
            <a:off x="2870201" y="915988"/>
            <a:ext cx="1854200" cy="584200"/>
          </a:xfrm>
          <a:prstGeom prst="rect">
            <a:avLst/>
          </a:prstGeom>
          <a:noFill/>
          <a:ln w="57150" cap="flat" cmpd="sng">
            <a:solidFill>
              <a:srgbClr val="3333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3200" b="1">
                <a:solidFill>
                  <a:srgbClr val="2B4DF9"/>
                </a:solidFill>
                <a:latin typeface="楷体" pitchFamily="49" charset="-122"/>
                <a:ea typeface="楷体" pitchFamily="49" charset="-122"/>
              </a:rPr>
              <a:t>喜爱美女</a:t>
            </a:r>
            <a:endParaRPr lang="zh-CN" altLang="en-US" sz="2400" b="1">
              <a:solidFill>
                <a:srgbClr val="2B4DF9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1732" name="文本框 201731"/>
          <p:cNvSpPr txBox="1"/>
          <p:nvPr/>
        </p:nvSpPr>
        <p:spPr>
          <a:xfrm>
            <a:off x="1595271" y="2448426"/>
            <a:ext cx="1025814" cy="584200"/>
          </a:xfrm>
          <a:prstGeom prst="rect">
            <a:avLst/>
          </a:prstGeom>
          <a:noFill/>
          <a:ln w="57150" cap="flat" cmpd="sng">
            <a:solidFill>
              <a:srgbClr val="3333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3200" b="1" smtClean="0">
                <a:solidFill>
                  <a:srgbClr val="2B4DF9"/>
                </a:solidFill>
                <a:latin typeface="楷体" pitchFamily="49" charset="-122"/>
                <a:ea typeface="楷体" pitchFamily="49" charset="-122"/>
              </a:rPr>
              <a:t>宠幸</a:t>
            </a:r>
            <a:endParaRPr lang="zh-CN" altLang="en-US" sz="3200" b="1">
              <a:solidFill>
                <a:srgbClr val="2B4DF9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6868" name="文本框 201732"/>
          <p:cNvSpPr txBox="1"/>
          <p:nvPr/>
        </p:nvSpPr>
        <p:spPr>
          <a:xfrm>
            <a:off x="4860925" y="3352800"/>
            <a:ext cx="2378075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endParaRPr lang="zh-CN" sz="24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1734" name="文本框 201733"/>
          <p:cNvSpPr txBox="1"/>
          <p:nvPr/>
        </p:nvSpPr>
        <p:spPr>
          <a:xfrm>
            <a:off x="3156535" y="2431047"/>
            <a:ext cx="3673475" cy="584200"/>
          </a:xfrm>
          <a:prstGeom prst="rect">
            <a:avLst/>
          </a:prstGeom>
          <a:noFill/>
          <a:ln w="57150" cap="flat" cmpd="sng">
            <a:solidFill>
              <a:srgbClr val="3333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形作名</a:t>
            </a:r>
            <a:r>
              <a:rPr lang="zh-CN" altLang="en-US" sz="3200" b="1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3200" b="1">
                <a:solidFill>
                  <a:srgbClr val="2B4DF9"/>
                </a:solidFill>
                <a:latin typeface="楷体" pitchFamily="49" charset="-122"/>
                <a:ea typeface="楷体" pitchFamily="49" charset="-122"/>
              </a:rPr>
              <a:t>小的方面</a:t>
            </a:r>
          </a:p>
        </p:txBody>
      </p:sp>
      <p:sp>
        <p:nvSpPr>
          <p:cNvPr id="201735" name="文本框 201734"/>
          <p:cNvSpPr txBox="1"/>
          <p:nvPr/>
        </p:nvSpPr>
        <p:spPr>
          <a:xfrm>
            <a:off x="10351503" y="2447089"/>
            <a:ext cx="1082675" cy="584200"/>
          </a:xfrm>
          <a:prstGeom prst="rect">
            <a:avLst/>
          </a:prstGeom>
          <a:noFill/>
          <a:ln w="57150" cap="flat" cmpd="sng">
            <a:solidFill>
              <a:srgbClr val="3333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r>
              <a:rPr lang="en-US" altLang="zh-CN" sz="2800" b="1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3200" b="1">
                <a:solidFill>
                  <a:srgbClr val="2B4DF9"/>
                </a:solidFill>
                <a:latin typeface="楷体" pitchFamily="49" charset="-122"/>
                <a:ea typeface="楷体" pitchFamily="49" charset="-122"/>
              </a:rPr>
              <a:t>是</a:t>
            </a:r>
          </a:p>
        </p:txBody>
      </p:sp>
      <p:sp>
        <p:nvSpPr>
          <p:cNvPr id="201736" name="文本框 201735"/>
          <p:cNvSpPr txBox="1"/>
          <p:nvPr/>
        </p:nvSpPr>
        <p:spPr>
          <a:xfrm>
            <a:off x="1487154" y="4069375"/>
            <a:ext cx="3506118" cy="584775"/>
          </a:xfrm>
          <a:prstGeom prst="rect">
            <a:avLst/>
          </a:prstGeom>
          <a:noFill/>
          <a:ln w="57150" cap="flat" cmpd="sng">
            <a:solidFill>
              <a:srgbClr val="3333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通</a:t>
            </a:r>
            <a:r>
              <a:rPr lang="zh-CN" altLang="en-US" sz="32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“彩”</a:t>
            </a:r>
            <a:r>
              <a:rPr lang="zh-CN" altLang="en-US" sz="3200" b="1" smtClean="0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五彩</a:t>
            </a:r>
            <a:r>
              <a:rPr lang="zh-CN" altLang="en-US" sz="3200" b="1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颜色 </a:t>
            </a:r>
          </a:p>
        </p:txBody>
      </p:sp>
      <p:sp>
        <p:nvSpPr>
          <p:cNvPr id="201737" name="文本框 201736"/>
          <p:cNvSpPr txBox="1"/>
          <p:nvPr/>
        </p:nvSpPr>
        <p:spPr>
          <a:xfrm>
            <a:off x="387350" y="915988"/>
            <a:ext cx="1387475" cy="584775"/>
          </a:xfrm>
          <a:prstGeom prst="rect">
            <a:avLst/>
          </a:prstGeom>
          <a:noFill/>
          <a:ln w="57150" cap="flat" cmpd="sng">
            <a:solidFill>
              <a:srgbClr val="3333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r>
              <a:rPr lang="en-US" altLang="zh-CN" sz="2800" b="1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3200" b="1" smtClean="0">
                <a:solidFill>
                  <a:srgbClr val="2B4DF9"/>
                </a:solidFill>
                <a:latin typeface="楷体" pitchFamily="49" charset="-122"/>
                <a:ea typeface="楷体" pitchFamily="49" charset="-122"/>
              </a:rPr>
              <a:t>贪恋</a:t>
            </a:r>
            <a:endParaRPr lang="zh-CN" altLang="en-US" sz="3200" b="1">
              <a:solidFill>
                <a:srgbClr val="2B4DF9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1740" name="文本框 201739"/>
          <p:cNvSpPr txBox="1"/>
          <p:nvPr/>
        </p:nvSpPr>
        <p:spPr>
          <a:xfrm>
            <a:off x="8021052" y="852488"/>
            <a:ext cx="2305050" cy="584200"/>
          </a:xfrm>
          <a:prstGeom prst="rect">
            <a:avLst/>
          </a:prstGeom>
          <a:noFill/>
          <a:ln w="57150" cap="flat" cmpd="sng">
            <a:solidFill>
              <a:srgbClr val="3333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r>
              <a:rPr lang="en-US" altLang="zh-CN" sz="2800" b="1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3200" b="1">
                <a:solidFill>
                  <a:srgbClr val="2B4DF9"/>
                </a:solidFill>
                <a:latin typeface="楷体" pitchFamily="49" charset="-122"/>
                <a:ea typeface="楷体" pitchFamily="49" charset="-122"/>
              </a:rPr>
              <a:t>没有什么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1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1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1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1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01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01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01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1731" grpId="0"/>
      <p:bldP spid="201732" grpId="0"/>
      <p:bldP spid="201734" grpId="0"/>
      <p:bldP spid="201735" grpId="0"/>
      <p:bldP spid="201736" grpId="0"/>
      <p:bldP spid="201737" grpId="0"/>
      <p:bldP spid="20174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6742" name="Rectangle 6"/>
          <p:cNvSpPr>
            <a:spLocks noGrp="1"/>
          </p:cNvSpPr>
          <p:nvPr>
            <p:ph idx="1"/>
          </p:nvPr>
        </p:nvSpPr>
        <p:spPr>
          <a:xfrm>
            <a:off x="127000" y="319088"/>
            <a:ext cx="12065000" cy="5887748"/>
          </a:xfrm>
        </p:spPr>
        <p:txBody>
          <a:bodyPr wrap="square" lIns="91440" tIns="45720" rIns="91440" bIns="45720" anchor="t"/>
          <a:lstStyle/>
          <a:p>
            <a:pPr marL="0" indent="0">
              <a:buNone/>
            </a:pPr>
            <a:r>
              <a:rPr lang="zh-CN" altLang="en-US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课文第一段记叙了哪几件事？这些事件对情节展开起了什么作用？ </a:t>
            </a:r>
          </a:p>
          <a:p>
            <a:pPr marL="0" indent="0">
              <a:buNone/>
            </a:pPr>
            <a:endParaRPr lang="zh-CN" altLang="en-US" sz="2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第一件事</a:t>
            </a:r>
            <a:r>
              <a:rPr lang="zh-CN" altLang="en-US" sz="2800" b="1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“曹无伤告密”。</a:t>
            </a:r>
          </a:p>
          <a:p>
            <a:pPr marL="0" indent="0">
              <a:buNone/>
            </a:pP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曹无伤是沛公的左司马，他的告密当然不同于一般流言蜚语，于是，项羽决定“旦日飨士卒，为击破沛公军”。矛盾挑开，故事“开端”。</a:t>
            </a:r>
          </a:p>
          <a:p>
            <a:pPr marL="0" indent="0">
              <a:buNone/>
            </a:pPr>
            <a:endParaRPr lang="zh-CN" altLang="en-US" sz="2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第二件事</a:t>
            </a:r>
            <a:r>
              <a:rPr lang="zh-CN" altLang="en-US" sz="2800" b="1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“范增进言”。</a:t>
            </a:r>
          </a:p>
          <a:p>
            <a:pPr marL="0" indent="0">
              <a:buNone/>
            </a:pP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范增是项羽的主要谋土，他对形势的判断十分正确，对刘邦的用心了如指掌，“急击勿失”的主张非常英明。矛盾进一步激化，推波助澜，情节迅速发展。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752110" y="1246907"/>
            <a:ext cx="40178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导火索</a:t>
            </a:r>
            <a:endParaRPr lang="zh-CN" altLang="en-US" sz="3200" b="1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52110" y="3241959"/>
            <a:ext cx="40178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激化矛盾</a:t>
            </a:r>
            <a:endParaRPr lang="zh-CN" altLang="en-US" sz="3200" b="1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67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67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67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67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67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167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67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67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167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742" grpId="0" uiExpand="1" build="p"/>
      <p:bldP spid="2" grpId="0"/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7889" name="文本占位符 49154"/>
          <p:cNvSpPr>
            <a:spLocks noGrp="1"/>
          </p:cNvSpPr>
          <p:nvPr>
            <p:ph idx="1"/>
          </p:nvPr>
        </p:nvSpPr>
        <p:spPr>
          <a:xfrm>
            <a:off x="622300" y="1419225"/>
            <a:ext cx="11256963" cy="5257800"/>
          </a:xfrm>
        </p:spPr>
        <p:txBody>
          <a:bodyPr anchor="t"/>
          <a:lstStyle/>
          <a:p>
            <a:pPr>
              <a:buNone/>
            </a:pPr>
            <a:r>
              <a:rPr lang="zh-CN" altLang="en-US" sz="4000" b="1">
                <a:solidFill>
                  <a:srgbClr val="FF5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文言</a:t>
            </a:r>
            <a:r>
              <a:rPr lang="zh-CN" altLang="en-US" sz="4000" b="1" smtClean="0">
                <a:solidFill>
                  <a:srgbClr val="FF5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句式</a:t>
            </a:r>
            <a:endParaRPr lang="zh-CN" altLang="en-US" sz="1400" b="1">
              <a:solidFill>
                <a:srgbClr val="FF505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buNone/>
            </a:pP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一、状语后置句   </a:t>
            </a:r>
            <a:endParaRPr lang="en-US" altLang="zh-CN" sz="2800" b="1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buNone/>
            </a:pPr>
            <a:r>
              <a:rPr lang="zh-CN" altLang="en-US" sz="28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、曹无伤使人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言于项羽曰    </a:t>
            </a:r>
            <a:r>
              <a:rPr lang="zh-CN" altLang="en-US" sz="2800" b="1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zh-CN" altLang="en-US" sz="28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还原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：</a:t>
            </a:r>
            <a:r>
              <a:rPr lang="zh-CN" altLang="en-US" sz="2800" b="1">
                <a:solidFill>
                  <a:schemeClr val="tx2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于项羽言曰</a:t>
            </a:r>
          </a:p>
          <a:p>
            <a:pPr>
              <a:buNone/>
            </a:pPr>
            <a:r>
              <a:rPr lang="zh-CN" altLang="en-US" sz="28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2、沛公</a:t>
            </a:r>
            <a:r>
              <a:rPr lang="zh-CN" altLang="en-US" sz="2800" b="1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欲王关中                      </a:t>
            </a:r>
            <a:r>
              <a:rPr lang="zh-CN" altLang="en-US" sz="28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还原：沛公</a:t>
            </a:r>
            <a:r>
              <a:rPr lang="zh-CN" altLang="en-US" sz="2800" b="1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欲（于）关中王。</a:t>
            </a:r>
            <a:endParaRPr lang="en-US" altLang="zh-CN" sz="2800" b="1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buNone/>
            </a:pPr>
            <a:r>
              <a:rPr lang="en-US" altLang="zh-CN" sz="28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28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zh-CN" altLang="en-US" sz="2800" b="1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贪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于财货    </a:t>
            </a:r>
            <a:r>
              <a:rPr lang="zh-CN" altLang="en-US" sz="2800" b="1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       </a:t>
            </a:r>
            <a:r>
              <a:rPr lang="zh-CN" altLang="en-US" sz="28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还原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：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于财货</a:t>
            </a:r>
            <a:r>
              <a:rPr lang="zh-CN" altLang="en-US" sz="2800" b="1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贪</a:t>
            </a:r>
            <a:endParaRPr lang="zh-CN" altLang="en-US" sz="2800" b="1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buNone/>
            </a:pP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二、省略句       </a:t>
            </a:r>
            <a:endParaRPr lang="en-US" altLang="zh-CN" sz="2800" b="1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buNone/>
            </a:pPr>
            <a:r>
              <a:rPr lang="zh-CN" altLang="en-US" sz="28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、沛公军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（于）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霸上 </a:t>
            </a:r>
            <a:r>
              <a:rPr lang="en-US" altLang="zh-CN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28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</a:t>
            </a:r>
            <a:r>
              <a:rPr lang="zh-CN" altLang="en-US" sz="28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、为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（我）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击破沛公</a:t>
            </a:r>
            <a:r>
              <a:rPr lang="zh-CN" altLang="en-US" sz="28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军</a:t>
            </a:r>
            <a:endParaRPr lang="zh-CN" altLang="en-US" sz="2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buNone/>
            </a:pP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三、判断句       此天子气 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也</a:t>
            </a:r>
          </a:p>
          <a:p>
            <a:endParaRPr lang="zh-CN" altLang="en-US" sz="2800" b="1">
              <a:solidFill>
                <a:srgbClr val="FF505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37890" name="组合 2"/>
          <p:cNvGrpSpPr/>
          <p:nvPr/>
        </p:nvGrpSpPr>
        <p:grpSpPr>
          <a:xfrm>
            <a:off x="-3175" y="-204787"/>
            <a:ext cx="6619875" cy="1495425"/>
            <a:chOff x="-5" y="-322"/>
            <a:chExt cx="10424" cy="2355"/>
          </a:xfrm>
        </p:grpSpPr>
        <p:grpSp>
          <p:nvGrpSpPr>
            <p:cNvPr id="37891" name="组合 3"/>
            <p:cNvGrpSpPr/>
            <p:nvPr/>
          </p:nvGrpSpPr>
          <p:grpSpPr>
            <a:xfrm>
              <a:off x="-5" y="538"/>
              <a:ext cx="10425" cy="1495"/>
              <a:chOff x="-6" y="1"/>
              <a:chExt cx="6619368" cy="950731"/>
            </a:xfrm>
          </p:grpSpPr>
          <p:pic>
            <p:nvPicPr>
              <p:cNvPr id="37892" name="Picture 9" descr="F:\ppt素材\图标\我收集的图标\字体\3.png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5400000">
                <a:off x="2834312" y="-2834318"/>
                <a:ext cx="950731" cy="66193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8448" name="TextBox 2"/>
              <p:cNvSpPr txBox="1"/>
              <p:nvPr/>
            </p:nvSpPr>
            <p:spPr>
              <a:xfrm>
                <a:off x="1122981" y="298643"/>
                <a:ext cx="3966918" cy="58442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marR="0" defTabSz="914400">
                  <a:buFont typeface="Arial" panose="020b0604020202020204" pitchFamily="34" charset="0"/>
                  <a:buNone/>
                </a:pPr>
                <a:r>
                  <a:rPr kumimoji="0" lang="zh-CN" sz="3200" b="1" kern="1200" cap="none" spc="500" normalizeH="0" baseline="0" noProof="1">
                    <a:solidFill>
                      <a:srgbClr val="FFFFFF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  <a:sym typeface="+mn-ea"/>
                  </a:rPr>
                  <a:t>知识小结</a:t>
                </a:r>
              </a:p>
            </p:txBody>
          </p:sp>
        </p:grpSp>
        <p:pic>
          <p:nvPicPr>
            <p:cNvPr id="37894" name="Picture 6" descr="F:\超棒ppt模板\中国风\中国风物件\maobi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3" y="-322"/>
              <a:ext cx="2342" cy="2342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37895" name="组合 2"/>
          <p:cNvGrpSpPr/>
          <p:nvPr/>
        </p:nvGrpSpPr>
        <p:grpSpPr>
          <a:xfrm>
            <a:off x="-15875" y="-204787"/>
            <a:ext cx="6619875" cy="1495425"/>
            <a:chOff x="-5" y="-322"/>
            <a:chExt cx="10425" cy="2355"/>
          </a:xfrm>
        </p:grpSpPr>
        <p:grpSp>
          <p:nvGrpSpPr>
            <p:cNvPr id="37896" name="组合 3"/>
            <p:cNvGrpSpPr/>
            <p:nvPr/>
          </p:nvGrpSpPr>
          <p:grpSpPr>
            <a:xfrm>
              <a:off x="-5" y="538"/>
              <a:ext cx="10425" cy="1495"/>
              <a:chOff x="-6" y="1"/>
              <a:chExt cx="6619368" cy="950731"/>
            </a:xfrm>
          </p:grpSpPr>
          <p:pic>
            <p:nvPicPr>
              <p:cNvPr id="37897" name="Picture 9" descr="F:\ppt素材\图标\我收集的图标\字体\3.png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5400000">
                <a:off x="2834312" y="-2834318"/>
                <a:ext cx="950731" cy="66193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7" name="TextBox 2"/>
              <p:cNvSpPr txBox="1"/>
              <p:nvPr/>
            </p:nvSpPr>
            <p:spPr>
              <a:xfrm>
                <a:off x="1122981" y="298643"/>
                <a:ext cx="3966918" cy="58442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marR="0" defTabSz="914400">
                  <a:buFont typeface="Arial" panose="020b0604020202020204" pitchFamily="34" charset="0"/>
                  <a:buNone/>
                </a:pPr>
                <a:r>
                  <a:rPr kumimoji="0" lang="zh-CN" sz="3200" b="1" kern="1200" cap="none" spc="500" normalizeH="0" baseline="0" noProof="1">
                    <a:solidFill>
                      <a:srgbClr val="FFFFFF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  <a:sym typeface="+mn-ea"/>
                  </a:rPr>
                  <a:t>知识小结</a:t>
                </a:r>
              </a:p>
            </p:txBody>
          </p:sp>
        </p:grpSp>
        <p:pic>
          <p:nvPicPr>
            <p:cNvPr id="37899" name="Picture 6" descr="F:\超棒ppt模板\中国风\中国风物件\maobi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3" y="-322"/>
              <a:ext cx="2342" cy="2342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 spd="slow">
    <p:wipe/>
  </p:transition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8913" name="文本占位符 50177"/>
          <p:cNvSpPr>
            <a:spLocks noGrp="1"/>
          </p:cNvSpPr>
          <p:nvPr>
            <p:ph type="body"/>
          </p:nvPr>
        </p:nvSpPr>
        <p:spPr>
          <a:xfrm>
            <a:off x="723900" y="1655763"/>
            <a:ext cx="10972800" cy="4525962"/>
          </a:xfrm>
        </p:spPr>
        <p:txBody>
          <a:bodyPr anchor="t"/>
          <a:lstStyle/>
          <a:p>
            <a:pPr>
              <a:buNone/>
            </a:pP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四、词类活用：</a:t>
            </a:r>
          </a:p>
          <a:p>
            <a:pPr>
              <a:buNone/>
            </a:pP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1、沛公</a:t>
            </a:r>
            <a:r>
              <a:rPr lang="zh-CN" altLang="en-US" sz="2800" b="1">
                <a:solidFill>
                  <a:srgbClr val="FF5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军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霸上              </a:t>
            </a:r>
            <a:r>
              <a:rPr lang="zh-CN" altLang="en-US" sz="2800" b="1">
                <a:solidFill>
                  <a:srgbClr val="FF5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军：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名词活用为动词，驻军 </a:t>
            </a:r>
          </a:p>
          <a:p>
            <a:pPr>
              <a:buNone/>
            </a:pP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2、欲</a:t>
            </a:r>
            <a:r>
              <a:rPr lang="zh-CN" altLang="en-US" sz="2800" b="1">
                <a:solidFill>
                  <a:srgbClr val="FF5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王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关中                </a:t>
            </a:r>
            <a:r>
              <a:rPr lang="zh-CN" altLang="en-US" sz="2800" b="1">
                <a:solidFill>
                  <a:srgbClr val="FF5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zh-CN" altLang="en-US" sz="2800" b="1" smtClean="0">
                <a:solidFill>
                  <a:srgbClr val="FF5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王</a:t>
            </a:r>
            <a:r>
              <a:rPr lang="zh-CN" altLang="en-US" sz="2800" b="1">
                <a:solidFill>
                  <a:srgbClr val="FF5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：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名词活用为动词，称王</a:t>
            </a:r>
          </a:p>
          <a:p>
            <a:pPr>
              <a:buNone/>
            </a:pP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3、此其志不在</a:t>
            </a:r>
            <a:r>
              <a:rPr lang="zh-CN" altLang="en-US" sz="2800" b="1">
                <a:solidFill>
                  <a:srgbClr val="FF5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小 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         </a:t>
            </a:r>
            <a:r>
              <a:rPr lang="zh-CN" altLang="en-US" sz="2800" b="1">
                <a:solidFill>
                  <a:srgbClr val="FF5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小：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形活用为名，小的方面</a:t>
            </a:r>
          </a:p>
          <a:p>
            <a:pPr>
              <a:buNone/>
            </a:pPr>
            <a:endParaRPr lang="zh-CN" altLang="en-US" sz="2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buNone/>
            </a:pP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五、古今异义:</a:t>
            </a:r>
          </a:p>
          <a:p>
            <a:pPr>
              <a:buNone/>
            </a:pP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  沛公居</a:t>
            </a:r>
            <a:r>
              <a:rPr lang="zh-CN" altLang="en-US" sz="2800" b="1">
                <a:solidFill>
                  <a:srgbClr val="FF5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山东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时               </a:t>
            </a:r>
            <a:r>
              <a:rPr lang="zh-CN" altLang="en-US" sz="2800" b="1">
                <a:solidFill>
                  <a:srgbClr val="FF5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古: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函谷关以东     </a:t>
            </a:r>
            <a:r>
              <a:rPr lang="zh-CN" altLang="en-US" sz="2800" b="1">
                <a:solidFill>
                  <a:srgbClr val="FF5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今: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山东省</a:t>
            </a:r>
          </a:p>
        </p:txBody>
      </p:sp>
      <p:sp>
        <p:nvSpPr>
          <p:cNvPr id="38914" name="文本占位符 49154"/>
          <p:cNvSpPr>
            <a:spLocks noGrp="1"/>
          </p:cNvSpPr>
          <p:nvPr/>
        </p:nvSpPr>
        <p:spPr>
          <a:xfrm>
            <a:off x="609600" y="1419225"/>
            <a:ext cx="11256963" cy="5257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42900" indent="-342900" eaLnBrk="0" hangingPunct="0">
              <a:spcBef>
                <a:spcPct val="20000"/>
              </a:spcBef>
            </a:pPr>
            <a:endParaRPr lang="zh-CN" altLang="en-US" sz="1600" b="1">
              <a:solidFill>
                <a:srgbClr val="FF505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342900" indent="-342900" eaLnBrk="0" hangingPunct="0">
              <a:spcBef>
                <a:spcPct val="20000"/>
              </a:spcBef>
              <a:buChar char="•"/>
            </a:pPr>
            <a:endParaRPr lang="zh-CN" altLang="en-US" sz="2800" b="1">
              <a:solidFill>
                <a:srgbClr val="FF505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38915" name="组合 2"/>
          <p:cNvGrpSpPr/>
          <p:nvPr/>
        </p:nvGrpSpPr>
        <p:grpSpPr>
          <a:xfrm>
            <a:off x="-15875" y="-204787"/>
            <a:ext cx="6619875" cy="1495425"/>
            <a:chOff x="-5" y="-322"/>
            <a:chExt cx="10425" cy="2355"/>
          </a:xfrm>
        </p:grpSpPr>
        <p:grpSp>
          <p:nvGrpSpPr>
            <p:cNvPr id="38916" name="组合 3"/>
            <p:cNvGrpSpPr/>
            <p:nvPr/>
          </p:nvGrpSpPr>
          <p:grpSpPr>
            <a:xfrm>
              <a:off x="-5" y="538"/>
              <a:ext cx="10425" cy="1495"/>
              <a:chOff x="-6" y="1"/>
              <a:chExt cx="6619368" cy="950731"/>
            </a:xfrm>
          </p:grpSpPr>
          <p:pic>
            <p:nvPicPr>
              <p:cNvPr id="38917" name="Picture 9" descr="F:\ppt素材\图标\我收集的图标\字体\3.png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5400000">
                <a:off x="2834312" y="-2834318"/>
                <a:ext cx="950731" cy="66193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7" name="TextBox 2"/>
              <p:cNvSpPr txBox="1"/>
              <p:nvPr/>
            </p:nvSpPr>
            <p:spPr>
              <a:xfrm>
                <a:off x="1122981" y="298643"/>
                <a:ext cx="3966918" cy="58442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marR="0" defTabSz="914400">
                  <a:buFont typeface="Arial" panose="020b0604020202020204" pitchFamily="34" charset="0"/>
                  <a:buNone/>
                </a:pPr>
                <a:r>
                  <a:rPr kumimoji="0" lang="zh-CN" sz="3200" b="1" kern="1200" cap="none" spc="500" normalizeH="0" baseline="0" noProof="1">
                    <a:solidFill>
                      <a:srgbClr val="FFFFFF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  <a:sym typeface="+mn-ea"/>
                  </a:rPr>
                  <a:t>知识小结</a:t>
                </a:r>
              </a:p>
            </p:txBody>
          </p:sp>
        </p:grpSp>
        <p:pic>
          <p:nvPicPr>
            <p:cNvPr id="38919" name="Picture 6" descr="F:\超棒ppt模板\中国风\中国风物件\maobi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3" y="-322"/>
              <a:ext cx="2342" cy="2342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 spd="slow">
    <p:wipe/>
  </p:transition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2500744" y="1049770"/>
            <a:ext cx="7252855" cy="4351338"/>
          </a:xfrm>
        </p:spPr>
        <p:txBody>
          <a:bodyPr/>
          <a:lstStyle/>
          <a:p>
            <a:pPr>
              <a:buNone/>
            </a:pPr>
            <a:r>
              <a:rPr lang="zh-CN" altLang="en-US" sz="40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思考：</a:t>
            </a:r>
            <a:endParaRPr lang="en-US" altLang="zh-CN" sz="4000" b="1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buNone/>
            </a:pPr>
            <a:r>
              <a:rPr lang="en-US" altLang="zh-CN" sz="40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1.</a:t>
            </a:r>
            <a:r>
              <a:rPr lang="zh-CN" altLang="en-US" sz="40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项羽身边的叛臣是谁？</a:t>
            </a:r>
            <a:endParaRPr lang="en-US" altLang="zh-CN" sz="4000" b="1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buNone/>
            </a:pPr>
            <a:r>
              <a:rPr lang="en-US" altLang="zh-CN" sz="40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2.</a:t>
            </a:r>
            <a:r>
              <a:rPr lang="zh-CN" altLang="en-US" sz="40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其究竟发挥了什么作用？</a:t>
            </a:r>
            <a:endParaRPr lang="en-US" altLang="zh-CN" sz="4000" b="1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buNone/>
            </a:pPr>
            <a:r>
              <a:rPr lang="en-US" altLang="zh-CN" sz="40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3.</a:t>
            </a:r>
            <a:r>
              <a:rPr lang="zh-CN" altLang="en-US" sz="40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对局势造成了什么影响？</a:t>
            </a:r>
            <a:endParaRPr lang="zh-CN" altLang="en-US" sz="40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 spd="slow">
    <p:wipe/>
  </p:transition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073" name="图片 4097" descr="SS3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7112000" y="0"/>
            <a:ext cx="5080000" cy="68580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4099" name="文本框 4098"/>
          <p:cNvSpPr txBox="1">
            <a:spLocks noChangeArrowheads="1"/>
          </p:cNvSpPr>
          <p:nvPr/>
        </p:nvSpPr>
        <p:spPr bwMode="auto">
          <a:xfrm>
            <a:off x="1320800" y="533400"/>
            <a:ext cx="5080000" cy="1098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66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rPr>
              <a:t>大风 歌</a:t>
            </a:r>
          </a:p>
        </p:txBody>
      </p:sp>
      <p:sp>
        <p:nvSpPr>
          <p:cNvPr id="4100" name="文本框 4099"/>
          <p:cNvSpPr txBox="1">
            <a:spLocks noChangeArrowheads="1"/>
          </p:cNvSpPr>
          <p:nvPr/>
        </p:nvSpPr>
        <p:spPr bwMode="auto">
          <a:xfrm>
            <a:off x="431801" y="2362200"/>
            <a:ext cx="6337300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2B4DF9"/>
                </a:solidFill>
                <a:latin typeface="Times New Roman" pitchFamily="18" charset="0"/>
                <a:ea typeface="华文行楷" pitchFamily="2" charset="-122"/>
              </a:rPr>
              <a:t>大风起兮云飞扬</a:t>
            </a:r>
            <a:r>
              <a:rPr lang="zh-CN" altLang="en-US" sz="4400" b="1">
                <a:solidFill>
                  <a:srgbClr val="2B4DF9"/>
                </a:solidFill>
                <a:latin typeface="Times New Roman" pitchFamily="18" charset="0"/>
                <a:ea typeface="华文新魏" pitchFamily="2" charset="-122"/>
              </a:rPr>
              <a:t>，</a:t>
            </a:r>
          </a:p>
        </p:txBody>
      </p:sp>
      <p:sp>
        <p:nvSpPr>
          <p:cNvPr id="4101" name="文本框 4100"/>
          <p:cNvSpPr txBox="1">
            <a:spLocks noChangeArrowheads="1"/>
          </p:cNvSpPr>
          <p:nvPr/>
        </p:nvSpPr>
        <p:spPr bwMode="auto">
          <a:xfrm>
            <a:off x="431800" y="3276600"/>
            <a:ext cx="7188200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2B4DF9"/>
                </a:solidFill>
                <a:latin typeface="Times New Roman" pitchFamily="18" charset="0"/>
                <a:ea typeface="华文新魏" pitchFamily="2" charset="-122"/>
              </a:rPr>
              <a:t>威加海内兮归故乡，</a:t>
            </a:r>
          </a:p>
        </p:txBody>
      </p:sp>
      <p:sp>
        <p:nvSpPr>
          <p:cNvPr id="4102" name="文本框 4101"/>
          <p:cNvSpPr txBox="1">
            <a:spLocks noChangeArrowheads="1"/>
          </p:cNvSpPr>
          <p:nvPr/>
        </p:nvSpPr>
        <p:spPr bwMode="auto">
          <a:xfrm>
            <a:off x="431800" y="4191000"/>
            <a:ext cx="7315200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2B4DF9"/>
                </a:solidFill>
                <a:latin typeface="Times New Roman" pitchFamily="18" charset="0"/>
                <a:ea typeface="华文新魏" pitchFamily="2" charset="-122"/>
              </a:rPr>
              <a:t>安得猛士兮守四方。</a:t>
            </a:r>
          </a:p>
        </p:txBody>
      </p:sp>
      <p:sp>
        <p:nvSpPr>
          <p:cNvPr id="4103" name="文本框 4102"/>
          <p:cNvSpPr txBox="1">
            <a:spLocks noChangeArrowheads="1"/>
          </p:cNvSpPr>
          <p:nvPr/>
        </p:nvSpPr>
        <p:spPr bwMode="auto">
          <a:xfrm>
            <a:off x="4267200" y="1524000"/>
            <a:ext cx="213360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Times New Roman" pitchFamily="18" charset="0"/>
                <a:ea typeface="方正舒体" pitchFamily="2" charset="-122"/>
              </a:rPr>
              <a:t>刘邦</a:t>
            </a: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4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4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build="p"/>
      <p:bldP spid="4100" grpId="0" build="p"/>
      <p:bldP spid="4101" grpId="0" build="p"/>
      <p:bldP spid="4102" grpId="0" build="p"/>
      <p:bldP spid="410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鸿门宴</a:t>
            </a:r>
          </a:p>
        </p:txBody>
      </p:sp>
      <p:sp>
        <p:nvSpPr>
          <p:cNvPr id="8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064ED9-94D6-4176-A12C-B7CAFF1037C5}" type="slidenum">
              <a:rPr lang="en-US" altLang="zh-CN"/>
              <a:t>30</a:t>
            </a:fld>
            <a:endParaRPr lang="en-US" altLang="zh-CN"/>
          </a:p>
        </p:txBody>
      </p:sp>
      <p:pic>
        <p:nvPicPr>
          <p:cNvPr id="19461" name="Picture 5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1"/>
            <a:ext cx="12192000" cy="6854825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19458" name="Picture 2" descr="hmy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-93133" y="0"/>
            <a:ext cx="93133" cy="7004050"/>
          </a:xfrm>
          <a:prstGeom prst="rect">
            <a:avLst/>
          </a:prstGeom>
          <a:noFill/>
        </p:spPr>
      </p:pic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3251200" y="1143000"/>
            <a:ext cx="8028517" cy="118903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/>
            <a:r>
              <a:rPr kumimoji="1" lang="zh-CN" altLang="en-US" sz="7200" b="1">
                <a:latin typeface="Times New Roman" pitchFamily="18" charset="0"/>
                <a:ea typeface="黑体" pitchFamily="49" charset="-122"/>
              </a:rPr>
              <a:t>讲解翻译课文</a:t>
            </a:r>
            <a:endParaRPr kumimoji="1" lang="zh-CN" altLang="en-US" sz="7200" b="1">
              <a:latin typeface="Times New Roman" pitchFamily="18" charset="0"/>
              <a:ea typeface="华文隶书" pitchFamily="2" charset="-122"/>
            </a:endParaRP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4271433" y="2852739"/>
            <a:ext cx="6197600" cy="10064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r>
              <a:rPr kumimoji="1" lang="en-US" altLang="zh-CN" sz="4400" b="1">
                <a:latin typeface="Times New Roman" pitchFamily="18" charset="0"/>
                <a:ea typeface="楷体_GB2312" pitchFamily="49" charset="-122"/>
              </a:rPr>
              <a:t>    </a:t>
            </a:r>
            <a:r>
              <a:rPr kumimoji="1" lang="zh-CN" altLang="en-US" sz="6000" b="1">
                <a:latin typeface="Times New Roman" pitchFamily="18" charset="0"/>
                <a:ea typeface="楷体_GB2312" pitchFamily="49" charset="-122"/>
              </a:rPr>
              <a:t>第</a:t>
            </a:r>
            <a:r>
              <a:rPr kumimoji="1" lang="en-US" altLang="zh-CN" sz="6000" b="1">
                <a:latin typeface="Times New Roman" pitchFamily="18" charset="0"/>
                <a:ea typeface="楷体_GB2312" pitchFamily="49" charset="-122"/>
              </a:rPr>
              <a:t>2</a:t>
            </a:r>
            <a:r>
              <a:rPr kumimoji="1" lang="zh-CN" altLang="en-US" sz="6000" b="1">
                <a:latin typeface="Times New Roman" pitchFamily="18" charset="0"/>
                <a:ea typeface="楷体_GB2312" pitchFamily="49" charset="-122"/>
              </a:rPr>
              <a:t>段</a:t>
            </a:r>
          </a:p>
        </p:txBody>
      </p:sp>
    </p:spTree>
  </p:cSld>
  <p:clrMapOvr>
    <a:masterClrMapping/>
  </p:clrMapOvr>
  <p:transition spd="slow">
    <p:wipe/>
  </p:transition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3009" name="矩形 210945"/>
          <p:cNvSpPr/>
          <p:nvPr/>
        </p:nvSpPr>
        <p:spPr>
          <a:xfrm>
            <a:off x="285750" y="236538"/>
            <a:ext cx="11920538" cy="43989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楚左尹项伯者，项羽季父也，素</a:t>
            </a:r>
            <a:r>
              <a:rPr lang="zh-CN" altLang="en-US" sz="40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善</a:t>
            </a:r>
            <a:r>
              <a:rPr lang="zh-CN" altLang="en-US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留侯张良。</a:t>
            </a:r>
          </a:p>
          <a:p>
            <a:pPr>
              <a:spcBef>
                <a:spcPct val="20000"/>
              </a:spcBef>
            </a:pPr>
            <a:endParaRPr lang="zh-CN" altLang="en-US" sz="40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dist">
              <a:spcBef>
                <a:spcPct val="20000"/>
              </a:spcBef>
            </a:pPr>
            <a:r>
              <a:rPr lang="zh-CN" altLang="en-US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张良是</a:t>
            </a:r>
            <a:r>
              <a:rPr lang="zh-CN" altLang="en-US" sz="40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时 </a:t>
            </a:r>
            <a:r>
              <a:rPr lang="zh-CN" altLang="en-US" sz="4000" b="1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从 </a:t>
            </a:r>
            <a:r>
              <a:rPr lang="zh-CN" altLang="en-US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沛公，项伯乃  </a:t>
            </a:r>
            <a:r>
              <a:rPr lang="zh-CN" altLang="en-US" sz="40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夜</a:t>
            </a:r>
            <a:r>
              <a:rPr lang="zh-CN" altLang="en-US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  驰   </a:t>
            </a:r>
            <a:r>
              <a:rPr lang="zh-CN" altLang="en-US" sz="40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之</a:t>
            </a:r>
            <a:r>
              <a:rPr lang="zh-CN" altLang="en-US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沛公军，</a:t>
            </a:r>
          </a:p>
          <a:p>
            <a:pPr algn="ctr">
              <a:spcBef>
                <a:spcPct val="20000"/>
              </a:spcBef>
            </a:pPr>
            <a:r>
              <a:rPr lang="zh-CN" altLang="en-US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      </a:t>
            </a:r>
          </a:p>
          <a:p>
            <a:pPr>
              <a:spcBef>
                <a:spcPct val="20000"/>
              </a:spcBef>
            </a:pPr>
            <a:r>
              <a:rPr lang="zh-CN" altLang="en-US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私见张良，</a:t>
            </a:r>
            <a:r>
              <a:rPr lang="zh-CN" altLang="en-US" sz="40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具</a:t>
            </a:r>
            <a:r>
              <a:rPr lang="zh-CN" altLang="en-US" sz="4000" b="1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告以</a:t>
            </a:r>
            <a:r>
              <a:rPr lang="zh-CN" altLang="en-US" sz="40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事</a:t>
            </a:r>
            <a:r>
              <a:rPr lang="zh-CN" altLang="en-US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，    欲呼张良</a:t>
            </a:r>
            <a:r>
              <a:rPr lang="zh-CN" altLang="en-US" sz="40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与俱去，</a:t>
            </a:r>
            <a:endParaRPr lang="zh-CN" altLang="en-US" sz="40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4000" b="1">
                <a:solidFill>
                  <a:schemeClr val="accent2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</a:t>
            </a:r>
          </a:p>
        </p:txBody>
      </p:sp>
      <p:sp>
        <p:nvSpPr>
          <p:cNvPr id="210947" name="文本框 210946"/>
          <p:cNvSpPr txBox="1"/>
          <p:nvPr/>
        </p:nvSpPr>
        <p:spPr>
          <a:xfrm>
            <a:off x="5013325" y="1524000"/>
            <a:ext cx="1844675" cy="5222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800" b="1">
                <a:solidFill>
                  <a:srgbClr val="3333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  <a:endParaRPr lang="en-US" altLang="zh-CN" sz="2800" b="1">
              <a:solidFill>
                <a:srgbClr val="3333FF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3011" name="文本框 210947"/>
          <p:cNvSpPr txBox="1"/>
          <p:nvPr/>
        </p:nvSpPr>
        <p:spPr>
          <a:xfrm>
            <a:off x="2651125" y="1316038"/>
            <a:ext cx="2682875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endParaRPr lang="zh-CN" sz="24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3013" name="文本框 210949"/>
          <p:cNvSpPr txBox="1"/>
          <p:nvPr/>
        </p:nvSpPr>
        <p:spPr>
          <a:xfrm>
            <a:off x="6705600" y="1524000"/>
            <a:ext cx="358140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endParaRPr lang="zh-CN" sz="24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0951" name="文本框 210950"/>
          <p:cNvSpPr txBox="1"/>
          <p:nvPr/>
        </p:nvSpPr>
        <p:spPr>
          <a:xfrm>
            <a:off x="2390274" y="2516522"/>
            <a:ext cx="1235244" cy="584775"/>
          </a:xfrm>
          <a:prstGeom prst="rect">
            <a:avLst/>
          </a:prstGeom>
          <a:noFill/>
          <a:ln w="5715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3200" b="1" smtClean="0">
                <a:solidFill>
                  <a:srgbClr val="0033C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跟随</a:t>
            </a:r>
            <a:endParaRPr lang="zh-CN" altLang="en-US" sz="3200" b="1">
              <a:solidFill>
                <a:srgbClr val="0033CC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0952" name="文本框 210951"/>
          <p:cNvSpPr txBox="1"/>
          <p:nvPr/>
        </p:nvSpPr>
        <p:spPr>
          <a:xfrm>
            <a:off x="1874838" y="3998913"/>
            <a:ext cx="4303712" cy="1173162"/>
          </a:xfrm>
          <a:prstGeom prst="rect">
            <a:avLst/>
          </a:prstGeom>
          <a:noFill/>
          <a:ln w="5715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3200" b="1">
                <a:solidFill>
                  <a:srgbClr val="3333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具通“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俱</a:t>
            </a:r>
            <a:r>
              <a:rPr lang="zh-CN" altLang="en-US" sz="3200" b="1">
                <a:solidFill>
                  <a:srgbClr val="3333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”，全部</a:t>
            </a:r>
          </a:p>
          <a:p>
            <a:pPr>
              <a:spcBef>
                <a:spcPct val="20000"/>
              </a:spcBef>
            </a:pPr>
            <a:r>
              <a:rPr lang="zh-CN" altLang="en-US" sz="3200" b="1">
                <a:solidFill>
                  <a:srgbClr val="FF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省略句、状语后置句</a:t>
            </a:r>
            <a:endParaRPr lang="zh-CN" altLang="en-US" sz="2800" b="1">
              <a:solidFill>
                <a:srgbClr val="FF0066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0954" name="文本框 210953"/>
          <p:cNvSpPr txBox="1"/>
          <p:nvPr/>
        </p:nvSpPr>
        <p:spPr>
          <a:xfrm>
            <a:off x="6023978" y="2400718"/>
            <a:ext cx="2971800" cy="584200"/>
          </a:xfrm>
          <a:prstGeom prst="rect">
            <a:avLst/>
          </a:prstGeom>
          <a:noFill/>
          <a:ln w="5715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r>
              <a:rPr lang="en-US" altLang="zh-CN" sz="3200" b="1">
                <a:solidFill>
                  <a:srgbClr val="3333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名作状</a:t>
            </a:r>
            <a:r>
              <a:rPr lang="zh-CN" altLang="en-US" sz="3200" b="1">
                <a:solidFill>
                  <a:srgbClr val="3333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，连夜     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          </a:t>
            </a:r>
          </a:p>
        </p:txBody>
      </p:sp>
      <p:sp>
        <p:nvSpPr>
          <p:cNvPr id="210955" name="文本框 210954"/>
          <p:cNvSpPr txBox="1"/>
          <p:nvPr/>
        </p:nvSpPr>
        <p:spPr>
          <a:xfrm>
            <a:off x="6499644" y="1027113"/>
            <a:ext cx="4031997" cy="582612"/>
          </a:xfrm>
          <a:prstGeom prst="rect">
            <a:avLst/>
          </a:prstGeom>
          <a:noFill/>
          <a:ln w="381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形作动</a:t>
            </a:r>
            <a:r>
              <a:rPr lang="zh-CN" altLang="en-US" sz="3200" b="1" smtClean="0">
                <a:solidFill>
                  <a:srgbClr val="0033C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，与</a:t>
            </a:r>
            <a:r>
              <a:rPr lang="en-US" altLang="zh-CN" sz="3200" b="1">
                <a:solidFill>
                  <a:srgbClr val="0033C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……</a:t>
            </a:r>
            <a:r>
              <a:rPr lang="zh-CN" altLang="en-US" sz="3200" b="1" smtClean="0">
                <a:solidFill>
                  <a:srgbClr val="0033C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交好</a:t>
            </a:r>
            <a:endParaRPr lang="zh-CN" altLang="en-US" sz="2800" b="1">
              <a:solidFill>
                <a:srgbClr val="FF00FF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0956" name="文本框 210955"/>
          <p:cNvSpPr txBox="1"/>
          <p:nvPr/>
        </p:nvSpPr>
        <p:spPr>
          <a:xfrm>
            <a:off x="9475415" y="2400718"/>
            <a:ext cx="727364" cy="584200"/>
          </a:xfrm>
          <a:prstGeom prst="rect">
            <a:avLst/>
          </a:prstGeom>
          <a:noFill/>
          <a:ln w="5715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3200" b="1" smtClean="0">
                <a:solidFill>
                  <a:srgbClr val="3333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到</a:t>
            </a:r>
            <a:endParaRPr lang="zh-CN" altLang="en-US" sz="32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5" name="文本框 210955"/>
          <p:cNvSpPr txBox="1"/>
          <p:nvPr/>
        </p:nvSpPr>
        <p:spPr>
          <a:xfrm>
            <a:off x="8129505" y="4159534"/>
            <a:ext cx="866273" cy="584200"/>
          </a:xfrm>
          <a:prstGeom prst="rect">
            <a:avLst/>
          </a:prstGeom>
          <a:noFill/>
          <a:ln w="5715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3200" b="1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之</a:t>
            </a:r>
            <a:endParaRPr lang="zh-CN" altLang="en-US" sz="3200" b="1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8" name="上箭头 17"/>
          <p:cNvSpPr/>
          <p:nvPr/>
        </p:nvSpPr>
        <p:spPr bwMode="auto">
          <a:xfrm>
            <a:off x="8410241" y="3701506"/>
            <a:ext cx="304800" cy="433136"/>
          </a:xfrm>
          <a:prstGeom prst="upArrow">
            <a:avLst/>
          </a:prstGeom>
          <a:solidFill>
            <a:srgbClr val="2B4DF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rgbClr val="2B4DF9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0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09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10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10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10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109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0947" grpId="0" build="p"/>
      <p:bldP spid="210951" grpId="0"/>
      <p:bldP spid="210952" grpId="0"/>
      <p:bldP spid="210954" grpId="0"/>
      <p:bldP spid="210955" grpId="0"/>
      <p:bldP spid="210956" grpId="0"/>
      <p:bldP spid="15" grpId="0"/>
      <p:bldP spid="1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4033" name="矩形 211969"/>
          <p:cNvSpPr/>
          <p:nvPr/>
        </p:nvSpPr>
        <p:spPr>
          <a:xfrm>
            <a:off x="49213" y="381000"/>
            <a:ext cx="12142787" cy="73548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曰</a:t>
            </a:r>
            <a:r>
              <a:rPr lang="en-US" altLang="zh-CN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:“</a:t>
            </a:r>
            <a:r>
              <a:rPr lang="zh-CN" altLang="en-US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毋</a:t>
            </a:r>
            <a:r>
              <a:rPr lang="zh-CN" altLang="en-US" sz="4000" b="1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从</a:t>
            </a:r>
            <a:r>
              <a:rPr lang="zh-CN" altLang="en-US" sz="40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俱</a:t>
            </a:r>
            <a:r>
              <a:rPr lang="zh-CN" altLang="en-US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死也。”张良曰</a:t>
            </a:r>
            <a:r>
              <a:rPr lang="en-US" altLang="zh-CN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:“</a:t>
            </a:r>
            <a:r>
              <a:rPr lang="zh-CN" altLang="en-US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臣</a:t>
            </a:r>
            <a:r>
              <a:rPr lang="zh-CN" altLang="en-US" sz="40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为</a:t>
            </a:r>
            <a:r>
              <a:rPr lang="zh-CN" altLang="en-US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韩王送沛公， </a:t>
            </a:r>
          </a:p>
          <a:p>
            <a:pPr>
              <a:spcBef>
                <a:spcPct val="20000"/>
              </a:spcBef>
            </a:pPr>
            <a:endParaRPr lang="zh-CN" altLang="en-US" sz="40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沛公今事有</a:t>
            </a:r>
            <a:r>
              <a:rPr lang="zh-CN" altLang="en-US" sz="40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急</a:t>
            </a:r>
            <a:r>
              <a:rPr lang="zh-CN" altLang="en-US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r>
              <a:rPr lang="zh-CN" altLang="en-US" sz="40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亡</a:t>
            </a:r>
            <a:r>
              <a:rPr lang="zh-CN" altLang="en-US" sz="4000" b="1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去</a:t>
            </a:r>
            <a:r>
              <a:rPr lang="zh-CN" altLang="en-US" sz="40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不</a:t>
            </a:r>
            <a:r>
              <a:rPr lang="zh-CN" altLang="en-US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义，不可不</a:t>
            </a:r>
            <a:r>
              <a:rPr lang="zh-CN" altLang="en-US" sz="40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语</a:t>
            </a:r>
            <a:r>
              <a:rPr lang="zh-CN" altLang="en-US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。” 良</a:t>
            </a:r>
            <a:r>
              <a:rPr lang="zh-CN" altLang="en-US" sz="40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乃</a:t>
            </a:r>
            <a:r>
              <a:rPr lang="zh-CN" altLang="en-US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入，</a:t>
            </a:r>
          </a:p>
          <a:p>
            <a:pPr>
              <a:spcBef>
                <a:spcPct val="20000"/>
              </a:spcBef>
            </a:pPr>
            <a:endParaRPr lang="zh-CN" altLang="en-US" sz="4000" b="1">
              <a:solidFill>
                <a:schemeClr val="accent2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具</a:t>
            </a:r>
            <a:r>
              <a:rPr lang="zh-CN" altLang="en-US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告沛公。沛公大惊，曰</a:t>
            </a:r>
            <a:r>
              <a:rPr lang="en-US" altLang="zh-CN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:“</a:t>
            </a:r>
            <a:r>
              <a:rPr lang="zh-CN" altLang="en-US" sz="40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为</a:t>
            </a:r>
            <a:r>
              <a:rPr lang="zh-CN" altLang="en-US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之奈何</a:t>
            </a:r>
            <a:r>
              <a:rPr lang="en-US" altLang="zh-CN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?” </a:t>
            </a:r>
            <a:r>
              <a:rPr lang="zh-CN" altLang="en-US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张良曰</a:t>
            </a:r>
            <a:r>
              <a:rPr lang="en-US" altLang="zh-CN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:</a:t>
            </a:r>
          </a:p>
          <a:p>
            <a:pPr>
              <a:spcBef>
                <a:spcPct val="20000"/>
              </a:spcBef>
            </a:pPr>
            <a:endParaRPr lang="en-US" altLang="zh-CN" sz="40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en-US" altLang="zh-CN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“</a:t>
            </a:r>
            <a:r>
              <a:rPr lang="zh-CN" altLang="en-US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谁</a:t>
            </a:r>
            <a:r>
              <a:rPr lang="zh-CN" altLang="en-US" sz="40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为</a:t>
            </a:r>
            <a:r>
              <a:rPr lang="zh-CN" altLang="en-US" sz="40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大王</a:t>
            </a:r>
            <a:r>
              <a:rPr lang="zh-CN" altLang="en-US" sz="4000" b="1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为</a:t>
            </a:r>
            <a:r>
              <a:rPr lang="zh-CN" altLang="en-US" sz="40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此</a:t>
            </a:r>
            <a:r>
              <a:rPr lang="zh-CN" altLang="en-US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计者</a:t>
            </a:r>
            <a:r>
              <a:rPr lang="en-US" altLang="zh-CN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?”</a:t>
            </a:r>
          </a:p>
          <a:p>
            <a:pPr>
              <a:spcBef>
                <a:spcPct val="20000"/>
              </a:spcBef>
            </a:pPr>
            <a:r>
              <a:rPr lang="en-US" altLang="zh-CN" sz="4000" b="1">
                <a:solidFill>
                  <a:schemeClr val="accent2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      </a:t>
            </a:r>
          </a:p>
          <a:p>
            <a:pPr>
              <a:spcBef>
                <a:spcPct val="20000"/>
              </a:spcBef>
            </a:pPr>
            <a:endParaRPr lang="en-US" altLang="zh-CN" sz="4000" b="1">
              <a:solidFill>
                <a:schemeClr val="accent2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en-US" altLang="zh-CN" sz="4000" b="1">
                <a:solidFill>
                  <a:schemeClr val="accent2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</a:t>
            </a:r>
          </a:p>
        </p:txBody>
      </p:sp>
      <p:sp>
        <p:nvSpPr>
          <p:cNvPr id="211971" name="文本框 211970"/>
          <p:cNvSpPr txBox="1"/>
          <p:nvPr/>
        </p:nvSpPr>
        <p:spPr>
          <a:xfrm>
            <a:off x="1670137" y="1082849"/>
            <a:ext cx="1060537" cy="584200"/>
          </a:xfrm>
          <a:prstGeom prst="rect">
            <a:avLst/>
          </a:prstGeom>
          <a:noFill/>
          <a:ln w="5715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3200" b="1" smtClean="0">
                <a:solidFill>
                  <a:srgbClr val="3333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跟随</a:t>
            </a:r>
            <a:endParaRPr lang="zh-CN" altLang="en-US" sz="3200" b="1">
              <a:solidFill>
                <a:srgbClr val="FF0066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4035" name="文本框 211971"/>
          <p:cNvSpPr txBox="1"/>
          <p:nvPr/>
        </p:nvSpPr>
        <p:spPr>
          <a:xfrm>
            <a:off x="7908925" y="858838"/>
            <a:ext cx="1235075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endParaRPr lang="zh-CN" sz="24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1973" name="文本框 211972"/>
          <p:cNvSpPr txBox="1"/>
          <p:nvPr/>
        </p:nvSpPr>
        <p:spPr>
          <a:xfrm>
            <a:off x="6942018" y="1077365"/>
            <a:ext cx="1933814" cy="584200"/>
          </a:xfrm>
          <a:prstGeom prst="rect">
            <a:avLst/>
          </a:prstGeom>
          <a:noFill/>
          <a:ln w="5715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介词</a:t>
            </a:r>
            <a:r>
              <a:rPr lang="zh-CN" altLang="en-US" sz="3200" b="1">
                <a:solidFill>
                  <a:srgbClr val="3333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，替</a:t>
            </a:r>
          </a:p>
        </p:txBody>
      </p:sp>
      <p:sp>
        <p:nvSpPr>
          <p:cNvPr id="44037" name="文本框 211973"/>
          <p:cNvSpPr txBox="1"/>
          <p:nvPr/>
        </p:nvSpPr>
        <p:spPr>
          <a:xfrm>
            <a:off x="3641725" y="2895600"/>
            <a:ext cx="7026275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endParaRPr lang="zh-CN" sz="24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1975" name="文本框 211974"/>
          <p:cNvSpPr txBox="1"/>
          <p:nvPr/>
        </p:nvSpPr>
        <p:spPr>
          <a:xfrm>
            <a:off x="3771292" y="2557524"/>
            <a:ext cx="1015557" cy="584775"/>
          </a:xfrm>
          <a:prstGeom prst="rect">
            <a:avLst/>
          </a:prstGeom>
          <a:noFill/>
          <a:ln w="5715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3200" b="1" smtClean="0">
                <a:solidFill>
                  <a:srgbClr val="3333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离开</a:t>
            </a:r>
            <a:endParaRPr lang="zh-CN" altLang="en-US" sz="2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4039" name="文本框 211975"/>
          <p:cNvSpPr txBox="1"/>
          <p:nvPr/>
        </p:nvSpPr>
        <p:spPr>
          <a:xfrm>
            <a:off x="2041525" y="4973638"/>
            <a:ext cx="1616075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endParaRPr lang="zh-CN" sz="24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1977" name="文本框 211976"/>
          <p:cNvSpPr txBox="1"/>
          <p:nvPr/>
        </p:nvSpPr>
        <p:spPr>
          <a:xfrm>
            <a:off x="5841711" y="4093729"/>
            <a:ext cx="2592388" cy="582613"/>
          </a:xfrm>
          <a:prstGeom prst="rect">
            <a:avLst/>
          </a:prstGeom>
          <a:noFill/>
          <a:ln w="5715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动词</a:t>
            </a:r>
            <a:r>
              <a:rPr lang="zh-CN" altLang="en-US" sz="3200" b="1">
                <a:solidFill>
                  <a:srgbClr val="0033C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，对付</a:t>
            </a:r>
          </a:p>
        </p:txBody>
      </p:sp>
      <p:sp>
        <p:nvSpPr>
          <p:cNvPr id="211978" name="文本框 211977"/>
          <p:cNvSpPr txBox="1"/>
          <p:nvPr/>
        </p:nvSpPr>
        <p:spPr>
          <a:xfrm>
            <a:off x="506845" y="5569816"/>
            <a:ext cx="2016125" cy="582613"/>
          </a:xfrm>
          <a:prstGeom prst="rect">
            <a:avLst/>
          </a:prstGeom>
          <a:noFill/>
          <a:ln w="5715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r>
              <a:rPr lang="en-US" altLang="zh-CN" sz="3200" b="1">
                <a:solidFill>
                  <a:srgbClr val="3333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介词</a:t>
            </a:r>
            <a:r>
              <a:rPr lang="zh-CN" altLang="en-US" sz="3200" b="1">
                <a:solidFill>
                  <a:srgbClr val="3333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r>
              <a:rPr lang="zh-CN" altLang="en-US" sz="3200" b="1">
                <a:solidFill>
                  <a:srgbClr val="0033C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给</a:t>
            </a:r>
          </a:p>
        </p:txBody>
      </p:sp>
      <p:sp>
        <p:nvSpPr>
          <p:cNvPr id="211979" name="文本框 211978"/>
          <p:cNvSpPr txBox="1"/>
          <p:nvPr/>
        </p:nvSpPr>
        <p:spPr>
          <a:xfrm>
            <a:off x="2730501" y="5555961"/>
            <a:ext cx="2081582" cy="582613"/>
          </a:xfrm>
          <a:prstGeom prst="rect">
            <a:avLst/>
          </a:prstGeom>
          <a:noFill/>
          <a:ln w="5715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动词</a:t>
            </a:r>
            <a:r>
              <a:rPr lang="zh-CN" altLang="en-US" sz="3200" b="1">
                <a:solidFill>
                  <a:srgbClr val="0033C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，出</a:t>
            </a:r>
          </a:p>
        </p:txBody>
      </p:sp>
      <p:sp>
        <p:nvSpPr>
          <p:cNvPr id="211980" name="文本框 211979"/>
          <p:cNvSpPr txBox="1"/>
          <p:nvPr/>
        </p:nvSpPr>
        <p:spPr>
          <a:xfrm>
            <a:off x="7175500" y="2590800"/>
            <a:ext cx="2301009" cy="582613"/>
          </a:xfrm>
          <a:prstGeom prst="rect">
            <a:avLst/>
          </a:prstGeom>
          <a:noFill/>
          <a:ln w="5715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动词</a:t>
            </a:r>
            <a:r>
              <a:rPr lang="zh-CN" altLang="en-US" sz="3200" b="1">
                <a:solidFill>
                  <a:srgbClr val="0033C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，告诉</a:t>
            </a:r>
          </a:p>
        </p:txBody>
      </p:sp>
      <p:sp>
        <p:nvSpPr>
          <p:cNvPr id="211981" name="文本框 211980"/>
          <p:cNvSpPr txBox="1"/>
          <p:nvPr/>
        </p:nvSpPr>
        <p:spPr>
          <a:xfrm>
            <a:off x="9851167" y="2573541"/>
            <a:ext cx="1125429" cy="582613"/>
          </a:xfrm>
          <a:prstGeom prst="rect">
            <a:avLst/>
          </a:prstGeom>
          <a:noFill/>
          <a:ln w="5715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于是</a:t>
            </a:r>
          </a:p>
        </p:txBody>
      </p:sp>
      <p:sp>
        <p:nvSpPr>
          <p:cNvPr id="211982" name="文本框 211981"/>
          <p:cNvSpPr txBox="1"/>
          <p:nvPr/>
        </p:nvSpPr>
        <p:spPr>
          <a:xfrm>
            <a:off x="0" y="4066020"/>
            <a:ext cx="1177636" cy="582613"/>
          </a:xfrm>
          <a:prstGeom prst="rect">
            <a:avLst/>
          </a:prstGeom>
          <a:noFill/>
          <a:ln w="5715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en-US" altLang="zh-CN" sz="3200" b="1">
                <a:solidFill>
                  <a:srgbClr val="3333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全部</a:t>
            </a:r>
          </a:p>
        </p:txBody>
      </p:sp>
      <p:sp>
        <p:nvSpPr>
          <p:cNvPr id="15" name="文本框 211974"/>
          <p:cNvSpPr txBox="1"/>
          <p:nvPr/>
        </p:nvSpPr>
        <p:spPr>
          <a:xfrm>
            <a:off x="1967346" y="2436010"/>
            <a:ext cx="1690254" cy="954107"/>
          </a:xfrm>
          <a:prstGeom prst="rect">
            <a:avLst/>
          </a:prstGeom>
          <a:noFill/>
          <a:ln w="5715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2800" b="1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形作名</a:t>
            </a:r>
            <a:endParaRPr lang="en-US" altLang="zh-CN" sz="2800" b="1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spcBef>
                <a:spcPct val="0"/>
              </a:spcBef>
            </a:pPr>
            <a:r>
              <a:rPr lang="zh-CN" altLang="en-US" sz="28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危急的事</a:t>
            </a:r>
            <a:endParaRPr lang="zh-CN" altLang="en-US" sz="2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1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1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11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119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119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2119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2119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211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2119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1971" grpId="0"/>
      <p:bldP spid="211973" grpId="0"/>
      <p:bldP spid="211975" grpId="0"/>
      <p:bldP spid="211977" grpId="0"/>
      <p:bldP spid="211978" grpId="0"/>
      <p:bldP spid="211979" grpId="0"/>
      <p:bldP spid="211980" grpId="0"/>
      <p:bldP spid="211981" grpId="0"/>
      <p:bldP spid="211982" grpId="0"/>
      <p:bldP spid="1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5057" name="文本框 212993"/>
          <p:cNvSpPr txBox="1"/>
          <p:nvPr/>
        </p:nvSpPr>
        <p:spPr>
          <a:xfrm>
            <a:off x="3810000" y="1676400"/>
            <a:ext cx="624840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endParaRPr lang="zh-CN" sz="24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5058" name="文本框 212994"/>
          <p:cNvSpPr txBox="1"/>
          <p:nvPr/>
        </p:nvSpPr>
        <p:spPr>
          <a:xfrm>
            <a:off x="146050" y="152400"/>
            <a:ext cx="11887200" cy="66230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曰：“鲰生说我曰：‘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距</a:t>
            </a: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关，   毋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内</a:t>
            </a: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诸侯，秦地</a:t>
            </a:r>
          </a:p>
          <a:p>
            <a:pPr>
              <a:spcBef>
                <a:spcPct val="20000"/>
              </a:spcBef>
            </a:pPr>
            <a:endParaRPr lang="zh-CN" altLang="en-US" sz="36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可尽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王</a:t>
            </a: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也。’故听之。”良曰：“</a:t>
            </a:r>
            <a:r>
              <a:rPr lang="zh-CN" altLang="en-US" sz="3600" b="1">
                <a:solidFill>
                  <a:srgbClr val="0033C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料</a:t>
            </a: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大王士卒足以</a:t>
            </a:r>
            <a:r>
              <a:rPr lang="zh-CN" altLang="en-US" sz="3600" b="1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当</a:t>
            </a:r>
          </a:p>
          <a:p>
            <a:pPr>
              <a:spcBef>
                <a:spcPct val="20000"/>
              </a:spcBef>
            </a:pPr>
            <a:endParaRPr lang="zh-CN" altLang="en-US" sz="3600" b="1">
              <a:solidFill>
                <a:schemeClr val="accent2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项王乎？”沛公默然，曰：“</a:t>
            </a:r>
            <a:r>
              <a:rPr lang="zh-CN" altLang="en-US" sz="3600" b="1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固</a:t>
            </a: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不如 也。 </a:t>
            </a:r>
            <a:r>
              <a:rPr lang="zh-CN" altLang="en-US" sz="3600" b="1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且</a:t>
            </a: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为之</a:t>
            </a:r>
          </a:p>
          <a:p>
            <a:pPr>
              <a:spcBef>
                <a:spcPct val="20000"/>
              </a:spcBef>
            </a:pPr>
            <a:endParaRPr lang="zh-CN" altLang="en-US" sz="36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奈何？”张良曰：“</a:t>
            </a:r>
            <a:r>
              <a:rPr lang="zh-CN" altLang="en-US" sz="3600" b="1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请</a:t>
            </a: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往谓项伯，言沛公不敢</a:t>
            </a:r>
            <a:r>
              <a:rPr lang="zh-CN" altLang="en-US" sz="3600" b="1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背</a:t>
            </a: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项王</a:t>
            </a:r>
          </a:p>
          <a:p>
            <a:pPr>
              <a:spcBef>
                <a:spcPct val="20000"/>
              </a:spcBef>
            </a:pP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                   </a:t>
            </a:r>
            <a:endParaRPr lang="zh-CN" altLang="en-US" sz="3600" b="1">
              <a:solidFill>
                <a:schemeClr val="accent2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也。”沛公曰：“君</a:t>
            </a:r>
            <a:r>
              <a:rPr lang="zh-CN" altLang="en-US" sz="3600" b="1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安</a:t>
            </a: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与项伯有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故</a:t>
            </a: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？”张良曰：“秦时</a:t>
            </a:r>
          </a:p>
          <a:p>
            <a:pPr>
              <a:spcBef>
                <a:spcPct val="20000"/>
              </a:spcBef>
            </a:pPr>
            <a:endParaRPr lang="zh-CN" altLang="en-US" sz="3600" b="1">
              <a:solidFill>
                <a:srgbClr val="3333FF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2996" name="文本框 212995"/>
          <p:cNvSpPr txBox="1"/>
          <p:nvPr/>
        </p:nvSpPr>
        <p:spPr>
          <a:xfrm>
            <a:off x="3752996" y="771525"/>
            <a:ext cx="2814059" cy="584200"/>
          </a:xfrm>
          <a:prstGeom prst="rect">
            <a:avLst/>
          </a:prstGeom>
          <a:noFill/>
          <a:ln w="5715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通</a:t>
            </a:r>
            <a:r>
              <a:rPr lang="zh-CN" altLang="en-US" sz="3200" b="1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“拒”</a:t>
            </a:r>
            <a:r>
              <a:rPr lang="zh-CN" altLang="en-US" sz="3200" b="1">
                <a:solidFill>
                  <a:srgbClr val="3333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3200" b="1" smtClean="0">
                <a:solidFill>
                  <a:srgbClr val="3333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把守</a:t>
            </a:r>
            <a:endParaRPr lang="zh-CN" altLang="en-US" sz="3200" b="1">
              <a:solidFill>
                <a:srgbClr val="3333FF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2997" name="文本框 212996"/>
          <p:cNvSpPr txBox="1"/>
          <p:nvPr/>
        </p:nvSpPr>
        <p:spPr>
          <a:xfrm>
            <a:off x="6934200" y="771525"/>
            <a:ext cx="2820843" cy="584200"/>
          </a:xfrm>
          <a:prstGeom prst="rect">
            <a:avLst/>
          </a:prstGeom>
          <a:noFill/>
          <a:ln w="5715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通</a:t>
            </a:r>
            <a:r>
              <a:rPr lang="zh-CN" altLang="en-US" sz="3200" b="1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“纳”</a:t>
            </a:r>
            <a:r>
              <a:rPr lang="zh-CN" altLang="en-US" sz="3200" b="1" smtClean="0">
                <a:solidFill>
                  <a:srgbClr val="3333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接纳</a:t>
            </a:r>
            <a:endParaRPr lang="zh-CN" altLang="en-US" sz="3200" b="1">
              <a:solidFill>
                <a:srgbClr val="3333FF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2998" name="文本框 212997"/>
          <p:cNvSpPr txBox="1"/>
          <p:nvPr/>
        </p:nvSpPr>
        <p:spPr>
          <a:xfrm>
            <a:off x="10058400" y="2103438"/>
            <a:ext cx="1399309" cy="523220"/>
          </a:xfrm>
          <a:prstGeom prst="rect">
            <a:avLst/>
          </a:prstGeom>
          <a:noFill/>
          <a:ln w="5715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en-US" altLang="zh-CN" sz="2800" b="1">
                <a:solidFill>
                  <a:schemeClr val="accent2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2800" b="1" smtClean="0">
                <a:solidFill>
                  <a:srgbClr val="2B4DF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比得上</a:t>
            </a:r>
            <a:endParaRPr lang="zh-CN" altLang="en-US" sz="3200" b="1">
              <a:solidFill>
                <a:srgbClr val="2B4DF9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5062" name="文本框 212998"/>
          <p:cNvSpPr txBox="1"/>
          <p:nvPr/>
        </p:nvSpPr>
        <p:spPr>
          <a:xfrm>
            <a:off x="6384925" y="3525838"/>
            <a:ext cx="2073275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endParaRPr lang="zh-CN" sz="24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3000" name="文本框 212999"/>
          <p:cNvSpPr txBox="1"/>
          <p:nvPr/>
        </p:nvSpPr>
        <p:spPr>
          <a:xfrm>
            <a:off x="6016626" y="3463925"/>
            <a:ext cx="1173884" cy="584200"/>
          </a:xfrm>
          <a:prstGeom prst="rect">
            <a:avLst/>
          </a:prstGeom>
          <a:noFill/>
          <a:ln w="5715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en-US" altLang="zh-CN" sz="2800" b="1">
                <a:solidFill>
                  <a:schemeClr val="accent2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3200" b="1">
                <a:solidFill>
                  <a:srgbClr val="0033C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本来</a:t>
            </a:r>
            <a:endParaRPr lang="zh-CN" altLang="en-US" sz="3200" b="1">
              <a:solidFill>
                <a:srgbClr val="0033CC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5064" name="文本框 213000"/>
          <p:cNvSpPr txBox="1"/>
          <p:nvPr/>
        </p:nvSpPr>
        <p:spPr>
          <a:xfrm>
            <a:off x="4708525" y="5943600"/>
            <a:ext cx="4054475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endParaRPr lang="zh-CN" sz="24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3003" name="文本框 213002"/>
          <p:cNvSpPr txBox="1"/>
          <p:nvPr/>
        </p:nvSpPr>
        <p:spPr>
          <a:xfrm>
            <a:off x="3656013" y="4789632"/>
            <a:ext cx="2105024" cy="582613"/>
          </a:xfrm>
          <a:prstGeom prst="rect">
            <a:avLst/>
          </a:prstGeom>
          <a:noFill/>
          <a:ln w="5715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en-US" altLang="zh-CN" sz="3200" b="1">
                <a:solidFill>
                  <a:srgbClr val="3333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3200" b="1">
                <a:solidFill>
                  <a:srgbClr val="0033C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请允许我</a:t>
            </a:r>
            <a:endParaRPr lang="zh-CN" altLang="en-US" sz="3200" b="1">
              <a:solidFill>
                <a:srgbClr val="0033CC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5067" name="文本框 213003"/>
          <p:cNvSpPr txBox="1"/>
          <p:nvPr/>
        </p:nvSpPr>
        <p:spPr>
          <a:xfrm>
            <a:off x="6156325" y="6040438"/>
            <a:ext cx="1463675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endParaRPr lang="zh-CN" sz="24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3005" name="文本框 213004"/>
          <p:cNvSpPr txBox="1"/>
          <p:nvPr/>
        </p:nvSpPr>
        <p:spPr>
          <a:xfrm>
            <a:off x="6442075" y="6040438"/>
            <a:ext cx="1177925" cy="584200"/>
          </a:xfrm>
          <a:prstGeom prst="rect">
            <a:avLst/>
          </a:prstGeom>
          <a:noFill/>
          <a:ln w="5715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en-US" altLang="zh-CN" sz="3200" b="1">
                <a:solidFill>
                  <a:srgbClr val="3333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3200" b="1">
                <a:solidFill>
                  <a:srgbClr val="0033C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交情</a:t>
            </a:r>
            <a:endParaRPr lang="zh-CN" altLang="en-US" sz="3200" b="1">
              <a:solidFill>
                <a:srgbClr val="0033CC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3006" name="文本框 213005"/>
          <p:cNvSpPr txBox="1"/>
          <p:nvPr/>
        </p:nvSpPr>
        <p:spPr>
          <a:xfrm>
            <a:off x="711200" y="2100263"/>
            <a:ext cx="2475345" cy="584200"/>
          </a:xfrm>
          <a:prstGeom prst="rect">
            <a:avLst/>
          </a:prstGeom>
          <a:noFill/>
          <a:ln w="5715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名作</a:t>
            </a:r>
            <a:r>
              <a:rPr lang="zh-CN" altLang="en-US" sz="3200" b="1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动  </a:t>
            </a:r>
            <a:r>
              <a:rPr lang="zh-CN" altLang="en-US" sz="3200" b="1" smtClean="0">
                <a:solidFill>
                  <a:srgbClr val="3333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称王</a:t>
            </a:r>
            <a:endParaRPr lang="zh-CN" altLang="en-US" sz="3200" b="1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3007" name="文本框 213006"/>
          <p:cNvSpPr txBox="1"/>
          <p:nvPr/>
        </p:nvSpPr>
        <p:spPr>
          <a:xfrm>
            <a:off x="9047090" y="4784725"/>
            <a:ext cx="1249362" cy="582613"/>
          </a:xfrm>
          <a:prstGeom prst="rect">
            <a:avLst/>
          </a:prstGeom>
          <a:noFill/>
          <a:ln w="5715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en-US" altLang="zh-CN" sz="3200" b="1">
                <a:solidFill>
                  <a:srgbClr val="3333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3200" b="1">
                <a:solidFill>
                  <a:srgbClr val="0033C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背叛</a:t>
            </a:r>
            <a:endParaRPr lang="zh-CN" altLang="en-US" sz="3200" b="1">
              <a:solidFill>
                <a:srgbClr val="0033CC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3008" name="文本框 213007"/>
          <p:cNvSpPr txBox="1"/>
          <p:nvPr/>
        </p:nvSpPr>
        <p:spPr>
          <a:xfrm>
            <a:off x="6843858" y="2122920"/>
            <a:ext cx="1247198" cy="584200"/>
          </a:xfrm>
          <a:prstGeom prst="rect">
            <a:avLst/>
          </a:prstGeom>
          <a:noFill/>
          <a:ln w="5715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en-US" altLang="zh-CN" sz="3200" b="1">
                <a:solidFill>
                  <a:srgbClr val="3333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3200" b="1">
                <a:solidFill>
                  <a:srgbClr val="2B4DF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估计</a:t>
            </a:r>
          </a:p>
        </p:txBody>
      </p:sp>
      <p:sp>
        <p:nvSpPr>
          <p:cNvPr id="213009" name="文本框 213008"/>
          <p:cNvSpPr txBox="1"/>
          <p:nvPr/>
        </p:nvSpPr>
        <p:spPr>
          <a:xfrm>
            <a:off x="8529493" y="3402013"/>
            <a:ext cx="1035195" cy="584775"/>
          </a:xfrm>
          <a:prstGeom prst="rect">
            <a:avLst/>
          </a:prstGeom>
          <a:noFill/>
          <a:ln w="5715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3200" b="1" smtClean="0">
                <a:solidFill>
                  <a:srgbClr val="2B4DF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将要</a:t>
            </a:r>
            <a:endParaRPr lang="zh-CN" altLang="en-US" sz="3200" b="1">
              <a:solidFill>
                <a:srgbClr val="2B4DF9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3010" name="文本框 213009"/>
          <p:cNvSpPr txBox="1"/>
          <p:nvPr/>
        </p:nvSpPr>
        <p:spPr>
          <a:xfrm>
            <a:off x="4115088" y="6026440"/>
            <a:ext cx="1186873" cy="584200"/>
          </a:xfrm>
          <a:prstGeom prst="rect">
            <a:avLst/>
          </a:prstGeom>
          <a:noFill/>
          <a:ln w="5715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en-US" altLang="zh-CN" sz="3200" b="1">
                <a:solidFill>
                  <a:srgbClr val="3333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3200" b="1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怎么</a:t>
            </a:r>
            <a:endParaRPr lang="zh-CN" altLang="en-US" sz="3200" b="1">
              <a:solidFill>
                <a:srgbClr val="0000FF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2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2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130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130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12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130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13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13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130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1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130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2996" grpId="0"/>
      <p:bldP spid="212997" grpId="0"/>
      <p:bldP spid="212998" grpId="0"/>
      <p:bldP spid="213000" grpId="0"/>
      <p:bldP spid="213003" grpId="0"/>
      <p:bldP spid="213005" grpId="0"/>
      <p:bldP spid="213006" grpId="0"/>
      <p:bldP spid="213007" grpId="0"/>
      <p:bldP spid="213008" grpId="0"/>
      <p:bldP spid="213009" grpId="0"/>
      <p:bldP spid="213010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6081" name="矩形 214017"/>
          <p:cNvSpPr/>
          <p:nvPr/>
        </p:nvSpPr>
        <p:spPr>
          <a:xfrm>
            <a:off x="417513" y="396875"/>
            <a:ext cx="11737975" cy="4632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项伯）与臣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游</a:t>
            </a: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，项伯杀人，臣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活</a:t>
            </a: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之；今事有急，</a:t>
            </a:r>
            <a:endParaRPr lang="zh-CN" altLang="en-US" sz="3600" b="1">
              <a:solidFill>
                <a:schemeClr val="accent2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3600" b="1">
                <a:solidFill>
                  <a:schemeClr val="accent2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             </a:t>
            </a:r>
            <a:endParaRPr lang="zh-CN" altLang="en-US" sz="36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36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故</a:t>
            </a:r>
            <a:r>
              <a:rPr lang="zh-CN" altLang="en-US" sz="3600" b="1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幸</a:t>
            </a:r>
            <a:r>
              <a:rPr lang="zh-CN" altLang="en-US" sz="36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来告</a:t>
            </a: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良。”沛公曰</a:t>
            </a:r>
            <a:r>
              <a:rPr lang="en-US" altLang="zh-CN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:“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孰与君少长</a:t>
            </a:r>
            <a:r>
              <a:rPr lang="en-US" altLang="zh-CN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?”</a:t>
            </a:r>
          </a:p>
          <a:p>
            <a:pPr>
              <a:spcBef>
                <a:spcPct val="20000"/>
              </a:spcBef>
            </a:pPr>
            <a:r>
              <a:rPr lang="en-US" altLang="zh-CN" sz="3600" b="1">
                <a:solidFill>
                  <a:schemeClr val="accent2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</a:t>
            </a:r>
            <a:endParaRPr lang="en-US" altLang="zh-CN" sz="36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良曰</a:t>
            </a:r>
            <a:r>
              <a:rPr lang="en-US" altLang="zh-CN" sz="36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:“</a:t>
            </a:r>
            <a:r>
              <a:rPr lang="zh-CN" altLang="en-US" sz="3600" b="1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长于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臣</a:t>
            </a:r>
            <a:r>
              <a:rPr lang="zh-CN" altLang="en-US" sz="36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。”沛</a:t>
            </a: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公曰</a:t>
            </a:r>
            <a:r>
              <a:rPr lang="en-US" altLang="zh-CN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:“</a:t>
            </a: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君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为</a:t>
            </a: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我呼入，</a:t>
            </a:r>
          </a:p>
          <a:p>
            <a:pPr algn="dist">
              <a:spcBef>
                <a:spcPct val="20000"/>
              </a:spcBef>
            </a:pPr>
            <a:endParaRPr lang="zh-CN" altLang="en-US" sz="36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吾得 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兄</a:t>
            </a: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 事  之。”</a:t>
            </a:r>
            <a:r>
              <a:rPr lang="zh-CN" altLang="en-US" sz="3600" b="1">
                <a:solidFill>
                  <a:schemeClr val="accent2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。</a:t>
            </a: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张良出</a:t>
            </a:r>
            <a:r>
              <a:rPr lang="en-US" altLang="zh-CN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要</a:t>
            </a: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项伯</a:t>
            </a:r>
          </a:p>
        </p:txBody>
      </p:sp>
      <p:sp>
        <p:nvSpPr>
          <p:cNvPr id="214019" name="文本框 214018"/>
          <p:cNvSpPr txBox="1"/>
          <p:nvPr/>
        </p:nvSpPr>
        <p:spPr>
          <a:xfrm>
            <a:off x="2715491" y="1066510"/>
            <a:ext cx="1080654" cy="584775"/>
          </a:xfrm>
          <a:prstGeom prst="rect">
            <a:avLst/>
          </a:prstGeom>
          <a:noFill/>
          <a:ln w="5715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solidFill>
                  <a:srgbClr val="3333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交往</a:t>
            </a:r>
          </a:p>
        </p:txBody>
      </p:sp>
      <p:sp>
        <p:nvSpPr>
          <p:cNvPr id="46083" name="文本框 214019"/>
          <p:cNvSpPr txBox="1"/>
          <p:nvPr/>
        </p:nvSpPr>
        <p:spPr>
          <a:xfrm>
            <a:off x="6613525" y="858838"/>
            <a:ext cx="2530475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endParaRPr lang="zh-CN" sz="24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4021" name="文本框 214020"/>
          <p:cNvSpPr txBox="1"/>
          <p:nvPr/>
        </p:nvSpPr>
        <p:spPr>
          <a:xfrm>
            <a:off x="5735638" y="1052513"/>
            <a:ext cx="3782435" cy="584775"/>
          </a:xfrm>
          <a:prstGeom prst="rect">
            <a:avLst/>
          </a:prstGeom>
          <a:noFill/>
          <a:ln w="5715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使动用</a:t>
            </a:r>
            <a:r>
              <a:rPr lang="zh-CN" altLang="en-US" sz="3200" b="1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法  </a:t>
            </a:r>
            <a:r>
              <a:rPr lang="zh-CN" altLang="en-US" sz="3200" b="1" smtClean="0">
                <a:solidFill>
                  <a:srgbClr val="3333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使</a:t>
            </a:r>
            <a:r>
              <a:rPr lang="en-US" altLang="zh-CN" sz="3200" b="1">
                <a:solidFill>
                  <a:srgbClr val="3333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……</a:t>
            </a:r>
            <a:r>
              <a:rPr lang="zh-CN" altLang="en-US" sz="3200" b="1" smtClean="0">
                <a:solidFill>
                  <a:srgbClr val="3333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活</a:t>
            </a:r>
            <a:endParaRPr lang="zh-CN" altLang="en-US" sz="3200" b="1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4022" name="文本框 214021"/>
          <p:cNvSpPr txBox="1"/>
          <p:nvPr/>
        </p:nvSpPr>
        <p:spPr>
          <a:xfrm>
            <a:off x="698068" y="2450811"/>
            <a:ext cx="1144587" cy="582613"/>
          </a:xfrm>
          <a:prstGeom prst="rect">
            <a:avLst/>
          </a:prstGeom>
          <a:noFill/>
          <a:ln w="5715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3200" b="1" smtClean="0">
                <a:solidFill>
                  <a:srgbClr val="3333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幸亏 </a:t>
            </a:r>
            <a:endParaRPr lang="zh-CN" altLang="en-US" sz="3200" b="1">
              <a:solidFill>
                <a:srgbClr val="3333FF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4023" name="文本框 214022"/>
          <p:cNvSpPr txBox="1"/>
          <p:nvPr/>
        </p:nvSpPr>
        <p:spPr>
          <a:xfrm>
            <a:off x="1966119" y="3713597"/>
            <a:ext cx="1939636" cy="584775"/>
          </a:xfrm>
          <a:prstGeom prst="rect">
            <a:avLst/>
          </a:prstGeom>
          <a:noFill/>
          <a:ln w="5715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状语后置</a:t>
            </a:r>
            <a:endParaRPr lang="zh-CN" altLang="en-US" sz="3200" b="1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4024" name="文本框 214023"/>
          <p:cNvSpPr txBox="1"/>
          <p:nvPr/>
        </p:nvSpPr>
        <p:spPr>
          <a:xfrm>
            <a:off x="6596424" y="3734377"/>
            <a:ext cx="957695" cy="584200"/>
          </a:xfrm>
          <a:prstGeom prst="rect">
            <a:avLst/>
          </a:prstGeom>
          <a:noFill/>
          <a:ln w="5715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en-US" altLang="zh-CN" sz="2800" b="1">
                <a:solidFill>
                  <a:schemeClr val="accent2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3200" b="1">
                <a:solidFill>
                  <a:srgbClr val="3333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替</a:t>
            </a:r>
            <a:endParaRPr lang="zh-CN" altLang="en-US" sz="3200" b="1">
              <a:solidFill>
                <a:srgbClr val="3333FF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4025" name="文本框 214024"/>
          <p:cNvSpPr txBox="1"/>
          <p:nvPr/>
        </p:nvSpPr>
        <p:spPr>
          <a:xfrm>
            <a:off x="274638" y="5000625"/>
            <a:ext cx="5322598" cy="584775"/>
          </a:xfrm>
          <a:prstGeom prst="rect">
            <a:avLst/>
          </a:prstGeom>
          <a:noFill/>
          <a:ln w="5715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名词作</a:t>
            </a:r>
            <a:r>
              <a:rPr lang="zh-CN" altLang="en-US" sz="3200" b="1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状语  </a:t>
            </a:r>
            <a:r>
              <a:rPr lang="zh-CN" altLang="en-US" sz="3200" b="1" smtClean="0">
                <a:solidFill>
                  <a:srgbClr val="3333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像</a:t>
            </a:r>
            <a:r>
              <a:rPr lang="zh-CN" altLang="en-US" sz="3200" b="1">
                <a:solidFill>
                  <a:srgbClr val="3333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对待兄长</a:t>
            </a:r>
            <a:r>
              <a:rPr lang="zh-CN" altLang="en-US" sz="3200" b="1" smtClean="0">
                <a:solidFill>
                  <a:srgbClr val="3333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一样</a:t>
            </a:r>
            <a:endParaRPr lang="zh-CN" altLang="en-US" sz="3200" b="1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4026" name="文本框 214025"/>
          <p:cNvSpPr txBox="1"/>
          <p:nvPr/>
        </p:nvSpPr>
        <p:spPr>
          <a:xfrm>
            <a:off x="6102783" y="5029200"/>
            <a:ext cx="2902672" cy="584200"/>
          </a:xfrm>
          <a:prstGeom prst="rect">
            <a:avLst/>
          </a:prstGeom>
          <a:noFill/>
          <a:ln w="5715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通</a:t>
            </a:r>
            <a:r>
              <a:rPr lang="zh-CN" altLang="en-US" sz="3200" b="1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“邀”</a:t>
            </a:r>
            <a:r>
              <a:rPr lang="zh-CN" altLang="en-US" sz="3200" b="1">
                <a:solidFill>
                  <a:srgbClr val="3333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3200" b="1" smtClean="0">
                <a:solidFill>
                  <a:srgbClr val="3333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邀请</a:t>
            </a:r>
            <a:endParaRPr lang="zh-CN" altLang="en-US" sz="3200" b="1">
              <a:solidFill>
                <a:srgbClr val="3333FF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3" name="文本框 214020"/>
          <p:cNvSpPr txBox="1"/>
          <p:nvPr/>
        </p:nvSpPr>
        <p:spPr>
          <a:xfrm>
            <a:off x="5250728" y="2424113"/>
            <a:ext cx="6497928" cy="584775"/>
          </a:xfrm>
          <a:prstGeom prst="rect">
            <a:avLst/>
          </a:prstGeom>
          <a:noFill/>
          <a:ln w="5715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孰与：</a:t>
            </a:r>
            <a:r>
              <a:rPr lang="zh-CN" altLang="en-US" sz="3200" b="1" smtClean="0">
                <a:solidFill>
                  <a:srgbClr val="2B4DF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和</a:t>
            </a:r>
            <a:r>
              <a:rPr lang="en-US" altLang="zh-CN" sz="3200" b="1" smtClean="0">
                <a:solidFill>
                  <a:srgbClr val="2B4DF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……</a:t>
            </a:r>
            <a:r>
              <a:rPr lang="zh-CN" altLang="en-US" sz="3200" b="1" smtClean="0">
                <a:solidFill>
                  <a:srgbClr val="2B4DF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相比，哪一个更</a:t>
            </a:r>
            <a:r>
              <a:rPr lang="en-US" altLang="zh-CN" sz="3200" b="1" smtClean="0">
                <a:solidFill>
                  <a:srgbClr val="2B4DF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……</a:t>
            </a:r>
            <a:endParaRPr lang="zh-CN" altLang="zh-CN" sz="3200" b="1">
              <a:solidFill>
                <a:srgbClr val="2B4DF9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4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4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14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14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14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14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14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4019" grpId="0"/>
      <p:bldP spid="214021" grpId="0"/>
      <p:bldP spid="214022" grpId="0"/>
      <p:bldP spid="214023" grpId="0"/>
      <p:bldP spid="214024" grpId="0"/>
      <p:bldP spid="214025" grpId="0"/>
      <p:bldP spid="214026" grpId="0"/>
      <p:bldP spid="1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7105" name="文本框 215041"/>
          <p:cNvSpPr txBox="1"/>
          <p:nvPr/>
        </p:nvSpPr>
        <p:spPr>
          <a:xfrm>
            <a:off x="50800" y="130175"/>
            <a:ext cx="11971338" cy="427809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项伯即入见沛公</a:t>
            </a:r>
            <a:r>
              <a:rPr lang="en-US" altLang="zh-CN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.</a:t>
            </a:r>
            <a:r>
              <a:rPr lang="zh-CN" altLang="en-US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沛公奉卮酒</a:t>
            </a:r>
            <a:r>
              <a:rPr lang="zh-CN" altLang="en-US" sz="40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为</a:t>
            </a:r>
            <a:r>
              <a:rPr lang="zh-CN" altLang="en-US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寿，约为</a:t>
            </a:r>
            <a:r>
              <a:rPr lang="zh-CN" altLang="en-US" sz="40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婚姻，</a:t>
            </a:r>
          </a:p>
          <a:p>
            <a:pPr algn="dist">
              <a:spcBef>
                <a:spcPct val="20000"/>
              </a:spcBef>
            </a:pPr>
            <a:endParaRPr lang="zh-CN" altLang="en-US" sz="4000" b="1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曰</a:t>
            </a:r>
            <a:r>
              <a:rPr lang="en-US" altLang="zh-CN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:“</a:t>
            </a:r>
            <a:r>
              <a:rPr lang="zh-CN" altLang="en-US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吾入关，秋毫不敢有所近</a:t>
            </a:r>
            <a:r>
              <a:rPr lang="en-US" altLang="zh-CN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40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籍</a:t>
            </a:r>
            <a:r>
              <a:rPr lang="zh-CN" altLang="en-US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吏民</a:t>
            </a:r>
            <a:r>
              <a:rPr lang="en-US" altLang="zh-CN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40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封</a:t>
            </a:r>
            <a:r>
              <a:rPr lang="zh-CN" altLang="en-US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府库</a:t>
            </a:r>
            <a:r>
              <a:rPr lang="en-US" altLang="zh-CN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而待</a:t>
            </a:r>
          </a:p>
          <a:p>
            <a:pPr algn="dist">
              <a:spcBef>
                <a:spcPct val="20000"/>
              </a:spcBef>
            </a:pPr>
            <a:endParaRPr lang="zh-CN" altLang="en-US" sz="40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just">
              <a:spcBef>
                <a:spcPct val="20000"/>
              </a:spcBef>
            </a:pPr>
            <a:r>
              <a:rPr lang="zh-CN" altLang="en-US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将军。</a:t>
            </a:r>
            <a:r>
              <a:rPr lang="zh-CN" altLang="en-US" sz="4000" b="1">
                <a:solidFill>
                  <a:srgbClr val="2B4DF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所以</a:t>
            </a:r>
            <a:r>
              <a:rPr lang="zh-CN" altLang="en-US" sz="40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遣将守关者，备他盗之</a:t>
            </a:r>
            <a:r>
              <a:rPr lang="zh-CN" altLang="en-US" sz="4000" b="1">
                <a:solidFill>
                  <a:srgbClr val="2B4DF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出入</a:t>
            </a:r>
            <a:r>
              <a:rPr lang="zh-CN" altLang="en-US" sz="40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与</a:t>
            </a:r>
            <a:r>
              <a:rPr lang="zh-CN" altLang="en-US" sz="4000" b="1">
                <a:solidFill>
                  <a:srgbClr val="2B4DF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非常</a:t>
            </a:r>
            <a:r>
              <a:rPr lang="zh-CN" altLang="en-US" sz="40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也</a:t>
            </a:r>
          </a:p>
          <a:p>
            <a:endParaRPr lang="zh-CN" altLang="en-US" sz="40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5044" name="文本框 215043"/>
          <p:cNvSpPr txBox="1"/>
          <p:nvPr/>
        </p:nvSpPr>
        <p:spPr>
          <a:xfrm>
            <a:off x="9032515" y="941965"/>
            <a:ext cx="1035049" cy="584775"/>
          </a:xfrm>
          <a:prstGeom prst="rect">
            <a:avLst/>
          </a:prstGeom>
          <a:noFill/>
          <a:ln w="5715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3200" b="1" smtClean="0">
                <a:solidFill>
                  <a:srgbClr val="3333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亲家</a:t>
            </a:r>
            <a:endParaRPr lang="zh-CN" altLang="en-US" sz="3200" b="1">
              <a:solidFill>
                <a:srgbClr val="3333FF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5045" name="文本框 215044"/>
          <p:cNvSpPr txBox="1"/>
          <p:nvPr/>
        </p:nvSpPr>
        <p:spPr>
          <a:xfrm>
            <a:off x="6036469" y="2326842"/>
            <a:ext cx="2441142" cy="584775"/>
          </a:xfrm>
          <a:prstGeom prst="rect">
            <a:avLst/>
          </a:prstGeom>
          <a:noFill/>
          <a:ln w="5715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名作</a:t>
            </a:r>
            <a:r>
              <a:rPr lang="zh-CN" altLang="en-US" sz="3200" b="1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动  </a:t>
            </a:r>
            <a:r>
              <a:rPr lang="zh-CN" altLang="en-US" sz="3200" b="1" smtClean="0">
                <a:solidFill>
                  <a:srgbClr val="3333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登记</a:t>
            </a:r>
            <a:endParaRPr lang="zh-CN" altLang="en-US" sz="3200" b="1">
              <a:solidFill>
                <a:srgbClr val="FF00FF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5046" name="文本框 215045"/>
          <p:cNvSpPr txBox="1"/>
          <p:nvPr/>
        </p:nvSpPr>
        <p:spPr>
          <a:xfrm>
            <a:off x="992765" y="3942917"/>
            <a:ext cx="2520950" cy="584200"/>
          </a:xfrm>
          <a:prstGeom prst="rect">
            <a:avLst/>
          </a:prstGeom>
          <a:noFill/>
          <a:ln w="5715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r>
              <a:rPr lang="en-US" altLang="zh-CN" sz="3200" b="1">
                <a:solidFill>
                  <a:srgbClr val="3333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……</a:t>
            </a:r>
            <a:r>
              <a:rPr lang="zh-CN" altLang="en-US" sz="3200" b="1">
                <a:solidFill>
                  <a:srgbClr val="3333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的原因</a:t>
            </a:r>
          </a:p>
        </p:txBody>
      </p:sp>
      <p:sp>
        <p:nvSpPr>
          <p:cNvPr id="215048" name="文本框 215047"/>
          <p:cNvSpPr txBox="1"/>
          <p:nvPr/>
        </p:nvSpPr>
        <p:spPr>
          <a:xfrm>
            <a:off x="6462641" y="4109172"/>
            <a:ext cx="2040372" cy="1077218"/>
          </a:xfrm>
          <a:prstGeom prst="rect">
            <a:avLst/>
          </a:prstGeom>
          <a:noFill/>
          <a:ln w="5715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偏义复</a:t>
            </a:r>
            <a:r>
              <a:rPr lang="zh-CN" altLang="en-US" sz="3200" b="1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词 </a:t>
            </a:r>
            <a:endParaRPr lang="en-US" altLang="zh-CN" sz="3200" b="1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200" b="1" smtClean="0">
                <a:solidFill>
                  <a:srgbClr val="3333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进入</a:t>
            </a:r>
            <a:endParaRPr lang="zh-CN" altLang="en-US" sz="3200" b="1">
              <a:solidFill>
                <a:srgbClr val="FF00FF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5050" name="文本框 215049"/>
          <p:cNvSpPr txBox="1"/>
          <p:nvPr/>
        </p:nvSpPr>
        <p:spPr>
          <a:xfrm>
            <a:off x="9115571" y="4145540"/>
            <a:ext cx="2355994" cy="1077218"/>
          </a:xfrm>
          <a:prstGeom prst="rect">
            <a:avLst/>
          </a:prstGeom>
          <a:noFill/>
          <a:ln w="5715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古今异义</a:t>
            </a:r>
          </a:p>
          <a:p>
            <a:r>
              <a:rPr lang="zh-CN" altLang="en-US" sz="3200" b="1" smtClean="0">
                <a:solidFill>
                  <a:srgbClr val="3333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意外</a:t>
            </a:r>
            <a:r>
              <a:rPr lang="zh-CN" altLang="en-US" sz="3200" b="1">
                <a:solidFill>
                  <a:srgbClr val="3333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</a:t>
            </a:r>
            <a:r>
              <a:rPr lang="zh-CN" altLang="en-US" sz="3200" b="1" smtClean="0">
                <a:solidFill>
                  <a:srgbClr val="3333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变故</a:t>
            </a:r>
            <a:endParaRPr lang="en-US" altLang="zh-CN" sz="3200" b="1">
              <a:solidFill>
                <a:srgbClr val="FF00FF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5052" name="文本框 215051"/>
          <p:cNvSpPr txBox="1"/>
          <p:nvPr/>
        </p:nvSpPr>
        <p:spPr>
          <a:xfrm>
            <a:off x="8642207" y="2326841"/>
            <a:ext cx="1206066" cy="584775"/>
          </a:xfrm>
          <a:prstGeom prst="rect">
            <a:avLst/>
          </a:prstGeom>
          <a:noFill/>
          <a:ln w="5715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en-US" altLang="zh-CN" sz="3200" b="1">
                <a:solidFill>
                  <a:srgbClr val="3333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3200" b="1" smtClean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封闭</a:t>
            </a:r>
            <a:endParaRPr lang="zh-CN" altLang="en-US" sz="3200" b="1">
              <a:solidFill>
                <a:srgbClr val="0000FF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5053" name="矩形 215052"/>
          <p:cNvSpPr/>
          <p:nvPr/>
        </p:nvSpPr>
        <p:spPr>
          <a:xfrm>
            <a:off x="4394633" y="4647334"/>
            <a:ext cx="13716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82500" lnSpcReduction="20000"/>
          </a:bodyPr>
          <a:lstStyle/>
          <a:p>
            <a:pPr algn="ctr" fontAlgn="base">
              <a:spcBef>
                <a:spcPct val="0"/>
              </a:spcBef>
            </a:pPr>
            <a:r>
              <a:rPr lang="zh-CN" altLang="en-US" sz="3600" b="1" i="0" strike="noStrike" noProof="1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判断句</a:t>
            </a:r>
          </a:p>
        </p:txBody>
      </p:sp>
      <p:sp>
        <p:nvSpPr>
          <p:cNvPr id="215049" name="直接连接符 215048"/>
          <p:cNvSpPr/>
          <p:nvPr/>
        </p:nvSpPr>
        <p:spPr>
          <a:xfrm>
            <a:off x="9848273" y="3661208"/>
            <a:ext cx="304800" cy="3810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215047" name="直接连接符 215046"/>
          <p:cNvSpPr/>
          <p:nvPr/>
        </p:nvSpPr>
        <p:spPr>
          <a:xfrm flipH="1">
            <a:off x="8000569" y="3675063"/>
            <a:ext cx="304800" cy="3810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5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15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15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15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15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15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15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5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15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44" grpId="0"/>
      <p:bldP spid="215045" grpId="0"/>
      <p:bldP spid="215046" grpId="0"/>
      <p:bldP spid="215048" grpId="0"/>
      <p:bldP spid="215050" grpId="0"/>
      <p:bldP spid="21505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8129" name="矩形 216065"/>
          <p:cNvSpPr/>
          <p:nvPr/>
        </p:nvSpPr>
        <p:spPr>
          <a:xfrm>
            <a:off x="204788" y="546100"/>
            <a:ext cx="11837987" cy="51387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>
              <a:spcBef>
                <a:spcPct val="20000"/>
              </a:spcBef>
            </a:pPr>
            <a:r>
              <a:rPr lang="zh-CN" altLang="en-US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日夜望将军至，岂敢反乎</a:t>
            </a:r>
            <a:r>
              <a:rPr lang="en-US" altLang="zh-CN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! </a:t>
            </a:r>
            <a:r>
              <a:rPr lang="zh-CN" altLang="en-US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愿伯</a:t>
            </a:r>
            <a:r>
              <a:rPr lang="zh-CN" altLang="en-US" sz="40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具</a:t>
            </a:r>
            <a:r>
              <a:rPr lang="zh-CN" altLang="en-US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言臣</a:t>
            </a:r>
            <a:r>
              <a:rPr lang="zh-CN" altLang="en-US" sz="40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之</a:t>
            </a:r>
            <a:r>
              <a:rPr lang="zh-CN" altLang="en-US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不敢</a:t>
            </a:r>
          </a:p>
          <a:p>
            <a:pPr algn="just">
              <a:spcBef>
                <a:spcPct val="20000"/>
              </a:spcBef>
            </a:pPr>
            <a:endParaRPr lang="en-US" altLang="zh-CN" sz="20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just">
              <a:spcBef>
                <a:spcPct val="20000"/>
              </a:spcBef>
            </a:pPr>
            <a:endParaRPr lang="zh-CN" altLang="en-US" sz="40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just">
              <a:spcBef>
                <a:spcPct val="2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倍</a:t>
            </a:r>
            <a:r>
              <a:rPr lang="zh-CN" altLang="en-US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德也。”项伯许诺，谓沛公曰</a:t>
            </a:r>
            <a:r>
              <a:rPr lang="en-US" altLang="zh-CN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:“</a:t>
            </a:r>
            <a:r>
              <a:rPr lang="zh-CN" altLang="en-US" sz="40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旦日</a:t>
            </a:r>
            <a:endParaRPr lang="zh-CN" altLang="en-US" sz="2000" b="1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just">
              <a:spcBef>
                <a:spcPct val="20000"/>
              </a:spcBef>
            </a:pPr>
            <a:endParaRPr lang="zh-CN" altLang="en-US" sz="2000" b="1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dist">
              <a:spcBef>
                <a:spcPct val="20000"/>
              </a:spcBef>
            </a:pPr>
            <a:endParaRPr lang="zh-CN" altLang="en-US" sz="40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不可不</a:t>
            </a:r>
            <a:r>
              <a:rPr lang="zh-CN" altLang="en-US" sz="4000" b="1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蚤</a:t>
            </a:r>
            <a:r>
              <a:rPr lang="zh-CN" altLang="en-US" sz="40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自来 </a:t>
            </a:r>
            <a:r>
              <a:rPr lang="zh-CN" altLang="en-US" sz="4000" b="1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谢</a:t>
            </a:r>
            <a:r>
              <a:rPr lang="zh-CN" altLang="en-US" sz="40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项王</a:t>
            </a:r>
            <a:r>
              <a:rPr lang="zh-CN" altLang="en-US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。” </a:t>
            </a:r>
          </a:p>
          <a:p>
            <a:pPr algn="just">
              <a:spcBef>
                <a:spcPct val="20000"/>
              </a:spcBef>
            </a:pPr>
            <a:endParaRPr lang="zh-CN" altLang="en-US" sz="4000" b="1">
              <a:solidFill>
                <a:schemeClr val="accent2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6067" name="文本框 216066"/>
          <p:cNvSpPr txBox="1"/>
          <p:nvPr/>
        </p:nvSpPr>
        <p:spPr>
          <a:xfrm>
            <a:off x="7084726" y="1270000"/>
            <a:ext cx="1084839" cy="584200"/>
          </a:xfrm>
          <a:prstGeom prst="rect">
            <a:avLst/>
          </a:prstGeom>
          <a:noFill/>
          <a:ln w="5715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algn="just">
              <a:spcBef>
                <a:spcPct val="20000"/>
              </a:spcBef>
            </a:pPr>
            <a:r>
              <a:rPr lang="zh-CN" altLang="en-US" sz="3200" b="1" smtClean="0">
                <a:solidFill>
                  <a:srgbClr val="2B4DF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详细</a:t>
            </a:r>
            <a:endParaRPr lang="zh-CN" altLang="en-US" sz="3200" b="1">
              <a:solidFill>
                <a:srgbClr val="2B4DF9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6068" name="文本框 216067"/>
          <p:cNvSpPr txBox="1"/>
          <p:nvPr/>
        </p:nvSpPr>
        <p:spPr>
          <a:xfrm>
            <a:off x="266701" y="3178464"/>
            <a:ext cx="3127664" cy="584200"/>
          </a:xfrm>
          <a:prstGeom prst="rect">
            <a:avLst/>
          </a:prstGeom>
          <a:noFill/>
          <a:ln w="5715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通“背”</a:t>
            </a:r>
            <a:r>
              <a:rPr lang="zh-CN" altLang="en-US" sz="3200" b="1">
                <a:solidFill>
                  <a:schemeClr val="accent2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3200" b="1" smtClean="0">
                <a:solidFill>
                  <a:schemeClr val="accent2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3200" b="1" smtClean="0">
                <a:solidFill>
                  <a:srgbClr val="2B4DF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背叛</a:t>
            </a:r>
            <a:endParaRPr lang="zh-CN" altLang="en-US" sz="3200" b="1">
              <a:solidFill>
                <a:srgbClr val="2B4DF9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8132" name="文本框 216068"/>
          <p:cNvSpPr txBox="1"/>
          <p:nvPr/>
        </p:nvSpPr>
        <p:spPr>
          <a:xfrm>
            <a:off x="8077200" y="2984500"/>
            <a:ext cx="184731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lang="zh-CN" sz="24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6070" name="文本框 216069"/>
          <p:cNvSpPr txBox="1"/>
          <p:nvPr/>
        </p:nvSpPr>
        <p:spPr>
          <a:xfrm>
            <a:off x="8077200" y="3115469"/>
            <a:ext cx="1491528" cy="584200"/>
          </a:xfrm>
          <a:prstGeom prst="rect">
            <a:avLst/>
          </a:prstGeom>
          <a:noFill/>
          <a:ln w="5715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algn="just">
              <a:spcBef>
                <a:spcPct val="20000"/>
              </a:spcBef>
            </a:pPr>
            <a:r>
              <a:rPr lang="zh-CN" altLang="en-US" sz="3200" b="1">
                <a:solidFill>
                  <a:srgbClr val="3333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第二天</a:t>
            </a:r>
            <a:endParaRPr lang="zh-CN" altLang="en-US" sz="24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6071" name="文本框 216070"/>
          <p:cNvSpPr txBox="1"/>
          <p:nvPr/>
        </p:nvSpPr>
        <p:spPr>
          <a:xfrm>
            <a:off x="512476" y="4962525"/>
            <a:ext cx="2881889" cy="584200"/>
          </a:xfrm>
          <a:prstGeom prst="rect">
            <a:avLst/>
          </a:prstGeom>
          <a:noFill/>
          <a:ln w="5715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通</a:t>
            </a:r>
            <a:r>
              <a:rPr lang="zh-CN" altLang="en-US" sz="3200" b="1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“早”</a:t>
            </a:r>
            <a:r>
              <a:rPr lang="zh-CN" altLang="en-US" sz="3200" b="1">
                <a:solidFill>
                  <a:srgbClr val="3333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3200" b="1" smtClean="0">
                <a:solidFill>
                  <a:srgbClr val="3333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早些</a:t>
            </a:r>
            <a:endParaRPr lang="zh-CN" altLang="en-US" sz="3200" b="1">
              <a:solidFill>
                <a:srgbClr val="3333FF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6072" name="文本框 216071"/>
          <p:cNvSpPr txBox="1"/>
          <p:nvPr/>
        </p:nvSpPr>
        <p:spPr>
          <a:xfrm>
            <a:off x="3532908" y="4940012"/>
            <a:ext cx="1158875" cy="584200"/>
          </a:xfrm>
          <a:prstGeom prst="rect">
            <a:avLst/>
          </a:prstGeom>
          <a:noFill/>
          <a:ln w="5715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3200" b="1" smtClean="0">
                <a:solidFill>
                  <a:srgbClr val="0033C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谢罪</a:t>
            </a:r>
            <a:endParaRPr lang="zh-CN" altLang="en-US" sz="3200" b="1">
              <a:solidFill>
                <a:srgbClr val="0033CC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2" name="文本框 216066"/>
          <p:cNvSpPr txBox="1"/>
          <p:nvPr/>
        </p:nvSpPr>
        <p:spPr>
          <a:xfrm>
            <a:off x="8654906" y="1270000"/>
            <a:ext cx="1084839" cy="584200"/>
          </a:xfrm>
          <a:prstGeom prst="rect">
            <a:avLst/>
          </a:prstGeom>
          <a:noFill/>
          <a:ln w="5715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algn="just">
              <a:spcBef>
                <a:spcPct val="20000"/>
              </a:spcBef>
            </a:pPr>
            <a:r>
              <a:rPr lang="zh-CN" altLang="en-US" sz="3200" b="1" smtClean="0">
                <a:solidFill>
                  <a:srgbClr val="3333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取独</a:t>
            </a:r>
            <a:endParaRPr lang="zh-CN" altLang="en-US" sz="3200" b="1">
              <a:solidFill>
                <a:srgbClr val="3333FF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6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16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16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16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16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6067" grpId="0"/>
      <p:bldP spid="216068" grpId="0"/>
      <p:bldP spid="216070" grpId="0"/>
      <p:bldP spid="216071" grpId="0"/>
      <p:bldP spid="216072" grpId="0"/>
      <p:bldP spid="1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597659" y="571673"/>
            <a:ext cx="916876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rgbClr val="4F81BD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合作探究</a:t>
            </a:r>
            <a:r>
              <a:rPr lang="zh-CN" altLang="en-US" sz="4800" b="1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：</a:t>
            </a:r>
            <a:r>
              <a:rPr lang="en-US" altLang="zh-CN" sz="4800" b="1" err="1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刘邦何以打动项伯？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904365" y="3002915"/>
            <a:ext cx="8623935" cy="15684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endParaRPr lang="zh-CN" altLang="en-US" sz="4800" b="1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  <a:p>
            <a:r>
              <a:rPr lang="zh-CN" altLang="en-US" sz="4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3.动之以情，为项羽服务。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886585" y="1823720"/>
            <a:ext cx="6763390" cy="83099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4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1.化敌为亲，拉近距离；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877060" y="2789555"/>
            <a:ext cx="8018780" cy="82994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4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2.摆事实，反驳曹无伤之言；</a:t>
            </a:r>
          </a:p>
        </p:txBody>
      </p:sp>
    </p:spTree>
    <p:extLst>
      <p:ext uri="{BB962C8B-B14F-4D97-AF65-F5344CB8AC3E}">
        <p14:creationId xmlns:p14="http://schemas.microsoft.com/office/powerpoint/2010/main" xmlns="" val="377644368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9153" name="矩形 217089"/>
          <p:cNvSpPr/>
          <p:nvPr/>
        </p:nvSpPr>
        <p:spPr>
          <a:xfrm>
            <a:off x="206375" y="233363"/>
            <a:ext cx="11320607" cy="5139869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沛公曰</a:t>
            </a:r>
            <a:r>
              <a:rPr lang="en-US" altLang="zh-CN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: “</a:t>
            </a:r>
            <a:r>
              <a:rPr lang="zh-CN" altLang="en-US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诺。”于是项伯复夜去，至</a:t>
            </a:r>
            <a:r>
              <a:rPr lang="zh-CN" altLang="en-US" sz="40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军中，</a:t>
            </a:r>
            <a:endParaRPr lang="zh-CN" altLang="en-US" sz="40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eaLnBrk="0" hangingPunct="0">
              <a:spcBef>
                <a:spcPct val="20000"/>
              </a:spcBef>
            </a:pPr>
            <a:r>
              <a:rPr lang="zh-CN" altLang="en-US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具</a:t>
            </a:r>
            <a:r>
              <a:rPr lang="zh-CN" altLang="en-US" sz="40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以</a:t>
            </a:r>
            <a:r>
              <a:rPr lang="zh-CN" altLang="en-US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沛公言报项王，</a:t>
            </a:r>
            <a:r>
              <a:rPr lang="zh-CN" altLang="en-US" sz="4000" b="1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因</a:t>
            </a:r>
            <a:r>
              <a:rPr lang="zh-CN" altLang="en-US" sz="40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言曰</a:t>
            </a:r>
            <a:r>
              <a:rPr lang="en-US" altLang="zh-CN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:“</a:t>
            </a:r>
            <a:r>
              <a:rPr lang="zh-CN" altLang="en-US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沛公不先</a:t>
            </a:r>
            <a:r>
              <a:rPr lang="zh-CN" altLang="en-US" sz="40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破</a:t>
            </a:r>
            <a:r>
              <a:rPr lang="zh-CN" altLang="en-US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</a:p>
          <a:p>
            <a:pPr algn="dist" eaLnBrk="0" hangingPunct="0">
              <a:spcBef>
                <a:spcPct val="20000"/>
              </a:spcBef>
            </a:pPr>
            <a:r>
              <a:rPr lang="en-US" altLang="zh-CN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 </a:t>
            </a:r>
          </a:p>
          <a:p>
            <a:pPr eaLnBrk="0" hangingPunct="0">
              <a:spcBef>
                <a:spcPct val="20000"/>
              </a:spcBef>
            </a:pPr>
            <a:r>
              <a:rPr lang="zh-CN" altLang="en-US" sz="40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关中</a:t>
            </a:r>
            <a:r>
              <a:rPr lang="zh-CN" altLang="en-US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，公岂敢入乎</a:t>
            </a:r>
            <a:r>
              <a:rPr lang="en-US" altLang="zh-CN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?</a:t>
            </a:r>
            <a:r>
              <a:rPr lang="zh-CN" altLang="en-US" sz="40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今人有大功</a:t>
            </a:r>
            <a:r>
              <a:rPr lang="zh-CN" altLang="en-US" sz="4000" b="1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而</a:t>
            </a:r>
            <a:r>
              <a:rPr lang="zh-CN" altLang="en-US" sz="40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击之，</a:t>
            </a:r>
            <a:endParaRPr lang="zh-CN" altLang="en-US" sz="40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just" eaLnBrk="0" hangingPunct="0">
              <a:spcBef>
                <a:spcPct val="20000"/>
              </a:spcBef>
            </a:pPr>
            <a:r>
              <a:rPr lang="zh-CN" altLang="en-US" sz="4000" b="1">
                <a:solidFill>
                  <a:schemeClr val="accent2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               </a:t>
            </a:r>
            <a:r>
              <a:rPr lang="zh-CN" altLang="en-US" sz="4000" b="1">
                <a:solidFill>
                  <a:srgbClr val="3333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</a:p>
          <a:p>
            <a:pPr algn="just" eaLnBrk="0" hangingPunct="0">
              <a:spcBef>
                <a:spcPct val="20000"/>
              </a:spcBef>
            </a:pPr>
            <a:r>
              <a:rPr lang="zh-CN" altLang="en-US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不义也。不如</a:t>
            </a:r>
            <a:r>
              <a:rPr lang="zh-CN" altLang="en-US" sz="4000" b="1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因</a:t>
            </a:r>
            <a:r>
              <a:rPr lang="zh-CN" altLang="en-US" sz="40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善</a:t>
            </a:r>
            <a:r>
              <a:rPr lang="zh-CN" altLang="en-US" sz="4000" b="1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遇</a:t>
            </a:r>
            <a:r>
              <a:rPr lang="zh-CN" altLang="en-US" sz="40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之</a:t>
            </a:r>
            <a:r>
              <a:rPr lang="zh-CN" altLang="en-US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。”项王许诺。</a:t>
            </a:r>
          </a:p>
          <a:p>
            <a:pPr algn="just" eaLnBrk="0" hangingPunct="0">
              <a:spcBef>
                <a:spcPct val="20000"/>
              </a:spcBef>
            </a:pPr>
            <a:endParaRPr lang="zh-CN" altLang="en-US" sz="4000" b="1">
              <a:solidFill>
                <a:srgbClr val="3333FF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7091" name="文本框 217090"/>
          <p:cNvSpPr txBox="1"/>
          <p:nvPr/>
        </p:nvSpPr>
        <p:spPr>
          <a:xfrm>
            <a:off x="727075" y="1793298"/>
            <a:ext cx="955675" cy="582613"/>
          </a:xfrm>
          <a:prstGeom prst="rect">
            <a:avLst/>
          </a:prstGeom>
          <a:noFill/>
          <a:ln w="5715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r>
              <a:rPr lang="en-US" altLang="zh-CN" sz="3200" b="1">
                <a:solidFill>
                  <a:srgbClr val="3333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3200" b="1">
                <a:solidFill>
                  <a:srgbClr val="3333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把</a:t>
            </a:r>
          </a:p>
        </p:txBody>
      </p:sp>
      <p:sp>
        <p:nvSpPr>
          <p:cNvPr id="49155" name="文本框 217091"/>
          <p:cNvSpPr txBox="1"/>
          <p:nvPr/>
        </p:nvSpPr>
        <p:spPr>
          <a:xfrm>
            <a:off x="5508625" y="2046720"/>
            <a:ext cx="189230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endParaRPr lang="zh-CN" sz="24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7093" name="文本框 217092"/>
          <p:cNvSpPr txBox="1"/>
          <p:nvPr/>
        </p:nvSpPr>
        <p:spPr>
          <a:xfrm>
            <a:off x="4710256" y="1789545"/>
            <a:ext cx="1177348" cy="584200"/>
          </a:xfrm>
          <a:prstGeom prst="rect">
            <a:avLst/>
          </a:prstGeom>
          <a:noFill/>
          <a:ln w="5715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3200" b="1" smtClean="0">
                <a:solidFill>
                  <a:srgbClr val="3333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趁机</a:t>
            </a:r>
            <a:endParaRPr lang="zh-CN" altLang="en-US" sz="3200" b="1">
              <a:solidFill>
                <a:srgbClr val="3333FF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9157" name="文本框 217093"/>
          <p:cNvSpPr txBox="1"/>
          <p:nvPr/>
        </p:nvSpPr>
        <p:spPr>
          <a:xfrm>
            <a:off x="8883650" y="2060575"/>
            <a:ext cx="1533525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endParaRPr lang="zh-CN" sz="24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9158" name="文本框 217094"/>
          <p:cNvSpPr txBox="1"/>
          <p:nvPr/>
        </p:nvSpPr>
        <p:spPr>
          <a:xfrm>
            <a:off x="8883650" y="2060575"/>
            <a:ext cx="1533525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endParaRPr lang="zh-CN" sz="24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7096" name="文本框 217095"/>
          <p:cNvSpPr txBox="1"/>
          <p:nvPr/>
        </p:nvSpPr>
        <p:spPr>
          <a:xfrm>
            <a:off x="8920884" y="1706418"/>
            <a:ext cx="1151370" cy="584200"/>
          </a:xfrm>
          <a:prstGeom prst="rect">
            <a:avLst/>
          </a:prstGeom>
          <a:noFill/>
          <a:ln w="5715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algn="just" eaLnBrk="0" hangingPunct="0">
              <a:spcBef>
                <a:spcPct val="20000"/>
              </a:spcBef>
            </a:pPr>
            <a:r>
              <a:rPr lang="en-US" altLang="zh-CN" sz="3200" b="1">
                <a:solidFill>
                  <a:srgbClr val="3333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3200" b="1" smtClean="0">
                <a:solidFill>
                  <a:srgbClr val="3333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攻破</a:t>
            </a:r>
            <a:endParaRPr lang="zh-CN" altLang="en-US" sz="32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7097" name="文本框 217096"/>
          <p:cNvSpPr txBox="1"/>
          <p:nvPr/>
        </p:nvSpPr>
        <p:spPr>
          <a:xfrm>
            <a:off x="3145848" y="4730462"/>
            <a:ext cx="1065934" cy="584775"/>
          </a:xfrm>
          <a:prstGeom prst="rect">
            <a:avLst/>
          </a:prstGeom>
          <a:noFill/>
          <a:ln w="5715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solidFill>
                  <a:srgbClr val="3333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趁机</a:t>
            </a:r>
          </a:p>
        </p:txBody>
      </p:sp>
      <p:sp>
        <p:nvSpPr>
          <p:cNvPr id="49161" name="文本框 217097"/>
          <p:cNvSpPr txBox="1"/>
          <p:nvPr/>
        </p:nvSpPr>
        <p:spPr>
          <a:xfrm>
            <a:off x="5067300" y="4221163"/>
            <a:ext cx="2397125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endParaRPr lang="zh-CN" sz="24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7099" name="文本框 217098"/>
          <p:cNvSpPr txBox="1"/>
          <p:nvPr/>
        </p:nvSpPr>
        <p:spPr>
          <a:xfrm>
            <a:off x="4424363" y="4730461"/>
            <a:ext cx="1062037" cy="584200"/>
          </a:xfrm>
          <a:prstGeom prst="rect">
            <a:avLst/>
          </a:prstGeom>
          <a:noFill/>
          <a:ln w="5715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3200" b="1" smtClean="0">
                <a:solidFill>
                  <a:srgbClr val="3333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对待</a:t>
            </a:r>
            <a:endParaRPr lang="zh-CN" altLang="en-US" sz="3200" b="1">
              <a:solidFill>
                <a:srgbClr val="3333FF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7100" name="文本框 217099"/>
          <p:cNvSpPr txBox="1"/>
          <p:nvPr/>
        </p:nvSpPr>
        <p:spPr>
          <a:xfrm>
            <a:off x="6726165" y="3145268"/>
            <a:ext cx="1476519" cy="584775"/>
          </a:xfrm>
          <a:prstGeom prst="rect">
            <a:avLst/>
          </a:prstGeom>
          <a:noFill/>
          <a:ln w="5715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3200" b="1" smtClean="0">
                <a:solidFill>
                  <a:srgbClr val="3333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表转折</a:t>
            </a:r>
            <a:endParaRPr lang="zh-CN" altLang="en-US" sz="3200" b="1">
              <a:solidFill>
                <a:srgbClr val="3333FF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7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7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17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17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17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17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7091" grpId="0"/>
      <p:bldP spid="217093" grpId="0"/>
      <p:bldP spid="217096" grpId="0"/>
      <p:bldP spid="217097" grpId="0"/>
      <p:bldP spid="217099" grpId="0"/>
      <p:bldP spid="217100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鸿门宴</a:t>
            </a:r>
          </a:p>
        </p:txBody>
      </p:sp>
      <p:sp>
        <p:nvSpPr>
          <p:cNvPr id="8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141E0-4B80-4837-807B-01F198584D6B}" type="slidenum">
              <a:rPr lang="en-US" altLang="zh-CN"/>
              <a:t>39</a:t>
            </a:fld>
            <a:endParaRPr lang="en-US" altLang="zh-CN"/>
          </a:p>
        </p:txBody>
      </p:sp>
      <p:sp>
        <p:nvSpPr>
          <p:cNvPr id="131074" name="Text Box 2"/>
          <p:cNvSpPr txBox="1">
            <a:spLocks noChangeArrowheads="1"/>
          </p:cNvSpPr>
          <p:nvPr/>
        </p:nvSpPr>
        <p:spPr bwMode="auto">
          <a:xfrm>
            <a:off x="3088217" y="2205038"/>
            <a:ext cx="5486400" cy="82391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隶书" pitchFamily="49" charset="-122"/>
              </a:rPr>
              <a:t>1</a:t>
            </a:r>
            <a:r>
              <a:rPr kumimoji="1" lang="zh-CN" altLang="en-US" sz="4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隶书" pitchFamily="49" charset="-122"/>
              </a:rPr>
              <a:t>、项伯夜访</a:t>
            </a:r>
          </a:p>
        </p:txBody>
      </p:sp>
      <p:sp>
        <p:nvSpPr>
          <p:cNvPr id="131075" name="Text Box 3"/>
          <p:cNvSpPr txBox="1">
            <a:spLocks noChangeArrowheads="1"/>
          </p:cNvSpPr>
          <p:nvPr/>
        </p:nvSpPr>
        <p:spPr bwMode="auto">
          <a:xfrm>
            <a:off x="3088217" y="3348038"/>
            <a:ext cx="5791200" cy="82391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隶书" pitchFamily="49" charset="-122"/>
              </a:rPr>
              <a:t>2</a:t>
            </a:r>
            <a:r>
              <a:rPr kumimoji="1" lang="zh-CN" altLang="en-US" sz="4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隶书" pitchFamily="49" charset="-122"/>
              </a:rPr>
              <a:t>、张良献 策</a:t>
            </a:r>
          </a:p>
        </p:txBody>
      </p:sp>
      <p:sp>
        <p:nvSpPr>
          <p:cNvPr id="131076" name="Rectangle 4"/>
          <p:cNvSpPr>
            <a:spLocks noChangeArrowheads="1"/>
          </p:cNvSpPr>
          <p:nvPr/>
        </p:nvSpPr>
        <p:spPr bwMode="auto">
          <a:xfrm>
            <a:off x="1390651" y="692150"/>
            <a:ext cx="10801349" cy="7620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r>
              <a:rPr kumimoji="1" lang="zh-CN" altLang="en-US" sz="4400" b="1">
                <a:latin typeface="黑体" pitchFamily="49" charset="-122"/>
                <a:ea typeface="黑体" pitchFamily="49" charset="-122"/>
              </a:rPr>
              <a:t>这段主要写了几件事？</a:t>
            </a:r>
          </a:p>
        </p:txBody>
      </p:sp>
      <p:sp>
        <p:nvSpPr>
          <p:cNvPr id="131077" name="Text Box 5"/>
          <p:cNvSpPr txBox="1">
            <a:spLocks noChangeArrowheads="1"/>
          </p:cNvSpPr>
          <p:nvPr/>
        </p:nvSpPr>
        <p:spPr bwMode="auto">
          <a:xfrm>
            <a:off x="3088217" y="4491038"/>
            <a:ext cx="5791200" cy="82391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隶书" pitchFamily="49" charset="-122"/>
              </a:rPr>
              <a:t>3</a:t>
            </a:r>
            <a:r>
              <a:rPr kumimoji="1" lang="zh-CN" altLang="en-US" sz="4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隶书" pitchFamily="49" charset="-122"/>
              </a:rPr>
              <a:t>、项王说情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1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1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1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074" grpId="0"/>
      <p:bldP spid="131075" grpId="0"/>
      <p:bldP spid="13107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鸿门宴</a:t>
            </a:r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D1E2E-1A53-489F-9A0E-986970747F6B}" type="slidenum">
              <a:rPr lang="en-US" altLang="zh-CN"/>
              <a:t>4</a:t>
            </a:fld>
            <a:endParaRPr lang="en-US" altLang="zh-CN"/>
          </a:p>
        </p:txBody>
      </p:sp>
      <p:sp>
        <p:nvSpPr>
          <p:cNvPr id="171010" name="Text Box 2"/>
          <p:cNvSpPr txBox="1">
            <a:spLocks noChangeArrowheads="1"/>
          </p:cNvSpPr>
          <p:nvPr/>
        </p:nvSpPr>
        <p:spPr bwMode="auto">
          <a:xfrm>
            <a:off x="730251" y="366713"/>
            <a:ext cx="10733616" cy="390318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  <a:spcBef>
                <a:spcPct val="50000"/>
              </a:spcBef>
              <a:buFont typeface="Arial"/>
              <a:buNone/>
            </a:pPr>
            <a:r>
              <a:rPr lang="zh-CN" altLang="en-US" sz="3600" b="1">
                <a:ea typeface="黑体" pitchFamily="49" charset="-122"/>
              </a:rPr>
              <a:t>　　秦始皇游会稽，渡浙江、梁与籍俱观。籍曰</a:t>
            </a:r>
            <a:r>
              <a:rPr lang="zh-CN" altLang="en-US" sz="3600" b="1">
                <a:solidFill>
                  <a:srgbClr val="FF0000"/>
                </a:solidFill>
                <a:ea typeface="黑体" pitchFamily="49" charset="-122"/>
              </a:rPr>
              <a:t>：</a:t>
            </a:r>
            <a:r>
              <a:rPr lang="zh-CN" altLang="en-US" sz="3600" b="1">
                <a:solidFill>
                  <a:srgbClr val="FF0000"/>
                </a:solidFill>
              </a:rPr>
              <a:t>“</a:t>
            </a:r>
            <a:r>
              <a:rPr lang="zh-CN" altLang="en-US" sz="3600" b="1">
                <a:solidFill>
                  <a:srgbClr val="FF0000"/>
                </a:solidFill>
                <a:ea typeface="黑体" pitchFamily="49" charset="-122"/>
              </a:rPr>
              <a:t>彼可取而代也。</a:t>
            </a:r>
            <a:r>
              <a:rPr lang="zh-CN" altLang="en-US" sz="3600" b="1">
                <a:solidFill>
                  <a:srgbClr val="FF0000"/>
                </a:solidFill>
              </a:rPr>
              <a:t>”</a:t>
            </a:r>
            <a:r>
              <a:rPr lang="zh-CN" altLang="en-US" sz="3600" b="1">
                <a:ea typeface="黑体" pitchFamily="49" charset="-122"/>
              </a:rPr>
              <a:t>梁掩其口，曰：</a:t>
            </a:r>
            <a:r>
              <a:rPr lang="zh-CN" altLang="en-US" sz="3600" b="1">
                <a:latin typeface="宋体"/>
              </a:rPr>
              <a:t>“</a:t>
            </a:r>
            <a:r>
              <a:rPr lang="zh-CN" altLang="en-US" sz="3600" b="1">
                <a:ea typeface="黑体" pitchFamily="49" charset="-122"/>
              </a:rPr>
              <a:t>毋妄言，族矣！</a:t>
            </a:r>
            <a:r>
              <a:rPr lang="zh-CN" altLang="en-US" sz="3600" b="1">
                <a:latin typeface="宋体"/>
              </a:rPr>
              <a:t>”</a:t>
            </a:r>
            <a:r>
              <a:rPr lang="zh-CN" altLang="en-US" sz="3600" b="1">
                <a:ea typeface="黑体" pitchFamily="49" charset="-122"/>
              </a:rPr>
              <a:t>梁以此奇籍。</a:t>
            </a:r>
          </a:p>
          <a:p>
            <a:pPr eaLnBrk="0" hangingPunct="0">
              <a:lnSpc>
                <a:spcPct val="130000"/>
              </a:lnSpc>
              <a:spcBef>
                <a:spcPct val="50000"/>
              </a:spcBef>
              <a:buFont typeface="Arial"/>
              <a:buNone/>
            </a:pPr>
            <a:r>
              <a:rPr lang="zh-CN" altLang="en-US" sz="3600" b="1">
                <a:ea typeface="黑体" pitchFamily="49" charset="-122"/>
              </a:rPr>
              <a:t>　　高祖常徭咸阳，纵观秦皇帝，喟然太息曰：</a:t>
            </a:r>
            <a:r>
              <a:rPr lang="zh-CN" altLang="en-US" sz="3600" b="1">
                <a:latin typeface="宋体"/>
              </a:rPr>
              <a:t>“</a:t>
            </a:r>
            <a:r>
              <a:rPr lang="zh-CN" altLang="en-US" sz="3600" b="1">
                <a:ea typeface="黑体" pitchFamily="49" charset="-122"/>
              </a:rPr>
              <a:t>嗟乎！</a:t>
            </a:r>
            <a:r>
              <a:rPr lang="zh-CN" altLang="en-US" sz="3600" b="1">
                <a:solidFill>
                  <a:srgbClr val="FF0000"/>
                </a:solidFill>
                <a:ea typeface="黑体" pitchFamily="49" charset="-122"/>
              </a:rPr>
              <a:t>大丈夫当如此也</a:t>
            </a:r>
            <a:r>
              <a:rPr lang="zh-CN" altLang="en-US" sz="3600" b="1">
                <a:ea typeface="黑体" pitchFamily="49" charset="-122"/>
              </a:rPr>
              <a:t>！</a:t>
            </a:r>
            <a:r>
              <a:rPr lang="zh-CN" altLang="en-US" sz="3600" b="1">
                <a:latin typeface="宋体"/>
              </a:rPr>
              <a:t>”</a:t>
            </a:r>
            <a:r>
              <a:rPr lang="zh-CN" altLang="en-US" sz="3600" b="1">
                <a:ea typeface="黑体" pitchFamily="49" charset="-122"/>
              </a:rPr>
              <a:t>      </a:t>
            </a:r>
          </a:p>
        </p:txBody>
      </p:sp>
      <p:pic>
        <p:nvPicPr>
          <p:cNvPr id="171011" name="Picture 3" descr="20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906185" y="4381500"/>
            <a:ext cx="6057900" cy="1881188"/>
          </a:xfrm>
          <a:prstGeom prst="rect">
            <a:avLst/>
          </a:prstGeom>
          <a:noFill/>
          <a:ln w="76200" cmpd="tri">
            <a:solidFill>
              <a:schemeClr val="bg2"/>
            </a:solidFill>
            <a:miter lim="800000"/>
          </a:ln>
        </p:spPr>
      </p:pic>
    </p:spTree>
  </p:cSld>
  <p:clrMapOvr>
    <a:masterClrMapping/>
  </p:clrMapOvr>
  <p:transition spd="slow">
    <p:wipe/>
  </p:transition>
  <p:timing/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鸿门宴</a:t>
            </a:r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7DC8A-E765-433B-A46E-C2F56576C4C1}" type="slidenum">
              <a:rPr lang="en-US" altLang="zh-CN"/>
              <a:t>40</a:t>
            </a:fld>
            <a:endParaRPr lang="en-US" altLang="zh-CN"/>
          </a:p>
        </p:txBody>
      </p:sp>
      <p:pic>
        <p:nvPicPr>
          <p:cNvPr id="33794" name="Picture 2" descr="hmy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10464800" cy="6858000"/>
          </a:xfrm>
          <a:prstGeom prst="rect">
            <a:avLst/>
          </a:prstGeom>
          <a:noFill/>
        </p:spPr>
      </p:pic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10880805" y="981075"/>
            <a:ext cx="1107996" cy="51117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r>
              <a:rPr kumimoji="1" lang="zh-CN" altLang="en-US" sz="6000" b="1">
                <a:latin typeface="黑体" pitchFamily="49" charset="-122"/>
                <a:ea typeface="黑体" pitchFamily="49" charset="-122"/>
              </a:rPr>
              <a:t>项 伯 访 良</a:t>
            </a:r>
          </a:p>
        </p:txBody>
      </p:sp>
    </p:spTree>
  </p:cSld>
  <p:clrMapOvr>
    <a:masterClrMapping/>
  </p:clrMapOvr>
  <p:transition spd="slow">
    <p:wipe/>
  </p:transition>
  <p:timing/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鸿门宴</a:t>
            </a:r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B11205-F932-487A-B9AA-38A8653FC64A}" type="slidenum">
              <a:rPr lang="en-US" altLang="zh-CN"/>
              <a:t>41</a:t>
            </a:fld>
            <a:endParaRPr lang="en-US" altLang="zh-CN"/>
          </a:p>
        </p:txBody>
      </p:sp>
      <p:pic>
        <p:nvPicPr>
          <p:cNvPr id="34818" name="Picture 2" descr="hmy4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727200" y="0"/>
            <a:ext cx="10464800" cy="6858000"/>
          </a:xfrm>
          <a:prstGeom prst="rect">
            <a:avLst/>
          </a:prstGeom>
          <a:noFill/>
        </p:spPr>
      </p:pic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800671" y="411164"/>
            <a:ext cx="553998" cy="59896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endParaRPr kumimoji="1" lang="zh-CN" altLang="zh-CN" sz="2400">
              <a:latin typeface="Times New Roman" pitchFamily="18" charset="0"/>
            </a:endParaRPr>
          </a:p>
        </p:txBody>
      </p:sp>
      <p:sp>
        <p:nvSpPr>
          <p:cNvPr id="34821" name="Text Box 5"/>
          <p:cNvSpPr txBox="1">
            <a:spLocks noChangeArrowheads="1"/>
          </p:cNvSpPr>
          <p:nvPr/>
        </p:nvSpPr>
        <p:spPr bwMode="auto">
          <a:xfrm>
            <a:off x="249874" y="914400"/>
            <a:ext cx="1477328" cy="5334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6000" b="1">
                <a:latin typeface="黑体" pitchFamily="49" charset="-122"/>
                <a:ea typeface="黑体" pitchFamily="49" charset="-122"/>
              </a:rPr>
              <a:t>张 良 献 策</a:t>
            </a:r>
          </a:p>
          <a:p>
            <a:endParaRPr kumimoji="1" lang="en-US" altLang="zh-CN" sz="2400">
              <a:latin typeface="Times New Roman" pitchFamily="18" charset="0"/>
            </a:endParaRPr>
          </a:p>
        </p:txBody>
      </p:sp>
    </p:spTree>
  </p:cSld>
  <p:clrMapOvr>
    <a:masterClrMapping/>
  </p:clrMapOvr>
  <p:transition spd="slow">
    <p:wipe/>
  </p:transition>
  <p:timing/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694180" y="267508"/>
            <a:ext cx="932561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4400" b="1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、项伯</a:t>
            </a:r>
            <a:r>
              <a:rPr lang="zh-CN" altLang="en-US" sz="4400" b="1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究竟发挥了什么作用</a:t>
            </a:r>
            <a:r>
              <a:rPr lang="zh-CN" altLang="en-US" sz="4400" b="1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？</a:t>
            </a:r>
            <a:endParaRPr lang="en-US" altLang="zh-CN" sz="4400" b="1" smtClean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4400" b="1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4400" b="1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、对局势造成了什么影响？</a:t>
            </a:r>
            <a:endParaRPr lang="zh-CN" altLang="en-US" sz="4400" b="1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58707" y="1987781"/>
            <a:ext cx="7996555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中宋" panose="02010600040101010101" charset="-122"/>
              </a:rPr>
              <a:t>1.</a:t>
            </a:r>
            <a:r>
              <a:rPr lang="zh-CN" altLang="en-US" sz="3600" b="1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中宋" panose="02010600040101010101" charset="-122"/>
              </a:rPr>
              <a:t>项伯对于刘邦的贡献</a:t>
            </a:r>
            <a:r>
              <a:rPr lang="en-US" altLang="zh-CN" sz="3600" b="1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中宋" panose="02010600040101010101" charset="-122"/>
              </a:rPr>
              <a:t>:</a:t>
            </a:r>
          </a:p>
          <a:p>
            <a:r>
              <a:rPr lang="en-US" altLang="zh-CN" sz="36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中宋" panose="02010600040101010101" charset="-122"/>
              </a:rPr>
              <a:t>①</a:t>
            </a:r>
            <a:r>
              <a:rPr lang="zh-CN" altLang="zh-CN" sz="36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中宋" panose="02010600040101010101" charset="-122"/>
              </a:rPr>
              <a:t>告知军事机密；</a:t>
            </a:r>
          </a:p>
          <a:p>
            <a:r>
              <a:rPr lang="zh-CN" altLang="zh-CN" sz="36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中宋" panose="02010600040101010101" charset="-122"/>
              </a:rPr>
              <a:t>②替刘邦美言，并取得项羽的许诺。</a:t>
            </a:r>
            <a:endParaRPr lang="zh-CN" altLang="zh-CN" sz="3600" b="1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华文中宋" panose="02010600040101010101" charset="-122"/>
            </a:endParaRPr>
          </a:p>
          <a:p>
            <a:endParaRPr lang="zh-CN" altLang="zh-CN" sz="3600" b="1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华文中宋" panose="02010600040101010101" charset="-122"/>
            </a:endParaRPr>
          </a:p>
          <a:p>
            <a:r>
              <a:rPr lang="en-US" altLang="zh-CN" sz="3600" b="1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中宋" panose="02010600040101010101" charset="-122"/>
              </a:rPr>
              <a:t>2.</a:t>
            </a:r>
            <a:r>
              <a:rPr lang="zh-CN" altLang="en-US" sz="3600" b="1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中宋" panose="02010600040101010101" charset="-122"/>
              </a:rPr>
              <a:t>使事态骤然缓和，事件出现了</a:t>
            </a:r>
            <a:r>
              <a:rPr lang="zh-CN" altLang="en-US" sz="36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中宋" panose="02010600040101010101" charset="-122"/>
              </a:rPr>
              <a:t>转机</a:t>
            </a:r>
            <a:r>
              <a:rPr lang="zh-CN" altLang="en-US" sz="3600" b="1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中宋" panose="02010600040101010101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xmlns="" val="310996749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0177" name="文本占位符 61442"/>
          <p:cNvSpPr>
            <a:spLocks noGrp="1"/>
          </p:cNvSpPr>
          <p:nvPr>
            <p:ph idx="1"/>
          </p:nvPr>
        </p:nvSpPr>
        <p:spPr>
          <a:xfrm>
            <a:off x="1333670" y="1062416"/>
            <a:ext cx="11501438" cy="4953000"/>
          </a:xfrm>
        </p:spPr>
        <p:txBody>
          <a:bodyPr anchor="t"/>
          <a:lstStyle/>
          <a:p>
            <a:pPr>
              <a:buNone/>
            </a:pPr>
            <a:r>
              <a:rPr lang="zh-CN" altLang="en-US" b="1">
                <a:latin typeface="华文楷体" panose="02010600040101010101" pitchFamily="2" charset="-122"/>
                <a:ea typeface="华文楷体" panose="02010600040101010101" pitchFamily="2" charset="-122"/>
              </a:rPr>
              <a:t>一、词类活用</a:t>
            </a:r>
            <a:endParaRPr lang="zh-CN" altLang="en-US" sz="16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buNone/>
            </a:pPr>
            <a:endParaRPr lang="zh-CN" altLang="en-US" sz="16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buNone/>
            </a:pP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素</a:t>
            </a:r>
            <a:r>
              <a:rPr lang="zh-CN" altLang="en-US" sz="2800" b="1">
                <a:solidFill>
                  <a:srgbClr val="FF5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善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留侯张良   </a:t>
            </a:r>
            <a:r>
              <a:rPr lang="zh-CN" altLang="en-US" sz="2800" b="1">
                <a:solidFill>
                  <a:srgbClr val="FF5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</a:t>
            </a:r>
            <a:r>
              <a:rPr lang="zh-CN" altLang="en-US" sz="2800" b="1" smtClean="0">
                <a:solidFill>
                  <a:srgbClr val="FF5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zh-CN" altLang="en-US" sz="2800" b="1">
                <a:solidFill>
                  <a:srgbClr val="FF5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善：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形作动，友善、交好 </a:t>
            </a:r>
          </a:p>
          <a:p>
            <a:pPr>
              <a:buNone/>
            </a:pP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沛公今事有</a:t>
            </a:r>
            <a:r>
              <a:rPr lang="zh-CN" altLang="en-US" sz="2800" b="1">
                <a:solidFill>
                  <a:srgbClr val="FF5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急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  <a:r>
              <a:rPr lang="zh-CN" altLang="en-US" sz="2800" b="1">
                <a:solidFill>
                  <a:srgbClr val="FF5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</a:t>
            </a:r>
            <a:r>
              <a:rPr lang="zh-CN" altLang="en-US" sz="2800" b="1" smtClean="0">
                <a:solidFill>
                  <a:srgbClr val="FF5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zh-CN" altLang="en-US" sz="2800" b="1">
                <a:solidFill>
                  <a:srgbClr val="FF5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急：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形作名，急难、紧急、危急的事。</a:t>
            </a:r>
          </a:p>
          <a:p>
            <a:pPr>
              <a:buNone/>
            </a:pP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君安与项伯有</a:t>
            </a:r>
            <a:r>
              <a:rPr lang="zh-CN" altLang="en-US" sz="2800" b="1">
                <a:solidFill>
                  <a:srgbClr val="FF5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故 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r>
              <a:rPr lang="zh-CN" altLang="en-US" sz="28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  <a:r>
              <a:rPr lang="zh-CN" altLang="en-US" sz="2800" b="1">
                <a:solidFill>
                  <a:srgbClr val="FF5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故：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形作名，旧交情</a:t>
            </a:r>
          </a:p>
          <a:p>
            <a:pPr>
              <a:buNone/>
            </a:pP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项伯乃</a:t>
            </a:r>
            <a:r>
              <a:rPr lang="zh-CN" altLang="en-US" sz="2800" b="1">
                <a:solidFill>
                  <a:srgbClr val="FF5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夜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驰之沛公军    </a:t>
            </a:r>
            <a:r>
              <a:rPr lang="zh-CN" altLang="en-US" sz="2800" b="1" smtClean="0">
                <a:solidFill>
                  <a:srgbClr val="FF5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夜</a:t>
            </a:r>
            <a:r>
              <a:rPr lang="zh-CN" altLang="en-US" sz="2800" b="1">
                <a:solidFill>
                  <a:srgbClr val="FF5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：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名作状，在夜里、连夜</a:t>
            </a:r>
          </a:p>
          <a:p>
            <a:pPr>
              <a:buNone/>
            </a:pP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吾得</a:t>
            </a:r>
            <a:r>
              <a:rPr lang="zh-CN" altLang="en-US" sz="2800" b="1">
                <a:solidFill>
                  <a:srgbClr val="FF5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兄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事之               </a:t>
            </a:r>
            <a:r>
              <a:rPr lang="zh-CN" altLang="en-US" sz="28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 </a:t>
            </a:r>
            <a:r>
              <a:rPr lang="zh-CN" altLang="en-US" sz="2800" b="1" smtClean="0">
                <a:solidFill>
                  <a:srgbClr val="FF5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兄</a:t>
            </a:r>
            <a:r>
              <a:rPr lang="zh-CN" altLang="en-US" sz="2800" b="1">
                <a:solidFill>
                  <a:srgbClr val="FF5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：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名作状，像对待兄长一样</a:t>
            </a:r>
          </a:p>
          <a:p>
            <a:pPr>
              <a:buNone/>
            </a:pP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秦地可尽</a:t>
            </a:r>
            <a:r>
              <a:rPr lang="zh-CN" altLang="en-US" sz="2800" b="1">
                <a:solidFill>
                  <a:srgbClr val="FF5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王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</a:t>
            </a:r>
            <a:r>
              <a:rPr lang="zh-CN" altLang="en-US" sz="28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 </a:t>
            </a:r>
            <a:r>
              <a:rPr lang="zh-CN" altLang="en-US" sz="2800" b="1" smtClean="0">
                <a:solidFill>
                  <a:srgbClr val="FF5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王</a:t>
            </a:r>
            <a:r>
              <a:rPr lang="zh-CN" altLang="en-US" sz="2800" b="1">
                <a:solidFill>
                  <a:srgbClr val="FF5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：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名作动，称王</a:t>
            </a:r>
          </a:p>
          <a:p>
            <a:pPr>
              <a:buNone/>
            </a:pPr>
            <a:r>
              <a:rPr lang="zh-CN" altLang="en-US" sz="2800" b="1">
                <a:solidFill>
                  <a:srgbClr val="FF5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籍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吏民                   </a:t>
            </a:r>
            <a:r>
              <a:rPr lang="zh-CN" altLang="en-US" sz="28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     </a:t>
            </a:r>
            <a:r>
              <a:rPr lang="zh-CN" altLang="en-US" sz="2800" b="1" smtClean="0">
                <a:solidFill>
                  <a:srgbClr val="FF5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籍</a:t>
            </a:r>
            <a:r>
              <a:rPr lang="zh-CN" altLang="en-US" sz="2800" b="1">
                <a:solidFill>
                  <a:srgbClr val="FF5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：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名作动，登记</a:t>
            </a:r>
          </a:p>
          <a:p>
            <a:pPr>
              <a:buNone/>
            </a:pPr>
            <a:endParaRPr lang="zh-CN" altLang="en-US" sz="20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zh-CN" altLang="en-US" sz="2000" b="1">
              <a:solidFill>
                <a:srgbClr val="FF505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50178" name="组合 2"/>
          <p:cNvGrpSpPr/>
          <p:nvPr/>
        </p:nvGrpSpPr>
        <p:grpSpPr>
          <a:xfrm>
            <a:off x="-15878" y="-433010"/>
            <a:ext cx="6619875" cy="1495425"/>
            <a:chOff x="-5" y="-322"/>
            <a:chExt cx="10425" cy="2355"/>
          </a:xfrm>
        </p:grpSpPr>
        <p:grpSp>
          <p:nvGrpSpPr>
            <p:cNvPr id="50179" name="组合 3"/>
            <p:cNvGrpSpPr/>
            <p:nvPr/>
          </p:nvGrpSpPr>
          <p:grpSpPr>
            <a:xfrm>
              <a:off x="-5" y="538"/>
              <a:ext cx="10425" cy="1495"/>
              <a:chOff x="-6" y="1"/>
              <a:chExt cx="6619368" cy="950731"/>
            </a:xfrm>
          </p:grpSpPr>
          <p:pic>
            <p:nvPicPr>
              <p:cNvPr id="50180" name="Picture 9" descr="F:\ppt素材\图标\我收集的图标\字体\3.png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5400000">
                <a:off x="2834312" y="-2834318"/>
                <a:ext cx="950731" cy="66193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7" name="TextBox 2"/>
              <p:cNvSpPr txBox="1"/>
              <p:nvPr/>
            </p:nvSpPr>
            <p:spPr>
              <a:xfrm>
                <a:off x="1122981" y="298643"/>
                <a:ext cx="3966918" cy="58442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marR="0" defTabSz="914400">
                  <a:buFont typeface="Arial" panose="020b0604020202020204" pitchFamily="34" charset="0"/>
                  <a:buNone/>
                </a:pPr>
                <a:r>
                  <a:rPr kumimoji="0" lang="zh-CN" sz="3200" b="1" kern="1200" cap="none" spc="500" normalizeH="0" baseline="0" noProof="1">
                    <a:solidFill>
                      <a:srgbClr val="FFFFFF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  <a:sym typeface="+mn-ea"/>
                  </a:rPr>
                  <a:t>知识小结</a:t>
                </a:r>
              </a:p>
            </p:txBody>
          </p:sp>
        </p:grpSp>
        <p:pic>
          <p:nvPicPr>
            <p:cNvPr id="50182" name="Picture 6" descr="F:\超棒ppt模板\中国风\中国风物件\maobi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3" y="-322"/>
              <a:ext cx="2342" cy="2342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 spd="slow">
    <p:wipe/>
  </p:transition>
  <p:timing/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51201" name="组合 2"/>
          <p:cNvGrpSpPr/>
          <p:nvPr/>
        </p:nvGrpSpPr>
        <p:grpSpPr>
          <a:xfrm>
            <a:off x="-3177" y="-433388"/>
            <a:ext cx="6619875" cy="1495425"/>
            <a:chOff x="-5" y="-322"/>
            <a:chExt cx="10425" cy="2355"/>
          </a:xfrm>
        </p:grpSpPr>
        <p:grpSp>
          <p:nvGrpSpPr>
            <p:cNvPr id="51202" name="组合 3"/>
            <p:cNvGrpSpPr/>
            <p:nvPr/>
          </p:nvGrpSpPr>
          <p:grpSpPr>
            <a:xfrm>
              <a:off x="-5" y="538"/>
              <a:ext cx="10425" cy="1495"/>
              <a:chOff x="-6" y="1"/>
              <a:chExt cx="6619368" cy="950731"/>
            </a:xfrm>
          </p:grpSpPr>
          <p:pic>
            <p:nvPicPr>
              <p:cNvPr id="51203" name="Picture 9" descr="F:\ppt素材\图标\我收集的图标\字体\3.png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5400000">
                <a:off x="2834312" y="-2834318"/>
                <a:ext cx="950731" cy="66193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7" name="TextBox 2"/>
              <p:cNvSpPr txBox="1"/>
              <p:nvPr/>
            </p:nvSpPr>
            <p:spPr>
              <a:xfrm>
                <a:off x="1122981" y="298643"/>
                <a:ext cx="3966918" cy="58442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marR="0" defTabSz="914400">
                  <a:buFont typeface="Arial" panose="020b0604020202020204" pitchFamily="34" charset="0"/>
                  <a:buNone/>
                </a:pPr>
                <a:r>
                  <a:rPr kumimoji="0" lang="zh-CN" sz="3200" b="1" kern="1200" cap="none" spc="500" normalizeH="0" baseline="0" noProof="1">
                    <a:solidFill>
                      <a:srgbClr val="FFFFFF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  <a:sym typeface="+mn-ea"/>
                  </a:rPr>
                  <a:t>知识小结</a:t>
                </a:r>
              </a:p>
            </p:txBody>
          </p:sp>
        </p:grpSp>
        <p:pic>
          <p:nvPicPr>
            <p:cNvPr id="51205" name="Picture 6" descr="F:\超棒ppt模板\中国风\中国风物件\maobi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3" y="-322"/>
              <a:ext cx="2342" cy="234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51206" name="文本框 2"/>
          <p:cNvSpPr txBox="1"/>
          <p:nvPr/>
        </p:nvSpPr>
        <p:spPr>
          <a:xfrm>
            <a:off x="219074" y="1186873"/>
            <a:ext cx="11244263" cy="37564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二、通假</a:t>
            </a:r>
            <a:r>
              <a:rPr lang="zh-CN" altLang="en-US" sz="3200" b="1" smtClean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字</a:t>
            </a:r>
            <a:endParaRPr lang="zh-CN" altLang="en-US" sz="2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smtClean="0">
                <a:solidFill>
                  <a:srgbClr val="FF505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1</a:t>
            </a:r>
            <a:r>
              <a:rPr lang="zh-CN" altLang="en-US" sz="2800" b="1" smtClean="0">
                <a:solidFill>
                  <a:srgbClr val="FF505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、距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关，毋</a:t>
            </a:r>
            <a:r>
              <a:rPr lang="zh-CN" altLang="en-US" sz="2800" b="1">
                <a:solidFill>
                  <a:srgbClr val="FF505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内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诸侯 </a:t>
            </a:r>
            <a:r>
              <a:rPr lang="zh-CN" altLang="en-US" sz="2800" b="1">
                <a:solidFill>
                  <a:srgbClr val="FF505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 </a:t>
            </a:r>
            <a:endParaRPr lang="en-US" altLang="zh-CN" sz="2800" b="1" smtClean="0">
              <a:solidFill>
                <a:srgbClr val="FF5050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smtClean="0">
                <a:solidFill>
                  <a:srgbClr val="FF505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距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：通“拒”，把守  </a:t>
            </a:r>
            <a:r>
              <a:rPr lang="en-US" altLang="zh-CN" sz="2800" b="1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800" b="1" smtClean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  </a:t>
            </a:r>
            <a:r>
              <a:rPr lang="zh-CN" altLang="en-US" sz="2800" b="1" smtClean="0">
                <a:solidFill>
                  <a:srgbClr val="FF505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内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：通“纳”，接纳</a:t>
            </a:r>
            <a:endParaRPr lang="zh-CN" altLang="en-US" sz="2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smtClean="0">
                <a:solidFill>
                  <a:srgbClr val="FF505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2</a:t>
            </a:r>
            <a:r>
              <a:rPr lang="zh-CN" altLang="en-US" sz="2800" b="1" smtClean="0">
                <a:solidFill>
                  <a:srgbClr val="FF505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、要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项伯          </a:t>
            </a:r>
            <a:r>
              <a:rPr lang="zh-CN" altLang="en-US" sz="2800" b="1" smtClean="0">
                <a:solidFill>
                  <a:srgbClr val="FF505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要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：通“邀”，邀请</a:t>
            </a:r>
            <a:endParaRPr lang="zh-CN" altLang="en-US" sz="2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20000"/>
              </a:lnSpc>
            </a:pPr>
            <a:endParaRPr lang="zh-CN" altLang="en-US" sz="2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20000"/>
              </a:lnSpc>
            </a:pPr>
            <a:endParaRPr lang="zh-CN" altLang="en-US" sz="2800">
              <a:solidFill>
                <a:srgbClr val="FF505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20000"/>
              </a:lnSpc>
            </a:pPr>
            <a:endParaRPr lang="zh-CN" altLang="en-US" sz="28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1207" name="文本占位符 62465"/>
          <p:cNvSpPr>
            <a:spLocks noGrp="1"/>
          </p:cNvSpPr>
          <p:nvPr>
            <p:ph type="body"/>
          </p:nvPr>
        </p:nvSpPr>
        <p:spPr>
          <a:xfrm>
            <a:off x="219074" y="3460752"/>
            <a:ext cx="12960350" cy="5791200"/>
          </a:xfrm>
        </p:spPr>
        <p:txBody>
          <a:bodyPr anchor="t"/>
          <a:lstStyle/>
          <a:p>
            <a:pPr algn="l">
              <a:lnSpc>
                <a:spcPct val="120000"/>
              </a:lnSpc>
              <a:buNone/>
            </a:pP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三、文言</a:t>
            </a:r>
            <a:r>
              <a:rPr lang="zh-CN" altLang="en-US" sz="32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句式</a:t>
            </a:r>
            <a:endParaRPr lang="zh-CN" altLang="en-US" sz="16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l">
              <a:lnSpc>
                <a:spcPct val="120000"/>
              </a:lnSpc>
              <a:buNone/>
            </a:pP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判断句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  楚左尹项伯</a:t>
            </a:r>
            <a:r>
              <a:rPr lang="zh-CN" altLang="en-US" sz="2800" b="1">
                <a:solidFill>
                  <a:srgbClr val="FF5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者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，项羽季父</a:t>
            </a:r>
            <a:r>
              <a:rPr lang="zh-CN" altLang="en-US" sz="2800" b="1">
                <a:solidFill>
                  <a:srgbClr val="FF5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也  者：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表提前停顿，不</a:t>
            </a:r>
            <a:r>
              <a:rPr lang="zh-CN" altLang="en-US" sz="28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译</a:t>
            </a:r>
            <a:endParaRPr lang="en-US" altLang="zh-CN" sz="2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l">
              <a:lnSpc>
                <a:spcPct val="120000"/>
              </a:lnSpc>
              <a:buNone/>
            </a:pPr>
            <a:r>
              <a:rPr lang="zh-CN" altLang="en-US" sz="28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倒装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句      （状语后置）</a:t>
            </a:r>
            <a:r>
              <a:rPr lang="zh-CN" altLang="en-US" sz="2800" b="1">
                <a:solidFill>
                  <a:srgbClr val="FF5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具告以事 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还原：</a:t>
            </a:r>
            <a:r>
              <a:rPr lang="zh-CN" altLang="en-US" sz="2800" b="1">
                <a:solidFill>
                  <a:srgbClr val="FF5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以事具告(之)</a:t>
            </a:r>
          </a:p>
          <a:p>
            <a:pPr algn="l">
              <a:lnSpc>
                <a:spcPct val="120000"/>
              </a:lnSpc>
              <a:buNone/>
            </a:pP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省略句       欲呼张良与</a:t>
            </a:r>
            <a:r>
              <a:rPr lang="zh-CN" altLang="en-US" sz="2800" b="1">
                <a:solidFill>
                  <a:srgbClr val="FF5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（之）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俱去  毋从</a:t>
            </a:r>
            <a:r>
              <a:rPr lang="zh-CN" altLang="en-US" sz="2800" b="1">
                <a:solidFill>
                  <a:srgbClr val="FF5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（其）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俱死也</a:t>
            </a:r>
          </a:p>
          <a:p>
            <a:pPr algn="l">
              <a:lnSpc>
                <a:spcPct val="120000"/>
              </a:lnSpc>
              <a:buNone/>
            </a:pPr>
            <a:endParaRPr lang="zh-CN" altLang="en-US" sz="28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 spd="slow">
    <p:wipe/>
  </p:transition>
  <p:timing/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2225" name="文本占位符 62465"/>
          <p:cNvSpPr>
            <a:spLocks noGrp="1"/>
          </p:cNvSpPr>
          <p:nvPr>
            <p:ph type="body"/>
          </p:nvPr>
        </p:nvSpPr>
        <p:spPr>
          <a:xfrm>
            <a:off x="376554" y="1053782"/>
            <a:ext cx="11401280" cy="5791200"/>
          </a:xfrm>
        </p:spPr>
        <p:txBody>
          <a:bodyPr anchor="t"/>
          <a:lstStyle/>
          <a:p>
            <a:pPr>
              <a:buNone/>
            </a:pPr>
            <a:r>
              <a:rPr lang="zh-CN" altLang="en-US" b="1">
                <a:latin typeface="华文楷体" panose="02010600040101010101" pitchFamily="2" charset="-122"/>
                <a:ea typeface="华文楷体" panose="02010600040101010101" pitchFamily="2" charset="-122"/>
              </a:rPr>
              <a:t>四、古今异</a:t>
            </a:r>
            <a:r>
              <a:rPr lang="zh-CN" altLang="en-US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义</a:t>
            </a:r>
            <a:endParaRPr lang="zh-CN" altLang="en-US" sz="2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atinLnBrk="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30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30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、约</a:t>
            </a:r>
            <a:r>
              <a:rPr lang="zh-CN" altLang="en-US" sz="3000" b="1">
                <a:latin typeface="华文楷体" panose="02010600040101010101" pitchFamily="2" charset="-122"/>
                <a:ea typeface="华文楷体" panose="02010600040101010101" pitchFamily="2" charset="-122"/>
              </a:rPr>
              <a:t>为</a:t>
            </a:r>
            <a:r>
              <a:rPr lang="zh-CN" altLang="en-US" sz="3000" b="1">
                <a:solidFill>
                  <a:srgbClr val="FF5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婚姻</a:t>
            </a:r>
            <a:r>
              <a:rPr lang="zh-CN" altLang="en-US" sz="3000" b="1">
                <a:latin typeface="华文楷体" panose="02010600040101010101" pitchFamily="2" charset="-122"/>
                <a:ea typeface="华文楷体" panose="02010600040101010101" pitchFamily="2" charset="-122"/>
              </a:rPr>
              <a:t>     </a:t>
            </a:r>
            <a:r>
              <a:rPr lang="zh-CN" altLang="en-US" sz="3000" b="1">
                <a:solidFill>
                  <a:srgbClr val="FF5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古</a:t>
            </a:r>
            <a:r>
              <a:rPr lang="zh-CN" altLang="en-US" sz="3000" b="1">
                <a:latin typeface="华文楷体" panose="02010600040101010101" pitchFamily="2" charset="-122"/>
                <a:ea typeface="华文楷体" panose="02010600040101010101" pitchFamily="2" charset="-122"/>
              </a:rPr>
              <a:t>:结成亲家    </a:t>
            </a:r>
            <a:endParaRPr lang="en-US" altLang="zh-CN" sz="3000" b="1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atinLnBrk="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3000" b="1">
                <a:solidFill>
                  <a:srgbClr val="FF5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3000" b="1" smtClean="0">
                <a:solidFill>
                  <a:srgbClr val="FF5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       </a:t>
            </a:r>
            <a:r>
              <a:rPr lang="zh-CN" altLang="en-US" sz="3000" b="1" smtClean="0">
                <a:solidFill>
                  <a:srgbClr val="FF5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今</a:t>
            </a:r>
            <a:r>
              <a:rPr lang="zh-CN" altLang="en-US" sz="3000" b="1">
                <a:latin typeface="华文楷体" panose="02010600040101010101" pitchFamily="2" charset="-122"/>
                <a:ea typeface="华文楷体" panose="02010600040101010101" pitchFamily="2" charset="-122"/>
              </a:rPr>
              <a:t>:结婚的事，或因结婚而产生的</a:t>
            </a:r>
            <a:r>
              <a:rPr lang="zh-CN" altLang="en-US" sz="30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夫妻关系</a:t>
            </a:r>
            <a:endParaRPr lang="zh-CN" altLang="en-US" sz="30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atinLnBrk="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30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30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zh-CN" altLang="en-US" sz="3000" b="1" smtClean="0">
                <a:solidFill>
                  <a:srgbClr val="FF5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所以</a:t>
            </a:r>
            <a:r>
              <a:rPr lang="zh-CN" altLang="en-US" sz="3000" b="1">
                <a:latin typeface="华文楷体" panose="02010600040101010101" pitchFamily="2" charset="-122"/>
                <a:ea typeface="华文楷体" panose="02010600040101010101" pitchFamily="2" charset="-122"/>
              </a:rPr>
              <a:t>遣将守关者     </a:t>
            </a:r>
            <a:r>
              <a:rPr lang="zh-CN" altLang="en-US" sz="30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  <a:r>
              <a:rPr lang="zh-CN" altLang="en-US" sz="3000" b="1" smtClean="0">
                <a:solidFill>
                  <a:srgbClr val="FF5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古</a:t>
            </a:r>
            <a:r>
              <a:rPr lang="zh-CN" altLang="en-US" sz="3000" b="1">
                <a:latin typeface="华文楷体" panose="02010600040101010101" pitchFamily="2" charset="-122"/>
                <a:ea typeface="华文楷体" panose="02010600040101010101" pitchFamily="2" charset="-122"/>
              </a:rPr>
              <a:t>：……的原因     </a:t>
            </a:r>
            <a:endParaRPr lang="en-US" altLang="zh-CN" sz="3000" b="1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atinLnBrk="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3000" b="1">
                <a:solidFill>
                  <a:srgbClr val="FF5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3000" b="1" smtClean="0">
                <a:solidFill>
                  <a:srgbClr val="FF5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                      </a:t>
            </a:r>
            <a:r>
              <a:rPr lang="zh-CN" altLang="en-US" sz="3000" b="1" smtClean="0">
                <a:solidFill>
                  <a:srgbClr val="FF5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今</a:t>
            </a:r>
            <a:r>
              <a:rPr lang="zh-CN" altLang="en-US" sz="3000" b="1">
                <a:latin typeface="华文楷体" panose="02010600040101010101" pitchFamily="2" charset="-122"/>
                <a:ea typeface="华文楷体" panose="02010600040101010101" pitchFamily="2" charset="-122"/>
              </a:rPr>
              <a:t>：表结果关系的连词</a:t>
            </a:r>
          </a:p>
          <a:p>
            <a:pPr latinLnBrk="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30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30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、备</a:t>
            </a:r>
            <a:r>
              <a:rPr lang="zh-CN" altLang="en-US" sz="3000" b="1">
                <a:latin typeface="华文楷体" panose="02010600040101010101" pitchFamily="2" charset="-122"/>
                <a:ea typeface="华文楷体" panose="02010600040101010101" pitchFamily="2" charset="-122"/>
              </a:rPr>
              <a:t>他盗之出入与</a:t>
            </a:r>
            <a:r>
              <a:rPr lang="zh-CN" altLang="en-US" sz="3000" b="1">
                <a:solidFill>
                  <a:srgbClr val="FF5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非常</a:t>
            </a:r>
            <a:r>
              <a:rPr lang="zh-CN" altLang="en-US" sz="3000" b="1">
                <a:latin typeface="华文楷体" panose="02010600040101010101" pitchFamily="2" charset="-122"/>
                <a:ea typeface="华文楷体" panose="02010600040101010101" pitchFamily="2" charset="-122"/>
              </a:rPr>
              <a:t>也  </a:t>
            </a:r>
            <a:r>
              <a:rPr lang="zh-CN" altLang="en-US" sz="3000" b="1">
                <a:solidFill>
                  <a:srgbClr val="FF5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3000" b="1" smtClean="0">
                <a:solidFill>
                  <a:srgbClr val="FF5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古</a:t>
            </a:r>
            <a:r>
              <a:rPr lang="zh-CN" altLang="en-US" sz="3000" b="1">
                <a:solidFill>
                  <a:srgbClr val="FF5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：</a:t>
            </a:r>
            <a:r>
              <a:rPr lang="zh-CN" altLang="en-US" sz="3000" b="1">
                <a:latin typeface="华文楷体" panose="02010600040101010101" pitchFamily="2" charset="-122"/>
                <a:ea typeface="华文楷体" panose="02010600040101010101" pitchFamily="2" charset="-122"/>
              </a:rPr>
              <a:t>意外的变故   </a:t>
            </a:r>
            <a:endParaRPr lang="en-US" altLang="zh-CN" sz="3000" b="1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atinLnBrk="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3000" b="1">
                <a:solidFill>
                  <a:srgbClr val="FF5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3000" b="1" smtClean="0">
                <a:solidFill>
                  <a:srgbClr val="FF5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                                   </a:t>
            </a:r>
            <a:r>
              <a:rPr lang="zh-CN" altLang="en-US" sz="3000" b="1" smtClean="0">
                <a:solidFill>
                  <a:srgbClr val="FF5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今</a:t>
            </a:r>
            <a:r>
              <a:rPr lang="zh-CN" altLang="en-US" sz="3000" b="1">
                <a:solidFill>
                  <a:srgbClr val="FF5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：</a:t>
            </a:r>
            <a:r>
              <a:rPr lang="zh-CN" altLang="en-US" sz="3000" b="1">
                <a:latin typeface="华文楷体" panose="02010600040101010101" pitchFamily="2" charset="-122"/>
                <a:ea typeface="华文楷体" panose="02010600040101010101" pitchFamily="2" charset="-122"/>
              </a:rPr>
              <a:t>副词，译为“很、太”</a:t>
            </a:r>
          </a:p>
          <a:p>
            <a:pPr latinLnBrk="0">
              <a:lnSpc>
                <a:spcPct val="150000"/>
              </a:lnSpc>
              <a:spcBef>
                <a:spcPct val="0"/>
              </a:spcBef>
              <a:buNone/>
            </a:pPr>
            <a:endParaRPr lang="zh-CN" altLang="en-US" sz="30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52226" name="组合 2"/>
          <p:cNvGrpSpPr/>
          <p:nvPr/>
        </p:nvGrpSpPr>
        <p:grpSpPr>
          <a:xfrm>
            <a:off x="-3176" y="-433388"/>
            <a:ext cx="6619875" cy="1495425"/>
            <a:chOff x="-5" y="-322"/>
            <a:chExt cx="10425" cy="2355"/>
          </a:xfrm>
        </p:grpSpPr>
        <p:grpSp>
          <p:nvGrpSpPr>
            <p:cNvPr id="52227" name="组合 3"/>
            <p:cNvGrpSpPr/>
            <p:nvPr/>
          </p:nvGrpSpPr>
          <p:grpSpPr>
            <a:xfrm>
              <a:off x="-5" y="538"/>
              <a:ext cx="10425" cy="1495"/>
              <a:chOff x="-6" y="1"/>
              <a:chExt cx="6619368" cy="950731"/>
            </a:xfrm>
          </p:grpSpPr>
          <p:pic>
            <p:nvPicPr>
              <p:cNvPr id="52228" name="Picture 9" descr="F:\ppt素材\图标\我收集的图标\字体\3.png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5400000">
                <a:off x="2834312" y="-2834318"/>
                <a:ext cx="950731" cy="66193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7" name="TextBox 2"/>
              <p:cNvSpPr txBox="1"/>
              <p:nvPr/>
            </p:nvSpPr>
            <p:spPr>
              <a:xfrm>
                <a:off x="1122981" y="298643"/>
                <a:ext cx="3966918" cy="58442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marR="0" defTabSz="914400">
                  <a:buFont typeface="Arial" panose="020b0604020202020204" pitchFamily="34" charset="0"/>
                  <a:buNone/>
                </a:pPr>
                <a:r>
                  <a:rPr kumimoji="0" lang="zh-CN" sz="3200" b="1" kern="1200" cap="none" spc="500" normalizeH="0" baseline="0" noProof="1">
                    <a:solidFill>
                      <a:srgbClr val="FFFFFF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  <a:sym typeface="+mn-ea"/>
                  </a:rPr>
                  <a:t>知识小结</a:t>
                </a:r>
              </a:p>
            </p:txBody>
          </p:sp>
        </p:grpSp>
        <p:pic>
          <p:nvPicPr>
            <p:cNvPr id="52230" name="Picture 6" descr="F:\超棒ppt模板\中国风\中国风物件\maobi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3" y="-322"/>
              <a:ext cx="2342" cy="2342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 spd="slow">
    <p:wipe/>
  </p:transition>
  <p:timing/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3249" name="文本框 63489"/>
          <p:cNvSpPr txBox="1"/>
          <p:nvPr/>
        </p:nvSpPr>
        <p:spPr>
          <a:xfrm>
            <a:off x="530225" y="1844675"/>
            <a:ext cx="11387138" cy="31686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五、成语</a:t>
            </a:r>
          </a:p>
          <a:p>
            <a:endParaRPr lang="zh-CN" altLang="en-US" sz="3200">
              <a:solidFill>
                <a:srgbClr val="FF505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4000">
                <a:solidFill>
                  <a:srgbClr val="FF5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秋毫无犯</a:t>
            </a:r>
            <a:endParaRPr lang="zh-CN" altLang="en-US" sz="2800" b="1">
              <a:solidFill>
                <a:srgbClr val="FF505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出自“吾入关，秋毫不敢有所近”。原指任何细小的东西都不侵犯，现多形容军队纪律严明，丝毫不侵犯群众的利益。</a:t>
            </a:r>
          </a:p>
        </p:txBody>
      </p:sp>
      <p:pic>
        <p:nvPicPr>
          <p:cNvPr id="53250" name="图片 6349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62700" y="1590675"/>
            <a:ext cx="4937125" cy="13462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3251" name="组合 2"/>
          <p:cNvGrpSpPr/>
          <p:nvPr/>
        </p:nvGrpSpPr>
        <p:grpSpPr>
          <a:xfrm>
            <a:off x="-3175" y="-231775"/>
            <a:ext cx="6619875" cy="1495425"/>
            <a:chOff x="-5" y="-322"/>
            <a:chExt cx="10425" cy="2355"/>
          </a:xfrm>
        </p:grpSpPr>
        <p:grpSp>
          <p:nvGrpSpPr>
            <p:cNvPr id="53252" name="组合 3"/>
            <p:cNvGrpSpPr/>
            <p:nvPr/>
          </p:nvGrpSpPr>
          <p:grpSpPr>
            <a:xfrm>
              <a:off x="-5" y="538"/>
              <a:ext cx="10425" cy="1495"/>
              <a:chOff x="-6" y="1"/>
              <a:chExt cx="6619368" cy="950731"/>
            </a:xfrm>
          </p:grpSpPr>
          <p:pic>
            <p:nvPicPr>
              <p:cNvPr id="53253" name="Picture 9" descr="F:\ppt素材\图标\我收集的图标\字体\3.png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5400000">
                <a:off x="2834312" y="-2834318"/>
                <a:ext cx="950731" cy="66193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7" name="TextBox 2"/>
              <p:cNvSpPr txBox="1"/>
              <p:nvPr/>
            </p:nvSpPr>
            <p:spPr>
              <a:xfrm>
                <a:off x="1122981" y="298643"/>
                <a:ext cx="3966918" cy="58442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marR="0" defTabSz="914400">
                  <a:buFont typeface="Arial" panose="020b0604020202020204" pitchFamily="34" charset="0"/>
                  <a:buNone/>
                </a:pPr>
                <a:r>
                  <a:rPr kumimoji="0" lang="zh-CN" sz="3200" b="1" kern="1200" cap="none" spc="500" normalizeH="0" baseline="0" noProof="1">
                    <a:solidFill>
                      <a:srgbClr val="FFFFFF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  <a:sym typeface="+mn-ea"/>
                  </a:rPr>
                  <a:t>知识小结</a:t>
                </a:r>
              </a:p>
            </p:txBody>
          </p:sp>
        </p:grpSp>
        <p:pic>
          <p:nvPicPr>
            <p:cNvPr id="53255" name="Picture 6" descr="F:\超棒ppt模板\中国风\中国风物件\maobi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93" y="-322"/>
              <a:ext cx="2342" cy="2342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 spd="slow">
    <p:wipe/>
  </p:transition>
  <p:timing/>
</p:sld>
</file>

<file path=ppt/slides/slide4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7345" name="文本框 48129"/>
          <p:cNvSpPr txBox="1"/>
          <p:nvPr/>
        </p:nvSpPr>
        <p:spPr>
          <a:xfrm>
            <a:off x="2152032" y="2349301"/>
            <a:ext cx="4606925" cy="9233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5400" b="1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宴</a:t>
            </a:r>
            <a:r>
              <a:rPr lang="zh-CN" altLang="en-US" sz="5400" b="1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前</a:t>
            </a:r>
            <a:endParaRPr lang="zh-CN" altLang="en-US" sz="5400" b="1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7346" name="文本框 48130"/>
          <p:cNvSpPr txBox="1"/>
          <p:nvPr/>
        </p:nvSpPr>
        <p:spPr>
          <a:xfrm>
            <a:off x="7116763" y="461963"/>
            <a:ext cx="2663825" cy="706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latin typeface="楷体" pitchFamily="49" charset="-122"/>
                <a:ea typeface="楷体" pitchFamily="49" charset="-122"/>
              </a:rPr>
              <a:t>无伤告密</a:t>
            </a:r>
          </a:p>
        </p:txBody>
      </p:sp>
      <p:sp>
        <p:nvSpPr>
          <p:cNvPr id="57347" name="文本框 48131"/>
          <p:cNvSpPr txBox="1"/>
          <p:nvPr/>
        </p:nvSpPr>
        <p:spPr>
          <a:xfrm>
            <a:off x="7116763" y="1236663"/>
            <a:ext cx="2444750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latin typeface="楷体" pitchFamily="49" charset="-122"/>
                <a:ea typeface="楷体" pitchFamily="49" charset="-122"/>
              </a:rPr>
              <a:t>范增献计</a:t>
            </a:r>
          </a:p>
        </p:txBody>
      </p:sp>
      <p:sp>
        <p:nvSpPr>
          <p:cNvPr id="57348" name="文本框 48132"/>
          <p:cNvSpPr txBox="1"/>
          <p:nvPr/>
        </p:nvSpPr>
        <p:spPr>
          <a:xfrm>
            <a:off x="7116763" y="2078038"/>
            <a:ext cx="2663825" cy="706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latin typeface="楷体" pitchFamily="49" charset="-122"/>
                <a:ea typeface="楷体" pitchFamily="49" charset="-122"/>
              </a:rPr>
              <a:t>项伯夜访</a:t>
            </a:r>
          </a:p>
        </p:txBody>
      </p:sp>
      <p:sp>
        <p:nvSpPr>
          <p:cNvPr id="57349" name="文本框 48133"/>
          <p:cNvSpPr txBox="1"/>
          <p:nvPr/>
        </p:nvSpPr>
        <p:spPr>
          <a:xfrm>
            <a:off x="7116763" y="3790950"/>
            <a:ext cx="4419600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latin typeface="楷体" pitchFamily="49" charset="-122"/>
                <a:ea typeface="楷体" pitchFamily="49" charset="-122"/>
              </a:rPr>
              <a:t>刘邦谢项</a:t>
            </a:r>
          </a:p>
        </p:txBody>
      </p:sp>
      <p:sp>
        <p:nvSpPr>
          <p:cNvPr id="57350" name="文本框 48134"/>
          <p:cNvSpPr txBox="1"/>
          <p:nvPr/>
        </p:nvSpPr>
        <p:spPr>
          <a:xfrm>
            <a:off x="7124700" y="4603750"/>
            <a:ext cx="2520950" cy="706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smtClean="0">
                <a:latin typeface="楷体" pitchFamily="49" charset="-122"/>
                <a:ea typeface="楷体" pitchFamily="49" charset="-122"/>
              </a:rPr>
              <a:t>项</a:t>
            </a:r>
            <a:r>
              <a:rPr lang="zh-CN" altLang="en-US" sz="4000" b="1">
                <a:latin typeface="楷体" pitchFamily="49" charset="-122"/>
                <a:ea typeface="楷体" pitchFamily="49" charset="-122"/>
              </a:rPr>
              <a:t>羽</a:t>
            </a:r>
            <a:r>
              <a:rPr lang="zh-CN" altLang="en-US" sz="4000" b="1" smtClean="0">
                <a:latin typeface="楷体" pitchFamily="49" charset="-122"/>
                <a:ea typeface="楷体" pitchFamily="49" charset="-122"/>
              </a:rPr>
              <a:t>许诺</a:t>
            </a:r>
            <a:endParaRPr lang="zh-CN" altLang="en-US" sz="40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7351" name="左大括号 48135"/>
          <p:cNvSpPr/>
          <p:nvPr/>
        </p:nvSpPr>
        <p:spPr>
          <a:xfrm>
            <a:off x="5854700" y="777875"/>
            <a:ext cx="595313" cy="4283075"/>
          </a:xfrm>
          <a:prstGeom prst="leftBrace">
            <a:avLst>
              <a:gd name="adj1" fmla="val 75244"/>
              <a:gd name="adj2" fmla="val 50000"/>
            </a:avLst>
          </a:prstGeom>
          <a:noFill/>
          <a:ln w="12700" cap="sq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7352" name="文本框 48136"/>
          <p:cNvSpPr txBox="1"/>
          <p:nvPr/>
        </p:nvSpPr>
        <p:spPr>
          <a:xfrm>
            <a:off x="7116763" y="2919413"/>
            <a:ext cx="2592387" cy="706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latin typeface="楷体" pitchFamily="49" charset="-122"/>
                <a:ea typeface="楷体" pitchFamily="49" charset="-122"/>
              </a:rPr>
              <a:t>张良献策</a:t>
            </a:r>
          </a:p>
        </p:txBody>
      </p:sp>
      <p:grpSp>
        <p:nvGrpSpPr>
          <p:cNvPr id="57353" name="组合 2"/>
          <p:cNvGrpSpPr/>
          <p:nvPr/>
        </p:nvGrpSpPr>
        <p:grpSpPr>
          <a:xfrm>
            <a:off x="-3175" y="-204787"/>
            <a:ext cx="6619875" cy="1495425"/>
            <a:chOff x="-5" y="-322"/>
            <a:chExt cx="10424" cy="2355"/>
          </a:xfrm>
        </p:grpSpPr>
        <p:grpSp>
          <p:nvGrpSpPr>
            <p:cNvPr id="57354" name="组合 3"/>
            <p:cNvGrpSpPr/>
            <p:nvPr/>
          </p:nvGrpSpPr>
          <p:grpSpPr>
            <a:xfrm>
              <a:off x="-5" y="538"/>
              <a:ext cx="10425" cy="1495"/>
              <a:chOff x="-6" y="1"/>
              <a:chExt cx="6619368" cy="950731"/>
            </a:xfrm>
          </p:grpSpPr>
          <p:pic>
            <p:nvPicPr>
              <p:cNvPr id="57355" name="Picture 9" descr="F:\ppt素材\图标\我收集的图标\字体\3.png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5400000">
                <a:off x="2834312" y="-2834318"/>
                <a:ext cx="950731" cy="66193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8448" name="TextBox 2"/>
              <p:cNvSpPr txBox="1"/>
              <p:nvPr/>
            </p:nvSpPr>
            <p:spPr>
              <a:xfrm>
                <a:off x="1122981" y="298643"/>
                <a:ext cx="3966918" cy="58442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marR="0" defTabSz="914400">
                  <a:buFont typeface="Arial" panose="020b0604020202020204" pitchFamily="34" charset="0"/>
                  <a:buNone/>
                </a:pPr>
                <a:r>
                  <a:rPr kumimoji="0" lang="zh-CN" sz="3200" b="1" kern="1200" cap="none" spc="500" normalizeH="0" baseline="0" noProof="1">
                    <a:solidFill>
                      <a:srgbClr val="FFFFFF"/>
                    </a:solidFill>
                    <a:latin typeface="楷体" pitchFamily="49" charset="-122"/>
                    <a:ea typeface="楷体" pitchFamily="49" charset="-122"/>
                    <a:sym typeface="+mn-ea"/>
                  </a:rPr>
                  <a:t>一、二段脉络</a:t>
                </a:r>
              </a:p>
            </p:txBody>
          </p:sp>
        </p:grpSp>
        <p:pic>
          <p:nvPicPr>
            <p:cNvPr id="57357" name="Picture 6" descr="F:\超棒ppt模板\中国风\中国风物件\maobi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3" y="-322"/>
              <a:ext cx="2342" cy="2342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 spd="slow">
    <p:wipe/>
  </p:transition>
  <p:timing/>
</p:sld>
</file>

<file path=ppt/slides/slide4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 txBox="1">
            <a:spLocks noGrp="1"/>
          </p:cNvSpPr>
          <p:nvPr>
            <p:ph type="title"/>
          </p:nvPr>
        </p:nvSpPr>
        <p:spPr>
          <a:xfrm>
            <a:off x="912495" y="2207896"/>
            <a:ext cx="10972800" cy="829945"/>
          </a:xfrm>
          <a:noFill/>
        </p:spPr>
        <p:txBody>
          <a:bodyPr wrap="square" rtlCol="0">
            <a:spAutoFit/>
          </a:bodyPr>
          <a:lstStyle/>
          <a:p>
            <a:pPr lvl="0" algn="l" defTabSz="914400" eaLnBrk="1" hangingPunct="1">
              <a:buFont typeface="Arial" panose="020b0604020202020204" pitchFamily="34" charset="0"/>
            </a:pPr>
            <a:r>
              <a:rPr lang="en-US" altLang="zh-CN" sz="4800" kern="1200">
                <a:latin typeface="华文新魏" panose="02010800040101010101" charset="-122"/>
                <a:ea typeface="华文新魏" panose="02010800040101010101" charset="-122"/>
                <a:cs typeface="+mn-cs"/>
                <a:sym typeface="+mn-ea"/>
              </a:rPr>
              <a:t>鸿门宴上，项羽是否有杀刘邦之心？</a:t>
            </a:r>
          </a:p>
        </p:txBody>
      </p:sp>
    </p:spTree>
    <p:extLst>
      <p:ext uri="{BB962C8B-B14F-4D97-AF65-F5344CB8AC3E}">
        <p14:creationId xmlns:p14="http://schemas.microsoft.com/office/powerpoint/2010/main" xmlns="" val="3877769715"/>
      </p:ext>
    </p:extLst>
  </p:cSld>
  <p:clrMapOvr>
    <a:masterClrMapping/>
  </p:clrMapOvr>
  <p:transition spd="slow">
    <p:wipe/>
  </p:transition>
  <p:timing/>
</p:sld>
</file>

<file path=ppt/slides/slide4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290819" name="表格 2908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31533682"/>
              </p:ext>
            </p:extLst>
          </p:nvPr>
        </p:nvGraphicFramePr>
        <p:xfrm>
          <a:off x="1377950" y="1731963"/>
          <a:ext cx="8883015" cy="3277235"/>
        </p:xfrm>
        <a:graphic>
          <a:graphicData uri="http://schemas.openxmlformats.org/drawingml/2006/table">
            <a:tbl>
              <a:tblPr/>
              <a:tblGrid>
                <a:gridCol w="1777365"/>
                <a:gridCol w="1776730"/>
                <a:gridCol w="1774825"/>
                <a:gridCol w="1777365"/>
                <a:gridCol w="1776730"/>
              </a:tblGrid>
              <a:tr h="1290320">
                <a:tc>
                  <a:txBody>
                    <a:bodyPr vert="horz" wrap="square"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kumimoji="1"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kumimoji="1"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kumimoji="1"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kumimoji="1"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kumimoji="1"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023620">
                <a:tc>
                  <a:txBody>
                    <a:bodyPr vert="horz" wrap="square"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kumimoji="1"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kumimoji="1"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kumimoji="1"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kumimoji="1"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kumimoji="1"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963295">
                <a:tc>
                  <a:txBody>
                    <a:bodyPr vert="horz" wrap="square"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kumimoji="1"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kumimoji="1"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kumimoji="1"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kumimoji="1"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kumimoji="1"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90845" name="文本框 290844"/>
          <p:cNvSpPr txBox="1"/>
          <p:nvPr/>
        </p:nvSpPr>
        <p:spPr>
          <a:xfrm>
            <a:off x="1554163" y="2025650"/>
            <a:ext cx="1550987" cy="828675"/>
          </a:xfrm>
          <a:prstGeom prst="rect">
            <a:avLst/>
          </a:prstGeom>
          <a:noFill/>
          <a:ln w="12700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spcBef>
                <a:spcPct val="50000"/>
              </a:spcBef>
              <a:buClr>
                <a:schemeClr val="bg1"/>
              </a:buClr>
            </a:pPr>
            <a:r>
              <a:rPr lang="zh-CN" altLang="en-US" sz="4800" b="1">
                <a:latin typeface="华文楷体" panose="02010600040101010101" pitchFamily="2" charset="-122"/>
                <a:ea typeface="华文楷体" panose="02010600040101010101" pitchFamily="2" charset="-122"/>
              </a:rPr>
              <a:t>阵营</a:t>
            </a:r>
          </a:p>
        </p:txBody>
      </p:sp>
      <p:sp>
        <p:nvSpPr>
          <p:cNvPr id="290850" name="文本框 290849"/>
          <p:cNvSpPr txBox="1"/>
          <p:nvPr/>
        </p:nvSpPr>
        <p:spPr>
          <a:xfrm>
            <a:off x="1639888" y="3124200"/>
            <a:ext cx="1465262" cy="830263"/>
          </a:xfrm>
          <a:prstGeom prst="rect">
            <a:avLst/>
          </a:prstGeom>
          <a:noFill/>
          <a:ln w="12700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spcBef>
                <a:spcPct val="50000"/>
              </a:spcBef>
              <a:buClr>
                <a:schemeClr val="bg1"/>
              </a:buClr>
            </a:pPr>
            <a:r>
              <a:rPr lang="zh-CN" altLang="en-US" sz="4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刘营</a:t>
            </a:r>
          </a:p>
        </p:txBody>
      </p:sp>
      <p:sp>
        <p:nvSpPr>
          <p:cNvPr id="290851" name="文本框 290850"/>
          <p:cNvSpPr txBox="1"/>
          <p:nvPr/>
        </p:nvSpPr>
        <p:spPr>
          <a:xfrm>
            <a:off x="1641475" y="4146550"/>
            <a:ext cx="1654175" cy="830263"/>
          </a:xfrm>
          <a:prstGeom prst="rect">
            <a:avLst/>
          </a:prstGeom>
          <a:noFill/>
          <a:ln w="12700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spcBef>
                <a:spcPct val="50000"/>
              </a:spcBef>
              <a:buClr>
                <a:schemeClr val="bg1"/>
              </a:buClr>
            </a:pPr>
            <a:r>
              <a:rPr lang="zh-CN" altLang="en-US" sz="4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项营</a:t>
            </a:r>
          </a:p>
        </p:txBody>
      </p:sp>
      <p:sp>
        <p:nvSpPr>
          <p:cNvPr id="290858" name="文本框 290857"/>
          <p:cNvSpPr txBox="1"/>
          <p:nvPr/>
        </p:nvSpPr>
        <p:spPr>
          <a:xfrm>
            <a:off x="8526463" y="3186113"/>
            <a:ext cx="2671762" cy="706437"/>
          </a:xfrm>
          <a:prstGeom prst="rect">
            <a:avLst/>
          </a:prstGeom>
          <a:noFill/>
          <a:ln w="12700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曹无伤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398838" y="2085975"/>
            <a:ext cx="1636712" cy="708025"/>
          </a:xfrm>
          <a:prstGeom prst="rect">
            <a:avLst/>
          </a:prstGeom>
          <a:noFill/>
          <a:ln w="12700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主帅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194300" y="2085975"/>
            <a:ext cx="1636713" cy="708025"/>
          </a:xfrm>
          <a:prstGeom prst="rect">
            <a:avLst/>
          </a:prstGeom>
          <a:noFill/>
          <a:ln w="12700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谋士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975475" y="2085975"/>
            <a:ext cx="1550988" cy="708025"/>
          </a:xfrm>
          <a:prstGeom prst="rect">
            <a:avLst/>
          </a:prstGeom>
          <a:noFill/>
          <a:ln w="12700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武士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710613" y="2085975"/>
            <a:ext cx="1550987" cy="708025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内奸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398838" y="3124200"/>
            <a:ext cx="1636712" cy="706438"/>
          </a:xfrm>
          <a:prstGeom prst="rect">
            <a:avLst/>
          </a:prstGeom>
          <a:noFill/>
          <a:ln w="12700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刘邦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398838" y="4146550"/>
            <a:ext cx="1465262" cy="706438"/>
          </a:xfrm>
          <a:prstGeom prst="rect">
            <a:avLst/>
          </a:prstGeom>
          <a:noFill/>
          <a:ln w="12700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项羽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194300" y="3186113"/>
            <a:ext cx="1465263" cy="706437"/>
          </a:xfrm>
          <a:prstGeom prst="rect">
            <a:avLst/>
          </a:prstGeom>
          <a:noFill/>
          <a:ln w="12700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张良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173663" y="4146550"/>
            <a:ext cx="1292225" cy="706438"/>
          </a:xfrm>
          <a:prstGeom prst="rect">
            <a:avLst/>
          </a:prstGeom>
          <a:noFill/>
          <a:ln w="12700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范增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977063" y="3186113"/>
            <a:ext cx="1292225" cy="706437"/>
          </a:xfrm>
          <a:prstGeom prst="rect">
            <a:avLst/>
          </a:prstGeom>
          <a:noFill/>
          <a:ln w="12700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樊哙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977063" y="4146550"/>
            <a:ext cx="1377950" cy="706438"/>
          </a:xfrm>
          <a:prstGeom prst="rect">
            <a:avLst/>
          </a:prstGeom>
          <a:noFill/>
          <a:ln w="12700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项庄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8710613" y="4146550"/>
            <a:ext cx="1636712" cy="706438"/>
          </a:xfrm>
          <a:prstGeom prst="rect">
            <a:avLst/>
          </a:prstGeom>
          <a:noFill/>
          <a:ln w="12700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项伯</a:t>
            </a:r>
          </a:p>
        </p:txBody>
      </p:sp>
      <p:grpSp>
        <p:nvGrpSpPr>
          <p:cNvPr id="32810" name="组合 3"/>
          <p:cNvGrpSpPr/>
          <p:nvPr/>
        </p:nvGrpSpPr>
        <p:grpSpPr>
          <a:xfrm>
            <a:off x="-3175" y="341313"/>
            <a:ext cx="6619875" cy="949325"/>
            <a:chOff x="-4" y="1"/>
            <a:chExt cx="6619368" cy="950731"/>
          </a:xfrm>
        </p:grpSpPr>
        <p:pic>
          <p:nvPicPr>
            <p:cNvPr id="32811" name="Picture 9" descr="F:\ppt素材\图标\我收集的图标\字体\3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5400000">
              <a:off x="2834312" y="-2834318"/>
              <a:ext cx="950731" cy="661936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8" name="TextBox 2"/>
            <p:cNvSpPr txBox="1"/>
            <p:nvPr/>
          </p:nvSpPr>
          <p:spPr>
            <a:xfrm>
              <a:off x="1122981" y="298643"/>
              <a:ext cx="3966918" cy="5844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marR="0" defTabSz="914400">
                <a:buFont typeface="Arial" panose="020b0604020202020204" pitchFamily="34" charset="0"/>
                <a:buNone/>
              </a:pPr>
              <a:r>
                <a:rPr kumimoji="0" lang="zh-CN" altLang="en-US" sz="3200" b="1" kern="1200" cap="none" spc="500" normalizeH="0" baseline="0" noProof="1">
                  <a:solidFill>
                    <a:srgbClr val="FFFFFF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 主要人物关系</a:t>
              </a:r>
              <a:endParaRPr kumimoji="0" lang="en-US" altLang="zh-CN" sz="3200" b="1" kern="1200" cap="none" spc="500" normalizeH="0" baseline="0" noProof="1">
                <a:solidFill>
                  <a:srgbClr val="FFFFFF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endParaRPr>
            </a:p>
          </p:txBody>
        </p:sp>
      </p:grpSp>
      <p:pic>
        <p:nvPicPr>
          <p:cNvPr id="32813" name="Picture 6" descr="F:\超棒ppt模板\中国风\中国风物件\maobi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238" y="-204787"/>
            <a:ext cx="1487487" cy="14874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0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90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290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290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6" dur="500"/>
                                        <p:tgtEl>
                                          <p:spTgt spid="290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0845" grpId="0"/>
      <p:bldP spid="290850" grpId="0"/>
      <p:bldP spid="290851" grpId="0"/>
      <p:bldP spid="290858" grpId="0"/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385" name="图片 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34338" y="-406400"/>
            <a:ext cx="4181475" cy="4181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6" name="文本框 1"/>
          <p:cNvSpPr txBox="1"/>
          <p:nvPr/>
        </p:nvSpPr>
        <p:spPr>
          <a:xfrm>
            <a:off x="1628775" y="1806575"/>
            <a:ext cx="7624763" cy="2676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16800">
                <a:latin typeface="华文隶书" charset="-122"/>
                <a:ea typeface="华文隶书" charset="-122"/>
              </a:rPr>
              <a:t>鸿 门 宴</a:t>
            </a:r>
          </a:p>
        </p:txBody>
      </p:sp>
      <p:pic>
        <p:nvPicPr>
          <p:cNvPr id="51202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4275" y="4483100"/>
            <a:ext cx="566738" cy="5492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ipe/>
  </p:transition>
  <p:timing/>
</p:sld>
</file>

<file path=ppt/slides/slide5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9393" name="矩形 229377"/>
          <p:cNvSpPr/>
          <p:nvPr/>
        </p:nvSpPr>
        <p:spPr>
          <a:xfrm>
            <a:off x="203200" y="241300"/>
            <a:ext cx="11861800" cy="47180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>
              <a:spcBef>
                <a:spcPct val="20000"/>
              </a:spcBef>
            </a:pP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沛公旦日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从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百余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骑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来见项王，至鸿门，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谢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曰</a:t>
            </a:r>
            <a:r>
              <a:rPr lang="en-US" altLang="zh-CN" sz="3200" b="1">
                <a:latin typeface="楷体" pitchFamily="49" charset="-122"/>
                <a:ea typeface="楷体" pitchFamily="49" charset="-122"/>
              </a:rPr>
              <a:t>:“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臣与将军戮力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而</a:t>
            </a:r>
          </a:p>
          <a:p>
            <a:pPr algn="just">
              <a:spcBef>
                <a:spcPct val="20000"/>
              </a:spcBef>
            </a:pPr>
            <a:endParaRPr lang="zh-CN" altLang="en-US" sz="3200" b="1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 algn="just">
              <a:spcBef>
                <a:spcPct val="20000"/>
              </a:spcBef>
            </a:pPr>
            <a:endParaRPr lang="zh-CN" altLang="en-US" sz="3200" b="1">
              <a:latin typeface="楷体" pitchFamily="49" charset="-122"/>
              <a:ea typeface="楷体" pitchFamily="49" charset="-122"/>
            </a:endParaRPr>
          </a:p>
          <a:p>
            <a:pPr algn="just">
              <a:spcBef>
                <a:spcPct val="20000"/>
              </a:spcBef>
            </a:pP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攻秦，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将军战</a:t>
            </a:r>
            <a:r>
              <a:rPr lang="en-US" altLang="zh-CN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于</a:t>
            </a:r>
            <a:r>
              <a:rPr lang="en-US" altLang="zh-CN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河北，臣战</a:t>
            </a:r>
            <a:r>
              <a:rPr lang="en-US" altLang="zh-CN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于</a:t>
            </a:r>
            <a:r>
              <a:rPr lang="en-US" altLang="zh-CN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河南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，然不自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意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能先入关破秦，</a:t>
            </a:r>
          </a:p>
          <a:p>
            <a:pPr algn="just">
              <a:spcBef>
                <a:spcPct val="20000"/>
              </a:spcBef>
            </a:pPr>
            <a:endParaRPr lang="zh-CN" altLang="en-US" sz="3200" b="1">
              <a:latin typeface="楷体" pitchFamily="49" charset="-122"/>
              <a:ea typeface="楷体" pitchFamily="49" charset="-122"/>
            </a:endParaRPr>
          </a:p>
          <a:p>
            <a:pPr algn="just">
              <a:spcBef>
                <a:spcPct val="20000"/>
              </a:spcBef>
            </a:pP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得复见将军于此。今者有小人之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言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，令将军与臣有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郤</a:t>
            </a:r>
            <a:r>
              <a:rPr lang="en-US" altLang="zh-CN" sz="3200" b="1">
                <a:latin typeface="楷体" pitchFamily="49" charset="-122"/>
                <a:ea typeface="楷体" pitchFamily="49" charset="-122"/>
              </a:rPr>
              <a:t>……” </a:t>
            </a:r>
          </a:p>
          <a:p>
            <a:pPr algn="just" eaLnBrk="0" hangingPunct="0">
              <a:spcBef>
                <a:spcPct val="20000"/>
              </a:spcBef>
            </a:pPr>
            <a:endParaRPr lang="en-US" altLang="zh-CN" sz="3200" b="1">
              <a:latin typeface="楷体" pitchFamily="49" charset="-122"/>
              <a:ea typeface="楷体" pitchFamily="49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项王曰</a:t>
            </a:r>
            <a:r>
              <a:rPr lang="en-US" altLang="zh-CN" sz="3200" b="1">
                <a:latin typeface="楷体" pitchFamily="49" charset="-122"/>
                <a:ea typeface="楷体" pitchFamily="49" charset="-122"/>
              </a:rPr>
              <a:t>: “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此沛公左司马曹无伤言之。不然，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籍何以至此</a:t>
            </a:r>
            <a:r>
              <a:rPr lang="en-US" altLang="zh-CN" sz="3200" b="1">
                <a:latin typeface="楷体" pitchFamily="49" charset="-122"/>
                <a:ea typeface="楷体" pitchFamily="49" charset="-122"/>
              </a:rPr>
              <a:t>? </a:t>
            </a:r>
            <a:r>
              <a:rPr lang="en-US" altLang="zh-CN" sz="3200" b="1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，                        </a:t>
            </a:r>
            <a:r>
              <a:rPr lang="en-US" altLang="zh-CN" sz="3200" b="1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  <a:t>     </a:t>
            </a:r>
          </a:p>
        </p:txBody>
      </p:sp>
      <p:sp>
        <p:nvSpPr>
          <p:cNvPr id="229379" name="文本框 229378"/>
          <p:cNvSpPr txBox="1"/>
          <p:nvPr/>
        </p:nvSpPr>
        <p:spPr>
          <a:xfrm>
            <a:off x="331788" y="838200"/>
            <a:ext cx="2776537" cy="954107"/>
          </a:xfrm>
          <a:prstGeom prst="rect">
            <a:avLst/>
          </a:prstGeom>
          <a:noFill/>
          <a:ln w="5715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使动用法</a:t>
            </a:r>
            <a:endParaRPr lang="zh-CN" altLang="en-US" sz="2800" b="1">
              <a:solidFill>
                <a:schemeClr val="accent2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800" b="1" smtClean="0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带领</a:t>
            </a:r>
            <a:r>
              <a:rPr lang="zh-CN" altLang="en-US" sz="2800" b="1">
                <a:solidFill>
                  <a:srgbClr val="2B4DF9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2800" b="1" smtClean="0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使</a:t>
            </a:r>
            <a:r>
              <a:rPr lang="en-US" altLang="zh-CN" sz="2800" b="1" smtClean="0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…</a:t>
            </a:r>
            <a:r>
              <a:rPr lang="zh-CN" altLang="en-US" sz="2800" b="1" smtClean="0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跟随</a:t>
            </a:r>
            <a:endParaRPr lang="zh-CN" altLang="en-US" sz="2800" b="1">
              <a:solidFill>
                <a:srgbClr val="3333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9395" name="文本框 229379"/>
          <p:cNvSpPr txBox="1"/>
          <p:nvPr/>
        </p:nvSpPr>
        <p:spPr>
          <a:xfrm>
            <a:off x="5089525" y="706438"/>
            <a:ext cx="1235075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endParaRPr lang="zh-CN" sz="24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29381" name="文本框 229380"/>
          <p:cNvSpPr txBox="1"/>
          <p:nvPr/>
        </p:nvSpPr>
        <p:spPr>
          <a:xfrm>
            <a:off x="3321555" y="869156"/>
            <a:ext cx="926089" cy="522288"/>
          </a:xfrm>
          <a:prstGeom prst="rect">
            <a:avLst/>
          </a:prstGeom>
          <a:noFill/>
          <a:ln w="5715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solidFill>
                  <a:srgbClr val="0033CC"/>
                </a:solidFill>
                <a:latin typeface="楷体" pitchFamily="49" charset="-122"/>
                <a:ea typeface="楷体" pitchFamily="49" charset="-122"/>
              </a:rPr>
              <a:t>骑兵</a:t>
            </a:r>
            <a:endParaRPr lang="zh-CN" altLang="en-US" sz="2800" b="1">
              <a:solidFill>
                <a:srgbClr val="0033CC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29382" name="文本框 229381"/>
          <p:cNvSpPr txBox="1"/>
          <p:nvPr/>
        </p:nvSpPr>
        <p:spPr>
          <a:xfrm>
            <a:off x="6877050" y="837912"/>
            <a:ext cx="1011381" cy="584775"/>
          </a:xfrm>
          <a:prstGeom prst="rect">
            <a:avLst/>
          </a:prstGeom>
          <a:noFill/>
          <a:ln w="5715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3200" b="1" smtClean="0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道歉</a:t>
            </a:r>
            <a:endParaRPr lang="zh-CN" altLang="en-US" sz="3200" b="1">
              <a:solidFill>
                <a:srgbClr val="3333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29383" name="文本框 229382"/>
          <p:cNvSpPr txBox="1"/>
          <p:nvPr/>
        </p:nvSpPr>
        <p:spPr>
          <a:xfrm>
            <a:off x="10419375" y="838200"/>
            <a:ext cx="1356231" cy="522288"/>
          </a:xfrm>
          <a:prstGeom prst="rect">
            <a:avLst/>
          </a:prstGeom>
          <a:noFill/>
          <a:ln w="5715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2800" b="1" smtClean="0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表</a:t>
            </a:r>
            <a:r>
              <a:rPr lang="zh-CN" altLang="en-US" sz="2800" b="1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修饰</a:t>
            </a:r>
          </a:p>
        </p:txBody>
      </p:sp>
      <p:sp>
        <p:nvSpPr>
          <p:cNvPr id="229384" name="文本框 229383"/>
          <p:cNvSpPr txBox="1"/>
          <p:nvPr/>
        </p:nvSpPr>
        <p:spPr>
          <a:xfrm>
            <a:off x="8699139" y="2582647"/>
            <a:ext cx="1042121" cy="584775"/>
          </a:xfrm>
          <a:prstGeom prst="rect">
            <a:avLst/>
          </a:prstGeom>
          <a:noFill/>
          <a:ln w="5715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3200" b="1" smtClean="0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料想</a:t>
            </a:r>
            <a:endParaRPr lang="zh-CN" altLang="en-US" sz="3200" b="1">
              <a:solidFill>
                <a:srgbClr val="3333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29385" name="文本框 229384"/>
          <p:cNvSpPr txBox="1"/>
          <p:nvPr/>
        </p:nvSpPr>
        <p:spPr>
          <a:xfrm>
            <a:off x="5601133" y="3781425"/>
            <a:ext cx="1065933" cy="584775"/>
          </a:xfrm>
          <a:prstGeom prst="rect">
            <a:avLst/>
          </a:prstGeom>
          <a:noFill/>
          <a:ln w="5715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3200" b="1" smtClean="0">
                <a:solidFill>
                  <a:srgbClr val="0033CC"/>
                </a:solidFill>
                <a:latin typeface="楷体" pitchFamily="49" charset="-122"/>
                <a:ea typeface="楷体" pitchFamily="49" charset="-122"/>
              </a:rPr>
              <a:t>流言</a:t>
            </a:r>
            <a:endParaRPr lang="zh-CN" altLang="en-US" sz="3200" b="1">
              <a:solidFill>
                <a:srgbClr val="0033CC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29386" name="文本框 229385"/>
          <p:cNvSpPr txBox="1"/>
          <p:nvPr/>
        </p:nvSpPr>
        <p:spPr>
          <a:xfrm>
            <a:off x="7384255" y="3766705"/>
            <a:ext cx="4190423" cy="584200"/>
          </a:xfrm>
          <a:prstGeom prst="rect">
            <a:avLst/>
          </a:prstGeom>
          <a:noFill/>
          <a:ln w="5715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通</a:t>
            </a:r>
            <a:r>
              <a:rPr lang="zh-CN" altLang="en-US" sz="32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“隙” </a:t>
            </a:r>
            <a:r>
              <a:rPr lang="zh-CN" altLang="en-US" sz="3200" b="1" smtClean="0">
                <a:solidFill>
                  <a:srgbClr val="0033CC"/>
                </a:solidFill>
                <a:latin typeface="楷体" pitchFamily="49" charset="-122"/>
                <a:ea typeface="楷体" pitchFamily="49" charset="-122"/>
              </a:rPr>
              <a:t>隔阂</a:t>
            </a:r>
            <a:r>
              <a:rPr lang="zh-CN" altLang="en-US" sz="3200" b="1">
                <a:solidFill>
                  <a:srgbClr val="0033CC"/>
                </a:solidFill>
                <a:latin typeface="楷体" pitchFamily="49" charset="-122"/>
                <a:ea typeface="楷体" pitchFamily="49" charset="-122"/>
              </a:rPr>
              <a:t>，嫌怨</a:t>
            </a:r>
          </a:p>
        </p:txBody>
      </p:sp>
      <p:sp>
        <p:nvSpPr>
          <p:cNvPr id="59403" name="文本框 229387"/>
          <p:cNvSpPr txBox="1"/>
          <p:nvPr/>
        </p:nvSpPr>
        <p:spPr>
          <a:xfrm>
            <a:off x="3108325" y="6116638"/>
            <a:ext cx="3140075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endParaRPr lang="zh-CN" sz="24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29390" name="文本框 229389"/>
          <p:cNvSpPr txBox="1"/>
          <p:nvPr/>
        </p:nvSpPr>
        <p:spPr>
          <a:xfrm>
            <a:off x="1585481" y="2613891"/>
            <a:ext cx="3376611" cy="522288"/>
          </a:xfrm>
          <a:prstGeom prst="rect">
            <a:avLst/>
          </a:prstGeom>
          <a:noFill/>
          <a:ln w="5715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古今异</a:t>
            </a:r>
            <a:r>
              <a:rPr lang="zh-CN" altLang="en-US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义</a:t>
            </a:r>
            <a:r>
              <a:rPr lang="zh-CN" altLang="en-US" sz="2800" b="1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2800" b="1" smtClean="0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黄河以北</a:t>
            </a:r>
            <a:endParaRPr lang="zh-CN" altLang="en-US" sz="2800" b="1">
              <a:solidFill>
                <a:srgbClr val="FF0066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29391" name="文本框 229390"/>
          <p:cNvSpPr txBox="1"/>
          <p:nvPr/>
        </p:nvSpPr>
        <p:spPr>
          <a:xfrm>
            <a:off x="5258666" y="2630815"/>
            <a:ext cx="1979467" cy="523220"/>
          </a:xfrm>
          <a:prstGeom prst="rect">
            <a:avLst/>
          </a:prstGeom>
          <a:noFill/>
          <a:ln w="5715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省略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，状后</a:t>
            </a:r>
          </a:p>
        </p:txBody>
      </p:sp>
      <p:sp>
        <p:nvSpPr>
          <p:cNvPr id="229393" name="文本框 229392"/>
          <p:cNvSpPr txBox="1"/>
          <p:nvPr/>
        </p:nvSpPr>
        <p:spPr>
          <a:xfrm>
            <a:off x="8526208" y="4943763"/>
            <a:ext cx="1906516" cy="582613"/>
          </a:xfrm>
          <a:prstGeom prst="rect">
            <a:avLst/>
          </a:prstGeom>
          <a:noFill/>
          <a:ln w="5715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宾语前</a:t>
            </a:r>
            <a:r>
              <a:rPr lang="zh-CN" altLang="en-US" sz="32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置</a:t>
            </a:r>
            <a:endParaRPr lang="zh-CN" altLang="en-US" sz="3200" b="1">
              <a:solidFill>
                <a:srgbClr val="3333FF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9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9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29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29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29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29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29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29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29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29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9379" grpId="0"/>
      <p:bldP spid="229381" grpId="0"/>
      <p:bldP spid="229382" grpId="0"/>
      <p:bldP spid="229383" grpId="0"/>
      <p:bldP spid="229384" grpId="0"/>
      <p:bldP spid="229385" grpId="0"/>
      <p:bldP spid="229386" grpId="0"/>
      <p:bldP spid="229390" grpId="0"/>
      <p:bldP spid="229391" grpId="0"/>
      <p:bldP spid="229393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81602" name="矩形 281601"/>
          <p:cNvSpPr/>
          <p:nvPr/>
        </p:nvSpPr>
        <p:spPr>
          <a:xfrm>
            <a:off x="587375" y="1905000"/>
            <a:ext cx="4751388" cy="3046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sz="320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臣</a:t>
            </a:r>
            <a:r>
              <a:rPr lang="zh-CN" altLang="en-US" sz="32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与</a:t>
            </a:r>
            <a:r>
              <a:rPr lang="zh-CN" altLang="en-US" sz="320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将军戮力</a:t>
            </a:r>
            <a:r>
              <a:rPr lang="zh-CN" altLang="en-US" sz="32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而攻秦，</a:t>
            </a:r>
            <a:r>
              <a:rPr lang="zh-CN" altLang="en-US" sz="320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将军</a:t>
            </a:r>
            <a:r>
              <a:rPr lang="zh-CN" altLang="en-US" sz="32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战河北，</a:t>
            </a:r>
            <a:r>
              <a:rPr lang="zh-CN" altLang="en-US" sz="320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臣</a:t>
            </a:r>
            <a:r>
              <a:rPr lang="zh-CN" altLang="en-US" sz="32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战河南，然</a:t>
            </a:r>
            <a:r>
              <a:rPr lang="zh-CN" altLang="en-US" sz="320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不自意</a:t>
            </a:r>
            <a:r>
              <a:rPr lang="zh-CN" altLang="en-US" sz="32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能先入关破秦，</a:t>
            </a:r>
            <a:r>
              <a:rPr lang="zh-CN" altLang="en-US" sz="320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得复见将军</a:t>
            </a:r>
            <a:r>
              <a:rPr lang="zh-CN" altLang="en-US" sz="32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于此。今者有</a:t>
            </a:r>
            <a:r>
              <a:rPr lang="zh-CN" altLang="en-US" sz="320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小人</a:t>
            </a:r>
            <a:r>
              <a:rPr lang="zh-CN" altLang="en-US" sz="32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之言，令</a:t>
            </a:r>
            <a:r>
              <a:rPr lang="zh-CN" altLang="en-US" sz="320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将军与臣</a:t>
            </a:r>
            <a:r>
              <a:rPr lang="zh-CN" altLang="en-US" sz="32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有郤</a:t>
            </a:r>
            <a:r>
              <a:rPr lang="en-US" altLang="zh-CN" sz="32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……” </a:t>
            </a:r>
          </a:p>
        </p:txBody>
      </p:sp>
      <p:sp>
        <p:nvSpPr>
          <p:cNvPr id="281605" name="横卷形 281604"/>
          <p:cNvSpPr/>
          <p:nvPr/>
        </p:nvSpPr>
        <p:spPr>
          <a:xfrm>
            <a:off x="5910263" y="31750"/>
            <a:ext cx="4267200" cy="1166751"/>
          </a:xfrm>
          <a:prstGeom prst="horizontalScroll">
            <a:avLst>
              <a:gd name="adj" fmla="val 25000"/>
            </a:avLst>
          </a:prstGeom>
          <a:solidFill>
            <a:schemeClr val="accent1"/>
          </a:solidFill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3200" b="1">
                <a:solidFill>
                  <a:srgbClr val="FFFFFF"/>
                </a:solidFill>
                <a:latin typeface="楷体" pitchFamily="49" charset="-122"/>
                <a:ea typeface="楷体" pitchFamily="49" charset="-122"/>
              </a:rPr>
              <a:t>言必称臣</a:t>
            </a:r>
            <a:endParaRPr lang="en-US" altLang="zh-CN" sz="3200" b="1">
              <a:solidFill>
                <a:srgbClr val="FFFF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81606" name="横卷形 281605"/>
          <p:cNvSpPr/>
          <p:nvPr/>
        </p:nvSpPr>
        <p:spPr>
          <a:xfrm>
            <a:off x="5872163" y="1192213"/>
            <a:ext cx="4343400" cy="1110734"/>
          </a:xfrm>
          <a:prstGeom prst="horizontalScroll">
            <a:avLst>
              <a:gd name="adj" fmla="val 23833"/>
            </a:avLst>
          </a:prstGeom>
          <a:solidFill>
            <a:schemeClr val="accent1"/>
          </a:solidFill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>
                <a:solidFill>
                  <a:srgbClr val="FFFFFF"/>
                </a:solidFill>
                <a:latin typeface="楷体" pitchFamily="49" charset="-122"/>
                <a:ea typeface="楷体" pitchFamily="49" charset="-122"/>
              </a:rPr>
              <a:t>戮力意味是战友</a:t>
            </a:r>
          </a:p>
        </p:txBody>
      </p:sp>
      <p:sp>
        <p:nvSpPr>
          <p:cNvPr id="60420" name="文本框 281606"/>
          <p:cNvSpPr txBox="1"/>
          <p:nvPr/>
        </p:nvSpPr>
        <p:spPr>
          <a:xfrm>
            <a:off x="6207125" y="2535238"/>
            <a:ext cx="184731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lang="zh-CN" altLang="en-US" sz="240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81608" name="横卷形 281607"/>
          <p:cNvSpPr/>
          <p:nvPr/>
        </p:nvSpPr>
        <p:spPr>
          <a:xfrm>
            <a:off x="5830888" y="2286000"/>
            <a:ext cx="4735512" cy="1122045"/>
          </a:xfrm>
          <a:prstGeom prst="horizontalScroll">
            <a:avLst>
              <a:gd name="adj" fmla="val 24144"/>
            </a:avLst>
          </a:prstGeom>
          <a:solidFill>
            <a:schemeClr val="accent1"/>
          </a:solidFill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>
                <a:solidFill>
                  <a:srgbClr val="FFFFFF"/>
                </a:solidFill>
                <a:latin typeface="楷体" pitchFamily="49" charset="-122"/>
                <a:ea typeface="楷体" pitchFamily="49" charset="-122"/>
              </a:rPr>
              <a:t>表明自己力量不如项羽</a:t>
            </a:r>
          </a:p>
        </p:txBody>
      </p:sp>
      <p:sp>
        <p:nvSpPr>
          <p:cNvPr id="281609" name="横卷形 281608"/>
          <p:cNvSpPr/>
          <p:nvPr/>
        </p:nvSpPr>
        <p:spPr>
          <a:xfrm>
            <a:off x="5854700" y="3392488"/>
            <a:ext cx="4495800" cy="1435100"/>
          </a:xfrm>
          <a:prstGeom prst="horizontalScroll">
            <a:avLst>
              <a:gd name="adj" fmla="val 12556"/>
            </a:avLst>
          </a:prstGeom>
          <a:solidFill>
            <a:schemeClr val="accent1"/>
          </a:solidFill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>
                <a:solidFill>
                  <a:srgbClr val="FFFFFF"/>
                </a:solidFill>
                <a:latin typeface="楷体" pitchFamily="49" charset="-122"/>
                <a:ea typeface="楷体" pitchFamily="49" charset="-122"/>
              </a:rPr>
              <a:t>表明自己莫大的幸福以满足项羽的虚荣心</a:t>
            </a:r>
          </a:p>
        </p:txBody>
      </p:sp>
      <p:sp>
        <p:nvSpPr>
          <p:cNvPr id="281610" name="横卷形 281609"/>
          <p:cNvSpPr/>
          <p:nvPr/>
        </p:nvSpPr>
        <p:spPr>
          <a:xfrm>
            <a:off x="5872163" y="4827588"/>
            <a:ext cx="5694362" cy="780587"/>
          </a:xfrm>
          <a:prstGeom prst="horizontalScroll">
            <a:avLst>
              <a:gd name="adj" fmla="val 12620"/>
            </a:avLst>
          </a:prstGeom>
          <a:solidFill>
            <a:schemeClr val="accent1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solidFill>
                  <a:srgbClr val="FFFFFF"/>
                </a:solidFill>
                <a:latin typeface="楷体" pitchFamily="49" charset="-122"/>
                <a:ea typeface="楷体" pitchFamily="49" charset="-122"/>
              </a:rPr>
              <a:t>误会的产生归咎于小人的挑拨</a:t>
            </a:r>
          </a:p>
        </p:txBody>
      </p:sp>
      <p:grpSp>
        <p:nvGrpSpPr>
          <p:cNvPr id="60424" name="组合 3"/>
          <p:cNvGrpSpPr/>
          <p:nvPr/>
        </p:nvGrpSpPr>
        <p:grpSpPr>
          <a:xfrm>
            <a:off x="-3175" y="341313"/>
            <a:ext cx="6619875" cy="949325"/>
            <a:chOff x="-6" y="1"/>
            <a:chExt cx="6619368" cy="950731"/>
          </a:xfrm>
        </p:grpSpPr>
        <p:pic>
          <p:nvPicPr>
            <p:cNvPr id="60425" name="Picture 9" descr="F:\ppt素材\图标\我收集的图标\字体\3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5400000">
              <a:off x="2834312" y="-2834318"/>
              <a:ext cx="950731" cy="661936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8" name="TextBox 2"/>
            <p:cNvSpPr txBox="1"/>
            <p:nvPr/>
          </p:nvSpPr>
          <p:spPr>
            <a:xfrm>
              <a:off x="1122981" y="298643"/>
              <a:ext cx="3966918" cy="5844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3200" b="1" spc="500" noProof="1">
                  <a:solidFill>
                    <a:srgbClr val="FFFFFF"/>
                  </a:solidFill>
                  <a:latin typeface="楷体" pitchFamily="49" charset="-122"/>
                  <a:ea typeface="楷体" pitchFamily="49" charset="-122"/>
                  <a:sym typeface="+mn-ea"/>
                </a:rPr>
                <a:t>卑词谢罪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252632501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1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1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1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1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1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81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16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1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816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816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1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81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1602" grpId="0"/>
      <p:bldP spid="281605" grpId="0"/>
      <p:bldP spid="281606" grpId="0"/>
      <p:bldP spid="281608" grpId="0"/>
      <p:bldP spid="281609" grpId="0"/>
      <p:bldP spid="281610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2465" name="矩形 230401"/>
          <p:cNvSpPr/>
          <p:nvPr/>
        </p:nvSpPr>
        <p:spPr>
          <a:xfrm>
            <a:off x="255588" y="260350"/>
            <a:ext cx="11715750" cy="5308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项王即日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因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留沛公</a:t>
            </a:r>
            <a:r>
              <a:rPr lang="zh-CN" altLang="en-US" sz="3200" b="1" smtClean="0">
                <a:latin typeface="楷体" pitchFamily="49" charset="-122"/>
                <a:ea typeface="楷体" pitchFamily="49" charset="-122"/>
              </a:rPr>
              <a:t>与饮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。项王、项伯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东向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坐；亚</a:t>
            </a:r>
            <a:r>
              <a:rPr lang="zh-CN" altLang="en-US" sz="3200" b="1" smtClean="0">
                <a:latin typeface="楷体" pitchFamily="49" charset="-122"/>
                <a:ea typeface="楷体" pitchFamily="49" charset="-122"/>
              </a:rPr>
              <a:t>父</a:t>
            </a:r>
            <a:r>
              <a:rPr lang="zh-CN" altLang="en-US" sz="32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南向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坐，</a:t>
            </a:r>
          </a:p>
          <a:p>
            <a:pPr>
              <a:spcBef>
                <a:spcPct val="20000"/>
              </a:spcBef>
            </a:pPr>
            <a:endParaRPr lang="zh-CN" altLang="en-US" sz="3200" b="1">
              <a:latin typeface="楷体" pitchFamily="49" charset="-122"/>
              <a:ea typeface="楷体" pitchFamily="49" charset="-122"/>
            </a:endParaRPr>
          </a:p>
          <a:p>
            <a:pPr>
              <a:spcBef>
                <a:spcPct val="20000"/>
              </a:spcBef>
            </a:pPr>
            <a:endParaRPr lang="zh-CN" altLang="en-US" sz="3200" b="1">
              <a:latin typeface="楷体" pitchFamily="49" charset="-122"/>
              <a:ea typeface="楷体" pitchFamily="49" charset="-122"/>
            </a:endParaRPr>
          </a:p>
          <a:p>
            <a:pPr>
              <a:spcBef>
                <a:spcPct val="20000"/>
              </a:spcBef>
            </a:pPr>
            <a:r>
              <a:rPr lang="en-US" altLang="zh-CN" sz="3200" b="1">
                <a:latin typeface="楷体" pitchFamily="49" charset="-122"/>
                <a:ea typeface="楷体" pitchFamily="49" charset="-122"/>
              </a:rPr>
              <a:t>──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亚父者，范增也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；沛公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北向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坐；张良西向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侍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。范增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数目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项王</a:t>
            </a:r>
          </a:p>
          <a:p>
            <a:pPr>
              <a:spcBef>
                <a:spcPct val="20000"/>
              </a:spcBef>
            </a:pPr>
            <a:endParaRPr lang="zh-CN" altLang="en-US" sz="3200" b="1">
              <a:latin typeface="楷体" pitchFamily="49" charset="-122"/>
              <a:ea typeface="楷体" pitchFamily="49" charset="-122"/>
            </a:endParaRPr>
          </a:p>
          <a:p>
            <a:pPr>
              <a:spcBef>
                <a:spcPct val="20000"/>
              </a:spcBef>
            </a:pPr>
            <a:endParaRPr lang="zh-CN" altLang="en-US" sz="3200" b="1">
              <a:latin typeface="楷体" pitchFamily="49" charset="-122"/>
              <a:ea typeface="楷体" pitchFamily="49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举所佩玉以示之者三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，项王默然不应。</a:t>
            </a:r>
          </a:p>
          <a:p>
            <a:pPr>
              <a:spcBef>
                <a:spcPct val="20000"/>
              </a:spcBef>
            </a:pPr>
            <a:endParaRPr lang="zh-CN" altLang="en-US" sz="3200" b="1">
              <a:latin typeface="楷体" pitchFamily="49" charset="-122"/>
              <a:ea typeface="楷体" pitchFamily="49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 </a:t>
            </a:r>
          </a:p>
        </p:txBody>
      </p:sp>
      <p:sp>
        <p:nvSpPr>
          <p:cNvPr id="230404" name="文本框 230403"/>
          <p:cNvSpPr txBox="1"/>
          <p:nvPr/>
        </p:nvSpPr>
        <p:spPr>
          <a:xfrm>
            <a:off x="5871152" y="953077"/>
            <a:ext cx="3526848" cy="584200"/>
          </a:xfrm>
          <a:prstGeom prst="rect">
            <a:avLst/>
          </a:prstGeom>
          <a:noFill/>
          <a:ln w="5715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面向东，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宾语前置</a:t>
            </a:r>
            <a:endParaRPr lang="zh-CN" altLang="en-US" sz="32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0405" name="文本框 230404"/>
          <p:cNvSpPr txBox="1"/>
          <p:nvPr/>
        </p:nvSpPr>
        <p:spPr>
          <a:xfrm>
            <a:off x="6946972" y="2691535"/>
            <a:ext cx="1079934" cy="584775"/>
          </a:xfrm>
          <a:prstGeom prst="rect">
            <a:avLst/>
          </a:prstGeom>
          <a:noFill/>
          <a:ln w="5715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3200" b="1" smtClean="0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陪</a:t>
            </a:r>
            <a:r>
              <a:rPr lang="zh-CN" altLang="en-US" sz="3200" b="1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坐</a:t>
            </a:r>
          </a:p>
        </p:txBody>
      </p:sp>
      <p:cxnSp>
        <p:nvCxnSpPr>
          <p:cNvPr id="3" name="直接箭头连接符 2"/>
          <p:cNvCxnSpPr/>
          <p:nvPr/>
        </p:nvCxnSpPr>
        <p:spPr bwMode="auto">
          <a:xfrm flipH="1">
            <a:off x="8018174" y="2497425"/>
            <a:ext cx="562913" cy="294699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</p:spPr>
      </p:cxnSp>
      <p:sp>
        <p:nvSpPr>
          <p:cNvPr id="14" name="文本框 230404"/>
          <p:cNvSpPr txBox="1"/>
          <p:nvPr/>
        </p:nvSpPr>
        <p:spPr>
          <a:xfrm>
            <a:off x="1737663" y="970685"/>
            <a:ext cx="1079934" cy="584775"/>
          </a:xfrm>
          <a:prstGeom prst="rect">
            <a:avLst/>
          </a:prstGeom>
          <a:noFill/>
          <a:ln w="5715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3200" b="1" smtClean="0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于是</a:t>
            </a:r>
            <a:endParaRPr lang="zh-CN" altLang="en-US" sz="3200" b="1">
              <a:solidFill>
                <a:srgbClr val="3333FF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0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30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0404" grpId="0"/>
      <p:bldP spid="230405" grpId="0"/>
      <p:bldP spid="14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3489" name="文本框 332801"/>
          <p:cNvSpPr txBox="1"/>
          <p:nvPr/>
        </p:nvSpPr>
        <p:spPr>
          <a:xfrm>
            <a:off x="2424113" y="2998788"/>
            <a:ext cx="1223962" cy="1322387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r>
              <a:rPr lang="zh-CN" altLang="en-US" sz="4000" b="1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项羽项伯</a:t>
            </a:r>
          </a:p>
        </p:txBody>
      </p:sp>
      <p:sp>
        <p:nvSpPr>
          <p:cNvPr id="63490" name="文本框 332802"/>
          <p:cNvSpPr txBox="1"/>
          <p:nvPr/>
        </p:nvSpPr>
        <p:spPr>
          <a:xfrm>
            <a:off x="5448300" y="1177925"/>
            <a:ext cx="1223963" cy="706438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r>
              <a:rPr lang="zh-CN" altLang="en-US" sz="4000" b="1">
                <a:latin typeface="楷体" pitchFamily="49" charset="-122"/>
                <a:ea typeface="楷体" pitchFamily="49" charset="-122"/>
              </a:rPr>
              <a:t>范增</a:t>
            </a:r>
          </a:p>
        </p:txBody>
      </p:sp>
      <p:sp>
        <p:nvSpPr>
          <p:cNvPr id="63491" name="文本框 332803"/>
          <p:cNvSpPr txBox="1"/>
          <p:nvPr/>
        </p:nvSpPr>
        <p:spPr>
          <a:xfrm>
            <a:off x="5486400" y="5207000"/>
            <a:ext cx="1368425" cy="706438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r>
              <a:rPr lang="zh-CN" altLang="en-US" sz="4000" b="1">
                <a:latin typeface="楷体" pitchFamily="49" charset="-122"/>
                <a:ea typeface="楷体" pitchFamily="49" charset="-122"/>
              </a:rPr>
              <a:t>刘邦</a:t>
            </a:r>
          </a:p>
        </p:txBody>
      </p:sp>
      <p:sp>
        <p:nvSpPr>
          <p:cNvPr id="63492" name="文本框 332804"/>
          <p:cNvSpPr txBox="1"/>
          <p:nvPr/>
        </p:nvSpPr>
        <p:spPr>
          <a:xfrm>
            <a:off x="8413750" y="3075277"/>
            <a:ext cx="1584325" cy="707886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r>
              <a:rPr lang="zh-CN" altLang="en-US" sz="4000" b="1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张良</a:t>
            </a:r>
            <a:endParaRPr lang="zh-CN" altLang="en-US" sz="4000" b="1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32806" name="矩形 332805"/>
          <p:cNvSpPr/>
          <p:nvPr/>
        </p:nvSpPr>
        <p:spPr>
          <a:xfrm>
            <a:off x="4187825" y="2030413"/>
            <a:ext cx="3743325" cy="3025775"/>
          </a:xfrm>
          <a:prstGeom prst="rect">
            <a:avLst/>
          </a:prstGeom>
          <a:solidFill>
            <a:schemeClr val="accent6"/>
          </a:solidFill>
          <a:ln w="12700" cap="sq" cmpd="sng">
            <a:solidFill>
              <a:schemeClr val="tx1"/>
            </a:solidFill>
            <a:prstDash val="solid"/>
            <a:miter/>
            <a:headEnd type="none" w="sm" len="sm"/>
            <a:tailEnd type="none" w="sm" len="sm"/>
          </a:ln>
        </p:spPr>
        <p:txBody>
          <a:bodyPr/>
          <a:lstStyle/>
          <a:p>
            <a:pPr fontAlgn="base"/>
            <a:endParaRPr lang="zh-CN" altLang="en-US" strike="noStrike" noProof="1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3494" name="矩形 332806"/>
          <p:cNvSpPr/>
          <p:nvPr/>
        </p:nvSpPr>
        <p:spPr>
          <a:xfrm>
            <a:off x="398463" y="242888"/>
            <a:ext cx="11133137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 b="1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sz="3200" b="1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项王、项伯东向坐，亚父南向坐。亚父者，范增也。沛公北向坐，张良西向侍。”</a:t>
            </a:r>
          </a:p>
        </p:txBody>
      </p:sp>
    </p:spTree>
  </p:cSld>
  <p:clrMapOvr>
    <a:masterClrMapping/>
  </p:clrMapOvr>
  <p:transition spd="slow">
    <p:wipe/>
  </p:transition>
  <p:timing/>
</p:sld>
</file>

<file path=ppt/slides/slide5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2465" name="矩形 230401"/>
          <p:cNvSpPr/>
          <p:nvPr/>
        </p:nvSpPr>
        <p:spPr>
          <a:xfrm>
            <a:off x="255588" y="260350"/>
            <a:ext cx="11715750" cy="5308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项王即日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因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留沛公</a:t>
            </a:r>
            <a:r>
              <a:rPr lang="zh-CN" altLang="en-US" sz="3200" b="1" smtClean="0">
                <a:latin typeface="楷体" pitchFamily="49" charset="-122"/>
                <a:ea typeface="楷体" pitchFamily="49" charset="-122"/>
              </a:rPr>
              <a:t>与饮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。项王、项伯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东向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坐；亚</a:t>
            </a:r>
            <a:r>
              <a:rPr lang="zh-CN" altLang="en-US" sz="3200" b="1" smtClean="0">
                <a:latin typeface="楷体" pitchFamily="49" charset="-122"/>
                <a:ea typeface="楷体" pitchFamily="49" charset="-122"/>
              </a:rPr>
              <a:t>父</a:t>
            </a:r>
            <a:r>
              <a:rPr lang="zh-CN" altLang="en-US" sz="32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南向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坐，</a:t>
            </a:r>
          </a:p>
          <a:p>
            <a:pPr>
              <a:spcBef>
                <a:spcPct val="20000"/>
              </a:spcBef>
            </a:pPr>
            <a:endParaRPr lang="zh-CN" altLang="en-US" sz="3200" b="1">
              <a:latin typeface="楷体" pitchFamily="49" charset="-122"/>
              <a:ea typeface="楷体" pitchFamily="49" charset="-122"/>
            </a:endParaRPr>
          </a:p>
          <a:p>
            <a:pPr>
              <a:spcBef>
                <a:spcPct val="20000"/>
              </a:spcBef>
            </a:pPr>
            <a:endParaRPr lang="zh-CN" altLang="en-US" sz="3200" b="1">
              <a:latin typeface="楷体" pitchFamily="49" charset="-122"/>
              <a:ea typeface="楷体" pitchFamily="49" charset="-122"/>
            </a:endParaRPr>
          </a:p>
          <a:p>
            <a:pPr>
              <a:spcBef>
                <a:spcPct val="20000"/>
              </a:spcBef>
            </a:pPr>
            <a:r>
              <a:rPr lang="en-US" altLang="zh-CN" sz="3200" b="1">
                <a:latin typeface="楷体" pitchFamily="49" charset="-122"/>
                <a:ea typeface="楷体" pitchFamily="49" charset="-122"/>
              </a:rPr>
              <a:t>──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亚父者，范增也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；沛公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北向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坐；张良西向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侍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。范增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数目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项王</a:t>
            </a:r>
          </a:p>
          <a:p>
            <a:pPr>
              <a:spcBef>
                <a:spcPct val="20000"/>
              </a:spcBef>
            </a:pPr>
            <a:endParaRPr lang="zh-CN" altLang="en-US" sz="3200" b="1">
              <a:latin typeface="楷体" pitchFamily="49" charset="-122"/>
              <a:ea typeface="楷体" pitchFamily="49" charset="-122"/>
            </a:endParaRPr>
          </a:p>
          <a:p>
            <a:pPr>
              <a:spcBef>
                <a:spcPct val="20000"/>
              </a:spcBef>
            </a:pPr>
            <a:endParaRPr lang="zh-CN" altLang="en-US" sz="3200" b="1">
              <a:latin typeface="楷体" pitchFamily="49" charset="-122"/>
              <a:ea typeface="楷体" pitchFamily="49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举所佩玉以示之者三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，项王默然不应。</a:t>
            </a:r>
          </a:p>
          <a:p>
            <a:pPr>
              <a:spcBef>
                <a:spcPct val="20000"/>
              </a:spcBef>
            </a:pPr>
            <a:endParaRPr lang="zh-CN" altLang="en-US" sz="3200" b="1">
              <a:latin typeface="楷体" pitchFamily="49" charset="-122"/>
              <a:ea typeface="楷体" pitchFamily="49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 </a:t>
            </a:r>
          </a:p>
        </p:txBody>
      </p:sp>
      <p:sp>
        <p:nvSpPr>
          <p:cNvPr id="230403" name="文本框 230402"/>
          <p:cNvSpPr txBox="1"/>
          <p:nvPr/>
        </p:nvSpPr>
        <p:spPr>
          <a:xfrm>
            <a:off x="1648690" y="953077"/>
            <a:ext cx="1052947" cy="584775"/>
          </a:xfrm>
          <a:prstGeom prst="rect">
            <a:avLst/>
          </a:prstGeom>
          <a:noFill/>
          <a:ln w="5715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3200" b="1" smtClean="0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于是</a:t>
            </a:r>
            <a:endParaRPr lang="zh-CN" altLang="en-US" sz="3200" b="1">
              <a:solidFill>
                <a:srgbClr val="3333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0404" name="文本框 230403"/>
          <p:cNvSpPr txBox="1"/>
          <p:nvPr/>
        </p:nvSpPr>
        <p:spPr>
          <a:xfrm>
            <a:off x="5871152" y="953077"/>
            <a:ext cx="3526848" cy="584200"/>
          </a:xfrm>
          <a:prstGeom prst="rect">
            <a:avLst/>
          </a:prstGeom>
          <a:noFill/>
          <a:ln w="5715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面向东，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宾语前置</a:t>
            </a:r>
            <a:endParaRPr lang="zh-CN" altLang="en-US" sz="32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0405" name="文本框 230404"/>
          <p:cNvSpPr txBox="1"/>
          <p:nvPr/>
        </p:nvSpPr>
        <p:spPr>
          <a:xfrm>
            <a:off x="6946972" y="2691535"/>
            <a:ext cx="1079934" cy="584775"/>
          </a:xfrm>
          <a:prstGeom prst="rect">
            <a:avLst/>
          </a:prstGeom>
          <a:noFill/>
          <a:ln w="5715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3200" b="1" smtClean="0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陪</a:t>
            </a:r>
            <a:r>
              <a:rPr lang="zh-CN" altLang="en-US" sz="3200" b="1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坐</a:t>
            </a:r>
          </a:p>
        </p:txBody>
      </p:sp>
      <p:sp>
        <p:nvSpPr>
          <p:cNvPr id="230407" name="文本框 230406"/>
          <p:cNvSpPr txBox="1"/>
          <p:nvPr/>
        </p:nvSpPr>
        <p:spPr>
          <a:xfrm>
            <a:off x="8368145" y="2644775"/>
            <a:ext cx="3713019" cy="1077218"/>
          </a:xfrm>
          <a:prstGeom prst="rect">
            <a:avLst/>
          </a:prstGeom>
          <a:noFill/>
          <a:ln w="5715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数：多次</a:t>
            </a:r>
          </a:p>
          <a:p>
            <a:r>
              <a:rPr lang="zh-CN" altLang="en-US" sz="3200" b="1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目</a:t>
            </a:r>
            <a:r>
              <a:rPr lang="zh-CN" altLang="en-US" sz="3200" b="1" smtClean="0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名作</a:t>
            </a:r>
            <a:r>
              <a:rPr lang="zh-CN" altLang="en-US" sz="32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动 </a:t>
            </a:r>
            <a:r>
              <a:rPr lang="zh-CN" altLang="en-US" sz="3200" b="1" smtClean="0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使眼色</a:t>
            </a:r>
            <a:endParaRPr lang="zh-CN" altLang="en-US" sz="32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0408" name="文本框 230407"/>
          <p:cNvSpPr txBox="1"/>
          <p:nvPr/>
        </p:nvSpPr>
        <p:spPr>
          <a:xfrm>
            <a:off x="438151" y="4492625"/>
            <a:ext cx="7196426" cy="1077218"/>
          </a:xfrm>
          <a:prstGeom prst="rect">
            <a:avLst/>
          </a:prstGeom>
          <a:noFill/>
          <a:ln w="5715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lvl="0"/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一般语序为</a:t>
            </a:r>
            <a:r>
              <a:rPr lang="en-US" altLang="zh-CN" sz="3200" b="1"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以三示之</a:t>
            </a:r>
            <a:r>
              <a:rPr lang="en-US" altLang="zh-CN" sz="3200" b="1" smtClean="0"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en-US" sz="32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多次</a:t>
            </a:r>
            <a:r>
              <a:rPr lang="zh-CN" altLang="en-US" sz="3200" b="1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给项王看</a:t>
            </a:r>
          </a:p>
          <a:p>
            <a:r>
              <a:rPr lang="zh-CN" altLang="en-US" sz="32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状语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后置句</a:t>
            </a:r>
          </a:p>
        </p:txBody>
      </p:sp>
      <p:cxnSp>
        <p:nvCxnSpPr>
          <p:cNvPr id="3" name="直接箭头连接符 2"/>
          <p:cNvCxnSpPr/>
          <p:nvPr/>
        </p:nvCxnSpPr>
        <p:spPr bwMode="auto">
          <a:xfrm flipH="1">
            <a:off x="8018174" y="2497425"/>
            <a:ext cx="562913" cy="294699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</p:spPr>
      </p:cxnSp>
    </p:spTree>
    <p:extLst>
      <p:ext uri="{BB962C8B-B14F-4D97-AF65-F5344CB8AC3E}">
        <p14:creationId xmlns:p14="http://schemas.microsoft.com/office/powerpoint/2010/main" xmlns="" val="84090265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0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0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0407" grpId="0"/>
      <p:bldP spid="230408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8609" name="矩形 231425"/>
          <p:cNvSpPr/>
          <p:nvPr/>
        </p:nvSpPr>
        <p:spPr>
          <a:xfrm>
            <a:off x="360363" y="381000"/>
            <a:ext cx="11318875" cy="4521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范增起，出召项庄，</a:t>
            </a:r>
            <a:r>
              <a:rPr lang="zh-CN" altLang="en-US" sz="3600" b="1" smtClean="0">
                <a:latin typeface="楷体" pitchFamily="49" charset="-122"/>
                <a:ea typeface="楷体" pitchFamily="49" charset="-122"/>
              </a:rPr>
              <a:t>谓曰</a:t>
            </a:r>
            <a:r>
              <a:rPr lang="en-US" altLang="zh-CN" sz="3600" b="1">
                <a:latin typeface="楷体" pitchFamily="49" charset="-122"/>
                <a:ea typeface="楷体" pitchFamily="49" charset="-122"/>
              </a:rPr>
              <a:t>:“</a:t>
            </a: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君王</a:t>
            </a:r>
            <a:r>
              <a:rPr lang="zh-CN" altLang="en-US" sz="3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为</a:t>
            </a: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人不忍。</a:t>
            </a:r>
            <a:r>
              <a:rPr lang="zh-CN" altLang="en-US" sz="3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若</a:t>
            </a: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入</a:t>
            </a:r>
          </a:p>
          <a:p>
            <a:pPr>
              <a:spcBef>
                <a:spcPct val="20000"/>
              </a:spcBef>
            </a:pPr>
            <a:endParaRPr lang="zh-CN" altLang="en-US" sz="3600" b="1">
              <a:latin typeface="楷体" pitchFamily="49" charset="-122"/>
              <a:ea typeface="楷体" pitchFamily="49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前</a:t>
            </a:r>
            <a:r>
              <a:rPr lang="zh-CN" altLang="en-US" sz="3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为</a:t>
            </a: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en-US" sz="3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之</a:t>
            </a: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）寿，寿毕，请以剑舞， </a:t>
            </a:r>
            <a:r>
              <a:rPr lang="zh-CN" altLang="en-US" sz="3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因</a:t>
            </a: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击沛</a:t>
            </a:r>
            <a:r>
              <a:rPr lang="zh-CN" altLang="en-US" sz="3600" b="1" smtClean="0">
                <a:latin typeface="楷体" pitchFamily="49" charset="-122"/>
                <a:ea typeface="楷体" pitchFamily="49" charset="-122"/>
              </a:rPr>
              <a:t>公于</a:t>
            </a:r>
            <a:r>
              <a:rPr lang="zh-CN" altLang="en-US" sz="3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坐</a:t>
            </a: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，杀</a:t>
            </a:r>
          </a:p>
          <a:p>
            <a:pPr>
              <a:spcBef>
                <a:spcPct val="20000"/>
              </a:spcBef>
            </a:pPr>
            <a:endParaRPr lang="zh-CN" altLang="en-US" sz="3600" b="1">
              <a:latin typeface="楷体" pitchFamily="49" charset="-122"/>
              <a:ea typeface="楷体" pitchFamily="49" charset="-122"/>
            </a:endParaRPr>
          </a:p>
          <a:p>
            <a:pPr>
              <a:spcBef>
                <a:spcPct val="20000"/>
              </a:spcBef>
            </a:pPr>
            <a:endParaRPr lang="zh-CN" altLang="en-US" sz="3600" b="1">
              <a:latin typeface="楷体" pitchFamily="49" charset="-122"/>
              <a:ea typeface="楷体" pitchFamily="49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之。</a:t>
            </a:r>
            <a:r>
              <a:rPr lang="zh-CN" altLang="en-US" sz="3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不</a:t>
            </a: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者，</a:t>
            </a:r>
            <a:r>
              <a:rPr lang="zh-CN" altLang="en-US" sz="3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若属皆且</a:t>
            </a:r>
            <a:r>
              <a:rPr lang="zh-CN" altLang="en-US" sz="36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为所</a:t>
            </a:r>
            <a:r>
              <a:rPr lang="zh-CN" altLang="en-US" sz="3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虏</a:t>
            </a:r>
            <a:r>
              <a:rPr lang="en-US" altLang="zh-CN" sz="3600" b="1">
                <a:latin typeface="楷体" pitchFamily="49" charset="-122"/>
                <a:ea typeface="楷体" pitchFamily="49" charset="-122"/>
              </a:rPr>
              <a:t>!”</a:t>
            </a: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庄则入为（之）寿。</a:t>
            </a:r>
          </a:p>
          <a:p>
            <a:pPr eaLnBrk="0" hangingPunct="0"/>
            <a:endParaRPr lang="zh-CN" altLang="en-US" sz="3600" b="1">
              <a:solidFill>
                <a:schemeClr val="accent2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1428" name="文本框 231427"/>
          <p:cNvSpPr txBox="1"/>
          <p:nvPr/>
        </p:nvSpPr>
        <p:spPr>
          <a:xfrm>
            <a:off x="7032625" y="1039813"/>
            <a:ext cx="1099993" cy="584200"/>
          </a:xfrm>
          <a:prstGeom prst="rect">
            <a:avLst/>
          </a:prstGeom>
          <a:noFill/>
          <a:ln w="5715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对待</a:t>
            </a:r>
            <a:endParaRPr lang="zh-CN" altLang="en-US" sz="3200" b="1">
              <a:solidFill>
                <a:srgbClr val="3333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1429" name="文本框 231428"/>
          <p:cNvSpPr txBox="1"/>
          <p:nvPr/>
        </p:nvSpPr>
        <p:spPr>
          <a:xfrm>
            <a:off x="9335582" y="1039238"/>
            <a:ext cx="670935" cy="584775"/>
          </a:xfrm>
          <a:prstGeom prst="rect">
            <a:avLst/>
          </a:prstGeom>
          <a:noFill/>
          <a:ln w="5715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3200" b="1" smtClean="0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你</a:t>
            </a:r>
            <a:endParaRPr lang="zh-CN" altLang="en-US" sz="3200" b="1">
              <a:solidFill>
                <a:srgbClr val="3333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1430" name="文本框 231429"/>
          <p:cNvSpPr txBox="1"/>
          <p:nvPr/>
        </p:nvSpPr>
        <p:spPr>
          <a:xfrm>
            <a:off x="803275" y="2349500"/>
            <a:ext cx="623743" cy="584200"/>
          </a:xfrm>
          <a:prstGeom prst="rect">
            <a:avLst/>
          </a:prstGeom>
          <a:noFill/>
          <a:ln w="5715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给</a:t>
            </a:r>
          </a:p>
        </p:txBody>
      </p:sp>
      <p:sp>
        <p:nvSpPr>
          <p:cNvPr id="231432" name="文本框 231431"/>
          <p:cNvSpPr txBox="1"/>
          <p:nvPr/>
        </p:nvSpPr>
        <p:spPr>
          <a:xfrm>
            <a:off x="7234093" y="2351087"/>
            <a:ext cx="1065357" cy="582613"/>
          </a:xfrm>
          <a:prstGeom prst="rect">
            <a:avLst/>
          </a:prstGeom>
          <a:noFill/>
          <a:ln w="5715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3200" b="1" smtClean="0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趁机</a:t>
            </a:r>
            <a:endParaRPr lang="zh-CN" altLang="en-US" sz="3200" b="1">
              <a:solidFill>
                <a:srgbClr val="3333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1433" name="文本框 231432"/>
          <p:cNvSpPr txBox="1"/>
          <p:nvPr/>
        </p:nvSpPr>
        <p:spPr>
          <a:xfrm>
            <a:off x="9490940" y="2345315"/>
            <a:ext cx="1612900" cy="582612"/>
          </a:xfrm>
          <a:prstGeom prst="rect">
            <a:avLst/>
          </a:prstGeom>
          <a:noFill/>
          <a:ln w="5715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r>
              <a:rPr lang="zh-CN" altLang="en-US" sz="3200" b="1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通“座”</a:t>
            </a:r>
            <a:endParaRPr lang="zh-CN" altLang="en-US" sz="3200" b="1">
              <a:solidFill>
                <a:srgbClr val="3333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1434" name="文本框 231433"/>
          <p:cNvSpPr txBox="1"/>
          <p:nvPr/>
        </p:nvSpPr>
        <p:spPr>
          <a:xfrm>
            <a:off x="1115146" y="4357688"/>
            <a:ext cx="1628054" cy="584200"/>
          </a:xfrm>
          <a:prstGeom prst="rect">
            <a:avLst/>
          </a:prstGeom>
          <a:noFill/>
          <a:ln w="5715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通“否”</a:t>
            </a:r>
          </a:p>
        </p:txBody>
      </p:sp>
      <p:sp>
        <p:nvSpPr>
          <p:cNvPr id="231435" name="直接连接符 231434"/>
          <p:cNvSpPr/>
          <p:nvPr/>
        </p:nvSpPr>
        <p:spPr>
          <a:xfrm>
            <a:off x="4351338" y="4268788"/>
            <a:ext cx="609600" cy="3810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231436" name="文本框 231435"/>
          <p:cNvSpPr txBox="1"/>
          <p:nvPr/>
        </p:nvSpPr>
        <p:spPr>
          <a:xfrm>
            <a:off x="3306763" y="4789488"/>
            <a:ext cx="4321175" cy="584200"/>
          </a:xfrm>
          <a:prstGeom prst="rect">
            <a:avLst/>
          </a:prstGeom>
          <a:noFill/>
          <a:ln w="5715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r>
              <a:rPr lang="zh-CN" altLang="en-US" sz="3200" b="1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你们都将</a:t>
            </a:r>
            <a:r>
              <a:rPr lang="zh-CN" altLang="en-US" sz="3200" b="1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被</a:t>
            </a:r>
            <a:r>
              <a:rPr lang="zh-CN" altLang="en-US" sz="3200" b="1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他俘虏了</a:t>
            </a:r>
            <a:endParaRPr lang="zh-CN" altLang="en-US" sz="3200" b="1">
              <a:solidFill>
                <a:srgbClr val="3333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822767" y="4789488"/>
            <a:ext cx="15128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被动句</a:t>
            </a:r>
            <a:endParaRPr lang="zh-CN" altLang="en-US" sz="32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1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1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31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31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31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31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31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31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1428" grpId="0"/>
      <p:bldP spid="231429" grpId="0"/>
      <p:bldP spid="231430" grpId="0"/>
      <p:bldP spid="231432" grpId="0"/>
      <p:bldP spid="231433" grpId="0"/>
      <p:bldP spid="231434" grpId="0"/>
      <p:bldP spid="231436" grpId="0"/>
      <p:bldP spid="2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9633" name="矩形 232449"/>
          <p:cNvSpPr/>
          <p:nvPr/>
        </p:nvSpPr>
        <p:spPr>
          <a:xfrm>
            <a:off x="1905000" y="2590800"/>
            <a:ext cx="8534400" cy="25527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dist" eaLnBrk="0" hangingPunct="0"/>
            <a:endParaRPr lang="en-US" altLang="zh-CN" sz="2800" b="1">
              <a:latin typeface="楷体" pitchFamily="49" charset="-122"/>
              <a:ea typeface="楷体" pitchFamily="49" charset="-122"/>
            </a:endParaRPr>
          </a:p>
          <a:p>
            <a:pPr algn="just"/>
            <a:endParaRPr lang="en-US" altLang="zh-CN" sz="2800" b="1" u="sng">
              <a:latin typeface="楷体" pitchFamily="49" charset="-122"/>
              <a:ea typeface="楷体" pitchFamily="49" charset="-122"/>
            </a:endParaRPr>
          </a:p>
          <a:p>
            <a:pPr algn="dist"/>
            <a:endParaRPr lang="en-US" altLang="zh-CN" sz="2800" b="1">
              <a:latin typeface="楷体" pitchFamily="49" charset="-122"/>
              <a:ea typeface="楷体" pitchFamily="49" charset="-122"/>
            </a:endParaRPr>
          </a:p>
          <a:p>
            <a:pPr algn="just"/>
            <a:r>
              <a:rPr lang="en-US" altLang="zh-CN" sz="1400" b="1">
                <a:latin typeface="楷体" pitchFamily="49" charset="-122"/>
                <a:ea typeface="楷体" pitchFamily="49" charset="-122"/>
              </a:rPr>
              <a:t> </a:t>
            </a:r>
          </a:p>
          <a:p>
            <a:pPr algn="dist"/>
            <a:endParaRPr lang="en-US" altLang="zh-CN" sz="2800" b="1">
              <a:latin typeface="楷体" pitchFamily="49" charset="-122"/>
              <a:ea typeface="楷体" pitchFamily="49" charset="-122"/>
            </a:endParaRPr>
          </a:p>
          <a:p>
            <a:pPr algn="dist"/>
            <a:endParaRPr lang="en-US" altLang="zh-CN" sz="1000" b="1">
              <a:latin typeface="楷体" pitchFamily="49" charset="-122"/>
              <a:ea typeface="楷体" pitchFamily="49" charset="-122"/>
            </a:endParaRPr>
          </a:p>
          <a:p>
            <a:pPr algn="just"/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       </a:t>
            </a:r>
            <a:endParaRPr lang="en-US" altLang="zh-CN" sz="2400" b="1">
              <a:solidFill>
                <a:schemeClr val="accent2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9634" name="文本框 232450"/>
          <p:cNvSpPr txBox="1"/>
          <p:nvPr/>
        </p:nvSpPr>
        <p:spPr>
          <a:xfrm>
            <a:off x="152400" y="449263"/>
            <a:ext cx="11845636" cy="3170099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latin typeface="楷体" pitchFamily="49" charset="-122"/>
                <a:ea typeface="楷体" pitchFamily="49" charset="-122"/>
              </a:rPr>
              <a:t>寿毕，曰</a:t>
            </a:r>
            <a:r>
              <a:rPr lang="en-US" altLang="zh-CN" sz="4000" b="1">
                <a:latin typeface="楷体" pitchFamily="49" charset="-122"/>
                <a:ea typeface="楷体" pitchFamily="49" charset="-122"/>
              </a:rPr>
              <a:t>:“</a:t>
            </a:r>
            <a:r>
              <a:rPr lang="zh-CN" altLang="en-US" sz="4000" b="1">
                <a:latin typeface="楷体" pitchFamily="49" charset="-122"/>
                <a:ea typeface="楷体" pitchFamily="49" charset="-122"/>
              </a:rPr>
              <a:t>君王与沛公饮，军中无以为乐，请以</a:t>
            </a:r>
            <a:r>
              <a:rPr lang="zh-CN" altLang="en-US" sz="4000" b="1" smtClean="0">
                <a:latin typeface="楷体" pitchFamily="49" charset="-122"/>
                <a:ea typeface="楷体" pitchFamily="49" charset="-122"/>
              </a:rPr>
              <a:t>剑</a:t>
            </a:r>
            <a:endParaRPr lang="en-US" altLang="zh-CN" sz="4000" b="1" smtClean="0">
              <a:latin typeface="楷体" pitchFamily="49" charset="-122"/>
              <a:ea typeface="楷体" pitchFamily="49" charset="-122"/>
            </a:endParaRPr>
          </a:p>
          <a:p>
            <a:endParaRPr lang="zh-CN" altLang="en-US" sz="4000" b="1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4000" b="1">
                <a:latin typeface="楷体" pitchFamily="49" charset="-122"/>
                <a:ea typeface="楷体" pitchFamily="49" charset="-122"/>
              </a:rPr>
              <a:t>舞。”项王曰</a:t>
            </a:r>
            <a:r>
              <a:rPr lang="en-US" altLang="zh-CN" sz="4000" b="1">
                <a:latin typeface="楷体" pitchFamily="49" charset="-122"/>
                <a:ea typeface="楷体" pitchFamily="49" charset="-122"/>
              </a:rPr>
              <a:t>:“</a:t>
            </a:r>
            <a:r>
              <a:rPr lang="zh-CN" altLang="en-US" sz="4000" b="1">
                <a:latin typeface="楷体" pitchFamily="49" charset="-122"/>
                <a:ea typeface="楷体" pitchFamily="49" charset="-122"/>
              </a:rPr>
              <a:t>诺。”项庄拔剑起舞。项伯亦拔剑</a:t>
            </a:r>
          </a:p>
          <a:p>
            <a:endParaRPr lang="zh-CN" altLang="en-US" sz="4000" b="1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4000" b="1">
                <a:latin typeface="楷体" pitchFamily="49" charset="-122"/>
                <a:ea typeface="楷体" pitchFamily="49" charset="-122"/>
              </a:rPr>
              <a:t>起舞，常以身</a:t>
            </a:r>
            <a:r>
              <a:rPr lang="zh-CN" altLang="en-US" sz="4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翼</a:t>
            </a:r>
            <a:r>
              <a:rPr lang="zh-CN" altLang="en-US" sz="4000" b="1">
                <a:latin typeface="楷体" pitchFamily="49" charset="-122"/>
                <a:ea typeface="楷体" pitchFamily="49" charset="-122"/>
              </a:rPr>
              <a:t>蔽沛公，庄不得击。</a:t>
            </a:r>
          </a:p>
        </p:txBody>
      </p:sp>
      <p:sp>
        <p:nvSpPr>
          <p:cNvPr id="69636" name="文本框 232452"/>
          <p:cNvSpPr txBox="1"/>
          <p:nvPr/>
        </p:nvSpPr>
        <p:spPr>
          <a:xfrm>
            <a:off x="5470525" y="2001838"/>
            <a:ext cx="1997075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endParaRPr lang="zh-CN" sz="24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9637" name="文本框 232453"/>
          <p:cNvSpPr txBox="1"/>
          <p:nvPr/>
        </p:nvSpPr>
        <p:spPr>
          <a:xfrm>
            <a:off x="1965325" y="3449638"/>
            <a:ext cx="6035675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endParaRPr lang="zh-CN" sz="24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2458" name="文本框 232457"/>
          <p:cNvSpPr txBox="1"/>
          <p:nvPr/>
        </p:nvSpPr>
        <p:spPr>
          <a:xfrm>
            <a:off x="2731800" y="3619362"/>
            <a:ext cx="3142528" cy="1077218"/>
          </a:xfrm>
          <a:prstGeom prst="rect">
            <a:avLst/>
          </a:prstGeom>
          <a:noFill/>
          <a:ln w="5715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名作</a:t>
            </a:r>
            <a:r>
              <a:rPr lang="zh-CN" altLang="en-US" sz="32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状</a:t>
            </a:r>
            <a:endParaRPr lang="en-US" altLang="zh-CN" sz="3200" b="1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200" b="1" smtClean="0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像</a:t>
            </a:r>
            <a:r>
              <a:rPr lang="zh-CN" altLang="en-US" sz="3200" b="1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鸟的翅膀</a:t>
            </a:r>
            <a:r>
              <a:rPr lang="zh-CN" altLang="en-US" sz="3200" b="1" smtClean="0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一样</a:t>
            </a:r>
            <a:endParaRPr lang="zh-CN" altLang="en-US" sz="32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2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2458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 txBox="1">
            <a:spLocks noGrp="1"/>
          </p:cNvSpPr>
          <p:nvPr>
            <p:ph type="title"/>
          </p:nvPr>
        </p:nvSpPr>
        <p:spPr>
          <a:xfrm>
            <a:off x="953135" y="268378"/>
            <a:ext cx="10972800" cy="769441"/>
          </a:xfrm>
          <a:noFill/>
        </p:spPr>
        <p:txBody>
          <a:bodyPr wrap="square" rtlCol="0">
            <a:spAutoFit/>
          </a:bodyPr>
          <a:lstStyle/>
          <a:p>
            <a:pPr lvl="0" algn="l" defTabSz="914400" eaLnBrk="1" hangingPunct="1">
              <a:buFont typeface="Arial" panose="020b0604020202020204" pitchFamily="34" charset="0"/>
            </a:pPr>
            <a:r>
              <a:rPr lang="en-US" altLang="zh-CN" b="1" kern="1200" err="1"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鸿门宴上，项羽是否有杀刘邦之心？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745403" y="1436717"/>
            <a:ext cx="549021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华文中宋" panose="02010600040101010101" charset="-122"/>
              </a:rPr>
              <a:t>没有杀刘邦之心。</a:t>
            </a:r>
          </a:p>
          <a:p>
            <a:endParaRPr lang="zh-CN" altLang="en-US" sz="3600" b="1">
              <a:solidFill>
                <a:srgbClr val="000000"/>
              </a:solidFill>
              <a:latin typeface="楷体" pitchFamily="49" charset="-122"/>
              <a:ea typeface="楷体" pitchFamily="49" charset="-122"/>
              <a:cs typeface="华文中宋" panose="02010600040101010101" charset="-122"/>
            </a:endParaRPr>
          </a:p>
          <a:p>
            <a:r>
              <a:rPr lang="en-US" altLang="zh-CN" sz="3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华文中宋" panose="02010600040101010101" charset="-122"/>
              </a:rPr>
              <a:t>1.</a:t>
            </a:r>
            <a:r>
              <a:rPr lang="zh-CN" altLang="en-US" sz="3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华文中宋" panose="02010600040101010101" charset="-122"/>
              </a:rPr>
              <a:t>有许诺在先；</a:t>
            </a:r>
          </a:p>
          <a:p>
            <a:r>
              <a:rPr lang="en-US" altLang="zh-CN" sz="3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华文中宋" panose="02010600040101010101" charset="-122"/>
              </a:rPr>
              <a:t>2.</a:t>
            </a:r>
            <a:r>
              <a:rPr lang="zh-CN" altLang="en-US" sz="3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华文中宋" panose="02010600040101010101" charset="-122"/>
              </a:rPr>
              <a:t>听信刘邦之言；</a:t>
            </a:r>
          </a:p>
          <a:p>
            <a:r>
              <a:rPr lang="en-US" altLang="zh-CN" sz="3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华文中宋" panose="02010600040101010101" charset="-122"/>
              </a:rPr>
              <a:t>3.</a:t>
            </a:r>
            <a:r>
              <a:rPr lang="zh-CN" altLang="en-US" sz="3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华文中宋" panose="02010600040101010101" charset="-122"/>
              </a:rPr>
              <a:t>对范增默然不应；</a:t>
            </a:r>
          </a:p>
          <a:p>
            <a:r>
              <a:rPr lang="en-US" altLang="zh-CN" sz="3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华文中宋" panose="02010600040101010101" charset="-122"/>
              </a:rPr>
              <a:t>4.</a:t>
            </a:r>
            <a:r>
              <a:rPr lang="zh-CN" altLang="en-US" sz="3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华文中宋" panose="02010600040101010101" charset="-122"/>
              </a:rPr>
              <a:t>刘邦能顺利脱身。</a:t>
            </a:r>
          </a:p>
        </p:txBody>
      </p:sp>
    </p:spTree>
    <p:extLst>
      <p:ext uri="{BB962C8B-B14F-4D97-AF65-F5344CB8AC3E}">
        <p14:creationId xmlns:p14="http://schemas.microsoft.com/office/powerpoint/2010/main" xmlns="" val="1807978897"/>
      </p:ext>
    </p:extLst>
  </p:cSld>
  <p:clrMapOvr>
    <a:masterClrMapping/>
  </p:clrMapOvr>
  <p:transition spd="slow">
    <p:wipe/>
  </p:transition>
  <p:timing/>
</p:sld>
</file>

<file path=ppt/slides/slide5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2707" name="矩形 72706"/>
          <p:cNvSpPr/>
          <p:nvPr/>
        </p:nvSpPr>
        <p:spPr>
          <a:xfrm>
            <a:off x="376238" y="1558925"/>
            <a:ext cx="10809287" cy="33547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>
              <a:spcBef>
                <a:spcPct val="20000"/>
              </a:spcBef>
            </a:pP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一、词类</a:t>
            </a:r>
            <a:r>
              <a:rPr lang="zh-CN" altLang="en-US" sz="3200" b="1" smtClean="0">
                <a:latin typeface="楷体" pitchFamily="49" charset="-122"/>
                <a:ea typeface="楷体" pitchFamily="49" charset="-122"/>
              </a:rPr>
              <a:t>活用</a:t>
            </a:r>
            <a:endParaRPr lang="zh-CN" altLang="en-US" sz="3200" b="1">
              <a:latin typeface="楷体" pitchFamily="49" charset="-122"/>
              <a:ea typeface="楷体" pitchFamily="49" charset="-122"/>
            </a:endParaRPr>
          </a:p>
          <a:p>
            <a:pPr algn="just">
              <a:spcBef>
                <a:spcPct val="20000"/>
              </a:spcBef>
            </a:pPr>
            <a:r>
              <a:rPr lang="zh-CN" altLang="en-US" sz="3000" b="1">
                <a:latin typeface="楷体" pitchFamily="49" charset="-122"/>
                <a:ea typeface="楷体" pitchFamily="49" charset="-122"/>
              </a:rPr>
              <a:t>1、沛公旦日</a:t>
            </a:r>
            <a:r>
              <a:rPr lang="zh-CN" altLang="en-US" sz="3000" b="1">
                <a:solidFill>
                  <a:srgbClr val="FF5050"/>
                </a:solidFill>
                <a:latin typeface="楷体" pitchFamily="49" charset="-122"/>
                <a:ea typeface="楷体" pitchFamily="49" charset="-122"/>
              </a:rPr>
              <a:t>从</a:t>
            </a:r>
            <a:r>
              <a:rPr lang="zh-CN" altLang="en-US" sz="3000" b="1">
                <a:latin typeface="楷体" pitchFamily="49" charset="-122"/>
                <a:ea typeface="楷体" pitchFamily="49" charset="-122"/>
              </a:rPr>
              <a:t>百余骑   </a:t>
            </a:r>
            <a:r>
              <a:rPr lang="zh-CN" altLang="en-US" sz="3000" b="1">
                <a:solidFill>
                  <a:srgbClr val="FF5050"/>
                </a:solidFill>
                <a:latin typeface="楷体" pitchFamily="49" charset="-122"/>
                <a:ea typeface="楷体" pitchFamily="49" charset="-122"/>
              </a:rPr>
              <a:t>从，</a:t>
            </a:r>
            <a:r>
              <a:rPr lang="zh-CN" altLang="en-US" sz="3000" b="1">
                <a:latin typeface="楷体" pitchFamily="49" charset="-122"/>
                <a:ea typeface="楷体" pitchFamily="49" charset="-122"/>
              </a:rPr>
              <a:t>使……跟随，带领，使动用法。</a:t>
            </a:r>
          </a:p>
          <a:p>
            <a:pPr algn="just">
              <a:spcBef>
                <a:spcPct val="20000"/>
              </a:spcBef>
            </a:pPr>
            <a:r>
              <a:rPr lang="zh-CN" altLang="en-US" sz="3000" b="1">
                <a:latin typeface="楷体" pitchFamily="49" charset="-122"/>
                <a:ea typeface="楷体" pitchFamily="49" charset="-122"/>
              </a:rPr>
              <a:t>2、项王、项伯</a:t>
            </a:r>
            <a:r>
              <a:rPr lang="zh-CN" altLang="en-US" sz="3000" b="1">
                <a:solidFill>
                  <a:srgbClr val="FF5050"/>
                </a:solidFill>
                <a:latin typeface="楷体" pitchFamily="49" charset="-122"/>
                <a:ea typeface="楷体" pitchFamily="49" charset="-122"/>
              </a:rPr>
              <a:t>东</a:t>
            </a:r>
            <a:r>
              <a:rPr lang="zh-CN" altLang="en-US" sz="3000" b="1">
                <a:latin typeface="楷体" pitchFamily="49" charset="-122"/>
                <a:ea typeface="楷体" pitchFamily="49" charset="-122"/>
              </a:rPr>
              <a:t>向坐   </a:t>
            </a:r>
            <a:r>
              <a:rPr lang="zh-CN" altLang="en-US" sz="3000" b="1" smtClean="0">
                <a:solidFill>
                  <a:srgbClr val="FF5050"/>
                </a:solidFill>
                <a:latin typeface="楷体" pitchFamily="49" charset="-122"/>
                <a:ea typeface="楷体" pitchFamily="49" charset="-122"/>
              </a:rPr>
              <a:t>东</a:t>
            </a:r>
            <a:r>
              <a:rPr lang="zh-CN" altLang="en-US" sz="3000" b="1">
                <a:solidFill>
                  <a:srgbClr val="FF505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3000" b="1">
                <a:latin typeface="楷体" pitchFamily="49" charset="-122"/>
                <a:ea typeface="楷体" pitchFamily="49" charset="-122"/>
              </a:rPr>
              <a:t>面向东，名词作状语。</a:t>
            </a:r>
          </a:p>
          <a:p>
            <a:pPr algn="just">
              <a:spcBef>
                <a:spcPct val="20000"/>
              </a:spcBef>
            </a:pPr>
            <a:r>
              <a:rPr lang="zh-CN" altLang="en-US" sz="3000" b="1">
                <a:latin typeface="楷体" pitchFamily="49" charset="-122"/>
                <a:ea typeface="楷体" pitchFamily="49" charset="-122"/>
              </a:rPr>
              <a:t>3、范增数</a:t>
            </a:r>
            <a:r>
              <a:rPr lang="zh-CN" altLang="en-US" sz="3000" b="1">
                <a:solidFill>
                  <a:srgbClr val="FF5050"/>
                </a:solidFill>
                <a:latin typeface="楷体" pitchFamily="49" charset="-122"/>
                <a:ea typeface="楷体" pitchFamily="49" charset="-122"/>
              </a:rPr>
              <a:t>目</a:t>
            </a:r>
            <a:r>
              <a:rPr lang="zh-CN" altLang="en-US" sz="3000" b="1">
                <a:latin typeface="楷体" pitchFamily="49" charset="-122"/>
                <a:ea typeface="楷体" pitchFamily="49" charset="-122"/>
              </a:rPr>
              <a:t>(于)项王   </a:t>
            </a:r>
            <a:r>
              <a:rPr lang="zh-CN" altLang="en-US" sz="3000" b="1" smtClean="0">
                <a:solidFill>
                  <a:srgbClr val="FF5050"/>
                </a:solidFill>
                <a:latin typeface="楷体" pitchFamily="49" charset="-122"/>
                <a:ea typeface="楷体" pitchFamily="49" charset="-122"/>
              </a:rPr>
              <a:t>目</a:t>
            </a:r>
            <a:r>
              <a:rPr lang="zh-CN" altLang="en-US" sz="3000" b="1">
                <a:solidFill>
                  <a:srgbClr val="FF505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3000" b="1">
                <a:latin typeface="楷体" pitchFamily="49" charset="-122"/>
                <a:ea typeface="楷体" pitchFamily="49" charset="-122"/>
              </a:rPr>
              <a:t>使眼色，名词作动词。</a:t>
            </a:r>
          </a:p>
          <a:p>
            <a:pPr algn="just">
              <a:spcBef>
                <a:spcPct val="20000"/>
              </a:spcBef>
            </a:pPr>
            <a:r>
              <a:rPr lang="zh-CN" altLang="en-US" sz="3000" b="1">
                <a:latin typeface="楷体" pitchFamily="49" charset="-122"/>
                <a:ea typeface="楷体" pitchFamily="49" charset="-122"/>
              </a:rPr>
              <a:t>4、若入</a:t>
            </a:r>
            <a:r>
              <a:rPr lang="zh-CN" altLang="en-US" sz="3000" b="1">
                <a:solidFill>
                  <a:srgbClr val="FF5050"/>
                </a:solidFill>
                <a:latin typeface="楷体" pitchFamily="49" charset="-122"/>
                <a:ea typeface="楷体" pitchFamily="49" charset="-122"/>
              </a:rPr>
              <a:t>前</a:t>
            </a:r>
            <a:r>
              <a:rPr lang="zh-CN" altLang="en-US" sz="3000" b="1">
                <a:latin typeface="楷体" pitchFamily="49" charset="-122"/>
                <a:ea typeface="楷体" pitchFamily="49" charset="-122"/>
              </a:rPr>
              <a:t>为寿         </a:t>
            </a:r>
            <a:r>
              <a:rPr lang="zh-CN" altLang="en-US" sz="3000" b="1" smtClean="0">
                <a:solidFill>
                  <a:srgbClr val="FF5050"/>
                </a:solidFill>
                <a:latin typeface="楷体" pitchFamily="49" charset="-122"/>
                <a:ea typeface="楷体" pitchFamily="49" charset="-122"/>
              </a:rPr>
              <a:t>前</a:t>
            </a:r>
            <a:r>
              <a:rPr lang="zh-CN" altLang="en-US" sz="3000" b="1">
                <a:solidFill>
                  <a:srgbClr val="FF505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3000" b="1">
                <a:latin typeface="楷体" pitchFamily="49" charset="-122"/>
                <a:ea typeface="楷体" pitchFamily="49" charset="-122"/>
              </a:rPr>
              <a:t>上前，方位名词作动词。</a:t>
            </a:r>
          </a:p>
          <a:p>
            <a:pPr algn="just">
              <a:spcBef>
                <a:spcPct val="20000"/>
              </a:spcBef>
            </a:pPr>
            <a:r>
              <a:rPr lang="zh-CN" altLang="en-US" sz="3000" b="1">
                <a:latin typeface="楷体" pitchFamily="49" charset="-122"/>
                <a:ea typeface="楷体" pitchFamily="49" charset="-122"/>
              </a:rPr>
              <a:t>5、常以身</a:t>
            </a:r>
            <a:r>
              <a:rPr lang="zh-CN" altLang="en-US" sz="3000" b="1">
                <a:solidFill>
                  <a:srgbClr val="FF5050"/>
                </a:solidFill>
                <a:latin typeface="楷体" pitchFamily="49" charset="-122"/>
                <a:ea typeface="楷体" pitchFamily="49" charset="-122"/>
              </a:rPr>
              <a:t>翼</a:t>
            </a:r>
            <a:r>
              <a:rPr lang="zh-CN" altLang="en-US" sz="3000" b="1">
                <a:latin typeface="楷体" pitchFamily="49" charset="-122"/>
                <a:ea typeface="楷体" pitchFamily="49" charset="-122"/>
              </a:rPr>
              <a:t>蔽沛公     </a:t>
            </a:r>
            <a:r>
              <a:rPr lang="zh-CN" altLang="en-US" sz="3000" b="1" smtClean="0">
                <a:solidFill>
                  <a:srgbClr val="FF5050"/>
                </a:solidFill>
                <a:latin typeface="楷体" pitchFamily="49" charset="-122"/>
                <a:ea typeface="楷体" pitchFamily="49" charset="-122"/>
              </a:rPr>
              <a:t>翼</a:t>
            </a:r>
            <a:r>
              <a:rPr lang="zh-CN" altLang="en-US" sz="3000" b="1">
                <a:solidFill>
                  <a:srgbClr val="FF505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3000" b="1">
                <a:latin typeface="楷体" pitchFamily="49" charset="-122"/>
                <a:ea typeface="楷体" pitchFamily="49" charset="-122"/>
              </a:rPr>
              <a:t>像鸟的翅膀一样，名词作状语。 </a:t>
            </a:r>
          </a:p>
        </p:txBody>
      </p:sp>
      <p:sp>
        <p:nvSpPr>
          <p:cNvPr id="72709" name="矩形 72708"/>
          <p:cNvSpPr/>
          <p:nvPr/>
        </p:nvSpPr>
        <p:spPr>
          <a:xfrm>
            <a:off x="2362200" y="3810000"/>
            <a:ext cx="8001000" cy="5222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>
              <a:spcBef>
                <a:spcPct val="20000"/>
              </a:spcBef>
            </a:pPr>
            <a:endParaRPr lang="zh-CN" altLang="en-US" sz="2800" b="1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70659" name="组合 2"/>
          <p:cNvGrpSpPr/>
          <p:nvPr/>
        </p:nvGrpSpPr>
        <p:grpSpPr>
          <a:xfrm>
            <a:off x="-3175" y="-231775"/>
            <a:ext cx="6619875" cy="1495425"/>
            <a:chOff x="-5" y="-322"/>
            <a:chExt cx="10425" cy="2355"/>
          </a:xfrm>
        </p:grpSpPr>
        <p:grpSp>
          <p:nvGrpSpPr>
            <p:cNvPr id="70660" name="组合 3"/>
            <p:cNvGrpSpPr/>
            <p:nvPr/>
          </p:nvGrpSpPr>
          <p:grpSpPr>
            <a:xfrm>
              <a:off x="-5" y="538"/>
              <a:ext cx="10425" cy="1495"/>
              <a:chOff x="-6" y="1"/>
              <a:chExt cx="6619368" cy="950731"/>
            </a:xfrm>
          </p:grpSpPr>
          <p:pic>
            <p:nvPicPr>
              <p:cNvPr id="70661" name="Picture 9" descr="F:\ppt素材\图标\我收集的图标\字体\3.png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5400000">
                <a:off x="2834312" y="-2834318"/>
                <a:ext cx="950731" cy="66193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7" name="TextBox 2"/>
              <p:cNvSpPr txBox="1"/>
              <p:nvPr/>
            </p:nvSpPr>
            <p:spPr>
              <a:xfrm>
                <a:off x="1122981" y="298643"/>
                <a:ext cx="3966918" cy="58442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marR="0" defTabSz="914400">
                  <a:buFont typeface="Arial" panose="020b0604020202020204" pitchFamily="34" charset="0"/>
                  <a:buNone/>
                </a:pPr>
                <a:r>
                  <a:rPr kumimoji="0" lang="zh-CN" sz="3200" b="1" kern="1200" cap="none" spc="500" normalizeH="0" baseline="0" noProof="1">
                    <a:solidFill>
                      <a:srgbClr val="FFFFFF"/>
                    </a:solidFill>
                    <a:latin typeface="楷体" pitchFamily="49" charset="-122"/>
                    <a:ea typeface="楷体" pitchFamily="49" charset="-122"/>
                    <a:sym typeface="+mn-ea"/>
                  </a:rPr>
                  <a:t>知识小结</a:t>
                </a:r>
              </a:p>
            </p:txBody>
          </p:sp>
        </p:grpSp>
        <p:pic>
          <p:nvPicPr>
            <p:cNvPr id="70663" name="Picture 6" descr="F:\超棒ppt模板\中国风\中国风物件\maobi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3" y="-322"/>
              <a:ext cx="2342" cy="2342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2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2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7" grpId="0"/>
      <p:bldP spid="72709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3730" name="矩形 73729"/>
          <p:cNvSpPr/>
          <p:nvPr/>
        </p:nvSpPr>
        <p:spPr>
          <a:xfrm>
            <a:off x="204788" y="4186238"/>
            <a:ext cx="11801475" cy="11382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>
              <a:spcBef>
                <a:spcPct val="20000"/>
              </a:spcBef>
            </a:pP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四、固定句式</a:t>
            </a:r>
          </a:p>
          <a:p>
            <a:pPr algn="just">
              <a:spcBef>
                <a:spcPct val="20000"/>
              </a:spcBef>
            </a:pPr>
            <a:r>
              <a:rPr lang="zh-CN" altLang="en-US" sz="3000" b="1">
                <a:latin typeface="楷体" pitchFamily="49" charset="-122"/>
                <a:ea typeface="楷体" pitchFamily="49" charset="-122"/>
              </a:rPr>
              <a:t>不者，若属皆且</a:t>
            </a:r>
            <a:r>
              <a:rPr lang="zh-CN" altLang="en-US" sz="3000" b="1">
                <a:solidFill>
                  <a:srgbClr val="FF5050"/>
                </a:solidFill>
                <a:latin typeface="楷体" pitchFamily="49" charset="-122"/>
                <a:ea typeface="楷体" pitchFamily="49" charset="-122"/>
              </a:rPr>
              <a:t>为</a:t>
            </a:r>
            <a:r>
              <a:rPr lang="zh-CN" altLang="en-US" sz="3000" b="1">
                <a:latin typeface="楷体" pitchFamily="49" charset="-122"/>
                <a:ea typeface="楷体" pitchFamily="49" charset="-122"/>
              </a:rPr>
              <a:t>(之)</a:t>
            </a:r>
            <a:r>
              <a:rPr lang="zh-CN" altLang="en-US" sz="3000" b="1">
                <a:solidFill>
                  <a:srgbClr val="FF5050"/>
                </a:solidFill>
                <a:latin typeface="楷体" pitchFamily="49" charset="-122"/>
                <a:ea typeface="楷体" pitchFamily="49" charset="-122"/>
              </a:rPr>
              <a:t>所</a:t>
            </a:r>
            <a:r>
              <a:rPr lang="zh-CN" altLang="en-US" sz="3000" b="1">
                <a:latin typeface="楷体" pitchFamily="49" charset="-122"/>
                <a:ea typeface="楷体" pitchFamily="49" charset="-122"/>
              </a:rPr>
              <a:t>虏  </a:t>
            </a:r>
            <a:r>
              <a:rPr lang="zh-CN" altLang="en-US" sz="3000" b="1">
                <a:solidFill>
                  <a:srgbClr val="FF5050"/>
                </a:solidFill>
                <a:latin typeface="楷体" pitchFamily="49" charset="-122"/>
                <a:ea typeface="楷体" pitchFamily="49" charset="-122"/>
              </a:rPr>
              <a:t>为…所…     </a:t>
            </a:r>
            <a:r>
              <a:rPr lang="zh-CN" altLang="en-US" sz="3000" b="1">
                <a:latin typeface="楷体" pitchFamily="49" charset="-122"/>
                <a:ea typeface="楷体" pitchFamily="49" charset="-122"/>
              </a:rPr>
              <a:t>表被动，引进主动者 </a:t>
            </a:r>
          </a:p>
        </p:txBody>
      </p:sp>
      <p:sp>
        <p:nvSpPr>
          <p:cNvPr id="71682" name="文本框 73730"/>
          <p:cNvSpPr txBox="1"/>
          <p:nvPr/>
        </p:nvSpPr>
        <p:spPr>
          <a:xfrm>
            <a:off x="204788" y="1752600"/>
            <a:ext cx="8915400" cy="22447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三、通假字</a:t>
            </a:r>
          </a:p>
          <a:p>
            <a:pPr>
              <a:spcBef>
                <a:spcPct val="20000"/>
              </a:spcBef>
            </a:pPr>
            <a:r>
              <a:rPr lang="zh-CN" altLang="en-US" sz="3000" b="1">
                <a:latin typeface="楷体" pitchFamily="49" charset="-122"/>
                <a:ea typeface="楷体" pitchFamily="49" charset="-122"/>
              </a:rPr>
              <a:t>令将军与臣有</a:t>
            </a:r>
            <a:r>
              <a:rPr lang="zh-CN" altLang="en-US" sz="3000" b="1">
                <a:solidFill>
                  <a:srgbClr val="FF5050"/>
                </a:solidFill>
                <a:latin typeface="楷体" pitchFamily="49" charset="-122"/>
                <a:ea typeface="楷体" pitchFamily="49" charset="-122"/>
              </a:rPr>
              <a:t>郤         郤</a:t>
            </a:r>
            <a:r>
              <a:rPr lang="zh-CN" altLang="en-US" sz="3000" b="1">
                <a:latin typeface="楷体" pitchFamily="49" charset="-122"/>
                <a:ea typeface="楷体" pitchFamily="49" charset="-122"/>
              </a:rPr>
              <a:t>通隙，隔阂，嫌怨</a:t>
            </a:r>
          </a:p>
          <a:p>
            <a:pPr>
              <a:spcBef>
                <a:spcPct val="20000"/>
              </a:spcBef>
            </a:pPr>
            <a:r>
              <a:rPr lang="zh-CN" altLang="en-US" sz="3000" b="1">
                <a:latin typeface="楷体" pitchFamily="49" charset="-122"/>
                <a:ea typeface="楷体" pitchFamily="49" charset="-122"/>
              </a:rPr>
              <a:t>因击沛公于</a:t>
            </a:r>
            <a:r>
              <a:rPr lang="zh-CN" altLang="en-US" sz="3000" b="1">
                <a:solidFill>
                  <a:srgbClr val="FF5050"/>
                </a:solidFill>
                <a:latin typeface="楷体" pitchFamily="49" charset="-122"/>
                <a:ea typeface="楷体" pitchFamily="49" charset="-122"/>
              </a:rPr>
              <a:t>坐           </a:t>
            </a:r>
            <a:r>
              <a:rPr lang="zh-CN" altLang="en-US" sz="3000" b="1" smtClean="0">
                <a:solidFill>
                  <a:srgbClr val="FF5050"/>
                </a:solidFill>
                <a:latin typeface="楷体" pitchFamily="49" charset="-122"/>
                <a:ea typeface="楷体" pitchFamily="49" charset="-122"/>
              </a:rPr>
              <a:t>坐</a:t>
            </a:r>
            <a:r>
              <a:rPr lang="zh-CN" altLang="en-US" sz="3000" b="1">
                <a:latin typeface="楷体" pitchFamily="49" charset="-122"/>
                <a:ea typeface="楷体" pitchFamily="49" charset="-122"/>
              </a:rPr>
              <a:t>通座，座位</a:t>
            </a:r>
          </a:p>
          <a:p>
            <a:pPr>
              <a:spcBef>
                <a:spcPct val="20000"/>
              </a:spcBef>
            </a:pPr>
            <a:r>
              <a:rPr lang="zh-CN" altLang="en-US" sz="3000" b="1">
                <a:solidFill>
                  <a:srgbClr val="FF5050"/>
                </a:solidFill>
                <a:latin typeface="楷体" pitchFamily="49" charset="-122"/>
                <a:ea typeface="楷体" pitchFamily="49" charset="-122"/>
              </a:rPr>
              <a:t>不</a:t>
            </a:r>
            <a:r>
              <a:rPr lang="zh-CN" altLang="en-US" sz="3000" b="1">
                <a:latin typeface="楷体" pitchFamily="49" charset="-122"/>
                <a:ea typeface="楷体" pitchFamily="49" charset="-122"/>
              </a:rPr>
              <a:t>者                   </a:t>
            </a:r>
            <a:r>
              <a:rPr lang="zh-CN" altLang="en-US" sz="3000" b="1" smtClean="0">
                <a:solidFill>
                  <a:srgbClr val="FF5050"/>
                </a:solidFill>
                <a:latin typeface="楷体" pitchFamily="49" charset="-122"/>
                <a:ea typeface="楷体" pitchFamily="49" charset="-122"/>
              </a:rPr>
              <a:t>不</a:t>
            </a:r>
            <a:r>
              <a:rPr lang="zh-CN" altLang="en-US" sz="3000" b="1" smtClean="0">
                <a:latin typeface="楷体" pitchFamily="49" charset="-122"/>
                <a:ea typeface="楷体" pitchFamily="49" charset="-122"/>
              </a:rPr>
              <a:t>通</a:t>
            </a:r>
            <a:r>
              <a:rPr lang="zh-CN" altLang="en-US" sz="3000" b="1">
                <a:latin typeface="楷体" pitchFamily="49" charset="-122"/>
                <a:ea typeface="楷体" pitchFamily="49" charset="-122"/>
              </a:rPr>
              <a:t>否，否则；</a:t>
            </a:r>
          </a:p>
        </p:txBody>
      </p:sp>
      <p:sp>
        <p:nvSpPr>
          <p:cNvPr id="72708" name="矩形 72707"/>
          <p:cNvSpPr/>
          <p:nvPr/>
        </p:nvSpPr>
        <p:spPr>
          <a:xfrm>
            <a:off x="204788" y="357188"/>
            <a:ext cx="10914062" cy="11382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>
              <a:spcBef>
                <a:spcPct val="20000"/>
              </a:spcBef>
            </a:pP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二、古今异义</a:t>
            </a:r>
            <a:endParaRPr lang="zh-CN" altLang="en-US" sz="1600" b="1">
              <a:latin typeface="楷体" pitchFamily="49" charset="-122"/>
              <a:ea typeface="楷体" pitchFamily="49" charset="-122"/>
            </a:endParaRPr>
          </a:p>
          <a:p>
            <a:pPr algn="just">
              <a:spcBef>
                <a:spcPct val="20000"/>
              </a:spcBef>
            </a:pPr>
            <a:r>
              <a:rPr lang="zh-CN" altLang="en-US" sz="3000" b="1">
                <a:latin typeface="楷体" pitchFamily="49" charset="-122"/>
                <a:ea typeface="楷体" pitchFamily="49" charset="-122"/>
              </a:rPr>
              <a:t>将军战(于)</a:t>
            </a:r>
            <a:r>
              <a:rPr lang="zh-CN" altLang="en-US" sz="3000" b="1">
                <a:solidFill>
                  <a:srgbClr val="FF5050"/>
                </a:solidFill>
                <a:latin typeface="楷体" pitchFamily="49" charset="-122"/>
                <a:ea typeface="楷体" pitchFamily="49" charset="-122"/>
              </a:rPr>
              <a:t>河北  </a:t>
            </a:r>
            <a:r>
              <a:rPr lang="zh-CN" altLang="en-US" sz="3000" b="1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3000" b="1">
                <a:solidFill>
                  <a:srgbClr val="FF5050"/>
                </a:solidFill>
                <a:latin typeface="楷体" pitchFamily="49" charset="-122"/>
                <a:ea typeface="楷体" pitchFamily="49" charset="-122"/>
              </a:rPr>
              <a:t>河北</a:t>
            </a:r>
            <a:r>
              <a:rPr lang="zh-CN" altLang="en-US" sz="3000" b="1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3000" b="1" smtClean="0">
                <a:latin typeface="楷体" pitchFamily="49" charset="-122"/>
                <a:ea typeface="楷体" pitchFamily="49" charset="-122"/>
              </a:rPr>
              <a:t>  古</a:t>
            </a:r>
            <a:r>
              <a:rPr lang="zh-CN" altLang="en-US" sz="3000" b="1">
                <a:latin typeface="楷体" pitchFamily="49" charset="-122"/>
                <a:ea typeface="楷体" pitchFamily="49" charset="-122"/>
              </a:rPr>
              <a:t>：黄河以北。 今：河北省</a:t>
            </a:r>
          </a:p>
        </p:txBody>
      </p:sp>
    </p:spTree>
  </p:cSld>
  <p:clrMapOvr>
    <a:masterClrMapping/>
  </p:clrMapOvr>
  <p:transition spd="slow">
    <p:wipe/>
  </p:transition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0481" name="组合 1"/>
          <p:cNvGrpSpPr/>
          <p:nvPr/>
        </p:nvGrpSpPr>
        <p:grpSpPr>
          <a:xfrm>
            <a:off x="-3175" y="-204787"/>
            <a:ext cx="6619875" cy="1495425"/>
            <a:chOff x="-5" y="-322"/>
            <a:chExt cx="10424" cy="2354"/>
          </a:xfrm>
        </p:grpSpPr>
        <p:grpSp>
          <p:nvGrpSpPr>
            <p:cNvPr id="20482" name="组合 3"/>
            <p:cNvGrpSpPr/>
            <p:nvPr/>
          </p:nvGrpSpPr>
          <p:grpSpPr>
            <a:xfrm>
              <a:off x="-5" y="537"/>
              <a:ext cx="10425" cy="1495"/>
              <a:chOff x="-5" y="1"/>
              <a:chExt cx="6619368" cy="950731"/>
            </a:xfrm>
          </p:grpSpPr>
          <p:pic>
            <p:nvPicPr>
              <p:cNvPr id="20483" name="Picture 9" descr="F:\ppt素材\图标\我收集的图标\字体\3.png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5400000">
                <a:off x="2834312" y="-2834318"/>
                <a:ext cx="950731" cy="66193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8448" name="TextBox 2"/>
              <p:cNvSpPr txBox="1"/>
              <p:nvPr/>
            </p:nvSpPr>
            <p:spPr>
              <a:xfrm>
                <a:off x="1122981" y="298643"/>
                <a:ext cx="3966918" cy="58442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marR="0" defTabSz="914400">
                  <a:buFont typeface="Arial" panose="020b0604020202020204" pitchFamily="34" charset="0"/>
                  <a:buNone/>
                </a:pPr>
                <a:r>
                  <a:rPr kumimoji="0" lang="zh-CN" altLang="en-US" sz="3200" b="1" kern="1200" cap="none" spc="500" normalizeH="0" baseline="0" noProof="1">
                    <a:solidFill>
                      <a:srgbClr val="FFFFFF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  <a:sym typeface="+mn-ea"/>
                  </a:rPr>
                  <a:t> 文学常识</a:t>
                </a:r>
              </a:p>
            </p:txBody>
          </p:sp>
        </p:grpSp>
        <p:pic>
          <p:nvPicPr>
            <p:cNvPr id="20485" name="Picture 6" descr="F:\超棒ppt模板\中国风\中国风物件\maobi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2" y="-322"/>
              <a:ext cx="2342" cy="2342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21510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56075" y="4171950"/>
            <a:ext cx="8018463" cy="26781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7" name="文本框 3"/>
          <p:cNvSpPr txBox="1"/>
          <p:nvPr/>
        </p:nvSpPr>
        <p:spPr>
          <a:xfrm>
            <a:off x="2390775" y="1628775"/>
            <a:ext cx="9694863" cy="33242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742950" lvl="1" indent="0" algn="l" rtl="0" eaLnBrk="0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3800" b="1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（前</a:t>
            </a:r>
            <a:r>
              <a:rPr lang="en-US" altLang="zh-CN" sz="3800" b="1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145-</a:t>
            </a:r>
            <a:r>
              <a:rPr lang="en-US" altLang="zh-CN" sz="3800" b="1" smtClean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--</a:t>
            </a:r>
            <a:r>
              <a:rPr lang="zh-CN" altLang="en-US" sz="3800" b="1" smtClean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？）</a:t>
            </a:r>
            <a:endParaRPr lang="zh-CN" altLang="en-US" sz="2000" b="1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 marL="742950" lvl="1" indent="0" algn="l" rtl="0" eaLnBrk="0" hangingPunct="0">
              <a:spcBef>
                <a:spcPct val="0"/>
              </a:spcBef>
              <a:spcAft>
                <a:spcPct val="0"/>
              </a:spcAft>
              <a:buNone/>
            </a:pPr>
            <a:endParaRPr lang="zh-CN" altLang="en-US" sz="2000" b="1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 marL="742950" lvl="1" indent="0" algn="l" rtl="0" eaLnBrk="0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3800" b="1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字子长，</a:t>
            </a:r>
            <a:r>
              <a:rPr lang="zh-CN" altLang="en-US" sz="3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西汉</a:t>
            </a:r>
            <a:r>
              <a:rPr lang="zh-CN" altLang="en-US" sz="3800" b="1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著名史学家、文学家、思想家。继父职任太史令。因替李陵辩护，入狱遭宫刑，后发奋著书，历尽艰辛，著成</a:t>
            </a:r>
            <a:r>
              <a:rPr lang="en-US" altLang="zh-CN" sz="3800" b="1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《</a:t>
            </a:r>
            <a:r>
              <a:rPr lang="zh-CN" altLang="en-US" sz="3800" b="1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史记</a:t>
            </a:r>
            <a:r>
              <a:rPr lang="en-US" altLang="zh-CN" sz="3800" b="1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》</a:t>
            </a:r>
          </a:p>
        </p:txBody>
      </p:sp>
      <p:pic>
        <p:nvPicPr>
          <p:cNvPr id="33795" name="图片 33794" descr="司马迁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8275" y="1697038"/>
            <a:ext cx="2759075" cy="34639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1514" name="组合 11"/>
          <p:cNvGrpSpPr/>
          <p:nvPr/>
        </p:nvGrpSpPr>
        <p:grpSpPr>
          <a:xfrm>
            <a:off x="168275" y="4529138"/>
            <a:ext cx="2759075" cy="830262"/>
            <a:chOff x="-968671" y="150405"/>
            <a:chExt cx="1200435" cy="597066"/>
          </a:xfrm>
        </p:grpSpPr>
        <p:pic>
          <p:nvPicPr>
            <p:cNvPr id="20490" name="Picture 4" descr="印章 源底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5400000">
              <a:off x="-618106" y="-142072"/>
              <a:ext cx="499234" cy="120035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491" name="文本框 13"/>
            <p:cNvSpPr txBox="1"/>
            <p:nvPr/>
          </p:nvSpPr>
          <p:spPr>
            <a:xfrm>
              <a:off x="-854519" y="150405"/>
              <a:ext cx="1086283" cy="59706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4800">
                  <a:solidFill>
                    <a:srgbClr val="FFFFFF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司马迁</a:t>
              </a:r>
            </a:p>
          </p:txBody>
        </p: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  <p:cond evt="onBegin" delay="0">
                          <p:tn val="15"/>
                        </p:cond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7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3489" name="文本框 332801"/>
          <p:cNvSpPr txBox="1"/>
          <p:nvPr/>
        </p:nvSpPr>
        <p:spPr>
          <a:xfrm>
            <a:off x="193532" y="2375332"/>
            <a:ext cx="1223962" cy="1322387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r>
              <a:rPr lang="zh-CN" altLang="en-US" sz="4000" b="1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项羽项伯</a:t>
            </a:r>
          </a:p>
        </p:txBody>
      </p:sp>
      <p:sp>
        <p:nvSpPr>
          <p:cNvPr id="63490" name="文本框 332802"/>
          <p:cNvSpPr txBox="1"/>
          <p:nvPr/>
        </p:nvSpPr>
        <p:spPr>
          <a:xfrm>
            <a:off x="2538844" y="637598"/>
            <a:ext cx="1223963" cy="706438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r>
              <a:rPr lang="zh-CN" altLang="en-US" sz="4000" b="1">
                <a:latin typeface="楷体" pitchFamily="49" charset="-122"/>
                <a:ea typeface="楷体" pitchFamily="49" charset="-122"/>
              </a:rPr>
              <a:t>范增</a:t>
            </a:r>
          </a:p>
        </p:txBody>
      </p:sp>
      <p:sp>
        <p:nvSpPr>
          <p:cNvPr id="63491" name="文本框 332803"/>
          <p:cNvSpPr txBox="1"/>
          <p:nvPr/>
        </p:nvSpPr>
        <p:spPr>
          <a:xfrm>
            <a:off x="2535382" y="4791364"/>
            <a:ext cx="1368425" cy="706438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r>
              <a:rPr lang="zh-CN" altLang="en-US" sz="4000" b="1">
                <a:latin typeface="楷体" pitchFamily="49" charset="-122"/>
                <a:ea typeface="楷体" pitchFamily="49" charset="-122"/>
              </a:rPr>
              <a:t>刘邦</a:t>
            </a:r>
          </a:p>
        </p:txBody>
      </p:sp>
      <p:sp>
        <p:nvSpPr>
          <p:cNvPr id="63492" name="文本框 332804"/>
          <p:cNvSpPr txBox="1"/>
          <p:nvPr/>
        </p:nvSpPr>
        <p:spPr>
          <a:xfrm>
            <a:off x="5033241" y="2812041"/>
            <a:ext cx="1256724" cy="707886"/>
          </a:xfrm>
          <a:prstGeom prst="rect">
            <a:avLst/>
          </a:prstGeom>
          <a:noFill/>
          <a:ln w="12700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张良</a:t>
            </a:r>
            <a:endParaRPr lang="zh-CN" altLang="en-US" sz="4000" b="1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32806" name="矩形 332805"/>
          <p:cNvSpPr/>
          <p:nvPr/>
        </p:nvSpPr>
        <p:spPr>
          <a:xfrm>
            <a:off x="1513897" y="1593273"/>
            <a:ext cx="3293632" cy="3019569"/>
          </a:xfrm>
          <a:prstGeom prst="rect">
            <a:avLst/>
          </a:prstGeom>
          <a:solidFill>
            <a:schemeClr val="accent6"/>
          </a:solidFill>
          <a:ln w="12700" cap="sq" cmpd="sng">
            <a:solidFill>
              <a:schemeClr val="tx1"/>
            </a:solidFill>
            <a:prstDash val="solid"/>
            <a:miter/>
            <a:headEnd type="none" w="sm" len="sm"/>
            <a:tailEnd type="none" w="sm" len="sm"/>
          </a:ln>
        </p:spPr>
        <p:txBody>
          <a:bodyPr/>
          <a:lstStyle/>
          <a:p>
            <a:pPr fontAlgn="base"/>
            <a:endParaRPr lang="zh-CN" altLang="en-US" strike="noStrike" noProof="1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830290" y="0"/>
            <a:ext cx="4904510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帝王与臣下相对时，</a:t>
            </a:r>
            <a:endParaRPr lang="en-US" altLang="zh-CN" sz="2800" b="1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帝王面向南，臣下面向北。  </a:t>
            </a:r>
          </a:p>
          <a:p>
            <a:pPr>
              <a:lnSpc>
                <a:spcPct val="150000"/>
              </a:lnSpc>
            </a:pP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长幼之间相对，</a:t>
            </a:r>
            <a:endParaRPr lang="en-US" altLang="zh-CN" sz="2800" b="1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则长者面向东，幼者面向西。</a:t>
            </a:r>
          </a:p>
          <a:p>
            <a:pPr>
              <a:lnSpc>
                <a:spcPct val="150000"/>
              </a:lnSpc>
            </a:pP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宾主之间相对，</a:t>
            </a:r>
            <a:endParaRPr lang="en-US" altLang="zh-CN" sz="2800" b="1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则为宾面向东，主面向西。</a:t>
            </a:r>
          </a:p>
          <a:p>
            <a:pPr>
              <a:lnSpc>
                <a:spcPct val="150000"/>
              </a:lnSpc>
            </a:pP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宴席的四面座位，</a:t>
            </a:r>
            <a:endParaRPr lang="en-US" altLang="zh-CN" sz="2800" b="1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以面向东最尊，次为面向南</a:t>
            </a:r>
            <a:endParaRPr lang="en-US" altLang="zh-CN" sz="2800" b="1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再次为面向北，面向西侍坐。</a:t>
            </a:r>
            <a:endParaRPr lang="zh-CN" altLang="en-US" sz="2800" b="1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spd="slow">
    <p:wipe/>
  </p:transition>
  <p:timing/>
</p:sld>
</file>

<file path=ppt/slides/slide6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5777" name="矩形 242689"/>
          <p:cNvSpPr/>
          <p:nvPr/>
        </p:nvSpPr>
        <p:spPr>
          <a:xfrm>
            <a:off x="374650" y="304800"/>
            <a:ext cx="11334750" cy="50768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于是张良至军门见樊哙。樊哙曰</a:t>
            </a:r>
            <a:r>
              <a:rPr lang="en-US" altLang="zh-CN" sz="3600" b="1">
                <a:latin typeface="楷体" pitchFamily="49" charset="-122"/>
                <a:ea typeface="楷体" pitchFamily="49" charset="-122"/>
              </a:rPr>
              <a:t>:“</a:t>
            </a: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今日之事何如</a:t>
            </a:r>
            <a:r>
              <a:rPr lang="en-US" altLang="zh-CN" sz="3600" b="1">
                <a:latin typeface="楷体" pitchFamily="49" charset="-122"/>
                <a:ea typeface="楷体" pitchFamily="49" charset="-122"/>
              </a:rPr>
              <a:t>?”</a:t>
            </a:r>
          </a:p>
          <a:p>
            <a:endParaRPr lang="en-US" altLang="zh-CN" sz="3600" b="1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良曰</a:t>
            </a:r>
            <a:r>
              <a:rPr lang="en-US" altLang="zh-CN" sz="3600" b="1">
                <a:latin typeface="楷体" pitchFamily="49" charset="-122"/>
                <a:ea typeface="楷体" pitchFamily="49" charset="-122"/>
              </a:rPr>
              <a:t>:“</a:t>
            </a: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甚急</a:t>
            </a:r>
            <a:r>
              <a:rPr lang="en-US" altLang="zh-CN" sz="3600" b="1">
                <a:latin typeface="楷体" pitchFamily="49" charset="-122"/>
                <a:ea typeface="楷体" pitchFamily="49" charset="-122"/>
              </a:rPr>
              <a:t>!</a:t>
            </a: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今者项庄拔剑舞，其</a:t>
            </a:r>
            <a:r>
              <a:rPr lang="zh-CN" altLang="en-US" sz="36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意</a:t>
            </a:r>
            <a:r>
              <a:rPr lang="zh-CN" altLang="en-US" sz="3600" b="1" smtClean="0">
                <a:latin typeface="楷体" pitchFamily="49" charset="-122"/>
                <a:ea typeface="楷体" pitchFamily="49" charset="-122"/>
              </a:rPr>
              <a:t>常</a:t>
            </a: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在沛公也。”</a:t>
            </a:r>
          </a:p>
          <a:p>
            <a:endParaRPr lang="zh-CN" altLang="en-US" sz="3600" b="1">
              <a:latin typeface="楷体" pitchFamily="49" charset="-122"/>
              <a:ea typeface="楷体" pitchFamily="49" charset="-122"/>
            </a:endParaRPr>
          </a:p>
          <a:p>
            <a:endParaRPr lang="zh-CN" altLang="en-US" sz="3600" b="1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哙曰</a:t>
            </a:r>
            <a:r>
              <a:rPr lang="en-US" altLang="zh-CN" sz="3600" b="1">
                <a:latin typeface="楷体" pitchFamily="49" charset="-122"/>
                <a:ea typeface="楷体" pitchFamily="49" charset="-122"/>
              </a:rPr>
              <a:t>:“</a:t>
            </a: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此 迫矣</a:t>
            </a:r>
            <a:r>
              <a:rPr lang="en-US" altLang="zh-CN" sz="3600" b="1">
                <a:latin typeface="楷体" pitchFamily="49" charset="-122"/>
                <a:ea typeface="楷体" pitchFamily="49" charset="-122"/>
              </a:rPr>
              <a:t>!</a:t>
            </a: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臣请入，与之同命。”哙即带剑</a:t>
            </a:r>
            <a:r>
              <a:rPr lang="zh-CN" altLang="en-US" sz="3600" b="1" smtClean="0">
                <a:latin typeface="楷体" pitchFamily="49" charset="-122"/>
                <a:ea typeface="楷体" pitchFamily="49" charset="-122"/>
              </a:rPr>
              <a:t>拥盾</a:t>
            </a:r>
            <a:endParaRPr lang="zh-CN" altLang="en-US" sz="3600" b="1">
              <a:latin typeface="楷体" pitchFamily="49" charset="-122"/>
              <a:ea typeface="楷体" pitchFamily="49" charset="-122"/>
            </a:endParaRPr>
          </a:p>
          <a:p>
            <a:endParaRPr lang="zh-CN" altLang="en-US" sz="3600" b="1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入</a:t>
            </a:r>
            <a:r>
              <a:rPr lang="zh-CN" altLang="en-US" sz="3600" b="1" smtClean="0">
                <a:latin typeface="楷体" pitchFamily="49" charset="-122"/>
                <a:ea typeface="楷体" pitchFamily="49" charset="-122"/>
              </a:rPr>
              <a:t>军门</a:t>
            </a: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。 交戟之卫士欲</a:t>
            </a:r>
            <a:r>
              <a:rPr lang="zh-CN" altLang="en-US" sz="3600" b="1" smtClean="0">
                <a:latin typeface="楷体" pitchFamily="49" charset="-122"/>
                <a:ea typeface="楷体" pitchFamily="49" charset="-122"/>
              </a:rPr>
              <a:t>止不内。</a:t>
            </a:r>
            <a:endParaRPr lang="zh-CN" altLang="en-US" sz="3600" b="1">
              <a:latin typeface="楷体" pitchFamily="49" charset="-122"/>
              <a:ea typeface="楷体" pitchFamily="49" charset="-122"/>
            </a:endParaRPr>
          </a:p>
          <a:p>
            <a:pPr eaLnBrk="0" hangingPunct="0"/>
            <a:endParaRPr lang="zh-CN" altLang="en-US" sz="36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42691" name="文本框 242690"/>
          <p:cNvSpPr txBox="1"/>
          <p:nvPr/>
        </p:nvSpPr>
        <p:spPr>
          <a:xfrm>
            <a:off x="7140287" y="2068946"/>
            <a:ext cx="1047750" cy="584200"/>
          </a:xfrm>
          <a:prstGeom prst="rect">
            <a:avLst/>
          </a:prstGeom>
          <a:noFill/>
          <a:ln w="5715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用意</a:t>
            </a:r>
          </a:p>
        </p:txBody>
      </p:sp>
      <p:sp>
        <p:nvSpPr>
          <p:cNvPr id="242693" name="文本框 242692"/>
          <p:cNvSpPr txBox="1"/>
          <p:nvPr/>
        </p:nvSpPr>
        <p:spPr>
          <a:xfrm>
            <a:off x="1982788" y="4905375"/>
            <a:ext cx="3087976" cy="1076325"/>
          </a:xfrm>
          <a:prstGeom prst="rect">
            <a:avLst/>
          </a:prstGeom>
          <a:noFill/>
          <a:ln w="5715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拿戟交叉着</a:t>
            </a:r>
          </a:p>
          <a:p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守卫军门的兵士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2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2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2691" grpId="0"/>
      <p:bldP spid="242693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6801" name="矩形 243713"/>
          <p:cNvSpPr/>
          <p:nvPr/>
        </p:nvSpPr>
        <p:spPr>
          <a:xfrm>
            <a:off x="152400" y="282575"/>
            <a:ext cx="11660188" cy="52959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樊哙</a:t>
            </a:r>
            <a:r>
              <a:rPr lang="zh-CN" altLang="en-US" sz="3600" b="1" smtClean="0">
                <a:latin typeface="楷体" pitchFamily="49" charset="-122"/>
                <a:ea typeface="楷体" pitchFamily="49" charset="-122"/>
              </a:rPr>
              <a:t>侧其</a:t>
            </a: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盾</a:t>
            </a:r>
            <a:r>
              <a:rPr lang="zh-CN" altLang="en-US" sz="3600" b="1" smtClean="0">
                <a:latin typeface="楷体" pitchFamily="49" charset="-122"/>
                <a:ea typeface="楷体" pitchFamily="49" charset="-122"/>
              </a:rPr>
              <a:t>以撞</a:t>
            </a: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，卫士</a:t>
            </a:r>
            <a:r>
              <a:rPr lang="zh-CN" altLang="en-US" sz="3600" b="1" smtClean="0">
                <a:latin typeface="楷体" pitchFamily="49" charset="-122"/>
                <a:ea typeface="楷体" pitchFamily="49" charset="-122"/>
              </a:rPr>
              <a:t>仆地</a:t>
            </a: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。哙遂入，</a:t>
            </a:r>
          </a:p>
          <a:p>
            <a:pPr>
              <a:spcBef>
                <a:spcPct val="20000"/>
              </a:spcBef>
            </a:pPr>
            <a:endParaRPr lang="zh-CN" altLang="en-US" sz="2800" b="1">
              <a:solidFill>
                <a:schemeClr val="accent2"/>
              </a:solidFill>
              <a:latin typeface="楷体" pitchFamily="49" charset="-122"/>
              <a:ea typeface="楷体" pitchFamily="49" charset="-122"/>
            </a:endParaRPr>
          </a:p>
          <a:p>
            <a:pPr algn="just">
              <a:spcBef>
                <a:spcPct val="2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披  帷</a:t>
            </a: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西向立，瞋目视项王，头发</a:t>
            </a:r>
            <a:r>
              <a:rPr lang="zh-CN" altLang="en-US" sz="3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上</a:t>
            </a: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  指，目眦</a:t>
            </a:r>
            <a:r>
              <a:rPr lang="zh-CN" altLang="en-US" sz="3600" b="1" smtClean="0">
                <a:latin typeface="楷体" pitchFamily="49" charset="-122"/>
                <a:ea typeface="楷体" pitchFamily="49" charset="-122"/>
              </a:rPr>
              <a:t>尽裂</a:t>
            </a: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。</a:t>
            </a:r>
          </a:p>
          <a:p>
            <a:pPr algn="just">
              <a:spcBef>
                <a:spcPct val="20000"/>
              </a:spcBef>
            </a:pPr>
            <a:endParaRPr lang="zh-CN" altLang="en-US" sz="3600" b="1">
              <a:latin typeface="楷体" pitchFamily="49" charset="-122"/>
              <a:ea typeface="楷体" pitchFamily="49" charset="-122"/>
            </a:endParaRPr>
          </a:p>
          <a:p>
            <a:pPr algn="just">
              <a:spcBef>
                <a:spcPct val="20000"/>
              </a:spcBef>
            </a:pP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项王</a:t>
            </a:r>
            <a:r>
              <a:rPr lang="zh-CN" altLang="en-US" sz="3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按</a:t>
            </a: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剑而</a:t>
            </a:r>
            <a:r>
              <a:rPr lang="zh-CN" altLang="en-US" sz="3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跽</a:t>
            </a: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曰</a:t>
            </a:r>
            <a:r>
              <a:rPr lang="en-US" altLang="zh-CN" sz="3600" b="1">
                <a:latin typeface="楷体" pitchFamily="49" charset="-122"/>
                <a:ea typeface="楷体" pitchFamily="49" charset="-122"/>
              </a:rPr>
              <a:t>: “</a:t>
            </a:r>
            <a:r>
              <a:rPr lang="zh-CN" altLang="en-US" sz="3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客何为者</a:t>
            </a:r>
            <a:r>
              <a:rPr lang="en-US" altLang="zh-CN" sz="3600" b="1">
                <a:latin typeface="楷体" pitchFamily="49" charset="-122"/>
                <a:ea typeface="楷体" pitchFamily="49" charset="-122"/>
              </a:rPr>
              <a:t>?”</a:t>
            </a: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张良曰</a:t>
            </a:r>
            <a:r>
              <a:rPr lang="en-US" altLang="zh-CN" sz="3600" b="1">
                <a:latin typeface="楷体" pitchFamily="49" charset="-122"/>
                <a:ea typeface="楷体" pitchFamily="49" charset="-122"/>
              </a:rPr>
              <a:t>:“</a:t>
            </a: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沛公之参乘樊</a:t>
            </a:r>
          </a:p>
          <a:p>
            <a:pPr algn="just">
              <a:spcBef>
                <a:spcPct val="20000"/>
              </a:spcBef>
            </a:pPr>
            <a:endParaRPr lang="zh-CN" altLang="en-US" sz="3600" b="1">
              <a:latin typeface="楷体" pitchFamily="49" charset="-122"/>
              <a:ea typeface="楷体" pitchFamily="49" charset="-122"/>
            </a:endParaRPr>
          </a:p>
          <a:p>
            <a:pPr algn="just">
              <a:spcBef>
                <a:spcPct val="20000"/>
              </a:spcBef>
            </a:pP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哙者也。”</a:t>
            </a:r>
          </a:p>
          <a:p>
            <a:pPr algn="just">
              <a:spcBef>
                <a:spcPct val="20000"/>
              </a:spcBef>
            </a:pP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                                 </a:t>
            </a:r>
            <a:r>
              <a:rPr lang="zh-CN" altLang="en-US" sz="3600" b="1" smtClean="0">
                <a:latin typeface="楷体" pitchFamily="49" charset="-122"/>
                <a:ea typeface="楷体" pitchFamily="49" charset="-122"/>
              </a:rPr>
              <a:t> </a:t>
            </a:r>
            <a:endParaRPr lang="zh-CN" altLang="en-US" sz="36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43716" name="文本框 243715"/>
          <p:cNvSpPr txBox="1"/>
          <p:nvPr/>
        </p:nvSpPr>
        <p:spPr>
          <a:xfrm>
            <a:off x="234950" y="2140239"/>
            <a:ext cx="1884795" cy="584200"/>
          </a:xfrm>
          <a:prstGeom prst="rect">
            <a:avLst/>
          </a:prstGeom>
          <a:noFill/>
          <a:ln w="5715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揭开帷幕</a:t>
            </a:r>
          </a:p>
        </p:txBody>
      </p:sp>
      <p:sp>
        <p:nvSpPr>
          <p:cNvPr id="243717" name="文本框 243716"/>
          <p:cNvSpPr txBox="1"/>
          <p:nvPr/>
        </p:nvSpPr>
        <p:spPr>
          <a:xfrm>
            <a:off x="6353608" y="2223366"/>
            <a:ext cx="2721119" cy="584200"/>
          </a:xfrm>
          <a:prstGeom prst="rect">
            <a:avLst/>
          </a:prstGeom>
          <a:noFill/>
          <a:ln w="5715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名作状，</a:t>
            </a:r>
            <a:r>
              <a:rPr lang="zh-CN" altLang="en-US" sz="3200" b="1" smtClean="0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向上</a:t>
            </a:r>
            <a:endParaRPr lang="zh-CN" altLang="en-US" sz="32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43719" name="文本框 243718"/>
          <p:cNvSpPr txBox="1"/>
          <p:nvPr/>
        </p:nvSpPr>
        <p:spPr>
          <a:xfrm>
            <a:off x="932440" y="3507943"/>
            <a:ext cx="1152525" cy="584200"/>
          </a:xfrm>
          <a:prstGeom prst="rect">
            <a:avLst/>
          </a:prstGeom>
          <a:noFill/>
          <a:ln w="5715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r>
              <a:rPr lang="zh-CN" altLang="en-US" sz="3200" b="1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握着</a:t>
            </a:r>
          </a:p>
        </p:txBody>
      </p:sp>
      <p:sp>
        <p:nvSpPr>
          <p:cNvPr id="76807" name="文本框 243719"/>
          <p:cNvSpPr txBox="1"/>
          <p:nvPr/>
        </p:nvSpPr>
        <p:spPr>
          <a:xfrm>
            <a:off x="4784725" y="6096000"/>
            <a:ext cx="2225675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endParaRPr lang="zh-CN" sz="24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43722" name="文本框 243721"/>
          <p:cNvSpPr txBox="1"/>
          <p:nvPr/>
        </p:nvSpPr>
        <p:spPr>
          <a:xfrm>
            <a:off x="2362777" y="3494088"/>
            <a:ext cx="1045441" cy="584775"/>
          </a:xfrm>
          <a:prstGeom prst="rect">
            <a:avLst/>
          </a:prstGeom>
          <a:noFill/>
          <a:ln w="5715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3200" b="1" smtClean="0">
                <a:solidFill>
                  <a:srgbClr val="0033CC"/>
                </a:solidFill>
                <a:latin typeface="楷体" pitchFamily="49" charset="-122"/>
                <a:ea typeface="楷体" pitchFamily="49" charset="-122"/>
              </a:rPr>
              <a:t>跪直</a:t>
            </a:r>
            <a:endParaRPr lang="zh-CN" altLang="en-US" sz="3200" b="1">
              <a:solidFill>
                <a:srgbClr val="0033CC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43723" name="文本框 243722"/>
          <p:cNvSpPr txBox="1"/>
          <p:nvPr/>
        </p:nvSpPr>
        <p:spPr>
          <a:xfrm>
            <a:off x="4349895" y="3549507"/>
            <a:ext cx="1884650" cy="584200"/>
          </a:xfrm>
          <a:prstGeom prst="rect">
            <a:avLst/>
          </a:prstGeom>
          <a:noFill/>
          <a:ln w="5715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宾语前置</a:t>
            </a:r>
          </a:p>
        </p:txBody>
      </p:sp>
      <p:sp>
        <p:nvSpPr>
          <p:cNvPr id="243724" name="文本框 243723"/>
          <p:cNvSpPr txBox="1"/>
          <p:nvPr/>
        </p:nvSpPr>
        <p:spPr>
          <a:xfrm>
            <a:off x="2322513" y="4521200"/>
            <a:ext cx="1681451" cy="584200"/>
          </a:xfrm>
          <a:prstGeom prst="rect">
            <a:avLst/>
          </a:prstGeom>
          <a:noFill/>
          <a:ln w="5715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判断句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3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3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43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43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43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43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3716" grpId="0"/>
      <p:bldP spid="243717" grpId="0"/>
      <p:bldP spid="243719" grpId="0"/>
      <p:bldP spid="243722" grpId="0"/>
      <p:bldP spid="243723" grpId="0"/>
      <p:bldP spid="243724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7825" name="矩形 244737"/>
          <p:cNvSpPr/>
          <p:nvPr/>
        </p:nvSpPr>
        <p:spPr>
          <a:xfrm>
            <a:off x="161925" y="228600"/>
            <a:ext cx="11882438" cy="58991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>
              <a:spcBef>
                <a:spcPct val="20000"/>
              </a:spcBef>
            </a:pPr>
            <a:r>
              <a:rPr lang="en-US" altLang="zh-CN" sz="3200" b="1"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壮士</a:t>
            </a:r>
            <a:r>
              <a:rPr lang="en-US" altLang="zh-CN" sz="3200" b="1">
                <a:latin typeface="楷体" pitchFamily="49" charset="-122"/>
                <a:ea typeface="楷体" pitchFamily="49" charset="-122"/>
              </a:rPr>
              <a:t>! ──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赐之卮酒。则</a:t>
            </a:r>
            <a:r>
              <a:rPr lang="zh-CN" altLang="en-US" sz="3200" b="1" smtClean="0">
                <a:latin typeface="楷体" pitchFamily="49" charset="-122"/>
                <a:ea typeface="楷体" pitchFamily="49" charset="-122"/>
              </a:rPr>
              <a:t>与斗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卮酒。哙拜谢，起，立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而</a:t>
            </a:r>
          </a:p>
          <a:p>
            <a:pPr algn="just">
              <a:spcBef>
                <a:spcPct val="20000"/>
              </a:spcBef>
            </a:pPr>
            <a:endParaRPr lang="zh-CN" altLang="en-US" sz="3200" b="1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 algn="just">
              <a:spcBef>
                <a:spcPct val="20000"/>
              </a:spcBef>
            </a:pP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饮之。项王曰</a:t>
            </a:r>
            <a:r>
              <a:rPr lang="en-US" altLang="zh-CN" sz="3200" b="1">
                <a:latin typeface="楷体" pitchFamily="49" charset="-122"/>
                <a:ea typeface="楷体" pitchFamily="49" charset="-122"/>
              </a:rPr>
              <a:t>: “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赐之彘肩。” </a:t>
            </a:r>
            <a:r>
              <a:rPr lang="en-US" altLang="zh-CN" sz="3200" b="1">
                <a:latin typeface="楷体" pitchFamily="49" charset="-122"/>
                <a:ea typeface="楷体" pitchFamily="49" charset="-122"/>
              </a:rPr>
              <a:t> 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则与一生彘肩。樊哙覆其盾</a:t>
            </a:r>
          </a:p>
          <a:p>
            <a:pPr algn="just">
              <a:spcBef>
                <a:spcPct val="20000"/>
              </a:spcBef>
            </a:pPr>
            <a:endParaRPr lang="zh-CN" altLang="en-US" sz="3200" b="1">
              <a:latin typeface="楷体" pitchFamily="49" charset="-122"/>
              <a:ea typeface="楷体" pitchFamily="49" charset="-122"/>
            </a:endParaRPr>
          </a:p>
          <a:p>
            <a:pPr algn="just">
              <a:spcBef>
                <a:spcPct val="20000"/>
              </a:spcBef>
            </a:pP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于地，加彘肩</a:t>
            </a:r>
            <a:r>
              <a:rPr lang="en-US" altLang="zh-CN" sz="3200" b="1"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于其</a:t>
            </a:r>
            <a:r>
              <a:rPr lang="en-US" altLang="zh-CN" sz="3200" b="1"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上，拔剑</a:t>
            </a:r>
            <a:r>
              <a:rPr lang="zh-CN" altLang="en-US" sz="3200" b="1" smtClean="0">
                <a:latin typeface="楷体" pitchFamily="49" charset="-122"/>
                <a:ea typeface="楷体" pitchFamily="49" charset="-122"/>
              </a:rPr>
              <a:t>切</a:t>
            </a:r>
            <a:r>
              <a:rPr lang="zh-CN" altLang="en-US" sz="32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而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啖之。“壮士</a:t>
            </a:r>
            <a:r>
              <a:rPr lang="en-US" altLang="zh-CN" sz="3200" b="1">
                <a:latin typeface="楷体" pitchFamily="49" charset="-122"/>
                <a:ea typeface="楷体" pitchFamily="49" charset="-122"/>
              </a:rPr>
              <a:t>!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能复饮乎</a:t>
            </a:r>
            <a:r>
              <a:rPr lang="en-US" altLang="zh-CN" sz="3200" b="1">
                <a:latin typeface="楷体" pitchFamily="49" charset="-122"/>
                <a:ea typeface="楷体" pitchFamily="49" charset="-122"/>
              </a:rPr>
              <a:t>?” </a:t>
            </a:r>
          </a:p>
          <a:p>
            <a:pPr algn="just">
              <a:spcBef>
                <a:spcPct val="20000"/>
              </a:spcBef>
            </a:pPr>
            <a:endParaRPr lang="en-US" altLang="zh-CN" sz="3200" b="1">
              <a:latin typeface="楷体" pitchFamily="49" charset="-122"/>
              <a:ea typeface="楷体" pitchFamily="49" charset="-122"/>
            </a:endParaRPr>
          </a:p>
          <a:p>
            <a:pPr algn="just">
              <a:spcBef>
                <a:spcPct val="20000"/>
              </a:spcBef>
            </a:pPr>
            <a:endParaRPr lang="zh-CN" altLang="en-US" sz="3200" b="1">
              <a:latin typeface="楷体" pitchFamily="49" charset="-122"/>
              <a:ea typeface="楷体" pitchFamily="49" charset="-122"/>
            </a:endParaRPr>
          </a:p>
          <a:p>
            <a:pPr algn="just">
              <a:spcBef>
                <a:spcPct val="20000"/>
              </a:spcBef>
            </a:pP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樊哙曰</a:t>
            </a:r>
            <a:r>
              <a:rPr lang="en-US" altLang="zh-CN" sz="3200" b="1">
                <a:latin typeface="楷体" pitchFamily="49" charset="-122"/>
                <a:ea typeface="楷体" pitchFamily="49" charset="-122"/>
              </a:rPr>
              <a:t>:“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臣死</a:t>
            </a:r>
            <a:r>
              <a:rPr lang="zh-CN" altLang="en-US" sz="32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且</a:t>
            </a:r>
            <a:r>
              <a:rPr lang="zh-CN" altLang="en-US" sz="3200" b="1" smtClean="0">
                <a:latin typeface="楷体" pitchFamily="49" charset="-122"/>
                <a:ea typeface="楷体" pitchFamily="49" charset="-122"/>
              </a:rPr>
              <a:t>不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避，卮酒</a:t>
            </a:r>
            <a:r>
              <a:rPr lang="zh-CN" altLang="en-US" sz="3200" b="1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安足辞</a:t>
            </a:r>
            <a:r>
              <a:rPr lang="en-US" altLang="zh-CN" sz="3200" b="1">
                <a:latin typeface="楷体" pitchFamily="49" charset="-122"/>
                <a:ea typeface="楷体" pitchFamily="49" charset="-122"/>
              </a:rPr>
              <a:t>!</a:t>
            </a:r>
          </a:p>
          <a:p>
            <a:pPr algn="just" eaLnBrk="0" hangingPunct="0">
              <a:spcBef>
                <a:spcPct val="20000"/>
              </a:spcBef>
            </a:pPr>
            <a:r>
              <a:rPr lang="en-US" altLang="zh-CN" sz="3200" b="1">
                <a:latin typeface="楷体" pitchFamily="49" charset="-122"/>
                <a:ea typeface="楷体" pitchFamily="49" charset="-122"/>
              </a:rPr>
              <a:t>                </a:t>
            </a:r>
            <a:endParaRPr lang="en-US" altLang="zh-CN" sz="3200" b="1">
              <a:solidFill>
                <a:schemeClr val="accent2"/>
              </a:solidFill>
              <a:latin typeface="楷体" pitchFamily="49" charset="-122"/>
              <a:ea typeface="楷体" pitchFamily="49" charset="-122"/>
            </a:endParaRPr>
          </a:p>
          <a:p>
            <a:pPr algn="just" eaLnBrk="0" hangingPunct="0">
              <a:spcBef>
                <a:spcPct val="20000"/>
              </a:spcBef>
            </a:pPr>
            <a:r>
              <a:rPr lang="en-US" altLang="zh-CN" sz="3200" b="1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  <a:t>                    </a:t>
            </a:r>
          </a:p>
        </p:txBody>
      </p:sp>
      <p:sp>
        <p:nvSpPr>
          <p:cNvPr id="244741" name="文本框 244740"/>
          <p:cNvSpPr txBox="1"/>
          <p:nvPr/>
        </p:nvSpPr>
        <p:spPr>
          <a:xfrm>
            <a:off x="9232900" y="771525"/>
            <a:ext cx="2720975" cy="582613"/>
          </a:xfrm>
          <a:prstGeom prst="rect">
            <a:avLst/>
          </a:prstGeom>
          <a:noFill/>
          <a:ln w="5715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solidFill>
                  <a:srgbClr val="2B4DF9"/>
                </a:solidFill>
                <a:latin typeface="楷体" pitchFamily="49" charset="-122"/>
                <a:ea typeface="楷体" pitchFamily="49" charset="-122"/>
              </a:rPr>
              <a:t>连词，表修饰</a:t>
            </a:r>
          </a:p>
        </p:txBody>
      </p:sp>
      <p:sp>
        <p:nvSpPr>
          <p:cNvPr id="244743" name="文本框 244742"/>
          <p:cNvSpPr txBox="1"/>
          <p:nvPr/>
        </p:nvSpPr>
        <p:spPr>
          <a:xfrm>
            <a:off x="4930632" y="3348760"/>
            <a:ext cx="3095625" cy="584200"/>
          </a:xfrm>
          <a:prstGeom prst="rect">
            <a:avLst/>
          </a:prstGeom>
          <a:noFill/>
          <a:ln w="5715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r>
              <a:rPr lang="zh-CN" altLang="en-US" sz="3200" b="1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连词，表承接</a:t>
            </a:r>
            <a:endParaRPr lang="zh-CN" altLang="en-US" sz="3200" b="1">
              <a:solidFill>
                <a:srgbClr val="3333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7831" name="文本框 244743"/>
          <p:cNvSpPr txBox="1"/>
          <p:nvPr/>
        </p:nvSpPr>
        <p:spPr>
          <a:xfrm>
            <a:off x="4175125" y="5888038"/>
            <a:ext cx="6111875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endParaRPr lang="zh-CN" sz="24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44745" name="文本框 244744"/>
          <p:cNvSpPr txBox="1"/>
          <p:nvPr/>
        </p:nvSpPr>
        <p:spPr>
          <a:xfrm>
            <a:off x="2604655" y="4972050"/>
            <a:ext cx="4821381" cy="584775"/>
          </a:xfrm>
          <a:prstGeom prst="rect">
            <a:avLst/>
          </a:prstGeom>
          <a:noFill/>
          <a:ln w="5715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3200" b="1" smtClean="0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尚且      怎么</a:t>
            </a:r>
            <a:r>
              <a:rPr lang="zh-CN" altLang="en-US" sz="3200" b="1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值得</a:t>
            </a:r>
            <a:r>
              <a:rPr lang="zh-CN" altLang="en-US" sz="32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推辞</a:t>
            </a:r>
          </a:p>
        </p:txBody>
      </p:sp>
      <p:sp>
        <p:nvSpPr>
          <p:cNvPr id="244746" name="文本框 244745"/>
          <p:cNvSpPr txBox="1"/>
          <p:nvPr/>
        </p:nvSpPr>
        <p:spPr>
          <a:xfrm>
            <a:off x="2369127" y="3321050"/>
            <a:ext cx="1454727" cy="584775"/>
          </a:xfrm>
          <a:prstGeom prst="rect">
            <a:avLst/>
          </a:prstGeom>
          <a:noFill/>
          <a:ln w="5715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省略句</a:t>
            </a:r>
            <a:endParaRPr lang="zh-CN" altLang="en-US" sz="24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4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4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447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44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4741" grpId="0"/>
      <p:bldP spid="244743" grpId="0"/>
      <p:bldP spid="244745" grpId="0"/>
      <p:bldP spid="244746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8849" name="矩形 245761"/>
          <p:cNvSpPr/>
          <p:nvPr/>
        </p:nvSpPr>
        <p:spPr>
          <a:xfrm>
            <a:off x="50800" y="152400"/>
            <a:ext cx="11782425" cy="58991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夫秦王有虎狼之心，杀人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如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不能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举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3200" b="1" smtClean="0">
                <a:latin typeface="楷体" pitchFamily="49" charset="-122"/>
                <a:ea typeface="楷体" pitchFamily="49" charset="-122"/>
              </a:rPr>
              <a:t>刑人如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恐不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胜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  ，天下  </a:t>
            </a:r>
          </a:p>
          <a:p>
            <a:pPr>
              <a:spcBef>
                <a:spcPct val="20000"/>
              </a:spcBef>
            </a:pPr>
            <a:endParaRPr lang="zh-CN" altLang="en-US" sz="3200" b="1">
              <a:latin typeface="楷体" pitchFamily="49" charset="-122"/>
              <a:ea typeface="楷体" pitchFamily="49" charset="-122"/>
            </a:endParaRPr>
          </a:p>
          <a:p>
            <a:pPr>
              <a:spcBef>
                <a:spcPct val="20000"/>
              </a:spcBef>
            </a:pPr>
            <a:endParaRPr lang="zh-CN" altLang="en-US" sz="3200" b="1">
              <a:latin typeface="楷体" pitchFamily="49" charset="-122"/>
              <a:ea typeface="楷体" pitchFamily="49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皆叛之。怀王与诸将约曰</a:t>
            </a:r>
            <a:r>
              <a:rPr lang="en-US" altLang="zh-CN" sz="3200" b="1">
                <a:latin typeface="楷体" pitchFamily="49" charset="-122"/>
                <a:ea typeface="楷体" pitchFamily="49" charset="-122"/>
              </a:rPr>
              <a:t>:‘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先</a:t>
            </a:r>
            <a:r>
              <a:rPr lang="zh-CN" altLang="en-US" sz="3200" b="1" smtClean="0">
                <a:latin typeface="楷体" pitchFamily="49" charset="-122"/>
                <a:ea typeface="楷体" pitchFamily="49" charset="-122"/>
              </a:rPr>
              <a:t>破秦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入咸阳</a:t>
            </a:r>
            <a:r>
              <a:rPr lang="zh-CN" altLang="en-US" sz="3200" b="1" smtClean="0">
                <a:latin typeface="楷体" pitchFamily="49" charset="-122"/>
                <a:ea typeface="楷体" pitchFamily="49" charset="-122"/>
              </a:rPr>
              <a:t>者</a:t>
            </a:r>
            <a:r>
              <a:rPr lang="zh-CN" altLang="en-US" sz="32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王</a:t>
            </a:r>
            <a:r>
              <a:rPr lang="zh-CN" altLang="en-US" sz="3200" b="1" smtClean="0">
                <a:latin typeface="楷体" pitchFamily="49" charset="-122"/>
                <a:ea typeface="楷体" pitchFamily="49" charset="-122"/>
              </a:rPr>
              <a:t>之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。’</a:t>
            </a:r>
          </a:p>
          <a:p>
            <a:pPr eaLnBrk="0" hangingPunct="0">
              <a:spcBef>
                <a:spcPct val="20000"/>
              </a:spcBef>
            </a:pP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 </a:t>
            </a:r>
          </a:p>
          <a:p>
            <a:pPr eaLnBrk="0" hangingPunct="0">
              <a:spcBef>
                <a:spcPct val="20000"/>
              </a:spcBef>
            </a:pPr>
            <a:endParaRPr lang="zh-CN" altLang="en-US" sz="3200" b="1">
              <a:latin typeface="楷体" pitchFamily="49" charset="-122"/>
              <a:ea typeface="楷体" pitchFamily="49" charset="-122"/>
            </a:endParaRPr>
          </a:p>
          <a:p>
            <a:pPr eaLnBrk="0" hangingPunct="0">
              <a:spcBef>
                <a:spcPct val="20000"/>
              </a:spcBef>
            </a:pP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今沛公先破秦入咸阳，毫毛不敢有所近，封闭宫室，</a:t>
            </a:r>
            <a:r>
              <a:rPr lang="zh-CN" altLang="en-US" sz="32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还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3200" b="1" smtClean="0">
                <a:latin typeface="楷体" pitchFamily="49" charset="-122"/>
                <a:ea typeface="楷体" pitchFamily="49" charset="-122"/>
              </a:rPr>
              <a:t>军</a:t>
            </a:r>
            <a:endParaRPr lang="en-US" altLang="zh-CN" sz="3200" b="1">
              <a:latin typeface="楷体" pitchFamily="49" charset="-122"/>
              <a:ea typeface="楷体" pitchFamily="49" charset="-122"/>
            </a:endParaRPr>
          </a:p>
          <a:p>
            <a:pPr eaLnBrk="0" hangingPunct="0">
              <a:spcBef>
                <a:spcPct val="20000"/>
              </a:spcBef>
            </a:pPr>
            <a:endParaRPr lang="en-US" altLang="zh-CN" sz="3200" b="1">
              <a:latin typeface="楷体" pitchFamily="49" charset="-122"/>
              <a:ea typeface="楷体" pitchFamily="49" charset="-122"/>
            </a:endParaRPr>
          </a:p>
          <a:p>
            <a:pPr eaLnBrk="0" hangingPunct="0">
              <a:spcBef>
                <a:spcPct val="20000"/>
              </a:spcBef>
            </a:pP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霸上，</a:t>
            </a:r>
            <a:r>
              <a:rPr lang="zh-CN" altLang="en-US" sz="32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以</a:t>
            </a:r>
            <a:r>
              <a:rPr lang="zh-CN" altLang="en-US" sz="3200" b="1" smtClean="0">
                <a:latin typeface="楷体" pitchFamily="49" charset="-122"/>
                <a:ea typeface="楷体" pitchFamily="49" charset="-122"/>
              </a:rPr>
              <a:t>待大王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来。</a:t>
            </a:r>
          </a:p>
          <a:p>
            <a:pPr eaLnBrk="0" hangingPunct="0">
              <a:spcBef>
                <a:spcPct val="20000"/>
              </a:spcBef>
            </a:pP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   </a:t>
            </a:r>
            <a:endParaRPr lang="zh-CN" altLang="en-US" sz="3200" b="1">
              <a:solidFill>
                <a:schemeClr val="accent2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45763" name="文本框 245762"/>
          <p:cNvSpPr txBox="1"/>
          <p:nvPr/>
        </p:nvSpPr>
        <p:spPr>
          <a:xfrm>
            <a:off x="3479685" y="736918"/>
            <a:ext cx="2759075" cy="582612"/>
          </a:xfrm>
          <a:prstGeom prst="rect">
            <a:avLst/>
          </a:prstGeom>
          <a:noFill/>
          <a:ln w="5715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惟恐  </a:t>
            </a:r>
            <a:r>
              <a:rPr lang="en-US" altLang="zh-CN" sz="3200" b="1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3200" b="1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杀</a:t>
            </a:r>
            <a:r>
              <a:rPr lang="en-US" altLang="zh-CN" sz="3200" b="1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sz="3200" b="1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尽</a:t>
            </a:r>
          </a:p>
        </p:txBody>
      </p:sp>
      <p:sp>
        <p:nvSpPr>
          <p:cNvPr id="245765" name="文本框 245764"/>
          <p:cNvSpPr txBox="1"/>
          <p:nvPr/>
        </p:nvSpPr>
        <p:spPr>
          <a:xfrm>
            <a:off x="9006205" y="4454525"/>
            <a:ext cx="1341120" cy="521970"/>
          </a:xfrm>
          <a:prstGeom prst="rect">
            <a:avLst/>
          </a:prstGeom>
          <a:noFill/>
          <a:ln w="5715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en-US" altLang="zh-CN" sz="2800" b="1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2800" b="1">
                <a:solidFill>
                  <a:srgbClr val="2B4DF9"/>
                </a:solidFill>
                <a:latin typeface="楷体" pitchFamily="49" charset="-122"/>
                <a:ea typeface="楷体" pitchFamily="49" charset="-122"/>
              </a:rPr>
              <a:t>退回</a:t>
            </a:r>
          </a:p>
        </p:txBody>
      </p:sp>
      <p:sp>
        <p:nvSpPr>
          <p:cNvPr id="245766" name="文本框 245765"/>
          <p:cNvSpPr txBox="1"/>
          <p:nvPr/>
        </p:nvSpPr>
        <p:spPr>
          <a:xfrm>
            <a:off x="8612968" y="764944"/>
            <a:ext cx="697288" cy="584200"/>
          </a:xfrm>
          <a:prstGeom prst="rect">
            <a:avLst/>
          </a:prstGeom>
          <a:noFill/>
          <a:ln w="5715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3200" b="1" smtClean="0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尽</a:t>
            </a:r>
            <a:endParaRPr lang="zh-CN" altLang="en-US" sz="3200" b="1">
              <a:solidFill>
                <a:srgbClr val="3333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45767" name="文本框 245766"/>
          <p:cNvSpPr txBox="1"/>
          <p:nvPr/>
        </p:nvSpPr>
        <p:spPr>
          <a:xfrm>
            <a:off x="1002291" y="5558992"/>
            <a:ext cx="3548062" cy="584200"/>
          </a:xfrm>
          <a:prstGeom prst="rect">
            <a:avLst/>
          </a:prstGeom>
          <a:noFill/>
          <a:ln w="5715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r>
              <a:rPr lang="zh-CN" altLang="en-US" sz="3200" b="1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来，连词，表目的</a:t>
            </a:r>
          </a:p>
        </p:txBody>
      </p:sp>
      <p:sp>
        <p:nvSpPr>
          <p:cNvPr id="245768" name="文本框 245767"/>
          <p:cNvSpPr txBox="1"/>
          <p:nvPr/>
        </p:nvSpPr>
        <p:spPr>
          <a:xfrm>
            <a:off x="7428345" y="2581997"/>
            <a:ext cx="2463800" cy="1076325"/>
          </a:xfrm>
          <a:prstGeom prst="rect">
            <a:avLst/>
          </a:prstGeom>
          <a:noFill/>
          <a:ln w="5715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3200" b="1" smtClean="0">
                <a:solidFill>
                  <a:srgbClr val="0033CC"/>
                </a:solidFill>
                <a:latin typeface="楷体" pitchFamily="49" charset="-122"/>
                <a:ea typeface="楷体" pitchFamily="49" charset="-122"/>
              </a:rPr>
              <a:t>以</a:t>
            </a:r>
            <a:r>
              <a:rPr lang="en-US" altLang="zh-CN" sz="3200" b="1">
                <a:solidFill>
                  <a:srgbClr val="0033CC"/>
                </a:solidFill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3200" b="1">
                <a:solidFill>
                  <a:srgbClr val="0033CC"/>
                </a:solidFill>
                <a:latin typeface="楷体" pitchFamily="49" charset="-122"/>
                <a:ea typeface="楷体" pitchFamily="49" charset="-122"/>
              </a:rPr>
              <a:t>为王，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意动用法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5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457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45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45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63" grpId="0"/>
      <p:bldP spid="245765" grpId="0"/>
      <p:bldP spid="245766" grpId="0"/>
      <p:bldP spid="245767" grpId="0"/>
      <p:bldP spid="245768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9873" name="矩形 246785"/>
          <p:cNvSpPr/>
          <p:nvPr/>
        </p:nvSpPr>
        <p:spPr>
          <a:xfrm>
            <a:off x="82550" y="200025"/>
            <a:ext cx="12179300" cy="59647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故遣将守关者，备他盗出入与非常也</a:t>
            </a:r>
            <a:r>
              <a:rPr lang="en-US" altLang="zh-CN" sz="3600" b="1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劳苦</a:t>
            </a:r>
            <a:r>
              <a:rPr lang="zh-CN" altLang="en-US" sz="3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而</a:t>
            </a: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功高如此，</a:t>
            </a:r>
          </a:p>
          <a:p>
            <a:pPr>
              <a:spcBef>
                <a:spcPct val="20000"/>
              </a:spcBef>
            </a:pPr>
            <a:endParaRPr lang="zh-CN" altLang="en-US" sz="3600" b="1">
              <a:latin typeface="楷体" pitchFamily="49" charset="-122"/>
              <a:ea typeface="楷体" pitchFamily="49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未有封侯之赏，而听</a:t>
            </a:r>
            <a:r>
              <a:rPr lang="zh-CN" altLang="en-US" sz="36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细说</a:t>
            </a: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，</a:t>
            </a:r>
            <a:r>
              <a:rPr lang="en-US" altLang="zh-CN" sz="3600" b="1">
                <a:latin typeface="楷体" pitchFamily="49" charset="-122"/>
                <a:ea typeface="楷体" pitchFamily="49" charset="-122"/>
              </a:rPr>
              <a:t> </a:t>
            </a: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欲诛有功之人，</a:t>
            </a:r>
            <a:r>
              <a:rPr lang="zh-CN" altLang="en-US" sz="3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此亡秦之续</a:t>
            </a:r>
          </a:p>
          <a:p>
            <a:pPr>
              <a:spcBef>
                <a:spcPct val="20000"/>
              </a:spcBef>
            </a:pPr>
            <a:endParaRPr lang="zh-CN" altLang="en-US" sz="36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耳</a:t>
            </a: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。窃为大王</a:t>
            </a:r>
            <a:r>
              <a:rPr lang="zh-CN" altLang="en-US" sz="3600" b="1" smtClean="0">
                <a:latin typeface="楷体" pitchFamily="49" charset="-122"/>
                <a:ea typeface="楷体" pitchFamily="49" charset="-122"/>
              </a:rPr>
              <a:t>不取也</a:t>
            </a:r>
            <a:r>
              <a:rPr lang="en-US" altLang="zh-CN" sz="3600" b="1">
                <a:latin typeface="楷体" pitchFamily="49" charset="-122"/>
                <a:ea typeface="楷体" pitchFamily="49" charset="-122"/>
              </a:rPr>
              <a:t>!” </a:t>
            </a: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项王</a:t>
            </a:r>
            <a:r>
              <a:rPr lang="zh-CN" altLang="en-US" sz="3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未有以应</a:t>
            </a: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。</a:t>
            </a:r>
          </a:p>
          <a:p>
            <a:pPr>
              <a:spcBef>
                <a:spcPct val="20000"/>
              </a:spcBef>
            </a:pPr>
            <a:endParaRPr lang="zh-CN" altLang="en-US" sz="3600" b="1">
              <a:latin typeface="楷体" pitchFamily="49" charset="-122"/>
              <a:ea typeface="楷体" pitchFamily="49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曰</a:t>
            </a:r>
            <a:r>
              <a:rPr lang="en-US" altLang="zh-CN" sz="3600" b="1">
                <a:latin typeface="楷体" pitchFamily="49" charset="-122"/>
                <a:ea typeface="楷体" pitchFamily="49" charset="-122"/>
              </a:rPr>
              <a:t>:“</a:t>
            </a: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坐</a:t>
            </a:r>
            <a:r>
              <a:rPr lang="en-US" altLang="zh-CN" sz="3600" b="1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”樊哙</a:t>
            </a:r>
            <a:r>
              <a:rPr lang="zh-CN" altLang="en-US" sz="3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从</a:t>
            </a: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良坐。坐须臾，沛公起</a:t>
            </a:r>
            <a:r>
              <a:rPr lang="zh-CN" altLang="en-US" sz="3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如</a:t>
            </a: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厕，</a:t>
            </a:r>
            <a:r>
              <a:rPr lang="zh-CN" altLang="en-US" sz="3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因</a:t>
            </a: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招樊哙出</a:t>
            </a:r>
          </a:p>
          <a:p>
            <a:pPr eaLnBrk="0" hangingPunct="0">
              <a:spcBef>
                <a:spcPct val="20000"/>
              </a:spcBef>
            </a:pPr>
            <a:endParaRPr lang="zh-CN" altLang="en-US" sz="3600" b="1">
              <a:latin typeface="楷体" pitchFamily="49" charset="-122"/>
              <a:ea typeface="楷体" pitchFamily="49" charset="-122"/>
            </a:endParaRPr>
          </a:p>
          <a:p>
            <a:pPr algn="just" eaLnBrk="0" hangingPunct="0">
              <a:spcBef>
                <a:spcPct val="20000"/>
              </a:spcBef>
            </a:pPr>
            <a:endParaRPr lang="zh-CN" altLang="en-US" sz="36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46787" name="文本框 246786"/>
          <p:cNvSpPr txBox="1"/>
          <p:nvPr/>
        </p:nvSpPr>
        <p:spPr>
          <a:xfrm>
            <a:off x="7859857" y="861782"/>
            <a:ext cx="2461779" cy="584200"/>
          </a:xfrm>
          <a:prstGeom prst="rect">
            <a:avLst/>
          </a:prstGeom>
          <a:noFill/>
          <a:ln w="5715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又</a:t>
            </a:r>
            <a:r>
              <a:rPr lang="zh-CN" altLang="en-US" sz="3200" b="1" smtClean="0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，表并列</a:t>
            </a:r>
            <a:endParaRPr lang="zh-CN" altLang="en-US" sz="3200" b="1">
              <a:solidFill>
                <a:srgbClr val="3333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9875" name="文本框 246787"/>
          <p:cNvSpPr txBox="1"/>
          <p:nvPr/>
        </p:nvSpPr>
        <p:spPr>
          <a:xfrm>
            <a:off x="6689725" y="1316038"/>
            <a:ext cx="1463675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endParaRPr lang="zh-CN" sz="24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46790" name="文本框 246789"/>
          <p:cNvSpPr txBox="1"/>
          <p:nvPr/>
        </p:nvSpPr>
        <p:spPr>
          <a:xfrm>
            <a:off x="3405186" y="2239675"/>
            <a:ext cx="4145541" cy="584775"/>
          </a:xfrm>
          <a:prstGeom prst="rect">
            <a:avLst/>
          </a:prstGeom>
          <a:noFill/>
          <a:ln w="5715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小人的谗言 </a:t>
            </a:r>
            <a:r>
              <a:rPr lang="zh-CN" altLang="en-US" sz="32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古今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异义</a:t>
            </a:r>
          </a:p>
        </p:txBody>
      </p:sp>
      <p:sp>
        <p:nvSpPr>
          <p:cNvPr id="246791" name="文本框 246790"/>
          <p:cNvSpPr txBox="1"/>
          <p:nvPr/>
        </p:nvSpPr>
        <p:spPr>
          <a:xfrm>
            <a:off x="10083801" y="2281238"/>
            <a:ext cx="1443182" cy="582612"/>
          </a:xfrm>
          <a:prstGeom prst="rect">
            <a:avLst/>
          </a:prstGeom>
          <a:noFill/>
          <a:ln w="5715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判断句</a:t>
            </a:r>
            <a:endParaRPr lang="zh-CN" altLang="en-US" sz="28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46795" name="文本框 246794"/>
          <p:cNvSpPr txBox="1"/>
          <p:nvPr/>
        </p:nvSpPr>
        <p:spPr>
          <a:xfrm>
            <a:off x="3283527" y="4844040"/>
            <a:ext cx="1122218" cy="584775"/>
          </a:xfrm>
          <a:prstGeom prst="rect">
            <a:avLst/>
          </a:prstGeom>
          <a:noFill/>
          <a:ln w="5715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3200" b="1" smtClean="0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挨着</a:t>
            </a:r>
            <a:endParaRPr lang="zh-CN" altLang="en-US" sz="3200" b="1">
              <a:solidFill>
                <a:srgbClr val="3333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46796" name="文本框 246795"/>
          <p:cNvSpPr txBox="1"/>
          <p:nvPr/>
        </p:nvSpPr>
        <p:spPr>
          <a:xfrm>
            <a:off x="5999740" y="3515879"/>
            <a:ext cx="2736850" cy="584200"/>
          </a:xfrm>
          <a:prstGeom prst="rect">
            <a:avLst/>
          </a:prstGeom>
          <a:noFill/>
          <a:ln w="5715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r>
              <a:rPr lang="zh-CN" altLang="en-US" sz="3200" b="1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没有话来回答</a:t>
            </a:r>
          </a:p>
        </p:txBody>
      </p:sp>
      <p:sp>
        <p:nvSpPr>
          <p:cNvPr id="342019" name="文本框 342018"/>
          <p:cNvSpPr txBox="1"/>
          <p:nvPr/>
        </p:nvSpPr>
        <p:spPr>
          <a:xfrm>
            <a:off x="8312872" y="4844041"/>
            <a:ext cx="763587" cy="584200"/>
          </a:xfrm>
          <a:prstGeom prst="rect">
            <a:avLst/>
          </a:prstGeom>
          <a:noFill/>
          <a:ln w="5715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到</a:t>
            </a:r>
            <a:endParaRPr lang="zh-CN" altLang="en-US" sz="3200" b="1">
              <a:solidFill>
                <a:srgbClr val="3333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42020" name="文本框 342019"/>
          <p:cNvSpPr txBox="1"/>
          <p:nvPr/>
        </p:nvSpPr>
        <p:spPr>
          <a:xfrm>
            <a:off x="9696738" y="4871749"/>
            <a:ext cx="1082098" cy="584200"/>
          </a:xfrm>
          <a:prstGeom prst="rect">
            <a:avLst/>
          </a:prstGeom>
          <a:noFill/>
          <a:ln w="5715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趁机</a:t>
            </a:r>
            <a:endParaRPr lang="zh-CN" altLang="en-US" sz="3200" b="1">
              <a:solidFill>
                <a:srgbClr val="3333FF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67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6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467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46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46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42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42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6787" grpId="0"/>
      <p:bldP spid="246790" grpId="0"/>
      <p:bldP spid="246791" grpId="0"/>
      <p:bldP spid="246795" grpId="0"/>
      <p:bldP spid="246796" grpId="0"/>
      <p:bldP spid="342019" grpId="0"/>
      <p:bldP spid="342020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2706" name="文本占位符 81922"/>
          <p:cNvSpPr>
            <a:spLocks noGrp="1"/>
          </p:cNvSpPr>
          <p:nvPr>
            <p:ph idx="1"/>
          </p:nvPr>
        </p:nvSpPr>
        <p:spPr>
          <a:xfrm>
            <a:off x="376238" y="1481138"/>
            <a:ext cx="10280650" cy="4525963"/>
          </a:xfrm>
        </p:spPr>
        <p:txBody>
          <a:bodyPr anchor="t"/>
          <a:lstStyle/>
          <a:p>
            <a:pPr marL="0" indent="0" fontAlgn="base">
              <a:buNone/>
            </a:pPr>
            <a:r>
              <a:rPr lang="zh-CN" altLang="en-US" b="1" strike="noStrike" noProof="1">
                <a:latin typeface="+mn-ea"/>
              </a:rPr>
              <a:t>一、词类活用</a:t>
            </a:r>
            <a:endParaRPr lang="zh-CN" altLang="en-US" sz="1600" b="1" strike="noStrike" noProof="1">
              <a:latin typeface="+mn-ea"/>
            </a:endParaRPr>
          </a:p>
          <a:p>
            <a:pPr marL="0" indent="0" fontAlgn="base">
              <a:buNone/>
            </a:pPr>
            <a:endParaRPr lang="zh-CN" altLang="en-US" sz="1600" b="1" strike="noStrike" noProof="1">
              <a:latin typeface="+mn-ea"/>
            </a:endParaRPr>
          </a:p>
          <a:p>
            <a:pPr algn="just" fontAlgn="base">
              <a:buNone/>
            </a:pPr>
            <a:r>
              <a:rPr lang="zh-CN" altLang="en-US" sz="2800" b="1" strike="noStrike" noProof="1">
                <a:latin typeface="+mn-ea"/>
              </a:rPr>
              <a:t>1、头发</a:t>
            </a:r>
            <a:r>
              <a:rPr lang="zh-CN" altLang="en-US" sz="2800" b="1" u="sng" strike="noStrike" noProof="1">
                <a:solidFill>
                  <a:srgbClr val="FF5050"/>
                </a:solidFill>
                <a:latin typeface="+mn-ea"/>
              </a:rPr>
              <a:t>上</a:t>
            </a:r>
            <a:r>
              <a:rPr lang="zh-CN" altLang="en-US" sz="2800" b="1" strike="noStrike" noProof="1">
                <a:latin typeface="+mn-ea"/>
              </a:rPr>
              <a:t>指                 </a:t>
            </a:r>
            <a:r>
              <a:rPr lang="zh-CN" altLang="en-US" sz="2800" b="1" strike="noStrike" noProof="1">
                <a:solidFill>
                  <a:srgbClr val="FF5050"/>
                </a:solidFill>
                <a:latin typeface="+mn-ea"/>
              </a:rPr>
              <a:t>上，</a:t>
            </a:r>
            <a:r>
              <a:rPr lang="zh-CN" altLang="en-US" sz="2800" b="1" strike="noStrike" noProof="1">
                <a:latin typeface="+mn-ea"/>
              </a:rPr>
              <a:t>向上，名词作状语。 </a:t>
            </a:r>
            <a:endParaRPr lang="zh-CN" altLang="en-US" b="1" strike="noStrike" noProof="1">
              <a:latin typeface="+mn-ea"/>
            </a:endParaRPr>
          </a:p>
          <a:p>
            <a:pPr algn="just" fontAlgn="base">
              <a:buNone/>
            </a:pPr>
            <a:r>
              <a:rPr lang="zh-CN" altLang="en-US" sz="2800" b="1" strike="noStrike" noProof="1">
                <a:latin typeface="+mn-ea"/>
              </a:rPr>
              <a:t>2、</a:t>
            </a:r>
            <a:r>
              <a:rPr lang="zh-CN" altLang="en-US" sz="2800" b="1" u="sng" strike="noStrike" noProof="1">
                <a:solidFill>
                  <a:srgbClr val="FF5050"/>
                </a:solidFill>
                <a:latin typeface="+mn-ea"/>
              </a:rPr>
              <a:t>刑</a:t>
            </a:r>
            <a:r>
              <a:rPr lang="zh-CN" altLang="en-US" sz="2800" b="1" strike="noStrike" noProof="1">
                <a:latin typeface="+mn-ea"/>
              </a:rPr>
              <a:t>人如恐不胜             </a:t>
            </a:r>
            <a:r>
              <a:rPr lang="zh-CN" altLang="en-US" sz="2800" b="1" strike="noStrike" noProof="1">
                <a:solidFill>
                  <a:srgbClr val="FF5050"/>
                </a:solidFill>
                <a:latin typeface="+mn-ea"/>
              </a:rPr>
              <a:t>刑，</a:t>
            </a:r>
            <a:r>
              <a:rPr lang="zh-CN" altLang="en-US" sz="2800" b="1" strike="noStrike" noProof="1">
                <a:latin typeface="+mn-ea"/>
              </a:rPr>
              <a:t>施加肉刑，名词作动词。</a:t>
            </a:r>
            <a:endParaRPr lang="zh-CN" altLang="en-US" b="1" strike="noStrike" noProof="1">
              <a:latin typeface="+mn-ea"/>
            </a:endParaRPr>
          </a:p>
          <a:p>
            <a:pPr fontAlgn="base">
              <a:buNone/>
            </a:pPr>
            <a:r>
              <a:rPr lang="zh-CN" altLang="en-US" sz="2800" b="1" strike="noStrike" noProof="1">
                <a:latin typeface="+mn-ea"/>
              </a:rPr>
              <a:t>3、先破秦入咸阳者</a:t>
            </a:r>
            <a:r>
              <a:rPr lang="zh-CN" altLang="en-US" sz="2800" b="1" u="sng" strike="noStrike" noProof="1">
                <a:solidFill>
                  <a:srgbClr val="FF5050"/>
                </a:solidFill>
                <a:latin typeface="+mn-ea"/>
              </a:rPr>
              <a:t>王</a:t>
            </a:r>
            <a:r>
              <a:rPr lang="zh-CN" altLang="en-US" sz="2800" b="1" strike="noStrike" noProof="1">
                <a:latin typeface="+mn-ea"/>
              </a:rPr>
              <a:t>之       </a:t>
            </a:r>
            <a:r>
              <a:rPr lang="zh-CN" altLang="en-US" sz="2800" b="1" strike="noStrike" noProof="1">
                <a:solidFill>
                  <a:srgbClr val="FF5050"/>
                </a:solidFill>
                <a:latin typeface="+mn-ea"/>
              </a:rPr>
              <a:t>王之</a:t>
            </a:r>
            <a:r>
              <a:rPr lang="zh-CN" altLang="en-US" sz="2800" b="1" strike="noStrike" noProof="1">
                <a:latin typeface="+mn-ea"/>
              </a:rPr>
              <a:t>，以之为王，意动用法。</a:t>
            </a:r>
          </a:p>
          <a:p>
            <a:pPr fontAlgn="base">
              <a:buNone/>
            </a:pPr>
            <a:r>
              <a:rPr lang="zh-CN" altLang="en-US" sz="2800" b="1" strike="noStrike" noProof="1">
                <a:latin typeface="+mn-ea"/>
              </a:rPr>
              <a:t>4、还</a:t>
            </a:r>
            <a:r>
              <a:rPr lang="zh-CN" altLang="en-US" sz="2800" b="1" u="sng" strike="noStrike" noProof="1">
                <a:solidFill>
                  <a:srgbClr val="FF5050"/>
                </a:solidFill>
                <a:latin typeface="+mn-ea"/>
              </a:rPr>
              <a:t>军</a:t>
            </a:r>
            <a:r>
              <a:rPr lang="zh-CN" altLang="en-US" sz="2800" b="1" strike="noStrike" noProof="1">
                <a:latin typeface="+mn-ea"/>
              </a:rPr>
              <a:t>(于)霸上             </a:t>
            </a:r>
            <a:r>
              <a:rPr lang="zh-CN" altLang="en-US" sz="2800" b="1" strike="noStrike" noProof="1">
                <a:solidFill>
                  <a:srgbClr val="FF5050"/>
                </a:solidFill>
                <a:latin typeface="+mn-ea"/>
              </a:rPr>
              <a:t>军，</a:t>
            </a:r>
            <a:r>
              <a:rPr lang="zh-CN" altLang="en-US" sz="2800" b="1" strike="noStrike" noProof="1">
                <a:latin typeface="+mn-ea"/>
              </a:rPr>
              <a:t>驻扎，名词作动词。</a:t>
            </a:r>
          </a:p>
          <a:p>
            <a:pPr fontAlgn="base">
              <a:buNone/>
            </a:pPr>
            <a:r>
              <a:rPr lang="zh-CN" altLang="en-US" sz="2800" b="1" strike="noStrike" noProof="1">
                <a:latin typeface="+mn-ea"/>
              </a:rPr>
              <a:t>5、交戟之卫士欲</a:t>
            </a:r>
            <a:r>
              <a:rPr lang="zh-CN" altLang="en-US" sz="2800" b="1" strike="noStrike" noProof="1">
                <a:solidFill>
                  <a:srgbClr val="FF5050"/>
                </a:solidFill>
                <a:latin typeface="+mn-ea"/>
              </a:rPr>
              <a:t>止</a:t>
            </a:r>
            <a:r>
              <a:rPr lang="zh-CN" altLang="en-US" sz="2800" b="1" strike="noStrike" noProof="1">
                <a:latin typeface="+mn-ea"/>
              </a:rPr>
              <a:t>不</a:t>
            </a:r>
            <a:r>
              <a:rPr lang="zh-CN" altLang="en-US" sz="2800" b="1" strike="noStrike" noProof="1">
                <a:solidFill>
                  <a:srgbClr val="FF5050"/>
                </a:solidFill>
                <a:latin typeface="+mn-ea"/>
              </a:rPr>
              <a:t>内</a:t>
            </a:r>
            <a:r>
              <a:rPr lang="zh-CN" altLang="en-US" sz="2800" b="1" strike="noStrike" noProof="1">
                <a:latin typeface="+mn-ea"/>
              </a:rPr>
              <a:t> </a:t>
            </a:r>
            <a:r>
              <a:rPr lang="zh-CN" altLang="en-US" sz="2800" b="1" strike="noStrike" noProof="1">
                <a:solidFill>
                  <a:srgbClr val="FF5050"/>
                </a:solidFill>
                <a:latin typeface="+mn-ea"/>
              </a:rPr>
              <a:t>      之</a:t>
            </a:r>
            <a:r>
              <a:rPr lang="zh-CN" altLang="en-US" sz="2800" b="1" strike="noStrike" noProof="1">
                <a:latin typeface="+mn-ea"/>
              </a:rPr>
              <a:t>，让…停止，使动                                 </a:t>
            </a:r>
          </a:p>
          <a:p>
            <a:pPr fontAlgn="base">
              <a:buNone/>
            </a:pPr>
            <a:r>
              <a:rPr lang="zh-CN" altLang="en-US" sz="2800" b="1" strike="noStrike" noProof="1">
                <a:latin typeface="+mn-ea"/>
              </a:rPr>
              <a:t>                            </a:t>
            </a:r>
            <a:r>
              <a:rPr lang="zh-CN" altLang="en-US" sz="2800" b="1" strike="noStrike" noProof="1">
                <a:solidFill>
                  <a:srgbClr val="FF5050"/>
                </a:solidFill>
                <a:latin typeface="+mn-ea"/>
              </a:rPr>
              <a:t>内</a:t>
            </a:r>
            <a:r>
              <a:rPr lang="zh-CN" altLang="en-US" sz="2800" b="1" strike="noStrike" noProof="1">
                <a:latin typeface="+mn-ea"/>
              </a:rPr>
              <a:t>，让……进去，使动</a:t>
            </a:r>
          </a:p>
          <a:p>
            <a:pPr fontAlgn="base">
              <a:buNone/>
            </a:pPr>
            <a:endParaRPr lang="zh-CN" altLang="en-US" b="1" strike="noStrike" noProof="1">
              <a:solidFill>
                <a:schemeClr val="accent2"/>
              </a:solidFill>
              <a:latin typeface="+mn-ea"/>
            </a:endParaRPr>
          </a:p>
          <a:p>
            <a:pPr fontAlgn="base">
              <a:buNone/>
            </a:pPr>
            <a:endParaRPr lang="zh-CN" altLang="en-US" b="1" strike="noStrike" noProof="1">
              <a:latin typeface="+mn-ea"/>
            </a:endParaRPr>
          </a:p>
        </p:txBody>
      </p:sp>
      <p:grpSp>
        <p:nvGrpSpPr>
          <p:cNvPr id="80898" name="组合 2"/>
          <p:cNvGrpSpPr/>
          <p:nvPr/>
        </p:nvGrpSpPr>
        <p:grpSpPr>
          <a:xfrm>
            <a:off x="-3175" y="-231775"/>
            <a:ext cx="6619875" cy="1495425"/>
            <a:chOff x="-5" y="-322"/>
            <a:chExt cx="10425" cy="2355"/>
          </a:xfrm>
        </p:grpSpPr>
        <p:grpSp>
          <p:nvGrpSpPr>
            <p:cNvPr id="80899" name="组合 3"/>
            <p:cNvGrpSpPr/>
            <p:nvPr/>
          </p:nvGrpSpPr>
          <p:grpSpPr>
            <a:xfrm>
              <a:off x="-5" y="538"/>
              <a:ext cx="10425" cy="1495"/>
              <a:chOff x="-6" y="1"/>
              <a:chExt cx="6619368" cy="950731"/>
            </a:xfrm>
          </p:grpSpPr>
          <p:pic>
            <p:nvPicPr>
              <p:cNvPr id="80900" name="Picture 9" descr="F:\ppt素材\图标\我收集的图标\字体\3.png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5400000">
                <a:off x="2834312" y="-2834318"/>
                <a:ext cx="950731" cy="66193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7" name="TextBox 2"/>
              <p:cNvSpPr txBox="1"/>
              <p:nvPr/>
            </p:nvSpPr>
            <p:spPr>
              <a:xfrm>
                <a:off x="1122981" y="298643"/>
                <a:ext cx="3966918" cy="58442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marR="0" defTabSz="914400">
                  <a:buFont typeface="Arial" panose="020b0604020202020204" pitchFamily="34" charset="0"/>
                  <a:buNone/>
                </a:pPr>
                <a:r>
                  <a:rPr kumimoji="0" lang="zh-CN" sz="3200" b="1" kern="1200" cap="none" spc="500" normalizeH="0" baseline="0" noProof="1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  <a:sym typeface="+mn-ea"/>
                  </a:rPr>
                  <a:t>知识小结</a:t>
                </a:r>
              </a:p>
            </p:txBody>
          </p:sp>
        </p:grpSp>
        <p:pic>
          <p:nvPicPr>
            <p:cNvPr id="80902" name="Picture 6" descr="F:\超棒ppt模板\中国风\中国风物件\maobi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3" y="-322"/>
              <a:ext cx="2342" cy="2342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 spd="slow">
    <p:wipe/>
  </p:transition>
  <p:timing/>
</p:sld>
</file>

<file path=ppt/slides/slide6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21" name="文本占位符 82945"/>
          <p:cNvSpPr>
            <a:spLocks noGrp="1"/>
          </p:cNvSpPr>
          <p:nvPr>
            <p:ph type="body"/>
          </p:nvPr>
        </p:nvSpPr>
        <p:spPr>
          <a:xfrm>
            <a:off x="576263" y="1485900"/>
            <a:ext cx="11296650" cy="4525963"/>
          </a:xfrm>
        </p:spPr>
        <p:txBody>
          <a:bodyPr anchor="t"/>
          <a:lstStyle/>
          <a:p>
            <a:pPr marL="0" indent="0">
              <a:lnSpc>
                <a:spcPct val="80000"/>
              </a:lnSpc>
              <a:buNone/>
            </a:pPr>
            <a:r>
              <a:rPr lang="zh-CN" altLang="en-US" b="1">
                <a:latin typeface="宋体" panose="02010600030101010101" pitchFamily="2" charset="-122"/>
              </a:rPr>
              <a:t>二、特殊句式</a:t>
            </a:r>
            <a:endParaRPr lang="zh-CN" altLang="en-US" sz="1600" b="1">
              <a:latin typeface="宋体" panose="02010600030101010101" pitchFamily="2" charset="-122"/>
            </a:endParaRPr>
          </a:p>
          <a:p>
            <a:pPr marL="0" indent="0">
              <a:lnSpc>
                <a:spcPct val="80000"/>
              </a:lnSpc>
              <a:buNone/>
            </a:pPr>
            <a:endParaRPr lang="zh-CN" altLang="en-US">
              <a:solidFill>
                <a:srgbClr val="C00000"/>
              </a:solidFill>
              <a:latin typeface="宋体" panose="02010600030101010101" pitchFamily="2" charset="-122"/>
            </a:endParaRPr>
          </a:p>
          <a:p>
            <a:pPr marL="0" indent="0" algn="just">
              <a:lnSpc>
                <a:spcPct val="80000"/>
              </a:lnSpc>
              <a:buNone/>
            </a:pPr>
            <a:r>
              <a:rPr lang="zh-CN" altLang="en-US" sz="2800" b="1">
                <a:latin typeface="宋体" panose="02010600030101010101" pitchFamily="2" charset="-122"/>
              </a:rPr>
              <a:t>1、客</a:t>
            </a:r>
            <a:r>
              <a:rPr lang="zh-CN" altLang="en-US" sz="2800" b="1" u="sng">
                <a:solidFill>
                  <a:srgbClr val="FF5050"/>
                </a:solidFill>
                <a:latin typeface="宋体" panose="02010600030101010101" pitchFamily="2" charset="-122"/>
              </a:rPr>
              <a:t>何为</a:t>
            </a:r>
            <a:r>
              <a:rPr lang="zh-CN" altLang="en-US" sz="2800" b="1">
                <a:latin typeface="宋体" panose="02010600030101010101" pitchFamily="2" charset="-122"/>
              </a:rPr>
              <a:t>者?      （这个客人是干什么的？）</a:t>
            </a:r>
          </a:p>
          <a:p>
            <a:pPr marL="0" indent="0" algn="just">
              <a:lnSpc>
                <a:spcPct val="80000"/>
              </a:lnSpc>
              <a:buNone/>
            </a:pPr>
            <a:r>
              <a:rPr lang="zh-CN" altLang="en-US" sz="2800" b="1">
                <a:latin typeface="宋体" panose="02010600030101010101" pitchFamily="2" charset="-122"/>
              </a:rPr>
              <a:t>还原：“何为” 应为“为何”，疑 问代词作宾语前置。</a:t>
            </a:r>
          </a:p>
          <a:p>
            <a:pPr marL="0" indent="0" algn="just">
              <a:lnSpc>
                <a:spcPct val="80000"/>
              </a:lnSpc>
              <a:buNone/>
            </a:pPr>
            <a:r>
              <a:rPr lang="zh-CN" altLang="en-US" sz="2800" b="1">
                <a:solidFill>
                  <a:schemeClr val="accent2"/>
                </a:solidFill>
                <a:latin typeface="宋体" panose="02010600030101010101" pitchFamily="2" charset="-122"/>
              </a:rPr>
              <a:t> 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zh-CN" altLang="en-US" sz="2800" b="1">
                <a:latin typeface="宋体" panose="02010600030101010101" pitchFamily="2" charset="-122"/>
              </a:rPr>
              <a:t>2、今日之事</a:t>
            </a:r>
            <a:r>
              <a:rPr lang="zh-CN" altLang="en-US" sz="2800" b="1" u="sng">
                <a:solidFill>
                  <a:srgbClr val="FF5050"/>
                </a:solidFill>
                <a:latin typeface="宋体" panose="02010600030101010101" pitchFamily="2" charset="-122"/>
              </a:rPr>
              <a:t>何如</a:t>
            </a:r>
            <a:r>
              <a:rPr lang="zh-CN" altLang="en-US" sz="2800" b="1">
                <a:latin typeface="宋体" panose="02010600030101010101" pitchFamily="2" charset="-122"/>
              </a:rPr>
              <a:t>？ （今天的情况怎么样？）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zh-CN" altLang="en-US" sz="2800" b="1">
                <a:latin typeface="宋体" panose="02010600030101010101" pitchFamily="2" charset="-122"/>
              </a:rPr>
              <a:t>还原：今日之事如何？</a:t>
            </a:r>
          </a:p>
          <a:p>
            <a:pPr marL="0" indent="0">
              <a:lnSpc>
                <a:spcPct val="80000"/>
              </a:lnSpc>
              <a:buNone/>
            </a:pPr>
            <a:endParaRPr lang="zh-CN" altLang="en-US" sz="2800" b="1">
              <a:latin typeface="宋体" panose="02010600030101010101" pitchFamily="2" charset="-122"/>
            </a:endParaRPr>
          </a:p>
          <a:p>
            <a:pPr marL="0" indent="0">
              <a:lnSpc>
                <a:spcPct val="80000"/>
              </a:lnSpc>
              <a:buNone/>
            </a:pPr>
            <a:endParaRPr lang="zh-CN" altLang="en-US" sz="2800" b="1">
              <a:latin typeface="宋体" panose="02010600030101010101" pitchFamily="2" charset="-122"/>
            </a:endParaRPr>
          </a:p>
        </p:txBody>
      </p:sp>
      <p:grpSp>
        <p:nvGrpSpPr>
          <p:cNvPr id="81922" name="组合 2"/>
          <p:cNvGrpSpPr/>
          <p:nvPr/>
        </p:nvGrpSpPr>
        <p:grpSpPr>
          <a:xfrm>
            <a:off x="-3175" y="-231775"/>
            <a:ext cx="6619875" cy="1495425"/>
            <a:chOff x="-5" y="-322"/>
            <a:chExt cx="10425" cy="2355"/>
          </a:xfrm>
        </p:grpSpPr>
        <p:grpSp>
          <p:nvGrpSpPr>
            <p:cNvPr id="81923" name="组合 3"/>
            <p:cNvGrpSpPr/>
            <p:nvPr/>
          </p:nvGrpSpPr>
          <p:grpSpPr>
            <a:xfrm>
              <a:off x="-5" y="538"/>
              <a:ext cx="10425" cy="1495"/>
              <a:chOff x="-6" y="1"/>
              <a:chExt cx="6619368" cy="950731"/>
            </a:xfrm>
          </p:grpSpPr>
          <p:pic>
            <p:nvPicPr>
              <p:cNvPr id="81924" name="Picture 9" descr="F:\ppt素材\图标\我收集的图标\字体\3.png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5400000">
                <a:off x="2834312" y="-2834318"/>
                <a:ext cx="950731" cy="66193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7" name="TextBox 2"/>
              <p:cNvSpPr txBox="1"/>
              <p:nvPr/>
            </p:nvSpPr>
            <p:spPr>
              <a:xfrm>
                <a:off x="1122981" y="298643"/>
                <a:ext cx="3966918" cy="58442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marR="0" defTabSz="914400">
                  <a:buFont typeface="Arial" panose="020b0604020202020204" pitchFamily="34" charset="0"/>
                  <a:buNone/>
                </a:pPr>
                <a:r>
                  <a:rPr kumimoji="0" lang="zh-CN" sz="3200" b="1" kern="1200" cap="none" spc="500" normalizeH="0" baseline="0" noProof="1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  <a:sym typeface="+mn-ea"/>
                  </a:rPr>
                  <a:t>知识小结</a:t>
                </a:r>
              </a:p>
            </p:txBody>
          </p:sp>
        </p:grpSp>
        <p:pic>
          <p:nvPicPr>
            <p:cNvPr id="81926" name="Picture 6" descr="F:\超棒ppt模板\中国风\中国风物件\maobi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3" y="-322"/>
              <a:ext cx="2342" cy="2342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 spd="slow">
    <p:wipe/>
  </p:transition>
  <p:timing/>
</p:sld>
</file>

<file path=ppt/slides/slide6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3969" name="文本框 83969"/>
          <p:cNvSpPr txBox="1"/>
          <p:nvPr/>
        </p:nvSpPr>
        <p:spPr>
          <a:xfrm>
            <a:off x="4776788" y="946150"/>
            <a:ext cx="6248400" cy="23066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刘邦谢罪</a:t>
            </a:r>
            <a:r>
              <a:rPr lang="en-US" altLang="zh-CN" sz="3600" b="1">
                <a:latin typeface="楷体" pitchFamily="49" charset="-122"/>
                <a:ea typeface="楷体" pitchFamily="49" charset="-122"/>
              </a:rPr>
              <a:t>--</a:t>
            </a: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项羽留饮</a:t>
            </a:r>
          </a:p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范增示意</a:t>
            </a:r>
            <a:r>
              <a:rPr lang="en-US" altLang="zh-CN" sz="3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--</a:t>
            </a:r>
            <a:r>
              <a:rPr lang="zh-CN" altLang="en-US" sz="3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项羽不应</a:t>
            </a:r>
          </a:p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项庄舞剑</a:t>
            </a:r>
            <a:r>
              <a:rPr lang="en-US" altLang="zh-CN" sz="3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--</a:t>
            </a:r>
            <a:r>
              <a:rPr lang="zh-CN" altLang="en-US" sz="3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项伯翼蔽</a:t>
            </a:r>
          </a:p>
        </p:txBody>
      </p:sp>
      <p:sp>
        <p:nvSpPr>
          <p:cNvPr id="83970" name="文本框 83970"/>
          <p:cNvSpPr txBox="1"/>
          <p:nvPr/>
        </p:nvSpPr>
        <p:spPr>
          <a:xfrm>
            <a:off x="4722813" y="3883025"/>
            <a:ext cx="4876800" cy="1476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+mn-ea"/>
              </a:rPr>
              <a:t>樊哙闯帐</a:t>
            </a:r>
            <a:r>
              <a:rPr lang="en-US" altLang="zh-CN" sz="3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--</a:t>
            </a:r>
            <a:r>
              <a:rPr lang="zh-CN" altLang="en-US" sz="3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项羽款待</a:t>
            </a:r>
          </a:p>
          <a:p>
            <a:pPr>
              <a:spcBef>
                <a:spcPct val="50000"/>
              </a:spcBef>
            </a:pP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义责项羽</a:t>
            </a:r>
            <a:r>
              <a:rPr lang="en-US" altLang="zh-CN" sz="3600" b="1">
                <a:latin typeface="楷体" pitchFamily="49" charset="-122"/>
                <a:ea typeface="楷体" pitchFamily="49" charset="-122"/>
              </a:rPr>
              <a:t>--</a:t>
            </a: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羽无以应</a:t>
            </a:r>
          </a:p>
        </p:txBody>
      </p:sp>
      <p:sp>
        <p:nvSpPr>
          <p:cNvPr id="83972" name="文本框 83971"/>
          <p:cNvSpPr txBox="1"/>
          <p:nvPr/>
        </p:nvSpPr>
        <p:spPr>
          <a:xfrm>
            <a:off x="5561013" y="4340225"/>
            <a:ext cx="4800600" cy="1476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endParaRPr lang="en-US" altLang="zh-CN" sz="3600" b="1" noProof="1">
              <a:effectLst>
                <a:outerShdw blurRad="38100" dist="38100" dir="2700000">
                  <a:srgbClr val="FFFFFF"/>
                </a:outerShdw>
              </a:effectLst>
              <a:latin typeface="楷体" pitchFamily="49" charset="-122"/>
              <a:ea typeface="楷体" pitchFamily="49" charset="-122"/>
            </a:endParaRPr>
          </a:p>
          <a:p>
            <a:pPr>
              <a:spcBef>
                <a:spcPct val="50000"/>
              </a:spcBef>
              <a:buClrTx/>
            </a:pPr>
            <a:endParaRPr lang="en-US" altLang="zh-CN" sz="3600" b="1" noProof="1">
              <a:effectLst>
                <a:outerShdw blurRad="38100" dist="38100" dir="2700000">
                  <a:srgbClr val="FFFFFF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3973" name="文本框 83972"/>
          <p:cNvSpPr txBox="1"/>
          <p:nvPr/>
        </p:nvSpPr>
        <p:spPr>
          <a:xfrm>
            <a:off x="8583613" y="3722688"/>
            <a:ext cx="1752600" cy="1476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endParaRPr lang="en-US" altLang="zh-CN" sz="3600" b="1" noProof="1">
              <a:effectLst>
                <a:outerShdw blurRad="38100" dist="38100" dir="2700000">
                  <a:srgbClr val="FFFFFF"/>
                </a:outerShdw>
              </a:effectLst>
              <a:latin typeface="楷体" pitchFamily="49" charset="-122"/>
              <a:ea typeface="楷体" pitchFamily="49" charset="-122"/>
            </a:endParaRPr>
          </a:p>
          <a:p>
            <a:pPr>
              <a:spcBef>
                <a:spcPct val="50000"/>
              </a:spcBef>
              <a:buClrTx/>
            </a:pPr>
            <a:endParaRPr lang="en-US" altLang="zh-CN" sz="3600" b="1" noProof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3974" name="文本框 83973"/>
          <p:cNvSpPr txBox="1"/>
          <p:nvPr/>
        </p:nvSpPr>
        <p:spPr>
          <a:xfrm>
            <a:off x="8331200" y="-282575"/>
            <a:ext cx="184731" cy="2308324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ClrTx/>
            </a:pPr>
            <a:endParaRPr lang="en-US" altLang="zh-CN" sz="3600" b="1" noProof="1">
              <a:solidFill>
                <a:srgbClr val="FF66CC"/>
              </a:solidFill>
              <a:effectLst>
                <a:outerShdw blurRad="38100" dist="38100" dir="270000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  <a:p>
            <a:pPr>
              <a:spcBef>
                <a:spcPct val="50000"/>
              </a:spcBef>
              <a:buClrTx/>
            </a:pPr>
            <a:endParaRPr lang="en-US" altLang="zh-CN" sz="3600" b="1" noProof="1">
              <a:latin typeface="楷体" pitchFamily="49" charset="-122"/>
              <a:ea typeface="楷体" pitchFamily="49" charset="-122"/>
            </a:endParaRPr>
          </a:p>
          <a:p>
            <a:pPr>
              <a:spcBef>
                <a:spcPct val="50000"/>
              </a:spcBef>
              <a:buClrTx/>
            </a:pPr>
            <a:endParaRPr lang="en-US" altLang="zh-CN" sz="3600" b="1" noProof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3975" name="文本框 83975"/>
          <p:cNvSpPr txBox="1"/>
          <p:nvPr/>
        </p:nvSpPr>
        <p:spPr>
          <a:xfrm>
            <a:off x="34925" y="2279650"/>
            <a:ext cx="4205288" cy="2168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5400" b="1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宴中</a:t>
            </a:r>
          </a:p>
          <a:p>
            <a:pPr algn="ctr">
              <a:spcBef>
                <a:spcPct val="50000"/>
              </a:spcBef>
            </a:pPr>
            <a:r>
              <a:rPr lang="zh-CN" altLang="en-US" sz="5400" b="1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(明争暗斗)</a:t>
            </a:r>
          </a:p>
        </p:txBody>
      </p:sp>
      <p:sp>
        <p:nvSpPr>
          <p:cNvPr id="83976" name="左大括号 83976"/>
          <p:cNvSpPr/>
          <p:nvPr/>
        </p:nvSpPr>
        <p:spPr>
          <a:xfrm>
            <a:off x="4202113" y="1181100"/>
            <a:ext cx="287337" cy="3889375"/>
          </a:xfrm>
          <a:prstGeom prst="leftBrace">
            <a:avLst>
              <a:gd name="adj1" fmla="val 112674"/>
              <a:gd name="adj2" fmla="val 50000"/>
            </a:avLst>
          </a:prstGeom>
          <a:noFill/>
          <a:ln w="12700" cap="sq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3978" name="文本框 83977"/>
          <p:cNvSpPr txBox="1"/>
          <p:nvPr/>
        </p:nvSpPr>
        <p:spPr>
          <a:xfrm>
            <a:off x="9638468" y="1198563"/>
            <a:ext cx="677108" cy="180022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noProof="1">
                <a:effectLst>
                  <a:outerShdw blurRad="38100" dist="38100" dir="2700000">
                    <a:srgbClr val="FFFFFF"/>
                  </a:outerShdw>
                </a:effectLst>
                <a:latin typeface="楷体" pitchFamily="49" charset="-122"/>
                <a:ea typeface="楷体" pitchFamily="49" charset="-122"/>
              </a:rPr>
              <a:t>貌合神离</a:t>
            </a:r>
          </a:p>
        </p:txBody>
      </p:sp>
      <p:sp>
        <p:nvSpPr>
          <p:cNvPr id="83979" name="文本框 83978"/>
          <p:cNvSpPr txBox="1"/>
          <p:nvPr/>
        </p:nvSpPr>
        <p:spPr>
          <a:xfrm>
            <a:off x="9600368" y="3711575"/>
            <a:ext cx="677108" cy="201612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noProof="1">
                <a:effectLst>
                  <a:outerShdw blurRad="38100" dist="38100" dir="2700000">
                    <a:srgbClr val="FFFFFF"/>
                  </a:outerShdw>
                </a:effectLst>
                <a:latin typeface="楷体" pitchFamily="49" charset="-122"/>
                <a:ea typeface="楷体" pitchFamily="49" charset="-122"/>
              </a:rPr>
              <a:t>君臣一心</a:t>
            </a:r>
          </a:p>
        </p:txBody>
      </p:sp>
      <p:sp>
        <p:nvSpPr>
          <p:cNvPr id="83980" name="右大括号 83979"/>
          <p:cNvSpPr/>
          <p:nvPr/>
        </p:nvSpPr>
        <p:spPr>
          <a:xfrm>
            <a:off x="9283700" y="1198563"/>
            <a:ext cx="287338" cy="1800225"/>
          </a:xfrm>
          <a:prstGeom prst="rightBrace">
            <a:avLst>
              <a:gd name="adj1" fmla="val 52151"/>
              <a:gd name="adj2" fmla="val 50000"/>
            </a:avLst>
          </a:prstGeom>
          <a:noFill/>
          <a:ln w="12700" cap="sq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3981" name="右大括号 83980"/>
          <p:cNvSpPr/>
          <p:nvPr/>
        </p:nvSpPr>
        <p:spPr>
          <a:xfrm>
            <a:off x="9283700" y="4006850"/>
            <a:ext cx="287338" cy="1223963"/>
          </a:xfrm>
          <a:prstGeom prst="rightBrace">
            <a:avLst>
              <a:gd name="adj1" fmla="val 35457"/>
              <a:gd name="adj2" fmla="val 50000"/>
            </a:avLst>
          </a:prstGeom>
          <a:noFill/>
          <a:ln w="12700" cap="sq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3982" name="文本框 83981"/>
          <p:cNvSpPr txBox="1"/>
          <p:nvPr/>
        </p:nvSpPr>
        <p:spPr>
          <a:xfrm>
            <a:off x="10347325" y="1198563"/>
            <a:ext cx="935038" cy="5222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主动</a:t>
            </a:r>
          </a:p>
        </p:txBody>
      </p:sp>
      <p:sp>
        <p:nvSpPr>
          <p:cNvPr id="83983" name="文本框 83982"/>
          <p:cNvSpPr txBox="1"/>
          <p:nvPr/>
        </p:nvSpPr>
        <p:spPr>
          <a:xfrm>
            <a:off x="10347325" y="3790950"/>
            <a:ext cx="1046163" cy="5222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被动</a:t>
            </a:r>
          </a:p>
        </p:txBody>
      </p:sp>
      <p:sp>
        <p:nvSpPr>
          <p:cNvPr id="83984" name="文本框 83983"/>
          <p:cNvSpPr txBox="1"/>
          <p:nvPr/>
        </p:nvSpPr>
        <p:spPr>
          <a:xfrm>
            <a:off x="10274300" y="4799013"/>
            <a:ext cx="935038" cy="5222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主动</a:t>
            </a:r>
          </a:p>
        </p:txBody>
      </p:sp>
      <p:sp>
        <p:nvSpPr>
          <p:cNvPr id="83985" name="文本框 83984"/>
          <p:cNvSpPr txBox="1"/>
          <p:nvPr/>
        </p:nvSpPr>
        <p:spPr>
          <a:xfrm>
            <a:off x="10347325" y="2279650"/>
            <a:ext cx="1008063" cy="5222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被动</a:t>
            </a:r>
          </a:p>
        </p:txBody>
      </p:sp>
      <p:sp>
        <p:nvSpPr>
          <p:cNvPr id="83986" name="下箭头 83985"/>
          <p:cNvSpPr/>
          <p:nvPr/>
        </p:nvSpPr>
        <p:spPr>
          <a:xfrm>
            <a:off x="10706100" y="1774825"/>
            <a:ext cx="217488" cy="504825"/>
          </a:xfrm>
          <a:prstGeom prst="downArrow">
            <a:avLst>
              <a:gd name="adj1" fmla="val 50000"/>
              <a:gd name="adj2" fmla="val 58007"/>
            </a:avLst>
          </a:prstGeom>
          <a:solidFill>
            <a:schemeClr val="accent1"/>
          </a:solidFill>
          <a:ln w="12700" cap="sq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3987" name="下箭头 83986"/>
          <p:cNvSpPr/>
          <p:nvPr/>
        </p:nvSpPr>
        <p:spPr>
          <a:xfrm flipH="1">
            <a:off x="10634663" y="4367213"/>
            <a:ext cx="217487" cy="504825"/>
          </a:xfrm>
          <a:prstGeom prst="downArrow">
            <a:avLst>
              <a:gd name="adj1" fmla="val 50000"/>
              <a:gd name="adj2" fmla="val 58007"/>
            </a:avLst>
          </a:prstGeom>
          <a:solidFill>
            <a:schemeClr val="accent1"/>
          </a:solidFill>
          <a:ln w="12700" cap="sq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文本框 1"/>
          <p:cNvSpPr txBox="1"/>
          <p:nvPr/>
        </p:nvSpPr>
        <p:spPr>
          <a:xfrm>
            <a:off x="5561013" y="115888"/>
            <a:ext cx="2646878" cy="83099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800" b="1">
                <a:solidFill>
                  <a:srgbClr val="FF5050"/>
                </a:solidFill>
                <a:latin typeface="楷体" pitchFamily="49" charset="-122"/>
                <a:ea typeface="楷体" pitchFamily="49" charset="-122"/>
              </a:rPr>
              <a:t>项羽集团</a:t>
            </a:r>
          </a:p>
        </p:txBody>
      </p:sp>
      <p:sp>
        <p:nvSpPr>
          <p:cNvPr id="83988" name="文本框 2"/>
          <p:cNvSpPr txBox="1"/>
          <p:nvPr/>
        </p:nvSpPr>
        <p:spPr>
          <a:xfrm>
            <a:off x="5561013" y="5464175"/>
            <a:ext cx="2646878" cy="83099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800" b="1">
                <a:solidFill>
                  <a:srgbClr val="FF5050"/>
                </a:solidFill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刘邦集团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3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39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39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39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839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83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83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839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39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83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8" grpId="0"/>
      <p:bldP spid="83979" grpId="0"/>
      <p:bldP spid="83982" grpId="0"/>
      <p:bldP spid="83983" grpId="0"/>
      <p:bldP spid="83984" grpId="0"/>
      <p:bldP spid="83985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0905" name="矩形 80904"/>
          <p:cNvSpPr/>
          <p:nvPr/>
        </p:nvSpPr>
        <p:spPr>
          <a:xfrm>
            <a:off x="-1143112" y="2499191"/>
            <a:ext cx="14304962" cy="2246769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indent="228600"/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            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玦  </a:t>
            </a:r>
            <a:r>
              <a:rPr lang="zh-CN" altLang="en-US" sz="2800" b="1">
                <a:solidFill>
                  <a:schemeClr val="accent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项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              剑  </a:t>
            </a:r>
            <a:r>
              <a:rPr lang="zh-CN" altLang="en-US" sz="2800" b="1">
                <a:solidFill>
                  <a:schemeClr val="accent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项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          帐  </a:t>
            </a:r>
            <a:r>
              <a:rPr lang="zh-CN" altLang="en-US" sz="2800" b="1">
                <a:solidFill>
                  <a:schemeClr val="accent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项</a:t>
            </a:r>
          </a:p>
          <a:p>
            <a:pPr indent="228600" eaLnBrk="0" hangingPunct="0"/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          举      </a:t>
            </a:r>
            <a:r>
              <a:rPr lang="zh-CN" altLang="en-US" sz="2800" b="1">
                <a:solidFill>
                  <a:schemeClr val="accent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羽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          舞      </a:t>
            </a:r>
            <a:r>
              <a:rPr lang="zh-CN" altLang="en-US" sz="2800" b="1">
                <a:solidFill>
                  <a:schemeClr val="accent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伯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      闯      </a:t>
            </a:r>
            <a:r>
              <a:rPr lang="zh-CN" altLang="en-US" sz="2800" b="1">
                <a:solidFill>
                  <a:schemeClr val="accent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王</a:t>
            </a:r>
          </a:p>
          <a:p>
            <a:pPr indent="228600" eaLnBrk="0" hangingPunct="0"/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        增          </a:t>
            </a:r>
            <a:r>
              <a:rPr lang="zh-CN" altLang="en-US" sz="2800" b="1">
                <a:solidFill>
                  <a:schemeClr val="accent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不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     庄           </a:t>
            </a:r>
            <a:r>
              <a:rPr lang="zh-CN" altLang="en-US" sz="2800" b="1">
                <a:solidFill>
                  <a:schemeClr val="accent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翼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  哙          </a:t>
            </a:r>
            <a:r>
              <a:rPr lang="zh-CN" altLang="en-US" sz="2800" b="1">
                <a:solidFill>
                  <a:schemeClr val="accent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款</a:t>
            </a:r>
          </a:p>
          <a:p>
            <a:pPr indent="228600" eaLnBrk="0" hangingPunct="0"/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      范               </a:t>
            </a:r>
            <a:r>
              <a:rPr lang="zh-CN" altLang="en-US" sz="2800" b="1">
                <a:solidFill>
                  <a:schemeClr val="accent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应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项               </a:t>
            </a:r>
            <a:r>
              <a:rPr lang="zh-CN" altLang="en-US" sz="2800" b="1">
                <a:solidFill>
                  <a:schemeClr val="accent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蔽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樊              </a:t>
            </a:r>
            <a:r>
              <a:rPr lang="zh-CN" altLang="en-US" sz="2800" b="1">
                <a:solidFill>
                  <a:schemeClr val="accent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待</a:t>
            </a:r>
          </a:p>
          <a:p>
            <a:pPr indent="228600" eaLnBrk="0" hangingPunct="0"/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                                                                                         </a:t>
            </a:r>
          </a:p>
        </p:txBody>
      </p:sp>
      <p:sp>
        <p:nvSpPr>
          <p:cNvPr id="71689" name="文本框 80905"/>
          <p:cNvSpPr txBox="1"/>
          <p:nvPr/>
        </p:nvSpPr>
        <p:spPr>
          <a:xfrm>
            <a:off x="2068400" y="4668838"/>
            <a:ext cx="10525125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结果：项羽由主动变被动，刘邦由被动变主动。</a:t>
            </a:r>
          </a:p>
        </p:txBody>
      </p:sp>
      <p:grpSp>
        <p:nvGrpSpPr>
          <p:cNvPr id="82947" name="组合 3"/>
          <p:cNvGrpSpPr/>
          <p:nvPr/>
        </p:nvGrpSpPr>
        <p:grpSpPr>
          <a:xfrm>
            <a:off x="2760550" y="111123"/>
            <a:ext cx="10010775" cy="1436688"/>
            <a:chOff x="-6" y="0"/>
            <a:chExt cx="6619368" cy="950731"/>
          </a:xfrm>
        </p:grpSpPr>
        <p:pic>
          <p:nvPicPr>
            <p:cNvPr id="82948" name="Picture 9" descr="F:\ppt素材\图标\我收集的图标\字体\3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5400000">
              <a:off x="2834312" y="-2834318"/>
              <a:ext cx="950731" cy="661936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8" name="TextBox 2"/>
            <p:cNvSpPr txBox="1"/>
            <p:nvPr/>
          </p:nvSpPr>
          <p:spPr>
            <a:xfrm>
              <a:off x="943285" y="272993"/>
              <a:ext cx="3966918" cy="50917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marR="0" defTabSz="914400">
                <a:buFont typeface="Arial" panose="020b0604020202020204" pitchFamily="34" charset="0"/>
                <a:buNone/>
              </a:pPr>
              <a:r>
                <a:rPr kumimoji="0" lang="zh-CN" altLang="en-US" sz="4400" b="1" kern="1200" cap="none" spc="500" normalizeH="0" baseline="0" noProof="1">
                  <a:solidFill>
                    <a:srgbClr val="FFFFFF"/>
                  </a:solidFill>
                  <a:latin typeface="楷体" pitchFamily="49" charset="-122"/>
                  <a:ea typeface="楷体" pitchFamily="49" charset="-122"/>
                  <a:sym typeface="+mn-ea"/>
                </a:rPr>
                <a:t>三起三落</a:t>
              </a:r>
            </a:p>
          </p:txBody>
        </p:sp>
      </p:grpSp>
      <p:pic>
        <p:nvPicPr>
          <p:cNvPr id="82950" name="Picture 6" descr="F:\超棒ppt模板\中国风\中国风物件\maobi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7975" y="111125"/>
            <a:ext cx="1487488" cy="14874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0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6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6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905" grpId="0"/>
      <p:bldP spid="7168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5846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663" y="1703388"/>
            <a:ext cx="11920537" cy="47704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6" name="文本框 3"/>
          <p:cNvSpPr txBox="1"/>
          <p:nvPr/>
        </p:nvSpPr>
        <p:spPr>
          <a:xfrm>
            <a:off x="1057275" y="2260600"/>
            <a:ext cx="10134600" cy="35998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buClr>
                <a:schemeClr val="bg1"/>
              </a:buClr>
            </a:pP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二十四史中的第一部 ，我国第一部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纪传体通史</a:t>
            </a: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。记载了从传说中黄帝到汉武帝三千年的历史</a:t>
            </a:r>
            <a:r>
              <a:rPr lang="zh-CN" altLang="en-US" sz="36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en-US" altLang="zh-CN" sz="3600" b="1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eaLnBrk="0" hangingPunct="0">
              <a:buClr>
                <a:schemeClr val="bg1"/>
              </a:buClr>
            </a:pPr>
            <a:r>
              <a:rPr lang="zh-CN" altLang="en-US" sz="36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全书</a:t>
            </a: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共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130</a:t>
            </a:r>
            <a:r>
              <a:rPr lang="zh-CN" altLang="en-US" sz="3600" b="1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篇</a:t>
            </a:r>
            <a:r>
              <a:rPr lang="zh-CN" altLang="en-US" sz="36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：</a:t>
            </a:r>
            <a:endParaRPr lang="en-US" altLang="zh-CN" sz="3600" b="1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eaLnBrk="0" hangingPunct="0">
              <a:buClr>
                <a:schemeClr val="bg1"/>
              </a:buClr>
            </a:pPr>
            <a:r>
              <a:rPr lang="zh-CN" altLang="en-US" sz="36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包括</a:t>
            </a:r>
            <a:r>
              <a:rPr lang="zh-CN" altLang="en-US" sz="3600" b="1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12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本纪，30世家，70</a:t>
            </a:r>
            <a:r>
              <a:rPr lang="zh-CN" altLang="en-US" sz="3600" b="1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列传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r>
              <a:rPr lang="zh-CN" altLang="en-US" sz="3600" b="1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8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书，10表</a:t>
            </a: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en-US" sz="12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eaLnBrk="0" hangingPunct="0">
              <a:buClr>
                <a:schemeClr val="bg1"/>
              </a:buClr>
            </a:pPr>
            <a:endParaRPr lang="zh-CN" altLang="en-US" sz="12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eaLnBrk="0" hangingPunct="0">
              <a:buClr>
                <a:schemeClr val="bg1"/>
              </a:buClr>
            </a:pPr>
            <a:r>
              <a:rPr lang="en-US" altLang="zh-CN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史记</a:t>
            </a:r>
            <a:r>
              <a:rPr lang="en-US" altLang="zh-CN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具有很高的史学价值和文学价值，被鲁迅誉为“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史家之绝唱，无韵之离骚</a:t>
            </a: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”。</a:t>
            </a:r>
            <a:endParaRPr lang="zh-CN" altLang="en-US" sz="36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21507" name="组合 3"/>
          <p:cNvGrpSpPr/>
          <p:nvPr/>
        </p:nvGrpSpPr>
        <p:grpSpPr>
          <a:xfrm>
            <a:off x="1790700" y="111125"/>
            <a:ext cx="10010775" cy="1436688"/>
            <a:chOff x="-4" y="1"/>
            <a:chExt cx="6619368" cy="950731"/>
          </a:xfrm>
        </p:grpSpPr>
        <p:pic>
          <p:nvPicPr>
            <p:cNvPr id="21508" name="Picture 9" descr="F:\ppt素材\图标\我收集的图标\字体\3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5400000">
              <a:off x="2834312" y="-2834318"/>
              <a:ext cx="950731" cy="661936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8" name="TextBox 2"/>
            <p:cNvSpPr txBox="1"/>
            <p:nvPr/>
          </p:nvSpPr>
          <p:spPr>
            <a:xfrm>
              <a:off x="943285" y="272992"/>
              <a:ext cx="3966918" cy="61055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marR="0" defTabSz="914400">
                <a:buFont typeface="Arial" panose="020b0604020202020204" pitchFamily="34" charset="0"/>
                <a:buNone/>
              </a:pPr>
              <a:r>
                <a:rPr kumimoji="0" lang="zh-CN" altLang="en-US" sz="5400" b="1" kern="1200" cap="none" spc="500" normalizeH="0" baseline="0" noProof="1">
                  <a:solidFill>
                    <a:srgbClr val="FFFFFF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《史记》</a:t>
              </a:r>
            </a:p>
          </p:txBody>
        </p:sp>
      </p:grpSp>
      <p:pic>
        <p:nvPicPr>
          <p:cNvPr id="21510" name="Picture 6" descr="F:\超棒ppt模板\中国风\中国风物件\maobi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08125" y="111125"/>
            <a:ext cx="1487488" cy="14874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8065" name="矩形 256001"/>
          <p:cNvSpPr/>
          <p:nvPr/>
        </p:nvSpPr>
        <p:spPr>
          <a:xfrm>
            <a:off x="182563" y="568325"/>
            <a:ext cx="11837987" cy="47180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沛公已出，项王使都尉陈平召沛公。沛公曰</a:t>
            </a:r>
            <a:r>
              <a:rPr lang="en-US" altLang="zh-CN" sz="3200" b="1">
                <a:latin typeface="楷体" pitchFamily="49" charset="-122"/>
                <a:ea typeface="楷体" pitchFamily="49" charset="-122"/>
              </a:rPr>
              <a:t>:“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今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者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出，未辞也，。                                                                                                                           </a:t>
            </a:r>
          </a:p>
          <a:p>
            <a:pPr>
              <a:spcBef>
                <a:spcPct val="20000"/>
              </a:spcBef>
            </a:pPr>
            <a:endParaRPr lang="zh-CN" altLang="en-US" sz="3200" b="1">
              <a:latin typeface="楷体" pitchFamily="49" charset="-122"/>
              <a:ea typeface="楷体" pitchFamily="49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为之奈何</a:t>
            </a:r>
            <a:r>
              <a:rPr lang="en-US" altLang="zh-CN" sz="3200" b="1">
                <a:latin typeface="楷体" pitchFamily="49" charset="-122"/>
                <a:ea typeface="楷体" pitchFamily="49" charset="-122"/>
              </a:rPr>
              <a:t>?”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樊哙曰</a:t>
            </a:r>
            <a:r>
              <a:rPr lang="en-US" altLang="zh-CN" sz="3200" b="1">
                <a:latin typeface="楷体" pitchFamily="49" charset="-122"/>
                <a:ea typeface="楷体" pitchFamily="49" charset="-122"/>
              </a:rPr>
              <a:t>:“ 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大行不顾细谨， 大礼不辞小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让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。</a:t>
            </a:r>
          </a:p>
          <a:p>
            <a:pPr eaLnBrk="0" hangingPunct="0">
              <a:spcBef>
                <a:spcPct val="20000"/>
              </a:spcBef>
            </a:pPr>
            <a:endParaRPr lang="zh-CN" altLang="en-US" sz="3200" b="1">
              <a:latin typeface="楷体" pitchFamily="49" charset="-122"/>
              <a:ea typeface="楷体" pitchFamily="49" charset="-122"/>
            </a:endParaRPr>
          </a:p>
          <a:p>
            <a:pPr eaLnBrk="0" hangingPunct="0">
              <a:spcBef>
                <a:spcPct val="20000"/>
              </a:spcBef>
            </a:pPr>
            <a:endParaRPr lang="zh-CN" altLang="en-US" sz="3200" b="1">
              <a:latin typeface="楷体" pitchFamily="49" charset="-122"/>
              <a:ea typeface="楷体" pitchFamily="49" charset="-122"/>
            </a:endParaRPr>
          </a:p>
          <a:p>
            <a:pPr eaLnBrk="0" hangingPunct="0">
              <a:spcBef>
                <a:spcPct val="20000"/>
              </a:spcBef>
            </a:pP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如今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人方为刀俎，我为鱼肉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32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何辞为</a:t>
            </a:r>
            <a:r>
              <a:rPr lang="en-US" altLang="zh-CN" sz="3200" b="1">
                <a:latin typeface="楷体" pitchFamily="49" charset="-122"/>
                <a:ea typeface="楷体" pitchFamily="49" charset="-122"/>
              </a:rPr>
              <a:t>?”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于是遂去。</a:t>
            </a:r>
          </a:p>
          <a:p>
            <a:pPr eaLnBrk="0" hangingPunct="0">
              <a:spcBef>
                <a:spcPct val="20000"/>
              </a:spcBef>
            </a:pPr>
            <a:endParaRPr lang="zh-CN" altLang="en-US" sz="3200" b="1">
              <a:solidFill>
                <a:schemeClr val="accent2"/>
              </a:solidFill>
              <a:latin typeface="楷体" pitchFamily="49" charset="-122"/>
              <a:ea typeface="楷体" pitchFamily="49" charset="-122"/>
            </a:endParaRPr>
          </a:p>
          <a:p>
            <a:pPr eaLnBrk="0" hangingPunct="0">
              <a:spcBef>
                <a:spcPct val="20000"/>
              </a:spcBef>
            </a:pPr>
            <a:r>
              <a:rPr lang="zh-CN" altLang="en-US" sz="3200" b="1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  <a:t>    </a:t>
            </a:r>
            <a:endParaRPr lang="zh-CN" altLang="en-US" sz="3200" b="1">
              <a:solidFill>
                <a:srgbClr val="FF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56003" name="文本框 256002"/>
          <p:cNvSpPr txBox="1"/>
          <p:nvPr/>
        </p:nvSpPr>
        <p:spPr>
          <a:xfrm>
            <a:off x="3515735" y="2595995"/>
            <a:ext cx="8510010" cy="522288"/>
          </a:xfrm>
          <a:prstGeom prst="rect">
            <a:avLst/>
          </a:prstGeom>
          <a:noFill/>
          <a:ln w="5715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algn="just" eaLnBrk="0" hangingPunct="0">
              <a:spcBef>
                <a:spcPct val="20000"/>
              </a:spcBef>
            </a:pPr>
            <a:r>
              <a:rPr lang="zh-CN" altLang="en-US" sz="2800" b="1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做大事</a:t>
            </a:r>
            <a:r>
              <a:rPr lang="zh-CN" altLang="en-US" sz="2800" b="1" smtClean="0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不必注意细枝末节，行大礼不必</a:t>
            </a:r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讲究</a:t>
            </a:r>
            <a:r>
              <a:rPr lang="zh-CN" altLang="en-US" sz="2800" b="1" smtClean="0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小的谦让</a:t>
            </a:r>
            <a:endParaRPr lang="zh-CN" altLang="en-US" sz="28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56006" name="文本框 256005"/>
          <p:cNvSpPr txBox="1"/>
          <p:nvPr/>
        </p:nvSpPr>
        <p:spPr>
          <a:xfrm>
            <a:off x="7588106" y="1201593"/>
            <a:ext cx="2519362" cy="584200"/>
          </a:xfrm>
          <a:prstGeom prst="rect">
            <a:avLst/>
          </a:prstGeom>
          <a:noFill/>
          <a:ln w="5715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r>
              <a:rPr lang="en-US" altLang="zh-CN" sz="2800" b="1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3200" b="1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助词，无义</a:t>
            </a:r>
          </a:p>
        </p:txBody>
      </p:sp>
      <p:sp>
        <p:nvSpPr>
          <p:cNvPr id="5" name="文本框 256005"/>
          <p:cNvSpPr txBox="1"/>
          <p:nvPr/>
        </p:nvSpPr>
        <p:spPr>
          <a:xfrm>
            <a:off x="1242724" y="4083338"/>
            <a:ext cx="1902258" cy="523220"/>
          </a:xfrm>
          <a:prstGeom prst="rect">
            <a:avLst/>
          </a:prstGeom>
          <a:noFill/>
          <a:ln w="5715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en-US" altLang="zh-CN" sz="2800" b="1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2800" b="1" smtClean="0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为：正是</a:t>
            </a:r>
            <a:endParaRPr lang="zh-CN" altLang="en-US" sz="3200" b="1">
              <a:solidFill>
                <a:srgbClr val="3333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文本框 256005"/>
          <p:cNvSpPr txBox="1"/>
          <p:nvPr/>
        </p:nvSpPr>
        <p:spPr>
          <a:xfrm>
            <a:off x="5551488" y="4166466"/>
            <a:ext cx="4687021" cy="954107"/>
          </a:xfrm>
          <a:prstGeom prst="rect">
            <a:avLst/>
          </a:prstGeom>
          <a:noFill/>
          <a:ln w="5715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何……为：</a:t>
            </a:r>
            <a:r>
              <a:rPr lang="zh-CN" altLang="en-US" sz="2800" b="1" smtClean="0">
                <a:solidFill>
                  <a:srgbClr val="2B4DF9"/>
                </a:solidFill>
                <a:latin typeface="楷体" pitchFamily="49" charset="-122"/>
                <a:ea typeface="楷体" pitchFamily="49" charset="-122"/>
              </a:rPr>
              <a:t>固定句式表反问</a:t>
            </a:r>
            <a:endParaRPr lang="en-US" altLang="zh-CN" sz="2800" b="1" smtClean="0">
              <a:solidFill>
                <a:srgbClr val="2B4DF9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800" b="1" smtClean="0">
                <a:solidFill>
                  <a:srgbClr val="2B4DF9"/>
                </a:solidFill>
                <a:latin typeface="楷体" pitchFamily="49" charset="-122"/>
                <a:ea typeface="楷体" pitchFamily="49" charset="-122"/>
              </a:rPr>
              <a:t>为什么……呢？</a:t>
            </a:r>
            <a:endParaRPr lang="zh-CN" altLang="en-US" sz="3200" b="1">
              <a:solidFill>
                <a:srgbClr val="2B4DF9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60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56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03" grpId="0"/>
      <p:bldP spid="256006" grpId="0"/>
      <p:bldP spid="5" grpId="0"/>
      <p:bldP spid="6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9089" name="矩形 257025"/>
          <p:cNvSpPr/>
          <p:nvPr/>
        </p:nvSpPr>
        <p:spPr>
          <a:xfrm>
            <a:off x="242888" y="304800"/>
            <a:ext cx="11580812" cy="5308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>
              <a:spcBef>
                <a:spcPct val="20000"/>
              </a:spcBef>
            </a:pP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乃令张良留谢。良问曰</a:t>
            </a:r>
            <a:r>
              <a:rPr lang="en-US" altLang="zh-CN" sz="3200" b="1">
                <a:latin typeface="楷体" pitchFamily="49" charset="-122"/>
                <a:ea typeface="楷体" pitchFamily="49" charset="-122"/>
              </a:rPr>
              <a:t>:“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大王来何操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 ？曰</a:t>
            </a:r>
            <a:r>
              <a:rPr lang="en-US" altLang="zh-CN" sz="3200" b="1">
                <a:latin typeface="楷体" pitchFamily="49" charset="-122"/>
                <a:ea typeface="楷体" pitchFamily="49" charset="-122"/>
              </a:rPr>
              <a:t>:“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我持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白璧一双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，</a:t>
            </a:r>
          </a:p>
          <a:p>
            <a:pPr algn="just">
              <a:spcBef>
                <a:spcPct val="20000"/>
              </a:spcBef>
            </a:pPr>
            <a:endParaRPr lang="zh-CN" altLang="en-US" sz="3200" b="1">
              <a:latin typeface="楷体" pitchFamily="49" charset="-122"/>
              <a:ea typeface="楷体" pitchFamily="49" charset="-122"/>
            </a:endParaRPr>
          </a:p>
          <a:p>
            <a:pPr algn="just">
              <a:spcBef>
                <a:spcPct val="20000"/>
              </a:spcBef>
            </a:pPr>
            <a:endParaRPr lang="zh-CN" altLang="en-US" sz="3200" b="1">
              <a:latin typeface="楷体" pitchFamily="49" charset="-122"/>
              <a:ea typeface="楷体" pitchFamily="49" charset="-122"/>
            </a:endParaRPr>
          </a:p>
          <a:p>
            <a:pPr algn="just">
              <a:spcBef>
                <a:spcPct val="20000"/>
              </a:spcBef>
            </a:pP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欲</a:t>
            </a:r>
            <a:r>
              <a:rPr lang="zh-CN" altLang="en-US" sz="3200" b="1" smtClean="0">
                <a:latin typeface="楷体" pitchFamily="49" charset="-122"/>
                <a:ea typeface="楷体" pitchFamily="49" charset="-122"/>
              </a:rPr>
              <a:t>献项王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；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玉</a:t>
            </a:r>
            <a:r>
              <a:rPr lang="zh-CN" altLang="en-US" sz="32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斗一双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，欲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与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亚父。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会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其怒，不敢献。</a:t>
            </a:r>
          </a:p>
          <a:p>
            <a:pPr algn="just">
              <a:spcBef>
                <a:spcPct val="20000"/>
              </a:spcBef>
            </a:pPr>
            <a:endParaRPr lang="zh-CN" altLang="en-US" sz="3200" b="1">
              <a:latin typeface="楷体" pitchFamily="49" charset="-122"/>
              <a:ea typeface="楷体" pitchFamily="49" charset="-122"/>
            </a:endParaRPr>
          </a:p>
          <a:p>
            <a:pPr algn="just">
              <a:spcBef>
                <a:spcPct val="20000"/>
              </a:spcBef>
            </a:pP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公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为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我献之”张良曰</a:t>
            </a:r>
            <a:r>
              <a:rPr lang="en-US" altLang="zh-CN" sz="3200" b="1">
                <a:latin typeface="楷体" pitchFamily="49" charset="-122"/>
                <a:ea typeface="楷体" pitchFamily="49" charset="-122"/>
              </a:rPr>
              <a:t>:“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谨诺。”当是时，项王军在鸿门下，</a:t>
            </a:r>
          </a:p>
          <a:p>
            <a:pPr algn="just">
              <a:spcBef>
                <a:spcPct val="20000"/>
              </a:spcBef>
            </a:pPr>
            <a:endParaRPr lang="zh-CN" altLang="en-US" sz="3200" b="1">
              <a:latin typeface="楷体" pitchFamily="49" charset="-122"/>
              <a:ea typeface="楷体" pitchFamily="49" charset="-122"/>
            </a:endParaRPr>
          </a:p>
          <a:p>
            <a:pPr algn="just">
              <a:spcBef>
                <a:spcPct val="20000"/>
              </a:spcBef>
            </a:pP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沛公军霸上，相去四十里。</a:t>
            </a:r>
          </a:p>
          <a:p>
            <a:pPr algn="just" eaLnBrk="0" hangingPunct="0">
              <a:spcBef>
                <a:spcPct val="20000"/>
              </a:spcBef>
            </a:pPr>
            <a:endParaRPr lang="zh-CN" altLang="en-US" sz="3200" b="1">
              <a:solidFill>
                <a:schemeClr val="accent2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57027" name="文本框 257026"/>
          <p:cNvSpPr txBox="1"/>
          <p:nvPr/>
        </p:nvSpPr>
        <p:spPr>
          <a:xfrm>
            <a:off x="9444905" y="915988"/>
            <a:ext cx="2040514" cy="1039812"/>
          </a:xfrm>
          <a:prstGeom prst="rect">
            <a:avLst/>
          </a:prstGeom>
          <a:noFill/>
          <a:ln w="5715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algn="just">
              <a:spcBef>
                <a:spcPct val="20000"/>
              </a:spcBef>
            </a:pPr>
            <a:r>
              <a:rPr lang="zh-CN" altLang="en-US" sz="2800" b="1" smtClean="0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一双</a:t>
            </a:r>
            <a:r>
              <a:rPr lang="zh-CN" altLang="en-US" sz="2800" b="1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白璧</a:t>
            </a:r>
          </a:p>
          <a:p>
            <a:pPr algn="just">
              <a:spcBef>
                <a:spcPct val="20000"/>
              </a:spcBef>
            </a:pPr>
            <a:r>
              <a:rPr lang="zh-CN" altLang="en-US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定语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后置</a:t>
            </a:r>
            <a:r>
              <a:rPr lang="zh-CN" altLang="en-US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句</a:t>
            </a:r>
            <a:endParaRPr lang="en-US" altLang="zh-CN" sz="28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57028" name="文本框 257027"/>
          <p:cNvSpPr txBox="1"/>
          <p:nvPr/>
        </p:nvSpPr>
        <p:spPr>
          <a:xfrm>
            <a:off x="3866284" y="939800"/>
            <a:ext cx="3878407" cy="954088"/>
          </a:xfrm>
          <a:prstGeom prst="rect">
            <a:avLst/>
          </a:prstGeom>
          <a:noFill/>
          <a:ln w="5715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大王来时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带</a:t>
            </a:r>
            <a:r>
              <a:rPr lang="zh-CN" altLang="en-US" sz="2800" b="1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了什么礼物</a:t>
            </a:r>
          </a:p>
          <a:p>
            <a:r>
              <a:rPr lang="zh-CN" altLang="en-US" sz="2800" b="1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800" b="1" smtClean="0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宾语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前</a:t>
            </a:r>
            <a:r>
              <a:rPr lang="zh-CN" altLang="en-US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置</a:t>
            </a:r>
            <a:endParaRPr lang="zh-CN" altLang="en-US" sz="2800" b="1">
              <a:solidFill>
                <a:srgbClr val="2B4DF9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57030" name="文本框 257029"/>
          <p:cNvSpPr txBox="1"/>
          <p:nvPr/>
        </p:nvSpPr>
        <p:spPr>
          <a:xfrm>
            <a:off x="630816" y="3789363"/>
            <a:ext cx="629948" cy="584200"/>
          </a:xfrm>
          <a:prstGeom prst="rect">
            <a:avLst/>
          </a:prstGeom>
          <a:noFill/>
          <a:ln w="5715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3200" b="1" smtClean="0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替</a:t>
            </a:r>
            <a:endParaRPr lang="zh-CN" altLang="en-US" sz="3200" b="1">
              <a:solidFill>
                <a:srgbClr val="3333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9095" name="文本框 257031"/>
          <p:cNvSpPr txBox="1"/>
          <p:nvPr/>
        </p:nvSpPr>
        <p:spPr>
          <a:xfrm>
            <a:off x="3843338" y="3789363"/>
            <a:ext cx="2828925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endParaRPr lang="zh-CN" sz="24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57033" name="文本框 257032"/>
          <p:cNvSpPr txBox="1"/>
          <p:nvPr/>
        </p:nvSpPr>
        <p:spPr>
          <a:xfrm>
            <a:off x="4732165" y="2682124"/>
            <a:ext cx="643400" cy="582613"/>
          </a:xfrm>
          <a:prstGeom prst="rect">
            <a:avLst/>
          </a:prstGeom>
          <a:noFill/>
          <a:ln w="5715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3200" b="1" smtClean="0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给</a:t>
            </a:r>
            <a:endParaRPr lang="en-US" altLang="zh-CN" sz="3200" b="1">
              <a:solidFill>
                <a:srgbClr val="3333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57036" name="文本框 257035"/>
          <p:cNvSpPr txBox="1"/>
          <p:nvPr/>
        </p:nvSpPr>
        <p:spPr>
          <a:xfrm>
            <a:off x="6249123" y="2667000"/>
            <a:ext cx="1024514" cy="582613"/>
          </a:xfrm>
          <a:prstGeom prst="rect">
            <a:avLst/>
          </a:prstGeom>
          <a:noFill/>
          <a:ln w="5715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3200" b="1" smtClean="0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恰好</a:t>
            </a:r>
            <a:endParaRPr lang="zh-CN" altLang="en-US" sz="3200" b="1">
              <a:solidFill>
                <a:srgbClr val="3333FF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7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57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57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57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57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7027" grpId="0"/>
      <p:bldP spid="257028" grpId="0"/>
      <p:bldP spid="257030" grpId="0"/>
      <p:bldP spid="257033" grpId="0"/>
      <p:bldP spid="257036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0113" name="矩形 258049"/>
          <p:cNvSpPr/>
          <p:nvPr/>
        </p:nvSpPr>
        <p:spPr>
          <a:xfrm>
            <a:off x="200025" y="228600"/>
            <a:ext cx="11718925" cy="45243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/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沛公则</a:t>
            </a:r>
            <a:r>
              <a:rPr lang="zh-CN" altLang="en-US" sz="3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置</a:t>
            </a:r>
            <a:r>
              <a:rPr lang="zh-CN" altLang="en-US" sz="3600" b="1" smtClean="0">
                <a:latin typeface="楷体" pitchFamily="49" charset="-122"/>
                <a:ea typeface="楷体" pitchFamily="49" charset="-122"/>
              </a:rPr>
              <a:t>车骑</a:t>
            </a: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，脱身</a:t>
            </a:r>
            <a:r>
              <a:rPr lang="zh-CN" altLang="en-US" sz="3600" b="1" smtClean="0">
                <a:latin typeface="楷体" pitchFamily="49" charset="-122"/>
                <a:ea typeface="楷体" pitchFamily="49" charset="-122"/>
              </a:rPr>
              <a:t>独</a:t>
            </a:r>
            <a:r>
              <a:rPr lang="zh-CN" altLang="en-US" sz="36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骑</a:t>
            </a: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，樊哙、夏侯婴、靳强</a:t>
            </a:r>
            <a:r>
              <a:rPr lang="zh-CN" altLang="en-US" sz="3600" b="1" smtClean="0">
                <a:latin typeface="楷体" pitchFamily="49" charset="-122"/>
                <a:ea typeface="楷体" pitchFamily="49" charset="-122"/>
              </a:rPr>
              <a:t>、纪信等</a:t>
            </a:r>
            <a:endParaRPr lang="en-US" altLang="zh-CN" sz="3600" b="1" smtClean="0">
              <a:latin typeface="楷体" pitchFamily="49" charset="-122"/>
              <a:ea typeface="楷体" pitchFamily="49" charset="-122"/>
            </a:endParaRPr>
          </a:p>
          <a:p>
            <a:pPr algn="just"/>
            <a:endParaRPr lang="en-US" altLang="zh-CN" sz="3600" b="1" smtClean="0">
              <a:latin typeface="楷体" pitchFamily="49" charset="-122"/>
              <a:ea typeface="楷体" pitchFamily="49" charset="-122"/>
            </a:endParaRPr>
          </a:p>
          <a:p>
            <a:pPr algn="just"/>
            <a:endParaRPr lang="en-US" altLang="zh-CN" sz="3600" b="1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600" b="1" smtClean="0">
                <a:latin typeface="楷体" pitchFamily="49" charset="-122"/>
                <a:ea typeface="楷体" pitchFamily="49" charset="-122"/>
              </a:rPr>
              <a:t>四</a:t>
            </a: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人持剑盾步走</a:t>
            </a:r>
            <a:r>
              <a:rPr lang="zh-CN" altLang="en-US" sz="3600" b="1">
                <a:solidFill>
                  <a:srgbClr val="5F49AF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从郦山下</a:t>
            </a:r>
            <a:r>
              <a:rPr lang="zh-CN" altLang="en-US" sz="3600" b="1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36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道</a:t>
            </a: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芷</a:t>
            </a:r>
            <a:r>
              <a:rPr lang="zh-CN" altLang="en-US" sz="3600" b="1" smtClean="0">
                <a:latin typeface="楷体" pitchFamily="49" charset="-122"/>
                <a:ea typeface="楷体" pitchFamily="49" charset="-122"/>
              </a:rPr>
              <a:t>阳</a:t>
            </a:r>
            <a:r>
              <a:rPr lang="zh-CN" altLang="en-US" sz="36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间</a:t>
            </a:r>
            <a:r>
              <a:rPr lang="zh-CN" altLang="en-US" sz="3600" b="1" smtClean="0">
                <a:latin typeface="楷体" pitchFamily="49" charset="-122"/>
                <a:ea typeface="楷体" pitchFamily="49" charset="-122"/>
              </a:rPr>
              <a:t>行。沛公谓张良曰</a:t>
            </a:r>
            <a:r>
              <a:rPr lang="en-US" altLang="zh-CN" sz="3600" b="1" smtClean="0">
                <a:latin typeface="楷体" pitchFamily="49" charset="-122"/>
                <a:ea typeface="楷体" pitchFamily="49" charset="-122"/>
              </a:rPr>
              <a:t>: </a:t>
            </a:r>
          </a:p>
          <a:p>
            <a:endParaRPr lang="en-US" altLang="zh-CN" sz="3600" b="1" smtClean="0">
              <a:latin typeface="楷体" pitchFamily="49" charset="-122"/>
              <a:ea typeface="楷体" pitchFamily="49" charset="-122"/>
            </a:endParaRPr>
          </a:p>
          <a:p>
            <a:endParaRPr lang="en-US" altLang="zh-CN" sz="3600" b="1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600" b="1" smtClean="0"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从此</a:t>
            </a:r>
            <a:r>
              <a:rPr lang="zh-CN" altLang="en-US" sz="3600" b="1" smtClean="0">
                <a:latin typeface="楷体" pitchFamily="49" charset="-122"/>
                <a:ea typeface="楷体" pitchFamily="49" charset="-122"/>
              </a:rPr>
              <a:t>道至</a:t>
            </a: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吾军，不过二十里耳。</a:t>
            </a:r>
            <a:r>
              <a:rPr lang="zh-CN" altLang="en-US" sz="3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度</a:t>
            </a: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我至</a:t>
            </a:r>
            <a:r>
              <a:rPr lang="zh-CN" altLang="en-US" sz="3600" b="1" smtClean="0">
                <a:latin typeface="楷体" pitchFamily="49" charset="-122"/>
                <a:ea typeface="楷体" pitchFamily="49" charset="-122"/>
              </a:rPr>
              <a:t>军中</a:t>
            </a: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，公</a:t>
            </a:r>
            <a:r>
              <a:rPr lang="zh-CN" altLang="en-US" sz="3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乃</a:t>
            </a: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入。”</a:t>
            </a:r>
          </a:p>
          <a:p>
            <a:pPr algn="just" eaLnBrk="0" hangingPunct="0"/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       </a:t>
            </a:r>
            <a:r>
              <a:rPr lang="zh-CN" altLang="en-US" sz="3600" b="1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  <a:t> </a:t>
            </a:r>
          </a:p>
        </p:txBody>
      </p:sp>
      <p:sp>
        <p:nvSpPr>
          <p:cNvPr id="258053" name="直接连接符 258052"/>
          <p:cNvSpPr/>
          <p:nvPr/>
        </p:nvSpPr>
        <p:spPr>
          <a:xfrm flipH="1">
            <a:off x="6020522" y="2392219"/>
            <a:ext cx="381000" cy="1524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258054" name="文本框 258053"/>
          <p:cNvSpPr txBox="1"/>
          <p:nvPr/>
        </p:nvSpPr>
        <p:spPr>
          <a:xfrm>
            <a:off x="4079731" y="2643909"/>
            <a:ext cx="3140075" cy="584200"/>
          </a:xfrm>
          <a:prstGeom prst="rect">
            <a:avLst/>
          </a:prstGeom>
          <a:noFill/>
          <a:ln w="5715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r>
              <a:rPr lang="zh-CN" altLang="en-US" sz="3200" b="1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取道，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名作动</a:t>
            </a:r>
          </a:p>
        </p:txBody>
      </p:sp>
      <p:sp>
        <p:nvSpPr>
          <p:cNvPr id="258055" name="直接连接符 258054"/>
          <p:cNvSpPr/>
          <p:nvPr/>
        </p:nvSpPr>
        <p:spPr>
          <a:xfrm>
            <a:off x="7897091" y="2424546"/>
            <a:ext cx="472354" cy="175491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258056" name="文本框 258055"/>
          <p:cNvSpPr txBox="1"/>
          <p:nvPr/>
        </p:nvSpPr>
        <p:spPr>
          <a:xfrm>
            <a:off x="7378557" y="2713182"/>
            <a:ext cx="3076575" cy="584200"/>
          </a:xfrm>
          <a:prstGeom prst="rect">
            <a:avLst/>
          </a:prstGeom>
          <a:noFill/>
          <a:ln w="5715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从小路，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名作状</a:t>
            </a:r>
          </a:p>
        </p:txBody>
      </p:sp>
      <p:sp>
        <p:nvSpPr>
          <p:cNvPr id="258058" name="文本框 258057"/>
          <p:cNvSpPr txBox="1"/>
          <p:nvPr/>
        </p:nvSpPr>
        <p:spPr>
          <a:xfrm>
            <a:off x="6899563" y="4252768"/>
            <a:ext cx="1066801" cy="584775"/>
          </a:xfrm>
          <a:prstGeom prst="rect">
            <a:avLst/>
          </a:prstGeom>
          <a:noFill/>
          <a:ln w="5715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3200" b="1" smtClean="0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估计</a:t>
            </a:r>
            <a:endParaRPr lang="zh-CN" altLang="en-US" sz="3200" b="1">
              <a:solidFill>
                <a:srgbClr val="3333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58059" name="文本框 258058"/>
          <p:cNvSpPr txBox="1"/>
          <p:nvPr/>
        </p:nvSpPr>
        <p:spPr>
          <a:xfrm>
            <a:off x="9726756" y="4217410"/>
            <a:ext cx="2073275" cy="584200"/>
          </a:xfrm>
          <a:prstGeom prst="rect">
            <a:avLst/>
          </a:prstGeom>
          <a:noFill/>
          <a:ln w="5715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r>
              <a:rPr lang="zh-CN" altLang="en-US" sz="3200" b="1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才，</a:t>
            </a:r>
            <a:r>
              <a:rPr lang="zh-CN" altLang="en-US" sz="3200" b="1">
                <a:solidFill>
                  <a:srgbClr val="5F49AF"/>
                </a:solidFill>
                <a:latin typeface="楷体" pitchFamily="49" charset="-122"/>
                <a:ea typeface="楷体" pitchFamily="49" charset="-122"/>
              </a:rPr>
              <a:t>副词</a:t>
            </a:r>
            <a:endParaRPr lang="zh-CN" altLang="en-US" sz="3200" b="1">
              <a:solidFill>
                <a:srgbClr val="5F49A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58060" name="文本框 258059"/>
          <p:cNvSpPr txBox="1"/>
          <p:nvPr/>
        </p:nvSpPr>
        <p:spPr>
          <a:xfrm>
            <a:off x="4502872" y="1030577"/>
            <a:ext cx="1052801" cy="584200"/>
          </a:xfrm>
          <a:prstGeom prst="rect">
            <a:avLst/>
          </a:prstGeom>
          <a:noFill/>
          <a:ln w="5715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algn="just"/>
            <a:r>
              <a:rPr lang="zh-CN" altLang="en-US" sz="3200" b="1" smtClean="0">
                <a:solidFill>
                  <a:srgbClr val="2B4DF9"/>
                </a:solidFill>
                <a:latin typeface="楷体" pitchFamily="49" charset="-122"/>
                <a:ea typeface="楷体" pitchFamily="49" charset="-122"/>
              </a:rPr>
              <a:t>骑马</a:t>
            </a:r>
            <a:r>
              <a:rPr lang="zh-CN" altLang="en-US" sz="3200" b="1" smtClean="0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2800" b="1" smtClean="0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  <a:t>                      </a:t>
            </a:r>
            <a:endParaRPr lang="zh-CN" altLang="en-US" sz="3200" b="1">
              <a:solidFill>
                <a:srgbClr val="3333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文本框 258059"/>
          <p:cNvSpPr txBox="1"/>
          <p:nvPr/>
        </p:nvSpPr>
        <p:spPr>
          <a:xfrm>
            <a:off x="1080799" y="1030577"/>
            <a:ext cx="2258147" cy="584775"/>
          </a:xfrm>
          <a:prstGeom prst="rect">
            <a:avLst/>
          </a:prstGeom>
          <a:noFill/>
          <a:ln w="5715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algn="just"/>
            <a:r>
              <a:rPr lang="zh-CN" altLang="en-US" sz="3200" b="1" smtClean="0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丢弃，放弃</a:t>
            </a:r>
            <a:endParaRPr lang="zh-CN" altLang="en-US" sz="3200" b="1">
              <a:solidFill>
                <a:srgbClr val="3333FF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58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58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58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8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8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58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258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258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8054" grpId="0"/>
      <p:bldP spid="258056" grpId="0"/>
      <p:bldP spid="258058" grpId="0"/>
      <p:bldP spid="258059" grpId="0"/>
      <p:bldP spid="258060" grpId="0"/>
      <p:bldP spid="11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3170" name="矩形 263169"/>
          <p:cNvSpPr/>
          <p:nvPr/>
        </p:nvSpPr>
        <p:spPr>
          <a:xfrm>
            <a:off x="236538" y="368300"/>
            <a:ext cx="12047538" cy="480131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 fontAlgn="base">
              <a:spcBef>
                <a:spcPct val="0"/>
              </a:spcBef>
            </a:pPr>
            <a:r>
              <a:rPr lang="zh-CN" altLang="en-US" sz="3600" b="1" i="0" strike="noStrike" noProof="1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沛公已去，间至军中，张良入</a:t>
            </a:r>
            <a:r>
              <a:rPr lang="zh-CN" altLang="en-US" sz="3600" b="1" i="0" strike="noStrike" noProof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谢</a:t>
            </a:r>
            <a:r>
              <a:rPr lang="zh-CN" altLang="en-US" sz="3600" b="1" i="0" strike="noStrike" noProof="1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，曰</a:t>
            </a:r>
            <a:r>
              <a:rPr lang="en-US" altLang="zh-CN" sz="3600" b="1" i="0" strike="noStrike" noProof="1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:“</a:t>
            </a:r>
            <a:r>
              <a:rPr lang="zh-CN" altLang="en-US" sz="3600" b="1" i="0" strike="noStrike" noProof="1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沛公不</a:t>
            </a:r>
            <a:r>
              <a:rPr lang="zh-CN" altLang="en-US" sz="3600" b="1" i="0" strike="noStrike" noProof="1">
                <a:latin typeface="楷体" pitchFamily="49" charset="-122"/>
                <a:ea typeface="楷体" pitchFamily="49" charset="-122"/>
              </a:rPr>
              <a:t>胜</a:t>
            </a:r>
            <a:r>
              <a:rPr lang="zh-CN" altLang="en-US" sz="3600" b="1" i="0" strike="noStrike" noProof="1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杯</a:t>
            </a:r>
            <a:r>
              <a:rPr lang="zh-CN" altLang="en-US" sz="3600" b="1" i="0" strike="noStrike" noProof="1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杓</a:t>
            </a:r>
            <a:r>
              <a:rPr lang="zh-CN" altLang="en-US" sz="3600" b="1" i="0" strike="noStrike" noProof="1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，</a:t>
            </a:r>
          </a:p>
          <a:p>
            <a:pPr algn="just" fontAlgn="base">
              <a:spcBef>
                <a:spcPct val="0"/>
              </a:spcBef>
            </a:pPr>
            <a:endParaRPr lang="zh-CN" altLang="en-US" sz="3600" b="1" i="0" strike="noStrike" noProof="1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  <a:p>
            <a:pPr algn="just" fontAlgn="base">
              <a:spcBef>
                <a:spcPct val="0"/>
              </a:spcBef>
            </a:pPr>
            <a:r>
              <a:rPr lang="zh-CN" altLang="en-US" sz="3600" b="1" i="0" strike="noStrike" noProof="1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不能辞。谨使臣良奉白璧一双，</a:t>
            </a:r>
            <a:r>
              <a:rPr lang="zh-CN" altLang="en-US" sz="3600" b="1" i="0" strike="noStrike" noProof="1">
                <a:latin typeface="楷体" pitchFamily="49" charset="-122"/>
                <a:ea typeface="楷体" pitchFamily="49" charset="-122"/>
              </a:rPr>
              <a:t>再拜献大王足下</a:t>
            </a:r>
            <a:r>
              <a:rPr lang="zh-CN" altLang="en-US" sz="3600" b="1" i="0" strike="noStrike" noProof="1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，玉斗</a:t>
            </a:r>
          </a:p>
          <a:p>
            <a:pPr algn="just" fontAlgn="base">
              <a:spcBef>
                <a:spcPct val="0"/>
              </a:spcBef>
            </a:pPr>
            <a:endParaRPr lang="zh-CN" altLang="en-US" sz="3600" b="1" i="0" strike="noStrike" noProof="1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  <a:p>
            <a:pPr algn="just" fontAlgn="base">
              <a:spcBef>
                <a:spcPct val="0"/>
              </a:spcBef>
            </a:pPr>
            <a:r>
              <a:rPr lang="zh-CN" altLang="en-US" sz="3600" b="1" i="0" strike="noStrike" noProof="1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一双，再拜奉大将军</a:t>
            </a:r>
            <a:r>
              <a:rPr lang="en-US" altLang="zh-CN" sz="3600" b="1" i="0" strike="noStrike" noProof="1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 </a:t>
            </a:r>
            <a:r>
              <a:rPr lang="zh-CN" altLang="en-US" sz="3600" b="1" i="0" strike="noStrike" noProof="1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足下。”项王曰</a:t>
            </a:r>
            <a:r>
              <a:rPr lang="en-US" altLang="zh-CN" sz="3600" b="1" i="0" strike="noStrike" noProof="1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:“</a:t>
            </a:r>
            <a:r>
              <a:rPr lang="zh-CN" altLang="en-US" sz="3600" b="1" i="0" strike="noStrike" noProof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沛公</a:t>
            </a:r>
            <a:r>
              <a:rPr lang="zh-CN" altLang="en-US" sz="3600" b="1" i="0" strike="noStrike" noProof="1">
                <a:solidFill>
                  <a:srgbClr val="2B4DF9"/>
                </a:solidFill>
                <a:latin typeface="楷体" pitchFamily="49" charset="-122"/>
                <a:ea typeface="楷体" pitchFamily="49" charset="-122"/>
              </a:rPr>
              <a:t>安</a:t>
            </a:r>
            <a:r>
              <a:rPr lang="zh-CN" altLang="en-US" sz="3600" b="1" i="0" strike="noStrike" noProof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在</a:t>
            </a:r>
            <a:r>
              <a:rPr lang="en-US" altLang="zh-CN" sz="3600" b="1" i="0" strike="noStrike" noProof="1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?”</a:t>
            </a:r>
          </a:p>
          <a:p>
            <a:pPr algn="just" fontAlgn="base">
              <a:lnSpc>
                <a:spcPct val="150000"/>
              </a:lnSpc>
              <a:spcBef>
                <a:spcPct val="0"/>
              </a:spcBef>
            </a:pPr>
            <a:endParaRPr lang="en-US" altLang="zh-CN" sz="3600" b="1" i="0" strike="noStrike" noProof="1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  <a:p>
            <a:pPr algn="just" fontAlgn="base">
              <a:spcBef>
                <a:spcPct val="0"/>
              </a:spcBef>
            </a:pPr>
            <a:r>
              <a:rPr lang="zh-CN" altLang="en-US" sz="3600" b="1" i="0" strike="noStrike" noProof="1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良曰</a:t>
            </a:r>
            <a:r>
              <a:rPr lang="en-US" altLang="zh-CN" sz="3600" b="1" i="0" strike="noStrike" noProof="1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:“</a:t>
            </a:r>
            <a:r>
              <a:rPr lang="zh-CN" altLang="en-US" sz="3600" b="1" i="0" strike="noStrike" noProof="1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闻大王有意</a:t>
            </a:r>
            <a:r>
              <a:rPr lang="zh-CN" altLang="en-US" sz="3600" b="1" i="0" strike="noStrike" noProof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督</a:t>
            </a:r>
            <a:r>
              <a:rPr lang="zh-CN" altLang="en-US" sz="3600" b="1" i="0" strike="noStrike" noProof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过</a:t>
            </a:r>
            <a:r>
              <a:rPr lang="zh-CN" altLang="en-US" sz="3600" b="1" i="0" strike="noStrike" noProof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之</a:t>
            </a:r>
            <a:r>
              <a:rPr lang="zh-CN" altLang="en-US" sz="3600" b="1" i="0" strike="noStrike" noProof="1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，脱身</a:t>
            </a:r>
            <a:r>
              <a:rPr lang="zh-CN" altLang="en-US" sz="3600" b="1" i="0" strike="noStrike" noProof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独去，</a:t>
            </a:r>
            <a:r>
              <a:rPr lang="zh-CN" altLang="en-US" sz="3600" b="1" i="0" strike="noStrike" noProof="1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已至军矣。” </a:t>
            </a:r>
          </a:p>
          <a:p>
            <a:pPr algn="just" eaLnBrk="0" fontAlgn="base" hangingPunct="0">
              <a:spcBef>
                <a:spcPct val="0"/>
              </a:spcBef>
            </a:pPr>
            <a:r>
              <a:rPr lang="zh-CN" altLang="en-US" sz="3600" b="1" i="0" strike="noStrike" noProof="1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       </a:t>
            </a:r>
            <a:endParaRPr lang="zh-CN" altLang="en-US" sz="3600" b="1" i="0" strike="noStrike" noProof="1">
              <a:solidFill>
                <a:schemeClr val="accent2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63173" name="文本框 263172"/>
          <p:cNvSpPr txBox="1"/>
          <p:nvPr/>
        </p:nvSpPr>
        <p:spPr>
          <a:xfrm>
            <a:off x="7318375" y="3253508"/>
            <a:ext cx="4361007" cy="582613"/>
          </a:xfrm>
          <a:prstGeom prst="rect">
            <a:avLst/>
          </a:prstGeom>
          <a:noFill/>
          <a:ln w="5715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沛公在哪里，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宾语前</a:t>
            </a:r>
            <a:r>
              <a:rPr lang="zh-CN" altLang="en-US" sz="32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置</a:t>
            </a:r>
            <a:endParaRPr lang="zh-CN" altLang="en-US" sz="32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63174" name="文本框 263173"/>
          <p:cNvSpPr txBox="1"/>
          <p:nvPr/>
        </p:nvSpPr>
        <p:spPr>
          <a:xfrm>
            <a:off x="4246997" y="4652963"/>
            <a:ext cx="1031586" cy="584200"/>
          </a:xfrm>
          <a:prstGeom prst="rect">
            <a:avLst/>
          </a:prstGeom>
          <a:noFill/>
          <a:ln w="5715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责备</a:t>
            </a:r>
            <a:endParaRPr lang="zh-CN" altLang="en-US" sz="3200" b="1">
              <a:solidFill>
                <a:srgbClr val="3333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63175" name="文本框 263174"/>
          <p:cNvSpPr txBox="1"/>
          <p:nvPr/>
        </p:nvSpPr>
        <p:spPr>
          <a:xfrm>
            <a:off x="6068868" y="997960"/>
            <a:ext cx="1008063" cy="522287"/>
          </a:xfrm>
          <a:prstGeom prst="rect">
            <a:avLst/>
          </a:prstGeom>
          <a:noFill/>
          <a:ln w="5715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r>
              <a:rPr lang="zh-CN" altLang="en-US" sz="2800" b="1">
                <a:solidFill>
                  <a:srgbClr val="0033CC"/>
                </a:solidFill>
                <a:latin typeface="楷体" pitchFamily="49" charset="-122"/>
                <a:ea typeface="楷体" pitchFamily="49" charset="-122"/>
              </a:rPr>
              <a:t>道歉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3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3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3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3173" grpId="0"/>
      <p:bldP spid="263174" grpId="0"/>
      <p:bldP spid="263175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3185" name="矩形 264193"/>
          <p:cNvSpPr/>
          <p:nvPr/>
        </p:nvSpPr>
        <p:spPr>
          <a:xfrm>
            <a:off x="206375" y="304800"/>
            <a:ext cx="11591925" cy="5509200"/>
          </a:xfrm>
          <a:prstGeom prst="rect">
            <a:avLst/>
          </a:prstGeom>
          <a:noFill/>
          <a:ln w="38100">
            <a:noFill/>
          </a:ln>
        </p:spPr>
        <p:txBody>
          <a:bodyPr wrap="square" anchor="t">
            <a:spAutoFit/>
          </a:bodyPr>
          <a:lstStyle/>
          <a:p>
            <a:pPr algn="just"/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项王则受璧，置</a:t>
            </a:r>
            <a:r>
              <a:rPr lang="zh-CN" altLang="en-US" sz="3200" b="1" smtClean="0">
                <a:latin typeface="楷体" pitchFamily="49" charset="-122"/>
                <a:ea typeface="楷体" pitchFamily="49" charset="-122"/>
              </a:rPr>
              <a:t>之</a:t>
            </a:r>
            <a:r>
              <a:rPr lang="zh-CN" altLang="en-US" sz="32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坐</a:t>
            </a:r>
            <a:r>
              <a:rPr lang="zh-CN" altLang="en-US" sz="3200" b="1" smtClean="0">
                <a:latin typeface="楷体" pitchFamily="49" charset="-122"/>
                <a:ea typeface="楷体" pitchFamily="49" charset="-122"/>
              </a:rPr>
              <a:t>上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。亚父受玉斗，置</a:t>
            </a:r>
            <a:r>
              <a:rPr lang="zh-CN" altLang="en-US" sz="3200" b="1" smtClean="0">
                <a:latin typeface="楷体" pitchFamily="49" charset="-122"/>
                <a:ea typeface="楷体" pitchFamily="49" charset="-122"/>
              </a:rPr>
              <a:t>之地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3200" b="1" smtClean="0">
                <a:latin typeface="楷体" pitchFamily="49" charset="-122"/>
                <a:ea typeface="楷体" pitchFamily="49" charset="-122"/>
              </a:rPr>
              <a:t>拔剑撞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而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破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之</a:t>
            </a:r>
            <a:r>
              <a:rPr lang="zh-CN" altLang="en-US" sz="3200" b="1" smtClean="0">
                <a:latin typeface="楷体" pitchFamily="49" charset="-122"/>
                <a:ea typeface="楷体" pitchFamily="49" charset="-122"/>
              </a:rPr>
              <a:t>，</a:t>
            </a:r>
            <a:endParaRPr lang="en-US" altLang="zh-CN" sz="3200" b="1" smtClean="0">
              <a:latin typeface="楷体" pitchFamily="49" charset="-122"/>
              <a:ea typeface="楷体" pitchFamily="49" charset="-122"/>
            </a:endParaRPr>
          </a:p>
          <a:p>
            <a:pPr algn="just"/>
            <a:endParaRPr lang="en-US" altLang="zh-CN" sz="3200" b="1" smtClean="0">
              <a:latin typeface="楷体" pitchFamily="49" charset="-122"/>
              <a:ea typeface="楷体" pitchFamily="49" charset="-122"/>
            </a:endParaRPr>
          </a:p>
          <a:p>
            <a:pPr algn="just"/>
            <a:endParaRPr lang="en-US" altLang="zh-CN" sz="3200" b="1" smtClean="0">
              <a:latin typeface="楷体" pitchFamily="49" charset="-122"/>
              <a:ea typeface="楷体" pitchFamily="49" charset="-122"/>
            </a:endParaRPr>
          </a:p>
          <a:p>
            <a:pPr algn="just"/>
            <a:r>
              <a:rPr lang="zh-CN" altLang="en-US" sz="3200" b="1" smtClean="0">
                <a:latin typeface="楷体" pitchFamily="49" charset="-122"/>
                <a:ea typeface="楷体" pitchFamily="49" charset="-122"/>
              </a:rPr>
              <a:t>曰</a:t>
            </a:r>
            <a:r>
              <a:rPr lang="en-US" altLang="zh-CN" sz="3200" b="1">
                <a:latin typeface="楷体" pitchFamily="49" charset="-122"/>
                <a:ea typeface="楷体" pitchFamily="49" charset="-122"/>
              </a:rPr>
              <a:t>:“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唉</a:t>
            </a:r>
            <a:r>
              <a:rPr lang="en-US" altLang="zh-CN" sz="3200" b="1">
                <a:latin typeface="楷体" pitchFamily="49" charset="-122"/>
                <a:ea typeface="楷体" pitchFamily="49" charset="-122"/>
              </a:rPr>
              <a:t>!</a:t>
            </a:r>
            <a:r>
              <a:rPr lang="zh-CN" altLang="en-US" sz="32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竖子不足与</a:t>
            </a:r>
            <a:r>
              <a:rPr lang="en-US" altLang="zh-CN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3200" b="1">
                <a:solidFill>
                  <a:srgbClr val="2B4DF9"/>
                </a:solidFill>
                <a:latin typeface="楷体" pitchFamily="49" charset="-122"/>
                <a:ea typeface="楷体" pitchFamily="49" charset="-122"/>
              </a:rPr>
              <a:t>之</a:t>
            </a:r>
            <a:r>
              <a:rPr lang="en-US" altLang="zh-CN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谋</a:t>
            </a:r>
            <a:r>
              <a:rPr lang="en-US" altLang="zh-CN" sz="3200" b="1">
                <a:latin typeface="楷体" pitchFamily="49" charset="-122"/>
                <a:ea typeface="楷体" pitchFamily="49" charset="-122"/>
              </a:rPr>
              <a:t>! </a:t>
            </a:r>
            <a:r>
              <a:rPr lang="zh-CN" altLang="en-US" sz="32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夺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项王天下者</a:t>
            </a:r>
            <a:r>
              <a:rPr lang="zh-CN" altLang="en-US" sz="32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必沛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公也</a:t>
            </a:r>
            <a:r>
              <a:rPr lang="zh-CN" altLang="en-US" sz="32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3200" b="1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algn="just"/>
            <a:endParaRPr lang="en-US" altLang="zh-CN" sz="3200" b="1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algn="just"/>
            <a:endParaRPr lang="en-US" altLang="zh-CN" sz="3200" b="1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algn="just"/>
            <a:r>
              <a:rPr lang="zh-CN" altLang="en-US" sz="32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吾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属</a:t>
            </a:r>
            <a:r>
              <a:rPr lang="zh-CN" altLang="en-US" sz="32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今为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之</a:t>
            </a:r>
            <a:r>
              <a:rPr lang="zh-CN" altLang="en-US" sz="32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虏矣</a:t>
            </a:r>
            <a:r>
              <a:rPr lang="en-US" altLang="zh-CN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!”</a:t>
            </a:r>
          </a:p>
          <a:p>
            <a:pPr algn="just" eaLnBrk="0" hangingPunct="0"/>
            <a:endParaRPr lang="en-US" altLang="zh-CN" sz="3200" b="1">
              <a:latin typeface="楷体" pitchFamily="49" charset="-122"/>
              <a:ea typeface="楷体" pitchFamily="49" charset="-122"/>
            </a:endParaRPr>
          </a:p>
          <a:p>
            <a:pPr algn="just" eaLnBrk="0" hangingPunct="0"/>
            <a:endParaRPr lang="zh-CN" altLang="en-US" sz="3200" b="1">
              <a:latin typeface="楷体" pitchFamily="49" charset="-122"/>
              <a:ea typeface="楷体" pitchFamily="49" charset="-122"/>
            </a:endParaRPr>
          </a:p>
          <a:p>
            <a:pPr algn="just" eaLnBrk="0" hangingPunct="0"/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沛公至军，</a:t>
            </a:r>
            <a:r>
              <a:rPr lang="zh-CN" altLang="en-US" sz="3200" b="1" smtClean="0">
                <a:latin typeface="楷体" pitchFamily="49" charset="-122"/>
                <a:ea typeface="楷体" pitchFamily="49" charset="-122"/>
              </a:rPr>
              <a:t>立诛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杀曹无伤。</a:t>
            </a:r>
          </a:p>
          <a:p>
            <a:pPr algn="just" eaLnBrk="0" hangingPunct="0"/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                                                          </a:t>
            </a:r>
            <a:endParaRPr lang="zh-CN" altLang="en-US" sz="3200" b="1">
              <a:solidFill>
                <a:schemeClr val="accent2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64195" name="文本框 264194"/>
          <p:cNvSpPr txBox="1"/>
          <p:nvPr/>
        </p:nvSpPr>
        <p:spPr>
          <a:xfrm>
            <a:off x="3084080" y="945429"/>
            <a:ext cx="1765012" cy="584200"/>
          </a:xfrm>
          <a:prstGeom prst="rect">
            <a:avLst/>
          </a:prstGeom>
          <a:noFill/>
          <a:ln w="5715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3200" b="1" smtClean="0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通</a:t>
            </a:r>
            <a:r>
              <a:rPr lang="zh-CN" altLang="en-US" sz="3200" b="1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“座”</a:t>
            </a:r>
          </a:p>
        </p:txBody>
      </p:sp>
      <p:sp>
        <p:nvSpPr>
          <p:cNvPr id="264196" name="文本框 264195"/>
          <p:cNvSpPr txBox="1"/>
          <p:nvPr/>
        </p:nvSpPr>
        <p:spPr>
          <a:xfrm>
            <a:off x="8260196" y="1025813"/>
            <a:ext cx="3710132" cy="582613"/>
          </a:xfrm>
          <a:prstGeom prst="rect">
            <a:avLst/>
          </a:prstGeom>
          <a:noFill/>
          <a:ln w="5715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使动用法 </a:t>
            </a:r>
            <a:r>
              <a:rPr lang="zh-CN" altLang="en-US" sz="3200" b="1" smtClean="0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使</a:t>
            </a:r>
            <a:r>
              <a:rPr lang="en-US" altLang="zh-CN" sz="3200" b="1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3200" b="1" smtClean="0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破</a:t>
            </a:r>
            <a:endParaRPr lang="zh-CN" altLang="en-US" sz="3200" b="1">
              <a:solidFill>
                <a:srgbClr val="3333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64197" name="文本框 264196"/>
          <p:cNvSpPr txBox="1"/>
          <p:nvPr/>
        </p:nvSpPr>
        <p:spPr>
          <a:xfrm>
            <a:off x="831418" y="2451245"/>
            <a:ext cx="6040437" cy="584200"/>
          </a:xfrm>
          <a:prstGeom prst="rect">
            <a:avLst/>
          </a:prstGeom>
          <a:noFill/>
          <a:ln w="5715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这小子不值得和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他</a:t>
            </a:r>
            <a:r>
              <a:rPr lang="zh-CN" altLang="en-US" sz="3200" b="1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共事。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省略句</a:t>
            </a:r>
          </a:p>
        </p:txBody>
      </p:sp>
      <p:sp>
        <p:nvSpPr>
          <p:cNvPr id="264198" name="文本框 264197"/>
          <p:cNvSpPr txBox="1"/>
          <p:nvPr/>
        </p:nvSpPr>
        <p:spPr>
          <a:xfrm>
            <a:off x="391968" y="3943783"/>
            <a:ext cx="6756977" cy="584775"/>
          </a:xfrm>
          <a:prstGeom prst="rect">
            <a:avLst/>
          </a:prstGeom>
          <a:noFill/>
          <a:ln w="5715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algn="just" eaLnBrk="0" hangingPunct="0"/>
            <a:r>
              <a:rPr lang="zh-CN" altLang="en-US" sz="3200" b="1" smtClean="0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我们这些人都将</a:t>
            </a:r>
            <a:r>
              <a:rPr lang="zh-CN" altLang="en-US" sz="3200" b="1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被</a:t>
            </a:r>
            <a:r>
              <a:rPr lang="zh-CN" altLang="en-US" sz="3200" b="1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他俘虏了。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被动句</a:t>
            </a:r>
            <a:r>
              <a:rPr lang="zh-CN" altLang="en-US" sz="3200" b="1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 </a:t>
            </a:r>
          </a:p>
        </p:txBody>
      </p:sp>
      <p:sp>
        <p:nvSpPr>
          <p:cNvPr id="8" name="文本框 264194"/>
          <p:cNvSpPr txBox="1"/>
          <p:nvPr/>
        </p:nvSpPr>
        <p:spPr>
          <a:xfrm>
            <a:off x="8021783" y="2497139"/>
            <a:ext cx="1330035" cy="523220"/>
          </a:xfrm>
          <a:prstGeom prst="rect">
            <a:avLst/>
          </a:prstGeom>
          <a:noFill/>
          <a:ln w="5715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2800" b="1" smtClean="0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判断句</a:t>
            </a:r>
            <a:endParaRPr lang="zh-CN" altLang="en-US" sz="3200" b="1">
              <a:solidFill>
                <a:srgbClr val="3333FF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4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4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4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64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4195" grpId="0"/>
      <p:bldP spid="264196" grpId="0"/>
      <p:bldP spid="264197" grpId="0"/>
      <p:bldP spid="264198" grpId="0"/>
      <p:bldP spid="8" grpId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89795" name="Text Box 3"/>
          <p:cNvSpPr txBox="1"/>
          <p:nvPr/>
        </p:nvSpPr>
        <p:spPr>
          <a:xfrm>
            <a:off x="1296755" y="300182"/>
            <a:ext cx="7578725" cy="5847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听到密报和劝说</a:t>
            </a:r>
            <a:r>
              <a:rPr lang="en-US" altLang="zh-CN" sz="3200" b="1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3200" b="1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大怒</a:t>
            </a:r>
          </a:p>
        </p:txBody>
      </p:sp>
      <p:sp>
        <p:nvSpPr>
          <p:cNvPr id="289796" name="Text Box 4"/>
          <p:cNvSpPr txBox="1"/>
          <p:nvPr/>
        </p:nvSpPr>
        <p:spPr>
          <a:xfrm>
            <a:off x="1296755" y="706582"/>
            <a:ext cx="6915150" cy="5847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听到项伯说情</a:t>
            </a:r>
            <a:r>
              <a:rPr lang="en-US" altLang="zh-CN" sz="3200" b="1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3200" b="1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答应“善遇”刘邦</a:t>
            </a:r>
          </a:p>
        </p:txBody>
      </p:sp>
      <p:sp>
        <p:nvSpPr>
          <p:cNvPr id="289797" name="Text Box 5"/>
          <p:cNvSpPr txBox="1"/>
          <p:nvPr/>
        </p:nvSpPr>
        <p:spPr>
          <a:xfrm>
            <a:off x="1268180" y="1398732"/>
            <a:ext cx="7318375" cy="5847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听到刘邦谎话</a:t>
            </a:r>
            <a:r>
              <a:rPr lang="en-US" altLang="zh-CN" sz="3200" b="1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3200" b="1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洋洋自得、说出线人</a:t>
            </a:r>
          </a:p>
        </p:txBody>
      </p:sp>
      <p:sp>
        <p:nvSpPr>
          <p:cNvPr id="289798" name="Text Box 6"/>
          <p:cNvSpPr txBox="1"/>
          <p:nvPr/>
        </p:nvSpPr>
        <p:spPr>
          <a:xfrm>
            <a:off x="1296755" y="2138507"/>
            <a:ext cx="7077075" cy="5847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宴会上范增多次暗示</a:t>
            </a:r>
            <a:r>
              <a:rPr lang="en-US" altLang="zh-CN" sz="3200" b="1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3200" b="1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置之不理</a:t>
            </a:r>
          </a:p>
        </p:txBody>
      </p:sp>
      <p:sp>
        <p:nvSpPr>
          <p:cNvPr id="289799" name="Text Box 7"/>
          <p:cNvSpPr txBox="1"/>
          <p:nvPr/>
        </p:nvSpPr>
        <p:spPr>
          <a:xfrm>
            <a:off x="1296755" y="2648095"/>
            <a:ext cx="6761163" cy="5847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项庄舞剑，项伯翼蔽</a:t>
            </a:r>
            <a:r>
              <a:rPr lang="en-US" altLang="zh-CN" sz="3200" b="1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3200" b="1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熟视无睹</a:t>
            </a:r>
          </a:p>
        </p:txBody>
      </p:sp>
      <p:sp>
        <p:nvSpPr>
          <p:cNvPr id="289800" name="Rectangle 8"/>
          <p:cNvSpPr/>
          <p:nvPr/>
        </p:nvSpPr>
        <p:spPr>
          <a:xfrm>
            <a:off x="8513963" y="2163906"/>
            <a:ext cx="2763637" cy="107721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刚愎自用</a:t>
            </a:r>
          </a:p>
          <a:p>
            <a:r>
              <a:rPr lang="zh-CN" altLang="en-US" sz="32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缺乏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政治远见</a:t>
            </a:r>
          </a:p>
        </p:txBody>
      </p:sp>
      <p:sp>
        <p:nvSpPr>
          <p:cNvPr id="289801" name="Rectangle 9"/>
          <p:cNvSpPr/>
          <p:nvPr/>
        </p:nvSpPr>
        <p:spPr>
          <a:xfrm>
            <a:off x="8544848" y="1422400"/>
            <a:ext cx="1832118" cy="5847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轻敌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失计</a:t>
            </a:r>
            <a:endParaRPr lang="zh-CN" altLang="en-US" sz="32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89802" name="Rectangle 10"/>
          <p:cNvSpPr/>
          <p:nvPr/>
        </p:nvSpPr>
        <p:spPr>
          <a:xfrm>
            <a:off x="8530994" y="369455"/>
            <a:ext cx="3079114" cy="5847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寡谋轻信</a:t>
            </a:r>
            <a:endParaRPr lang="zh-CN" altLang="en-US" sz="32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91843" name="Text Box 3"/>
          <p:cNvSpPr txBox="1"/>
          <p:nvPr/>
        </p:nvSpPr>
        <p:spPr>
          <a:xfrm>
            <a:off x="1315804" y="3318020"/>
            <a:ext cx="6054813" cy="107721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樊哙闯帐怒目而视</a:t>
            </a:r>
            <a:r>
              <a:rPr lang="en-US" altLang="zh-CN" sz="3200" b="1" smtClean="0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3200" b="1" smtClean="0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反称</a:t>
            </a:r>
            <a:r>
              <a:rPr lang="zh-CN" altLang="en-US" sz="3200" b="1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壮士，赐酒赐坐</a:t>
            </a:r>
          </a:p>
        </p:txBody>
      </p:sp>
      <p:sp>
        <p:nvSpPr>
          <p:cNvPr id="291844" name="Text Box 4"/>
          <p:cNvSpPr txBox="1"/>
          <p:nvPr/>
        </p:nvSpPr>
        <p:spPr>
          <a:xfrm>
            <a:off x="1277705" y="4507057"/>
            <a:ext cx="6411568" cy="107721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刘邦逃后张良奉璧</a:t>
            </a:r>
            <a:r>
              <a:rPr lang="en-US" altLang="zh-CN" sz="3200" b="1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3200" b="1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安然受璧， 处之泰然</a:t>
            </a:r>
          </a:p>
        </p:txBody>
      </p:sp>
      <p:sp>
        <p:nvSpPr>
          <p:cNvPr id="291845" name="Rectangle 5"/>
          <p:cNvSpPr/>
          <p:nvPr/>
        </p:nvSpPr>
        <p:spPr>
          <a:xfrm>
            <a:off x="8513964" y="3225944"/>
            <a:ext cx="1832553" cy="107721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率直粗犷</a:t>
            </a:r>
            <a:endParaRPr lang="en-US" altLang="zh-CN" sz="3200" b="1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2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胸无城府</a:t>
            </a:r>
            <a:endParaRPr lang="zh-CN" altLang="en-US" sz="32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91846" name="Rectangle 6"/>
          <p:cNvSpPr/>
          <p:nvPr/>
        </p:nvSpPr>
        <p:spPr>
          <a:xfrm>
            <a:off x="8474420" y="4465494"/>
            <a:ext cx="1832553" cy="107721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自矜功伐</a:t>
            </a:r>
          </a:p>
          <a:p>
            <a:r>
              <a:rPr lang="zh-CN" altLang="en-US" sz="32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轻敌自大</a:t>
            </a:r>
            <a:endParaRPr lang="zh-CN" altLang="en-US" sz="32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9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9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9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9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289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9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9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289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89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89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897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897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289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91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91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91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91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4" dur="500"/>
                                        <p:tgtEl>
                                          <p:spTgt spid="291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918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918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9795" grpId="0"/>
      <p:bldP spid="289796" grpId="0"/>
      <p:bldP spid="289797" grpId="0"/>
      <p:bldP spid="289798" grpId="0"/>
      <p:bldP spid="289799" grpId="0"/>
      <p:bldP spid="289800" grpId="0"/>
      <p:bldP spid="289801" grpId="0"/>
      <p:bldP spid="289802" grpId="0"/>
      <p:bldP spid="291843" grpId="0"/>
      <p:bldP spid="291844" grpId="0"/>
      <p:bldP spid="291845" grpId="0"/>
      <p:bldP spid="291846" grpId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7521" name="文本框 353281"/>
          <p:cNvSpPr txBox="1"/>
          <p:nvPr/>
        </p:nvSpPr>
        <p:spPr>
          <a:xfrm>
            <a:off x="5486400" y="2743200"/>
            <a:ext cx="697627" cy="707886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4000" b="1">
                <a:solidFill>
                  <a:srgbClr val="CC0000"/>
                </a:solidFill>
                <a:latin typeface="楷体" pitchFamily="49" charset="-122"/>
                <a:ea typeface="楷体" pitchFamily="49" charset="-122"/>
              </a:rPr>
              <a:t>VS</a:t>
            </a:r>
            <a:endParaRPr lang="en-US" altLang="zh-CN" sz="40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53293" name="文本框 353292"/>
          <p:cNvSpPr txBox="1"/>
          <p:nvPr/>
        </p:nvSpPr>
        <p:spPr>
          <a:xfrm>
            <a:off x="5562600" y="319088"/>
            <a:ext cx="990600" cy="55070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语言</a:t>
            </a:r>
          </a:p>
          <a:p>
            <a:r>
              <a:rPr lang="zh-CN" altLang="en-US" sz="3200" b="1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行为</a:t>
            </a:r>
          </a:p>
          <a:p>
            <a:endParaRPr lang="zh-CN" altLang="en-US" sz="3200" b="1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  <a:p>
            <a:endParaRPr lang="zh-CN" altLang="en-US" sz="3200" b="1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  <a:p>
            <a:endParaRPr lang="zh-CN" altLang="en-US" sz="3200" b="1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200" b="1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细节</a:t>
            </a:r>
          </a:p>
          <a:p>
            <a:r>
              <a:rPr lang="zh-CN" altLang="en-US" sz="3200" b="1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对比</a:t>
            </a:r>
          </a:p>
        </p:txBody>
      </p:sp>
      <p:pic>
        <p:nvPicPr>
          <p:cNvPr id="107523" name="图片 353293" descr="01300000259382123501210602214"/>
          <p:cNvPicPr>
            <a:picLocks noChangeAspect="1"/>
          </p:cNvPicPr>
          <p:nvPr/>
        </p:nvPicPr>
        <p:blipFill>
          <a:blip r:embed="rId2">
            <a:lum contrast="17999"/>
          </a:blip>
          <a:srcRect l="8290" r="8809"/>
          <a:stretch>
            <a:fillRect/>
          </a:stretch>
        </p:blipFill>
        <p:spPr>
          <a:xfrm>
            <a:off x="8653463" y="3625850"/>
            <a:ext cx="2346325" cy="2971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7524" name="图片 353294" descr="885185ec8a8d2a022df534a0"/>
          <p:cNvPicPr>
            <a:picLocks noChangeAspect="1"/>
          </p:cNvPicPr>
          <p:nvPr/>
        </p:nvPicPr>
        <p:blipFill>
          <a:blip r:embed="rId3">
            <a:lum bright="6000" contrast="6000"/>
          </a:blip>
          <a:srcRect b="7018"/>
          <a:stretch>
            <a:fillRect/>
          </a:stretch>
        </p:blipFill>
        <p:spPr>
          <a:xfrm>
            <a:off x="969963" y="184150"/>
            <a:ext cx="2551112" cy="3352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7525" name="矩形 353295"/>
          <p:cNvSpPr/>
          <p:nvPr/>
        </p:nvSpPr>
        <p:spPr>
          <a:xfrm>
            <a:off x="3979863" y="1589088"/>
            <a:ext cx="1313180" cy="769441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400" b="1">
                <a:latin typeface="楷体" pitchFamily="49" charset="-122"/>
                <a:ea typeface="楷体" pitchFamily="49" charset="-122"/>
              </a:rPr>
              <a:t>项羽</a:t>
            </a:r>
          </a:p>
        </p:txBody>
      </p:sp>
      <p:sp>
        <p:nvSpPr>
          <p:cNvPr id="107526" name="矩形 353296"/>
          <p:cNvSpPr/>
          <p:nvPr/>
        </p:nvSpPr>
        <p:spPr>
          <a:xfrm>
            <a:off x="6553200" y="3581400"/>
            <a:ext cx="1313180" cy="769441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400" b="1">
                <a:latin typeface="楷体" pitchFamily="49" charset="-122"/>
                <a:ea typeface="楷体" pitchFamily="49" charset="-122"/>
              </a:rPr>
              <a:t>刘邦</a:t>
            </a:r>
          </a:p>
        </p:txBody>
      </p:sp>
      <p:sp>
        <p:nvSpPr>
          <p:cNvPr id="105474" name="文本占位符 105473"/>
          <p:cNvSpPr>
            <a:spLocks noGrp="1"/>
          </p:cNvSpPr>
          <p:nvPr/>
        </p:nvSpPr>
        <p:spPr>
          <a:xfrm>
            <a:off x="7699375" y="173038"/>
            <a:ext cx="4298661" cy="3276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eaLnBrk="0" fontAlgn="base" hangingPunct="0">
              <a:spcBef>
                <a:spcPct val="50000"/>
              </a:spcBef>
              <a:buNone/>
            </a:pPr>
            <a:r>
              <a:rPr lang="zh-CN" altLang="en-US" sz="3600" b="1" strike="noStrike" noProof="1">
                <a:effectLst>
                  <a:outerShdw blurRad="38100" dist="38100" dir="2700000">
                    <a:srgbClr val="FFFFFF"/>
                  </a:outerShdw>
                </a:effectLst>
                <a:latin typeface="楷体" pitchFamily="49" charset="-122"/>
                <a:ea typeface="楷体" pitchFamily="49" charset="-122"/>
              </a:rPr>
              <a:t>善于用人 虚心下问</a:t>
            </a:r>
          </a:p>
          <a:p>
            <a:pPr eaLnBrk="0" fontAlgn="base" hangingPunct="0">
              <a:spcBef>
                <a:spcPct val="50000"/>
              </a:spcBef>
              <a:buNone/>
            </a:pPr>
            <a:r>
              <a:rPr lang="zh-CN" altLang="en-US" sz="3600" b="1" strike="noStrike" noProof="1">
                <a:effectLst>
                  <a:outerShdw blurRad="38100" dist="38100" dir="2700000">
                    <a:srgbClr val="FFFFFF"/>
                  </a:outerShdw>
                </a:effectLst>
                <a:latin typeface="楷体" pitchFamily="49" charset="-122"/>
                <a:ea typeface="楷体" pitchFamily="49" charset="-122"/>
              </a:rPr>
              <a:t>能言善辩 善于应变</a:t>
            </a:r>
          </a:p>
          <a:p>
            <a:pPr eaLnBrk="0" fontAlgn="base" hangingPunct="0">
              <a:spcBef>
                <a:spcPct val="50000"/>
              </a:spcBef>
              <a:buNone/>
            </a:pPr>
            <a:r>
              <a:rPr lang="zh-CN" altLang="en-US" sz="3600" b="1" strike="noStrike" noProof="1">
                <a:latin typeface="楷体" pitchFamily="49" charset="-122"/>
                <a:ea typeface="楷体" pitchFamily="49" charset="-122"/>
              </a:rPr>
              <a:t>精明圆滑 </a:t>
            </a:r>
            <a:r>
              <a:rPr lang="zh-CN" altLang="en-US" sz="3600" b="1" strike="noStrike" noProof="1" smtClean="0">
                <a:latin typeface="楷体" pitchFamily="49" charset="-122"/>
                <a:ea typeface="楷体" pitchFamily="49" charset="-122"/>
              </a:rPr>
              <a:t>能屈能伸</a:t>
            </a:r>
            <a:endParaRPr lang="zh-CN" altLang="en-US" sz="3600" b="1" strike="noStrike" noProof="1">
              <a:latin typeface="楷体" pitchFamily="49" charset="-122"/>
              <a:ea typeface="楷体" pitchFamily="49" charset="-122"/>
            </a:endParaRPr>
          </a:p>
          <a:p>
            <a:pPr fontAlgn="base">
              <a:spcBef>
                <a:spcPct val="50000"/>
              </a:spcBef>
              <a:buNone/>
            </a:pPr>
            <a:r>
              <a:rPr lang="zh-CN" altLang="en-US" sz="3600" b="1" strike="noStrike" noProof="1">
                <a:effectLst>
                  <a:outerShdw blurRad="38100" dist="38100" dir="2700000">
                    <a:srgbClr val="FFFFFF"/>
                  </a:outerShdw>
                </a:effectLst>
                <a:latin typeface="楷体" pitchFamily="49" charset="-122"/>
                <a:ea typeface="楷体" pitchFamily="49" charset="-122"/>
              </a:rPr>
              <a:t>坚决果断 当机立断</a:t>
            </a:r>
          </a:p>
        </p:txBody>
      </p:sp>
      <p:sp>
        <p:nvSpPr>
          <p:cNvPr id="106498" name="矩形 106497"/>
          <p:cNvSpPr/>
          <p:nvPr/>
        </p:nvSpPr>
        <p:spPr>
          <a:xfrm>
            <a:off x="307975" y="3625850"/>
            <a:ext cx="4419600" cy="3276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42900" indent="-342900">
              <a:lnSpc>
                <a:spcPct val="120000"/>
              </a:lnSpc>
              <a:spcBef>
                <a:spcPct val="20000"/>
              </a:spcBef>
            </a:pP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政治无知　优柔寡断</a:t>
            </a: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</a:pPr>
            <a:r>
              <a:rPr lang="zh-CN" altLang="en-US" sz="3600" b="1" smtClean="0">
                <a:latin typeface="楷体" pitchFamily="49" charset="-122"/>
                <a:ea typeface="楷体" pitchFamily="49" charset="-122"/>
              </a:rPr>
              <a:t>寡谋轻信  </a:t>
            </a: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不善用人</a:t>
            </a: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</a:pP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刚愎自用  骄傲自大</a:t>
            </a: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</a:pP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率直粗犷　胸无城府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3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054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1054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1054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1054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64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64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6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3293" grpId="0"/>
      <p:bldP spid="105474" grpId="0" uiExpand="1" build="p"/>
      <p:bldP spid="106498" grpId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5235" name="文本框 95234"/>
          <p:cNvSpPr txBox="1"/>
          <p:nvPr/>
        </p:nvSpPr>
        <p:spPr>
          <a:xfrm>
            <a:off x="6734175" y="196850"/>
            <a:ext cx="4500563" cy="8302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CC0000"/>
                </a:solidFill>
                <a:latin typeface="楷体" pitchFamily="49" charset="-122"/>
                <a:ea typeface="楷体" pitchFamily="49" charset="-122"/>
              </a:rPr>
              <a:t>对比中写人物</a:t>
            </a:r>
          </a:p>
        </p:txBody>
      </p:sp>
      <p:sp>
        <p:nvSpPr>
          <p:cNvPr id="95236" name="文本框 95235"/>
          <p:cNvSpPr txBox="1"/>
          <p:nvPr/>
        </p:nvSpPr>
        <p:spPr>
          <a:xfrm>
            <a:off x="2590800" y="1371600"/>
            <a:ext cx="8791575" cy="1706563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0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000" b="1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  <a:t>项羽</a:t>
            </a:r>
            <a:r>
              <a:rPr lang="zh-CN" altLang="en-US" sz="3000" b="1">
                <a:latin typeface="楷体" pitchFamily="49" charset="-122"/>
                <a:ea typeface="楷体" pitchFamily="49" charset="-122"/>
              </a:rPr>
              <a:t>——沽名钓誉、轻敌自大、寡谋轻信、不善用人、 刚愎自用、优柔寡断的一介武夫</a:t>
            </a:r>
          </a:p>
          <a:p>
            <a:pPr>
              <a:spcBef>
                <a:spcPct val="50000"/>
              </a:spcBef>
            </a:pPr>
            <a:r>
              <a:rPr lang="zh-CN" altLang="en-US" sz="30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000" b="1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  <a:t>刘邦</a:t>
            </a:r>
            <a:r>
              <a:rPr lang="zh-CN" altLang="en-US" sz="3000" b="1">
                <a:latin typeface="楷体" pitchFamily="49" charset="-122"/>
                <a:ea typeface="楷体" pitchFamily="49" charset="-122"/>
              </a:rPr>
              <a:t>——善于用人、善于应变、能言善辩。</a:t>
            </a:r>
          </a:p>
        </p:txBody>
      </p:sp>
      <p:sp>
        <p:nvSpPr>
          <p:cNvPr id="95237" name="文本框 95236"/>
          <p:cNvSpPr txBox="1"/>
          <p:nvPr/>
        </p:nvSpPr>
        <p:spPr>
          <a:xfrm>
            <a:off x="1106488" y="1901825"/>
            <a:ext cx="1825625" cy="646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首领</a:t>
            </a:r>
          </a:p>
        </p:txBody>
      </p:sp>
      <p:sp>
        <p:nvSpPr>
          <p:cNvPr id="95239" name="文本框 95238"/>
          <p:cNvSpPr txBox="1"/>
          <p:nvPr/>
        </p:nvSpPr>
        <p:spPr>
          <a:xfrm>
            <a:off x="2516188" y="3429000"/>
            <a:ext cx="8959850" cy="3092450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0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000" b="1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  <a:t>范增</a:t>
            </a:r>
            <a:r>
              <a:rPr lang="zh-CN" altLang="en-US" sz="3000" b="1">
                <a:latin typeface="楷体" pitchFamily="49" charset="-122"/>
                <a:ea typeface="楷体" pitchFamily="49" charset="-122"/>
              </a:rPr>
              <a:t>——老谋深算、有政治远见，知道夺项王天下者必为沛公。但项羽未听取其意见，致使他的谋略失败。  </a:t>
            </a:r>
          </a:p>
          <a:p>
            <a:pPr>
              <a:spcBef>
                <a:spcPct val="50000"/>
              </a:spcBef>
            </a:pPr>
            <a:r>
              <a:rPr lang="zh-CN" altLang="en-US" sz="30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000" b="1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  <a:t>张良</a:t>
            </a:r>
            <a:r>
              <a:rPr lang="zh-CN" altLang="en-US" sz="3000" b="1">
                <a:latin typeface="楷体" pitchFamily="49" charset="-122"/>
                <a:ea typeface="楷体" pitchFamily="49" charset="-122"/>
              </a:rPr>
              <a:t>——忠诚不二，老练多谋。刘邦对他言听计从，配合默契，使刘邦变被动为主动，脱离险境，逃归营地。</a:t>
            </a:r>
          </a:p>
        </p:txBody>
      </p:sp>
      <p:grpSp>
        <p:nvGrpSpPr>
          <p:cNvPr id="104453" name="组合 2"/>
          <p:cNvGrpSpPr/>
          <p:nvPr/>
        </p:nvGrpSpPr>
        <p:grpSpPr>
          <a:xfrm>
            <a:off x="-15875" y="-204787"/>
            <a:ext cx="6619875" cy="1495425"/>
            <a:chOff x="-5" y="-322"/>
            <a:chExt cx="10425" cy="2355"/>
          </a:xfrm>
        </p:grpSpPr>
        <p:grpSp>
          <p:nvGrpSpPr>
            <p:cNvPr id="104454" name="组合 3"/>
            <p:cNvGrpSpPr/>
            <p:nvPr/>
          </p:nvGrpSpPr>
          <p:grpSpPr>
            <a:xfrm>
              <a:off x="-5" y="538"/>
              <a:ext cx="10425" cy="1495"/>
              <a:chOff x="-6" y="1"/>
              <a:chExt cx="6619368" cy="950731"/>
            </a:xfrm>
          </p:grpSpPr>
          <p:pic>
            <p:nvPicPr>
              <p:cNvPr id="104455" name="Picture 9" descr="F:\ppt素材\图标\我收集的图标\字体\3.png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5400000">
                <a:off x="2834312" y="-2834318"/>
                <a:ext cx="950731" cy="66193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7" name="TextBox 2"/>
              <p:cNvSpPr txBox="1"/>
              <p:nvPr/>
            </p:nvSpPr>
            <p:spPr>
              <a:xfrm>
                <a:off x="1122981" y="298643"/>
                <a:ext cx="3966918" cy="58442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marR="0" defTabSz="914400">
                  <a:buFont typeface="Arial" panose="020b0604020202020204" pitchFamily="34" charset="0"/>
                  <a:buNone/>
                </a:pPr>
                <a:r>
                  <a:rPr kumimoji="0" lang="zh-CN" sz="3200" b="1" kern="1200" cap="none" spc="500" normalizeH="0" baseline="0" noProof="1">
                    <a:solidFill>
                      <a:srgbClr val="FFFFFF"/>
                    </a:solidFill>
                    <a:latin typeface="楷体" pitchFamily="49" charset="-122"/>
                    <a:ea typeface="楷体" pitchFamily="49" charset="-122"/>
                    <a:sym typeface="+mn-ea"/>
                  </a:rPr>
                  <a:t>写法分析</a:t>
                </a:r>
              </a:p>
            </p:txBody>
          </p:sp>
        </p:grpSp>
        <p:pic>
          <p:nvPicPr>
            <p:cNvPr id="104457" name="Picture 6" descr="F:\超棒ppt模板\中国风\中国风物件\maobi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3" y="-322"/>
              <a:ext cx="2342" cy="234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文本框 1"/>
          <p:cNvSpPr txBox="1"/>
          <p:nvPr/>
        </p:nvSpPr>
        <p:spPr>
          <a:xfrm>
            <a:off x="1106488" y="4651375"/>
            <a:ext cx="1825625" cy="646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军师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5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95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5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95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5" grpId="0"/>
      <p:bldP spid="95236" grpId="0"/>
      <p:bldP spid="95237" grpId="0"/>
      <p:bldP spid="95239" grpId="0"/>
      <p:bldP spid="2" grpId="0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6259" name="文本框 96258"/>
          <p:cNvSpPr txBox="1"/>
          <p:nvPr/>
        </p:nvSpPr>
        <p:spPr>
          <a:xfrm>
            <a:off x="2743200" y="1539875"/>
            <a:ext cx="8864600" cy="2631490"/>
          </a:xfrm>
          <a:prstGeom prst="rect">
            <a:avLst/>
          </a:prstGeom>
          <a:noFill/>
          <a:ln w="9525" cap="flat" cmpd="sng">
            <a:solidFill>
              <a:srgbClr val="3366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000" b="1">
                <a:solidFill>
                  <a:srgbClr val="609869"/>
                </a:solidFill>
                <a:latin typeface="楷体" pitchFamily="49" charset="-122"/>
                <a:ea typeface="楷体" pitchFamily="49" charset="-122"/>
              </a:rPr>
              <a:t>      </a:t>
            </a:r>
            <a:r>
              <a:rPr lang="zh-CN" altLang="en-US" sz="3000" b="1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  <a:t>项   伯</a:t>
            </a:r>
            <a:r>
              <a:rPr lang="zh-CN" altLang="en-US" sz="3000" b="1">
                <a:latin typeface="楷体" pitchFamily="49" charset="-122"/>
                <a:ea typeface="楷体" pitchFamily="49" charset="-122"/>
              </a:rPr>
              <a:t>——项羽季父，把项羽要击沛公军消息夜告张良。项羽知道后不 但不追究，反而还“许诺”。</a:t>
            </a:r>
          </a:p>
          <a:p>
            <a:pPr>
              <a:spcBef>
                <a:spcPct val="50000"/>
              </a:spcBef>
            </a:pPr>
            <a:r>
              <a:rPr lang="zh-CN" altLang="en-US" sz="3000" b="1">
                <a:latin typeface="楷体" pitchFamily="49" charset="-122"/>
                <a:ea typeface="楷体" pitchFamily="49" charset="-122"/>
              </a:rPr>
              <a:t>      </a:t>
            </a:r>
            <a:r>
              <a:rPr lang="zh-CN" altLang="en-US" sz="3000" b="1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  <a:t>曹无伤</a:t>
            </a:r>
            <a:r>
              <a:rPr lang="zh-CN" altLang="en-US" sz="3000" b="1">
                <a:latin typeface="楷体" pitchFamily="49" charset="-122"/>
                <a:ea typeface="楷体" pitchFamily="49" charset="-122"/>
              </a:rPr>
              <a:t>——使人向项羽告密。由于项羽轻易泄露后被刘邦诛杀。</a:t>
            </a:r>
          </a:p>
        </p:txBody>
      </p:sp>
      <p:sp>
        <p:nvSpPr>
          <p:cNvPr id="96260" name="文本框 96259"/>
          <p:cNvSpPr txBox="1"/>
          <p:nvPr/>
        </p:nvSpPr>
        <p:spPr>
          <a:xfrm>
            <a:off x="2711450" y="4160838"/>
            <a:ext cx="8896350" cy="2168525"/>
          </a:xfrm>
          <a:prstGeom prst="rect">
            <a:avLst/>
          </a:prstGeom>
          <a:noFill/>
          <a:ln w="9525" cap="flat" cmpd="sng">
            <a:solidFill>
              <a:srgbClr val="3366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000" b="1">
                <a:solidFill>
                  <a:srgbClr val="609869"/>
                </a:solidFill>
                <a:latin typeface="楷体" pitchFamily="49" charset="-122"/>
                <a:ea typeface="楷体" pitchFamily="49" charset="-122"/>
              </a:rPr>
              <a:t>      </a:t>
            </a:r>
            <a:r>
              <a:rPr lang="zh-CN" altLang="en-US" sz="3000" b="1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  <a:t>项   庄</a:t>
            </a:r>
            <a:r>
              <a:rPr lang="zh-CN" altLang="en-US" sz="3000" b="1">
                <a:latin typeface="楷体" pitchFamily="49" charset="-122"/>
                <a:ea typeface="楷体" pitchFamily="49" charset="-122"/>
              </a:rPr>
              <a:t>——项羽手下武士，按范增意欲刺杀沛公，由于项伯阻绕未得逞。 </a:t>
            </a:r>
          </a:p>
          <a:p>
            <a:pPr>
              <a:spcBef>
                <a:spcPct val="50000"/>
              </a:spcBef>
            </a:pPr>
            <a:r>
              <a:rPr lang="zh-CN" altLang="en-US" sz="3000" b="1">
                <a:latin typeface="楷体" pitchFamily="49" charset="-122"/>
                <a:ea typeface="楷体" pitchFamily="49" charset="-122"/>
              </a:rPr>
              <a:t>      </a:t>
            </a:r>
            <a:r>
              <a:rPr lang="zh-CN" altLang="en-US" sz="3000" b="1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  <a:t>樊   哙</a:t>
            </a:r>
            <a:r>
              <a:rPr lang="zh-CN" altLang="en-US" sz="3000" b="1">
                <a:latin typeface="楷体" pitchFamily="49" charset="-122"/>
                <a:ea typeface="楷体" pitchFamily="49" charset="-122"/>
              </a:rPr>
              <a:t>——沛公手下武士，   张良意护沛公，临危不惧，挺身而出，使沛公转危为安。</a:t>
            </a:r>
          </a:p>
        </p:txBody>
      </p:sp>
      <p:sp>
        <p:nvSpPr>
          <p:cNvPr id="95235" name="文本框 95234"/>
          <p:cNvSpPr txBox="1"/>
          <p:nvPr/>
        </p:nvSpPr>
        <p:spPr>
          <a:xfrm>
            <a:off x="6734175" y="196850"/>
            <a:ext cx="4500563" cy="8302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CC0000"/>
                </a:solidFill>
                <a:latin typeface="楷体" pitchFamily="49" charset="-122"/>
                <a:ea typeface="楷体" pitchFamily="49" charset="-122"/>
              </a:rPr>
              <a:t>对比中写人物</a:t>
            </a:r>
          </a:p>
        </p:txBody>
      </p:sp>
      <p:grpSp>
        <p:nvGrpSpPr>
          <p:cNvPr id="105476" name="组合 2"/>
          <p:cNvGrpSpPr/>
          <p:nvPr/>
        </p:nvGrpSpPr>
        <p:grpSpPr>
          <a:xfrm>
            <a:off x="-15875" y="-204787"/>
            <a:ext cx="6619875" cy="1495425"/>
            <a:chOff x="-5" y="-322"/>
            <a:chExt cx="10425" cy="2355"/>
          </a:xfrm>
        </p:grpSpPr>
        <p:grpSp>
          <p:nvGrpSpPr>
            <p:cNvPr id="105477" name="组合 3"/>
            <p:cNvGrpSpPr/>
            <p:nvPr/>
          </p:nvGrpSpPr>
          <p:grpSpPr>
            <a:xfrm>
              <a:off x="-5" y="538"/>
              <a:ext cx="10425" cy="1495"/>
              <a:chOff x="-6" y="1"/>
              <a:chExt cx="6619368" cy="950731"/>
            </a:xfrm>
          </p:grpSpPr>
          <p:pic>
            <p:nvPicPr>
              <p:cNvPr id="105478" name="Picture 9" descr="F:\ppt素材\图标\我收集的图标\字体\3.png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5400000">
                <a:off x="2834312" y="-2834318"/>
                <a:ext cx="950731" cy="66193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7" name="TextBox 2"/>
              <p:cNvSpPr txBox="1"/>
              <p:nvPr/>
            </p:nvSpPr>
            <p:spPr>
              <a:xfrm>
                <a:off x="1122981" y="298643"/>
                <a:ext cx="3966918" cy="58442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marR="0" defTabSz="914400">
                  <a:buFont typeface="Arial" panose="020b0604020202020204" pitchFamily="34" charset="0"/>
                  <a:buNone/>
                </a:pPr>
                <a:r>
                  <a:rPr kumimoji="0" lang="zh-CN" sz="3200" b="1" kern="1200" cap="none" spc="500" normalizeH="0" baseline="0" noProof="1">
                    <a:solidFill>
                      <a:srgbClr val="FFFFFF"/>
                    </a:solidFill>
                    <a:latin typeface="楷体" pitchFamily="49" charset="-122"/>
                    <a:ea typeface="楷体" pitchFamily="49" charset="-122"/>
                    <a:sym typeface="+mn-ea"/>
                  </a:rPr>
                  <a:t>写法分析</a:t>
                </a:r>
              </a:p>
            </p:txBody>
          </p:sp>
        </p:grpSp>
        <p:pic>
          <p:nvPicPr>
            <p:cNvPr id="105480" name="Picture 6" descr="F:\超棒ppt模板\中国风\中国风物件\maobi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3" y="-322"/>
              <a:ext cx="2342" cy="234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文本框 1"/>
          <p:cNvSpPr txBox="1"/>
          <p:nvPr/>
        </p:nvSpPr>
        <p:spPr>
          <a:xfrm>
            <a:off x="1450976" y="2403475"/>
            <a:ext cx="1153680" cy="644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内奸</a:t>
            </a:r>
            <a:endParaRPr lang="zh-CN" altLang="en-US" sz="3600" b="1">
              <a:solidFill>
                <a:srgbClr val="0070C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12875" y="4922838"/>
            <a:ext cx="1825625" cy="644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武将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6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96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5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59" grpId="0"/>
      <p:bldP spid="96260" grpId="0"/>
      <p:bldP spid="95235" grpId="0"/>
      <p:bldP spid="2" grpId="0"/>
      <p:bldP spid="3" grpId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5235" name="文本框 95234"/>
          <p:cNvSpPr txBox="1"/>
          <p:nvPr/>
        </p:nvSpPr>
        <p:spPr>
          <a:xfrm>
            <a:off x="5761038" y="57150"/>
            <a:ext cx="6538912" cy="14462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4400" b="1">
                <a:solidFill>
                  <a:srgbClr val="CC0000"/>
                </a:solidFill>
                <a:latin typeface="楷体" pitchFamily="49" charset="-122"/>
                <a:ea typeface="楷体" pitchFamily="49" charset="-122"/>
              </a:rPr>
              <a:t>语言精炼生动</a:t>
            </a:r>
          </a:p>
          <a:p>
            <a:pPr algn="ctr"/>
            <a:r>
              <a:rPr lang="zh-CN" altLang="en-US" sz="4400" b="1">
                <a:solidFill>
                  <a:srgbClr val="CC0000"/>
                </a:solidFill>
                <a:latin typeface="楷体" pitchFamily="49" charset="-122"/>
                <a:ea typeface="楷体" pitchFamily="49" charset="-122"/>
              </a:rPr>
              <a:t>富有个性</a:t>
            </a:r>
          </a:p>
        </p:txBody>
      </p:sp>
      <p:grpSp>
        <p:nvGrpSpPr>
          <p:cNvPr id="106498" name="组合 2"/>
          <p:cNvGrpSpPr/>
          <p:nvPr/>
        </p:nvGrpSpPr>
        <p:grpSpPr>
          <a:xfrm>
            <a:off x="-15875" y="-204787"/>
            <a:ext cx="6619875" cy="1495425"/>
            <a:chOff x="-5" y="-322"/>
            <a:chExt cx="10425" cy="2355"/>
          </a:xfrm>
        </p:grpSpPr>
        <p:grpSp>
          <p:nvGrpSpPr>
            <p:cNvPr id="106499" name="组合 3"/>
            <p:cNvGrpSpPr/>
            <p:nvPr/>
          </p:nvGrpSpPr>
          <p:grpSpPr>
            <a:xfrm>
              <a:off x="-5" y="538"/>
              <a:ext cx="10425" cy="1495"/>
              <a:chOff x="-6" y="1"/>
              <a:chExt cx="6619368" cy="950731"/>
            </a:xfrm>
          </p:grpSpPr>
          <p:pic>
            <p:nvPicPr>
              <p:cNvPr id="106500" name="Picture 9" descr="F:\ppt素材\图标\我收集的图标\字体\3.png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5400000">
                <a:off x="2834312" y="-2834318"/>
                <a:ext cx="950731" cy="66193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7" name="TextBox 2"/>
              <p:cNvSpPr txBox="1"/>
              <p:nvPr/>
            </p:nvSpPr>
            <p:spPr>
              <a:xfrm>
                <a:off x="1122981" y="298643"/>
                <a:ext cx="3966918" cy="58442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marR="0" defTabSz="914400">
                  <a:buFont typeface="Arial" panose="020b0604020202020204" pitchFamily="34" charset="0"/>
                  <a:buNone/>
                </a:pPr>
                <a:r>
                  <a:rPr kumimoji="0" lang="zh-CN" sz="3200" b="1" kern="1200" cap="none" spc="500" normalizeH="0" baseline="0" noProof="1">
                    <a:solidFill>
                      <a:srgbClr val="FFFFFF"/>
                    </a:solidFill>
                    <a:latin typeface="楷体" pitchFamily="49" charset="-122"/>
                    <a:ea typeface="楷体" pitchFamily="49" charset="-122"/>
                    <a:sym typeface="+mn-ea"/>
                  </a:rPr>
                  <a:t>写法分析</a:t>
                </a:r>
              </a:p>
            </p:txBody>
          </p:sp>
        </p:grpSp>
        <p:pic>
          <p:nvPicPr>
            <p:cNvPr id="106502" name="Picture 6" descr="F:\超棒ppt模板\中国风\中国风物件\maobi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3" y="-322"/>
              <a:ext cx="2342" cy="234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16067" name="矩形 216066"/>
          <p:cNvSpPr/>
          <p:nvPr/>
        </p:nvSpPr>
        <p:spPr>
          <a:xfrm>
            <a:off x="739775" y="1979613"/>
            <a:ext cx="10937875" cy="3598862"/>
          </a:xfrm>
          <a:prstGeom prst="rect">
            <a:avLst/>
          </a:prstGeom>
          <a:noFill/>
          <a:ln w="12700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项羽的话：骄横气盛     刘邦的话：礼仪备至</a:t>
            </a:r>
          </a:p>
          <a:p>
            <a:pPr>
              <a:spcBef>
                <a:spcPct val="50000"/>
              </a:spcBef>
            </a:pP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范增的话：老谋深算     张良的话：老练透辟</a:t>
            </a:r>
          </a:p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项庄的话：似巧实拙     樊哙的话：豪壮威严</a:t>
            </a:r>
            <a:endParaRPr lang="zh-CN" altLang="en-US" sz="1600" b="1">
              <a:solidFill>
                <a:srgbClr val="0070C0"/>
              </a:solidFill>
              <a:latin typeface="楷体" pitchFamily="49" charset="-122"/>
              <a:ea typeface="楷体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1600" b="1">
              <a:solidFill>
                <a:srgbClr val="0070C0"/>
              </a:solidFill>
              <a:latin typeface="楷体" pitchFamily="49" charset="-122"/>
              <a:ea typeface="楷体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寥寥几笔就能描绘出紧张的场面：如樊哙闯宴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5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16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5" grpId="0"/>
      <p:bldP spid="21606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29" name="文本占位符 287745"/>
          <p:cNvSpPr>
            <a:spLocks noGrp="1"/>
          </p:cNvSpPr>
          <p:nvPr>
            <p:ph idx="1"/>
          </p:nvPr>
        </p:nvSpPr>
        <p:spPr>
          <a:xfrm>
            <a:off x="225468" y="493082"/>
            <a:ext cx="12363711" cy="5122863"/>
          </a:xfrm>
        </p:spPr>
        <p:txBody>
          <a:bodyPr anchor="t"/>
          <a:lstStyle/>
          <a:p>
            <a:pPr latinLnBrk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4200" b="1"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zh-CN" altLang="en-US" sz="42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本纪</a:t>
            </a:r>
            <a:r>
              <a:rPr lang="zh-CN" altLang="en-US" sz="4200" b="1"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4200" b="1">
                <a:latin typeface="华文楷体" panose="02010600040101010101" pitchFamily="2" charset="-122"/>
                <a:ea typeface="华文楷体" panose="02010600040101010101" pitchFamily="2" charset="-122"/>
                <a:sym typeface="Wingdings" panose="05000000000000000000" pitchFamily="2" charset="2"/>
              </a:rPr>
              <a:t>12</a:t>
            </a:r>
            <a:r>
              <a:rPr lang="zh-CN" altLang="en-US" sz="4200" b="1">
                <a:latin typeface="华文楷体" panose="02010600040101010101" pitchFamily="2" charset="-122"/>
                <a:ea typeface="华文楷体" panose="02010600040101010101" pitchFamily="2" charset="-122"/>
                <a:sym typeface="Wingdings" panose="05000000000000000000" pitchFamily="2" charset="2"/>
              </a:rPr>
              <a:t>）</a:t>
            </a:r>
            <a:r>
              <a:rPr lang="zh-CN" altLang="en-US" sz="4200" b="1">
                <a:latin typeface="华文楷体" panose="02010600040101010101" pitchFamily="2" charset="-122"/>
                <a:ea typeface="华文楷体" panose="02010600040101010101" pitchFamily="2" charset="-122"/>
              </a:rPr>
              <a:t>叙述</a:t>
            </a:r>
            <a:r>
              <a:rPr lang="zh-CN" altLang="en-US" sz="42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历代帝王</a:t>
            </a:r>
            <a:r>
              <a:rPr lang="zh-CN" altLang="en-US" sz="4200" b="1">
                <a:latin typeface="华文楷体" panose="02010600040101010101" pitchFamily="2" charset="-122"/>
                <a:ea typeface="华文楷体" panose="02010600040101010101" pitchFamily="2" charset="-122"/>
              </a:rPr>
              <a:t>的历史</a:t>
            </a:r>
          </a:p>
          <a:p>
            <a:pPr latinLnBrk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4200" b="1"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zh-CN" altLang="en-US" sz="42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世家</a:t>
            </a:r>
            <a:r>
              <a:rPr lang="zh-CN" altLang="en-US" sz="4200" b="1"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4200" b="1">
                <a:latin typeface="华文楷体" panose="02010600040101010101" pitchFamily="2" charset="-122"/>
                <a:ea typeface="华文楷体" panose="02010600040101010101" pitchFamily="2" charset="-122"/>
              </a:rPr>
              <a:t>30</a:t>
            </a:r>
            <a:r>
              <a:rPr lang="zh-CN" altLang="en-US" sz="4200" b="1">
                <a:latin typeface="华文楷体" panose="02010600040101010101" pitchFamily="2" charset="-122"/>
                <a:ea typeface="华文楷体" panose="02010600040101010101" pitchFamily="2" charset="-122"/>
              </a:rPr>
              <a:t>）叙述</a:t>
            </a:r>
            <a:r>
              <a:rPr lang="zh-CN" altLang="en-US" sz="42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贵族诸侯</a:t>
            </a:r>
            <a:r>
              <a:rPr lang="zh-CN" altLang="en-US" sz="4200" b="1">
                <a:latin typeface="华文楷体" panose="02010600040101010101" pitchFamily="2" charset="-122"/>
                <a:ea typeface="华文楷体" panose="02010600040101010101" pitchFamily="2" charset="-122"/>
              </a:rPr>
              <a:t>的历史</a:t>
            </a:r>
          </a:p>
          <a:p>
            <a:pPr latinLnBrk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4200" b="1"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zh-CN" altLang="en-US" sz="42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列传</a:t>
            </a:r>
            <a:r>
              <a:rPr lang="zh-CN" altLang="en-US" sz="4200" b="1"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4200" b="1">
                <a:latin typeface="华文楷体" panose="02010600040101010101" pitchFamily="2" charset="-122"/>
                <a:ea typeface="华文楷体" panose="02010600040101010101" pitchFamily="2" charset="-122"/>
              </a:rPr>
              <a:t>70</a:t>
            </a:r>
            <a:r>
              <a:rPr lang="zh-CN" altLang="en-US" sz="4200" b="1">
                <a:latin typeface="华文楷体" panose="02010600040101010101" pitchFamily="2" charset="-122"/>
                <a:ea typeface="华文楷体" panose="02010600040101010101" pitchFamily="2" charset="-122"/>
              </a:rPr>
              <a:t>）历代诸侯之外</a:t>
            </a:r>
            <a:r>
              <a:rPr lang="zh-CN" altLang="en-US" sz="42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名官名人</a:t>
            </a:r>
            <a:r>
              <a:rPr lang="zh-CN" altLang="en-US" sz="4200" b="1">
                <a:latin typeface="华文楷体" panose="02010600040101010101" pitchFamily="2" charset="-122"/>
                <a:ea typeface="华文楷体" panose="02010600040101010101" pitchFamily="2" charset="-122"/>
              </a:rPr>
              <a:t>的事迹</a:t>
            </a:r>
          </a:p>
          <a:p>
            <a:pPr latinLnBrk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4200" b="1"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zh-CN" altLang="en-US" sz="42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表</a:t>
            </a:r>
            <a:r>
              <a:rPr lang="zh-CN" altLang="en-US" sz="4200" b="1"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42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10</a:t>
            </a:r>
            <a:r>
              <a:rPr lang="zh-CN" altLang="en-US" sz="42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）各个</a:t>
            </a:r>
            <a:r>
              <a:rPr lang="zh-CN" altLang="en-US" sz="4200" b="1">
                <a:latin typeface="华文楷体" panose="02010600040101010101" pitchFamily="2" charset="-122"/>
                <a:ea typeface="华文楷体" panose="02010600040101010101" pitchFamily="2" charset="-122"/>
              </a:rPr>
              <a:t>历史时期的简单</a:t>
            </a:r>
            <a:r>
              <a:rPr lang="zh-CN" altLang="en-US" sz="42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大事年表</a:t>
            </a:r>
          </a:p>
          <a:p>
            <a:pPr latinLnBrk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4200" b="1"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zh-CN" altLang="en-US" sz="42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书</a:t>
            </a:r>
            <a:r>
              <a:rPr lang="zh-CN" altLang="en-US" sz="4200" b="1"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4200" b="1">
                <a:latin typeface="华文楷体" panose="02010600040101010101" pitchFamily="2" charset="-122"/>
                <a:ea typeface="华文楷体" panose="02010600040101010101" pitchFamily="2" charset="-122"/>
              </a:rPr>
              <a:t>8</a:t>
            </a:r>
            <a:r>
              <a:rPr lang="zh-CN" altLang="en-US" sz="4200" b="1">
                <a:latin typeface="华文楷体" panose="02010600040101010101" pitchFamily="2" charset="-122"/>
                <a:ea typeface="华文楷体" panose="02010600040101010101" pitchFamily="2" charset="-122"/>
              </a:rPr>
              <a:t>）记载</a:t>
            </a:r>
            <a:r>
              <a:rPr lang="zh-CN" altLang="en-US" sz="42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经济、天文、历法、礼乐</a:t>
            </a:r>
            <a:r>
              <a:rPr lang="zh-CN" altLang="en-US" sz="4200" b="1">
                <a:latin typeface="华文楷体" panose="02010600040101010101" pitchFamily="2" charset="-122"/>
                <a:ea typeface="华文楷体" panose="02010600040101010101" pitchFamily="2" charset="-122"/>
              </a:rPr>
              <a:t>等制度沿革</a:t>
            </a:r>
          </a:p>
        </p:txBody>
      </p:sp>
    </p:spTree>
  </p:cSld>
  <p:clrMapOvr>
    <a:masterClrMapping/>
  </p:clrMapOvr>
  <p:transition spd="slow">
    <p:wipe/>
  </p:transition>
  <p:timing/>
</p:sld>
</file>

<file path=ppt/slides/slide8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22" name="文本占位符 91138"/>
          <p:cNvSpPr>
            <a:spLocks noGrp="1"/>
          </p:cNvSpPr>
          <p:nvPr>
            <p:ph idx="1"/>
          </p:nvPr>
        </p:nvSpPr>
        <p:spPr>
          <a:xfrm>
            <a:off x="363538" y="1541463"/>
            <a:ext cx="11334750" cy="4525963"/>
          </a:xfrm>
        </p:spPr>
        <p:txBody>
          <a:bodyPr anchor="t"/>
          <a:lstStyle/>
          <a:p>
            <a:pPr marL="0" indent="0" fontAlgn="base">
              <a:buNone/>
            </a:pPr>
            <a:r>
              <a:rPr lang="zh-CN" altLang="en-US" b="1" strike="noStrike" noProof="1">
                <a:latin typeface="+mn-ea"/>
              </a:rPr>
              <a:t>一、词类活用</a:t>
            </a:r>
            <a:endParaRPr lang="zh-CN" altLang="en-US" sz="2000" b="1" strike="noStrike" noProof="1">
              <a:latin typeface="+mn-ea"/>
            </a:endParaRPr>
          </a:p>
          <a:p>
            <a:pPr marL="0" indent="0" fontAlgn="base">
              <a:buNone/>
            </a:pPr>
            <a:endParaRPr lang="zh-CN" altLang="en-US" sz="2000" b="1" strike="noStrike" noProof="1">
              <a:latin typeface="+mn-ea"/>
            </a:endParaRPr>
          </a:p>
          <a:p>
            <a:pPr marL="0" indent="0" fontAlgn="base" latinLnBrk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800" b="1" strike="noStrike" noProof="1">
                <a:latin typeface="+mn-ea"/>
              </a:rPr>
              <a:t>1、道芷阳</a:t>
            </a:r>
            <a:r>
              <a:rPr lang="zh-CN" altLang="en-US" sz="2800" b="1" u="sng" strike="noStrike" noProof="1">
                <a:solidFill>
                  <a:srgbClr val="FF5050"/>
                </a:solidFill>
                <a:latin typeface="+mn-ea"/>
              </a:rPr>
              <a:t>间</a:t>
            </a:r>
            <a:r>
              <a:rPr lang="zh-CN" altLang="en-US" sz="2800" b="1" strike="noStrike" noProof="1">
                <a:latin typeface="+mn-ea"/>
              </a:rPr>
              <a:t>行   </a:t>
            </a:r>
            <a:r>
              <a:rPr lang="zh-CN" altLang="en-US" sz="2800" b="1" strike="noStrike" noProof="1">
                <a:solidFill>
                  <a:srgbClr val="FF5050"/>
                </a:solidFill>
                <a:latin typeface="+mn-ea"/>
              </a:rPr>
              <a:t>间，</a:t>
            </a:r>
            <a:r>
              <a:rPr lang="zh-CN" altLang="en-US" sz="2800" b="1" u="sng" strike="noStrike" noProof="1">
                <a:latin typeface="+mn-ea"/>
              </a:rPr>
              <a:t>从小路</a:t>
            </a:r>
            <a:r>
              <a:rPr lang="zh-CN" altLang="en-US" sz="2800" b="1" strike="noStrike" noProof="1">
                <a:latin typeface="+mn-ea"/>
              </a:rPr>
              <a:t>，名词作状语</a:t>
            </a:r>
          </a:p>
          <a:p>
            <a:pPr marL="0" indent="0" fontAlgn="base" latinLnBrk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800" b="1" strike="noStrike" noProof="1">
                <a:latin typeface="+mn-ea"/>
              </a:rPr>
              <a:t>2、持剑盾</a:t>
            </a:r>
            <a:r>
              <a:rPr lang="zh-CN" altLang="en-US" sz="2800" b="1" u="sng" strike="noStrike" noProof="1">
                <a:solidFill>
                  <a:srgbClr val="FF5050"/>
                </a:solidFill>
                <a:latin typeface="+mn-ea"/>
              </a:rPr>
              <a:t>步</a:t>
            </a:r>
            <a:r>
              <a:rPr lang="zh-CN" altLang="en-US" sz="2800" b="1" strike="noStrike" noProof="1">
                <a:latin typeface="+mn-ea"/>
              </a:rPr>
              <a:t>走   </a:t>
            </a:r>
            <a:r>
              <a:rPr lang="zh-CN" altLang="en-US" sz="2800" b="1" strike="noStrike" noProof="1">
                <a:solidFill>
                  <a:srgbClr val="FF5050"/>
                </a:solidFill>
                <a:latin typeface="+mn-ea"/>
              </a:rPr>
              <a:t>步，</a:t>
            </a:r>
            <a:r>
              <a:rPr lang="zh-CN" altLang="en-US" sz="2800" b="1" strike="noStrike" noProof="1">
                <a:latin typeface="+mn-ea"/>
              </a:rPr>
              <a:t>徒步，名词作状语</a:t>
            </a:r>
          </a:p>
          <a:p>
            <a:pPr marL="0" indent="0" fontAlgn="base" latinLnBrk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800" b="1" strike="noStrike" noProof="1">
                <a:latin typeface="+mn-ea"/>
              </a:rPr>
              <a:t>3、拔剑撞而</a:t>
            </a:r>
            <a:r>
              <a:rPr lang="zh-CN" altLang="en-US" sz="2800" b="1" u="sng" strike="noStrike" noProof="1">
                <a:solidFill>
                  <a:srgbClr val="FF5050"/>
                </a:solidFill>
                <a:latin typeface="+mn-ea"/>
              </a:rPr>
              <a:t>破</a:t>
            </a:r>
            <a:r>
              <a:rPr lang="zh-CN" altLang="en-US" sz="2800" b="1" strike="noStrike" noProof="1">
                <a:latin typeface="+mn-ea"/>
              </a:rPr>
              <a:t>之 </a:t>
            </a:r>
            <a:r>
              <a:rPr lang="zh-CN" altLang="en-US" sz="2800" b="1" strike="noStrike" noProof="1">
                <a:solidFill>
                  <a:srgbClr val="FF5050"/>
                </a:solidFill>
                <a:latin typeface="+mn-ea"/>
              </a:rPr>
              <a:t>破</a:t>
            </a:r>
            <a:r>
              <a:rPr lang="zh-CN" altLang="en-US" sz="2800" b="1" strike="noStrike" noProof="1">
                <a:latin typeface="+mn-ea"/>
              </a:rPr>
              <a:t>，使…破，使动用法</a:t>
            </a:r>
          </a:p>
          <a:p>
            <a:pPr marL="0" indent="0" fontAlgn="base">
              <a:buNone/>
            </a:pPr>
            <a:endParaRPr lang="zh-CN" altLang="en-US" sz="2800" b="1" strike="noStrike" noProof="1">
              <a:latin typeface="+mn-ea"/>
            </a:endParaRPr>
          </a:p>
          <a:p>
            <a:pPr fontAlgn="base"/>
            <a:endParaRPr lang="zh-CN" altLang="en-US" sz="2800" b="1" strike="noStrike" noProof="1">
              <a:latin typeface="+mn-ea"/>
            </a:endParaRPr>
          </a:p>
        </p:txBody>
      </p:sp>
      <p:grpSp>
        <p:nvGrpSpPr>
          <p:cNvPr id="95234" name="组合 2"/>
          <p:cNvGrpSpPr/>
          <p:nvPr/>
        </p:nvGrpSpPr>
        <p:grpSpPr>
          <a:xfrm>
            <a:off x="-15875" y="-204787"/>
            <a:ext cx="6619875" cy="1495425"/>
            <a:chOff x="-5" y="-322"/>
            <a:chExt cx="10425" cy="2355"/>
          </a:xfrm>
        </p:grpSpPr>
        <p:grpSp>
          <p:nvGrpSpPr>
            <p:cNvPr id="95235" name="组合 3"/>
            <p:cNvGrpSpPr/>
            <p:nvPr/>
          </p:nvGrpSpPr>
          <p:grpSpPr>
            <a:xfrm>
              <a:off x="-5" y="538"/>
              <a:ext cx="10425" cy="1495"/>
              <a:chOff x="-6" y="1"/>
              <a:chExt cx="6619368" cy="950731"/>
            </a:xfrm>
          </p:grpSpPr>
          <p:pic>
            <p:nvPicPr>
              <p:cNvPr id="95236" name="Picture 9" descr="F:\ppt素材\图标\我收集的图标\字体\3.png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5400000">
                <a:off x="2834312" y="-2834318"/>
                <a:ext cx="950731" cy="66193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7" name="TextBox 2"/>
              <p:cNvSpPr txBox="1"/>
              <p:nvPr/>
            </p:nvSpPr>
            <p:spPr>
              <a:xfrm>
                <a:off x="1122981" y="298643"/>
                <a:ext cx="3966918" cy="58442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marR="0" defTabSz="914400">
                  <a:buFont typeface="Arial" panose="020b0604020202020204" pitchFamily="34" charset="0"/>
                  <a:buNone/>
                </a:pPr>
                <a:r>
                  <a:rPr kumimoji="0" lang="zh-CN" sz="3200" b="1" kern="1200" cap="none" spc="500" normalizeH="0" baseline="0" noProof="1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  <a:sym typeface="+mn-ea"/>
                  </a:rPr>
                  <a:t>知识小结</a:t>
                </a:r>
              </a:p>
            </p:txBody>
          </p:sp>
        </p:grpSp>
        <p:pic>
          <p:nvPicPr>
            <p:cNvPr id="95238" name="Picture 6" descr="F:\超棒ppt模板\中国风\中国风物件\maobi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3" y="-322"/>
              <a:ext cx="2342" cy="2342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 spd="slow">
    <p:wipe/>
  </p:transition>
  <p:timing/>
</p:sld>
</file>

<file path=ppt/slides/slide8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6257" name="文本框 1"/>
          <p:cNvSpPr txBox="1"/>
          <p:nvPr/>
        </p:nvSpPr>
        <p:spPr>
          <a:xfrm>
            <a:off x="363538" y="1511300"/>
            <a:ext cx="9607550" cy="3600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二、特殊句式</a:t>
            </a:r>
          </a:p>
          <a:p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800" b="1">
                <a:solidFill>
                  <a:srgbClr val="C00000"/>
                </a:solidFill>
                <a:latin typeface="隶书" pitchFamily="49" charset="-122"/>
                <a:ea typeface="隶书" pitchFamily="49" charset="-122"/>
                <a:sym typeface="宋体" panose="02010600030101010101" pitchFamily="2" charset="-122"/>
              </a:rPr>
              <a:t>宾语前置</a:t>
            </a:r>
          </a:p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1、沛公</a:t>
            </a:r>
            <a:r>
              <a:rPr lang="zh-CN" altLang="en-US" sz="2800" b="1" u="sng">
                <a:solidFill>
                  <a:srgbClr val="FF505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安在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?  在哪里 还原：沛公在安？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2、大王来</a:t>
            </a:r>
            <a:r>
              <a:rPr lang="zh-CN" altLang="en-US" sz="2800" b="1" u="sng">
                <a:solidFill>
                  <a:srgbClr val="FF505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何操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? 来的时候带什么礼物？还原：大王来操何？</a:t>
            </a:r>
          </a:p>
          <a:p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800" b="1">
                <a:solidFill>
                  <a:srgbClr val="C00000"/>
                </a:solidFill>
                <a:latin typeface="隶书" pitchFamily="49" charset="-122"/>
                <a:ea typeface="隶书" pitchFamily="49" charset="-122"/>
                <a:sym typeface="宋体" panose="02010600030101010101" pitchFamily="2" charset="-122"/>
              </a:rPr>
              <a:t>定语后置</a:t>
            </a:r>
          </a:p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我持</a:t>
            </a:r>
            <a:r>
              <a:rPr lang="zh-CN" altLang="en-US" sz="2800" b="1" u="sng">
                <a:solidFill>
                  <a:srgbClr val="FF505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白璧一双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：    还原：“一双白璧”</a:t>
            </a:r>
            <a:endParaRPr lang="zh-CN" altLang="en-US" sz="28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pSp>
        <p:nvGrpSpPr>
          <p:cNvPr id="96258" name="组合 2"/>
          <p:cNvGrpSpPr/>
          <p:nvPr/>
        </p:nvGrpSpPr>
        <p:grpSpPr>
          <a:xfrm>
            <a:off x="-15875" y="-204787"/>
            <a:ext cx="6619875" cy="1495425"/>
            <a:chOff x="-5" y="-322"/>
            <a:chExt cx="10425" cy="2355"/>
          </a:xfrm>
        </p:grpSpPr>
        <p:grpSp>
          <p:nvGrpSpPr>
            <p:cNvPr id="96259" name="组合 3"/>
            <p:cNvGrpSpPr/>
            <p:nvPr/>
          </p:nvGrpSpPr>
          <p:grpSpPr>
            <a:xfrm>
              <a:off x="-5" y="538"/>
              <a:ext cx="10425" cy="1495"/>
              <a:chOff x="-6" y="1"/>
              <a:chExt cx="6619368" cy="950731"/>
            </a:xfrm>
          </p:grpSpPr>
          <p:pic>
            <p:nvPicPr>
              <p:cNvPr id="96260" name="Picture 9" descr="F:\ppt素材\图标\我收集的图标\字体\3.png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5400000">
                <a:off x="2834312" y="-2834318"/>
                <a:ext cx="950731" cy="66193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7" name="TextBox 2"/>
              <p:cNvSpPr txBox="1"/>
              <p:nvPr/>
            </p:nvSpPr>
            <p:spPr>
              <a:xfrm>
                <a:off x="1122981" y="298643"/>
                <a:ext cx="3966918" cy="58442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marR="0" defTabSz="914400">
                  <a:buFont typeface="Arial" panose="020b0604020202020204" pitchFamily="34" charset="0"/>
                  <a:buNone/>
                </a:pPr>
                <a:r>
                  <a:rPr kumimoji="0" lang="zh-CN" sz="3200" b="1" kern="1200" cap="none" spc="500" normalizeH="0" baseline="0" noProof="1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  <a:sym typeface="+mn-ea"/>
                  </a:rPr>
                  <a:t>知识小结</a:t>
                </a:r>
              </a:p>
            </p:txBody>
          </p:sp>
        </p:grpSp>
        <p:pic>
          <p:nvPicPr>
            <p:cNvPr id="96262" name="Picture 6" descr="F:\超棒ppt模板\中国风\中国风物件\maobi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3" y="-322"/>
              <a:ext cx="2342" cy="2342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 spd="slow">
    <p:wipe/>
  </p:transition>
  <p:timing/>
</p:sld>
</file>

<file path=ppt/slides/slide8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7281" name="文本框 92161"/>
          <p:cNvSpPr txBox="1"/>
          <p:nvPr/>
        </p:nvSpPr>
        <p:spPr>
          <a:xfrm>
            <a:off x="363538" y="1651000"/>
            <a:ext cx="10904537" cy="42148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三、固定句式</a:t>
            </a:r>
            <a:endParaRPr lang="zh-CN" altLang="en-US" sz="16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16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  如今人方为刀俎，我为鱼肉，</a:t>
            </a:r>
            <a:r>
              <a:rPr lang="zh-CN" altLang="en-US" sz="2800" b="1">
                <a:solidFill>
                  <a:srgbClr val="FF505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何辞为?</a:t>
            </a:r>
          </a:p>
          <a:p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2800" b="1">
                <a:solidFill>
                  <a:srgbClr val="FF505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何……为，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固定句式表反问，“为什么……呢？</a:t>
            </a:r>
          </a:p>
          <a:p>
            <a:endParaRPr lang="zh-CN" altLang="en-US" sz="36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四、课内成语</a:t>
            </a:r>
            <a:endParaRPr lang="zh-CN" altLang="en-US" sz="16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16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>
                <a:solidFill>
                  <a:srgbClr val="FF505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【人为刀俎，我为鱼肉】</a:t>
            </a:r>
          </a:p>
          <a:p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 比喻生杀的权利掌握在别人手中，自己处在别宰割的地位。</a:t>
            </a:r>
          </a:p>
          <a:p>
            <a:endParaRPr lang="zh-CN" altLang="en-US" sz="24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97282" name="组合 2"/>
          <p:cNvGrpSpPr/>
          <p:nvPr/>
        </p:nvGrpSpPr>
        <p:grpSpPr>
          <a:xfrm>
            <a:off x="-15875" y="-204787"/>
            <a:ext cx="6619875" cy="1495425"/>
            <a:chOff x="-5" y="-322"/>
            <a:chExt cx="10425" cy="2355"/>
          </a:xfrm>
        </p:grpSpPr>
        <p:grpSp>
          <p:nvGrpSpPr>
            <p:cNvPr id="97283" name="组合 3"/>
            <p:cNvGrpSpPr/>
            <p:nvPr/>
          </p:nvGrpSpPr>
          <p:grpSpPr>
            <a:xfrm>
              <a:off x="-5" y="538"/>
              <a:ext cx="10425" cy="1495"/>
              <a:chOff x="-6" y="1"/>
              <a:chExt cx="6619368" cy="950731"/>
            </a:xfrm>
          </p:grpSpPr>
          <p:pic>
            <p:nvPicPr>
              <p:cNvPr id="97284" name="Picture 9" descr="F:\ppt素材\图标\我收集的图标\字体\3.png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5400000">
                <a:off x="2834312" y="-2834318"/>
                <a:ext cx="950731" cy="66193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7" name="TextBox 2"/>
              <p:cNvSpPr txBox="1"/>
              <p:nvPr/>
            </p:nvSpPr>
            <p:spPr>
              <a:xfrm>
                <a:off x="1122981" y="298643"/>
                <a:ext cx="3966918" cy="58442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marR="0" defTabSz="914400">
                  <a:buFont typeface="Arial" panose="020b0604020202020204" pitchFamily="34" charset="0"/>
                  <a:buNone/>
                </a:pPr>
                <a:r>
                  <a:rPr kumimoji="0" lang="zh-CN" sz="3200" b="1" kern="1200" cap="none" spc="500" normalizeH="0" baseline="0" noProof="1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  <a:sym typeface="+mn-ea"/>
                  </a:rPr>
                  <a:t>知识小结</a:t>
                </a:r>
              </a:p>
            </p:txBody>
          </p:sp>
        </p:grpSp>
        <p:pic>
          <p:nvPicPr>
            <p:cNvPr id="97286" name="Picture 6" descr="F:\超棒ppt模板\中国风\中国风物件\maobi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3" y="-322"/>
              <a:ext cx="2342" cy="2342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 spd="slow">
    <p:wipe/>
  </p:transition>
  <p:timing/>
</p:sld>
</file>

<file path=ppt/slides/slide8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8305" name="文本框 92161"/>
          <p:cNvSpPr txBox="1"/>
          <p:nvPr/>
        </p:nvSpPr>
        <p:spPr>
          <a:xfrm>
            <a:off x="363538" y="1703388"/>
            <a:ext cx="10958512" cy="29225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五、名言警句</a:t>
            </a:r>
          </a:p>
          <a:p>
            <a:pPr eaLnBrk="0" hangingPunct="0"/>
            <a:r>
              <a:rPr lang="zh-CN" altLang="en-US" sz="2800" b="1">
                <a:solidFill>
                  <a:srgbClr val="FF505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大行不顾细谨， 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大礼</a:t>
            </a:r>
            <a:r>
              <a:rPr lang="zh-CN" altLang="en-US" sz="2800" b="1">
                <a:solidFill>
                  <a:srgbClr val="FF505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不辞小让。</a:t>
            </a:r>
          </a:p>
          <a:p>
            <a:pPr eaLnBrk="0" hangingPunct="0"/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(做)大事情不必考虑细枝末节，(讲)大礼节不必避免小小的责备。</a:t>
            </a:r>
          </a:p>
          <a:p>
            <a:endParaRPr lang="zh-CN" altLang="en-US" sz="36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六、古今异义</a:t>
            </a:r>
          </a:p>
          <a:p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人为刀俎我为</a:t>
            </a:r>
            <a:r>
              <a:rPr lang="zh-CN" altLang="en-US" sz="2800" b="1">
                <a:solidFill>
                  <a:srgbClr val="FF505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鱼肉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       古：鱼和肉，指被欺凌的对象  今：鱼的肉</a:t>
            </a:r>
          </a:p>
        </p:txBody>
      </p:sp>
      <p:grpSp>
        <p:nvGrpSpPr>
          <p:cNvPr id="98306" name="组合 2"/>
          <p:cNvGrpSpPr/>
          <p:nvPr/>
        </p:nvGrpSpPr>
        <p:grpSpPr>
          <a:xfrm>
            <a:off x="-15875" y="-204787"/>
            <a:ext cx="6619875" cy="1495425"/>
            <a:chOff x="-5" y="-322"/>
            <a:chExt cx="10425" cy="2355"/>
          </a:xfrm>
        </p:grpSpPr>
        <p:grpSp>
          <p:nvGrpSpPr>
            <p:cNvPr id="98307" name="组合 3"/>
            <p:cNvGrpSpPr/>
            <p:nvPr/>
          </p:nvGrpSpPr>
          <p:grpSpPr>
            <a:xfrm>
              <a:off x="-5" y="538"/>
              <a:ext cx="10425" cy="1495"/>
              <a:chOff x="-6" y="1"/>
              <a:chExt cx="6619368" cy="950731"/>
            </a:xfrm>
          </p:grpSpPr>
          <p:pic>
            <p:nvPicPr>
              <p:cNvPr id="98308" name="Picture 9" descr="F:\ppt素材\图标\我收集的图标\字体\3.png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5400000">
                <a:off x="2834312" y="-2834318"/>
                <a:ext cx="950731" cy="66193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7" name="TextBox 2"/>
              <p:cNvSpPr txBox="1"/>
              <p:nvPr/>
            </p:nvSpPr>
            <p:spPr>
              <a:xfrm>
                <a:off x="1122981" y="298643"/>
                <a:ext cx="3966918" cy="58442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marR="0" defTabSz="914400">
                  <a:buFont typeface="Arial" panose="020b0604020202020204" pitchFamily="34" charset="0"/>
                  <a:buNone/>
                </a:pPr>
                <a:r>
                  <a:rPr kumimoji="0" lang="zh-CN" sz="3200" b="1" kern="1200" cap="none" spc="500" normalizeH="0" baseline="0" noProof="1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  <a:sym typeface="+mn-ea"/>
                  </a:rPr>
                  <a:t>知识小结</a:t>
                </a:r>
              </a:p>
            </p:txBody>
          </p:sp>
        </p:grpSp>
        <p:pic>
          <p:nvPicPr>
            <p:cNvPr id="98310" name="Picture 6" descr="F:\超棒ppt模板\中国风\中国风物件\maobi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3" y="-322"/>
              <a:ext cx="2342" cy="2342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 spd="slow">
    <p:wipe/>
  </p:transition>
  <p:timing/>
</p:sld>
</file>

<file path=ppt/slides/slide8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3426" name="文本框 103425"/>
          <p:cNvSpPr txBox="1"/>
          <p:nvPr/>
        </p:nvSpPr>
        <p:spPr>
          <a:xfrm>
            <a:off x="3619500" y="1676400"/>
            <a:ext cx="4648200" cy="35385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1.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今日之事</a:t>
            </a:r>
            <a:r>
              <a:rPr lang="zh-CN" altLang="en-US" sz="3200" b="1">
                <a:solidFill>
                  <a:srgbClr val="FF5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何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如？</a:t>
            </a:r>
          </a:p>
          <a:p>
            <a:pPr>
              <a:spcBef>
                <a:spcPct val="50000"/>
              </a:spcBef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2.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客</a:t>
            </a:r>
            <a:r>
              <a:rPr lang="zh-CN" altLang="en-US" sz="3200" b="1">
                <a:solidFill>
                  <a:srgbClr val="FF5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何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为者？</a:t>
            </a:r>
          </a:p>
          <a:p>
            <a:pPr>
              <a:spcBef>
                <a:spcPct val="50000"/>
              </a:spcBef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3.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大王来</a:t>
            </a:r>
            <a:r>
              <a:rPr lang="zh-CN" altLang="en-US" sz="3200" b="1">
                <a:solidFill>
                  <a:srgbClr val="FF5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何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操？</a:t>
            </a:r>
          </a:p>
          <a:p>
            <a:pPr>
              <a:spcBef>
                <a:spcPct val="50000"/>
              </a:spcBef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4.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沛公</a:t>
            </a:r>
            <a:r>
              <a:rPr lang="zh-CN" altLang="en-US" sz="3200" b="1">
                <a:solidFill>
                  <a:srgbClr val="FF5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安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在？</a:t>
            </a:r>
          </a:p>
          <a:p>
            <a:pPr>
              <a:spcBef>
                <a:spcPct val="50000"/>
              </a:spcBef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5.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不然，籍</a:t>
            </a:r>
            <a:r>
              <a:rPr lang="zh-CN" altLang="en-US" sz="3200" b="1">
                <a:solidFill>
                  <a:srgbClr val="FF5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何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以至此？</a:t>
            </a:r>
          </a:p>
        </p:txBody>
      </p:sp>
      <p:sp>
        <p:nvSpPr>
          <p:cNvPr id="103429" name="直接连接符 103428"/>
          <p:cNvSpPr/>
          <p:nvPr/>
        </p:nvSpPr>
        <p:spPr>
          <a:xfrm>
            <a:off x="5981700" y="2209800"/>
            <a:ext cx="381000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03430" name="直接连接符 103429"/>
          <p:cNvSpPr/>
          <p:nvPr/>
        </p:nvSpPr>
        <p:spPr>
          <a:xfrm>
            <a:off x="4762500" y="2971800"/>
            <a:ext cx="381000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03431" name="直接连接符 103430"/>
          <p:cNvSpPr/>
          <p:nvPr/>
        </p:nvSpPr>
        <p:spPr>
          <a:xfrm>
            <a:off x="5600700" y="3733800"/>
            <a:ext cx="381000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03432" name="直接连接符 103431"/>
          <p:cNvSpPr/>
          <p:nvPr/>
        </p:nvSpPr>
        <p:spPr>
          <a:xfrm>
            <a:off x="5143500" y="4419600"/>
            <a:ext cx="381000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03433" name="直接连接符 103432"/>
          <p:cNvSpPr/>
          <p:nvPr/>
        </p:nvSpPr>
        <p:spPr>
          <a:xfrm>
            <a:off x="5981700" y="5181600"/>
            <a:ext cx="381000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97283" name="文本框 97282"/>
          <p:cNvSpPr txBox="1"/>
          <p:nvPr/>
        </p:nvSpPr>
        <p:spPr>
          <a:xfrm>
            <a:off x="7138988" y="341313"/>
            <a:ext cx="3924300" cy="8302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CC0000"/>
                </a:solidFill>
                <a:latin typeface="隶书" pitchFamily="49" charset="-122"/>
                <a:ea typeface="隶书" pitchFamily="49" charset="-122"/>
                <a:sym typeface="宋体" panose="02010600030101010101" pitchFamily="2" charset="-122"/>
              </a:rPr>
              <a:t>宾语前置</a:t>
            </a:r>
          </a:p>
        </p:txBody>
      </p:sp>
      <p:grpSp>
        <p:nvGrpSpPr>
          <p:cNvPr id="115720" name="组合 1"/>
          <p:cNvGrpSpPr/>
          <p:nvPr/>
        </p:nvGrpSpPr>
        <p:grpSpPr>
          <a:xfrm>
            <a:off x="-3175" y="-204787"/>
            <a:ext cx="6619875" cy="1495425"/>
            <a:chOff x="-5" y="-322"/>
            <a:chExt cx="10425" cy="2355"/>
          </a:xfrm>
        </p:grpSpPr>
        <p:grpSp>
          <p:nvGrpSpPr>
            <p:cNvPr id="115721" name="组合 3"/>
            <p:cNvGrpSpPr/>
            <p:nvPr/>
          </p:nvGrpSpPr>
          <p:grpSpPr>
            <a:xfrm>
              <a:off x="-5" y="538"/>
              <a:ext cx="10425" cy="1495"/>
              <a:chOff x="-6" y="1"/>
              <a:chExt cx="6619368" cy="950731"/>
            </a:xfrm>
          </p:grpSpPr>
          <p:pic>
            <p:nvPicPr>
              <p:cNvPr id="115722" name="Picture 9" descr="F:\ppt素材\图标\我收集的图标\字体\3.png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5400000">
                <a:off x="2834312" y="-2834318"/>
                <a:ext cx="950731" cy="66193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8448" name="TextBox 2"/>
              <p:cNvSpPr txBox="1"/>
              <p:nvPr/>
            </p:nvSpPr>
            <p:spPr>
              <a:xfrm>
                <a:off x="1122981" y="298643"/>
                <a:ext cx="3966918" cy="58442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marR="0" defTabSz="914400">
                  <a:buFont typeface="Arial" panose="020b0604020202020204" pitchFamily="34" charset="0"/>
                  <a:buNone/>
                </a:pPr>
                <a:r>
                  <a:rPr kumimoji="0" lang="zh-CN" altLang="en-US" sz="3200" b="1" kern="1200" cap="none" spc="500" normalizeH="0" baseline="0" noProof="1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  <a:sym typeface="+mn-ea"/>
                  </a:rPr>
                  <a:t> 特殊句式</a:t>
                </a:r>
                <a:endParaRPr kumimoji="0" lang="en-US" altLang="zh-CN" sz="3200" b="1" kern="1200" cap="none" spc="500" normalizeH="0" baseline="0" noProof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+mn-ea"/>
                </a:endParaRPr>
              </a:p>
            </p:txBody>
          </p:sp>
        </p:grpSp>
        <p:pic>
          <p:nvPicPr>
            <p:cNvPr id="115724" name="Picture 6" descr="F:\超棒ppt模板\中国风\中国风物件\maobi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3" y="-322"/>
              <a:ext cx="2342" cy="2342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3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3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3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3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  <p:cond evt="onBegin" delay="0">
                          <p:tn val="22"/>
                        </p:cond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3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  <p:cond evt="onBegin" delay="0">
                          <p:tn val="27"/>
                        </p:cond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3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  <p:cond evt="onBegin" delay="0">
                          <p:tn val="32"/>
                        </p:cond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72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72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26" grpId="0"/>
      <p:bldP spid="97283" grpId="0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450" name="文本框 104449"/>
          <p:cNvSpPr txBox="1"/>
          <p:nvPr/>
        </p:nvSpPr>
        <p:spPr>
          <a:xfrm>
            <a:off x="376238" y="2871788"/>
            <a:ext cx="5486400" cy="13223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吾属今</a:t>
            </a:r>
            <a:r>
              <a:rPr lang="zh-CN" altLang="en-US" sz="3200" b="1">
                <a:solidFill>
                  <a:srgbClr val="FF5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为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之虏矣。</a:t>
            </a:r>
          </a:p>
          <a:p>
            <a:pPr>
              <a:spcBef>
                <a:spcPct val="50000"/>
              </a:spcBef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不者，若属皆且</a:t>
            </a:r>
            <a:r>
              <a:rPr lang="zh-CN" altLang="en-US" sz="3200" b="1">
                <a:solidFill>
                  <a:srgbClr val="FF5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为所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虏。</a:t>
            </a:r>
          </a:p>
        </p:txBody>
      </p:sp>
      <p:sp>
        <p:nvSpPr>
          <p:cNvPr id="104453" name="文本框 104452"/>
          <p:cNvSpPr txBox="1"/>
          <p:nvPr/>
        </p:nvSpPr>
        <p:spPr>
          <a:xfrm>
            <a:off x="6616700" y="1416050"/>
            <a:ext cx="4114800" cy="2800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1.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具告</a:t>
            </a:r>
            <a:r>
              <a:rPr lang="zh-CN" altLang="en-US" sz="3200" b="1">
                <a:solidFill>
                  <a:srgbClr val="FF5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以事</a:t>
            </a:r>
          </a:p>
          <a:p>
            <a:pPr>
              <a:spcBef>
                <a:spcPct val="50000"/>
              </a:spcBef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2.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得复见将军</a:t>
            </a:r>
            <a:r>
              <a:rPr lang="zh-CN" altLang="en-US" sz="3200" b="1">
                <a:solidFill>
                  <a:srgbClr val="FF5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于此</a:t>
            </a:r>
          </a:p>
          <a:p>
            <a:pPr>
              <a:spcBef>
                <a:spcPct val="50000"/>
              </a:spcBef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3.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因击沛公</a:t>
            </a:r>
            <a:r>
              <a:rPr lang="zh-CN" altLang="en-US" sz="3200" b="1">
                <a:solidFill>
                  <a:srgbClr val="FF5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于坐</a:t>
            </a:r>
          </a:p>
          <a:p>
            <a:pPr>
              <a:spcBef>
                <a:spcPct val="50000"/>
              </a:spcBef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4.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长</a:t>
            </a:r>
            <a:r>
              <a:rPr lang="zh-CN" altLang="en-US" sz="3200" b="1">
                <a:solidFill>
                  <a:srgbClr val="FF5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于臣</a:t>
            </a:r>
          </a:p>
        </p:txBody>
      </p:sp>
      <p:sp>
        <p:nvSpPr>
          <p:cNvPr id="104454" name="直接连接符 104453"/>
          <p:cNvSpPr/>
          <p:nvPr/>
        </p:nvSpPr>
        <p:spPr>
          <a:xfrm>
            <a:off x="8169275" y="2019300"/>
            <a:ext cx="685800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04455" name="直接连接符 104454"/>
          <p:cNvSpPr/>
          <p:nvPr/>
        </p:nvSpPr>
        <p:spPr>
          <a:xfrm>
            <a:off x="9440863" y="2717800"/>
            <a:ext cx="685800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04456" name="直接连接符 104455"/>
          <p:cNvSpPr/>
          <p:nvPr/>
        </p:nvSpPr>
        <p:spPr>
          <a:xfrm>
            <a:off x="9036050" y="3533775"/>
            <a:ext cx="685800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04457" name="直接连接符 104456"/>
          <p:cNvSpPr/>
          <p:nvPr/>
        </p:nvSpPr>
        <p:spPr>
          <a:xfrm>
            <a:off x="7800975" y="4216400"/>
            <a:ext cx="685800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3" name="文本框 2"/>
          <p:cNvSpPr txBox="1"/>
          <p:nvPr/>
        </p:nvSpPr>
        <p:spPr>
          <a:xfrm>
            <a:off x="7138988" y="341313"/>
            <a:ext cx="3924300" cy="8302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CC0000"/>
                </a:solidFill>
                <a:latin typeface="隶书" pitchFamily="49" charset="-122"/>
                <a:ea typeface="隶书" pitchFamily="49" charset="-122"/>
                <a:sym typeface="宋体" panose="02010600030101010101" pitchFamily="2" charset="-122"/>
              </a:rPr>
              <a:t>状语后置</a:t>
            </a:r>
          </a:p>
        </p:txBody>
      </p:sp>
      <p:grpSp>
        <p:nvGrpSpPr>
          <p:cNvPr id="116744" name="组合 3"/>
          <p:cNvGrpSpPr/>
          <p:nvPr/>
        </p:nvGrpSpPr>
        <p:grpSpPr>
          <a:xfrm>
            <a:off x="-3175" y="-204787"/>
            <a:ext cx="6619875" cy="1495425"/>
            <a:chOff x="-5" y="-322"/>
            <a:chExt cx="10425" cy="2355"/>
          </a:xfrm>
        </p:grpSpPr>
        <p:grpSp>
          <p:nvGrpSpPr>
            <p:cNvPr id="116745" name="组合 3"/>
            <p:cNvGrpSpPr/>
            <p:nvPr/>
          </p:nvGrpSpPr>
          <p:grpSpPr>
            <a:xfrm>
              <a:off x="-5" y="538"/>
              <a:ext cx="10425" cy="1495"/>
              <a:chOff x="-6" y="1"/>
              <a:chExt cx="6619368" cy="950731"/>
            </a:xfrm>
          </p:grpSpPr>
          <p:pic>
            <p:nvPicPr>
              <p:cNvPr id="116746" name="Picture 9" descr="F:\ppt素材\图标\我收集的图标\字体\3.png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5400000">
                <a:off x="2834312" y="-2834318"/>
                <a:ext cx="950731" cy="66193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7" name="TextBox 2"/>
              <p:cNvSpPr txBox="1"/>
              <p:nvPr/>
            </p:nvSpPr>
            <p:spPr>
              <a:xfrm>
                <a:off x="1122981" y="298643"/>
                <a:ext cx="3966918" cy="58442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marR="0" defTabSz="914400">
                  <a:buFont typeface="Arial" panose="020b0604020202020204" pitchFamily="34" charset="0"/>
                  <a:buNone/>
                </a:pPr>
                <a:r>
                  <a:rPr kumimoji="0" lang="zh-CN" altLang="en-US" sz="3200" b="1" kern="1200" cap="none" spc="500" normalizeH="0" baseline="0" noProof="1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  <a:sym typeface="+mn-ea"/>
                  </a:rPr>
                  <a:t> 特殊句式</a:t>
                </a:r>
                <a:endParaRPr kumimoji="0" lang="en-US" altLang="zh-CN" sz="3200" b="1" kern="1200" cap="none" spc="500" normalizeH="0" baseline="0" noProof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+mn-ea"/>
                </a:endParaRPr>
              </a:p>
            </p:txBody>
          </p:sp>
        </p:grpSp>
        <p:pic>
          <p:nvPicPr>
            <p:cNvPr id="116748" name="Picture 6" descr="F:\超棒ppt模板\中国风\中国风物件\maobi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3" y="-322"/>
              <a:ext cx="2342" cy="234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9" name="文本框 8"/>
          <p:cNvSpPr txBox="1"/>
          <p:nvPr/>
        </p:nvSpPr>
        <p:spPr>
          <a:xfrm>
            <a:off x="512763" y="1604963"/>
            <a:ext cx="3924300" cy="8302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CC0000"/>
                </a:solidFill>
                <a:latin typeface="隶书" pitchFamily="49" charset="-122"/>
                <a:ea typeface="隶书" pitchFamily="49" charset="-122"/>
                <a:sym typeface="宋体" panose="02010600030101010101" pitchFamily="2" charset="-122"/>
              </a:rPr>
              <a:t>被动句式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4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4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4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4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  <p:cond evt="onBegin" delay="0">
                          <p:tn val="22"/>
                        </p:cond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4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  <p:cond evt="onBegin" delay="0">
                          <p:tn val="27"/>
                        </p:cond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04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  <p:cond evt="onBegin" delay="0">
                          <p:tn val="32"/>
                        </p:cond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  <p:cond evt="onBegin" delay="0">
                          <p:tn val="38"/>
                        </p:cond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0" grpId="0"/>
      <p:bldP spid="104453" grpId="0"/>
      <p:bldP spid="3" grpId="0"/>
      <p:bldP spid="9" grpId="0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7761" name="文本占位符 308226"/>
          <p:cNvSpPr>
            <a:spLocks noGrp="1"/>
          </p:cNvSpPr>
          <p:nvPr>
            <p:ph idx="1"/>
          </p:nvPr>
        </p:nvSpPr>
        <p:spPr>
          <a:xfrm>
            <a:off x="1063625" y="1516063"/>
            <a:ext cx="10414000" cy="2519362"/>
          </a:xfrm>
        </p:spPr>
        <p:txBody>
          <a:bodyPr anchor="t"/>
          <a:lstStyle/>
          <a:p>
            <a:pPr>
              <a:lnSpc>
                <a:spcPct val="90000"/>
              </a:lnSpc>
              <a:buNone/>
            </a:pPr>
            <a:r>
              <a:rPr lang="zh-CN" altLang="en-US" sz="6600" b="1">
                <a:solidFill>
                  <a:srgbClr val="C00000"/>
                </a:solidFill>
                <a:latin typeface="隶书" pitchFamily="49" charset="-122"/>
                <a:ea typeface="隶书" pitchFamily="49" charset="-122"/>
              </a:rPr>
              <a:t>       </a:t>
            </a:r>
          </a:p>
          <a:p>
            <a:pPr>
              <a:lnSpc>
                <a:spcPct val="90000"/>
              </a:lnSpc>
              <a:buNone/>
            </a:pPr>
            <a:r>
              <a:rPr lang="zh-CN" altLang="en-US" sz="6600" b="1">
                <a:solidFill>
                  <a:srgbClr val="C00000"/>
                </a:solidFill>
                <a:latin typeface="隶书" pitchFamily="49" charset="-122"/>
                <a:ea typeface="隶书" pitchFamily="49" charset="-122"/>
              </a:rPr>
              <a:t> 项羽失败的原因有哪些？</a:t>
            </a:r>
          </a:p>
        </p:txBody>
      </p:sp>
      <p:grpSp>
        <p:nvGrpSpPr>
          <p:cNvPr id="117762" name="组合 3"/>
          <p:cNvGrpSpPr/>
          <p:nvPr/>
        </p:nvGrpSpPr>
        <p:grpSpPr>
          <a:xfrm>
            <a:off x="-3175" y="-204787"/>
            <a:ext cx="6619875" cy="1495425"/>
            <a:chOff x="-5" y="-322"/>
            <a:chExt cx="10425" cy="2355"/>
          </a:xfrm>
        </p:grpSpPr>
        <p:grpSp>
          <p:nvGrpSpPr>
            <p:cNvPr id="117763" name="组合 3"/>
            <p:cNvGrpSpPr/>
            <p:nvPr/>
          </p:nvGrpSpPr>
          <p:grpSpPr>
            <a:xfrm>
              <a:off x="-5" y="538"/>
              <a:ext cx="10425" cy="1495"/>
              <a:chOff x="-6" y="1"/>
              <a:chExt cx="6619368" cy="950731"/>
            </a:xfrm>
          </p:grpSpPr>
          <p:pic>
            <p:nvPicPr>
              <p:cNvPr id="117764" name="Picture 9" descr="F:\ppt素材\图标\我收集的图标\字体\3.png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5400000">
                <a:off x="2834312" y="-2834318"/>
                <a:ext cx="950731" cy="66193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7" name="TextBox 2"/>
              <p:cNvSpPr txBox="1"/>
              <p:nvPr/>
            </p:nvSpPr>
            <p:spPr>
              <a:xfrm>
                <a:off x="1122981" y="298643"/>
                <a:ext cx="3966918" cy="58442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marR="0" defTabSz="914400">
                  <a:buFont typeface="Arial" panose="020b0604020202020204" pitchFamily="34" charset="0"/>
                  <a:buNone/>
                </a:pPr>
                <a:r>
                  <a:rPr kumimoji="0" lang="zh-CN" altLang="en-US" sz="3200" b="1" kern="1200" cap="none" spc="500" normalizeH="0" baseline="0" noProof="1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  <a:sym typeface="+mn-ea"/>
                  </a:rPr>
                  <a:t> 讨论</a:t>
                </a:r>
                <a:endParaRPr kumimoji="0" lang="en-US" altLang="zh-CN" sz="3200" b="1" kern="1200" cap="none" spc="500" normalizeH="0" baseline="0" noProof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+mn-ea"/>
                </a:endParaRPr>
              </a:p>
            </p:txBody>
          </p:sp>
        </p:grpSp>
        <p:pic>
          <p:nvPicPr>
            <p:cNvPr id="117766" name="Picture 6" descr="F:\超棒ppt模板\中国风\中国风物件\maobi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3" y="-322"/>
              <a:ext cx="2342" cy="2342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 spd="slow">
    <p:checker/>
  </p:transition>
  <p:timing/>
</p:sld>
</file>

<file path=ppt/slides/slide8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8785" name="文本框 312322"/>
          <p:cNvSpPr txBox="1"/>
          <p:nvPr/>
        </p:nvSpPr>
        <p:spPr>
          <a:xfrm>
            <a:off x="203200" y="1528763"/>
            <a:ext cx="8131175" cy="33226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秦王子婴降。沛公入秦宫，意欲留居之。樊哙、张良谏，乃封秦重宝财物府库，还军霸上。</a:t>
            </a:r>
            <a:r>
              <a:rPr lang="zh-CN" altLang="en-US" sz="28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召诸县父老豪杰曰：“吾与父老约法三章耳：杀人者死，伤人及盗抵罪。”秦人大喜，争持牛羊酒食献飨军士。沛公不受。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秦人又益喜，唯恐沛公不为秦王。</a:t>
            </a:r>
          </a:p>
        </p:txBody>
      </p:sp>
      <p:sp>
        <p:nvSpPr>
          <p:cNvPr id="118786" name="文本框 312323"/>
          <p:cNvSpPr txBox="1"/>
          <p:nvPr/>
        </p:nvSpPr>
        <p:spPr>
          <a:xfrm>
            <a:off x="1428750" y="369888"/>
            <a:ext cx="4354513" cy="8302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800">
                <a:solidFill>
                  <a:srgbClr val="CC0000"/>
                </a:solidFill>
                <a:latin typeface="隶书" pitchFamily="49" charset="-122"/>
                <a:ea typeface="隶书" pitchFamily="49" charset="-122"/>
              </a:rPr>
              <a:t>刘邦约法三章</a:t>
            </a:r>
          </a:p>
        </p:txBody>
      </p:sp>
      <p:pic>
        <p:nvPicPr>
          <p:cNvPr id="118787" name="图片 312324" descr="1138062680503"/>
          <p:cNvPicPr>
            <a:picLocks noChangeAspect="1"/>
          </p:cNvPicPr>
          <p:nvPr/>
        </p:nvPicPr>
        <p:blipFill>
          <a:blip r:embed="rId2">
            <a:lum bright="-6000" contrast="48000"/>
          </a:blip>
          <a:stretch>
            <a:fillRect/>
          </a:stretch>
        </p:blipFill>
        <p:spPr>
          <a:xfrm>
            <a:off x="8520113" y="269875"/>
            <a:ext cx="3382962" cy="5181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ipe/>
  </p:transition>
  <p:timing/>
</p:sld>
</file>

<file path=ppt/slides/slide8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9809" name="文本框 294913"/>
          <p:cNvSpPr txBox="1"/>
          <p:nvPr/>
        </p:nvSpPr>
        <p:spPr>
          <a:xfrm>
            <a:off x="477838" y="117475"/>
            <a:ext cx="11079162" cy="5262563"/>
          </a:xfrm>
          <a:prstGeom prst="rect">
            <a:avLst/>
          </a:prstGeom>
          <a:noFill/>
          <a:ln w="12700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居数日，项羽引兵西屠咸阳，杀秦降王子婴，烧秦宫室，火三月不灭，收其货宝妇女而东。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人或说项王曰：“关中阻山河四塞，地肥饶，可都以霸。”项王见秦宫室皆以烧残破，又心怀思欲东归，</a:t>
            </a:r>
            <a:r>
              <a:rPr lang="zh-CN" altLang="en-US" sz="32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曰：“富贵不归故乡，如衣绣夜行，谁知之者！”说者曰：“人言楚人沐猴而冠耳，果然。”项王闻之，烹说者。 </a:t>
            </a:r>
          </a:p>
          <a:p>
            <a:pPr algn="r">
              <a:lnSpc>
                <a:spcPct val="150000"/>
              </a:lnSpc>
            </a:pP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——《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史记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•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项羽本纪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</a:p>
        </p:txBody>
      </p:sp>
    </p:spTree>
  </p:cSld>
  <p:clrMapOvr>
    <a:masterClrMapping/>
  </p:clrMapOvr>
  <p:transition spd="slow">
    <p:wipe/>
  </p:transition>
  <p:timing/>
</p:sld>
</file>

<file path=ppt/slides/slide8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0833" name="文本框 313345"/>
          <p:cNvSpPr txBox="1"/>
          <p:nvPr/>
        </p:nvSpPr>
        <p:spPr>
          <a:xfrm>
            <a:off x="3832225" y="1131888"/>
            <a:ext cx="8126413" cy="48307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夫运筹策帷帐之中，决胜于千里之外，吾不如子房（张良）。镇国家，抚百姓，给馈饷，不绝粮道，吾不如萧何。连百万之军，战必胜，攻必取，吾不如韩信。</a:t>
            </a:r>
          </a:p>
          <a:p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8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此三者，皆人杰也，吾能用之，此吾所以取天下也。</a:t>
            </a:r>
          </a:p>
          <a:p>
            <a:endParaRPr lang="zh-CN" altLang="en-US" sz="2800" b="1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8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项羽有一范增而不能用，此其所以为我擒也。</a:t>
            </a:r>
          </a:p>
          <a:p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r"/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——《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史记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•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高祖本纪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b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</a:b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20834" name="图片 313348" descr="1R2104094c"/>
          <p:cNvPicPr>
            <a:picLocks noChangeAspect="1"/>
          </p:cNvPicPr>
          <p:nvPr/>
        </p:nvPicPr>
        <p:blipFill>
          <a:blip r:embed="rId2">
            <a:lum contrast="23999"/>
          </a:blip>
          <a:srcRect r="4402"/>
          <a:stretch>
            <a:fillRect/>
          </a:stretch>
        </p:blipFill>
        <p:spPr>
          <a:xfrm>
            <a:off x="257175" y="384175"/>
            <a:ext cx="3206750" cy="4714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0835" name="文本框 312323"/>
          <p:cNvSpPr txBox="1"/>
          <p:nvPr/>
        </p:nvSpPr>
        <p:spPr>
          <a:xfrm>
            <a:off x="5503863" y="95250"/>
            <a:ext cx="5130800" cy="8302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800">
                <a:solidFill>
                  <a:srgbClr val="CC0000"/>
                </a:solidFill>
                <a:latin typeface="隶书" pitchFamily="49" charset="-122"/>
                <a:ea typeface="隶书" pitchFamily="49" charset="-122"/>
              </a:rPr>
              <a:t>刘邦眼中的项羽</a:t>
            </a:r>
          </a:p>
        </p:txBody>
      </p:sp>
    </p:spTree>
  </p:cSld>
  <p:clrMapOvr>
    <a:masterClrMapping/>
  </p:clrMapOvr>
  <p:transition spd="slow">
    <p:wipe/>
  </p:transition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鸿门宴</a:t>
            </a:r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04D64-34CB-4D9D-965A-E884F0C6A2BF}" type="slidenum">
              <a:rPr lang="en-US" altLang="zh-CN"/>
              <a:t>9</a:t>
            </a:fld>
            <a:endParaRPr lang="en-US" altLang="zh-CN"/>
          </a:p>
        </p:txBody>
      </p:sp>
      <p:sp>
        <p:nvSpPr>
          <p:cNvPr id="156674" name="Rectangle 2"/>
          <p:cNvSpPr>
            <a:spLocks noChangeArrowheads="1"/>
          </p:cNvSpPr>
          <p:nvPr/>
        </p:nvSpPr>
        <p:spPr bwMode="auto">
          <a:xfrm>
            <a:off x="0" y="1196976"/>
            <a:ext cx="12192000" cy="4608513"/>
          </a:xfrm>
          <a:prstGeom prst="rect">
            <a:avLst/>
          </a:prstGeom>
          <a:solidFill>
            <a:srgbClr val="FFF2E5"/>
          </a:solidFill>
          <a:ln w="19050">
            <a:solidFill>
              <a:srgbClr val="FF0000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6675" name="Text Box 3"/>
          <p:cNvSpPr txBox="1">
            <a:spLocks noChangeArrowheads="1"/>
          </p:cNvSpPr>
          <p:nvPr/>
        </p:nvSpPr>
        <p:spPr bwMode="auto">
          <a:xfrm>
            <a:off x="742951" y="1631951"/>
            <a:ext cx="10464800" cy="241912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just" eaLnBrk="0" hangingPunct="0">
              <a:lnSpc>
                <a:spcPct val="140000"/>
              </a:lnSpc>
              <a:buFont typeface="Arial"/>
              <a:buNone/>
            </a:pPr>
            <a:r>
              <a:rPr lang="zh-CN" altLang="en-US" sz="3600" b="1">
                <a:latin typeface="Times New Roman" pitchFamily="18" charset="0"/>
                <a:ea typeface="黑体" pitchFamily="49" charset="-122"/>
              </a:rPr>
              <a:t>　　</a:t>
            </a:r>
            <a:r>
              <a:rPr lang="en-US" altLang="zh-CN" sz="3600" b="1">
                <a:latin typeface="Times New Roman" pitchFamily="18" charset="0"/>
                <a:ea typeface="黑体" pitchFamily="49" charset="-122"/>
              </a:rPr>
              <a:t>《</a:t>
            </a:r>
            <a:r>
              <a:rPr lang="zh-CN" altLang="en-US" sz="3600" b="1">
                <a:latin typeface="Times New Roman" pitchFamily="18" charset="0"/>
                <a:ea typeface="黑体" pitchFamily="49" charset="-122"/>
              </a:rPr>
              <a:t>史记</a:t>
            </a:r>
            <a:r>
              <a:rPr lang="en-US" altLang="zh-CN" sz="3600" b="1">
                <a:latin typeface="Times New Roman" pitchFamily="18" charset="0"/>
                <a:ea typeface="黑体" pitchFamily="49" charset="-122"/>
              </a:rPr>
              <a:t>》</a:t>
            </a:r>
            <a:r>
              <a:rPr lang="zh-CN" altLang="en-US" sz="3600" b="1">
                <a:latin typeface="Times New Roman" pitchFamily="18" charset="0"/>
                <a:ea typeface="黑体" pitchFamily="49" charset="-122"/>
              </a:rPr>
              <a:t>是作为正史的二十四史中的第一部，鲁迅赞誉它为</a:t>
            </a:r>
            <a:r>
              <a:rPr lang="zh-CN" altLang="en-US" sz="3600" b="1">
                <a:latin typeface="宋体"/>
              </a:rPr>
              <a:t>“</a:t>
            </a:r>
            <a:r>
              <a:rPr lang="zh-CN" altLang="en-US" sz="36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史家之绝唱，无韵之离骚</a:t>
            </a:r>
            <a:r>
              <a:rPr lang="zh-CN" altLang="en-US" sz="3600" b="1">
                <a:latin typeface="宋体"/>
              </a:rPr>
              <a:t>”</a:t>
            </a:r>
            <a:r>
              <a:rPr lang="zh-CN" altLang="en-US" sz="3600" b="1">
                <a:latin typeface="Times New Roman" pitchFamily="18" charset="0"/>
                <a:ea typeface="黑体" pitchFamily="49" charset="-122"/>
              </a:rPr>
              <a:t>，意即它既是史学巨著，又是文学巨著。</a:t>
            </a:r>
          </a:p>
        </p:txBody>
      </p:sp>
    </p:spTree>
  </p:cSld>
  <p:clrMapOvr>
    <a:masterClrMapping/>
  </p:clrMapOvr>
  <p:transition spd="slow">
    <p:wipe/>
  </p:transition>
  <p:timing/>
</p:sld>
</file>

<file path=ppt/slides/slide9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1857" name="文本框 309249"/>
          <p:cNvSpPr txBox="1"/>
          <p:nvPr/>
        </p:nvSpPr>
        <p:spPr>
          <a:xfrm>
            <a:off x="182563" y="992188"/>
            <a:ext cx="7078662" cy="42465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项王乃复引兵而东，至东城，乃有二十八骑。汉骑追者数千人。项王自度不得脱，谓其骑曰：“吾起兵至今八岁矣，身七十余战，所当者破，所击者服，未尝败北，遂霸有天下。然今卒困于此，</a:t>
            </a:r>
            <a:r>
              <a:rPr lang="zh-CN" altLang="en-US" sz="3000" b="1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此天之亡我，非战之罪也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。” </a:t>
            </a:r>
          </a:p>
        </p:txBody>
      </p:sp>
      <p:pic>
        <p:nvPicPr>
          <p:cNvPr id="121858" name="图片 309250" descr="186b870912adb3a6d1581baf"/>
          <p:cNvPicPr>
            <a:picLocks noChangeAspect="1"/>
          </p:cNvPicPr>
          <p:nvPr/>
        </p:nvPicPr>
        <p:blipFill>
          <a:blip r:embed="rId2">
            <a:lum bright="12000" contrast="23999"/>
          </a:blip>
          <a:stretch>
            <a:fillRect/>
          </a:stretch>
        </p:blipFill>
        <p:spPr>
          <a:xfrm>
            <a:off x="7566025" y="704850"/>
            <a:ext cx="4398963" cy="4533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ipe/>
  </p:transition>
  <p:timing/>
</p:sld>
</file>

<file path=ppt/slides/slide9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2881" name="文本占位符 318465"/>
          <p:cNvSpPr>
            <a:spLocks noGrp="1"/>
          </p:cNvSpPr>
          <p:nvPr>
            <p:ph idx="1"/>
          </p:nvPr>
        </p:nvSpPr>
        <p:spPr>
          <a:xfrm>
            <a:off x="96838" y="203200"/>
            <a:ext cx="11982450" cy="6451600"/>
          </a:xfrm>
        </p:spPr>
        <p:txBody>
          <a:bodyPr anchor="t"/>
          <a:lstStyle/>
          <a:p>
            <a:pPr indent="0" latinLnBrk="0">
              <a:spcBef>
                <a:spcPct val="0"/>
              </a:spcBef>
              <a:buNone/>
            </a:pPr>
            <a:r>
              <a:rPr lang="zh-CN" altLang="en-US" sz="4000" b="1">
                <a:solidFill>
                  <a:srgbClr val="C00000"/>
                </a:solidFill>
                <a:latin typeface="隶书" pitchFamily="49" charset="-122"/>
                <a:ea typeface="隶书" pitchFamily="49" charset="-122"/>
              </a:rPr>
              <a:t>太史公认为项羽失败的原因有三点：</a:t>
            </a:r>
          </a:p>
          <a:p>
            <a:pPr indent="0" latinLnBrk="0">
              <a:spcBef>
                <a:spcPct val="0"/>
              </a:spcBef>
              <a:buNone/>
            </a:pPr>
            <a:endParaRPr lang="zh-CN" altLang="en-US" b="1"/>
          </a:p>
          <a:p>
            <a:pPr indent="0" latinLnBrk="0">
              <a:spcBef>
                <a:spcPct val="0"/>
              </a:spcBef>
              <a:buNone/>
            </a:pPr>
            <a:r>
              <a:rPr lang="zh-CN" altLang="en-US" sz="2800" b="1"/>
              <a:t>其一是</a:t>
            </a:r>
            <a:r>
              <a:rPr lang="zh-CN" altLang="en-US" sz="2800" b="1">
                <a:solidFill>
                  <a:srgbClr val="FF0000"/>
                </a:solidFill>
              </a:rPr>
              <a:t>背关怀楚</a:t>
            </a:r>
            <a:r>
              <a:rPr lang="zh-CN" altLang="en-US" sz="2800" b="1"/>
              <a:t>，即是说放弃了关中这一战略要地；</a:t>
            </a:r>
          </a:p>
          <a:p>
            <a:pPr indent="0" latinLnBrk="0">
              <a:spcBef>
                <a:spcPct val="0"/>
              </a:spcBef>
              <a:buNone/>
            </a:pPr>
            <a:endParaRPr lang="zh-CN" altLang="en-US" sz="2800" b="1"/>
          </a:p>
          <a:p>
            <a:pPr indent="0" latinLnBrk="0">
              <a:spcBef>
                <a:spcPct val="0"/>
              </a:spcBef>
              <a:buNone/>
            </a:pPr>
            <a:r>
              <a:rPr lang="zh-CN" altLang="en-US" sz="2800" b="1"/>
              <a:t>其二是</a:t>
            </a:r>
            <a:r>
              <a:rPr lang="zh-CN" altLang="en-US" sz="2800" b="1">
                <a:solidFill>
                  <a:srgbClr val="FF0000"/>
                </a:solidFill>
              </a:rPr>
              <a:t>放逐并杀害义帝</a:t>
            </a:r>
            <a:r>
              <a:rPr lang="zh-CN" altLang="en-US" sz="2800" b="1"/>
              <a:t>，若是他不杀义帝，借义帝之名，自兼军事统帅，归天下之心，鹿死谁手也未可知？然他先杀义帝，即为不忠，已失民心，再收诸侯之地，即为不信，再失人心；</a:t>
            </a:r>
          </a:p>
          <a:p>
            <a:pPr indent="0" latinLnBrk="0">
              <a:spcBef>
                <a:spcPct val="0"/>
              </a:spcBef>
              <a:buNone/>
            </a:pPr>
            <a:endParaRPr lang="zh-CN" altLang="en-US" sz="2800" b="1"/>
          </a:p>
          <a:p>
            <a:pPr indent="0" latinLnBrk="0">
              <a:spcBef>
                <a:spcPct val="0"/>
              </a:spcBef>
              <a:buNone/>
            </a:pPr>
            <a:r>
              <a:rPr lang="zh-CN" altLang="en-US" sz="2800" b="1"/>
              <a:t>三者</a:t>
            </a:r>
            <a:r>
              <a:rPr lang="zh-CN" altLang="en-US" sz="2800" b="1">
                <a:solidFill>
                  <a:srgbClr val="FF0000"/>
                </a:solidFill>
              </a:rPr>
              <a:t>不识人才</a:t>
            </a:r>
            <a:r>
              <a:rPr lang="zh-CN" altLang="en-US" sz="2800" b="1"/>
              <a:t>，先走陈平，后走韩信，亚父范增也被逼走，诸将离心。再则他尚力不尚德，在国家动荡之际，</a:t>
            </a:r>
            <a:r>
              <a:rPr lang="zh-CN" altLang="en-US" sz="2800" b="1">
                <a:solidFill>
                  <a:srgbClr val="0070C0"/>
                </a:solidFill>
              </a:rPr>
              <a:t>凭借武力“马上得天下”，但得天下后，却不可能“马下治天下”，焉能不败？ </a:t>
            </a:r>
          </a:p>
        </p:txBody>
      </p:sp>
    </p:spTree>
  </p:cSld>
  <p:clrMapOvr>
    <a:masterClrMapping/>
  </p:clrMapOvr>
  <p:transition spd="slow">
    <p:checker/>
  </p:transition>
  <p:timing/>
</p:sld>
</file>

<file path=ppt/slides/slide9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3905" name="Rectangle 2"/>
          <p:cNvSpPr>
            <a:spLocks noGrp="1"/>
          </p:cNvSpPr>
          <p:nvPr>
            <p:ph type="title"/>
          </p:nvPr>
        </p:nvSpPr>
        <p:spPr>
          <a:xfrm>
            <a:off x="298450" y="374650"/>
            <a:ext cx="5167313" cy="838200"/>
          </a:xfrm>
        </p:spPr>
        <p:txBody>
          <a:bodyPr wrap="square" lIns="92075" tIns="46038" rIns="92075" bIns="46038" anchor="b"/>
          <a:lstStyle/>
          <a:p>
            <a:pPr algn="l"/>
            <a:r>
              <a:rPr lang="zh-CN" altLang="en-US" sz="5400" b="1">
                <a:solidFill>
                  <a:srgbClr val="C00000"/>
                </a:solidFill>
                <a:latin typeface="隶书" pitchFamily="49" charset="-122"/>
                <a:ea typeface="隶书" pitchFamily="49" charset="-122"/>
              </a:rPr>
              <a:t>项羽失败的原因</a:t>
            </a:r>
          </a:p>
        </p:txBody>
      </p:sp>
      <p:sp>
        <p:nvSpPr>
          <p:cNvPr id="295939" name="Rectangle 3"/>
          <p:cNvSpPr>
            <a:spLocks noGrp="1"/>
          </p:cNvSpPr>
          <p:nvPr>
            <p:ph type="body"/>
          </p:nvPr>
        </p:nvSpPr>
        <p:spPr>
          <a:xfrm>
            <a:off x="1355725" y="1282700"/>
            <a:ext cx="8001000" cy="3810000"/>
          </a:xfrm>
        </p:spPr>
        <p:txBody>
          <a:bodyPr wrap="square" lIns="92075" tIns="46038" rIns="92075" bIns="46038" anchor="t"/>
          <a:lstStyle/>
          <a:p>
            <a:pPr indent="0" latinLnBrk="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3600" b="1">
                <a:solidFill>
                  <a:srgbClr val="0070C0"/>
                </a:solidFill>
                <a:latin typeface="宋体" panose="02010600030101010101" pitchFamily="2" charset="-122"/>
              </a:rPr>
              <a:t>      </a:t>
            </a:r>
            <a:r>
              <a:rPr lang="zh-CN" altLang="en-US" sz="3600" b="1">
                <a:solidFill>
                  <a:srgbClr val="0070C0"/>
                </a:solidFill>
                <a:latin typeface="宋体" panose="02010600030101010101" pitchFamily="2" charset="-122"/>
              </a:rPr>
              <a:t>一、分裂天下，引起争斗；</a:t>
            </a:r>
          </a:p>
          <a:p>
            <a:pPr indent="0" latinLnBrk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600" b="1">
                <a:solidFill>
                  <a:srgbClr val="0070C0"/>
                </a:solidFill>
                <a:latin typeface="宋体" panose="02010600030101010101" pitchFamily="2" charset="-122"/>
              </a:rPr>
              <a:t>      二、背关怀楚，失去地利；</a:t>
            </a:r>
          </a:p>
          <a:p>
            <a:pPr indent="0" latinLnBrk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600" b="1">
                <a:solidFill>
                  <a:srgbClr val="0070C0"/>
                </a:solidFill>
                <a:latin typeface="宋体" panose="02010600030101010101" pitchFamily="2" charset="-122"/>
              </a:rPr>
              <a:t>      三、放逐义帝，诸侯叛乱；</a:t>
            </a:r>
          </a:p>
          <a:p>
            <a:pPr indent="0" latinLnBrk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600" b="1">
                <a:solidFill>
                  <a:srgbClr val="0070C0"/>
                </a:solidFill>
                <a:latin typeface="宋体" panose="02010600030101010101" pitchFamily="2" charset="-122"/>
              </a:rPr>
              <a:t>      四、专恃武力，失去民心；</a:t>
            </a:r>
          </a:p>
          <a:p>
            <a:pPr indent="0" latinLnBrk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600" b="1">
                <a:solidFill>
                  <a:srgbClr val="0070C0"/>
                </a:solidFill>
                <a:latin typeface="宋体" panose="02010600030101010101" pitchFamily="2" charset="-122"/>
              </a:rPr>
              <a:t>      五、自矜功伐，不善用人；</a:t>
            </a:r>
          </a:p>
        </p:txBody>
      </p:sp>
      <p:sp>
        <p:nvSpPr>
          <p:cNvPr id="123907" name="Rectangle 4"/>
          <p:cNvSpPr/>
          <p:nvPr/>
        </p:nvSpPr>
        <p:spPr>
          <a:xfrm>
            <a:off x="3505200" y="5151438"/>
            <a:ext cx="4572000" cy="1722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  <a:buSzPct val="90000"/>
            </a:pPr>
            <a:endParaRPr lang="en-US" altLang="zh-CN" sz="4000" b="1">
              <a:latin typeface="Tahoma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  <a:buSzPct val="90000"/>
            </a:pPr>
            <a:endParaRPr lang="en-US" altLang="zh-CN" sz="4400" b="1">
              <a:latin typeface="Tahoma" pitchFamily="34" charset="0"/>
              <a:ea typeface="宋体" panose="02010600030101010101" pitchFamily="2" charset="-122"/>
            </a:endParaRPr>
          </a:p>
        </p:txBody>
      </p:sp>
      <p:sp>
        <p:nvSpPr>
          <p:cNvPr id="123908" name="Rectangle 5"/>
          <p:cNvSpPr/>
          <p:nvPr/>
        </p:nvSpPr>
        <p:spPr>
          <a:xfrm>
            <a:off x="6130925" y="420688"/>
            <a:ext cx="5799138" cy="706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4000" b="1">
                <a:latin typeface="隶书" pitchFamily="49" charset="-122"/>
                <a:ea typeface="隶书" pitchFamily="49" charset="-122"/>
              </a:rPr>
              <a:t>《</a:t>
            </a:r>
            <a:r>
              <a:rPr lang="zh-CN" altLang="en-US" sz="4000" b="1">
                <a:latin typeface="隶书" pitchFamily="49" charset="-122"/>
                <a:ea typeface="隶书" pitchFamily="49" charset="-122"/>
              </a:rPr>
              <a:t>史记全本新注</a:t>
            </a:r>
            <a:r>
              <a:rPr lang="en-US" altLang="zh-CN" sz="4000" b="1">
                <a:latin typeface="隶书" pitchFamily="49" charset="-122"/>
                <a:ea typeface="隶书" pitchFamily="49" charset="-122"/>
              </a:rPr>
              <a:t>》</a:t>
            </a:r>
            <a:r>
              <a:rPr lang="zh-CN" altLang="en-US" sz="4000" b="1">
                <a:latin typeface="隶书" pitchFamily="49" charset="-122"/>
                <a:ea typeface="隶书" pitchFamily="49" charset="-122"/>
              </a:rPr>
              <a:t>如是说</a:t>
            </a: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95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5939" grpId="0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7527" name="矩形 107526"/>
          <p:cNvSpPr/>
          <p:nvPr/>
        </p:nvSpPr>
        <p:spPr>
          <a:xfrm>
            <a:off x="792163" y="1609725"/>
            <a:ext cx="10383837" cy="220980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t"/>
          <a:lstStyle/>
          <a:p>
            <a:pPr marL="342900" indent="-342900" algn="ctr">
              <a:spcBef>
                <a:spcPct val="20000"/>
              </a:spcBef>
            </a:pPr>
            <a:r>
              <a:rPr lang="en-US" altLang="zh-CN" sz="4800" b="1">
                <a:solidFill>
                  <a:srgbClr val="FF3300"/>
                </a:solidFill>
                <a:latin typeface="隶书" pitchFamily="49" charset="-122"/>
                <a:ea typeface="隶书" pitchFamily="49" charset="-122"/>
              </a:rPr>
              <a:t>  </a:t>
            </a:r>
            <a:r>
              <a:rPr lang="zh-CN" altLang="en-US" sz="4800" b="1">
                <a:solidFill>
                  <a:srgbClr val="FF3300"/>
                </a:solidFill>
                <a:latin typeface="隶书" pitchFamily="49" charset="-122"/>
                <a:ea typeface="隶书" pitchFamily="49" charset="-122"/>
              </a:rPr>
              <a:t>垓下歌  项羽</a:t>
            </a:r>
          </a:p>
          <a:p>
            <a:pPr marL="342900" indent="-342900" algn="ctr">
              <a:spcBef>
                <a:spcPct val="20000"/>
              </a:spcBef>
            </a:pPr>
            <a:r>
              <a:rPr lang="zh-CN" altLang="en-US" sz="4800" b="1">
                <a:latin typeface="隶书" pitchFamily="49" charset="-122"/>
                <a:ea typeface="隶书" pitchFamily="49" charset="-122"/>
              </a:rPr>
              <a:t>   力拔山兮气盖世，时不利兮骓不逝。   </a:t>
            </a:r>
          </a:p>
          <a:p>
            <a:pPr marL="342900" indent="-342900" algn="ctr">
              <a:spcBef>
                <a:spcPct val="20000"/>
              </a:spcBef>
            </a:pPr>
            <a:r>
              <a:rPr lang="zh-CN" altLang="en-US" sz="4800" b="1">
                <a:latin typeface="隶书" pitchFamily="49" charset="-122"/>
                <a:ea typeface="隶书" pitchFamily="49" charset="-122"/>
              </a:rPr>
              <a:t>   骓不逝兮可奈何，虞兮虞兮奈若何</a:t>
            </a:r>
            <a:r>
              <a:rPr lang="en-US" altLang="zh-CN" sz="4800" b="1">
                <a:latin typeface="隶书" pitchFamily="49" charset="-122"/>
                <a:ea typeface="隶书" pitchFamily="49" charset="-122"/>
              </a:rPr>
              <a:t>!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7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27" grpId="0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25953" name="组合 3"/>
          <p:cNvGrpSpPr/>
          <p:nvPr/>
        </p:nvGrpSpPr>
        <p:grpSpPr>
          <a:xfrm>
            <a:off x="-3175" y="-204787"/>
            <a:ext cx="6619875" cy="1495425"/>
            <a:chOff x="-5" y="-322"/>
            <a:chExt cx="10425" cy="2355"/>
          </a:xfrm>
        </p:grpSpPr>
        <p:grpSp>
          <p:nvGrpSpPr>
            <p:cNvPr id="125954" name="组合 3"/>
            <p:cNvGrpSpPr/>
            <p:nvPr/>
          </p:nvGrpSpPr>
          <p:grpSpPr>
            <a:xfrm>
              <a:off x="-5" y="538"/>
              <a:ext cx="10425" cy="1495"/>
              <a:chOff x="-6" y="1"/>
              <a:chExt cx="6619368" cy="950731"/>
            </a:xfrm>
          </p:grpSpPr>
          <p:pic>
            <p:nvPicPr>
              <p:cNvPr id="125955" name="Picture 9" descr="F:\ppt素材\图标\我收集的图标\字体\3.png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5400000">
                <a:off x="2834312" y="-2834318"/>
                <a:ext cx="950731" cy="66193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7" name="TextBox 2"/>
              <p:cNvSpPr txBox="1"/>
              <p:nvPr/>
            </p:nvSpPr>
            <p:spPr>
              <a:xfrm>
                <a:off x="1122981" y="298643"/>
                <a:ext cx="3966918" cy="58442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marR="0" defTabSz="914400">
                  <a:buFont typeface="Arial" panose="020b0604020202020204" pitchFamily="34" charset="0"/>
                  <a:buNone/>
                </a:pPr>
                <a:r>
                  <a:rPr kumimoji="0" lang="zh-CN" altLang="en-US" sz="3200" b="1" kern="1200" cap="none" spc="500" normalizeH="0" baseline="0" noProof="1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  <a:sym typeface="+mn-ea"/>
                  </a:rPr>
                  <a:t> </a:t>
                </a:r>
                <a:r>
                  <a:rPr kumimoji="0" lang="zh-CN" sz="3200" b="1" kern="1200" cap="none" spc="500" normalizeH="0" baseline="0" noProof="1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  <a:sym typeface="+mn-ea"/>
                  </a:rPr>
                  <a:t>拓展</a:t>
                </a:r>
              </a:p>
            </p:txBody>
          </p:sp>
        </p:grpSp>
        <p:pic>
          <p:nvPicPr>
            <p:cNvPr id="125957" name="Picture 6" descr="F:\超棒ppt模板\中国风\中国风物件\maobi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3" y="-322"/>
              <a:ext cx="2342" cy="234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302082" name="文本框 302081"/>
          <p:cNvSpPr txBox="1"/>
          <p:nvPr/>
        </p:nvSpPr>
        <p:spPr>
          <a:xfrm>
            <a:off x="936625" y="2111375"/>
            <a:ext cx="11593513" cy="1938338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r>
              <a:rPr lang="en-US" altLang="zh-CN" sz="600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  </a:t>
            </a:r>
            <a:r>
              <a:rPr lang="zh-CN" altLang="en-US" sz="600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让我们来看一看后人是如何</a:t>
            </a:r>
          </a:p>
          <a:p>
            <a:r>
              <a:rPr lang="zh-CN" altLang="en-US" sz="600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评价项羽的？</a:t>
            </a: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2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2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02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2082" grpId="0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5154" name="文本框 305153"/>
          <p:cNvSpPr txBox="1"/>
          <p:nvPr/>
        </p:nvSpPr>
        <p:spPr>
          <a:xfrm>
            <a:off x="795338" y="100013"/>
            <a:ext cx="8821737" cy="5816600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r>
              <a:rPr lang="zh-CN" altLang="en-US" sz="3600">
                <a:solidFill>
                  <a:srgbClr val="0000FF"/>
                </a:solidFill>
                <a:latin typeface="Times New Roman" pitchFamily="18" charset="0"/>
                <a:ea typeface="隶书" pitchFamily="49" charset="-122"/>
              </a:rPr>
              <a:t>题乌江亭        杜牧</a:t>
            </a:r>
          </a:p>
          <a:p>
            <a:r>
              <a:rPr lang="zh-CN" altLang="en-US" sz="3200">
                <a:solidFill>
                  <a:srgbClr val="010157"/>
                </a:solidFill>
                <a:latin typeface="Times New Roman" pitchFamily="18" charset="0"/>
                <a:ea typeface="隶书" pitchFamily="49" charset="-122"/>
              </a:rPr>
              <a:t>胜败兵家事不期，包羞忍耻是男儿。</a:t>
            </a:r>
          </a:p>
          <a:p>
            <a:r>
              <a:rPr lang="zh-CN" altLang="en-US" sz="3200">
                <a:solidFill>
                  <a:srgbClr val="010157"/>
                </a:solidFill>
                <a:latin typeface="Times New Roman" pitchFamily="18" charset="0"/>
                <a:ea typeface="隶书" pitchFamily="49" charset="-122"/>
              </a:rPr>
              <a:t>江东子弟多才俊，卷土重来未可知。</a:t>
            </a:r>
            <a:endParaRPr lang="zh-CN" altLang="en-US" sz="3600">
              <a:solidFill>
                <a:srgbClr val="010157"/>
              </a:solidFill>
              <a:latin typeface="Times New Roman" pitchFamily="18" charset="0"/>
              <a:ea typeface="隶书" pitchFamily="49" charset="-122"/>
            </a:endParaRPr>
          </a:p>
          <a:p>
            <a:r>
              <a:rPr lang="zh-CN" altLang="en-US" sz="3600">
                <a:solidFill>
                  <a:srgbClr val="010157"/>
                </a:solidFill>
                <a:latin typeface="Times New Roman" pitchFamily="18" charset="0"/>
                <a:ea typeface="隶书" pitchFamily="49" charset="-122"/>
              </a:rPr>
              <a:t>                  </a:t>
            </a:r>
          </a:p>
          <a:p>
            <a:r>
              <a:rPr lang="zh-CN" altLang="en-US" sz="3600">
                <a:solidFill>
                  <a:srgbClr val="0000FF"/>
                </a:solidFill>
                <a:latin typeface="Times New Roman" pitchFamily="18" charset="0"/>
                <a:ea typeface="隶书" pitchFamily="49" charset="-122"/>
              </a:rPr>
              <a:t>乌江亭         王安石</a:t>
            </a:r>
          </a:p>
          <a:p>
            <a:r>
              <a:rPr lang="zh-CN" altLang="en-US" sz="3200">
                <a:solidFill>
                  <a:srgbClr val="010157"/>
                </a:solidFill>
                <a:latin typeface="Times New Roman" pitchFamily="18" charset="0"/>
                <a:ea typeface="隶书" pitchFamily="49" charset="-122"/>
              </a:rPr>
              <a:t>百战疲劳壮士衰，中原一败势难回。</a:t>
            </a:r>
          </a:p>
          <a:p>
            <a:r>
              <a:rPr lang="zh-CN" altLang="en-US" sz="3200">
                <a:solidFill>
                  <a:srgbClr val="010157"/>
                </a:solidFill>
                <a:latin typeface="Times New Roman" pitchFamily="18" charset="0"/>
                <a:ea typeface="隶书" pitchFamily="49" charset="-122"/>
              </a:rPr>
              <a:t>江东子弟今虽在，肯与君王卷土来？</a:t>
            </a:r>
          </a:p>
          <a:p>
            <a:endParaRPr lang="zh-CN" altLang="en-US" sz="3600">
              <a:solidFill>
                <a:srgbClr val="010157"/>
              </a:solidFill>
              <a:latin typeface="Times New Roman" pitchFamily="18" charset="0"/>
              <a:ea typeface="隶书" pitchFamily="49" charset="-122"/>
            </a:endParaRPr>
          </a:p>
          <a:p>
            <a:r>
              <a:rPr lang="zh-CN" altLang="en-US" sz="3600">
                <a:solidFill>
                  <a:srgbClr val="0000FF"/>
                </a:solidFill>
                <a:latin typeface="Times New Roman" pitchFamily="18" charset="0"/>
                <a:ea typeface="隶书" pitchFamily="49" charset="-122"/>
              </a:rPr>
              <a:t>咏项羽         李清照</a:t>
            </a:r>
          </a:p>
          <a:p>
            <a:r>
              <a:rPr lang="zh-CN" altLang="en-US" sz="3200">
                <a:solidFill>
                  <a:srgbClr val="010157"/>
                </a:solidFill>
                <a:latin typeface="Times New Roman" pitchFamily="18" charset="0"/>
                <a:ea typeface="隶书" pitchFamily="49" charset="-122"/>
              </a:rPr>
              <a:t>生当作人杰，死亦为鬼雄。</a:t>
            </a:r>
          </a:p>
          <a:p>
            <a:r>
              <a:rPr lang="zh-CN" altLang="en-US" sz="3200">
                <a:solidFill>
                  <a:srgbClr val="010157"/>
                </a:solidFill>
                <a:latin typeface="Times New Roman" pitchFamily="18" charset="0"/>
                <a:ea typeface="隶书" pitchFamily="49" charset="-122"/>
              </a:rPr>
              <a:t>至今思项羽，不肯过江东 。</a:t>
            </a:r>
            <a:endParaRPr lang="zh-CN" altLang="en-US" sz="3600">
              <a:solidFill>
                <a:srgbClr val="010157"/>
              </a:solidFill>
              <a:latin typeface="Times New Roman" pitchFamily="18" charset="0"/>
              <a:ea typeface="隶书" pitchFamily="49" charset="-122"/>
            </a:endParaRPr>
          </a:p>
        </p:txBody>
      </p:sp>
      <p:sp>
        <p:nvSpPr>
          <p:cNvPr id="305155" name="文本框 305154"/>
          <p:cNvSpPr txBox="1"/>
          <p:nvPr/>
        </p:nvSpPr>
        <p:spPr>
          <a:xfrm>
            <a:off x="8262938" y="298450"/>
            <a:ext cx="2195512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不能忍辱</a:t>
            </a:r>
          </a:p>
          <a:p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负重</a:t>
            </a:r>
          </a:p>
          <a:p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深表惋惜</a:t>
            </a:r>
          </a:p>
        </p:txBody>
      </p:sp>
      <p:sp>
        <p:nvSpPr>
          <p:cNvPr id="305156" name="文本框 305155"/>
          <p:cNvSpPr txBox="1"/>
          <p:nvPr/>
        </p:nvSpPr>
        <p:spPr>
          <a:xfrm>
            <a:off x="8299450" y="2662238"/>
            <a:ext cx="2124075" cy="1076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军民离心</a:t>
            </a:r>
          </a:p>
          <a:p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败势难回</a:t>
            </a:r>
          </a:p>
        </p:txBody>
      </p:sp>
      <p:sp>
        <p:nvSpPr>
          <p:cNvPr id="305157" name="文本框 305156"/>
          <p:cNvSpPr txBox="1"/>
          <p:nvPr/>
        </p:nvSpPr>
        <p:spPr>
          <a:xfrm>
            <a:off x="8335963" y="4681538"/>
            <a:ext cx="2051050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赞美敬仰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5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5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5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5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5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5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5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05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5154" grpId="0"/>
      <p:bldP spid="305155" grpId="0"/>
      <p:bldP spid="305156" grpId="0"/>
      <p:bldP spid="305157" grpId="0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9025" name="Text Box 2"/>
          <p:cNvSpPr txBox="1"/>
          <p:nvPr/>
        </p:nvSpPr>
        <p:spPr>
          <a:xfrm>
            <a:off x="506413" y="315913"/>
            <a:ext cx="11444287" cy="5754687"/>
          </a:xfrm>
          <a:prstGeom prst="rect">
            <a:avLst/>
          </a:prstGeom>
          <a:noFill/>
          <a:ln w="12700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800" b="1">
                <a:solidFill>
                  <a:srgbClr val="C00000"/>
                </a:solidFill>
                <a:latin typeface="隶书" pitchFamily="49" charset="-122"/>
                <a:ea typeface="隶书" pitchFamily="49" charset="-122"/>
              </a:rPr>
              <a:t>阅读下面文字，分析司马迁的观点</a:t>
            </a:r>
          </a:p>
          <a:p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>
                <a:solidFill>
                  <a:schemeClr val="tx2"/>
                </a:solidFill>
                <a:latin typeface="楷体_GB2312" panose="02010609030101010101" pitchFamily="49" charset="-122"/>
                <a:ea typeface="隶书" pitchFamily="49" charset="-122"/>
              </a:rPr>
              <a:t>夫秦失其政，陈涉首难，豪杰蜂起，相与并争，不可胜数。然羽非有尺寸，乘势起陇亩之中，三年，遂将五诸侯灭秦，分裂天下而封王侯，政由羽出，号为“霸王”，位虽不终，近古以来未尝有也。及羽背关怀楚，放逐义帝而自立，怨王侯叛已，难矣。</a:t>
            </a:r>
            <a:r>
              <a:rPr lang="zh-CN" altLang="en-US" sz="3200">
                <a:solidFill>
                  <a:srgbClr val="C00000"/>
                </a:solidFill>
                <a:latin typeface="楷体_GB2312" panose="02010609030101010101" pitchFamily="49" charset="-122"/>
                <a:ea typeface="隶书" pitchFamily="49" charset="-122"/>
              </a:rPr>
              <a:t>自矜功伐，奋其私智而不师古，谓霸王之业，欲以力征经营天下，五年卒亡其国。身死东城，尚不觉寤而不自责，过矣。乃引“天亡我，非用兵之罪 也”，岂不谬哉！</a:t>
            </a:r>
            <a:endParaRPr lang="zh-CN" altLang="en-US" sz="3200" b="1">
              <a:solidFill>
                <a:srgbClr val="C00000"/>
              </a:solidFill>
              <a:latin typeface="楷体_GB2312" panose="02010609030101010101" pitchFamily="49" charset="-122"/>
              <a:ea typeface="隶书" pitchFamily="49" charset="-122"/>
            </a:endParaRPr>
          </a:p>
          <a:p>
            <a:endParaRPr lang="zh-CN" altLang="en-US" sz="32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r"/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                </a:t>
            </a:r>
            <a:r>
              <a:rPr lang="zh-CN" altLang="en-US" sz="3200">
                <a:solidFill>
                  <a:schemeClr val="tx2"/>
                </a:solidFill>
                <a:latin typeface="楷体_GB2312" panose="02010609030101010101" pitchFamily="49" charset="-122"/>
                <a:ea typeface="隶书" pitchFamily="49" charset="-122"/>
              </a:rPr>
              <a:t> ——《史记•项羽本纪》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wipe/>
  </p:transition>
  <p:timing/>
</p:sld>
</file>

<file path=ppt/slides/slide9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5778" name="Text Box 2"/>
          <p:cNvSpPr txBox="1"/>
          <p:nvPr/>
        </p:nvSpPr>
        <p:spPr>
          <a:xfrm>
            <a:off x="1981200" y="1524000"/>
            <a:ext cx="8818563" cy="3168650"/>
          </a:xfrm>
          <a:prstGeom prst="rect">
            <a:avLst/>
          </a:prstGeom>
          <a:noFill/>
          <a:ln w="12700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4000">
                <a:latin typeface="楷体_GB2312" panose="02010609030101010101" pitchFamily="49" charset="-122"/>
                <a:ea typeface="隶书" pitchFamily="49" charset="-122"/>
              </a:rPr>
              <a:t>    </a:t>
            </a:r>
            <a:r>
              <a:rPr lang="zh-CN" altLang="en-US" sz="4000">
                <a:solidFill>
                  <a:schemeClr val="tx2"/>
                </a:solidFill>
                <a:latin typeface="楷体_GB2312" panose="02010609030101010101" pitchFamily="49" charset="-122"/>
                <a:ea typeface="隶书" pitchFamily="49" charset="-122"/>
              </a:rPr>
              <a:t>司马迁是把项羽当作</a:t>
            </a:r>
            <a:r>
              <a:rPr lang="zh-CN" altLang="en-US" sz="4000">
                <a:solidFill>
                  <a:srgbClr val="FF0000"/>
                </a:solidFill>
                <a:latin typeface="楷体_GB2312" panose="02010609030101010101" pitchFamily="49" charset="-122"/>
                <a:ea typeface="隶书" pitchFamily="49" charset="-122"/>
              </a:rPr>
              <a:t>悲剧英雄</a:t>
            </a:r>
            <a:r>
              <a:rPr lang="zh-CN" altLang="en-US" sz="4000">
                <a:solidFill>
                  <a:schemeClr val="tx2"/>
                </a:solidFill>
                <a:latin typeface="楷体_GB2312" panose="02010609030101010101" pitchFamily="49" charset="-122"/>
                <a:ea typeface="隶书" pitchFamily="49" charset="-122"/>
              </a:rPr>
              <a:t>来</a:t>
            </a:r>
          </a:p>
          <a:p>
            <a:r>
              <a:rPr lang="zh-CN" altLang="en-US" sz="4000">
                <a:solidFill>
                  <a:schemeClr val="tx2"/>
                </a:solidFill>
                <a:latin typeface="楷体_GB2312" panose="02010609030101010101" pitchFamily="49" charset="-122"/>
                <a:ea typeface="隶书" pitchFamily="49" charset="-122"/>
              </a:rPr>
              <a:t>描写的，他有英雄的气魄和行为，但</a:t>
            </a:r>
          </a:p>
          <a:p>
            <a:r>
              <a:rPr lang="zh-CN" altLang="en-US" sz="4000">
                <a:solidFill>
                  <a:schemeClr val="tx2"/>
                </a:solidFill>
                <a:latin typeface="楷体_GB2312" panose="02010609030101010101" pitchFamily="49" charset="-122"/>
                <a:ea typeface="隶书" pitchFamily="49" charset="-122"/>
              </a:rPr>
              <a:t>更重要的是，他的“自矜功伐”导致</a:t>
            </a:r>
          </a:p>
          <a:p>
            <a:r>
              <a:rPr lang="zh-CN" altLang="en-US" sz="4000">
                <a:solidFill>
                  <a:schemeClr val="tx2"/>
                </a:solidFill>
                <a:latin typeface="楷体_GB2312" panose="02010609030101010101" pitchFamily="49" charset="-122"/>
                <a:ea typeface="隶书" pitchFamily="49" charset="-122"/>
              </a:rPr>
              <a:t>了他“乌江自刎”的悲剧。既有赞叹，</a:t>
            </a:r>
          </a:p>
          <a:p>
            <a:r>
              <a:rPr lang="zh-CN" altLang="en-US" sz="4000">
                <a:solidFill>
                  <a:schemeClr val="tx2"/>
                </a:solidFill>
                <a:latin typeface="楷体_GB2312" panose="02010609030101010101" pitchFamily="49" charset="-122"/>
                <a:ea typeface="隶书" pitchFamily="49" charset="-122"/>
              </a:rPr>
              <a:t>又有惋惜。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8" grpId="0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1073" name="图片 311297" descr="chuangyibiankuang2_0145"/>
          <p:cNvPicPr>
            <a:picLocks noChangeAspect="1"/>
          </p:cNvPicPr>
          <p:nvPr/>
        </p:nvPicPr>
        <p:blipFill>
          <a:blip r:embed="rId2">
            <a:lum contrast="23999"/>
          </a:blip>
          <a:srcRect t="-3171"/>
          <a:stretch>
            <a:fillRect/>
          </a:stretch>
        </p:blipFill>
        <p:spPr>
          <a:xfrm>
            <a:off x="-66675" y="-301625"/>
            <a:ext cx="12312650" cy="71739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1299" name="文本框 311298"/>
          <p:cNvSpPr txBox="1"/>
          <p:nvPr/>
        </p:nvSpPr>
        <p:spPr>
          <a:xfrm>
            <a:off x="4724400" y="1447800"/>
            <a:ext cx="5334000" cy="20002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>
                <a:latin typeface="方正水柱简体" pitchFamily="2" charset="-122"/>
                <a:ea typeface="方正水柱简体" pitchFamily="2" charset="-122"/>
              </a:rPr>
              <a:t>思想决定行为</a:t>
            </a:r>
            <a:r>
              <a:rPr lang="en-US" altLang="zh-CN" sz="3200">
                <a:latin typeface="方正水柱简体" pitchFamily="2" charset="-122"/>
                <a:ea typeface="方正水柱简体" pitchFamily="2" charset="-122"/>
              </a:rPr>
              <a:t>,</a:t>
            </a:r>
            <a:r>
              <a:rPr lang="zh-CN" altLang="en-US" sz="3200">
                <a:latin typeface="方正水柱简体" pitchFamily="2" charset="-122"/>
                <a:ea typeface="方正水柱简体" pitchFamily="2" charset="-122"/>
              </a:rPr>
              <a:t>行为决定习惯</a:t>
            </a:r>
            <a:r>
              <a:rPr lang="en-US" altLang="zh-CN" sz="3200">
                <a:latin typeface="方正水柱简体" pitchFamily="2" charset="-122"/>
                <a:ea typeface="方正水柱简体" pitchFamily="2" charset="-122"/>
              </a:rPr>
              <a:t>,</a:t>
            </a:r>
          </a:p>
          <a:p>
            <a:r>
              <a:rPr lang="zh-CN" altLang="en-US" sz="3200">
                <a:latin typeface="方正水柱简体" pitchFamily="2" charset="-122"/>
                <a:ea typeface="方正水柱简体" pitchFamily="2" charset="-122"/>
              </a:rPr>
              <a:t>习惯决定性格</a:t>
            </a:r>
            <a:r>
              <a:rPr lang="en-US" altLang="zh-CN" sz="3200">
                <a:latin typeface="方正水柱简体" pitchFamily="2" charset="-122"/>
                <a:ea typeface="方正水柱简体" pitchFamily="2" charset="-122"/>
              </a:rPr>
              <a:t>,</a:t>
            </a:r>
            <a:r>
              <a:rPr lang="zh-CN" altLang="en-US" sz="3200">
                <a:solidFill>
                  <a:srgbClr val="CC0000"/>
                </a:solidFill>
                <a:latin typeface="方正水柱简体" pitchFamily="2" charset="-122"/>
                <a:ea typeface="方正水柱简体" pitchFamily="2" charset="-122"/>
              </a:rPr>
              <a:t>性格决定命运</a:t>
            </a:r>
            <a:r>
              <a:rPr lang="zh-CN" altLang="en-US" sz="3200">
                <a:latin typeface="方正水柱简体" pitchFamily="2" charset="-122"/>
                <a:ea typeface="方正水柱简体" pitchFamily="2" charset="-122"/>
              </a:rPr>
              <a:t>。</a:t>
            </a:r>
          </a:p>
          <a:p>
            <a:pPr algn="r"/>
            <a:r>
              <a:rPr lang="en-US" altLang="zh-CN" sz="3200">
                <a:latin typeface="Arial" panose="020b0604020202020204" pitchFamily="34" charset="0"/>
                <a:ea typeface="方正水柱简体" pitchFamily="2" charset="-122"/>
              </a:rPr>
              <a:t>——</a:t>
            </a:r>
            <a:r>
              <a:rPr lang="zh-CN" altLang="en-US" sz="3200">
                <a:latin typeface="方正水柱简体" pitchFamily="2" charset="-122"/>
                <a:ea typeface="方正水柱简体" pitchFamily="2" charset="-122"/>
              </a:rPr>
              <a:t>荣格</a:t>
            </a:r>
          </a:p>
          <a:p>
            <a:pPr algn="r"/>
            <a:r>
              <a:rPr lang="zh-CN" altLang="en-US" sz="2800">
                <a:latin typeface="方正水柱简体" pitchFamily="2" charset="-122"/>
                <a:ea typeface="方正水柱简体" pitchFamily="2" charset="-122"/>
              </a:rPr>
              <a:t>瑞士心理学家</a:t>
            </a:r>
          </a:p>
        </p:txBody>
      </p:sp>
      <p:sp>
        <p:nvSpPr>
          <p:cNvPr id="131075" name="文本框 311299"/>
          <p:cNvSpPr txBox="1"/>
          <p:nvPr/>
        </p:nvSpPr>
        <p:spPr>
          <a:xfrm>
            <a:off x="3352800" y="4572000"/>
            <a:ext cx="5791200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endParaRPr 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1301" name="文本框 311300"/>
          <p:cNvSpPr txBox="1"/>
          <p:nvPr/>
        </p:nvSpPr>
        <p:spPr>
          <a:xfrm>
            <a:off x="4724400" y="4327525"/>
            <a:ext cx="4724400" cy="1076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200">
                <a:solidFill>
                  <a:srgbClr val="CC0000"/>
                </a:solidFill>
                <a:latin typeface="Arial" panose="020b0604020202020204" pitchFamily="34" charset="0"/>
                <a:ea typeface="方正水柱简体" pitchFamily="2" charset="-122"/>
              </a:rPr>
              <a:t>   </a:t>
            </a:r>
            <a:r>
              <a:rPr lang="zh-CN" altLang="en-US" sz="3200">
                <a:solidFill>
                  <a:srgbClr val="CC0000"/>
                </a:solidFill>
                <a:latin typeface="Arial" panose="020b0604020202020204" pitchFamily="34" charset="0"/>
                <a:ea typeface="方正水柱简体" pitchFamily="2" charset="-122"/>
              </a:rPr>
              <a:t>学会辩证地看问题</a:t>
            </a:r>
          </a:p>
          <a:p>
            <a:r>
              <a:rPr lang="zh-CN" altLang="en-US" sz="3200">
                <a:latin typeface="Arial" panose="020b0604020202020204" pitchFamily="34" charset="0"/>
                <a:ea typeface="方正水柱简体" pitchFamily="2" charset="-122"/>
              </a:rPr>
              <a:t>（全面、多角度看问题）</a:t>
            </a:r>
          </a:p>
        </p:txBody>
      </p:sp>
      <p:pic>
        <p:nvPicPr>
          <p:cNvPr id="311302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0477500" y="11201400"/>
            <a:ext cx="317500" cy="228600"/>
          </a:xfrm>
          <a:prstGeom prst="cube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112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1129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1129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113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1130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1130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1299" grpId="0"/>
      <p:bldP spid="311301" grpId="0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2_Office 主题">
  <a:themeElements>
    <a:clrScheme name="2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2_Office 主题">
      <a:majorFont>
        <a:latin typeface="Calibri"/>
        <a:ea typeface="宋体"/>
        <a:cs typeface="Arial"/>
      </a:majorFont>
      <a:minorFont>
        <a:latin typeface="Calibri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2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0.xml><?xml version="1.0" encoding="utf-8"?>
<a:theme xmlns:r="http://schemas.openxmlformats.org/officeDocument/2006/relationships" xmlns:a="http://schemas.openxmlformats.org/drawingml/2006/main" name="13_Office 主题">
  <a:themeElements>
    <a:clrScheme name="13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3_Office 主题">
      <a:majorFont>
        <a:latin typeface="Calibri"/>
        <a:ea typeface="宋体"/>
        <a:cs typeface="Arial"/>
      </a:majorFont>
      <a:minorFont>
        <a:latin typeface="Calibri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3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1.xml><?xml version="1.0" encoding="utf-8"?>
<a:theme xmlns:r="http://schemas.openxmlformats.org/officeDocument/2006/relationships" xmlns:a="http://schemas.openxmlformats.org/drawingml/2006/main" name="14_Office 主题">
  <a:themeElements>
    <a:clrScheme name="14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4_Office 主题">
      <a:majorFont>
        <a:latin typeface="Calibri"/>
        <a:ea typeface="宋体"/>
        <a:cs typeface="Arial"/>
      </a:majorFont>
      <a:minorFont>
        <a:latin typeface="Calibri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4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2.xml><?xml version="1.0" encoding="utf-8"?>
<a:theme xmlns:r="http://schemas.openxmlformats.org/officeDocument/2006/relationships" xmlns:a="http://schemas.openxmlformats.org/drawingml/2006/main" name="15_Office 主题">
  <a:themeElements>
    <a:clrScheme name="15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5_Office 主题">
      <a:majorFont>
        <a:latin typeface="Calibri"/>
        <a:ea typeface="宋体"/>
        <a:cs typeface="Arial"/>
      </a:majorFont>
      <a:minorFont>
        <a:latin typeface="Calibri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5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3.xml><?xml version="1.0" encoding="utf-8"?>
<a:theme xmlns:r="http://schemas.openxmlformats.org/officeDocument/2006/relationships" xmlns:a="http://schemas.openxmlformats.org/drawingml/2006/main" name="16_Office 主题">
  <a:themeElements>
    <a:clrScheme name="16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6_Office 主题">
      <a:majorFont>
        <a:latin typeface="Calibri"/>
        <a:ea typeface="宋体"/>
        <a:cs typeface="Arial"/>
      </a:majorFont>
      <a:minorFont>
        <a:latin typeface="Calibri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6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4.xml><?xml version="1.0" encoding="utf-8"?>
<a:theme xmlns:r="http://schemas.openxmlformats.org/officeDocument/2006/relationships" xmlns:a="http://schemas.openxmlformats.org/drawingml/2006/main" name="3_Office 主题">
  <a:themeElements>
    <a:clrScheme name="2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2_Office 主题">
      <a:majorFont>
        <a:latin typeface="Calibri"/>
        <a:ea typeface="宋体"/>
        <a:cs typeface="Arial"/>
      </a:majorFont>
      <a:minorFont>
        <a:latin typeface="Calibri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2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5.xml><?xml version="1.0" encoding="utf-8"?>
<a:theme xmlns:r="http://schemas.openxmlformats.org/officeDocument/2006/relationships" xmlns:a="http://schemas.openxmlformats.org/drawingml/2006/main" name="6_Office 主题">
  <a:themeElements>
    <a:clrScheme name="2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2_Office 主题">
      <a:majorFont>
        <a:latin typeface="Calibri"/>
        <a:ea typeface="宋体"/>
        <a:cs typeface="Arial"/>
      </a:majorFont>
      <a:minorFont>
        <a:latin typeface="Calibri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2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6.xml><?xml version="1.0" encoding="utf-8"?>
<a:theme xmlns:r="http://schemas.openxmlformats.org/officeDocument/2006/relationships"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4_Office 主题">
  <a:themeElements>
    <a:clrScheme name="4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4_Office 主题">
      <a:majorFont>
        <a:latin typeface="Calibri"/>
        <a:ea typeface="宋体"/>
        <a:cs typeface="Arial"/>
      </a:majorFont>
      <a:minorFont>
        <a:latin typeface="Calibri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4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5_Office 主题">
  <a:themeElements>
    <a:clrScheme name="5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5_Office 主题">
      <a:majorFont>
        <a:latin typeface="Calibri"/>
        <a:ea typeface="宋体"/>
        <a:cs typeface="Arial"/>
      </a:majorFont>
      <a:minorFont>
        <a:latin typeface="Calibri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5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7_Office 主题">
  <a:themeElements>
    <a:clrScheme name="7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7_Office 主题">
      <a:majorFont>
        <a:latin typeface="Calibri"/>
        <a:ea typeface="宋体"/>
        <a:cs typeface="Arial"/>
      </a:majorFont>
      <a:minorFont>
        <a:latin typeface="Calibri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7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r="http://schemas.openxmlformats.org/officeDocument/2006/relationships" xmlns:a="http://schemas.openxmlformats.org/drawingml/2006/main" name="8_Office 主题">
  <a:themeElements>
    <a:clrScheme name="8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8_Office 主题">
      <a:majorFont>
        <a:latin typeface="Calibri"/>
        <a:ea typeface="宋体"/>
        <a:cs typeface="Arial"/>
      </a:majorFont>
      <a:minorFont>
        <a:latin typeface="Calibri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8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6.xml><?xml version="1.0" encoding="utf-8"?>
<a:theme xmlns:r="http://schemas.openxmlformats.org/officeDocument/2006/relationships" xmlns:a="http://schemas.openxmlformats.org/drawingml/2006/main" name="9_Office 主题">
  <a:themeElements>
    <a:clrScheme name="9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9_Office 主题">
      <a:majorFont>
        <a:latin typeface="Calibri"/>
        <a:ea typeface="宋体"/>
        <a:cs typeface="Arial"/>
      </a:majorFont>
      <a:minorFont>
        <a:latin typeface="Calibri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9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7.xml><?xml version="1.0" encoding="utf-8"?>
<a:theme xmlns:r="http://schemas.openxmlformats.org/officeDocument/2006/relationships" xmlns:a="http://schemas.openxmlformats.org/drawingml/2006/main" name="10_Office 主题">
  <a:themeElements>
    <a:clrScheme name="10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0_Office 主题">
      <a:majorFont>
        <a:latin typeface="Calibri"/>
        <a:ea typeface="宋体"/>
        <a:cs typeface="Arial"/>
      </a:majorFont>
      <a:minorFont>
        <a:latin typeface="Calibri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0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8.xml><?xml version="1.0" encoding="utf-8"?>
<a:theme xmlns:r="http://schemas.openxmlformats.org/officeDocument/2006/relationships" xmlns:a="http://schemas.openxmlformats.org/drawingml/2006/main" name="11_Office 主题">
  <a:themeElements>
    <a:clrScheme name="11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1_Office 主题">
      <a:majorFont>
        <a:latin typeface="Calibri"/>
        <a:ea typeface="宋体"/>
        <a:cs typeface="Arial"/>
      </a:majorFont>
      <a:minorFont>
        <a:latin typeface="Calibri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1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9.xml><?xml version="1.0" encoding="utf-8"?>
<a:theme xmlns:r="http://schemas.openxmlformats.org/officeDocument/2006/relationships" xmlns:a="http://schemas.openxmlformats.org/drawingml/2006/main" name="12_Office 主题">
  <a:themeElements>
    <a:clrScheme name="12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2_Office 主题">
      <a:majorFont>
        <a:latin typeface="Calibri"/>
        <a:ea typeface="宋体"/>
        <a:cs typeface="Arial"/>
      </a:majorFont>
      <a:minorFont>
        <a:latin typeface="Calibri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2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728</Paragraphs>
  <Slides>98</Slides>
  <Notes>4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98</vt:i4>
      </vt:variant>
    </vt:vector>
  </HeadingPairs>
  <TitlesOfParts>
    <vt:vector baseType="lpstr" size="117">
      <vt:lpstr>Arial</vt:lpstr>
      <vt:lpstr>Calibri</vt:lpstr>
      <vt:lpstr>宋体</vt:lpstr>
      <vt:lpstr>华文楷体</vt:lpstr>
      <vt:lpstr>Times New Roman</vt:lpstr>
      <vt:lpstr>隶书</vt:lpstr>
      <vt:lpstr>华文行楷</vt:lpstr>
      <vt:lpstr>楷体_GB2312</vt:lpstr>
      <vt:lpstr>华文新魏</vt:lpstr>
      <vt:lpstr>方正舒体</vt:lpstr>
      <vt:lpstr>黑体</vt:lpstr>
      <vt:lpstr>华文隶书</vt:lpstr>
      <vt:lpstr>Wingdings</vt:lpstr>
      <vt:lpstr>华文中宋</vt:lpstr>
      <vt:lpstr>Tahoma</vt:lpstr>
      <vt:lpstr>楷体</vt:lpstr>
      <vt:lpstr>微软雅黑</vt:lpstr>
      <vt:lpstr>方正水柱简体</vt:lpstr>
      <vt:lpstr>2_Office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《鸿门宴》背景介绍</vt:lpstr>
      <vt:lpstr>PowerPoint Presentation</vt:lpstr>
      <vt:lpstr>PowerPoint Presentation</vt:lpstr>
      <vt:lpstr>小测：下列词语中加点词的读音有误的一项是（ ）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鸿门宴上，项羽是否有杀刘邦之心？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鸿门宴上，项羽是否有杀刘邦之心？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项羽失败的原因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2021-01-27T20:25:18.138</cp:lastPrinted>
  <dcterms:created xsi:type="dcterms:W3CDTF">2021-01-27T20:25:18Z</dcterms:created>
  <dcterms:modified xsi:type="dcterms:W3CDTF">2021-01-27T12:25:25Z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