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handoutMasterIdLst>
    <p:handoutMasterId r:id="rId2"/>
  </p:handoutMasterIdLst>
  <p:sldIdLst>
    <p:sldId id="279" r:id="rId3"/>
    <p:sldId id="256" r:id="rId4"/>
    <p:sldId id="257" r:id="rId5"/>
    <p:sldId id="258" r:id="rId6"/>
    <p:sldId id="285" r:id="rId7"/>
    <p:sldId id="305" r:id="rId8"/>
    <p:sldId id="306" r:id="rId9"/>
    <p:sldId id="307" r:id="rId10"/>
    <p:sldId id="308" r:id="rId11"/>
    <p:sldId id="309" r:id="rId12"/>
    <p:sldId id="310" r:id="rId13"/>
    <p:sldId id="286" r:id="rId14"/>
    <p:sldId id="311" r:id="rId15"/>
    <p:sldId id="312" r:id="rId16"/>
    <p:sldId id="313" r:id="rId17"/>
    <p:sldId id="314" r:id="rId18"/>
    <p:sldId id="315" r:id="rId19"/>
    <p:sldId id="316" r:id="rId20"/>
    <p:sldId id="287" r:id="rId21"/>
    <p:sldId id="317" r:id="rId22"/>
    <p:sldId id="318" r:id="rId23"/>
    <p:sldId id="319" r:id="rId24"/>
    <p:sldId id="320" r:id="rId25"/>
    <p:sldId id="321" r:id="rId26"/>
    <p:sldId id="322" r:id="rId27"/>
    <p:sldId id="332" r:id="rId28"/>
    <p:sldId id="333" r:id="rId29"/>
    <p:sldId id="334" r:id="rId30"/>
    <p:sldId id="335" r:id="rId31"/>
    <p:sldId id="336" r:id="rId32"/>
    <p:sldId id="337" r:id="rId33"/>
    <p:sldId id="338" r:id="rId34"/>
    <p:sldId id="339" r:id="rId35"/>
    <p:sldId id="340" r:id="rId36"/>
    <p:sldId id="341" r:id="rId37"/>
    <p:sldId id="342" r:id="rId38"/>
    <p:sldId id="283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66" y="516"/>
      </p:cViewPr>
      <p:guideLst>
        <p:guide pos="416"/>
        <p:guide pos="7240"/>
        <p:guide orient="horz" pos="648"/>
        <p:guide orient="horz" pos="728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50" y="9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handoutMaster" Target="handoutMasters/handout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tags" Target="tags/tag16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DB94A-76E8-42C5-AFEE-9A302B350FA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B5490E-8918-4205-B670-B8B11C4AA12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1511533" y="823369"/>
            <a:ext cx="9168933" cy="5211262"/>
            <a:chOff x="405423" y="246185"/>
            <a:chExt cx="11368454" cy="6365630"/>
          </a:xfrm>
        </p:grpSpPr>
        <p:sp>
          <p:nvSpPr>
            <p:cNvPr id="14" name="矩形 13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Tm="3000">
    <p:push dir="u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CDE66-9EA5-4378-91C5-CC965DE6E3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EB7A-10A5-4C2C-A676-D65C2B64B52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CDE66-9EA5-4378-91C5-CC965DE6E3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EB7A-10A5-4C2C-A676-D65C2B64B52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CDE66-9EA5-4378-91C5-CC965DE6E3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EB7A-10A5-4C2C-A676-D65C2B64B52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CDE66-9EA5-4378-91C5-CC965DE6E3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EB7A-10A5-4C2C-A676-D65C2B64B52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CDE66-9EA5-4378-91C5-CC965DE6E3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EB7A-10A5-4C2C-A676-D65C2B64B52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CDE66-9EA5-4378-91C5-CC965DE6E3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EB7A-10A5-4C2C-A676-D65C2B64B52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CDE66-9EA5-4378-91C5-CC965DE6E3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EB7A-10A5-4C2C-A676-D65C2B64B52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CDE66-9EA5-4378-91C5-CC965DE6E3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EB7A-10A5-4C2C-A676-D65C2B64B52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6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Tm="3000">
    <p:push dir="u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/>
          <p:cNvGrpSpPr/>
          <p:nvPr userDrawn="1"/>
        </p:nvGrpSpPr>
        <p:grpSpPr>
          <a:xfrm>
            <a:off x="405423" y="246185"/>
            <a:ext cx="11368454" cy="6365630"/>
            <a:chOff x="405423" y="246185"/>
            <a:chExt cx="11368454" cy="6365630"/>
          </a:xfrm>
        </p:grpSpPr>
        <p:sp>
          <p:nvSpPr>
            <p:cNvPr id="14" name="矩形 13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6" y="246185"/>
            <a:ext cx="2502284" cy="1558081"/>
          </a:xfrm>
          <a:prstGeom prst="rect">
            <a:avLst/>
          </a:prstGeom>
        </p:spPr>
      </p:pic>
      <p:sp>
        <p:nvSpPr>
          <p:cNvPr id="18" name="文本框 17"/>
          <p:cNvSpPr txBox="1"/>
          <p:nvPr userDrawn="1"/>
        </p:nvSpPr>
        <p:spPr>
          <a:xfrm>
            <a:off x="1799711" y="67128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C1E0D7"/>
                </a:solidFill>
              </a:rPr>
              <a:t>工作总结</a:t>
            </a:r>
            <a:endParaRPr lang="zh-CN" altLang="en-US" sz="4000" b="1">
              <a:solidFill>
                <a:srgbClr val="C1E0D7"/>
              </a:solidFill>
            </a:endParaRPr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/>
          <p:cNvGrpSpPr/>
          <p:nvPr userDrawn="1"/>
        </p:nvGrpSpPr>
        <p:grpSpPr>
          <a:xfrm>
            <a:off x="405423" y="246185"/>
            <a:ext cx="11368454" cy="6365630"/>
            <a:chOff x="405423" y="246185"/>
            <a:chExt cx="11368454" cy="6365630"/>
          </a:xfrm>
        </p:grpSpPr>
        <p:sp>
          <p:nvSpPr>
            <p:cNvPr id="14" name="矩形 13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6" y="246185"/>
            <a:ext cx="2502284" cy="1558081"/>
          </a:xfrm>
          <a:prstGeom prst="rect">
            <a:avLst/>
          </a:prstGeom>
        </p:spPr>
      </p:pic>
      <p:sp>
        <p:nvSpPr>
          <p:cNvPr id="18" name="文本框 17"/>
          <p:cNvSpPr txBox="1"/>
          <p:nvPr userDrawn="1"/>
        </p:nvSpPr>
        <p:spPr>
          <a:xfrm>
            <a:off x="1799711" y="67128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C1E0D7"/>
                </a:solidFill>
              </a:rPr>
              <a:t>取得成绩</a:t>
            </a:r>
            <a:endParaRPr lang="zh-CN" altLang="en-US" sz="4000" b="1">
              <a:solidFill>
                <a:srgbClr val="C1E0D7"/>
              </a:solidFill>
            </a:endParaRPr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/>
          <p:cNvGrpSpPr/>
          <p:nvPr userDrawn="1"/>
        </p:nvGrpSpPr>
        <p:grpSpPr>
          <a:xfrm>
            <a:off x="405423" y="246185"/>
            <a:ext cx="11368454" cy="6365630"/>
            <a:chOff x="405423" y="246185"/>
            <a:chExt cx="11368454" cy="6365630"/>
          </a:xfrm>
        </p:grpSpPr>
        <p:sp>
          <p:nvSpPr>
            <p:cNvPr id="14" name="矩形 13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6" y="246185"/>
            <a:ext cx="2502284" cy="1558081"/>
          </a:xfrm>
          <a:prstGeom prst="rect">
            <a:avLst/>
          </a:prstGeom>
        </p:spPr>
      </p:pic>
      <p:sp>
        <p:nvSpPr>
          <p:cNvPr id="18" name="文本框 17"/>
          <p:cNvSpPr txBox="1"/>
          <p:nvPr userDrawn="1"/>
        </p:nvSpPr>
        <p:spPr>
          <a:xfrm>
            <a:off x="1799711" y="67128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C1E0D7"/>
                </a:solidFill>
              </a:rPr>
              <a:t>存在不足</a:t>
            </a:r>
            <a:endParaRPr lang="zh-CN" altLang="en-US" sz="4000" b="1">
              <a:solidFill>
                <a:srgbClr val="C1E0D7"/>
              </a:solidFill>
            </a:endParaRPr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/>
          <p:cNvGrpSpPr/>
          <p:nvPr userDrawn="1"/>
        </p:nvGrpSpPr>
        <p:grpSpPr>
          <a:xfrm>
            <a:off x="405423" y="246185"/>
            <a:ext cx="11368454" cy="6365630"/>
            <a:chOff x="405423" y="246185"/>
            <a:chExt cx="11368454" cy="6365630"/>
          </a:xfrm>
        </p:grpSpPr>
        <p:sp>
          <p:nvSpPr>
            <p:cNvPr id="14" name="矩形 13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6" y="246185"/>
            <a:ext cx="2502284" cy="1558081"/>
          </a:xfrm>
          <a:prstGeom prst="rect">
            <a:avLst/>
          </a:prstGeom>
        </p:spPr>
      </p:pic>
      <p:sp>
        <p:nvSpPr>
          <p:cNvPr id="18" name="文本框 17"/>
          <p:cNvSpPr txBox="1"/>
          <p:nvPr userDrawn="1"/>
        </p:nvSpPr>
        <p:spPr>
          <a:xfrm>
            <a:off x="1799711" y="67128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C1E0D7"/>
                </a:solidFill>
              </a:rPr>
              <a:t>工作计划</a:t>
            </a:r>
            <a:endParaRPr lang="zh-CN" altLang="en-US" sz="4000" b="1">
              <a:solidFill>
                <a:srgbClr val="C1E0D7"/>
              </a:solidFill>
            </a:endParaRPr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/>
          <p:cNvGrpSpPr/>
          <p:nvPr userDrawn="1"/>
        </p:nvGrpSpPr>
        <p:grpSpPr>
          <a:xfrm>
            <a:off x="405423" y="246185"/>
            <a:ext cx="11368454" cy="6365630"/>
            <a:chOff x="405423" y="246185"/>
            <a:chExt cx="11368454" cy="6365630"/>
          </a:xfrm>
        </p:grpSpPr>
        <p:sp>
          <p:nvSpPr>
            <p:cNvPr id="14" name="矩形 13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Tm="3000">
    <p:push dir="u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CDE66-9EA5-4378-91C5-CC965DE6E3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EB7A-10A5-4C2C-A676-D65C2B64B52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CDE66-9EA5-4378-91C5-CC965DE6E3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4EB7A-10A5-4C2C-A676-D65C2B64B52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CDE66-9EA5-4378-91C5-CC965DE6E3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4EB7A-10A5-4C2C-A676-D65C2B64B522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slow" advTm="3000">
    <p:push dir="u"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7.xml" /><Relationship Id="rId11" Type="http://schemas.openxmlformats.org/officeDocument/2006/relationships/tags" Target="../tags/tag8.xml" /><Relationship Id="rId12" Type="http://schemas.openxmlformats.org/officeDocument/2006/relationships/tags" Target="../tags/tag9.xml" /><Relationship Id="rId13" Type="http://schemas.openxmlformats.org/officeDocument/2006/relationships/tags" Target="../tags/tag10.xml" /><Relationship Id="rId14" Type="http://schemas.openxmlformats.org/officeDocument/2006/relationships/tags" Target="../tags/tag11.xml" /><Relationship Id="rId15" Type="http://schemas.openxmlformats.org/officeDocument/2006/relationships/tags" Target="../tags/tag12.xml" /><Relationship Id="rId16" Type="http://schemas.openxmlformats.org/officeDocument/2006/relationships/tags" Target="../tags/tag13.xml" /><Relationship Id="rId17" Type="http://schemas.openxmlformats.org/officeDocument/2006/relationships/tags" Target="../tags/tag14.xml" /><Relationship Id="rId2" Type="http://schemas.openxmlformats.org/officeDocument/2006/relationships/image" Target="../media/image3.png" /><Relationship Id="rId3" Type="http://schemas.openxmlformats.org/officeDocument/2006/relationships/tags" Target="../tags/tag1.xml" /><Relationship Id="rId4" Type="http://schemas.openxmlformats.org/officeDocument/2006/relationships/slide" Target="slide1.xml" TargetMode="Internal" /><Relationship Id="rId5" Type="http://schemas.openxmlformats.org/officeDocument/2006/relationships/tags" Target="../tags/tag2.xml" /><Relationship Id="rId6" Type="http://schemas.openxmlformats.org/officeDocument/2006/relationships/tags" Target="../tags/tag3.xml" /><Relationship Id="rId7" Type="http://schemas.openxmlformats.org/officeDocument/2006/relationships/tags" Target="../tags/tag4.xml" /><Relationship Id="rId8" Type="http://schemas.openxmlformats.org/officeDocument/2006/relationships/tags" Target="../tags/tag5.xml" /><Relationship Id="rId9" Type="http://schemas.openxmlformats.org/officeDocument/2006/relationships/tags" Target="../tags/tag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tags" Target="../tags/tag15.xml" /><Relationship Id="rId6" Type="http://schemas.openxmlformats.org/officeDocument/2006/relationships/slide" Target="slide1.xml" TargetMode="Internal" /><Relationship Id="rId7" Type="http://schemas.openxmlformats.org/officeDocument/2006/relationships/image" Target="../media/image6.png" /><Relationship Id="rId8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"/>
          <a:stretch>
            <a:fillRect/>
          </a:stretch>
        </p:blipFill>
        <p:spPr>
          <a:xfrm>
            <a:off x="0" y="5854085"/>
            <a:ext cx="1570182" cy="10039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"/>
          <a:stretch>
            <a:fillRect/>
          </a:stretch>
        </p:blipFill>
        <p:spPr>
          <a:xfrm rot="1126534" flipV="1">
            <a:off x="10705834" y="0"/>
            <a:ext cx="1570182" cy="10039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91500" y="266183"/>
            <a:ext cx="11400200" cy="6311900"/>
            <a:chOff x="405423" y="246185"/>
            <a:chExt cx="11368454" cy="6365630"/>
          </a:xfrm>
        </p:grpSpPr>
        <p:sp>
          <p:nvSpPr>
            <p:cNvPr id="4" name="矩形 3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488" y="0"/>
            <a:ext cx="8411024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45460" y="2762885"/>
            <a:ext cx="6278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赏析句子表达效果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60095" y="49974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特色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60650" y="1232535"/>
            <a:ext cx="945070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清新明快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生动活泼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幽默风趣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通俗自然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凝练含蓄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，等等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67080" y="55880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语体风格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58620" y="1477645"/>
            <a:ext cx="617474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口语亲切自然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生动活泼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书面语庄重严谨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92000" cy="6858000"/>
            <a:chOff x="405423" y="246185"/>
            <a:chExt cx="11368454" cy="6365630"/>
          </a:xfrm>
        </p:grpSpPr>
        <p:sp>
          <p:nvSpPr>
            <p:cNvPr id="14" name="矩形 13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025" y="-279400"/>
            <a:ext cx="8710349" cy="79248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auto">
          <a:xfrm>
            <a:off x="2811099" y="3191669"/>
            <a:ext cx="5972904" cy="1080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6600">
                <a:solidFill>
                  <a:srgbClr val="595959"/>
                </a:solidFill>
                <a:cs typeface="+mn-ea"/>
                <a:sym typeface="+mn-lt"/>
              </a:rPr>
              <a:t>例题体验</a:t>
            </a:r>
            <a:endParaRPr lang="zh-CN" altLang="en-US" sz="660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11" name="_14"/>
          <p:cNvSpPr txBox="1">
            <a:spLocks noChangeArrowheads="1"/>
          </p:cNvSpPr>
          <p:nvPr/>
        </p:nvSpPr>
        <p:spPr bwMode="auto">
          <a:xfrm>
            <a:off x="4071316" y="2401894"/>
            <a:ext cx="3452470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spc="60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第三章</a:t>
            </a:r>
            <a:endParaRPr lang="en-US" altLang="zh-CN" sz="4400" spc="60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07060" y="500380"/>
            <a:ext cx="109867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4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</a:t>
            </a:r>
            <a:r>
              <a:rPr lang="zh-CN" sz="24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．阅读下面的文字，完成后面的题目。</a:t>
            </a:r>
            <a:endParaRPr lang="zh-CN" sz="2400" b="1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indent="266700"/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早春，料峭的寒风一吹，</a:t>
            </a:r>
            <a:r>
              <a:rPr lang="zh-CN" sz="3200" b="1" u="wavy">
                <a:solidFill>
                  <a:srgbClr val="FF0000"/>
                </a:solidFill>
                <a:uFill>
                  <a:solidFill>
                    <a:srgbClr val="C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憋得鼓鼓囊囊的木棉花苞就炸开了赤红的花瓣火苗一样蹿出，没有叶子的枝干像被点燃了似的。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</a:rPr>
              <a:t>谁见了这样的花，心底的热望都会跟着燃烧起来。很多花柔美娇艳，木棉花则不然。其形硕大，花瓣厚实，中间的一束花蕊粗壮有力，深色的蕊头黑如胡茬，观其神色，活脱脱一张血气充沛、胡须浓密的汉子脸。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8995" y="3987165"/>
            <a:ext cx="1049401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文中画波浪线的句子可以改写成：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鼓胀的木棉花苞就开了，红色的花瓣开满了没有叶子的枝干。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从语义上看二者基本相同，但原文表达效果更好，请联系语段说明原因。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72465" y="463550"/>
            <a:ext cx="1086231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更能突出景物特点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。原文运用了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比拟、比喻、夸张等修辞和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憋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鼓鼓囊囊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炸开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蹿出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等富有表现力的词语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3200" b="1" u="sng">
                <a:solidFill>
                  <a:schemeClr val="tx1"/>
                </a:solidFill>
                <a:uFill>
                  <a:solidFill>
                    <a:srgbClr val="C0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写出蕴蓄了整个冬天力量的木棉花苞瞬间绽放后灿烂热烈的姿态，更好地突出花苞之大，花开之早、之盛和阳刚之美。</a:t>
            </a:r>
            <a:endParaRPr lang="zh-CN" sz="3200" b="1" u="sng">
              <a:solidFill>
                <a:schemeClr val="tx1"/>
              </a:solidFill>
              <a:uFill>
                <a:solidFill>
                  <a:srgbClr val="C00000"/>
                </a:solidFill>
              </a:u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endParaRPr 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更符合作者的心情</a:t>
            </a:r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原文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用生动形象的语言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写出木棉花开的热烈足以燃烧人们心底的热望，让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想到奋进的生命，更好地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表达作者对木棉花的无限喜爱和赞美之情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endParaRPr 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与语段语言风格一致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。原文侧重描写，表达生动形象。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64210" y="478790"/>
            <a:ext cx="1090676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/>
            <a:r>
              <a:rPr lang="en-US" sz="24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</a:t>
            </a:r>
            <a:r>
              <a:rPr lang="zh-CN" sz="24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．阅读下面的文字，完成后面的题目。</a:t>
            </a:r>
            <a:endParaRPr lang="zh-CN" sz="2400" b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indent="355600" fontAlgn="auto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街上的高摊与地摊，还有果店里，都陈列出只有北平人才能一一叫出名字来的水果。那些水果，无论是在店里还是在摊子上，都摆列得那么好看，果皮上的白霜一点也没蹭掉，而都被摆成放着香气的立体的图案画，使人感到那些果贩都是些艺术家，他们会使美的东西更美一些。在这些果摊中间，还有很多个兔儿爷摊子，一层层的摆起粉面彩身，身后插着旗伞的兔儿爷——有大有小，都一样的漂亮工细，</a:t>
            </a:r>
            <a:r>
              <a:rPr lang="zh-CN" sz="2800" b="1" u="wavy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有的骑着老虎，有的坐着莲花，有的肩着剃头挑儿，有的背着鲜红的小木柜</a:t>
            </a:r>
            <a:r>
              <a:rPr lang="zh-CN" sz="2800" b="1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2800" b="1">
              <a:solidFill>
                <a:srgbClr val="C00000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355600" fontAlgn="auto"/>
            <a:r>
              <a:rPr lang="en-US" altLang="zh-CN" sz="2800" b="1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2800" b="1">
              <a:solidFill>
                <a:srgbClr val="C00000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355600" fontAlgn="auto"/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文中画波浪线的句子可改写成：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有的骑着老虎，有的肩膀上担着剃头挑儿，有的坐着莲花，有的背着鲜红的小木柜。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从语义上看二者基本相同，但原文表达效果更好，为什么？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28015" y="1698625"/>
            <a:ext cx="108470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原文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语序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更合适，句式更整齐，更有节奏美感。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原文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有的肩着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中的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肩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字名词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用作动词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，使用巧妙，既更好地形成了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排比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，又给人一种画面感。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49605" y="471170"/>
            <a:ext cx="10877550" cy="5877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4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</a:t>
            </a:r>
            <a:r>
              <a:rPr lang="zh-CN" sz="24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．阅读下面的文字，完成后面的题目。</a:t>
            </a:r>
            <a:endParaRPr lang="zh-CN" sz="2400" b="1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indent="266700"/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春天本该是春天的味道，如花的草的，蓝蓝浅浅的悠忽地飘散。</a:t>
            </a:r>
            <a:r>
              <a:rPr lang="zh-CN" sz="3200" b="1" u="wavy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或者，绿绿的，浓浓的，郁香儿扑鼻，似着深巷里的酒呢。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是，落日时分，吴家坡人却闻到一股血味，红红淋淋，腥浓着，从梁道上飘散下来，紫褐色，一团一团，像一片春日绿林里夹裹着几棵秋季的柿树哩。谁说，你们闻，啥味儿？把夜饭端到村口饭场吃着的人们，便都在半空凝住手中的饭碗，抬起头，吸着鼻子，也就一股脑儿，闻到了那股血味，李屠户家里又杀猪了。文中画波浪线的句子可改写成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似着深巷里绿绿的浓浓的郁香儿扑鼻的酒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，从语义上看二者基本相同，但原文表达效果更好，为什么？
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31825" y="984885"/>
            <a:ext cx="109289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原文每个修饰成分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单独成句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，有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强调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作用；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endParaRPr 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原文中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绿绿的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修饰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春天的味道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化嗅觉为视觉，强化了春天绿意盎然的感受，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而改句用它来修饰酒，仅指酒的颜色；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endParaRPr 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原句与上下文中的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句式结构更相近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92000" cy="6858000"/>
            <a:chOff x="405423" y="246185"/>
            <a:chExt cx="11368454" cy="6365630"/>
          </a:xfrm>
        </p:grpSpPr>
        <p:sp>
          <p:nvSpPr>
            <p:cNvPr id="14" name="矩形 13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025" y="-279400"/>
            <a:ext cx="8710349" cy="79248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auto">
          <a:xfrm>
            <a:off x="2811099" y="3191669"/>
            <a:ext cx="5972904" cy="1080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6600">
                <a:solidFill>
                  <a:srgbClr val="595959"/>
                </a:solidFill>
                <a:cs typeface="+mn-ea"/>
                <a:sym typeface="+mn-lt"/>
              </a:rPr>
              <a:t>试卷题目</a:t>
            </a:r>
            <a:endParaRPr lang="zh-CN" altLang="en-US" sz="660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11" name="_14"/>
          <p:cNvSpPr txBox="1">
            <a:spLocks noChangeArrowheads="1"/>
          </p:cNvSpPr>
          <p:nvPr/>
        </p:nvSpPr>
        <p:spPr bwMode="auto">
          <a:xfrm>
            <a:off x="4071316" y="2401894"/>
            <a:ext cx="3452470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spc="60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第四章</a:t>
            </a:r>
            <a:endParaRPr lang="en-US" altLang="zh-CN" sz="4400" spc="60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" name="组合 25"/>
          <p:cNvGrpSpPr/>
          <p:nvPr/>
        </p:nvGrpSpPr>
        <p:grpSpPr>
          <a:xfrm>
            <a:off x="391500" y="266183"/>
            <a:ext cx="11400200" cy="6311900"/>
            <a:chOff x="405423" y="246185"/>
            <a:chExt cx="11368454" cy="6365630"/>
          </a:xfrm>
        </p:grpSpPr>
        <p:sp>
          <p:nvSpPr>
            <p:cNvPr id="27" name="矩形 26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"/>
          <a:stretch>
            <a:fillRect/>
          </a:stretch>
        </p:blipFill>
        <p:spPr>
          <a:xfrm>
            <a:off x="9262888" y="0"/>
            <a:ext cx="2929112" cy="18727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"/>
          <a:stretch>
            <a:fillRect/>
          </a:stretch>
        </p:blipFill>
        <p:spPr>
          <a:xfrm flipV="1">
            <a:off x="0" y="4985239"/>
            <a:ext cx="2929112" cy="187276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5740623" y="2047503"/>
            <a:ext cx="568671" cy="611720"/>
            <a:chOff x="5468061" y="1502206"/>
            <a:chExt cx="568671" cy="611720"/>
          </a:xfrm>
          <a:solidFill>
            <a:srgbClr val="38A097"/>
          </a:solidFill>
        </p:grpSpPr>
        <p:sp>
          <p:nvSpPr>
            <p:cNvPr id="7" name="MH_Number_1" descr="#wm#_48_07_*Z">
              <a:hlinkClick r:id="rId4" action="ppaction://hlinksldjump"/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509091" y="1502206"/>
              <a:ext cx="527641" cy="52876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zh-CN" sz="2400" b="1" kern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MH_Others_1" descr="#wm#_48_07_*Z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468061" y="1876554"/>
              <a:ext cx="236867" cy="23737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PA_MH_Entry_1">
            <a:hlinkClick r:id="rId4" action="ppaction://hlinksldjump"/>
          </p:cNvPr>
          <p:cNvSpPr txBox="1"/>
          <p:nvPr>
            <p:custDataLst>
              <p:tags r:id="rId6"/>
            </p:custDataLst>
          </p:nvPr>
        </p:nvSpPr>
        <p:spPr>
          <a:xfrm>
            <a:off x="6589126" y="2039559"/>
            <a:ext cx="2835593" cy="61668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3200" b="1" spc="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考点解析</a:t>
            </a:r>
            <a:endParaRPr lang="zh-CN" altLang="en-US" sz="3200" b="1" spc="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740623" y="2882342"/>
            <a:ext cx="568671" cy="611719"/>
            <a:chOff x="5468061" y="2621388"/>
            <a:chExt cx="568671" cy="611719"/>
          </a:xfrm>
          <a:solidFill>
            <a:srgbClr val="38A097"/>
          </a:solidFill>
        </p:grpSpPr>
        <p:sp>
          <p:nvSpPr>
            <p:cNvPr id="10" name="MH_Number_2" descr="#wm#_48_07_*Z">
              <a:hlinkClick r:id="rId4" action="ppaction://hlinksldjump"/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509091" y="2621388"/>
              <a:ext cx="527641" cy="52876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zh-CN" sz="2400" b="1" kern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MH_Others_2" descr="#wm#_48_07_*Z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468061" y="2995735"/>
              <a:ext cx="236867" cy="23737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PA_MH_Entry_2">
            <a:hlinkClick r:id="rId4" action="ppaction://hlinksldjump"/>
          </p:cNvPr>
          <p:cNvSpPr txBox="1"/>
          <p:nvPr>
            <p:custDataLst>
              <p:tags r:id="rId9"/>
            </p:custDataLst>
          </p:nvPr>
        </p:nvSpPr>
        <p:spPr>
          <a:xfrm>
            <a:off x="6589761" y="2852808"/>
            <a:ext cx="2835593" cy="61668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3200" b="1" spc="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答题角度</a:t>
            </a:r>
            <a:endParaRPr lang="zh-CN" altLang="en-US" sz="3200" b="1" spc="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740623" y="3717180"/>
            <a:ext cx="568671" cy="611720"/>
            <a:chOff x="5468061" y="3740569"/>
            <a:chExt cx="568671" cy="611720"/>
          </a:xfrm>
          <a:solidFill>
            <a:srgbClr val="38A097"/>
          </a:solidFill>
        </p:grpSpPr>
        <p:sp>
          <p:nvSpPr>
            <p:cNvPr id="13" name="MH_Number_3" descr="#wm#_48_07_*Z">
              <a:hlinkClick action="ppaction://noaction"/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509091" y="3740569"/>
              <a:ext cx="527641" cy="52876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zh-CN" sz="2400" b="1" kern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MH_Others_3" descr="#wm#_48_07_*Z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5468061" y="4114917"/>
              <a:ext cx="236867" cy="23737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PA_MH_Entry_3">
            <a:hlinkClick action="ppaction://noaction"/>
          </p:cNvPr>
          <p:cNvSpPr txBox="1"/>
          <p:nvPr>
            <p:custDataLst>
              <p:tags r:id="rId12"/>
            </p:custDataLst>
          </p:nvPr>
        </p:nvSpPr>
        <p:spPr>
          <a:xfrm>
            <a:off x="6589761" y="3687646"/>
            <a:ext cx="2835593" cy="61668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3200" b="1" spc="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例题体验</a:t>
            </a:r>
            <a:endParaRPr lang="zh-CN" altLang="en-US" sz="3200" b="1" spc="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740623" y="4552021"/>
            <a:ext cx="568671" cy="611719"/>
            <a:chOff x="5468061" y="4859752"/>
            <a:chExt cx="568671" cy="611719"/>
          </a:xfrm>
          <a:solidFill>
            <a:srgbClr val="38A097"/>
          </a:solidFill>
        </p:grpSpPr>
        <p:sp>
          <p:nvSpPr>
            <p:cNvPr id="16" name="MH_Number_4" descr="#wm#_48_07_*Z">
              <a:hlinkClick action="ppaction://noaction"/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5509091" y="4859752"/>
              <a:ext cx="527641" cy="52876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zh-CN" sz="2400" b="1" kern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MH_Others_4" descr="#wm#_48_07_*Z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5468061" y="5234099"/>
              <a:ext cx="236867" cy="23737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003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8" name="PA_MH_Entry_4">
            <a:hlinkClick action="ppaction://noaction"/>
          </p:cNvPr>
          <p:cNvSpPr txBox="1"/>
          <p:nvPr>
            <p:custDataLst>
              <p:tags r:id="rId15"/>
            </p:custDataLst>
          </p:nvPr>
        </p:nvSpPr>
        <p:spPr>
          <a:xfrm>
            <a:off x="6589761" y="4522485"/>
            <a:ext cx="2835593" cy="61668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3200" b="1" spc="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试卷题目</a:t>
            </a:r>
            <a:endParaRPr lang="zh-CN" altLang="en-US" sz="3200" b="1" spc="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MH_Others_10" descr="#wm#_48_07_*Z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736241" y="2491902"/>
            <a:ext cx="1526319" cy="1529573"/>
          </a:xfrm>
          <a:prstGeom prst="ellipse">
            <a:avLst/>
          </a:prstGeom>
          <a:solidFill>
            <a:srgbClr val="38A097">
              <a:alpha val="86000"/>
            </a:srgbClr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7200" b="1" kern="0">
                <a:latin typeface="+mn-lt"/>
                <a:ea typeface="+mn-ea"/>
                <a:cs typeface="+mn-ea"/>
                <a:sym typeface="+mn-lt"/>
              </a:rPr>
              <a:t>目</a:t>
            </a:r>
            <a:endParaRPr lang="zh-CN" altLang="zh-CN" sz="7200" b="1" ker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MH_Others_11" descr="#wm#_48_07_*Z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799630" y="3633276"/>
            <a:ext cx="925856" cy="927828"/>
          </a:xfrm>
          <a:prstGeom prst="ellipse">
            <a:avLst/>
          </a:prstGeom>
          <a:solidFill>
            <a:srgbClr val="38A097">
              <a:alpha val="30000"/>
            </a:srgbClr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4400" b="1" kern="0">
                <a:latin typeface="+mn-lt"/>
                <a:ea typeface="+mn-ea"/>
                <a:cs typeface="+mn-ea"/>
                <a:sym typeface="+mn-lt"/>
              </a:rPr>
              <a:t>录</a:t>
            </a:r>
            <a:endParaRPr lang="zh-CN" altLang="zh-CN" sz="4400" b="1" kern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13740" y="518160"/>
            <a:ext cx="1063180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这一段的动物飞鸟好像也有灵性。在黄河边上，时常可以看见黄羊成群结队地饮水，饮毕又飞快地在荒原上奔跑;</a:t>
            </a:r>
            <a:r>
              <a:rPr lang="zh-CN" altLang="en-US" sz="3200" b="1" u="wavyHeavy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不是因为受了惊吓，而是因为跑的本性使它们愉悦。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有人在黄河边看见过荒原狼，那狼肥肥硕硕,从不远处走过，好像还显示出不屑。还有黄河上空的苍鹰，张开的翅膀一动不动，像滑翔机一样在天空缓慢地巡视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3740" y="3714750"/>
            <a:ext cx="107435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文中画波浪线的句子改写成“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这是因为跑的本性使它们愉悦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”，从语义上看二者基本相同，但原文表达效果更好,为什么?(4分)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97255" y="1380490"/>
            <a:ext cx="1025906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原句运用“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不是.....而是.....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”,否定了“受惊吓”,肯定了“跑的本性使它们愉悦”，起到了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强调作用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Font typeface="+mj-ea"/>
              <a:buAutoNum type="circleNumDbPlain"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原句在内容上也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照应了前文的“这一段的动物飞鸟好像也有灵性”。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2305" y="532765"/>
            <a:ext cx="10860405" cy="5877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平原上的槐花我见过，在我的燕园，那里的槐花也很有名，未名湖山间的夹道旁,朗润园的湖滨山崖，春深时节也是满世界的芬芳。但那些花景是散落各处的，这里一丛,那里一丛,总在隐约仿佛之间。</a:t>
            </a:r>
            <a:r>
              <a:rPr lang="zh-CN" altLang="en-US" sz="2800" b="1" u="wavyHeavy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而中天门这里不同，是集聚性的，无保留的。竭尽心力的纹放，不是绽放，简真就是喷念张发!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那情景，那气势，一如充盈在齐鲁大地无所不在的侠气与柔情，令人内心感到温暖。极目望去，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白花花的竟是让人心惊的明亮。在道旁岭崖，在云岚氙氲的山谷，到处都是她飘洒的璎珞。浅浅淡淡的绿中泛着明媚耀眼的白，在明亮的阳光下闪着宝石的光芒。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文中画波浪线的句子可改写成:“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而中天门这里的槐花是集聚性的、无保留的、竭尽心力的绽放。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”从语义上看二者基本相同，但原文表达效果更好，为什么?(4分)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53745" y="1354455"/>
            <a:ext cx="1068451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强调的重点不同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，原句强调的是“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中天门这里不同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”,改句强调的是“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槐花绽放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”;原文通过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对比强调中天门这里的槐花开得茂盛，生命力强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。所以原句更符合文意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buFont typeface="+mj-ea"/>
              <a:buAutoNum type="circleNumDbPlain"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语言风格不同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:原句运用了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比喻和夸张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的修辞手法，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描写写更生动，表现力更强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。改句是平实的风格，普通的描写句。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原文表达了作者对中天门槐花的喜爱和赞美之情，情感热烈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。所以，原句更适合原文的语言风格。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54380" y="511810"/>
            <a:ext cx="1068324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橙黄橘绿，确实是最好的风光。</a:t>
            </a:r>
            <a:r>
              <a:rPr lang="zh-CN" altLang="en-US" sz="3200" b="1" u="wavyHeavy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橙子的黄，诱发人的食欲，酸，这样一种口感，让人胃口大开，也让人茅塞顿开;橘子的绿，好似从夏日移栽了一抹绿在果实上，纤手破新橙，亦可破新橘，气息清新扑面而至，让人赏心悦目。</a:t>
            </a:r>
            <a:endParaRPr lang="zh-CN" altLang="en-US" sz="3200" b="1" u="wavyHeavy">
              <a:solidFill>
                <a:srgbClr val="FF0000"/>
              </a:solidFill>
              <a:uFill>
                <a:solidFill>
                  <a:srgbClr val="FF0000"/>
                </a:solidFill>
              </a:u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380" y="2994660"/>
            <a:ext cx="105524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画波浪线的句子可改写成:“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橙子的黄，诱发人的食欲;橘子的绿，让人赏心悦目。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”虽然简练了一些，但表达效果不及原文，为什么?(4分)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28345" y="1028700"/>
            <a:ext cx="1076579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原文采用了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叙述与描写相结合的表达方式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,着眼于对“橙黄”与“橘绿”情态的描摹,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生动形象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地展现了“橙黄橘绿，确实是最好的风光”的意旨.修改后的句子仅仅是一般性的陈述，表达不够生动;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buFont typeface="+mj-ea"/>
              <a:buAutoNum type="circleNumDbPlain"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原文借助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想象和联想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调动视觉与味觉感受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,将把玩、品味手中的“黄橙”与感悟人生哲理有机结合，由眼前的“绿橘”联想到夏天的绿意，由手剖“绿橘”,感受到清新气息，意蕴远比改后丰富。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735330" y="618490"/>
            <a:ext cx="1033145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文中使用了哪些修辞手法(3分)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A.对偶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比喻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比拟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喻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对偶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夸张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借代 比拟 比喻 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D.比拟 比喻 排比 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02350" y="1618615"/>
            <a:ext cx="1298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6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D</a:t>
            </a:r>
            <a:endParaRPr lang="en-US" altLang="en-US" sz="6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90270" y="622300"/>
            <a:ext cx="95885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3.请在文中画横线处补写恰当的语句,使整段文字语意完整连贯,内容贴切,逻辑严密,每处不超过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个字。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2240" y="2084705"/>
            <a:ext cx="85648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742950" indent="-742950">
              <a:buFont typeface="+mj-ea"/>
              <a:buAutoNum type="circleNumDbPlain"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清得能看见河底石头的形状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742950" indent="-742950">
              <a:buFont typeface="+mj-ea"/>
              <a:buAutoNum type="circleNumDbPlain"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这一段的河水是甜的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20115" y="880745"/>
            <a:ext cx="903605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4.文中使用了哪些修辞手法(3分) 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A.借代 夸张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 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B.对偶 排比 借代 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C.对偶 排比 拟人 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D.拟人 夸张 比喻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02350" y="1618615"/>
            <a:ext cx="1298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6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D</a:t>
            </a:r>
            <a:endParaRPr lang="en-US" altLang="en-US" sz="6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49935" y="608330"/>
            <a:ext cx="105149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6.请在文中画横线处补写恰当的语句，使整段文字语意完整连贯，内容贴切，逻辑严密，每处不超过10个字。(4分)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3790" y="2686685"/>
            <a:ext cx="708533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742950" indent="-742950">
              <a:buFont typeface="+mj-ea"/>
              <a:buAutoNum type="circleNumDbPlain"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她在等着我的到来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742950" indent="-742950">
              <a:buFont typeface="+mj-ea"/>
              <a:buAutoNum type="circleNumDbPlain"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眼前涌动的一片花海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92000" cy="6858000"/>
            <a:chOff x="405423" y="246185"/>
            <a:chExt cx="11368454" cy="6365630"/>
          </a:xfrm>
        </p:grpSpPr>
        <p:sp>
          <p:nvSpPr>
            <p:cNvPr id="14" name="矩形 13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250" y="-360045"/>
            <a:ext cx="8710349" cy="79248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auto">
          <a:xfrm>
            <a:off x="2811099" y="3191669"/>
            <a:ext cx="5972904" cy="1080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6600">
                <a:solidFill>
                  <a:srgbClr val="595959"/>
                </a:solidFill>
                <a:cs typeface="+mn-ea"/>
                <a:sym typeface="+mn-lt"/>
              </a:rPr>
              <a:t>考点解析</a:t>
            </a:r>
            <a:endParaRPr lang="zh-CN" altLang="en-US" sz="660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11" name="_14"/>
          <p:cNvSpPr txBox="1">
            <a:spLocks noChangeArrowheads="1"/>
          </p:cNvSpPr>
          <p:nvPr/>
        </p:nvSpPr>
        <p:spPr bwMode="auto">
          <a:xfrm>
            <a:off x="4071316" y="2401894"/>
            <a:ext cx="3452470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spc="60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第一章</a:t>
            </a:r>
            <a:endParaRPr lang="en-US" altLang="zh-CN" sz="4400" spc="60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42950" y="494665"/>
            <a:ext cx="1061783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7.下列对文中第12自然段所使用的修辞手法的判断，全部正确的一组是(3分)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A.引用 排比 设问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比拟 夸张 设问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 对偶 反问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排比 引用 反问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02350" y="1618615"/>
            <a:ext cx="1298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6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A</a:t>
            </a:r>
            <a:endParaRPr lang="en-US" altLang="en-US" sz="6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42950" y="536575"/>
            <a:ext cx="105289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9.请在文中画横线的 A、B 两处补写恰当的语句,使整段文字语意完整连贯、内容贴切，逻辑严密，每处不超过15个字。(4分)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2845" y="2614930"/>
            <a:ext cx="73063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说话自然是有很大分量的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翻过来，就是橙黄橘绿的B面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61412" y="411404"/>
            <a:ext cx="11185994" cy="4954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2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13.</a:t>
            </a:r>
            <a:r>
              <a:rPr lang="zh-CN" sz="32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仿照下面的示例，利用所给材料续写三句话，要求内容贴切，句式与所给示例相同。</a:t>
            </a:r>
            <a:r>
              <a:rPr lang="en-US" sz="32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(6</a:t>
            </a:r>
            <a:r>
              <a:rPr lang="zh-CN" sz="32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sz="32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zh-CN" sz="32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zh-CN" sz="3600" b="1">
                <a:latin typeface="黑体" panose="02010600030101010101" pitchFamily="49" charset="-122"/>
                <a:ea typeface="黑体" panose="02010600030101010101" pitchFamily="49" charset="-122"/>
                <a:cs typeface="楷体" panose="02010609060101010101" charset="-122"/>
              </a:rPr>
              <a:t>诸子争鸣、造纸印刷、筑长城开运河，中国人民具有伟大的创造精神。</a:t>
            </a:r>
            <a:r>
              <a:rPr lang="zh-CN" sz="36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材料：
</a:t>
            </a:r>
            <a:endParaRPr lang="zh-CN" sz="36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altLang="zh-CN" sz="36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奋斗　团结　梦想　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建强国谋复兴　御外侮卫家国　脱贫困奔小康　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垦田拓海　开天辟地　守望相助　抗灾治水　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逐日奔月　同舟共济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45795" y="716915"/>
            <a:ext cx="1063752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垦田拓海、抗灾治水、脱贫困奔小康，中国人民具有伟大的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奋斗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精神。</a:t>
            </a:r>
            <a:endParaRPr lang="zh-CN" sz="4000" b="1">
              <a:latin typeface="楷体" panose="02010609060101010101" charset="-122"/>
              <a:ea typeface="楷体" panose="02010609060101010101" charset="-122"/>
            </a:endParaRPr>
          </a:p>
          <a:p>
            <a:pPr indent="266700"/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</a:endParaRPr>
          </a:p>
          <a:p>
            <a:pPr indent="266700"/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同舟共济、守望相助、御外侮卫家国，中国人民具有伟大的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团结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精神。</a:t>
            </a:r>
            <a:endParaRPr lang="zh-CN" sz="4000" b="1">
              <a:latin typeface="楷体" panose="02010609060101010101" charset="-122"/>
              <a:ea typeface="楷体" panose="02010609060101010101" charset="-122"/>
            </a:endParaRPr>
          </a:p>
          <a:p>
            <a:pPr indent="266700"/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</a:endParaRPr>
          </a:p>
          <a:p>
            <a:pPr indent="266700"/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开天辟地、逐日奔月、建强国谋复兴，中国人民具有伟大的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梦想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精神。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65175" y="561975"/>
            <a:ext cx="1049337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14.仿照例句“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假如生命是......,不要......,要......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”的句式写两个类似的句子,每个句子不得超过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30个字。(6分)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例句:假如生命是船,不要随波逐流，要高扬风帆在天风海雨中奋斗搏击。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2645" y="3193415"/>
            <a:ext cx="1033843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假如生命是草,不要自惭形秽，要毫不吝惜地向世界奉献自己的一点新绿。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假如生命是水,不要故步自封，要做奔腾的活水去推山拆地去投奔江海。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42315" y="588645"/>
            <a:ext cx="1036066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15.我们每一个传统佳节都是一道独特的风景线，请参照下面语段中的画线部分，另选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两个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我国传统的节日(如春节、清明节、端午节、七夕节、重阳节等)，思考其具有代表性的习俗，仿写句子要求前后语意连贯。(6分)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黄土黄,那是江北世世代代淳朴的厚实;清水清,那是江南祖祖辈辈悠然的淡雅,荡漾着千年的风物与风华。</a:t>
            </a:r>
            <a:r>
              <a:rPr lang="zh-CN" altLang="en-US" sz="32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唯在中秋，江南江北，共赏一轮明月;或在元宵，将一锅锅汤圆,组成千年不变的甜甜蜜蜜与团团圆圆。</a:t>
            </a:r>
            <a:r>
              <a:rPr lang="en-US" altLang="zh-CN" sz="32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en-US" altLang="zh-CN" sz="3200" b="1" u="heavy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1700" y="3956685"/>
            <a:ext cx="1027112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唯在端午,大江南北,同观千帆竞发;或在春节，将一个个饺子，包成绵亘千古的和和美美与快快乐乐。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69290" y="522605"/>
            <a:ext cx="109708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16.请仿写下面的句子，与之构成一组意境接近、表达合理的排比句。(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至少写两句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)(6分)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良知是人生的鸡汤，在你遗落寒冬时，给你雪中送炭的温暖。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1060" y="2552065"/>
            <a:ext cx="1055116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信念是人生的力量,在你身处绝境时,给你柳暗花明的安慰。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希望是人生的基石，在你面临迷茫时，给你永不言弃的陪伴。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"/>
          <a:stretch>
            <a:fillRect/>
          </a:stretch>
        </p:blipFill>
        <p:spPr>
          <a:xfrm>
            <a:off x="0" y="5854085"/>
            <a:ext cx="1570182" cy="10039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"/>
          <a:stretch>
            <a:fillRect/>
          </a:stretch>
        </p:blipFill>
        <p:spPr>
          <a:xfrm rot="1126534" flipV="1">
            <a:off x="10705834" y="0"/>
            <a:ext cx="1570182" cy="10039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91500" y="266183"/>
            <a:ext cx="11400200" cy="6311900"/>
            <a:chOff x="405423" y="246185"/>
            <a:chExt cx="11368454" cy="6365630"/>
          </a:xfrm>
        </p:grpSpPr>
        <p:sp>
          <p:nvSpPr>
            <p:cNvPr id="4" name="矩形 3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488" y="0"/>
            <a:ext cx="8411024" cy="6858000"/>
          </a:xfrm>
          <a:prstGeom prst="rect">
            <a:avLst/>
          </a:prstGeom>
        </p:spPr>
      </p:pic>
      <p:sp>
        <p:nvSpPr>
          <p:cNvPr id="13" name="PA_MH_Entry_1">
            <a:hlinkClick r:id="rId6" action="ppaction://hlinksldjump"/>
          </p:cNvPr>
          <p:cNvSpPr txBox="1"/>
          <p:nvPr>
            <p:custDataLst>
              <p:tags r:id="rId5"/>
            </p:custDataLst>
          </p:nvPr>
        </p:nvSpPr>
        <p:spPr>
          <a:xfrm>
            <a:off x="1570133" y="2983761"/>
            <a:ext cx="8373967" cy="61668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8000" spc="-300">
                <a:solidFill>
                  <a:srgbClr val="38A097"/>
                </a:solidFill>
                <a:cs typeface="+mn-ea"/>
                <a:sym typeface="+mn-lt"/>
              </a:rPr>
              <a:t>谢谢观看</a:t>
            </a:r>
            <a:endParaRPr lang="zh-CN" altLang="en-US" sz="8000" spc="-300">
              <a:solidFill>
                <a:srgbClr val="38A097"/>
              </a:solidFill>
              <a:cs typeface="+mn-ea"/>
              <a:sym typeface="+mn-lt"/>
            </a:endParaRPr>
          </a:p>
        </p:txBody>
      </p:sp>
      <p:pic>
        <p:nvPicPr>
          <p:cNvPr id="16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0591800" y="12204700"/>
            <a:ext cx="330200" cy="241300"/>
          </a:xfrm>
          <a:prstGeom prst="cube">
            <a:avLst/>
          </a:prstGeom>
        </p:spPr>
      </p:pic>
      <p:pic>
        <p:nvPicPr>
          <p:cNvPr id="17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2611100" y="105537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4" name="组合 33"/>
          <p:cNvGrpSpPr/>
          <p:nvPr/>
        </p:nvGrpSpPr>
        <p:grpSpPr>
          <a:xfrm>
            <a:off x="375079" y="220912"/>
            <a:ext cx="2479919" cy="2256266"/>
            <a:chOff x="1007539" y="1626167"/>
            <a:chExt cx="2479919" cy="2256266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539" y="1626167"/>
              <a:ext cx="2479919" cy="2256266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1984445" y="2338801"/>
              <a:ext cx="48763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>
                  <a:solidFill>
                    <a:srgbClr val="98C991"/>
                  </a:solidFill>
                  <a:cs typeface="+mn-ea"/>
                  <a:sym typeface="+mn-lt"/>
                </a:rPr>
                <a:t>1</a:t>
              </a:r>
              <a:endParaRPr lang="zh-CN" altLang="en-US" sz="4800" b="1">
                <a:solidFill>
                  <a:srgbClr val="98C99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02995" y="2228215"/>
            <a:ext cx="104679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赏析句子表达效果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这类题目是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加强实践性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教育要求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的具体体现，因此在命题材料的选择、题型的呈现等方面有创新的特点，显示了</a:t>
            </a:r>
            <a:r>
              <a:rPr lang="zh-CN" sz="3600" b="1">
                <a:ln>
                  <a:solidFill>
                    <a:sysClr val="windowText" lastClr="000000"/>
                  </a:solidFill>
                </a:ln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中考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重视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实际应用情境化命题的典型趋向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92000" cy="6858000"/>
            <a:chOff x="405423" y="246185"/>
            <a:chExt cx="11368454" cy="6365630"/>
          </a:xfrm>
        </p:grpSpPr>
        <p:sp>
          <p:nvSpPr>
            <p:cNvPr id="14" name="矩形 13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025" y="-279400"/>
            <a:ext cx="8710349" cy="79248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auto">
          <a:xfrm>
            <a:off x="2811099" y="3191669"/>
            <a:ext cx="5972904" cy="1080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6600">
                <a:solidFill>
                  <a:srgbClr val="595959"/>
                </a:solidFill>
                <a:cs typeface="+mn-ea"/>
                <a:sym typeface="+mn-lt"/>
              </a:rPr>
              <a:t>答题角度</a:t>
            </a:r>
            <a:endParaRPr lang="zh-CN" altLang="en-US" sz="660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11" name="_14"/>
          <p:cNvSpPr txBox="1">
            <a:spLocks noChangeArrowheads="1"/>
          </p:cNvSpPr>
          <p:nvPr/>
        </p:nvSpPr>
        <p:spPr bwMode="auto">
          <a:xfrm>
            <a:off x="4071316" y="2401894"/>
            <a:ext cx="3452470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spc="60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第二章</a:t>
            </a:r>
            <a:endParaRPr lang="en-US" altLang="zh-CN" sz="4400" spc="60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37870" y="57277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赏析</a:t>
            </a:r>
            <a:r>
              <a:rPr lang="zh-CN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用词</a:t>
            </a:r>
            <a:r>
              <a:rPr 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精妙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9870" y="115633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动词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：使语言生动形象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6210" y="2016760"/>
            <a:ext cx="920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形容词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：既突出事物的特点，又表达情感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6210" y="2921000"/>
            <a:ext cx="9642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名词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：特定的景象，刻画出特定的画面或意境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26210" y="4498340"/>
            <a:ext cx="98158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拟声词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：生动逼真，如闻其声，如临其境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6210" y="3709670"/>
            <a:ext cx="8028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叠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词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：增强韵律，或起强调作用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6680" y="5287010"/>
            <a:ext cx="97421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四字短语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：工正典雅，富有韵味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91185" y="48514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句式</a:t>
            </a: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8995" y="1132840"/>
            <a:ext cx="1067943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长短句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：长句表述语义丰富，短句节奏明快、生动活泼；长短句结合句式错落有致，节奏富于变化</a:t>
            </a: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indent="0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整散句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：整句句式整齐，音节和谐，富有气势；散句句式错落，表达灵活；整散句结合灵活自然，错落有致，音韵和谐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indent="0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倒装句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：强调、突出作用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indent="0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设问句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：引起注意和思考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indent="0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反问句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：语气强烈，表意明确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indent="0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双重否定句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：表意十分明确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23265" y="49974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修辞</a:t>
            </a: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手法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8405" y="1838960"/>
            <a:ext cx="10274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要着重赏析不同修辞手法在不同语境中的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表达作用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67080" y="54356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赏析</a:t>
            </a:r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叙述视角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1265" y="1419225"/>
            <a:ext cx="974534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第一人称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：使情境真切</a:t>
            </a: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第二人称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：拉近距离，增加亲切感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第三人称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：叙述全面客观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D" val="626765"/>
  <p:tag name="MH" val="20170724220756"/>
  <p:tag name="MH_LIBRARY" val="CONTENTS"/>
  <p:tag name="MH_ORDER" val="1"/>
  <p:tag name="MH_TYPE" val="NUMBER"/>
</p:tagLst>
</file>

<file path=ppt/tags/tag10.xml><?xml version="1.0" encoding="utf-8"?>
<p:tagLst xmlns:p="http://schemas.openxmlformats.org/presentationml/2006/main">
  <p:tag name="ID" val="626765"/>
  <p:tag name="MH" val="20170724220756"/>
  <p:tag name="MH_LIBRARY" val="CONTENTS"/>
  <p:tag name="MH_ORDER" val="4"/>
  <p:tag name="MH_TYPE" val="NUMBER"/>
</p:tagLst>
</file>

<file path=ppt/tags/tag11.xml><?xml version="1.0" encoding="utf-8"?>
<p:tagLst xmlns:p="http://schemas.openxmlformats.org/presentationml/2006/main">
  <p:tag name="ID" val="626765"/>
  <p:tag name="MH" val="20170724220756"/>
  <p:tag name="MH_LIBRARY" val="CONTENTS"/>
  <p:tag name="MH_TYPE" val="OTHERS"/>
</p:tagLst>
</file>

<file path=ppt/tags/tag12.xml><?xml version="1.0" encoding="utf-8"?>
<p:tagLst xmlns:p="http://schemas.openxmlformats.org/presentationml/2006/main">
  <p:tag name="ID" val="626765"/>
  <p:tag name="MH" val="20170724220756"/>
  <p:tag name="MH_LIBRARY" val="CONTENTS"/>
  <p:tag name="MH_ORDER" val="4"/>
  <p:tag name="MH_TYPE" val="ENTRY"/>
  <p:tag name="PA" val="v3.2.0"/>
</p:tagLst>
</file>

<file path=ppt/tags/tag13.xml><?xml version="1.0" encoding="utf-8"?>
<p:tagLst xmlns:p="http://schemas.openxmlformats.org/presentationml/2006/main">
  <p:tag name="ID" val="626765"/>
  <p:tag name="MH" val="20170724220756"/>
  <p:tag name="MH_LIBRARY" val="CONTENTS"/>
  <p:tag name="MH_TYPE" val="OTHERS"/>
</p:tagLst>
</file>

<file path=ppt/tags/tag14.xml><?xml version="1.0" encoding="utf-8"?>
<p:tagLst xmlns:p="http://schemas.openxmlformats.org/presentationml/2006/main">
  <p:tag name="ID" val="626765"/>
  <p:tag name="MH" val="20170724220756"/>
  <p:tag name="MH_LIBRARY" val="CONTENTS"/>
  <p:tag name="MH_TYPE" val="OTHERS"/>
</p:tagLst>
</file>

<file path=ppt/tags/tag15.xml><?xml version="1.0" encoding="utf-8"?>
<p:tagLst xmlns:p="http://schemas.openxmlformats.org/presentationml/2006/main">
  <p:tag name="ID" val="626765"/>
  <p:tag name="MH" val="20170724220756"/>
  <p:tag name="MH_LIBRARY" val="CONTENTS"/>
  <p:tag name="MH_ORDER" val="1"/>
  <p:tag name="MH_TYPE" val="ENTRY"/>
  <p:tag name="PA" val="v3.2.0"/>
</p:tagLst>
</file>

<file path=ppt/tags/tag1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ID" val="626765"/>
  <p:tag name="MH" val="20170724220756"/>
  <p:tag name="MH_LIBRARY" val="CONTENTS"/>
  <p:tag name="MH_TYPE" val="OTHERS"/>
</p:tagLst>
</file>

<file path=ppt/tags/tag3.xml><?xml version="1.0" encoding="utf-8"?>
<p:tagLst xmlns:p="http://schemas.openxmlformats.org/presentationml/2006/main">
  <p:tag name="ID" val="626765"/>
  <p:tag name="MH" val="20170724220756"/>
  <p:tag name="MH_LIBRARY" val="CONTENTS"/>
  <p:tag name="MH_ORDER" val="1"/>
  <p:tag name="MH_TYPE" val="ENTRY"/>
  <p:tag name="PA" val="v3.2.0"/>
</p:tagLst>
</file>

<file path=ppt/tags/tag4.xml><?xml version="1.0" encoding="utf-8"?>
<p:tagLst xmlns:p="http://schemas.openxmlformats.org/presentationml/2006/main">
  <p:tag name="ID" val="626765"/>
  <p:tag name="MH" val="20170724220756"/>
  <p:tag name="MH_LIBRARY" val="CONTENTS"/>
  <p:tag name="MH_ORDER" val="2"/>
  <p:tag name="MH_TYPE" val="NUMBER"/>
</p:tagLst>
</file>

<file path=ppt/tags/tag5.xml><?xml version="1.0" encoding="utf-8"?>
<p:tagLst xmlns:p="http://schemas.openxmlformats.org/presentationml/2006/main">
  <p:tag name="ID" val="626765"/>
  <p:tag name="MH" val="20170724220756"/>
  <p:tag name="MH_LIBRARY" val="CONTENTS"/>
  <p:tag name="MH_TYPE" val="OTHERS"/>
</p:tagLst>
</file>

<file path=ppt/tags/tag6.xml><?xml version="1.0" encoding="utf-8"?>
<p:tagLst xmlns:p="http://schemas.openxmlformats.org/presentationml/2006/main">
  <p:tag name="ID" val="626765"/>
  <p:tag name="MH" val="20170724220756"/>
  <p:tag name="MH_LIBRARY" val="CONTENTS"/>
  <p:tag name="MH_ORDER" val="2"/>
  <p:tag name="MH_TYPE" val="ENTRY"/>
  <p:tag name="PA" val="v3.2.0"/>
</p:tagLst>
</file>

<file path=ppt/tags/tag7.xml><?xml version="1.0" encoding="utf-8"?>
<p:tagLst xmlns:p="http://schemas.openxmlformats.org/presentationml/2006/main">
  <p:tag name="ID" val="626765"/>
  <p:tag name="MH" val="20170724220756"/>
  <p:tag name="MH_LIBRARY" val="CONTENTS"/>
  <p:tag name="MH_ORDER" val="3"/>
  <p:tag name="MH_TYPE" val="NUMBER"/>
</p:tagLst>
</file>

<file path=ppt/tags/tag8.xml><?xml version="1.0" encoding="utf-8"?>
<p:tagLst xmlns:p="http://schemas.openxmlformats.org/presentationml/2006/main">
  <p:tag name="ID" val="626765"/>
  <p:tag name="MH" val="20170724220756"/>
  <p:tag name="MH_LIBRARY" val="CONTENTS"/>
  <p:tag name="MH_TYPE" val="OTHERS"/>
</p:tagLst>
</file>

<file path=ppt/tags/tag9.xml><?xml version="1.0" encoding="utf-8"?>
<p:tagLst xmlns:p="http://schemas.openxmlformats.org/presentationml/2006/main">
  <p:tag name="ID" val="626765"/>
  <p:tag name="MH" val="20170724220756"/>
  <p:tag name="MH_LIBRARY" val="CONTENTS"/>
  <p:tag name="MH_ORDER" val="3"/>
  <p:tag name="MH_TYPE" val="ENTRY"/>
  <p:tag name="PA" val="v3.2.0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p0btej4">
      <a:majorFont>
        <a:latin typeface="印品灵秀体"/>
        <a:ea typeface="印品灵秀体"/>
        <a:cs typeface="Arial"/>
      </a:majorFont>
      <a:minorFont>
        <a:latin typeface="印品灵秀体"/>
        <a:ea typeface="印品灵秀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132</Paragraphs>
  <Slides>37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46">
      <vt:lpstr>Arial</vt:lpstr>
      <vt:lpstr>印品灵秀体</vt:lpstr>
      <vt:lpstr>等线 Light</vt:lpstr>
      <vt:lpstr>等线</vt:lpstr>
      <vt:lpstr>微软雅黑</vt:lpstr>
      <vt:lpstr>黑体</vt:lpstr>
      <vt:lpstr>楷体</vt:lpstr>
      <vt:lpstr>楷体_GB2312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2021-11-07T15:31:44.135</cp:lastPrinted>
  <dcterms:created xsi:type="dcterms:W3CDTF">2021-11-07T15:31:44Z</dcterms:created>
  <dcterms:modified xsi:type="dcterms:W3CDTF">2021-11-07T07:31:49Z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