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98"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9144000" cy="6858000" type="screen4x3"/>
  <p:notesSz cx="9144000" cy="6858000"/>
  <p:custDataLst>
    <p:tags r:id="rId41"/>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880"/>
        <p:guide pos="216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333333"/>
                </a:solidFill>
                <a:latin typeface="楷体" panose="02010609060101010101" charset="-122"/>
                <a:cs typeface="楷体" panose="02010609060101010101" charset="-122"/>
              </a:defRPr>
            </a:lvl1pPr>
          </a:lstStyle>
          <a:p>
            <a:endParaRPr/>
          </a:p>
        </p:txBody>
      </p:sp>
      <p:sp>
        <p:nvSpPr>
          <p:cNvPr id="3" name="Holder 3"/>
          <p:cNvSpPr>
            <a:spLocks noGrp="1"/>
          </p:cNvSpPr>
          <p:nvPr>
            <p:ph type="body" idx="1"/>
          </p:nvPr>
        </p:nvSpPr>
        <p:spPr/>
        <p:txBody>
          <a:bodyPr lIns="0" tIns="0" rIns="0" bIns="0"/>
          <a:lstStyle>
            <a:lvl1pPr>
              <a:defRPr sz="2000" b="0" i="0">
                <a:solidFill>
                  <a:srgbClr val="333333"/>
                </a:solidFill>
                <a:latin typeface="楷体" panose="02010609060101010101" charset="-122"/>
                <a:cs typeface="楷体" panose="02010609060101010101" charset="-122"/>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333333"/>
                </a:solidFill>
                <a:latin typeface="楷体" panose="02010609060101010101" charset="-122"/>
                <a:cs typeface="楷体" panose="02010609060101010101" charset="-122"/>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333333"/>
                </a:solidFill>
                <a:latin typeface="楷体" panose="02010609060101010101" charset="-122"/>
                <a:cs typeface="楷体" panose="02010609060101010101" charset="-122"/>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048125" y="1414018"/>
            <a:ext cx="1049654" cy="304800"/>
          </a:xfrm>
          <a:prstGeom prst="rect">
            <a:avLst/>
          </a:prstGeom>
        </p:spPr>
        <p:txBody>
          <a:bodyPr wrap="square" lIns="0" tIns="0" rIns="0" bIns="0">
            <a:spAutoFit/>
          </a:bodyPr>
          <a:lstStyle>
            <a:lvl1pPr>
              <a:defRPr sz="2000" b="1" i="0">
                <a:solidFill>
                  <a:srgbClr val="333333"/>
                </a:solidFill>
                <a:latin typeface="楷体" panose="02010609060101010101" charset="-122"/>
                <a:cs typeface="楷体" panose="02010609060101010101" charset="-122"/>
              </a:defRPr>
            </a:lvl1pPr>
          </a:lstStyle>
          <a:p>
            <a:endParaRPr/>
          </a:p>
        </p:txBody>
      </p:sp>
      <p:sp>
        <p:nvSpPr>
          <p:cNvPr id="3" name="Holder 3"/>
          <p:cNvSpPr>
            <a:spLocks noGrp="1"/>
          </p:cNvSpPr>
          <p:nvPr>
            <p:ph type="body" idx="1"/>
          </p:nvPr>
        </p:nvSpPr>
        <p:spPr>
          <a:xfrm>
            <a:off x="571296" y="1719533"/>
            <a:ext cx="8007984" cy="304800"/>
          </a:xfrm>
          <a:prstGeom prst="rect">
            <a:avLst/>
          </a:prstGeom>
        </p:spPr>
        <p:txBody>
          <a:bodyPr wrap="square" lIns="0" tIns="0" rIns="0" bIns="0">
            <a:spAutoFit/>
          </a:bodyPr>
          <a:lstStyle>
            <a:lvl1pPr>
              <a:defRPr sz="2000" b="0" i="0">
                <a:solidFill>
                  <a:srgbClr val="333333"/>
                </a:solidFill>
                <a:latin typeface="楷体" panose="02010609060101010101" charset="-122"/>
                <a:cs typeface="楷体" panose="02010609060101010101" charset="-122"/>
              </a:defRPr>
            </a:lvl1pPr>
          </a:lstStyle>
          <a:p>
            <a:endParaRPr/>
          </a:p>
        </p:txBody>
      </p:sp>
      <p:sp>
        <p:nvSpPr>
          <p:cNvPr id="4" name="Holder 4"/>
          <p:cNvSpPr>
            <a:spLocks noGrp="1"/>
          </p:cNvSpPr>
          <p:nvPr>
            <p:ph type="ftr" sz="quarter" idx="5"/>
          </p:nvPr>
        </p:nvSpPr>
        <p:spPr>
          <a:xfrm>
            <a:off x="3108960" y="6377940"/>
            <a:ext cx="2926080" cy="2743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274320"/>
          </a:xfrm>
          <a:prstGeom prst="rect">
            <a:avLst/>
          </a:prstGeom>
        </p:spPr>
        <p:txBody>
          <a:bodyPr wrap="square" lIns="0" tIns="0" rIns="0" bIns="0">
            <a:spAutoFit/>
          </a:bodyPr>
          <a:lstStyle>
            <a:lvl1pPr algn="l">
              <a:defRPr>
                <a:solidFill>
                  <a:schemeClr val="tx1">
                    <a:tint val="75000"/>
                  </a:schemeClr>
                </a:solidFill>
              </a:defRPr>
            </a:lvl1pPr>
          </a:lstStyle>
          <a:p>
            <a:fld id="{B6B0F5D3-63C8-4E44-A509-4967061C6387}" type="datetimeFigureOut">
              <a:rPr lang="en-US"/>
              <a:t>10/13/2021</a:t>
            </a:fld>
            <a:endParaRPr lang="en-US"/>
          </a:p>
        </p:txBody>
      </p:sp>
      <p:sp>
        <p:nvSpPr>
          <p:cNvPr id="6" name="Holder 6"/>
          <p:cNvSpPr>
            <a:spLocks noGrp="1"/>
          </p:cNvSpPr>
          <p:nvPr>
            <p:ph type="sldNum" sz="quarter" idx="7"/>
          </p:nvPr>
        </p:nvSpPr>
        <p:spPr>
          <a:xfrm>
            <a:off x="6583680" y="6377940"/>
            <a:ext cx="2103120" cy="274320"/>
          </a:xfrm>
          <a:prstGeom prst="rect">
            <a:avLst/>
          </a:prstGeom>
        </p:spPr>
        <p:txBody>
          <a:bodyPr wrap="square" lIns="0" tIns="0" rIns="0" bIns="0">
            <a:spAutoFit/>
          </a:bodyPr>
          <a:lstStyle>
            <a:lvl1pPr algn="r">
              <a:defRPr>
                <a:solidFill>
                  <a:schemeClr val="tx1">
                    <a:tint val="75000"/>
                  </a:schemeClr>
                </a:solidFill>
              </a:defRPr>
            </a:lvl1pPr>
          </a:lstStyle>
          <a:p>
            <a:fld id="{BEED04F2-E599-4834-B23C-5EE47F942817}"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1390015" y="2895600"/>
            <a:ext cx="5983605" cy="1109980"/>
          </a:xfrm>
          <a:prstGeom prst="rect">
            <a:avLst/>
          </a:prstGeom>
        </p:spPr>
        <p:txBody>
          <a:bodyPr vert="horz" wrap="square" lIns="0" tIns="12700" rIns="0" bIns="0" rtlCol="0">
            <a:spAutoFit/>
          </a:bodyPr>
          <a:lstStyle/>
          <a:p>
            <a:pPr marL="12700" algn="ctr">
              <a:lnSpc>
                <a:spcPct val="100000"/>
              </a:lnSpc>
              <a:spcBef>
                <a:spcPts val="100"/>
              </a:spcBef>
            </a:pPr>
            <a:r>
              <a:rPr lang="en-US" sz="3600" spc="-5" dirty="0" smtClean="0">
                <a:solidFill>
                  <a:srgbClr val="000000"/>
                </a:solidFill>
                <a:latin typeface="宋体" panose="02010600030101010101" pitchFamily="2" charset="-122"/>
                <a:cs typeface="宋体" panose="02010600030101010101" pitchFamily="2" charset="-122"/>
              </a:rPr>
              <a:t>2022年初中语文中考一轮复习</a:t>
            </a:r>
            <a:r>
              <a:rPr lang="en-US" sz="3600" spc="-5" dirty="0">
                <a:solidFill>
                  <a:srgbClr val="000000"/>
                </a:solidFill>
                <a:latin typeface="宋体" panose="02010600030101010101" pitchFamily="2" charset="-122"/>
                <a:cs typeface="宋体" panose="02010600030101010101" pitchFamily="2" charset="-122"/>
              </a:rPr>
              <a:t/>
            </a:r>
            <a:br>
              <a:rPr lang="en-US" sz="3600" spc="-5" dirty="0">
                <a:solidFill>
                  <a:srgbClr val="000000"/>
                </a:solidFill>
                <a:latin typeface="宋体" panose="02010600030101010101" pitchFamily="2" charset="-122"/>
                <a:cs typeface="宋体" panose="02010600030101010101" pitchFamily="2" charset="-122"/>
              </a:rPr>
            </a:br>
            <a:r>
              <a:rPr lang="en-US" sz="3600" spc="-5" dirty="0" err="1">
                <a:solidFill>
                  <a:srgbClr val="000000"/>
                </a:solidFill>
                <a:latin typeface="宋体" panose="02010600030101010101" pitchFamily="2" charset="-122"/>
                <a:cs typeface="宋体" panose="02010600030101010101" pitchFamily="2" charset="-122"/>
              </a:rPr>
              <a:t>议论文考场作答避雷区</a:t>
            </a:r>
            <a:endParaRPr lang="en-US" sz="3600" spc="-5" dirty="0">
              <a:solidFill>
                <a:srgbClr val="000000"/>
              </a:solidFill>
              <a:latin typeface="宋体" panose="02010600030101010101" pitchFamily="2" charset="-122"/>
              <a:cs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5991" y="207086"/>
            <a:ext cx="2974340" cy="318135"/>
          </a:xfrm>
          <a:prstGeom prst="rect">
            <a:avLst/>
          </a:prstGeom>
        </p:spPr>
        <p:txBody>
          <a:bodyPr vert="horz" wrap="square" lIns="0" tIns="13335" rIns="0" bIns="0" rtlCol="0">
            <a:spAutoFit/>
          </a:bodyPr>
          <a:lstStyle/>
          <a:p>
            <a:pPr marL="12700">
              <a:lnSpc>
                <a:spcPct val="100000"/>
              </a:lnSpc>
              <a:spcBef>
                <a:spcPts val="105"/>
              </a:spcBef>
            </a:pPr>
            <a:r>
              <a:rPr b="0" spc="-5">
                <a:latin typeface="微软雅黑" panose="020B0503020204020204" charset="-122"/>
                <a:cs typeface="微软雅黑" panose="020B0503020204020204" charset="-122"/>
              </a:rPr>
              <a:t>2020·北京延庆一模</a:t>
            </a:r>
          </a:p>
        </p:txBody>
      </p:sp>
      <p:sp>
        <p:nvSpPr>
          <p:cNvPr id="3" name="object 3"/>
          <p:cNvSpPr txBox="1"/>
          <p:nvPr/>
        </p:nvSpPr>
        <p:spPr>
          <a:xfrm>
            <a:off x="335991" y="806604"/>
            <a:ext cx="8664575" cy="6015355"/>
          </a:xfrm>
          <a:prstGeom prst="rect">
            <a:avLst/>
          </a:prstGeom>
        </p:spPr>
        <p:txBody>
          <a:bodyPr vert="horz" wrap="square" lIns="0" tIns="84455" rIns="0" bIns="0" rtlCol="0">
            <a:spAutoFit/>
          </a:bodyPr>
          <a:lstStyle/>
          <a:p>
            <a:pPr marL="469900">
              <a:lnSpc>
                <a:spcPct val="100000"/>
              </a:lnSpc>
              <a:spcBef>
                <a:spcPts val="665"/>
              </a:spcBef>
            </a:pPr>
            <a:r>
              <a:rPr sz="2000">
                <a:solidFill>
                  <a:srgbClr val="FF0000"/>
                </a:solidFill>
                <a:latin typeface="微软雅黑" panose="020B0503020204020204" charset="-122"/>
                <a:cs typeface="微软雅黑" panose="020B0503020204020204" charset="-122"/>
              </a:rPr>
              <a:t>说说本段的论证过程是怎样的</a:t>
            </a:r>
          </a:p>
          <a:p>
            <a:pPr marL="469900">
              <a:lnSpc>
                <a:spcPct val="100000"/>
              </a:lnSpc>
              <a:spcBef>
                <a:spcPts val="665"/>
              </a:spcBef>
            </a:pPr>
            <a:r>
              <a:rPr sz="2000">
                <a:solidFill>
                  <a:srgbClr val="FF0000"/>
                </a:solidFill>
                <a:latin typeface="微软雅黑" panose="020B0503020204020204" charset="-122"/>
                <a:cs typeface="微软雅黑" panose="020B0503020204020204" charset="-122"/>
              </a:rPr>
              <a:t>①蓄积攻坚精神，绝不能害怕困难。//②挫折与磨难，堪称检验初心的 试金石，推动事业发展的催化剂。③习近平总书记指出，“我们党在内忧外 患中诞生，在磨难挫折中成长，在攻坚克难中壮大。”④始终葆有攻坚精神，  是我们党带领人民战胜一切困难、从胜利走向胜利的重要法宝。//⑤面对来 势汹汹的新冠肺炎疫情，举国上下众志成城、共克时艰，打响了疫情防控的 人民战争、总体战、阻击战。⑥从誓言“疫情不退、我们不退”的医务工作 者，到夜以继日、埋头攻关的科技工作者，再到顶风冒雨、坚守岗位的社区 工作者……⑦无数党员干部不惧风浪、冲锋在前，同时间赛跑，与病魔较量， 汇聚起抗击疫情的强大合力。//⑧可见，面对挫折与磨难，焕发“越是艰险 越向前”的精神，坚定“不破楼兰终不还”的意志，一定能闯过一道道险关 隘口。</a:t>
            </a:r>
          </a:p>
          <a:p>
            <a:pPr marL="469900">
              <a:lnSpc>
                <a:spcPct val="100000"/>
              </a:lnSpc>
              <a:spcBef>
                <a:spcPts val="665"/>
              </a:spcBef>
            </a:pPr>
            <a:r>
              <a:rPr sz="2000">
                <a:solidFill>
                  <a:srgbClr val="FF0000"/>
                </a:solidFill>
                <a:latin typeface="微软雅黑" panose="020B0503020204020204" charset="-122"/>
                <a:cs typeface="微软雅黑" panose="020B0503020204020204" charset="-122"/>
              </a:rPr>
              <a:t>【参考答案】</a:t>
            </a:r>
          </a:p>
          <a:p>
            <a:pPr marL="469900">
              <a:lnSpc>
                <a:spcPct val="100000"/>
              </a:lnSpc>
              <a:spcBef>
                <a:spcPts val="665"/>
              </a:spcBef>
            </a:pPr>
            <a:r>
              <a:rPr sz="2000">
                <a:solidFill>
                  <a:srgbClr val="FF0000"/>
                </a:solidFill>
                <a:latin typeface="微软雅黑" panose="020B0503020204020204" charset="-122"/>
                <a:cs typeface="微软雅黑" panose="020B0503020204020204" charset="-122"/>
              </a:rPr>
              <a:t>首先提出本段的观点（分论点）蓄积攻坚精神，绝不能害怕困难。</a:t>
            </a:r>
          </a:p>
          <a:p>
            <a:pPr marL="469900">
              <a:lnSpc>
                <a:spcPct val="100000"/>
              </a:lnSpc>
              <a:spcBef>
                <a:spcPts val="665"/>
              </a:spcBef>
            </a:pPr>
            <a:r>
              <a:rPr sz="2000">
                <a:solidFill>
                  <a:srgbClr val="FF0000"/>
                </a:solidFill>
                <a:latin typeface="微软雅黑" panose="020B0503020204020204" charset="-122"/>
                <a:cs typeface="微软雅黑" panose="020B0503020204020204" charset="-122"/>
              </a:rPr>
              <a:t>然后（用道理论证）引习总书记的话来阐述葆有攻坚精神是我们党走向胜利的法宝，</a:t>
            </a:r>
          </a:p>
          <a:p>
            <a:pPr marL="469900">
              <a:lnSpc>
                <a:spcPct val="100000"/>
              </a:lnSpc>
              <a:spcBef>
                <a:spcPts val="665"/>
              </a:spcBef>
            </a:pPr>
            <a:r>
              <a:rPr sz="2000">
                <a:solidFill>
                  <a:srgbClr val="FF0000"/>
                </a:solidFill>
                <a:latin typeface="微软雅黑" panose="020B0503020204020204" charset="-122"/>
                <a:cs typeface="微软雅黑" panose="020B0503020204020204" charset="-122"/>
              </a:rPr>
              <a:t>接着（用举例论证）举抗击新冠的事例证明观点， 最后强调不怕困难才能战胜困难。（总结分论点）</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3554" y="778509"/>
            <a:ext cx="2316480" cy="318135"/>
          </a:xfrm>
          <a:prstGeom prst="rect">
            <a:avLst/>
          </a:prstGeom>
        </p:spPr>
        <p:txBody>
          <a:bodyPr vert="horz" wrap="square" lIns="0" tIns="13335" rIns="0" bIns="0" rtlCol="0">
            <a:spAutoFit/>
          </a:bodyPr>
          <a:lstStyle/>
          <a:p>
            <a:pPr marL="12700">
              <a:lnSpc>
                <a:spcPct val="100000"/>
              </a:lnSpc>
              <a:spcBef>
                <a:spcPts val="105"/>
              </a:spcBef>
            </a:pPr>
            <a:r>
              <a:rPr b="0">
                <a:solidFill>
                  <a:srgbClr val="FF0000"/>
                </a:solidFill>
                <a:latin typeface="微软雅黑" panose="020B0503020204020204" charset="-122"/>
                <a:cs typeface="微软雅黑" panose="020B0503020204020204" charset="-122"/>
              </a:rPr>
              <a:t>说说本段的论证思路</a:t>
            </a:r>
          </a:p>
        </p:txBody>
      </p:sp>
      <p:sp>
        <p:nvSpPr>
          <p:cNvPr id="3" name="object 3"/>
          <p:cNvSpPr txBox="1"/>
          <p:nvPr/>
        </p:nvSpPr>
        <p:spPr>
          <a:xfrm>
            <a:off x="346354" y="1097026"/>
            <a:ext cx="8409940" cy="5258435"/>
          </a:xfrm>
          <a:prstGeom prst="rect">
            <a:avLst/>
          </a:prstGeom>
        </p:spPr>
        <p:txBody>
          <a:bodyPr vert="horz" wrap="square" lIns="0" tIns="13335" rIns="0" bIns="0" rtlCol="0">
            <a:spAutoFit/>
          </a:bodyPr>
          <a:lstStyle/>
          <a:p>
            <a:pPr marL="12700" marR="5080" indent="457200">
              <a:lnSpc>
                <a:spcPct val="100000"/>
              </a:lnSpc>
              <a:spcBef>
                <a:spcPts val="105"/>
              </a:spcBef>
            </a:pPr>
            <a:r>
              <a:rPr sz="2000" spc="-5">
                <a:solidFill>
                  <a:srgbClr val="333333"/>
                </a:solidFill>
                <a:latin typeface="楷体" panose="02010609060101010101" charset="-122"/>
                <a:cs typeface="楷体" panose="02010609060101010101" charset="-122"/>
              </a:rPr>
              <a:t>①1889年，梵高住在精神病院。②备受病痛折磨的他，没日没夜地疯狂 作画。③直到某晚，他推开窗看见了满天繁星，整个人一下子被浩瀚星空晕 染了个通透。④于是便有了让人叹为观止的名画《星夜》。//⑤张晓风说：  “人不到山里去，不到水里去，那真是活得冤枉。”⑥她常常一身轻装踏入 山林，在云雾缭绕中痴痴地看。⑦每次从山林回来，心情都格外欢快，自然 的美摄人心魂，从未让她失望。//⑧庄子说：“天地有大美而不言。”//⑨  然而随着时代发展，现代人的审美逐渐被铺天盖地的宣传麻痹，被资本熏陶 教育得越来越趋于统一。⑩人们宁可花高价去画廊、T台朝圣美，研究明星 的穿着打扮来模仿美，跟在商人后面欣赏圈出来的人工美，也不愿运用自己 的灵魂感受天然之美。//⑪最动荡的美往往蕴于静水流深。⑫这是自然馈 赠的厚礼，唯有单纯明净的心才能发现。</a:t>
            </a:r>
          </a:p>
          <a:p>
            <a:pPr marL="12700" marR="5080" indent="457200">
              <a:lnSpc>
                <a:spcPct val="100000"/>
              </a:lnSpc>
              <a:spcBef>
                <a:spcPts val="105"/>
              </a:spcBef>
            </a:pPr>
            <a:r>
              <a:rPr sz="2000" spc="-5">
                <a:solidFill>
                  <a:srgbClr val="333333"/>
                </a:solidFill>
                <a:latin typeface="楷体" panose="02010609060101010101" charset="-122"/>
                <a:cs typeface="楷体" panose="02010609060101010101" charset="-122"/>
              </a:rPr>
              <a:t>【参考答案】</a:t>
            </a:r>
          </a:p>
          <a:p>
            <a:pPr marL="12700" marR="5080" indent="457200">
              <a:lnSpc>
                <a:spcPct val="100000"/>
              </a:lnSpc>
              <a:spcBef>
                <a:spcPts val="105"/>
              </a:spcBef>
            </a:pPr>
            <a:r>
              <a:rPr sz="2000" spc="-5">
                <a:solidFill>
                  <a:srgbClr val="333333"/>
                </a:solidFill>
                <a:latin typeface="楷体" panose="02010609060101010101" charset="-122"/>
                <a:cs typeface="楷体" panose="02010609060101010101" charset="-122"/>
              </a:rPr>
              <a:t>首先举了梵高画《星夜》、张晓风寻山林之乐的事例，（事实论据）</a:t>
            </a:r>
          </a:p>
          <a:p>
            <a:pPr marL="12700" marR="5080" indent="457200">
              <a:lnSpc>
                <a:spcPct val="100000"/>
              </a:lnSpc>
              <a:spcBef>
                <a:spcPts val="105"/>
              </a:spcBef>
            </a:pPr>
            <a:r>
              <a:rPr sz="2000" spc="-5">
                <a:solidFill>
                  <a:srgbClr val="333333"/>
                </a:solidFill>
                <a:latin typeface="楷体" panose="02010609060101010101" charset="-122"/>
                <a:cs typeface="楷体" panose="02010609060101010101" charset="-122"/>
              </a:rPr>
              <a:t>接着引了庄子的话论证美蕴藏亍自然之中，（道理论据）</a:t>
            </a:r>
          </a:p>
          <a:p>
            <a:pPr marL="12700" marR="5080" indent="457200">
              <a:lnSpc>
                <a:spcPct val="100000"/>
              </a:lnSpc>
              <a:spcBef>
                <a:spcPts val="105"/>
              </a:spcBef>
            </a:pPr>
            <a:r>
              <a:rPr sz="2000" spc="-5">
                <a:solidFill>
                  <a:srgbClr val="333333"/>
                </a:solidFill>
                <a:latin typeface="楷体" panose="02010609060101010101" charset="-122"/>
                <a:cs typeface="楷体" panose="02010609060101010101" charset="-122"/>
              </a:rPr>
              <a:t>然后将前人的做法与现代人不愿用自己的灵魂去感受天然之美的现象进行对比（对 比论证）</a:t>
            </a:r>
          </a:p>
          <a:p>
            <a:pPr marL="12700" marR="5080" indent="457200">
              <a:lnSpc>
                <a:spcPct val="100000"/>
              </a:lnSpc>
              <a:spcBef>
                <a:spcPts val="105"/>
              </a:spcBef>
            </a:pPr>
            <a:r>
              <a:rPr sz="2000" spc="-5">
                <a:solidFill>
                  <a:srgbClr val="333333"/>
                </a:solidFill>
                <a:latin typeface="楷体" panose="02010609060101010101" charset="-122"/>
                <a:cs typeface="楷体" panose="02010609060101010101" charset="-122"/>
              </a:rPr>
              <a:t>最后得出了最动荡的美往往蕴亍静水流深的分论点。（总结分论点）</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38555" y="2012315"/>
            <a:ext cx="6487795" cy="1109345"/>
          </a:xfrm>
          <a:prstGeom prst="rect">
            <a:avLst/>
          </a:prstGeom>
        </p:spPr>
        <p:txBody>
          <a:bodyPr vert="horz" wrap="square" lIns="0" tIns="12065" rIns="0" bIns="0" rtlCol="0">
            <a:spAutoFit/>
          </a:bodyPr>
          <a:lstStyle/>
          <a:p>
            <a:pPr marL="12700" marR="5080">
              <a:lnSpc>
                <a:spcPct val="150000"/>
              </a:lnSpc>
              <a:spcBef>
                <a:spcPts val="95"/>
              </a:spcBef>
            </a:pPr>
            <a:r>
              <a:rPr sz="4800" b="0">
                <a:latin typeface="楷体" panose="02010609060101010101" charset="-122"/>
                <a:cs typeface="楷体" panose="02010609060101010101" charset="-122"/>
              </a:rPr>
              <a:t>“干净”是 最好的气质</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3001010" cy="284480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眼睛</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陈全科（八岁）  我的眼睛很大很大 装得下高山</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装得下大海 装得下蓝天</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装得下整个世界 我的眼睛很小很小 有时遇到心事</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就连两行泪 也装不下</a:t>
            </a:r>
          </a:p>
        </p:txBody>
      </p:sp>
      <p:sp>
        <p:nvSpPr>
          <p:cNvPr id="4" name="object 4"/>
          <p:cNvSpPr/>
          <p:nvPr/>
        </p:nvSpPr>
        <p:spPr>
          <a:xfrm>
            <a:off x="4948046" y="2080895"/>
            <a:ext cx="4058539" cy="2696082"/>
          </a:xfrm>
          <a:prstGeom prst="rect">
            <a:avLst/>
          </a:prstGeom>
          <a:blipFill>
            <a:blip r:embed="rId3"/>
            <a:stretch>
              <a:fillRect/>
            </a:stretch>
          </a:blipFill>
        </p:spPr>
        <p:txBody>
          <a:bodyPr wrap="square" lIns="0" tIns="0" rIns="0" bIns="0" rtlCol="0"/>
          <a:lstStyle/>
          <a:p>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p:txBody>
      </p:sp>
      <p:sp>
        <p:nvSpPr>
          <p:cNvPr id="4" name="object 4"/>
          <p:cNvSpPr txBox="1"/>
          <p:nvPr/>
        </p:nvSpPr>
        <p:spPr>
          <a:xfrm>
            <a:off x="627989" y="1266169"/>
            <a:ext cx="8008620" cy="1978025"/>
          </a:xfrm>
          <a:prstGeom prst="rect">
            <a:avLst/>
          </a:prstGeom>
        </p:spPr>
        <p:txBody>
          <a:bodyPr vert="horz" wrap="square" lIns="0" tIns="149225" rIns="0" bIns="0" rtlCol="0">
            <a:spAutoFit/>
          </a:bodyPr>
          <a:lstStyle/>
          <a:p>
            <a:pPr marR="216535" algn="ctr">
              <a:lnSpc>
                <a:spcPct val="100000"/>
              </a:lnSpc>
              <a:spcBef>
                <a:spcPts val="1175"/>
              </a:spcBef>
            </a:pPr>
            <a:r>
              <a:rPr sz="1800">
                <a:solidFill>
                  <a:srgbClr val="333333"/>
                </a:solidFill>
                <a:latin typeface="楷体" panose="02010609060101010101" charset="-122"/>
                <a:cs typeface="楷体" panose="02010609060101010101" charset="-122"/>
              </a:rPr>
              <a:t>“干净”是最好的气质</a:t>
            </a:r>
          </a:p>
          <a:p>
            <a:pPr marR="216535" algn="ctr">
              <a:lnSpc>
                <a:spcPct val="100000"/>
              </a:lnSpc>
              <a:spcBef>
                <a:spcPts val="1175"/>
              </a:spcBef>
            </a:pPr>
            <a:r>
              <a:rPr sz="1800">
                <a:solidFill>
                  <a:srgbClr val="333333"/>
                </a:solidFill>
                <a:latin typeface="楷体" panose="02010609060101010101" charset="-122"/>
                <a:cs typeface="楷体" panose="02010609060101010101" charset="-122"/>
              </a:rPr>
              <a:t>王永清</a:t>
            </a:r>
          </a:p>
          <a:p>
            <a:pPr marR="216535" algn="ctr">
              <a:lnSpc>
                <a:spcPct val="100000"/>
              </a:lnSpc>
              <a:spcBef>
                <a:spcPts val="1175"/>
              </a:spcBef>
            </a:pPr>
            <a:r>
              <a:rPr sz="1800">
                <a:solidFill>
                  <a:srgbClr val="333333"/>
                </a:solidFill>
                <a:latin typeface="楷体" panose="02010609060101010101" charset="-122"/>
                <a:cs typeface="楷体" panose="02010609060101010101" charset="-122"/>
              </a:rPr>
              <a:t>①人最好看的样子，是干净。一直喜欢那些目光清澈的人，干净、自然、 纯真。眼睛是心灵之窗，内心干净，才会有眼神的干净。当一个人以孩子般</a:t>
            </a:r>
          </a:p>
          <a:p>
            <a:pPr marR="216535" algn="ctr">
              <a:lnSpc>
                <a:spcPct val="100000"/>
              </a:lnSpc>
              <a:spcBef>
                <a:spcPts val="1175"/>
              </a:spcBef>
            </a:pPr>
            <a:r>
              <a:rPr sz="1800">
                <a:solidFill>
                  <a:srgbClr val="333333"/>
                </a:solidFill>
                <a:latin typeface="楷体" panose="02010609060101010101" charset="-122"/>
                <a:cs typeface="楷体" panose="02010609060101010101" charset="-122"/>
              </a:rPr>
              <a:t>的目光去看这个世界，世界也就变得简单纯净起来。</a:t>
            </a:r>
          </a:p>
        </p:txBody>
      </p:sp>
      <p:sp>
        <p:nvSpPr>
          <p:cNvPr id="5" name="object 5"/>
          <p:cNvSpPr/>
          <p:nvPr/>
        </p:nvSpPr>
        <p:spPr>
          <a:xfrm>
            <a:off x="5374894" y="3635222"/>
            <a:ext cx="3768725" cy="2510028"/>
          </a:xfrm>
          <a:prstGeom prst="rect">
            <a:avLst/>
          </a:prstGeom>
          <a:blipFill>
            <a:blip r:embed="rId3"/>
            <a:stretch>
              <a:fillRect/>
            </a:stretch>
          </a:blipFill>
        </p:spPr>
        <p:txBody>
          <a:bodyPr wrap="square" lIns="0" tIns="0" rIns="0" bIns="0" rtlCol="0"/>
          <a:lstStyle/>
          <a:p>
            <a:endParaRPr/>
          </a:p>
        </p:txBody>
      </p:sp>
      <p:sp>
        <p:nvSpPr>
          <p:cNvPr id="6" name="object 6"/>
          <p:cNvSpPr txBox="1"/>
          <p:nvPr/>
        </p:nvSpPr>
        <p:spPr>
          <a:xfrm>
            <a:off x="627989" y="4421885"/>
            <a:ext cx="2319020" cy="317500"/>
          </a:xfrm>
          <a:prstGeom prst="rect">
            <a:avLst/>
          </a:prstGeom>
        </p:spPr>
        <p:txBody>
          <a:bodyPr vert="horz" wrap="square" lIns="0" tIns="12700" rIns="0" bIns="0" rtlCol="0">
            <a:spAutoFit/>
          </a:bodyPr>
          <a:lstStyle/>
          <a:p>
            <a:pPr marL="12700">
              <a:lnSpc>
                <a:spcPct val="100000"/>
              </a:lnSpc>
              <a:spcBef>
                <a:spcPts val="100"/>
              </a:spcBef>
            </a:pPr>
            <a:r>
              <a:rPr sz="2000">
                <a:solidFill>
                  <a:srgbClr val="FF0000"/>
                </a:solidFill>
                <a:latin typeface="微软雅黑" panose="020B0503020204020204" charset="-122"/>
                <a:cs typeface="微软雅黑" panose="020B0503020204020204" charset="-122"/>
              </a:rPr>
              <a:t>猜：中心论点是啥？</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4" name="object 4"/>
          <p:cNvSpPr txBox="1"/>
          <p:nvPr/>
        </p:nvSpPr>
        <p:spPr>
          <a:xfrm>
            <a:off x="682853" y="1023065"/>
            <a:ext cx="7781290" cy="3669665"/>
          </a:xfrm>
          <a:prstGeom prst="rect">
            <a:avLst/>
          </a:prstGeom>
        </p:spPr>
        <p:txBody>
          <a:bodyPr vert="horz" wrap="square" lIns="0" tIns="12065" rIns="0" bIns="0" rtlCol="0">
            <a:spAutoFit/>
          </a:bodyPr>
          <a:lstStyle/>
          <a:p>
            <a:pPr marL="12700" marR="5080" indent="457200" algn="just">
              <a:lnSpc>
                <a:spcPct val="150000"/>
              </a:lnSpc>
              <a:spcBef>
                <a:spcPts val="95"/>
              </a:spcBef>
            </a:pPr>
            <a:r>
              <a:rPr sz="2000" spc="45">
                <a:solidFill>
                  <a:srgbClr val="333333"/>
                </a:solidFill>
                <a:latin typeface="楷体" panose="02010609060101010101" charset="-122"/>
                <a:cs typeface="楷体" panose="02010609060101010101" charset="-122"/>
              </a:rPr>
              <a:t>②干净的人善良，无邪念。曾国藩说，为善最乐，是不求人知；  为恶最苦，是唯恐人知。做坏事的人，内心是不干净的，带着包袱生 活，心理负担何其沉重？常见四处逃亡的罪犯被抓后“一身轻松”。 心存善念的人内心光明、干净，看到在风中卖菜的大娘，就把她的菜 全部买下来，好让她早点回家。给流浪汉两个馒头，让有急事的行人 用一下你的手机。或者，把垃圾从绿化带里带到垃圾箱里，给陌生人 一个微笑……总之，一直沿着善念走下去，就会觉得太阳每天都是新 的。人人都面善，心中油然涌起对万事万物感恩的情愫。</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29910" y="417067"/>
            <a:ext cx="939800" cy="378460"/>
          </a:xfrm>
          <a:prstGeom prst="rect">
            <a:avLst/>
          </a:prstGeom>
        </p:spPr>
        <p:txBody>
          <a:bodyPr vert="horz" wrap="square" lIns="0" tIns="12700" rIns="0" bIns="0" rtlCol="0">
            <a:spAutoFit/>
          </a:bodyPr>
          <a:lstStyle/>
          <a:p>
            <a:pPr marL="12700">
              <a:lnSpc>
                <a:spcPct val="100000"/>
              </a:lnSpc>
              <a:spcBef>
                <a:spcPts val="100"/>
              </a:spcBef>
            </a:pPr>
            <a:r>
              <a:rPr sz="2400">
                <a:latin typeface="微软雅黑" panose="020B0503020204020204" charset="-122"/>
                <a:cs typeface="微软雅黑" panose="020B0503020204020204" charset="-122"/>
              </a:rPr>
              <a:t>曾国藩</a:t>
            </a:r>
          </a:p>
        </p:txBody>
      </p:sp>
      <p:sp>
        <p:nvSpPr>
          <p:cNvPr id="3" name="object 3"/>
          <p:cNvSpPr txBox="1">
            <a:spLocks noGrp="1"/>
          </p:cNvSpPr>
          <p:nvPr>
            <p:ph type="title"/>
          </p:nvPr>
        </p:nvSpPr>
        <p:spPr>
          <a:xfrm>
            <a:off x="4910710" y="783061"/>
            <a:ext cx="3378200" cy="1109345"/>
          </a:xfrm>
          <a:prstGeom prst="rect">
            <a:avLst/>
          </a:prstGeom>
        </p:spPr>
        <p:txBody>
          <a:bodyPr vert="horz" wrap="square" lIns="0" tIns="12065" rIns="0" bIns="0" rtlCol="0">
            <a:spAutoFit/>
          </a:bodyPr>
          <a:lstStyle/>
          <a:p>
            <a:pPr marL="12700" marR="5080" indent="457200">
              <a:lnSpc>
                <a:spcPct val="150000"/>
              </a:lnSpc>
              <a:spcBef>
                <a:spcPts val="95"/>
              </a:spcBef>
            </a:pPr>
            <a:r>
              <a:rPr sz="2400" b="0">
                <a:solidFill>
                  <a:srgbClr val="000000"/>
                </a:solidFill>
                <a:latin typeface="楷体" panose="02010609060101010101" charset="-122"/>
                <a:cs typeface="楷体" panose="02010609060101010101" charset="-122"/>
              </a:rPr>
              <a:t>晚清中兴第一名臣 底层知识分子逆袭的典范</a:t>
            </a:r>
          </a:p>
        </p:txBody>
      </p:sp>
      <p:sp>
        <p:nvSpPr>
          <p:cNvPr id="4" name="object 4"/>
          <p:cNvSpPr txBox="1"/>
          <p:nvPr/>
        </p:nvSpPr>
        <p:spPr>
          <a:xfrm>
            <a:off x="5672710" y="2063241"/>
            <a:ext cx="1854200" cy="378460"/>
          </a:xfrm>
          <a:prstGeom prst="rect">
            <a:avLst/>
          </a:prstGeom>
        </p:spPr>
        <p:txBody>
          <a:bodyPr vert="horz" wrap="square" lIns="0" tIns="12700" rIns="0" bIns="0" rtlCol="0">
            <a:spAutoFit/>
          </a:bodyPr>
          <a:lstStyle/>
          <a:p>
            <a:pPr marL="12700">
              <a:lnSpc>
                <a:spcPct val="100000"/>
              </a:lnSpc>
              <a:spcBef>
                <a:spcPts val="100"/>
              </a:spcBef>
            </a:pPr>
            <a:r>
              <a:rPr sz="2400">
                <a:latin typeface="楷体" panose="02010609060101010101" charset="-122"/>
                <a:cs typeface="楷体" panose="02010609060101010101" charset="-122"/>
              </a:rPr>
              <a:t>千古第一完人</a:t>
            </a:r>
          </a:p>
        </p:txBody>
      </p:sp>
      <p:sp>
        <p:nvSpPr>
          <p:cNvPr id="5" name="object 5"/>
          <p:cNvSpPr/>
          <p:nvPr/>
        </p:nvSpPr>
        <p:spPr>
          <a:xfrm>
            <a:off x="115746" y="1796923"/>
            <a:ext cx="4133341" cy="3647694"/>
          </a:xfrm>
          <a:prstGeom prst="rect">
            <a:avLst/>
          </a:prstGeom>
          <a:blipFill>
            <a:blip r:embed="rId2"/>
            <a:stretch>
              <a:fillRect/>
            </a:stretch>
          </a:blipFill>
        </p:spPr>
        <p:txBody>
          <a:bodyPr wrap="square" lIns="0" tIns="0" rIns="0" bIns="0" rtlCol="0"/>
          <a:lstStyle/>
          <a:p>
            <a:endParaRPr/>
          </a:p>
        </p:txBody>
      </p:sp>
      <p:sp>
        <p:nvSpPr>
          <p:cNvPr id="6" name="object 6"/>
          <p:cNvSpPr txBox="1"/>
          <p:nvPr/>
        </p:nvSpPr>
        <p:spPr>
          <a:xfrm>
            <a:off x="4340733" y="3119374"/>
            <a:ext cx="4597400" cy="2679700"/>
          </a:xfrm>
          <a:prstGeom prst="rect">
            <a:avLst/>
          </a:prstGeom>
        </p:spPr>
        <p:txBody>
          <a:bodyPr vert="horz" wrap="square" lIns="0" tIns="149860" rIns="0" bIns="0" rtlCol="0">
            <a:spAutoFit/>
          </a:bodyPr>
          <a:lstStyle/>
          <a:p>
            <a:pPr marL="635" algn="ctr">
              <a:lnSpc>
                <a:spcPct val="100000"/>
              </a:lnSpc>
              <a:spcBef>
                <a:spcPts val="1180"/>
              </a:spcBef>
            </a:pPr>
            <a:r>
              <a:rPr sz="1800">
                <a:solidFill>
                  <a:srgbClr val="333333"/>
                </a:solidFill>
                <a:latin typeface="楷体" panose="02010609060101010101" charset="-122"/>
                <a:cs typeface="楷体" panose="02010609060101010101" charset="-122"/>
              </a:rPr>
              <a:t>在他的倡议下，</a:t>
            </a:r>
          </a:p>
          <a:p>
            <a:pPr marL="635" algn="ctr">
              <a:lnSpc>
                <a:spcPct val="100000"/>
              </a:lnSpc>
              <a:spcBef>
                <a:spcPts val="1180"/>
              </a:spcBef>
            </a:pPr>
            <a:r>
              <a:rPr sz="1800">
                <a:solidFill>
                  <a:srgbClr val="333333"/>
                </a:solidFill>
                <a:latin typeface="楷体" panose="02010609060101010101" charset="-122"/>
                <a:cs typeface="楷体" panose="02010609060101010101" charset="-122"/>
              </a:rPr>
              <a:t>建造了中国第一艘轮船 建立了第一所兵工学堂</a:t>
            </a:r>
          </a:p>
          <a:p>
            <a:pPr marL="635" algn="ctr">
              <a:lnSpc>
                <a:spcPct val="100000"/>
              </a:lnSpc>
              <a:spcBef>
                <a:spcPts val="1180"/>
              </a:spcBef>
            </a:pPr>
            <a:r>
              <a:rPr sz="1800">
                <a:solidFill>
                  <a:srgbClr val="333333"/>
                </a:solidFill>
                <a:latin typeface="楷体" panose="02010609060101010101" charset="-122"/>
                <a:cs typeface="楷体" panose="02010609060101010101" charset="-122"/>
              </a:rPr>
              <a:t>印刷翻译了第一批西方书籍 安排了第一批赴美留学生</a:t>
            </a:r>
          </a:p>
          <a:p>
            <a:pPr marL="635" algn="ctr">
              <a:lnSpc>
                <a:spcPct val="100000"/>
              </a:lnSpc>
              <a:spcBef>
                <a:spcPts val="1180"/>
              </a:spcBef>
            </a:pPr>
            <a:r>
              <a:rPr sz="1800">
                <a:solidFill>
                  <a:srgbClr val="333333"/>
                </a:solidFill>
                <a:latin typeface="楷体" panose="02010609060101010101" charset="-122"/>
                <a:cs typeface="楷体" panose="02010609060101010101" charset="-122"/>
              </a:rPr>
              <a:t>（里面包括后来的清华校长、国务院总理，还</a:t>
            </a:r>
          </a:p>
          <a:p>
            <a:pPr marL="635" algn="ctr">
              <a:lnSpc>
                <a:spcPct val="100000"/>
              </a:lnSpc>
              <a:spcBef>
                <a:spcPts val="1180"/>
              </a:spcBef>
            </a:pPr>
            <a:r>
              <a:rPr sz="1800">
                <a:solidFill>
                  <a:srgbClr val="333333"/>
                </a:solidFill>
                <a:latin typeface="楷体" panose="02010609060101010101" charset="-122"/>
                <a:cs typeface="楷体" panose="02010609060101010101" charset="-122"/>
              </a:rPr>
              <a:t>有詹天佑）</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55116" y="2758567"/>
            <a:ext cx="3585845" cy="318135"/>
          </a:xfrm>
          <a:prstGeom prst="rect">
            <a:avLst/>
          </a:prstGeom>
        </p:spPr>
        <p:txBody>
          <a:bodyPr vert="horz" wrap="square" lIns="0" tIns="13335" rIns="0" bIns="0" rtlCol="0">
            <a:spAutoFit/>
          </a:bodyPr>
          <a:lstStyle/>
          <a:p>
            <a:pPr marL="12700">
              <a:lnSpc>
                <a:spcPct val="100000"/>
              </a:lnSpc>
              <a:spcBef>
                <a:spcPts val="105"/>
              </a:spcBef>
            </a:pPr>
            <a:r>
              <a:rPr sz="2000">
                <a:solidFill>
                  <a:srgbClr val="333333"/>
                </a:solidFill>
                <a:latin typeface="楷体" panose="02010609060101010101" charset="-122"/>
                <a:cs typeface="楷体" panose="02010609060101010101" charset="-122"/>
              </a:rPr>
              <a:t>学问之道无穷，而总以有恒为主</a:t>
            </a:r>
          </a:p>
        </p:txBody>
      </p:sp>
      <p:sp>
        <p:nvSpPr>
          <p:cNvPr id="3" name="object 3"/>
          <p:cNvSpPr/>
          <p:nvPr/>
        </p:nvSpPr>
        <p:spPr>
          <a:xfrm>
            <a:off x="85722" y="962786"/>
            <a:ext cx="4720336" cy="1503299"/>
          </a:xfrm>
          <a:prstGeom prst="rect">
            <a:avLst/>
          </a:prstGeom>
          <a:blipFill>
            <a:blip r:embed="rId2"/>
            <a:stretch>
              <a:fillRect/>
            </a:stretch>
          </a:blipFill>
        </p:spPr>
        <p:txBody>
          <a:bodyPr wrap="square" lIns="0" tIns="0" rIns="0" bIns="0" rtlCol="0"/>
          <a:lstStyle/>
          <a:p>
            <a:endParaRPr/>
          </a:p>
        </p:txBody>
      </p:sp>
      <p:sp>
        <p:nvSpPr>
          <p:cNvPr id="6" name="object 6"/>
          <p:cNvSpPr/>
          <p:nvPr/>
        </p:nvSpPr>
        <p:spPr>
          <a:xfrm>
            <a:off x="6048502" y="3531387"/>
            <a:ext cx="2838323" cy="2838322"/>
          </a:xfrm>
          <a:prstGeom prst="rect">
            <a:avLst/>
          </a:prstGeom>
          <a:blipFill>
            <a:blip r:embed="rId3"/>
            <a:stretch>
              <a:fillRect/>
            </a:stretch>
          </a:blipFill>
        </p:spPr>
        <p:txBody>
          <a:bodyPr wrap="square" lIns="0" tIns="0" rIns="0" bIns="0" rtlCol="0"/>
          <a:lstStyle/>
          <a:p>
            <a:endParaRPr/>
          </a:p>
        </p:txBody>
      </p:sp>
      <p:sp>
        <p:nvSpPr>
          <p:cNvPr id="7" name="object 7"/>
          <p:cNvSpPr txBox="1"/>
          <p:nvPr/>
        </p:nvSpPr>
        <p:spPr>
          <a:xfrm>
            <a:off x="147320" y="4074795"/>
            <a:ext cx="6052185" cy="1483360"/>
          </a:xfrm>
          <a:prstGeom prst="rect">
            <a:avLst/>
          </a:prstGeom>
        </p:spPr>
        <p:txBody>
          <a:bodyPr vert="horz" wrap="square" lIns="0" tIns="195580" rIns="0" bIns="0" rtlCol="0">
            <a:spAutoFit/>
          </a:bodyPr>
          <a:lstStyle/>
          <a:p>
            <a:pPr algn="ctr">
              <a:lnSpc>
                <a:spcPct val="100000"/>
              </a:lnSpc>
              <a:spcBef>
                <a:spcPts val="1540"/>
              </a:spcBef>
            </a:pPr>
            <a:r>
              <a:rPr sz="2400">
                <a:latin typeface="微软雅黑" panose="020B0503020204020204" charset="-122"/>
                <a:cs typeface="微软雅黑" panose="020B0503020204020204" charset="-122"/>
              </a:rPr>
              <a:t>小时候背书不如入室之贼</a:t>
            </a:r>
          </a:p>
          <a:p>
            <a:pPr algn="ctr">
              <a:lnSpc>
                <a:spcPct val="100000"/>
              </a:lnSpc>
              <a:spcBef>
                <a:spcPts val="1540"/>
              </a:spcBef>
            </a:pPr>
            <a:r>
              <a:rPr sz="2400">
                <a:latin typeface="微软雅黑" panose="020B0503020204020204" charset="-122"/>
                <a:cs typeface="微软雅黑" panose="020B0503020204020204" charset="-122"/>
              </a:rPr>
              <a:t>梁启超：文正固非有超群绝伦之天 才，在并时诸贤杰中，称最钝拙。</a:t>
            </a:r>
          </a:p>
        </p:txBody>
      </p:sp>
      <p:pic>
        <p:nvPicPr>
          <p:cNvPr id="8" name="图片 7"/>
          <p:cNvPicPr>
            <a:picLocks noChangeAspect="1"/>
          </p:cNvPicPr>
          <p:nvPr/>
        </p:nvPicPr>
        <p:blipFill>
          <a:blip r:embed="rId4"/>
          <a:stretch>
            <a:fillRect/>
          </a:stretch>
        </p:blipFill>
        <p:spPr>
          <a:xfrm>
            <a:off x="5257800" y="1524000"/>
            <a:ext cx="3463925" cy="165544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67004" y="1131143"/>
            <a:ext cx="7799070" cy="3624580"/>
          </a:xfrm>
          <a:prstGeom prst="rect">
            <a:avLst/>
          </a:prstGeom>
        </p:spPr>
        <p:txBody>
          <a:bodyPr vert="horz" wrap="square" lIns="0" tIns="149860" rIns="0" bIns="0" rtlCol="0">
            <a:spAutoFit/>
          </a:bodyPr>
          <a:lstStyle/>
          <a:p>
            <a:pPr marL="469265">
              <a:lnSpc>
                <a:spcPct val="100000"/>
              </a:lnSpc>
              <a:spcBef>
                <a:spcPts val="1180"/>
              </a:spcBef>
            </a:pPr>
            <a:r>
              <a:rPr sz="1800" spc="-5">
                <a:solidFill>
                  <a:srgbClr val="333333"/>
                </a:solidFill>
                <a:latin typeface="微软雅黑" panose="020B0503020204020204" charset="-122"/>
                <a:cs typeface="微软雅黑" panose="020B0503020204020204" charset="-122"/>
              </a:rPr>
              <a:t>用//给下列文段分层，限三处。</a:t>
            </a:r>
          </a:p>
          <a:p>
            <a:pPr marL="469265">
              <a:lnSpc>
                <a:spcPct val="100000"/>
              </a:lnSpc>
              <a:spcBef>
                <a:spcPts val="1180"/>
              </a:spcBef>
            </a:pPr>
            <a:r>
              <a:rPr sz="1800" spc="-5">
                <a:solidFill>
                  <a:srgbClr val="333333"/>
                </a:solidFill>
                <a:latin typeface="微软雅黑" panose="020B0503020204020204" charset="-122"/>
                <a:cs typeface="微软雅黑" panose="020B0503020204020204" charset="-122"/>
              </a:rPr>
              <a:t>①干净的人善良，无邪念。②曾国藩说，为善最乐，是不求人知；为恶最 苦，是唯恐人知。③做坏事的人，内心是不干净的，带着包袱生活，心理负担 何其沉重？常见四处逃亡的罪犯被抓后“一身轻松”。④心存善念的人内心光 明、干净，看到在风中卖菜的大娘，就把她的菜全部买下来，好让她早点回家</a:t>
            </a:r>
          </a:p>
          <a:p>
            <a:pPr marL="469265">
              <a:lnSpc>
                <a:spcPct val="100000"/>
              </a:lnSpc>
              <a:spcBef>
                <a:spcPts val="1180"/>
              </a:spcBef>
            </a:pPr>
            <a:r>
              <a:rPr sz="1800" spc="-5">
                <a:solidFill>
                  <a:srgbClr val="333333"/>
                </a:solidFill>
                <a:latin typeface="微软雅黑" panose="020B0503020204020204" charset="-122"/>
                <a:cs typeface="微软雅黑" panose="020B0503020204020204" charset="-122"/>
              </a:rPr>
              <a:t>。⑤给流浪汉两个馒头，让有急事的行人用一下你的手机。或者，把垃圾从绿 化带里带到垃圾箱里，给陌生人一个微笑……⑥总之，一直沿着善念走下去， 就会觉得太阳每天都是新的。人人都面善，心中油然涌起对万事万物感恩的情 愫。</a:t>
            </a:r>
          </a:p>
          <a:p>
            <a:pPr marL="469265">
              <a:lnSpc>
                <a:spcPct val="100000"/>
              </a:lnSpc>
              <a:spcBef>
                <a:spcPts val="1180"/>
              </a:spcBef>
            </a:pPr>
            <a:r>
              <a:rPr sz="1800" spc="-5">
                <a:solidFill>
                  <a:srgbClr val="333333"/>
                </a:solidFill>
                <a:latin typeface="微软雅黑" panose="020B0503020204020204" charset="-122"/>
                <a:cs typeface="微软雅黑" panose="020B0503020204020204" charset="-122"/>
              </a:rPr>
              <a:t>① // ② // ③ ④ ⑤ // ⑥</a:t>
            </a:r>
          </a:p>
        </p:txBody>
      </p:sp>
      <p:sp>
        <p:nvSpPr>
          <p:cNvPr id="5" name="object 5"/>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6" name="object 6"/>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4" name="object 4"/>
          <p:cNvSpPr/>
          <p:nvPr/>
        </p:nvSpPr>
        <p:spPr>
          <a:xfrm>
            <a:off x="3896233" y="2748139"/>
            <a:ext cx="458470" cy="0"/>
          </a:xfrm>
          <a:custGeom>
            <a:avLst/>
            <a:gdLst/>
            <a:ahLst/>
            <a:cxnLst/>
            <a:rect l="l" t="t" r="r" b="b"/>
            <a:pathLst>
              <a:path w="458470">
                <a:moveTo>
                  <a:pt x="0" y="0"/>
                </a:moveTo>
                <a:lnTo>
                  <a:pt x="458092" y="0"/>
                </a:lnTo>
              </a:path>
            </a:pathLst>
          </a:custGeom>
          <a:ln w="15180">
            <a:solidFill>
              <a:srgbClr val="323232"/>
            </a:solidFill>
          </a:ln>
        </p:spPr>
        <p:txBody>
          <a:bodyPr wrap="square" lIns="0" tIns="0" rIns="0" bIns="0" rtlCol="0"/>
          <a:lstStyle/>
          <a:p>
            <a:endParaRPr/>
          </a:p>
        </p:txBody>
      </p:sp>
      <p:sp>
        <p:nvSpPr>
          <p:cNvPr id="5" name="object 5"/>
          <p:cNvSpPr/>
          <p:nvPr/>
        </p:nvSpPr>
        <p:spPr>
          <a:xfrm>
            <a:off x="4353411" y="2748139"/>
            <a:ext cx="3353435" cy="0"/>
          </a:xfrm>
          <a:custGeom>
            <a:avLst/>
            <a:gdLst/>
            <a:ahLst/>
            <a:cxnLst/>
            <a:rect l="l" t="t" r="r" b="b"/>
            <a:pathLst>
              <a:path w="3353434">
                <a:moveTo>
                  <a:pt x="0" y="0"/>
                </a:moveTo>
                <a:lnTo>
                  <a:pt x="3353104" y="0"/>
                </a:lnTo>
              </a:path>
            </a:pathLst>
          </a:custGeom>
          <a:ln w="15180">
            <a:solidFill>
              <a:srgbClr val="323232"/>
            </a:solidFill>
          </a:ln>
        </p:spPr>
        <p:txBody>
          <a:bodyPr wrap="square" lIns="0" tIns="0" rIns="0" bIns="0" rtlCol="0"/>
          <a:lstStyle/>
          <a:p>
            <a:endParaRPr/>
          </a:p>
        </p:txBody>
      </p:sp>
      <p:sp>
        <p:nvSpPr>
          <p:cNvPr id="6" name="object 6"/>
          <p:cNvSpPr txBox="1"/>
          <p:nvPr/>
        </p:nvSpPr>
        <p:spPr>
          <a:xfrm>
            <a:off x="682853" y="2467102"/>
            <a:ext cx="7722870" cy="287020"/>
          </a:xfrm>
          <a:prstGeom prst="rect">
            <a:avLst/>
          </a:prstGeom>
        </p:spPr>
        <p:txBody>
          <a:bodyPr vert="horz" wrap="square" lIns="0" tIns="12700" rIns="0" bIns="0" rtlCol="0">
            <a:spAutoFit/>
          </a:bodyPr>
          <a:lstStyle/>
          <a:p>
            <a:pPr marL="12700">
              <a:lnSpc>
                <a:spcPct val="100000"/>
              </a:lnSpc>
              <a:spcBef>
                <a:spcPts val="100"/>
              </a:spcBef>
              <a:tabLst>
                <a:tab pos="7023100" algn="l"/>
              </a:tabLst>
            </a:pPr>
            <a:r>
              <a:rPr sz="1800">
                <a:solidFill>
                  <a:srgbClr val="333333"/>
                </a:solidFill>
                <a:latin typeface="微软雅黑" panose="020B0503020204020204" charset="-122"/>
                <a:cs typeface="微软雅黑" panose="020B0503020204020204" charset="-122"/>
              </a:rPr>
              <a:t>事的人，内心是不干净的‛和‚	‛两个</a:t>
            </a:r>
          </a:p>
        </p:txBody>
      </p:sp>
      <p:sp>
        <p:nvSpPr>
          <p:cNvPr id="7" name="object 7"/>
          <p:cNvSpPr txBox="1"/>
          <p:nvPr/>
        </p:nvSpPr>
        <p:spPr>
          <a:xfrm>
            <a:off x="657453" y="1094994"/>
            <a:ext cx="7697470" cy="1399540"/>
          </a:xfrm>
          <a:prstGeom prst="rect">
            <a:avLst/>
          </a:prstGeom>
        </p:spPr>
        <p:txBody>
          <a:bodyPr vert="horz" wrap="square" lIns="0" tIns="149860" rIns="0" bIns="0" rtlCol="0">
            <a:spAutoFit/>
          </a:bodyPr>
          <a:lstStyle/>
          <a:p>
            <a:pPr marL="495300">
              <a:lnSpc>
                <a:spcPct val="100000"/>
              </a:lnSpc>
              <a:spcBef>
                <a:spcPts val="1180"/>
              </a:spcBef>
            </a:pPr>
            <a:r>
              <a:rPr sz="1800" spc="105">
                <a:solidFill>
                  <a:srgbClr val="333333"/>
                </a:solidFill>
                <a:latin typeface="微软雅黑" panose="020B0503020204020204" charset="-122"/>
                <a:cs typeface="微软雅黑" panose="020B0503020204020204" charset="-122"/>
              </a:rPr>
              <a:t>3.根据第②段内容填空。（3分）</a:t>
            </a:r>
          </a:p>
          <a:p>
            <a:pPr marL="495300">
              <a:lnSpc>
                <a:spcPct val="100000"/>
              </a:lnSpc>
              <a:spcBef>
                <a:spcPts val="1180"/>
              </a:spcBef>
            </a:pPr>
            <a:r>
              <a:rPr sz="1800" spc="105">
                <a:solidFill>
                  <a:srgbClr val="333333"/>
                </a:solidFill>
                <a:latin typeface="微软雅黑" panose="020B0503020204020204" charset="-122"/>
                <a:cs typeface="微软雅黑" panose="020B0503020204020204" charset="-122"/>
              </a:rPr>
              <a:t>本段首先提出分论点，接着以曾国藩的话为道理论据论证分论点；然后 运用 	对比	论证和 	举例	论证，通过逃亡罪犯被抓等例子，从‚做坏</a:t>
            </a:r>
          </a:p>
        </p:txBody>
      </p:sp>
      <p:sp>
        <p:nvSpPr>
          <p:cNvPr id="8" name="object 8"/>
          <p:cNvSpPr txBox="1"/>
          <p:nvPr/>
        </p:nvSpPr>
        <p:spPr>
          <a:xfrm>
            <a:off x="4279519" y="2435478"/>
            <a:ext cx="2997200"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FF0000"/>
                </a:solidFill>
                <a:latin typeface="楷体" panose="02010609060101010101" charset="-122"/>
                <a:cs typeface="楷体" panose="02010609060101010101" charset="-122"/>
              </a:rPr>
              <a:t>心存善念的人内心光明、干净</a:t>
            </a:r>
          </a:p>
        </p:txBody>
      </p:sp>
      <p:sp>
        <p:nvSpPr>
          <p:cNvPr id="9" name="object 9"/>
          <p:cNvSpPr txBox="1"/>
          <p:nvPr/>
        </p:nvSpPr>
        <p:spPr>
          <a:xfrm>
            <a:off x="273202" y="2878965"/>
            <a:ext cx="8651240" cy="2506980"/>
          </a:xfrm>
          <a:prstGeom prst="rect">
            <a:avLst/>
          </a:prstGeom>
        </p:spPr>
        <p:txBody>
          <a:bodyPr vert="horz" wrap="square" lIns="0" tIns="12700" rIns="0" bIns="0" rtlCol="0">
            <a:spAutoFit/>
          </a:bodyPr>
          <a:lstStyle/>
          <a:p>
            <a:pPr marL="422275">
              <a:lnSpc>
                <a:spcPct val="100000"/>
              </a:lnSpc>
              <a:spcBef>
                <a:spcPts val="100"/>
              </a:spcBef>
            </a:pPr>
            <a:r>
              <a:rPr sz="1800">
                <a:solidFill>
                  <a:srgbClr val="333333"/>
                </a:solidFill>
                <a:latin typeface="微软雅黑" panose="020B0503020204020204" charset="-122"/>
                <a:cs typeface="微软雅黑" panose="020B0503020204020204" charset="-122"/>
              </a:rPr>
              <a:t>方面进一步论证；最后总结出干净的人保持善念，心存感恩。</a:t>
            </a:r>
          </a:p>
          <a:p>
            <a:pPr marL="422275">
              <a:lnSpc>
                <a:spcPct val="100000"/>
              </a:lnSpc>
              <a:spcBef>
                <a:spcPts val="100"/>
              </a:spcBef>
            </a:pPr>
            <a:endParaRPr sz="1800">
              <a:solidFill>
                <a:srgbClr val="333333"/>
              </a:solidFill>
              <a:latin typeface="微软雅黑" panose="020B0503020204020204" charset="-122"/>
              <a:cs typeface="微软雅黑" panose="020B0503020204020204" charset="-122"/>
            </a:endParaRPr>
          </a:p>
          <a:p>
            <a:pPr marL="422275">
              <a:lnSpc>
                <a:spcPct val="100000"/>
              </a:lnSpc>
              <a:spcBef>
                <a:spcPts val="100"/>
              </a:spcBef>
            </a:pPr>
            <a:r>
              <a:rPr sz="1800">
                <a:solidFill>
                  <a:srgbClr val="333333"/>
                </a:solidFill>
                <a:latin typeface="微软雅黑" panose="020B0503020204020204" charset="-122"/>
                <a:cs typeface="微软雅黑" panose="020B0503020204020204" charset="-122"/>
              </a:rPr>
              <a:t>①干净的人善良，无邪念。②曾国藩说，为善最乐，是不求人知；为恶最苦，  是唯恐人知。③做坏事的人，内心是不干净的，带着包袱生活，心理负担何其沉重？ 常见四处逃亡的罪犯被抓后“一身轻松”。④心存善念的人内心光明、干净，看到 在风中卖菜的大娘，就把她的菜全部买下来，好让她早点回家。⑤给流浪汉两个馒 头，让有急事的行人用一下你的手机。或者，把垃圾从绿化带里带到垃圾箱里，给 陌生人一个微笑……⑥总之，一直沿着善念走下去，就会觉得太阳每天都是新的。 人人都面善，心中油然涌起对万事万物感恩的情愫。</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33400" y="685800"/>
            <a:ext cx="7870190" cy="1658620"/>
          </a:xfrm>
          <a:prstGeom prst="rect">
            <a:avLst/>
          </a:prstGeom>
        </p:spPr>
        <p:txBody>
          <a:bodyPr vert="horz" wrap="square" lIns="0" tIns="12700" rIns="0" bIns="0" rtlCol="0">
            <a:spAutoFit/>
          </a:bodyPr>
          <a:lstStyle/>
          <a:p>
            <a:pPr marL="12700" marR="11430" indent="457200">
              <a:lnSpc>
                <a:spcPct val="100000"/>
              </a:lnSpc>
              <a:spcBef>
                <a:spcPts val="100"/>
              </a:spcBef>
            </a:pPr>
            <a:r>
              <a:rPr sz="1800">
                <a:solidFill>
                  <a:srgbClr val="333333"/>
                </a:solidFill>
                <a:latin typeface="仿宋" panose="02010609060101010101" charset="-122"/>
                <a:ea typeface="仿宋" panose="02010609060101010101" charset="-122"/>
                <a:cs typeface="仿宋" panose="02010609060101010101" charset="-122"/>
              </a:rPr>
              <a:t>①我总疑心这个神通广大的猴子不是国货，乃是一件从印度进口的。也许连无支 祁的神话也是受了印度影响而仿造的。因为《太平广记》和《太平寰宇记》都根据《古岳渎经》，而《古岳渎经》本身便不是一部可信的古书。宋、元的僧伽神话，更 不消说了。因此，我依着钢和泰博士（Baror A·von Stael Holstein）的指引，在 印度最古的纪事诗《拉麻传》（Ramayana）里寻得一个哈奴曼（Hanuman），大概可</a:t>
            </a:r>
          </a:p>
        </p:txBody>
      </p:sp>
      <p:sp>
        <p:nvSpPr>
          <p:cNvPr id="3" name="object 3"/>
          <p:cNvSpPr txBox="1"/>
          <p:nvPr/>
        </p:nvSpPr>
        <p:spPr>
          <a:xfrm>
            <a:off x="4343603" y="2070988"/>
            <a:ext cx="2769235"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仿宋" panose="02010609060101010101" charset="-122"/>
                <a:ea typeface="仿宋" panose="02010609060101010101" charset="-122"/>
                <a:cs typeface="楷体" panose="02010609060101010101" charset="-122"/>
              </a:rPr>
              <a:t>以算是齐天大圣的背影了。</a:t>
            </a:r>
          </a:p>
        </p:txBody>
      </p:sp>
      <p:sp>
        <p:nvSpPr>
          <p:cNvPr id="5" name="object 5"/>
          <p:cNvSpPr txBox="1">
            <a:spLocks noGrp="1"/>
          </p:cNvSpPr>
          <p:nvPr>
            <p:ph type="title"/>
          </p:nvPr>
        </p:nvSpPr>
        <p:spPr>
          <a:xfrm>
            <a:off x="438099" y="209169"/>
            <a:ext cx="2083435"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胡适《西游记考证》</a:t>
            </a:r>
          </a:p>
        </p:txBody>
      </p:sp>
      <p:sp>
        <p:nvSpPr>
          <p:cNvPr id="6" name="object 6"/>
          <p:cNvSpPr txBox="1"/>
          <p:nvPr/>
        </p:nvSpPr>
        <p:spPr>
          <a:xfrm>
            <a:off x="3810000" y="2478150"/>
            <a:ext cx="3911600"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FF0000"/>
                </a:solidFill>
                <a:latin typeface="微软雅黑" panose="020B0503020204020204" charset="-122"/>
                <a:cs typeface="微软雅黑" panose="020B0503020204020204" charset="-122"/>
              </a:rPr>
              <a:t>①反驳别人的观点，提出自己的观点：</a:t>
            </a:r>
          </a:p>
        </p:txBody>
      </p:sp>
      <p:sp>
        <p:nvSpPr>
          <p:cNvPr id="7" name="object 7"/>
          <p:cNvSpPr txBox="1"/>
          <p:nvPr/>
        </p:nvSpPr>
        <p:spPr>
          <a:xfrm>
            <a:off x="593090" y="2895600"/>
            <a:ext cx="8096250" cy="2504364"/>
          </a:xfrm>
          <a:prstGeom prst="rect">
            <a:avLst/>
          </a:prstGeom>
        </p:spPr>
        <p:txBody>
          <a:bodyPr vert="horz" wrap="square" lIns="0" tIns="10795" rIns="0" bIns="0" rtlCol="0">
            <a:spAutoFit/>
          </a:bodyPr>
          <a:lstStyle/>
          <a:p>
            <a:pPr marL="12700" marR="233045" indent="457200" algn="l">
              <a:lnSpc>
                <a:spcPct val="101000"/>
              </a:lnSpc>
              <a:spcBef>
                <a:spcPts val="85"/>
              </a:spcBef>
              <a:tabLst>
                <a:tab pos="4599305" algn="l"/>
              </a:tabLst>
            </a:pPr>
            <a:r>
              <a:rPr>
                <a:solidFill>
                  <a:srgbClr val="333333"/>
                </a:solidFill>
                <a:latin typeface="仿宋" panose="02010609060101010101" charset="-122"/>
                <a:ea typeface="仿宋" panose="02010609060101010101" charset="-122"/>
                <a:cs typeface="仿宋" panose="02010609060101010101" charset="-122"/>
              </a:rPr>
              <a:t>②拉麻失了他的妻子，决计报仇，遂求救于猴子国王苏格利法。猴子国有一个大 将，名叫哈奴曼，是天风的儿子，有绝大神通，能在空中飞行，他一跳就可从印度跳 到锡兰（楞伽）。他能把希玛拉耶山拔起背着走。他的身体大如大山，高如高塔，脸 放金光，尾长无比。他替拉麻出力，飞到楞伽，寻着西妲，替他们传达信物。他往来 空中，侦探敌军的消息。</a:t>
            </a:r>
            <a:br>
              <a:rPr>
                <a:solidFill>
                  <a:srgbClr val="333333"/>
                </a:solidFill>
                <a:latin typeface="仿宋" panose="02010609060101010101" charset="-122"/>
                <a:ea typeface="仿宋" panose="02010609060101010101" charset="-122"/>
                <a:cs typeface="仿宋" panose="02010609060101010101" charset="-122"/>
              </a:rPr>
            </a:br>
            <a:r>
              <a:rPr>
                <a:solidFill>
                  <a:srgbClr val="333333"/>
                </a:solidFill>
                <a:latin typeface="仿宋" panose="02010609060101010101" charset="-122"/>
                <a:ea typeface="仿宋" panose="02010609060101010101" charset="-122"/>
                <a:cs typeface="仿宋" panose="02010609060101010101" charset="-122"/>
              </a:rPr>
              <a:t>③哈奴曼保护拉麻王子，征服了楞伽的敌人，夺回西妲，陪他们凯旋，回到阿约 爹国。拉麻凯旋之后，感谢哈奴曼之功，赐他长生不老的幸福，也算成了“正果”了。</a:t>
            </a:r>
            <a:br>
              <a:rPr>
                <a:solidFill>
                  <a:srgbClr val="333333"/>
                </a:solidFill>
                <a:latin typeface="仿宋" panose="02010609060101010101" charset="-122"/>
                <a:ea typeface="仿宋" panose="02010609060101010101" charset="-122"/>
                <a:cs typeface="仿宋" panose="02010609060101010101" charset="-122"/>
              </a:rPr>
            </a:br>
            <a:r>
              <a:rPr>
                <a:solidFill>
                  <a:srgbClr val="333333"/>
                </a:solidFill>
                <a:latin typeface="仿宋" panose="02010609060101010101" charset="-122"/>
                <a:ea typeface="仿宋" panose="02010609060101010101" charset="-122"/>
                <a:cs typeface="仿宋" panose="02010609060101010101" charset="-122"/>
              </a:rPr>
              <a:t>          ②③哈奴曼的本领和结局跟孙悟空相似</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p:txBody>
      </p:sp>
      <p:sp>
        <p:nvSpPr>
          <p:cNvPr id="4" name="object 4"/>
          <p:cNvSpPr txBox="1">
            <a:spLocks noGrp="1"/>
          </p:cNvSpPr>
          <p:nvPr>
            <p:ph type="title"/>
          </p:nvPr>
        </p:nvSpPr>
        <p:spPr>
          <a:xfrm>
            <a:off x="682853" y="1047934"/>
            <a:ext cx="8034020" cy="2298700"/>
          </a:xfrm>
          <a:prstGeom prst="rect">
            <a:avLst/>
          </a:prstGeom>
        </p:spPr>
        <p:txBody>
          <a:bodyPr vert="horz" wrap="square" lIns="0" tIns="12700" rIns="0" bIns="0" rtlCol="0">
            <a:spAutoFit/>
          </a:bodyPr>
          <a:lstStyle/>
          <a:p>
            <a:pPr marL="12700" marR="5080" indent="457200">
              <a:lnSpc>
                <a:spcPct val="150000"/>
              </a:lnSpc>
              <a:spcBef>
                <a:spcPts val="100"/>
              </a:spcBef>
            </a:pPr>
            <a:r>
              <a:rPr b="0" spc="50">
                <a:latin typeface="楷体" panose="02010609060101010101" charset="-122"/>
                <a:cs typeface="楷体" panose="02010609060101010101" charset="-122"/>
              </a:rPr>
              <a:t>③干净的人行为端正，坦坦荡荡。品行端正，做人才有底气，做 事才会硬气，才能身正心安梦魂稳，心底无私天地宽。品行端正的人 干净，不戚戚于贫贱，不汲汲于富贵，仰不愧于天，俯不怍于人。身 处俗世，却不为俗世所困，依然保持初心如故。无论取得怎样的荣耀， 始终谦虚低调，不高人一等，不张牙舞爪，不会变得喧嚣与功利，给</a:t>
            </a:r>
          </a:p>
        </p:txBody>
      </p:sp>
      <p:sp>
        <p:nvSpPr>
          <p:cNvPr id="5" name="object 5"/>
          <p:cNvSpPr txBox="1"/>
          <p:nvPr/>
        </p:nvSpPr>
        <p:spPr>
          <a:xfrm>
            <a:off x="682853" y="3486403"/>
            <a:ext cx="4345305" cy="318135"/>
          </a:xfrm>
          <a:prstGeom prst="rect">
            <a:avLst/>
          </a:prstGeom>
        </p:spPr>
        <p:txBody>
          <a:bodyPr vert="horz" wrap="square" lIns="0" tIns="13335" rIns="0" bIns="0" rtlCol="0">
            <a:spAutoFit/>
          </a:bodyPr>
          <a:lstStyle/>
          <a:p>
            <a:pPr marL="12700">
              <a:lnSpc>
                <a:spcPct val="100000"/>
              </a:lnSpc>
              <a:spcBef>
                <a:spcPts val="105"/>
              </a:spcBef>
            </a:pPr>
            <a:r>
              <a:rPr sz="2000">
                <a:solidFill>
                  <a:srgbClr val="333333"/>
                </a:solidFill>
                <a:latin typeface="楷体" panose="02010609060101010101" charset="-122"/>
                <a:cs typeface="楷体" panose="02010609060101010101" charset="-122"/>
              </a:rPr>
              <a:t>人的感觉永远是赏心悦目，如沐春风。</a:t>
            </a:r>
          </a:p>
        </p:txBody>
      </p:sp>
      <p:sp>
        <p:nvSpPr>
          <p:cNvPr id="6" name="object 6"/>
          <p:cNvSpPr/>
          <p:nvPr/>
        </p:nvSpPr>
        <p:spPr>
          <a:xfrm>
            <a:off x="603884" y="4157446"/>
            <a:ext cx="7405370" cy="1578610"/>
          </a:xfrm>
          <a:custGeom>
            <a:avLst/>
            <a:gdLst/>
            <a:ahLst/>
            <a:cxnLst/>
            <a:rect l="l" t="t" r="r" b="b"/>
            <a:pathLst>
              <a:path w="7405370" h="1578610">
                <a:moveTo>
                  <a:pt x="0" y="1578356"/>
                </a:moveTo>
                <a:lnTo>
                  <a:pt x="7404989" y="1578356"/>
                </a:lnTo>
                <a:lnTo>
                  <a:pt x="7404989" y="0"/>
                </a:lnTo>
                <a:lnTo>
                  <a:pt x="0" y="0"/>
                </a:lnTo>
                <a:lnTo>
                  <a:pt x="0" y="1578356"/>
                </a:lnTo>
                <a:close/>
              </a:path>
            </a:pathLst>
          </a:custGeom>
          <a:ln w="9525">
            <a:solidFill>
              <a:srgbClr val="000000"/>
            </a:solidFill>
          </a:ln>
        </p:spPr>
        <p:txBody>
          <a:bodyPr wrap="square" lIns="0" tIns="0" rIns="0" bIns="0" rtlCol="0"/>
          <a:lstStyle/>
          <a:p>
            <a:endParaRPr/>
          </a:p>
        </p:txBody>
      </p:sp>
      <p:sp>
        <p:nvSpPr>
          <p:cNvPr id="7" name="object 7"/>
          <p:cNvSpPr txBox="1"/>
          <p:nvPr/>
        </p:nvSpPr>
        <p:spPr>
          <a:xfrm>
            <a:off x="682853" y="4147413"/>
            <a:ext cx="7392670" cy="1397000"/>
          </a:xfrm>
          <a:prstGeom prst="rect">
            <a:avLst/>
          </a:prstGeom>
        </p:spPr>
        <p:txBody>
          <a:bodyPr vert="horz" wrap="square" lIns="0" tIns="88900" rIns="0" bIns="0" rtlCol="0">
            <a:spAutoFit/>
          </a:bodyPr>
          <a:lstStyle/>
          <a:p>
            <a:pPr marL="12700">
              <a:lnSpc>
                <a:spcPct val="100000"/>
              </a:lnSpc>
              <a:spcBef>
                <a:spcPts val="700"/>
              </a:spcBef>
            </a:pPr>
            <a:r>
              <a:rPr sz="2000" u="sng">
                <a:solidFill>
                  <a:srgbClr val="4471C4"/>
                </a:solidFill>
                <a:uFill>
                  <a:solidFill>
                    <a:srgbClr val="4471C4"/>
                  </a:solidFill>
                </a:uFill>
                <a:latin typeface="楷体" panose="02010609060101010101" charset="-122"/>
                <a:cs typeface="楷体" panose="02010609060101010101" charset="-122"/>
              </a:rPr>
              <a:t>不戚戚于贫贱，不汲汲于富贵。——陶渊明《五柳先生传》</a:t>
            </a:r>
          </a:p>
          <a:p>
            <a:pPr marL="12700">
              <a:lnSpc>
                <a:spcPct val="100000"/>
              </a:lnSpc>
              <a:spcBef>
                <a:spcPts val="700"/>
              </a:spcBef>
            </a:pPr>
            <a:r>
              <a:rPr sz="2000" u="sng">
                <a:solidFill>
                  <a:srgbClr val="4471C4"/>
                </a:solidFill>
                <a:uFill>
                  <a:solidFill>
                    <a:srgbClr val="4471C4"/>
                  </a:solidFill>
                </a:uFill>
                <a:latin typeface="楷体" panose="02010609060101010101" charset="-122"/>
                <a:cs typeface="楷体" panose="02010609060101010101" charset="-122"/>
              </a:rPr>
              <a:t>孟子曰：君子有三乐，而王天下不与存焉。父母俱存，兄弟无故，  一乐也；仰不愧于天，俯不怍于人，二乐也；得天下英才而教育 之，三乐也。——《孟子·尽心上》</a:t>
            </a:r>
          </a:p>
        </p:txBody>
      </p:sp>
      <p:sp>
        <p:nvSpPr>
          <p:cNvPr id="8" name="object 8"/>
          <p:cNvSpPr txBox="1"/>
          <p:nvPr/>
        </p:nvSpPr>
        <p:spPr>
          <a:xfrm>
            <a:off x="5827267" y="3507104"/>
            <a:ext cx="2571115" cy="318135"/>
          </a:xfrm>
          <a:prstGeom prst="rect">
            <a:avLst/>
          </a:prstGeom>
        </p:spPr>
        <p:txBody>
          <a:bodyPr vert="horz" wrap="square" lIns="0" tIns="13335" rIns="0" bIns="0" rtlCol="0">
            <a:spAutoFit/>
          </a:bodyPr>
          <a:lstStyle/>
          <a:p>
            <a:pPr marL="12700">
              <a:lnSpc>
                <a:spcPct val="100000"/>
              </a:lnSpc>
              <a:spcBef>
                <a:spcPts val="105"/>
              </a:spcBef>
            </a:pPr>
            <a:r>
              <a:rPr sz="2000">
                <a:solidFill>
                  <a:srgbClr val="FF0000"/>
                </a:solidFill>
                <a:latin typeface="微软雅黑" panose="020B0503020204020204" charset="-122"/>
                <a:cs typeface="微软雅黑" panose="020B0503020204020204" charset="-122"/>
              </a:rPr>
              <a:t>“喧嚣”是什么意思？</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p:txBody>
      </p:sp>
      <p:sp>
        <p:nvSpPr>
          <p:cNvPr id="4" name="object 4"/>
          <p:cNvSpPr txBox="1"/>
          <p:nvPr/>
        </p:nvSpPr>
        <p:spPr>
          <a:xfrm>
            <a:off x="813612" y="1220596"/>
            <a:ext cx="7493000" cy="1277620"/>
          </a:xfrm>
          <a:prstGeom prst="rect">
            <a:avLst/>
          </a:prstGeom>
        </p:spPr>
        <p:txBody>
          <a:bodyPr vert="horz" wrap="square" lIns="0" tIns="149860" rIns="0" bIns="0" rtlCol="0">
            <a:spAutoFit/>
          </a:bodyPr>
          <a:lstStyle/>
          <a:p>
            <a:pPr marL="469265">
              <a:lnSpc>
                <a:spcPct val="100000"/>
              </a:lnSpc>
              <a:spcBef>
                <a:spcPts val="1180"/>
              </a:spcBef>
            </a:pPr>
            <a:r>
              <a:rPr sz="1800" spc="95">
                <a:solidFill>
                  <a:srgbClr val="333333"/>
                </a:solidFill>
                <a:latin typeface="微软雅黑" panose="020B0503020204020204" charset="-122"/>
                <a:cs typeface="微软雅黑" panose="020B0503020204020204" charset="-122"/>
              </a:rPr>
              <a:t>2.按要求回答下面的问题。（4分）</a:t>
            </a:r>
          </a:p>
          <a:p>
            <a:pPr marL="469265">
              <a:lnSpc>
                <a:spcPct val="100000"/>
              </a:lnSpc>
              <a:spcBef>
                <a:spcPts val="1180"/>
              </a:spcBef>
            </a:pPr>
            <a:r>
              <a:rPr sz="1800" spc="95">
                <a:solidFill>
                  <a:srgbClr val="333333"/>
                </a:solidFill>
                <a:latin typeface="微软雅黑" panose="020B0503020204020204" charset="-122"/>
                <a:cs typeface="微软雅黑" panose="020B0503020204020204" charset="-122"/>
              </a:rPr>
              <a:t>（1）结合语境，写出第③段中加点词‚喧嚣‛的意思。（2分）</a:t>
            </a:r>
          </a:p>
          <a:p>
            <a:pPr marL="469265">
              <a:lnSpc>
                <a:spcPct val="100000"/>
              </a:lnSpc>
              <a:spcBef>
                <a:spcPts val="1180"/>
              </a:spcBef>
            </a:pPr>
            <a:r>
              <a:rPr sz="1800" spc="95">
                <a:solidFill>
                  <a:srgbClr val="333333"/>
                </a:solidFill>
                <a:latin typeface="微软雅黑" panose="020B0503020204020204" charset="-122"/>
                <a:cs typeface="微软雅黑" panose="020B0503020204020204" charset="-122"/>
              </a:rPr>
              <a:t> 	（1）“喧嚣”是指炫耀自己的成就。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7995284" cy="253238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知识回顾</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④干净，说到底是一种修养，不邋遢、不潦草，无论命运有多么不公， 不见一丝怨怼。不管外在环境多么糟糕，始终拾掇好自己的仪容，保持外表 的干净和得体。上海永安公司四小姐郭婉莹，年少时美丽而富有，“文革” 时期，因是资本家的女儿，沦落到去打扫厕所，但她见人永远要化好妆，换 上干干净净的衣服。别人不理解，她却回答说：“因为这才是人活着的样 子。”</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这段话运用了什么论证方法？请分析其作用。</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0" y="636600"/>
            <a:ext cx="9144000" cy="5567680"/>
          </a:xfrm>
          <a:custGeom>
            <a:avLst/>
            <a:gdLst/>
            <a:ahLst/>
            <a:cxnLst/>
            <a:rect l="l" t="t" r="r" b="b"/>
            <a:pathLst>
              <a:path w="9144000" h="5567680">
                <a:moveTo>
                  <a:pt x="0" y="5567426"/>
                </a:moveTo>
                <a:lnTo>
                  <a:pt x="9143619" y="5567426"/>
                </a:lnTo>
                <a:lnTo>
                  <a:pt x="9143619" y="0"/>
                </a:lnTo>
                <a:lnTo>
                  <a:pt x="0" y="0"/>
                </a:lnTo>
                <a:lnTo>
                  <a:pt x="0" y="5567426"/>
                </a:lnTo>
                <a:close/>
              </a:path>
            </a:pathLst>
          </a:custGeom>
          <a:solidFill>
            <a:srgbClr val="FFFFFF">
              <a:alpha val="79998"/>
            </a:srgbClr>
          </a:solidFill>
        </p:spPr>
        <p:txBody>
          <a:bodyPr wrap="square" lIns="0" tIns="0" rIns="0" bIns="0" rtlCol="0"/>
          <a:lstStyle/>
          <a:p>
            <a:endParaRPr/>
          </a:p>
        </p:txBody>
      </p:sp>
      <p:sp>
        <p:nvSpPr>
          <p:cNvPr id="5" name="object 5"/>
          <p:cNvSpPr/>
          <p:nvPr/>
        </p:nvSpPr>
        <p:spPr>
          <a:xfrm>
            <a:off x="387286" y="1238415"/>
            <a:ext cx="1366520" cy="723900"/>
          </a:xfrm>
          <a:custGeom>
            <a:avLst/>
            <a:gdLst/>
            <a:ahLst/>
            <a:cxnLst/>
            <a:rect l="l" t="t" r="r" b="b"/>
            <a:pathLst>
              <a:path w="1366520" h="723900">
                <a:moveTo>
                  <a:pt x="0" y="723480"/>
                </a:moveTo>
                <a:lnTo>
                  <a:pt x="1366012" y="723480"/>
                </a:lnTo>
                <a:lnTo>
                  <a:pt x="1366012" y="0"/>
                </a:lnTo>
                <a:lnTo>
                  <a:pt x="0" y="0"/>
                </a:lnTo>
                <a:lnTo>
                  <a:pt x="0" y="723480"/>
                </a:lnTo>
                <a:close/>
              </a:path>
            </a:pathLst>
          </a:custGeom>
          <a:solidFill>
            <a:srgbClr val="FFFFFF"/>
          </a:solidFill>
        </p:spPr>
        <p:txBody>
          <a:bodyPr wrap="square" lIns="0" tIns="0" rIns="0" bIns="0" rtlCol="0"/>
          <a:lstStyle/>
          <a:p>
            <a:endParaRPr/>
          </a:p>
        </p:txBody>
      </p:sp>
      <p:sp>
        <p:nvSpPr>
          <p:cNvPr id="6" name="object 6"/>
          <p:cNvSpPr/>
          <p:nvPr/>
        </p:nvSpPr>
        <p:spPr>
          <a:xfrm>
            <a:off x="1753235" y="1238415"/>
            <a:ext cx="2159000" cy="723900"/>
          </a:xfrm>
          <a:custGeom>
            <a:avLst/>
            <a:gdLst/>
            <a:ahLst/>
            <a:cxnLst/>
            <a:rect l="l" t="t" r="r" b="b"/>
            <a:pathLst>
              <a:path w="2159000" h="723900">
                <a:moveTo>
                  <a:pt x="0" y="723480"/>
                </a:moveTo>
                <a:lnTo>
                  <a:pt x="2159000" y="723480"/>
                </a:lnTo>
                <a:lnTo>
                  <a:pt x="2159000" y="0"/>
                </a:lnTo>
                <a:lnTo>
                  <a:pt x="0" y="0"/>
                </a:lnTo>
                <a:lnTo>
                  <a:pt x="0" y="723480"/>
                </a:lnTo>
                <a:close/>
              </a:path>
            </a:pathLst>
          </a:custGeom>
          <a:solidFill>
            <a:srgbClr val="FFFFFF"/>
          </a:solidFill>
        </p:spPr>
        <p:txBody>
          <a:bodyPr wrap="square" lIns="0" tIns="0" rIns="0" bIns="0" rtlCol="0"/>
          <a:lstStyle/>
          <a:p>
            <a:endParaRPr/>
          </a:p>
        </p:txBody>
      </p:sp>
      <p:sp>
        <p:nvSpPr>
          <p:cNvPr id="7" name="object 7"/>
          <p:cNvSpPr/>
          <p:nvPr/>
        </p:nvSpPr>
        <p:spPr>
          <a:xfrm>
            <a:off x="3912234" y="1238415"/>
            <a:ext cx="2336800" cy="723900"/>
          </a:xfrm>
          <a:custGeom>
            <a:avLst/>
            <a:gdLst/>
            <a:ahLst/>
            <a:cxnLst/>
            <a:rect l="l" t="t" r="r" b="b"/>
            <a:pathLst>
              <a:path w="2336800" h="723900">
                <a:moveTo>
                  <a:pt x="0" y="723480"/>
                </a:moveTo>
                <a:lnTo>
                  <a:pt x="2336545" y="723480"/>
                </a:lnTo>
                <a:lnTo>
                  <a:pt x="2336545" y="0"/>
                </a:lnTo>
                <a:lnTo>
                  <a:pt x="0" y="0"/>
                </a:lnTo>
                <a:lnTo>
                  <a:pt x="0" y="723480"/>
                </a:lnTo>
                <a:close/>
              </a:path>
            </a:pathLst>
          </a:custGeom>
          <a:solidFill>
            <a:srgbClr val="FFFFFF"/>
          </a:solidFill>
        </p:spPr>
        <p:txBody>
          <a:bodyPr wrap="square" lIns="0" tIns="0" rIns="0" bIns="0" rtlCol="0"/>
          <a:lstStyle/>
          <a:p>
            <a:endParaRPr/>
          </a:p>
        </p:txBody>
      </p:sp>
      <p:sp>
        <p:nvSpPr>
          <p:cNvPr id="8" name="object 8"/>
          <p:cNvSpPr/>
          <p:nvPr/>
        </p:nvSpPr>
        <p:spPr>
          <a:xfrm>
            <a:off x="6248780" y="1238415"/>
            <a:ext cx="2638425" cy="723900"/>
          </a:xfrm>
          <a:custGeom>
            <a:avLst/>
            <a:gdLst/>
            <a:ahLst/>
            <a:cxnLst/>
            <a:rect l="l" t="t" r="r" b="b"/>
            <a:pathLst>
              <a:path w="2638425" h="723900">
                <a:moveTo>
                  <a:pt x="0" y="723480"/>
                </a:moveTo>
                <a:lnTo>
                  <a:pt x="2638044" y="723480"/>
                </a:lnTo>
                <a:lnTo>
                  <a:pt x="2638044" y="0"/>
                </a:lnTo>
                <a:lnTo>
                  <a:pt x="0" y="0"/>
                </a:lnTo>
                <a:lnTo>
                  <a:pt x="0" y="723480"/>
                </a:lnTo>
                <a:close/>
              </a:path>
            </a:pathLst>
          </a:custGeom>
          <a:solidFill>
            <a:srgbClr val="FFFFFF"/>
          </a:solidFill>
        </p:spPr>
        <p:txBody>
          <a:bodyPr wrap="square" lIns="0" tIns="0" rIns="0" bIns="0" rtlCol="0"/>
          <a:lstStyle/>
          <a:p>
            <a:endParaRPr/>
          </a:p>
        </p:txBody>
      </p:sp>
      <p:sp>
        <p:nvSpPr>
          <p:cNvPr id="9" name="object 9"/>
          <p:cNvSpPr/>
          <p:nvPr/>
        </p:nvSpPr>
        <p:spPr>
          <a:xfrm>
            <a:off x="387286" y="1961895"/>
            <a:ext cx="1366520" cy="914400"/>
          </a:xfrm>
          <a:custGeom>
            <a:avLst/>
            <a:gdLst/>
            <a:ahLst/>
            <a:cxnLst/>
            <a:rect l="l" t="t" r="r" b="b"/>
            <a:pathLst>
              <a:path w="1366520" h="914400">
                <a:moveTo>
                  <a:pt x="0" y="914400"/>
                </a:moveTo>
                <a:lnTo>
                  <a:pt x="1366012" y="914400"/>
                </a:lnTo>
                <a:lnTo>
                  <a:pt x="1366012" y="0"/>
                </a:lnTo>
                <a:lnTo>
                  <a:pt x="0" y="0"/>
                </a:lnTo>
                <a:lnTo>
                  <a:pt x="0" y="914400"/>
                </a:lnTo>
                <a:close/>
              </a:path>
            </a:pathLst>
          </a:custGeom>
          <a:solidFill>
            <a:srgbClr val="FFFFFF"/>
          </a:solidFill>
        </p:spPr>
        <p:txBody>
          <a:bodyPr wrap="square" lIns="0" tIns="0" rIns="0" bIns="0" rtlCol="0"/>
          <a:lstStyle/>
          <a:p>
            <a:endParaRPr/>
          </a:p>
        </p:txBody>
      </p:sp>
      <p:sp>
        <p:nvSpPr>
          <p:cNvPr id="10" name="object 10"/>
          <p:cNvSpPr/>
          <p:nvPr/>
        </p:nvSpPr>
        <p:spPr>
          <a:xfrm>
            <a:off x="1753235" y="1961895"/>
            <a:ext cx="2159000" cy="914400"/>
          </a:xfrm>
          <a:custGeom>
            <a:avLst/>
            <a:gdLst/>
            <a:ahLst/>
            <a:cxnLst/>
            <a:rect l="l" t="t" r="r" b="b"/>
            <a:pathLst>
              <a:path w="2159000" h="914400">
                <a:moveTo>
                  <a:pt x="0" y="914400"/>
                </a:moveTo>
                <a:lnTo>
                  <a:pt x="2159000" y="914400"/>
                </a:lnTo>
                <a:lnTo>
                  <a:pt x="2159000" y="0"/>
                </a:lnTo>
                <a:lnTo>
                  <a:pt x="0" y="0"/>
                </a:lnTo>
                <a:lnTo>
                  <a:pt x="0" y="914400"/>
                </a:lnTo>
                <a:close/>
              </a:path>
            </a:pathLst>
          </a:custGeom>
          <a:solidFill>
            <a:srgbClr val="FFFFFF"/>
          </a:solidFill>
        </p:spPr>
        <p:txBody>
          <a:bodyPr wrap="square" lIns="0" tIns="0" rIns="0" bIns="0" rtlCol="0"/>
          <a:lstStyle/>
          <a:p>
            <a:endParaRPr/>
          </a:p>
        </p:txBody>
      </p:sp>
      <p:sp>
        <p:nvSpPr>
          <p:cNvPr id="11" name="object 11"/>
          <p:cNvSpPr/>
          <p:nvPr/>
        </p:nvSpPr>
        <p:spPr>
          <a:xfrm>
            <a:off x="3912234" y="1961895"/>
            <a:ext cx="2336800" cy="914400"/>
          </a:xfrm>
          <a:custGeom>
            <a:avLst/>
            <a:gdLst/>
            <a:ahLst/>
            <a:cxnLst/>
            <a:rect l="l" t="t" r="r" b="b"/>
            <a:pathLst>
              <a:path w="2336800" h="914400">
                <a:moveTo>
                  <a:pt x="0" y="914400"/>
                </a:moveTo>
                <a:lnTo>
                  <a:pt x="2336545" y="914400"/>
                </a:lnTo>
                <a:lnTo>
                  <a:pt x="2336545" y="0"/>
                </a:lnTo>
                <a:lnTo>
                  <a:pt x="0" y="0"/>
                </a:lnTo>
                <a:lnTo>
                  <a:pt x="0" y="914400"/>
                </a:lnTo>
                <a:close/>
              </a:path>
            </a:pathLst>
          </a:custGeom>
          <a:solidFill>
            <a:srgbClr val="FFFFFF"/>
          </a:solidFill>
        </p:spPr>
        <p:txBody>
          <a:bodyPr wrap="square" lIns="0" tIns="0" rIns="0" bIns="0" rtlCol="0"/>
          <a:lstStyle/>
          <a:p>
            <a:endParaRPr/>
          </a:p>
        </p:txBody>
      </p:sp>
      <p:sp>
        <p:nvSpPr>
          <p:cNvPr id="12" name="object 12"/>
          <p:cNvSpPr/>
          <p:nvPr/>
        </p:nvSpPr>
        <p:spPr>
          <a:xfrm>
            <a:off x="6248780" y="1961895"/>
            <a:ext cx="2638425" cy="914400"/>
          </a:xfrm>
          <a:custGeom>
            <a:avLst/>
            <a:gdLst/>
            <a:ahLst/>
            <a:cxnLst/>
            <a:rect l="l" t="t" r="r" b="b"/>
            <a:pathLst>
              <a:path w="2638425" h="914400">
                <a:moveTo>
                  <a:pt x="0" y="914400"/>
                </a:moveTo>
                <a:lnTo>
                  <a:pt x="2638044" y="914400"/>
                </a:lnTo>
                <a:lnTo>
                  <a:pt x="2638044" y="0"/>
                </a:lnTo>
                <a:lnTo>
                  <a:pt x="0" y="0"/>
                </a:lnTo>
                <a:lnTo>
                  <a:pt x="0" y="914400"/>
                </a:lnTo>
                <a:close/>
              </a:path>
            </a:pathLst>
          </a:custGeom>
          <a:solidFill>
            <a:srgbClr val="FFFFFF"/>
          </a:solidFill>
        </p:spPr>
        <p:txBody>
          <a:bodyPr wrap="square" lIns="0" tIns="0" rIns="0" bIns="0" rtlCol="0"/>
          <a:lstStyle/>
          <a:p>
            <a:endParaRPr/>
          </a:p>
        </p:txBody>
      </p:sp>
      <p:sp>
        <p:nvSpPr>
          <p:cNvPr id="13" name="object 13"/>
          <p:cNvSpPr/>
          <p:nvPr/>
        </p:nvSpPr>
        <p:spPr>
          <a:xfrm>
            <a:off x="387286" y="2876295"/>
            <a:ext cx="1366520" cy="914400"/>
          </a:xfrm>
          <a:custGeom>
            <a:avLst/>
            <a:gdLst/>
            <a:ahLst/>
            <a:cxnLst/>
            <a:rect l="l" t="t" r="r" b="b"/>
            <a:pathLst>
              <a:path w="1366520" h="914400">
                <a:moveTo>
                  <a:pt x="0" y="914399"/>
                </a:moveTo>
                <a:lnTo>
                  <a:pt x="1366012" y="914399"/>
                </a:lnTo>
                <a:lnTo>
                  <a:pt x="1366012" y="0"/>
                </a:lnTo>
                <a:lnTo>
                  <a:pt x="0" y="0"/>
                </a:lnTo>
                <a:lnTo>
                  <a:pt x="0" y="914399"/>
                </a:lnTo>
                <a:close/>
              </a:path>
            </a:pathLst>
          </a:custGeom>
          <a:solidFill>
            <a:srgbClr val="FFFFFF"/>
          </a:solidFill>
        </p:spPr>
        <p:txBody>
          <a:bodyPr wrap="square" lIns="0" tIns="0" rIns="0" bIns="0" rtlCol="0"/>
          <a:lstStyle/>
          <a:p>
            <a:endParaRPr/>
          </a:p>
        </p:txBody>
      </p:sp>
      <p:sp>
        <p:nvSpPr>
          <p:cNvPr id="14" name="object 14"/>
          <p:cNvSpPr/>
          <p:nvPr/>
        </p:nvSpPr>
        <p:spPr>
          <a:xfrm>
            <a:off x="1753235" y="2876295"/>
            <a:ext cx="2159000" cy="914400"/>
          </a:xfrm>
          <a:custGeom>
            <a:avLst/>
            <a:gdLst/>
            <a:ahLst/>
            <a:cxnLst/>
            <a:rect l="l" t="t" r="r" b="b"/>
            <a:pathLst>
              <a:path w="2159000" h="914400">
                <a:moveTo>
                  <a:pt x="0" y="914399"/>
                </a:moveTo>
                <a:lnTo>
                  <a:pt x="2159000" y="914399"/>
                </a:lnTo>
                <a:lnTo>
                  <a:pt x="2159000" y="0"/>
                </a:lnTo>
                <a:lnTo>
                  <a:pt x="0" y="0"/>
                </a:lnTo>
                <a:lnTo>
                  <a:pt x="0" y="914399"/>
                </a:lnTo>
                <a:close/>
              </a:path>
            </a:pathLst>
          </a:custGeom>
          <a:solidFill>
            <a:srgbClr val="FFFFFF"/>
          </a:solidFill>
        </p:spPr>
        <p:txBody>
          <a:bodyPr wrap="square" lIns="0" tIns="0" rIns="0" bIns="0" rtlCol="0"/>
          <a:lstStyle/>
          <a:p>
            <a:endParaRPr/>
          </a:p>
        </p:txBody>
      </p:sp>
      <p:sp>
        <p:nvSpPr>
          <p:cNvPr id="15" name="object 15"/>
          <p:cNvSpPr/>
          <p:nvPr/>
        </p:nvSpPr>
        <p:spPr>
          <a:xfrm>
            <a:off x="3912234" y="2876295"/>
            <a:ext cx="2336800" cy="914400"/>
          </a:xfrm>
          <a:custGeom>
            <a:avLst/>
            <a:gdLst/>
            <a:ahLst/>
            <a:cxnLst/>
            <a:rect l="l" t="t" r="r" b="b"/>
            <a:pathLst>
              <a:path w="2336800" h="914400">
                <a:moveTo>
                  <a:pt x="0" y="914399"/>
                </a:moveTo>
                <a:lnTo>
                  <a:pt x="2336545" y="914399"/>
                </a:lnTo>
                <a:lnTo>
                  <a:pt x="2336545" y="0"/>
                </a:lnTo>
                <a:lnTo>
                  <a:pt x="0" y="0"/>
                </a:lnTo>
                <a:lnTo>
                  <a:pt x="0" y="914399"/>
                </a:lnTo>
                <a:close/>
              </a:path>
            </a:pathLst>
          </a:custGeom>
          <a:solidFill>
            <a:srgbClr val="FFFFFF"/>
          </a:solidFill>
        </p:spPr>
        <p:txBody>
          <a:bodyPr wrap="square" lIns="0" tIns="0" rIns="0" bIns="0" rtlCol="0"/>
          <a:lstStyle/>
          <a:p>
            <a:endParaRPr/>
          </a:p>
        </p:txBody>
      </p:sp>
      <p:sp>
        <p:nvSpPr>
          <p:cNvPr id="16" name="object 16"/>
          <p:cNvSpPr/>
          <p:nvPr/>
        </p:nvSpPr>
        <p:spPr>
          <a:xfrm>
            <a:off x="6248780" y="2876295"/>
            <a:ext cx="2638425" cy="914400"/>
          </a:xfrm>
          <a:custGeom>
            <a:avLst/>
            <a:gdLst/>
            <a:ahLst/>
            <a:cxnLst/>
            <a:rect l="l" t="t" r="r" b="b"/>
            <a:pathLst>
              <a:path w="2638425" h="914400">
                <a:moveTo>
                  <a:pt x="0" y="914399"/>
                </a:moveTo>
                <a:lnTo>
                  <a:pt x="2638044" y="914399"/>
                </a:lnTo>
                <a:lnTo>
                  <a:pt x="2638044" y="0"/>
                </a:lnTo>
                <a:lnTo>
                  <a:pt x="0" y="0"/>
                </a:lnTo>
                <a:lnTo>
                  <a:pt x="0" y="914399"/>
                </a:lnTo>
                <a:close/>
              </a:path>
            </a:pathLst>
          </a:custGeom>
          <a:solidFill>
            <a:srgbClr val="FFFFFF"/>
          </a:solidFill>
        </p:spPr>
        <p:txBody>
          <a:bodyPr wrap="square" lIns="0" tIns="0" rIns="0" bIns="0" rtlCol="0"/>
          <a:lstStyle/>
          <a:p>
            <a:endParaRPr/>
          </a:p>
        </p:txBody>
      </p:sp>
      <p:sp>
        <p:nvSpPr>
          <p:cNvPr id="17" name="object 17"/>
          <p:cNvSpPr/>
          <p:nvPr/>
        </p:nvSpPr>
        <p:spPr>
          <a:xfrm>
            <a:off x="387286" y="3790696"/>
            <a:ext cx="1366520" cy="914400"/>
          </a:xfrm>
          <a:custGeom>
            <a:avLst/>
            <a:gdLst/>
            <a:ahLst/>
            <a:cxnLst/>
            <a:rect l="l" t="t" r="r" b="b"/>
            <a:pathLst>
              <a:path w="1366520" h="914400">
                <a:moveTo>
                  <a:pt x="0" y="914399"/>
                </a:moveTo>
                <a:lnTo>
                  <a:pt x="1366012" y="914399"/>
                </a:lnTo>
                <a:lnTo>
                  <a:pt x="1366012" y="0"/>
                </a:lnTo>
                <a:lnTo>
                  <a:pt x="0" y="0"/>
                </a:lnTo>
                <a:lnTo>
                  <a:pt x="0" y="914399"/>
                </a:lnTo>
                <a:close/>
              </a:path>
            </a:pathLst>
          </a:custGeom>
          <a:solidFill>
            <a:srgbClr val="FFFFFF"/>
          </a:solidFill>
        </p:spPr>
        <p:txBody>
          <a:bodyPr wrap="square" lIns="0" tIns="0" rIns="0" bIns="0" rtlCol="0"/>
          <a:lstStyle/>
          <a:p>
            <a:endParaRPr/>
          </a:p>
        </p:txBody>
      </p:sp>
      <p:sp>
        <p:nvSpPr>
          <p:cNvPr id="18" name="object 18"/>
          <p:cNvSpPr/>
          <p:nvPr/>
        </p:nvSpPr>
        <p:spPr>
          <a:xfrm>
            <a:off x="1753235" y="3790696"/>
            <a:ext cx="2159000" cy="914400"/>
          </a:xfrm>
          <a:custGeom>
            <a:avLst/>
            <a:gdLst/>
            <a:ahLst/>
            <a:cxnLst/>
            <a:rect l="l" t="t" r="r" b="b"/>
            <a:pathLst>
              <a:path w="2159000" h="914400">
                <a:moveTo>
                  <a:pt x="0" y="914399"/>
                </a:moveTo>
                <a:lnTo>
                  <a:pt x="2159000" y="914399"/>
                </a:lnTo>
                <a:lnTo>
                  <a:pt x="2159000" y="0"/>
                </a:lnTo>
                <a:lnTo>
                  <a:pt x="0" y="0"/>
                </a:lnTo>
                <a:lnTo>
                  <a:pt x="0" y="914399"/>
                </a:lnTo>
                <a:close/>
              </a:path>
            </a:pathLst>
          </a:custGeom>
          <a:solidFill>
            <a:srgbClr val="FFFFFF"/>
          </a:solidFill>
        </p:spPr>
        <p:txBody>
          <a:bodyPr wrap="square" lIns="0" tIns="0" rIns="0" bIns="0" rtlCol="0"/>
          <a:lstStyle/>
          <a:p>
            <a:endParaRPr/>
          </a:p>
        </p:txBody>
      </p:sp>
      <p:sp>
        <p:nvSpPr>
          <p:cNvPr id="19" name="object 19"/>
          <p:cNvSpPr/>
          <p:nvPr/>
        </p:nvSpPr>
        <p:spPr>
          <a:xfrm>
            <a:off x="3912234" y="3790696"/>
            <a:ext cx="2336800" cy="914400"/>
          </a:xfrm>
          <a:custGeom>
            <a:avLst/>
            <a:gdLst/>
            <a:ahLst/>
            <a:cxnLst/>
            <a:rect l="l" t="t" r="r" b="b"/>
            <a:pathLst>
              <a:path w="2336800" h="914400">
                <a:moveTo>
                  <a:pt x="0" y="914399"/>
                </a:moveTo>
                <a:lnTo>
                  <a:pt x="2336545" y="914399"/>
                </a:lnTo>
                <a:lnTo>
                  <a:pt x="2336545" y="0"/>
                </a:lnTo>
                <a:lnTo>
                  <a:pt x="0" y="0"/>
                </a:lnTo>
                <a:lnTo>
                  <a:pt x="0" y="914399"/>
                </a:lnTo>
                <a:close/>
              </a:path>
            </a:pathLst>
          </a:custGeom>
          <a:solidFill>
            <a:srgbClr val="FFFFFF"/>
          </a:solidFill>
        </p:spPr>
        <p:txBody>
          <a:bodyPr wrap="square" lIns="0" tIns="0" rIns="0" bIns="0" rtlCol="0"/>
          <a:lstStyle/>
          <a:p>
            <a:endParaRPr/>
          </a:p>
        </p:txBody>
      </p:sp>
      <p:sp>
        <p:nvSpPr>
          <p:cNvPr id="20" name="object 20"/>
          <p:cNvSpPr/>
          <p:nvPr/>
        </p:nvSpPr>
        <p:spPr>
          <a:xfrm>
            <a:off x="6248780" y="3790696"/>
            <a:ext cx="2638425" cy="914400"/>
          </a:xfrm>
          <a:custGeom>
            <a:avLst/>
            <a:gdLst/>
            <a:ahLst/>
            <a:cxnLst/>
            <a:rect l="l" t="t" r="r" b="b"/>
            <a:pathLst>
              <a:path w="2638425" h="914400">
                <a:moveTo>
                  <a:pt x="0" y="914399"/>
                </a:moveTo>
                <a:lnTo>
                  <a:pt x="2638044" y="914399"/>
                </a:lnTo>
                <a:lnTo>
                  <a:pt x="2638044" y="0"/>
                </a:lnTo>
                <a:lnTo>
                  <a:pt x="0" y="0"/>
                </a:lnTo>
                <a:lnTo>
                  <a:pt x="0" y="914399"/>
                </a:lnTo>
                <a:close/>
              </a:path>
            </a:pathLst>
          </a:custGeom>
          <a:solidFill>
            <a:srgbClr val="FFFFFF"/>
          </a:solidFill>
        </p:spPr>
        <p:txBody>
          <a:bodyPr wrap="square" lIns="0" tIns="0" rIns="0" bIns="0" rtlCol="0"/>
          <a:lstStyle/>
          <a:p>
            <a:endParaRPr/>
          </a:p>
        </p:txBody>
      </p:sp>
      <p:sp>
        <p:nvSpPr>
          <p:cNvPr id="21" name="object 21"/>
          <p:cNvSpPr/>
          <p:nvPr/>
        </p:nvSpPr>
        <p:spPr>
          <a:xfrm>
            <a:off x="387286" y="4705134"/>
            <a:ext cx="1366520" cy="914400"/>
          </a:xfrm>
          <a:custGeom>
            <a:avLst/>
            <a:gdLst/>
            <a:ahLst/>
            <a:cxnLst/>
            <a:rect l="l" t="t" r="r" b="b"/>
            <a:pathLst>
              <a:path w="1366520" h="914400">
                <a:moveTo>
                  <a:pt x="0" y="914400"/>
                </a:moveTo>
                <a:lnTo>
                  <a:pt x="1366012" y="914400"/>
                </a:lnTo>
                <a:lnTo>
                  <a:pt x="1366012" y="0"/>
                </a:lnTo>
                <a:lnTo>
                  <a:pt x="0" y="0"/>
                </a:lnTo>
                <a:lnTo>
                  <a:pt x="0" y="914400"/>
                </a:lnTo>
                <a:close/>
              </a:path>
            </a:pathLst>
          </a:custGeom>
          <a:solidFill>
            <a:srgbClr val="FFFFFF"/>
          </a:solidFill>
        </p:spPr>
        <p:txBody>
          <a:bodyPr wrap="square" lIns="0" tIns="0" rIns="0" bIns="0" rtlCol="0"/>
          <a:lstStyle/>
          <a:p>
            <a:endParaRPr/>
          </a:p>
        </p:txBody>
      </p:sp>
      <p:sp>
        <p:nvSpPr>
          <p:cNvPr id="22" name="object 22"/>
          <p:cNvSpPr/>
          <p:nvPr/>
        </p:nvSpPr>
        <p:spPr>
          <a:xfrm>
            <a:off x="1753235" y="4705134"/>
            <a:ext cx="2159000" cy="914400"/>
          </a:xfrm>
          <a:custGeom>
            <a:avLst/>
            <a:gdLst/>
            <a:ahLst/>
            <a:cxnLst/>
            <a:rect l="l" t="t" r="r" b="b"/>
            <a:pathLst>
              <a:path w="2159000" h="914400">
                <a:moveTo>
                  <a:pt x="0" y="914400"/>
                </a:moveTo>
                <a:lnTo>
                  <a:pt x="2159000" y="914400"/>
                </a:lnTo>
                <a:lnTo>
                  <a:pt x="2159000" y="0"/>
                </a:lnTo>
                <a:lnTo>
                  <a:pt x="0" y="0"/>
                </a:lnTo>
                <a:lnTo>
                  <a:pt x="0" y="914400"/>
                </a:lnTo>
                <a:close/>
              </a:path>
            </a:pathLst>
          </a:custGeom>
          <a:solidFill>
            <a:srgbClr val="FFFFFF"/>
          </a:solidFill>
        </p:spPr>
        <p:txBody>
          <a:bodyPr wrap="square" lIns="0" tIns="0" rIns="0" bIns="0" rtlCol="0"/>
          <a:lstStyle/>
          <a:p>
            <a:endParaRPr/>
          </a:p>
        </p:txBody>
      </p:sp>
      <p:sp>
        <p:nvSpPr>
          <p:cNvPr id="23" name="object 23"/>
          <p:cNvSpPr/>
          <p:nvPr/>
        </p:nvSpPr>
        <p:spPr>
          <a:xfrm>
            <a:off x="3912234" y="4705134"/>
            <a:ext cx="2336800" cy="914400"/>
          </a:xfrm>
          <a:custGeom>
            <a:avLst/>
            <a:gdLst/>
            <a:ahLst/>
            <a:cxnLst/>
            <a:rect l="l" t="t" r="r" b="b"/>
            <a:pathLst>
              <a:path w="2336800" h="914400">
                <a:moveTo>
                  <a:pt x="0" y="914400"/>
                </a:moveTo>
                <a:lnTo>
                  <a:pt x="2336545" y="914400"/>
                </a:lnTo>
                <a:lnTo>
                  <a:pt x="2336545" y="0"/>
                </a:lnTo>
                <a:lnTo>
                  <a:pt x="0" y="0"/>
                </a:lnTo>
                <a:lnTo>
                  <a:pt x="0" y="914400"/>
                </a:lnTo>
                <a:close/>
              </a:path>
            </a:pathLst>
          </a:custGeom>
          <a:solidFill>
            <a:srgbClr val="FFFFFF"/>
          </a:solidFill>
        </p:spPr>
        <p:txBody>
          <a:bodyPr wrap="square" lIns="0" tIns="0" rIns="0" bIns="0" rtlCol="0"/>
          <a:lstStyle/>
          <a:p>
            <a:endParaRPr/>
          </a:p>
        </p:txBody>
      </p:sp>
      <p:sp>
        <p:nvSpPr>
          <p:cNvPr id="24" name="object 24"/>
          <p:cNvSpPr/>
          <p:nvPr/>
        </p:nvSpPr>
        <p:spPr>
          <a:xfrm>
            <a:off x="6248780" y="4705134"/>
            <a:ext cx="2638425" cy="914400"/>
          </a:xfrm>
          <a:custGeom>
            <a:avLst/>
            <a:gdLst/>
            <a:ahLst/>
            <a:cxnLst/>
            <a:rect l="l" t="t" r="r" b="b"/>
            <a:pathLst>
              <a:path w="2638425" h="914400">
                <a:moveTo>
                  <a:pt x="0" y="914400"/>
                </a:moveTo>
                <a:lnTo>
                  <a:pt x="2638044" y="914400"/>
                </a:lnTo>
                <a:lnTo>
                  <a:pt x="2638044" y="0"/>
                </a:lnTo>
                <a:lnTo>
                  <a:pt x="0" y="0"/>
                </a:lnTo>
                <a:lnTo>
                  <a:pt x="0" y="914400"/>
                </a:lnTo>
                <a:close/>
              </a:path>
            </a:pathLst>
          </a:custGeom>
          <a:solidFill>
            <a:srgbClr val="FFFFFF"/>
          </a:solidFill>
        </p:spPr>
        <p:txBody>
          <a:bodyPr wrap="square" lIns="0" tIns="0" rIns="0" bIns="0" rtlCol="0"/>
          <a:lstStyle/>
          <a:p>
            <a:endParaRPr/>
          </a:p>
        </p:txBody>
      </p:sp>
      <p:graphicFrame>
        <p:nvGraphicFramePr>
          <p:cNvPr id="25" name="object 25"/>
          <p:cNvGraphicFramePr>
            <a:graphicFrameLocks noGrp="1"/>
          </p:cNvGraphicFramePr>
          <p:nvPr/>
        </p:nvGraphicFramePr>
        <p:xfrm>
          <a:off x="380936" y="1232153"/>
          <a:ext cx="8528049" cy="4941062"/>
        </p:xfrm>
        <a:graphic>
          <a:graphicData uri="http://schemas.openxmlformats.org/drawingml/2006/table">
            <a:tbl>
              <a:tblPr firstRow="1" bandRow="1">
                <a:tableStyleId>{2D5ABB26-0587-4C30-8999-92F81FD0307C}</a:tableStyleId>
              </a:tblPr>
              <a:tblGrid>
                <a:gridCol w="1365885"/>
                <a:gridCol w="2159000"/>
                <a:gridCol w="2336800"/>
                <a:gridCol w="2666364"/>
              </a:tblGrid>
              <a:tr h="723392">
                <a:tc>
                  <a:txBody>
                    <a:bodyPr/>
                    <a:lstStyle/>
                    <a:p>
                      <a:pPr marL="225425">
                        <a:lnSpc>
                          <a:spcPct val="100000"/>
                        </a:lnSpc>
                        <a:spcBef>
                          <a:spcPts val="1865"/>
                        </a:spcBef>
                      </a:pPr>
                      <a:r>
                        <a:rPr sz="1800" b="1">
                          <a:latin typeface="微软雅黑" panose="020B0503020204020204" charset="-122"/>
                          <a:cs typeface="微软雅黑" panose="020B0503020204020204" charset="-122"/>
                        </a:rPr>
                        <a:t>论证方法</a:t>
                      </a:r>
                    </a:p>
                  </a:txBody>
                  <a:tcPr marL="0" marR="0" marT="23685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1865"/>
                        </a:spcBef>
                      </a:pPr>
                      <a:r>
                        <a:rPr sz="1800" b="1">
                          <a:latin typeface="微软雅黑" panose="020B0503020204020204" charset="-122"/>
                          <a:cs typeface="微软雅黑" panose="020B0503020204020204" charset="-122"/>
                        </a:rPr>
                        <a:t>判断</a:t>
                      </a:r>
                    </a:p>
                  </a:txBody>
                  <a:tcPr marL="0" marR="0" marT="23685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1865"/>
                        </a:spcBef>
                      </a:pPr>
                      <a:r>
                        <a:rPr sz="1800" b="1">
                          <a:latin typeface="微软雅黑" panose="020B0503020204020204" charset="-122"/>
                          <a:cs typeface="微软雅黑" panose="020B0503020204020204" charset="-122"/>
                        </a:rPr>
                        <a:t>阐述</a:t>
                      </a:r>
                    </a:p>
                  </a:txBody>
                  <a:tcPr marL="0" marR="0" marT="23685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1270" marR="21590" algn="ctr">
                        <a:lnSpc>
                          <a:spcPct val="100000"/>
                        </a:lnSpc>
                        <a:spcBef>
                          <a:spcPts val="1865"/>
                        </a:spcBef>
                      </a:pPr>
                      <a:r>
                        <a:rPr sz="1800" b="1">
                          <a:solidFill>
                            <a:srgbClr val="30849B"/>
                          </a:solidFill>
                          <a:latin typeface="微软雅黑" panose="020B0503020204020204" charset="-122"/>
                          <a:cs typeface="微软雅黑" panose="020B0503020204020204" charset="-122"/>
                        </a:rPr>
                        <a:t>作用</a:t>
                      </a:r>
                    </a:p>
                  </a:txBody>
                  <a:tcPr marL="0" marR="0" marT="23685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r>
              <a:tr h="914400">
                <a:tc>
                  <a:txBody>
                    <a:bodyPr/>
                    <a:lstStyle/>
                    <a:p>
                      <a:pPr>
                        <a:lnSpc>
                          <a:spcPct val="100000"/>
                        </a:lnSpc>
                        <a:spcBef>
                          <a:spcPts val="30"/>
                        </a:spcBef>
                      </a:pPr>
                      <a:endParaRPr sz="2250">
                        <a:latin typeface="Times New Roman" panose="02020603050405020304"/>
                        <a:cs typeface="Times New Roman" panose="02020603050405020304"/>
                      </a:endParaRPr>
                    </a:p>
                    <a:p>
                      <a:pPr>
                        <a:lnSpc>
                          <a:spcPct val="100000"/>
                        </a:lnSpc>
                        <a:spcBef>
                          <a:spcPts val="30"/>
                        </a:spcBef>
                      </a:pPr>
                      <a:r>
                        <a:rPr sz="2250">
                          <a:latin typeface="Times New Roman" panose="02020603050405020304"/>
                          <a:cs typeface="Times New Roman" panose="02020603050405020304"/>
                        </a:rPr>
                        <a:t>举例论证</a:t>
                      </a: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0"/>
                        </a:spcBef>
                      </a:pPr>
                      <a:endParaRPr sz="2300">
                        <a:latin typeface="Times New Roman" panose="02020603050405020304"/>
                        <a:cs typeface="Times New Roman" panose="02020603050405020304"/>
                      </a:endParaRPr>
                    </a:p>
                    <a:p>
                      <a:pPr>
                        <a:lnSpc>
                          <a:spcPct val="100000"/>
                        </a:lnSpc>
                        <a:spcBef>
                          <a:spcPts val="20"/>
                        </a:spcBef>
                      </a:pPr>
                      <a:r>
                        <a:rPr sz="2300">
                          <a:latin typeface="Times New Roman" panose="02020603050405020304"/>
                          <a:cs typeface="Times New Roman" panose="02020603050405020304"/>
                        </a:rPr>
                        <a:t>用事实论据来论证</a:t>
                      </a: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0"/>
                        </a:spcBef>
                      </a:pPr>
                      <a:endParaRPr sz="2300">
                        <a:latin typeface="Times New Roman" panose="02020603050405020304"/>
                        <a:cs typeface="Times New Roman" panose="02020603050405020304"/>
                      </a:endParaRPr>
                    </a:p>
                    <a:p>
                      <a:pPr>
                        <a:lnSpc>
                          <a:spcPct val="100000"/>
                        </a:lnSpc>
                        <a:spcBef>
                          <a:spcPts val="20"/>
                        </a:spcBef>
                      </a:pPr>
                      <a:r>
                        <a:rPr sz="2300">
                          <a:latin typeface="Times New Roman" panose="02020603050405020304"/>
                          <a:cs typeface="Times New Roman" panose="02020603050405020304"/>
                        </a:rPr>
                        <a:t>举了……的例子</a:t>
                      </a: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69215" marR="210820">
                        <a:lnSpc>
                          <a:spcPct val="150000"/>
                        </a:lnSpc>
                        <a:spcBef>
                          <a:spcPts val="115"/>
                        </a:spcBef>
                      </a:pPr>
                      <a:r>
                        <a:rPr sz="1700">
                          <a:solidFill>
                            <a:srgbClr val="FF0000"/>
                          </a:solidFill>
                          <a:latin typeface="楷体" panose="02010609060101010101" charset="-122"/>
                          <a:cs typeface="楷体" panose="02010609060101010101" charset="-122"/>
                        </a:rPr>
                        <a:t>具体、有力地论证了，使 文章更具有说服力。</a:t>
                      </a: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r>
              <a:tr h="914399">
                <a:tc>
                  <a:txBody>
                    <a:bodyPr/>
                    <a:lstStyle/>
                    <a:p>
                      <a:pPr>
                        <a:lnSpc>
                          <a:spcPct val="100000"/>
                        </a:lnSpc>
                        <a:spcBef>
                          <a:spcPts val="30"/>
                        </a:spcBef>
                      </a:pPr>
                      <a:endParaRPr sz="2250">
                        <a:latin typeface="Times New Roman" panose="02020603050405020304"/>
                        <a:cs typeface="Times New Roman" panose="02020603050405020304"/>
                      </a:endParaRPr>
                    </a:p>
                    <a:p>
                      <a:pPr>
                        <a:lnSpc>
                          <a:spcPct val="100000"/>
                        </a:lnSpc>
                        <a:spcBef>
                          <a:spcPts val="30"/>
                        </a:spcBef>
                      </a:pPr>
                      <a:r>
                        <a:rPr sz="2250">
                          <a:latin typeface="Times New Roman" panose="02020603050405020304"/>
                          <a:cs typeface="Times New Roman" panose="02020603050405020304"/>
                        </a:rPr>
                        <a:t>道理论证</a:t>
                      </a: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0"/>
                        </a:spcBef>
                      </a:pPr>
                      <a:endParaRPr sz="2300">
                        <a:latin typeface="Times New Roman" panose="02020603050405020304"/>
                        <a:cs typeface="Times New Roman" panose="02020603050405020304"/>
                      </a:endParaRPr>
                    </a:p>
                    <a:p>
                      <a:pPr>
                        <a:lnSpc>
                          <a:spcPct val="100000"/>
                        </a:lnSpc>
                        <a:spcBef>
                          <a:spcPts val="20"/>
                        </a:spcBef>
                      </a:pPr>
                      <a:r>
                        <a:rPr sz="2300">
                          <a:latin typeface="Times New Roman" panose="02020603050405020304"/>
                          <a:cs typeface="Times New Roman" panose="02020603050405020304"/>
                        </a:rPr>
                        <a:t>用道理论据来论证</a:t>
                      </a: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0"/>
                        </a:spcBef>
                      </a:pPr>
                      <a:endParaRPr sz="2300">
                        <a:latin typeface="Times New Roman" panose="02020603050405020304"/>
                        <a:cs typeface="Times New Roman" panose="02020603050405020304"/>
                      </a:endParaRPr>
                    </a:p>
                    <a:p>
                      <a:pPr>
                        <a:lnSpc>
                          <a:spcPct val="100000"/>
                        </a:lnSpc>
                        <a:spcBef>
                          <a:spcPts val="20"/>
                        </a:spcBef>
                      </a:pPr>
                      <a:r>
                        <a:rPr sz="2300">
                          <a:latin typeface="Times New Roman" panose="02020603050405020304"/>
                          <a:cs typeface="Times New Roman" panose="02020603050405020304"/>
                        </a:rPr>
                        <a:t>引用了……的话，</a:t>
                      </a: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69215" marR="210820">
                        <a:lnSpc>
                          <a:spcPct val="150000"/>
                        </a:lnSpc>
                        <a:spcBef>
                          <a:spcPts val="115"/>
                        </a:spcBef>
                      </a:pPr>
                      <a:r>
                        <a:rPr sz="1700">
                          <a:solidFill>
                            <a:srgbClr val="FF0000"/>
                          </a:solidFill>
                          <a:latin typeface="楷体" panose="02010609060101010101" charset="-122"/>
                          <a:cs typeface="楷体" panose="02010609060101010101" charset="-122"/>
                        </a:rPr>
                        <a:t>充分、有力地论证了…… 使论证更具有权威性。</a:t>
                      </a: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r>
              <a:tr h="914400">
                <a:tc>
                  <a:txBody>
                    <a:bodyPr/>
                    <a:lstStyle/>
                    <a:p>
                      <a:pPr>
                        <a:lnSpc>
                          <a:spcPct val="100000"/>
                        </a:lnSpc>
                        <a:spcBef>
                          <a:spcPts val="35"/>
                        </a:spcBef>
                      </a:pPr>
                      <a:endParaRPr sz="2250">
                        <a:latin typeface="Times New Roman" panose="02020603050405020304"/>
                        <a:cs typeface="Times New Roman" panose="02020603050405020304"/>
                      </a:endParaRPr>
                    </a:p>
                    <a:p>
                      <a:pPr>
                        <a:lnSpc>
                          <a:spcPct val="100000"/>
                        </a:lnSpc>
                        <a:spcBef>
                          <a:spcPts val="35"/>
                        </a:spcBef>
                      </a:pPr>
                      <a:r>
                        <a:rPr sz="2250">
                          <a:latin typeface="Times New Roman" panose="02020603050405020304"/>
                          <a:cs typeface="Times New Roman" panose="02020603050405020304"/>
                        </a:rPr>
                        <a:t>比喻论证</a:t>
                      </a:r>
                    </a:p>
                  </a:txBody>
                  <a:tcPr marL="0" marR="0" marT="44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5"/>
                        </a:spcBef>
                      </a:pPr>
                      <a:endParaRPr sz="2300">
                        <a:latin typeface="Times New Roman" panose="02020603050405020304"/>
                        <a:cs typeface="Times New Roman" panose="02020603050405020304"/>
                      </a:endParaRPr>
                    </a:p>
                    <a:p>
                      <a:pPr>
                        <a:lnSpc>
                          <a:spcPct val="100000"/>
                        </a:lnSpc>
                        <a:spcBef>
                          <a:spcPts val="25"/>
                        </a:spcBef>
                      </a:pPr>
                      <a:r>
                        <a:rPr sz="2300">
                          <a:latin typeface="Times New Roman" panose="02020603050405020304"/>
                          <a:cs typeface="Times New Roman" panose="02020603050405020304"/>
                        </a:rPr>
                        <a:t>用打比方来论证</a:t>
                      </a: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5"/>
                        </a:spcBef>
                      </a:pPr>
                      <a:endParaRPr sz="2300">
                        <a:latin typeface="Times New Roman" panose="02020603050405020304"/>
                        <a:cs typeface="Times New Roman" panose="02020603050405020304"/>
                      </a:endParaRPr>
                    </a:p>
                    <a:p>
                      <a:pPr>
                        <a:lnSpc>
                          <a:spcPct val="100000"/>
                        </a:lnSpc>
                        <a:spcBef>
                          <a:spcPts val="25"/>
                        </a:spcBef>
                      </a:pPr>
                      <a:r>
                        <a:rPr sz="2300">
                          <a:latin typeface="Times New Roman" panose="02020603050405020304"/>
                          <a:cs typeface="Times New Roman" panose="02020603050405020304"/>
                        </a:rPr>
                        <a:t>把……比作……,</a:t>
                      </a: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R="21590">
                        <a:lnSpc>
                          <a:spcPct val="100000"/>
                        </a:lnSpc>
                        <a:spcBef>
                          <a:spcPts val="25"/>
                        </a:spcBef>
                      </a:pPr>
                      <a:endParaRPr sz="2300">
                        <a:latin typeface="Times New Roman" panose="02020603050405020304"/>
                        <a:cs typeface="Times New Roman" panose="02020603050405020304"/>
                      </a:endParaRPr>
                    </a:p>
                    <a:p>
                      <a:pPr marR="21590">
                        <a:lnSpc>
                          <a:spcPct val="100000"/>
                        </a:lnSpc>
                        <a:spcBef>
                          <a:spcPts val="25"/>
                        </a:spcBef>
                      </a:pPr>
                      <a:r>
                        <a:rPr sz="2300">
                          <a:latin typeface="Times New Roman" panose="02020603050405020304"/>
                          <a:cs typeface="Times New Roman" panose="02020603050405020304"/>
                        </a:rPr>
                        <a:t>生动、形象地论证了……。</a:t>
                      </a: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r>
              <a:tr h="914438">
                <a:tc>
                  <a:txBody>
                    <a:bodyPr/>
                    <a:lstStyle/>
                    <a:p>
                      <a:pPr>
                        <a:lnSpc>
                          <a:spcPct val="100000"/>
                        </a:lnSpc>
                        <a:spcBef>
                          <a:spcPts val="35"/>
                        </a:spcBef>
                      </a:pPr>
                      <a:endParaRPr sz="2250">
                        <a:latin typeface="Times New Roman" panose="02020603050405020304"/>
                        <a:cs typeface="Times New Roman" panose="02020603050405020304"/>
                      </a:endParaRPr>
                    </a:p>
                    <a:p>
                      <a:pPr>
                        <a:lnSpc>
                          <a:spcPct val="100000"/>
                        </a:lnSpc>
                        <a:spcBef>
                          <a:spcPts val="35"/>
                        </a:spcBef>
                      </a:pPr>
                      <a:r>
                        <a:rPr sz="2250">
                          <a:latin typeface="Times New Roman" panose="02020603050405020304"/>
                          <a:cs typeface="Times New Roman" panose="02020603050405020304"/>
                        </a:rPr>
                        <a:t>对比论证</a:t>
                      </a:r>
                    </a:p>
                  </a:txBody>
                  <a:tcPr marL="0" marR="0" marT="44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5"/>
                        </a:spcBef>
                      </a:pPr>
                      <a:endParaRPr sz="2300">
                        <a:latin typeface="Times New Roman" panose="02020603050405020304"/>
                        <a:cs typeface="Times New Roman" panose="02020603050405020304"/>
                      </a:endParaRPr>
                    </a:p>
                    <a:p>
                      <a:pPr>
                        <a:lnSpc>
                          <a:spcPct val="100000"/>
                        </a:lnSpc>
                        <a:spcBef>
                          <a:spcPts val="25"/>
                        </a:spcBef>
                      </a:pPr>
                      <a:r>
                        <a:rPr sz="2300">
                          <a:latin typeface="Times New Roman" panose="02020603050405020304"/>
                          <a:cs typeface="Times New Roman" panose="02020603050405020304"/>
                        </a:rPr>
                        <a:t>用作对比来论证</a:t>
                      </a: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nSpc>
                          <a:spcPct val="100000"/>
                        </a:lnSpc>
                        <a:spcBef>
                          <a:spcPts val="25"/>
                        </a:spcBef>
                      </a:pPr>
                      <a:endParaRPr sz="2300">
                        <a:latin typeface="Times New Roman" panose="02020603050405020304"/>
                        <a:cs typeface="Times New Roman" panose="02020603050405020304"/>
                      </a:endParaRPr>
                    </a:p>
                    <a:p>
                      <a:pPr>
                        <a:lnSpc>
                          <a:spcPct val="100000"/>
                        </a:lnSpc>
                        <a:spcBef>
                          <a:spcPts val="25"/>
                        </a:spcBef>
                      </a:pPr>
                      <a:r>
                        <a:rPr sz="2300">
                          <a:latin typeface="Times New Roman" panose="02020603050405020304"/>
                          <a:cs typeface="Times New Roman" panose="02020603050405020304"/>
                        </a:rPr>
                        <a:t>将……和……作对比，</a:t>
                      </a: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R="21590">
                        <a:lnSpc>
                          <a:spcPct val="100000"/>
                        </a:lnSpc>
                        <a:spcBef>
                          <a:spcPts val="25"/>
                        </a:spcBef>
                      </a:pPr>
                      <a:endParaRPr sz="2300">
                        <a:latin typeface="Times New Roman" panose="02020603050405020304"/>
                        <a:cs typeface="Times New Roman" panose="02020603050405020304"/>
                      </a:endParaRPr>
                    </a:p>
                    <a:p>
                      <a:pPr marR="21590">
                        <a:lnSpc>
                          <a:spcPct val="100000"/>
                        </a:lnSpc>
                        <a:spcBef>
                          <a:spcPts val="25"/>
                        </a:spcBef>
                      </a:pPr>
                      <a:r>
                        <a:rPr sz="2300">
                          <a:latin typeface="Times New Roman" panose="02020603050405020304"/>
                          <a:cs typeface="Times New Roman" panose="02020603050405020304"/>
                        </a:rPr>
                        <a:t>突出、强调了……观点。</a:t>
                      </a: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p:nvPr/>
        </p:nvSpPr>
        <p:spPr>
          <a:xfrm>
            <a:off x="1447723" y="2590659"/>
            <a:ext cx="7620000" cy="0"/>
          </a:xfrm>
          <a:custGeom>
            <a:avLst/>
            <a:gdLst/>
            <a:ahLst/>
            <a:cxnLst/>
            <a:rect l="l" t="t" r="r" b="b"/>
            <a:pathLst>
              <a:path w="7620000">
                <a:moveTo>
                  <a:pt x="0" y="0"/>
                </a:moveTo>
                <a:lnTo>
                  <a:pt x="7620000" y="0"/>
                </a:lnTo>
              </a:path>
            </a:pathLst>
          </a:custGeom>
          <a:ln w="15180">
            <a:solidFill>
              <a:srgbClr val="323232"/>
            </a:solidFill>
          </a:ln>
        </p:spPr>
        <p:txBody>
          <a:bodyPr wrap="square" lIns="0" tIns="0" rIns="0" bIns="0" rtlCol="0"/>
          <a:lstStyle/>
          <a:p>
            <a:endParaRPr/>
          </a:p>
        </p:txBody>
      </p:sp>
      <p:sp>
        <p:nvSpPr>
          <p:cNvPr id="4" name="object 4"/>
          <p:cNvSpPr/>
          <p:nvPr/>
        </p:nvSpPr>
        <p:spPr>
          <a:xfrm>
            <a:off x="1219123" y="3124059"/>
            <a:ext cx="304800" cy="0"/>
          </a:xfrm>
          <a:custGeom>
            <a:avLst/>
            <a:gdLst/>
            <a:ahLst/>
            <a:cxnLst/>
            <a:rect l="l" t="t" r="r" b="b"/>
            <a:pathLst>
              <a:path w="304800">
                <a:moveTo>
                  <a:pt x="0" y="0"/>
                </a:moveTo>
                <a:lnTo>
                  <a:pt x="304800" y="0"/>
                </a:lnTo>
              </a:path>
            </a:pathLst>
          </a:custGeom>
          <a:ln w="15180">
            <a:solidFill>
              <a:srgbClr val="323232"/>
            </a:solidFill>
          </a:ln>
        </p:spPr>
        <p:txBody>
          <a:bodyPr wrap="square" lIns="0" tIns="0" rIns="0" bIns="0" rtlCol="0"/>
          <a:lstStyle/>
          <a:p>
            <a:endParaRPr/>
          </a:p>
        </p:txBody>
      </p:sp>
      <p:sp>
        <p:nvSpPr>
          <p:cNvPr id="7" name="object 7"/>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8" name="object 8"/>
          <p:cNvSpPr txBox="1"/>
          <p:nvPr/>
        </p:nvSpPr>
        <p:spPr>
          <a:xfrm>
            <a:off x="682548" y="1179703"/>
            <a:ext cx="7857490" cy="1978660"/>
          </a:xfrm>
          <a:prstGeom prst="rect">
            <a:avLst/>
          </a:prstGeom>
        </p:spPr>
        <p:txBody>
          <a:bodyPr vert="horz" wrap="square" lIns="0" tIns="149860" rIns="0" bIns="0" rtlCol="0">
            <a:spAutoFit/>
          </a:bodyPr>
          <a:lstStyle/>
          <a:p>
            <a:pPr marL="469900">
              <a:lnSpc>
                <a:spcPct val="100000"/>
              </a:lnSpc>
              <a:spcBef>
                <a:spcPts val="1180"/>
              </a:spcBef>
            </a:pPr>
            <a:r>
              <a:rPr sz="1800" spc="95">
                <a:solidFill>
                  <a:srgbClr val="333333"/>
                </a:solidFill>
                <a:latin typeface="微软雅黑" panose="020B0503020204020204" charset="-122"/>
                <a:cs typeface="微软雅黑" panose="020B0503020204020204" charset="-122"/>
              </a:rPr>
              <a:t>2.按要求回答下面的问题。（4分）</a:t>
            </a:r>
          </a:p>
          <a:p>
            <a:pPr marL="469900">
              <a:lnSpc>
                <a:spcPct val="100000"/>
              </a:lnSpc>
              <a:spcBef>
                <a:spcPts val="1180"/>
              </a:spcBef>
            </a:pPr>
            <a:r>
              <a:rPr sz="1800" spc="95">
                <a:solidFill>
                  <a:srgbClr val="333333"/>
                </a:solidFill>
                <a:latin typeface="微软雅黑" panose="020B0503020204020204" charset="-122"/>
                <a:cs typeface="微软雅黑" panose="020B0503020204020204" charset="-122"/>
              </a:rPr>
              <a:t>（2）联系前文，说说第④段画线句中‚人活着的样子‛指什么？（2分）</a:t>
            </a:r>
          </a:p>
          <a:p>
            <a:pPr marL="469900">
              <a:lnSpc>
                <a:spcPct val="100000"/>
              </a:lnSpc>
              <a:spcBef>
                <a:spcPts val="1180"/>
              </a:spcBef>
            </a:pPr>
            <a:r>
              <a:rPr sz="1800" spc="95">
                <a:solidFill>
                  <a:srgbClr val="333333"/>
                </a:solidFill>
                <a:latin typeface="微软雅黑" panose="020B0503020204020204" charset="-122"/>
                <a:cs typeface="微软雅黑" panose="020B0503020204020204" charset="-122"/>
              </a:rPr>
              <a:t> 	（2）无论命运多么不公，都没有一丝怨怼；无论处境多么艰难，	</a:t>
            </a:r>
          </a:p>
          <a:p>
            <a:pPr marL="469900">
              <a:lnSpc>
                <a:spcPct val="100000"/>
              </a:lnSpc>
              <a:spcBef>
                <a:spcPts val="1180"/>
              </a:spcBef>
            </a:pPr>
            <a:r>
              <a:rPr sz="1800" spc="95">
                <a:solidFill>
                  <a:srgbClr val="333333"/>
                </a:solidFill>
                <a:latin typeface="微软雅黑" panose="020B0503020204020204" charset="-122"/>
                <a:cs typeface="微软雅黑" panose="020B0503020204020204" charset="-122"/>
              </a:rPr>
              <a:t> 	始终保持外表的干净与得体。</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7995284" cy="3081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④干净，说到底是一种修养，不邋遢、不潦草，无论命运有多么不公， 不见一丝怨怼。不管外在环境多么糟糕，始终拾掇好自己的仪容，保持外表 的干净和得体。上海永安公司四小姐郭婉莹，年少时美丽而富有，“文革” 时期，因是资本家的女儿，沦落到去打扫厕所，但她见人永远要化好妆，换 上干干净净的衣服。别人不理解，她却回答说：“因为这才是人活着的样 子。”</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就像我们不管考试考得多差，被爸妈揍得多狠，熬夜写作业到多 晚，如果第二天要去跟小伙伴玩，我们还是会把自己打扮得干干净净 再出门。我们可真是有修养的人啊！</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4" name="object 4"/>
          <p:cNvSpPr txBox="1"/>
          <p:nvPr/>
        </p:nvSpPr>
        <p:spPr>
          <a:xfrm>
            <a:off x="682853" y="1341882"/>
            <a:ext cx="7787005" cy="3754120"/>
          </a:xfrm>
          <a:prstGeom prst="rect">
            <a:avLst/>
          </a:prstGeom>
        </p:spPr>
        <p:txBody>
          <a:bodyPr vert="horz" wrap="square" lIns="0" tIns="12700" rIns="0" bIns="0" rtlCol="0">
            <a:spAutoFit/>
          </a:bodyPr>
          <a:lstStyle/>
          <a:p>
            <a:pPr marL="12700" marR="5080" indent="457200" algn="just">
              <a:lnSpc>
                <a:spcPct val="150000"/>
              </a:lnSpc>
              <a:spcBef>
                <a:spcPts val="100"/>
              </a:spcBef>
            </a:pPr>
            <a:r>
              <a:rPr sz="1800" spc="60">
                <a:solidFill>
                  <a:srgbClr val="333333"/>
                </a:solidFill>
                <a:latin typeface="楷体" panose="02010609060101010101" charset="-122"/>
                <a:cs typeface="楷体" panose="02010609060101010101" charset="-122"/>
              </a:rPr>
              <a:t>⑤干净是一种文化，是一种精神，是一种美德。一个地方如果干净的人 多了，这个地方的环境会更为清朗、清爽。因为大家行事光明磊落，不算计 人，不欺骗人，不出卖人，该办的事一定办，不该办的事一定不办，自然民 风淳，风气正，政风清，人心平和。</a:t>
            </a:r>
          </a:p>
          <a:p>
            <a:pPr marL="12700" marR="5080" indent="457200" algn="just">
              <a:lnSpc>
                <a:spcPct val="150000"/>
              </a:lnSpc>
              <a:spcBef>
                <a:spcPts val="100"/>
              </a:spcBef>
            </a:pPr>
            <a:r>
              <a:rPr sz="1800" spc="60">
                <a:solidFill>
                  <a:srgbClr val="333333"/>
                </a:solidFill>
                <a:latin typeface="楷体" panose="02010609060101010101" charset="-122"/>
                <a:cs typeface="楷体" panose="02010609060101010101" charset="-122"/>
              </a:rPr>
              <a:t>⑥孟德斯鸠说过：美必须干干净净，清清白白，在形象上如此，在内心</a:t>
            </a:r>
          </a:p>
          <a:p>
            <a:pPr marL="12700" marR="5080" indent="457200" algn="just">
              <a:lnSpc>
                <a:spcPct val="150000"/>
              </a:lnSpc>
              <a:spcBef>
                <a:spcPts val="100"/>
              </a:spcBef>
            </a:pPr>
            <a:r>
              <a:rPr sz="1800" spc="60">
                <a:solidFill>
                  <a:srgbClr val="333333"/>
                </a:solidFill>
                <a:latin typeface="楷体" panose="02010609060101010101" charset="-122"/>
                <a:cs typeface="楷体" panose="02010609060101010101" charset="-122"/>
              </a:rPr>
              <a:t>中更是如此。生活本来单纯，清白做人，干净做事。人有净气，风度自来。</a:t>
            </a:r>
          </a:p>
          <a:p>
            <a:pPr marL="12700" marR="5080" indent="457200" algn="just">
              <a:lnSpc>
                <a:spcPct val="150000"/>
              </a:lnSpc>
              <a:spcBef>
                <a:spcPts val="100"/>
              </a:spcBef>
            </a:pPr>
            <a:r>
              <a:rPr sz="1800" spc="60">
                <a:solidFill>
                  <a:srgbClr val="333333"/>
                </a:solidFill>
                <a:latin typeface="楷体" panose="02010609060101010101" charset="-122"/>
                <a:cs typeface="楷体" panose="02010609060101010101" charset="-122"/>
              </a:rPr>
              <a:t>（选自《扬子晚报》2020年3月4日，有删改）</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890422" y="1323403"/>
            <a:ext cx="6021705" cy="1995170"/>
          </a:xfrm>
          <a:prstGeom prst="rect">
            <a:avLst/>
          </a:prstGeom>
        </p:spPr>
        <p:txBody>
          <a:bodyPr vert="horz" wrap="square" lIns="0" tIns="140970" rIns="0" bIns="0" rtlCol="0">
            <a:spAutoFit/>
          </a:bodyPr>
          <a:lstStyle/>
          <a:p>
            <a:pPr marL="12700">
              <a:lnSpc>
                <a:spcPct val="100000"/>
              </a:lnSpc>
              <a:spcBef>
                <a:spcPts val="1110"/>
              </a:spcBef>
            </a:pPr>
            <a:r>
              <a:rPr sz="1700" spc="-10">
                <a:solidFill>
                  <a:srgbClr val="333333"/>
                </a:solidFill>
                <a:latin typeface="微软雅黑" panose="020B0503020204020204" charset="-122"/>
                <a:cs typeface="微软雅黑" panose="020B0503020204020204" charset="-122"/>
              </a:rPr>
              <a:t>1. 文章从哪几个方面论述‚‘干净’是最好的气质‛？（4分）</a:t>
            </a:r>
          </a:p>
          <a:p>
            <a:pPr marL="12700">
              <a:lnSpc>
                <a:spcPct val="100000"/>
              </a:lnSpc>
              <a:spcBef>
                <a:spcPts val="1110"/>
              </a:spcBef>
            </a:pPr>
            <a:r>
              <a:rPr sz="1700" spc="-10">
                <a:solidFill>
                  <a:srgbClr val="333333"/>
                </a:solidFill>
                <a:latin typeface="微软雅黑" panose="020B0503020204020204" charset="-122"/>
                <a:cs typeface="微软雅黑" panose="020B0503020204020204" charset="-122"/>
              </a:rPr>
              <a:t>【答案】①干净的人善良，无邪念；</a:t>
            </a:r>
          </a:p>
          <a:p>
            <a:pPr marL="12700">
              <a:lnSpc>
                <a:spcPct val="100000"/>
              </a:lnSpc>
              <a:spcBef>
                <a:spcPts val="1110"/>
              </a:spcBef>
            </a:pPr>
            <a:r>
              <a:rPr sz="1700" spc="-10">
                <a:solidFill>
                  <a:srgbClr val="333333"/>
                </a:solidFill>
                <a:latin typeface="微软雅黑" panose="020B0503020204020204" charset="-122"/>
                <a:cs typeface="微软雅黑" panose="020B0503020204020204" charset="-122"/>
              </a:rPr>
              <a:t>②干净的人行为端正，坦坦荡荡；</a:t>
            </a:r>
          </a:p>
          <a:p>
            <a:pPr marL="12700">
              <a:lnSpc>
                <a:spcPct val="100000"/>
              </a:lnSpc>
              <a:spcBef>
                <a:spcPts val="1110"/>
              </a:spcBef>
            </a:pPr>
            <a:r>
              <a:rPr sz="1700" spc="-10">
                <a:solidFill>
                  <a:srgbClr val="333333"/>
                </a:solidFill>
                <a:latin typeface="微软雅黑" panose="020B0503020204020204" charset="-122"/>
                <a:cs typeface="微软雅黑" panose="020B0503020204020204" charset="-122"/>
              </a:rPr>
              <a:t>③干净是一种修养，不邋遢，不潦草；</a:t>
            </a:r>
          </a:p>
          <a:p>
            <a:pPr marL="12700">
              <a:lnSpc>
                <a:spcPct val="100000"/>
              </a:lnSpc>
              <a:spcBef>
                <a:spcPts val="1110"/>
              </a:spcBef>
            </a:pPr>
            <a:r>
              <a:rPr sz="1700" spc="-10">
                <a:solidFill>
                  <a:srgbClr val="333333"/>
                </a:solidFill>
                <a:latin typeface="微软雅黑" panose="020B0503020204020204" charset="-122"/>
                <a:cs typeface="微软雅黑" panose="020B0503020204020204" charset="-122"/>
              </a:rPr>
              <a:t>④干净是一种文化，是一种精神，是一种美德。</a:t>
            </a:r>
          </a:p>
        </p:txBody>
      </p:sp>
      <p:sp>
        <p:nvSpPr>
          <p:cNvPr id="4" name="object 4"/>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知识方法</a:t>
            </a:r>
          </a:p>
        </p:txBody>
      </p:sp>
      <p:sp>
        <p:nvSpPr>
          <p:cNvPr id="4" name="object 4"/>
          <p:cNvSpPr txBox="1"/>
          <p:nvPr/>
        </p:nvSpPr>
        <p:spPr>
          <a:xfrm>
            <a:off x="667004" y="961999"/>
            <a:ext cx="7887334" cy="3192780"/>
          </a:xfrm>
          <a:prstGeom prst="rect">
            <a:avLst/>
          </a:prstGeom>
        </p:spPr>
        <p:txBody>
          <a:bodyPr vert="horz" wrap="square" lIns="0" tIns="142240" rIns="0" bIns="0" rtlCol="0">
            <a:spAutoFit/>
          </a:bodyPr>
          <a:lstStyle/>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结合生活谈感悟</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（一）设题形式</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结合自己的读写经历，说说××的好处。</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结合文段内容和自己的体验，谈谈一个人如何才能做到××。</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请结合生活现象简述本文的现实意义。</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联系实际生活，谈谈读了本文后你得到的启示。</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读完文章，请结合实际谈谈你的读书收获。（不少于30字且不得引用文中原</a:t>
            </a:r>
          </a:p>
          <a:p>
            <a:pPr marL="469265">
              <a:lnSpc>
                <a:spcPct val="100000"/>
              </a:lnSpc>
              <a:spcBef>
                <a:spcPts val="1120"/>
              </a:spcBef>
            </a:pPr>
            <a:r>
              <a:rPr sz="1700">
                <a:solidFill>
                  <a:srgbClr val="333333"/>
                </a:solidFill>
                <a:latin typeface="微软雅黑" panose="020B0503020204020204" charset="-122"/>
                <a:cs typeface="微软雅黑" panose="020B0503020204020204" charset="-122"/>
              </a:rPr>
              <a:t>句）</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85" y="1871598"/>
            <a:ext cx="9144000" cy="3104515"/>
          </a:xfrm>
          <a:custGeom>
            <a:avLst/>
            <a:gdLst/>
            <a:ahLst/>
            <a:cxnLst/>
            <a:rect l="l" t="t" r="r" b="b"/>
            <a:pathLst>
              <a:path w="9144000" h="3104515">
                <a:moveTo>
                  <a:pt x="0" y="3104388"/>
                </a:moveTo>
                <a:lnTo>
                  <a:pt x="9143619" y="3104388"/>
                </a:lnTo>
                <a:lnTo>
                  <a:pt x="9143619" y="0"/>
                </a:lnTo>
                <a:lnTo>
                  <a:pt x="0" y="0"/>
                </a:lnTo>
                <a:lnTo>
                  <a:pt x="0" y="3104388"/>
                </a:lnTo>
                <a:close/>
              </a:path>
            </a:pathLst>
          </a:custGeom>
          <a:solidFill>
            <a:srgbClr val="FFFFFF">
              <a:alpha val="79998"/>
            </a:srgbClr>
          </a:solidFill>
        </p:spPr>
        <p:txBody>
          <a:bodyPr wrap="square" lIns="0" tIns="0" rIns="0" bIns="0" rtlCol="0"/>
          <a:lstStyle/>
          <a:p>
            <a:endParaRPr/>
          </a:p>
        </p:txBody>
      </p:sp>
      <p:sp>
        <p:nvSpPr>
          <p:cNvPr id="5" name="object 5"/>
          <p:cNvSpPr txBox="1"/>
          <p:nvPr/>
        </p:nvSpPr>
        <p:spPr>
          <a:xfrm>
            <a:off x="861060" y="2212340"/>
            <a:ext cx="8437245" cy="2230120"/>
          </a:xfrm>
          <a:prstGeom prst="rect">
            <a:avLst/>
          </a:prstGeom>
        </p:spPr>
        <p:txBody>
          <a:bodyPr vert="horz" wrap="square" lIns="0" tIns="195580" rIns="0" bIns="0" rtlCol="0">
            <a:spAutoFit/>
          </a:bodyPr>
          <a:lstStyle/>
          <a:p>
            <a:pPr marR="753745" algn="ctr">
              <a:lnSpc>
                <a:spcPct val="100000"/>
              </a:lnSpc>
              <a:spcBef>
                <a:spcPts val="1540"/>
              </a:spcBef>
            </a:pPr>
            <a:r>
              <a:rPr sz="2400">
                <a:solidFill>
                  <a:srgbClr val="FF0000"/>
                </a:solidFill>
                <a:latin typeface="微软雅黑" panose="020B0503020204020204" charset="-122"/>
                <a:cs typeface="微软雅黑" panose="020B0503020204020204" charset="-122"/>
              </a:rPr>
              <a:t>结合生活谈感悟</a:t>
            </a:r>
          </a:p>
          <a:p>
            <a:pPr marR="753745" algn="ctr">
              <a:lnSpc>
                <a:spcPct val="100000"/>
              </a:lnSpc>
              <a:spcBef>
                <a:spcPts val="1540"/>
              </a:spcBef>
            </a:pPr>
            <a:r>
              <a:rPr sz="2400">
                <a:solidFill>
                  <a:srgbClr val="FF0000"/>
                </a:solidFill>
                <a:latin typeface="微软雅黑" panose="020B0503020204020204" charset="-122"/>
                <a:cs typeface="微软雅黑" panose="020B0503020204020204" charset="-122"/>
              </a:rPr>
              <a:t>对文章中心/分论点表态（一般为赞同，首选中心论点）；</a:t>
            </a:r>
          </a:p>
          <a:p>
            <a:pPr marR="753745" algn="ctr">
              <a:lnSpc>
                <a:spcPct val="100000"/>
              </a:lnSpc>
              <a:spcBef>
                <a:spcPts val="1540"/>
              </a:spcBef>
            </a:pPr>
            <a:r>
              <a:rPr sz="2400">
                <a:solidFill>
                  <a:srgbClr val="FF0000"/>
                </a:solidFill>
                <a:latin typeface="微软雅黑" panose="020B0503020204020204" charset="-122"/>
                <a:cs typeface="微软雅黑" panose="020B0503020204020204" charset="-122"/>
              </a:rPr>
              <a:t>结合自身经历或社会现象解释我的态度（一般为正反）；</a:t>
            </a:r>
          </a:p>
          <a:p>
            <a:pPr marR="753745" algn="ctr">
              <a:lnSpc>
                <a:spcPct val="100000"/>
              </a:lnSpc>
              <a:spcBef>
                <a:spcPts val="1540"/>
              </a:spcBef>
            </a:pPr>
            <a:r>
              <a:rPr sz="2400">
                <a:solidFill>
                  <a:srgbClr val="FF0000"/>
                </a:solidFill>
                <a:latin typeface="微软雅黑" panose="020B0503020204020204" charset="-122"/>
                <a:cs typeface="微软雅黑" panose="020B0503020204020204" charset="-122"/>
              </a:rPr>
              <a:t>所以我要怎么做/不要怎么做。</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304800" y="1219200"/>
            <a:ext cx="7772400" cy="2743200"/>
          </a:xfrm>
        </p:spPr>
        <p:txBody>
          <a:bodyPr/>
          <a:lstStyle/>
          <a:p>
            <a:r>
              <a:rPr spc="-5">
                <a:latin typeface="仿宋" panose="02010609060101010101" charset="-122"/>
                <a:ea typeface="仿宋" panose="02010609060101010101" charset="-122"/>
                <a:cs typeface="仿宋" panose="02010609060101010101" charset="-122"/>
                <a:sym typeface="+mn-ea"/>
              </a:rPr>
              <a:t>④陶生（John Dowson）在他的《印度古学词典》里（页116）说：“哈奴曼的神 通事迹，印度人从少至老都爱说爱听的。关于他的绘画，到处都有。”除了《拉麻传》 之外， 当第十世纪和第十一世纪之间（ 唐末宋初）， 另有一部《哈奴曼传奇》</a:t>
            </a:r>
            <a:br>
              <a:rPr spc="-5">
                <a:latin typeface="仿宋" panose="02010609060101010101" charset="-122"/>
                <a:ea typeface="仿宋" panose="02010609060101010101" charset="-122"/>
                <a:cs typeface="仿宋" panose="02010609060101010101" charset="-122"/>
                <a:sym typeface="+mn-ea"/>
              </a:rPr>
            </a:br>
            <a:r>
              <a:rPr spc="-5">
                <a:latin typeface="仿宋" panose="02010609060101010101" charset="-122"/>
                <a:ea typeface="仿宋" panose="02010609060101010101" charset="-122"/>
                <a:cs typeface="仿宋" panose="02010609060101010101" charset="-122"/>
                <a:sym typeface="+mn-ea"/>
              </a:rPr>
              <a:t>（Hanuman Nataka）出现，是一部专记哈奴曼奇迹的戏剧，风行民间。中国同印度有 了一千多年的文化上的密切交通，印度人来中国的不计其数，这样一桩伟大的哈奴曼故事是不会不传进中国来的。</a:t>
            </a:r>
            <a:br>
              <a:rPr spc="-5">
                <a:latin typeface="仿宋" panose="02010609060101010101" charset="-122"/>
                <a:ea typeface="仿宋" panose="02010609060101010101" charset="-122"/>
                <a:cs typeface="仿宋" panose="02010609060101010101" charset="-122"/>
                <a:sym typeface="+mn-ea"/>
              </a:rPr>
            </a:br>
            <a:r>
              <a:rPr spc="-5">
                <a:latin typeface="仿宋" panose="02010609060101010101" charset="-122"/>
                <a:ea typeface="仿宋" panose="02010609060101010101" charset="-122"/>
                <a:cs typeface="仿宋" panose="02010609060101010101" charset="-122"/>
                <a:sym typeface="+mn-ea"/>
              </a:rPr>
              <a:t>⑤所以我假定哈奴曼是猴行者的根本。</a:t>
            </a:r>
            <a:br>
              <a:rPr spc="-5">
                <a:latin typeface="仿宋" panose="02010609060101010101" charset="-122"/>
                <a:ea typeface="仿宋" panose="02010609060101010101" charset="-122"/>
                <a:cs typeface="仿宋" panose="02010609060101010101" charset="-122"/>
                <a:sym typeface="+mn-ea"/>
              </a:rPr>
            </a:br>
            <a:endParaRPr spc="-5">
              <a:latin typeface="仿宋" panose="02010609060101010101" charset="-122"/>
              <a:ea typeface="仿宋" panose="02010609060101010101" charset="-122"/>
              <a:cs typeface="仿宋" panose="02010609060101010101" charset="-122"/>
              <a:sym typeface="+mn-ea"/>
            </a:endParaRPr>
          </a:p>
        </p:txBody>
      </p:sp>
      <p:sp>
        <p:nvSpPr>
          <p:cNvPr id="8" name="object 8"/>
          <p:cNvSpPr txBox="1"/>
          <p:nvPr/>
        </p:nvSpPr>
        <p:spPr>
          <a:xfrm>
            <a:off x="4419600" y="3989070"/>
            <a:ext cx="5190490" cy="675005"/>
          </a:xfrm>
          <a:prstGeom prst="rect">
            <a:avLst/>
          </a:prstGeom>
        </p:spPr>
        <p:txBody>
          <a:bodyPr vert="horz" wrap="square" lIns="0" tIns="62865" rIns="0" bIns="0" rtlCol="0">
            <a:spAutoFit/>
          </a:bodyPr>
          <a:lstStyle/>
          <a:p>
            <a:pPr marL="12700">
              <a:lnSpc>
                <a:spcPct val="100000"/>
              </a:lnSpc>
              <a:spcBef>
                <a:spcPts val="495"/>
              </a:spcBef>
            </a:pPr>
            <a:r>
              <a:rPr sz="1800" spc="-5">
                <a:solidFill>
                  <a:srgbClr val="FF0000"/>
                </a:solidFill>
                <a:latin typeface="微软雅黑" panose="020B0503020204020204" charset="-122"/>
                <a:cs typeface="微软雅黑" panose="020B0503020204020204" charset="-122"/>
              </a:rPr>
              <a:t>④哈奴曼的故事怎么传到中国来的</a:t>
            </a:r>
          </a:p>
          <a:p>
            <a:pPr marL="12700">
              <a:lnSpc>
                <a:spcPct val="100000"/>
              </a:lnSpc>
              <a:spcBef>
                <a:spcPts val="495"/>
              </a:spcBef>
            </a:pPr>
            <a:r>
              <a:rPr sz="1800" spc="-5">
                <a:solidFill>
                  <a:srgbClr val="FF0000"/>
                </a:solidFill>
                <a:latin typeface="微软雅黑" panose="020B0503020204020204" charset="-122"/>
                <a:cs typeface="微软雅黑" panose="020B0503020204020204" charset="-122"/>
              </a:rPr>
              <a:t>⑤重申自己的观点：</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7" name="object 7"/>
          <p:cNvSpPr txBox="1"/>
          <p:nvPr/>
        </p:nvSpPr>
        <p:spPr>
          <a:xfrm>
            <a:off x="304749" y="228727"/>
            <a:ext cx="8362315" cy="227076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互动题</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根据以下信息，下面选项当中错误的一项是（	）</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中心论点：劳动教育是学生成长的必要途径，要让学生在劳动中淬炼成长。</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试题：联系实际生活，谈谈读了本文后你得到的启示。</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答案：（A）读了本文我意识到劳动对我的成长具有重要意义。（B）以往学校组织大扫除，我很反感，认为耽误学习。（C）现在我明白了，劳动不仅可以锻 炼我的劳动技能，还可以锻炼我的意志品质，以后我会积极参与各种劳动实践活动。</a:t>
            </a:r>
          </a:p>
        </p:txBody>
      </p:sp>
      <p:pic>
        <p:nvPicPr>
          <p:cNvPr id="8" name="图片 7"/>
          <p:cNvPicPr>
            <a:picLocks noChangeAspect="1"/>
          </p:cNvPicPr>
          <p:nvPr/>
        </p:nvPicPr>
        <p:blipFill>
          <a:blip r:embed="rId3"/>
          <a:stretch>
            <a:fillRect/>
          </a:stretch>
        </p:blipFill>
        <p:spPr>
          <a:xfrm>
            <a:off x="2080895" y="3276600"/>
            <a:ext cx="4981575" cy="201930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4" name="object 4"/>
          <p:cNvSpPr txBox="1"/>
          <p:nvPr/>
        </p:nvSpPr>
        <p:spPr>
          <a:xfrm>
            <a:off x="398983" y="1305639"/>
            <a:ext cx="8293734" cy="3949065"/>
          </a:xfrm>
          <a:prstGeom prst="rect">
            <a:avLst/>
          </a:prstGeom>
        </p:spPr>
        <p:txBody>
          <a:bodyPr vert="horz" wrap="square" lIns="0" tIns="141605" rIns="0" bIns="0" rtlCol="0">
            <a:spAutoFit/>
          </a:bodyPr>
          <a:lstStyle/>
          <a:p>
            <a:pPr marL="469265">
              <a:lnSpc>
                <a:spcPct val="100000"/>
              </a:lnSpc>
              <a:spcBef>
                <a:spcPts val="1115"/>
              </a:spcBef>
            </a:pPr>
            <a:r>
              <a:rPr sz="1700" spc="105">
                <a:solidFill>
                  <a:srgbClr val="333333"/>
                </a:solidFill>
                <a:latin typeface="微软雅黑" panose="020B0503020204020204" charset="-122"/>
                <a:cs typeface="微软雅黑" panose="020B0503020204020204" charset="-122"/>
              </a:rPr>
              <a:t>4. 请摘抄文中给你启示或感悟最深的一句话，并结合实际谈谈自己的心得。（3分）</a:t>
            </a:r>
          </a:p>
          <a:p>
            <a:pPr marL="469265">
              <a:lnSpc>
                <a:spcPct val="100000"/>
              </a:lnSpc>
              <a:spcBef>
                <a:spcPts val="1115"/>
              </a:spcBef>
            </a:pPr>
            <a:r>
              <a:rPr sz="1700" spc="105">
                <a:solidFill>
                  <a:srgbClr val="333333"/>
                </a:solidFill>
                <a:latin typeface="微软雅黑" panose="020B0503020204020204" charset="-122"/>
                <a:cs typeface="微软雅黑" panose="020B0503020204020204" charset="-122"/>
              </a:rPr>
              <a:t>原句： 一个地方如果干净的人多了，这个地方的环境会更为清朗、清爽。</a:t>
            </a:r>
          </a:p>
          <a:p>
            <a:pPr marL="469265">
              <a:lnSpc>
                <a:spcPct val="100000"/>
              </a:lnSpc>
              <a:spcBef>
                <a:spcPts val="1115"/>
              </a:spcBef>
            </a:pPr>
            <a:r>
              <a:rPr sz="1700" spc="105">
                <a:solidFill>
                  <a:srgbClr val="333333"/>
                </a:solidFill>
                <a:latin typeface="微软雅黑" panose="020B0503020204020204" charset="-122"/>
                <a:cs typeface="微软雅黑" panose="020B0503020204020204" charset="-122"/>
              </a:rPr>
              <a:t>心得： 群众的力量是庞大的，如果我们每个人都能做到干净，那么我们的 国家自然会民风淳朴、政治清明，就像疫情发生时，我们每个人都 为疫情控制做出了巨大贡献，最终我们向全世界交出了一份完美的 答卷。</a:t>
            </a:r>
          </a:p>
          <a:p>
            <a:pPr marL="469265">
              <a:lnSpc>
                <a:spcPct val="100000"/>
              </a:lnSpc>
              <a:spcBef>
                <a:spcPts val="1115"/>
              </a:spcBef>
            </a:pPr>
            <a:endParaRPr sz="1700" spc="105">
              <a:solidFill>
                <a:srgbClr val="333333"/>
              </a:solidFill>
              <a:latin typeface="微软雅黑" panose="020B0503020204020204" charset="-122"/>
              <a:cs typeface="微软雅黑" panose="020B0503020204020204" charset="-122"/>
            </a:endParaRPr>
          </a:p>
          <a:p>
            <a:pPr marL="469265">
              <a:lnSpc>
                <a:spcPct val="100000"/>
              </a:lnSpc>
              <a:spcBef>
                <a:spcPts val="1115"/>
              </a:spcBef>
            </a:pPr>
            <a:endParaRPr sz="1700" spc="105">
              <a:solidFill>
                <a:srgbClr val="333333"/>
              </a:solidFill>
              <a:latin typeface="微软雅黑" panose="020B0503020204020204" charset="-122"/>
              <a:cs typeface="微软雅黑" panose="020B0503020204020204" charset="-122"/>
            </a:endParaRPr>
          </a:p>
          <a:p>
            <a:pPr marL="469265">
              <a:lnSpc>
                <a:spcPct val="100000"/>
              </a:lnSpc>
              <a:spcBef>
                <a:spcPts val="1115"/>
              </a:spcBef>
            </a:pPr>
            <a:r>
              <a:rPr sz="1700" spc="105">
                <a:solidFill>
                  <a:srgbClr val="333333"/>
                </a:solidFill>
                <a:latin typeface="微软雅黑" panose="020B0503020204020204" charset="-122"/>
                <a:cs typeface="微软雅黑" panose="020B0503020204020204" charset="-122"/>
              </a:rPr>
              <a:t>⑤干净是一种文化，是一种精神，是一种美德。一个地方如果干净的人多 了，这个地方的环境会更为清朗、清爽。因为大家行事光明磊落，不算计人，  不欺骗人，不出卖人，该办的事一定办，不该办的事一定不办，自然民风淳， 风气正，政风清，人心平和。</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39846" y="2757296"/>
            <a:ext cx="2463800" cy="744220"/>
          </a:xfrm>
          <a:prstGeom prst="rect">
            <a:avLst/>
          </a:prstGeom>
        </p:spPr>
        <p:txBody>
          <a:bodyPr vert="horz" wrap="square" lIns="0" tIns="12700" rIns="0" bIns="0" rtlCol="0">
            <a:spAutoFit/>
          </a:bodyPr>
          <a:lstStyle/>
          <a:p>
            <a:pPr marL="12700">
              <a:lnSpc>
                <a:spcPct val="100000"/>
              </a:lnSpc>
              <a:spcBef>
                <a:spcPts val="100"/>
              </a:spcBef>
            </a:pPr>
            <a:r>
              <a:rPr sz="4800" b="0">
                <a:latin typeface="楷体" panose="02010609060101010101" charset="-122"/>
                <a:cs typeface="楷体" panose="02010609060101010101" charset="-122"/>
              </a:rPr>
              <a:t>勇者不惧</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p:txBody>
      </p:sp>
      <p:sp>
        <p:nvSpPr>
          <p:cNvPr id="4" name="object 4"/>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spc="5"/>
              <a:t>勇者不惧</a:t>
            </a:r>
          </a:p>
        </p:txBody>
      </p:sp>
      <p:sp>
        <p:nvSpPr>
          <p:cNvPr id="5" name="object 5"/>
          <p:cNvSpPr txBox="1">
            <a:spLocks noGrp="1"/>
          </p:cNvSpPr>
          <p:nvPr>
            <p:ph type="body" idx="1"/>
          </p:nvPr>
        </p:nvSpPr>
        <p:spPr>
          <a:prstGeom prst="rect">
            <a:avLst/>
          </a:prstGeom>
        </p:spPr>
        <p:txBody>
          <a:bodyPr vert="horz" wrap="square" lIns="0" tIns="12065" rIns="0" bIns="0" rtlCol="0">
            <a:spAutoFit/>
          </a:bodyPr>
          <a:lstStyle/>
          <a:p>
            <a:pPr marL="12700" marR="5080" indent="457200" algn="just">
              <a:lnSpc>
                <a:spcPct val="150000"/>
              </a:lnSpc>
              <a:spcBef>
                <a:spcPts val="95"/>
              </a:spcBef>
            </a:pPr>
            <a:r>
              <a:rPr spc="35"/>
              <a:t>①尚勇，是中华民族重要的精神传统。盘古开天、女娲炼石、愚公 移山、大禹治水，这些言说先民心志的神话传说，都包含着对“勇”的 崇仰和赞颂。可以说，“勇者不惧”深深地刻写在中华民族栉风沐雨一 路向前的历史征程中，成为无比珍贵的民族精神基因。</a:t>
            </a:r>
          </a:p>
          <a:p>
            <a:pPr marL="12700" marR="5080" indent="457200" algn="just">
              <a:lnSpc>
                <a:spcPct val="150000"/>
              </a:lnSpc>
              <a:spcBef>
                <a:spcPts val="95"/>
              </a:spcBef>
            </a:pPr>
            <a:endParaRPr spc="35"/>
          </a:p>
          <a:p>
            <a:pPr marL="12700" marR="5080" indent="457200" algn="just">
              <a:lnSpc>
                <a:spcPct val="150000"/>
              </a:lnSpc>
              <a:spcBef>
                <a:spcPts val="95"/>
              </a:spcBef>
            </a:pPr>
            <a:r>
              <a:rPr spc="35"/>
              <a:t>猜：本文中心论点</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5" name="object 5"/>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6" name="object 6"/>
          <p:cNvSpPr txBox="1"/>
          <p:nvPr/>
        </p:nvSpPr>
        <p:spPr>
          <a:xfrm>
            <a:off x="571296" y="771626"/>
            <a:ext cx="8258175" cy="4597400"/>
          </a:xfrm>
          <a:prstGeom prst="rect">
            <a:avLst/>
          </a:prstGeom>
        </p:spPr>
        <p:txBody>
          <a:bodyPr vert="horz" wrap="square" lIns="0" tIns="12700" rIns="0" bIns="0" rtlCol="0">
            <a:spAutoFit/>
          </a:bodyPr>
          <a:lstStyle/>
          <a:p>
            <a:pPr marL="12700" marR="5080" indent="457200">
              <a:lnSpc>
                <a:spcPct val="150000"/>
              </a:lnSpc>
              <a:spcBef>
                <a:spcPts val="100"/>
              </a:spcBef>
            </a:pPr>
            <a:r>
              <a:rPr sz="2000" spc="-5">
                <a:solidFill>
                  <a:srgbClr val="333333"/>
                </a:solidFill>
                <a:latin typeface="楷体" panose="02010609060101010101" charset="-122"/>
                <a:cs typeface="楷体" panose="02010609060101010101" charset="-122"/>
              </a:rPr>
              <a:t>②①“勇者不惧”之“勇”，是大勇，而非小勇。②不能忍小辱小过，  睚眦之仇必报，是匹夫之勇，是小勇。③循大义、迎难上，义无反顾、 无所畏惧，是大勇。④大勇之“大”，在与“义”融。⑤鲁莽强悍、好 勇斗狠，并不是真正的勇敢；真正的勇敢，是在危难面前坚守道义、坚 定前行的无畏气概。⑥据《史记》记载，蔺相如携璧出使强秦，为国家 大义将个人生死置之度外，理直气壮地斥责秦王；而面对廉颇的鲁莽冒 犯之举，蔺相如又能为国家利益而甘受个人委屈。⑦蔺相如的故事生动 演绎着“勇者不惧”“义以为上”的品格。⑧《礼记》讲：“有义之谓 勇敢。”我们之所以推崇勇者，就是因为勇者能够无惧地坚守并光大道 义。</a:t>
            </a:r>
          </a:p>
          <a:p>
            <a:pPr marL="12700" marR="5080" indent="457200">
              <a:lnSpc>
                <a:spcPct val="150000"/>
              </a:lnSpc>
              <a:spcBef>
                <a:spcPts val="100"/>
              </a:spcBef>
            </a:pPr>
            <a:r>
              <a:rPr sz="2000" spc="-5">
                <a:solidFill>
                  <a:srgbClr val="333333"/>
                </a:solidFill>
                <a:latin typeface="楷体" panose="02010609060101010101" charset="-122"/>
                <a:cs typeface="楷体" panose="02010609060101010101" charset="-122"/>
              </a:rPr>
              <a:t>给本段分层</a:t>
            </a:r>
          </a:p>
        </p:txBody>
      </p:sp>
      <p:pic>
        <p:nvPicPr>
          <p:cNvPr id="2" name="Picture 2"/>
          <p:cNvPicPr>
            <a:picLocks noChangeAspect="1"/>
          </p:cNvPicPr>
          <p:nvPr/>
        </p:nvPicPr>
        <p:blipFill>
          <a:blip r:embed="rId3"/>
          <a:stretch>
            <a:fillRect/>
          </a:stretch>
        </p:blipFill>
        <p:spPr>
          <a:xfrm flipH="1">
            <a:off x="10795000" y="12674600"/>
            <a:ext cx="0" cy="0"/>
          </a:xfrm>
          <a:prstGeom prst="rect">
            <a:avLst/>
          </a:prstGeom>
          <a:ln>
            <a:no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4" name="object 4"/>
          <p:cNvSpPr txBox="1"/>
          <p:nvPr/>
        </p:nvSpPr>
        <p:spPr>
          <a:xfrm>
            <a:off x="571296" y="1109402"/>
            <a:ext cx="8002270" cy="4584700"/>
          </a:xfrm>
          <a:prstGeom prst="rect">
            <a:avLst/>
          </a:prstGeom>
        </p:spPr>
        <p:txBody>
          <a:bodyPr vert="horz" wrap="square" lIns="0" tIns="12700" rIns="0" bIns="0" rtlCol="0">
            <a:spAutoFit/>
          </a:bodyPr>
          <a:lstStyle/>
          <a:p>
            <a:pPr marL="12700" marR="5080" indent="457200" algn="just">
              <a:lnSpc>
                <a:spcPct val="150000"/>
              </a:lnSpc>
              <a:spcBef>
                <a:spcPts val="100"/>
              </a:spcBef>
            </a:pPr>
            <a:r>
              <a:rPr sz="2000" spc="35">
                <a:solidFill>
                  <a:srgbClr val="333333"/>
                </a:solidFill>
                <a:latin typeface="楷体" panose="02010609060101010101" charset="-122"/>
                <a:cs typeface="楷体" panose="02010609060101010101" charset="-122"/>
              </a:rPr>
              <a:t>③勇者在道义的感召下能够不惧艰险，甚至不惧牺牲，但勇者并非 一无所惧。孔子曾经在门人面前称赞颜回的聪明睿智，一向以勇猛自诩 的子路不服气地问老师，如果您行军打仗，将选择和谁一起呢？孔子回 答道：徒手与虎搏斗、赤脚横涉河滩，如此莽夫，我是不会和他一起共 事的；我要一起共事的一定是“临事而惧、好谋而成”的人。可以说，  中华文化推崇的“勇者不惧”，实是“无惧”与“有惧”的统一。勇者 的“无惧”与“有惧”应是如此：从大局的角度出发，在坚守道义的同 时不怕外在艰险，藐视一切困难，无惧任何挑战；从具体行事的角度出 发，则对道义心怀敬畏，如履薄冰，时常忧惧道之不行、义之不彰。</a:t>
            </a:r>
          </a:p>
        </p:txBody>
      </p:sp>
      <p:sp>
        <p:nvSpPr>
          <p:cNvPr id="5" name="object 5"/>
          <p:cNvSpPr txBox="1"/>
          <p:nvPr/>
        </p:nvSpPr>
        <p:spPr>
          <a:xfrm>
            <a:off x="2065147" y="6190894"/>
            <a:ext cx="1854200"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FF0000"/>
                </a:solidFill>
                <a:latin typeface="楷体" panose="02010609060101010101" charset="-122"/>
                <a:cs typeface="楷体" panose="02010609060101010101" charset="-122"/>
              </a:rPr>
              <a:t>真正的勇气是啥？</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8108950" cy="505206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①真正的勇者，有锐气，也有静气。//②孟子与弟子公孙丑讨论 “勇”德时曾提到“不动心”，就是指在突如其来的危险面前能镇定自 若、岿然不动；同时，这种不动如山的强大定力、静气，又“至大至 刚”，具有压倒和战胜一切的力量，是谓锐气。//③王阳明在带兵平定 宁王朱宸濠叛乱时，这种静气和锐气得到了生动体现。军旅中的王阳明 战事繁忙，但坚持讲学论道。④一次探马来报前方战事失利，弟子皆惊 惧失色，阳明却神色自若地重拾中断的话头。⑤很快又有探马来报前方 叛军大溃，弟子皆喜形于色，阳明仍神色自若地继续讲学。⑥凭借纯笃 的学问和丰富的战斗经验，王阳明深知，早已妥当布好战略战术，最终 一定能够获胜。//⑦沉着的静气、进取的锐气，一同滋养着勇者不惧的 品格。</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2. 第④段是如何论证分论点的？请简要梳理。（3分）</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【参考答案】</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①首先提出真正的勇者，有锐气，也有静气的分论点。（分论点）</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②然后用孟子言论解释‚静气‛‚锐气‛的含义。（道理论据）</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③接着用王阳明的事例阐明‚静气‛‚锐气‛的表现。（事实论据）</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④最后强调‚静气‛‚锐气‛的重要作用。（总结分论点）</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8331834" cy="334264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试题练习</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⑤如何培养沉着的静气与进取的锐气？应该在困境中不断提高自身修养，  锐意进取。孔子周游列国时，曾在陈、蔡之间被军队围困而一度绝粮。情势危 急之下孔子始终沉着冷静，“歌两柱之间”“修乐不休”。孔子珍视这场坎坷 遭遇，把艰难困苦当作了成就英勇人格的重要外在条件。当然，困境本身不能 成就勇士，真正成就勇士的，是面对困境时的修为和态度。《周易》谓：“蹇， 君子以反身修德。”面对外在的艰难险境，我们要反求诸己，在克服内心恐惧、 忧愁、烦扰的同时，积极自我磨炼，超越突破，并在道义感召下勇往直前、奋 发有为。</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⑥“艰难困苦，玉汝于成。”中华民族在数千年风雨征程中，没有被任何 外在困难吓倒，而是凭着在其间磨砺出的“勇者不惧”品格，开辟出文明的新 天地，书写出发展进步的新篇章。</a:t>
            </a:r>
          </a:p>
        </p:txBody>
      </p:sp>
      <p:sp>
        <p:nvSpPr>
          <p:cNvPr id="4" name="object 4"/>
          <p:cNvSpPr txBox="1"/>
          <p:nvPr/>
        </p:nvSpPr>
        <p:spPr>
          <a:xfrm>
            <a:off x="3860672" y="5443220"/>
            <a:ext cx="4712335"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楷体" panose="02010609060101010101" charset="-122"/>
                <a:cs typeface="楷体" panose="02010609060101010101" charset="-122"/>
              </a:rPr>
              <a:t>（选自《光明日报》2020年4月20日，有删改）</a:t>
            </a:r>
          </a:p>
        </p:txBody>
      </p:sp>
      <p:sp>
        <p:nvSpPr>
          <p:cNvPr id="5" name="object 5"/>
          <p:cNvSpPr txBox="1"/>
          <p:nvPr/>
        </p:nvSpPr>
        <p:spPr>
          <a:xfrm>
            <a:off x="761796" y="4267504"/>
            <a:ext cx="3225800" cy="1409700"/>
          </a:xfrm>
          <a:prstGeom prst="rect">
            <a:avLst/>
          </a:prstGeom>
        </p:spPr>
        <p:txBody>
          <a:bodyPr vert="horz" wrap="square" lIns="0" tIns="12700" rIns="0" bIns="0" rtlCol="0">
            <a:spAutoFit/>
          </a:bodyPr>
          <a:lstStyle/>
          <a:p>
            <a:pPr marL="12700" marR="1605280">
              <a:lnSpc>
                <a:spcPct val="100000"/>
              </a:lnSpc>
              <a:spcBef>
                <a:spcPts val="100"/>
              </a:spcBef>
            </a:pPr>
            <a:r>
              <a:rPr sz="1800">
                <a:solidFill>
                  <a:srgbClr val="FF0000"/>
                </a:solidFill>
                <a:latin typeface="楷体" panose="02010609060101010101" charset="-122"/>
                <a:cs typeface="楷体" panose="02010609060101010101" charset="-122"/>
              </a:rPr>
              <a:t>蹇（jiǎn）：  1.跛足：～驴。</a:t>
            </a:r>
          </a:p>
          <a:p>
            <a:pPr marL="12700" marR="1605280">
              <a:lnSpc>
                <a:spcPct val="100000"/>
              </a:lnSpc>
              <a:spcBef>
                <a:spcPts val="100"/>
              </a:spcBef>
            </a:pPr>
            <a:r>
              <a:rPr sz="1800">
                <a:solidFill>
                  <a:srgbClr val="FF0000"/>
                </a:solidFill>
                <a:latin typeface="楷体" panose="02010609060101010101" charset="-122"/>
                <a:cs typeface="楷体" panose="02010609060101010101" charset="-122"/>
              </a:rPr>
              <a:t>迟钝；不顺利：～涩。～滞。</a:t>
            </a:r>
          </a:p>
          <a:p>
            <a:pPr marL="12700" marR="1605280">
              <a:lnSpc>
                <a:spcPct val="100000"/>
              </a:lnSpc>
              <a:spcBef>
                <a:spcPts val="100"/>
              </a:spcBef>
            </a:pPr>
            <a:r>
              <a:rPr sz="1800">
                <a:solidFill>
                  <a:srgbClr val="FF0000"/>
                </a:solidFill>
                <a:latin typeface="楷体" panose="02010609060101010101" charset="-122"/>
                <a:cs typeface="楷体" panose="02010609060101010101" charset="-122"/>
              </a:rPr>
              <a:t>指驽马。也指驴。</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试题练习</a:t>
            </a:r>
          </a:p>
        </p:txBody>
      </p:sp>
      <p:sp>
        <p:nvSpPr>
          <p:cNvPr id="4" name="object 4"/>
          <p:cNvSpPr txBox="1"/>
          <p:nvPr/>
        </p:nvSpPr>
        <p:spPr>
          <a:xfrm>
            <a:off x="826414" y="1434210"/>
            <a:ext cx="5512435" cy="1435100"/>
          </a:xfrm>
          <a:prstGeom prst="rect">
            <a:avLst/>
          </a:prstGeom>
        </p:spPr>
        <p:txBody>
          <a:bodyPr vert="horz" wrap="square" lIns="0" tIns="12700" rIns="0" bIns="0" rtlCol="0">
            <a:spAutoFit/>
          </a:bodyPr>
          <a:lstStyle/>
          <a:p>
            <a:pPr marL="73025">
              <a:lnSpc>
                <a:spcPct val="100000"/>
              </a:lnSpc>
              <a:spcBef>
                <a:spcPts val="100"/>
              </a:spcBef>
            </a:pPr>
            <a:r>
              <a:rPr sz="1800" spc="-10">
                <a:solidFill>
                  <a:srgbClr val="333333"/>
                </a:solidFill>
                <a:latin typeface="微软雅黑" panose="020B0503020204020204" charset="-122"/>
                <a:cs typeface="微软雅黑" panose="020B0503020204020204" charset="-122"/>
              </a:rPr>
              <a:t>1. 联系全文，说说你对‚勇者不惧‛的理解。（3分）</a:t>
            </a:r>
          </a:p>
          <a:p>
            <a:pPr marL="73025">
              <a:lnSpc>
                <a:spcPct val="100000"/>
              </a:lnSpc>
              <a:spcBef>
                <a:spcPts val="100"/>
              </a:spcBef>
            </a:pPr>
            <a:endParaRPr sz="1800" spc="-10">
              <a:solidFill>
                <a:srgbClr val="333333"/>
              </a:solidFill>
              <a:latin typeface="微软雅黑" panose="020B0503020204020204" charset="-122"/>
              <a:cs typeface="微软雅黑" panose="020B0503020204020204" charset="-122"/>
            </a:endParaRPr>
          </a:p>
          <a:p>
            <a:pPr marL="73025">
              <a:lnSpc>
                <a:spcPct val="100000"/>
              </a:lnSpc>
              <a:spcBef>
                <a:spcPts val="100"/>
              </a:spcBef>
            </a:pPr>
            <a:r>
              <a:rPr sz="1800" spc="-10">
                <a:solidFill>
                  <a:srgbClr val="333333"/>
                </a:solidFill>
                <a:latin typeface="微软雅黑" panose="020B0503020204020204" charset="-122"/>
                <a:cs typeface="微软雅黑" panose="020B0503020204020204" charset="-122"/>
              </a:rPr>
              <a:t>【答案】①勇者不惧是在危难面前坚守并光大道义。</a:t>
            </a:r>
          </a:p>
          <a:p>
            <a:pPr marL="73025">
              <a:lnSpc>
                <a:spcPct val="100000"/>
              </a:lnSpc>
              <a:spcBef>
                <a:spcPts val="100"/>
              </a:spcBef>
            </a:pPr>
            <a:r>
              <a:rPr sz="1800" spc="-10">
                <a:solidFill>
                  <a:srgbClr val="333333"/>
                </a:solidFill>
                <a:latin typeface="微软雅黑" panose="020B0503020204020204" charset="-122"/>
                <a:cs typeface="微软雅黑" panose="020B0503020204020204" charset="-122"/>
              </a:rPr>
              <a:t>             ②勇者不惧是“无惧”与“有惧”的统一。</a:t>
            </a:r>
          </a:p>
          <a:p>
            <a:pPr marL="73025">
              <a:lnSpc>
                <a:spcPct val="100000"/>
              </a:lnSpc>
              <a:spcBef>
                <a:spcPts val="100"/>
              </a:spcBef>
            </a:pPr>
            <a:r>
              <a:rPr sz="1800" spc="-10">
                <a:solidFill>
                  <a:srgbClr val="333333"/>
                </a:solidFill>
                <a:latin typeface="微软雅黑" panose="020B0503020204020204" charset="-122"/>
                <a:cs typeface="微软雅黑" panose="020B0503020204020204" charset="-122"/>
              </a:rPr>
              <a:t>             ③勇者不惧需要沉着的静气和进取的锐气。</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1236065" y="1269619"/>
            <a:ext cx="5742940" cy="272415"/>
          </a:xfrm>
          <a:prstGeom prst="rect">
            <a:avLst/>
          </a:prstGeom>
        </p:spPr>
        <p:txBody>
          <a:bodyPr vert="horz" wrap="square" lIns="0" tIns="13335" rIns="0" bIns="0" rtlCol="0">
            <a:spAutoFit/>
          </a:bodyPr>
          <a:lstStyle/>
          <a:p>
            <a:pPr marL="12700">
              <a:lnSpc>
                <a:spcPct val="100000"/>
              </a:lnSpc>
              <a:spcBef>
                <a:spcPts val="105"/>
              </a:spcBef>
            </a:pPr>
            <a:r>
              <a:rPr sz="1700" spc="-10">
                <a:solidFill>
                  <a:srgbClr val="333333"/>
                </a:solidFill>
                <a:latin typeface="微软雅黑" panose="020B0503020204020204" charset="-122"/>
                <a:cs typeface="微软雅黑" panose="020B0503020204020204" charset="-122"/>
              </a:rPr>
              <a:t>1.这篇文章的中心论点是什么，请用原文语句回答。（2分）</a:t>
            </a:r>
          </a:p>
        </p:txBody>
      </p:sp>
      <p:sp>
        <p:nvSpPr>
          <p:cNvPr id="4" name="object 4"/>
          <p:cNvSpPr/>
          <p:nvPr/>
        </p:nvSpPr>
        <p:spPr>
          <a:xfrm>
            <a:off x="817473" y="1924964"/>
            <a:ext cx="7661275" cy="0"/>
          </a:xfrm>
          <a:custGeom>
            <a:avLst/>
            <a:gdLst/>
            <a:ahLst/>
            <a:cxnLst/>
            <a:rect l="l" t="t" r="r" b="b"/>
            <a:pathLst>
              <a:path w="7661275">
                <a:moveTo>
                  <a:pt x="0" y="0"/>
                </a:moveTo>
                <a:lnTo>
                  <a:pt x="7661234" y="0"/>
                </a:lnTo>
              </a:path>
            </a:pathLst>
          </a:custGeom>
          <a:ln w="14370">
            <a:solidFill>
              <a:srgbClr val="323232"/>
            </a:solidFill>
          </a:ln>
        </p:spPr>
        <p:txBody>
          <a:bodyPr wrap="square" lIns="0" tIns="0" rIns="0" bIns="0" rtlCol="0"/>
          <a:lstStyle/>
          <a:p>
            <a:endParaRPr/>
          </a:p>
        </p:txBody>
      </p:sp>
      <p:sp>
        <p:nvSpPr>
          <p:cNvPr id="5" name="object 5"/>
          <p:cNvSpPr/>
          <p:nvPr/>
        </p:nvSpPr>
        <p:spPr>
          <a:xfrm>
            <a:off x="817473" y="2313584"/>
            <a:ext cx="7661275" cy="0"/>
          </a:xfrm>
          <a:custGeom>
            <a:avLst/>
            <a:gdLst/>
            <a:ahLst/>
            <a:cxnLst/>
            <a:rect l="l" t="t" r="r" b="b"/>
            <a:pathLst>
              <a:path w="7661275">
                <a:moveTo>
                  <a:pt x="0" y="0"/>
                </a:moveTo>
                <a:lnTo>
                  <a:pt x="7661234" y="0"/>
                </a:lnTo>
              </a:path>
            </a:pathLst>
          </a:custGeom>
          <a:ln w="14370">
            <a:solidFill>
              <a:srgbClr val="323232"/>
            </a:solidFill>
          </a:ln>
        </p:spPr>
        <p:txBody>
          <a:bodyPr wrap="square" lIns="0" tIns="0" rIns="0" bIns="0" rtlCol="0"/>
          <a:lstStyle/>
          <a:p>
            <a:endParaRPr/>
          </a:p>
        </p:txBody>
      </p:sp>
      <p:sp>
        <p:nvSpPr>
          <p:cNvPr id="6" name="object 6"/>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课堂巩固</a:t>
            </a:r>
          </a:p>
        </p:txBody>
      </p:sp>
      <p:sp>
        <p:nvSpPr>
          <p:cNvPr id="7" name="object 7"/>
          <p:cNvSpPr txBox="1"/>
          <p:nvPr/>
        </p:nvSpPr>
        <p:spPr>
          <a:xfrm>
            <a:off x="1269365" y="3098165"/>
            <a:ext cx="5519420" cy="635635"/>
          </a:xfrm>
          <a:prstGeom prst="rect">
            <a:avLst/>
          </a:prstGeom>
        </p:spPr>
        <p:txBody>
          <a:bodyPr vert="horz" wrap="square" lIns="0" tIns="13335" rIns="0" bIns="0" rtlCol="0">
            <a:spAutoFit/>
          </a:bodyPr>
          <a:lstStyle/>
          <a:p>
            <a:pPr marL="457200" algn="ctr">
              <a:lnSpc>
                <a:spcPct val="100000"/>
              </a:lnSpc>
              <a:spcBef>
                <a:spcPts val="105"/>
              </a:spcBef>
            </a:pPr>
            <a:r>
              <a:rPr sz="2000">
                <a:solidFill>
                  <a:srgbClr val="FF0000"/>
                </a:solidFill>
                <a:latin typeface="微软雅黑" panose="020B0503020204020204" charset="-122"/>
                <a:cs typeface="微软雅黑" panose="020B0503020204020204" charset="-122"/>
              </a:rPr>
              <a:t>中心论点一般在开头、</a:t>
            </a:r>
          </a:p>
          <a:p>
            <a:pPr marL="457200" algn="ctr">
              <a:lnSpc>
                <a:spcPct val="100000"/>
              </a:lnSpc>
              <a:spcBef>
                <a:spcPts val="105"/>
              </a:spcBef>
            </a:pPr>
            <a:r>
              <a:rPr sz="2000">
                <a:solidFill>
                  <a:srgbClr val="FF0000"/>
                </a:solidFill>
                <a:latin typeface="微软雅黑" panose="020B0503020204020204" charset="-122"/>
                <a:cs typeface="微软雅黑" panose="020B0503020204020204" charset="-122"/>
              </a:rPr>
              <a:t>结尾或题目中</a:t>
            </a:r>
          </a:p>
        </p:txBody>
      </p:sp>
      <p:pic>
        <p:nvPicPr>
          <p:cNvPr id="8" name="New picture"/>
          <p:cNvPicPr/>
          <p:nvPr/>
        </p:nvPicPr>
        <p:blipFill>
          <a:blip r:embed="rId3"/>
          <a:stretch>
            <a:fillRect/>
          </a:stretch>
        </p:blipFill>
        <p:spPr>
          <a:xfrm>
            <a:off x="10896600" y="10998200"/>
            <a:ext cx="330200" cy="241300"/>
          </a:xfrm>
          <a:prstGeom prst="cube">
            <a:avLst/>
          </a:prstGeom>
        </p:spPr>
      </p:pic>
      <p:pic>
        <p:nvPicPr>
          <p:cNvPr id="9" name="New picture"/>
          <p:cNvPicPr/>
          <p:nvPr/>
        </p:nvPicPr>
        <p:blipFill>
          <a:blip r:embed="rId4"/>
          <a:stretch>
            <a:fillRect/>
          </a:stretch>
        </p:blipFill>
        <p:spPr>
          <a:xfrm>
            <a:off x="10617200" y="10426700"/>
            <a:ext cx="330200" cy="2413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748018" y="3620833"/>
            <a:ext cx="1928114" cy="3039999"/>
          </a:xfrm>
          <a:prstGeom prst="rect">
            <a:avLst/>
          </a:prstGeom>
          <a:blipFill>
            <a:blip r:embed="rId2"/>
            <a:stretch>
              <a:fillRect/>
            </a:stretch>
          </a:blipFill>
        </p:spPr>
        <p:txBody>
          <a:bodyPr wrap="square" lIns="0" tIns="0" rIns="0" bIns="0" rtlCol="0"/>
          <a:lstStyle/>
          <a:p>
            <a:endParaRPr/>
          </a:p>
        </p:txBody>
      </p:sp>
      <p:sp>
        <p:nvSpPr>
          <p:cNvPr id="4" name="object 4"/>
          <p:cNvSpPr txBox="1"/>
          <p:nvPr/>
        </p:nvSpPr>
        <p:spPr>
          <a:xfrm>
            <a:off x="508203" y="1164716"/>
            <a:ext cx="8255634" cy="1830705"/>
          </a:xfrm>
          <a:prstGeom prst="rect">
            <a:avLst/>
          </a:prstGeom>
        </p:spPr>
        <p:txBody>
          <a:bodyPr vert="horz" wrap="square" lIns="0" tIns="116205" rIns="0" bIns="0" rtlCol="0">
            <a:spAutoFit/>
          </a:bodyPr>
          <a:lstStyle/>
          <a:p>
            <a:pPr marL="12700">
              <a:lnSpc>
                <a:spcPct val="100000"/>
              </a:lnSpc>
              <a:spcBef>
                <a:spcPts val="915"/>
              </a:spcBef>
            </a:pPr>
            <a:r>
              <a:rPr sz="1800">
                <a:solidFill>
                  <a:srgbClr val="333333"/>
                </a:solidFill>
                <a:latin typeface="宋体" panose="02010600030101010101" pitchFamily="2" charset="-122"/>
                <a:cs typeface="宋体" panose="02010600030101010101" pitchFamily="2" charset="-122"/>
              </a:rPr>
              <a:t>胡适的论证思路：</a:t>
            </a:r>
          </a:p>
          <a:p>
            <a:pPr marL="12700">
              <a:lnSpc>
                <a:spcPct val="100000"/>
              </a:lnSpc>
              <a:spcBef>
                <a:spcPts val="915"/>
              </a:spcBef>
            </a:pPr>
            <a:r>
              <a:rPr sz="1800">
                <a:solidFill>
                  <a:srgbClr val="333333"/>
                </a:solidFill>
                <a:latin typeface="宋体" panose="02010600030101010101" pitchFamily="2" charset="-122"/>
                <a:cs typeface="宋体" panose="02010600030101010101" pitchFamily="2" charset="-122"/>
              </a:rPr>
              <a:t>首先反驳别人的观点，提出自己的观点：哈奴曼是孙悟空的原型。</a:t>
            </a:r>
          </a:p>
          <a:p>
            <a:pPr marL="12700">
              <a:lnSpc>
                <a:spcPct val="100000"/>
              </a:lnSpc>
              <a:spcBef>
                <a:spcPts val="915"/>
              </a:spcBef>
            </a:pPr>
            <a:r>
              <a:rPr sz="1800">
                <a:solidFill>
                  <a:srgbClr val="333333"/>
                </a:solidFill>
                <a:latin typeface="宋体" panose="02010600030101010101" pitchFamily="2" charset="-122"/>
                <a:cs typeface="宋体" panose="02010600030101010101" pitchFamily="2" charset="-122"/>
              </a:rPr>
              <a:t>然后通过概述《拉麻传》里的内容，描述了哈奴曼的本领和结局跟孙悟空很相似。</a:t>
            </a:r>
          </a:p>
          <a:p>
            <a:pPr marL="12700">
              <a:lnSpc>
                <a:spcPct val="100000"/>
              </a:lnSpc>
              <a:spcBef>
                <a:spcPts val="915"/>
              </a:spcBef>
            </a:pPr>
            <a:r>
              <a:rPr sz="1800">
                <a:solidFill>
                  <a:srgbClr val="333333"/>
                </a:solidFill>
                <a:latin typeface="宋体" panose="02010600030101010101" pitchFamily="2" charset="-122"/>
                <a:cs typeface="宋体" panose="02010600030101010101" pitchFamily="2" charset="-122"/>
              </a:rPr>
              <a:t>接下来论证哈奴曼的故事风行印度民间，极有可能通过中印文化交流传入中国。 最后重申自己的观点：哈奴曼是猴行者的根本。</a:t>
            </a:r>
          </a:p>
        </p:txBody>
      </p:sp>
      <p:sp>
        <p:nvSpPr>
          <p:cNvPr id="5" name="object 5"/>
          <p:cNvSpPr txBox="1">
            <a:spLocks noGrp="1"/>
          </p:cNvSpPr>
          <p:nvPr>
            <p:ph type="title"/>
          </p:nvPr>
        </p:nvSpPr>
        <p:spPr>
          <a:xfrm>
            <a:off x="438099" y="209169"/>
            <a:ext cx="2083435"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胡适《西游记考证》</a:t>
            </a:r>
          </a:p>
        </p:txBody>
      </p:sp>
      <p:sp>
        <p:nvSpPr>
          <p:cNvPr id="3" name="文本框 2"/>
          <p:cNvSpPr txBox="1"/>
          <p:nvPr/>
        </p:nvSpPr>
        <p:spPr>
          <a:xfrm>
            <a:off x="4572000" y="5181600"/>
            <a:ext cx="2125980" cy="365760"/>
          </a:xfrm>
          <a:prstGeom prst="rect">
            <a:avLst/>
          </a:prstGeom>
          <a:noFill/>
        </p:spPr>
        <p:txBody>
          <a:bodyPr wrap="none" rtlCol="0" anchor="t">
            <a:spAutoFit/>
          </a:bodyPr>
          <a:lstStyle/>
          <a:p>
            <a:r>
              <a:rPr>
                <a:solidFill>
                  <a:srgbClr val="FF0000"/>
                </a:solidFill>
                <a:latin typeface="宋体" panose="02010600030101010101" pitchFamily="2" charset="-122"/>
                <a:cs typeface="宋体" panose="02010600030101010101" pitchFamily="2" charset="-122"/>
                <a:sym typeface="+mn-ea"/>
              </a:rPr>
              <a:t>大胆假设 小心求证</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知识回顾</a:t>
            </a:r>
          </a:p>
        </p:txBody>
      </p:sp>
      <p:sp>
        <p:nvSpPr>
          <p:cNvPr id="4" name="object 4"/>
          <p:cNvSpPr/>
          <p:nvPr/>
        </p:nvSpPr>
        <p:spPr>
          <a:xfrm>
            <a:off x="-249" y="2172842"/>
            <a:ext cx="9144000" cy="2118360"/>
          </a:xfrm>
          <a:custGeom>
            <a:avLst/>
            <a:gdLst/>
            <a:ahLst/>
            <a:cxnLst/>
            <a:rect l="l" t="t" r="r" b="b"/>
            <a:pathLst>
              <a:path w="9144000" h="2118360">
                <a:moveTo>
                  <a:pt x="0" y="2117851"/>
                </a:moveTo>
                <a:lnTo>
                  <a:pt x="9144000" y="2117851"/>
                </a:lnTo>
                <a:lnTo>
                  <a:pt x="9144000" y="0"/>
                </a:lnTo>
                <a:lnTo>
                  <a:pt x="0" y="0"/>
                </a:lnTo>
                <a:lnTo>
                  <a:pt x="0" y="2117851"/>
                </a:lnTo>
                <a:close/>
              </a:path>
            </a:pathLst>
          </a:custGeom>
          <a:solidFill>
            <a:srgbClr val="FFFFFF">
              <a:alpha val="79998"/>
            </a:srgbClr>
          </a:solidFill>
        </p:spPr>
        <p:txBody>
          <a:bodyPr wrap="square" lIns="0" tIns="0" rIns="0" bIns="0" rtlCol="0"/>
          <a:lstStyle/>
          <a:p>
            <a:endParaRPr/>
          </a:p>
        </p:txBody>
      </p:sp>
      <p:sp>
        <p:nvSpPr>
          <p:cNvPr id="5" name="object 5"/>
          <p:cNvSpPr/>
          <p:nvPr/>
        </p:nvSpPr>
        <p:spPr>
          <a:xfrm>
            <a:off x="-249" y="2172842"/>
            <a:ext cx="9144000" cy="2118360"/>
          </a:xfrm>
          <a:custGeom>
            <a:avLst/>
            <a:gdLst/>
            <a:ahLst/>
            <a:cxnLst/>
            <a:rect l="l" t="t" r="r" b="b"/>
            <a:pathLst>
              <a:path w="9144000" h="2118360">
                <a:moveTo>
                  <a:pt x="0" y="2117851"/>
                </a:moveTo>
                <a:lnTo>
                  <a:pt x="9144000" y="2117851"/>
                </a:lnTo>
                <a:lnTo>
                  <a:pt x="9144000" y="0"/>
                </a:lnTo>
                <a:lnTo>
                  <a:pt x="0" y="0"/>
                </a:lnTo>
                <a:lnTo>
                  <a:pt x="0" y="2117851"/>
                </a:lnTo>
                <a:close/>
              </a:path>
            </a:pathLst>
          </a:custGeom>
          <a:ln w="9524">
            <a:solidFill>
              <a:srgbClr val="FF0000"/>
            </a:solidFill>
          </a:ln>
        </p:spPr>
        <p:txBody>
          <a:bodyPr wrap="square" lIns="0" tIns="0" rIns="0" bIns="0" rtlCol="0"/>
          <a:lstStyle/>
          <a:p>
            <a:endParaRPr/>
          </a:p>
        </p:txBody>
      </p:sp>
      <p:sp>
        <p:nvSpPr>
          <p:cNvPr id="6" name="object 6"/>
          <p:cNvSpPr txBox="1">
            <a:spLocks noGrp="1"/>
          </p:cNvSpPr>
          <p:nvPr>
            <p:ph type="title"/>
          </p:nvPr>
        </p:nvSpPr>
        <p:spPr>
          <a:xfrm>
            <a:off x="450900" y="1348866"/>
            <a:ext cx="2061845" cy="318135"/>
          </a:xfrm>
          <a:prstGeom prst="rect">
            <a:avLst/>
          </a:prstGeom>
        </p:spPr>
        <p:txBody>
          <a:bodyPr vert="horz" wrap="square" lIns="0" tIns="13335" rIns="0" bIns="0" rtlCol="0">
            <a:spAutoFit/>
          </a:bodyPr>
          <a:lstStyle/>
          <a:p>
            <a:pPr marL="12700">
              <a:lnSpc>
                <a:spcPct val="100000"/>
              </a:lnSpc>
              <a:spcBef>
                <a:spcPts val="105"/>
              </a:spcBef>
            </a:pPr>
            <a:r>
              <a:rPr b="0">
                <a:solidFill>
                  <a:srgbClr val="252525"/>
                </a:solidFill>
                <a:latin typeface="微软雅黑" panose="020B0503020204020204" charset="-122"/>
                <a:cs typeface="微软雅黑" panose="020B0503020204020204" charset="-122"/>
              </a:rPr>
              <a:t>论证思路是什么？</a:t>
            </a:r>
          </a:p>
        </p:txBody>
      </p:sp>
      <p:sp>
        <p:nvSpPr>
          <p:cNvPr id="7" name="object 7"/>
          <p:cNvSpPr txBox="1"/>
          <p:nvPr/>
        </p:nvSpPr>
        <p:spPr>
          <a:xfrm>
            <a:off x="78435" y="2150089"/>
            <a:ext cx="9040495" cy="3837305"/>
          </a:xfrm>
          <a:prstGeom prst="rect">
            <a:avLst/>
          </a:prstGeom>
        </p:spPr>
        <p:txBody>
          <a:bodyPr vert="horz" wrap="square" lIns="0" tIns="149225" rIns="0" bIns="0" rtlCol="0">
            <a:spAutoFit/>
          </a:bodyPr>
          <a:lstStyle/>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全文论证思路：</a:t>
            </a:r>
          </a:p>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文章首先（通过 	的事例/言论引入）提出了 	的中心论点，</a:t>
            </a:r>
          </a:p>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接下来（运用了 	的论证方法）从 	（分论点1）、 	</a:t>
            </a:r>
          </a:p>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（分论点2）……等几方面论述了中心论点，</a:t>
            </a:r>
          </a:p>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最后总结强调，重申了 	（中心论点），（发出了 	的号召）。</a:t>
            </a:r>
          </a:p>
          <a:p>
            <a:pPr marL="12700">
              <a:lnSpc>
                <a:spcPct val="100000"/>
              </a:lnSpc>
              <a:spcBef>
                <a:spcPts val="1175"/>
              </a:spcBef>
            </a:pPr>
            <a:endParaRPr sz="1800">
              <a:solidFill>
                <a:srgbClr val="FF0000"/>
              </a:solidFill>
              <a:latin typeface="微软雅黑" panose="020B0503020204020204" charset="-122"/>
              <a:cs typeface="微软雅黑" panose="020B0503020204020204" charset="-122"/>
            </a:endParaRPr>
          </a:p>
          <a:p>
            <a:pPr marL="12700">
              <a:lnSpc>
                <a:spcPct val="100000"/>
              </a:lnSpc>
              <a:spcBef>
                <a:spcPts val="1175"/>
              </a:spcBef>
            </a:pPr>
            <a:endParaRPr sz="1800">
              <a:solidFill>
                <a:srgbClr val="FF0000"/>
              </a:solidFill>
              <a:latin typeface="微软雅黑" panose="020B0503020204020204" charset="-122"/>
              <a:cs typeface="微软雅黑" panose="020B0503020204020204" charset="-122"/>
            </a:endParaRPr>
          </a:p>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论证思路：首先写了……，然后写了……，接着写了……，最后写</a:t>
            </a:r>
          </a:p>
          <a:p>
            <a:pPr marL="12700">
              <a:lnSpc>
                <a:spcPct val="100000"/>
              </a:lnSpc>
              <a:spcBef>
                <a:spcPts val="1175"/>
              </a:spcBef>
            </a:pPr>
            <a:r>
              <a:rPr sz="1800">
                <a:solidFill>
                  <a:srgbClr val="FF0000"/>
                </a:solidFill>
                <a:latin typeface="微软雅黑" panose="020B0503020204020204" charset="-122"/>
                <a:cs typeface="微软雅黑" panose="020B0503020204020204" charset="-122"/>
              </a:rPr>
              <a:t>了……。</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b="0">
                <a:latin typeface="宋体" panose="02010600030101010101" pitchFamily="2" charset="-122"/>
                <a:cs typeface="宋体" panose="02010600030101010101" pitchFamily="2" charset="-122"/>
              </a:rPr>
              <a:t>知识方法</a:t>
            </a:r>
          </a:p>
        </p:txBody>
      </p:sp>
      <p:sp>
        <p:nvSpPr>
          <p:cNvPr id="4" name="object 4"/>
          <p:cNvSpPr txBox="1"/>
          <p:nvPr/>
        </p:nvSpPr>
        <p:spPr>
          <a:xfrm>
            <a:off x="667004" y="1250167"/>
            <a:ext cx="7813675" cy="2832100"/>
          </a:xfrm>
          <a:prstGeom prst="rect">
            <a:avLst/>
          </a:prstGeom>
        </p:spPr>
        <p:txBody>
          <a:bodyPr vert="horz" wrap="square" lIns="0" tIns="149860" rIns="0" bIns="0" rtlCol="0">
            <a:spAutoFit/>
          </a:bodyPr>
          <a:lstStyle/>
          <a:p>
            <a:pPr marL="469265">
              <a:lnSpc>
                <a:spcPct val="100000"/>
              </a:lnSpc>
              <a:spcBef>
                <a:spcPts val="1180"/>
              </a:spcBef>
            </a:pPr>
            <a:r>
              <a:rPr sz="1800">
                <a:solidFill>
                  <a:srgbClr val="333333"/>
                </a:solidFill>
                <a:latin typeface="宋体" panose="02010600030101010101" pitchFamily="2" charset="-122"/>
                <a:cs typeface="宋体" panose="02010600030101010101" pitchFamily="2" charset="-122"/>
              </a:rPr>
              <a:t>段落论证思路题</a:t>
            </a:r>
          </a:p>
          <a:p>
            <a:pPr marL="469265">
              <a:lnSpc>
                <a:spcPct val="100000"/>
              </a:lnSpc>
              <a:spcBef>
                <a:spcPts val="1180"/>
              </a:spcBef>
            </a:pPr>
            <a:r>
              <a:rPr sz="1800">
                <a:solidFill>
                  <a:srgbClr val="333333"/>
                </a:solidFill>
                <a:latin typeface="宋体" panose="02010600030101010101" pitchFamily="2" charset="-122"/>
                <a:cs typeface="宋体" panose="02010600030101010101" pitchFamily="2" charset="-122"/>
              </a:rPr>
              <a:t>（一）设题形式</a:t>
            </a:r>
          </a:p>
          <a:p>
            <a:pPr marL="469265">
              <a:lnSpc>
                <a:spcPct val="100000"/>
              </a:lnSpc>
              <a:spcBef>
                <a:spcPts val="1180"/>
              </a:spcBef>
            </a:pPr>
            <a:r>
              <a:rPr sz="1800">
                <a:solidFill>
                  <a:srgbClr val="333333"/>
                </a:solidFill>
                <a:latin typeface="宋体" panose="02010600030101010101" pitchFamily="2" charset="-122"/>
                <a:cs typeface="宋体" panose="02010600030101010101" pitchFamily="2" charset="-122"/>
              </a:rPr>
              <a:t>请概述第×段的论证思路。</a:t>
            </a:r>
          </a:p>
          <a:p>
            <a:pPr marL="469265">
              <a:lnSpc>
                <a:spcPct val="100000"/>
              </a:lnSpc>
              <a:spcBef>
                <a:spcPts val="1180"/>
              </a:spcBef>
            </a:pPr>
            <a:r>
              <a:rPr sz="1800">
                <a:solidFill>
                  <a:srgbClr val="333333"/>
                </a:solidFill>
                <a:latin typeface="宋体" panose="02010600030101010101" pitchFamily="2" charset="-122"/>
                <a:cs typeface="宋体" panose="02010600030101010101" pitchFamily="2" charset="-122"/>
              </a:rPr>
              <a:t>对于第×段的论证过程，下列说法不正确的一项是</a:t>
            </a:r>
          </a:p>
          <a:p>
            <a:pPr marL="469265">
              <a:lnSpc>
                <a:spcPct val="100000"/>
              </a:lnSpc>
              <a:spcBef>
                <a:spcPts val="1180"/>
              </a:spcBef>
            </a:pPr>
            <a:r>
              <a:rPr sz="1800">
                <a:solidFill>
                  <a:srgbClr val="333333"/>
                </a:solidFill>
                <a:latin typeface="宋体" panose="02010600030101010101" pitchFamily="2" charset="-122"/>
                <a:cs typeface="宋体" panose="02010600030101010101" pitchFamily="2" charset="-122"/>
              </a:rPr>
              <a:t>第×段是如何围绕××展开论述的？</a:t>
            </a:r>
          </a:p>
          <a:p>
            <a:pPr marL="469265">
              <a:lnSpc>
                <a:spcPct val="100000"/>
              </a:lnSpc>
              <a:spcBef>
                <a:spcPts val="1180"/>
              </a:spcBef>
            </a:pPr>
            <a:r>
              <a:rPr sz="1800">
                <a:solidFill>
                  <a:srgbClr val="333333"/>
                </a:solidFill>
                <a:latin typeface="宋体" panose="02010600030101010101" pitchFamily="2" charset="-122"/>
                <a:cs typeface="宋体" panose="02010600030101010101" pitchFamily="2" charset="-122"/>
              </a:rPr>
              <a:t>针对选文第×段，围绕文章的论证思路，提出一个问题，并说明探究过 程和结论。</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187445" y="1673733"/>
            <a:ext cx="2768600" cy="378460"/>
          </a:xfrm>
          <a:prstGeom prst="rect">
            <a:avLst/>
          </a:prstGeom>
        </p:spPr>
        <p:txBody>
          <a:bodyPr vert="horz" wrap="square" lIns="0" tIns="12700" rIns="0" bIns="0" rtlCol="0">
            <a:spAutoFit/>
          </a:bodyPr>
          <a:lstStyle/>
          <a:p>
            <a:pPr marL="12700">
              <a:lnSpc>
                <a:spcPct val="100000"/>
              </a:lnSpc>
              <a:spcBef>
                <a:spcPts val="100"/>
              </a:spcBef>
            </a:pPr>
            <a:r>
              <a:rPr sz="2400" b="0">
                <a:solidFill>
                  <a:srgbClr val="FF0000"/>
                </a:solidFill>
                <a:latin typeface="微软雅黑" panose="020B0503020204020204" charset="-122"/>
                <a:cs typeface="微软雅黑" panose="020B0503020204020204" charset="-122"/>
              </a:rPr>
              <a:t>论证思路题解题步骤</a:t>
            </a:r>
          </a:p>
        </p:txBody>
      </p:sp>
      <p:sp>
        <p:nvSpPr>
          <p:cNvPr id="6" name="object 6"/>
          <p:cNvSpPr txBox="1"/>
          <p:nvPr/>
        </p:nvSpPr>
        <p:spPr>
          <a:xfrm>
            <a:off x="861161" y="2039873"/>
            <a:ext cx="5817870" cy="2786380"/>
          </a:xfrm>
          <a:prstGeom prst="rect">
            <a:avLst/>
          </a:prstGeom>
        </p:spPr>
        <p:txBody>
          <a:bodyPr vert="horz" wrap="square" lIns="0" tIns="195580" rIns="0" bIns="0" rtlCol="0">
            <a:spAutoFit/>
          </a:bodyPr>
          <a:lstStyle/>
          <a:p>
            <a:pPr marL="318135" indent="-305435">
              <a:lnSpc>
                <a:spcPct val="100000"/>
              </a:lnSpc>
              <a:spcBef>
                <a:spcPts val="1540"/>
              </a:spcBef>
              <a:buSzPct val="96000"/>
              <a:buAutoNum type="arabicPeriod"/>
              <a:tabLst>
                <a:tab pos="318135" algn="l"/>
              </a:tabLst>
            </a:pPr>
            <a:r>
              <a:rPr sz="2400">
                <a:solidFill>
                  <a:srgbClr val="333333"/>
                </a:solidFill>
                <a:latin typeface="楷体" panose="02010609060101010101" charset="-122"/>
                <a:cs typeface="楷体" panose="02010609060101010101" charset="-122"/>
              </a:rPr>
              <a:t>将文段分层；</a:t>
            </a:r>
          </a:p>
          <a:p>
            <a:pPr marL="318135" indent="-305435">
              <a:lnSpc>
                <a:spcPct val="100000"/>
              </a:lnSpc>
              <a:spcBef>
                <a:spcPts val="1540"/>
              </a:spcBef>
              <a:buSzPct val="96000"/>
              <a:buAutoNum type="arabicPeriod"/>
              <a:tabLst>
                <a:tab pos="318135" algn="l"/>
              </a:tabLst>
            </a:pPr>
            <a:r>
              <a:rPr sz="2400">
                <a:solidFill>
                  <a:srgbClr val="333333"/>
                </a:solidFill>
                <a:latin typeface="楷体" panose="02010609060101010101" charset="-122"/>
                <a:cs typeface="楷体" panose="02010609060101010101" charset="-122"/>
              </a:rPr>
              <a:t>分析每一句话属于论点、论据还是论证；</a:t>
            </a:r>
          </a:p>
          <a:p>
            <a:pPr marL="318135" indent="-305435">
              <a:lnSpc>
                <a:spcPct val="100000"/>
              </a:lnSpc>
              <a:spcBef>
                <a:spcPts val="1540"/>
              </a:spcBef>
              <a:buSzPct val="96000"/>
              <a:buAutoNum type="arabicPeriod"/>
              <a:tabLst>
                <a:tab pos="318135" algn="l"/>
              </a:tabLst>
            </a:pPr>
            <a:r>
              <a:rPr sz="2400">
                <a:solidFill>
                  <a:srgbClr val="333333"/>
                </a:solidFill>
                <a:latin typeface="楷体" panose="02010609060101010101" charset="-122"/>
                <a:cs typeface="楷体" panose="02010609060101010101" charset="-122"/>
              </a:rPr>
              <a:t>分析句子与句子间的关系；</a:t>
            </a:r>
          </a:p>
          <a:p>
            <a:pPr marL="318135" indent="-305435">
              <a:lnSpc>
                <a:spcPct val="100000"/>
              </a:lnSpc>
              <a:spcBef>
                <a:spcPts val="1540"/>
              </a:spcBef>
              <a:buSzPct val="96000"/>
              <a:buAutoNum type="arabicPeriod"/>
              <a:tabLst>
                <a:tab pos="318135" algn="l"/>
              </a:tabLst>
            </a:pPr>
            <a:r>
              <a:rPr sz="2400">
                <a:solidFill>
                  <a:srgbClr val="333333"/>
                </a:solidFill>
                <a:latin typeface="楷体" panose="02010609060101010101" charset="-122"/>
                <a:cs typeface="楷体" panose="02010609060101010101" charset="-122"/>
              </a:rPr>
              <a:t>检查论证方法的运用；</a:t>
            </a:r>
          </a:p>
          <a:p>
            <a:pPr marL="318135" indent="-305435">
              <a:lnSpc>
                <a:spcPct val="100000"/>
              </a:lnSpc>
              <a:spcBef>
                <a:spcPts val="1540"/>
              </a:spcBef>
              <a:buSzPct val="96000"/>
              <a:buAutoNum type="arabicPeriod"/>
              <a:tabLst>
                <a:tab pos="318135" algn="l"/>
              </a:tabLst>
            </a:pPr>
            <a:r>
              <a:rPr sz="2400">
                <a:solidFill>
                  <a:srgbClr val="333333"/>
                </a:solidFill>
                <a:latin typeface="楷体" panose="02010609060101010101" charset="-122"/>
                <a:cs typeface="楷体" panose="02010609060101010101" charset="-122"/>
              </a:rPr>
              <a:t>组织语言，呈现答案.</a:t>
            </a:r>
          </a:p>
        </p:txBody>
      </p:sp>
      <p:sp>
        <p:nvSpPr>
          <p:cNvPr id="7" name="object 7"/>
          <p:cNvSpPr txBox="1"/>
          <p:nvPr/>
        </p:nvSpPr>
        <p:spPr>
          <a:xfrm>
            <a:off x="935227" y="5520638"/>
            <a:ext cx="1397000" cy="287020"/>
          </a:xfrm>
          <a:prstGeom prst="rect">
            <a:avLst/>
          </a:prstGeom>
        </p:spPr>
        <p:txBody>
          <a:bodyPr vert="horz" wrap="square" lIns="0" tIns="12700" rIns="0" bIns="0" rtlCol="0">
            <a:spAutoFit/>
          </a:bodyPr>
          <a:lstStyle/>
          <a:p>
            <a:pPr marL="12700">
              <a:lnSpc>
                <a:spcPct val="100000"/>
              </a:lnSpc>
              <a:spcBef>
                <a:spcPts val="100"/>
              </a:spcBef>
            </a:pPr>
            <a:r>
              <a:rPr sz="1800">
                <a:latin typeface="微软雅黑" panose="020B0503020204020204" charset="-122"/>
                <a:cs typeface="微软雅黑" panose="020B0503020204020204" charset="-122"/>
              </a:rPr>
              <a:t>读炼点法分层</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4310" y="87630"/>
            <a:ext cx="1992630" cy="543560"/>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68579" y="206502"/>
            <a:ext cx="941069" cy="287020"/>
          </a:xfrm>
          <a:prstGeom prst="rect">
            <a:avLst/>
          </a:prstGeom>
        </p:spPr>
        <p:txBody>
          <a:bodyPr vert="horz" wrap="square" lIns="0" tIns="12700" rIns="0" bIns="0" rtlCol="0">
            <a:spAutoFit/>
          </a:body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4" name="object 4"/>
          <p:cNvSpPr txBox="1"/>
          <p:nvPr/>
        </p:nvSpPr>
        <p:spPr>
          <a:xfrm>
            <a:off x="755091" y="1216005"/>
            <a:ext cx="5877560" cy="5011420"/>
          </a:xfrm>
          <a:prstGeom prst="rect">
            <a:avLst/>
          </a:prstGeom>
        </p:spPr>
        <p:txBody>
          <a:bodyPr vert="horz" wrap="square" lIns="0" tIns="195580" rIns="0" bIns="0" rtlCol="0">
            <a:spAutoFit/>
          </a:bodyPr>
          <a:lstStyle/>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议论文段落论证思路可以千变万化</a:t>
            </a: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但“写了xxx”的“xxx”一定是这几个要素</a:t>
            </a: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的排列组合</a:t>
            </a:r>
          </a:p>
          <a:p>
            <a:pPr marL="62865">
              <a:lnSpc>
                <a:spcPct val="100000"/>
              </a:lnSpc>
              <a:spcBef>
                <a:spcPts val="1540"/>
              </a:spcBef>
            </a:pPr>
            <a:endParaRPr sz="2400">
              <a:solidFill>
                <a:srgbClr val="FF0000"/>
              </a:solidFill>
              <a:latin typeface="微软雅黑" panose="020B0503020204020204" charset="-122"/>
              <a:cs typeface="微软雅黑" panose="020B0503020204020204" charset="-122"/>
            </a:endParaRP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①分论点</a:t>
            </a: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②事实/道理论据</a:t>
            </a: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③论证斱法</a:t>
            </a: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④一般论证</a:t>
            </a:r>
          </a:p>
          <a:p>
            <a:pPr marL="62865">
              <a:lnSpc>
                <a:spcPct val="100000"/>
              </a:lnSpc>
              <a:spcBef>
                <a:spcPts val="1540"/>
              </a:spcBef>
            </a:pPr>
            <a:r>
              <a:rPr sz="2400">
                <a:solidFill>
                  <a:srgbClr val="FF0000"/>
                </a:solidFill>
                <a:latin typeface="微软雅黑" panose="020B0503020204020204" charset="-122"/>
                <a:cs typeface="微软雅黑" panose="020B0503020204020204" charset="-122"/>
              </a:rPr>
              <a:t>⑤总结分论点，指向中心论点</a:t>
            </a:r>
          </a:p>
        </p:txBody>
      </p:sp>
      <p:sp>
        <p:nvSpPr>
          <p:cNvPr id="5" name="object 5"/>
          <p:cNvSpPr txBox="1"/>
          <p:nvPr/>
        </p:nvSpPr>
        <p:spPr>
          <a:xfrm>
            <a:off x="3549777" y="190246"/>
            <a:ext cx="1397000" cy="287020"/>
          </a:xfrm>
          <a:prstGeom prst="rect">
            <a:avLst/>
          </a:prstGeom>
        </p:spPr>
        <p:txBody>
          <a:bodyPr vert="horz" wrap="square" lIns="0" tIns="12700" rIns="0" bIns="0" rtlCol="0">
            <a:spAutoFit/>
          </a:bodyPr>
          <a:lstStyle/>
          <a:p>
            <a:pPr marL="12700">
              <a:lnSpc>
                <a:spcPct val="100000"/>
              </a:lnSpc>
              <a:spcBef>
                <a:spcPts val="100"/>
              </a:spcBef>
            </a:pPr>
            <a:r>
              <a:rPr sz="1800">
                <a:latin typeface="微软雅黑" panose="020B0503020204020204" charset="-122"/>
                <a:cs typeface="微软雅黑" panose="020B0503020204020204" charset="-122"/>
              </a:rPr>
              <a:t>读炼点法分层</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0" y="636600"/>
            <a:ext cx="9144000" cy="5567680"/>
          </a:xfrm>
          <a:custGeom>
            <a:avLst/>
            <a:gdLst/>
            <a:ahLst/>
            <a:cxnLst/>
            <a:rect l="l" t="t" r="r" b="b"/>
            <a:pathLst>
              <a:path w="9144000" h="5567680">
                <a:moveTo>
                  <a:pt x="0" y="5567426"/>
                </a:moveTo>
                <a:lnTo>
                  <a:pt x="9143619" y="5567426"/>
                </a:lnTo>
                <a:lnTo>
                  <a:pt x="9143619" y="0"/>
                </a:lnTo>
                <a:lnTo>
                  <a:pt x="0" y="0"/>
                </a:lnTo>
                <a:lnTo>
                  <a:pt x="0" y="5567426"/>
                </a:lnTo>
                <a:close/>
              </a:path>
            </a:pathLst>
          </a:custGeom>
          <a:solidFill>
            <a:srgbClr val="FFFFFF">
              <a:alpha val="79998"/>
            </a:srgbClr>
          </a:solidFill>
        </p:spPr>
        <p:txBody>
          <a:bodyPr wrap="square" lIns="0" tIns="0" rIns="0" bIns="0" rtlCol="0"/>
          <a:lstStyle/>
          <a:p>
            <a:endParaRPr/>
          </a:p>
        </p:txBody>
      </p:sp>
      <p:sp>
        <p:nvSpPr>
          <p:cNvPr id="5" name="object 5"/>
          <p:cNvSpPr txBox="1">
            <a:spLocks noGrp="1"/>
          </p:cNvSpPr>
          <p:nvPr>
            <p:ph type="title"/>
          </p:nvPr>
        </p:nvSpPr>
        <p:spPr>
          <a:xfrm>
            <a:off x="2425064" y="1873377"/>
            <a:ext cx="4292600" cy="378460"/>
          </a:xfrm>
          <a:prstGeom prst="rect">
            <a:avLst/>
          </a:prstGeom>
        </p:spPr>
        <p:txBody>
          <a:bodyPr vert="horz" wrap="square" lIns="0" tIns="12700" rIns="0" bIns="0" rtlCol="0">
            <a:spAutoFit/>
          </a:bodyPr>
          <a:lstStyle/>
          <a:p>
            <a:pPr marL="12700">
              <a:lnSpc>
                <a:spcPct val="100000"/>
              </a:lnSpc>
              <a:spcBef>
                <a:spcPts val="100"/>
              </a:spcBef>
            </a:pPr>
            <a:r>
              <a:rPr sz="2400" b="0">
                <a:solidFill>
                  <a:srgbClr val="FF0000"/>
                </a:solidFill>
                <a:latin typeface="微软雅黑" panose="020B0503020204020204" charset="-122"/>
                <a:cs typeface="微软雅黑" panose="020B0503020204020204" charset="-122"/>
              </a:rPr>
              <a:t>论证思路题答题模板（完整版）</a:t>
            </a:r>
          </a:p>
        </p:txBody>
      </p:sp>
      <p:sp>
        <p:nvSpPr>
          <p:cNvPr id="6" name="object 6"/>
          <p:cNvSpPr/>
          <p:nvPr/>
        </p:nvSpPr>
        <p:spPr>
          <a:xfrm>
            <a:off x="2020316" y="5145532"/>
            <a:ext cx="117475" cy="177800"/>
          </a:xfrm>
          <a:prstGeom prst="rect">
            <a:avLst/>
          </a:prstGeom>
          <a:blipFill>
            <a:blip r:embed="rId3"/>
            <a:stretch>
              <a:fillRect/>
            </a:stretch>
          </a:blipFill>
        </p:spPr>
        <p:txBody>
          <a:bodyPr wrap="square" lIns="0" tIns="0" rIns="0" bIns="0" rtlCol="0"/>
          <a:lstStyle/>
          <a:p>
            <a:endParaRPr/>
          </a:p>
        </p:txBody>
      </p:sp>
      <p:sp>
        <p:nvSpPr>
          <p:cNvPr id="8" name="object 8"/>
          <p:cNvSpPr txBox="1"/>
          <p:nvPr/>
        </p:nvSpPr>
        <p:spPr>
          <a:xfrm>
            <a:off x="3549777" y="190246"/>
            <a:ext cx="1397000" cy="287020"/>
          </a:xfrm>
          <a:prstGeom prst="rect">
            <a:avLst/>
          </a:prstGeom>
        </p:spPr>
        <p:txBody>
          <a:bodyPr vert="horz" wrap="square" lIns="0" tIns="12700" rIns="0" bIns="0" rtlCol="0">
            <a:spAutoFit/>
          </a:bodyPr>
          <a:lstStyle/>
          <a:p>
            <a:pPr marL="12700">
              <a:lnSpc>
                <a:spcPct val="100000"/>
              </a:lnSpc>
              <a:spcBef>
                <a:spcPts val="100"/>
              </a:spcBef>
            </a:pPr>
            <a:r>
              <a:rPr sz="1800">
                <a:latin typeface="微软雅黑" panose="020B0503020204020204" charset="-122"/>
                <a:cs typeface="微软雅黑" panose="020B0503020204020204" charset="-122"/>
              </a:rPr>
              <a:t>读炼点法分层</a:t>
            </a:r>
          </a:p>
        </p:txBody>
      </p:sp>
      <p:pic>
        <p:nvPicPr>
          <p:cNvPr id="2" name="图片 1"/>
          <p:cNvPicPr>
            <a:picLocks noChangeAspect="1"/>
          </p:cNvPicPr>
          <p:nvPr>
            <p:custDataLst>
              <p:tags r:id="rId1"/>
            </p:custDataLst>
          </p:nvPr>
        </p:nvPicPr>
        <p:blipFill>
          <a:blip r:embed="rId4">
            <a:clrChange>
              <a:clrFrom>
                <a:srgbClr val="CCD7DE">
                  <a:alpha val="100000"/>
                </a:srgbClr>
              </a:clrFrom>
              <a:clrTo>
                <a:srgbClr val="CCD7DE">
                  <a:alpha val="100000"/>
                  <a:alpha val="0"/>
                </a:srgbClr>
              </a:clrTo>
            </a:clrChange>
          </a:blip>
          <a:stretch>
            <a:fillRect/>
          </a:stretch>
        </p:blipFill>
        <p:spPr>
          <a:xfrm>
            <a:off x="152400" y="2590800"/>
            <a:ext cx="8820150" cy="3057525"/>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815,&quot;width&quot;:1389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1921</Words>
  <Application>Microsoft Office PowerPoint</Application>
  <PresentationFormat>全屏显示(4:3)</PresentationFormat>
  <Paragraphs>243</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Theme</vt:lpstr>
      <vt:lpstr>2022年初中语文中考一轮复习 议论文考场作答避雷区</vt:lpstr>
      <vt:lpstr>胡适《西游记考证》</vt:lpstr>
      <vt:lpstr>④陶生（John Dowson）在他的《印度古学词典》里（页116）说：“哈奴曼的神 通事迹，印度人从少至老都爱说爱听的。关于他的绘画，到处都有。”除了《拉麻传》 之外， 当第十世纪和第十一世纪之间（ 唐末宋初）， 另有一部《哈奴曼传奇》 （Hanuman Nataka）出现，是一部专记哈奴曼奇迹的戏剧，风行民间。中国同印度有 了一千多年的文化上的密切交通，印度人来中国的不计其数，这样一桩伟大的哈奴曼故事是不会不传进中国来的。 ⑤所以我假定哈奴曼是猴行者的根本。 </vt:lpstr>
      <vt:lpstr>胡适《西游记考证》</vt:lpstr>
      <vt:lpstr>论证思路是什么？</vt:lpstr>
      <vt:lpstr>知识方法</vt:lpstr>
      <vt:lpstr>论证思路题解题步骤</vt:lpstr>
      <vt:lpstr>PowerPoint 演示文稿</vt:lpstr>
      <vt:lpstr>论证思路题答题模板（完整版）</vt:lpstr>
      <vt:lpstr>2020·北京延庆一模</vt:lpstr>
      <vt:lpstr>说说本段的论证思路</vt:lpstr>
      <vt:lpstr>“干净”是 最好的气质</vt:lpstr>
      <vt:lpstr>PowerPoint 演示文稿</vt:lpstr>
      <vt:lpstr>PowerPoint 演示文稿</vt:lpstr>
      <vt:lpstr>试题练习</vt:lpstr>
      <vt:lpstr>晚清中兴第一名臣 底层知识分子逆袭的典范</vt:lpstr>
      <vt:lpstr>PowerPoint 演示文稿</vt:lpstr>
      <vt:lpstr>试题练习</vt:lpstr>
      <vt:lpstr>试题练习</vt:lpstr>
      <vt:lpstr>③干净的人行为端正，坦坦荡荡。品行端正，做人才有底气，做 事才会硬气，才能身正心安梦魂稳，心底无私天地宽。品行端正的人 干净，不戚戚于贫贱，不汲汲于富贵，仰不愧于天，俯不怍于人。身 处俗世，却不为俗世所困，依然保持初心如故。无论取得怎样的荣耀， 始终谦虚低调，不高人一等，不张牙舞爪，不会变得喧嚣与功利，给</vt:lpstr>
      <vt:lpstr>PowerPoint 演示文稿</vt:lpstr>
      <vt:lpstr>PowerPoint 演示文稿</vt:lpstr>
      <vt:lpstr>PowerPoint 演示文稿</vt:lpstr>
      <vt:lpstr>试题练习</vt:lpstr>
      <vt:lpstr>PowerPoint 演示文稿</vt:lpstr>
      <vt:lpstr>试题练习</vt:lpstr>
      <vt:lpstr>试题练习</vt:lpstr>
      <vt:lpstr>知识方法</vt:lpstr>
      <vt:lpstr>PowerPoint 演示文稿</vt:lpstr>
      <vt:lpstr>PowerPoint 演示文稿</vt:lpstr>
      <vt:lpstr>试题练习</vt:lpstr>
      <vt:lpstr>勇者不惧</vt:lpstr>
      <vt:lpstr>勇者不惧</vt:lpstr>
      <vt:lpstr>试题练习</vt:lpstr>
      <vt:lpstr>试题练习</vt:lpstr>
      <vt:lpstr>PowerPoint 演示文稿</vt:lpstr>
      <vt:lpstr>PowerPoint 演示文稿</vt:lpstr>
      <vt:lpstr>试题练习</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2022年初中语文中考一轮复习 议论文考场作答避雷区</dc:title>
  <dc:creator>rbm.xkw.com</dc:creator>
  <cp:lastModifiedBy>hj</cp:lastModifiedBy>
  <cp:revision>3</cp:revision>
  <cp:lastPrinted>2021-09-29T00:03:36Z</cp:lastPrinted>
  <dcterms:created xsi:type="dcterms:W3CDTF">2021-09-29T00:03:36Z</dcterms:created>
  <dcterms:modified xsi:type="dcterms:W3CDTF">2021-10-13T04:48:40Z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