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handoutMasterIdLst>
    <p:handoutMasterId r:id="rId4"/>
  </p:handoutMasterIdLst>
  <p:sldIdLst>
    <p:sldId id="265" r:id="rId5"/>
    <p:sldId id="257" r:id="rId6"/>
    <p:sldId id="258" r:id="rId7"/>
    <p:sldId id="259" r:id="rId8"/>
    <p:sldId id="266" r:id="rId9"/>
    <p:sldId id="267" r:id="rId10"/>
    <p:sldId id="268" r:id="rId11"/>
    <p:sldId id="263" r:id="rId12"/>
    <p:sldId id="269" r:id="rId13"/>
    <p:sldId id="264" r:id="rId14"/>
    <p:sldId id="287" r:id="rId15"/>
    <p:sldId id="302" r:id="rId16"/>
    <p:sldId id="278" r:id="rId17"/>
    <p:sldId id="281" r:id="rId18"/>
    <p:sldId id="301" r:id="rId19"/>
    <p:sldId id="279" r:id="rId20"/>
    <p:sldId id="303" r:id="rId21"/>
    <p:sldId id="304" r:id="rId22"/>
    <p:sldId id="282" r:id="rId23"/>
    <p:sldId id="283" r:id="rId24"/>
    <p:sldId id="280" r:id="rId25"/>
    <p:sldId id="306" r:id="rId26"/>
    <p:sldId id="284" r:id="rId27"/>
    <p:sldId id="260" r:id="rId28"/>
    <p:sldId id="262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4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/>
            </a:fld>
            <a:endParaRPr lang="zh-CN" altLang="en-US" smtClean="0">
              <a:latin typeface="微软雅黑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/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8D1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790FB-44C3-4E49-A997-E3425B933F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9D94A-4530-44B1-915E-2641AD8FF59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8C5D0-BB9B-4EF1-AE00-7649E74D8E2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EB16F-37DE-4553-B266-7437A5A1206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emf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emf" /><Relationship Id="rId4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12265" y="2008505"/>
            <a:ext cx="87268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冬天来了，春天还会远吗？</a:t>
            </a:r>
            <a:endParaRPr lang="zh-CN" altLang="en-US" sz="6000" b="1"/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83945" y="607060"/>
            <a:ext cx="538924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800" b="1">
                <a:solidFill>
                  <a:srgbClr val="FF0000"/>
                </a:solidFill>
              </a:rPr>
              <a:t>1</a:t>
            </a:r>
            <a:r>
              <a:rPr lang="zh-CN" altLang="en-US" sz="4800" b="1">
                <a:solidFill>
                  <a:srgbClr val="FF0000"/>
                </a:solidFill>
              </a:rPr>
              <a:t>、浪漫主义的手法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9375" y="2147570"/>
            <a:ext cx="89604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solidFill>
                  <a:schemeClr val="tx1"/>
                </a:solidFill>
              </a:rPr>
              <a:t>诗人运用浪漫主义的手法,热情地赞颂了云雀。在诗人的笔下,云雀是欢乐、光明、美丽的象征。</a:t>
            </a:r>
            <a:endParaRPr lang="zh-CN" altLang="en-US" sz="4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36345" y="632460"/>
            <a:ext cx="477710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</a:rPr>
              <a:t>2</a:t>
            </a:r>
            <a:r>
              <a:rPr lang="zh-CN" altLang="en-US" sz="4800" b="1">
                <a:solidFill>
                  <a:srgbClr val="FF0000"/>
                </a:solidFill>
              </a:rPr>
              <a:t>、多种修辞手法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9780" y="1890395"/>
            <a:ext cx="1027874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chemeClr val="tx1"/>
                </a:solidFill>
              </a:rPr>
              <a:t>诗人运用比喻、类比、设问的手法,对云雀加以描绘。他把云雀比作诗人,比作深闺中的少女,比作萤火虫,使云雀美丽的形象生动地展现在读者的面前。</a:t>
            </a:r>
            <a:endParaRPr lang="zh-CN" altLang="en-US" sz="4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79120" y="1503680"/>
            <a:ext cx="1062482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把云雀比作“诗人”，突出云雀能够带给人们希望，唤醒人们的灵魂。又以“都被未曾留意过的希望和忧虑唤醒”一句表明云雀感受的细致，想象力的博大。</a:t>
            </a:r>
            <a:endParaRPr lang="zh-CN" altLang="en-US" sz="2800" b="1">
              <a:latin typeface="微软雅黑"/>
              <a:ea typeface="微软雅黑"/>
              <a:cs typeface="微软雅黑"/>
            </a:endParaRPr>
          </a:p>
          <a:p>
            <a:pPr algn="l"/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以“星光的利箭”、“明月的清辉”运用比喻（通感）等视觉形象描绘听觉上的优美感受，化抽象为具体。诗人把云雀的歌声同春雨、婚礼上的合唱、胜利的歌声相比，突出云雀歌声所具有的巨大力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2" name="文本框 1"/>
          <p:cNvSpPr txBox="1"/>
          <p:nvPr/>
        </p:nvSpPr>
        <p:spPr>
          <a:xfrm>
            <a:off x="3571875" y="2633980"/>
            <a:ext cx="5669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7200" b="1">
                <a:latin typeface="微软雅黑" panose="020b0503020204020204" charset="-122"/>
                <a:ea typeface="微软雅黑" panose="020b0503020204020204" charset="-122"/>
              </a:rPr>
              <a:t>理解重要句子</a:t>
            </a:r>
            <a:endParaRPr lang="zh-CN" altLang="en-US" sz="7200" b="1">
              <a:latin typeface="微软雅黑"/>
              <a:ea typeface="微软雅黑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28040" y="821690"/>
            <a:ext cx="105359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1.“向上,再向高处飞翔”是《致云雀》第2节中的诗句,如何理解?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0700" y="2361565"/>
            <a:ext cx="788606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明确:“向上,再向高处飞翔”完全展现了云雀的习性,性喜高飞。这句话还表达了作者认为云雀不留恋地面,而且蔑视地面。</a:t>
            </a:r>
            <a:endParaRPr lang="zh-CN" altLang="en-US" sz="4400" b="1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3060" y="556895"/>
            <a:ext cx="11486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2.《致云雀》第4节中说“淡淡的紫色黄昏”,有什么作用?</a:t>
            </a:r>
            <a:endParaRPr lang="zh-CN" altLang="en-US" sz="4800" b="1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2570" y="2563495"/>
            <a:ext cx="84632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明确:“淡淡的紫色黄昏”象征快要看到光明之前的黑夜。用这样的环境描写反衬云雀不畏惧黑夜的精神。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2" name="文本框 1"/>
          <p:cNvSpPr txBox="1"/>
          <p:nvPr/>
        </p:nvSpPr>
        <p:spPr>
          <a:xfrm>
            <a:off x="3489960" y="2254885"/>
            <a:ext cx="5212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把握思想情感</a:t>
            </a:r>
            <a:endParaRPr lang="zh-CN" altLang="en-US" sz="6600" b="1">
              <a:latin typeface="微软雅黑"/>
              <a:ea typeface="微软雅黑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2620" y="1605280"/>
            <a:ext cx="111169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雪莱说:“一切崇高的诗都是无限的,它好像第一颗橡实,潜藏着所有橡树。我们固然可以拉开一层层的罩纱,可是潜藏在意义深处的赤裸的美却从不曾完全被揭露过。”《致云雀》正是这样一首崇高的诗,诗中的云雀,是理想化了的诗人。那么,你认为云雀的代表意义有哪些?</a:t>
            </a:r>
            <a:endParaRPr lang="zh-CN" altLang="en-US" sz="3600" b="1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75740" y="1856740"/>
            <a:ext cx="959866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观点1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:云雀代表诗人自己。诗人与云雀一样是渴望光明、正义、美好的,而云雀的鸣叫就像是诗人所写的作品一样,给人们带来欢乐与美好的憧憬。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96645" y="2028825"/>
            <a:ext cx="956119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观点2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:云雀代表的是一种平等的制度。诗人写这篇诗歌,将自己的美好愿望寄托于其中,诗人揭露社会的贫富不均,抨击封建专制制度,渴望人人平等。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498" y="83"/>
            <a:ext cx="7861316" cy="671105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294876" y="3690016"/>
            <a:ext cx="5634037" cy="409575"/>
            <a:chOff x="3475614" y="-2404856"/>
            <a:chExt cx="5634037" cy="409575"/>
          </a:xfrm>
        </p:grpSpPr>
        <p:sp>
          <p:nvSpPr>
            <p:cNvPr id="7" name="Freeform 3551"/>
            <p:cNvSpPr/>
            <p:nvPr/>
          </p:nvSpPr>
          <p:spPr bwMode="auto">
            <a:xfrm>
              <a:off x="3475614" y="-2404856"/>
              <a:ext cx="492125" cy="409575"/>
            </a:xfrm>
            <a:custGeom>
              <a:gdLst>
                <a:gd name="T0" fmla="*/ 66 w 131"/>
                <a:gd name="T1" fmla="*/ 18 h 106"/>
                <a:gd name="T2" fmla="*/ 85 w 131"/>
                <a:gd name="T3" fmla="*/ 50 h 106"/>
                <a:gd name="T4" fmla="*/ 87 w 131"/>
                <a:gd name="T5" fmla="*/ 28 h 106"/>
                <a:gd name="T6" fmla="*/ 93 w 131"/>
                <a:gd name="T7" fmla="*/ 8 h 106"/>
                <a:gd name="T8" fmla="*/ 122 w 131"/>
                <a:gd name="T9" fmla="*/ 40 h 106"/>
                <a:gd name="T10" fmla="*/ 101 w 131"/>
                <a:gd name="T11" fmla="*/ 64 h 106"/>
                <a:gd name="T12" fmla="*/ 108 w 131"/>
                <a:gd name="T13" fmla="*/ 69 h 106"/>
                <a:gd name="T14" fmla="*/ 116 w 131"/>
                <a:gd name="T15" fmla="*/ 66 h 106"/>
                <a:gd name="T16" fmla="*/ 96 w 131"/>
                <a:gd name="T17" fmla="*/ 82 h 106"/>
                <a:gd name="T18" fmla="*/ 76 w 131"/>
                <a:gd name="T19" fmla="*/ 79 h 106"/>
                <a:gd name="T20" fmla="*/ 70 w 131"/>
                <a:gd name="T21" fmla="*/ 68 h 106"/>
                <a:gd name="T22" fmla="*/ 83 w 131"/>
                <a:gd name="T23" fmla="*/ 91 h 106"/>
                <a:gd name="T24" fmla="*/ 98 w 131"/>
                <a:gd name="T25" fmla="*/ 87 h 106"/>
                <a:gd name="T26" fmla="*/ 98 w 131"/>
                <a:gd name="T27" fmla="*/ 87 h 106"/>
                <a:gd name="T28" fmla="*/ 70 w 131"/>
                <a:gd name="T29" fmla="*/ 95 h 106"/>
                <a:gd name="T30" fmla="*/ 52 w 131"/>
                <a:gd name="T31" fmla="*/ 69 h 106"/>
                <a:gd name="T32" fmla="*/ 31 w 131"/>
                <a:gd name="T33" fmla="*/ 69 h 106"/>
                <a:gd name="T34" fmla="*/ 17 w 131"/>
                <a:gd name="T35" fmla="*/ 70 h 106"/>
                <a:gd name="T36" fmla="*/ 30 w 131"/>
                <a:gd name="T37" fmla="*/ 53 h 106"/>
                <a:gd name="T38" fmla="*/ 41 w 131"/>
                <a:gd name="T39" fmla="*/ 40 h 106"/>
                <a:gd name="T40" fmla="*/ 13 w 131"/>
                <a:gd name="T41" fmla="*/ 35 h 106"/>
                <a:gd name="T42" fmla="*/ 59 w 131"/>
                <a:gd name="T43" fmla="*/ 106 h 106"/>
                <a:gd name="T44" fmla="*/ 125 w 131"/>
                <a:gd name="T45" fmla="*/ 66 h 106"/>
                <a:gd name="T46" fmla="*/ 126 w 131"/>
                <a:gd name="T47" fmla="*/ 64 h 106"/>
                <a:gd name="T48" fmla="*/ 128 w 131"/>
                <a:gd name="T49" fmla="*/ 58 h 106"/>
                <a:gd name="T50" fmla="*/ 125 w 131"/>
                <a:gd name="T51" fmla="*/ 55 h 106"/>
                <a:gd name="T52" fmla="*/ 130 w 131"/>
                <a:gd name="T53" fmla="*/ 50 h 106"/>
                <a:gd name="T54" fmla="*/ 125 w 131"/>
                <a:gd name="T55" fmla="*/ 47 h 106"/>
                <a:gd name="T56" fmla="*/ 131 w 131"/>
                <a:gd name="T57" fmla="*/ 41 h 106"/>
                <a:gd name="T58" fmla="*/ 125 w 131"/>
                <a:gd name="T59" fmla="*/ 38 h 106"/>
                <a:gd name="T60" fmla="*/ 131 w 131"/>
                <a:gd name="T61" fmla="*/ 33 h 106"/>
                <a:gd name="T62" fmla="*/ 125 w 131"/>
                <a:gd name="T63" fmla="*/ 30 h 106"/>
                <a:gd name="T64" fmla="*/ 116 w 131"/>
                <a:gd name="T65" fmla="*/ 5 h 1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05">
                  <a:moveTo>
                    <a:pt x="97" y="0"/>
                  </a:moveTo>
                  <a:cubicBezTo>
                    <a:pt x="83" y="0"/>
                    <a:pt x="69" y="7"/>
                    <a:pt x="66" y="18"/>
                  </a:cubicBezTo>
                  <a:cubicBezTo>
                    <a:pt x="63" y="35"/>
                    <a:pt x="69" y="42"/>
                    <a:pt x="74" y="46"/>
                  </a:cubicBezTo>
                  <a:cubicBezTo>
                    <a:pt x="76" y="48"/>
                    <a:pt x="80" y="50"/>
                    <a:pt x="85" y="50"/>
                  </a:cubicBezTo>
                  <a:cubicBezTo>
                    <a:pt x="90" y="50"/>
                    <a:pt x="95" y="48"/>
                    <a:pt x="97" y="42"/>
                  </a:cubicBezTo>
                  <a:cubicBezTo>
                    <a:pt x="99" y="35"/>
                    <a:pt x="93" y="28"/>
                    <a:pt x="87" y="28"/>
                  </a:cubicBezTo>
                  <a:cubicBezTo>
                    <a:pt x="84" y="28"/>
                    <a:pt x="80" y="30"/>
                    <a:pt x="77" y="33"/>
                  </a:cubicBezTo>
                  <a:cubicBezTo>
                    <a:pt x="77" y="33"/>
                    <a:pt x="75" y="10"/>
                    <a:pt x="93" y="8"/>
                  </a:cubicBezTo>
                  <a:cubicBezTo>
                    <a:pt x="94" y="8"/>
                    <a:pt x="96" y="7"/>
                    <a:pt x="97" y="7"/>
                  </a:cubicBezTo>
                  <a:cubicBezTo>
                    <a:pt x="113" y="7"/>
                    <a:pt x="123" y="27"/>
                    <a:pt x="122" y="40"/>
                  </a:cubicBezTo>
                  <a:cubicBezTo>
                    <a:pt x="120" y="54"/>
                    <a:pt x="116" y="58"/>
                    <a:pt x="110" y="61"/>
                  </a:cubicBezTo>
                  <a:cubicBezTo>
                    <a:pt x="105" y="63"/>
                    <a:pt x="101" y="63"/>
                    <a:pt x="101" y="64"/>
                  </a:cubicBezTo>
                  <a:cubicBezTo>
                    <a:pt x="101" y="66"/>
                    <a:pt x="102" y="68"/>
                    <a:pt x="106" y="68"/>
                  </a:cubicBezTo>
                  <a:cubicBezTo>
                    <a:pt x="107" y="69"/>
                    <a:pt x="107" y="69"/>
                    <a:pt x="108" y="69"/>
                  </a:cubicBezTo>
                  <a:cubicBezTo>
                    <a:pt x="112" y="69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0" y="79"/>
                    <a:pt x="96" y="82"/>
                  </a:cubicBezTo>
                  <a:cubicBezTo>
                    <a:pt x="93" y="82"/>
                    <a:pt x="91" y="83"/>
                    <a:pt x="88" y="83"/>
                  </a:cubicBezTo>
                  <a:cubicBezTo>
                    <a:pt x="80" y="83"/>
                    <a:pt x="76" y="79"/>
                    <a:pt x="76" y="79"/>
                  </a:cubicBezTo>
                  <a:cubicBezTo>
                    <a:pt x="76" y="79"/>
                    <a:pt x="80" y="74"/>
                    <a:pt x="74" y="70"/>
                  </a:cubicBezTo>
                  <a:cubicBezTo>
                    <a:pt x="73" y="69"/>
                    <a:pt x="71" y="68"/>
                    <a:pt x="70" y="68"/>
                  </a:cubicBezTo>
                  <a:cubicBezTo>
                    <a:pt x="65" y="68"/>
                    <a:pt x="61" y="73"/>
                    <a:pt x="62" y="80"/>
                  </a:cubicBezTo>
                  <a:cubicBezTo>
                    <a:pt x="64" y="88"/>
                    <a:pt x="76" y="91"/>
                    <a:pt x="83" y="91"/>
                  </a:cubicBezTo>
                  <a:cubicBezTo>
                    <a:pt x="84" y="91"/>
                    <a:pt x="84" y="91"/>
                    <a:pt x="85" y="91"/>
                  </a:cubicBezTo>
                  <a:cubicBezTo>
                    <a:pt x="91" y="90"/>
                    <a:pt x="98" y="87"/>
                    <a:pt x="98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7"/>
                    <a:pt x="91" y="96"/>
                    <a:pt x="76" y="96"/>
                  </a:cubicBezTo>
                  <a:cubicBezTo>
                    <a:pt x="74" y="96"/>
                    <a:pt x="72" y="96"/>
                    <a:pt x="70" y="95"/>
                  </a:cubicBezTo>
                  <a:cubicBezTo>
                    <a:pt x="51" y="92"/>
                    <a:pt x="44" y="79"/>
                    <a:pt x="44" y="79"/>
                  </a:cubicBezTo>
                  <a:cubicBezTo>
                    <a:pt x="44" y="79"/>
                    <a:pt x="52" y="78"/>
                    <a:pt x="52" y="69"/>
                  </a:cubicBezTo>
                  <a:cubicBezTo>
                    <a:pt x="52" y="64"/>
                    <a:pt x="47" y="61"/>
                    <a:pt x="41" y="61"/>
                  </a:cubicBezTo>
                  <a:cubicBezTo>
                    <a:pt x="37" y="61"/>
                    <a:pt x="33" y="63"/>
                    <a:pt x="31" y="69"/>
                  </a:cubicBezTo>
                  <a:cubicBezTo>
                    <a:pt x="26" y="82"/>
                    <a:pt x="43" y="94"/>
                    <a:pt x="43" y="94"/>
                  </a:cubicBezTo>
                  <a:cubicBezTo>
                    <a:pt x="43" y="94"/>
                    <a:pt x="22" y="90"/>
                    <a:pt x="17" y="70"/>
                  </a:cubicBezTo>
                  <a:cubicBezTo>
                    <a:pt x="12" y="50"/>
                    <a:pt x="25" y="45"/>
                    <a:pt x="25" y="45"/>
                  </a:cubicBezTo>
                  <a:cubicBezTo>
                    <a:pt x="25" y="45"/>
                    <a:pt x="25" y="50"/>
                    <a:pt x="30" y="53"/>
                  </a:cubicBezTo>
                  <a:cubicBezTo>
                    <a:pt x="30" y="53"/>
                    <a:pt x="31" y="53"/>
                    <a:pt x="32" y="53"/>
                  </a:cubicBezTo>
                  <a:cubicBezTo>
                    <a:pt x="37" y="53"/>
                    <a:pt x="44" y="48"/>
                    <a:pt x="41" y="40"/>
                  </a:cubicBezTo>
                  <a:cubicBezTo>
                    <a:pt x="39" y="34"/>
                    <a:pt x="33" y="30"/>
                    <a:pt x="26" y="30"/>
                  </a:cubicBezTo>
                  <a:cubicBezTo>
                    <a:pt x="21" y="30"/>
                    <a:pt x="17" y="31"/>
                    <a:pt x="13" y="35"/>
                  </a:cubicBezTo>
                  <a:cubicBezTo>
                    <a:pt x="2" y="44"/>
                    <a:pt x="0" y="62"/>
                    <a:pt x="8" y="78"/>
                  </a:cubicBezTo>
                  <a:cubicBezTo>
                    <a:pt x="15" y="92"/>
                    <a:pt x="33" y="106"/>
                    <a:pt x="59" y="106"/>
                  </a:cubicBezTo>
                  <a:cubicBezTo>
                    <a:pt x="61" y="106"/>
                    <a:pt x="63" y="106"/>
                    <a:pt x="65" y="106"/>
                  </a:cubicBezTo>
                  <a:cubicBezTo>
                    <a:pt x="92" y="104"/>
                    <a:pt x="116" y="85"/>
                    <a:pt x="125" y="66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3"/>
                    <a:pt x="127" y="61"/>
                    <a:pt x="127" y="60"/>
                  </a:cubicBezTo>
                  <a:cubicBezTo>
                    <a:pt x="127" y="60"/>
                    <a:pt x="127" y="59"/>
                    <a:pt x="128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29" y="53"/>
                    <a:pt x="129" y="52"/>
                    <a:pt x="130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30" y="47"/>
                    <a:pt x="130" y="47"/>
                    <a:pt x="130" y="47"/>
                  </a:cubicBezTo>
                  <a:cubicBezTo>
                    <a:pt x="130" y="45"/>
                    <a:pt x="131" y="43"/>
                    <a:pt x="131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6"/>
                    <a:pt x="131" y="35"/>
                    <a:pt x="131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9" y="20"/>
                    <a:pt x="125" y="11"/>
                    <a:pt x="116" y="5"/>
                  </a:cubicBezTo>
                  <a:cubicBezTo>
                    <a:pt x="110" y="1"/>
                    <a:pt x="103" y="0"/>
                    <a:pt x="97" y="0"/>
                  </a:cubicBezTo>
                </a:path>
              </a:pathLst>
            </a:custGeom>
            <a:solidFill>
              <a:srgbClr val="594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3552"/>
            <p:cNvSpPr/>
            <p:nvPr/>
          </p:nvSpPr>
          <p:spPr bwMode="auto">
            <a:xfrm>
              <a:off x="8617526" y="-2404856"/>
              <a:ext cx="492125" cy="409575"/>
            </a:xfrm>
            <a:custGeom>
              <a:gdLst>
                <a:gd name="T0" fmla="*/ 15 w 131"/>
                <a:gd name="T1" fmla="*/ 5 h 106"/>
                <a:gd name="T2" fmla="*/ 4 w 131"/>
                <a:gd name="T3" fmla="*/ 30 h 106"/>
                <a:gd name="T4" fmla="*/ 0 w 131"/>
                <a:gd name="T5" fmla="*/ 33 h 106"/>
                <a:gd name="T6" fmla="*/ 4 w 131"/>
                <a:gd name="T7" fmla="*/ 38 h 106"/>
                <a:gd name="T8" fmla="*/ 0 w 131"/>
                <a:gd name="T9" fmla="*/ 41 h 106"/>
                <a:gd name="T10" fmla="*/ 4 w 131"/>
                <a:gd name="T11" fmla="*/ 47 h 106"/>
                <a:gd name="T12" fmla="*/ 1 w 131"/>
                <a:gd name="T13" fmla="*/ 50 h 106"/>
                <a:gd name="T14" fmla="*/ 4 w 131"/>
                <a:gd name="T15" fmla="*/ 55 h 106"/>
                <a:gd name="T16" fmla="*/ 4 w 131"/>
                <a:gd name="T17" fmla="*/ 58 h 106"/>
                <a:gd name="T18" fmla="*/ 5 w 131"/>
                <a:gd name="T19" fmla="*/ 64 h 106"/>
                <a:gd name="T20" fmla="*/ 15 w 131"/>
                <a:gd name="T21" fmla="*/ 67 h 106"/>
                <a:gd name="T22" fmla="*/ 66 w 131"/>
                <a:gd name="T23" fmla="*/ 106 h 106"/>
                <a:gd name="T24" fmla="*/ 123 w 131"/>
                <a:gd name="T25" fmla="*/ 78 h 106"/>
                <a:gd name="T26" fmla="*/ 105 w 131"/>
                <a:gd name="T27" fmla="*/ 30 h 106"/>
                <a:gd name="T28" fmla="*/ 99 w 131"/>
                <a:gd name="T29" fmla="*/ 53 h 106"/>
                <a:gd name="T30" fmla="*/ 106 w 131"/>
                <a:gd name="T31" fmla="*/ 45 h 106"/>
                <a:gd name="T32" fmla="*/ 88 w 131"/>
                <a:gd name="T33" fmla="*/ 94 h 106"/>
                <a:gd name="T34" fmla="*/ 90 w 131"/>
                <a:gd name="T35" fmla="*/ 61 h 106"/>
                <a:gd name="T36" fmla="*/ 87 w 131"/>
                <a:gd name="T37" fmla="*/ 79 h 106"/>
                <a:gd name="T38" fmla="*/ 55 w 131"/>
                <a:gd name="T39" fmla="*/ 96 h 106"/>
                <a:gd name="T40" fmla="*/ 46 w 131"/>
                <a:gd name="T41" fmla="*/ 91 h 106"/>
                <a:gd name="T42" fmla="*/ 69 w 131"/>
                <a:gd name="T43" fmla="*/ 80 h 106"/>
                <a:gd name="T44" fmla="*/ 57 w 131"/>
                <a:gd name="T45" fmla="*/ 70 h 106"/>
                <a:gd name="T46" fmla="*/ 43 w 131"/>
                <a:gd name="T47" fmla="*/ 83 h 106"/>
                <a:gd name="T48" fmla="*/ 15 w 131"/>
                <a:gd name="T49" fmla="*/ 66 h 106"/>
                <a:gd name="T50" fmla="*/ 25 w 131"/>
                <a:gd name="T51" fmla="*/ 68 h 106"/>
                <a:gd name="T52" fmla="*/ 21 w 131"/>
                <a:gd name="T53" fmla="*/ 61 h 106"/>
                <a:gd name="T54" fmla="*/ 34 w 131"/>
                <a:gd name="T55" fmla="*/ 7 h 106"/>
                <a:gd name="T56" fmla="*/ 54 w 131"/>
                <a:gd name="T57" fmla="*/ 33 h 106"/>
                <a:gd name="T58" fmla="*/ 34 w 131"/>
                <a:gd name="T59" fmla="*/ 42 h 106"/>
                <a:gd name="T60" fmla="*/ 57 w 131"/>
                <a:gd name="T61" fmla="*/ 46 h 106"/>
                <a:gd name="T62" fmla="*/ 34 w 131"/>
                <a:gd name="T63" fmla="*/ 0 h 1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1" h="105">
                  <a:moveTo>
                    <a:pt x="34" y="0"/>
                  </a:moveTo>
                  <a:cubicBezTo>
                    <a:pt x="28" y="0"/>
                    <a:pt x="21" y="1"/>
                    <a:pt x="15" y="5"/>
                  </a:cubicBezTo>
                  <a:cubicBezTo>
                    <a:pt x="6" y="11"/>
                    <a:pt x="2" y="20"/>
                    <a:pt x="1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0" y="36"/>
                    <a:pt x="0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3"/>
                    <a:pt x="1" y="45"/>
                    <a:pt x="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2"/>
                    <a:pt x="2" y="53"/>
                    <a:pt x="3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60"/>
                    <a:pt x="4" y="60"/>
                  </a:cubicBezTo>
                  <a:cubicBezTo>
                    <a:pt x="4" y="61"/>
                    <a:pt x="5" y="63"/>
                    <a:pt x="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6" y="86"/>
                    <a:pt x="39" y="104"/>
                    <a:pt x="66" y="106"/>
                  </a:cubicBezTo>
                  <a:cubicBezTo>
                    <a:pt x="68" y="106"/>
                    <a:pt x="70" y="106"/>
                    <a:pt x="72" y="106"/>
                  </a:cubicBezTo>
                  <a:cubicBezTo>
                    <a:pt x="98" y="106"/>
                    <a:pt x="116" y="92"/>
                    <a:pt x="123" y="78"/>
                  </a:cubicBezTo>
                  <a:cubicBezTo>
                    <a:pt x="131" y="62"/>
                    <a:pt x="129" y="44"/>
                    <a:pt x="118" y="35"/>
                  </a:cubicBezTo>
                  <a:cubicBezTo>
                    <a:pt x="114" y="31"/>
                    <a:pt x="110" y="30"/>
                    <a:pt x="105" y="30"/>
                  </a:cubicBezTo>
                  <a:cubicBezTo>
                    <a:pt x="98" y="30"/>
                    <a:pt x="92" y="34"/>
                    <a:pt x="90" y="40"/>
                  </a:cubicBezTo>
                  <a:cubicBezTo>
                    <a:pt x="87" y="48"/>
                    <a:pt x="94" y="53"/>
                    <a:pt x="99" y="53"/>
                  </a:cubicBezTo>
                  <a:cubicBezTo>
                    <a:pt x="100" y="53"/>
                    <a:pt x="101" y="53"/>
                    <a:pt x="101" y="53"/>
                  </a:cubicBezTo>
                  <a:cubicBezTo>
                    <a:pt x="106" y="50"/>
                    <a:pt x="106" y="45"/>
                    <a:pt x="106" y="45"/>
                  </a:cubicBezTo>
                  <a:cubicBezTo>
                    <a:pt x="106" y="45"/>
                    <a:pt x="119" y="50"/>
                    <a:pt x="114" y="70"/>
                  </a:cubicBezTo>
                  <a:cubicBezTo>
                    <a:pt x="109" y="90"/>
                    <a:pt x="88" y="94"/>
                    <a:pt x="88" y="94"/>
                  </a:cubicBezTo>
                  <a:cubicBezTo>
                    <a:pt x="88" y="94"/>
                    <a:pt x="105" y="82"/>
                    <a:pt x="100" y="69"/>
                  </a:cubicBezTo>
                  <a:cubicBezTo>
                    <a:pt x="98" y="63"/>
                    <a:pt x="94" y="61"/>
                    <a:pt x="90" y="61"/>
                  </a:cubicBezTo>
                  <a:cubicBezTo>
                    <a:pt x="84" y="61"/>
                    <a:pt x="80" y="64"/>
                    <a:pt x="79" y="69"/>
                  </a:cubicBezTo>
                  <a:cubicBezTo>
                    <a:pt x="79" y="78"/>
                    <a:pt x="87" y="79"/>
                    <a:pt x="87" y="79"/>
                  </a:cubicBezTo>
                  <a:cubicBezTo>
                    <a:pt x="87" y="79"/>
                    <a:pt x="80" y="92"/>
                    <a:pt x="61" y="95"/>
                  </a:cubicBezTo>
                  <a:cubicBezTo>
                    <a:pt x="59" y="96"/>
                    <a:pt x="57" y="96"/>
                    <a:pt x="55" y="96"/>
                  </a:cubicBezTo>
                  <a:cubicBezTo>
                    <a:pt x="41" y="96"/>
                    <a:pt x="33" y="87"/>
                    <a:pt x="33" y="87"/>
                  </a:cubicBezTo>
                  <a:cubicBezTo>
                    <a:pt x="33" y="87"/>
                    <a:pt x="40" y="90"/>
                    <a:pt x="46" y="91"/>
                  </a:cubicBezTo>
                  <a:cubicBezTo>
                    <a:pt x="47" y="91"/>
                    <a:pt x="47" y="91"/>
                    <a:pt x="48" y="91"/>
                  </a:cubicBezTo>
                  <a:cubicBezTo>
                    <a:pt x="55" y="91"/>
                    <a:pt x="67" y="88"/>
                    <a:pt x="69" y="80"/>
                  </a:cubicBezTo>
                  <a:cubicBezTo>
                    <a:pt x="70" y="73"/>
                    <a:pt x="66" y="68"/>
                    <a:pt x="61" y="68"/>
                  </a:cubicBezTo>
                  <a:cubicBezTo>
                    <a:pt x="60" y="68"/>
                    <a:pt x="58" y="69"/>
                    <a:pt x="57" y="70"/>
                  </a:cubicBezTo>
                  <a:cubicBezTo>
                    <a:pt x="51" y="74"/>
                    <a:pt x="55" y="79"/>
                    <a:pt x="55" y="79"/>
                  </a:cubicBezTo>
                  <a:cubicBezTo>
                    <a:pt x="55" y="79"/>
                    <a:pt x="51" y="83"/>
                    <a:pt x="43" y="83"/>
                  </a:cubicBezTo>
                  <a:cubicBezTo>
                    <a:pt x="40" y="83"/>
                    <a:pt x="38" y="82"/>
                    <a:pt x="35" y="82"/>
                  </a:cubicBezTo>
                  <a:cubicBezTo>
                    <a:pt x="21" y="79"/>
                    <a:pt x="15" y="66"/>
                    <a:pt x="15" y="66"/>
                  </a:cubicBezTo>
                  <a:cubicBezTo>
                    <a:pt x="15" y="66"/>
                    <a:pt x="19" y="69"/>
                    <a:pt x="24" y="69"/>
                  </a:cubicBezTo>
                  <a:cubicBezTo>
                    <a:pt x="24" y="69"/>
                    <a:pt x="24" y="69"/>
                    <a:pt x="25" y="68"/>
                  </a:cubicBezTo>
                  <a:cubicBezTo>
                    <a:pt x="29" y="68"/>
                    <a:pt x="30" y="66"/>
                    <a:pt x="30" y="64"/>
                  </a:cubicBezTo>
                  <a:cubicBezTo>
                    <a:pt x="30" y="63"/>
                    <a:pt x="27" y="63"/>
                    <a:pt x="21" y="61"/>
                  </a:cubicBezTo>
                  <a:cubicBezTo>
                    <a:pt x="15" y="58"/>
                    <a:pt x="11" y="54"/>
                    <a:pt x="10" y="40"/>
                  </a:cubicBezTo>
                  <a:cubicBezTo>
                    <a:pt x="8" y="27"/>
                    <a:pt x="18" y="7"/>
                    <a:pt x="34" y="7"/>
                  </a:cubicBezTo>
                  <a:cubicBezTo>
                    <a:pt x="36" y="7"/>
                    <a:pt x="37" y="8"/>
                    <a:pt x="38" y="8"/>
                  </a:cubicBezTo>
                  <a:cubicBezTo>
                    <a:pt x="56" y="10"/>
                    <a:pt x="54" y="33"/>
                    <a:pt x="54" y="33"/>
                  </a:cubicBezTo>
                  <a:cubicBezTo>
                    <a:pt x="51" y="30"/>
                    <a:pt x="47" y="28"/>
                    <a:pt x="44" y="28"/>
                  </a:cubicBezTo>
                  <a:cubicBezTo>
                    <a:pt x="38" y="28"/>
                    <a:pt x="32" y="35"/>
                    <a:pt x="34" y="42"/>
                  </a:cubicBezTo>
                  <a:cubicBezTo>
                    <a:pt x="36" y="48"/>
                    <a:pt x="41" y="50"/>
                    <a:pt x="46" y="50"/>
                  </a:cubicBezTo>
                  <a:cubicBezTo>
                    <a:pt x="51" y="50"/>
                    <a:pt x="55" y="48"/>
                    <a:pt x="57" y="46"/>
                  </a:cubicBezTo>
                  <a:cubicBezTo>
                    <a:pt x="62" y="42"/>
                    <a:pt x="69" y="35"/>
                    <a:pt x="65" y="18"/>
                  </a:cubicBezTo>
                  <a:cubicBezTo>
                    <a:pt x="62" y="7"/>
                    <a:pt x="48" y="0"/>
                    <a:pt x="34" y="0"/>
                  </a:cubicBezTo>
                </a:path>
              </a:pathLst>
            </a:custGeom>
            <a:solidFill>
              <a:srgbClr val="594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3553"/>
            <p:cNvSpPr/>
            <p:nvPr/>
          </p:nvSpPr>
          <p:spPr bwMode="auto">
            <a:xfrm>
              <a:off x="3945513" y="-2288969"/>
              <a:ext cx="4686300" cy="12700"/>
            </a:xfrm>
            <a:custGeom>
              <a:gdLst>
                <a:gd name="T0" fmla="*/ 2952 w 2952"/>
                <a:gd name="T1" fmla="*/ 0 h 8"/>
                <a:gd name="T2" fmla="*/ 2945 w 2952"/>
                <a:gd name="T3" fmla="*/ 0 h 8"/>
                <a:gd name="T4" fmla="*/ 12 w 2952"/>
                <a:gd name="T5" fmla="*/ 0 h 8"/>
                <a:gd name="T6" fmla="*/ 0 w 2952"/>
                <a:gd name="T7" fmla="*/ 0 h 8"/>
                <a:gd name="T8" fmla="*/ 0 w 2952"/>
                <a:gd name="T9" fmla="*/ 8 h 8"/>
                <a:gd name="T10" fmla="*/ 14 w 2952"/>
                <a:gd name="T11" fmla="*/ 8 h 8"/>
                <a:gd name="T12" fmla="*/ 2943 w 2952"/>
                <a:gd name="T13" fmla="*/ 8 h 8"/>
                <a:gd name="T14" fmla="*/ 2952 w 2952"/>
                <a:gd name="T15" fmla="*/ 8 h 8"/>
                <a:gd name="T16" fmla="*/ 2952 w 2952"/>
                <a:gd name="T17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2" h="8">
                  <a:moveTo>
                    <a:pt x="2952" y="0"/>
                  </a:moveTo>
                  <a:lnTo>
                    <a:pt x="2945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14" y="8"/>
                  </a:lnTo>
                  <a:lnTo>
                    <a:pt x="2943" y="8"/>
                  </a:lnTo>
                  <a:lnTo>
                    <a:pt x="2952" y="8"/>
                  </a:lnTo>
                  <a:lnTo>
                    <a:pt x="2952" y="0"/>
                  </a:lnTo>
                  <a:close/>
                </a:path>
              </a:pathLst>
            </a:custGeom>
            <a:solidFill>
              <a:srgbClr val="594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554"/>
            <p:cNvSpPr/>
            <p:nvPr/>
          </p:nvSpPr>
          <p:spPr bwMode="auto">
            <a:xfrm>
              <a:off x="3945513" y="-2288969"/>
              <a:ext cx="4686300" cy="12700"/>
            </a:xfrm>
            <a:custGeom>
              <a:gdLst>
                <a:gd name="T0" fmla="*/ 2952 w 2952"/>
                <a:gd name="T1" fmla="*/ 0 h 8"/>
                <a:gd name="T2" fmla="*/ 2945 w 2952"/>
                <a:gd name="T3" fmla="*/ 0 h 8"/>
                <a:gd name="T4" fmla="*/ 12 w 2952"/>
                <a:gd name="T5" fmla="*/ 0 h 8"/>
                <a:gd name="T6" fmla="*/ 0 w 2952"/>
                <a:gd name="T7" fmla="*/ 0 h 8"/>
                <a:gd name="T8" fmla="*/ 0 w 2952"/>
                <a:gd name="T9" fmla="*/ 8 h 8"/>
                <a:gd name="T10" fmla="*/ 14 w 2952"/>
                <a:gd name="T11" fmla="*/ 8 h 8"/>
                <a:gd name="T12" fmla="*/ 2943 w 2952"/>
                <a:gd name="T13" fmla="*/ 8 h 8"/>
                <a:gd name="T14" fmla="*/ 2952 w 2952"/>
                <a:gd name="T15" fmla="*/ 8 h 8"/>
                <a:gd name="T16" fmla="*/ 2952 w 2952"/>
                <a:gd name="T17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2" h="8">
                  <a:moveTo>
                    <a:pt x="2952" y="0"/>
                  </a:moveTo>
                  <a:lnTo>
                    <a:pt x="2945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14" y="8"/>
                  </a:lnTo>
                  <a:lnTo>
                    <a:pt x="2943" y="8"/>
                  </a:lnTo>
                  <a:lnTo>
                    <a:pt x="2952" y="8"/>
                  </a:lnTo>
                  <a:lnTo>
                    <a:pt x="29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555"/>
            <p:cNvSpPr/>
            <p:nvPr/>
          </p:nvSpPr>
          <p:spPr bwMode="auto">
            <a:xfrm>
              <a:off x="3945513" y="-2257219"/>
              <a:ext cx="4686300" cy="11113"/>
            </a:xfrm>
            <a:custGeom>
              <a:gdLst>
                <a:gd name="T0" fmla="*/ 2952 w 2952"/>
                <a:gd name="T1" fmla="*/ 0 h 7"/>
                <a:gd name="T2" fmla="*/ 2943 w 2952"/>
                <a:gd name="T3" fmla="*/ 0 h 7"/>
                <a:gd name="T4" fmla="*/ 14 w 2952"/>
                <a:gd name="T5" fmla="*/ 0 h 7"/>
                <a:gd name="T6" fmla="*/ 0 w 2952"/>
                <a:gd name="T7" fmla="*/ 0 h 7"/>
                <a:gd name="T8" fmla="*/ 0 w 2952"/>
                <a:gd name="T9" fmla="*/ 7 h 7"/>
                <a:gd name="T10" fmla="*/ 14 w 2952"/>
                <a:gd name="T11" fmla="*/ 7 h 7"/>
                <a:gd name="T12" fmla="*/ 2943 w 2952"/>
                <a:gd name="T13" fmla="*/ 7 h 7"/>
                <a:gd name="T14" fmla="*/ 2952 w 2952"/>
                <a:gd name="T15" fmla="*/ 7 h 7"/>
                <a:gd name="T16" fmla="*/ 2952 w 295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2" h="7">
                  <a:moveTo>
                    <a:pt x="2952" y="0"/>
                  </a:moveTo>
                  <a:lnTo>
                    <a:pt x="2943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14" y="7"/>
                  </a:lnTo>
                  <a:lnTo>
                    <a:pt x="2943" y="7"/>
                  </a:lnTo>
                  <a:lnTo>
                    <a:pt x="2952" y="7"/>
                  </a:lnTo>
                  <a:lnTo>
                    <a:pt x="2952" y="0"/>
                  </a:lnTo>
                  <a:close/>
                </a:path>
              </a:pathLst>
            </a:custGeom>
            <a:solidFill>
              <a:srgbClr val="594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556"/>
            <p:cNvSpPr/>
            <p:nvPr/>
          </p:nvSpPr>
          <p:spPr bwMode="auto">
            <a:xfrm>
              <a:off x="3945513" y="-2257219"/>
              <a:ext cx="4686300" cy="11113"/>
            </a:xfrm>
            <a:custGeom>
              <a:gdLst>
                <a:gd name="T0" fmla="*/ 2952 w 2952"/>
                <a:gd name="T1" fmla="*/ 0 h 7"/>
                <a:gd name="T2" fmla="*/ 2943 w 2952"/>
                <a:gd name="T3" fmla="*/ 0 h 7"/>
                <a:gd name="T4" fmla="*/ 14 w 2952"/>
                <a:gd name="T5" fmla="*/ 0 h 7"/>
                <a:gd name="T6" fmla="*/ 0 w 2952"/>
                <a:gd name="T7" fmla="*/ 0 h 7"/>
                <a:gd name="T8" fmla="*/ 0 w 2952"/>
                <a:gd name="T9" fmla="*/ 7 h 7"/>
                <a:gd name="T10" fmla="*/ 14 w 2952"/>
                <a:gd name="T11" fmla="*/ 7 h 7"/>
                <a:gd name="T12" fmla="*/ 2943 w 2952"/>
                <a:gd name="T13" fmla="*/ 7 h 7"/>
                <a:gd name="T14" fmla="*/ 2952 w 2952"/>
                <a:gd name="T15" fmla="*/ 7 h 7"/>
                <a:gd name="T16" fmla="*/ 2952 w 295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2" h="7">
                  <a:moveTo>
                    <a:pt x="2952" y="0"/>
                  </a:moveTo>
                  <a:lnTo>
                    <a:pt x="2943" y="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14" y="7"/>
                  </a:lnTo>
                  <a:lnTo>
                    <a:pt x="2943" y="7"/>
                  </a:lnTo>
                  <a:lnTo>
                    <a:pt x="2952" y="7"/>
                  </a:lnTo>
                  <a:lnTo>
                    <a:pt x="29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557"/>
            <p:cNvSpPr/>
            <p:nvPr/>
          </p:nvSpPr>
          <p:spPr bwMode="auto">
            <a:xfrm>
              <a:off x="3945513" y="-2222294"/>
              <a:ext cx="4686300" cy="11113"/>
            </a:xfrm>
            <a:custGeom>
              <a:gdLst>
                <a:gd name="T0" fmla="*/ 2952 w 2952"/>
                <a:gd name="T1" fmla="*/ 0 h 7"/>
                <a:gd name="T2" fmla="*/ 2945 w 2952"/>
                <a:gd name="T3" fmla="*/ 0 h 7"/>
                <a:gd name="T4" fmla="*/ 12 w 2952"/>
                <a:gd name="T5" fmla="*/ 0 h 7"/>
                <a:gd name="T6" fmla="*/ 0 w 2952"/>
                <a:gd name="T7" fmla="*/ 0 h 7"/>
                <a:gd name="T8" fmla="*/ 0 w 2952"/>
                <a:gd name="T9" fmla="*/ 7 h 7"/>
                <a:gd name="T10" fmla="*/ 12 w 2952"/>
                <a:gd name="T11" fmla="*/ 7 h 7"/>
                <a:gd name="T12" fmla="*/ 2945 w 2952"/>
                <a:gd name="T13" fmla="*/ 7 h 7"/>
                <a:gd name="T14" fmla="*/ 2952 w 2952"/>
                <a:gd name="T15" fmla="*/ 7 h 7"/>
                <a:gd name="T16" fmla="*/ 2952 w 295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2" h="7">
                  <a:moveTo>
                    <a:pt x="2952" y="0"/>
                  </a:moveTo>
                  <a:lnTo>
                    <a:pt x="2945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12" y="7"/>
                  </a:lnTo>
                  <a:lnTo>
                    <a:pt x="2945" y="7"/>
                  </a:lnTo>
                  <a:lnTo>
                    <a:pt x="2952" y="7"/>
                  </a:lnTo>
                  <a:lnTo>
                    <a:pt x="2952" y="0"/>
                  </a:lnTo>
                  <a:close/>
                </a:path>
              </a:pathLst>
            </a:custGeom>
            <a:solidFill>
              <a:srgbClr val="594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558"/>
            <p:cNvSpPr/>
            <p:nvPr/>
          </p:nvSpPr>
          <p:spPr bwMode="auto">
            <a:xfrm>
              <a:off x="3945513" y="-2222294"/>
              <a:ext cx="4686300" cy="11113"/>
            </a:xfrm>
            <a:custGeom>
              <a:gdLst>
                <a:gd name="T0" fmla="*/ 2952 w 2952"/>
                <a:gd name="T1" fmla="*/ 0 h 7"/>
                <a:gd name="T2" fmla="*/ 2945 w 2952"/>
                <a:gd name="T3" fmla="*/ 0 h 7"/>
                <a:gd name="T4" fmla="*/ 12 w 2952"/>
                <a:gd name="T5" fmla="*/ 0 h 7"/>
                <a:gd name="T6" fmla="*/ 0 w 2952"/>
                <a:gd name="T7" fmla="*/ 0 h 7"/>
                <a:gd name="T8" fmla="*/ 0 w 2952"/>
                <a:gd name="T9" fmla="*/ 7 h 7"/>
                <a:gd name="T10" fmla="*/ 12 w 2952"/>
                <a:gd name="T11" fmla="*/ 7 h 7"/>
                <a:gd name="T12" fmla="*/ 2945 w 2952"/>
                <a:gd name="T13" fmla="*/ 7 h 7"/>
                <a:gd name="T14" fmla="*/ 2952 w 2952"/>
                <a:gd name="T15" fmla="*/ 7 h 7"/>
                <a:gd name="T16" fmla="*/ 2952 w 295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2" h="7">
                  <a:moveTo>
                    <a:pt x="2952" y="0"/>
                  </a:moveTo>
                  <a:lnTo>
                    <a:pt x="2945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12" y="7"/>
                  </a:lnTo>
                  <a:lnTo>
                    <a:pt x="2945" y="7"/>
                  </a:lnTo>
                  <a:lnTo>
                    <a:pt x="2952" y="7"/>
                  </a:lnTo>
                  <a:lnTo>
                    <a:pt x="29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59"/>
            <p:cNvSpPr/>
            <p:nvPr/>
          </p:nvSpPr>
          <p:spPr bwMode="auto">
            <a:xfrm>
              <a:off x="3945513" y="-2192131"/>
              <a:ext cx="4686300" cy="11113"/>
            </a:xfrm>
            <a:custGeom>
              <a:gdLst>
                <a:gd name="T0" fmla="*/ 2952 w 2952"/>
                <a:gd name="T1" fmla="*/ 0 h 7"/>
                <a:gd name="T2" fmla="*/ 2950 w 2952"/>
                <a:gd name="T3" fmla="*/ 0 h 7"/>
                <a:gd name="T4" fmla="*/ 7 w 2952"/>
                <a:gd name="T5" fmla="*/ 0 h 7"/>
                <a:gd name="T6" fmla="*/ 0 w 2952"/>
                <a:gd name="T7" fmla="*/ 0 h 7"/>
                <a:gd name="T8" fmla="*/ 0 w 2952"/>
                <a:gd name="T9" fmla="*/ 7 h 7"/>
                <a:gd name="T10" fmla="*/ 7 w 2952"/>
                <a:gd name="T11" fmla="*/ 7 h 7"/>
                <a:gd name="T12" fmla="*/ 2952 w 2952"/>
                <a:gd name="T13" fmla="*/ 7 h 7"/>
                <a:gd name="T14" fmla="*/ 2952 w 2952"/>
                <a:gd name="T15" fmla="*/ 7 h 7"/>
                <a:gd name="T16" fmla="*/ 2952 w 295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2" h="7">
                  <a:moveTo>
                    <a:pt x="2952" y="0"/>
                  </a:moveTo>
                  <a:lnTo>
                    <a:pt x="2950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7" y="7"/>
                  </a:lnTo>
                  <a:lnTo>
                    <a:pt x="2952" y="7"/>
                  </a:lnTo>
                  <a:lnTo>
                    <a:pt x="2952" y="7"/>
                  </a:lnTo>
                  <a:lnTo>
                    <a:pt x="2952" y="0"/>
                  </a:lnTo>
                  <a:close/>
                </a:path>
              </a:pathLst>
            </a:custGeom>
            <a:solidFill>
              <a:srgbClr val="594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560"/>
            <p:cNvSpPr/>
            <p:nvPr/>
          </p:nvSpPr>
          <p:spPr bwMode="auto">
            <a:xfrm>
              <a:off x="3945513" y="-2192131"/>
              <a:ext cx="4686300" cy="11113"/>
            </a:xfrm>
            <a:custGeom>
              <a:gdLst>
                <a:gd name="T0" fmla="*/ 2952 w 2952"/>
                <a:gd name="T1" fmla="*/ 0 h 7"/>
                <a:gd name="T2" fmla="*/ 2950 w 2952"/>
                <a:gd name="T3" fmla="*/ 0 h 7"/>
                <a:gd name="T4" fmla="*/ 7 w 2952"/>
                <a:gd name="T5" fmla="*/ 0 h 7"/>
                <a:gd name="T6" fmla="*/ 0 w 2952"/>
                <a:gd name="T7" fmla="*/ 0 h 7"/>
                <a:gd name="T8" fmla="*/ 0 w 2952"/>
                <a:gd name="T9" fmla="*/ 7 h 7"/>
                <a:gd name="T10" fmla="*/ 7 w 2952"/>
                <a:gd name="T11" fmla="*/ 7 h 7"/>
                <a:gd name="T12" fmla="*/ 2952 w 2952"/>
                <a:gd name="T13" fmla="*/ 7 h 7"/>
                <a:gd name="T14" fmla="*/ 2952 w 2952"/>
                <a:gd name="T15" fmla="*/ 7 h 7"/>
                <a:gd name="T16" fmla="*/ 2952 w 295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2" h="7">
                  <a:moveTo>
                    <a:pt x="2952" y="0"/>
                  </a:moveTo>
                  <a:lnTo>
                    <a:pt x="2950" y="0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7" y="7"/>
                  </a:lnTo>
                  <a:lnTo>
                    <a:pt x="2952" y="7"/>
                  </a:lnTo>
                  <a:lnTo>
                    <a:pt x="2952" y="7"/>
                  </a:lnTo>
                  <a:lnTo>
                    <a:pt x="29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561"/>
            <p:cNvSpPr/>
            <p:nvPr/>
          </p:nvSpPr>
          <p:spPr bwMode="auto">
            <a:xfrm>
              <a:off x="3945513" y="-2157206"/>
              <a:ext cx="4727575" cy="11113"/>
            </a:xfrm>
            <a:custGeom>
              <a:gdLst>
                <a:gd name="T0" fmla="*/ 2978 w 2978"/>
                <a:gd name="T1" fmla="*/ 0 h 7"/>
                <a:gd name="T2" fmla="*/ 2955 w 2978"/>
                <a:gd name="T3" fmla="*/ 0 h 7"/>
                <a:gd name="T4" fmla="*/ 2 w 2978"/>
                <a:gd name="T5" fmla="*/ 0 h 7"/>
                <a:gd name="T6" fmla="*/ 0 w 2978"/>
                <a:gd name="T7" fmla="*/ 0 h 7"/>
                <a:gd name="T8" fmla="*/ 0 w 2978"/>
                <a:gd name="T9" fmla="*/ 5 h 7"/>
                <a:gd name="T10" fmla="*/ 0 w 2978"/>
                <a:gd name="T11" fmla="*/ 7 h 7"/>
                <a:gd name="T12" fmla="*/ 2959 w 2978"/>
                <a:gd name="T13" fmla="*/ 7 h 7"/>
                <a:gd name="T14" fmla="*/ 2978 w 2978"/>
                <a:gd name="T15" fmla="*/ 7 h 7"/>
                <a:gd name="T16" fmla="*/ 2978 w 2978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8" h="7">
                  <a:moveTo>
                    <a:pt x="2978" y="0"/>
                  </a:moveTo>
                  <a:lnTo>
                    <a:pt x="2955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7"/>
                  </a:lnTo>
                  <a:lnTo>
                    <a:pt x="2959" y="7"/>
                  </a:lnTo>
                  <a:lnTo>
                    <a:pt x="2978" y="7"/>
                  </a:lnTo>
                  <a:lnTo>
                    <a:pt x="2978" y="0"/>
                  </a:lnTo>
                  <a:close/>
                </a:path>
              </a:pathLst>
            </a:custGeom>
            <a:solidFill>
              <a:srgbClr val="594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562"/>
            <p:cNvSpPr/>
            <p:nvPr/>
          </p:nvSpPr>
          <p:spPr bwMode="auto">
            <a:xfrm>
              <a:off x="3945513" y="-2157206"/>
              <a:ext cx="4727575" cy="11113"/>
            </a:xfrm>
            <a:custGeom>
              <a:gdLst>
                <a:gd name="T0" fmla="*/ 2978 w 2978"/>
                <a:gd name="T1" fmla="*/ 0 h 7"/>
                <a:gd name="T2" fmla="*/ 2955 w 2978"/>
                <a:gd name="T3" fmla="*/ 0 h 7"/>
                <a:gd name="T4" fmla="*/ 2 w 2978"/>
                <a:gd name="T5" fmla="*/ 0 h 7"/>
                <a:gd name="T6" fmla="*/ 0 w 2978"/>
                <a:gd name="T7" fmla="*/ 0 h 7"/>
                <a:gd name="T8" fmla="*/ 0 w 2978"/>
                <a:gd name="T9" fmla="*/ 5 h 7"/>
                <a:gd name="T10" fmla="*/ 0 w 2978"/>
                <a:gd name="T11" fmla="*/ 7 h 7"/>
                <a:gd name="T12" fmla="*/ 2959 w 2978"/>
                <a:gd name="T13" fmla="*/ 7 h 7"/>
                <a:gd name="T14" fmla="*/ 2978 w 2978"/>
                <a:gd name="T15" fmla="*/ 7 h 7"/>
                <a:gd name="T16" fmla="*/ 2978 w 2978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8" h="7">
                  <a:moveTo>
                    <a:pt x="2978" y="0"/>
                  </a:moveTo>
                  <a:lnTo>
                    <a:pt x="2955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7"/>
                  </a:lnTo>
                  <a:lnTo>
                    <a:pt x="2959" y="7"/>
                  </a:lnTo>
                  <a:lnTo>
                    <a:pt x="2978" y="7"/>
                  </a:lnTo>
                  <a:lnTo>
                    <a:pt x="29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70070" y="2486025"/>
            <a:ext cx="41224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0070C0"/>
                </a:solidFill>
              </a:rPr>
              <a:t>致云雀</a:t>
            </a:r>
            <a:endParaRPr lang="zh-CN" altLang="en-US" sz="6000" b="1">
              <a:solidFill>
                <a:srgbClr val="0070C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45760" y="4099560"/>
            <a:ext cx="1971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/>
              <a:t>英 雪莱</a:t>
            </a:r>
            <a:endParaRPr lang="zh-CN" altLang="en-US" sz="4000" b="1"/>
          </a:p>
        </p:txBody>
      </p:sp>
    </p:spTree>
  </p:cSld>
  <p:clrMapOvr>
    <a:masterClrMapping/>
  </p:clrMapOvr>
  <p:transition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51305" y="2563495"/>
            <a:ext cx="889889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讨论</a:t>
            </a:r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你赞同那个观点？说说理由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2" name="文本框 1"/>
          <p:cNvSpPr txBox="1"/>
          <p:nvPr/>
        </p:nvSpPr>
        <p:spPr>
          <a:xfrm>
            <a:off x="4303395" y="76581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诗歌主题</a:t>
            </a:r>
            <a:endParaRPr lang="zh-CN" altLang="en-US" sz="4800" b="1">
              <a:latin typeface="微软雅黑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7505" y="2431415"/>
            <a:ext cx="1004252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《致云雀》一诗运用浪漫主义的手法,热情地赞颂了云雀。在诗人的笔下,云雀是欢乐、光明、美丽的象征,表达了作者追求光明、蔑视黑暗以及向往理想世界的精神。</a:t>
            </a:r>
            <a:endParaRPr lang="zh-CN" altLang="en-US" sz="4000" b="1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2" name="文本框 1"/>
          <p:cNvSpPr txBox="1"/>
          <p:nvPr/>
        </p:nvSpPr>
        <p:spPr>
          <a:xfrm>
            <a:off x="1070610" y="1320800"/>
            <a:ext cx="104667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迁移练笔：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4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请以“梦想”开头,运用浪漫主义的手法写一段文字,200字左右。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69315" y="986155"/>
            <a:ext cx="102876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答案示例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梦想在一片清幽的竹林里,品青茗、赏竹韵,用古琴奏一曲《高山流水》,学嵇康弹一支《广陵散》而后听蝉鸣、莺唱;梦想乘一叶扁舟,于江南水乡的小路旁,那里的女子吴侬软语、曼妙罗裳;梦想化作月亮的清辉,投下几点斑驳,流入李白的酒壶,大笔如椽,一挥就是半个盛唐;梦想变作翱翔九天的鲲鹏,与庄周一道于九霄之上,感知天地玄黄,宇宙洪荒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2" name="文本框 1"/>
          <p:cNvSpPr txBox="1"/>
          <p:nvPr/>
        </p:nvSpPr>
        <p:spPr>
          <a:xfrm>
            <a:off x="1033145" y="1775460"/>
            <a:ext cx="1027747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latin typeface="微软雅黑" panose="020b0503020204020204" charset="-122"/>
                <a:ea typeface="微软雅黑" panose="020b0503020204020204" charset="-122"/>
              </a:rPr>
              <a:t>                   </a:t>
            </a:r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作   业</a:t>
            </a:r>
            <a:endParaRPr lang="zh-CN" altLang="en-US" sz="5400" b="1">
              <a:latin typeface="微软雅黑"/>
              <a:ea typeface="微软雅黑"/>
            </a:endParaRPr>
          </a:p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课外阅读雪莱的《西风颂》体会雪莱的浪漫主义情怀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563" y="-13252"/>
            <a:ext cx="7861316" cy="671105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79925" y="2450465"/>
            <a:ext cx="32461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/>
              <a:t>再 见</a:t>
            </a:r>
            <a:endParaRPr lang="zh-CN" altLang="en-US" sz="9600" b="1"/>
          </a:p>
        </p:txBody>
      </p:sp>
      <p:pic>
        <p:nvPicPr>
          <p:cNvPr id="24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2268200" y="11442700"/>
            <a:ext cx="279400" cy="292100"/>
          </a:xfrm>
          <a:prstGeom prst="cube">
            <a:avLst/>
          </a:prstGeom>
        </p:spPr>
      </p:pic>
    </p:spTree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25" y="587375"/>
            <a:ext cx="4629150" cy="5683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93640" y="475615"/>
            <a:ext cx="694055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</a:rPr>
              <a:t>珀西·比希·雪莱（英文原名：Percy Bysshe Shelley，公元1792年8月4日—公元1822年7月8日），英国浪漫主义民主诗人、作家，第一位社会主义诗人、小说家、哲学家、散文随笔和政论作家、改革家、柏拉图主义者和理想主义者，受空想社会主义思想影响颇深。</a:t>
            </a:r>
            <a:endParaRPr lang="zh-CN" altLang="en-US" sz="2400" b="1">
              <a:solidFill>
                <a:schemeClr val="tx1"/>
              </a:solidFill>
            </a:endParaRPr>
          </a:p>
          <a:p>
            <a:pPr algn="l"/>
            <a:r>
              <a:rPr lang="zh-CN" altLang="en-US" sz="2400" b="1">
                <a:solidFill>
                  <a:schemeClr val="tx1"/>
                </a:solidFill>
              </a:rPr>
              <a:t>雪莱生于英格兰萨塞克斯郡霍舍姆附近的沃恩汉，12岁进入伊顿公学，1810年进入牛津大学，1811年3月25日由于散发《无神论的必然》，入学不足一年就被牛津大学开除。1813年11月完成叙事长诗《麦布女王》，1818年至1819年完成了两部重要的长诗《</a:t>
            </a:r>
            <a:r>
              <a:rPr lang="zh-CN" altLang="en-US" sz="2400" b="1">
                <a:solidFill>
                  <a:srgbClr val="FF0000"/>
                </a:solidFill>
              </a:rPr>
              <a:t>解放了的普罗米修斯</a:t>
            </a:r>
            <a:r>
              <a:rPr lang="zh-CN" altLang="en-US" sz="2400" b="1">
                <a:solidFill>
                  <a:schemeClr val="tx1"/>
                </a:solidFill>
              </a:rPr>
              <a:t>》和《</a:t>
            </a:r>
            <a:r>
              <a:rPr lang="zh-CN" altLang="en-US" sz="2400" b="1">
                <a:solidFill>
                  <a:srgbClr val="FF0000"/>
                </a:solidFill>
              </a:rPr>
              <a:t>倩契</a:t>
            </a:r>
            <a:r>
              <a:rPr lang="zh-CN" altLang="en-US" sz="2400" b="1">
                <a:solidFill>
                  <a:schemeClr val="tx1"/>
                </a:solidFill>
              </a:rPr>
              <a:t>》，以及其作品《</a:t>
            </a:r>
            <a:r>
              <a:rPr lang="zh-CN" altLang="en-US" sz="2400" b="1">
                <a:solidFill>
                  <a:srgbClr val="FF0000"/>
                </a:solidFill>
              </a:rPr>
              <a:t>西风颂</a:t>
            </a:r>
            <a:r>
              <a:rPr lang="zh-CN" altLang="en-US" sz="2400" b="1">
                <a:solidFill>
                  <a:schemeClr val="tx1"/>
                </a:solidFill>
              </a:rPr>
              <a:t>》。1822年7月8日逝世。恩格斯称他是“天才预言家”。</a:t>
            </a:r>
            <a:endParaRPr lang="zh-CN" altLang="en-US" sz="2400" b="1">
              <a:solidFill>
                <a:schemeClr val="tx1"/>
              </a:solidFill>
            </a:endParaRPr>
          </a:p>
          <a:p>
            <a:pPr algn="l"/>
            <a:r>
              <a:rPr lang="zh-CN" altLang="en-US" sz="2400" b="1">
                <a:solidFill>
                  <a:schemeClr val="tx1"/>
                </a:solidFill>
              </a:rPr>
              <a:t>雪莱是英国卓越的积极浪漫主义诗人，</a:t>
            </a:r>
            <a:r>
              <a:rPr lang="zh-CN" altLang="en-US" sz="2400" b="1">
                <a:solidFill>
                  <a:srgbClr val="FF0000"/>
                </a:solidFill>
              </a:rPr>
              <a:t>他和拜伦被公认为是十九世纪英国诗坛的两颗巨星</a:t>
            </a:r>
            <a:r>
              <a:rPr lang="zh-CN" altLang="en-US" sz="2400" b="1">
                <a:solidFill>
                  <a:schemeClr val="tx1"/>
                </a:solidFill>
              </a:rPr>
              <a:t>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2" name="文本框 1"/>
          <p:cNvSpPr txBox="1"/>
          <p:nvPr/>
        </p:nvSpPr>
        <p:spPr>
          <a:xfrm>
            <a:off x="1979930" y="1016000"/>
            <a:ext cx="823150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抒情诗简介：</a:t>
            </a:r>
            <a:endParaRPr lang="zh-CN" altLang="en-US" sz="3200" b="1">
              <a:latin typeface="微软雅黑"/>
              <a:ea typeface="微软雅黑"/>
              <a:cs typeface="微软雅黑"/>
            </a:endParaRPr>
          </a:p>
          <a:p>
            <a:pPr algn="l"/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抒情诗以集中抒发诗人在生活中激发出来的思想感情为特征,主要通过抒发诗人的思想感情来反映生活,因此不去详细叙述生活事件的过程,一般没有完整的故事情节,不具体描写人物和景物。抒情诗的特点是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侧重直抒胸臆,借景抒情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。优秀的抒情诗则往往激荡着时代的旋律。抒情诗根据其内容的不同,分为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颂歌、情歌、哀歌、挽歌、牧歌等。</a:t>
            </a:r>
            <a:endParaRPr lang="zh-CN" altLang="en-US" sz="3200" b="1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2" name="文本框 1"/>
          <p:cNvSpPr txBox="1"/>
          <p:nvPr/>
        </p:nvSpPr>
        <p:spPr>
          <a:xfrm>
            <a:off x="4364990" y="1013460"/>
            <a:ext cx="769874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tx1"/>
                </a:solidFill>
              </a:rPr>
              <a:t>写作背景</a:t>
            </a:r>
            <a:endParaRPr lang="zh-CN" altLang="en-US" sz="2800" b="1">
              <a:solidFill>
                <a:schemeClr val="tx1"/>
              </a:solidFill>
            </a:endParaRPr>
          </a:p>
          <a:p>
            <a:pPr algn="l"/>
            <a:r>
              <a:rPr lang="zh-CN" altLang="en-US" sz="2800" b="1">
                <a:solidFill>
                  <a:schemeClr val="tx1"/>
                </a:solidFill>
              </a:rPr>
              <a:t>《致云雀》:诗人在写这首诗的时候，黑暗恐怖正沉重地笼罩着整个英国。大规模的“圈地运动”使百姓流离失所，大批工人流落街头，到处是弱肉强食；严重的经济危机使国家物价飞涨，工人工资骤降，人民生活贫困；愤怒的工人因此起来罢工，捣毁机器，游行请愿，然而这一切行动均遭到统治阶级的血腥镇压。这种黑暗暴政几乎压得人透不过气来，因此人们对光明和幸福生活的渴盼非常迫切，而雪莱的这首诗，在一定程度上反映了当时人们的这一迫切愿望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10" y="748030"/>
            <a:ext cx="4030980" cy="555307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2" name="文本框 1"/>
          <p:cNvSpPr txBox="1"/>
          <p:nvPr/>
        </p:nvSpPr>
        <p:spPr>
          <a:xfrm>
            <a:off x="3544570" y="2456815"/>
            <a:ext cx="553910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/>
              <a:t>朗读，感知文本</a:t>
            </a:r>
            <a:endParaRPr lang="zh-CN" altLang="en-US" sz="6000" b="1"/>
          </a:p>
        </p:txBody>
      </p:sp>
    </p:spTree>
  </p:cSld>
  <p:clrMapOvr>
    <a:masterClrMapping/>
  </p:clrMapOvr>
  <p:transition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2" name="文本框 1"/>
          <p:cNvSpPr txBox="1"/>
          <p:nvPr/>
        </p:nvSpPr>
        <p:spPr>
          <a:xfrm>
            <a:off x="1677670" y="676910"/>
            <a:ext cx="91592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b="1"/>
              <a:t>如何理解《致云雀》一诗中“云雀”这一形象?</a:t>
            </a:r>
            <a:endParaRPr lang="zh-CN" altLang="en-US" sz="5400" b="1"/>
          </a:p>
        </p:txBody>
      </p:sp>
      <p:pic>
        <p:nvPicPr>
          <p:cNvPr id="3" name="图片 2" descr="云雀-1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0" y="2943225"/>
            <a:ext cx="4168775" cy="27813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88845" y="815975"/>
            <a:ext cx="781431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诗中云雀这一形象,并不纯然是自然界中的云雀,而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是诗人的理想自我形象或诗人理想的形象载体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诗人和云雀在许多方面都很相似:追求光明,蔑视地面,向往理想的世界。所不同的只是诗人痛苦地感受到理想与现实间的巨大差距,而这个差距对云雀是不存在的。从诗的整个调子中可以看出,雪莱虽感受到理想遥远的痛苦,仍以不断飞升的积极情绪去超越感伤。诗人通过云雀这一形象,表达自己追求光明、蔑视黑暗以及向往理想世界的情感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48500"/>
          </a:xfrm>
          <a:prstGeom prst="rect">
            <a:avLst/>
          </a:prstGeom>
          <a:solidFill>
            <a:srgbClr val="E8D19A"/>
          </a:solidFill>
        </p:spPr>
      </p:pic>
      <p:sp>
        <p:nvSpPr>
          <p:cNvPr id="3" name="文本框 2"/>
          <p:cNvSpPr txBox="1"/>
          <p:nvPr/>
        </p:nvSpPr>
        <p:spPr>
          <a:xfrm>
            <a:off x="1147445" y="2557780"/>
            <a:ext cx="1022540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诗人运用了哪些表达技巧来抒发情感?</a:t>
            </a:r>
            <a:endParaRPr lang="zh-CN" altLang="en-US" sz="4800" b="1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>
    <p:random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欧式复古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C541E"/>
      </a:accent1>
      <a:accent2>
        <a:srgbClr val="3B322C"/>
      </a:accent2>
      <a:accent3>
        <a:srgbClr val="A5A5A5"/>
      </a:accent3>
      <a:accent4>
        <a:srgbClr val="ED7D31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38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2">
      <vt:lpstr>Arial</vt:lpstr>
      <vt:lpstr>等线 Light</vt:lpstr>
      <vt:lpstr>等线</vt:lpstr>
      <vt:lpstr>Calibri Light</vt:lpstr>
      <vt:lpstr>Calibri</vt:lpstr>
      <vt:lpstr>微软雅黑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墨憨生</cp:lastModifiedBy>
  <cp:revision>27</cp:revision>
  <dcterms:created xsi:type="dcterms:W3CDTF">2019-06-19T02:08:00Z</dcterms:created>
  <dcterms:modified xsi:type="dcterms:W3CDTF">2020-09-02T06:20:31Z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2052-11.3.0.9228</vt:lpwstr>
  </property>
</Properties>
</file>