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6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57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5-21T17:37:42.180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BDEDD-2C18-49F9-A6A6-9410DBF52F0E}" type="datetimeFigureOut">
              <a:rPr lang="zh-CN" altLang="en-US" smtClean="0"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7367D-253D-42B3-949B-B49547F682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ndex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04800" y="228600"/>
            <a:ext cx="8534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04800" y="228600"/>
            <a:ext cx="8610600" cy="754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400" b="1" dirty="0">
                <a:latin typeface="+mj-ea"/>
                <a:ea typeface="+mj-ea"/>
              </a:rPr>
              <a:t>   宋代画院曾经举行过一次绘画比赛，画题是“踏花归来马蹄香”，众画工挥毫泼墨，各显其能 ，有的画骑马人手里拈着一枝花，有的画马蹄上缠绕着一枝花，有的画一匹马站在一片鲜花盛开的草地旁，有的画一匹骏马奋蹄疾驰，马蹄边飞舞着几只小蜜蜂。</a:t>
            </a:r>
            <a:r>
              <a:rPr kumimoji="1" lang="en-US" altLang="zh-CN" sz="4400" b="1" dirty="0">
                <a:latin typeface="+mj-ea"/>
                <a:ea typeface="+mj-ea"/>
              </a:rPr>
              <a:t>……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4400" b="1" dirty="0">
                <a:latin typeface="+mj-ea"/>
                <a:ea typeface="+mj-ea"/>
              </a:rPr>
              <a:t>同学们猜猜最后夺魁的是哪副画？</a:t>
            </a:r>
          </a:p>
          <a:p>
            <a:pPr>
              <a:spcBef>
                <a:spcPct val="50000"/>
              </a:spcBef>
              <a:defRPr/>
            </a:pPr>
            <a:endParaRPr kumimoji="1" lang="en-US" altLang="zh-CN" sz="4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323528" y="1317099"/>
            <a:ext cx="864096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304800" eaLnBrk="0" hangingPunct="0"/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《</a:t>
            </a:r>
            <a:r>
              <a:rPr 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羚羊木雕</a:t>
            </a:r>
            <a:r>
              <a:rPr lang="zh-CN" alt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》 </a:t>
            </a:r>
            <a:r>
              <a:rPr 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不知什么时候，奶奶站在门口。她一定想说什么，可是，她没有说。</a:t>
            </a:r>
            <a:r>
              <a:rPr 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这时，妈妈从柜子里拿出一铁盒糖果对我说：</a:t>
            </a:r>
            <a:r>
              <a:rPr lang="en-US" alt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"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不是妈妈不懂道理，你把这盒糖送给你的好朋友</a:t>
            </a:r>
            <a:r>
              <a:rPr lang="en-US" alt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······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，那只羚羊，就是爸爸妈妈也舍不得送人啊！</a:t>
            </a:r>
            <a:r>
              <a:rPr lang="en-US" alt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"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我从妈妈的眼睛里看出了羚羊的贵重。她和爸爸一起看着我，像是在等待着什么。我知道事情已经无可挽回了，眼泪顺着我的脸颊流下来。屋子里静极了。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奶奶突然说：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"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算了吧，这样多不好。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"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妈妈一边递过糖盒一边说：</a:t>
            </a:r>
            <a:r>
              <a:rPr lang="en-US" alt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"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您不知道那是多么名贵的木雕广 我再也受不了了，推开妈妈的糖盒，冒着雨飞快地跑出门去。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3528" y="5301208"/>
            <a:ext cx="8610600" cy="12001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奶奶的言行举止的体贴反衬出父母的重财轻义的行为。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60648"/>
            <a:ext cx="64091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品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析红色语句的表达效果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323528" y="990600"/>
            <a:ext cx="8496944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304800" eaLnBrk="0" hangingPunct="0"/>
            <a:r>
              <a:rPr lang="en-US" altLang="zh-CN" sz="36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《</a:t>
            </a:r>
            <a:r>
              <a:rPr lang="zh-CN" sz="36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皇帝的新装</a:t>
            </a:r>
            <a:r>
              <a:rPr lang="zh-CN" altLang="zh-CN" sz="36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》 </a:t>
            </a:r>
            <a:r>
              <a:rPr lang="zh-CN" sz="36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sz="3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这样，皇帝就在那个富丽的华盖下游行起来了。站在街上和窗子里的人都说：“乖乖！皇上的新装真是漂亮！他上衣下面的后裙是多么美丽！这件衣服真合他的身材！”谁也不愿意让人知道自己什么也看不见，因为这样就会显示自己不称职，或是太愚蠢。皇帝所有的衣服从来没有获得过这样的称赞。</a:t>
            </a:r>
            <a:endParaRPr lang="zh-CN" sz="3600" b="1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indent="304800" eaLnBrk="0" hangingPunct="0"/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</a:t>
            </a:r>
            <a:r>
              <a:rPr 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“</a:t>
            </a:r>
            <a:r>
              <a:rPr lang="zh-CN" sz="3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可是他什么衣服也没有穿呀！”一个小孩子最后叫了出来。</a:t>
            </a:r>
            <a:endParaRPr lang="zh-CN" sz="3600" b="1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60648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经典再现</a:t>
            </a:r>
            <a:endParaRPr lang="zh-CN" altLang="en-US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0" y="99060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4800" eaLnBrk="0" hangingPunct="0"/>
            <a:r>
              <a:rPr lang="en-US" altLang="zh-CN" sz="32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zh-CN" sz="32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《</a:t>
            </a:r>
            <a:r>
              <a:rPr lang="zh-CN" sz="32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皇帝的新装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》 </a:t>
            </a:r>
            <a:r>
              <a:rPr lang="zh-CN" sz="32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这样，皇帝就在那个富丽的华盖下游行起来了。站在街上和窗子里的人都说：“乖乖！皇上的新装真是漂亮！他上衣下面的后裙是多么美丽！这件衣服真合他的身材！”谁也不愿意让人知道自己什么也看不见，因为这样就会显示自己不称职，或是太愚蠢。皇帝所有的衣服从来没有获得过这样的称赞。</a:t>
            </a:r>
            <a:endParaRPr lang="zh-CN" sz="3200" b="1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indent="304800" eaLnBrk="0" hangingPunct="0"/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</a:t>
            </a:r>
            <a:r>
              <a:rPr 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“</a:t>
            </a:r>
            <a:r>
              <a:rPr 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可是他什么衣服也没有穿呀！”一个小孩子最后叫了出来。</a:t>
            </a:r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251520" y="5657671"/>
            <a:ext cx="8686800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借</a:t>
            </a:r>
            <a:r>
              <a:rPr 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小孩的天真反衬出皇帝大臣们以及大人们的愚蠢和虚伪。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60648"/>
            <a:ext cx="64091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品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析红色语句的表达效果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539552" y="1628800"/>
            <a:ext cx="7391400" cy="19383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sz="40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反衬：</a:t>
            </a:r>
            <a:r>
              <a:rPr lang="zh-CN" sz="4000" b="1" dirty="0">
                <a:latin typeface="Calibri" pitchFamily="34" charset="0"/>
                <a:cs typeface="Times New Roman" pitchFamily="18" charset="0"/>
              </a:rPr>
              <a:t>即从反面衬托，就是利用同描写的主要对象</a:t>
            </a:r>
            <a:r>
              <a:rPr lang="zh-CN" sz="4000" b="1" u="sng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相异</a:t>
            </a:r>
            <a:r>
              <a:rPr lang="zh-CN" sz="4000" b="1" dirty="0">
                <a:latin typeface="Calibri" pitchFamily="34" charset="0"/>
                <a:cs typeface="Times New Roman" pitchFamily="18" charset="0"/>
              </a:rPr>
              <a:t>或</a:t>
            </a:r>
            <a:r>
              <a:rPr lang="zh-CN" sz="4000" b="1" u="sng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相反</a:t>
            </a:r>
            <a:r>
              <a:rPr lang="zh-CN" sz="4000" b="1" dirty="0">
                <a:latin typeface="Calibri" pitchFamily="34" charset="0"/>
                <a:cs typeface="Times New Roman" pitchFamily="18" charset="0"/>
              </a:rPr>
              <a:t>的人来作陪衬。</a:t>
            </a:r>
            <a:endParaRPr lang="zh-CN" sz="4000" b="1" dirty="0"/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683568" y="3733800"/>
            <a:ext cx="691276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304800" eaLnBrk="0" hangingPunct="0"/>
            <a:r>
              <a:rPr lang="zh-CN" altLang="en-US" sz="40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牛刀小</a:t>
            </a:r>
            <a:r>
              <a:rPr lang="zh-CN" altLang="en-US" sz="40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试</a:t>
            </a:r>
            <a:r>
              <a:rPr lang="zh-CN" sz="40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en-US" altLang="zh-CN" sz="40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endParaRPr lang="en-US" altLang="zh-CN" sz="4000" b="1" dirty="0">
              <a:solidFill>
                <a:srgbClr val="0070C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indent="304800" eaLnBrk="0" hangingPunct="0"/>
            <a:r>
              <a:rPr lang="en-US" altLang="zh-CN" sz="40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 </a:t>
            </a:r>
            <a:r>
              <a:rPr lang="zh-CN" sz="40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运</a:t>
            </a:r>
            <a:r>
              <a:rPr lang="zh-CN" sz="40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用反衬的手法说说我们身边的 “学霸”。</a:t>
            </a:r>
          </a:p>
        </p:txBody>
      </p:sp>
      <p:sp>
        <p:nvSpPr>
          <p:cNvPr id="5" name="矩形 4"/>
          <p:cNvSpPr/>
          <p:nvPr/>
        </p:nvSpPr>
        <p:spPr>
          <a:xfrm>
            <a:off x="827584" y="332656"/>
            <a:ext cx="3121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写法归纳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 animBg="1"/>
      <p:bldP spid="522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1619250" y="836613"/>
            <a:ext cx="3529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</a:t>
            </a: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693738" y="2293938"/>
            <a:ext cx="79105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23850" y="2276475"/>
            <a:ext cx="8497888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ea typeface="黑体" pitchFamily="49" charset="-122"/>
              </a:rPr>
              <a:t>    </a:t>
            </a:r>
          </a:p>
          <a:p>
            <a:endParaRPr lang="zh-CN" altLang="en-US" sz="4000">
              <a:solidFill>
                <a:srgbClr val="0000FF"/>
              </a:solidFill>
              <a:ea typeface="黑体" pitchFamily="49" charset="-122"/>
            </a:endParaRPr>
          </a:p>
          <a:p>
            <a:endParaRPr lang="zh-CN" altLang="en-US" sz="320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16390" name="Text Box 9"/>
          <p:cNvSpPr txBox="1">
            <a:spLocks noChangeArrowheads="1"/>
          </p:cNvSpPr>
          <p:nvPr/>
        </p:nvSpPr>
        <p:spPr bwMode="auto">
          <a:xfrm>
            <a:off x="323850" y="3141663"/>
            <a:ext cx="7200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 </a:t>
            </a:r>
          </a:p>
          <a:p>
            <a:endParaRPr lang="zh-CN" altLang="en-US"/>
          </a:p>
        </p:txBody>
      </p:sp>
      <p:sp>
        <p:nvSpPr>
          <p:cNvPr id="16391" name="Rectangle 11"/>
          <p:cNvSpPr>
            <a:spLocks noChangeArrowheads="1"/>
          </p:cNvSpPr>
          <p:nvPr/>
        </p:nvSpPr>
        <p:spPr bwMode="auto">
          <a:xfrm>
            <a:off x="152400" y="668368"/>
            <a:ext cx="8686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3200" b="1" dirty="0">
                <a:latin typeface="Calibri" pitchFamily="34" charset="0"/>
                <a:cs typeface="Times New Roman" pitchFamily="18" charset="0"/>
              </a:rPr>
              <a:t>1</a:t>
            </a:r>
            <a:r>
              <a:rPr lang="zh-CN" altLang="en-US" sz="3200" b="1" dirty="0">
                <a:latin typeface="Calibri" pitchFamily="34" charset="0"/>
                <a:cs typeface="Times New Roman" pitchFamily="18" charset="0"/>
              </a:rPr>
              <a:t>、 以人衬人描写的原则：</a:t>
            </a:r>
            <a:endParaRPr lang="zh-CN" altLang="en-US" sz="3200" dirty="0"/>
          </a:p>
          <a:p>
            <a:pPr eaLnBrk="0" hangingPunct="0"/>
            <a:endParaRPr lang="en-US" altLang="zh-CN" sz="3200" b="1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endParaRPr lang="en-US" altLang="zh-CN" sz="3200" b="1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endParaRPr lang="en-US" altLang="zh-CN" sz="3200" b="1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endParaRPr lang="en-US" altLang="zh-CN" sz="3200" b="1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endParaRPr lang="en-US" altLang="zh-CN" sz="3200" b="1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endParaRPr lang="en-US" altLang="zh-CN" sz="3200" b="1" dirty="0" smtClean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zh-CN" sz="3200" b="1" dirty="0" smtClean="0">
                <a:latin typeface="Calibri" pitchFamily="34" charset="0"/>
                <a:cs typeface="Times New Roman" pitchFamily="18" charset="0"/>
              </a:rPr>
              <a:t>2</a:t>
            </a:r>
            <a:r>
              <a:rPr lang="zh-CN" altLang="en-US" sz="3200" b="1" dirty="0">
                <a:latin typeface="Calibri" pitchFamily="34" charset="0"/>
                <a:cs typeface="Times New Roman" pitchFamily="18" charset="0"/>
              </a:rPr>
              <a:t>、怎样写的更好？</a:t>
            </a:r>
            <a:endParaRPr lang="zh-CN" altLang="en-US" sz="3200" dirty="0"/>
          </a:p>
          <a:p>
            <a:pPr eaLnBrk="0" hangingPunct="0"/>
            <a:r>
              <a:rPr lang="zh-CN" altLang="en-US" sz="3200" b="1" dirty="0">
                <a:latin typeface="Calibri" pitchFamily="34" charset="0"/>
                <a:cs typeface="Times New Roman" pitchFamily="18" charset="0"/>
              </a:rPr>
              <a:t>   </a:t>
            </a:r>
            <a:endParaRPr lang="zh-CN" altLang="en-US" sz="3200" dirty="0"/>
          </a:p>
        </p:txBody>
      </p:sp>
      <p:sp>
        <p:nvSpPr>
          <p:cNvPr id="16392" name="矩形 11"/>
          <p:cNvSpPr>
            <a:spLocks noChangeArrowheads="1"/>
          </p:cNvSpPr>
          <p:nvPr/>
        </p:nvSpPr>
        <p:spPr bwMode="auto">
          <a:xfrm>
            <a:off x="5364088" y="260648"/>
            <a:ext cx="296747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Times New Roman" pitchFamily="18" charset="0"/>
              </a:rPr>
              <a:t>归</a:t>
            </a:r>
            <a:r>
              <a:rPr lang="zh-CN" alt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Times New Roman" pitchFamily="18" charset="0"/>
              </a:rPr>
              <a:t>纳总结</a:t>
            </a:r>
            <a:endParaRPr lang="zh-CN" altLang="en-US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9600" y="1447800"/>
            <a:ext cx="8001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）确定好主题，侧面描写的人物不能喧宾夺主。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）要选择能起烘托作用或产生对比效果的人。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）侧面描写要能表现人物的性格。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39552" y="4797152"/>
            <a:ext cx="82089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）学会观察生活，做生活的有心人。</a:t>
            </a:r>
          </a:p>
          <a:p>
            <a:pPr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）介入其他写作技巧，如修辞手法、写作手法、各种人物描写方法等。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utoUpdateAnimBg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雨中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5040560" cy="572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188640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情境再现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52120" y="188640"/>
            <a:ext cx="316835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66"/>
                </a:solidFill>
                <a:ea typeface="黑体" pitchFamily="49" charset="-122"/>
              </a:rPr>
              <a:t> 夏日早上，一场倾盆大雨突然铺天盖地倾泻而下</a:t>
            </a:r>
            <a:r>
              <a:rPr lang="en-US" altLang="zh-CN" sz="2800" b="1" dirty="0">
                <a:solidFill>
                  <a:srgbClr val="FF0066"/>
                </a:solidFill>
                <a:ea typeface="黑体" pitchFamily="49" charset="-122"/>
              </a:rPr>
              <a:t>… …</a:t>
            </a:r>
            <a:endParaRPr lang="zh-CN" altLang="en-US" sz="2800" b="1" dirty="0"/>
          </a:p>
        </p:txBody>
      </p:sp>
      <p:sp>
        <p:nvSpPr>
          <p:cNvPr id="6" name="矩形 5"/>
          <p:cNvSpPr/>
          <p:nvPr/>
        </p:nvSpPr>
        <p:spPr>
          <a:xfrm>
            <a:off x="5508104" y="1844824"/>
            <a:ext cx="34563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zh-CN" altLang="en-US" sz="2400" b="1" dirty="0" smtClean="0"/>
              <a:t>正面描写： 三轮车夫皱着眉头，咬紧下唇，弓着背脊，在风雨中艰难地跋涉。那破旧不堪的衣衫，那青筋突起的手臂，那因过度用力而扭曲的脖颈，全都浸湿在雨帘中</a:t>
            </a:r>
            <a:r>
              <a:rPr lang="en-US" altLang="zh-CN" sz="2400" b="1" dirty="0" smtClean="0"/>
              <a:t>,</a:t>
            </a:r>
            <a:r>
              <a:rPr lang="zh-CN" altLang="en-US" sz="2400" b="1" dirty="0" smtClean="0"/>
              <a:t>与汗水混成一片。                                                       </a:t>
            </a:r>
            <a:r>
              <a:rPr lang="zh-CN" altLang="en-US" sz="2400" b="1" dirty="0" smtClean="0">
                <a:ea typeface="黑体" pitchFamily="49" charset="-122"/>
              </a:rPr>
              <a:t>车夫用尽全力保持车身的平衡，奋力前行。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2f36bde5b677c364854033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403350" y="836613"/>
            <a:ext cx="77406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800000"/>
                </a:solidFill>
                <a:ea typeface="楷体_GB2312" pitchFamily="49" charset="-122"/>
              </a:rPr>
              <a:t>             </a:t>
            </a:r>
          </a:p>
          <a:p>
            <a:endParaRPr lang="zh-CN" altLang="en-US" sz="4000">
              <a:solidFill>
                <a:srgbClr val="800000"/>
              </a:solidFill>
              <a:ea typeface="楷体_GB2312" pitchFamily="49" charset="-122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066800" y="1295400"/>
            <a:ext cx="759618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命题作文：</a:t>
            </a:r>
            <a:r>
              <a:rPr lang="en-US" altLang="zh-CN" sz="4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留在记忆深处的那个他（她）</a:t>
            </a:r>
            <a:r>
              <a:rPr lang="en-US" altLang="zh-CN" sz="4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要求：运用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正面描写</a:t>
            </a:r>
            <a:r>
              <a:rPr lang="zh-CN" altLang="en-US" sz="4000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en-US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正衬与反衬</a:t>
            </a:r>
            <a:r>
              <a:rPr lang="zh-CN" altLang="en-US" sz="4000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相结合的写法，</a:t>
            </a:r>
            <a:r>
              <a:rPr lang="zh-CN" altLang="en-US" sz="40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并在文中标注出</a:t>
            </a:r>
            <a:r>
              <a:rPr lang="zh-CN" altLang="en-US" sz="4000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侧面描写的语句。</a:t>
            </a:r>
            <a:endParaRPr lang="zh-CN" altLang="en-US" sz="4000" b="1" dirty="0">
              <a:solidFill>
                <a:srgbClr val="002060"/>
              </a:solidFill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404664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同步练习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002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099" name="Picture 11" descr="hud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4076700"/>
            <a:ext cx="493713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4" descr="6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850" y="1412875"/>
            <a:ext cx="693738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0"/>
            <a:ext cx="1108075" cy="4724400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6000">
                <a:solidFill>
                  <a:srgbClr val="0000FF"/>
                </a:solidFill>
                <a:ea typeface="楷体_GB2312" pitchFamily="49" charset="-122"/>
              </a:rPr>
              <a:t> </a:t>
            </a:r>
            <a:r>
              <a:rPr lang="zh-CN" altLang="en-US" sz="4800">
                <a:solidFill>
                  <a:srgbClr val="A50021"/>
                </a:solidFill>
                <a:ea typeface="楷体_GB2312" pitchFamily="49" charset="-122"/>
              </a:rPr>
              <a:t>踏花归来马蹄香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1.imgtn.bdimg.com/it/u=1575802409,519205418&amp;fm=21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2976"/>
            <a:ext cx="9144000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71600" y="620688"/>
            <a:ext cx="6912000" cy="10080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红花</a:t>
            </a:r>
            <a:r>
              <a:rPr lang="zh-CN" altLang="en-US" sz="6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需</a:t>
            </a:r>
            <a:r>
              <a:rPr lang="zh-CN" altLang="en-US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要绿叶</a:t>
            </a:r>
            <a:r>
              <a:rPr lang="zh-CN" altLang="en-US" sz="6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衬</a:t>
            </a:r>
            <a:endParaRPr lang="zh-CN" altLang="en-US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568" y="1844824"/>
            <a:ext cx="7699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——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用侧面描写烘托人物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1196752"/>
            <a:ext cx="8382000" cy="3886200"/>
          </a:xfrm>
        </p:spPr>
        <p:txBody>
          <a:bodyPr/>
          <a:lstStyle/>
          <a:p>
            <a:pPr algn="l" eaLnBrk="1" hangingPunct="1"/>
            <a:r>
              <a:rPr lang="en-US" altLang="zh-CN" sz="40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、侧面描写</a:t>
            </a:r>
            <a:r>
              <a:rPr lang="zh-CN" altLang="en-US" sz="40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，又叫</a:t>
            </a:r>
            <a:r>
              <a:rPr lang="zh-CN" altLang="en-US" sz="40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间接描写</a:t>
            </a:r>
            <a:r>
              <a:rPr lang="zh-CN" altLang="en-US" sz="40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，是</a:t>
            </a:r>
            <a:r>
              <a:rPr lang="zh-CN" altLang="en-US" sz="40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指在文学创作中，作者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通过对</a:t>
            </a:r>
            <a:r>
              <a:rPr lang="zh-CN" altLang="en-US" sz="4000" b="1" i="1" u="sng" dirty="0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周围人物或环境的描绘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来表现所要描写的对象，以使其鲜明突出，即间接地对描写对象进行刻画描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绘的一种方法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0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6078538" y="6427788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endParaRPr lang="zh-CN" altLang="zh-CN" sz="320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04800" y="0"/>
            <a:ext cx="5943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48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概</a:t>
            </a:r>
            <a:r>
              <a:rPr lang="zh-CN" altLang="en-US" sz="4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念和方法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7544" y="4509120"/>
            <a:ext cx="8077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、侧面描写方法：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人衬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以景衬人、以物衬人。</a:t>
            </a:r>
            <a:endParaRPr lang="en-US" altLang="zh-CN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323528" y="1196752"/>
            <a:ext cx="849694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铃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声一响，全班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42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双黑眼睛一齐望向教室门。须臾，一个头方耳大、矮胖结实的中年人夹着一本厚书和一个大圆规、一个大三角板挤进门，眨眼工夫就站到了讲台上。胖人能走这么快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全班同学大吃一惊，教室里更安静了，静得只听见周围深沉的呼吸。</a:t>
            </a:r>
            <a:br>
              <a:rPr lang="zh-CN" altLang="en-US" sz="2400" b="1" dirty="0"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　　可是，一分钟过去了，那矮胖老师一句话不说，像一尊笑面佛一样，只是站在讲台上哑笑。眉梢、眼角、鼻孔、嘴巴、耳朵，可以说。他脸上的每一个器官，每一条皱纹，甚至每一根头发都在微笑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!</a:t>
            </a:r>
            <a:br>
              <a:rPr lang="en-US" altLang="zh-CN" sz="2400" b="1" dirty="0"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　　矮胖老师足足又哑笑了两分钟。</a:t>
            </a:r>
            <a:br>
              <a:rPr lang="zh-CN" altLang="en-US" sz="2400" b="1" dirty="0"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　　太神奇了，他该不是聋哑学校的老师吧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全班同学再也忍不住了，大家弯腰，摇头，挤眉，弄眼，一齐哄堂大笑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!</a:t>
            </a:r>
          </a:p>
          <a:p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                                                              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                   ——《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王几何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》</a:t>
            </a:r>
            <a:br>
              <a:rPr lang="en-US" altLang="zh-CN" sz="2400" b="1" dirty="0">
                <a:latin typeface="黑体" pitchFamily="49" charset="-122"/>
                <a:ea typeface="黑体" pitchFamily="49" charset="-122"/>
              </a:rPr>
            </a:b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188640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经典再现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228600" y="938213"/>
            <a:ext cx="87630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/>
              <a:t>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铃</a:t>
            </a:r>
            <a:r>
              <a:rPr lang="zh-CN" altLang="en-US" sz="2400" b="1" dirty="0">
                <a:solidFill>
                  <a:srgbClr val="FF0000"/>
                </a:solidFill>
              </a:rPr>
              <a:t>声一响，全班</a:t>
            </a:r>
            <a:r>
              <a:rPr lang="en-US" altLang="zh-CN" sz="2400" b="1" dirty="0">
                <a:solidFill>
                  <a:srgbClr val="FF0000"/>
                </a:solidFill>
              </a:rPr>
              <a:t>42</a:t>
            </a:r>
            <a:r>
              <a:rPr lang="zh-CN" altLang="en-US" sz="2400" b="1" dirty="0">
                <a:solidFill>
                  <a:srgbClr val="FF0000"/>
                </a:solidFill>
              </a:rPr>
              <a:t>双黑眼睛一齐望向教室门。</a:t>
            </a:r>
            <a:r>
              <a:rPr lang="zh-CN" altLang="en-US" sz="2400" b="1" dirty="0"/>
              <a:t>须臾，一个头方耳大、矮胖结实的中年人夹着一本厚书和一个大圆规、一个大三角板挤进门，眨眼工夫就站到了讲台上。胖人能走这么快</a:t>
            </a:r>
            <a:r>
              <a:rPr lang="en-US" altLang="zh-CN" sz="2400" b="1" dirty="0"/>
              <a:t>?</a:t>
            </a:r>
            <a:r>
              <a:rPr lang="zh-CN" altLang="en-US" sz="2800" b="1" dirty="0">
                <a:solidFill>
                  <a:srgbClr val="FF0000"/>
                </a:solidFill>
              </a:rPr>
              <a:t>全班同学大吃一惊，教室里更安静了，静得只听见周围深沉的呼吸。</a:t>
            </a:r>
            <a:r>
              <a:rPr lang="zh-CN" altLang="en-US" sz="2400" b="1" dirty="0"/>
              <a:t/>
            </a:r>
            <a:br>
              <a:rPr lang="zh-CN" altLang="en-US" sz="2400" b="1" dirty="0"/>
            </a:br>
            <a:r>
              <a:rPr lang="zh-CN" altLang="en-US" sz="2400" b="1" dirty="0"/>
              <a:t>　　可是，一分钟过去了，那矮胖老师一句话不说，像一尊笑面佛一样，只是站在讲台上哑笑。眉梢、眼角、鼻孔、嘴巴、耳朵，可以说。他脸上的每一个器官，每一条皱纹，甚至每一根头发都在微笑</a:t>
            </a:r>
            <a:r>
              <a:rPr lang="en-US" altLang="zh-CN" sz="2400" b="1" dirty="0"/>
              <a:t>!</a:t>
            </a:r>
            <a:br>
              <a:rPr lang="en-US" altLang="zh-CN" sz="2400" b="1" dirty="0"/>
            </a:br>
            <a:r>
              <a:rPr lang="zh-CN" altLang="en-US" sz="2400" b="1" dirty="0"/>
              <a:t>　　矮胖老师足足又哑笑了两分钟。</a:t>
            </a:r>
            <a:br>
              <a:rPr lang="zh-CN" altLang="en-US" sz="2400" b="1" dirty="0"/>
            </a:br>
            <a:r>
              <a:rPr lang="zh-CN" altLang="en-US" sz="2400" b="1" dirty="0"/>
              <a:t>　　</a:t>
            </a:r>
            <a:r>
              <a:rPr lang="zh-CN" altLang="en-US" sz="2400" b="1" dirty="0">
                <a:solidFill>
                  <a:srgbClr val="FF0000"/>
                </a:solidFill>
              </a:rPr>
              <a:t>太神奇了，他该不是聋哑学校的老师吧</a:t>
            </a:r>
            <a:r>
              <a:rPr lang="en-US" altLang="zh-CN" sz="2400" b="1" dirty="0">
                <a:solidFill>
                  <a:srgbClr val="FF0000"/>
                </a:solidFill>
              </a:rPr>
              <a:t>?</a:t>
            </a:r>
            <a:r>
              <a:rPr lang="zh-CN" altLang="en-US" sz="2400" b="1" dirty="0">
                <a:solidFill>
                  <a:srgbClr val="FF0000"/>
                </a:solidFill>
              </a:rPr>
              <a:t>全班同学再也忍不住了，大家弯腰，摇头，挤眉，弄眼，一齐哄堂大笑</a:t>
            </a:r>
            <a:r>
              <a:rPr lang="en-US" altLang="zh-CN" sz="2400" b="1" dirty="0">
                <a:solidFill>
                  <a:srgbClr val="FF0000"/>
                </a:solidFill>
              </a:rPr>
              <a:t>!</a:t>
            </a:r>
          </a:p>
          <a:p>
            <a:r>
              <a:rPr lang="en-US" altLang="zh-CN" sz="2400" b="1" dirty="0"/>
              <a:t/>
            </a:r>
            <a:br>
              <a:rPr lang="en-US" altLang="zh-CN" sz="2400" b="1" dirty="0"/>
            </a:br>
            <a:endParaRPr lang="zh-CN" altLang="en-US" sz="2400" b="1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04800" y="5703888"/>
            <a:ext cx="8382000" cy="10779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通过对学生心理神态的描写，侧面烘托出王老师出场的与众不同。</a:t>
            </a:r>
          </a:p>
        </p:txBody>
      </p:sp>
      <p:sp>
        <p:nvSpPr>
          <p:cNvPr id="6" name="矩形 5"/>
          <p:cNvSpPr/>
          <p:nvPr/>
        </p:nvSpPr>
        <p:spPr>
          <a:xfrm>
            <a:off x="467544" y="260648"/>
            <a:ext cx="64091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品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析红色语句的表达效果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03848" y="908720"/>
            <a:ext cx="300672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400" b="1" kern="0" dirty="0">
                <a:solidFill>
                  <a:srgbClr val="008577"/>
                </a:solidFill>
                <a:latin typeface="黑体" pitchFamily="49" charset="-122"/>
                <a:ea typeface="黑体" pitchFamily="49" charset="-122"/>
                <a:cs typeface="+mj-cs"/>
              </a:rPr>
              <a:t>《</a:t>
            </a:r>
            <a:r>
              <a:rPr lang="zh-CN" altLang="en-US" sz="4400" b="1" kern="0" dirty="0">
                <a:solidFill>
                  <a:srgbClr val="008577"/>
                </a:solidFill>
                <a:latin typeface="黑体" pitchFamily="49" charset="-122"/>
                <a:ea typeface="黑体" pitchFamily="49" charset="-122"/>
                <a:cs typeface="+mj-cs"/>
              </a:rPr>
              <a:t>陌上桑</a:t>
            </a:r>
            <a:r>
              <a:rPr lang="en-US" altLang="zh-CN" sz="4400" b="1" kern="0" dirty="0">
                <a:solidFill>
                  <a:srgbClr val="008577"/>
                </a:solidFill>
                <a:latin typeface="黑体" pitchFamily="49" charset="-122"/>
                <a:ea typeface="黑体" pitchFamily="49" charset="-122"/>
                <a:cs typeface="+mj-cs"/>
              </a:rPr>
              <a:t>》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475656" y="1988840"/>
            <a:ext cx="6705600" cy="301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600" b="1" kern="0" dirty="0" smtClean="0">
                <a:latin typeface="黑体" pitchFamily="49" charset="-122"/>
                <a:ea typeface="黑体" pitchFamily="49" charset="-122"/>
              </a:rPr>
              <a:t>行</a:t>
            </a:r>
            <a:r>
              <a:rPr lang="zh-CN" altLang="en-US" sz="3600" b="1" kern="0" dirty="0">
                <a:latin typeface="黑体" pitchFamily="49" charset="-122"/>
                <a:ea typeface="黑体" pitchFamily="49" charset="-122"/>
              </a:rPr>
              <a:t>者见罗敷，下担捋髭须；</a:t>
            </a:r>
          </a:p>
          <a:p>
            <a:pPr marL="342900" indent="-342900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600" b="1" kern="0" dirty="0">
                <a:latin typeface="黑体" pitchFamily="49" charset="-122"/>
                <a:ea typeface="黑体" pitchFamily="49" charset="-122"/>
              </a:rPr>
              <a:t>少年见罗敷，脱帽著帩头。</a:t>
            </a:r>
          </a:p>
          <a:p>
            <a:pPr marL="342900" indent="-342900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600" b="1" kern="0" dirty="0">
                <a:latin typeface="黑体" pitchFamily="49" charset="-122"/>
                <a:ea typeface="黑体" pitchFamily="49" charset="-122"/>
              </a:rPr>
              <a:t>耕者忘其犁，锄者忘其锄；</a:t>
            </a:r>
          </a:p>
          <a:p>
            <a:pPr marL="342900" indent="-342900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600" b="1" kern="0" dirty="0">
                <a:latin typeface="黑体" pitchFamily="49" charset="-122"/>
                <a:ea typeface="黑体" pitchFamily="49" charset="-122"/>
              </a:rPr>
              <a:t>来归相怨怒，但坐观罗敷。  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539552" y="5157192"/>
            <a:ext cx="8305800" cy="10779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4800" eaLnBrk="0" hangingPunct="0"/>
            <a:r>
              <a:rPr lang="zh-CN" altLang="zh-CN" sz="32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zh-CN" sz="32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诗中通过长者、少年、耕者、锄者的不同动作、神态、表情，烘托出了罗敷的美丽。</a:t>
            </a:r>
            <a:endParaRPr lang="zh-CN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512" y="188640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经典再现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95536" y="1844824"/>
            <a:ext cx="8534400" cy="13239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正衬：</a:t>
            </a:r>
            <a:r>
              <a:rPr lang="zh-CN" sz="40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利用同描写的主要对象</a:t>
            </a:r>
            <a:r>
              <a:rPr lang="zh-CN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相类似</a:t>
            </a:r>
            <a:r>
              <a:rPr lang="zh-CN" sz="40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或</a:t>
            </a:r>
            <a:r>
              <a:rPr lang="zh-CN" sz="40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相关联</a:t>
            </a:r>
            <a:r>
              <a:rPr 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的人</a:t>
            </a:r>
            <a:r>
              <a:rPr lang="zh-CN" sz="40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来作陪衬。</a:t>
            </a: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755576" y="3717032"/>
            <a:ext cx="6696744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04800" eaLnBrk="0" hangingPunct="0">
              <a:defRPr/>
            </a:pPr>
            <a:r>
              <a:rPr lang="zh-CN" altLang="en-US" sz="3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牛刀小</a:t>
            </a:r>
            <a:r>
              <a:rPr lang="zh-CN" altLang="en-US" sz="36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试</a:t>
            </a:r>
            <a:r>
              <a:rPr lang="zh-CN" sz="3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endParaRPr lang="en-US" altLang="zh-CN" sz="3600" b="1" dirty="0">
              <a:solidFill>
                <a:srgbClr val="0070C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indent="304800" eaLnBrk="0" hangingPunct="0"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 </a:t>
            </a:r>
            <a:r>
              <a:rPr lang="zh-CN" sz="36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运</a:t>
            </a:r>
            <a:r>
              <a:rPr lang="zh-CN" sz="36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用正衬的手法说说我们身边认真负责的班干部。</a:t>
            </a:r>
            <a:endParaRPr lang="zh-CN" sz="36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332656"/>
            <a:ext cx="3121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写法归纳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71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467544" y="1131680"/>
            <a:ext cx="835292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304800" eaLnBrk="0" hangingPunct="0"/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</a:t>
            </a:r>
            <a:r>
              <a:rPr lang="zh-CN" altLang="zh-CN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《</a:t>
            </a:r>
            <a:r>
              <a:rPr lang="zh-CN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羚羊木雕</a:t>
            </a:r>
            <a:r>
              <a:rPr lang="zh-CN" altLang="zh-CN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》 </a:t>
            </a:r>
            <a:r>
              <a:rPr lang="zh-CN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：不知什么时候，奶奶站在门口。她一定想说什么，可是，她没有说。这时，妈妈从柜子里拿出一铁盒糖果对我说：</a:t>
            </a:r>
            <a:r>
              <a:rPr lang="en-US" altLang="zh-CN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"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不是妈妈不懂道理，你把这盒糖送给你的好朋友</a:t>
            </a:r>
            <a:r>
              <a:rPr lang="en-US" altLang="zh-CN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······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，那只羚羊，就是爸爸妈妈也舍不得送人啊！</a:t>
            </a:r>
            <a:r>
              <a:rPr lang="en-US" altLang="zh-CN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"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我从妈妈的眼睛里看出了羚羊的贵重。她和爸爸一起看着我，像是在等待着什么。我知道事情已经无可挽回了，眼泪顺着我的脸颊流下来。屋子里静极了。奶奶突然说：</a:t>
            </a:r>
            <a:r>
              <a:rPr lang="en-US" altLang="zh-CN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"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算了吧，这样多不好。</a:t>
            </a:r>
            <a:r>
              <a:rPr lang="en-US" altLang="zh-CN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"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妈妈一边递过糖盒一边说：</a:t>
            </a:r>
            <a:r>
              <a:rPr lang="en-US" altLang="zh-CN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"</a:t>
            </a: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您不知道那是多么名贵的木雕广 我再也受不了了，推开妈妈的糖盒，冒着雨飞快地跑出门去。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60648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经典再现</a:t>
            </a:r>
            <a:endParaRPr lang="zh-CN" altLang="en-US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1886</Words>
  <Application>Microsoft Office PowerPoint</Application>
  <PresentationFormat>全屏显示(4:3)</PresentationFormat>
  <Paragraphs>67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10</cp:revision>
  <dcterms:created xsi:type="dcterms:W3CDTF">2018-04-11T12:37:10Z</dcterms:created>
  <dcterms:modified xsi:type="dcterms:W3CDTF">2018-04-11T14:01:29Z</dcterms:modified>
</cp:coreProperties>
</file>