
<file path=[Content_Types].xml><?xml version="1.0" encoding="utf-8"?>
<Types xmlns="http://schemas.openxmlformats.org/package/2006/content-types">
  <Default Extension="jpeg" ContentType="image/jpeg"/>
  <Default Extension="wav" ContentType="audio/x-wav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3"/>
  </p:sldMasterIdLst>
  <p:notesMasterIdLst>
    <p:notesMasterId r:id="rId39"/>
  </p:notesMasterIdLst>
  <p:handoutMasterIdLst>
    <p:handoutMasterId r:id="rId41"/>
  </p:handoutMasterIdLst>
  <p:sldIdLst>
    <p:sldId id="267" r:id="rId4"/>
    <p:sldId id="459" r:id="rId5"/>
    <p:sldId id="399" r:id="rId6"/>
    <p:sldId id="509" r:id="rId7"/>
    <p:sldId id="510" r:id="rId8"/>
    <p:sldId id="499" r:id="rId9"/>
    <p:sldId id="344" r:id="rId10"/>
    <p:sldId id="502" r:id="rId11"/>
    <p:sldId id="503" r:id="rId12"/>
    <p:sldId id="504" r:id="rId13"/>
    <p:sldId id="505" r:id="rId14"/>
    <p:sldId id="506" r:id="rId15"/>
    <p:sldId id="519" r:id="rId16"/>
    <p:sldId id="507" r:id="rId17"/>
    <p:sldId id="520" r:id="rId18"/>
    <p:sldId id="521" r:id="rId19"/>
    <p:sldId id="522" r:id="rId20"/>
    <p:sldId id="523" r:id="rId21"/>
    <p:sldId id="524" r:id="rId22"/>
    <p:sldId id="525" r:id="rId23"/>
    <p:sldId id="526" r:id="rId24"/>
    <p:sldId id="527" r:id="rId25"/>
    <p:sldId id="369" r:id="rId26"/>
    <p:sldId id="513" r:id="rId27"/>
    <p:sldId id="512" r:id="rId28"/>
    <p:sldId id="443" r:id="rId29"/>
    <p:sldId id="514" r:id="rId30"/>
    <p:sldId id="493" r:id="rId31"/>
    <p:sldId id="492" r:id="rId32"/>
    <p:sldId id="518" r:id="rId33"/>
    <p:sldId id="496" r:id="rId34"/>
    <p:sldId id="497" r:id="rId35"/>
    <p:sldId id="498" r:id="rId36"/>
    <p:sldId id="515" r:id="rId37"/>
    <p:sldId id="542" r:id="rId38"/>
    <p:sldId id="491" r:id="rId40"/>
  </p:sldIdLst>
  <p:sldSz cx="9144000" cy="6858000" type="screen4x3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楷体_GB2312" pitchFamily="49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楷体_GB2312" pitchFamily="49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楷体_GB2312" pitchFamily="49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楷体_GB2312" pitchFamily="49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楷体_GB2312" pitchFamily="49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楷体_GB2312" pitchFamily="49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楷体_GB2312" pitchFamily="49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楷体_GB2312" pitchFamily="49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楷体_GB2312" pitchFamily="49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8000"/>
    <a:srgbClr val="006600"/>
    <a:srgbClr val="0000CC"/>
    <a:srgbClr val="660066"/>
    <a:srgbClr val="000000"/>
    <a:srgbClr val="000099"/>
    <a:srgbClr val="000066"/>
    <a:srgbClr val="A5002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howGuides="1">
      <p:cViewPr varScale="1">
        <p:scale>
          <a:sx n="80" d="100"/>
          <a:sy n="80" d="100"/>
        </p:scale>
        <p:origin x="-864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4" Type="http://schemas.openxmlformats.org/officeDocument/2006/relationships/tableStyles" Target="tableStyles.xml"/><Relationship Id="rId43" Type="http://schemas.openxmlformats.org/officeDocument/2006/relationships/viewProps" Target="viewProps.xml"/><Relationship Id="rId42" Type="http://schemas.openxmlformats.org/officeDocument/2006/relationships/presProps" Target="presProps.xml"/><Relationship Id="rId41" Type="http://schemas.openxmlformats.org/officeDocument/2006/relationships/handoutMaster" Target="handoutMasters/handoutMaster1.xml"/><Relationship Id="rId40" Type="http://schemas.openxmlformats.org/officeDocument/2006/relationships/slide" Target="slides/slide36.xml"/><Relationship Id="rId4" Type="http://schemas.openxmlformats.org/officeDocument/2006/relationships/slide" Target="slides/slide1.xml"/><Relationship Id="rId39" Type="http://schemas.openxmlformats.org/officeDocument/2006/relationships/notesMaster" Target="notesMasters/notesMaster1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32802" name="页眉占位符 33280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fontAlgn="base"/>
            <a:endParaRPr lang="zh-CN" altLang="en-US" sz="1200" strike="noStrike" noProof="1" dirty="0"/>
          </a:p>
        </p:txBody>
      </p:sp>
      <p:sp>
        <p:nvSpPr>
          <p:cNvPr id="332803" name="日期占位符 33280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algn="r" fontAlgn="base"/>
            <a:endParaRPr lang="zh-CN" altLang="en-US" sz="1200" strike="noStrike" noProof="1" dirty="0"/>
          </a:p>
        </p:txBody>
      </p:sp>
      <p:sp>
        <p:nvSpPr>
          <p:cNvPr id="332804" name="页脚占位符 33280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fontAlgn="base"/>
            <a:endParaRPr lang="zh-CN" altLang="en-US" sz="1200" strike="noStrike" noProof="1" dirty="0"/>
          </a:p>
        </p:txBody>
      </p:sp>
      <p:sp>
        <p:nvSpPr>
          <p:cNvPr id="332805" name="灯片编号占位符 33280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fontAlgn="base"/>
            <a:fld id="{9A0DB2DC-4C9A-4742-B13C-FB6460FD3503}" type="slidenum">
              <a:rPr lang="zh-CN" altLang="en-US" sz="1200" strike="noStrike" noProof="1" dirty="0">
                <a:latin typeface="Arial" panose="020B0604020202020204" pitchFamily="34" charset="0"/>
                <a:ea typeface="楷体_GB2312" pitchFamily="49" charset="-122"/>
                <a:cs typeface="+mn-cs"/>
              </a:rPr>
            </a:fld>
            <a:endParaRPr lang="zh-CN" altLang="en-US" sz="1200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89794" name="页眉占位符 289793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fontAlgn="base"/>
            <a:endParaRPr lang="zh-CN" altLang="en-US" sz="1200" strike="noStrike" noProof="1" dirty="0"/>
          </a:p>
        </p:txBody>
      </p:sp>
      <p:sp>
        <p:nvSpPr>
          <p:cNvPr id="289795" name="日期占位符 289794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algn="r" fontAlgn="base"/>
            <a:endParaRPr lang="zh-CN" altLang="en-US" sz="1200" strike="noStrike" noProof="1" dirty="0"/>
          </a:p>
        </p:txBody>
      </p:sp>
      <p:sp>
        <p:nvSpPr>
          <p:cNvPr id="4100" name="幻灯片图像占位符 289795"/>
          <p:cNvSpPr>
            <a:spLocks noRo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4101" name="文本占位符 289796"/>
          <p:cNvSpPr>
            <a:spLocks noGrp="1"/>
          </p:cNvSpPr>
          <p:nvPr>
            <p:ph type="body" sz="quarter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 indent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0"/>
            <a:r>
              <a:rPr lang="zh-CN" altLang="en-US" dirty="0"/>
              <a:t>第二级</a:t>
            </a:r>
            <a:endParaRPr lang="zh-CN" altLang="en-US" dirty="0"/>
          </a:p>
          <a:p>
            <a:pPr lvl="2" indent="0"/>
            <a:r>
              <a:rPr lang="zh-CN" altLang="en-US" dirty="0"/>
              <a:t>第三级</a:t>
            </a:r>
            <a:endParaRPr lang="zh-CN" altLang="en-US" dirty="0"/>
          </a:p>
          <a:p>
            <a:pPr lvl="3" indent="0"/>
            <a:r>
              <a:rPr lang="zh-CN" altLang="en-US" dirty="0"/>
              <a:t>第四级</a:t>
            </a:r>
            <a:endParaRPr lang="zh-CN" altLang="en-US" dirty="0"/>
          </a:p>
          <a:p>
            <a:pPr lvl="4" indent="0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289798" name="页脚占位符 289797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fontAlgn="base"/>
            <a:endParaRPr lang="zh-CN" altLang="en-US" sz="1200" strike="noStrike" noProof="1" dirty="0"/>
          </a:p>
        </p:txBody>
      </p:sp>
      <p:sp>
        <p:nvSpPr>
          <p:cNvPr id="289799" name="灯片编号占位符 289798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fontAlgn="base"/>
            <a:fld id="{9A0DB2DC-4C9A-4742-B13C-FB6460FD3503}" type="slidenum">
              <a:rPr lang="zh-CN" altLang="en-US" sz="1200" strike="noStrike" noProof="1" dirty="0">
                <a:latin typeface="Arial" panose="020B0604020202020204" pitchFamily="34" charset="0"/>
                <a:ea typeface="楷体_GB2312" pitchFamily="49" charset="-122"/>
                <a:cs typeface="+mn-cs"/>
              </a:rPr>
            </a:fld>
            <a:endParaRPr lang="zh-CN" altLang="en-US" sz="1200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lvl="0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5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61" name="幻灯片图像占位符 290817"/>
          <p:cNvSpPr>
            <a:spLocks noRot="1" noTextEdit="1"/>
          </p:cNvSpPr>
          <p:nvPr>
            <p:ph type="sldImg"/>
          </p:nvPr>
        </p:nvSpPr>
        <p:spPr/>
      </p:sp>
      <p:sp>
        <p:nvSpPr>
          <p:cNvPr id="40962" name="文本占位符 290818"/>
          <p:cNvSpPr>
            <a:spLocks noGrp="1"/>
          </p:cNvSpPr>
          <p:nvPr>
            <p:ph type="body"/>
          </p:nvPr>
        </p:nvSpPr>
        <p:spPr/>
        <p:txBody>
          <a:bodyPr anchor="t"/>
          <a:p>
            <a:pPr lvl="0" indent="0"/>
            <a:endParaRPr lang="zh-CN" dirty="0"/>
          </a:p>
        </p:txBody>
      </p:sp>
      <p:sp>
        <p:nvSpPr>
          <p:cNvPr id="40963" name="灯片编号占位符 1"/>
          <p:cNvSpPr/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indent="0" algn="r"/>
            <a:fld id="{9A0DB2DC-4C9A-4742-B13C-FB6460FD3503}" type="slidenum">
              <a:rPr lang="zh-CN" altLang="en-US" sz="1200" dirty="0">
                <a:latin typeface="Arial" panose="020B0604020202020204" pitchFamily="34" charset="0"/>
                <a:ea typeface="楷体_GB2312" pitchFamily="49" charset="-122"/>
              </a:rPr>
            </a:fld>
            <a:endParaRPr lang="zh-CN" altLang="en-US" sz="1200" dirty="0">
              <a:latin typeface="Arial" panose="020B0604020202020204" pitchFamily="34" charset="0"/>
              <a:ea typeface="楷体_GB2312" pitchFamily="49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3009" name="幻灯片图像占位符 290817"/>
          <p:cNvSpPr>
            <a:spLocks noRot="1" noTextEdit="1"/>
          </p:cNvSpPr>
          <p:nvPr>
            <p:ph type="sldImg"/>
          </p:nvPr>
        </p:nvSpPr>
        <p:spPr/>
      </p:sp>
      <p:sp>
        <p:nvSpPr>
          <p:cNvPr id="43010" name="文本占位符 290818"/>
          <p:cNvSpPr>
            <a:spLocks noGrp="1"/>
          </p:cNvSpPr>
          <p:nvPr>
            <p:ph type="body"/>
          </p:nvPr>
        </p:nvSpPr>
        <p:spPr/>
        <p:txBody>
          <a:bodyPr anchor="t"/>
          <a:p>
            <a:pPr lvl="0" indent="0"/>
            <a:endParaRPr lang="zh-CN" dirty="0"/>
          </a:p>
        </p:txBody>
      </p:sp>
      <p:sp>
        <p:nvSpPr>
          <p:cNvPr id="43011" name="灯片编号占位符 1"/>
          <p:cNvSpPr/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indent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  <a:prstGeom prst="rect">
            <a:avLst/>
          </a:prstGeo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6280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  <a:prstGeom prst="rect">
            <a:avLst/>
          </a:prstGeo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 preserve="1">
  <p:cSld name="标题，文本与剪贴画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联机映像占位符 3"/>
          <p:cNvSpPr>
            <a:spLocks noGrp="1"/>
          </p:cNvSpPr>
          <p:nvPr>
            <p:ph type="clipArt"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</p:spTree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  <a:prstGeom prst="rect">
            <a:avLst/>
          </a:prstGeo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</p:spTree>
  </p:cSld>
  <p:clrMapOvr>
    <a:masterClrMapping/>
  </p:clrMapOvr>
  <p:transition spd="med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6280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spd="med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  <a:prstGeom prst="rect">
            <a:avLst/>
          </a:prstGeo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  <p:transition spd="med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spd="med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spd="med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</p:spTree>
  </p:cSld>
  <p:clrMapOvr>
    <a:masterClrMapping/>
  </p:clrMapOvr>
  <p:transition spd="med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6280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spd="med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  <p:transition spd="med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  <p:transition spd="med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6280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spd="med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  <a:prstGeom prst="rect">
            <a:avLst/>
          </a:prstGeo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spd="med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 preserve="1">
  <p:cSld name="标题，文本与剪贴画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联机映像占位符 3"/>
          <p:cNvSpPr>
            <a:spLocks noGrp="1"/>
          </p:cNvSpPr>
          <p:nvPr>
            <p:ph type="clipArt"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  <a:prstGeom prst="rect">
            <a:avLst/>
          </a:prstGeo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image" Target="../media/image1.jpeg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1.xml"/><Relationship Id="rId8" Type="http://schemas.openxmlformats.org/officeDocument/2006/relationships/slideLayout" Target="../slideLayouts/slideLayout20.xml"/><Relationship Id="rId7" Type="http://schemas.openxmlformats.org/officeDocument/2006/relationships/slideLayout" Target="../slideLayouts/slideLayout19.xml"/><Relationship Id="rId6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6.xml"/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4" Type="http://schemas.openxmlformats.org/officeDocument/2006/relationships/theme" Target="../theme/theme2.xml"/><Relationship Id="rId13" Type="http://schemas.openxmlformats.org/officeDocument/2006/relationships/image" Target="../media/image1.jpeg"/><Relationship Id="rId12" Type="http://schemas.openxmlformats.org/officeDocument/2006/relationships/slideLayout" Target="../slideLayouts/slideLayout24.xml"/><Relationship Id="rId11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22.xml"/><Relationship Id="rId1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文本框 101389"/>
          <p:cNvSpPr txBox="1"/>
          <p:nvPr userDrawn="1"/>
        </p:nvSpPr>
        <p:spPr>
          <a:xfrm>
            <a:off x="6781800" y="44450"/>
            <a:ext cx="2327275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/>
            <a:r>
              <a:rPr lang="en-US" altLang="zh-CN" sz="2800" b="1" dirty="0">
                <a:solidFill>
                  <a:srgbClr val="000066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《</a:t>
            </a:r>
            <a:r>
              <a:rPr lang="zh-CN" altLang="en-US" sz="2800" b="1" dirty="0">
                <a:solidFill>
                  <a:srgbClr val="000066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庖丁解牛</a:t>
            </a:r>
            <a:r>
              <a:rPr lang="en-US" altLang="zh-CN" sz="2800" b="1">
                <a:solidFill>
                  <a:srgbClr val="000066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》</a:t>
            </a:r>
            <a:endParaRPr lang="en-US" altLang="zh-CN" sz="2800" b="1">
              <a:solidFill>
                <a:srgbClr val="000066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med"/>
  <p:hf sldNum="0" hdr="0" ftr="0" dt="0"/>
  <p:txStyles>
    <p:titleStyle>
      <a:lvl1pPr marL="0" lvl="0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楷体_GB2312" pitchFamily="49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楷体_GB2312" pitchFamily="49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楷体_GB2312" pitchFamily="49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楷体_GB2312" pitchFamily="49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楷体_GB2312" pitchFamily="49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楷体_GB2312" pitchFamily="49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楷体_GB2312" pitchFamily="49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楷体_GB2312" pitchFamily="49" charset="-122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050" name="文本框 101389"/>
          <p:cNvSpPr txBox="1"/>
          <p:nvPr userDrawn="1"/>
        </p:nvSpPr>
        <p:spPr>
          <a:xfrm>
            <a:off x="6781800" y="44450"/>
            <a:ext cx="2327275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/>
            <a:r>
              <a:rPr lang="en-US" altLang="zh-CN" sz="2800" b="1" dirty="0">
                <a:solidFill>
                  <a:srgbClr val="000066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《</a:t>
            </a:r>
            <a:r>
              <a:rPr lang="zh-CN" altLang="en-US" sz="2800" b="1" dirty="0">
                <a:solidFill>
                  <a:srgbClr val="000066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庖丁解牛</a:t>
            </a:r>
            <a:r>
              <a:rPr lang="en-US" altLang="zh-CN" sz="2800" b="1">
                <a:solidFill>
                  <a:srgbClr val="000066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》</a:t>
            </a:r>
            <a:endParaRPr lang="en-US" altLang="zh-CN" sz="2800" b="1">
              <a:solidFill>
                <a:srgbClr val="000066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transition spd="med"/>
  <p:hf sldNum="0" hdr="0" ftr="0" dt="0"/>
  <p:txStyles>
    <p:titleStyle>
      <a:lvl1pPr marL="0" lvl="0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楷体_GB2312" pitchFamily="49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楷体_GB2312" pitchFamily="49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楷体_GB2312" pitchFamily="49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楷体_GB2312" pitchFamily="49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楷体_GB2312" pitchFamily="49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楷体_GB2312" pitchFamily="49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楷体_GB2312" pitchFamily="49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楷体_GB2312" pitchFamily="49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hyperlink" Target="&#24214;&#19969;&#35299;&#29275;\&#24214;&#19969;&#35299;&#29275;&#27491;&#31295;\&#24214;&#19969;&#35299;&#29275;.rm" TargetMode="Externa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jpe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0.jpeg"/><Relationship Id="rId2" Type="http://schemas.openxmlformats.org/officeDocument/2006/relationships/hyperlink" Target="http://www.cqwb.com.cn/webnews/htm/2009/2/21/319204.shtml" TargetMode="External"/><Relationship Id="rId1" Type="http://schemas.openxmlformats.org/officeDocument/2006/relationships/image" Target="../media/image9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jpe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jpe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9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4.png"/><Relationship Id="rId2" Type="http://schemas.microsoft.com/office/2007/relationships/media" Target="file:///F:\&#39640;&#19968;&#39640;&#20108;&#35838;&#20214;&#25945;&#26696;\&#19978;&#35838;&#35838;&#20214;\&#21476;&#20195;&#35799;&#27468;&#25955;&#25991;&#27427;&#36175;\&#24214;&#19969;&#35299;&#29275;&#27491;&#31295;\&#24214;&#19969;&#35299;&#29275;.mp3" TargetMode="External"/><Relationship Id="rId1" Type="http://schemas.openxmlformats.org/officeDocument/2006/relationships/audio" Target="file:///F:\&#39640;&#19968;&#39640;&#20108;&#35838;&#20214;&#25945;&#26696;\&#19978;&#35838;&#35838;&#20214;\&#21476;&#20195;&#35799;&#27468;&#25955;&#25991;&#27427;&#36175;\&#24214;&#19969;&#35299;&#29275;&#27491;&#31295;\&#24214;&#19969;&#35299;&#29275;.mp3" TargetMode="Externa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5121" name="矩形 25610" descr="羊皮纸">
            <a:hlinkClick r:id="rId1" action="ppaction://hlinkfile"/>
          </p:cNvPr>
          <p:cNvSpPr/>
          <p:nvPr/>
        </p:nvSpPr>
        <p:spPr>
          <a:xfrm>
            <a:off x="900113" y="1700213"/>
            <a:ext cx="7127875" cy="2952750"/>
          </a:xfrm>
          <a:prstGeom prst="rect">
            <a:avLst/>
          </a:prstGeom>
          <a:blipFill rotWithShape="1">
            <a:blip r:embed="rId2"/>
          </a:blipFill>
          <a:ln w="9525">
            <a:noFill/>
          </a:ln>
        </p:spPr>
        <p:txBody>
          <a:bodyPr anchor="t"/>
          <a:p>
            <a:endParaRPr lang="zh-CN" altLang="en-US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5122" name="文本框 25602"/>
          <p:cNvSpPr txBox="1"/>
          <p:nvPr/>
        </p:nvSpPr>
        <p:spPr>
          <a:xfrm>
            <a:off x="3348038" y="3933825"/>
            <a:ext cx="4897437" cy="641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3600" b="1" dirty="0">
                <a:latin typeface="Times New Roman" panose="02020603050405020304" pitchFamily="18" charset="0"/>
                <a:ea typeface="楷体_GB2312" pitchFamily="49" charset="-122"/>
              </a:rPr>
              <a:t>-----《</a:t>
            </a:r>
            <a:r>
              <a:rPr lang="zh-CN" altLang="en-US" sz="3600" b="1" dirty="0">
                <a:latin typeface="Times New Roman" panose="02020603050405020304" pitchFamily="18" charset="0"/>
                <a:ea typeface="楷体_GB2312" pitchFamily="49" charset="-122"/>
              </a:rPr>
              <a:t>庄子</a:t>
            </a:r>
            <a:r>
              <a:rPr lang="en-US" altLang="zh-CN" sz="3600" b="1">
                <a:latin typeface="Arial" panose="020B0604020202020204" pitchFamily="34" charset="0"/>
                <a:ea typeface="楷体_GB2312" pitchFamily="49" charset="-122"/>
              </a:rPr>
              <a:t>·</a:t>
            </a:r>
            <a:r>
              <a:rPr lang="zh-CN" altLang="en-US" sz="3600" b="1" dirty="0">
                <a:latin typeface="Times New Roman" panose="02020603050405020304" pitchFamily="18" charset="0"/>
                <a:ea typeface="楷体_GB2312" pitchFamily="49" charset="-122"/>
              </a:rPr>
              <a:t>养生主</a:t>
            </a:r>
            <a:r>
              <a:rPr lang="en-US" altLang="zh-CN" sz="3600" b="1">
                <a:latin typeface="Times New Roman" panose="02020603050405020304" pitchFamily="18" charset="0"/>
                <a:ea typeface="楷体_GB2312" pitchFamily="49" charset="-122"/>
              </a:rPr>
              <a:t>》</a:t>
            </a:r>
            <a:endParaRPr lang="en-US" altLang="zh-CN" sz="3600" b="1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5123" name="矩形 25611"/>
          <p:cNvSpPr/>
          <p:nvPr/>
        </p:nvSpPr>
        <p:spPr>
          <a:xfrm>
            <a:off x="2000250" y="2133600"/>
            <a:ext cx="4876800" cy="12668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9600" b="1">
                <a:ln w="9525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800000"/>
                </a:solidFill>
                <a:latin typeface="华文彩云" charset="0"/>
                <a:ea typeface="华文彩云" charset="0"/>
              </a:rPr>
              <a:t>庖丁解牛</a:t>
            </a:r>
            <a:endParaRPr lang="zh-CN" altLang="en-US" sz="9600" b="1">
              <a:ln w="9525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solidFill>
                <a:srgbClr val="800000"/>
              </a:solidFill>
              <a:latin typeface="华文彩云" charset="0"/>
              <a:ea typeface="华文彩云" charset="0"/>
            </a:endParaRPr>
          </a:p>
        </p:txBody>
      </p:sp>
      <p:sp>
        <p:nvSpPr>
          <p:cNvPr id="5124" name="矩形 25614"/>
          <p:cNvSpPr/>
          <p:nvPr/>
        </p:nvSpPr>
        <p:spPr>
          <a:xfrm>
            <a:off x="611188" y="157163"/>
            <a:ext cx="8353425" cy="82391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4800" b="1" dirty="0">
                <a:latin typeface="华文彩云" pitchFamily="2" charset="-122"/>
                <a:ea typeface="华文彩云" pitchFamily="2" charset="-122"/>
              </a:rPr>
              <a:t>创 造 形 象   诗 文 有 别</a:t>
            </a:r>
            <a:endParaRPr lang="zh-CN" altLang="en-US" sz="4800" b="1" dirty="0">
              <a:latin typeface="华文彩云" pitchFamily="2" charset="-122"/>
              <a:ea typeface="华文彩云" pitchFamily="2" charset="-122"/>
            </a:endParaRPr>
          </a:p>
        </p:txBody>
      </p:sp>
      <p:pic>
        <p:nvPicPr>
          <p:cNvPr id="5125" name="图片 25616" descr="cow1"/>
          <p:cNvPicPr>
            <a:picLocks noChangeAspect="1"/>
          </p:cNvPicPr>
          <p:nvPr/>
        </p:nvPicPr>
        <p:blipFill>
          <a:blip r:embed="rId3"/>
          <a:srcRect r="17458"/>
          <a:stretch>
            <a:fillRect/>
          </a:stretch>
        </p:blipFill>
        <p:spPr>
          <a:xfrm>
            <a:off x="1835150" y="4652963"/>
            <a:ext cx="4321175" cy="22050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05154" name="标题 305153"/>
          <p:cNvSpPr/>
          <p:nvPr>
            <p:ph type="title"/>
          </p:nvPr>
        </p:nvSpPr>
        <p:spPr>
          <a:xfrm>
            <a:off x="179388" y="692150"/>
            <a:ext cx="8964612" cy="4032250"/>
          </a:xfrm>
          <a:solidFill>
            <a:srgbClr val="FFFFFF"/>
          </a:solidFill>
          <a:ln>
            <a:solidFill>
              <a:srgbClr val="000000"/>
            </a:solidFill>
            <a:miter/>
          </a:ln>
        </p:spPr>
        <p:txBody>
          <a:bodyPr anchor="t"/>
          <a:p>
            <a:pPr algn="l"/>
            <a:r>
              <a:rPr lang="en-US" altLang="zh-CN" sz="3200" b="1" dirty="0">
                <a:ea typeface="隶书" pitchFamily="49" charset="-122"/>
              </a:rPr>
              <a:t>     </a:t>
            </a:r>
            <a:r>
              <a:rPr lang="zh-CN" altLang="en-US" sz="2800" b="1" dirty="0">
                <a:ea typeface="隶书" pitchFamily="49" charset="-122"/>
              </a:rPr>
              <a:t>庖丁</a:t>
            </a:r>
            <a:r>
              <a:rPr lang="zh-CN" altLang="en-US" sz="2800" b="1" dirty="0">
                <a:solidFill>
                  <a:srgbClr val="FF0066"/>
                </a:solidFill>
                <a:ea typeface="隶书" pitchFamily="49" charset="-122"/>
              </a:rPr>
              <a:t>释</a:t>
            </a:r>
            <a:r>
              <a:rPr lang="zh-CN" altLang="en-US" sz="2800" b="1" dirty="0">
                <a:ea typeface="隶书" pitchFamily="49" charset="-122"/>
              </a:rPr>
              <a:t>刀对曰：“臣之所好者</a:t>
            </a:r>
            <a:r>
              <a:rPr lang="zh-CN" altLang="en-US" sz="2800" b="1" dirty="0">
                <a:solidFill>
                  <a:srgbClr val="FF0066"/>
                </a:solidFill>
                <a:ea typeface="隶书" pitchFamily="49" charset="-122"/>
              </a:rPr>
              <a:t>道</a:t>
            </a:r>
            <a:r>
              <a:rPr lang="zh-CN" altLang="en-US" sz="2800" b="1" dirty="0">
                <a:ea typeface="隶书" pitchFamily="49" charset="-122"/>
              </a:rPr>
              <a:t>也，</a:t>
            </a:r>
            <a:r>
              <a:rPr lang="zh-CN" altLang="en-US" sz="2800" b="1" u="sng" dirty="0">
                <a:solidFill>
                  <a:srgbClr val="FF0000"/>
                </a:solidFill>
                <a:ea typeface="隶书" pitchFamily="49" charset="-122"/>
              </a:rPr>
              <a:t>进</a:t>
            </a:r>
            <a:r>
              <a:rPr lang="zh-CN" altLang="en-US" sz="2800" b="1" dirty="0">
                <a:ea typeface="隶书" pitchFamily="49" charset="-122"/>
              </a:rPr>
              <a:t>乎技矣。</a:t>
            </a:r>
            <a:r>
              <a:rPr lang="en-US" altLang="zh-CN" sz="2800" b="1" dirty="0">
                <a:ea typeface="隶书" pitchFamily="49" charset="-122"/>
              </a:rPr>
              <a:t> </a:t>
            </a:r>
            <a:r>
              <a:rPr lang="zh-CN" altLang="en-US" sz="2800" b="1" dirty="0">
                <a:solidFill>
                  <a:srgbClr val="FF0066"/>
                </a:solidFill>
                <a:ea typeface="隶书" pitchFamily="49" charset="-122"/>
              </a:rPr>
              <a:t>始</a:t>
            </a:r>
            <a:br>
              <a:rPr lang="zh-CN" altLang="en-US" sz="2800" b="1" dirty="0">
                <a:solidFill>
                  <a:srgbClr val="FF0066"/>
                </a:solidFill>
                <a:ea typeface="隶书" pitchFamily="49" charset="-122"/>
              </a:rPr>
            </a:br>
            <a:br>
              <a:rPr lang="zh-CN" altLang="en-US" sz="2800" b="1" dirty="0">
                <a:solidFill>
                  <a:srgbClr val="FF0066"/>
                </a:solidFill>
                <a:ea typeface="隶书" pitchFamily="49" charset="-122"/>
              </a:rPr>
            </a:br>
            <a:br>
              <a:rPr lang="zh-CN" altLang="en-US" sz="2800" b="1" dirty="0">
                <a:solidFill>
                  <a:srgbClr val="FF0066"/>
                </a:solidFill>
                <a:ea typeface="隶书" pitchFamily="49" charset="-122"/>
              </a:rPr>
            </a:br>
            <a:r>
              <a:rPr lang="zh-CN" altLang="en-US" sz="2800" b="1" dirty="0">
                <a:ea typeface="隶书" pitchFamily="49" charset="-122"/>
              </a:rPr>
              <a:t>臣之解牛之时，所见无非全牛者。三年之后，</a:t>
            </a:r>
            <a:r>
              <a:rPr lang="zh-CN" altLang="en-US" sz="2800" b="1" u="sng" dirty="0">
                <a:solidFill>
                  <a:srgbClr val="FF0000"/>
                </a:solidFill>
                <a:ea typeface="隶书" pitchFamily="49" charset="-122"/>
              </a:rPr>
              <a:t>未尝</a:t>
            </a:r>
            <a:r>
              <a:rPr lang="zh-CN" altLang="en-US" sz="2800" b="1" dirty="0">
                <a:ea typeface="隶书" pitchFamily="49" charset="-122"/>
              </a:rPr>
              <a:t>见全</a:t>
            </a:r>
            <a:br>
              <a:rPr lang="zh-CN" altLang="en-US" sz="2800" b="1" dirty="0">
                <a:ea typeface="隶书" pitchFamily="49" charset="-122"/>
              </a:rPr>
            </a:br>
            <a:br>
              <a:rPr lang="zh-CN" altLang="en-US" sz="2800" b="1" dirty="0">
                <a:ea typeface="隶书" pitchFamily="49" charset="-122"/>
              </a:rPr>
            </a:br>
            <a:br>
              <a:rPr lang="zh-CN" altLang="en-US" sz="2800" b="1" dirty="0">
                <a:ea typeface="隶书" pitchFamily="49" charset="-122"/>
              </a:rPr>
            </a:br>
            <a:r>
              <a:rPr lang="zh-CN" altLang="en-US" sz="2800" b="1" dirty="0">
                <a:ea typeface="隶书" pitchFamily="49" charset="-122"/>
              </a:rPr>
              <a:t>牛也。方今之时，臣</a:t>
            </a:r>
            <a:r>
              <a:rPr lang="zh-CN" altLang="en-US" sz="2800" b="1" u="sng" dirty="0">
                <a:solidFill>
                  <a:srgbClr val="FF0000"/>
                </a:solidFill>
                <a:ea typeface="隶书" pitchFamily="49" charset="-122"/>
              </a:rPr>
              <a:t>以</a:t>
            </a:r>
            <a:r>
              <a:rPr lang="zh-CN" altLang="en-US" sz="2800" b="1" dirty="0">
                <a:ea typeface="隶书" pitchFamily="49" charset="-122"/>
              </a:rPr>
              <a:t>神遇而不以目视，官知止而</a:t>
            </a:r>
            <a:r>
              <a:rPr lang="zh-CN" altLang="en-US" sz="2800" b="1" u="sng" dirty="0">
                <a:solidFill>
                  <a:srgbClr val="FF0000"/>
                </a:solidFill>
                <a:ea typeface="隶书" pitchFamily="49" charset="-122"/>
              </a:rPr>
              <a:t>神欲</a:t>
            </a:r>
            <a:r>
              <a:rPr lang="zh-CN" altLang="en-US" sz="2800" b="1" dirty="0">
                <a:ea typeface="隶书" pitchFamily="49" charset="-122"/>
              </a:rPr>
              <a:t>行。</a:t>
            </a:r>
            <a:r>
              <a:rPr lang="zh-CN" altLang="en-US" dirty="0"/>
              <a:t> </a:t>
            </a:r>
            <a:endParaRPr lang="zh-CN" altLang="en-US" dirty="0"/>
          </a:p>
        </p:txBody>
      </p:sp>
      <p:sp>
        <p:nvSpPr>
          <p:cNvPr id="305155" name="椭圆形标注 305154"/>
          <p:cNvSpPr/>
          <p:nvPr/>
        </p:nvSpPr>
        <p:spPr>
          <a:xfrm>
            <a:off x="1908175" y="0"/>
            <a:ext cx="1296988" cy="792163"/>
          </a:xfrm>
          <a:prstGeom prst="wedgeEllipseCallout">
            <a:avLst>
              <a:gd name="adj1" fmla="val -42778"/>
              <a:gd name="adj2" fmla="val 64630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p>
            <a:pPr algn="ctr"/>
            <a:r>
              <a:rPr lang="zh-CN" altLang="en-US" sz="2400" b="1" dirty="0">
                <a:solidFill>
                  <a:srgbClr val="FF33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放下</a:t>
            </a:r>
            <a:endParaRPr lang="zh-CN" altLang="en-US" sz="2400" b="1" dirty="0">
              <a:solidFill>
                <a:srgbClr val="FF33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05156" name="椭圆形标注 305155"/>
          <p:cNvSpPr/>
          <p:nvPr/>
        </p:nvSpPr>
        <p:spPr>
          <a:xfrm>
            <a:off x="5651500" y="0"/>
            <a:ext cx="2233613" cy="792163"/>
          </a:xfrm>
          <a:prstGeom prst="wedgeEllipseCallout">
            <a:avLst>
              <a:gd name="adj1" fmla="val -39977"/>
              <a:gd name="adj2" fmla="val 57213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p>
            <a:pPr algn="ctr"/>
            <a:r>
              <a:rPr lang="zh-CN" altLang="en-US" sz="2400" b="1" dirty="0">
                <a:solidFill>
                  <a:srgbClr val="FF33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自然规律</a:t>
            </a:r>
            <a:endParaRPr lang="zh-CN" altLang="en-US" sz="2400" b="1" dirty="0">
              <a:solidFill>
                <a:srgbClr val="FF33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05157" name="椭圆形标注 305156"/>
          <p:cNvSpPr/>
          <p:nvPr/>
        </p:nvSpPr>
        <p:spPr>
          <a:xfrm>
            <a:off x="6084888" y="1341438"/>
            <a:ext cx="1296987" cy="792162"/>
          </a:xfrm>
          <a:prstGeom prst="wedgeEllipseCallout">
            <a:avLst>
              <a:gd name="adj1" fmla="val 22704"/>
              <a:gd name="adj2" fmla="val -75449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p>
            <a:pPr algn="ctr"/>
            <a:r>
              <a:rPr lang="zh-CN" altLang="en-US" sz="2400" b="1" dirty="0">
                <a:solidFill>
                  <a:srgbClr val="FF33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超过</a:t>
            </a:r>
            <a:endParaRPr lang="zh-CN" altLang="en-US" sz="2400" b="1" dirty="0">
              <a:solidFill>
                <a:srgbClr val="FF33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05158" name="椭圆形标注 305157"/>
          <p:cNvSpPr/>
          <p:nvPr/>
        </p:nvSpPr>
        <p:spPr>
          <a:xfrm>
            <a:off x="7847013" y="1412875"/>
            <a:ext cx="1296987" cy="792163"/>
          </a:xfrm>
          <a:prstGeom prst="wedgeEllipseCallout">
            <a:avLst>
              <a:gd name="adj1" fmla="val 8995"/>
              <a:gd name="adj2" fmla="val -69838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p>
            <a:pPr algn="ctr"/>
            <a:r>
              <a:rPr lang="zh-CN" altLang="en-US" sz="2400" b="1" dirty="0">
                <a:solidFill>
                  <a:srgbClr val="FF33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起初</a:t>
            </a:r>
            <a:endParaRPr lang="zh-CN" altLang="en-US" sz="2400" b="1" dirty="0">
              <a:solidFill>
                <a:srgbClr val="FF33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05159" name="椭圆形标注 305158"/>
          <p:cNvSpPr/>
          <p:nvPr/>
        </p:nvSpPr>
        <p:spPr>
          <a:xfrm>
            <a:off x="6877050" y="2781300"/>
            <a:ext cx="1296988" cy="647700"/>
          </a:xfrm>
          <a:prstGeom prst="wedgeEllipseCallout">
            <a:avLst>
              <a:gd name="adj1" fmla="val 22704"/>
              <a:gd name="adj2" fmla="val -74264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p>
            <a:pPr algn="ctr"/>
            <a:r>
              <a:rPr lang="zh-CN" altLang="en-US" sz="2400" b="1" dirty="0">
                <a:solidFill>
                  <a:srgbClr val="FF33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不曾</a:t>
            </a:r>
            <a:endParaRPr lang="zh-CN" altLang="en-US" sz="2400" b="1" dirty="0">
              <a:solidFill>
                <a:srgbClr val="FF33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05160" name="椭圆形标注 305159"/>
          <p:cNvSpPr/>
          <p:nvPr/>
        </p:nvSpPr>
        <p:spPr>
          <a:xfrm>
            <a:off x="3016250" y="2509838"/>
            <a:ext cx="1755775" cy="792162"/>
          </a:xfrm>
          <a:prstGeom prst="wedgeEllipseCallout">
            <a:avLst>
              <a:gd name="adj1" fmla="val -20935"/>
              <a:gd name="adj2" fmla="val 66634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p>
            <a:pPr algn="ctr"/>
            <a:r>
              <a:rPr lang="zh-CN" altLang="en-US" sz="2400" b="1" dirty="0">
                <a:solidFill>
                  <a:srgbClr val="FF33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凭、用</a:t>
            </a:r>
            <a:endParaRPr lang="zh-CN" altLang="en-US" sz="2400" b="1" dirty="0">
              <a:solidFill>
                <a:srgbClr val="FF33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05161" name="椭圆形标注 305160"/>
          <p:cNvSpPr/>
          <p:nvPr/>
        </p:nvSpPr>
        <p:spPr>
          <a:xfrm>
            <a:off x="7667625" y="4005263"/>
            <a:ext cx="1296988" cy="576262"/>
          </a:xfrm>
          <a:prstGeom prst="wedgeEllipseCallout">
            <a:avLst>
              <a:gd name="adj1" fmla="val 6181"/>
              <a:gd name="adj2" fmla="val -77273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p>
            <a:pPr algn="ctr"/>
            <a:r>
              <a:rPr lang="zh-CN" altLang="en-US" sz="2400" b="1" dirty="0">
                <a:solidFill>
                  <a:srgbClr val="FF33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精神</a:t>
            </a:r>
            <a:endParaRPr lang="zh-CN" altLang="en-US" sz="2400" b="1" dirty="0">
              <a:solidFill>
                <a:srgbClr val="FF33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05162" name="文本框 305161"/>
          <p:cNvSpPr txBox="1"/>
          <p:nvPr/>
        </p:nvSpPr>
        <p:spPr>
          <a:xfrm>
            <a:off x="250825" y="4724400"/>
            <a:ext cx="8712200" cy="19177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FF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翻译：</a:t>
            </a:r>
            <a:r>
              <a:rPr lang="zh-CN" altLang="en-US" sz="2400" b="1" dirty="0">
                <a:solidFill>
                  <a:srgbClr val="0066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厨师</a:t>
            </a:r>
            <a:r>
              <a:rPr lang="zh-CN" altLang="en-US" sz="2400" b="1" dirty="0">
                <a:solidFill>
                  <a:srgbClr val="FF3399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放下刀</a:t>
            </a:r>
            <a:r>
              <a:rPr lang="zh-CN" altLang="en-US" sz="2400" b="1" dirty="0">
                <a:solidFill>
                  <a:srgbClr val="0066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回答说：“我所爱好的，是（事物的）</a:t>
            </a:r>
            <a:r>
              <a:rPr lang="zh-CN" altLang="en-US" sz="2400" b="1" dirty="0">
                <a:solidFill>
                  <a:srgbClr val="FF3399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规律</a:t>
            </a:r>
            <a:r>
              <a:rPr lang="zh-CN" altLang="en-US" sz="2400" b="1" dirty="0">
                <a:solidFill>
                  <a:srgbClr val="0066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，（已经）</a:t>
            </a:r>
            <a:r>
              <a:rPr lang="zh-CN" altLang="en-US" sz="2400" b="1" u="sng" dirty="0">
                <a:solidFill>
                  <a:srgbClr val="FF3399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超过</a:t>
            </a:r>
            <a:r>
              <a:rPr lang="zh-CN" altLang="en-US" sz="2400" b="1" dirty="0">
                <a:solidFill>
                  <a:srgbClr val="0066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（一般的）技术了。</a:t>
            </a:r>
            <a:r>
              <a:rPr lang="zh-CN" altLang="en-US" sz="2400" b="1" dirty="0">
                <a:solidFill>
                  <a:srgbClr val="FF3399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开始</a:t>
            </a:r>
            <a:r>
              <a:rPr lang="zh-CN" altLang="en-US" sz="2400" b="1" dirty="0">
                <a:solidFill>
                  <a:srgbClr val="0066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我宰牛的时候，眼里所看到的没有不是牛的；三年以后，</a:t>
            </a:r>
            <a:r>
              <a:rPr lang="zh-CN" altLang="en-US" sz="2400" b="1" u="sng" dirty="0">
                <a:solidFill>
                  <a:srgbClr val="FF3399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未曾</a:t>
            </a:r>
            <a:r>
              <a:rPr lang="zh-CN" altLang="en-US" sz="2400" b="1" dirty="0">
                <a:solidFill>
                  <a:srgbClr val="0066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见到整头的牛了。现在，我</a:t>
            </a:r>
            <a:r>
              <a:rPr lang="zh-CN" altLang="en-US" sz="2400" b="1" u="sng" dirty="0">
                <a:solidFill>
                  <a:srgbClr val="FF3399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凭</a:t>
            </a:r>
            <a:r>
              <a:rPr lang="zh-CN" altLang="en-US" sz="2400" b="1" dirty="0">
                <a:solidFill>
                  <a:srgbClr val="0066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精神和牛接触，而不用眼睛去看，视觉停止了而</a:t>
            </a:r>
            <a:r>
              <a:rPr lang="zh-CN" altLang="en-US" sz="2400" b="1" u="sng" dirty="0">
                <a:solidFill>
                  <a:srgbClr val="FF3399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精神</a:t>
            </a:r>
            <a:r>
              <a:rPr lang="zh-CN" altLang="en-US" sz="2400" b="1" dirty="0">
                <a:solidFill>
                  <a:srgbClr val="0066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在活动。</a:t>
            </a:r>
            <a:endParaRPr lang="zh-CN" altLang="en-US" sz="2400" b="1" dirty="0">
              <a:solidFill>
                <a:srgbClr val="0066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5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05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5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05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5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305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5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305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5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305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5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305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5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305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5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305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5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305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5154" grpId="0" animBg="1"/>
      <p:bldP spid="305155" grpId="0" animBg="1"/>
      <p:bldP spid="305156" grpId="0" animBg="1"/>
      <p:bldP spid="305157" grpId="0" animBg="1"/>
      <p:bldP spid="305158" grpId="0" animBg="1"/>
      <p:bldP spid="305159" grpId="0" animBg="1"/>
      <p:bldP spid="305160" grpId="0" bldLvl="0" animBg="1"/>
      <p:bldP spid="305161" grpId="0" animBg="1"/>
      <p:bldP spid="30516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06178" name="标题 306177"/>
          <p:cNvSpPr/>
          <p:nvPr>
            <p:ph type="title"/>
          </p:nvPr>
        </p:nvSpPr>
        <p:spPr>
          <a:xfrm>
            <a:off x="0" y="260350"/>
            <a:ext cx="9144000" cy="4464050"/>
          </a:xfrm>
          <a:solidFill>
            <a:srgbClr val="FFFFFF"/>
          </a:solidFill>
          <a:ln>
            <a:solidFill>
              <a:srgbClr val="000000"/>
            </a:solidFill>
            <a:miter/>
          </a:ln>
        </p:spPr>
        <p:txBody>
          <a:bodyPr anchor="t"/>
          <a:p>
            <a:pPr algn="l"/>
            <a:r>
              <a:rPr lang="en-US" altLang="zh-CN" sz="2800" b="1" dirty="0">
                <a:ea typeface="隶书" pitchFamily="49" charset="-122"/>
              </a:rPr>
              <a:t>        </a:t>
            </a:r>
            <a:br>
              <a:rPr lang="en-US" altLang="zh-CN" sz="2800" b="1" dirty="0">
                <a:ea typeface="隶书" pitchFamily="49" charset="-122"/>
              </a:rPr>
            </a:br>
            <a:r>
              <a:rPr lang="zh-CN" altLang="en-US" sz="2800" b="1" dirty="0">
                <a:ea typeface="隶书" pitchFamily="49" charset="-122"/>
              </a:rPr>
              <a:t>依</a:t>
            </a:r>
            <a:r>
              <a:rPr lang="zh-CN" altLang="en-US" sz="2800" b="1" u="sng" dirty="0">
                <a:solidFill>
                  <a:srgbClr val="FF0000"/>
                </a:solidFill>
                <a:ea typeface="隶书" pitchFamily="49" charset="-122"/>
              </a:rPr>
              <a:t>乎天理</a:t>
            </a:r>
            <a:r>
              <a:rPr lang="zh-CN" altLang="en-US" sz="2800" b="1" dirty="0">
                <a:ea typeface="隶书" pitchFamily="49" charset="-122"/>
              </a:rPr>
              <a:t>，批大</a:t>
            </a:r>
            <a:r>
              <a:rPr lang="zh-CN" altLang="en-US" sz="2800" b="1" u="sng" dirty="0">
                <a:solidFill>
                  <a:srgbClr val="FF0000"/>
                </a:solidFill>
                <a:ea typeface="隶书" pitchFamily="49" charset="-122"/>
              </a:rPr>
              <a:t>郤</a:t>
            </a:r>
            <a:r>
              <a:rPr lang="zh-CN" altLang="en-US" sz="2800" b="1" dirty="0">
                <a:ea typeface="隶书" pitchFamily="49" charset="-122"/>
              </a:rPr>
              <a:t>，</a:t>
            </a:r>
            <a:r>
              <a:rPr lang="zh-CN" altLang="en-US" sz="2800" b="1" dirty="0">
                <a:solidFill>
                  <a:srgbClr val="FF0000"/>
                </a:solidFill>
                <a:ea typeface="隶书" pitchFamily="49" charset="-122"/>
              </a:rPr>
              <a:t>导</a:t>
            </a:r>
            <a:r>
              <a:rPr lang="zh-CN" altLang="en-US" sz="2800" b="1" dirty="0">
                <a:ea typeface="隶书" pitchFamily="49" charset="-122"/>
              </a:rPr>
              <a:t>大</a:t>
            </a:r>
            <a:r>
              <a:rPr lang="zh-CN" altLang="en-US" sz="2800" b="1" dirty="0">
                <a:solidFill>
                  <a:srgbClr val="FF3399"/>
                </a:solidFill>
                <a:ea typeface="隶书" pitchFamily="49" charset="-122"/>
              </a:rPr>
              <a:t>窾</a:t>
            </a:r>
            <a:r>
              <a:rPr lang="zh-CN" altLang="en-US" sz="2800" b="1" dirty="0">
                <a:ea typeface="隶书" pitchFamily="49" charset="-122"/>
              </a:rPr>
              <a:t>，</a:t>
            </a:r>
            <a:r>
              <a:rPr lang="zh-CN" altLang="en-US" sz="2800" b="1" u="sng" dirty="0">
                <a:solidFill>
                  <a:srgbClr val="FF0000"/>
                </a:solidFill>
                <a:ea typeface="隶书" pitchFamily="49" charset="-122"/>
              </a:rPr>
              <a:t>因</a:t>
            </a:r>
            <a:r>
              <a:rPr lang="zh-CN" altLang="en-US" sz="2800" b="1" dirty="0">
                <a:ea typeface="隶书" pitchFamily="49" charset="-122"/>
              </a:rPr>
              <a:t>其</a:t>
            </a:r>
            <a:r>
              <a:rPr lang="zh-CN" altLang="en-US" sz="2800" b="1" u="sng" dirty="0">
                <a:solidFill>
                  <a:srgbClr val="FF0000"/>
                </a:solidFill>
                <a:ea typeface="隶书" pitchFamily="49" charset="-122"/>
              </a:rPr>
              <a:t>固然</a:t>
            </a:r>
            <a:r>
              <a:rPr lang="zh-CN" altLang="en-US" sz="2800" b="1" dirty="0">
                <a:ea typeface="隶书" pitchFamily="49" charset="-122"/>
              </a:rPr>
              <a:t>，</a:t>
            </a:r>
            <a:r>
              <a:rPr lang="zh-CN" altLang="en-US" sz="2800" b="1" u="sng" dirty="0">
                <a:solidFill>
                  <a:srgbClr val="FF0000"/>
                </a:solidFill>
                <a:ea typeface="隶书" pitchFamily="49" charset="-122"/>
              </a:rPr>
              <a:t>技经</a:t>
            </a:r>
            <a:r>
              <a:rPr lang="zh-CN" altLang="en-US" sz="2800" b="1" dirty="0">
                <a:ea typeface="隶书" pitchFamily="49" charset="-122"/>
              </a:rPr>
              <a:t>肯綮</a:t>
            </a:r>
            <a:br>
              <a:rPr lang="zh-CN" altLang="en-US" sz="2800" b="1" dirty="0">
                <a:ea typeface="隶书" pitchFamily="49" charset="-122"/>
              </a:rPr>
            </a:br>
            <a:br>
              <a:rPr lang="zh-CN" altLang="en-US" sz="2800" b="1" dirty="0">
                <a:ea typeface="隶书" pitchFamily="49" charset="-122"/>
              </a:rPr>
            </a:br>
            <a:br>
              <a:rPr lang="zh-CN" altLang="en-US" sz="2800" b="1" dirty="0">
                <a:ea typeface="隶书" pitchFamily="49" charset="-122"/>
              </a:rPr>
            </a:br>
            <a:r>
              <a:rPr lang="zh-CN" altLang="en-US" sz="2800" b="1" dirty="0">
                <a:solidFill>
                  <a:schemeClr val="hlink"/>
                </a:solidFill>
                <a:ea typeface="隶书" pitchFamily="49" charset="-122"/>
              </a:rPr>
              <a:t>之</a:t>
            </a:r>
            <a:r>
              <a:rPr lang="zh-CN" altLang="en-US" sz="2800" b="1" u="sng" dirty="0">
                <a:solidFill>
                  <a:srgbClr val="FF0000"/>
                </a:solidFill>
                <a:ea typeface="隶书" pitchFamily="49" charset="-122"/>
              </a:rPr>
              <a:t>未尝</a:t>
            </a:r>
            <a:r>
              <a:rPr lang="zh-CN" altLang="en-US" sz="2800" b="1" dirty="0">
                <a:ea typeface="隶书" pitchFamily="49" charset="-122"/>
              </a:rPr>
              <a:t>，而况大軱乎！良庖</a:t>
            </a:r>
            <a:r>
              <a:rPr lang="zh-CN" altLang="en-US" sz="2800" b="1" dirty="0">
                <a:solidFill>
                  <a:srgbClr val="FF0000"/>
                </a:solidFill>
                <a:ea typeface="隶书" pitchFamily="49" charset="-122"/>
              </a:rPr>
              <a:t>岁</a:t>
            </a:r>
            <a:r>
              <a:rPr lang="zh-CN" altLang="en-US" sz="2800" b="1" dirty="0">
                <a:ea typeface="隶书" pitchFamily="49" charset="-122"/>
              </a:rPr>
              <a:t>更刀，割也；</a:t>
            </a:r>
            <a:r>
              <a:rPr lang="zh-CN" altLang="en-US" sz="2800" b="1" u="sng" dirty="0">
                <a:solidFill>
                  <a:srgbClr val="FF0000"/>
                </a:solidFill>
                <a:ea typeface="隶书" pitchFamily="49" charset="-122"/>
              </a:rPr>
              <a:t>族</a:t>
            </a:r>
            <a:r>
              <a:rPr lang="zh-CN" altLang="en-US" sz="2800" b="1" dirty="0">
                <a:ea typeface="隶书" pitchFamily="49" charset="-122"/>
              </a:rPr>
              <a:t>庖</a:t>
            </a:r>
            <a:r>
              <a:rPr lang="zh-CN" altLang="en-US" sz="2800" b="1" dirty="0">
                <a:solidFill>
                  <a:srgbClr val="FF0000"/>
                </a:solidFill>
                <a:ea typeface="隶书" pitchFamily="49" charset="-122"/>
              </a:rPr>
              <a:t>月</a:t>
            </a:r>
            <a:r>
              <a:rPr lang="zh-CN" altLang="en-US" sz="2800" b="1" dirty="0">
                <a:ea typeface="隶书" pitchFamily="49" charset="-122"/>
              </a:rPr>
              <a:t>更刀，</a:t>
            </a:r>
            <a:br>
              <a:rPr lang="zh-CN" altLang="en-US" sz="2800" b="1" dirty="0">
                <a:ea typeface="隶书" pitchFamily="49" charset="-122"/>
              </a:rPr>
            </a:br>
            <a:br>
              <a:rPr lang="zh-CN" altLang="en-US" sz="2800" b="1" dirty="0">
                <a:ea typeface="隶书" pitchFamily="49" charset="-122"/>
              </a:rPr>
            </a:br>
            <a:br>
              <a:rPr lang="zh-CN" altLang="en-US" sz="2800" b="1" dirty="0">
                <a:ea typeface="隶书" pitchFamily="49" charset="-122"/>
              </a:rPr>
            </a:br>
            <a:r>
              <a:rPr lang="zh-CN" altLang="en-US" sz="2800" b="1" dirty="0">
                <a:ea typeface="隶书" pitchFamily="49" charset="-122"/>
              </a:rPr>
              <a:t>折也。今臣之刀十九年矣，所解数千牛矣，而刀刃若新</a:t>
            </a:r>
            <a:r>
              <a:rPr lang="zh-CN" altLang="en-US" sz="2800" b="1" u="sng" dirty="0">
                <a:solidFill>
                  <a:srgbClr val="FF0000"/>
                </a:solidFill>
                <a:ea typeface="隶书" pitchFamily="49" charset="-122"/>
              </a:rPr>
              <a:t>发</a:t>
            </a:r>
            <a:r>
              <a:rPr lang="zh-CN" altLang="en-US" sz="2800" b="1" dirty="0">
                <a:ea typeface="隶书" pitchFamily="49" charset="-122"/>
              </a:rPr>
              <a:t>于</a:t>
            </a:r>
            <a:r>
              <a:rPr lang="zh-CN" altLang="en-US" sz="2800" b="1" u="sng" dirty="0">
                <a:solidFill>
                  <a:srgbClr val="FF0000"/>
                </a:solidFill>
                <a:ea typeface="隶书" pitchFamily="49" charset="-122"/>
              </a:rPr>
              <a:t>硎</a:t>
            </a:r>
            <a:r>
              <a:rPr lang="zh-CN" altLang="en-US" sz="2800" b="1" dirty="0">
                <a:solidFill>
                  <a:srgbClr val="FF0000"/>
                </a:solidFill>
                <a:ea typeface="隶书" pitchFamily="49" charset="-122"/>
              </a:rPr>
              <a:t>。</a:t>
            </a:r>
            <a:r>
              <a:rPr lang="zh-CN" altLang="en-US" sz="4000" dirty="0"/>
              <a:t> </a:t>
            </a:r>
            <a:endParaRPr lang="zh-CN" altLang="en-US" sz="4000" dirty="0"/>
          </a:p>
        </p:txBody>
      </p:sp>
      <p:sp>
        <p:nvSpPr>
          <p:cNvPr id="306179" name="椭圆形标注 306178"/>
          <p:cNvSpPr/>
          <p:nvPr/>
        </p:nvSpPr>
        <p:spPr>
          <a:xfrm>
            <a:off x="0" y="0"/>
            <a:ext cx="865188" cy="620713"/>
          </a:xfrm>
          <a:prstGeom prst="wedgeEllipseCallout">
            <a:avLst>
              <a:gd name="adj1" fmla="val 36056"/>
              <a:gd name="adj2" fmla="val 90407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p>
            <a:pPr algn="ctr"/>
            <a:r>
              <a:rPr lang="zh-CN" altLang="en-US" sz="2400" b="1" dirty="0">
                <a:solidFill>
                  <a:srgbClr val="FF33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于</a:t>
            </a:r>
            <a:endParaRPr lang="zh-CN" altLang="en-US" sz="2400" b="1" dirty="0">
              <a:solidFill>
                <a:srgbClr val="FF33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06180" name="椭圆形标注 306179"/>
          <p:cNvSpPr/>
          <p:nvPr/>
        </p:nvSpPr>
        <p:spPr>
          <a:xfrm>
            <a:off x="900113" y="0"/>
            <a:ext cx="1943100" cy="620713"/>
          </a:xfrm>
          <a:prstGeom prst="wedgeEllipseCallout">
            <a:avLst>
              <a:gd name="adj1" fmla="val -27370"/>
              <a:gd name="adj2" fmla="val 94500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p>
            <a:pPr algn="ctr"/>
            <a:r>
              <a:rPr lang="zh-CN" altLang="en-US" sz="2400" b="1" dirty="0">
                <a:solidFill>
                  <a:srgbClr val="FF33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天然结构</a:t>
            </a:r>
            <a:endParaRPr lang="zh-CN" altLang="en-US" sz="2400" b="1" dirty="0">
              <a:solidFill>
                <a:srgbClr val="FF33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06181" name="椭圆形标注 306180"/>
          <p:cNvSpPr/>
          <p:nvPr/>
        </p:nvSpPr>
        <p:spPr>
          <a:xfrm>
            <a:off x="2916238" y="188913"/>
            <a:ext cx="1150937" cy="603250"/>
          </a:xfrm>
          <a:prstGeom prst="wedgeEllipseCallout">
            <a:avLst>
              <a:gd name="adj1" fmla="val -64343"/>
              <a:gd name="adj2" fmla="val 73157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p>
            <a:pPr algn="ctr"/>
            <a:r>
              <a:rPr lang="zh-CN" altLang="en-US" sz="2400" b="1" dirty="0">
                <a:solidFill>
                  <a:srgbClr val="FF33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空隙</a:t>
            </a:r>
            <a:endParaRPr lang="zh-CN" altLang="en-US" sz="2400" b="1" dirty="0">
              <a:solidFill>
                <a:srgbClr val="FF33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06182" name="椭圆形标注 306181"/>
          <p:cNvSpPr/>
          <p:nvPr/>
        </p:nvSpPr>
        <p:spPr>
          <a:xfrm>
            <a:off x="2268538" y="1268413"/>
            <a:ext cx="1441450" cy="576262"/>
          </a:xfrm>
          <a:prstGeom prst="wedgeEllipseCallout">
            <a:avLst>
              <a:gd name="adj1" fmla="val 28083"/>
              <a:gd name="adj2" fmla="val -75620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p>
            <a:pPr algn="ctr"/>
            <a:r>
              <a:rPr lang="zh-CN" altLang="en-US" sz="2400" b="1" dirty="0">
                <a:solidFill>
                  <a:srgbClr val="FF33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顺着</a:t>
            </a:r>
            <a:endParaRPr lang="zh-CN" altLang="en-US" sz="2400" b="1" dirty="0">
              <a:solidFill>
                <a:srgbClr val="FF33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06183" name="椭圆形标注 306182"/>
          <p:cNvSpPr/>
          <p:nvPr/>
        </p:nvSpPr>
        <p:spPr>
          <a:xfrm>
            <a:off x="4140200" y="0"/>
            <a:ext cx="1296988" cy="476250"/>
          </a:xfrm>
          <a:prstGeom prst="wedgeEllipseCallout">
            <a:avLst>
              <a:gd name="adj1" fmla="val -41676"/>
              <a:gd name="adj2" fmla="val 135333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p>
            <a:pPr algn="ctr"/>
            <a:r>
              <a:rPr lang="zh-CN" altLang="en-US" sz="2400" b="1" dirty="0">
                <a:solidFill>
                  <a:srgbClr val="FF33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空</a:t>
            </a:r>
            <a:endParaRPr lang="zh-CN" altLang="en-US" sz="2400" b="1" dirty="0">
              <a:solidFill>
                <a:srgbClr val="FF33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06184" name="椭圆形标注 306183"/>
          <p:cNvSpPr/>
          <p:nvPr/>
        </p:nvSpPr>
        <p:spPr>
          <a:xfrm>
            <a:off x="5003800" y="1341438"/>
            <a:ext cx="1296988" cy="503237"/>
          </a:xfrm>
          <a:prstGeom prst="wedgeEllipseCallout">
            <a:avLst>
              <a:gd name="adj1" fmla="val -41431"/>
              <a:gd name="adj2" fmla="val -85963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p>
            <a:pPr algn="ctr"/>
            <a:r>
              <a:rPr lang="zh-CN" altLang="en-US" sz="2400" b="1" dirty="0">
                <a:solidFill>
                  <a:srgbClr val="FF33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依照</a:t>
            </a:r>
            <a:endParaRPr lang="zh-CN" altLang="en-US" sz="2400" b="1" dirty="0">
              <a:solidFill>
                <a:srgbClr val="FF33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06185" name="椭圆形标注 306184"/>
          <p:cNvSpPr/>
          <p:nvPr/>
        </p:nvSpPr>
        <p:spPr>
          <a:xfrm>
            <a:off x="5580063" y="0"/>
            <a:ext cx="1800225" cy="792163"/>
          </a:xfrm>
          <a:prstGeom prst="wedgeEllipseCallout">
            <a:avLst>
              <a:gd name="adj1" fmla="val -28306"/>
              <a:gd name="adj2" fmla="val 59819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p>
            <a:pPr algn="ctr"/>
            <a:r>
              <a:rPr lang="zh-CN" altLang="en-US" sz="2000" b="1" dirty="0">
                <a:solidFill>
                  <a:srgbClr val="FF33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本来的结构</a:t>
            </a:r>
            <a:endParaRPr lang="zh-CN" altLang="en-US" sz="2000" b="1" dirty="0">
              <a:solidFill>
                <a:srgbClr val="FF33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06186" name="椭圆形标注 306185"/>
          <p:cNvSpPr/>
          <p:nvPr/>
        </p:nvSpPr>
        <p:spPr>
          <a:xfrm>
            <a:off x="7092950" y="1125538"/>
            <a:ext cx="2051050" cy="792162"/>
          </a:xfrm>
          <a:prstGeom prst="wedgeEllipseCallout">
            <a:avLst>
              <a:gd name="adj1" fmla="val -54722"/>
              <a:gd name="adj2" fmla="val -44389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p>
            <a:pPr algn="ctr"/>
            <a:r>
              <a:rPr lang="zh-CN" altLang="en-US" sz="2000" b="1" dirty="0">
                <a:solidFill>
                  <a:srgbClr val="FF33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脉络相连的地方</a:t>
            </a:r>
            <a:endParaRPr lang="zh-CN" altLang="en-US" sz="2000" b="1" dirty="0">
              <a:solidFill>
                <a:srgbClr val="FF33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06187" name="椭圆形标注 306186"/>
          <p:cNvSpPr/>
          <p:nvPr/>
        </p:nvSpPr>
        <p:spPr>
          <a:xfrm>
            <a:off x="179388" y="2565400"/>
            <a:ext cx="2051050" cy="576263"/>
          </a:xfrm>
          <a:prstGeom prst="wedgeEllipseCallout">
            <a:avLst>
              <a:gd name="adj1" fmla="val -7509"/>
              <a:gd name="adj2" fmla="val -89671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p>
            <a:pPr algn="ctr"/>
            <a:r>
              <a:rPr lang="zh-CN" altLang="en-US" sz="2400" b="1" dirty="0">
                <a:solidFill>
                  <a:srgbClr val="FF33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未曾尝试</a:t>
            </a:r>
            <a:endParaRPr lang="zh-CN" altLang="en-US" sz="2400" b="1" dirty="0">
              <a:solidFill>
                <a:srgbClr val="FF33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06188" name="椭圆形标注 306187"/>
          <p:cNvSpPr/>
          <p:nvPr/>
        </p:nvSpPr>
        <p:spPr>
          <a:xfrm>
            <a:off x="3563938" y="2492375"/>
            <a:ext cx="2051050" cy="792163"/>
          </a:xfrm>
          <a:prstGeom prst="wedgeEllipseCallout">
            <a:avLst>
              <a:gd name="adj1" fmla="val -7509"/>
              <a:gd name="adj2" fmla="val -69838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p>
            <a:pPr algn="ctr"/>
            <a:r>
              <a:rPr lang="zh-CN" altLang="en-US" sz="2000" b="1" dirty="0">
                <a:solidFill>
                  <a:srgbClr val="FF33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名作状，</a:t>
            </a:r>
            <a:endParaRPr lang="zh-CN" altLang="en-US" sz="2000" b="1" dirty="0">
              <a:solidFill>
                <a:srgbClr val="FF33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ctr"/>
            <a:r>
              <a:rPr lang="zh-CN" altLang="en-US" sz="2000" b="1" dirty="0">
                <a:solidFill>
                  <a:srgbClr val="FF33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每年</a:t>
            </a:r>
            <a:endParaRPr lang="zh-CN" altLang="en-US" sz="2000" b="1" dirty="0">
              <a:solidFill>
                <a:srgbClr val="FF33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06189" name="椭圆形标注 306188"/>
          <p:cNvSpPr/>
          <p:nvPr/>
        </p:nvSpPr>
        <p:spPr>
          <a:xfrm>
            <a:off x="6011863" y="2565400"/>
            <a:ext cx="1439862" cy="503238"/>
          </a:xfrm>
          <a:prstGeom prst="wedgeEllipseCallout">
            <a:avLst>
              <a:gd name="adj1" fmla="val 10528"/>
              <a:gd name="adj2" fmla="val -81231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p>
            <a:pPr algn="ctr"/>
            <a:r>
              <a:rPr lang="zh-CN" altLang="en-US" sz="2000" b="1" dirty="0">
                <a:solidFill>
                  <a:srgbClr val="FF33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一般</a:t>
            </a:r>
            <a:endParaRPr lang="zh-CN" altLang="en-US" sz="2000" b="1" dirty="0">
              <a:solidFill>
                <a:srgbClr val="FF33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06190" name="椭圆形标注 306189"/>
          <p:cNvSpPr/>
          <p:nvPr/>
        </p:nvSpPr>
        <p:spPr>
          <a:xfrm>
            <a:off x="7524750" y="2565400"/>
            <a:ext cx="1619250" cy="792163"/>
          </a:xfrm>
          <a:prstGeom prst="wedgeEllipseCallout">
            <a:avLst>
              <a:gd name="adj1" fmla="val -31764"/>
              <a:gd name="adj2" fmla="val -69838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p>
            <a:pPr algn="ctr"/>
            <a:r>
              <a:rPr lang="zh-CN" altLang="en-US" sz="2000" b="1" dirty="0">
                <a:solidFill>
                  <a:srgbClr val="FF33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名作状</a:t>
            </a:r>
            <a:endParaRPr lang="zh-CN" altLang="en-US" sz="2000" b="1" dirty="0">
              <a:solidFill>
                <a:srgbClr val="FF33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ctr"/>
            <a:r>
              <a:rPr lang="zh-CN" altLang="en-US" sz="2000" b="1" dirty="0">
                <a:solidFill>
                  <a:srgbClr val="FF33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每月</a:t>
            </a:r>
            <a:endParaRPr lang="zh-CN" altLang="en-US" sz="2000" b="1" dirty="0">
              <a:solidFill>
                <a:srgbClr val="FF33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06191" name="椭圆形标注 306190"/>
          <p:cNvSpPr/>
          <p:nvPr/>
        </p:nvSpPr>
        <p:spPr>
          <a:xfrm>
            <a:off x="6732588" y="3789363"/>
            <a:ext cx="1223962" cy="576262"/>
          </a:xfrm>
          <a:prstGeom prst="wedgeEllipseCallout">
            <a:avLst>
              <a:gd name="adj1" fmla="val 115370"/>
              <a:gd name="adj2" fmla="val -52204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p>
            <a:pPr algn="ctr"/>
            <a:r>
              <a:rPr lang="zh-CN" altLang="en-US" sz="2400" b="1" dirty="0">
                <a:solidFill>
                  <a:srgbClr val="FF33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磨出</a:t>
            </a:r>
            <a:endParaRPr lang="zh-CN" altLang="en-US" sz="2400" b="1" dirty="0">
              <a:solidFill>
                <a:srgbClr val="FF33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06192" name="椭圆形标注 306191"/>
          <p:cNvSpPr/>
          <p:nvPr/>
        </p:nvSpPr>
        <p:spPr>
          <a:xfrm>
            <a:off x="1403350" y="3716338"/>
            <a:ext cx="2051050" cy="792162"/>
          </a:xfrm>
          <a:prstGeom prst="wedgeEllipseCallout">
            <a:avLst>
              <a:gd name="adj1" fmla="val -75931"/>
              <a:gd name="adj2" fmla="val 12125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p>
            <a:pPr algn="ctr"/>
            <a:r>
              <a:rPr lang="zh-CN" altLang="en-US" sz="2000" b="1" dirty="0">
                <a:solidFill>
                  <a:srgbClr val="FF33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磨刀石</a:t>
            </a:r>
            <a:endParaRPr lang="zh-CN" altLang="en-US" sz="2000" b="1" dirty="0">
              <a:solidFill>
                <a:srgbClr val="FF33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06193" name="文本框 306192"/>
          <p:cNvSpPr txBox="1"/>
          <p:nvPr/>
        </p:nvSpPr>
        <p:spPr>
          <a:xfrm>
            <a:off x="107950" y="4797425"/>
            <a:ext cx="8856663" cy="26114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zh-CN" altLang="en-US" sz="2400" b="1" dirty="0">
                <a:solidFill>
                  <a:srgbClr val="FF0066"/>
                </a:solidFill>
                <a:latin typeface="Arial" panose="020B0604020202020204" pitchFamily="34" charset="0"/>
                <a:ea typeface="楷体_GB2312" pitchFamily="49" charset="-122"/>
              </a:rPr>
              <a:t>翻译：</a:t>
            </a:r>
            <a:r>
              <a:rPr lang="zh-CN" altLang="en-US" sz="2400" b="1" dirty="0">
                <a:solidFill>
                  <a:srgbClr val="0066FF"/>
                </a:solidFill>
                <a:latin typeface="Arial" panose="020B0604020202020204" pitchFamily="34" charset="0"/>
                <a:ea typeface="楷体_GB2312" pitchFamily="49" charset="-122"/>
              </a:rPr>
              <a:t>依照</a:t>
            </a:r>
            <a:r>
              <a:rPr lang="zh-CN" altLang="en-US" sz="2400" b="1" u="sng" dirty="0">
                <a:solidFill>
                  <a:srgbClr val="FF3399"/>
                </a:solidFill>
                <a:latin typeface="Arial" panose="020B0604020202020204" pitchFamily="34" charset="0"/>
                <a:ea typeface="楷体_GB2312" pitchFamily="49" charset="-122"/>
              </a:rPr>
              <a:t>于天然结构</a:t>
            </a:r>
            <a:r>
              <a:rPr lang="zh-CN" altLang="en-US" sz="2400" b="1" dirty="0">
                <a:solidFill>
                  <a:srgbClr val="0066FF"/>
                </a:solidFill>
                <a:latin typeface="Arial" panose="020B0604020202020204" pitchFamily="34" charset="0"/>
                <a:ea typeface="楷体_GB2312" pitchFamily="49" charset="-122"/>
              </a:rPr>
              <a:t>，击入牛体筋骨</a:t>
            </a:r>
            <a:r>
              <a:rPr lang="zh-CN" altLang="en-US" sz="2400" b="1" u="sng" dirty="0">
                <a:solidFill>
                  <a:srgbClr val="FF3399"/>
                </a:solidFill>
                <a:latin typeface="Arial" panose="020B0604020202020204" pitchFamily="34" charset="0"/>
                <a:ea typeface="楷体_GB2312" pitchFamily="49" charset="-122"/>
              </a:rPr>
              <a:t>缝隙</a:t>
            </a:r>
            <a:r>
              <a:rPr lang="zh-CN" altLang="en-US" sz="2400" b="1" dirty="0">
                <a:solidFill>
                  <a:srgbClr val="0066FF"/>
                </a:solidFill>
                <a:latin typeface="Arial" panose="020B0604020202020204" pitchFamily="34" charset="0"/>
                <a:ea typeface="楷体_GB2312" pitchFamily="49" charset="-122"/>
              </a:rPr>
              <a:t>，顺着（骨节间的）</a:t>
            </a:r>
            <a:r>
              <a:rPr lang="zh-CN" altLang="en-US" sz="2400" b="1" dirty="0">
                <a:solidFill>
                  <a:srgbClr val="FF3399"/>
                </a:solidFill>
                <a:latin typeface="Arial" panose="020B0604020202020204" pitchFamily="34" charset="0"/>
                <a:ea typeface="楷体_GB2312" pitchFamily="49" charset="-122"/>
              </a:rPr>
              <a:t>空处</a:t>
            </a:r>
            <a:r>
              <a:rPr lang="zh-CN" altLang="en-US" sz="2400" b="1" dirty="0">
                <a:solidFill>
                  <a:srgbClr val="0066FF"/>
                </a:solidFill>
                <a:latin typeface="Arial" panose="020B0604020202020204" pitchFamily="34" charset="0"/>
                <a:ea typeface="楷体_GB2312" pitchFamily="49" charset="-122"/>
              </a:rPr>
              <a:t>进刀，</a:t>
            </a:r>
            <a:r>
              <a:rPr lang="zh-CN" altLang="en-US" sz="2400" b="1" u="sng" dirty="0">
                <a:solidFill>
                  <a:srgbClr val="FF3399"/>
                </a:solidFill>
                <a:latin typeface="Arial" panose="020B0604020202020204" pitchFamily="34" charset="0"/>
                <a:ea typeface="楷体_GB2312" pitchFamily="49" charset="-122"/>
              </a:rPr>
              <a:t>依照</a:t>
            </a:r>
            <a:r>
              <a:rPr lang="zh-CN" altLang="en-US" sz="2400" b="1" dirty="0">
                <a:solidFill>
                  <a:srgbClr val="0066FF"/>
                </a:solidFill>
                <a:latin typeface="Arial" panose="020B0604020202020204" pitchFamily="34" charset="0"/>
                <a:ea typeface="楷体_GB2312" pitchFamily="49" charset="-122"/>
              </a:rPr>
              <a:t>牛体</a:t>
            </a:r>
            <a:r>
              <a:rPr lang="zh-CN" altLang="en-US" sz="2400" b="1" u="sng" dirty="0">
                <a:solidFill>
                  <a:srgbClr val="FF3399"/>
                </a:solidFill>
                <a:latin typeface="Arial" panose="020B0604020202020204" pitchFamily="34" charset="0"/>
                <a:ea typeface="楷体_GB2312" pitchFamily="49" charset="-122"/>
              </a:rPr>
              <a:t>本来的构造</a:t>
            </a:r>
            <a:r>
              <a:rPr lang="zh-CN" altLang="en-US" sz="2400" b="1" dirty="0">
                <a:solidFill>
                  <a:srgbClr val="0066FF"/>
                </a:solidFill>
                <a:latin typeface="Arial" panose="020B0604020202020204" pitchFamily="34" charset="0"/>
                <a:ea typeface="楷体_GB2312" pitchFamily="49" charset="-122"/>
              </a:rPr>
              <a:t>，筋脉经络相连的地方和筋骨结合的地方，尚且</a:t>
            </a:r>
            <a:r>
              <a:rPr lang="zh-CN" altLang="en-US" sz="2400" b="1" u="sng" dirty="0">
                <a:solidFill>
                  <a:srgbClr val="FF3399"/>
                </a:solidFill>
                <a:latin typeface="Arial" panose="020B0604020202020204" pitchFamily="34" charset="0"/>
                <a:ea typeface="楷体_GB2312" pitchFamily="49" charset="-122"/>
              </a:rPr>
              <a:t>不曾拿刀碰到过</a:t>
            </a:r>
            <a:r>
              <a:rPr lang="zh-CN" altLang="en-US" sz="2400" b="1" dirty="0">
                <a:solidFill>
                  <a:srgbClr val="0066FF"/>
                </a:solidFill>
                <a:latin typeface="Arial" panose="020B0604020202020204" pitchFamily="34" charset="0"/>
                <a:ea typeface="楷体_GB2312" pitchFamily="49" charset="-122"/>
              </a:rPr>
              <a:t>，更何况大骨呢！技术好的厨师</a:t>
            </a:r>
            <a:r>
              <a:rPr lang="zh-CN" altLang="en-US" sz="2400" b="1" dirty="0">
                <a:solidFill>
                  <a:srgbClr val="FF3399"/>
                </a:solidFill>
                <a:latin typeface="Arial" panose="020B0604020202020204" pitchFamily="34" charset="0"/>
                <a:ea typeface="楷体_GB2312" pitchFamily="49" charset="-122"/>
              </a:rPr>
              <a:t>每年</a:t>
            </a:r>
            <a:r>
              <a:rPr lang="zh-CN" altLang="en-US" sz="2400" b="1" dirty="0">
                <a:solidFill>
                  <a:srgbClr val="0066FF"/>
                </a:solidFill>
                <a:latin typeface="Arial" panose="020B0604020202020204" pitchFamily="34" charset="0"/>
                <a:ea typeface="楷体_GB2312" pitchFamily="49" charset="-122"/>
              </a:rPr>
              <a:t>更换一把刀，割断筋肉；</a:t>
            </a:r>
            <a:r>
              <a:rPr lang="zh-CN" altLang="en-US" sz="2400" b="1" u="sng" dirty="0">
                <a:solidFill>
                  <a:srgbClr val="FF3399"/>
                </a:solidFill>
                <a:latin typeface="Arial" panose="020B0604020202020204" pitchFamily="34" charset="0"/>
                <a:ea typeface="楷体_GB2312" pitchFamily="49" charset="-122"/>
              </a:rPr>
              <a:t>一般</a:t>
            </a:r>
            <a:r>
              <a:rPr lang="zh-CN" altLang="en-US" sz="2400" b="1" dirty="0">
                <a:solidFill>
                  <a:srgbClr val="0066FF"/>
                </a:solidFill>
                <a:latin typeface="Arial" panose="020B0604020202020204" pitchFamily="34" charset="0"/>
                <a:ea typeface="楷体_GB2312" pitchFamily="49" charset="-122"/>
              </a:rPr>
              <a:t>的厨师</a:t>
            </a:r>
            <a:r>
              <a:rPr lang="zh-CN" altLang="en-US" sz="2400" b="1" dirty="0">
                <a:solidFill>
                  <a:srgbClr val="FF3399"/>
                </a:solidFill>
                <a:latin typeface="Arial" panose="020B0604020202020204" pitchFamily="34" charset="0"/>
                <a:ea typeface="楷体_GB2312" pitchFamily="49" charset="-122"/>
              </a:rPr>
              <a:t>每月</a:t>
            </a:r>
            <a:r>
              <a:rPr lang="zh-CN" altLang="en-US" sz="2400" b="1" dirty="0">
                <a:solidFill>
                  <a:srgbClr val="0066FF"/>
                </a:solidFill>
                <a:latin typeface="Arial" panose="020B0604020202020204" pitchFamily="34" charset="0"/>
                <a:ea typeface="楷体_GB2312" pitchFamily="49" charset="-122"/>
              </a:rPr>
              <a:t>（就得）更换一把刀，砍断骨头。如今，我的刀（用了）十九年，所宰的牛有几千头了，但刀刃的锋利就像刚从</a:t>
            </a:r>
            <a:r>
              <a:rPr lang="zh-CN" altLang="en-US" sz="2400" b="1" u="sng" dirty="0">
                <a:solidFill>
                  <a:srgbClr val="FF3399"/>
                </a:solidFill>
                <a:latin typeface="Arial" panose="020B0604020202020204" pitchFamily="34" charset="0"/>
                <a:ea typeface="楷体_GB2312" pitchFamily="49" charset="-122"/>
              </a:rPr>
              <a:t>磨刀石</a:t>
            </a:r>
            <a:r>
              <a:rPr lang="zh-CN" altLang="en-US" sz="2400" b="1" dirty="0">
                <a:solidFill>
                  <a:srgbClr val="0066FF"/>
                </a:solidFill>
                <a:latin typeface="Arial" panose="020B0604020202020204" pitchFamily="34" charset="0"/>
                <a:ea typeface="楷体_GB2312" pitchFamily="49" charset="-122"/>
              </a:rPr>
              <a:t>上磨</a:t>
            </a:r>
            <a:r>
              <a:rPr lang="zh-CN" altLang="en-US" sz="2400" b="1" u="sng" dirty="0">
                <a:solidFill>
                  <a:srgbClr val="FF3399"/>
                </a:solidFill>
                <a:latin typeface="Arial" panose="020B0604020202020204" pitchFamily="34" charset="0"/>
                <a:ea typeface="楷体_GB2312" pitchFamily="49" charset="-122"/>
              </a:rPr>
              <a:t>出来</a:t>
            </a:r>
            <a:r>
              <a:rPr lang="zh-CN" altLang="en-US" sz="2400" b="1" dirty="0">
                <a:solidFill>
                  <a:srgbClr val="0066FF"/>
                </a:solidFill>
                <a:latin typeface="Arial" panose="020B0604020202020204" pitchFamily="34" charset="0"/>
                <a:ea typeface="楷体_GB2312" pitchFamily="49" charset="-122"/>
              </a:rPr>
              <a:t>的一样。</a:t>
            </a:r>
            <a:r>
              <a:rPr lang="zh-CN" altLang="en-US" sz="2400" b="1" dirty="0">
                <a:solidFill>
                  <a:srgbClr val="0066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sz="2400" b="1" dirty="0">
              <a:solidFill>
                <a:srgbClr val="0066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endParaRPr lang="zh-CN" altLang="en-US" sz="2400" b="1" dirty="0">
              <a:solidFill>
                <a:srgbClr val="0066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06194" name="椭圆形标注 306193"/>
          <p:cNvSpPr/>
          <p:nvPr/>
        </p:nvSpPr>
        <p:spPr>
          <a:xfrm>
            <a:off x="107950" y="1196975"/>
            <a:ext cx="1727200" cy="863600"/>
          </a:xfrm>
          <a:prstGeom prst="wedgeEllipseCallout">
            <a:avLst>
              <a:gd name="adj1" fmla="val -39616"/>
              <a:gd name="adj2" fmla="val 59926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p>
            <a:pPr algn="ctr"/>
            <a:r>
              <a:rPr lang="zh-CN" altLang="en-US" sz="2000" b="1" dirty="0">
                <a:solidFill>
                  <a:srgbClr val="FF33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宾语前置的标志</a:t>
            </a:r>
            <a:endParaRPr lang="zh-CN" altLang="en-US" sz="2000" b="1" dirty="0">
              <a:solidFill>
                <a:srgbClr val="FF33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06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06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306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306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306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306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7" dur="2000"/>
                                        <p:tgtEl>
                                          <p:spTgt spid="306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184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0" dur="2000"/>
                                        <p:tgtEl>
                                          <p:spTgt spid="306184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5" dur="500"/>
                                        <p:tgtEl>
                                          <p:spTgt spid="306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0" dur="500"/>
                                        <p:tgtEl>
                                          <p:spTgt spid="306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5" dur="500"/>
                                        <p:tgtEl>
                                          <p:spTgt spid="306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0" dur="500"/>
                                        <p:tgtEl>
                                          <p:spTgt spid="306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5" dur="500"/>
                                        <p:tgtEl>
                                          <p:spTgt spid="306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0" dur="500"/>
                                        <p:tgtEl>
                                          <p:spTgt spid="306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5" dur="500"/>
                                        <p:tgtEl>
                                          <p:spTgt spid="3061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0" dur="500"/>
                                        <p:tgtEl>
                                          <p:spTgt spid="3061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5" dur="500"/>
                                        <p:tgtEl>
                                          <p:spTgt spid="306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90" dur="2000"/>
                                        <p:tgtEl>
                                          <p:spTgt spid="306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6178" grpId="0" animBg="1"/>
      <p:bldP spid="306179" grpId="0" animBg="1"/>
      <p:bldP spid="306180" grpId="0" animBg="1"/>
      <p:bldP spid="306181" grpId="0" animBg="1"/>
      <p:bldP spid="306182" grpId="0" animBg="1"/>
      <p:bldP spid="306183" grpId="0" animBg="1"/>
      <p:bldP spid="306184" grpId="0" animBg="1" build="allAtOnce"/>
      <p:bldP spid="306185" grpId="0" animBg="1"/>
      <p:bldP spid="306186" grpId="0" animBg="1"/>
      <p:bldP spid="306187" grpId="0" animBg="1"/>
      <p:bldP spid="306188" grpId="0" animBg="1"/>
      <p:bldP spid="306189" grpId="0" animBg="1"/>
      <p:bldP spid="306190" grpId="0" animBg="1"/>
      <p:bldP spid="306191" grpId="0" animBg="1"/>
      <p:bldP spid="306192" grpId="0" animBg="1"/>
      <p:bldP spid="306193" grpId="0"/>
      <p:bldP spid="30619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6385" name="文本框 307201"/>
          <p:cNvSpPr txBox="1"/>
          <p:nvPr/>
        </p:nvSpPr>
        <p:spPr>
          <a:xfrm>
            <a:off x="250825" y="260350"/>
            <a:ext cx="8713788" cy="3667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endParaRPr 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386" name="标题 307202"/>
          <p:cNvSpPr>
            <a:spLocks noGrp="1"/>
          </p:cNvSpPr>
          <p:nvPr>
            <p:ph type="title"/>
          </p:nvPr>
        </p:nvSpPr>
        <p:spPr>
          <a:xfrm>
            <a:off x="250825" y="620713"/>
            <a:ext cx="8893175" cy="5602287"/>
          </a:xfrm>
          <a:noFill/>
          <a:ln>
            <a:noFill/>
          </a:ln>
        </p:spPr>
        <p:txBody>
          <a:bodyPr anchor="ctr"/>
          <a:p>
            <a:pPr algn="l"/>
            <a:r>
              <a:rPr lang="zh-CN" altLang="en-US" sz="2800" b="1" dirty="0">
                <a:ea typeface="隶书" pitchFamily="49" charset="-122"/>
              </a:rPr>
              <a:t>彼节者有</a:t>
            </a:r>
            <a:r>
              <a:rPr lang="zh-CN" altLang="en-US" sz="2800" b="1" dirty="0">
                <a:solidFill>
                  <a:srgbClr val="FF0000"/>
                </a:solidFill>
                <a:ea typeface="隶书" pitchFamily="49" charset="-122"/>
              </a:rPr>
              <a:t>间</a:t>
            </a:r>
            <a:r>
              <a:rPr lang="zh-CN" altLang="en-US" sz="2800" b="1" dirty="0">
                <a:ea typeface="隶书" pitchFamily="49" charset="-122"/>
              </a:rPr>
              <a:t>，而刀刃者</a:t>
            </a:r>
            <a:r>
              <a:rPr lang="zh-CN" altLang="en-US" sz="2800" b="1" u="sng" dirty="0">
                <a:solidFill>
                  <a:srgbClr val="FF0000"/>
                </a:solidFill>
                <a:ea typeface="隶书" pitchFamily="49" charset="-122"/>
              </a:rPr>
              <a:t>无厚</a:t>
            </a:r>
            <a:r>
              <a:rPr lang="zh-CN" altLang="en-US" sz="2800" b="1" dirty="0">
                <a:ea typeface="隶书" pitchFamily="49" charset="-122"/>
              </a:rPr>
              <a:t>。以无厚入有间，</a:t>
            </a:r>
            <a:r>
              <a:rPr lang="zh-CN" altLang="en-US" sz="2800" b="1" dirty="0">
                <a:solidFill>
                  <a:srgbClr val="FF0000"/>
                </a:solidFill>
                <a:ea typeface="隶书" pitchFamily="49" charset="-122"/>
              </a:rPr>
              <a:t>恢恢乎</a:t>
            </a:r>
            <a:br>
              <a:rPr lang="zh-CN" altLang="en-US" sz="2800" b="1" dirty="0">
                <a:solidFill>
                  <a:srgbClr val="FF0000"/>
                </a:solidFill>
                <a:ea typeface="隶书" pitchFamily="49" charset="-122"/>
              </a:rPr>
            </a:br>
            <a:br>
              <a:rPr lang="zh-CN" altLang="en-US" sz="2800" b="1" dirty="0">
                <a:solidFill>
                  <a:srgbClr val="FF0000"/>
                </a:solidFill>
                <a:ea typeface="隶书" pitchFamily="49" charset="-122"/>
              </a:rPr>
            </a:br>
            <a:br>
              <a:rPr lang="zh-CN" altLang="en-US" sz="2800" b="1" dirty="0">
                <a:solidFill>
                  <a:srgbClr val="FF0000"/>
                </a:solidFill>
                <a:ea typeface="隶书" pitchFamily="49" charset="-122"/>
              </a:rPr>
            </a:br>
            <a:r>
              <a:rPr lang="zh-CN" altLang="en-US" sz="2800" b="1" dirty="0">
                <a:ea typeface="隶书" pitchFamily="49" charset="-122"/>
              </a:rPr>
              <a:t>其于</a:t>
            </a:r>
            <a:r>
              <a:rPr lang="zh-CN" altLang="en-US" sz="2800" b="1" u="sng" dirty="0">
                <a:solidFill>
                  <a:srgbClr val="FF0000"/>
                </a:solidFill>
                <a:ea typeface="隶书" pitchFamily="49" charset="-122"/>
              </a:rPr>
              <a:t>游刃</a:t>
            </a:r>
            <a:r>
              <a:rPr lang="zh-CN" altLang="en-US" sz="2800" b="1" dirty="0">
                <a:ea typeface="隶书" pitchFamily="49" charset="-122"/>
              </a:rPr>
              <a:t>必有余地矣，</a:t>
            </a:r>
            <a:r>
              <a:rPr lang="zh-CN" altLang="en-US" sz="2800" b="1" u="sng" dirty="0">
                <a:solidFill>
                  <a:srgbClr val="FF0000"/>
                </a:solidFill>
                <a:ea typeface="隶书" pitchFamily="49" charset="-122"/>
              </a:rPr>
              <a:t>是以</a:t>
            </a:r>
            <a:r>
              <a:rPr lang="zh-CN" altLang="en-US" sz="2800" b="1" dirty="0">
                <a:ea typeface="隶书" pitchFamily="49" charset="-122"/>
              </a:rPr>
              <a:t>十九年而刀刃若新发于硎。</a:t>
            </a:r>
            <a:br>
              <a:rPr lang="zh-CN" altLang="en-US" sz="2800" b="1" dirty="0">
                <a:ea typeface="隶书" pitchFamily="49" charset="-122"/>
              </a:rPr>
            </a:br>
            <a:br>
              <a:rPr lang="zh-CN" altLang="en-US" sz="2800" b="1" dirty="0">
                <a:ea typeface="隶书" pitchFamily="49" charset="-122"/>
              </a:rPr>
            </a:br>
            <a:br>
              <a:rPr lang="zh-CN" altLang="en-US" sz="2800" b="1" dirty="0">
                <a:ea typeface="隶书" pitchFamily="49" charset="-122"/>
              </a:rPr>
            </a:br>
            <a:r>
              <a:rPr lang="zh-CN" altLang="en-US" sz="2800" b="1" u="sng" dirty="0">
                <a:solidFill>
                  <a:srgbClr val="FF0000"/>
                </a:solidFill>
                <a:ea typeface="隶书" pitchFamily="49" charset="-122"/>
              </a:rPr>
              <a:t>虽然</a:t>
            </a:r>
            <a:r>
              <a:rPr lang="zh-CN" altLang="en-US" sz="2800" b="1" dirty="0">
                <a:ea typeface="隶书" pitchFamily="49" charset="-122"/>
              </a:rPr>
              <a:t>，每</a:t>
            </a:r>
            <a:r>
              <a:rPr lang="zh-CN" altLang="en-US" sz="2800" b="1" u="sng" dirty="0">
                <a:solidFill>
                  <a:srgbClr val="FF0000"/>
                </a:solidFill>
                <a:ea typeface="隶书" pitchFamily="49" charset="-122"/>
              </a:rPr>
              <a:t>至于族</a:t>
            </a:r>
            <a:r>
              <a:rPr lang="zh-CN" altLang="en-US" sz="2800" b="1" dirty="0">
                <a:ea typeface="隶书" pitchFamily="49" charset="-122"/>
              </a:rPr>
              <a:t>，吾见其难为，</a:t>
            </a:r>
            <a:r>
              <a:rPr lang="zh-CN" altLang="en-US" sz="2800" b="1" u="sng" dirty="0">
                <a:solidFill>
                  <a:srgbClr val="FF0000"/>
                </a:solidFill>
                <a:ea typeface="隶书" pitchFamily="49" charset="-122"/>
              </a:rPr>
              <a:t>怵然为戒</a:t>
            </a:r>
            <a:r>
              <a:rPr lang="zh-CN" altLang="en-US" sz="2800" b="1" dirty="0">
                <a:ea typeface="隶书" pitchFamily="49" charset="-122"/>
              </a:rPr>
              <a:t>，视</a:t>
            </a:r>
            <a:r>
              <a:rPr lang="zh-CN" altLang="en-US" sz="2800" b="1" u="sng" dirty="0">
                <a:solidFill>
                  <a:srgbClr val="FF0000"/>
                </a:solidFill>
                <a:ea typeface="隶书" pitchFamily="49" charset="-122"/>
              </a:rPr>
              <a:t>为</a:t>
            </a:r>
            <a:r>
              <a:rPr lang="zh-CN" altLang="en-US" sz="2800" b="1" dirty="0">
                <a:ea typeface="隶书" pitchFamily="49" charset="-122"/>
              </a:rPr>
              <a:t>止，</a:t>
            </a:r>
            <a:br>
              <a:rPr lang="zh-CN" altLang="en-US" sz="2800" b="1" dirty="0">
                <a:ea typeface="隶书" pitchFamily="49" charset="-122"/>
              </a:rPr>
            </a:br>
            <a:br>
              <a:rPr lang="zh-CN" altLang="en-US" sz="2800" b="1" dirty="0">
                <a:ea typeface="隶书" pitchFamily="49" charset="-122"/>
              </a:rPr>
            </a:br>
            <a:br>
              <a:rPr lang="zh-CN" altLang="en-US" sz="2800" b="1" dirty="0">
                <a:ea typeface="隶书" pitchFamily="49" charset="-122"/>
              </a:rPr>
            </a:br>
            <a:r>
              <a:rPr lang="zh-CN" altLang="en-US" sz="2800" b="1" dirty="0">
                <a:ea typeface="隶书" pitchFamily="49" charset="-122"/>
              </a:rPr>
              <a:t>行</a:t>
            </a:r>
            <a:r>
              <a:rPr lang="zh-CN" altLang="en-US" sz="2800" b="1" u="sng" dirty="0">
                <a:solidFill>
                  <a:srgbClr val="FF0000"/>
                </a:solidFill>
                <a:ea typeface="隶书" pitchFamily="49" charset="-122"/>
              </a:rPr>
              <a:t>为</a:t>
            </a:r>
            <a:r>
              <a:rPr lang="zh-CN" altLang="en-US" sz="2800" b="1" dirty="0">
                <a:ea typeface="隶书" pitchFamily="49" charset="-122"/>
              </a:rPr>
              <a:t>迟，动刀甚微。謋然已解，</a:t>
            </a:r>
            <a:r>
              <a:rPr lang="zh-CN" altLang="en-US" sz="2800" b="1" dirty="0">
                <a:solidFill>
                  <a:schemeClr val="tx1"/>
                </a:solidFill>
                <a:ea typeface="隶书" pitchFamily="49" charset="-122"/>
              </a:rPr>
              <a:t>如土委地</a:t>
            </a:r>
            <a:r>
              <a:rPr lang="zh-CN" altLang="en-US" sz="2800" b="1" dirty="0">
                <a:ea typeface="隶书" pitchFamily="49" charset="-122"/>
              </a:rPr>
              <a:t>。提刀而立，为之四顾，</a:t>
            </a:r>
            <a:r>
              <a:rPr lang="zh-CN" altLang="en-US" sz="2800" b="1" u="sng" dirty="0">
                <a:solidFill>
                  <a:srgbClr val="FF0000"/>
                </a:solidFill>
                <a:ea typeface="隶书" pitchFamily="49" charset="-122"/>
              </a:rPr>
              <a:t>为之</a:t>
            </a:r>
            <a:r>
              <a:rPr lang="zh-CN" altLang="en-US" sz="2800" b="1" dirty="0">
                <a:ea typeface="隶书" pitchFamily="49" charset="-122"/>
              </a:rPr>
              <a:t>踌躇满志，</a:t>
            </a:r>
            <a:r>
              <a:rPr lang="zh-CN" altLang="en-US" sz="2800" b="1" u="sng" dirty="0">
                <a:solidFill>
                  <a:srgbClr val="FF0000"/>
                </a:solidFill>
                <a:ea typeface="隶书" pitchFamily="49" charset="-122"/>
              </a:rPr>
              <a:t>善</a:t>
            </a:r>
            <a:r>
              <a:rPr lang="zh-CN" altLang="en-US" sz="2800" b="1" dirty="0">
                <a:ea typeface="隶书" pitchFamily="49" charset="-122"/>
              </a:rPr>
              <a:t>刀而藏之。</a:t>
            </a:r>
            <a:endParaRPr lang="zh-CN" altLang="en-US" sz="2800" b="1" dirty="0">
              <a:ea typeface="隶书" pitchFamily="49" charset="-122"/>
            </a:endParaRPr>
          </a:p>
        </p:txBody>
      </p:sp>
      <p:sp>
        <p:nvSpPr>
          <p:cNvPr id="307204" name="椭圆形标注 307203"/>
          <p:cNvSpPr/>
          <p:nvPr/>
        </p:nvSpPr>
        <p:spPr>
          <a:xfrm>
            <a:off x="323850" y="260350"/>
            <a:ext cx="1441450" cy="692150"/>
          </a:xfrm>
          <a:prstGeom prst="wedgeEllipseCallout">
            <a:avLst>
              <a:gd name="adj1" fmla="val 60463"/>
              <a:gd name="adj2" fmla="val 65139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p>
            <a:pPr algn="ctr"/>
            <a:r>
              <a:rPr lang="zh-CN" altLang="en-US" sz="2400" b="1" dirty="0">
                <a:solidFill>
                  <a:srgbClr val="FF33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间隙</a:t>
            </a:r>
            <a:endParaRPr lang="zh-CN" altLang="en-US" sz="2400" b="1" dirty="0">
              <a:solidFill>
                <a:srgbClr val="FF33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07205" name="椭圆形标注 307204"/>
          <p:cNvSpPr/>
          <p:nvPr/>
        </p:nvSpPr>
        <p:spPr>
          <a:xfrm>
            <a:off x="2195513" y="188913"/>
            <a:ext cx="2881312" cy="792162"/>
          </a:xfrm>
          <a:prstGeom prst="wedgeEllipseCallout">
            <a:avLst>
              <a:gd name="adj1" fmla="val 25042"/>
              <a:gd name="adj2" fmla="val 65028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p>
            <a:pPr algn="ctr"/>
            <a:r>
              <a:rPr lang="zh-CN" altLang="en-US" sz="2400" b="1" dirty="0">
                <a:solidFill>
                  <a:srgbClr val="FF33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形作名，厚度</a:t>
            </a:r>
            <a:endParaRPr lang="zh-CN" altLang="en-US" sz="2400" b="1" dirty="0">
              <a:solidFill>
                <a:srgbClr val="FF33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07206" name="椭圆形标注 307205"/>
          <p:cNvSpPr/>
          <p:nvPr/>
        </p:nvSpPr>
        <p:spPr>
          <a:xfrm>
            <a:off x="6300788" y="1628775"/>
            <a:ext cx="2374900" cy="647700"/>
          </a:xfrm>
          <a:prstGeom prst="wedgeEllipseCallout">
            <a:avLst>
              <a:gd name="adj1" fmla="val 33491"/>
              <a:gd name="adj2" fmla="val -65685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p>
            <a:pPr algn="ctr"/>
            <a:r>
              <a:rPr lang="en-US" altLang="zh-CN" sz="2000" b="1">
                <a:solidFill>
                  <a:srgbClr val="FF33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……</a:t>
            </a:r>
            <a:r>
              <a:rPr lang="zh-CN" altLang="en-US" sz="2000" b="1" dirty="0">
                <a:solidFill>
                  <a:srgbClr val="FF33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的样子</a:t>
            </a:r>
            <a:endParaRPr lang="zh-CN" altLang="en-US" sz="2000" b="1" dirty="0">
              <a:solidFill>
                <a:srgbClr val="FF33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07207" name="椭圆形标注 307206"/>
          <p:cNvSpPr/>
          <p:nvPr/>
        </p:nvSpPr>
        <p:spPr>
          <a:xfrm>
            <a:off x="5148263" y="260350"/>
            <a:ext cx="2520950" cy="692150"/>
          </a:xfrm>
          <a:prstGeom prst="wedgeEllipseCallout">
            <a:avLst>
              <a:gd name="adj1" fmla="val 49685"/>
              <a:gd name="adj2" fmla="val 73394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p>
            <a:pPr algn="ctr"/>
            <a:r>
              <a:rPr lang="zh-CN" altLang="en-US" sz="2000" b="1" dirty="0">
                <a:solidFill>
                  <a:srgbClr val="FF33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很宽绰的样子</a:t>
            </a:r>
            <a:endParaRPr lang="zh-CN" altLang="en-US" sz="2000" b="1" dirty="0">
              <a:solidFill>
                <a:srgbClr val="FF33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07208" name="椭圆形标注 307207"/>
          <p:cNvSpPr/>
          <p:nvPr/>
        </p:nvSpPr>
        <p:spPr>
          <a:xfrm>
            <a:off x="0" y="1557338"/>
            <a:ext cx="2160588" cy="647700"/>
          </a:xfrm>
          <a:prstGeom prst="wedgeEllipseCallout">
            <a:avLst>
              <a:gd name="adj1" fmla="val 11060"/>
              <a:gd name="adj2" fmla="val 77449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p>
            <a:pPr algn="ctr"/>
            <a:r>
              <a:rPr lang="zh-CN" altLang="en-US" sz="2000" b="1" dirty="0">
                <a:solidFill>
                  <a:srgbClr val="FF33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刀刃的运转</a:t>
            </a:r>
            <a:endParaRPr lang="zh-CN" altLang="en-US" sz="2000" b="1" dirty="0">
              <a:solidFill>
                <a:srgbClr val="FF33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07209" name="椭圆形标注 307208"/>
          <p:cNvSpPr/>
          <p:nvPr/>
        </p:nvSpPr>
        <p:spPr>
          <a:xfrm>
            <a:off x="2771775" y="1557338"/>
            <a:ext cx="2087563" cy="692150"/>
          </a:xfrm>
          <a:prstGeom prst="wedgeEllipseCallout">
            <a:avLst>
              <a:gd name="adj1" fmla="val 26273"/>
              <a:gd name="adj2" fmla="val 77750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p>
            <a:pPr algn="ctr"/>
            <a:r>
              <a:rPr lang="zh-CN" altLang="en-US" sz="2000" b="1" dirty="0">
                <a:solidFill>
                  <a:srgbClr val="FF33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宾前，因此</a:t>
            </a:r>
            <a:endParaRPr lang="zh-CN" altLang="en-US" sz="2000" b="1" dirty="0">
              <a:solidFill>
                <a:srgbClr val="FF33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07210" name="椭圆形标注 307209"/>
          <p:cNvSpPr/>
          <p:nvPr/>
        </p:nvSpPr>
        <p:spPr>
          <a:xfrm>
            <a:off x="0" y="2924175"/>
            <a:ext cx="1874838" cy="692150"/>
          </a:xfrm>
          <a:prstGeom prst="wedgeEllipseCallout">
            <a:avLst>
              <a:gd name="adj1" fmla="val -16894"/>
              <a:gd name="adj2" fmla="val 65139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p>
            <a:pPr algn="ctr"/>
            <a:r>
              <a:rPr lang="zh-CN" altLang="en-US" sz="2000" b="1" dirty="0">
                <a:solidFill>
                  <a:srgbClr val="FF33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虽然这样</a:t>
            </a:r>
            <a:endParaRPr lang="zh-CN" altLang="en-US" sz="2000" b="1" dirty="0">
              <a:solidFill>
                <a:srgbClr val="FF33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07211" name="椭圆形标注 307210"/>
          <p:cNvSpPr/>
          <p:nvPr/>
        </p:nvSpPr>
        <p:spPr>
          <a:xfrm>
            <a:off x="2124075" y="2852738"/>
            <a:ext cx="1441450" cy="692150"/>
          </a:xfrm>
          <a:prstGeom prst="wedgeEllipseCallout">
            <a:avLst>
              <a:gd name="adj1" fmla="val -49449"/>
              <a:gd name="adj2" fmla="val 75690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p>
            <a:pPr algn="ctr"/>
            <a:r>
              <a:rPr lang="zh-CN" altLang="en-US" sz="2400" b="1" dirty="0">
                <a:solidFill>
                  <a:srgbClr val="FF33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碰到</a:t>
            </a:r>
            <a:endParaRPr lang="zh-CN" altLang="en-US" sz="2400" b="1" dirty="0">
              <a:solidFill>
                <a:srgbClr val="FF33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07212" name="椭圆形标注 307211"/>
          <p:cNvSpPr/>
          <p:nvPr/>
        </p:nvSpPr>
        <p:spPr>
          <a:xfrm>
            <a:off x="2771775" y="4076700"/>
            <a:ext cx="3529013" cy="720725"/>
          </a:xfrm>
          <a:prstGeom prst="wedgeEllipseCallout">
            <a:avLst>
              <a:gd name="adj1" fmla="val -50227"/>
              <a:gd name="adj2" fmla="val -68944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p>
            <a:pPr algn="ctr"/>
            <a:r>
              <a:rPr lang="zh-CN" altLang="en-US" sz="2000" b="1" dirty="0">
                <a:solidFill>
                  <a:srgbClr val="FF33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筋骨交错聚结的地方</a:t>
            </a:r>
            <a:endParaRPr lang="zh-CN" altLang="en-US" sz="2000" b="1" dirty="0">
              <a:solidFill>
                <a:srgbClr val="FF33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07214" name="线形标注 1 307213"/>
          <p:cNvSpPr/>
          <p:nvPr/>
        </p:nvSpPr>
        <p:spPr>
          <a:xfrm>
            <a:off x="6588125" y="2997200"/>
            <a:ext cx="1230313" cy="503238"/>
          </a:xfrm>
          <a:prstGeom prst="borderCallout1">
            <a:avLst>
              <a:gd name="adj1" fmla="val 22713"/>
              <a:gd name="adj2" fmla="val 106194"/>
              <a:gd name="adj3" fmla="val 151421"/>
              <a:gd name="adj4" fmla="val 106194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p>
            <a:pPr algn="ctr"/>
            <a:r>
              <a:rPr lang="zh-CN" altLang="en-US" sz="2000" b="1" dirty="0">
                <a:solidFill>
                  <a:srgbClr val="FF33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省略“之”</a:t>
            </a:r>
            <a:endParaRPr lang="zh-CN" altLang="en-US" sz="2000" b="1" dirty="0">
              <a:solidFill>
                <a:srgbClr val="FF33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07215" name="线形标注 1 307214"/>
          <p:cNvSpPr/>
          <p:nvPr/>
        </p:nvSpPr>
        <p:spPr>
          <a:xfrm>
            <a:off x="1187450" y="4365625"/>
            <a:ext cx="1441450" cy="431800"/>
          </a:xfrm>
          <a:prstGeom prst="borderCallout1">
            <a:avLst>
              <a:gd name="adj1" fmla="val 26472"/>
              <a:gd name="adj2" fmla="val -5287"/>
              <a:gd name="adj3" fmla="val 202204"/>
              <a:gd name="adj4" fmla="val -10134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p>
            <a:pPr algn="ctr"/>
            <a:r>
              <a:rPr lang="zh-CN" altLang="en-US" sz="2000" b="1" dirty="0">
                <a:solidFill>
                  <a:srgbClr val="FF33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省略“之”</a:t>
            </a:r>
            <a:endParaRPr lang="zh-CN" altLang="en-US" sz="2000" b="1" dirty="0">
              <a:solidFill>
                <a:srgbClr val="FF33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07217" name="矩形 307216"/>
          <p:cNvSpPr/>
          <p:nvPr/>
        </p:nvSpPr>
        <p:spPr>
          <a:xfrm>
            <a:off x="3995738" y="2852738"/>
            <a:ext cx="2016125" cy="720725"/>
          </a:xfrm>
          <a:prstGeom prst="rect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algn="ctr"/>
            <a:r>
              <a:rPr lang="zh-CN" altLang="en-US" sz="2000" b="1" dirty="0">
                <a:solidFill>
                  <a:srgbClr val="FF33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小心翼翼地</a:t>
            </a:r>
            <a:endParaRPr lang="zh-CN" altLang="en-US" sz="2000" b="1" dirty="0">
              <a:solidFill>
                <a:srgbClr val="FF33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ctr"/>
            <a:r>
              <a:rPr lang="zh-CN" altLang="en-US" sz="2000" b="1" dirty="0">
                <a:solidFill>
                  <a:srgbClr val="FF33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提高警惕</a:t>
            </a:r>
            <a:endParaRPr lang="zh-CN" altLang="en-US" sz="2000" b="1" dirty="0">
              <a:solidFill>
                <a:srgbClr val="FF33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399" name="直接连接符 307217"/>
          <p:cNvSpPr/>
          <p:nvPr/>
        </p:nvSpPr>
        <p:spPr>
          <a:xfrm flipH="1" flipV="1">
            <a:off x="6156325" y="3284538"/>
            <a:ext cx="360363" cy="504825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307219" name="椭圆形标注 307218"/>
          <p:cNvSpPr/>
          <p:nvPr/>
        </p:nvSpPr>
        <p:spPr>
          <a:xfrm>
            <a:off x="900113" y="5876925"/>
            <a:ext cx="1584325" cy="692150"/>
          </a:xfrm>
          <a:prstGeom prst="wedgeEllipseCallout">
            <a:avLst>
              <a:gd name="adj1" fmla="val 52204"/>
              <a:gd name="adj2" fmla="val -70644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p>
            <a:pPr algn="ctr"/>
            <a:r>
              <a:rPr lang="zh-CN" altLang="en-US" sz="2000" b="1" dirty="0">
                <a:solidFill>
                  <a:srgbClr val="FF33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为此</a:t>
            </a:r>
            <a:endParaRPr lang="zh-CN" altLang="en-US" sz="2000" b="1" dirty="0">
              <a:solidFill>
                <a:srgbClr val="FF33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07220" name="椭圆形标注 307219"/>
          <p:cNvSpPr/>
          <p:nvPr/>
        </p:nvSpPr>
        <p:spPr>
          <a:xfrm>
            <a:off x="4356100" y="5994400"/>
            <a:ext cx="2376488" cy="603250"/>
          </a:xfrm>
          <a:prstGeom prst="wedgeEllipseCallout">
            <a:avLst>
              <a:gd name="adj1" fmla="val -26755"/>
              <a:gd name="adj2" fmla="val -68685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p>
            <a:pPr algn="ctr"/>
            <a:r>
              <a:rPr lang="zh-CN" altLang="en-US" sz="2000" b="1" dirty="0">
                <a:solidFill>
                  <a:srgbClr val="FF33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通“缮”</a:t>
            </a:r>
            <a:r>
              <a:rPr lang="en-US" altLang="zh-CN" sz="2000" b="1" dirty="0">
                <a:solidFill>
                  <a:srgbClr val="FF33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2000" b="1" dirty="0">
                <a:solidFill>
                  <a:srgbClr val="FF33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擦拭</a:t>
            </a:r>
            <a:endParaRPr lang="zh-CN" altLang="en-US" sz="2000" b="1" dirty="0">
              <a:solidFill>
                <a:srgbClr val="FF33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07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307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307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307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307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2000"/>
                                        <p:tgtEl>
                                          <p:spTgt spid="307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7" dur="2000"/>
                                        <p:tgtEl>
                                          <p:spTgt spid="307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2" dur="2000"/>
                                        <p:tgtEl>
                                          <p:spTgt spid="3072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7" dur="2000"/>
                                        <p:tgtEl>
                                          <p:spTgt spid="307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2" dur="2000"/>
                                        <p:tgtEl>
                                          <p:spTgt spid="3072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7" dur="2000"/>
                                        <p:tgtEl>
                                          <p:spTgt spid="307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2" dur="2000"/>
                                        <p:tgtEl>
                                          <p:spTgt spid="307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7" dur="2000"/>
                                        <p:tgtEl>
                                          <p:spTgt spid="307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2" dur="2000"/>
                                        <p:tgtEl>
                                          <p:spTgt spid="307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04" grpId="0" animBg="1"/>
      <p:bldP spid="307205" grpId="0" animBg="1"/>
      <p:bldP spid="307206" grpId="0" animBg="1"/>
      <p:bldP spid="307207" grpId="0" animBg="1"/>
      <p:bldP spid="307208" grpId="0" animBg="1"/>
      <p:bldP spid="307209" grpId="0" animBg="1"/>
      <p:bldP spid="307210" grpId="0" animBg="1"/>
      <p:bldP spid="307211" grpId="0" animBg="1"/>
      <p:bldP spid="307212" grpId="0" animBg="1"/>
      <p:bldP spid="307214" grpId="0" animBg="1"/>
      <p:bldP spid="307215" grpId="0" animBg="1"/>
      <p:bldP spid="307217" grpId="0" animBg="1"/>
      <p:bldP spid="307219" grpId="0" animBg="1"/>
      <p:bldP spid="30722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7409" name="矩形 322563"/>
          <p:cNvSpPr/>
          <p:nvPr/>
        </p:nvSpPr>
        <p:spPr>
          <a:xfrm>
            <a:off x="468313" y="549275"/>
            <a:ext cx="8207375" cy="19177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2400" b="1" dirty="0">
                <a:solidFill>
                  <a:schemeClr val="tx2"/>
                </a:solidFill>
                <a:latin typeface="Arial" panose="020B0604020202020204" pitchFamily="34" charset="0"/>
                <a:ea typeface="楷体_GB2312" pitchFamily="49" charset="-122"/>
              </a:rPr>
              <a:t>彼节者有</a:t>
            </a:r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间</a:t>
            </a:r>
            <a:r>
              <a:rPr lang="zh-CN" altLang="en-US" sz="2400" b="1" dirty="0">
                <a:solidFill>
                  <a:schemeClr val="tx2"/>
                </a:solidFill>
                <a:latin typeface="Arial" panose="020B0604020202020204" pitchFamily="34" charset="0"/>
                <a:ea typeface="楷体_GB2312" pitchFamily="49" charset="-122"/>
              </a:rPr>
              <a:t>，而刀刃者</a:t>
            </a:r>
            <a:r>
              <a:rPr lang="zh-CN" altLang="en-US" sz="2400" b="1" u="sng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无厚</a:t>
            </a:r>
            <a:r>
              <a:rPr lang="zh-CN" altLang="en-US" sz="2400" b="1" dirty="0">
                <a:solidFill>
                  <a:schemeClr val="tx2"/>
                </a:solidFill>
                <a:latin typeface="Arial" panose="020B0604020202020204" pitchFamily="34" charset="0"/>
                <a:ea typeface="楷体_GB2312" pitchFamily="49" charset="-122"/>
              </a:rPr>
              <a:t>。以无厚入有间，</a:t>
            </a:r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恢恢乎</a:t>
            </a:r>
            <a:r>
              <a:rPr lang="zh-CN" altLang="en-US" sz="2400" b="1" dirty="0">
                <a:solidFill>
                  <a:schemeClr val="tx2"/>
                </a:solidFill>
                <a:latin typeface="Arial" panose="020B0604020202020204" pitchFamily="34" charset="0"/>
                <a:ea typeface="楷体_GB2312" pitchFamily="49" charset="-122"/>
              </a:rPr>
              <a:t>其于</a:t>
            </a:r>
            <a:r>
              <a:rPr lang="zh-CN" altLang="en-US" sz="2400" b="1" u="sng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游刃</a:t>
            </a:r>
            <a:r>
              <a:rPr lang="zh-CN" altLang="en-US" sz="2400" b="1" dirty="0">
                <a:solidFill>
                  <a:schemeClr val="tx2"/>
                </a:solidFill>
                <a:latin typeface="Arial" panose="020B0604020202020204" pitchFamily="34" charset="0"/>
                <a:ea typeface="楷体_GB2312" pitchFamily="49" charset="-122"/>
              </a:rPr>
              <a:t>必有余地矣，</a:t>
            </a:r>
            <a:r>
              <a:rPr lang="zh-CN" altLang="en-US" sz="2400" b="1" u="sng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是以</a:t>
            </a:r>
            <a:r>
              <a:rPr lang="zh-CN" altLang="en-US" sz="2400" b="1" dirty="0">
                <a:solidFill>
                  <a:schemeClr val="tx2"/>
                </a:solidFill>
                <a:latin typeface="Arial" panose="020B0604020202020204" pitchFamily="34" charset="0"/>
                <a:ea typeface="楷体_GB2312" pitchFamily="49" charset="-122"/>
              </a:rPr>
              <a:t>十九年而刀刃若新发于硎。</a:t>
            </a:r>
            <a:r>
              <a:rPr lang="zh-CN" altLang="en-US" sz="2400" b="1" u="sng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虽然</a:t>
            </a:r>
            <a:r>
              <a:rPr lang="zh-CN" altLang="en-US" sz="2400" b="1" dirty="0">
                <a:solidFill>
                  <a:schemeClr val="tx2"/>
                </a:solidFill>
                <a:latin typeface="Arial" panose="020B0604020202020204" pitchFamily="34" charset="0"/>
                <a:ea typeface="楷体_GB2312" pitchFamily="49" charset="-122"/>
              </a:rPr>
              <a:t>，每</a:t>
            </a:r>
            <a:r>
              <a:rPr lang="zh-CN" altLang="en-US" sz="2400" b="1" u="sng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至于族</a:t>
            </a:r>
            <a:r>
              <a:rPr lang="zh-CN" altLang="en-US" sz="2400" b="1" dirty="0">
                <a:solidFill>
                  <a:schemeClr val="tx2"/>
                </a:solidFill>
                <a:latin typeface="Arial" panose="020B0604020202020204" pitchFamily="34" charset="0"/>
                <a:ea typeface="楷体_GB2312" pitchFamily="49" charset="-122"/>
              </a:rPr>
              <a:t>，吾见其难为，</a:t>
            </a:r>
            <a:r>
              <a:rPr lang="zh-CN" altLang="en-US" sz="2400" b="1" u="sng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怵然为戒</a:t>
            </a:r>
            <a:r>
              <a:rPr lang="zh-CN" altLang="en-US" sz="2400" b="1" dirty="0">
                <a:solidFill>
                  <a:schemeClr val="tx2"/>
                </a:solidFill>
                <a:latin typeface="Arial" panose="020B0604020202020204" pitchFamily="34" charset="0"/>
                <a:ea typeface="楷体_GB2312" pitchFamily="49" charset="-122"/>
              </a:rPr>
              <a:t>，视</a:t>
            </a:r>
            <a:r>
              <a:rPr lang="zh-CN" altLang="en-US" sz="2400" b="1" u="sng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为</a:t>
            </a:r>
            <a:r>
              <a:rPr lang="zh-CN" altLang="en-US" sz="2400" b="1" dirty="0">
                <a:solidFill>
                  <a:schemeClr val="tx2"/>
                </a:solidFill>
                <a:latin typeface="Arial" panose="020B0604020202020204" pitchFamily="34" charset="0"/>
                <a:ea typeface="楷体_GB2312" pitchFamily="49" charset="-122"/>
              </a:rPr>
              <a:t>止，行</a:t>
            </a:r>
            <a:r>
              <a:rPr lang="zh-CN" altLang="en-US" sz="2400" b="1" u="sng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为</a:t>
            </a:r>
            <a:r>
              <a:rPr lang="zh-CN" altLang="en-US" sz="2400" b="1" dirty="0">
                <a:solidFill>
                  <a:schemeClr val="tx2"/>
                </a:solidFill>
                <a:latin typeface="Arial" panose="020B0604020202020204" pitchFamily="34" charset="0"/>
                <a:ea typeface="楷体_GB2312" pitchFamily="49" charset="-122"/>
              </a:rPr>
              <a:t>迟，动刀甚微。謋然已解，</a:t>
            </a:r>
            <a:r>
              <a:rPr lang="zh-CN" altLang="en-US" sz="2400" b="1" dirty="0">
                <a:latin typeface="Arial" panose="020B0604020202020204" pitchFamily="34" charset="0"/>
                <a:ea typeface="楷体_GB2312" pitchFamily="49" charset="-122"/>
              </a:rPr>
              <a:t>如土委地</a:t>
            </a:r>
            <a:r>
              <a:rPr lang="zh-CN" altLang="en-US" sz="2400" b="1" dirty="0">
                <a:solidFill>
                  <a:schemeClr val="tx2"/>
                </a:solidFill>
                <a:latin typeface="Arial" panose="020B0604020202020204" pitchFamily="34" charset="0"/>
                <a:ea typeface="楷体_GB2312" pitchFamily="49" charset="-122"/>
              </a:rPr>
              <a:t>。提刀而立，为之四顾，</a:t>
            </a:r>
            <a:r>
              <a:rPr lang="zh-CN" altLang="en-US" sz="2400" b="1" u="sng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为之</a:t>
            </a:r>
            <a:r>
              <a:rPr lang="zh-CN" altLang="en-US" sz="2400" b="1" dirty="0">
                <a:solidFill>
                  <a:schemeClr val="tx2"/>
                </a:solidFill>
                <a:latin typeface="Arial" panose="020B0604020202020204" pitchFamily="34" charset="0"/>
                <a:ea typeface="楷体_GB2312" pitchFamily="49" charset="-122"/>
              </a:rPr>
              <a:t>踌躇满志，</a:t>
            </a:r>
            <a:r>
              <a:rPr lang="zh-CN" altLang="en-US" sz="2400" b="1" u="sng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善</a:t>
            </a:r>
            <a:r>
              <a:rPr lang="zh-CN" altLang="en-US" sz="2400" b="1" dirty="0">
                <a:solidFill>
                  <a:schemeClr val="tx2"/>
                </a:solidFill>
                <a:latin typeface="Arial" panose="020B0604020202020204" pitchFamily="34" charset="0"/>
                <a:ea typeface="楷体_GB2312" pitchFamily="49" charset="-122"/>
              </a:rPr>
              <a:t>刀而藏之。</a:t>
            </a:r>
            <a:endParaRPr lang="zh-CN" altLang="en-US" sz="2400" b="1" dirty="0">
              <a:solidFill>
                <a:schemeClr val="tx2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322565" name="矩形 322564"/>
          <p:cNvSpPr/>
          <p:nvPr/>
        </p:nvSpPr>
        <p:spPr>
          <a:xfrm>
            <a:off x="323850" y="2924175"/>
            <a:ext cx="8496300" cy="3768725"/>
          </a:xfrm>
          <a:prstGeom prst="rect">
            <a:avLst/>
          </a:prstGeom>
          <a:noFill/>
          <a:ln w="25400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>
            <a:spAutoFit/>
          </a:bodyPr>
          <a:p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那牛的骨节有</a:t>
            </a:r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间隙</a:t>
            </a: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，而刀刃</a:t>
            </a:r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是没有厚度的</a:t>
            </a: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；用很薄的（刀刃）插入有空隙的（骨节），</a:t>
            </a:r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宽宽绰绰地，</a:t>
            </a: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对</a:t>
            </a:r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刀刃的运转</a:t>
            </a: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必然是有余地的啊！</a:t>
            </a:r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因此</a:t>
            </a: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，十九年来，刀刃还象刚从磨刀石上磨出来的一样。</a:t>
            </a:r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虽然这样</a:t>
            </a: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，每当</a:t>
            </a:r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碰到（筋骨）交错聚结的地方</a:t>
            </a: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，我看到那里很难下刀，</a:t>
            </a:r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就小心翼翼地提高警惕</a:t>
            </a: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，目光</a:t>
            </a:r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因为</a:t>
            </a: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有这个交错聚结的地方儿集中在那里，动作也</a:t>
            </a:r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因此</a:t>
            </a: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而缓慢下来。动起刀来非常轻，豁啦一声，（牛的骨和肉一下子）解开了，就</a:t>
            </a:r>
            <a:r>
              <a:rPr lang="zh-CN" altLang="en-US" sz="2400" b="1" dirty="0">
                <a:latin typeface="Arial" panose="020B0604020202020204" pitchFamily="34" charset="0"/>
                <a:ea typeface="楷体_GB2312" pitchFamily="49" charset="-122"/>
              </a:rPr>
              <a:t>像</a:t>
            </a: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泥土散落在地上一样。（我）提着刀站立起来，为此举目四望，</a:t>
            </a:r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为此</a:t>
            </a: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志得意满，（然后）把刀</a:t>
            </a:r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擦拭</a:t>
            </a: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干净，收藏起来。” </a:t>
            </a:r>
            <a:b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</a:br>
            <a:endParaRPr lang="zh-CN" altLang="en-US" sz="2400" b="1" dirty="0"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2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225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256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08226" name="标题 308225"/>
          <p:cNvSpPr/>
          <p:nvPr>
            <p:ph type="title"/>
          </p:nvPr>
        </p:nvSpPr>
        <p:spPr>
          <a:xfrm>
            <a:off x="539750" y="1268413"/>
            <a:ext cx="8375650" cy="1143000"/>
          </a:xfrm>
          <a:solidFill>
            <a:srgbClr val="FFFFFF"/>
          </a:solidFill>
          <a:ln>
            <a:solidFill>
              <a:srgbClr val="000000"/>
            </a:solidFill>
            <a:miter/>
          </a:ln>
        </p:spPr>
        <p:txBody>
          <a:bodyPr anchor="t"/>
          <a:p>
            <a:pPr algn="l"/>
            <a:r>
              <a:rPr lang="en-US" altLang="zh-CN" sz="4000" b="1" dirty="0">
                <a:ea typeface="隶书" pitchFamily="49" charset="-122"/>
              </a:rPr>
              <a:t>       </a:t>
            </a:r>
            <a:r>
              <a:rPr lang="zh-CN" altLang="en-US" sz="4000" b="1" dirty="0">
                <a:ea typeface="隶书" pitchFamily="49" charset="-122"/>
              </a:rPr>
              <a:t>文惠君曰：“善哉！吾闻庖丁之言，</a:t>
            </a:r>
            <a:r>
              <a:rPr lang="zh-CN" altLang="en-US" sz="4000" b="1" dirty="0">
                <a:solidFill>
                  <a:srgbClr val="FF3399"/>
                </a:solidFill>
                <a:ea typeface="隶书" pitchFamily="49" charset="-122"/>
              </a:rPr>
              <a:t>得养生</a:t>
            </a:r>
            <a:r>
              <a:rPr lang="zh-CN" altLang="en-US" sz="4000" b="1" dirty="0">
                <a:solidFill>
                  <a:schemeClr val="tx1"/>
                </a:solidFill>
                <a:ea typeface="隶书" pitchFamily="49" charset="-122"/>
              </a:rPr>
              <a:t>焉</a:t>
            </a:r>
            <a:r>
              <a:rPr lang="zh-CN" altLang="en-US" sz="4000" b="1" dirty="0">
                <a:ea typeface="隶书" pitchFamily="49" charset="-122"/>
              </a:rPr>
              <a:t>。”</a:t>
            </a:r>
            <a:r>
              <a:rPr lang="en-US" altLang="zh-CN" sz="4000" b="1" dirty="0">
                <a:ea typeface="隶书" pitchFamily="49" charset="-122"/>
              </a:rPr>
              <a:t> </a:t>
            </a:r>
            <a:r>
              <a:rPr lang="en-US" altLang="zh-CN" sz="4000" dirty="0"/>
              <a:t> </a:t>
            </a:r>
            <a:endParaRPr lang="en-US" altLang="zh-CN" sz="4000" dirty="0"/>
          </a:p>
        </p:txBody>
      </p:sp>
      <p:sp>
        <p:nvSpPr>
          <p:cNvPr id="308227" name="内容占位符 308226"/>
          <p:cNvSpPr/>
          <p:nvPr>
            <p:ph idx="1"/>
          </p:nvPr>
        </p:nvSpPr>
        <p:spPr>
          <a:xfrm>
            <a:off x="179388" y="3860800"/>
            <a:ext cx="8424862" cy="1728788"/>
          </a:xfrm>
          <a:solidFill>
            <a:srgbClr val="FFFFFF"/>
          </a:solidFill>
          <a:ln>
            <a:solidFill>
              <a:srgbClr val="000000"/>
            </a:solidFill>
            <a:miter/>
          </a:ln>
        </p:spPr>
        <p:txBody>
          <a:bodyPr anchor="t"/>
          <a:p>
            <a:pPr>
              <a:buNone/>
            </a:pPr>
            <a:r>
              <a:rPr lang="zh-CN" altLang="en-US" sz="3600" b="1" dirty="0">
                <a:solidFill>
                  <a:srgbClr val="FF3399"/>
                </a:solidFill>
                <a:latin typeface="隶书" pitchFamily="49" charset="-122"/>
                <a:ea typeface="隶书" pitchFamily="49" charset="-122"/>
              </a:rPr>
              <a:t>翻译：</a:t>
            </a:r>
            <a:r>
              <a:rPr lang="zh-CN" altLang="en-US" sz="3600" b="1" dirty="0">
                <a:latin typeface="隶书" pitchFamily="49" charset="-122"/>
                <a:ea typeface="隶书" pitchFamily="49" charset="-122"/>
              </a:rPr>
              <a:t>梁惠王说：“好啊！我听了厨师的这番话，</a:t>
            </a:r>
            <a:r>
              <a:rPr lang="zh-CN" altLang="en-US" sz="3600" b="1" dirty="0">
                <a:solidFill>
                  <a:srgbClr val="FF0066"/>
                </a:solidFill>
                <a:latin typeface="隶书" pitchFamily="49" charset="-122"/>
                <a:ea typeface="隶书" pitchFamily="49" charset="-122"/>
              </a:rPr>
              <a:t>懂得了养生的道理</a:t>
            </a:r>
            <a:r>
              <a:rPr lang="zh-CN" altLang="en-US" sz="3600" b="1" dirty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了</a:t>
            </a:r>
            <a:r>
              <a:rPr lang="zh-CN" altLang="en-US" sz="3600" b="1" dirty="0">
                <a:latin typeface="隶书" pitchFamily="49" charset="-122"/>
                <a:ea typeface="隶书" pitchFamily="49" charset="-122"/>
              </a:rPr>
              <a:t>。” </a:t>
            </a:r>
            <a:endParaRPr lang="zh-CN" altLang="en-US" sz="3600" b="1" dirty="0"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18435" name="文本框 308227"/>
          <p:cNvSpPr txBox="1"/>
          <p:nvPr/>
        </p:nvSpPr>
        <p:spPr>
          <a:xfrm>
            <a:off x="1279525" y="4975225"/>
            <a:ext cx="184150" cy="3667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endParaRPr 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08229" name="椭圆形标注 308228"/>
          <p:cNvSpPr/>
          <p:nvPr/>
        </p:nvSpPr>
        <p:spPr>
          <a:xfrm>
            <a:off x="1619250" y="2636838"/>
            <a:ext cx="2447925" cy="792162"/>
          </a:xfrm>
          <a:prstGeom prst="wedgeEllipseCallout">
            <a:avLst>
              <a:gd name="adj1" fmla="val -14398"/>
              <a:gd name="adj2" fmla="val -69838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p>
            <a:pPr algn="ctr"/>
            <a:r>
              <a:rPr lang="zh-CN" altLang="en-US" sz="2400" b="1" dirty="0">
                <a:solidFill>
                  <a:srgbClr val="FF33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养生的道理</a:t>
            </a:r>
            <a:endParaRPr lang="zh-CN" altLang="en-US" sz="2400" b="1" dirty="0">
              <a:solidFill>
                <a:srgbClr val="FF33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08230" name="椭圆形标注 308229"/>
          <p:cNvSpPr/>
          <p:nvPr/>
        </p:nvSpPr>
        <p:spPr>
          <a:xfrm>
            <a:off x="0" y="476250"/>
            <a:ext cx="2376488" cy="647700"/>
          </a:xfrm>
          <a:prstGeom prst="wedgeEllipseCallout">
            <a:avLst>
              <a:gd name="adj1" fmla="val 19139"/>
              <a:gd name="adj2" fmla="val 189949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p>
            <a:pPr algn="ctr"/>
            <a:r>
              <a:rPr lang="zh-CN" altLang="en-US" sz="2400" b="1" dirty="0">
                <a:solidFill>
                  <a:srgbClr val="FF33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懂得，得到</a:t>
            </a:r>
            <a:endParaRPr lang="zh-CN" altLang="en-US" sz="2400" b="1" dirty="0">
              <a:solidFill>
                <a:srgbClr val="FF33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08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08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308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27">
                                            <p:txEl>
                                              <p:charRg st="0" end="3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08227">
                                            <p:txEl>
                                              <p:charRg st="0" end="3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8226" grpId="0" animBg="1"/>
      <p:bldP spid="308227" grpId="0" build="p"/>
      <p:bldP spid="308229" grpId="0" animBg="1"/>
      <p:bldP spid="308230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7" name="矩形 323585"/>
          <p:cNvSpPr/>
          <p:nvPr/>
        </p:nvSpPr>
        <p:spPr>
          <a:xfrm>
            <a:off x="107950" y="1628775"/>
            <a:ext cx="8712200" cy="5794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20000"/>
              </a:spcBef>
            </a:pPr>
            <a:r>
              <a:rPr lang="en-US" altLang="zh-CN" sz="3200" b="1" dirty="0">
                <a:solidFill>
                  <a:srgbClr val="660066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1.</a:t>
            </a:r>
            <a:r>
              <a:rPr lang="zh-CN" altLang="en-US" sz="3200" b="1" dirty="0">
                <a:solidFill>
                  <a:srgbClr val="660066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加划线的词解释有误的一项是</a:t>
            </a:r>
            <a:r>
              <a:rPr lang="zh-CN" altLang="en-US" sz="3200" dirty="0">
                <a:solidFill>
                  <a:srgbClr val="660066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：</a:t>
            </a:r>
            <a:endParaRPr lang="zh-CN" altLang="en-US" sz="3200" dirty="0">
              <a:solidFill>
                <a:srgbClr val="660066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19458" name="矩形 323586"/>
          <p:cNvSpPr/>
          <p:nvPr/>
        </p:nvSpPr>
        <p:spPr>
          <a:xfrm>
            <a:off x="649288" y="2492375"/>
            <a:ext cx="8459787" cy="31130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30000"/>
              </a:spcBef>
            </a:pPr>
            <a:r>
              <a:rPr lang="en-US" altLang="zh-CN" sz="3200" b="1" dirty="0">
                <a:latin typeface="Times New Roman" panose="02020603050405020304" pitchFamily="18" charset="0"/>
                <a:ea typeface="楷体_GB2312" pitchFamily="49" charset="-122"/>
              </a:rPr>
              <a:t>A.</a:t>
            </a:r>
            <a:r>
              <a:rPr lang="zh-CN" altLang="en-US" sz="3200" b="1" dirty="0">
                <a:latin typeface="Times New Roman" panose="02020603050405020304" pitchFamily="18" charset="0"/>
                <a:ea typeface="楷体_GB2312" pitchFamily="49" charset="-122"/>
              </a:rPr>
              <a:t>奏刀騞然，莫不</a:t>
            </a:r>
            <a:r>
              <a:rPr lang="zh-CN" altLang="en-US" sz="3200" b="1" u="sng" dirty="0">
                <a:solidFill>
                  <a:schemeClr val="accent2"/>
                </a:solidFill>
                <a:latin typeface="Times New Roman" panose="02020603050405020304" pitchFamily="18" charset="0"/>
                <a:ea typeface="楷体_GB2312" pitchFamily="49" charset="-122"/>
              </a:rPr>
              <a:t>中</a:t>
            </a:r>
            <a:r>
              <a:rPr lang="zh-CN" altLang="en-US" sz="3200" b="1" dirty="0">
                <a:latin typeface="Times New Roman" panose="02020603050405020304" pitchFamily="18" charset="0"/>
                <a:ea typeface="楷体_GB2312" pitchFamily="49" charset="-122"/>
              </a:rPr>
              <a:t>音</a:t>
            </a:r>
            <a:r>
              <a:rPr lang="zh-CN" altLang="en-US" sz="3200" b="1" dirty="0">
                <a:solidFill>
                  <a:srgbClr val="A50021"/>
                </a:solidFill>
                <a:latin typeface="Times New Roman" panose="02020603050405020304" pitchFamily="18" charset="0"/>
                <a:ea typeface="楷体_GB2312" pitchFamily="49" charset="-122"/>
              </a:rPr>
              <a:t>（合乎）</a:t>
            </a:r>
            <a:endParaRPr lang="zh-CN" altLang="en-US" sz="3200" b="1" dirty="0">
              <a:solidFill>
                <a:srgbClr val="A50021"/>
              </a:solidFill>
              <a:latin typeface="Times New Roman" panose="02020603050405020304" pitchFamily="18" charset="0"/>
              <a:ea typeface="楷体_GB2312" pitchFamily="49" charset="-122"/>
            </a:endParaRPr>
          </a:p>
          <a:p>
            <a:pPr>
              <a:spcBef>
                <a:spcPct val="30000"/>
              </a:spcBef>
            </a:pPr>
            <a:r>
              <a:rPr lang="en-US" altLang="zh-CN" sz="3200" b="1" dirty="0">
                <a:latin typeface="Times New Roman" panose="02020603050405020304" pitchFamily="18" charset="0"/>
                <a:ea typeface="楷体_GB2312" pitchFamily="49" charset="-122"/>
              </a:rPr>
              <a:t>B.</a:t>
            </a:r>
            <a:r>
              <a:rPr lang="zh-CN" altLang="en-US" sz="3200" b="1" dirty="0">
                <a:latin typeface="Times New Roman" panose="02020603050405020304" pitchFamily="18" charset="0"/>
                <a:ea typeface="楷体_GB2312" pitchFamily="49" charset="-122"/>
              </a:rPr>
              <a:t>合于</a:t>
            </a:r>
            <a:r>
              <a:rPr lang="en-US" altLang="zh-CN" sz="3200" b="1" dirty="0">
                <a:latin typeface="Times New Roman" panose="02020603050405020304" pitchFamily="18" charset="0"/>
                <a:ea typeface="楷体_GB2312" pitchFamily="49" charset="-122"/>
              </a:rPr>
              <a:t>《</a:t>
            </a:r>
            <a:r>
              <a:rPr lang="zh-CN" altLang="en-US" sz="3200" b="1" dirty="0">
                <a:latin typeface="Times New Roman" panose="02020603050405020304" pitchFamily="18" charset="0"/>
                <a:ea typeface="楷体_GB2312" pitchFamily="49" charset="-122"/>
              </a:rPr>
              <a:t>桑林</a:t>
            </a:r>
            <a:r>
              <a:rPr lang="en-US" altLang="zh-CN" sz="3200" b="1" dirty="0">
                <a:latin typeface="Times New Roman" panose="02020603050405020304" pitchFamily="18" charset="0"/>
                <a:ea typeface="楷体_GB2312" pitchFamily="49" charset="-122"/>
              </a:rPr>
              <a:t>》</a:t>
            </a:r>
            <a:r>
              <a:rPr lang="zh-CN" altLang="en-US" sz="3200" b="1" dirty="0">
                <a:latin typeface="Times New Roman" panose="02020603050405020304" pitchFamily="18" charset="0"/>
                <a:ea typeface="楷体_GB2312" pitchFamily="49" charset="-122"/>
              </a:rPr>
              <a:t>之舞，乃中</a:t>
            </a:r>
            <a:r>
              <a:rPr lang="en-US" altLang="zh-CN" sz="3200" b="1" dirty="0">
                <a:latin typeface="Times New Roman" panose="02020603050405020304" pitchFamily="18" charset="0"/>
                <a:ea typeface="楷体_GB2312" pitchFamily="49" charset="-122"/>
              </a:rPr>
              <a:t>《</a:t>
            </a:r>
            <a:r>
              <a:rPr lang="zh-CN" altLang="en-US" sz="3200" b="1" dirty="0">
                <a:latin typeface="Times New Roman" panose="02020603050405020304" pitchFamily="18" charset="0"/>
                <a:ea typeface="楷体_GB2312" pitchFamily="49" charset="-122"/>
              </a:rPr>
              <a:t>经首</a:t>
            </a:r>
            <a:r>
              <a:rPr lang="en-US" altLang="zh-CN" sz="3200" b="1" dirty="0">
                <a:latin typeface="Times New Roman" panose="02020603050405020304" pitchFamily="18" charset="0"/>
                <a:ea typeface="楷体_GB2312" pitchFamily="49" charset="-122"/>
              </a:rPr>
              <a:t>》</a:t>
            </a:r>
            <a:r>
              <a:rPr lang="zh-CN" altLang="en-US" sz="3200" b="1" dirty="0">
                <a:latin typeface="Times New Roman" panose="02020603050405020304" pitchFamily="18" charset="0"/>
                <a:ea typeface="楷体_GB2312" pitchFamily="49" charset="-122"/>
              </a:rPr>
              <a:t>之</a:t>
            </a:r>
            <a:r>
              <a:rPr lang="zh-CN" altLang="en-US" sz="3200" b="1" u="sng" dirty="0">
                <a:solidFill>
                  <a:schemeClr val="accent2"/>
                </a:solidFill>
                <a:latin typeface="Times New Roman" panose="02020603050405020304" pitchFamily="18" charset="0"/>
                <a:ea typeface="楷体_GB2312" pitchFamily="49" charset="-122"/>
              </a:rPr>
              <a:t>会</a:t>
            </a:r>
            <a:endParaRPr lang="zh-CN" altLang="en-US" sz="3200" b="1" u="sng" dirty="0">
              <a:solidFill>
                <a:schemeClr val="accent2"/>
              </a:solidFill>
              <a:latin typeface="Times New Roman" panose="02020603050405020304" pitchFamily="18" charset="0"/>
              <a:ea typeface="楷体_GB2312" pitchFamily="49" charset="-122"/>
            </a:endParaRPr>
          </a:p>
          <a:p>
            <a:pPr>
              <a:spcBef>
                <a:spcPct val="30000"/>
              </a:spcBef>
            </a:pPr>
            <a:r>
              <a:rPr lang="zh-CN" altLang="en-US" sz="3200" b="1" dirty="0">
                <a:solidFill>
                  <a:srgbClr val="A50021"/>
                </a:solidFill>
                <a:latin typeface="Times New Roman" panose="02020603050405020304" pitchFamily="18" charset="0"/>
                <a:ea typeface="楷体_GB2312" pitchFamily="49" charset="-122"/>
              </a:rPr>
              <a:t>（会合）</a:t>
            </a:r>
            <a:endParaRPr lang="zh-CN" altLang="en-US" sz="3200" b="1" dirty="0">
              <a:solidFill>
                <a:srgbClr val="A50021"/>
              </a:solidFill>
              <a:latin typeface="Times New Roman" panose="02020603050405020304" pitchFamily="18" charset="0"/>
              <a:ea typeface="楷体_GB2312" pitchFamily="49" charset="-122"/>
            </a:endParaRPr>
          </a:p>
          <a:p>
            <a:pPr>
              <a:spcBef>
                <a:spcPct val="30000"/>
              </a:spcBef>
            </a:pPr>
            <a:r>
              <a:rPr lang="en-US" altLang="zh-CN" sz="3200" b="1" dirty="0">
                <a:latin typeface="Times New Roman" panose="02020603050405020304" pitchFamily="18" charset="0"/>
                <a:ea typeface="楷体_GB2312" pitchFamily="49" charset="-122"/>
              </a:rPr>
              <a:t>C.</a:t>
            </a:r>
            <a:r>
              <a:rPr lang="zh-CN" altLang="en-US" sz="3200" b="1" dirty="0">
                <a:latin typeface="Times New Roman" panose="02020603050405020304" pitchFamily="18" charset="0"/>
                <a:ea typeface="楷体_GB2312" pitchFamily="49" charset="-122"/>
              </a:rPr>
              <a:t>庖丁</a:t>
            </a:r>
            <a:r>
              <a:rPr lang="zh-CN" altLang="en-US" sz="3200" b="1" u="sng" dirty="0">
                <a:solidFill>
                  <a:schemeClr val="accent2"/>
                </a:solidFill>
                <a:latin typeface="Times New Roman" panose="02020603050405020304" pitchFamily="18" charset="0"/>
                <a:ea typeface="楷体_GB2312" pitchFamily="49" charset="-122"/>
              </a:rPr>
              <a:t>释</a:t>
            </a:r>
            <a:r>
              <a:rPr lang="zh-CN" altLang="en-US" sz="3200" b="1" dirty="0">
                <a:latin typeface="Times New Roman" panose="02020603050405020304" pitchFamily="18" charset="0"/>
                <a:ea typeface="楷体_GB2312" pitchFamily="49" charset="-122"/>
              </a:rPr>
              <a:t>刀对曰</a:t>
            </a:r>
            <a:r>
              <a:rPr lang="zh-CN" altLang="en-US" sz="3200" b="1" dirty="0">
                <a:solidFill>
                  <a:srgbClr val="A50021"/>
                </a:solidFill>
                <a:latin typeface="Times New Roman" panose="02020603050405020304" pitchFamily="18" charset="0"/>
                <a:ea typeface="楷体_GB2312" pitchFamily="49" charset="-122"/>
              </a:rPr>
              <a:t>（放下）</a:t>
            </a:r>
            <a:endParaRPr lang="zh-CN" altLang="en-US" sz="3200" b="1" dirty="0">
              <a:latin typeface="Times New Roman" panose="02020603050405020304" pitchFamily="18" charset="0"/>
              <a:ea typeface="楷体_GB2312" pitchFamily="49" charset="-122"/>
            </a:endParaRPr>
          </a:p>
          <a:p>
            <a:pPr>
              <a:spcBef>
                <a:spcPct val="30000"/>
              </a:spcBef>
            </a:pPr>
            <a:r>
              <a:rPr lang="en-US" altLang="zh-CN" sz="3200" b="1" dirty="0">
                <a:latin typeface="Times New Roman" panose="02020603050405020304" pitchFamily="18" charset="0"/>
                <a:ea typeface="楷体_GB2312" pitchFamily="49" charset="-122"/>
              </a:rPr>
              <a:t>D.</a:t>
            </a:r>
            <a:r>
              <a:rPr lang="zh-CN" altLang="en-US" sz="3200" b="1" dirty="0">
                <a:latin typeface="Times New Roman" panose="02020603050405020304" pitchFamily="18" charset="0"/>
                <a:ea typeface="楷体_GB2312" pitchFamily="49" charset="-122"/>
              </a:rPr>
              <a:t>臣以神</a:t>
            </a:r>
            <a:r>
              <a:rPr lang="zh-CN" altLang="en-US" sz="3200" b="1" u="sng" dirty="0">
                <a:solidFill>
                  <a:schemeClr val="accent2"/>
                </a:solidFill>
                <a:latin typeface="Times New Roman" panose="02020603050405020304" pitchFamily="18" charset="0"/>
                <a:ea typeface="楷体_GB2312" pitchFamily="49" charset="-122"/>
              </a:rPr>
              <a:t>遇</a:t>
            </a:r>
            <a:r>
              <a:rPr lang="zh-CN" altLang="en-US" sz="3200" b="1" dirty="0">
                <a:latin typeface="Times New Roman" panose="02020603050405020304" pitchFamily="18" charset="0"/>
                <a:ea typeface="楷体_GB2312" pitchFamily="49" charset="-122"/>
              </a:rPr>
              <a:t>而不以目视</a:t>
            </a:r>
            <a:r>
              <a:rPr lang="zh-CN" altLang="en-US" sz="3200" b="1" dirty="0">
                <a:solidFill>
                  <a:srgbClr val="A50021"/>
                </a:solidFill>
                <a:latin typeface="Times New Roman" panose="02020603050405020304" pitchFamily="18" charset="0"/>
                <a:ea typeface="楷体_GB2312" pitchFamily="49" charset="-122"/>
              </a:rPr>
              <a:t>（接触）</a:t>
            </a:r>
            <a:endParaRPr lang="zh-CN" altLang="en-US" sz="3200" b="1" dirty="0">
              <a:solidFill>
                <a:srgbClr val="A50021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9459" name="矩形 323587"/>
          <p:cNvSpPr/>
          <p:nvPr/>
        </p:nvSpPr>
        <p:spPr>
          <a:xfrm>
            <a:off x="92075" y="2492375"/>
            <a:ext cx="1384300" cy="5794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3200" b="1" dirty="0">
                <a:latin typeface="Times New Roman" panose="02020603050405020304" pitchFamily="18" charset="0"/>
                <a:ea typeface="黑体" panose="02010609060101010101" pitchFamily="2" charset="-122"/>
              </a:rPr>
              <a:t>⑴</a:t>
            </a:r>
            <a:endParaRPr lang="en-US" altLang="zh-CN" sz="3200" b="1" dirty="0"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323589" name="矩形 323588"/>
          <p:cNvSpPr/>
          <p:nvPr/>
        </p:nvSpPr>
        <p:spPr>
          <a:xfrm>
            <a:off x="8156575" y="4116388"/>
            <a:ext cx="447675" cy="1905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6600" b="1" i="1">
                <a:ln w="9525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800000"/>
                </a:solidFill>
                <a:effectLst>
                  <a:outerShdw dist="35921" dir="2699999" algn="ctr" rotWithShape="0">
                    <a:srgbClr val="808080">
                      <a:alpha val="80000"/>
                    </a:srgbClr>
                  </a:outerShdw>
                </a:effectLst>
                <a:latin typeface="方正准圆简体" charset="0"/>
                <a:ea typeface="方正准圆简体" charset="0"/>
              </a:rPr>
              <a:t>B</a:t>
            </a:r>
            <a:endParaRPr lang="zh-CN" altLang="en-US" sz="6600" b="1" i="1">
              <a:ln w="9525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solidFill>
                <a:srgbClr val="800000"/>
              </a:solidFill>
              <a:effectLst>
                <a:outerShdw dist="35921" dir="2699999" algn="ctr" rotWithShape="0">
                  <a:srgbClr val="808080">
                    <a:alpha val="80000"/>
                  </a:srgbClr>
                </a:outerShdw>
              </a:effectLst>
              <a:latin typeface="方正准圆简体" charset="0"/>
              <a:ea typeface="方正准圆简体" charset="0"/>
            </a:endParaRPr>
          </a:p>
        </p:txBody>
      </p:sp>
      <p:sp>
        <p:nvSpPr>
          <p:cNvPr id="19461" name="矩形 323589"/>
          <p:cNvSpPr/>
          <p:nvPr/>
        </p:nvSpPr>
        <p:spPr>
          <a:xfrm>
            <a:off x="2911475" y="220663"/>
            <a:ext cx="3028950" cy="10477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4000" b="1" i="1">
                <a:ln w="9525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800000"/>
                </a:solidFill>
                <a:effectLst>
                  <a:outerShdw dist="35921" dir="2699999" algn="ctr" rotWithShape="0">
                    <a:srgbClr val="808080">
                      <a:alpha val="80000"/>
                    </a:srgb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◇对照检测◇</a:t>
            </a:r>
            <a:endParaRPr lang="zh-CN" altLang="en-US" sz="4000" b="1" i="1">
              <a:ln w="9525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solidFill>
                <a:srgbClr val="800000"/>
              </a:solidFill>
              <a:effectLst>
                <a:outerShdw dist="35921" dir="2699999" algn="ctr" rotWithShape="0">
                  <a:srgbClr val="808080">
                    <a:alpha val="80000"/>
                  </a:srgbClr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23591" name="文本框 323590"/>
          <p:cNvSpPr txBox="1"/>
          <p:nvPr/>
        </p:nvSpPr>
        <p:spPr>
          <a:xfrm>
            <a:off x="3471863" y="3756025"/>
            <a:ext cx="1000125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200" b="1" dirty="0">
                <a:solidFill>
                  <a:srgbClr val="A50021"/>
                </a:solidFill>
                <a:latin typeface="Arial" panose="020B0604020202020204" pitchFamily="34" charset="0"/>
                <a:ea typeface="楷体_GB2312" pitchFamily="49" charset="-122"/>
              </a:rPr>
              <a:t>节奏</a:t>
            </a:r>
            <a:endParaRPr lang="zh-CN" altLang="en-US" sz="3200" b="1" dirty="0">
              <a:solidFill>
                <a:srgbClr val="A50021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323592" name="右箭头 323591"/>
          <p:cNvSpPr/>
          <p:nvPr/>
        </p:nvSpPr>
        <p:spPr>
          <a:xfrm>
            <a:off x="2555875" y="3789363"/>
            <a:ext cx="976313" cy="485775"/>
          </a:xfrm>
          <a:prstGeom prst="rightArrow">
            <a:avLst>
              <a:gd name="adj1" fmla="val 50000"/>
              <a:gd name="adj2" fmla="val 50235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p>
            <a:endParaRPr lang="zh-CN" altLang="en-US">
              <a:latin typeface="Arial" panose="020B0604020202020204" pitchFamily="34" charset="0"/>
              <a:ea typeface="楷体_GB2312" pitchFamily="49" charset="-122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3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235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35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235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35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235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359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1" name="矩形 324609"/>
          <p:cNvSpPr/>
          <p:nvPr/>
        </p:nvSpPr>
        <p:spPr>
          <a:xfrm>
            <a:off x="2911475" y="220663"/>
            <a:ext cx="3028950" cy="10477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4000" b="1" i="1">
                <a:ln w="9525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800000"/>
                </a:solidFill>
                <a:effectLst>
                  <a:outerShdw dist="35921" dir="2699999" algn="ctr" rotWithShape="0">
                    <a:srgbClr val="808080">
                      <a:alpha val="80000"/>
                    </a:srgb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◇对照检测◇</a:t>
            </a:r>
            <a:endParaRPr lang="zh-CN" altLang="en-US" sz="4000" b="1" i="1">
              <a:ln w="9525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solidFill>
                <a:srgbClr val="800000"/>
              </a:solidFill>
              <a:effectLst>
                <a:outerShdw dist="35921" dir="2699999" algn="ctr" rotWithShape="0">
                  <a:srgbClr val="808080">
                    <a:alpha val="80000"/>
                  </a:srgbClr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24611" name="矩形 324610"/>
          <p:cNvSpPr/>
          <p:nvPr/>
        </p:nvSpPr>
        <p:spPr>
          <a:xfrm>
            <a:off x="7524750" y="4437063"/>
            <a:ext cx="447675" cy="154463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6600" b="1" i="1">
                <a:ln w="9525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800000"/>
                </a:solidFill>
                <a:effectLst>
                  <a:outerShdw dist="35921" dir="2699999" algn="ctr" rotWithShape="0">
                    <a:srgbClr val="808080">
                      <a:alpha val="80000"/>
                    </a:srgbClr>
                  </a:outerShdw>
                </a:effectLst>
                <a:latin typeface="方正准圆简体" charset="0"/>
                <a:ea typeface="方正准圆简体" charset="0"/>
              </a:rPr>
              <a:t>B</a:t>
            </a:r>
            <a:endParaRPr lang="zh-CN" altLang="en-US" sz="6600" b="1" i="1">
              <a:ln w="9525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solidFill>
                <a:srgbClr val="800000"/>
              </a:solidFill>
              <a:effectLst>
                <a:outerShdw dist="35921" dir="2699999" algn="ctr" rotWithShape="0">
                  <a:srgbClr val="808080">
                    <a:alpha val="80000"/>
                  </a:srgbClr>
                </a:outerShdw>
              </a:effectLst>
              <a:latin typeface="方正准圆简体" charset="0"/>
              <a:ea typeface="方正准圆简体" charset="0"/>
            </a:endParaRPr>
          </a:p>
        </p:txBody>
      </p:sp>
      <p:sp>
        <p:nvSpPr>
          <p:cNvPr id="20483" name="矩形 324611"/>
          <p:cNvSpPr/>
          <p:nvPr/>
        </p:nvSpPr>
        <p:spPr>
          <a:xfrm>
            <a:off x="755650" y="2457450"/>
            <a:ext cx="7127875" cy="26273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40000"/>
              </a:spcBef>
            </a:pPr>
            <a:r>
              <a:rPr lang="en-US" altLang="zh-CN" sz="3200" b="1">
                <a:latin typeface="Times New Roman" panose="02020603050405020304" pitchFamily="18" charset="0"/>
                <a:ea typeface="楷体_GB2312" pitchFamily="49" charset="-122"/>
              </a:rPr>
              <a:t>A.</a:t>
            </a:r>
            <a:r>
              <a:rPr lang="zh-CN" altLang="en-US" sz="3200" b="1" u="sng" dirty="0">
                <a:solidFill>
                  <a:schemeClr val="accent2"/>
                </a:solidFill>
                <a:latin typeface="Times New Roman" panose="02020603050405020304" pitchFamily="18" charset="0"/>
                <a:ea typeface="楷体_GB2312" pitchFamily="49" charset="-122"/>
              </a:rPr>
              <a:t>官知</a:t>
            </a:r>
            <a:r>
              <a:rPr lang="zh-CN" altLang="en-US" sz="3200" b="1" dirty="0">
                <a:latin typeface="Times New Roman" panose="02020603050405020304" pitchFamily="18" charset="0"/>
                <a:ea typeface="楷体_GB2312" pitchFamily="49" charset="-122"/>
              </a:rPr>
              <a:t>止而神欲行</a:t>
            </a:r>
            <a:r>
              <a:rPr lang="zh-CN" altLang="en-US" sz="3200" b="1" dirty="0">
                <a:solidFill>
                  <a:srgbClr val="A50021"/>
                </a:solidFill>
                <a:latin typeface="Times New Roman" panose="02020603050405020304" pitchFamily="18" charset="0"/>
                <a:ea typeface="楷体_GB2312" pitchFamily="49" charset="-122"/>
              </a:rPr>
              <a:t>（器官感觉）</a:t>
            </a:r>
            <a:endParaRPr lang="zh-CN" altLang="en-US" sz="3200" b="1" dirty="0">
              <a:solidFill>
                <a:srgbClr val="A50021"/>
              </a:solidFill>
              <a:latin typeface="Times New Roman" panose="02020603050405020304" pitchFamily="18" charset="0"/>
              <a:ea typeface="楷体_GB2312" pitchFamily="49" charset="-122"/>
            </a:endParaRPr>
          </a:p>
          <a:p>
            <a:pPr>
              <a:spcBef>
                <a:spcPct val="40000"/>
              </a:spcBef>
            </a:pPr>
            <a:r>
              <a:rPr lang="en-US" altLang="zh-CN" sz="3200" b="1">
                <a:latin typeface="Times New Roman" panose="02020603050405020304" pitchFamily="18" charset="0"/>
                <a:ea typeface="楷体_GB2312" pitchFamily="49" charset="-122"/>
              </a:rPr>
              <a:t>B.</a:t>
            </a:r>
            <a:r>
              <a:rPr lang="zh-CN" altLang="en-US" sz="3200" b="1" u="sng" dirty="0">
                <a:solidFill>
                  <a:schemeClr val="accent2"/>
                </a:solidFill>
                <a:latin typeface="Times New Roman" panose="02020603050405020304" pitchFamily="18" charset="0"/>
                <a:ea typeface="楷体_GB2312" pitchFamily="49" charset="-122"/>
              </a:rPr>
              <a:t>批</a:t>
            </a:r>
            <a:r>
              <a:rPr lang="zh-CN" altLang="en-US" sz="3200" b="1" dirty="0">
                <a:latin typeface="Times New Roman" panose="02020603050405020304" pitchFamily="18" charset="0"/>
                <a:ea typeface="楷体_GB2312" pitchFamily="49" charset="-122"/>
              </a:rPr>
              <a:t>大卻，导大窾</a:t>
            </a:r>
            <a:r>
              <a:rPr lang="zh-CN" altLang="en-US" sz="3200" b="1" dirty="0">
                <a:solidFill>
                  <a:srgbClr val="A50021"/>
                </a:solidFill>
                <a:latin typeface="Times New Roman" panose="02020603050405020304" pitchFamily="18" charset="0"/>
                <a:ea typeface="楷体_GB2312" pitchFamily="49" charset="-122"/>
              </a:rPr>
              <a:t>（批判）</a:t>
            </a:r>
            <a:endParaRPr lang="zh-CN" altLang="en-US" sz="3200" b="1" dirty="0">
              <a:solidFill>
                <a:srgbClr val="A50021"/>
              </a:solidFill>
              <a:latin typeface="Times New Roman" panose="02020603050405020304" pitchFamily="18" charset="0"/>
              <a:ea typeface="楷体_GB2312" pitchFamily="49" charset="-122"/>
            </a:endParaRPr>
          </a:p>
          <a:p>
            <a:pPr>
              <a:spcBef>
                <a:spcPct val="40000"/>
              </a:spcBef>
            </a:pPr>
            <a:r>
              <a:rPr lang="en-US" altLang="zh-CN" sz="3200" b="1">
                <a:latin typeface="Times New Roman" panose="02020603050405020304" pitchFamily="18" charset="0"/>
                <a:ea typeface="楷体_GB2312" pitchFamily="49" charset="-122"/>
              </a:rPr>
              <a:t>C.</a:t>
            </a:r>
            <a:r>
              <a:rPr lang="zh-CN" altLang="en-US" sz="3200" b="1" u="sng" dirty="0">
                <a:solidFill>
                  <a:schemeClr val="accent2"/>
                </a:solidFill>
                <a:latin typeface="Times New Roman" panose="02020603050405020304" pitchFamily="18" charset="0"/>
                <a:ea typeface="楷体_GB2312" pitchFamily="49" charset="-122"/>
              </a:rPr>
              <a:t>因</a:t>
            </a:r>
            <a:r>
              <a:rPr lang="zh-CN" altLang="en-US" sz="3200" b="1" dirty="0">
                <a:latin typeface="Times New Roman" panose="02020603050405020304" pitchFamily="18" charset="0"/>
                <a:ea typeface="楷体_GB2312" pitchFamily="49" charset="-122"/>
              </a:rPr>
              <a:t>其固然</a:t>
            </a:r>
            <a:r>
              <a:rPr lang="zh-CN" altLang="en-US" sz="3200" b="1" dirty="0">
                <a:solidFill>
                  <a:srgbClr val="A50021"/>
                </a:solidFill>
                <a:latin typeface="Times New Roman" panose="02020603050405020304" pitchFamily="18" charset="0"/>
                <a:ea typeface="楷体_GB2312" pitchFamily="49" charset="-122"/>
              </a:rPr>
              <a:t>（依照）</a:t>
            </a:r>
            <a:endParaRPr lang="zh-CN" altLang="en-US" sz="3200" b="1" dirty="0">
              <a:solidFill>
                <a:srgbClr val="A50021"/>
              </a:solidFill>
              <a:latin typeface="Times New Roman" panose="02020603050405020304" pitchFamily="18" charset="0"/>
              <a:ea typeface="楷体_GB2312" pitchFamily="49" charset="-122"/>
            </a:endParaRPr>
          </a:p>
          <a:p>
            <a:pPr>
              <a:spcBef>
                <a:spcPct val="40000"/>
              </a:spcBef>
            </a:pPr>
            <a:r>
              <a:rPr lang="en-US" altLang="zh-CN" sz="3200" b="1" dirty="0">
                <a:latin typeface="Times New Roman" panose="02020603050405020304" pitchFamily="18" charset="0"/>
                <a:ea typeface="楷体_GB2312" pitchFamily="49" charset="-122"/>
              </a:rPr>
              <a:t>D.</a:t>
            </a:r>
            <a:r>
              <a:rPr lang="zh-CN" altLang="en-US" sz="3200" b="1" dirty="0">
                <a:latin typeface="Times New Roman" panose="02020603050405020304" pitchFamily="18" charset="0"/>
                <a:ea typeface="楷体_GB2312" pitchFamily="49" charset="-122"/>
              </a:rPr>
              <a:t>良庖岁</a:t>
            </a:r>
            <a:r>
              <a:rPr lang="zh-CN" altLang="en-US" sz="3200" b="1" u="sng" dirty="0">
                <a:solidFill>
                  <a:schemeClr val="accent2"/>
                </a:solidFill>
                <a:latin typeface="Times New Roman" panose="02020603050405020304" pitchFamily="18" charset="0"/>
                <a:ea typeface="楷体_GB2312" pitchFamily="49" charset="-122"/>
              </a:rPr>
              <a:t>更</a:t>
            </a:r>
            <a:r>
              <a:rPr lang="zh-CN" altLang="en-US" sz="3200" b="1" dirty="0">
                <a:latin typeface="Times New Roman" panose="02020603050405020304" pitchFamily="18" charset="0"/>
                <a:ea typeface="楷体_GB2312" pitchFamily="49" charset="-122"/>
              </a:rPr>
              <a:t>刀，族庖月更刀</a:t>
            </a:r>
            <a:r>
              <a:rPr lang="zh-CN" altLang="en-US" sz="3200" b="1" dirty="0">
                <a:solidFill>
                  <a:srgbClr val="A50021"/>
                </a:solidFill>
                <a:latin typeface="Times New Roman" panose="02020603050405020304" pitchFamily="18" charset="0"/>
                <a:ea typeface="楷体_GB2312" pitchFamily="49" charset="-122"/>
              </a:rPr>
              <a:t>（换）</a:t>
            </a:r>
            <a:endParaRPr lang="zh-CN" altLang="en-US" sz="3200" b="1" dirty="0">
              <a:solidFill>
                <a:srgbClr val="A50021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20484" name="矩形 324612"/>
          <p:cNvSpPr/>
          <p:nvPr/>
        </p:nvSpPr>
        <p:spPr>
          <a:xfrm>
            <a:off x="107950" y="1628775"/>
            <a:ext cx="8712200" cy="5794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20000"/>
              </a:spcBef>
            </a:pPr>
            <a:r>
              <a:rPr lang="en-US" altLang="zh-CN" sz="3200" b="1" dirty="0">
                <a:solidFill>
                  <a:srgbClr val="660066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1.</a:t>
            </a:r>
            <a:r>
              <a:rPr lang="zh-CN" altLang="en-US" sz="3200" b="1" dirty="0">
                <a:solidFill>
                  <a:srgbClr val="660066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加划线的词解释有误的一项是</a:t>
            </a:r>
            <a:r>
              <a:rPr lang="zh-CN" altLang="en-US" sz="3200" dirty="0">
                <a:solidFill>
                  <a:srgbClr val="660066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：</a:t>
            </a:r>
            <a:endParaRPr lang="zh-CN" altLang="en-US" sz="3200" dirty="0">
              <a:solidFill>
                <a:srgbClr val="660066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20485" name="矩形 324613"/>
          <p:cNvSpPr/>
          <p:nvPr/>
        </p:nvSpPr>
        <p:spPr>
          <a:xfrm>
            <a:off x="92075" y="2492375"/>
            <a:ext cx="1384300" cy="5794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3200" b="1" dirty="0">
                <a:latin typeface="Times New Roman" panose="02020603050405020304" pitchFamily="18" charset="0"/>
                <a:ea typeface="黑体" panose="02010609060101010101" pitchFamily="2" charset="-122"/>
              </a:rPr>
              <a:t>⑵</a:t>
            </a:r>
            <a:endParaRPr lang="en-US" altLang="zh-CN" sz="3200" b="1" dirty="0"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324615" name="右箭头 324614"/>
          <p:cNvSpPr/>
          <p:nvPr/>
        </p:nvSpPr>
        <p:spPr>
          <a:xfrm>
            <a:off x="6011863" y="3213100"/>
            <a:ext cx="976312" cy="485775"/>
          </a:xfrm>
          <a:prstGeom prst="rightArrow">
            <a:avLst>
              <a:gd name="adj1" fmla="val 50000"/>
              <a:gd name="adj2" fmla="val 50235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p>
            <a:endParaRPr lang="zh-CN" altLang="en-US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324616" name="文本框 324615"/>
          <p:cNvSpPr txBox="1"/>
          <p:nvPr/>
        </p:nvSpPr>
        <p:spPr>
          <a:xfrm>
            <a:off x="7235825" y="3036888"/>
            <a:ext cx="693738" cy="701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4000" b="1" dirty="0">
                <a:solidFill>
                  <a:srgbClr val="A50021"/>
                </a:solidFill>
                <a:latin typeface="Arial" panose="020B0604020202020204" pitchFamily="34" charset="0"/>
                <a:ea typeface="楷体_GB2312" pitchFamily="49" charset="-122"/>
              </a:rPr>
              <a:t>击</a:t>
            </a:r>
            <a:endParaRPr lang="zh-CN" altLang="en-US" sz="4000" b="1" dirty="0">
              <a:solidFill>
                <a:srgbClr val="A50021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4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246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46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246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46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246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461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矩形 325633"/>
          <p:cNvSpPr/>
          <p:nvPr/>
        </p:nvSpPr>
        <p:spPr>
          <a:xfrm>
            <a:off x="2911475" y="220663"/>
            <a:ext cx="3028950" cy="10477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4000" b="1" i="1">
                <a:ln w="9525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800000"/>
                </a:solidFill>
                <a:effectLst>
                  <a:outerShdw dist="35921" dir="2699999" algn="ctr" rotWithShape="0">
                    <a:srgbClr val="808080">
                      <a:alpha val="80000"/>
                    </a:srgb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◇对照检测◇</a:t>
            </a:r>
            <a:endParaRPr lang="zh-CN" altLang="en-US" sz="4000" b="1" i="1">
              <a:ln w="9525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solidFill>
                <a:srgbClr val="800000"/>
              </a:solidFill>
              <a:effectLst>
                <a:outerShdw dist="35921" dir="2699999" algn="ctr" rotWithShape="0">
                  <a:srgbClr val="808080">
                    <a:alpha val="80000"/>
                  </a:srgbClr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1506" name="矩形 325634"/>
          <p:cNvSpPr/>
          <p:nvPr/>
        </p:nvSpPr>
        <p:spPr>
          <a:xfrm>
            <a:off x="107950" y="1628775"/>
            <a:ext cx="8712200" cy="5794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20000"/>
              </a:spcBef>
            </a:pPr>
            <a:r>
              <a:rPr lang="en-US" altLang="zh-CN" sz="3200" b="1" dirty="0">
                <a:solidFill>
                  <a:srgbClr val="660066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1.</a:t>
            </a:r>
            <a:r>
              <a:rPr lang="zh-CN" altLang="en-US" sz="3200" b="1" dirty="0">
                <a:solidFill>
                  <a:srgbClr val="660066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加划线的词解释有误的一项是</a:t>
            </a:r>
            <a:r>
              <a:rPr lang="zh-CN" altLang="en-US" sz="3200" dirty="0">
                <a:solidFill>
                  <a:srgbClr val="660066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：</a:t>
            </a:r>
            <a:endParaRPr lang="zh-CN" altLang="en-US" sz="3200" dirty="0">
              <a:solidFill>
                <a:srgbClr val="660066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21507" name="矩形 325635"/>
          <p:cNvSpPr/>
          <p:nvPr/>
        </p:nvSpPr>
        <p:spPr>
          <a:xfrm>
            <a:off x="684213" y="2530475"/>
            <a:ext cx="8459787" cy="26273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40000"/>
              </a:spcBef>
            </a:pPr>
            <a:r>
              <a:rPr lang="en-US" altLang="zh-CN" sz="3200" b="1" dirty="0">
                <a:latin typeface="Times New Roman" panose="02020603050405020304" pitchFamily="18" charset="0"/>
                <a:ea typeface="楷体_GB2312" pitchFamily="49" charset="-122"/>
              </a:rPr>
              <a:t>A.</a:t>
            </a:r>
            <a:r>
              <a:rPr lang="zh-CN" altLang="en-US" sz="3200" b="1" dirty="0">
                <a:latin typeface="Times New Roman" panose="02020603050405020304" pitchFamily="18" charset="0"/>
                <a:ea typeface="楷体_GB2312" pitchFamily="49" charset="-122"/>
              </a:rPr>
              <a:t>所解数千牛矣，而刀刃若新</a:t>
            </a:r>
            <a:r>
              <a:rPr lang="zh-CN" altLang="en-US" sz="3200" b="1" u="sng" dirty="0">
                <a:solidFill>
                  <a:schemeClr val="accent2"/>
                </a:solidFill>
                <a:latin typeface="Times New Roman" panose="02020603050405020304" pitchFamily="18" charset="0"/>
                <a:ea typeface="楷体_GB2312" pitchFamily="49" charset="-122"/>
              </a:rPr>
              <a:t>发</a:t>
            </a:r>
            <a:r>
              <a:rPr lang="zh-CN" altLang="en-US" sz="3200" b="1" dirty="0">
                <a:latin typeface="Times New Roman" panose="02020603050405020304" pitchFamily="18" charset="0"/>
                <a:ea typeface="楷体_GB2312" pitchFamily="49" charset="-122"/>
              </a:rPr>
              <a:t>于硎</a:t>
            </a:r>
            <a:r>
              <a:rPr lang="zh-CN" altLang="en-US" sz="3200" b="1" dirty="0">
                <a:solidFill>
                  <a:srgbClr val="A50021"/>
                </a:solidFill>
                <a:latin typeface="Times New Roman" panose="02020603050405020304" pitchFamily="18" charset="0"/>
                <a:ea typeface="楷体_GB2312" pitchFamily="49" charset="-122"/>
              </a:rPr>
              <a:t>（出）</a:t>
            </a:r>
            <a:endParaRPr lang="zh-CN" altLang="en-US" sz="3200" b="1" dirty="0">
              <a:solidFill>
                <a:srgbClr val="A50021"/>
              </a:solidFill>
              <a:latin typeface="Times New Roman" panose="02020603050405020304" pitchFamily="18" charset="0"/>
              <a:ea typeface="楷体_GB2312" pitchFamily="49" charset="-122"/>
            </a:endParaRPr>
          </a:p>
          <a:p>
            <a:pPr>
              <a:spcBef>
                <a:spcPct val="40000"/>
              </a:spcBef>
            </a:pPr>
            <a:r>
              <a:rPr lang="en-US" altLang="zh-CN" sz="3200" b="1">
                <a:latin typeface="Times New Roman" panose="02020603050405020304" pitchFamily="18" charset="0"/>
                <a:ea typeface="楷体_GB2312" pitchFamily="49" charset="-122"/>
              </a:rPr>
              <a:t>B.</a:t>
            </a:r>
            <a:r>
              <a:rPr lang="zh-CN" altLang="en-US" sz="3200" b="1" u="sng" dirty="0">
                <a:solidFill>
                  <a:schemeClr val="accent2"/>
                </a:solidFill>
                <a:latin typeface="Times New Roman" panose="02020603050405020304" pitchFamily="18" charset="0"/>
                <a:ea typeface="楷体_GB2312" pitchFamily="49" charset="-122"/>
              </a:rPr>
              <a:t>虽然</a:t>
            </a:r>
            <a:r>
              <a:rPr lang="zh-CN" altLang="en-US" sz="3200" b="1" dirty="0">
                <a:latin typeface="Times New Roman" panose="02020603050405020304" pitchFamily="18" charset="0"/>
                <a:ea typeface="楷体_GB2312" pitchFamily="49" charset="-122"/>
              </a:rPr>
              <a:t>，每至于族</a:t>
            </a:r>
            <a:r>
              <a:rPr lang="zh-CN" altLang="en-US" sz="3200" b="1" dirty="0">
                <a:solidFill>
                  <a:srgbClr val="A50021"/>
                </a:solidFill>
                <a:latin typeface="Times New Roman" panose="02020603050405020304" pitchFamily="18" charset="0"/>
                <a:ea typeface="楷体_GB2312" pitchFamily="49" charset="-122"/>
              </a:rPr>
              <a:t>（即使这样）</a:t>
            </a:r>
            <a:endParaRPr lang="zh-CN" altLang="en-US" sz="3200" b="1" dirty="0">
              <a:solidFill>
                <a:srgbClr val="A50021"/>
              </a:solidFill>
              <a:latin typeface="Times New Roman" panose="02020603050405020304" pitchFamily="18" charset="0"/>
              <a:ea typeface="楷体_GB2312" pitchFamily="49" charset="-122"/>
            </a:endParaRPr>
          </a:p>
          <a:p>
            <a:pPr>
              <a:spcBef>
                <a:spcPct val="40000"/>
              </a:spcBef>
            </a:pPr>
            <a:r>
              <a:rPr lang="en-US" altLang="zh-CN" sz="3200" b="1" dirty="0">
                <a:latin typeface="Times New Roman" panose="02020603050405020304" pitchFamily="18" charset="0"/>
                <a:ea typeface="楷体_GB2312" pitchFamily="49" charset="-122"/>
              </a:rPr>
              <a:t>C.</a:t>
            </a:r>
            <a:r>
              <a:rPr lang="zh-CN" altLang="en-US" sz="3200" b="1" dirty="0">
                <a:latin typeface="Times New Roman" panose="02020603050405020304" pitchFamily="18" charset="0"/>
                <a:ea typeface="楷体_GB2312" pitchFamily="49" charset="-122"/>
              </a:rPr>
              <a:t>吾见其难为，怵然为</a:t>
            </a:r>
            <a:r>
              <a:rPr lang="zh-CN" altLang="en-US" sz="3200" b="1" u="sng" dirty="0">
                <a:solidFill>
                  <a:schemeClr val="accent2"/>
                </a:solidFill>
                <a:latin typeface="Times New Roman" panose="02020603050405020304" pitchFamily="18" charset="0"/>
                <a:ea typeface="楷体_GB2312" pitchFamily="49" charset="-122"/>
              </a:rPr>
              <a:t>戒</a:t>
            </a:r>
            <a:r>
              <a:rPr lang="zh-CN" altLang="en-US" sz="3200" b="1" dirty="0">
                <a:solidFill>
                  <a:srgbClr val="A50021"/>
                </a:solidFill>
                <a:latin typeface="Times New Roman" panose="02020603050405020304" pitchFamily="18" charset="0"/>
                <a:ea typeface="楷体_GB2312" pitchFamily="49" charset="-122"/>
              </a:rPr>
              <a:t>（警惕）</a:t>
            </a:r>
            <a:endParaRPr lang="zh-CN" altLang="en-US" sz="3200" b="1" dirty="0">
              <a:solidFill>
                <a:srgbClr val="A50021"/>
              </a:solidFill>
              <a:latin typeface="Times New Roman" panose="02020603050405020304" pitchFamily="18" charset="0"/>
              <a:ea typeface="楷体_GB2312" pitchFamily="49" charset="-122"/>
            </a:endParaRPr>
          </a:p>
          <a:p>
            <a:pPr>
              <a:spcBef>
                <a:spcPct val="40000"/>
              </a:spcBef>
            </a:pPr>
            <a:r>
              <a:rPr lang="en-US" altLang="zh-CN" sz="3200" b="1" dirty="0">
                <a:latin typeface="Times New Roman" panose="02020603050405020304" pitchFamily="18" charset="0"/>
                <a:ea typeface="楷体_GB2312" pitchFamily="49" charset="-122"/>
              </a:rPr>
              <a:t>D.</a:t>
            </a:r>
            <a:r>
              <a:rPr lang="zh-CN" altLang="en-US" sz="3200" b="1" dirty="0">
                <a:latin typeface="Times New Roman" panose="02020603050405020304" pitchFamily="18" charset="0"/>
                <a:ea typeface="楷体_GB2312" pitchFamily="49" charset="-122"/>
              </a:rPr>
              <a:t>视为</a:t>
            </a:r>
            <a:r>
              <a:rPr lang="zh-CN" altLang="en-US" sz="3200" b="1" u="sng" dirty="0">
                <a:solidFill>
                  <a:schemeClr val="accent2"/>
                </a:solidFill>
                <a:latin typeface="Times New Roman" panose="02020603050405020304" pitchFamily="18" charset="0"/>
                <a:ea typeface="楷体_GB2312" pitchFamily="49" charset="-122"/>
              </a:rPr>
              <a:t>止</a:t>
            </a:r>
            <a:r>
              <a:rPr lang="zh-CN" altLang="en-US" sz="3200" b="1" dirty="0">
                <a:latin typeface="Times New Roman" panose="02020603050405020304" pitchFamily="18" charset="0"/>
                <a:ea typeface="楷体_GB2312" pitchFamily="49" charset="-122"/>
              </a:rPr>
              <a:t>，行为迟</a:t>
            </a:r>
            <a:r>
              <a:rPr lang="zh-CN" altLang="en-US" sz="3200" b="1" dirty="0">
                <a:solidFill>
                  <a:srgbClr val="A50021"/>
                </a:solidFill>
                <a:latin typeface="Times New Roman" panose="02020603050405020304" pitchFamily="18" charset="0"/>
                <a:ea typeface="楷体_GB2312" pitchFamily="49" charset="-122"/>
              </a:rPr>
              <a:t>（阻止）</a:t>
            </a:r>
            <a:endParaRPr lang="zh-CN" altLang="en-US" sz="3200" b="1" dirty="0">
              <a:solidFill>
                <a:srgbClr val="A50021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21508" name="矩形 325636"/>
          <p:cNvSpPr/>
          <p:nvPr/>
        </p:nvSpPr>
        <p:spPr>
          <a:xfrm>
            <a:off x="92075" y="2492375"/>
            <a:ext cx="1743075" cy="5794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3200" b="1" dirty="0">
                <a:latin typeface="Times New Roman" panose="02020603050405020304" pitchFamily="18" charset="0"/>
                <a:ea typeface="黑体" panose="02010609060101010101" pitchFamily="2" charset="-122"/>
              </a:rPr>
              <a:t>⑶</a:t>
            </a:r>
            <a:endParaRPr lang="en-US" altLang="zh-CN" sz="3200" b="1" dirty="0"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325638" name="矩形 325637"/>
          <p:cNvSpPr/>
          <p:nvPr/>
        </p:nvSpPr>
        <p:spPr>
          <a:xfrm>
            <a:off x="8228013" y="3252788"/>
            <a:ext cx="447675" cy="1905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6600" b="1" i="1">
                <a:ln w="9525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800000"/>
                </a:solidFill>
                <a:effectLst>
                  <a:outerShdw dist="35921" dir="2699999" algn="ctr" rotWithShape="0">
                    <a:srgbClr val="808080">
                      <a:alpha val="80000"/>
                    </a:srgbClr>
                  </a:outerShdw>
                </a:effectLst>
                <a:latin typeface="方正准圆简体" charset="0"/>
                <a:ea typeface="方正准圆简体" charset="0"/>
              </a:rPr>
              <a:t>D</a:t>
            </a:r>
            <a:endParaRPr lang="zh-CN" altLang="en-US" sz="6600" b="1" i="1">
              <a:ln w="9525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solidFill>
                <a:srgbClr val="800000"/>
              </a:solidFill>
              <a:effectLst>
                <a:outerShdw dist="35921" dir="2699999" algn="ctr" rotWithShape="0">
                  <a:srgbClr val="808080">
                    <a:alpha val="80000"/>
                  </a:srgbClr>
                </a:outerShdw>
              </a:effectLst>
              <a:latin typeface="方正准圆简体" charset="0"/>
              <a:ea typeface="方正准圆简体" charset="0"/>
            </a:endParaRPr>
          </a:p>
        </p:txBody>
      </p:sp>
      <p:sp>
        <p:nvSpPr>
          <p:cNvPr id="325639" name="右箭头 325638"/>
          <p:cNvSpPr/>
          <p:nvPr/>
        </p:nvSpPr>
        <p:spPr>
          <a:xfrm>
            <a:off x="5651500" y="4868863"/>
            <a:ext cx="976313" cy="485775"/>
          </a:xfrm>
          <a:prstGeom prst="rightArrow">
            <a:avLst>
              <a:gd name="adj1" fmla="val 50000"/>
              <a:gd name="adj2" fmla="val 50235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p>
            <a:endParaRPr lang="zh-CN" altLang="en-US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325640" name="文本框 325639"/>
          <p:cNvSpPr txBox="1"/>
          <p:nvPr/>
        </p:nvSpPr>
        <p:spPr>
          <a:xfrm>
            <a:off x="6372225" y="5334000"/>
            <a:ext cx="2224088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200" b="1" dirty="0">
                <a:solidFill>
                  <a:srgbClr val="A50021"/>
                </a:solidFill>
                <a:latin typeface="Arial" panose="020B0604020202020204" pitchFamily="34" charset="0"/>
                <a:ea typeface="楷体_GB2312" pitchFamily="49" charset="-122"/>
              </a:rPr>
              <a:t>集中在那里</a:t>
            </a:r>
            <a:endParaRPr lang="zh-CN" altLang="en-US" sz="3200" b="1" dirty="0">
              <a:solidFill>
                <a:srgbClr val="A50021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56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256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256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56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256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56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3256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564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29" name="矩形 326657"/>
          <p:cNvSpPr/>
          <p:nvPr/>
        </p:nvSpPr>
        <p:spPr>
          <a:xfrm>
            <a:off x="250825" y="1268413"/>
            <a:ext cx="6696075" cy="7620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4400" b="1" dirty="0">
                <a:solidFill>
                  <a:srgbClr val="A50021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(4)</a:t>
            </a:r>
            <a:r>
              <a:rPr lang="zh-CN" altLang="en-US" sz="4400" b="1" dirty="0">
                <a:solidFill>
                  <a:srgbClr val="A50021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于</a:t>
            </a:r>
            <a:r>
              <a:rPr lang="en-US" altLang="zh-CN" sz="4400" b="1">
                <a:solidFill>
                  <a:srgbClr val="A50021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:</a:t>
            </a:r>
            <a:endParaRPr lang="en-US" altLang="zh-CN" sz="4400" b="1">
              <a:solidFill>
                <a:schemeClr val="tx2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22530" name="矩形 326658"/>
          <p:cNvSpPr/>
          <p:nvPr/>
        </p:nvSpPr>
        <p:spPr>
          <a:xfrm>
            <a:off x="107950" y="2382838"/>
            <a:ext cx="8748713" cy="29178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60000"/>
              </a:spcBef>
            </a:pPr>
            <a:r>
              <a:rPr lang="zh-CN" altLang="en-US" sz="3200" b="1" dirty="0">
                <a:latin typeface="Arial" panose="020B0604020202020204" pitchFamily="34" charset="0"/>
                <a:ea typeface="楷体_GB2312" pitchFamily="49" charset="-122"/>
              </a:rPr>
              <a:t>合</a:t>
            </a:r>
            <a:r>
              <a:rPr lang="zh-CN" altLang="en-US" sz="3200" b="1" u="sng" dirty="0">
                <a:solidFill>
                  <a:srgbClr val="000099"/>
                </a:solidFill>
                <a:latin typeface="Arial" panose="020B0604020202020204" pitchFamily="34" charset="0"/>
                <a:ea typeface="楷体_GB2312" pitchFamily="49" charset="-122"/>
              </a:rPr>
              <a:t>于</a:t>
            </a:r>
            <a:r>
              <a:rPr lang="en-US" altLang="zh-CN" sz="3200" b="1" dirty="0">
                <a:latin typeface="Arial" panose="020B0604020202020204" pitchFamily="34" charset="0"/>
                <a:ea typeface="楷体_GB2312" pitchFamily="49" charset="-122"/>
              </a:rPr>
              <a:t>《</a:t>
            </a:r>
            <a:r>
              <a:rPr lang="zh-CN" altLang="en-US" sz="3200" b="1" dirty="0">
                <a:latin typeface="Arial" panose="020B0604020202020204" pitchFamily="34" charset="0"/>
                <a:ea typeface="楷体_GB2312" pitchFamily="49" charset="-122"/>
              </a:rPr>
              <a:t>桑林</a:t>
            </a:r>
            <a:r>
              <a:rPr lang="en-US" altLang="zh-CN" sz="3200" b="1" dirty="0">
                <a:latin typeface="Arial" panose="020B0604020202020204" pitchFamily="34" charset="0"/>
                <a:ea typeface="楷体_GB2312" pitchFamily="49" charset="-122"/>
              </a:rPr>
              <a:t>》</a:t>
            </a:r>
            <a:r>
              <a:rPr lang="zh-CN" altLang="en-US" sz="3200" b="1" dirty="0">
                <a:latin typeface="Arial" panose="020B0604020202020204" pitchFamily="34" charset="0"/>
                <a:ea typeface="楷体_GB2312" pitchFamily="49" charset="-122"/>
              </a:rPr>
              <a:t>之舞</a:t>
            </a:r>
            <a:endParaRPr lang="zh-CN" altLang="en-US" sz="3200" b="1" dirty="0">
              <a:latin typeface="Arial" panose="020B0604020202020204" pitchFamily="34" charset="0"/>
              <a:ea typeface="楷体_GB2312" pitchFamily="49" charset="-122"/>
            </a:endParaRPr>
          </a:p>
          <a:p>
            <a:pPr>
              <a:spcBef>
                <a:spcPct val="60000"/>
              </a:spcBef>
            </a:pPr>
            <a:r>
              <a:rPr lang="zh-CN" altLang="en-US" sz="3200" b="1" dirty="0">
                <a:latin typeface="Arial" panose="020B0604020202020204" pitchFamily="34" charset="0"/>
                <a:ea typeface="楷体_GB2312" pitchFamily="49" charset="-122"/>
              </a:rPr>
              <a:t>而刀刃若新发</a:t>
            </a:r>
            <a:r>
              <a:rPr lang="zh-CN" altLang="en-US" sz="3200" b="1" u="sng" dirty="0">
                <a:solidFill>
                  <a:srgbClr val="000099"/>
                </a:solidFill>
                <a:latin typeface="Arial" panose="020B0604020202020204" pitchFamily="34" charset="0"/>
                <a:ea typeface="楷体_GB2312" pitchFamily="49" charset="-122"/>
              </a:rPr>
              <a:t>于</a:t>
            </a:r>
            <a:r>
              <a:rPr lang="zh-CN" altLang="en-US" sz="3200" b="1" dirty="0">
                <a:latin typeface="Arial" panose="020B0604020202020204" pitchFamily="34" charset="0"/>
                <a:ea typeface="楷体_GB2312" pitchFamily="49" charset="-122"/>
              </a:rPr>
              <a:t>硎</a:t>
            </a:r>
            <a:endParaRPr lang="zh-CN" altLang="en-US" sz="3200" b="1" dirty="0">
              <a:latin typeface="Arial" panose="020B0604020202020204" pitchFamily="34" charset="0"/>
              <a:ea typeface="楷体_GB2312" pitchFamily="49" charset="-122"/>
            </a:endParaRPr>
          </a:p>
          <a:p>
            <a:pPr>
              <a:spcBef>
                <a:spcPct val="60000"/>
              </a:spcBef>
            </a:pPr>
            <a:r>
              <a:rPr lang="zh-CN" altLang="en-US" sz="3200" b="1" dirty="0">
                <a:latin typeface="Arial" panose="020B0604020202020204" pitchFamily="34" charset="0"/>
                <a:ea typeface="楷体_GB2312" pitchFamily="49" charset="-122"/>
              </a:rPr>
              <a:t>恢恢乎其</a:t>
            </a:r>
            <a:r>
              <a:rPr lang="zh-CN" altLang="en-US" sz="3200" b="1" u="sng" dirty="0">
                <a:solidFill>
                  <a:srgbClr val="000099"/>
                </a:solidFill>
                <a:latin typeface="Arial" panose="020B0604020202020204" pitchFamily="34" charset="0"/>
                <a:ea typeface="楷体_GB2312" pitchFamily="49" charset="-122"/>
              </a:rPr>
              <a:t>于</a:t>
            </a:r>
            <a:r>
              <a:rPr lang="zh-CN" altLang="en-US" sz="3200" b="1" dirty="0">
                <a:latin typeface="Arial" panose="020B0604020202020204" pitchFamily="34" charset="0"/>
                <a:ea typeface="楷体_GB2312" pitchFamily="49" charset="-122"/>
              </a:rPr>
              <a:t>游刃必有余地矣</a:t>
            </a:r>
            <a:endParaRPr lang="zh-CN" altLang="en-US" sz="3200" b="1" dirty="0">
              <a:latin typeface="Arial" panose="020B0604020202020204" pitchFamily="34" charset="0"/>
              <a:ea typeface="楷体_GB2312" pitchFamily="49" charset="-122"/>
            </a:endParaRPr>
          </a:p>
          <a:p>
            <a:pPr>
              <a:spcBef>
                <a:spcPct val="60000"/>
              </a:spcBef>
            </a:pPr>
            <a:r>
              <a:rPr lang="zh-CN" altLang="en-US" sz="3200" b="1" dirty="0">
                <a:latin typeface="Arial" panose="020B0604020202020204" pitchFamily="34" charset="0"/>
                <a:ea typeface="楷体_GB2312" pitchFamily="49" charset="-122"/>
              </a:rPr>
              <a:t>虽然，每至</a:t>
            </a:r>
            <a:r>
              <a:rPr lang="zh-CN" altLang="en-US" sz="3200" b="1" u="sng" dirty="0">
                <a:solidFill>
                  <a:srgbClr val="000099"/>
                </a:solidFill>
                <a:latin typeface="Arial" panose="020B0604020202020204" pitchFamily="34" charset="0"/>
                <a:ea typeface="楷体_GB2312" pitchFamily="49" charset="-122"/>
              </a:rPr>
              <a:t>于</a:t>
            </a:r>
            <a:r>
              <a:rPr lang="zh-CN" altLang="en-US" sz="3200" b="1" dirty="0">
                <a:latin typeface="Arial" panose="020B0604020202020204" pitchFamily="34" charset="0"/>
                <a:ea typeface="楷体_GB2312" pitchFamily="49" charset="-122"/>
              </a:rPr>
              <a:t>族</a:t>
            </a:r>
            <a:endParaRPr lang="zh-CN" altLang="en-US" sz="3200" b="1" dirty="0">
              <a:solidFill>
                <a:srgbClr val="A50021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326660" name="矩形 326659"/>
          <p:cNvSpPr/>
          <p:nvPr/>
        </p:nvSpPr>
        <p:spPr>
          <a:xfrm>
            <a:off x="3811588" y="2276475"/>
            <a:ext cx="4721225" cy="5794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60000"/>
              </a:spcBef>
            </a:pPr>
            <a:r>
              <a:rPr lang="zh-CN" altLang="en-US" sz="3200" b="1" dirty="0">
                <a:solidFill>
                  <a:srgbClr val="A50021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（介词，引出对象）</a:t>
            </a:r>
            <a:endParaRPr lang="zh-CN" altLang="en-US" sz="3200" b="1" dirty="0">
              <a:solidFill>
                <a:srgbClr val="A50021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326661" name="矩形 326660"/>
          <p:cNvSpPr/>
          <p:nvPr/>
        </p:nvSpPr>
        <p:spPr>
          <a:xfrm>
            <a:off x="3851275" y="3141663"/>
            <a:ext cx="3889375" cy="57943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60000"/>
              </a:spcBef>
            </a:pPr>
            <a:r>
              <a:rPr lang="zh-CN" altLang="en-US" sz="3200" b="1" dirty="0">
                <a:solidFill>
                  <a:srgbClr val="A50021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（介词，从）</a:t>
            </a:r>
            <a:endParaRPr lang="zh-CN" altLang="en-US" sz="3200" b="1" dirty="0">
              <a:solidFill>
                <a:srgbClr val="A50021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326662" name="矩形 326661"/>
          <p:cNvSpPr/>
          <p:nvPr/>
        </p:nvSpPr>
        <p:spPr>
          <a:xfrm>
            <a:off x="5348288" y="3933825"/>
            <a:ext cx="3795712" cy="5794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60000"/>
              </a:spcBef>
            </a:pPr>
            <a:r>
              <a:rPr lang="zh-CN" altLang="en-US" sz="3200" b="1" dirty="0">
                <a:solidFill>
                  <a:srgbClr val="A50021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（介词，对于）</a:t>
            </a:r>
            <a:endParaRPr lang="zh-CN" altLang="en-US" sz="3200" b="1" dirty="0">
              <a:solidFill>
                <a:srgbClr val="A50021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326663" name="矩形 326662"/>
          <p:cNvSpPr/>
          <p:nvPr/>
        </p:nvSpPr>
        <p:spPr>
          <a:xfrm>
            <a:off x="3348038" y="4724400"/>
            <a:ext cx="4608512" cy="5794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60000"/>
              </a:spcBef>
            </a:pPr>
            <a:r>
              <a:rPr lang="zh-CN" altLang="en-US" sz="3200" b="1" dirty="0">
                <a:solidFill>
                  <a:srgbClr val="A50021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（介词，引出对象）</a:t>
            </a:r>
            <a:endParaRPr lang="zh-CN" altLang="en-US" sz="3200" b="1" dirty="0">
              <a:solidFill>
                <a:srgbClr val="A50021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66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266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266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66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266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66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3266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66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"/>
                                        <p:tgtEl>
                                          <p:spTgt spid="3266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6660" grpId="0"/>
      <p:bldP spid="326661" grpId="0"/>
      <p:bldP spid="326662" grpId="0"/>
      <p:bldP spid="32666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3" name="文本框 327681"/>
          <p:cNvSpPr txBox="1"/>
          <p:nvPr/>
        </p:nvSpPr>
        <p:spPr>
          <a:xfrm>
            <a:off x="107950" y="1481138"/>
            <a:ext cx="9036050" cy="57943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3200" b="1" dirty="0">
                <a:latin typeface="Times New Roman" panose="02020603050405020304" pitchFamily="18" charset="0"/>
                <a:ea typeface="楷体_GB2312" pitchFamily="49" charset="-122"/>
              </a:rPr>
              <a:t>1.</a:t>
            </a:r>
            <a:r>
              <a:rPr lang="zh-CN" altLang="en-US" sz="3200" b="1" dirty="0">
                <a:latin typeface="Times New Roman" panose="02020603050405020304" pitchFamily="18" charset="0"/>
                <a:ea typeface="楷体_GB2312" pitchFamily="49" charset="-122"/>
              </a:rPr>
              <a:t>手之所触， 肩之所倚，足之所履，膝之所踦。</a:t>
            </a:r>
            <a:endParaRPr lang="zh-CN" altLang="en-US" sz="3200" b="1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23554" name="文本框 327682"/>
          <p:cNvSpPr txBox="1"/>
          <p:nvPr/>
        </p:nvSpPr>
        <p:spPr>
          <a:xfrm>
            <a:off x="71438" y="4149725"/>
            <a:ext cx="7669212" cy="5794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3200" b="1" dirty="0">
                <a:latin typeface="Times New Roman" panose="02020603050405020304" pitchFamily="18" charset="0"/>
                <a:ea typeface="楷体_GB2312" pitchFamily="49" charset="-122"/>
              </a:rPr>
              <a:t>2.</a:t>
            </a:r>
            <a:r>
              <a:rPr lang="zh-CN" altLang="en-US" sz="3200" b="1" dirty="0">
                <a:latin typeface="Times New Roman" panose="02020603050405020304" pitchFamily="18" charset="0"/>
                <a:ea typeface="楷体_GB2312" pitchFamily="49" charset="-122"/>
              </a:rPr>
              <a:t>技经肯綮之未尝，而况大軱乎。</a:t>
            </a:r>
            <a:endParaRPr lang="zh-CN" altLang="en-US" sz="3200" b="1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327684" name="文本框 327683"/>
          <p:cNvSpPr txBox="1"/>
          <p:nvPr/>
        </p:nvSpPr>
        <p:spPr>
          <a:xfrm>
            <a:off x="107950" y="2276475"/>
            <a:ext cx="9036050" cy="1311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3200" b="1" dirty="0">
                <a:solidFill>
                  <a:srgbClr val="A5002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</a:t>
            </a:r>
            <a:r>
              <a:rPr lang="zh-CN" altLang="en-US" sz="3200" b="1" dirty="0">
                <a:solidFill>
                  <a:srgbClr val="A5002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手接触到的地方，肩靠的地方，脚踩的地</a:t>
            </a:r>
            <a:endParaRPr lang="zh-CN" altLang="en-US" sz="3200" b="1" dirty="0">
              <a:solidFill>
                <a:srgbClr val="A5002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A5002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方，膝盖顶的地方。</a:t>
            </a:r>
            <a:r>
              <a:rPr lang="zh-CN" altLang="en-US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（所字结构）</a:t>
            </a:r>
            <a:endParaRPr lang="zh-CN" altLang="en-US" sz="32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27685" name="文本框 327684"/>
          <p:cNvSpPr txBox="1"/>
          <p:nvPr/>
        </p:nvSpPr>
        <p:spPr>
          <a:xfrm>
            <a:off x="107950" y="4997450"/>
            <a:ext cx="9036050" cy="155416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3200" b="1" dirty="0">
                <a:solidFill>
                  <a:srgbClr val="A5002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</a:t>
            </a:r>
            <a:r>
              <a:rPr lang="zh-CN" altLang="en-US" sz="3200" b="1" dirty="0">
                <a:solidFill>
                  <a:srgbClr val="A5002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筋脉经络相连的地方和筋骨结合的地方，尚且不曾拿刀碰到过，更何况大骨呢！</a:t>
            </a:r>
            <a:endParaRPr lang="zh-CN" altLang="en-US" sz="3200" b="1" dirty="0">
              <a:solidFill>
                <a:srgbClr val="A5002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r>
              <a:rPr lang="zh-CN" altLang="en-US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（宾语前置句）</a:t>
            </a:r>
            <a:endParaRPr lang="zh-CN" altLang="en-US" sz="32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3557" name="文本框 327685"/>
          <p:cNvSpPr txBox="1"/>
          <p:nvPr/>
        </p:nvSpPr>
        <p:spPr>
          <a:xfrm>
            <a:off x="107950" y="476250"/>
            <a:ext cx="7200900" cy="5794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3200" b="1" dirty="0">
                <a:solidFill>
                  <a:srgbClr val="660066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2.</a:t>
            </a:r>
            <a:r>
              <a:rPr lang="zh-CN" altLang="en-US" sz="3200" b="1" dirty="0">
                <a:solidFill>
                  <a:srgbClr val="660066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翻译下列几个句子：</a:t>
            </a:r>
            <a:endParaRPr lang="zh-CN" altLang="en-US" dirty="0">
              <a:solidFill>
                <a:srgbClr val="660066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6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276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276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6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276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276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684" grpId="0"/>
      <p:bldP spid="32768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41666" name="文本框 241665"/>
          <p:cNvSpPr txBox="1"/>
          <p:nvPr/>
        </p:nvSpPr>
        <p:spPr>
          <a:xfrm>
            <a:off x="107950" y="4481513"/>
            <a:ext cx="8893175" cy="1465262"/>
          </a:xfrm>
          <a:prstGeom prst="rect">
            <a:avLst/>
          </a:prstGeom>
          <a:noFill/>
          <a:ln w="2857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3200" b="1" dirty="0"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富有想象力和浪漫主义色彩，擅长用</a:t>
            </a:r>
            <a:r>
              <a:rPr lang="zh-CN" altLang="en-US" sz="3600" b="1" u="sng" dirty="0">
                <a:solidFill>
                  <a:srgbClr val="A50021"/>
                </a:solidFill>
                <a:latin typeface="楷体_GB2312" pitchFamily="49" charset="-122"/>
                <a:ea typeface="楷体_GB2312" pitchFamily="49" charset="-122"/>
              </a:rPr>
              <a:t>奇譬</a:t>
            </a:r>
            <a:endParaRPr lang="zh-CN" altLang="en-US" sz="3600" b="1" u="sng" dirty="0">
              <a:solidFill>
                <a:srgbClr val="A50021"/>
              </a:solidFill>
              <a:latin typeface="楷体_GB2312" pitchFamily="49" charset="-122"/>
              <a:ea typeface="楷体_GB2312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600" b="1" u="sng" dirty="0">
                <a:solidFill>
                  <a:srgbClr val="A50021"/>
                </a:solidFill>
                <a:latin typeface="楷体_GB2312" pitchFamily="49" charset="-122"/>
                <a:ea typeface="楷体_GB2312" pitchFamily="49" charset="-122"/>
              </a:rPr>
              <a:t>诡喻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来说明道理。</a:t>
            </a:r>
            <a:endParaRPr lang="zh-CN" altLang="en-US" sz="3200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41667" name="矩形 241666"/>
          <p:cNvSpPr/>
          <p:nvPr/>
        </p:nvSpPr>
        <p:spPr>
          <a:xfrm>
            <a:off x="3132138" y="3651250"/>
            <a:ext cx="3095625" cy="641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3600" b="1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《</a:t>
            </a:r>
            <a:r>
              <a:rPr lang="zh-CN" altLang="en-US" sz="3600" b="1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庄  子</a:t>
            </a:r>
            <a:r>
              <a:rPr lang="en-US" altLang="zh-CN" sz="3600" b="1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》</a:t>
            </a:r>
            <a:endParaRPr lang="en-US" altLang="zh-CN" sz="3600" b="1">
              <a:solidFill>
                <a:srgbClr val="000099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6147" name="矩形 241667"/>
          <p:cNvSpPr/>
          <p:nvPr/>
        </p:nvSpPr>
        <p:spPr>
          <a:xfrm>
            <a:off x="2844800" y="115888"/>
            <a:ext cx="3167063" cy="641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/>
            <a:r>
              <a:rPr lang="zh-CN" altLang="en-US" sz="3600" b="1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庄   子</a:t>
            </a:r>
            <a:endParaRPr lang="zh-CN" altLang="en-US" sz="3600" b="1" dirty="0">
              <a:solidFill>
                <a:srgbClr val="000099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6148" name="矩形 241668"/>
          <p:cNvSpPr/>
          <p:nvPr/>
        </p:nvSpPr>
        <p:spPr>
          <a:xfrm>
            <a:off x="107950" y="4362450"/>
            <a:ext cx="8785225" cy="1730375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p>
            <a:endParaRPr lang="zh-CN" altLang="en-US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6149" name="文本框 241677"/>
          <p:cNvSpPr txBox="1"/>
          <p:nvPr/>
        </p:nvSpPr>
        <p:spPr>
          <a:xfrm>
            <a:off x="107950" y="981075"/>
            <a:ext cx="8964613" cy="2043113"/>
          </a:xfrm>
          <a:prstGeom prst="rect">
            <a:avLst/>
          </a:prstGeom>
          <a:noFill/>
          <a:ln w="2857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3200" b="1" dirty="0">
                <a:latin typeface="楷体_GB2312" pitchFamily="49" charset="-122"/>
                <a:ea typeface="楷体_GB2312" pitchFamily="49" charset="-122"/>
              </a:rPr>
              <a:t>   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名</a:t>
            </a:r>
            <a:r>
              <a:rPr lang="zh-CN" altLang="en-US" sz="3200" b="1" u="sng" dirty="0">
                <a:latin typeface="楷体_GB2312" pitchFamily="49" charset="-122"/>
                <a:ea typeface="楷体_GB2312" pitchFamily="49" charset="-122"/>
              </a:rPr>
              <a:t>   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，</a:t>
            </a:r>
            <a:r>
              <a:rPr lang="zh-CN" altLang="en-US" sz="3200" b="1" u="sng" dirty="0">
                <a:latin typeface="楷体_GB2312" pitchFamily="49" charset="-122"/>
                <a:ea typeface="楷体_GB2312" pitchFamily="49" charset="-122"/>
              </a:rPr>
              <a:t>     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时期</a:t>
            </a:r>
            <a:r>
              <a:rPr lang="zh-CN" altLang="en-US" sz="3200" b="1" u="sng" dirty="0"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国人，著名的思想</a:t>
            </a:r>
            <a:endParaRPr lang="zh-CN" altLang="en-US" sz="3200" b="1" dirty="0">
              <a:latin typeface="楷体_GB2312" pitchFamily="49" charset="-122"/>
              <a:ea typeface="楷体_GB2312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家，</a:t>
            </a:r>
            <a:r>
              <a:rPr lang="zh-CN" altLang="en-US" sz="3200" b="1" u="sng" dirty="0"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家学派的重要代表，与</a:t>
            </a:r>
            <a:r>
              <a:rPr lang="zh-CN" altLang="en-US" sz="3200" b="1" u="sng" dirty="0">
                <a:latin typeface="楷体_GB2312" pitchFamily="49" charset="-122"/>
                <a:ea typeface="楷体_GB2312" pitchFamily="49" charset="-122"/>
              </a:rPr>
              <a:t>     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并称为</a:t>
            </a:r>
            <a:endParaRPr lang="zh-CN" altLang="en-US" sz="3200" b="1" dirty="0">
              <a:latin typeface="楷体_GB2312" pitchFamily="49" charset="-122"/>
              <a:ea typeface="楷体_GB2312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Times New Roman" panose="02020603050405020304" pitchFamily="18" charset="0"/>
                <a:ea typeface="楷体_GB2312" pitchFamily="49" charset="-122"/>
              </a:rPr>
              <a:t>“</a:t>
            </a:r>
            <a:r>
              <a:rPr lang="zh-CN" altLang="en-US" sz="3200" b="1" u="sng" dirty="0">
                <a:latin typeface="Times New Roman" panose="02020603050405020304" pitchFamily="18" charset="0"/>
                <a:ea typeface="楷体_GB2312" pitchFamily="49" charset="-122"/>
              </a:rPr>
              <a:t>               </a:t>
            </a:r>
            <a:r>
              <a:rPr lang="zh-CN" altLang="en-US" sz="3200" b="1" dirty="0">
                <a:latin typeface="Times New Roman" panose="02020603050405020304" pitchFamily="18" charset="0"/>
                <a:ea typeface="楷体_GB2312" pitchFamily="49" charset="-122"/>
              </a:rPr>
              <a:t>”。</a:t>
            </a:r>
            <a:endParaRPr lang="zh-CN" altLang="en-US" sz="3200" b="1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6150" name="矩形 241678"/>
          <p:cNvSpPr/>
          <p:nvPr/>
        </p:nvSpPr>
        <p:spPr>
          <a:xfrm>
            <a:off x="107950" y="836613"/>
            <a:ext cx="8785225" cy="2520950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p>
            <a:endParaRPr lang="zh-CN" altLang="en-US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241680" name="矩形 241679"/>
          <p:cNvSpPr/>
          <p:nvPr/>
        </p:nvSpPr>
        <p:spPr>
          <a:xfrm>
            <a:off x="1331913" y="908050"/>
            <a:ext cx="1008062" cy="5794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3200" b="1" dirty="0">
                <a:solidFill>
                  <a:srgbClr val="A50021"/>
                </a:solidFill>
                <a:latin typeface="楷体_GB2312" pitchFamily="49" charset="-122"/>
                <a:ea typeface="楷体_GB2312" pitchFamily="49" charset="-122"/>
              </a:rPr>
              <a:t>周</a:t>
            </a:r>
            <a:endParaRPr lang="zh-CN" altLang="en-US" sz="3200" b="1" dirty="0">
              <a:solidFill>
                <a:srgbClr val="A50021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41681" name="矩形 241680"/>
          <p:cNvSpPr/>
          <p:nvPr/>
        </p:nvSpPr>
        <p:spPr>
          <a:xfrm>
            <a:off x="2268538" y="908050"/>
            <a:ext cx="1366837" cy="5794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3200" b="1" dirty="0">
                <a:solidFill>
                  <a:srgbClr val="A50021"/>
                </a:solidFill>
                <a:latin typeface="楷体_GB2312" pitchFamily="49" charset="-122"/>
                <a:ea typeface="楷体_GB2312" pitchFamily="49" charset="-122"/>
              </a:rPr>
              <a:t>战国</a:t>
            </a:r>
            <a:endParaRPr lang="zh-CN" altLang="en-US" sz="3200" b="1" dirty="0">
              <a:solidFill>
                <a:srgbClr val="A50021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41682" name="矩形 241681"/>
          <p:cNvSpPr/>
          <p:nvPr/>
        </p:nvSpPr>
        <p:spPr>
          <a:xfrm>
            <a:off x="4284663" y="908050"/>
            <a:ext cx="1079500" cy="5794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3200" b="1" dirty="0">
                <a:solidFill>
                  <a:srgbClr val="A50021"/>
                </a:solidFill>
                <a:latin typeface="楷体_GB2312" pitchFamily="49" charset="-122"/>
                <a:ea typeface="楷体_GB2312" pitchFamily="49" charset="-122"/>
              </a:rPr>
              <a:t>宋</a:t>
            </a:r>
            <a:endParaRPr lang="zh-CN" altLang="en-US" sz="3200" b="1" dirty="0">
              <a:solidFill>
                <a:srgbClr val="A50021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41683" name="矩形 241682"/>
          <p:cNvSpPr/>
          <p:nvPr/>
        </p:nvSpPr>
        <p:spPr>
          <a:xfrm>
            <a:off x="1116013" y="1628775"/>
            <a:ext cx="1295400" cy="5794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3200" b="1" dirty="0">
                <a:solidFill>
                  <a:srgbClr val="A50021"/>
                </a:solidFill>
                <a:latin typeface="楷体_GB2312" pitchFamily="49" charset="-122"/>
                <a:ea typeface="楷体_GB2312" pitchFamily="49" charset="-122"/>
              </a:rPr>
              <a:t>道</a:t>
            </a:r>
            <a:endParaRPr lang="zh-CN" altLang="en-US" sz="3200" b="1" dirty="0">
              <a:solidFill>
                <a:srgbClr val="A50021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41684" name="矩形 241683"/>
          <p:cNvSpPr/>
          <p:nvPr/>
        </p:nvSpPr>
        <p:spPr>
          <a:xfrm>
            <a:off x="6083300" y="1628775"/>
            <a:ext cx="1728788" cy="5794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3200" b="1" dirty="0">
                <a:solidFill>
                  <a:srgbClr val="A50021"/>
                </a:solidFill>
                <a:latin typeface="楷体_GB2312" pitchFamily="49" charset="-122"/>
                <a:ea typeface="楷体_GB2312" pitchFamily="49" charset="-122"/>
              </a:rPr>
              <a:t>老子</a:t>
            </a:r>
            <a:endParaRPr lang="zh-CN" altLang="en-US" sz="3200" b="1" dirty="0">
              <a:solidFill>
                <a:srgbClr val="A50021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41685" name="矩形 241684"/>
          <p:cNvSpPr/>
          <p:nvPr/>
        </p:nvSpPr>
        <p:spPr>
          <a:xfrm>
            <a:off x="755650" y="2349500"/>
            <a:ext cx="1655763" cy="5794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3200" b="1" dirty="0">
                <a:solidFill>
                  <a:srgbClr val="A50021"/>
                </a:solidFill>
                <a:latin typeface="Times New Roman" panose="02020603050405020304" pitchFamily="18" charset="0"/>
                <a:ea typeface="楷体_GB2312" pitchFamily="49" charset="-122"/>
              </a:rPr>
              <a:t>老庄</a:t>
            </a:r>
            <a:endParaRPr lang="zh-CN" altLang="en-US" sz="3200" b="1" dirty="0">
              <a:solidFill>
                <a:srgbClr val="A50021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6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416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6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416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416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416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6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416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6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416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6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416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6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416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1666" grpId="0"/>
      <p:bldP spid="241667" grpId="0"/>
      <p:bldP spid="241680" grpId="0"/>
      <p:bldP spid="241681" grpId="0"/>
      <p:bldP spid="241682" grpId="0"/>
      <p:bldP spid="241683" grpId="0"/>
      <p:bldP spid="241684" grpId="0"/>
      <p:bldP spid="24168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77" name="文本框 328705"/>
          <p:cNvSpPr txBox="1"/>
          <p:nvPr/>
        </p:nvSpPr>
        <p:spPr>
          <a:xfrm>
            <a:off x="107950" y="836613"/>
            <a:ext cx="8567738" cy="57943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3200" b="1" dirty="0">
                <a:latin typeface="Times New Roman" panose="02020603050405020304" pitchFamily="18" charset="0"/>
                <a:ea typeface="楷体_GB2312" pitchFamily="49" charset="-122"/>
              </a:rPr>
              <a:t>3.</a:t>
            </a:r>
            <a:r>
              <a:rPr lang="zh-CN" altLang="en-US" sz="3200" b="1" dirty="0">
                <a:latin typeface="Times New Roman" panose="02020603050405020304" pitchFamily="18" charset="0"/>
                <a:ea typeface="楷体_GB2312" pitchFamily="49" charset="-122"/>
              </a:rPr>
              <a:t>恢恢乎其于游刃必有余地矣。</a:t>
            </a:r>
            <a:endParaRPr lang="zh-CN" altLang="en-US" sz="3200" b="1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24578" name="文本框 328706"/>
          <p:cNvSpPr txBox="1"/>
          <p:nvPr/>
        </p:nvSpPr>
        <p:spPr>
          <a:xfrm>
            <a:off x="36513" y="3270250"/>
            <a:ext cx="9072562" cy="1311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3200" b="1" dirty="0">
                <a:latin typeface="Times New Roman" panose="02020603050405020304" pitchFamily="18" charset="0"/>
                <a:ea typeface="楷体_GB2312" pitchFamily="49" charset="-122"/>
              </a:rPr>
              <a:t>4.</a:t>
            </a:r>
            <a:r>
              <a:rPr lang="zh-CN" altLang="en-US" sz="3200" b="1" dirty="0">
                <a:latin typeface="Times New Roman" panose="02020603050405020304" pitchFamily="18" charset="0"/>
                <a:ea typeface="楷体_GB2312" pitchFamily="49" charset="-122"/>
              </a:rPr>
              <a:t>提刀而立，为之四顾，为之踌躇满志，善刀而</a:t>
            </a:r>
            <a:endParaRPr lang="zh-CN" altLang="en-US" sz="3200" b="1" dirty="0">
              <a:latin typeface="Times New Roman" panose="02020603050405020304" pitchFamily="18" charset="0"/>
              <a:ea typeface="楷体_GB2312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Times New Roman" panose="02020603050405020304" pitchFamily="18" charset="0"/>
                <a:ea typeface="楷体_GB2312" pitchFamily="49" charset="-122"/>
              </a:rPr>
              <a:t>藏之。</a:t>
            </a:r>
            <a:endParaRPr lang="zh-CN" altLang="en-US" sz="3200" b="1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328708" name="文本框 328707"/>
          <p:cNvSpPr txBox="1"/>
          <p:nvPr/>
        </p:nvSpPr>
        <p:spPr>
          <a:xfrm>
            <a:off x="107950" y="1557338"/>
            <a:ext cx="9036050" cy="126206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40000"/>
              </a:spcBef>
            </a:pPr>
            <a:r>
              <a:rPr lang="en-US" altLang="zh-CN" sz="3200" b="1" dirty="0">
                <a:solidFill>
                  <a:srgbClr val="A5002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</a:t>
            </a:r>
            <a:r>
              <a:rPr lang="zh-CN" altLang="en-US" sz="3200" b="1" dirty="0">
                <a:solidFill>
                  <a:srgbClr val="A5002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骨节间的空隙宽宽绰绰地，它对于刀刃运转</a:t>
            </a:r>
            <a:endParaRPr lang="zh-CN" altLang="en-US" sz="3200" b="1" dirty="0">
              <a:solidFill>
                <a:srgbClr val="A5002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spcBef>
                <a:spcPct val="40000"/>
              </a:spcBef>
            </a:pPr>
            <a:r>
              <a:rPr lang="zh-CN" altLang="en-US" sz="3200" b="1" dirty="0">
                <a:solidFill>
                  <a:srgbClr val="A5002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必定是有余地。</a:t>
            </a:r>
            <a:endParaRPr lang="zh-CN" altLang="en-US" sz="32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28709" name="文本框 328708"/>
          <p:cNvSpPr txBox="1"/>
          <p:nvPr/>
        </p:nvSpPr>
        <p:spPr>
          <a:xfrm>
            <a:off x="107950" y="4724400"/>
            <a:ext cx="9036050" cy="126206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40000"/>
              </a:spcBef>
            </a:pPr>
            <a:r>
              <a:rPr lang="en-US" altLang="zh-CN" sz="3200" b="1" dirty="0">
                <a:solidFill>
                  <a:srgbClr val="A5002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</a:t>
            </a:r>
            <a:r>
              <a:rPr lang="zh-CN" altLang="en-US" sz="3200" b="1" dirty="0">
                <a:solidFill>
                  <a:srgbClr val="A5002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提着刀站立起来，为此举目四望，为此志得</a:t>
            </a:r>
            <a:endParaRPr lang="zh-CN" altLang="en-US" sz="3200" b="1" dirty="0">
              <a:solidFill>
                <a:srgbClr val="A5002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spcBef>
                <a:spcPct val="40000"/>
              </a:spcBef>
            </a:pPr>
            <a:r>
              <a:rPr lang="zh-CN" altLang="en-US" sz="3200" b="1" dirty="0">
                <a:solidFill>
                  <a:srgbClr val="A5002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意满，（然后）把刀擦抹干净，收藏起来。 </a:t>
            </a:r>
            <a:endParaRPr lang="zh-CN" altLang="en-US" sz="3200" b="1" dirty="0">
              <a:solidFill>
                <a:srgbClr val="A5002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7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3287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8708" grpId="0"/>
      <p:bldP spid="32870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601" name="矩形 329729"/>
          <p:cNvSpPr/>
          <p:nvPr/>
        </p:nvSpPr>
        <p:spPr>
          <a:xfrm>
            <a:off x="107950" y="1125538"/>
            <a:ext cx="8424863" cy="35067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3200" b="1" dirty="0">
                <a:latin typeface="楷体_GB2312" pitchFamily="49" charset="-122"/>
                <a:ea typeface="楷体_GB2312" pitchFamily="49" charset="-122"/>
              </a:rPr>
              <a:t>“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臣之所好者，道也。”</a:t>
            </a:r>
            <a:endParaRPr lang="zh-CN" altLang="en-US" sz="3200" b="1" dirty="0">
              <a:latin typeface="楷体_GB2312" pitchFamily="49" charset="-122"/>
              <a:ea typeface="楷体_GB2312" pitchFamily="49" charset="-122"/>
            </a:endParaRPr>
          </a:p>
          <a:p>
            <a:pPr>
              <a:spcBef>
                <a:spcPct val="50000"/>
              </a:spcBef>
            </a:pPr>
            <a:endParaRPr lang="zh-CN" altLang="en-US" sz="3200" b="1" dirty="0">
              <a:latin typeface="楷体_GB2312" pitchFamily="49" charset="-122"/>
              <a:ea typeface="楷体_GB2312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“技经肯綮之未尝” </a:t>
            </a:r>
            <a:endParaRPr lang="zh-CN" altLang="en-US" sz="3200" b="1" dirty="0">
              <a:latin typeface="楷体_GB2312" pitchFamily="49" charset="-122"/>
              <a:ea typeface="楷体_GB2312" pitchFamily="49" charset="-122"/>
            </a:endParaRPr>
          </a:p>
          <a:p>
            <a:pPr>
              <a:spcBef>
                <a:spcPct val="50000"/>
              </a:spcBef>
            </a:pPr>
            <a:endParaRPr lang="zh-CN" altLang="en-US" sz="3200" b="1" dirty="0">
              <a:latin typeface="楷体_GB2312" pitchFamily="49" charset="-122"/>
              <a:ea typeface="楷体_GB2312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“是以十九年而刀刃若新发于硎</a:t>
            </a:r>
            <a:endParaRPr lang="zh-CN" altLang="en-US" sz="32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29731" name="文本框 329730"/>
          <p:cNvSpPr txBox="1"/>
          <p:nvPr/>
        </p:nvSpPr>
        <p:spPr>
          <a:xfrm>
            <a:off x="107950" y="1736725"/>
            <a:ext cx="6453188" cy="5191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A50021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判断句，“</a:t>
            </a:r>
            <a:r>
              <a:rPr lang="en-US" altLang="zh-CN" sz="2800" b="1">
                <a:solidFill>
                  <a:srgbClr val="A50021"/>
                </a:solidFill>
                <a:latin typeface="华文中宋" pitchFamily="2" charset="-122"/>
                <a:ea typeface="黑体" panose="02010609060101010101" pitchFamily="2" charset="-122"/>
              </a:rPr>
              <a:t>……</a:t>
            </a:r>
            <a:r>
              <a:rPr lang="zh-CN" altLang="en-US" sz="2800" b="1" dirty="0">
                <a:solidFill>
                  <a:srgbClr val="A50021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者，</a:t>
            </a:r>
            <a:r>
              <a:rPr lang="en-US" altLang="zh-CN" sz="2800" b="1">
                <a:solidFill>
                  <a:srgbClr val="A50021"/>
                </a:solidFill>
                <a:latin typeface="华文中宋" pitchFamily="2" charset="-122"/>
                <a:ea typeface="黑体" panose="02010609060101010101" pitchFamily="2" charset="-122"/>
              </a:rPr>
              <a:t>……</a:t>
            </a:r>
            <a:r>
              <a:rPr lang="zh-CN" altLang="en-US" sz="2800" b="1" dirty="0">
                <a:solidFill>
                  <a:srgbClr val="A50021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也”</a:t>
            </a:r>
            <a:endParaRPr lang="zh-CN" altLang="en-US" sz="2800" b="1">
              <a:solidFill>
                <a:srgbClr val="A50021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25603" name="文本框 329731"/>
          <p:cNvSpPr txBox="1"/>
          <p:nvPr/>
        </p:nvSpPr>
        <p:spPr>
          <a:xfrm>
            <a:off x="1828800" y="3413125"/>
            <a:ext cx="2362200" cy="3667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endParaRPr lang="zh-CN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29733" name="文本框 329732"/>
          <p:cNvSpPr txBox="1"/>
          <p:nvPr/>
        </p:nvSpPr>
        <p:spPr>
          <a:xfrm>
            <a:off x="107950" y="3213100"/>
            <a:ext cx="9036050" cy="5191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rgbClr val="A50021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“</a:t>
            </a:r>
            <a:r>
              <a:rPr lang="zh-CN" altLang="en-US" sz="2800" b="1" dirty="0">
                <a:solidFill>
                  <a:srgbClr val="A50021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之”字结构形成宾语前置：未尝技经肯綮</a:t>
            </a:r>
            <a:endParaRPr lang="zh-CN" altLang="en-US" sz="2800" b="1">
              <a:solidFill>
                <a:srgbClr val="A50021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329734" name="文本框 329733"/>
          <p:cNvSpPr txBox="1"/>
          <p:nvPr/>
        </p:nvSpPr>
        <p:spPr>
          <a:xfrm>
            <a:off x="74613" y="4797425"/>
            <a:ext cx="8890000" cy="5191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A50021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代词“是”作“以”的宾语，前置；介词结构后置</a:t>
            </a:r>
            <a:endParaRPr lang="zh-CN" altLang="en-US" sz="2800" b="1">
              <a:solidFill>
                <a:srgbClr val="A50021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25606" name="矩形 329734"/>
          <p:cNvSpPr/>
          <p:nvPr/>
        </p:nvSpPr>
        <p:spPr>
          <a:xfrm>
            <a:off x="107950" y="333375"/>
            <a:ext cx="4535488" cy="5794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3200" b="1" dirty="0">
                <a:latin typeface="Arial" panose="020B0604020202020204" pitchFamily="34" charset="0"/>
                <a:ea typeface="黑体" panose="02010609060101010101" pitchFamily="2" charset="-122"/>
              </a:rPr>
              <a:t>3</a:t>
            </a:r>
            <a:r>
              <a:rPr lang="zh-CN" altLang="en-US" sz="3200" b="1" dirty="0">
                <a:latin typeface="Arial" panose="020B0604020202020204" pitchFamily="34" charset="0"/>
                <a:ea typeface="黑体" panose="02010609060101010101" pitchFamily="2" charset="-122"/>
              </a:rPr>
              <a:t>、特殊句式：</a:t>
            </a:r>
            <a:endParaRPr lang="zh-CN" altLang="en-US" sz="3200" b="1" dirty="0"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97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297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97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297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97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297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9731" grpId="0"/>
      <p:bldP spid="329733" grpId="0"/>
      <p:bldP spid="32973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25" name="文本框 330753"/>
          <p:cNvSpPr txBox="1"/>
          <p:nvPr/>
        </p:nvSpPr>
        <p:spPr>
          <a:xfrm>
            <a:off x="1905000" y="1447800"/>
            <a:ext cx="5867400" cy="10064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>
              <a:spcBef>
                <a:spcPct val="50000"/>
              </a:spcBef>
            </a:pPr>
            <a:endParaRPr lang="zh-CN" sz="6000" dirty="0">
              <a:solidFill>
                <a:schemeClr val="bg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6626" name="文本框 330754"/>
          <p:cNvSpPr txBox="1"/>
          <p:nvPr/>
        </p:nvSpPr>
        <p:spPr>
          <a:xfrm>
            <a:off x="107950" y="1338263"/>
            <a:ext cx="6624638" cy="497046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0066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游刃有余：</a:t>
            </a:r>
            <a:endParaRPr lang="zh-CN" altLang="en-US" sz="3200" b="1" dirty="0">
              <a:solidFill>
                <a:srgbClr val="0066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>
              <a:spcBef>
                <a:spcPct val="50000"/>
              </a:spcBef>
            </a:pPr>
            <a:endParaRPr lang="zh-CN" altLang="en-US" sz="3200" b="1" dirty="0">
              <a:solidFill>
                <a:srgbClr val="0066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0066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目无全牛：</a:t>
            </a:r>
            <a:endParaRPr lang="zh-CN" altLang="en-US" sz="3200" b="1" dirty="0">
              <a:solidFill>
                <a:srgbClr val="0066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>
              <a:spcBef>
                <a:spcPct val="50000"/>
              </a:spcBef>
            </a:pPr>
            <a:endParaRPr lang="zh-CN" altLang="en-US" sz="3200" b="1" dirty="0">
              <a:solidFill>
                <a:srgbClr val="0066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0066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踌躇满志：</a:t>
            </a:r>
            <a:endParaRPr lang="zh-CN" altLang="en-US" sz="3200" b="1" dirty="0">
              <a:solidFill>
                <a:srgbClr val="0066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>
              <a:spcBef>
                <a:spcPct val="50000"/>
              </a:spcBef>
            </a:pPr>
            <a:endParaRPr lang="zh-CN" altLang="en-US" sz="3200" b="1" dirty="0">
              <a:solidFill>
                <a:srgbClr val="0066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0066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切中肯綮：</a:t>
            </a:r>
            <a:endParaRPr lang="zh-CN" altLang="en-US" sz="3200" b="1" dirty="0">
              <a:solidFill>
                <a:srgbClr val="0066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26627" name="文本框 330755"/>
          <p:cNvSpPr txBox="1"/>
          <p:nvPr/>
        </p:nvSpPr>
        <p:spPr>
          <a:xfrm>
            <a:off x="107950" y="188913"/>
            <a:ext cx="5651500" cy="641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3600" b="1" dirty="0">
                <a:latin typeface="Times New Roman" panose="02020603050405020304" pitchFamily="18" charset="0"/>
                <a:ea typeface="黑体" panose="02010609060101010101" pitchFamily="2" charset="-122"/>
              </a:rPr>
              <a:t>4</a:t>
            </a:r>
            <a:r>
              <a:rPr lang="zh-CN" altLang="en-US" sz="3600" b="1" dirty="0">
                <a:latin typeface="Times New Roman" panose="02020603050405020304" pitchFamily="18" charset="0"/>
                <a:ea typeface="黑体" panose="02010609060101010101" pitchFamily="2" charset="-122"/>
              </a:rPr>
              <a:t>、积累文中成语：</a:t>
            </a:r>
            <a:endParaRPr lang="zh-CN" altLang="en-US" sz="3600" b="1"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330757" name="文本框 330756"/>
          <p:cNvSpPr txBox="1"/>
          <p:nvPr/>
        </p:nvSpPr>
        <p:spPr>
          <a:xfrm>
            <a:off x="2339975" y="1354138"/>
            <a:ext cx="6804025" cy="10668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3200" b="1" dirty="0">
                <a:solidFill>
                  <a:srgbClr val="A50021"/>
                </a:solidFill>
                <a:latin typeface="Times New Roman" panose="02020603050405020304" pitchFamily="18" charset="0"/>
                <a:ea typeface="楷体_GB2312" pitchFamily="49" charset="-122"/>
              </a:rPr>
              <a:t>现在使用他来比喻技术熟练高超，</a:t>
            </a:r>
            <a:endParaRPr lang="zh-CN" altLang="en-US" sz="3200" b="1" dirty="0">
              <a:solidFill>
                <a:srgbClr val="A50021"/>
              </a:solidFill>
              <a:latin typeface="Times New Roman" panose="02020603050405020304" pitchFamily="18" charset="0"/>
              <a:ea typeface="楷体_GB2312" pitchFamily="49" charset="-122"/>
            </a:endParaRPr>
          </a:p>
          <a:p>
            <a:r>
              <a:rPr lang="zh-CN" altLang="en-US" sz="3200" b="1" dirty="0">
                <a:solidFill>
                  <a:srgbClr val="A50021"/>
                </a:solidFill>
                <a:latin typeface="Times New Roman" panose="02020603050405020304" pitchFamily="18" charset="0"/>
                <a:ea typeface="楷体_GB2312" pitchFamily="49" charset="-122"/>
              </a:rPr>
              <a:t>做事轻而易举。</a:t>
            </a:r>
            <a:endParaRPr lang="zh-CN" altLang="en-US" sz="3200" b="1" dirty="0">
              <a:solidFill>
                <a:srgbClr val="A50021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330758" name="文本框 330757"/>
          <p:cNvSpPr txBox="1"/>
          <p:nvPr/>
        </p:nvSpPr>
        <p:spPr>
          <a:xfrm>
            <a:off x="2339975" y="2636838"/>
            <a:ext cx="6804025" cy="10668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3200" b="1" dirty="0">
                <a:solidFill>
                  <a:srgbClr val="A50021"/>
                </a:solidFill>
                <a:latin typeface="Times New Roman" panose="02020603050405020304" pitchFamily="18" charset="0"/>
                <a:ea typeface="楷体_GB2312" pitchFamily="49" charset="-122"/>
              </a:rPr>
              <a:t>现在用一般指技艺达到极其纯熟的</a:t>
            </a:r>
            <a:endParaRPr lang="zh-CN" altLang="en-US" sz="3200" b="1" dirty="0">
              <a:solidFill>
                <a:srgbClr val="A50021"/>
              </a:solidFill>
              <a:latin typeface="Times New Roman" panose="02020603050405020304" pitchFamily="18" charset="0"/>
              <a:ea typeface="楷体_GB2312" pitchFamily="49" charset="-122"/>
            </a:endParaRPr>
          </a:p>
          <a:p>
            <a:r>
              <a:rPr lang="zh-CN" altLang="en-US" sz="3200" b="1" dirty="0">
                <a:solidFill>
                  <a:srgbClr val="A50021"/>
                </a:solidFill>
                <a:latin typeface="Times New Roman" panose="02020603050405020304" pitchFamily="18" charset="0"/>
                <a:ea typeface="楷体_GB2312" pitchFamily="49" charset="-122"/>
              </a:rPr>
              <a:t>程度，达到得心应手的境界。</a:t>
            </a:r>
            <a:endParaRPr lang="zh-CN" altLang="en-US" sz="3200" b="1" dirty="0">
              <a:solidFill>
                <a:srgbClr val="A50021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330759" name="文本框 330758"/>
          <p:cNvSpPr txBox="1"/>
          <p:nvPr/>
        </p:nvSpPr>
        <p:spPr>
          <a:xfrm>
            <a:off x="2303463" y="4221163"/>
            <a:ext cx="6732587" cy="155416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3200" b="1" dirty="0">
                <a:solidFill>
                  <a:srgbClr val="A50021"/>
                </a:solidFill>
                <a:latin typeface="Times New Roman" panose="02020603050405020304" pitchFamily="18" charset="0"/>
                <a:ea typeface="楷体_GB2312" pitchFamily="49" charset="-122"/>
              </a:rPr>
              <a:t>文中是悠然自得</a:t>
            </a:r>
            <a:r>
              <a:rPr lang="en-US" altLang="zh-CN" sz="3200" b="1" dirty="0">
                <a:solidFill>
                  <a:srgbClr val="A50021"/>
                </a:solidFill>
                <a:latin typeface="Times New Roman" panose="02020603050405020304" pitchFamily="18" charset="0"/>
                <a:ea typeface="楷体_GB2312" pitchFamily="49" charset="-122"/>
              </a:rPr>
              <a:t>,</a:t>
            </a:r>
            <a:r>
              <a:rPr lang="zh-CN" altLang="en-US" sz="3200" b="1" dirty="0">
                <a:solidFill>
                  <a:srgbClr val="A50021"/>
                </a:solidFill>
                <a:latin typeface="Times New Roman" panose="02020603050405020304" pitchFamily="18" charset="0"/>
                <a:ea typeface="楷体_GB2312" pitchFamily="49" charset="-122"/>
              </a:rPr>
              <a:t>心满意足的意思。</a:t>
            </a:r>
            <a:endParaRPr lang="zh-CN" altLang="en-US" sz="3200" b="1" dirty="0">
              <a:solidFill>
                <a:srgbClr val="A50021"/>
              </a:solidFill>
              <a:latin typeface="Times New Roman" panose="02020603050405020304" pitchFamily="18" charset="0"/>
              <a:ea typeface="楷体_GB2312" pitchFamily="49" charset="-122"/>
            </a:endParaRPr>
          </a:p>
          <a:p>
            <a:r>
              <a:rPr lang="zh-CN" altLang="en-US" sz="3200" b="1" dirty="0">
                <a:solidFill>
                  <a:srgbClr val="A50021"/>
                </a:solidFill>
                <a:latin typeface="Times New Roman" panose="02020603050405020304" pitchFamily="18" charset="0"/>
                <a:ea typeface="楷体_GB2312" pitchFamily="49" charset="-122"/>
              </a:rPr>
              <a:t>现指对自己的现状或取得的成就非</a:t>
            </a:r>
            <a:endParaRPr lang="zh-CN" altLang="en-US" sz="3200" b="1" dirty="0">
              <a:solidFill>
                <a:srgbClr val="A50021"/>
              </a:solidFill>
              <a:latin typeface="Times New Roman" panose="02020603050405020304" pitchFamily="18" charset="0"/>
              <a:ea typeface="楷体_GB2312" pitchFamily="49" charset="-122"/>
            </a:endParaRPr>
          </a:p>
          <a:p>
            <a:r>
              <a:rPr lang="zh-CN" altLang="en-US" sz="3200" b="1" dirty="0">
                <a:solidFill>
                  <a:srgbClr val="A50021"/>
                </a:solidFill>
                <a:latin typeface="Times New Roman" panose="02020603050405020304" pitchFamily="18" charset="0"/>
                <a:ea typeface="楷体_GB2312" pitchFamily="49" charset="-122"/>
              </a:rPr>
              <a:t>常得意。</a:t>
            </a:r>
            <a:endParaRPr lang="zh-CN" altLang="en-US" sz="3200" dirty="0">
              <a:solidFill>
                <a:srgbClr val="A50021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330760" name="文本框 330759"/>
          <p:cNvSpPr txBox="1"/>
          <p:nvPr/>
        </p:nvSpPr>
        <p:spPr>
          <a:xfrm>
            <a:off x="2303463" y="5805488"/>
            <a:ext cx="6588125" cy="57943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3200" b="1" dirty="0">
                <a:solidFill>
                  <a:srgbClr val="A50021"/>
                </a:solidFill>
                <a:latin typeface="Times New Roman" panose="02020603050405020304" pitchFamily="18" charset="0"/>
                <a:ea typeface="楷体_GB2312" pitchFamily="49" charset="-122"/>
              </a:rPr>
              <a:t>正好切中事情的关键。</a:t>
            </a:r>
            <a:endParaRPr lang="zh-CN" altLang="en-US" sz="3200" b="1" dirty="0">
              <a:solidFill>
                <a:srgbClr val="A50021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07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307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07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307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07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307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07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307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0757" grpId="0"/>
      <p:bldP spid="330758" grpId="0"/>
      <p:bldP spid="330759" grpId="0"/>
      <p:bldP spid="330760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7649" name="矩形 145413"/>
          <p:cNvSpPr/>
          <p:nvPr/>
        </p:nvSpPr>
        <p:spPr>
          <a:xfrm>
            <a:off x="2268538" y="1268413"/>
            <a:ext cx="5048250" cy="10096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4000" b="1" i="1">
                <a:ln w="9525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800000"/>
                </a:solidFill>
                <a:effectLst>
                  <a:outerShdw dist="35921" dir="2699999" algn="ctr" rotWithShape="0">
                    <a:srgbClr val="808080">
                      <a:alpha val="80000"/>
                    </a:srgb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欣赏“解牛之美”</a:t>
            </a:r>
            <a:endParaRPr lang="zh-CN" altLang="en-US" sz="4000" b="1" i="1">
              <a:ln w="9525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solidFill>
                <a:srgbClr val="800000"/>
              </a:solidFill>
              <a:effectLst>
                <a:outerShdw dist="35921" dir="2699999" algn="ctr" rotWithShape="0">
                  <a:srgbClr val="808080">
                    <a:alpha val="80000"/>
                  </a:srgbClr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27650" name="图片 145415" descr="8662717_154743320000_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92275" y="2781300"/>
            <a:ext cx="5688013" cy="39338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8673" name="文本框 314369"/>
          <p:cNvSpPr txBox="1"/>
          <p:nvPr/>
        </p:nvSpPr>
        <p:spPr>
          <a:xfrm>
            <a:off x="0" y="188913"/>
            <a:ext cx="8534400" cy="641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660066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阅读</a:t>
            </a:r>
            <a:r>
              <a:rPr lang="en-US" altLang="zh-CN" sz="3600" b="1" dirty="0">
                <a:solidFill>
                  <a:srgbClr val="660066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1—2</a:t>
            </a:r>
            <a:r>
              <a:rPr lang="zh-CN" altLang="en-US" sz="3600" b="1" dirty="0">
                <a:solidFill>
                  <a:srgbClr val="660066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节，思考问题：</a:t>
            </a:r>
            <a:endParaRPr lang="zh-CN" altLang="en-US" sz="3600" b="1">
              <a:solidFill>
                <a:srgbClr val="660066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28674" name="文本框 314370"/>
          <p:cNvSpPr txBox="1"/>
          <p:nvPr/>
        </p:nvSpPr>
        <p:spPr>
          <a:xfrm>
            <a:off x="107950" y="981075"/>
            <a:ext cx="9036050" cy="96996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ct val="80000"/>
              </a:lnSpc>
              <a:spcBef>
                <a:spcPct val="20000"/>
              </a:spcBef>
            </a:pPr>
            <a:r>
              <a:rPr lang="en-US" altLang="zh-CN" sz="3200" b="1" dirty="0">
                <a:latin typeface="Times New Roman" panose="02020603050405020304" pitchFamily="18" charset="0"/>
                <a:ea typeface="楷体_GB2312" pitchFamily="49" charset="-122"/>
              </a:rPr>
              <a:t>1.</a:t>
            </a:r>
            <a:r>
              <a:rPr lang="zh-CN" altLang="en-US" sz="3200" b="1" dirty="0">
                <a:latin typeface="Times New Roman" panose="02020603050405020304" pitchFamily="18" charset="0"/>
                <a:ea typeface="楷体_GB2312" pitchFamily="49" charset="-122"/>
              </a:rPr>
              <a:t>划出文中描写解牛场面的句子？庖丁解牛给我</a:t>
            </a:r>
            <a:endParaRPr lang="zh-CN" altLang="en-US" sz="3200" b="1" dirty="0">
              <a:latin typeface="Times New Roman" panose="02020603050405020304" pitchFamily="18" charset="0"/>
              <a:ea typeface="楷体_GB2312" pitchFamily="49" charset="-122"/>
            </a:endParaRPr>
          </a:p>
          <a:p>
            <a:pPr>
              <a:lnSpc>
                <a:spcPct val="80000"/>
              </a:lnSpc>
              <a:spcBef>
                <a:spcPct val="20000"/>
              </a:spcBef>
            </a:pPr>
            <a:r>
              <a:rPr lang="zh-CN" altLang="en-US" sz="3200" b="1" dirty="0">
                <a:latin typeface="Times New Roman" panose="02020603050405020304" pitchFamily="18" charset="0"/>
                <a:ea typeface="楷体_GB2312" pitchFamily="49" charset="-122"/>
              </a:rPr>
              <a:t>们什么样的一种感受？</a:t>
            </a:r>
            <a:endParaRPr lang="zh-CN" altLang="en-US" sz="3200" b="1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314372" name="文本框 314371"/>
          <p:cNvSpPr txBox="1"/>
          <p:nvPr/>
        </p:nvSpPr>
        <p:spPr>
          <a:xfrm>
            <a:off x="107950" y="2276475"/>
            <a:ext cx="9036050" cy="12128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30000"/>
              </a:spcBef>
            </a:pPr>
            <a:r>
              <a:rPr lang="zh-CN" altLang="en-US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视觉：动作：</a:t>
            </a:r>
            <a:r>
              <a:rPr lang="zh-CN" altLang="en-US" sz="3200" b="1" dirty="0">
                <a:solidFill>
                  <a:srgbClr val="A5002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手触 肩倚 足履 膝踦</a:t>
            </a:r>
            <a:r>
              <a:rPr lang="en-US" altLang="zh-CN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(</a:t>
            </a:r>
            <a:r>
              <a:rPr lang="zh-CN" altLang="en-US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舞蹈化</a:t>
            </a:r>
            <a:r>
              <a:rPr lang="en-US" altLang="zh-CN" sz="3200" b="1">
                <a:latin typeface="黑体" panose="02010609060101010101" pitchFamily="2" charset="-122"/>
                <a:ea typeface="黑体" panose="02010609060101010101" pitchFamily="2" charset="-122"/>
              </a:rPr>
              <a:t>)</a:t>
            </a:r>
            <a:endParaRPr lang="en-US" altLang="zh-CN" sz="3200" b="1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spcBef>
                <a:spcPct val="30000"/>
              </a:spcBef>
            </a:pPr>
            <a:r>
              <a:rPr lang="zh-CN" altLang="en-US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听觉：响声：</a:t>
            </a:r>
            <a:r>
              <a:rPr lang="zh-CN" altLang="en-US" sz="3200" b="1" dirty="0">
                <a:solidFill>
                  <a:srgbClr val="A5002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砉、騞；</a:t>
            </a:r>
            <a:r>
              <a:rPr lang="en-US" altLang="zh-CN" sz="3200" b="1">
                <a:solidFill>
                  <a:srgbClr val="A50021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——</a:t>
            </a:r>
            <a:r>
              <a:rPr lang="zh-CN" altLang="en-US" sz="3200" b="1" dirty="0">
                <a:solidFill>
                  <a:srgbClr val="A5002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莫不中音</a:t>
            </a:r>
            <a:r>
              <a:rPr lang="en-US" altLang="zh-CN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(</a:t>
            </a:r>
            <a:r>
              <a:rPr lang="zh-CN" altLang="en-US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音乐化</a:t>
            </a:r>
            <a:r>
              <a:rPr lang="en-US" altLang="zh-CN" sz="3200" b="1">
                <a:latin typeface="黑体" panose="02010609060101010101" pitchFamily="2" charset="-122"/>
                <a:ea typeface="黑体" panose="02010609060101010101" pitchFamily="2" charset="-122"/>
              </a:rPr>
              <a:t>)</a:t>
            </a:r>
            <a:endParaRPr lang="en-US" altLang="zh-CN" sz="32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8676" name="文本框 314372"/>
          <p:cNvSpPr txBox="1"/>
          <p:nvPr/>
        </p:nvSpPr>
        <p:spPr>
          <a:xfrm>
            <a:off x="107950" y="3933825"/>
            <a:ext cx="9036050" cy="10668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3200" b="1" dirty="0">
                <a:latin typeface="Times New Roman" panose="02020603050405020304" pitchFamily="18" charset="0"/>
                <a:ea typeface="楷体_GB2312" pitchFamily="49" charset="-122"/>
              </a:rPr>
              <a:t>2.</a:t>
            </a:r>
            <a:r>
              <a:rPr lang="zh-CN" altLang="en-US" sz="3200" b="1" dirty="0">
                <a:latin typeface="Times New Roman" panose="02020603050405020304" pitchFamily="18" charset="0"/>
                <a:ea typeface="楷体_GB2312" pitchFamily="49" charset="-122"/>
              </a:rPr>
              <a:t>作者为什么要强调它符合</a:t>
            </a:r>
            <a:r>
              <a:rPr lang="en-US" altLang="zh-CN" sz="3200" b="1" dirty="0">
                <a:latin typeface="Times New Roman" panose="02020603050405020304" pitchFamily="18" charset="0"/>
                <a:ea typeface="楷体_GB2312" pitchFamily="49" charset="-122"/>
              </a:rPr>
              <a:t>《</a:t>
            </a:r>
            <a:r>
              <a:rPr lang="zh-CN" altLang="en-US" sz="3200" b="1" dirty="0">
                <a:latin typeface="Times New Roman" panose="02020603050405020304" pitchFamily="18" charset="0"/>
                <a:ea typeface="楷体_GB2312" pitchFamily="49" charset="-122"/>
              </a:rPr>
              <a:t>桑林</a:t>
            </a:r>
            <a:r>
              <a:rPr lang="en-US" altLang="zh-CN" sz="3200" b="1" dirty="0">
                <a:latin typeface="Times New Roman" panose="02020603050405020304" pitchFamily="18" charset="0"/>
                <a:ea typeface="楷体_GB2312" pitchFamily="49" charset="-122"/>
              </a:rPr>
              <a:t>》</a:t>
            </a:r>
            <a:r>
              <a:rPr lang="zh-CN" altLang="en-US" sz="3200" b="1" dirty="0">
                <a:latin typeface="Times New Roman" panose="02020603050405020304" pitchFamily="18" charset="0"/>
                <a:ea typeface="楷体_GB2312" pitchFamily="49" charset="-122"/>
              </a:rPr>
              <a:t>的舞蹈，</a:t>
            </a:r>
            <a:endParaRPr lang="zh-CN" altLang="en-US" sz="3200" b="1" dirty="0">
              <a:latin typeface="Times New Roman" panose="02020603050405020304" pitchFamily="18" charset="0"/>
              <a:ea typeface="楷体_GB2312" pitchFamily="49" charset="-122"/>
            </a:endParaRPr>
          </a:p>
          <a:p>
            <a:r>
              <a:rPr lang="zh-CN" altLang="en-US" sz="3200" b="1" dirty="0">
                <a:latin typeface="Times New Roman" panose="02020603050405020304" pitchFamily="18" charset="0"/>
                <a:ea typeface="楷体_GB2312" pitchFamily="49" charset="-122"/>
              </a:rPr>
              <a:t>又合乎</a:t>
            </a:r>
            <a:r>
              <a:rPr lang="en-US" altLang="zh-CN" sz="3200" b="1" dirty="0">
                <a:latin typeface="Times New Roman" panose="02020603050405020304" pitchFamily="18" charset="0"/>
                <a:ea typeface="楷体_GB2312" pitchFamily="49" charset="-122"/>
              </a:rPr>
              <a:t>《</a:t>
            </a:r>
            <a:r>
              <a:rPr lang="zh-CN" altLang="en-US" sz="3200" b="1" dirty="0">
                <a:latin typeface="Times New Roman" panose="02020603050405020304" pitchFamily="18" charset="0"/>
                <a:ea typeface="楷体_GB2312" pitchFamily="49" charset="-122"/>
              </a:rPr>
              <a:t>经首</a:t>
            </a:r>
            <a:r>
              <a:rPr lang="en-US" altLang="zh-CN" sz="3200" b="1" dirty="0">
                <a:latin typeface="Times New Roman" panose="02020603050405020304" pitchFamily="18" charset="0"/>
                <a:ea typeface="楷体_GB2312" pitchFamily="49" charset="-122"/>
              </a:rPr>
              <a:t>》</a:t>
            </a:r>
            <a:r>
              <a:rPr lang="zh-CN" altLang="en-US" sz="3200" b="1" dirty="0">
                <a:latin typeface="Times New Roman" panose="02020603050405020304" pitchFamily="18" charset="0"/>
                <a:ea typeface="楷体_GB2312" pitchFamily="49" charset="-122"/>
              </a:rPr>
              <a:t>的节奏？</a:t>
            </a:r>
            <a:endParaRPr lang="zh-CN" altLang="en-US" sz="3200" b="1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314374" name="文本框 314373"/>
          <p:cNvSpPr txBox="1"/>
          <p:nvPr/>
        </p:nvSpPr>
        <p:spPr>
          <a:xfrm>
            <a:off x="114300" y="5157788"/>
            <a:ext cx="9029700" cy="1311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3200" b="1" dirty="0">
                <a:solidFill>
                  <a:srgbClr val="A5002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</a:t>
            </a:r>
            <a:r>
              <a:rPr lang="zh-CN" altLang="en-US" sz="3200" b="1" dirty="0">
                <a:solidFill>
                  <a:srgbClr val="A5002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为了突出庖丁解牛技艺的高超，看庖丁解牛</a:t>
            </a:r>
            <a:endParaRPr lang="zh-CN" altLang="en-US" sz="3200" b="1" dirty="0">
              <a:solidFill>
                <a:srgbClr val="A5002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A5002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是一种艺术的享受。</a:t>
            </a:r>
            <a:r>
              <a:rPr lang="zh-CN" altLang="en-US" sz="3200" dirty="0">
                <a:solidFill>
                  <a:srgbClr val="A5002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endParaRPr lang="zh-CN" altLang="en-US" sz="3200">
              <a:solidFill>
                <a:srgbClr val="A5002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143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143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4372" grpId="0"/>
      <p:bldP spid="31437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="0" showMasterSp="0">
  <p:cSld>
    <p:spTree>
      <p:nvGrpSpPr>
        <p:cNvPr id="1" name=""/>
        <p:cNvGrpSpPr/>
        <p:nvPr/>
      </p:nvGrpSpPr>
      <p:grpSpPr/>
      <p:sp>
        <p:nvSpPr>
          <p:cNvPr id="29697" name="文本框 313345"/>
          <p:cNvSpPr txBox="1"/>
          <p:nvPr/>
        </p:nvSpPr>
        <p:spPr>
          <a:xfrm>
            <a:off x="250825" y="260350"/>
            <a:ext cx="8748713" cy="70294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2400" b="1" dirty="0">
                <a:solidFill>
                  <a:srgbClr val="990099"/>
                </a:solidFill>
                <a:latin typeface="楷体_GB2312" pitchFamily="49" charset="-122"/>
                <a:ea typeface="楷体_GB2312" pitchFamily="49" charset="-122"/>
              </a:rPr>
              <a:t>第</a:t>
            </a:r>
            <a:r>
              <a:rPr lang="en-US" altLang="zh-CN" sz="2400" b="1" dirty="0">
                <a:solidFill>
                  <a:srgbClr val="990099"/>
                </a:solidFill>
                <a:latin typeface="楷体_GB2312" pitchFamily="49" charset="-122"/>
                <a:ea typeface="楷体_GB2312" pitchFamily="49" charset="-122"/>
              </a:rPr>
              <a:t>1</a:t>
            </a:r>
            <a:r>
              <a:rPr lang="zh-CN" altLang="en-US" sz="2400" b="1" dirty="0">
                <a:solidFill>
                  <a:srgbClr val="990099"/>
                </a:solidFill>
                <a:latin typeface="楷体_GB2312" pitchFamily="49" charset="-122"/>
                <a:ea typeface="楷体_GB2312" pitchFamily="49" charset="-122"/>
              </a:rPr>
              <a:t>自然段：</a:t>
            </a:r>
            <a:endParaRPr lang="zh-CN" altLang="en-US" sz="2400" b="1" dirty="0">
              <a:solidFill>
                <a:srgbClr val="990099"/>
              </a:solidFill>
              <a:latin typeface="楷体_GB2312" pitchFamily="49" charset="-122"/>
              <a:ea typeface="楷体_GB2312" pitchFamily="49" charset="-122"/>
            </a:endParaRPr>
          </a:p>
          <a:p>
            <a:r>
              <a:rPr lang="en-US" altLang="zh-CN" sz="2400" b="1" dirty="0">
                <a:latin typeface="楷体_GB2312" pitchFamily="49" charset="-122"/>
                <a:ea typeface="楷体_GB2312" pitchFamily="49" charset="-122"/>
              </a:rPr>
              <a:t>    </a:t>
            </a: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描写庖丁解牛的场面，在这里作者运用大胆的</a:t>
            </a:r>
            <a:r>
              <a:rPr lang="zh-CN" altLang="en-US" sz="24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夸张</a:t>
            </a: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和生动的</a:t>
            </a:r>
            <a:r>
              <a:rPr lang="zh-CN" altLang="en-US" sz="24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比喻</a:t>
            </a: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，把庖丁解牛的高超技术写得简直如入化境。</a:t>
            </a:r>
            <a:r>
              <a:rPr lang="zh-CN" altLang="en-US" sz="24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 </a:t>
            </a:r>
            <a:endParaRPr lang="zh-CN" altLang="en-US" sz="2400" b="1" dirty="0">
              <a:solidFill>
                <a:srgbClr val="000000"/>
              </a:solidFill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从</a:t>
            </a:r>
            <a:r>
              <a:rPr lang="zh-CN" altLang="en-US" sz="24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绘形</a:t>
            </a: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和</a:t>
            </a:r>
            <a:r>
              <a:rPr lang="zh-CN" altLang="en-US" sz="24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摹声</a:t>
            </a: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两个方面运用大胆的夸张和生动的比喻，把解牛场面作了</a:t>
            </a:r>
            <a:r>
              <a:rPr lang="zh-CN" altLang="en-US" sz="24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诗意化</a:t>
            </a: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处理。</a:t>
            </a:r>
            <a:endParaRPr lang="zh-CN" altLang="en-US" sz="2400" b="1" dirty="0">
              <a:solidFill>
                <a:srgbClr val="000000"/>
              </a:solidFill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24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    解牛时的动作姿态</a:t>
            </a:r>
            <a:r>
              <a:rPr lang="en-US" altLang="zh-CN" sz="2400" b="1">
                <a:solidFill>
                  <a:srgbClr val="000000"/>
                </a:solidFill>
                <a:latin typeface="Arial" panose="020B0604020202020204" pitchFamily="34" charset="0"/>
                <a:ea typeface="楷体_GB2312" pitchFamily="49" charset="-122"/>
              </a:rPr>
              <a:t>——</a:t>
            </a:r>
            <a:r>
              <a:rPr lang="zh-CN" altLang="en-US" sz="24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连用</a:t>
            </a:r>
            <a:r>
              <a:rPr lang="en-US" altLang="zh-CN" sz="24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5</a:t>
            </a:r>
            <a:r>
              <a:rPr lang="zh-CN" altLang="en-US" sz="24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个动词</a:t>
            </a:r>
            <a:r>
              <a:rPr lang="zh-CN" altLang="en-US" sz="24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：总的动作描写是“解”，然后分别是手“触”、肩“倚”、足“履”、膝“踦”</a:t>
            </a:r>
            <a:r>
              <a:rPr lang="en-US" altLang="zh-CN" sz="2400" b="1">
                <a:solidFill>
                  <a:srgbClr val="000000"/>
                </a:solidFill>
                <a:latin typeface="Arial" panose="020B0604020202020204" pitchFamily="34" charset="0"/>
                <a:ea typeface="楷体_GB2312" pitchFamily="49" charset="-122"/>
              </a:rPr>
              <a:t>——</a:t>
            </a:r>
            <a:r>
              <a:rPr lang="zh-CN" altLang="en-US" sz="24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这一系列的</a:t>
            </a:r>
            <a:r>
              <a:rPr lang="zh-CN" altLang="en-US" sz="24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艺术化、舞蹈化</a:t>
            </a:r>
            <a:r>
              <a:rPr lang="zh-CN" altLang="en-US" sz="24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了的动作描写，已初见庖丁解牛技术的娴熟。</a:t>
            </a:r>
            <a:endParaRPr lang="zh-CN" altLang="en-US" sz="2400" b="1" dirty="0">
              <a:solidFill>
                <a:srgbClr val="000000"/>
              </a:solidFill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24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解牛时进刀而发出的声音</a:t>
            </a:r>
            <a:r>
              <a:rPr lang="en-US" altLang="zh-CN" sz="2400" b="1">
                <a:solidFill>
                  <a:srgbClr val="000000"/>
                </a:solidFill>
                <a:latin typeface="Arial" panose="020B0604020202020204" pitchFamily="34" charset="0"/>
                <a:ea typeface="楷体_GB2312" pitchFamily="49" charset="-122"/>
              </a:rPr>
              <a:t>——</a:t>
            </a:r>
            <a:r>
              <a:rPr lang="zh-CN" altLang="en-US" sz="24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用了</a:t>
            </a:r>
            <a:r>
              <a:rPr lang="zh-CN" altLang="en-US" sz="24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两个拟声词</a:t>
            </a:r>
            <a:r>
              <a:rPr lang="zh-CN" altLang="en-US" sz="24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：“砉”、“騞”；</a:t>
            </a:r>
            <a:r>
              <a:rPr lang="zh-CN" altLang="en-US" sz="24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两个比喻</a:t>
            </a:r>
            <a:r>
              <a:rPr lang="zh-CN" altLang="en-US" sz="24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：“桑林之舞”、“经首之会”。生动地描写出庖丁动作的</a:t>
            </a:r>
            <a:r>
              <a:rPr lang="zh-CN" altLang="en-US" sz="24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节奏感</a:t>
            </a:r>
            <a:r>
              <a:rPr lang="zh-CN" altLang="en-US" sz="24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，表现了一个至高境界。</a:t>
            </a:r>
            <a:endParaRPr lang="zh-CN" altLang="en-US" sz="2400" b="1" dirty="0">
              <a:solidFill>
                <a:srgbClr val="000000"/>
              </a:solidFill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2400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    作者写解牛场面，</a:t>
            </a:r>
            <a:r>
              <a:rPr lang="zh-CN" altLang="en-US" sz="24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避而不谈实况</a:t>
            </a:r>
            <a:r>
              <a:rPr lang="en-US" altLang="zh-CN" sz="2400" b="1">
                <a:solidFill>
                  <a:srgbClr val="0000CC"/>
                </a:solidFill>
                <a:latin typeface="Arial" panose="020B0604020202020204" pitchFamily="34" charset="0"/>
                <a:ea typeface="楷体_GB2312" pitchFamily="49" charset="-122"/>
              </a:rPr>
              <a:t>——</a:t>
            </a:r>
            <a:r>
              <a:rPr lang="zh-CN" altLang="en-US" sz="2400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牛的挣扎之状、血流之景、惨叫之声，而极写庖丁解牛动作的“合于</a:t>
            </a:r>
            <a:r>
              <a:rPr lang="en-US" altLang="zh-CN" sz="2400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《</a:t>
            </a:r>
            <a:r>
              <a:rPr lang="zh-CN" altLang="en-US" sz="2400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桑林</a:t>
            </a:r>
            <a:r>
              <a:rPr lang="en-US" altLang="zh-CN" sz="2400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》</a:t>
            </a:r>
            <a:r>
              <a:rPr lang="zh-CN" altLang="en-US" sz="2400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之舞”，奏刀发出的声音合于“</a:t>
            </a:r>
            <a:r>
              <a:rPr lang="en-US" altLang="zh-CN" sz="2400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《</a:t>
            </a:r>
            <a:r>
              <a:rPr lang="zh-CN" altLang="en-US" sz="2400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经首</a:t>
            </a:r>
            <a:r>
              <a:rPr lang="en-US" altLang="zh-CN" sz="2400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》</a:t>
            </a:r>
            <a:r>
              <a:rPr lang="zh-CN" altLang="en-US" sz="2400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之会”。</a:t>
            </a:r>
            <a:endParaRPr lang="zh-CN" altLang="en-US" sz="2400" b="1" dirty="0">
              <a:solidFill>
                <a:srgbClr val="0000CC"/>
              </a:solidFill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24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    写解牛时不闻牛惨叫，只能听到悦耳的刀声，</a:t>
            </a:r>
            <a:r>
              <a:rPr lang="zh-CN" altLang="en-US" sz="24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暗示了牛在毫无痛苦的情形下被“解”了，说明庖丁的技艺确实出神入化</a:t>
            </a:r>
            <a:r>
              <a:rPr lang="zh-CN" altLang="en-US" sz="24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。</a:t>
            </a:r>
            <a:endParaRPr lang="zh-CN" altLang="en-US" sz="2400" b="1" dirty="0">
              <a:solidFill>
                <a:srgbClr val="000000"/>
              </a:solidFill>
              <a:latin typeface="楷体_GB2312" pitchFamily="49" charset="-122"/>
              <a:ea typeface="楷体_GB2312" pitchFamily="49" charset="-122"/>
            </a:endParaRPr>
          </a:p>
          <a:p>
            <a:endParaRPr lang="zh-CN" altLang="en-US" sz="2400" b="1" dirty="0">
              <a:solidFill>
                <a:srgbClr val="0000CC"/>
              </a:solidFill>
              <a:latin typeface="楷体_GB2312" pitchFamily="49" charset="-122"/>
              <a:ea typeface="楷体_GB2312" pitchFamily="49" charset="-122"/>
            </a:endParaRPr>
          </a:p>
          <a:p>
            <a:endParaRPr lang="zh-CN" altLang="en-US" sz="2400" b="1" dirty="0">
              <a:solidFill>
                <a:srgbClr val="00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 spd="med"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0721" name="文本框 224257"/>
          <p:cNvSpPr txBox="1"/>
          <p:nvPr/>
        </p:nvSpPr>
        <p:spPr>
          <a:xfrm>
            <a:off x="107950" y="1341438"/>
            <a:ext cx="6019800" cy="57943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3200" b="1" dirty="0">
                <a:latin typeface="Times New Roman" panose="02020603050405020304" pitchFamily="18" charset="0"/>
                <a:ea typeface="楷体_GB2312" pitchFamily="49" charset="-122"/>
              </a:rPr>
              <a:t>1</a:t>
            </a:r>
            <a:r>
              <a:rPr lang="zh-CN" altLang="en-US" sz="3200" b="1" dirty="0">
                <a:latin typeface="Times New Roman" panose="02020603050405020304" pitchFamily="18" charset="0"/>
                <a:ea typeface="楷体_GB2312" pitchFamily="49" charset="-122"/>
              </a:rPr>
              <a:t>、庖丁解牛追求的是什么？</a:t>
            </a:r>
            <a:endParaRPr lang="zh-CN" altLang="en-US" sz="3200" b="1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30722" name="文本框 224258"/>
          <p:cNvSpPr txBox="1"/>
          <p:nvPr/>
        </p:nvSpPr>
        <p:spPr>
          <a:xfrm>
            <a:off x="107950" y="188913"/>
            <a:ext cx="6408738" cy="641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3600" b="1" dirty="0">
                <a:solidFill>
                  <a:srgbClr val="660066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联系第三节，思考讨论：</a:t>
            </a:r>
            <a:endParaRPr lang="zh-CN" altLang="en-US" sz="3600" b="1">
              <a:solidFill>
                <a:srgbClr val="660066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224260" name="文本框 224259"/>
          <p:cNvSpPr txBox="1"/>
          <p:nvPr/>
        </p:nvSpPr>
        <p:spPr>
          <a:xfrm>
            <a:off x="935038" y="2060575"/>
            <a:ext cx="2233612" cy="5794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A5002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解牛之道</a:t>
            </a:r>
            <a:endParaRPr lang="zh-CN" altLang="en-US" sz="3200" b="1">
              <a:solidFill>
                <a:srgbClr val="A5002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24264" name="文本框 224263"/>
          <p:cNvSpPr txBox="1"/>
          <p:nvPr/>
        </p:nvSpPr>
        <p:spPr>
          <a:xfrm>
            <a:off x="2771775" y="2060575"/>
            <a:ext cx="5688013" cy="5794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（</a:t>
            </a:r>
            <a:r>
              <a:rPr lang="zh-CN" altLang="en-US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依乎天理，因其固然</a:t>
            </a:r>
            <a:r>
              <a:rPr lang="zh-CN" altLang="en-US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）</a:t>
            </a:r>
            <a:endParaRPr lang="zh-CN" altLang="en-US" sz="2400" b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0725" name="矩形 224264"/>
          <p:cNvSpPr/>
          <p:nvPr/>
        </p:nvSpPr>
        <p:spPr>
          <a:xfrm>
            <a:off x="0" y="2997200"/>
            <a:ext cx="8507413" cy="792163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algn="ctr"/>
            <a:r>
              <a:rPr lang="en-US" altLang="zh-CN" sz="3200" b="1" dirty="0">
                <a:latin typeface="Times New Roman" panose="02020603050405020304" pitchFamily="18" charset="0"/>
                <a:ea typeface="楷体_GB2312" pitchFamily="49" charset="-122"/>
              </a:rPr>
              <a:t>2</a:t>
            </a:r>
            <a:r>
              <a:rPr lang="zh-CN" altLang="en-US" sz="3200" b="1" dirty="0">
                <a:latin typeface="Times New Roman" panose="02020603050405020304" pitchFamily="18" charset="0"/>
                <a:ea typeface="楷体_GB2312" pitchFamily="49" charset="-122"/>
              </a:rPr>
              <a:t>、课</a:t>
            </a:r>
            <a:r>
              <a:rPr lang="zh-CN" altLang="en-US" sz="3200" b="1">
                <a:latin typeface="Times New Roman" panose="02020603050405020304" pitchFamily="18" charset="0"/>
                <a:ea typeface="楷体_GB2312" pitchFamily="49" charset="-122"/>
              </a:rPr>
              <a:t>文怎样突出庖丁技艺之高？目的何在？</a:t>
            </a:r>
            <a:endParaRPr lang="zh-CN" altLang="en-US" sz="3200" b="1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224266" name="矩形 224265"/>
          <p:cNvSpPr/>
          <p:nvPr/>
        </p:nvSpPr>
        <p:spPr>
          <a:xfrm>
            <a:off x="323850" y="3789363"/>
            <a:ext cx="8135938" cy="25288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3200" b="1" dirty="0">
                <a:solidFill>
                  <a:srgbClr val="A5002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</a:t>
            </a:r>
            <a:r>
              <a:rPr lang="zh-CN" altLang="en-US" sz="3200" b="1" dirty="0">
                <a:solidFill>
                  <a:srgbClr val="A5002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通过良庖、族庖反衬庖丁。对比三者不同的用刀方法割、折、解，突出庖丁技艺高超。</a:t>
            </a:r>
            <a:endParaRPr lang="zh-CN" altLang="en-US" sz="3200" b="1" dirty="0">
              <a:solidFill>
                <a:srgbClr val="A5002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r>
              <a:rPr lang="zh-CN" altLang="en-US" sz="3200" b="1" dirty="0">
                <a:solidFill>
                  <a:srgbClr val="A5002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　　意在说明“有道”和“无道”的不同，强调“道”的重要。</a:t>
            </a:r>
            <a:endParaRPr lang="zh-CN" altLang="en-US" sz="3200" b="1" dirty="0">
              <a:solidFill>
                <a:srgbClr val="A5002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242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242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224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4260" grpId="0"/>
      <p:bldP spid="224264" grpId="0"/>
      <p:bldP spid="224266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1745" name="标题 315394"/>
          <p:cNvSpPr/>
          <p:nvPr>
            <p:ph type="title"/>
          </p:nvPr>
        </p:nvSpPr>
        <p:spPr>
          <a:xfrm>
            <a:off x="280988" y="404813"/>
            <a:ext cx="8863012" cy="1223962"/>
          </a:xfrm>
          <a:solidFill>
            <a:srgbClr val="FFFFFF"/>
          </a:solidFill>
          <a:ln>
            <a:solidFill>
              <a:srgbClr val="000000"/>
            </a:solidFill>
            <a:miter/>
          </a:ln>
        </p:spPr>
        <p:txBody>
          <a:bodyPr anchor="t"/>
          <a:p>
            <a:pPr marL="1117600" indent="-1117600" algn="l"/>
            <a:r>
              <a:rPr lang="en-US" altLang="zh-CN" sz="2800" dirty="0">
                <a:solidFill>
                  <a:schemeClr val="accent2"/>
                </a:solidFill>
                <a:ea typeface="黑体" panose="02010609060101010101" pitchFamily="2" charset="-122"/>
              </a:rPr>
              <a:t>3</a:t>
            </a:r>
            <a:r>
              <a:rPr lang="zh-CN" altLang="en-US" sz="2800" dirty="0">
                <a:solidFill>
                  <a:schemeClr val="accent2"/>
                </a:solidFill>
                <a:ea typeface="黑体" panose="02010609060101010101" pitchFamily="2" charset="-122"/>
              </a:rPr>
              <a:t>、庖丁解牛</a:t>
            </a:r>
            <a:r>
              <a:rPr lang="zh-CN" altLang="en-US" dirty="0">
                <a:solidFill>
                  <a:srgbClr val="FF0000"/>
                </a:solidFill>
                <a:ea typeface="黑体" panose="02010609060101010101" pitchFamily="2" charset="-122"/>
              </a:rPr>
              <a:t>从“技”到“道”</a:t>
            </a:r>
            <a:br>
              <a:rPr lang="zh-CN" altLang="en-US" dirty="0">
                <a:solidFill>
                  <a:srgbClr val="FF0000"/>
                </a:solidFill>
                <a:ea typeface="黑体" panose="02010609060101010101" pitchFamily="2" charset="-122"/>
              </a:rPr>
            </a:br>
            <a:r>
              <a:rPr lang="zh-CN" altLang="en-US" sz="2800" dirty="0">
                <a:solidFill>
                  <a:schemeClr val="accent2"/>
                </a:solidFill>
                <a:ea typeface="黑体" panose="02010609060101010101" pitchFamily="2" charset="-122"/>
              </a:rPr>
              <a:t>经历了怎样的阶段？</a:t>
            </a:r>
            <a:endParaRPr lang="zh-CN" altLang="en-US" sz="2800" dirty="0">
              <a:solidFill>
                <a:schemeClr val="accent2"/>
              </a:solidFill>
              <a:ea typeface="黑体" panose="02010609060101010101" pitchFamily="2" charset="-122"/>
            </a:endParaRPr>
          </a:p>
        </p:txBody>
      </p:sp>
      <p:pic>
        <p:nvPicPr>
          <p:cNvPr id="315396" name="内容占位符 315395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5148263" y="2492375"/>
            <a:ext cx="3313112" cy="1098550"/>
          </a:xfrm>
          <a:solidFill>
            <a:srgbClr val="FFFFFF"/>
          </a:solidFill>
          <a:ln>
            <a:noFill/>
          </a:ln>
        </p:spPr>
      </p:pic>
      <p:pic>
        <p:nvPicPr>
          <p:cNvPr id="315397" name="图片 31539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80063" y="3860800"/>
            <a:ext cx="2519362" cy="14398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15398" name="文本框 315397"/>
          <p:cNvSpPr txBox="1"/>
          <p:nvPr/>
        </p:nvSpPr>
        <p:spPr>
          <a:xfrm>
            <a:off x="0" y="1773238"/>
            <a:ext cx="9036050" cy="57943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3200" b="1" dirty="0">
                <a:solidFill>
                  <a:srgbClr val="006600"/>
                </a:solidFill>
                <a:latin typeface="楷体_GB2312" pitchFamily="49" charset="-122"/>
                <a:ea typeface="楷体_GB2312" pitchFamily="49" charset="-122"/>
              </a:rPr>
              <a:t>⑴“</a:t>
            </a:r>
            <a:r>
              <a:rPr lang="zh-CN" altLang="en-US" sz="3200" b="1" dirty="0">
                <a:solidFill>
                  <a:srgbClr val="006600"/>
                </a:solidFill>
                <a:latin typeface="楷体_GB2312" pitchFamily="49" charset="-122"/>
                <a:ea typeface="楷体_GB2312" pitchFamily="49" charset="-122"/>
              </a:rPr>
              <a:t>始臣之解牛之时”</a:t>
            </a:r>
            <a:r>
              <a:rPr lang="en-US" altLang="zh-CN" sz="3200" b="1">
                <a:solidFill>
                  <a:srgbClr val="A50021"/>
                </a:solidFill>
                <a:latin typeface="华文中宋" pitchFamily="2" charset="-122"/>
                <a:ea typeface="黑体" panose="02010609060101010101" pitchFamily="2" charset="-122"/>
              </a:rPr>
              <a:t>—</a:t>
            </a:r>
            <a:r>
              <a:rPr lang="en-US" altLang="zh-CN" sz="3200" b="1" dirty="0">
                <a:solidFill>
                  <a:srgbClr val="A5002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“</a:t>
            </a:r>
            <a:r>
              <a:rPr lang="zh-CN" altLang="en-US" sz="3200" b="1" dirty="0">
                <a:solidFill>
                  <a:srgbClr val="A5002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所见无非全牛也”</a:t>
            </a:r>
            <a:endParaRPr lang="zh-CN" altLang="en-US" sz="3200" b="1">
              <a:solidFill>
                <a:srgbClr val="A5002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15399" name="文本框 315398"/>
          <p:cNvSpPr txBox="1"/>
          <p:nvPr/>
        </p:nvSpPr>
        <p:spPr>
          <a:xfrm>
            <a:off x="0" y="3357563"/>
            <a:ext cx="9036050" cy="57943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3200" b="1" dirty="0">
                <a:solidFill>
                  <a:srgbClr val="006600"/>
                </a:solidFill>
                <a:latin typeface="楷体_GB2312" pitchFamily="49" charset="-122"/>
                <a:ea typeface="楷体_GB2312" pitchFamily="49" charset="-122"/>
              </a:rPr>
              <a:t>⑵“</a:t>
            </a:r>
            <a:r>
              <a:rPr lang="zh-CN" altLang="en-US" sz="3200" b="1" dirty="0">
                <a:solidFill>
                  <a:srgbClr val="006600"/>
                </a:solidFill>
                <a:latin typeface="楷体_GB2312" pitchFamily="49" charset="-122"/>
                <a:ea typeface="楷体_GB2312" pitchFamily="49" charset="-122"/>
              </a:rPr>
              <a:t>三年之后”</a:t>
            </a:r>
            <a:r>
              <a:rPr lang="en-US" altLang="zh-CN" sz="3200" b="1">
                <a:solidFill>
                  <a:srgbClr val="A50021"/>
                </a:solidFill>
                <a:latin typeface="华文中宋" pitchFamily="2" charset="-122"/>
                <a:ea typeface="黑体" panose="02010609060101010101" pitchFamily="2" charset="-122"/>
              </a:rPr>
              <a:t>—</a:t>
            </a:r>
            <a:r>
              <a:rPr lang="en-US" altLang="zh-CN" sz="3200" b="1" dirty="0">
                <a:solidFill>
                  <a:srgbClr val="A5002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“</a:t>
            </a:r>
            <a:r>
              <a:rPr lang="zh-CN" altLang="en-US" sz="3200" b="1" dirty="0">
                <a:solidFill>
                  <a:srgbClr val="A5002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未尝见全牛也”</a:t>
            </a:r>
            <a:endParaRPr lang="zh-CN" altLang="en-US" sz="3200" b="1">
              <a:solidFill>
                <a:srgbClr val="A5002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15400" name="文本框 315399"/>
          <p:cNvSpPr txBox="1"/>
          <p:nvPr/>
        </p:nvSpPr>
        <p:spPr>
          <a:xfrm>
            <a:off x="107950" y="5229225"/>
            <a:ext cx="9036050" cy="5794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3200" b="1" dirty="0">
                <a:solidFill>
                  <a:srgbClr val="006600"/>
                </a:solidFill>
                <a:latin typeface="楷体_GB2312" pitchFamily="49" charset="-122"/>
                <a:ea typeface="楷体_GB2312" pitchFamily="49" charset="-122"/>
              </a:rPr>
              <a:t>⑶“</a:t>
            </a:r>
            <a:r>
              <a:rPr lang="zh-CN" altLang="en-US" sz="3200" b="1" dirty="0">
                <a:solidFill>
                  <a:srgbClr val="006600"/>
                </a:solidFill>
                <a:latin typeface="楷体_GB2312" pitchFamily="49" charset="-122"/>
                <a:ea typeface="楷体_GB2312" pitchFamily="49" charset="-122"/>
              </a:rPr>
              <a:t>方今之时”</a:t>
            </a:r>
            <a:r>
              <a:rPr lang="en-US" altLang="zh-CN" sz="3200" b="1">
                <a:solidFill>
                  <a:srgbClr val="A50021"/>
                </a:solidFill>
                <a:latin typeface="华文中宋" pitchFamily="2" charset="-122"/>
                <a:ea typeface="黑体" panose="02010609060101010101" pitchFamily="2" charset="-122"/>
              </a:rPr>
              <a:t>—</a:t>
            </a:r>
            <a:r>
              <a:rPr lang="en-US" altLang="zh-CN" sz="3200" b="1" dirty="0">
                <a:solidFill>
                  <a:srgbClr val="A5002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“</a:t>
            </a:r>
            <a:r>
              <a:rPr lang="zh-CN" altLang="en-US" sz="3200" b="1" dirty="0">
                <a:solidFill>
                  <a:srgbClr val="A5002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以神遇而不以目视”</a:t>
            </a:r>
            <a:endParaRPr lang="zh-CN" altLang="en-US" sz="3200" b="1" dirty="0">
              <a:solidFill>
                <a:srgbClr val="A5002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15401" name="矩形 315400"/>
          <p:cNvSpPr/>
          <p:nvPr/>
        </p:nvSpPr>
        <p:spPr>
          <a:xfrm>
            <a:off x="3276600" y="5949950"/>
            <a:ext cx="5616575" cy="5794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3200" b="1" dirty="0">
                <a:solidFill>
                  <a:srgbClr val="A5002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“</a:t>
            </a:r>
            <a:r>
              <a:rPr lang="zh-CN" altLang="en-US" sz="3200" b="1" dirty="0">
                <a:solidFill>
                  <a:srgbClr val="A5002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依乎天理”“因其固然”</a:t>
            </a:r>
            <a:endParaRPr lang="zh-CN" altLang="en-US" sz="3200" b="1" dirty="0">
              <a:solidFill>
                <a:srgbClr val="A5002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5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5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" dur="500"/>
                                        <p:tgtEl>
                                          <p:spTgt spid="3153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5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3153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5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153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5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154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5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154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5398" grpId="0"/>
      <p:bldP spid="315399" grpId="0"/>
      <p:bldP spid="315400" grpId="0"/>
      <p:bldP spid="315401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92866" name="文本框 292865"/>
          <p:cNvSpPr txBox="1"/>
          <p:nvPr/>
        </p:nvSpPr>
        <p:spPr>
          <a:xfrm>
            <a:off x="304800" y="1676400"/>
            <a:ext cx="2438400" cy="701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4000" b="1" dirty="0">
                <a:solidFill>
                  <a:srgbClr val="000000"/>
                </a:solidFill>
                <a:latin typeface="Arial" panose="020B0604020202020204" pitchFamily="34" charset="0"/>
                <a:ea typeface="华文新魏" pitchFamily="2" charset="-122"/>
              </a:rPr>
              <a:t>无非全牛</a:t>
            </a:r>
            <a:endParaRPr lang="zh-CN" altLang="en-US" sz="4000" b="1">
              <a:solidFill>
                <a:srgbClr val="000000"/>
              </a:solidFill>
              <a:latin typeface="Arial" panose="020B0604020202020204" pitchFamily="34" charset="0"/>
              <a:ea typeface="华文新魏" pitchFamily="2" charset="-122"/>
            </a:endParaRPr>
          </a:p>
        </p:txBody>
      </p:sp>
      <p:sp>
        <p:nvSpPr>
          <p:cNvPr id="32770" name="直接连接符 292866"/>
          <p:cNvSpPr/>
          <p:nvPr/>
        </p:nvSpPr>
        <p:spPr>
          <a:xfrm>
            <a:off x="2743200" y="2057400"/>
            <a:ext cx="588963" cy="1588"/>
          </a:xfrm>
          <a:prstGeom prst="line">
            <a:avLst/>
          </a:prstGeom>
          <a:ln w="63500" cap="flat" cmpd="sng">
            <a:solidFill>
              <a:srgbClr val="006600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292868" name="文本框 292867"/>
          <p:cNvSpPr txBox="1"/>
          <p:nvPr/>
        </p:nvSpPr>
        <p:spPr>
          <a:xfrm>
            <a:off x="3429000" y="1676400"/>
            <a:ext cx="2690813" cy="701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000000"/>
                </a:solidFill>
                <a:latin typeface="Arial" panose="020B0604020202020204" pitchFamily="34" charset="0"/>
                <a:ea typeface="华文新魏" pitchFamily="2" charset="-122"/>
              </a:rPr>
              <a:t>目无全牛</a:t>
            </a:r>
            <a:endParaRPr lang="zh-CN" altLang="en-US" sz="4000" b="1">
              <a:solidFill>
                <a:srgbClr val="000000"/>
              </a:solidFill>
              <a:latin typeface="Arial" panose="020B0604020202020204" pitchFamily="34" charset="0"/>
              <a:ea typeface="华文新魏" pitchFamily="2" charset="-122"/>
            </a:endParaRPr>
          </a:p>
        </p:txBody>
      </p:sp>
      <p:sp>
        <p:nvSpPr>
          <p:cNvPr id="32772" name="直接连接符 292868"/>
          <p:cNvSpPr/>
          <p:nvPr/>
        </p:nvSpPr>
        <p:spPr>
          <a:xfrm>
            <a:off x="5715000" y="2057400"/>
            <a:ext cx="673100" cy="1588"/>
          </a:xfrm>
          <a:prstGeom prst="line">
            <a:avLst/>
          </a:prstGeom>
          <a:ln w="63500" cap="flat" cmpd="sng">
            <a:solidFill>
              <a:srgbClr val="006600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292870" name="文本框 292869"/>
          <p:cNvSpPr txBox="1"/>
          <p:nvPr/>
        </p:nvSpPr>
        <p:spPr>
          <a:xfrm>
            <a:off x="6553200" y="1711325"/>
            <a:ext cx="2286000" cy="701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000000"/>
                </a:solidFill>
                <a:latin typeface="Arial" panose="020B0604020202020204" pitchFamily="34" charset="0"/>
                <a:ea typeface="华文新魏" pitchFamily="2" charset="-122"/>
              </a:rPr>
              <a:t>游刃有余</a:t>
            </a:r>
            <a:endParaRPr lang="zh-CN" altLang="en-US" sz="4000" b="1">
              <a:solidFill>
                <a:srgbClr val="000000"/>
              </a:solidFill>
              <a:latin typeface="Arial" panose="020B0604020202020204" pitchFamily="34" charset="0"/>
              <a:ea typeface="华文新魏" pitchFamily="2" charset="-122"/>
            </a:endParaRPr>
          </a:p>
        </p:txBody>
      </p:sp>
      <p:sp>
        <p:nvSpPr>
          <p:cNvPr id="292871" name="文本框 292870"/>
          <p:cNvSpPr txBox="1"/>
          <p:nvPr/>
        </p:nvSpPr>
        <p:spPr>
          <a:xfrm>
            <a:off x="0" y="2514600"/>
            <a:ext cx="3341688" cy="701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FF0000"/>
                </a:solidFill>
                <a:latin typeface="Arial" panose="020B0604020202020204" pitchFamily="34" charset="0"/>
                <a:ea typeface="华文新魏" pitchFamily="2" charset="-122"/>
              </a:rPr>
              <a:t>（不懂规律）</a:t>
            </a:r>
            <a:endParaRPr lang="zh-CN" altLang="en-US" sz="4000" b="1">
              <a:solidFill>
                <a:srgbClr val="FF0000"/>
              </a:solidFill>
              <a:latin typeface="Arial" panose="020B0604020202020204" pitchFamily="34" charset="0"/>
              <a:ea typeface="华文新魏" pitchFamily="2" charset="-122"/>
            </a:endParaRPr>
          </a:p>
        </p:txBody>
      </p:sp>
      <p:sp>
        <p:nvSpPr>
          <p:cNvPr id="292872" name="文本框 292871"/>
          <p:cNvSpPr txBox="1"/>
          <p:nvPr/>
        </p:nvSpPr>
        <p:spPr>
          <a:xfrm>
            <a:off x="3000375" y="2514600"/>
            <a:ext cx="3257550" cy="701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FF0000"/>
                </a:solidFill>
                <a:latin typeface="Arial" panose="020B0604020202020204" pitchFamily="34" charset="0"/>
                <a:ea typeface="华文新魏" pitchFamily="2" charset="-122"/>
              </a:rPr>
              <a:t>（认识规律）</a:t>
            </a:r>
            <a:endParaRPr lang="zh-CN" altLang="en-US" sz="4000" b="1">
              <a:solidFill>
                <a:srgbClr val="FF0000"/>
              </a:solidFill>
              <a:latin typeface="Arial" panose="020B0604020202020204" pitchFamily="34" charset="0"/>
              <a:ea typeface="华文新魏" pitchFamily="2" charset="-122"/>
            </a:endParaRPr>
          </a:p>
        </p:txBody>
      </p:sp>
      <p:sp>
        <p:nvSpPr>
          <p:cNvPr id="292873" name="文本框 292872"/>
          <p:cNvSpPr txBox="1"/>
          <p:nvPr/>
        </p:nvSpPr>
        <p:spPr>
          <a:xfrm>
            <a:off x="5830888" y="2514600"/>
            <a:ext cx="3313112" cy="701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FF0000"/>
                </a:solidFill>
                <a:latin typeface="Arial" panose="020B0604020202020204" pitchFamily="34" charset="0"/>
                <a:ea typeface="华文新魏" pitchFamily="2" charset="-122"/>
              </a:rPr>
              <a:t>（运用规律）</a:t>
            </a:r>
            <a:endParaRPr lang="zh-CN" altLang="en-US" sz="4000" b="1">
              <a:solidFill>
                <a:srgbClr val="FF0000"/>
              </a:solidFill>
              <a:latin typeface="Arial" panose="020B0604020202020204" pitchFamily="34" charset="0"/>
              <a:ea typeface="华文新魏" pitchFamily="2" charset="-122"/>
            </a:endParaRPr>
          </a:p>
        </p:txBody>
      </p:sp>
      <p:sp>
        <p:nvSpPr>
          <p:cNvPr id="292874" name="矩形 292873"/>
          <p:cNvSpPr/>
          <p:nvPr/>
        </p:nvSpPr>
        <p:spPr>
          <a:xfrm>
            <a:off x="685800" y="3810000"/>
            <a:ext cx="7848600" cy="2160588"/>
          </a:xfrm>
          <a:prstGeom prst="rect">
            <a:avLst/>
          </a:prstGeom>
        </p:spPr>
        <p:txBody>
          <a:bodyPr wrap="none" fromWordArt="1">
            <a:prstTxWarp prst="textWave1">
              <a:avLst>
                <a:gd name="adj1" fmla="val 13005"/>
                <a:gd name="adj2" fmla="val 0"/>
              </a:avLst>
            </a:prstTxWarp>
            <a:normAutofit/>
          </a:bodyPr>
          <a:p>
            <a:pPr algn="ctr"/>
            <a:r>
              <a:rPr lang="zh-CN" altLang="en-US" sz="3600" b="1">
                <a:solidFill>
                  <a:schemeClr val="folHlink"/>
                </a:solidFill>
                <a:effectLst>
                  <a:outerShdw dist="53882" dir="2699999" algn="ctr" rotWithShape="0">
                    <a:srgbClr val="C0C0C0">
                      <a:alpha val="78000"/>
                    </a:srgbClr>
                  </a:outerShdw>
                </a:effectLst>
                <a:latin typeface="幼圆" charset="0"/>
                <a:ea typeface="幼圆" charset="0"/>
              </a:rPr>
              <a:t>一代名“庖”的成长历程</a:t>
            </a:r>
            <a:endParaRPr lang="zh-CN" altLang="en-US" sz="3600" b="1">
              <a:solidFill>
                <a:schemeClr val="folHlink"/>
              </a:solidFill>
              <a:effectLst>
                <a:outerShdw dist="53882" dir="2699999" algn="ctr" rotWithShape="0">
                  <a:srgbClr val="C0C0C0">
                    <a:alpha val="78000"/>
                  </a:srgbClr>
                </a:outerShdw>
              </a:effectLst>
              <a:latin typeface="幼圆" charset="0"/>
              <a:ea typeface="幼圆" charset="0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2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928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2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928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28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2928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28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928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928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28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928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928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28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928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928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28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0" dur="2000"/>
                                        <p:tgtEl>
                                          <p:spTgt spid="2928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4" dur="2000"/>
                                        <p:tgtEl>
                                          <p:spTgt spid="2928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0"/>
                                        <p:tgtEl>
                                          <p:spTgt spid="2928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6" dur="2000"/>
                                        <p:tgtEl>
                                          <p:spTgt spid="2928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928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2866" grpId="0"/>
      <p:bldP spid="292868" grpId="0"/>
      <p:bldP spid="292870" grpId="0"/>
      <p:bldP spid="292871" grpId="0"/>
      <p:bldP spid="292872" grpId="0"/>
      <p:bldP spid="292873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3793" name="标题 291841"/>
          <p:cNvSpPr>
            <a:spLocks noGrp="1"/>
          </p:cNvSpPr>
          <p:nvPr>
            <p:ph type="title"/>
          </p:nvPr>
        </p:nvSpPr>
        <p:spPr>
          <a:xfrm>
            <a:off x="0" y="188913"/>
            <a:ext cx="9144000" cy="1524000"/>
          </a:xfrm>
          <a:solidFill>
            <a:srgbClr val="FFFFFF"/>
          </a:solidFill>
          <a:ln>
            <a:solidFill>
              <a:srgbClr val="000000"/>
            </a:solidFill>
            <a:miter/>
          </a:ln>
        </p:spPr>
        <p:txBody>
          <a:bodyPr anchor="t"/>
          <a:p>
            <a:r>
              <a:rPr lang="zh-CN" altLang="en-US" sz="4000" b="1"/>
              <a:t>古今之成大事业大学问者，</a:t>
            </a:r>
            <a:br>
              <a:rPr lang="zh-CN" altLang="en-US" sz="4000" b="1"/>
            </a:br>
            <a:r>
              <a:rPr lang="zh-CN" altLang="en-US" sz="4000" b="1"/>
              <a:t>必经之三种境界</a:t>
            </a:r>
            <a:r>
              <a:rPr lang="en-US" altLang="zh-CN" sz="4000" b="1"/>
              <a:t>:</a:t>
            </a:r>
            <a:endParaRPr lang="en-US" altLang="zh-CN" sz="4000" b="1"/>
          </a:p>
        </p:txBody>
      </p:sp>
      <p:sp>
        <p:nvSpPr>
          <p:cNvPr id="33794" name="文本占位符 291842"/>
          <p:cNvSpPr>
            <a:spLocks noGrp="1"/>
          </p:cNvSpPr>
          <p:nvPr>
            <p:ph idx="1"/>
          </p:nvPr>
        </p:nvSpPr>
        <p:spPr>
          <a:xfrm>
            <a:off x="0" y="1773238"/>
            <a:ext cx="8893175" cy="5084762"/>
          </a:xfrm>
          <a:solidFill>
            <a:srgbClr val="FFFFFF"/>
          </a:solidFill>
          <a:ln>
            <a:solidFill>
              <a:srgbClr val="000000"/>
            </a:solidFill>
            <a:miter/>
          </a:ln>
        </p:spPr>
        <p:txBody>
          <a:bodyPr anchor="t"/>
          <a:p>
            <a:pPr>
              <a:lnSpc>
                <a:spcPct val="130000"/>
              </a:lnSpc>
            </a:pPr>
            <a:r>
              <a:rPr lang="zh-CN" altLang="en-US"/>
              <a:t>　　</a:t>
            </a:r>
            <a:r>
              <a:rPr lang="zh-CN" altLang="en-US" b="1"/>
              <a:t>“</a:t>
            </a:r>
            <a:r>
              <a:rPr lang="zh-CN" altLang="en-US" b="1">
                <a:solidFill>
                  <a:srgbClr val="FF0000"/>
                </a:solidFill>
              </a:rPr>
              <a:t>昨夜西风凋碧树，独上高楼，望尽天涯路。</a:t>
            </a:r>
            <a:r>
              <a:rPr lang="zh-CN" altLang="en-US" b="1"/>
              <a:t>”此第一境也。 </a:t>
            </a:r>
            <a:endParaRPr lang="zh-CN" altLang="en-US" b="1"/>
          </a:p>
          <a:p>
            <a:pPr>
              <a:lnSpc>
                <a:spcPct val="130000"/>
              </a:lnSpc>
            </a:pPr>
            <a:r>
              <a:rPr lang="zh-CN" altLang="en-US" b="1"/>
              <a:t>　　“</a:t>
            </a:r>
            <a:r>
              <a:rPr lang="zh-CN" altLang="en-US" b="1">
                <a:solidFill>
                  <a:srgbClr val="FF0000"/>
                </a:solidFill>
              </a:rPr>
              <a:t>衣带渐宽终不悔，为伊消得人憔悴。</a:t>
            </a:r>
            <a:r>
              <a:rPr lang="zh-CN" altLang="en-US" b="1"/>
              <a:t>”此第二境也 。</a:t>
            </a:r>
            <a:endParaRPr lang="zh-CN" altLang="en-US" b="1"/>
          </a:p>
          <a:p>
            <a:pPr>
              <a:lnSpc>
                <a:spcPct val="130000"/>
              </a:lnSpc>
            </a:pPr>
            <a:r>
              <a:rPr lang="zh-CN" altLang="en-US" b="1"/>
              <a:t>　　“</a:t>
            </a:r>
            <a:r>
              <a:rPr lang="zh-CN" altLang="en-US" b="1">
                <a:solidFill>
                  <a:srgbClr val="FF0000"/>
                </a:solidFill>
              </a:rPr>
              <a:t>众里寻他千百度，蓦然回首，那人却在灯火阑珊处。</a:t>
            </a:r>
            <a:r>
              <a:rPr lang="zh-CN" altLang="en-US" b="1"/>
              <a:t>”此第三境也。 </a:t>
            </a:r>
            <a:endParaRPr lang="zh-CN" altLang="en-US" b="1"/>
          </a:p>
          <a:p>
            <a:pPr>
              <a:lnSpc>
                <a:spcPct val="130000"/>
              </a:lnSpc>
              <a:buNone/>
            </a:pPr>
            <a:r>
              <a:rPr lang="zh-CN" altLang="en-US" b="1" dirty="0"/>
              <a:t>　　　                         </a:t>
            </a:r>
            <a:r>
              <a:rPr lang="en-US" altLang="zh-CN" b="1"/>
              <a:t>——</a:t>
            </a:r>
            <a:r>
              <a:rPr lang="zh-CN" altLang="en-US" b="1"/>
              <a:t>王国维</a:t>
            </a:r>
            <a:r>
              <a:rPr lang="en-US" altLang="zh-CN" b="1"/>
              <a:t>《</a:t>
            </a:r>
            <a:r>
              <a:rPr lang="zh-CN" altLang="en-US" b="1"/>
              <a:t>人间词话</a:t>
            </a:r>
            <a:r>
              <a:rPr lang="en-US" altLang="zh-CN" b="1"/>
              <a:t>》</a:t>
            </a:r>
            <a:endParaRPr lang="en-US" altLang="zh-CN" b="1"/>
          </a:p>
        </p:txBody>
      </p:sp>
    </p:spTree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7169" name="矩形 179201"/>
          <p:cNvSpPr/>
          <p:nvPr/>
        </p:nvSpPr>
        <p:spPr>
          <a:xfrm>
            <a:off x="107950" y="401638"/>
            <a:ext cx="4608513" cy="579437"/>
          </a:xfrm>
          <a:prstGeom prst="rect">
            <a:avLst/>
          </a:prstGeom>
          <a:noFill/>
          <a:ln w="28575">
            <a:noFill/>
          </a:ln>
        </p:spPr>
        <p:txBody>
          <a:bodyPr anchor="t">
            <a:spAutoFit/>
          </a:bodyPr>
          <a:p>
            <a:r>
              <a:rPr lang="en-US" altLang="zh-CN" sz="3200" b="1" dirty="0">
                <a:solidFill>
                  <a:srgbClr val="A50021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《</a:t>
            </a:r>
            <a:r>
              <a:rPr lang="zh-CN" altLang="en-US" sz="3200" b="1" dirty="0">
                <a:solidFill>
                  <a:srgbClr val="A50021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庄子</a:t>
            </a:r>
            <a:r>
              <a:rPr lang="en-US" altLang="zh-CN" sz="3200" b="1" dirty="0">
                <a:solidFill>
                  <a:srgbClr val="A50021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》</a:t>
            </a:r>
            <a:r>
              <a:rPr lang="zh-CN" altLang="en-US" sz="3200" b="1" dirty="0">
                <a:solidFill>
                  <a:srgbClr val="A50021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共</a:t>
            </a:r>
            <a:r>
              <a:rPr lang="en-US" altLang="zh-CN" sz="3200" b="1" dirty="0">
                <a:solidFill>
                  <a:srgbClr val="A50021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33</a:t>
            </a:r>
            <a:r>
              <a:rPr lang="zh-CN" altLang="en-US" sz="3200" b="1" dirty="0">
                <a:solidFill>
                  <a:srgbClr val="A50021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篇：</a:t>
            </a:r>
            <a:endParaRPr lang="zh-CN" altLang="en-US" sz="3200" b="1" dirty="0">
              <a:solidFill>
                <a:srgbClr val="A50021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7170" name="左大括号 179202"/>
          <p:cNvSpPr/>
          <p:nvPr/>
        </p:nvSpPr>
        <p:spPr>
          <a:xfrm>
            <a:off x="323850" y="1701800"/>
            <a:ext cx="144463" cy="2230438"/>
          </a:xfrm>
          <a:prstGeom prst="leftBrace">
            <a:avLst>
              <a:gd name="adj1" fmla="val 128591"/>
              <a:gd name="adj2" fmla="val 50000"/>
            </a:avLst>
          </a:prstGeom>
          <a:solidFill>
            <a:srgbClr val="000000"/>
          </a:solidFill>
          <a:ln w="603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endParaRPr lang="zh-CN" altLang="en-US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7171" name="文本框 179203"/>
          <p:cNvSpPr txBox="1"/>
          <p:nvPr/>
        </p:nvSpPr>
        <p:spPr>
          <a:xfrm>
            <a:off x="611188" y="1484313"/>
            <a:ext cx="5905500" cy="57943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pitchFamily="2" charset="-122"/>
              </a:rPr>
              <a:t>内篇（</a:t>
            </a:r>
            <a:r>
              <a:rPr lang="en-US" altLang="zh-CN" sz="3200" b="1" dirty="0">
                <a:latin typeface="Times New Roman" panose="02020603050405020304" pitchFamily="18" charset="0"/>
                <a:ea typeface="黑体" panose="02010609060101010101" pitchFamily="2" charset="-122"/>
              </a:rPr>
              <a:t>7</a:t>
            </a: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pitchFamily="2" charset="-122"/>
              </a:rPr>
              <a:t>）</a:t>
            </a:r>
            <a:r>
              <a:rPr lang="zh-CN" altLang="en-US" sz="3200" b="1" dirty="0">
                <a:latin typeface="Times New Roman" panose="02020603050405020304" pitchFamily="18" charset="0"/>
                <a:ea typeface="楷体_GB2312" pitchFamily="49" charset="-122"/>
              </a:rPr>
              <a:t>为庄周所作</a:t>
            </a:r>
            <a:endParaRPr lang="zh-CN" altLang="en-US" sz="3200" b="1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7172" name="文本框 179204"/>
          <p:cNvSpPr txBox="1"/>
          <p:nvPr/>
        </p:nvSpPr>
        <p:spPr>
          <a:xfrm>
            <a:off x="611188" y="2489200"/>
            <a:ext cx="1871662" cy="5794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pitchFamily="2" charset="-122"/>
              </a:rPr>
              <a:t>外篇（</a:t>
            </a:r>
            <a:r>
              <a:rPr lang="en-US" altLang="zh-CN" sz="3200" b="1" dirty="0">
                <a:latin typeface="Times New Roman" panose="02020603050405020304" pitchFamily="18" charset="0"/>
                <a:ea typeface="黑体" panose="02010609060101010101" pitchFamily="2" charset="-122"/>
              </a:rPr>
              <a:t>15</a:t>
            </a: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pitchFamily="2" charset="-122"/>
              </a:rPr>
              <a:t>）</a:t>
            </a:r>
            <a:endParaRPr lang="zh-CN" altLang="en-US" sz="3200" b="1" dirty="0"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7173" name="文本框 179205"/>
          <p:cNvSpPr txBox="1"/>
          <p:nvPr/>
        </p:nvSpPr>
        <p:spPr>
          <a:xfrm>
            <a:off x="611188" y="3425825"/>
            <a:ext cx="1943100" cy="5794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pitchFamily="2" charset="-122"/>
              </a:rPr>
              <a:t>杂篇（</a:t>
            </a:r>
            <a:r>
              <a:rPr lang="en-US" altLang="zh-CN" sz="3200" b="1" dirty="0">
                <a:latin typeface="Times New Roman" panose="02020603050405020304" pitchFamily="18" charset="0"/>
                <a:ea typeface="黑体" panose="02010609060101010101" pitchFamily="2" charset="-122"/>
              </a:rPr>
              <a:t>11</a:t>
            </a: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pitchFamily="2" charset="-122"/>
              </a:rPr>
              <a:t>）</a:t>
            </a:r>
            <a:endParaRPr lang="zh-CN" altLang="en-US" sz="3200" b="1" dirty="0"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7174" name="右大括号 179206"/>
          <p:cNvSpPr/>
          <p:nvPr/>
        </p:nvSpPr>
        <p:spPr>
          <a:xfrm>
            <a:off x="2843213" y="2636838"/>
            <a:ext cx="144462" cy="1220787"/>
          </a:xfrm>
          <a:prstGeom prst="rightBrace">
            <a:avLst>
              <a:gd name="adj1" fmla="val 70382"/>
              <a:gd name="adj2" fmla="val 50000"/>
            </a:avLst>
          </a:prstGeom>
          <a:solidFill>
            <a:schemeClr val="tx1"/>
          </a:solidFill>
          <a:ln w="603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endParaRPr lang="zh-CN" altLang="en-US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7175" name="文本框 179207"/>
          <p:cNvSpPr txBox="1"/>
          <p:nvPr/>
        </p:nvSpPr>
        <p:spPr>
          <a:xfrm>
            <a:off x="3132138" y="2852738"/>
            <a:ext cx="4968875" cy="57943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庄周门人和后学所作 </a:t>
            </a:r>
            <a:endParaRPr lang="zh-CN" altLang="en-US" sz="32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7176" name="文本框 179208"/>
          <p:cNvSpPr txBox="1"/>
          <p:nvPr/>
        </p:nvSpPr>
        <p:spPr>
          <a:xfrm>
            <a:off x="107950" y="4732338"/>
            <a:ext cx="7300913" cy="641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3600" b="1" dirty="0">
                <a:solidFill>
                  <a:srgbClr val="000066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养生主：指养生的主要关键。</a:t>
            </a:r>
            <a:endParaRPr lang="zh-CN" altLang="en-US" sz="3600" b="1">
              <a:solidFill>
                <a:srgbClr val="000066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 spd="med"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34817" name="图片 321537" descr="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961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4818" name="文本占位符 321538"/>
          <p:cNvSpPr/>
          <p:nvPr>
            <p:ph idx="1"/>
          </p:nvPr>
        </p:nvSpPr>
        <p:spPr>
          <a:xfrm>
            <a:off x="395288" y="620713"/>
            <a:ext cx="8229600" cy="4525962"/>
          </a:xfrm>
          <a:solidFill>
            <a:srgbClr val="FFFFFF"/>
          </a:solidFill>
          <a:ln>
            <a:solidFill>
              <a:srgbClr val="000000"/>
            </a:solidFill>
            <a:miter/>
          </a:ln>
        </p:spPr>
        <p:txBody>
          <a:bodyPr anchor="t"/>
          <a:p>
            <a:r>
              <a:rPr lang="en-US" altLang="zh-CN" sz="3600" dirty="0">
                <a:solidFill>
                  <a:schemeClr val="accent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“</a:t>
            </a:r>
            <a:r>
              <a:rPr lang="zh-CN" altLang="en-US" sz="3600" dirty="0">
                <a:solidFill>
                  <a:schemeClr val="accent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善哉！吾闻庖丁之言，得养生焉。”</a:t>
            </a:r>
            <a:endParaRPr lang="zh-CN" altLang="en-US" sz="3600" dirty="0">
              <a:solidFill>
                <a:schemeClr val="accent2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34819" name="图片 321539" descr="97711235152242350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8313" y="1341438"/>
            <a:ext cx="8064500" cy="453548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95938" name="内容占位符 295937"/>
          <p:cNvSpPr>
            <a:spLocks noGrp="1"/>
          </p:cNvSpPr>
          <p:nvPr>
            <p:ph idx="1"/>
          </p:nvPr>
        </p:nvSpPr>
        <p:spPr>
          <a:xfrm>
            <a:off x="250825" y="1341438"/>
            <a:ext cx="8207375" cy="4889500"/>
          </a:xfrm>
          <a:solidFill>
            <a:srgbClr val="FFFFFF"/>
          </a:solidFill>
          <a:ln>
            <a:solidFill>
              <a:srgbClr val="000000"/>
            </a:solidFill>
            <a:miter/>
          </a:ln>
        </p:spPr>
        <p:txBody>
          <a:bodyPr anchor="t"/>
          <a:p>
            <a:pPr>
              <a:lnSpc>
                <a:spcPct val="120000"/>
              </a:lnSpc>
            </a:pPr>
            <a:r>
              <a:rPr lang="zh-CN" altLang="en-US" sz="2800" b="1"/>
              <a:t>臣之所好者道也，进乎技矣</a:t>
            </a:r>
            <a:endParaRPr lang="zh-CN" altLang="en-US" sz="2800" b="1"/>
          </a:p>
          <a:p>
            <a:pPr>
              <a:lnSpc>
                <a:spcPct val="120000"/>
              </a:lnSpc>
              <a:buNone/>
            </a:pPr>
            <a:r>
              <a:rPr lang="zh-CN" altLang="en-US" sz="2800" b="1"/>
              <a:t>　</a:t>
            </a:r>
            <a:r>
              <a:rPr lang="en-US" altLang="zh-CN" sz="2800" b="1"/>
              <a:t>——</a:t>
            </a:r>
            <a:r>
              <a:rPr lang="zh-CN" altLang="en-US" sz="2800" b="1">
                <a:solidFill>
                  <a:srgbClr val="FF0000"/>
                </a:solidFill>
              </a:rPr>
              <a:t>了解规律，掌握规律</a:t>
            </a:r>
            <a:endParaRPr lang="zh-CN" altLang="en-US" sz="2800" b="1">
              <a:solidFill>
                <a:srgbClr val="FF0000"/>
              </a:solidFill>
            </a:endParaRPr>
          </a:p>
          <a:p>
            <a:pPr>
              <a:lnSpc>
                <a:spcPct val="120000"/>
              </a:lnSpc>
            </a:pPr>
            <a:r>
              <a:rPr lang="zh-CN" altLang="en-US" sz="2800" b="1"/>
              <a:t>臣以神遇而不以目视  </a:t>
            </a:r>
            <a:endParaRPr lang="zh-CN" altLang="en-US" sz="2800" b="1"/>
          </a:p>
          <a:p>
            <a:pPr>
              <a:lnSpc>
                <a:spcPct val="120000"/>
              </a:lnSpc>
              <a:buNone/>
            </a:pPr>
            <a:r>
              <a:rPr lang="zh-CN" altLang="en-US" sz="2800" b="1"/>
              <a:t>　</a:t>
            </a:r>
            <a:r>
              <a:rPr lang="en-US" altLang="zh-CN" sz="2800" b="1"/>
              <a:t>——</a:t>
            </a:r>
            <a:r>
              <a:rPr lang="zh-CN" altLang="en-US" sz="2800" b="1">
                <a:solidFill>
                  <a:srgbClr val="FF0000"/>
                </a:solidFill>
              </a:rPr>
              <a:t>抓住本质，用心处事</a:t>
            </a:r>
            <a:endParaRPr lang="zh-CN" altLang="en-US" sz="2800" b="1">
              <a:solidFill>
                <a:srgbClr val="FF0000"/>
              </a:solidFill>
            </a:endParaRPr>
          </a:p>
          <a:p>
            <a:pPr>
              <a:lnSpc>
                <a:spcPct val="120000"/>
              </a:lnSpc>
            </a:pPr>
            <a:r>
              <a:rPr lang="zh-CN" altLang="en-US" sz="2800" b="1"/>
              <a:t>依乎天理</a:t>
            </a:r>
            <a:r>
              <a:rPr lang="en-US" altLang="zh-CN" sz="2800" b="1"/>
              <a:t>……</a:t>
            </a:r>
            <a:r>
              <a:rPr lang="zh-CN" altLang="en-US" sz="2800" b="1"/>
              <a:t>因其固然 </a:t>
            </a:r>
            <a:endParaRPr lang="zh-CN" altLang="en-US" sz="2800" b="1"/>
          </a:p>
          <a:p>
            <a:pPr>
              <a:lnSpc>
                <a:spcPct val="120000"/>
              </a:lnSpc>
              <a:buNone/>
            </a:pPr>
            <a:r>
              <a:rPr lang="zh-CN" altLang="en-US" sz="2800" b="1"/>
              <a:t>　</a:t>
            </a:r>
            <a:r>
              <a:rPr lang="en-US" altLang="zh-CN" sz="2800" b="1"/>
              <a:t>——</a:t>
            </a:r>
            <a:r>
              <a:rPr lang="zh-CN" altLang="en-US" sz="2800" b="1">
                <a:solidFill>
                  <a:srgbClr val="FF0000"/>
                </a:solidFill>
              </a:rPr>
              <a:t>顺其自然，不强求</a:t>
            </a:r>
            <a:r>
              <a:rPr lang="zh-CN" altLang="en-US" sz="2800" b="1"/>
              <a:t> </a:t>
            </a:r>
            <a:endParaRPr lang="zh-CN" altLang="en-US" sz="2800" b="1"/>
          </a:p>
          <a:p>
            <a:pPr>
              <a:lnSpc>
                <a:spcPct val="120000"/>
              </a:lnSpc>
            </a:pPr>
            <a:r>
              <a:rPr lang="zh-CN" altLang="en-US" sz="2800" b="1"/>
              <a:t>技经肯綮之未尝 </a:t>
            </a:r>
            <a:endParaRPr lang="zh-CN" altLang="en-US" sz="2800" b="1"/>
          </a:p>
          <a:p>
            <a:pPr>
              <a:lnSpc>
                <a:spcPct val="120000"/>
              </a:lnSpc>
              <a:buNone/>
            </a:pPr>
            <a:r>
              <a:rPr lang="zh-CN" altLang="en-US" sz="2800" b="1"/>
              <a:t>　 </a:t>
            </a:r>
            <a:r>
              <a:rPr lang="en-US" altLang="zh-CN" sz="2800" b="1"/>
              <a:t>——</a:t>
            </a:r>
            <a:r>
              <a:rPr lang="zh-CN" altLang="en-US" sz="2800" b="1">
                <a:solidFill>
                  <a:srgbClr val="FF0000"/>
                </a:solidFill>
              </a:rPr>
              <a:t>避开锋芒，从长计议</a:t>
            </a:r>
            <a:endParaRPr lang="zh-CN" altLang="en-US" sz="2800" b="1">
              <a:solidFill>
                <a:srgbClr val="FF0000"/>
              </a:solidFill>
            </a:endParaRPr>
          </a:p>
          <a:p>
            <a:pPr>
              <a:lnSpc>
                <a:spcPct val="120000"/>
              </a:lnSpc>
            </a:pPr>
            <a:endParaRPr lang="zh-CN" altLang="en-US" sz="2800" b="1">
              <a:solidFill>
                <a:srgbClr val="FF0000"/>
              </a:solidFill>
            </a:endParaRPr>
          </a:p>
        </p:txBody>
      </p:sp>
      <p:pic>
        <p:nvPicPr>
          <p:cNvPr id="35842" name="图片 295938" descr="84412cfa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40425" y="836613"/>
            <a:ext cx="2324100" cy="50403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5843" name="文本框 295939"/>
          <p:cNvSpPr txBox="1"/>
          <p:nvPr/>
        </p:nvSpPr>
        <p:spPr>
          <a:xfrm>
            <a:off x="323850" y="333375"/>
            <a:ext cx="2051050" cy="641350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感悟事理</a:t>
            </a:r>
            <a:endParaRPr lang="zh-CN" altLang="en-US" sz="36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5938">
                                            <p:txEl>
                                              <p:charRg st="13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5938">
                                            <p:txEl>
                                              <p:charRg st="13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5938">
                                            <p:txEl>
                                              <p:charRg st="13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5938">
                                            <p:txEl>
                                              <p:charRg st="38" end="5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95938">
                                            <p:txEl>
                                              <p:charRg st="38" end="5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95938">
                                            <p:txEl>
                                              <p:charRg st="38" end="5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5938">
                                            <p:txEl>
                                              <p:charRg st="63" end="7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95938">
                                            <p:txEl>
                                              <p:charRg st="63" end="7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95938">
                                            <p:txEl>
                                              <p:charRg st="63" end="7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5938">
                                            <p:txEl>
                                              <p:charRg st="85" end="9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95938">
                                            <p:txEl>
                                              <p:charRg st="85" end="9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95938">
                                            <p:txEl>
                                              <p:charRg st="85" end="9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96962" name="内容占位符 296961"/>
          <p:cNvSpPr>
            <a:spLocks noGrp="1"/>
          </p:cNvSpPr>
          <p:nvPr>
            <p:ph idx="1"/>
          </p:nvPr>
        </p:nvSpPr>
        <p:spPr>
          <a:xfrm>
            <a:off x="250825" y="333375"/>
            <a:ext cx="8207375" cy="6119813"/>
          </a:xfrm>
          <a:solidFill>
            <a:srgbClr val="FFFFFF"/>
          </a:solidFill>
          <a:ln>
            <a:solidFill>
              <a:srgbClr val="000000"/>
            </a:solidFill>
            <a:miter/>
          </a:ln>
        </p:spPr>
        <p:txBody>
          <a:bodyPr anchor="t"/>
          <a:p>
            <a:pPr>
              <a:lnSpc>
                <a:spcPct val="140000"/>
              </a:lnSpc>
            </a:pPr>
            <a:r>
              <a:rPr lang="zh-CN" altLang="en-US" b="1"/>
              <a:t>以无厚入有间</a:t>
            </a:r>
            <a:endParaRPr lang="zh-CN" altLang="en-US" b="1"/>
          </a:p>
          <a:p>
            <a:pPr>
              <a:lnSpc>
                <a:spcPct val="140000"/>
              </a:lnSpc>
              <a:buNone/>
            </a:pPr>
            <a:r>
              <a:rPr lang="zh-CN" altLang="en-US" b="1"/>
              <a:t>　</a:t>
            </a:r>
            <a:r>
              <a:rPr lang="en-US" altLang="zh-CN" b="1"/>
              <a:t>——</a:t>
            </a:r>
            <a:r>
              <a:rPr lang="zh-CN" altLang="en-US" b="1">
                <a:solidFill>
                  <a:srgbClr val="FF0000"/>
                </a:solidFill>
              </a:rPr>
              <a:t>以己之利攻彼之弊</a:t>
            </a:r>
            <a:endParaRPr lang="zh-CN" altLang="en-US" b="1">
              <a:solidFill>
                <a:srgbClr val="FF0000"/>
              </a:solidFill>
            </a:endParaRPr>
          </a:p>
          <a:p>
            <a:pPr>
              <a:lnSpc>
                <a:spcPct val="140000"/>
              </a:lnSpc>
            </a:pPr>
            <a:r>
              <a:rPr lang="zh-CN" altLang="en-US" b="1"/>
              <a:t>每至于族</a:t>
            </a:r>
            <a:r>
              <a:rPr lang="en-US" altLang="zh-CN" b="1"/>
              <a:t>……</a:t>
            </a:r>
            <a:r>
              <a:rPr lang="zh-CN" altLang="en-US" b="1"/>
              <a:t>视为止，行为迟，动刀甚微</a:t>
            </a:r>
            <a:endParaRPr lang="zh-CN" altLang="en-US" b="1"/>
          </a:p>
          <a:p>
            <a:pPr>
              <a:lnSpc>
                <a:spcPct val="140000"/>
              </a:lnSpc>
              <a:buNone/>
            </a:pPr>
            <a:r>
              <a:rPr lang="zh-CN" altLang="en-US" b="1"/>
              <a:t>　</a:t>
            </a:r>
            <a:r>
              <a:rPr lang="en-US" altLang="zh-CN" b="1"/>
              <a:t>——</a:t>
            </a:r>
            <a:r>
              <a:rPr lang="zh-CN" altLang="en-US" b="1">
                <a:solidFill>
                  <a:srgbClr val="FF0000"/>
                </a:solidFill>
              </a:rPr>
              <a:t>不莽撞，谨慎行事</a:t>
            </a:r>
            <a:endParaRPr lang="zh-CN" altLang="en-US" b="1">
              <a:solidFill>
                <a:srgbClr val="FF0000"/>
              </a:solidFill>
            </a:endParaRPr>
          </a:p>
          <a:p>
            <a:pPr>
              <a:lnSpc>
                <a:spcPct val="140000"/>
              </a:lnSpc>
            </a:pPr>
            <a:r>
              <a:rPr lang="zh-CN" altLang="en-US" b="1"/>
              <a:t>善刀而藏之 </a:t>
            </a:r>
            <a:endParaRPr lang="zh-CN" altLang="en-US" b="1"/>
          </a:p>
          <a:p>
            <a:pPr>
              <a:lnSpc>
                <a:spcPct val="140000"/>
              </a:lnSpc>
              <a:buNone/>
            </a:pPr>
            <a:r>
              <a:rPr lang="zh-CN" altLang="en-US" b="1"/>
              <a:t>　</a:t>
            </a:r>
            <a:r>
              <a:rPr lang="en-US" altLang="zh-CN" b="1"/>
              <a:t>—— </a:t>
            </a:r>
            <a:r>
              <a:rPr lang="zh-CN" altLang="en-US" b="1">
                <a:solidFill>
                  <a:srgbClr val="FF0000"/>
                </a:solidFill>
              </a:rPr>
              <a:t>收敛锋芒，低调做人</a:t>
            </a:r>
            <a:r>
              <a:rPr lang="zh-CN" altLang="en-US" b="1"/>
              <a:t> </a:t>
            </a:r>
            <a:endParaRPr lang="zh-CN" altLang="en-US" b="1"/>
          </a:p>
        </p:txBody>
      </p:sp>
      <p:pic>
        <p:nvPicPr>
          <p:cNvPr id="36866" name="图片 296962" descr="f6026fa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77000" y="3141663"/>
            <a:ext cx="1909763" cy="31067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96964" name="文本框 296963"/>
          <p:cNvSpPr txBox="1"/>
          <p:nvPr/>
        </p:nvSpPr>
        <p:spPr>
          <a:xfrm>
            <a:off x="250825" y="5445125"/>
            <a:ext cx="1296988" cy="701675"/>
          </a:xfrm>
          <a:prstGeom prst="rect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>
              <a:spcBef>
                <a:spcPct val="50000"/>
              </a:spcBef>
            </a:pPr>
            <a:r>
              <a:rPr lang="zh-CN" altLang="en-US" sz="4000" b="1" dirty="0">
                <a:latin typeface="Arial" panose="020B0604020202020204" pitchFamily="34" charset="0"/>
                <a:ea typeface="黑体" panose="02010609060101010101" pitchFamily="2" charset="-122"/>
              </a:rPr>
              <a:t>依理</a:t>
            </a:r>
            <a:endParaRPr lang="zh-CN" altLang="en-US" sz="4000" b="1" dirty="0"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296965" name="右箭头 296964"/>
          <p:cNvSpPr/>
          <p:nvPr/>
        </p:nvSpPr>
        <p:spPr>
          <a:xfrm>
            <a:off x="1619250" y="5805488"/>
            <a:ext cx="792163" cy="142875"/>
          </a:xfrm>
          <a:prstGeom prst="rightArrow">
            <a:avLst>
              <a:gd name="adj1" fmla="val 50000"/>
              <a:gd name="adj2" fmla="val 138585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p>
            <a:endParaRPr lang="zh-CN" altLang="en-US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296966" name="文本框 296965"/>
          <p:cNvSpPr txBox="1"/>
          <p:nvPr/>
        </p:nvSpPr>
        <p:spPr>
          <a:xfrm>
            <a:off x="2555875" y="5445125"/>
            <a:ext cx="1366838" cy="701675"/>
          </a:xfrm>
          <a:prstGeom prst="rect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>
              <a:spcBef>
                <a:spcPct val="50000"/>
              </a:spcBef>
            </a:pPr>
            <a:r>
              <a:rPr lang="zh-CN" altLang="en-US" sz="4000" b="1" dirty="0">
                <a:latin typeface="Arial" panose="020B0604020202020204" pitchFamily="34" charset="0"/>
                <a:ea typeface="黑体" panose="02010609060101010101" pitchFamily="2" charset="-122"/>
              </a:rPr>
              <a:t>谨行</a:t>
            </a:r>
            <a:endParaRPr lang="zh-CN" altLang="en-US" sz="4000" b="1" dirty="0"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296967" name="右箭头 296966"/>
          <p:cNvSpPr/>
          <p:nvPr/>
        </p:nvSpPr>
        <p:spPr>
          <a:xfrm>
            <a:off x="3995738" y="5805488"/>
            <a:ext cx="720725" cy="144462"/>
          </a:xfrm>
          <a:prstGeom prst="rightArrow">
            <a:avLst>
              <a:gd name="adj1" fmla="val 50000"/>
              <a:gd name="adj2" fmla="val 124702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p>
            <a:endParaRPr lang="zh-CN" altLang="en-US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296968" name="文本框 296967"/>
          <p:cNvSpPr txBox="1"/>
          <p:nvPr/>
        </p:nvSpPr>
        <p:spPr>
          <a:xfrm>
            <a:off x="4787900" y="5445125"/>
            <a:ext cx="1439863" cy="701675"/>
          </a:xfrm>
          <a:prstGeom prst="rect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>
              <a:spcBef>
                <a:spcPct val="50000"/>
              </a:spcBef>
            </a:pPr>
            <a:r>
              <a:rPr lang="zh-CN" altLang="en-US" sz="4000" b="1" dirty="0">
                <a:latin typeface="Arial" panose="020B0604020202020204" pitchFamily="34" charset="0"/>
                <a:ea typeface="黑体" panose="02010609060101010101" pitchFamily="2" charset="-122"/>
              </a:rPr>
              <a:t>藏锋</a:t>
            </a:r>
            <a:endParaRPr lang="zh-CN" altLang="en-US" sz="4000" b="1" dirty="0"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62">
                                            <p:txEl>
                                              <p:charRg st="7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6962">
                                            <p:txEl>
                                              <p:charRg st="7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6962">
                                            <p:txEl>
                                              <p:charRg st="7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62">
                                            <p:txEl>
                                              <p:charRg st="38" end="5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96962">
                                            <p:txEl>
                                              <p:charRg st="38" end="5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96962">
                                            <p:txEl>
                                              <p:charRg st="38" end="5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62">
                                            <p:txEl>
                                              <p:charRg st="57" end="7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96962">
                                            <p:txEl>
                                              <p:charRg st="57" end="7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96962">
                                            <p:txEl>
                                              <p:charRg st="57" end="7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2969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1000"/>
                                        <p:tgtEl>
                                          <p:spTgt spid="2969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969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969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1000"/>
                                        <p:tgtEl>
                                          <p:spTgt spid="2969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2969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6964" grpId="0" animBg="1"/>
      <p:bldP spid="296966" grpId="0" animBg="1"/>
      <p:bldP spid="296968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7889" name="文本占位符 297985"/>
          <p:cNvSpPr>
            <a:spLocks noGrp="1"/>
          </p:cNvSpPr>
          <p:nvPr>
            <p:ph idx="1"/>
          </p:nvPr>
        </p:nvSpPr>
        <p:spPr>
          <a:xfrm>
            <a:off x="179388" y="0"/>
            <a:ext cx="8763000" cy="2997200"/>
          </a:xfrm>
          <a:solidFill>
            <a:srgbClr val="FFFFFF"/>
          </a:solidFill>
          <a:ln>
            <a:solidFill>
              <a:srgbClr val="000000"/>
            </a:solidFill>
            <a:miter/>
          </a:ln>
        </p:spPr>
        <p:txBody>
          <a:bodyPr anchor="t"/>
          <a:p>
            <a:pPr>
              <a:lnSpc>
                <a:spcPct val="130000"/>
              </a:lnSpc>
            </a:pPr>
            <a:r>
              <a:rPr lang="zh-CN" altLang="en-US"/>
              <a:t>　　</a:t>
            </a:r>
            <a:r>
              <a:rPr lang="zh-CN" altLang="en-US" b="1"/>
              <a:t>庄子善于讲寓言故事，在感性的形象和有趣的故事中，让读者自己去体会其中的深意。在本文中，庄子的本意是要用这个故事来说明养生的道理。</a:t>
            </a:r>
            <a:endParaRPr lang="zh-CN" altLang="en-US" b="1"/>
          </a:p>
        </p:txBody>
      </p:sp>
      <p:sp>
        <p:nvSpPr>
          <p:cNvPr id="37890" name="文本框 297986"/>
          <p:cNvSpPr txBox="1"/>
          <p:nvPr/>
        </p:nvSpPr>
        <p:spPr>
          <a:xfrm>
            <a:off x="457200" y="3124200"/>
            <a:ext cx="8382000" cy="11144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en-US" altLang="zh-CN" sz="2800" b="1">
                <a:solidFill>
                  <a:srgbClr val="0000CC"/>
                </a:solidFill>
                <a:latin typeface="华文中宋" pitchFamily="2" charset="-122"/>
                <a:ea typeface="华文中宋" pitchFamily="2" charset="-122"/>
              </a:rPr>
              <a:t>     </a:t>
            </a:r>
            <a:r>
              <a:rPr lang="zh-CN" altLang="en-US" sz="2800" b="1">
                <a:solidFill>
                  <a:srgbClr val="0000CC"/>
                </a:solidFill>
                <a:latin typeface="华文中宋" pitchFamily="2" charset="-122"/>
                <a:ea typeface="华文中宋" pitchFamily="2" charset="-122"/>
              </a:rPr>
              <a:t>用</a:t>
            </a:r>
            <a:r>
              <a:rPr lang="zh-CN" altLang="en-US" sz="2800" b="1" u="sng">
                <a:solidFill>
                  <a:srgbClr val="0000CC"/>
                </a:solidFill>
                <a:latin typeface="华文中宋" pitchFamily="2" charset="-122"/>
                <a:ea typeface="华文中宋" pitchFamily="2" charset="-122"/>
              </a:rPr>
              <a:t>　　　</a:t>
            </a:r>
            <a:r>
              <a:rPr lang="zh-CN" altLang="en-US" sz="2800" b="1">
                <a:solidFill>
                  <a:srgbClr val="0000CC"/>
                </a:solidFill>
                <a:latin typeface="华文中宋" pitchFamily="2" charset="-122"/>
                <a:ea typeface="华文中宋" pitchFamily="2" charset="-122"/>
              </a:rPr>
              <a:t>的复杂结构来比喻</a:t>
            </a:r>
            <a:r>
              <a:rPr lang="en-US" altLang="zh-CN" sz="2800" b="1">
                <a:solidFill>
                  <a:srgbClr val="0000CC"/>
                </a:solidFill>
                <a:latin typeface="华文中宋" pitchFamily="2" charset="-122"/>
                <a:ea typeface="华文中宋" pitchFamily="2" charset="-122"/>
              </a:rPr>
              <a:t>_____</a:t>
            </a:r>
            <a:r>
              <a:rPr lang="zh-CN" altLang="en-US" sz="2800" b="1">
                <a:solidFill>
                  <a:srgbClr val="0000CC"/>
                </a:solidFill>
                <a:latin typeface="华文中宋" pitchFamily="2" charset="-122"/>
                <a:ea typeface="华文中宋" pitchFamily="2" charset="-122"/>
              </a:rPr>
              <a:t>，用</a:t>
            </a:r>
            <a:r>
              <a:rPr lang="en-US" altLang="zh-CN" sz="2800" b="1">
                <a:solidFill>
                  <a:srgbClr val="0000CC"/>
                </a:solidFill>
                <a:latin typeface="华文中宋" pitchFamily="2" charset="-122"/>
                <a:ea typeface="华文中宋" pitchFamily="2" charset="-122"/>
              </a:rPr>
              <a:t>___</a:t>
            </a:r>
            <a:r>
              <a:rPr lang="zh-CN" altLang="en-US" sz="2800" b="1">
                <a:solidFill>
                  <a:srgbClr val="0000CC"/>
                </a:solidFill>
                <a:latin typeface="华文中宋" pitchFamily="2" charset="-122"/>
                <a:ea typeface="华文中宋" pitchFamily="2" charset="-122"/>
              </a:rPr>
              <a:t>来比喻</a:t>
            </a:r>
            <a:r>
              <a:rPr lang="en-US" altLang="zh-CN" sz="2800" b="1">
                <a:solidFill>
                  <a:srgbClr val="0000CC"/>
                </a:solidFill>
                <a:latin typeface="华文中宋" pitchFamily="2" charset="-122"/>
                <a:ea typeface="华文中宋" pitchFamily="2" charset="-122"/>
              </a:rPr>
              <a:t>___</a:t>
            </a:r>
            <a:r>
              <a:rPr lang="zh-CN" altLang="en-US" sz="2800" b="1">
                <a:solidFill>
                  <a:srgbClr val="0000CC"/>
                </a:solidFill>
                <a:latin typeface="华文中宋" pitchFamily="2" charset="-122"/>
                <a:ea typeface="华文中宋" pitchFamily="2" charset="-122"/>
              </a:rPr>
              <a:t>。</a:t>
            </a:r>
            <a:endParaRPr lang="zh-CN" altLang="en-US" sz="2800" b="1">
              <a:solidFill>
                <a:srgbClr val="0000CC"/>
              </a:solidFill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297988" name="文本框 297987"/>
          <p:cNvSpPr txBox="1"/>
          <p:nvPr/>
        </p:nvSpPr>
        <p:spPr>
          <a:xfrm>
            <a:off x="501650" y="4343400"/>
            <a:ext cx="8642350" cy="17589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ct val="130000"/>
              </a:lnSpc>
              <a:spcBef>
                <a:spcPct val="50000"/>
              </a:spcBef>
            </a:pPr>
            <a:r>
              <a:rPr lang="zh-CN" altLang="en-US" sz="2800" b="1">
                <a:solidFill>
                  <a:srgbClr val="0000CC"/>
                </a:solidFill>
                <a:latin typeface="华文中宋" pitchFamily="2" charset="-122"/>
                <a:ea typeface="华文中宋" pitchFamily="2" charset="-122"/>
              </a:rPr>
              <a:t>　　在错综复杂的现实社会中，要像庖丁避开肯綮一样，来</a:t>
            </a:r>
            <a:r>
              <a:rPr lang="zh-CN" altLang="en-US" sz="2800" b="1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避开矛盾，游刃有余地在各种矛盾的缝隙中生存，像保护刀刃一样来保护自己</a:t>
            </a:r>
            <a:r>
              <a:rPr lang="zh-CN" altLang="en-US" sz="2800" b="1">
                <a:solidFill>
                  <a:srgbClr val="0000CC"/>
                </a:solidFill>
                <a:latin typeface="华文中宋" pitchFamily="2" charset="-122"/>
                <a:ea typeface="华文中宋" pitchFamily="2" charset="-122"/>
              </a:rPr>
              <a:t>。</a:t>
            </a:r>
            <a:endParaRPr lang="zh-CN" altLang="en-US" sz="2800" b="1">
              <a:solidFill>
                <a:srgbClr val="0000CC"/>
              </a:solidFill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297989" name="文本框 297988"/>
          <p:cNvSpPr txBox="1"/>
          <p:nvPr/>
        </p:nvSpPr>
        <p:spPr>
          <a:xfrm>
            <a:off x="1835150" y="3141663"/>
            <a:ext cx="1368425" cy="51911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牛体</a:t>
            </a:r>
            <a:endParaRPr lang="zh-CN" altLang="en-US" sz="2800" b="1">
              <a:solidFill>
                <a:srgbClr val="FF0000"/>
              </a:solidFill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297990" name="文本框 297989"/>
          <p:cNvSpPr txBox="1"/>
          <p:nvPr/>
        </p:nvSpPr>
        <p:spPr>
          <a:xfrm>
            <a:off x="5724525" y="3141663"/>
            <a:ext cx="1150938" cy="51911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社会</a:t>
            </a:r>
            <a:endParaRPr lang="zh-CN" altLang="en-US" sz="2800" b="1">
              <a:solidFill>
                <a:srgbClr val="FF0000"/>
              </a:solidFill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297991" name="文本框 297990"/>
          <p:cNvSpPr txBox="1"/>
          <p:nvPr/>
        </p:nvSpPr>
        <p:spPr>
          <a:xfrm>
            <a:off x="7308850" y="3141663"/>
            <a:ext cx="576263" cy="51911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刀</a:t>
            </a:r>
            <a:endParaRPr lang="zh-CN" altLang="en-US" sz="2800" b="1">
              <a:solidFill>
                <a:srgbClr val="FF0000"/>
              </a:solidFill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297992" name="文本框 297991"/>
          <p:cNvSpPr txBox="1"/>
          <p:nvPr/>
        </p:nvSpPr>
        <p:spPr>
          <a:xfrm>
            <a:off x="900113" y="3644900"/>
            <a:ext cx="574675" cy="5191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人</a:t>
            </a:r>
            <a:endParaRPr lang="zh-CN" altLang="en-US" sz="2800" b="1">
              <a:solidFill>
                <a:srgbClr val="FF0000"/>
              </a:solidFill>
              <a:latin typeface="华文中宋" pitchFamily="2" charset="-122"/>
              <a:ea typeface="华文中宋" pitchFamily="2" charset="-122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9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979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9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979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9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979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979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9799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979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9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979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979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988">
                                            <p:txEl>
                                              <p:charRg st="0" end="6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1" dur="2000"/>
                                        <p:tgtEl>
                                          <p:spTgt spid="297988">
                                            <p:txEl>
                                              <p:charRg st="0" end="6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989" grpId="0"/>
      <p:bldP spid="297990" grpId="0"/>
      <p:bldP spid="297991" grpId="0"/>
      <p:bldP spid="297992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16418" name="文本框 316417"/>
          <p:cNvSpPr txBox="1"/>
          <p:nvPr/>
        </p:nvSpPr>
        <p:spPr>
          <a:xfrm>
            <a:off x="762000" y="1066800"/>
            <a:ext cx="7543800" cy="4702175"/>
          </a:xfrm>
          <a:prstGeom prst="rect">
            <a:avLst/>
          </a:prstGeom>
          <a:solidFill>
            <a:srgbClr val="FFFFCC"/>
          </a:solidFill>
          <a:ln w="9525" cap="flat" cmpd="sng">
            <a:solidFill>
              <a:srgbClr val="9999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algn="ctr">
              <a:spcBef>
                <a:spcPct val="50000"/>
              </a:spcBef>
              <a:buClr>
                <a:schemeClr val="bg1"/>
              </a:buClr>
            </a:pPr>
            <a:r>
              <a:rPr lang="zh-CN" altLang="en-US" sz="5400" b="1" noProof="1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  <a:cs typeface="+mn-cs"/>
              </a:rPr>
              <a:t>寓言含义</a:t>
            </a:r>
            <a:endParaRPr lang="zh-CN" altLang="en-US" sz="5400" b="1" noProof="1" dirty="0">
              <a:solidFill>
                <a:srgbClr val="FF0000"/>
              </a:solidFill>
              <a:latin typeface="华文新魏" pitchFamily="2" charset="-122"/>
              <a:ea typeface="华文新魏" pitchFamily="2" charset="-122"/>
            </a:endParaRPr>
          </a:p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4800" noProof="1" dirty="0">
                <a:solidFill>
                  <a:schemeClr val="accent1"/>
                </a:solidFill>
                <a:latin typeface="华文隶书" pitchFamily="2" charset="-122"/>
                <a:ea typeface="华文隶书" pitchFamily="2" charset="-122"/>
                <a:cs typeface="+mn-cs"/>
              </a:rPr>
              <a:t>    </a:t>
            </a:r>
            <a:r>
              <a:rPr lang="zh-CN" altLang="en-US" sz="4400" b="1" noProof="1" dirty="0">
                <a:solidFill>
                  <a:srgbClr val="990099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  <a:cs typeface="+mn-cs"/>
              </a:rPr>
              <a:t>一切事物都有它自身的规律，只要反复实践，不断积累经验，就能像庖丁一样，认识和掌握事物的规律，做到游刃有余。</a:t>
            </a:r>
            <a:endParaRPr lang="zh-CN" altLang="en-US" sz="4400" b="1" noProof="1" dirty="0">
              <a:solidFill>
                <a:srgbClr val="990099"/>
              </a:solidFill>
              <a:effectLst>
                <a:outerShdw blurRad="38100" dist="38100" dir="2700000">
                  <a:srgbClr val="000000"/>
                </a:outerShdw>
              </a:effectLst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6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31641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6418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9937" name="文本框 288769"/>
          <p:cNvSpPr txBox="1"/>
          <p:nvPr/>
        </p:nvSpPr>
        <p:spPr>
          <a:xfrm>
            <a:off x="0" y="0"/>
            <a:ext cx="9144000" cy="71707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b="1" dirty="0">
                <a:latin typeface="Arial" panose="020B0604020202020204" pitchFamily="34" charset="0"/>
                <a:ea typeface="宋体" panose="02010600030101010101" pitchFamily="2" charset="-122"/>
              </a:rPr>
              <a:t>　     </a:t>
            </a:r>
            <a:endParaRPr lang="zh-CN" altLang="en-US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5400" b="1" dirty="0">
                <a:latin typeface="Arial" panose="020B0604020202020204" pitchFamily="34" charset="0"/>
                <a:ea typeface="黑体" panose="02010609060101010101" pitchFamily="2" charset="-122"/>
              </a:rPr>
              <a:t>  五、课堂小结</a:t>
            </a:r>
            <a:endParaRPr lang="zh-CN" altLang="en-US" sz="5400" b="1" dirty="0"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r>
              <a:rPr lang="zh-CN" altLang="en-US" b="1" dirty="0">
                <a:latin typeface="Arial" panose="020B0604020202020204" pitchFamily="34" charset="0"/>
                <a:ea typeface="宋体" panose="02010600030101010101" pitchFamily="2" charset="-122"/>
              </a:rPr>
              <a:t>          </a:t>
            </a:r>
            <a:endParaRPr lang="zh-CN" altLang="en-US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b="1" dirty="0">
                <a:latin typeface="Arial" panose="020B0604020202020204" pitchFamily="34" charset="0"/>
                <a:ea typeface="宋体" panose="02010600030101010101" pitchFamily="2" charset="-122"/>
              </a:rPr>
              <a:t>          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我们把这个故事用在今天的生活中，如果我们人人做成这样一个庖丁，让我们的灵魂上有这样的一把可以永远锋利的刀子，让我们迷失在大千世界中的生活轨迹变成一头整牛，让我们总能看到那些缝隙，能够准确地解清它，而不必说去砍骨头，去背负担，大家不必是每天在唉声叹气中做出一副悲壮的姿态，让人生陨落很多价值，那么我们获得的会是人生的效率。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                                                </a:t>
            </a: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 </a:t>
            </a:r>
            <a:r>
              <a:rPr lang="en-US" altLang="zh-CN" sz="2800" b="1">
                <a:latin typeface="Arial" panose="020B0604020202020204" pitchFamily="34" charset="0"/>
                <a:ea typeface="黑体" panose="02010609060101010101" pitchFamily="2" charset="-122"/>
              </a:rPr>
              <a:t>——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于丹</a:t>
            </a: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&lt;&lt;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庄子心得</a:t>
            </a:r>
            <a:r>
              <a:rPr lang="en-US" altLang="zh-CN" sz="2800" b="1">
                <a:latin typeface="黑体" panose="02010609060101010101" pitchFamily="2" charset="-122"/>
                <a:ea typeface="黑体" panose="02010609060101010101" pitchFamily="2" charset="-122"/>
              </a:rPr>
              <a:t>&gt;&gt;</a:t>
            </a:r>
            <a:endParaRPr lang="en-US" altLang="zh-CN" sz="2800" b="1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r>
              <a:rPr lang="en-US" altLang="zh-CN">
                <a:latin typeface="Arial" panose="020B0604020202020204" pitchFamily="34" charset="0"/>
                <a:ea typeface="宋体" panose="02010600030101010101" pitchFamily="2" charset="-122"/>
              </a:rPr>
              <a:t>         </a:t>
            </a:r>
            <a:endParaRPr lang="en-US" altLang="zh-CN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en-US" altLang="zh-CN" sz="3200" b="1" dirty="0">
                <a:latin typeface="Arial" panose="020B0604020202020204" pitchFamily="34" charset="0"/>
                <a:ea typeface="宋体" panose="02010600030101010101" pitchFamily="2" charset="-122"/>
              </a:rPr>
              <a:t>     </a:t>
            </a:r>
            <a:endParaRPr lang="zh-CN" altLang="en-US" sz="32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endParaRPr lang="zh-CN" altLang="en-US" sz="32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endParaRPr lang="zh-CN" altLang="en-US" sz="32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endParaRPr lang="zh-CN" altLang="en-US" sz="32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/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="0" showMasterSp="0">
  <p:cSld>
    <p:spTree>
      <p:nvGrpSpPr>
        <p:cNvPr id="1" name=""/>
        <p:cNvGrpSpPr/>
        <p:nvPr/>
      </p:nvGrpSpPr>
      <p:grpSpPr/>
      <p:sp>
        <p:nvSpPr>
          <p:cNvPr id="41985" name="文本框 288769"/>
          <p:cNvSpPr txBox="1"/>
          <p:nvPr/>
        </p:nvSpPr>
        <p:spPr>
          <a:xfrm>
            <a:off x="0" y="0"/>
            <a:ext cx="9144000" cy="85661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b="1" dirty="0">
                <a:latin typeface="Arial" panose="020B0604020202020204" pitchFamily="34" charset="0"/>
                <a:ea typeface="宋体" panose="02010600030101010101" pitchFamily="2" charset="-122"/>
              </a:rPr>
              <a:t>　     </a:t>
            </a:r>
            <a:endParaRPr lang="zh-CN" altLang="en-US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5400" b="1" dirty="0">
                <a:latin typeface="Arial" panose="020B0604020202020204" pitchFamily="34" charset="0"/>
                <a:ea typeface="黑体" panose="02010609060101010101" pitchFamily="2" charset="-122"/>
              </a:rPr>
              <a:t>  五、课堂小结</a:t>
            </a:r>
            <a:endParaRPr lang="zh-CN" altLang="en-US" sz="5400" b="1" dirty="0"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r>
              <a:rPr lang="zh-CN" altLang="en-US" b="1" dirty="0">
                <a:latin typeface="Arial" panose="020B0604020202020204" pitchFamily="34" charset="0"/>
                <a:ea typeface="宋体" panose="02010600030101010101" pitchFamily="2" charset="-122"/>
              </a:rPr>
              <a:t>          </a:t>
            </a:r>
            <a:endParaRPr lang="zh-CN" altLang="en-US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b="1" dirty="0">
                <a:latin typeface="Arial" panose="020B0604020202020204" pitchFamily="34" charset="0"/>
                <a:ea typeface="宋体" panose="02010600030101010101" pitchFamily="2" charset="-122"/>
              </a:rPr>
              <a:t>          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我们把这个故事用在今天的生活中，如果我们人人做成这样一个庖丁，让我们的灵魂上有这样的一把可以永远锋利的刀子，让我们迷失在大千世界中的生活轨迹变成一头整牛，让我们总能看到那些缝隙，能够准确地解清它，而不必说去砍骨头，去背负担，大家不必是每天在唉声叹气中做出一副悲壮的姿态，让人生陨落很多价值，那么我们获得的会是人生的效率。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                                                </a:t>
            </a: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 </a:t>
            </a:r>
            <a:r>
              <a:rPr lang="en-US" altLang="zh-CN" sz="2800" b="1">
                <a:latin typeface="Arial" panose="020B0604020202020204" pitchFamily="34" charset="0"/>
                <a:ea typeface="黑体" panose="02010609060101010101" pitchFamily="2" charset="-122"/>
              </a:rPr>
              <a:t>——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于丹</a:t>
            </a: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&lt;&lt;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庄子心得</a:t>
            </a:r>
            <a:r>
              <a:rPr lang="en-US" altLang="zh-CN" sz="2800" b="1">
                <a:latin typeface="黑体" panose="02010609060101010101" pitchFamily="2" charset="-122"/>
                <a:ea typeface="黑体" panose="02010609060101010101" pitchFamily="2" charset="-122"/>
              </a:rPr>
              <a:t>&gt;&gt;</a:t>
            </a:r>
            <a:endParaRPr lang="en-US" altLang="zh-CN" sz="2800" b="1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r>
              <a:rPr lang="en-US" altLang="zh-CN">
                <a:latin typeface="Arial" panose="020B0604020202020204" pitchFamily="34" charset="0"/>
                <a:ea typeface="宋体" panose="02010600030101010101" pitchFamily="2" charset="-122"/>
              </a:rPr>
              <a:t>         </a:t>
            </a:r>
            <a:endParaRPr lang="en-US" altLang="zh-CN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en-US" altLang="zh-CN" sz="3200" b="1" dirty="0">
                <a:latin typeface="Arial" panose="020B0604020202020204" pitchFamily="34" charset="0"/>
                <a:ea typeface="宋体" panose="02010600030101010101" pitchFamily="2" charset="-122"/>
              </a:rPr>
              <a:t>     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老师希望同学们在困难面前能像庖丁一样依理，慎行，做到目无全牛，游刃有余，得心应手，健康快乐幸福地生活！</a:t>
            </a:r>
            <a:endParaRPr lang="zh-CN" altLang="en-US" sz="32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endParaRPr lang="zh-CN" altLang="en-US" sz="32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endParaRPr lang="zh-CN" altLang="en-US" sz="32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endParaRPr lang="zh-CN" altLang="en-US" sz="32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endParaRPr lang="zh-CN" altLang="en-US" sz="32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8193" name="文本框 310273"/>
          <p:cNvSpPr txBox="1"/>
          <p:nvPr/>
        </p:nvSpPr>
        <p:spPr>
          <a:xfrm>
            <a:off x="457200" y="685800"/>
            <a:ext cx="6075363" cy="15557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algn="ctr"/>
            <a:r>
              <a:rPr lang="zh-CN" altLang="en-US" sz="9600" dirty="0">
                <a:solidFill>
                  <a:srgbClr val="0000CC"/>
                </a:solidFill>
                <a:latin typeface="Arial" panose="020B0604020202020204" pitchFamily="34" charset="0"/>
                <a:ea typeface="隶书" pitchFamily="49" charset="-122"/>
              </a:rPr>
              <a:t>庖 丁 解 牛</a:t>
            </a:r>
            <a:endParaRPr lang="zh-CN" altLang="en-US" sz="9600" dirty="0">
              <a:solidFill>
                <a:srgbClr val="0000CC"/>
              </a:solidFill>
              <a:latin typeface="Arial" panose="020B0604020202020204" pitchFamily="34" charset="0"/>
              <a:ea typeface="隶书" pitchFamily="49" charset="-122"/>
            </a:endParaRPr>
          </a:p>
        </p:txBody>
      </p:sp>
      <p:sp>
        <p:nvSpPr>
          <p:cNvPr id="310275" name="文本框 310274"/>
          <p:cNvSpPr txBox="1"/>
          <p:nvPr/>
        </p:nvSpPr>
        <p:spPr>
          <a:xfrm>
            <a:off x="381000" y="2971800"/>
            <a:ext cx="7343775" cy="9144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5400" b="1" dirty="0">
                <a:solidFill>
                  <a:srgbClr val="000000"/>
                </a:solidFill>
                <a:latin typeface="隶书" pitchFamily="49" charset="-122"/>
                <a:ea typeface="隶书" pitchFamily="49" charset="-122"/>
              </a:rPr>
              <a:t>庖，厨师。丁，人名。</a:t>
            </a:r>
            <a:endParaRPr lang="zh-CN" altLang="en-US" sz="5400" b="1">
              <a:solidFill>
                <a:srgbClr val="000000"/>
              </a:solidFill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310276" name="文本框 310275"/>
          <p:cNvSpPr txBox="1"/>
          <p:nvPr/>
        </p:nvSpPr>
        <p:spPr>
          <a:xfrm>
            <a:off x="381000" y="4038600"/>
            <a:ext cx="7200900" cy="13271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20000"/>
              </a:spcBef>
              <a:buClr>
                <a:schemeClr val="folHlink"/>
              </a:buClr>
              <a:buSzPct val="85000"/>
              <a:buFont typeface="Wingdings 2" pitchFamily="18" charset="2"/>
            </a:pPr>
            <a:r>
              <a:rPr lang="zh-CN" altLang="en-US" sz="5400" b="1" dirty="0">
                <a:solidFill>
                  <a:srgbClr val="000000"/>
                </a:solidFill>
                <a:latin typeface="隶书" pitchFamily="49" charset="-122"/>
                <a:ea typeface="隶书" pitchFamily="49" charset="-122"/>
              </a:rPr>
              <a:t>解，分解、分割</a:t>
            </a:r>
            <a:endParaRPr lang="zh-CN" altLang="en-US" sz="5400" b="1" dirty="0">
              <a:solidFill>
                <a:srgbClr val="000000"/>
              </a:solidFill>
              <a:latin typeface="隶书" pitchFamily="49" charset="-122"/>
              <a:ea typeface="隶书" pitchFamily="49" charset="-122"/>
            </a:endParaRPr>
          </a:p>
          <a:p>
            <a:pPr>
              <a:spcBef>
                <a:spcPct val="50000"/>
              </a:spcBef>
            </a:pPr>
            <a:endParaRPr lang="zh-CN" altLang="en-US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8196" name="图片 310276" descr="cow1"/>
          <p:cNvPicPr>
            <a:picLocks noChangeAspect="1"/>
          </p:cNvPicPr>
          <p:nvPr/>
        </p:nvPicPr>
        <p:blipFill>
          <a:blip r:embed="rId1"/>
          <a:srcRect r="17458"/>
          <a:stretch>
            <a:fillRect/>
          </a:stretch>
        </p:blipFill>
        <p:spPr>
          <a:xfrm>
            <a:off x="6516688" y="4724400"/>
            <a:ext cx="2468562" cy="19494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02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02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102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102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0275" grpId="0"/>
      <p:bldP spid="31027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9218" name="矩形 311301"/>
          <p:cNvSpPr/>
          <p:nvPr/>
        </p:nvSpPr>
        <p:spPr>
          <a:xfrm rot="5400000">
            <a:off x="5759450" y="2960688"/>
            <a:ext cx="3457575" cy="1368425"/>
          </a:xfrm>
          <a:prstGeom prst="rect">
            <a:avLst/>
          </a:prstGeom>
        </p:spPr>
        <p:txBody>
          <a:bodyPr vert="eaVert"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i="1">
                <a:ln w="9525" cap="flat" cmpd="sng">
                  <a:solidFill>
                    <a:srgbClr val="8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800000"/>
                </a:solidFill>
                <a:effectLst>
                  <a:outerShdw dist="35921" dir="2699999" algn="ctr" rotWithShape="0">
                    <a:srgbClr val="B2B2B2">
                      <a:alpha val="80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听课文朗读</a:t>
            </a:r>
            <a:endParaRPr lang="zh-CN" altLang="en-US" sz="3600" i="1">
              <a:ln w="9525" cap="flat" cmpd="sng">
                <a:solidFill>
                  <a:srgbClr val="800000"/>
                </a:solidFill>
                <a:prstDash val="solid"/>
                <a:round/>
                <a:headEnd type="none" w="med" len="med"/>
                <a:tailEnd type="none" w="med" len="med"/>
              </a:ln>
              <a:solidFill>
                <a:srgbClr val="800000"/>
              </a:solidFill>
              <a:effectLst>
                <a:outerShdw dist="35921" dir="2699999" algn="ctr" rotWithShape="0">
                  <a:srgbClr val="B2B2B2">
                    <a:alpha val="80000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311303" name="庖丁解牛.mp3">
            <a:hlinkClick r:id="" action="ppaction://media"/>
          </p:cNvPr>
          <p:cNvPicPr>
            <a:picLocks noRot="1"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7380288" y="5805488"/>
            <a:ext cx="304800" cy="3048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1130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0767" fill="hold"/>
                                        <p:tgtEl>
                                          <p:spTgt spid="31130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1303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11303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10241" name="图片 299019" descr="1004131306396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9750" y="620713"/>
            <a:ext cx="7777163" cy="54006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1265" name="矩形 119816"/>
          <p:cNvSpPr/>
          <p:nvPr/>
        </p:nvSpPr>
        <p:spPr>
          <a:xfrm>
            <a:off x="1258888" y="1995488"/>
            <a:ext cx="6265862" cy="641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3600" b="1" dirty="0">
                <a:latin typeface="Times New Roman" panose="02020603050405020304" pitchFamily="18" charset="0"/>
                <a:ea typeface="黑体" panose="02010609060101010101" pitchFamily="2" charset="-122"/>
              </a:rPr>
              <a:t>1.</a:t>
            </a:r>
            <a:r>
              <a:rPr lang="zh-CN" altLang="en-US" sz="3600" b="1" dirty="0">
                <a:latin typeface="Times New Roman" panose="02020603050405020304" pitchFamily="18" charset="0"/>
                <a:ea typeface="黑体" panose="02010609060101010101" pitchFamily="2" charset="-122"/>
              </a:rPr>
              <a:t>对照注解口译；</a:t>
            </a:r>
            <a:endParaRPr lang="zh-CN" altLang="en-US" sz="3600" b="1" dirty="0"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11266" name="流程图: 预定义过程 119817"/>
          <p:cNvSpPr/>
          <p:nvPr/>
        </p:nvSpPr>
        <p:spPr>
          <a:xfrm>
            <a:off x="179388" y="1844675"/>
            <a:ext cx="7921625" cy="936625"/>
          </a:xfrm>
          <a:prstGeom prst="flowChartPredefinedProcess">
            <a:avLst/>
          </a:pr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p>
            <a:endParaRPr lang="zh-CN" altLang="en-US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11267" name="矩形 119819"/>
          <p:cNvSpPr/>
          <p:nvPr/>
        </p:nvSpPr>
        <p:spPr>
          <a:xfrm>
            <a:off x="1258888" y="5157788"/>
            <a:ext cx="6553200" cy="641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3600" b="1" dirty="0">
                <a:latin typeface="Times New Roman" panose="02020603050405020304" pitchFamily="18" charset="0"/>
                <a:ea typeface="黑体" panose="02010609060101010101" pitchFamily="2" charset="-122"/>
              </a:rPr>
              <a:t>3.</a:t>
            </a:r>
            <a:r>
              <a:rPr lang="zh-CN" altLang="en-US" sz="3600" b="1" dirty="0">
                <a:latin typeface="Times New Roman" panose="02020603050405020304" pitchFamily="18" charset="0"/>
                <a:ea typeface="黑体" panose="02010609060101010101" pitchFamily="2" charset="-122"/>
              </a:rPr>
              <a:t>口头提出疑问共同解决。</a:t>
            </a:r>
            <a:endParaRPr lang="zh-CN" altLang="en-US" sz="3600" b="1" dirty="0"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11268" name="流程图: 预定义过程 119820"/>
          <p:cNvSpPr/>
          <p:nvPr/>
        </p:nvSpPr>
        <p:spPr>
          <a:xfrm>
            <a:off x="179388" y="3500438"/>
            <a:ext cx="7921625" cy="936625"/>
          </a:xfrm>
          <a:prstGeom prst="flowChartPredefinedProcess">
            <a:avLst/>
          </a:pr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p>
            <a:endParaRPr lang="zh-CN" altLang="en-US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11269" name="矩形 119822"/>
          <p:cNvSpPr/>
          <p:nvPr/>
        </p:nvSpPr>
        <p:spPr>
          <a:xfrm>
            <a:off x="1238250" y="3644900"/>
            <a:ext cx="5278438" cy="641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3600" b="1" dirty="0">
                <a:latin typeface="Times New Roman" panose="02020603050405020304" pitchFamily="18" charset="0"/>
                <a:ea typeface="黑体" panose="02010609060101010101" pitchFamily="2" charset="-122"/>
              </a:rPr>
              <a:t>2.</a:t>
            </a:r>
            <a:r>
              <a:rPr lang="zh-CN" altLang="en-US" sz="3600" b="1" dirty="0">
                <a:latin typeface="Times New Roman" panose="02020603050405020304" pitchFamily="18" charset="0"/>
                <a:ea typeface="黑体" panose="02010609060101010101" pitchFamily="2" charset="-122"/>
              </a:rPr>
              <a:t>疑难处做上记号；</a:t>
            </a:r>
            <a:endParaRPr lang="zh-CN" altLang="en-US" sz="3600" b="1" dirty="0"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11270" name="流程图: 预定义过程 119823"/>
          <p:cNvSpPr/>
          <p:nvPr/>
        </p:nvSpPr>
        <p:spPr>
          <a:xfrm>
            <a:off x="179388" y="5013325"/>
            <a:ext cx="7921625" cy="936625"/>
          </a:xfrm>
          <a:prstGeom prst="flowChartPredefinedProcess">
            <a:avLst/>
          </a:pr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p>
            <a:endParaRPr lang="zh-CN" altLang="en-US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11271" name="矩形 119824"/>
          <p:cNvSpPr/>
          <p:nvPr/>
        </p:nvSpPr>
        <p:spPr>
          <a:xfrm>
            <a:off x="2124075" y="333375"/>
            <a:ext cx="4252913" cy="10477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4000" b="1" i="1">
                <a:ln w="9525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800000"/>
                </a:solidFill>
                <a:effectLst>
                  <a:outerShdw dist="35921" dir="2699999" algn="ctr" rotWithShape="0">
                    <a:srgbClr val="808080">
                      <a:alpha val="80000"/>
                    </a:srgb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◆自由朗读并口译课文◆</a:t>
            </a:r>
            <a:endParaRPr lang="zh-CN" altLang="en-US" sz="4000" b="1" i="1">
              <a:ln w="9525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solidFill>
                <a:srgbClr val="800000"/>
              </a:solidFill>
              <a:effectLst>
                <a:outerShdw dist="35921" dir="2699999" algn="ctr" rotWithShape="0">
                  <a:srgbClr val="808080">
                    <a:alpha val="80000"/>
                  </a:srgbClr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03106" name="标题 303105"/>
          <p:cNvSpPr/>
          <p:nvPr>
            <p:ph type="title"/>
          </p:nvPr>
        </p:nvSpPr>
        <p:spPr>
          <a:xfrm>
            <a:off x="0" y="765175"/>
            <a:ext cx="8856663" cy="3816350"/>
          </a:xfrm>
          <a:solidFill>
            <a:srgbClr val="FFFFFF"/>
          </a:solidFill>
          <a:ln>
            <a:solidFill>
              <a:srgbClr val="000000"/>
            </a:solidFill>
            <a:miter/>
          </a:ln>
        </p:spPr>
        <p:txBody>
          <a:bodyPr anchor="t"/>
          <a:p>
            <a:pPr algn="l"/>
            <a:r>
              <a:rPr lang="en-US" altLang="zh-CN" sz="3600" b="1" dirty="0">
                <a:solidFill>
                  <a:srgbClr val="000066"/>
                </a:solidFill>
                <a:ea typeface="隶书" pitchFamily="49" charset="-122"/>
              </a:rPr>
              <a:t>       </a:t>
            </a:r>
            <a:r>
              <a:rPr lang="zh-CN" altLang="en-US" sz="3200" b="1" dirty="0">
                <a:solidFill>
                  <a:srgbClr val="000066"/>
                </a:solidFill>
                <a:ea typeface="隶书" pitchFamily="49" charset="-122"/>
              </a:rPr>
              <a:t>庖丁</a:t>
            </a:r>
            <a:r>
              <a:rPr lang="zh-CN" altLang="en-US" sz="3200" b="1" u="sng" dirty="0">
                <a:solidFill>
                  <a:srgbClr val="FF0000"/>
                </a:solidFill>
                <a:ea typeface="隶书" pitchFamily="49" charset="-122"/>
              </a:rPr>
              <a:t>为</a:t>
            </a:r>
            <a:r>
              <a:rPr lang="zh-CN" altLang="en-US" sz="3200" b="1" dirty="0">
                <a:solidFill>
                  <a:srgbClr val="000066"/>
                </a:solidFill>
                <a:ea typeface="隶书" pitchFamily="49" charset="-122"/>
              </a:rPr>
              <a:t>文惠君解牛。手</a:t>
            </a:r>
            <a:r>
              <a:rPr lang="zh-CN" altLang="en-US" sz="3200" b="1" dirty="0">
                <a:solidFill>
                  <a:schemeClr val="tx1"/>
                </a:solidFill>
                <a:ea typeface="隶书" pitchFamily="49" charset="-122"/>
              </a:rPr>
              <a:t>之</a:t>
            </a:r>
            <a:r>
              <a:rPr lang="zh-CN" altLang="en-US" sz="3200" b="1" dirty="0">
                <a:solidFill>
                  <a:srgbClr val="FF0000"/>
                </a:solidFill>
                <a:ea typeface="隶书" pitchFamily="49" charset="-122"/>
              </a:rPr>
              <a:t>所触</a:t>
            </a:r>
            <a:r>
              <a:rPr lang="zh-CN" altLang="en-US" sz="3200" b="1" dirty="0">
                <a:solidFill>
                  <a:srgbClr val="000066"/>
                </a:solidFill>
                <a:ea typeface="隶书" pitchFamily="49" charset="-122"/>
              </a:rPr>
              <a:t>，肩之</a:t>
            </a:r>
            <a:r>
              <a:rPr lang="zh-CN" altLang="en-US" sz="3200" b="1" dirty="0">
                <a:solidFill>
                  <a:srgbClr val="FF0000"/>
                </a:solidFill>
                <a:ea typeface="隶书" pitchFamily="49" charset="-122"/>
              </a:rPr>
              <a:t>所倚</a:t>
            </a:r>
            <a:r>
              <a:rPr lang="zh-CN" altLang="en-US" sz="3200" b="1" dirty="0">
                <a:solidFill>
                  <a:srgbClr val="000066"/>
                </a:solidFill>
                <a:ea typeface="隶书" pitchFamily="49" charset="-122"/>
              </a:rPr>
              <a:t>，</a:t>
            </a:r>
            <a:br>
              <a:rPr lang="zh-CN" altLang="en-US" sz="3200" b="1" dirty="0">
                <a:solidFill>
                  <a:srgbClr val="000066"/>
                </a:solidFill>
                <a:ea typeface="隶书" pitchFamily="49" charset="-122"/>
              </a:rPr>
            </a:br>
            <a:br>
              <a:rPr lang="zh-CN" altLang="en-US" sz="3200" b="1" dirty="0">
                <a:solidFill>
                  <a:srgbClr val="000066"/>
                </a:solidFill>
                <a:ea typeface="隶书" pitchFamily="49" charset="-122"/>
              </a:rPr>
            </a:br>
            <a:br>
              <a:rPr lang="zh-CN" altLang="en-US" sz="3200" b="1" dirty="0">
                <a:solidFill>
                  <a:srgbClr val="000066"/>
                </a:solidFill>
                <a:ea typeface="隶书" pitchFamily="49" charset="-122"/>
              </a:rPr>
            </a:br>
            <a:r>
              <a:rPr lang="zh-CN" altLang="en-US" sz="3200" b="1" dirty="0">
                <a:solidFill>
                  <a:srgbClr val="000066"/>
                </a:solidFill>
                <a:ea typeface="隶书" pitchFamily="49" charset="-122"/>
              </a:rPr>
              <a:t>足之</a:t>
            </a:r>
            <a:r>
              <a:rPr lang="zh-CN" altLang="en-US" sz="3200" b="1" dirty="0">
                <a:solidFill>
                  <a:srgbClr val="FF0000"/>
                </a:solidFill>
                <a:ea typeface="隶书" pitchFamily="49" charset="-122"/>
              </a:rPr>
              <a:t>所履</a:t>
            </a:r>
            <a:r>
              <a:rPr lang="zh-CN" altLang="en-US" sz="3200" b="1" dirty="0">
                <a:solidFill>
                  <a:srgbClr val="000066"/>
                </a:solidFill>
                <a:ea typeface="隶书" pitchFamily="49" charset="-122"/>
              </a:rPr>
              <a:t>，膝之</a:t>
            </a:r>
            <a:r>
              <a:rPr lang="zh-CN" altLang="en-US" sz="3200" b="1" dirty="0">
                <a:solidFill>
                  <a:srgbClr val="FF0000"/>
                </a:solidFill>
                <a:ea typeface="隶书" pitchFamily="49" charset="-122"/>
              </a:rPr>
              <a:t>所踦</a:t>
            </a:r>
            <a:r>
              <a:rPr lang="zh-CN" altLang="en-US" sz="3200" b="1" dirty="0">
                <a:solidFill>
                  <a:srgbClr val="000066"/>
                </a:solidFill>
                <a:ea typeface="隶书" pitchFamily="49" charset="-122"/>
              </a:rPr>
              <a:t>，砉然</a:t>
            </a:r>
            <a:r>
              <a:rPr lang="zh-CN" altLang="en-US" sz="3200" b="1" dirty="0">
                <a:solidFill>
                  <a:srgbClr val="FF0066"/>
                </a:solidFill>
                <a:ea typeface="隶书" pitchFamily="49" charset="-122"/>
              </a:rPr>
              <a:t>向</a:t>
            </a:r>
            <a:r>
              <a:rPr lang="zh-CN" altLang="en-US" sz="3200" b="1" dirty="0">
                <a:solidFill>
                  <a:srgbClr val="000066"/>
                </a:solidFill>
                <a:ea typeface="隶书" pitchFamily="49" charset="-122"/>
              </a:rPr>
              <a:t>然，奏刀騞然，</a:t>
            </a:r>
            <a:r>
              <a:rPr lang="zh-CN" altLang="en-US" sz="3200" b="1" dirty="0">
                <a:solidFill>
                  <a:srgbClr val="FF0066"/>
                </a:solidFill>
                <a:ea typeface="隶书" pitchFamily="49" charset="-122"/>
              </a:rPr>
              <a:t>莫</a:t>
            </a:r>
            <a:br>
              <a:rPr lang="zh-CN" altLang="en-US" sz="3200" b="1" dirty="0">
                <a:solidFill>
                  <a:srgbClr val="000066"/>
                </a:solidFill>
                <a:ea typeface="隶书" pitchFamily="49" charset="-122"/>
              </a:rPr>
            </a:br>
            <a:br>
              <a:rPr lang="zh-CN" altLang="en-US" sz="3200" b="1" dirty="0">
                <a:solidFill>
                  <a:srgbClr val="000066"/>
                </a:solidFill>
                <a:ea typeface="隶书" pitchFamily="49" charset="-122"/>
              </a:rPr>
            </a:br>
            <a:br>
              <a:rPr lang="zh-CN" altLang="en-US" sz="3200" b="1" dirty="0">
                <a:solidFill>
                  <a:srgbClr val="000066"/>
                </a:solidFill>
                <a:ea typeface="隶书" pitchFamily="49" charset="-122"/>
              </a:rPr>
            </a:br>
            <a:r>
              <a:rPr lang="zh-CN" altLang="en-US" sz="3200" b="1" dirty="0">
                <a:solidFill>
                  <a:srgbClr val="000066"/>
                </a:solidFill>
                <a:ea typeface="隶书" pitchFamily="49" charset="-122"/>
              </a:rPr>
              <a:t>不</a:t>
            </a:r>
            <a:r>
              <a:rPr lang="zh-CN" altLang="en-US" sz="3200" b="1" dirty="0">
                <a:solidFill>
                  <a:srgbClr val="FF0066"/>
                </a:solidFill>
                <a:ea typeface="隶书" pitchFamily="49" charset="-122"/>
              </a:rPr>
              <a:t>中</a:t>
            </a:r>
            <a:r>
              <a:rPr lang="zh-CN" altLang="en-US" sz="3200" b="1" dirty="0">
                <a:solidFill>
                  <a:srgbClr val="000066"/>
                </a:solidFill>
                <a:ea typeface="隶书" pitchFamily="49" charset="-122"/>
              </a:rPr>
              <a:t>音，合于桑林之</a:t>
            </a:r>
            <a:r>
              <a:rPr lang="zh-CN" altLang="en-US" sz="3200" b="1" dirty="0">
                <a:solidFill>
                  <a:schemeClr val="tx1"/>
                </a:solidFill>
                <a:ea typeface="隶书" pitchFamily="49" charset="-122"/>
              </a:rPr>
              <a:t>舞</a:t>
            </a:r>
            <a:r>
              <a:rPr lang="zh-CN" altLang="en-US" sz="3200" b="1" dirty="0">
                <a:solidFill>
                  <a:srgbClr val="000066"/>
                </a:solidFill>
                <a:ea typeface="隶书" pitchFamily="49" charset="-122"/>
              </a:rPr>
              <a:t>，乃中经首之</a:t>
            </a:r>
            <a:r>
              <a:rPr lang="zh-CN" altLang="en-US" sz="3200" b="1" u="sng" dirty="0">
                <a:solidFill>
                  <a:srgbClr val="FF0000"/>
                </a:solidFill>
                <a:ea typeface="隶书" pitchFamily="49" charset="-122"/>
              </a:rPr>
              <a:t>会</a:t>
            </a:r>
            <a:r>
              <a:rPr lang="zh-CN" altLang="en-US" sz="3200" b="1" dirty="0">
                <a:solidFill>
                  <a:srgbClr val="000066"/>
                </a:solidFill>
                <a:ea typeface="隶书" pitchFamily="49" charset="-122"/>
              </a:rPr>
              <a:t>。</a:t>
            </a:r>
            <a:r>
              <a:rPr lang="en-US" altLang="zh-CN" sz="3200" b="1" dirty="0">
                <a:solidFill>
                  <a:srgbClr val="000066"/>
                </a:solidFill>
                <a:ea typeface="隶书" pitchFamily="49" charset="-122"/>
              </a:rPr>
              <a:t> </a:t>
            </a:r>
            <a:endParaRPr lang="en-US" altLang="zh-CN" sz="3200" b="1" dirty="0"/>
          </a:p>
        </p:txBody>
      </p:sp>
      <p:sp>
        <p:nvSpPr>
          <p:cNvPr id="303107" name="椭圆形标注 303106"/>
          <p:cNvSpPr/>
          <p:nvPr/>
        </p:nvSpPr>
        <p:spPr>
          <a:xfrm>
            <a:off x="971550" y="0"/>
            <a:ext cx="1584325" cy="503238"/>
          </a:xfrm>
          <a:prstGeom prst="wedgeEllipseCallout">
            <a:avLst>
              <a:gd name="adj1" fmla="val 16032"/>
              <a:gd name="adj2" fmla="val 128551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p>
            <a:pPr algn="ctr"/>
            <a:r>
              <a:rPr lang="zh-CN" altLang="en-US" sz="2400" b="1" dirty="0">
                <a:solidFill>
                  <a:srgbClr val="FF33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给、替</a:t>
            </a:r>
            <a:endParaRPr lang="zh-CN" altLang="en-US" sz="2400" b="1" dirty="0">
              <a:solidFill>
                <a:srgbClr val="FF33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303109" name="组合 303108"/>
          <p:cNvGrpSpPr/>
          <p:nvPr/>
        </p:nvGrpSpPr>
        <p:grpSpPr>
          <a:xfrm>
            <a:off x="179388" y="1341438"/>
            <a:ext cx="7632700" cy="2449512"/>
            <a:chOff x="113" y="890"/>
            <a:chExt cx="4808" cy="1543"/>
          </a:xfrm>
        </p:grpSpPr>
        <p:sp>
          <p:nvSpPr>
            <p:cNvPr id="12292" name="矩形 303109"/>
            <p:cNvSpPr/>
            <p:nvPr/>
          </p:nvSpPr>
          <p:spPr>
            <a:xfrm>
              <a:off x="1383" y="1026"/>
              <a:ext cx="2676" cy="499"/>
            </a:xfrm>
            <a:prstGeom prst="rect">
              <a:avLst/>
            </a:pr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p>
              <a:pPr algn="ctr"/>
              <a:r>
                <a:rPr lang="en-US" altLang="zh-CN" sz="2400" b="1" dirty="0">
                  <a:solidFill>
                    <a:srgbClr val="FF33CC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“</a:t>
              </a:r>
              <a:r>
                <a:rPr lang="zh-CN" altLang="en-US" sz="2400" b="1" dirty="0">
                  <a:solidFill>
                    <a:srgbClr val="FF33CC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所”字结构</a:t>
              </a:r>
              <a:endParaRPr lang="zh-CN" altLang="en-US" sz="2400" b="1" dirty="0">
                <a:solidFill>
                  <a:srgbClr val="FF33CC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  <a:p>
              <a:pPr algn="ctr"/>
              <a:r>
                <a:rPr lang="zh-CN" altLang="en-US" sz="2400" b="1" dirty="0">
                  <a:solidFill>
                    <a:srgbClr val="FF33CC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“所”</a:t>
              </a:r>
              <a:r>
                <a:rPr lang="en-US" altLang="zh-CN" sz="2400" b="1" dirty="0">
                  <a:solidFill>
                    <a:srgbClr val="FF33CC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+</a:t>
              </a:r>
              <a:r>
                <a:rPr lang="zh-CN" altLang="en-US" sz="2400" b="1" dirty="0">
                  <a:solidFill>
                    <a:srgbClr val="FF33CC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动词</a:t>
              </a:r>
              <a:r>
                <a:rPr lang="en-US" altLang="zh-CN" sz="2400" b="1" dirty="0">
                  <a:solidFill>
                    <a:srgbClr val="FF33CC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=</a:t>
              </a:r>
              <a:r>
                <a:rPr lang="zh-CN" altLang="en-US" sz="2400" b="1" dirty="0">
                  <a:solidFill>
                    <a:srgbClr val="FF33CC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名词性结构</a:t>
              </a:r>
              <a:endParaRPr lang="zh-CN" altLang="en-US" sz="2400" b="1" dirty="0">
                <a:solidFill>
                  <a:srgbClr val="FF33CC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2293" name="直接连接符 303110"/>
            <p:cNvSpPr/>
            <p:nvPr/>
          </p:nvSpPr>
          <p:spPr>
            <a:xfrm flipV="1">
              <a:off x="793" y="1207"/>
              <a:ext cx="590" cy="408"/>
            </a:xfrm>
            <a:prstGeom prst="line">
              <a:avLst/>
            </a:prstGeom>
            <a:ln w="9525" cap="flat" cmpd="sng">
              <a:solidFill>
                <a:schemeClr val="hlink"/>
              </a:solidFill>
              <a:prstDash val="solid"/>
              <a:round/>
              <a:headEnd type="none" w="med" len="med"/>
              <a:tailEnd type="triangle" w="med" len="med"/>
            </a:ln>
          </p:spPr>
        </p:sp>
        <p:sp>
          <p:nvSpPr>
            <p:cNvPr id="12294" name="直接连接符 303111"/>
            <p:cNvSpPr/>
            <p:nvPr/>
          </p:nvSpPr>
          <p:spPr>
            <a:xfrm flipV="1">
              <a:off x="2336" y="1525"/>
              <a:ext cx="136" cy="227"/>
            </a:xfrm>
            <a:prstGeom prst="line">
              <a:avLst/>
            </a:prstGeom>
            <a:ln w="9525" cap="flat" cmpd="sng">
              <a:solidFill>
                <a:schemeClr val="hlink"/>
              </a:solidFill>
              <a:prstDash val="solid"/>
              <a:round/>
              <a:headEnd type="none" w="med" len="med"/>
              <a:tailEnd type="triangle" w="med" len="med"/>
            </a:ln>
          </p:spPr>
        </p:sp>
        <p:sp>
          <p:nvSpPr>
            <p:cNvPr id="12295" name="直接连接符 303112"/>
            <p:cNvSpPr/>
            <p:nvPr/>
          </p:nvSpPr>
          <p:spPr>
            <a:xfrm flipH="1">
              <a:off x="4059" y="890"/>
              <a:ext cx="862" cy="272"/>
            </a:xfrm>
            <a:prstGeom prst="line">
              <a:avLst/>
            </a:prstGeom>
            <a:ln w="9525" cap="flat" cmpd="sng">
              <a:solidFill>
                <a:schemeClr val="hlink"/>
              </a:solidFill>
              <a:prstDash val="solid"/>
              <a:round/>
              <a:headEnd type="none" w="med" len="med"/>
              <a:tailEnd type="triangle" w="med" len="med"/>
            </a:ln>
          </p:spPr>
        </p:sp>
        <p:sp>
          <p:nvSpPr>
            <p:cNvPr id="12296" name="直接连接符 303113"/>
            <p:cNvSpPr/>
            <p:nvPr/>
          </p:nvSpPr>
          <p:spPr>
            <a:xfrm flipH="1">
              <a:off x="3198" y="890"/>
              <a:ext cx="589" cy="136"/>
            </a:xfrm>
            <a:prstGeom prst="line">
              <a:avLst/>
            </a:prstGeom>
            <a:ln w="9525" cap="flat" cmpd="sng">
              <a:solidFill>
                <a:schemeClr val="hlink"/>
              </a:solidFill>
              <a:prstDash val="solid"/>
              <a:round/>
              <a:headEnd type="none" w="med" len="med"/>
              <a:tailEnd type="triangle" w="med" len="med"/>
            </a:ln>
          </p:spPr>
        </p:sp>
        <p:sp>
          <p:nvSpPr>
            <p:cNvPr id="12297" name="矩形 303114"/>
            <p:cNvSpPr/>
            <p:nvPr/>
          </p:nvSpPr>
          <p:spPr>
            <a:xfrm>
              <a:off x="113" y="1888"/>
              <a:ext cx="3629" cy="545"/>
            </a:xfrm>
            <a:prstGeom prst="rect">
              <a:avLst/>
            </a:pr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p>
              <a:pPr algn="ctr"/>
              <a:r>
                <a:rPr lang="zh-CN" altLang="en-US" sz="2000" b="1" dirty="0">
                  <a:solidFill>
                    <a:srgbClr val="FF0066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翻译：</a:t>
              </a:r>
              <a:r>
                <a:rPr lang="zh-CN" altLang="en-US" sz="2000" b="1" dirty="0">
                  <a:solidFill>
                    <a:srgbClr val="0000FF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手接触到的地方，肩靠的地方，</a:t>
              </a:r>
              <a:endParaRPr lang="zh-CN" altLang="en-US" sz="20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  <a:p>
              <a:pPr algn="ctr"/>
              <a:r>
                <a:rPr lang="zh-CN" altLang="en-US" sz="2000" b="1" dirty="0">
                  <a:solidFill>
                    <a:srgbClr val="0000FF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脚踩的地方，膝盖顶的地方。</a:t>
              </a:r>
              <a:endParaRPr lang="zh-CN" altLang="en-US" sz="20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303116" name="椭圆形标注 303115"/>
          <p:cNvSpPr/>
          <p:nvPr/>
        </p:nvSpPr>
        <p:spPr>
          <a:xfrm>
            <a:off x="6156325" y="2997200"/>
            <a:ext cx="1584325" cy="719138"/>
          </a:xfrm>
          <a:prstGeom prst="wedgeEllipseCallout">
            <a:avLst>
              <a:gd name="adj1" fmla="val -103708"/>
              <a:gd name="adj2" fmla="val -80241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p>
            <a:pPr algn="ctr"/>
            <a:r>
              <a:rPr lang="zh-CN" altLang="en-US" sz="2400" b="1" dirty="0">
                <a:solidFill>
                  <a:srgbClr val="FF33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通“响</a:t>
            </a:r>
            <a:r>
              <a:rPr lang="zh-CN" altLang="en-US" sz="2400" b="1">
                <a:solidFill>
                  <a:srgbClr val="FF33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”</a:t>
            </a:r>
            <a:endParaRPr lang="zh-CN" altLang="en-US" sz="2400" b="1">
              <a:solidFill>
                <a:srgbClr val="FF33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03117" name="椭圆形标注 303116"/>
          <p:cNvSpPr/>
          <p:nvPr/>
        </p:nvSpPr>
        <p:spPr>
          <a:xfrm>
            <a:off x="7380288" y="1484313"/>
            <a:ext cx="1584325" cy="720725"/>
          </a:xfrm>
          <a:prstGeom prst="wedgeEllipseCallout">
            <a:avLst>
              <a:gd name="adj1" fmla="val 19037"/>
              <a:gd name="adj2" fmla="val 79736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p>
            <a:pPr algn="ctr"/>
            <a:r>
              <a:rPr lang="zh-CN" altLang="en-US" sz="2400" b="1" dirty="0">
                <a:solidFill>
                  <a:srgbClr val="FF33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没有</a:t>
            </a:r>
            <a:endParaRPr lang="zh-CN" altLang="en-US" sz="2400" b="1" dirty="0">
              <a:solidFill>
                <a:srgbClr val="FF33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03118" name="椭圆形标注 303117"/>
          <p:cNvSpPr/>
          <p:nvPr/>
        </p:nvSpPr>
        <p:spPr>
          <a:xfrm>
            <a:off x="107950" y="4508500"/>
            <a:ext cx="1584325" cy="503238"/>
          </a:xfrm>
          <a:prstGeom prst="wedgeEllipseCallout">
            <a:avLst>
              <a:gd name="adj1" fmla="val -8218"/>
              <a:gd name="adj2" fmla="val -107412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p>
            <a:pPr algn="ctr"/>
            <a:r>
              <a:rPr lang="zh-CN" altLang="en-US" sz="2400" b="1" dirty="0">
                <a:solidFill>
                  <a:srgbClr val="FF33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合乎</a:t>
            </a:r>
            <a:endParaRPr lang="zh-CN" altLang="en-US" sz="2400" b="1" dirty="0">
              <a:solidFill>
                <a:srgbClr val="FF33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03119" name="椭圆形标注 303118"/>
          <p:cNvSpPr/>
          <p:nvPr/>
        </p:nvSpPr>
        <p:spPr>
          <a:xfrm>
            <a:off x="6084888" y="4437063"/>
            <a:ext cx="1584325" cy="503237"/>
          </a:xfrm>
          <a:prstGeom prst="wedgeEllipseCallout">
            <a:avLst>
              <a:gd name="adj1" fmla="val -8315"/>
              <a:gd name="adj2" fmla="val -64194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p>
            <a:pPr algn="ctr"/>
            <a:r>
              <a:rPr lang="zh-CN" altLang="en-US" sz="2400" b="1" dirty="0">
                <a:solidFill>
                  <a:srgbClr val="FF33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节拍</a:t>
            </a:r>
            <a:endParaRPr lang="zh-CN" altLang="en-US" sz="2400" b="1" dirty="0">
              <a:solidFill>
                <a:srgbClr val="FF33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03120" name="文本框 303119"/>
          <p:cNvSpPr txBox="1"/>
          <p:nvPr/>
        </p:nvSpPr>
        <p:spPr>
          <a:xfrm>
            <a:off x="250825" y="5229225"/>
            <a:ext cx="8712200" cy="19542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zh-CN" altLang="en-US" sz="2400" b="1" dirty="0">
                <a:solidFill>
                  <a:schemeClr val="hlink"/>
                </a:solidFill>
                <a:latin typeface="楷体_GB2312" pitchFamily="49" charset="-122"/>
                <a:ea typeface="楷体_GB2312" pitchFamily="49" charset="-122"/>
              </a:rPr>
              <a:t>翻译：</a:t>
            </a:r>
            <a:r>
              <a:rPr lang="zh-CN" altLang="en-US" sz="2400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   庖丁</a:t>
            </a:r>
            <a:r>
              <a:rPr lang="zh-CN" altLang="en-US" sz="2400" b="1" u="sng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给</a:t>
            </a:r>
            <a:r>
              <a:rPr lang="zh-CN" altLang="en-US" sz="2400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梁惠王宰牛。手</a:t>
            </a:r>
            <a:r>
              <a:rPr lang="zh-CN" altLang="en-US" sz="24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所接触的地方</a:t>
            </a:r>
            <a:r>
              <a:rPr lang="zh-CN" altLang="en-US" sz="2400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，肩膀</a:t>
            </a:r>
            <a:r>
              <a:rPr lang="zh-CN" altLang="en-US" sz="24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所倚靠的地方</a:t>
            </a:r>
            <a:r>
              <a:rPr lang="zh-CN" altLang="en-US" sz="2400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，脚</a:t>
            </a:r>
            <a:r>
              <a:rPr lang="zh-CN" altLang="en-US" sz="24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所</a:t>
            </a:r>
            <a:r>
              <a:rPr lang="zh-CN" altLang="en-US" sz="2400" b="1" u="sng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踩</a:t>
            </a:r>
            <a:r>
              <a:rPr lang="zh-CN" altLang="en-US" sz="24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的地方</a:t>
            </a:r>
            <a:r>
              <a:rPr lang="zh-CN" altLang="en-US" sz="2400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，膝盖</a:t>
            </a:r>
            <a:r>
              <a:rPr lang="zh-CN" altLang="en-US" sz="24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所顶的地方，</a:t>
            </a:r>
            <a:r>
              <a:rPr lang="zh-CN" altLang="en-US" sz="2400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哗哗作响，进刀时豁豁地，没有不合音律的：合乎（汤时）</a:t>
            </a:r>
            <a:r>
              <a:rPr lang="en-US" altLang="zh-CN" sz="2400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《</a:t>
            </a:r>
            <a:r>
              <a:rPr lang="zh-CN" altLang="en-US" sz="2400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桑林</a:t>
            </a:r>
            <a:r>
              <a:rPr lang="en-US" altLang="zh-CN" sz="2400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》</a:t>
            </a:r>
            <a:r>
              <a:rPr lang="zh-CN" altLang="en-US" sz="2400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舞乐的节拍，又合乎（尧时）</a:t>
            </a:r>
            <a:r>
              <a:rPr lang="en-US" altLang="zh-CN" sz="2400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《</a:t>
            </a:r>
            <a:r>
              <a:rPr lang="zh-CN" altLang="en-US" sz="2400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经首</a:t>
            </a:r>
            <a:r>
              <a:rPr lang="en-US" altLang="zh-CN" sz="2400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》</a:t>
            </a:r>
            <a:r>
              <a:rPr lang="zh-CN" altLang="en-US" sz="2400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乐曲的</a:t>
            </a:r>
            <a:r>
              <a:rPr lang="zh-CN" altLang="en-US" sz="2400" b="1" u="sng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节奏</a:t>
            </a:r>
            <a:r>
              <a:rPr lang="zh-CN" altLang="en-US" sz="2400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。</a:t>
            </a:r>
            <a:r>
              <a:rPr lang="en-US" altLang="zh-CN" sz="2400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 </a:t>
            </a:r>
            <a:endParaRPr lang="en-US" altLang="zh-CN" sz="2400" b="1" dirty="0">
              <a:solidFill>
                <a:srgbClr val="000066"/>
              </a:solidFill>
              <a:latin typeface="楷体_GB2312" pitchFamily="49" charset="-122"/>
              <a:ea typeface="楷体_GB2312" pitchFamily="49" charset="-122"/>
            </a:endParaRPr>
          </a:p>
          <a:p>
            <a:pPr>
              <a:spcBef>
                <a:spcPct val="50000"/>
              </a:spcBef>
            </a:pPr>
            <a:endParaRPr lang="en-US" altLang="zh-CN" sz="2400" dirty="0"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3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03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3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03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3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303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3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303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3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303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3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303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3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303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3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303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3106" grpId="0" animBg="1"/>
      <p:bldP spid="303107" grpId="0" animBg="1"/>
      <p:bldP spid="303116" grpId="0" animBg="1"/>
      <p:bldP spid="303117" grpId="0" animBg="1"/>
      <p:bldP spid="303118" grpId="0" animBg="1"/>
      <p:bldP spid="303119" grpId="0" animBg="1"/>
      <p:bldP spid="30312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04130" name="内容占位符 304129"/>
          <p:cNvSpPr/>
          <p:nvPr>
            <p:ph idx="1"/>
          </p:nvPr>
        </p:nvSpPr>
        <p:spPr>
          <a:xfrm>
            <a:off x="468313" y="692150"/>
            <a:ext cx="7989887" cy="5403850"/>
          </a:xfrm>
          <a:solidFill>
            <a:srgbClr val="FFFFFF"/>
          </a:solidFill>
          <a:ln>
            <a:solidFill>
              <a:srgbClr val="000000"/>
            </a:solidFill>
            <a:miter/>
          </a:ln>
        </p:spPr>
        <p:txBody>
          <a:bodyPr anchor="t"/>
          <a:p>
            <a:pPr>
              <a:buNone/>
            </a:pPr>
            <a:r>
              <a:rPr lang="en-US" altLang="zh-CN" sz="3600" b="1" dirty="0">
                <a:latin typeface="隶书" pitchFamily="49" charset="-122"/>
                <a:ea typeface="隶书" pitchFamily="49" charset="-122"/>
              </a:rPr>
              <a:t> </a:t>
            </a:r>
            <a:r>
              <a:rPr lang="zh-CN" altLang="en-US" sz="3600" b="1" dirty="0">
                <a:latin typeface="隶书" pitchFamily="49" charset="-122"/>
                <a:ea typeface="隶书" pitchFamily="49" charset="-122"/>
              </a:rPr>
              <a:t>文惠君曰：“</a:t>
            </a:r>
            <a:r>
              <a:rPr lang="zh-CN" altLang="en-US" sz="3600" b="1" dirty="0">
                <a:solidFill>
                  <a:srgbClr val="FF0066"/>
                </a:solidFill>
                <a:latin typeface="隶书" pitchFamily="49" charset="-122"/>
                <a:ea typeface="隶书" pitchFamily="49" charset="-122"/>
              </a:rPr>
              <a:t>善</a:t>
            </a:r>
            <a:r>
              <a:rPr lang="zh-CN" altLang="en-US" sz="3600" b="1" dirty="0">
                <a:latin typeface="隶书" pitchFamily="49" charset="-122"/>
                <a:ea typeface="隶书" pitchFamily="49" charset="-122"/>
              </a:rPr>
              <a:t>哉！技</a:t>
            </a:r>
            <a:r>
              <a:rPr lang="zh-CN" altLang="en-US" sz="3600" b="1" u="sng" dirty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盖</a:t>
            </a:r>
            <a:r>
              <a:rPr lang="zh-CN" altLang="en-US" sz="3600" b="1" dirty="0">
                <a:latin typeface="隶书" pitchFamily="49" charset="-122"/>
                <a:ea typeface="隶书" pitchFamily="49" charset="-122"/>
              </a:rPr>
              <a:t>至此乎？”</a:t>
            </a:r>
            <a:endParaRPr lang="zh-CN" altLang="en-US" sz="3600" b="1" dirty="0">
              <a:latin typeface="隶书" pitchFamily="49" charset="-122"/>
              <a:ea typeface="隶书" pitchFamily="49" charset="-122"/>
            </a:endParaRPr>
          </a:p>
          <a:p>
            <a:endParaRPr lang="zh-CN" altLang="en-US" sz="3600" b="1" dirty="0">
              <a:latin typeface="隶书" pitchFamily="49" charset="-122"/>
              <a:ea typeface="隶书" pitchFamily="49" charset="-122"/>
            </a:endParaRPr>
          </a:p>
          <a:p>
            <a:pPr>
              <a:buNone/>
            </a:pPr>
            <a:r>
              <a:rPr lang="zh-CN" altLang="en-US" sz="3600" b="1" dirty="0">
                <a:latin typeface="隶书" pitchFamily="49" charset="-122"/>
                <a:ea typeface="隶书" pitchFamily="49" charset="-122"/>
              </a:rPr>
              <a:t> </a:t>
            </a:r>
            <a:endParaRPr lang="zh-CN" altLang="en-US" sz="3600" b="1" dirty="0">
              <a:latin typeface="隶书" pitchFamily="49" charset="-122"/>
              <a:ea typeface="隶书" pitchFamily="49" charset="-122"/>
            </a:endParaRPr>
          </a:p>
          <a:p>
            <a:endParaRPr lang="zh-CN" altLang="en-US" sz="3600" b="1" dirty="0">
              <a:latin typeface="隶书" pitchFamily="49" charset="-122"/>
              <a:ea typeface="隶书" pitchFamily="49" charset="-122"/>
            </a:endParaRPr>
          </a:p>
          <a:p>
            <a:pPr>
              <a:buNone/>
            </a:pPr>
            <a:r>
              <a:rPr lang="zh-CN" altLang="en-US" sz="3600" b="1" dirty="0">
                <a:latin typeface="隶书" pitchFamily="49" charset="-122"/>
                <a:ea typeface="隶书" pitchFamily="49" charset="-122"/>
              </a:rPr>
              <a:t>翻译：</a:t>
            </a:r>
            <a:r>
              <a:rPr lang="zh-CN" altLang="en-US" sz="3600" b="1" dirty="0">
                <a:solidFill>
                  <a:srgbClr val="0066FF"/>
                </a:solidFill>
                <a:latin typeface="隶书" pitchFamily="49" charset="-122"/>
                <a:ea typeface="隶书" pitchFamily="49" charset="-122"/>
              </a:rPr>
              <a:t>梁惠王说：“嘻，好啊！（你解牛的）技术</a:t>
            </a:r>
            <a:r>
              <a:rPr lang="zh-CN" altLang="en-US" sz="3600" b="1" u="sng" dirty="0">
                <a:solidFill>
                  <a:srgbClr val="FF0066"/>
                </a:solidFill>
                <a:latin typeface="隶书" pitchFamily="49" charset="-122"/>
                <a:ea typeface="隶书" pitchFamily="49" charset="-122"/>
              </a:rPr>
              <a:t>怎么</a:t>
            </a:r>
            <a:r>
              <a:rPr lang="zh-CN" altLang="en-US" sz="3600" b="1" dirty="0">
                <a:solidFill>
                  <a:srgbClr val="0066FF"/>
                </a:solidFill>
                <a:latin typeface="隶书" pitchFamily="49" charset="-122"/>
                <a:ea typeface="隶书" pitchFamily="49" charset="-122"/>
              </a:rPr>
              <a:t>竟会高超到这种程度啊？”</a:t>
            </a:r>
            <a:r>
              <a:rPr lang="en-US" altLang="zh-CN" sz="3600" b="1" dirty="0">
                <a:solidFill>
                  <a:srgbClr val="0066FF"/>
                </a:solidFill>
                <a:latin typeface="隶书" pitchFamily="49" charset="-122"/>
                <a:ea typeface="隶书" pitchFamily="49" charset="-122"/>
              </a:rPr>
              <a:t> </a:t>
            </a:r>
            <a:r>
              <a:rPr lang="en-US" altLang="zh-CN" dirty="0">
                <a:solidFill>
                  <a:srgbClr val="0066FF"/>
                </a:solidFill>
              </a:rPr>
              <a:t> </a:t>
            </a:r>
            <a:endParaRPr lang="en-US" altLang="zh-CN" dirty="0">
              <a:solidFill>
                <a:srgbClr val="0066FF"/>
              </a:solidFill>
            </a:endParaRPr>
          </a:p>
        </p:txBody>
      </p:sp>
      <p:sp>
        <p:nvSpPr>
          <p:cNvPr id="304131" name="椭圆形标注 304130"/>
          <p:cNvSpPr/>
          <p:nvPr/>
        </p:nvSpPr>
        <p:spPr>
          <a:xfrm>
            <a:off x="3563938" y="188913"/>
            <a:ext cx="1439862" cy="647700"/>
          </a:xfrm>
          <a:prstGeom prst="wedgeEllipseCallout">
            <a:avLst>
              <a:gd name="adj1" fmla="val -43750"/>
              <a:gd name="adj2" fmla="val 70000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p>
            <a:pPr algn="ctr"/>
            <a:r>
              <a:rPr lang="zh-CN" altLang="en-US" sz="2400" b="1" dirty="0">
                <a:solidFill>
                  <a:srgbClr val="FF33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很好</a:t>
            </a:r>
            <a:endParaRPr lang="zh-CN" altLang="en-US" sz="2400" b="1" dirty="0">
              <a:solidFill>
                <a:srgbClr val="FF33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04132" name="椭圆形标注 304131"/>
          <p:cNvSpPr/>
          <p:nvPr/>
        </p:nvSpPr>
        <p:spPr>
          <a:xfrm>
            <a:off x="4211638" y="1484313"/>
            <a:ext cx="2232025" cy="1081088"/>
          </a:xfrm>
          <a:prstGeom prst="wedgeEllipseCallout">
            <a:avLst>
              <a:gd name="adj1" fmla="val 2417"/>
              <a:gd name="adj2" fmla="val -71292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algn="ctr" fontAlgn="base"/>
            <a:r>
              <a:rPr lang="zh-CN" altLang="en-US" sz="2400" b="1" strike="noStrike" noProof="1" dirty="0">
                <a:solidFill>
                  <a:srgbClr val="FF33CC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通“</a:t>
            </a:r>
            <a:r>
              <a:rPr lang="zh-CN" altLang="en-US" sz="2400" b="1" strike="noStrike" noProof="1" dirty="0">
                <a:solidFill>
                  <a:srgbClr val="FF33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盍</a:t>
            </a:r>
            <a:r>
              <a:rPr lang="zh-CN" altLang="en-US" sz="2400" b="1" strike="noStrike" noProof="1" dirty="0">
                <a:solidFill>
                  <a:srgbClr val="FF33CC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”，</a:t>
            </a:r>
            <a:endParaRPr lang="zh-CN" altLang="en-US" sz="2400" b="1" strike="noStrike" noProof="1" dirty="0">
              <a:solidFill>
                <a:srgbClr val="FF33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ctr" fontAlgn="base"/>
            <a:r>
              <a:rPr lang="zh-CN" altLang="en-US" sz="2400" b="1" strike="noStrike" noProof="1" dirty="0">
                <a:solidFill>
                  <a:srgbClr val="FF33CC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怎样</a:t>
            </a:r>
            <a:endParaRPr lang="zh-CN" altLang="en-US" sz="2400" b="1" strike="noStrike" noProof="1" dirty="0">
              <a:solidFill>
                <a:srgbClr val="FF33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4130">
                                            <p:txEl>
                                              <p:charRg st="0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04130">
                                            <p:txEl>
                                              <p:charRg st="0" end="1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4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04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4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04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4130">
                                            <p:txEl>
                                              <p:charRg st="22" end="6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04130">
                                            <p:txEl>
                                              <p:charRg st="22" end="6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04130">
                                            <p:txEl>
                                              <p:charRg st="22" end="6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04130">
                                            <p:txEl>
                                              <p:charRg st="22" end="6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4131" grpId="0" animBg="1"/>
      <p:bldP spid="304132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4486</Words>
  <Application>WPS 演示</Application>
  <PresentationFormat/>
  <Paragraphs>445</Paragraphs>
  <Slides>36</Slides>
  <Notes>1</Notes>
  <HiddenSlides>2</HiddenSlides>
  <MMClips>1</MMClips>
  <ScaleCrop>false</ScaleCrop>
  <HeadingPairs>
    <vt:vector size="6" baseType="variant">
      <vt:variant>
        <vt:lpstr>已用的字体</vt:lpstr>
      </vt:variant>
      <vt:variant>
        <vt:i4>20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36</vt:i4>
      </vt:variant>
    </vt:vector>
  </HeadingPairs>
  <TitlesOfParts>
    <vt:vector size="58" baseType="lpstr">
      <vt:lpstr>Arial</vt:lpstr>
      <vt:lpstr>宋体</vt:lpstr>
      <vt:lpstr>Wingdings</vt:lpstr>
      <vt:lpstr>楷体_GB2312</vt:lpstr>
      <vt:lpstr>黑体</vt:lpstr>
      <vt:lpstr>Times New Roman</vt:lpstr>
      <vt:lpstr>新宋体</vt:lpstr>
      <vt:lpstr>华文彩云</vt:lpstr>
      <vt:lpstr>华文彩云</vt:lpstr>
      <vt:lpstr>隶书</vt:lpstr>
      <vt:lpstr>微软雅黑</vt:lpstr>
      <vt:lpstr>Wingdings 2</vt:lpstr>
      <vt:lpstr>方正准圆简体</vt:lpstr>
      <vt:lpstr>Segoe Print</vt:lpstr>
      <vt:lpstr>华文中宋</vt:lpstr>
      <vt:lpstr>华文新魏</vt:lpstr>
      <vt:lpstr>幼圆</vt:lpstr>
      <vt:lpstr>华文隶书</vt:lpstr>
      <vt:lpstr>Arial Unicode MS</vt:lpstr>
      <vt:lpstr>Wingdings</vt:lpstr>
      <vt:lpstr>1_默认设计模板</vt:lpstr>
      <vt:lpstr>2_默认设计模板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       庖丁为文惠君解牛。手之所触，肩之所倚，   足之所履，膝之所踦，砉然向然，奏刀騞然，莫   不中音，合于桑林之舞，乃中经首之会。 </vt:lpstr>
      <vt:lpstr>PowerPoint 演示文稿</vt:lpstr>
      <vt:lpstr>     庖丁释刀对曰：“臣之所好者道也，进乎技矣。 始   臣之解牛之时，所见无非全牛者。三年之后，未尝见全   牛也。方今之时，臣以神遇而不以目视，官知止而神欲行。 </vt:lpstr>
      <vt:lpstr>         依乎天理，批大郤，导大窾，因其固然，技经肯綮   之未尝，而况大軱乎！良庖岁更刀，割也；族庖月更刀，   折也。今臣之刀十九年矣，所解数千牛矣，而刀刃若新发于硎。 </vt:lpstr>
      <vt:lpstr>彼节者有间，而刀刃者无厚。以无厚入有间，恢恢乎   其于游刃必有余地矣，是以十九年而刀刃若新发于硎。   虽然，每至于族，吾见其难为，怵然为戒，视为止，   行为迟，动刀甚微。謋然已解，如土委地。提刀而立，为之四顾，为之踌躇满志，善刀而藏之。</vt:lpstr>
      <vt:lpstr>PowerPoint 演示文稿</vt:lpstr>
      <vt:lpstr>       文惠君曰：“善哉！吾闻庖丁之言，得养生焉。” 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3、庖丁解牛从“技”到“道” 经历了怎样的阶段？</vt:lpstr>
      <vt:lpstr>PowerPoint 演示文稿</vt:lpstr>
      <vt:lpstr>古今之成大事业大学问者， 必经之三种境界: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Administrator</cp:lastModifiedBy>
  <cp:revision>258</cp:revision>
  <dcterms:created xsi:type="dcterms:W3CDTF">2005-10-17T15:29:00Z</dcterms:created>
  <dcterms:modified xsi:type="dcterms:W3CDTF">2020-02-16T08:15:37Z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2052-11.1.0.8976</vt:lpwstr>
  </property>
</Properties>
</file>