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7" r:id="rId3"/>
    <p:sldId id="256" r:id="rId4"/>
    <p:sldId id="278" r:id="rId5"/>
    <p:sldId id="260" r:id="rId6"/>
    <p:sldId id="261" r:id="rId7"/>
    <p:sldId id="262" r:id="rId8"/>
    <p:sldId id="263" r:id="rId9"/>
    <p:sldId id="265" r:id="rId10"/>
    <p:sldId id="266" r:id="rId11"/>
    <p:sldId id="269" r:id="rId12"/>
    <p:sldId id="268" r:id="rId13"/>
    <p:sldId id="271" r:id="rId14"/>
    <p:sldId id="272" r:id="rId15"/>
    <p:sldId id="270" r:id="rId16"/>
    <p:sldId id="273" r:id="rId17"/>
    <p:sldId id="274" r:id="rId18"/>
    <p:sldId id="275" r:id="rId19"/>
    <p:sldId id="276" r:id="rId20"/>
    <p:sldId id="279" r:id="rId21"/>
    <p:sldId id="280" r:id="rId2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9" d="100"/>
          <a:sy n="59" d="100"/>
        </p:scale>
        <p:origin x="-1128" y="-2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85800" y="3197225"/>
            <a:ext cx="77724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F95799-6DBA-4B16-B2DF-1720CBAD7187}" type="datetimeFigureOut">
              <a:rPr lang="zh-CN" altLang="en-US"/>
              <a:pPr>
                <a:defRPr/>
              </a:pPr>
              <a:t>2010/5/20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8DA178-168D-4505-AA1D-258AFB0FD26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FCEF45-3FAC-4339-B9BA-0FDF59DB5366}" type="datetimeFigureOut">
              <a:rPr lang="zh-CN" altLang="en-US"/>
              <a:pPr>
                <a:defRPr/>
              </a:pPr>
              <a:t>2010/5/20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FF9C2C-F06E-4A09-A88C-447348A6009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23491B-DCFF-4FC2-A8F6-297948AE625D}" type="datetimeFigureOut">
              <a:rPr lang="zh-CN" altLang="en-US"/>
              <a:pPr>
                <a:defRPr/>
              </a:pPr>
              <a:t>2010/5/20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405CE5-3DC3-44BC-8A5F-36B495805ED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73025" y="6400800"/>
            <a:ext cx="3200400" cy="28416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4F7059-701F-4C51-9087-9DE168AF7A7C}" type="datetimeFigureOut">
              <a:rPr lang="zh-CN" altLang="en-US"/>
              <a:pPr>
                <a:defRPr/>
              </a:pPr>
              <a:t>2010/5/20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825" y="6400800"/>
            <a:ext cx="3733800" cy="28416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3B51DB-38B4-4532-AD0F-8D1B6FAF033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85800" y="3143250"/>
            <a:ext cx="77724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05B4C8-BCCE-4C37-ADEA-5F5BCE6C6832}" type="datetimeFigureOut">
              <a:rPr lang="zh-CN" altLang="en-US"/>
              <a:pPr>
                <a:defRPr/>
              </a:pPr>
              <a:t>2010/5/20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1B309B-4762-4CFB-8717-DCB292A5EC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DD9D82-9D98-443B-BEC8-379AD9B38345}" type="datetimeFigureOut">
              <a:rPr lang="zh-CN" altLang="en-US"/>
              <a:pPr>
                <a:defRPr/>
              </a:pPr>
              <a:t>2010/5/20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F4550B-6E1D-43EE-85AA-9418F66990C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8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177110-DE92-442B-9D38-257A9C081951}" type="datetimeFigureOut">
              <a:rPr lang="zh-CN" altLang="en-US"/>
              <a:pPr>
                <a:defRPr/>
              </a:pPr>
              <a:t>2010/5/20</a:t>
            </a:fld>
            <a:endParaRPr lang="zh-CN" altLang="en-US"/>
          </a:p>
        </p:txBody>
      </p:sp>
      <p:sp>
        <p:nvSpPr>
          <p:cNvPr id="9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F4F8EB-64EA-41CC-A24A-E15492F6B52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FD399E-885C-4C55-A1AB-8EA309645834}" type="datetimeFigureOut">
              <a:rPr lang="zh-CN" altLang="en-US"/>
              <a:pPr>
                <a:defRPr/>
              </a:pPr>
              <a:t>2010/5/20</a:t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CAD6A-FCDD-4D39-8945-AB97422DCB4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ECD09A-7318-405E-8B91-E946E11BD65D}" type="datetimeFigureOut">
              <a:rPr lang="zh-CN" altLang="en-US"/>
              <a:pPr>
                <a:defRPr/>
              </a:pPr>
              <a:t>2010/5/20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A6DD08-097D-4791-AEA9-3FAC3765360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786063" y="1054100"/>
            <a:ext cx="5903912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7C6FBA-DACF-4653-905E-B84D70F51B88}" type="datetimeFigureOut">
              <a:rPr lang="zh-CN" altLang="en-US"/>
              <a:pPr>
                <a:defRPr/>
              </a:pPr>
              <a:t>2010/5/20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71C93E-9665-4A94-A6D0-C9AD77B3B30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/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A78136-EC84-4A6F-BA41-36E5ADE3B2D8}" type="datetimeFigureOut">
              <a:rPr lang="zh-CN" altLang="en-US"/>
              <a:pPr>
                <a:defRPr/>
              </a:pPr>
              <a:t>2010/5/20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219BCC-889B-47D6-BB54-C56B9618C62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613"/>
            <a:ext cx="9144000" cy="179387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27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1028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68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36B6CB7E-E384-4A70-B8D2-8910C07E5437}" type="datetimeFigureOut">
              <a:rPr lang="zh-CN" altLang="en-US"/>
              <a:pPr>
                <a:defRPr/>
              </a:pPr>
              <a:t>2010/5/20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latinLnBrk="0" hangingPunct="1">
              <a:defRPr kumimoji="0" sz="1100" b="0">
                <a:solidFill>
                  <a:schemeClr val="tx2">
                    <a:lumMod val="75000"/>
                    <a:lumOff val="25000"/>
                  </a:schemeClr>
                </a:solidFill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11609461-3B47-4A3E-9D09-C0B745B5DB0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795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4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itchFamily="34" charset="0"/>
          <a:ea typeface="微软雅黑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itchFamily="34" charset="0"/>
          <a:ea typeface="微软雅黑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itchFamily="34" charset="0"/>
          <a:ea typeface="微软雅黑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itchFamily="34" charset="0"/>
          <a:ea typeface="微软雅黑" pitchFamily="34" charset="-122"/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ß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Þ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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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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H:\&#26149;&#27743;&#33457;&#26376;&#22812;\&#20048;&#26354;.mp3" TargetMode="Externa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12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H:\&#26149;&#27743;&#33457;&#26376;&#22812;\&#26391;&#35835;.mp3" TargetMode="External"/><Relationship Id="rId6" Type="http://schemas.openxmlformats.org/officeDocument/2006/relationships/image" Target="../media/image10.jpeg"/><Relationship Id="rId11" Type="http://schemas.openxmlformats.org/officeDocument/2006/relationships/image" Target="../media/image15.jpeg"/><Relationship Id="rId5" Type="http://schemas.openxmlformats.org/officeDocument/2006/relationships/image" Target="../media/image9.jpeg"/><Relationship Id="rId10" Type="http://schemas.openxmlformats.org/officeDocument/2006/relationships/image" Target="../media/image14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1538288"/>
          </a:xfrm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8"/>
            <a:ext cx="6400800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zh-CN" altLang="en-US"/>
          </a:p>
        </p:txBody>
      </p:sp>
      <p:pic>
        <p:nvPicPr>
          <p:cNvPr id="12292" name="图片 4" descr="20080324154117_2466171460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乐曲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500" y="60007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10)">
                                      <p:cBhvr>
                                        <p:cTn id="6" dur="55274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3" descr="图片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285750" y="2393950"/>
            <a:ext cx="8643938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en-US" altLang="zh-CN" sz="3200">
                <a:latin typeface="Calibri" pitchFamily="34" charset="0"/>
              </a:rPr>
              <a:t>        </a:t>
            </a:r>
            <a:r>
              <a:rPr lang="zh-CN" altLang="en-US" sz="4000" b="1">
                <a:latin typeface="Calibri" pitchFamily="34" charset="0"/>
              </a:rPr>
              <a:t>全诗以月为主体，紧扣月下的春、江、花，月是诗中生命的纽带，统摄全诗。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1428750"/>
            <a:ext cx="9144000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altLang="zh-CN" sz="4000" b="1">
              <a:latin typeface="Calibri" pitchFamily="34" charset="0"/>
            </a:endParaRPr>
          </a:p>
          <a:p>
            <a:r>
              <a:rPr lang="en-US" altLang="zh-CN" sz="4000" b="1">
                <a:latin typeface="Calibri" pitchFamily="34" charset="0"/>
              </a:rPr>
              <a:t>       </a:t>
            </a:r>
            <a:r>
              <a:rPr lang="zh-CN" altLang="en-US" sz="4000" b="1">
                <a:latin typeface="Calibri" pitchFamily="34" charset="0"/>
              </a:rPr>
              <a:t>在结构上，月经历了</a:t>
            </a:r>
            <a:r>
              <a:rPr lang="zh-CN" altLang="en-US" sz="4000" b="1">
                <a:solidFill>
                  <a:srgbClr val="FF0000"/>
                </a:solidFill>
                <a:latin typeface="Calibri" pitchFamily="34" charset="0"/>
              </a:rPr>
              <a:t>升起、高照、西斜、落下</a:t>
            </a:r>
            <a:r>
              <a:rPr lang="zh-CN" altLang="en-US" sz="4000" b="1">
                <a:latin typeface="Calibri" pitchFamily="34" charset="0"/>
              </a:rPr>
              <a:t>的过程。在月的笼罩下，</a:t>
            </a:r>
            <a:r>
              <a:rPr lang="zh-CN" altLang="en-US" sz="4000" b="1">
                <a:solidFill>
                  <a:srgbClr val="FF0000"/>
                </a:solidFill>
                <a:latin typeface="Calibri" pitchFamily="34" charset="0"/>
              </a:rPr>
              <a:t>月与江水、沙滩、夜空、原野、花林、飞霜、扁舟子、思妇、高楼、镜台、鸿雁、鱼龙</a:t>
            </a:r>
            <a:r>
              <a:rPr lang="zh-CN" altLang="en-US" sz="4000" b="1">
                <a:latin typeface="Calibri" pitchFamily="34" charset="0"/>
              </a:rPr>
              <a:t>等组成了不同的充满画意的场景，令人难忘。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3" descr="图片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0" y="1676400"/>
            <a:ext cx="9144000" cy="4572000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marL="342900" indent="-342900" algn="just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CN" sz="4000" b="1" dirty="0">
                <a:solidFill>
                  <a:srgbClr val="CC0000"/>
                </a:solidFill>
                <a:latin typeface="+mn-lt"/>
                <a:ea typeface="+mn-ea"/>
              </a:rPr>
              <a:t> </a:t>
            </a:r>
            <a:r>
              <a:rPr lang="zh-CN" altLang="en-US" sz="4000" b="1" dirty="0">
                <a:solidFill>
                  <a:srgbClr val="FF0000"/>
                </a:solidFill>
                <a:latin typeface="+mn-lt"/>
                <a:ea typeface="+mn-ea"/>
              </a:rPr>
              <a:t>“月”</a:t>
            </a:r>
            <a:r>
              <a:rPr lang="zh-CN" altLang="en-US" sz="4000" b="1" dirty="0">
                <a:latin typeface="+mn-lt"/>
                <a:ea typeface="+mn-ea"/>
              </a:rPr>
              <a:t>是全诗的</a:t>
            </a:r>
            <a:r>
              <a:rPr lang="zh-CN" altLang="en-US" sz="4000" b="1" dirty="0">
                <a:solidFill>
                  <a:srgbClr val="FF0000"/>
                </a:solidFill>
                <a:latin typeface="+mn-lt"/>
                <a:ea typeface="+mn-ea"/>
              </a:rPr>
              <a:t>灵魂</a:t>
            </a:r>
            <a:r>
              <a:rPr lang="zh-CN" altLang="en-US" sz="4000" b="1" dirty="0">
                <a:latin typeface="+mn-lt"/>
                <a:ea typeface="+mn-ea"/>
              </a:rPr>
              <a:t>，具体表现为：</a:t>
            </a:r>
            <a:endParaRPr lang="zh-CN" altLang="en-US" sz="4000" b="1" dirty="0">
              <a:latin typeface="宋体" charset="-122"/>
              <a:ea typeface="+mn-ea"/>
            </a:endParaRPr>
          </a:p>
          <a:p>
            <a:pPr marL="342900" indent="-342900" algn="just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4000" b="1" dirty="0">
                <a:latin typeface="宋体" charset="-122"/>
                <a:ea typeface="+mn-ea"/>
              </a:rPr>
              <a:t>一、</a:t>
            </a:r>
            <a:r>
              <a:rPr lang="zh-CN" altLang="en-US" sz="4000" b="1" dirty="0">
                <a:latin typeface="+mn-lt"/>
                <a:ea typeface="+mn-ea"/>
              </a:rPr>
              <a:t>“月”是全诗</a:t>
            </a:r>
            <a:r>
              <a:rPr lang="zh-CN" altLang="en-US" sz="4000" b="1" dirty="0">
                <a:solidFill>
                  <a:srgbClr val="0000FF"/>
                </a:solidFill>
                <a:latin typeface="+mn-lt"/>
                <a:ea typeface="+mn-ea"/>
              </a:rPr>
              <a:t>起止的外在线索</a:t>
            </a:r>
            <a:r>
              <a:rPr lang="zh-CN" altLang="en-US" sz="4000" b="1" dirty="0">
                <a:latin typeface="+mn-lt"/>
                <a:ea typeface="+mn-ea"/>
              </a:rPr>
              <a:t>。</a:t>
            </a:r>
          </a:p>
          <a:p>
            <a:pPr marL="342900" indent="-342900" algn="just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4000" b="1" dirty="0">
                <a:latin typeface="宋体" charset="-122"/>
                <a:ea typeface="+mn-ea"/>
              </a:rPr>
              <a:t>二、</a:t>
            </a:r>
            <a:r>
              <a:rPr lang="zh-CN" altLang="en-US" sz="4000" b="1" dirty="0">
                <a:latin typeface="+mn-lt"/>
                <a:ea typeface="+mn-ea"/>
              </a:rPr>
              <a:t>“月”是</a:t>
            </a:r>
            <a:r>
              <a:rPr lang="zh-CN" altLang="en-US" sz="4000" b="1" dirty="0">
                <a:solidFill>
                  <a:srgbClr val="0000FF"/>
                </a:solidFill>
                <a:latin typeface="+mn-lt"/>
                <a:ea typeface="+mn-ea"/>
              </a:rPr>
              <a:t>景物描写的主体</a:t>
            </a:r>
            <a:r>
              <a:rPr lang="zh-CN" altLang="en-US" sz="4000" b="1" dirty="0">
                <a:latin typeface="+mn-lt"/>
                <a:ea typeface="+mn-ea"/>
              </a:rPr>
              <a:t>。</a:t>
            </a:r>
            <a:endParaRPr lang="zh-CN" altLang="en-US" sz="4000" b="1" dirty="0">
              <a:latin typeface="宋体" charset="-122"/>
              <a:ea typeface="+mn-ea"/>
            </a:endParaRPr>
          </a:p>
          <a:p>
            <a:pPr marL="342900" indent="-342900" algn="just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4000" b="1" dirty="0">
                <a:latin typeface="宋体" charset="-122"/>
                <a:ea typeface="+mn-ea"/>
              </a:rPr>
              <a:t>三、</a:t>
            </a:r>
            <a:r>
              <a:rPr lang="zh-CN" altLang="en-US" sz="4000" b="1" dirty="0">
                <a:latin typeface="Times New Roman"/>
                <a:ea typeface="+mn-ea"/>
              </a:rPr>
              <a:t>“</a:t>
            </a:r>
            <a:r>
              <a:rPr lang="zh-CN" altLang="en-US" sz="4000" b="1" dirty="0">
                <a:latin typeface="宋体" charset="-122"/>
                <a:ea typeface="+mn-ea"/>
              </a:rPr>
              <a:t>月</a:t>
            </a:r>
            <a:r>
              <a:rPr lang="zh-CN" altLang="en-US" sz="4000" b="1" dirty="0">
                <a:latin typeface="Times New Roman"/>
                <a:ea typeface="+mn-ea"/>
              </a:rPr>
              <a:t>”</a:t>
            </a:r>
            <a:r>
              <a:rPr lang="zh-CN" altLang="en-US" sz="4000" b="1" dirty="0">
                <a:latin typeface="宋体" charset="-122"/>
                <a:ea typeface="+mn-ea"/>
              </a:rPr>
              <a:t>是</a:t>
            </a:r>
            <a:r>
              <a:rPr lang="zh-CN" altLang="en-US" sz="4000" b="1" dirty="0">
                <a:solidFill>
                  <a:srgbClr val="0000FF"/>
                </a:solidFill>
                <a:latin typeface="宋体" charset="-122"/>
                <a:ea typeface="+mn-ea"/>
              </a:rPr>
              <a:t>哲理思考的凭借</a:t>
            </a:r>
            <a:r>
              <a:rPr lang="zh-CN" altLang="en-US" sz="4000" b="1" dirty="0">
                <a:latin typeface="宋体" charset="-122"/>
                <a:ea typeface="+mn-ea"/>
              </a:rPr>
              <a:t> 。</a:t>
            </a:r>
          </a:p>
          <a:p>
            <a:pPr marL="342900" indent="-342900" algn="just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4000" b="1" dirty="0">
                <a:latin typeface="宋体" charset="-122"/>
                <a:ea typeface="+mn-ea"/>
              </a:rPr>
              <a:t>四、</a:t>
            </a:r>
            <a:r>
              <a:rPr lang="zh-CN" altLang="en-US" sz="4000" b="1" dirty="0">
                <a:latin typeface="+mn-lt"/>
                <a:ea typeface="+mn-ea"/>
              </a:rPr>
              <a:t>“月”是抒写</a:t>
            </a:r>
            <a:r>
              <a:rPr lang="zh-CN" altLang="en-US" sz="4000" b="1" dirty="0">
                <a:solidFill>
                  <a:srgbClr val="0000FF"/>
                </a:solidFill>
                <a:latin typeface="+mn-lt"/>
                <a:ea typeface="+mn-ea"/>
              </a:rPr>
              <a:t>离情别绪的依托</a:t>
            </a:r>
            <a:r>
              <a:rPr lang="zh-CN" altLang="en-US" sz="3600" dirty="0">
                <a:latin typeface="+mn-lt"/>
                <a:ea typeface="+mn-ea"/>
              </a:rPr>
              <a:t>。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defRPr/>
            </a:pPr>
            <a:endParaRPr lang="en-US" altLang="zh-CN" sz="3600" dirty="0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3" descr="图片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Text Box 7"/>
          <p:cNvSpPr txBox="1">
            <a:spLocks noChangeArrowheads="1"/>
          </p:cNvSpPr>
          <p:nvPr/>
        </p:nvSpPr>
        <p:spPr bwMode="auto">
          <a:xfrm>
            <a:off x="571500" y="2286000"/>
            <a:ext cx="7993063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    贯穿全文的是一</a:t>
            </a:r>
            <a:r>
              <a:rPr lang="zh-CN" altLang="en-US" sz="4000" b="1">
                <a:solidFill>
                  <a:srgbClr val="000000"/>
                </a:solidFill>
                <a:ea typeface="隶书" pitchFamily="49" charset="-122"/>
              </a:rPr>
              <a:t>“</a:t>
            </a:r>
            <a:r>
              <a:rPr lang="zh-CN" altLang="en-US" sz="4000" b="1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月</a:t>
            </a:r>
            <a:r>
              <a:rPr lang="zh-CN" altLang="en-US" sz="4000" b="1">
                <a:solidFill>
                  <a:srgbClr val="000000"/>
                </a:solidFill>
                <a:ea typeface="隶书" pitchFamily="49" charset="-122"/>
              </a:rPr>
              <a:t>”</a:t>
            </a:r>
            <a:r>
              <a:rPr lang="zh-CN" altLang="en-US" sz="4000" b="1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字，在诗中，月已不再是月，而成了一种情感的载体，这就是中国文人的一种</a:t>
            </a:r>
            <a:r>
              <a:rPr lang="zh-CN" altLang="en-US" sz="4000" b="1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明月情结</a:t>
            </a:r>
            <a:r>
              <a:rPr lang="zh-CN" altLang="en-US" sz="4000" b="1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4"/>
          <p:cNvSpPr txBox="1">
            <a:spLocks noChangeArrowheads="1"/>
          </p:cNvSpPr>
          <p:nvPr/>
        </p:nvSpPr>
        <p:spPr bwMode="auto">
          <a:xfrm>
            <a:off x="1169988" y="441325"/>
            <a:ext cx="69024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/>
              <a:t>古典诗歌中关于“月”的意象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0" y="1643063"/>
            <a:ext cx="9144000" cy="37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4000" b="1">
                <a:solidFill>
                  <a:srgbClr val="0066FF"/>
                </a:solidFill>
              </a:rPr>
              <a:t>春花秋月何时了，往事知多少？</a:t>
            </a:r>
          </a:p>
          <a:p>
            <a:r>
              <a:rPr kumimoji="1" lang="zh-CN" altLang="en-US" sz="4000" b="1">
                <a:solidFill>
                  <a:srgbClr val="0066FF"/>
                </a:solidFill>
              </a:rPr>
              <a:t>                       </a:t>
            </a:r>
            <a:r>
              <a:rPr kumimoji="1" lang="en-US" altLang="zh-CN" sz="4000" b="1">
                <a:solidFill>
                  <a:srgbClr val="0066FF"/>
                </a:solidFill>
              </a:rPr>
              <a:t>——</a:t>
            </a:r>
            <a:r>
              <a:rPr kumimoji="1" lang="zh-CN" altLang="en-US" sz="4000" b="1">
                <a:solidFill>
                  <a:srgbClr val="0066FF"/>
                </a:solidFill>
              </a:rPr>
              <a:t>李煜</a:t>
            </a:r>
            <a:r>
              <a:rPr kumimoji="1" lang="en-US" altLang="zh-CN" sz="4000" b="1">
                <a:solidFill>
                  <a:srgbClr val="0066FF"/>
                </a:solidFill>
              </a:rPr>
              <a:t>《</a:t>
            </a:r>
            <a:r>
              <a:rPr kumimoji="1" lang="zh-CN" altLang="en-US" sz="4000" b="1">
                <a:solidFill>
                  <a:srgbClr val="0066FF"/>
                </a:solidFill>
              </a:rPr>
              <a:t>虞美人</a:t>
            </a:r>
            <a:r>
              <a:rPr kumimoji="1" lang="en-US" altLang="zh-CN" sz="4000" b="1">
                <a:solidFill>
                  <a:srgbClr val="0066FF"/>
                </a:solidFill>
              </a:rPr>
              <a:t>》</a:t>
            </a:r>
          </a:p>
          <a:p>
            <a:endParaRPr kumimoji="1" lang="en-US" altLang="zh-CN" sz="4000" b="1">
              <a:solidFill>
                <a:srgbClr val="0066FF"/>
              </a:solidFill>
            </a:endParaRPr>
          </a:p>
          <a:p>
            <a:r>
              <a:rPr lang="zh-CN" altLang="en-US" sz="4000" b="1">
                <a:solidFill>
                  <a:srgbClr val="0066FF"/>
                </a:solidFill>
              </a:rPr>
              <a:t>今人不见古时月，今月曾经照古人。</a:t>
            </a:r>
          </a:p>
          <a:p>
            <a:r>
              <a:rPr lang="zh-CN" altLang="en-US" sz="4000" b="1">
                <a:solidFill>
                  <a:srgbClr val="0066FF"/>
                </a:solidFill>
              </a:rPr>
              <a:t>古人今人若流水，共看明月皆如此。</a:t>
            </a:r>
          </a:p>
          <a:p>
            <a:r>
              <a:rPr lang="zh-CN" altLang="en-US" sz="4000" b="1">
                <a:solidFill>
                  <a:srgbClr val="0066FF"/>
                </a:solidFill>
              </a:rPr>
              <a:t>                       </a:t>
            </a:r>
            <a:r>
              <a:rPr lang="en-US" altLang="zh-CN" sz="4000" b="1">
                <a:solidFill>
                  <a:srgbClr val="0066FF"/>
                </a:solidFill>
              </a:rPr>
              <a:t>——</a:t>
            </a:r>
            <a:r>
              <a:rPr lang="zh-CN" altLang="en-US" sz="4000" b="1">
                <a:solidFill>
                  <a:srgbClr val="0066FF"/>
                </a:solidFill>
              </a:rPr>
              <a:t>李白</a:t>
            </a:r>
            <a:r>
              <a:rPr lang="en-US" altLang="zh-CN" sz="4000" b="1">
                <a:solidFill>
                  <a:srgbClr val="0066FF"/>
                </a:solidFill>
              </a:rPr>
              <a:t>《</a:t>
            </a:r>
            <a:r>
              <a:rPr lang="zh-CN" altLang="en-US" sz="4000" b="1">
                <a:solidFill>
                  <a:srgbClr val="0066FF"/>
                </a:solidFill>
              </a:rPr>
              <a:t>把酒问月</a:t>
            </a:r>
            <a:r>
              <a:rPr lang="en-US" altLang="zh-CN" sz="4000" b="1">
                <a:solidFill>
                  <a:srgbClr val="0066FF"/>
                </a:solidFill>
              </a:rPr>
              <a:t>》</a:t>
            </a:r>
            <a:endParaRPr kumimoji="1" lang="en-US" altLang="zh-CN" sz="4000" b="1">
              <a:solidFill>
                <a:srgbClr val="0066FF"/>
              </a:solidFill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786063" y="5649913"/>
            <a:ext cx="30718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</a:rPr>
              <a:t>时 间 意 象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4"/>
          <p:cNvSpPr txBox="1">
            <a:spLocks noChangeArrowheads="1"/>
          </p:cNvSpPr>
          <p:nvPr/>
        </p:nvSpPr>
        <p:spPr bwMode="auto">
          <a:xfrm>
            <a:off x="1169988" y="441325"/>
            <a:ext cx="69024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/>
              <a:t>古典诗歌中关于“月”的意象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0" y="1643063"/>
            <a:ext cx="9144000" cy="317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4000" b="1">
                <a:solidFill>
                  <a:srgbClr val="0066FF"/>
                </a:solidFill>
              </a:rPr>
              <a:t>月出惊山鸟，时鸣春涧中。</a:t>
            </a:r>
          </a:p>
          <a:p>
            <a:r>
              <a:rPr kumimoji="1" lang="zh-CN" altLang="en-US" sz="4000" b="1">
                <a:solidFill>
                  <a:srgbClr val="0066FF"/>
                </a:solidFill>
              </a:rPr>
              <a:t>                       </a:t>
            </a:r>
            <a:r>
              <a:rPr kumimoji="1" lang="en-US" altLang="zh-CN" sz="4000" b="1">
                <a:solidFill>
                  <a:srgbClr val="0066FF"/>
                </a:solidFill>
              </a:rPr>
              <a:t>——</a:t>
            </a:r>
            <a:r>
              <a:rPr kumimoji="1" lang="zh-CN" altLang="en-US" sz="4000" b="1">
                <a:solidFill>
                  <a:srgbClr val="0066FF"/>
                </a:solidFill>
              </a:rPr>
              <a:t>王维</a:t>
            </a:r>
            <a:r>
              <a:rPr kumimoji="1" lang="en-US" altLang="zh-CN" sz="4000" b="1">
                <a:solidFill>
                  <a:srgbClr val="0066FF"/>
                </a:solidFill>
              </a:rPr>
              <a:t>《</a:t>
            </a:r>
            <a:r>
              <a:rPr kumimoji="1" lang="zh-CN" altLang="en-US" sz="4000" b="1">
                <a:solidFill>
                  <a:srgbClr val="0066FF"/>
                </a:solidFill>
              </a:rPr>
              <a:t>鸟鸣涧</a:t>
            </a:r>
            <a:r>
              <a:rPr kumimoji="1" lang="en-US" altLang="zh-CN" sz="4000" b="1">
                <a:solidFill>
                  <a:srgbClr val="0066FF"/>
                </a:solidFill>
              </a:rPr>
              <a:t>》</a:t>
            </a:r>
          </a:p>
          <a:p>
            <a:endParaRPr kumimoji="1" lang="en-US" altLang="zh-CN" sz="4000" b="1">
              <a:solidFill>
                <a:srgbClr val="0066FF"/>
              </a:solidFill>
            </a:endParaRPr>
          </a:p>
          <a:p>
            <a:r>
              <a:rPr kumimoji="1" lang="zh-CN" altLang="en-US" sz="4000" b="1">
                <a:solidFill>
                  <a:srgbClr val="0066FF"/>
                </a:solidFill>
              </a:rPr>
              <a:t>星垂平野阔，月涌大江流。 </a:t>
            </a:r>
          </a:p>
          <a:p>
            <a:r>
              <a:rPr kumimoji="1" lang="zh-CN" altLang="en-US" sz="4000" b="1">
                <a:solidFill>
                  <a:srgbClr val="0066FF"/>
                </a:solidFill>
              </a:rPr>
              <a:t>                       </a:t>
            </a:r>
            <a:r>
              <a:rPr kumimoji="1" lang="en-US" altLang="zh-CN" sz="4000" b="1">
                <a:solidFill>
                  <a:srgbClr val="0066FF"/>
                </a:solidFill>
              </a:rPr>
              <a:t>——</a:t>
            </a:r>
            <a:r>
              <a:rPr kumimoji="1" lang="zh-CN" altLang="en-US" sz="4000" b="1">
                <a:solidFill>
                  <a:srgbClr val="0066FF"/>
                </a:solidFill>
              </a:rPr>
              <a:t>杜甫</a:t>
            </a:r>
            <a:r>
              <a:rPr kumimoji="1" lang="en-US" altLang="zh-CN" sz="4000" b="1">
                <a:solidFill>
                  <a:srgbClr val="0066FF"/>
                </a:solidFill>
              </a:rPr>
              <a:t>《</a:t>
            </a:r>
            <a:r>
              <a:rPr kumimoji="1" lang="zh-CN" altLang="en-US" sz="4000" b="1">
                <a:solidFill>
                  <a:srgbClr val="0066FF"/>
                </a:solidFill>
              </a:rPr>
              <a:t>旅夜抒怀</a:t>
            </a:r>
            <a:r>
              <a:rPr kumimoji="1" lang="en-US" altLang="zh-CN" sz="4000" b="1">
                <a:solidFill>
                  <a:srgbClr val="0066FF"/>
                </a:solidFill>
              </a:rPr>
              <a:t>》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786063" y="5649913"/>
            <a:ext cx="30718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</a:rPr>
              <a:t>空 间 意 象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4"/>
          <p:cNvSpPr txBox="1">
            <a:spLocks noChangeArrowheads="1"/>
          </p:cNvSpPr>
          <p:nvPr/>
        </p:nvSpPr>
        <p:spPr bwMode="auto">
          <a:xfrm>
            <a:off x="1169988" y="441325"/>
            <a:ext cx="69024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/>
              <a:t>古典诗歌中关于“月”的意象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85813" y="1357313"/>
            <a:ext cx="7858125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0066FF"/>
                </a:solidFill>
              </a:rPr>
              <a:t>今夜月明人尽望，不知秋思落谁家。</a:t>
            </a:r>
          </a:p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0066FF"/>
                </a:solidFill>
              </a:rPr>
              <a:t>               </a:t>
            </a:r>
            <a:r>
              <a:rPr lang="en-US" altLang="zh-CN" sz="3200" b="1">
                <a:solidFill>
                  <a:srgbClr val="0066FF"/>
                </a:solidFill>
              </a:rPr>
              <a:t>——</a:t>
            </a:r>
            <a:r>
              <a:rPr lang="zh-CN" altLang="en-US" sz="3200" b="1">
                <a:solidFill>
                  <a:srgbClr val="0066FF"/>
                </a:solidFill>
              </a:rPr>
              <a:t>王建</a:t>
            </a:r>
            <a:r>
              <a:rPr lang="en-US" altLang="zh-CN" sz="3200" b="1">
                <a:solidFill>
                  <a:srgbClr val="0066FF"/>
                </a:solidFill>
              </a:rPr>
              <a:t>《</a:t>
            </a:r>
            <a:r>
              <a:rPr lang="zh-CN" altLang="en-US" sz="3200" b="1">
                <a:solidFill>
                  <a:srgbClr val="0066FF"/>
                </a:solidFill>
              </a:rPr>
              <a:t>十五夜望寄杜郎中</a:t>
            </a:r>
            <a:r>
              <a:rPr lang="en-US" altLang="zh-CN" sz="3200" b="1">
                <a:solidFill>
                  <a:srgbClr val="0066FF"/>
                </a:solidFill>
              </a:rPr>
              <a:t>》</a:t>
            </a:r>
            <a:r>
              <a:rPr lang="zh-CN" altLang="en-US" sz="3200" b="1">
                <a:solidFill>
                  <a:srgbClr val="0066FF"/>
                </a:solidFill>
              </a:rPr>
              <a:t>月落乌啼霜满天，江枫渔火对愁眠。</a:t>
            </a:r>
          </a:p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0066FF"/>
                </a:solidFill>
              </a:rPr>
              <a:t>               </a:t>
            </a:r>
            <a:r>
              <a:rPr lang="en-US" altLang="zh-CN" sz="3200" b="1">
                <a:solidFill>
                  <a:srgbClr val="0066FF"/>
                </a:solidFill>
              </a:rPr>
              <a:t>——</a:t>
            </a:r>
            <a:r>
              <a:rPr lang="zh-CN" altLang="en-US" sz="3200" b="1">
                <a:solidFill>
                  <a:srgbClr val="0066FF"/>
                </a:solidFill>
              </a:rPr>
              <a:t>张继</a:t>
            </a:r>
            <a:r>
              <a:rPr lang="en-US" altLang="zh-CN" sz="3200" b="1">
                <a:solidFill>
                  <a:srgbClr val="0066FF"/>
                </a:solidFill>
              </a:rPr>
              <a:t>《</a:t>
            </a:r>
            <a:r>
              <a:rPr lang="zh-CN" altLang="en-US" sz="3200" b="1">
                <a:solidFill>
                  <a:srgbClr val="0066FF"/>
                </a:solidFill>
              </a:rPr>
              <a:t>枫桥夜泊</a:t>
            </a:r>
            <a:r>
              <a:rPr lang="en-US" altLang="zh-CN" sz="3200" b="1">
                <a:solidFill>
                  <a:srgbClr val="0066FF"/>
                </a:solidFill>
              </a:rPr>
              <a:t>》</a:t>
            </a:r>
          </a:p>
          <a:p>
            <a:pPr>
              <a:lnSpc>
                <a:spcPct val="120000"/>
              </a:lnSpc>
            </a:pPr>
            <a:r>
              <a:rPr kumimoji="1" lang="zh-CN" altLang="en-US" sz="3200" b="1">
                <a:solidFill>
                  <a:srgbClr val="0066FF"/>
                </a:solidFill>
              </a:rPr>
              <a:t>海上生明月，天涯共此时。</a:t>
            </a:r>
          </a:p>
          <a:p>
            <a:r>
              <a:rPr kumimoji="1" lang="zh-CN" altLang="en-US" sz="3200" b="1">
                <a:solidFill>
                  <a:srgbClr val="0066FF"/>
                </a:solidFill>
              </a:rPr>
              <a:t>               </a:t>
            </a:r>
            <a:r>
              <a:rPr kumimoji="1" lang="en-US" altLang="zh-CN" sz="3200" b="1">
                <a:solidFill>
                  <a:srgbClr val="0066FF"/>
                </a:solidFill>
              </a:rPr>
              <a:t>——</a:t>
            </a:r>
            <a:r>
              <a:rPr kumimoji="1" lang="zh-CN" altLang="en-US" sz="3200" b="1">
                <a:solidFill>
                  <a:srgbClr val="0066FF"/>
                </a:solidFill>
              </a:rPr>
              <a:t>张九龄</a:t>
            </a:r>
            <a:r>
              <a:rPr kumimoji="1" lang="en-US" altLang="zh-CN" sz="3200" b="1">
                <a:solidFill>
                  <a:srgbClr val="0066FF"/>
                </a:solidFill>
              </a:rPr>
              <a:t>《</a:t>
            </a:r>
            <a:r>
              <a:rPr kumimoji="1" lang="zh-CN" altLang="en-US" sz="3200" b="1">
                <a:solidFill>
                  <a:srgbClr val="0066FF"/>
                </a:solidFill>
              </a:rPr>
              <a:t>望月怀远</a:t>
            </a:r>
            <a:r>
              <a:rPr kumimoji="1" lang="en-US" altLang="zh-CN" sz="3200" b="1">
                <a:solidFill>
                  <a:srgbClr val="0066FF"/>
                </a:solidFill>
              </a:rPr>
              <a:t>》</a:t>
            </a:r>
          </a:p>
          <a:p>
            <a:r>
              <a:rPr lang="zh-CN" altLang="en-US" sz="3200" b="1">
                <a:solidFill>
                  <a:srgbClr val="0066FF"/>
                </a:solidFill>
              </a:rPr>
              <a:t>人生如梦，一尊还酹江月。</a:t>
            </a:r>
          </a:p>
          <a:p>
            <a:r>
              <a:rPr lang="zh-CN" altLang="en-US" sz="3200" b="1">
                <a:solidFill>
                  <a:srgbClr val="0066FF"/>
                </a:solidFill>
              </a:rPr>
              <a:t>               </a:t>
            </a:r>
            <a:r>
              <a:rPr lang="en-US" altLang="zh-CN" sz="3200" b="1">
                <a:solidFill>
                  <a:srgbClr val="0066FF"/>
                </a:solidFill>
              </a:rPr>
              <a:t>——</a:t>
            </a:r>
            <a:r>
              <a:rPr lang="zh-CN" altLang="en-US" sz="3200" b="1">
                <a:solidFill>
                  <a:srgbClr val="0066FF"/>
                </a:solidFill>
              </a:rPr>
              <a:t>苏轼</a:t>
            </a:r>
            <a:r>
              <a:rPr lang="en-US" altLang="zh-CN" sz="3200" b="1">
                <a:solidFill>
                  <a:srgbClr val="0066FF"/>
                </a:solidFill>
              </a:rPr>
              <a:t>《</a:t>
            </a:r>
            <a:r>
              <a:rPr lang="zh-CN" altLang="en-US" sz="3200" b="1">
                <a:solidFill>
                  <a:srgbClr val="0066FF"/>
                </a:solidFill>
              </a:rPr>
              <a:t>念奴娇</a:t>
            </a:r>
            <a:r>
              <a:rPr lang="en-US" altLang="zh-CN" sz="3200" b="1">
                <a:solidFill>
                  <a:srgbClr val="0066FF"/>
                </a:solidFill>
              </a:rPr>
              <a:t>•</a:t>
            </a:r>
            <a:r>
              <a:rPr lang="zh-CN" altLang="en-US" sz="3200" b="1">
                <a:solidFill>
                  <a:srgbClr val="0066FF"/>
                </a:solidFill>
              </a:rPr>
              <a:t>赤壁怀古</a:t>
            </a:r>
            <a:r>
              <a:rPr lang="en-US" altLang="zh-CN" sz="3200" b="1">
                <a:solidFill>
                  <a:srgbClr val="0066FF"/>
                </a:solidFill>
              </a:rPr>
              <a:t>》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143250" y="5929313"/>
            <a:ext cx="30718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</a:rPr>
              <a:t>情感意 象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738313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>
                <a:solidFill>
                  <a:srgbClr val="FF5050"/>
                </a:solidFill>
                <a:latin typeface="楷体_GB2312" pitchFamily="49" charset="-122"/>
                <a:ea typeface="楷体_GB2312" pitchFamily="49" charset="-122"/>
              </a:rPr>
              <a:t>合作探讨</a:t>
            </a:r>
            <a:r>
              <a:rPr lang="en-US" altLang="zh-CN" sz="4000" b="1">
                <a:solidFill>
                  <a:srgbClr val="FF5050"/>
                </a:solidFill>
                <a:latin typeface="楷体_GB2312" pitchFamily="49" charset="-122"/>
                <a:ea typeface="楷体_GB2312" pitchFamily="49" charset="-122"/>
              </a:rPr>
              <a:t>:</a:t>
            </a:r>
            <a:r>
              <a:rPr lang="zh-CN" altLang="en-US" sz="32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从意象语言的角度分析诗歌中作者透露出的思想情感及哲理思考。</a:t>
            </a: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42875" y="3036888"/>
            <a:ext cx="8643938" cy="132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楷体_GB2312" pitchFamily="49" charset="-122"/>
                <a:ea typeface="楷体_GB2312" pitchFamily="49" charset="-122"/>
              </a:rPr>
              <a:t>    这首诗中</a:t>
            </a:r>
            <a:r>
              <a:rPr lang="zh-CN" altLang="en-US" sz="4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明月、江水、落花</a:t>
            </a:r>
            <a:r>
              <a:rPr lang="zh-CN" altLang="en-US" sz="4000" b="1">
                <a:latin typeface="楷体_GB2312" pitchFamily="49" charset="-122"/>
                <a:ea typeface="楷体_GB2312" pitchFamily="49" charset="-122"/>
              </a:rPr>
              <a:t>三个意象蕴涵的情感。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28675" name="内容占位符 3" descr="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1552575"/>
            <a:ext cx="9144000" cy="516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淮水东边旧时月，夜深还过女墙来。   刘禹锡</a:t>
            </a:r>
            <a:r>
              <a:rPr lang="en-US" altLang="zh-CN" sz="28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8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石头城</a:t>
            </a:r>
            <a:r>
              <a:rPr lang="en-US" altLang="zh-CN" sz="28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春花秋月何时了，往事知多少？         </a:t>
            </a:r>
            <a:r>
              <a:rPr kumimoji="1" lang="zh-CN" altLang="en-US" sz="28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李煜</a:t>
            </a:r>
            <a:r>
              <a:rPr kumimoji="1" lang="en-US" altLang="zh-CN" sz="28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kumimoji="1" lang="zh-CN" altLang="en-US" sz="28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虞美人</a:t>
            </a:r>
            <a:r>
              <a:rPr kumimoji="1" lang="en-US" altLang="zh-CN" sz="28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kumimoji="1" lang="zh-CN" altLang="en-US" sz="28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月出惊山鸟，时鸣春涧中。             王维</a:t>
            </a:r>
            <a:r>
              <a:rPr kumimoji="1" lang="en-US" altLang="zh-CN" sz="28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kumimoji="1" lang="zh-CN" altLang="en-US" sz="28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鸟鸣涧</a:t>
            </a:r>
            <a:r>
              <a:rPr kumimoji="1" lang="en-US" altLang="zh-CN" sz="28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kumimoji="1" lang="zh-CN" altLang="en-US" sz="28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星垂平野阔，月涌大江流。           杜甫</a:t>
            </a:r>
            <a:r>
              <a:rPr kumimoji="1" lang="en-US" altLang="zh-CN" sz="28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kumimoji="1" lang="zh-CN" altLang="en-US" sz="28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旅夜抒怀</a:t>
            </a:r>
            <a:r>
              <a:rPr kumimoji="1" lang="en-US" altLang="zh-CN" sz="28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月落乌啼霜满天，江枫渔火对愁眠。   张继</a:t>
            </a:r>
            <a:r>
              <a:rPr lang="en-US" altLang="zh-CN" sz="28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8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枫桥夜泊</a:t>
            </a:r>
            <a:r>
              <a:rPr lang="en-US" altLang="zh-CN" sz="28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人有悲欢离合，月有阴晴圆缺 。      苏轼</a:t>
            </a:r>
            <a:r>
              <a:rPr lang="en-US" altLang="zh-CN" sz="28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8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水调歌头</a:t>
            </a:r>
            <a:r>
              <a:rPr lang="en-US" altLang="zh-CN" sz="28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今宵酒醒何处？杨柳岸，晓风残月。     柳永</a:t>
            </a:r>
            <a:r>
              <a:rPr lang="en-US" altLang="zh-CN" sz="28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8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雨铃霖</a:t>
            </a:r>
            <a:r>
              <a:rPr lang="en-US" altLang="zh-CN" sz="28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同来望月人何在，风景依稀似去年。   赵嘏</a:t>
            </a:r>
            <a:r>
              <a:rPr lang="en-US" altLang="zh-CN" sz="28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8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江楼旧感</a:t>
            </a:r>
            <a:r>
              <a:rPr lang="en-US" altLang="zh-CN" sz="28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</a:p>
        </p:txBody>
      </p:sp>
      <p:sp>
        <p:nvSpPr>
          <p:cNvPr id="5" name="WordArt 27"/>
          <p:cNvSpPr>
            <a:spLocks noChangeArrowheads="1" noChangeShapeType="1" noTextEdit="1"/>
          </p:cNvSpPr>
          <p:nvPr/>
        </p:nvSpPr>
        <p:spPr bwMode="auto">
          <a:xfrm>
            <a:off x="510182" y="386984"/>
            <a:ext cx="3276000" cy="756000"/>
          </a:xfrm>
          <a:prstGeom prst="rect">
            <a:avLst/>
          </a:prstGeom>
        </p:spPr>
        <p:txBody>
          <a:bodyPr wrap="none" fromWordArt="1">
            <a:prstTxWarp prst="textPlain">
              <a:avLst/>
            </a:prstTxWarp>
          </a:bodyPr>
          <a:lstStyle/>
          <a:p>
            <a:pPr algn="ctr">
              <a:defRPr/>
            </a:pPr>
            <a:r>
              <a:rPr lang="zh-CN" altLang="en-US" sz="3600" kern="1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60000" endA="900" endPos="60000" dist="60007" dir="5400000" sy="-100000" algn="bl" rotWithShape="0"/>
                </a:effectLst>
                <a:latin typeface="隶书"/>
                <a:ea typeface="+mj-ea"/>
              </a:rPr>
              <a:t>明月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1914525"/>
            <a:ext cx="8858250" cy="4586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Bef>
                <a:spcPts val="0"/>
              </a:spcBef>
              <a:defRPr/>
            </a:pPr>
            <a:r>
              <a:rPr lang="zh-CN" altLang="en-US" sz="4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zh-CN" altLang="en-US" sz="3600" b="1" dirty="0">
                <a:solidFill>
                  <a:schemeClr val="bg1"/>
                </a:solidFill>
                <a:latin typeface="+mj-ea"/>
                <a:cs typeface="Times New Roman" pitchFamily="18" charset="0"/>
              </a:rPr>
              <a:t>面对宇宙的浩瀚，明月的无穷，人生的有限，多少伤时、惜时、叹时之作流传千古，月早已由“白玉盘”意化为如流水一般东去不回的</a:t>
            </a:r>
            <a:r>
              <a:rPr lang="zh-CN" altLang="en-US" sz="3600" b="1" dirty="0">
                <a:solidFill>
                  <a:srgbClr val="FFFF00"/>
                </a:solidFill>
                <a:latin typeface="+mj-ea"/>
                <a:cs typeface="Times New Roman" pitchFamily="18" charset="0"/>
              </a:rPr>
              <a:t>时间意象</a:t>
            </a:r>
            <a:r>
              <a:rPr lang="zh-CN" altLang="en-US" sz="3600" b="1" dirty="0">
                <a:solidFill>
                  <a:schemeClr val="bg1"/>
                </a:solidFill>
                <a:latin typeface="+mj-ea"/>
                <a:cs typeface="Times New Roman" pitchFamily="18" charset="0"/>
              </a:rPr>
              <a:t>，让人在浩淼无穷、深邃永恒的宇宙面前，顿生</a:t>
            </a:r>
            <a:r>
              <a:rPr lang="zh-CN" altLang="en-US" sz="3600" b="1" dirty="0">
                <a:solidFill>
                  <a:srgbClr val="FFFF00"/>
                </a:solidFill>
                <a:latin typeface="+mj-ea"/>
                <a:cs typeface="Times New Roman" pitchFamily="18" charset="0"/>
              </a:rPr>
              <a:t>渺小之感、短暂之感，</a:t>
            </a:r>
            <a:r>
              <a:rPr lang="zh-CN" altLang="en-US" sz="3600" b="1" dirty="0">
                <a:solidFill>
                  <a:schemeClr val="bg1"/>
                </a:solidFill>
                <a:latin typeface="+mj-ea"/>
                <a:cs typeface="Times New Roman" pitchFamily="18" charset="0"/>
              </a:rPr>
              <a:t>更激起和历史洪流相融，奋力在短暂的人生中有为的斗志。</a:t>
            </a:r>
          </a:p>
          <a:p>
            <a:pPr algn="just">
              <a:spcBef>
                <a:spcPts val="0"/>
              </a:spcBef>
              <a:defRPr/>
            </a:pPr>
            <a:r>
              <a:rPr lang="zh-CN" altLang="en-US" sz="3600" b="1" dirty="0">
                <a:solidFill>
                  <a:schemeClr val="bg1"/>
                </a:solidFill>
                <a:latin typeface="+mj-ea"/>
                <a:cs typeface="Times New Roman" pitchFamily="18" charset="0"/>
              </a:rPr>
              <a:t>        当然，月还是</a:t>
            </a:r>
            <a:r>
              <a:rPr lang="zh-CN" altLang="en-US" sz="3600" b="1" dirty="0">
                <a:solidFill>
                  <a:srgbClr val="FFFF00"/>
                </a:solidFill>
                <a:latin typeface="+mj-ea"/>
                <a:cs typeface="Times New Roman" pitchFamily="18" charset="0"/>
              </a:rPr>
              <a:t>愁绪、爱情的代表意象</a:t>
            </a:r>
            <a:r>
              <a:rPr lang="zh-CN" altLang="en-US" sz="3600" b="1" dirty="0">
                <a:solidFill>
                  <a:schemeClr val="bg1"/>
                </a:solidFill>
                <a:latin typeface="+mj-ea"/>
                <a:cs typeface="Times New Roman" pitchFamily="18" charset="0"/>
              </a:rPr>
              <a:t>。</a:t>
            </a:r>
            <a:endParaRPr lang="zh-CN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29699" name="内容占位符 3" descr="10060917a17a52294890a77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-39688" y="0"/>
            <a:ext cx="9183688" cy="6858000"/>
          </a:xfrm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1552575"/>
            <a:ext cx="9144000" cy="591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FF00"/>
                </a:solidFill>
                <a:latin typeface="宋体" pitchFamily="2" charset="-122"/>
                <a:ea typeface="楷体_GB2312" pitchFamily="49" charset="-122"/>
              </a:rPr>
              <a:t>“</a:t>
            </a:r>
            <a:r>
              <a:rPr lang="zh-CN" altLang="en-US" sz="28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子在川上曰：逝者如斯夫，不舍昼夜。</a:t>
            </a:r>
            <a:r>
              <a:rPr lang="zh-CN" altLang="en-US" sz="2800" b="1">
                <a:solidFill>
                  <a:srgbClr val="FFFF00"/>
                </a:solidFill>
                <a:latin typeface="宋体" pitchFamily="2" charset="-122"/>
                <a:ea typeface="楷体_GB2312" pitchFamily="49" charset="-122"/>
              </a:rPr>
              <a:t>”</a:t>
            </a:r>
            <a:r>
              <a:rPr lang="en-US" altLang="zh-CN" sz="28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     </a:t>
            </a:r>
          </a:p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                                           《</a:t>
            </a:r>
            <a:r>
              <a:rPr lang="zh-CN" altLang="en-US" sz="28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论语</a:t>
            </a:r>
            <a:r>
              <a:rPr lang="en-US" altLang="zh-CN" sz="28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FF00"/>
                </a:solidFill>
                <a:latin typeface="宋体" pitchFamily="2" charset="-122"/>
                <a:ea typeface="楷体_GB2312" pitchFamily="49" charset="-122"/>
              </a:rPr>
              <a:t>“</a:t>
            </a:r>
            <a:r>
              <a:rPr lang="zh-CN" altLang="en-US" sz="28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大江东去，浪淘尽，千古风流人物。</a:t>
            </a:r>
            <a:r>
              <a:rPr lang="zh-CN" altLang="en-US" sz="2800" b="1">
                <a:solidFill>
                  <a:srgbClr val="FFFF00"/>
                </a:solidFill>
                <a:latin typeface="宋体" pitchFamily="2" charset="-122"/>
                <a:ea typeface="楷体_GB2312" pitchFamily="49" charset="-122"/>
              </a:rPr>
              <a:t>”</a:t>
            </a:r>
            <a:endParaRPr lang="en-US" altLang="zh-CN" sz="2800" b="1">
              <a:solidFill>
                <a:srgbClr val="FFFF00"/>
              </a:solidFill>
              <a:latin typeface="宋体" pitchFamily="2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FF00"/>
                </a:solidFill>
                <a:latin typeface="宋体" pitchFamily="2" charset="-122"/>
                <a:ea typeface="楷体_GB2312" pitchFamily="49" charset="-122"/>
              </a:rPr>
              <a:t>                           </a:t>
            </a:r>
            <a:r>
              <a:rPr lang="zh-CN" altLang="en-US" sz="28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苏轼</a:t>
            </a:r>
            <a:r>
              <a:rPr lang="en-US" altLang="zh-CN" sz="28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8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念奴娇</a:t>
            </a:r>
            <a:r>
              <a:rPr lang="en-US" altLang="zh-CN" sz="2800" b="1">
                <a:solidFill>
                  <a:srgbClr val="FFFF00"/>
                </a:solidFill>
                <a:latin typeface="宋体" pitchFamily="2" charset="-122"/>
                <a:ea typeface="楷体_GB2312" pitchFamily="49" charset="-122"/>
              </a:rPr>
              <a:t>·</a:t>
            </a:r>
            <a:r>
              <a:rPr lang="zh-CN" altLang="en-US" sz="28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赤壁怀古</a:t>
            </a:r>
            <a:r>
              <a:rPr lang="en-US" altLang="zh-CN" sz="28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FF00"/>
                </a:solidFill>
                <a:latin typeface="宋体" pitchFamily="2" charset="-122"/>
                <a:ea typeface="楷体_GB2312" pitchFamily="49" charset="-122"/>
              </a:rPr>
              <a:t>“</a:t>
            </a:r>
            <a:r>
              <a:rPr lang="zh-CN" altLang="en-US" sz="28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千古兴亡多少事？悠悠，不尽长江滚滚流。</a:t>
            </a:r>
            <a:r>
              <a:rPr lang="zh-CN" altLang="en-US" sz="2800" b="1">
                <a:solidFill>
                  <a:srgbClr val="FFFF00"/>
                </a:solidFill>
                <a:latin typeface="宋体" pitchFamily="2" charset="-122"/>
                <a:ea typeface="楷体_GB2312" pitchFamily="49" charset="-122"/>
              </a:rPr>
              <a:t>”</a:t>
            </a:r>
            <a:endParaRPr lang="zh-CN" altLang="en-US" sz="2800" b="1">
              <a:solidFill>
                <a:srgbClr val="FFFF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                                   辛弃疾</a:t>
            </a:r>
            <a:r>
              <a:rPr lang="en-US" altLang="zh-CN" sz="28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8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南乡子</a:t>
            </a:r>
            <a:r>
              <a:rPr lang="en-US" altLang="zh-CN" sz="28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FF00"/>
                </a:solidFill>
                <a:latin typeface="宋体" pitchFamily="2" charset="-122"/>
                <a:ea typeface="楷体_GB2312" pitchFamily="49" charset="-122"/>
              </a:rPr>
              <a:t>“</a:t>
            </a:r>
            <a:r>
              <a:rPr lang="zh-CN" altLang="en-US" sz="28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问君能有几多愁，恰似一江春水向东流。</a:t>
            </a:r>
            <a:r>
              <a:rPr lang="zh-CN" altLang="en-US" sz="2800" b="1">
                <a:solidFill>
                  <a:srgbClr val="FFFF00"/>
                </a:solidFill>
                <a:latin typeface="宋体" pitchFamily="2" charset="-122"/>
                <a:ea typeface="楷体_GB2312" pitchFamily="49" charset="-122"/>
              </a:rPr>
              <a:t>”</a:t>
            </a:r>
            <a:endParaRPr lang="zh-CN" altLang="en-US" sz="2800" b="1">
              <a:solidFill>
                <a:srgbClr val="FFFF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                                     李煜</a:t>
            </a:r>
            <a:r>
              <a:rPr lang="en-US" altLang="zh-CN" sz="28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8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虞美人</a:t>
            </a:r>
            <a:r>
              <a:rPr lang="en-US" altLang="zh-CN" sz="28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</a:p>
          <a:p>
            <a:pPr>
              <a:spcBef>
                <a:spcPct val="50000"/>
              </a:spcBef>
            </a:pPr>
            <a:endParaRPr lang="en-US" altLang="zh-CN" sz="2800" b="1">
              <a:solidFill>
                <a:srgbClr val="FFFF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" name="WordArt 27"/>
          <p:cNvSpPr>
            <a:spLocks noChangeArrowheads="1" noChangeShapeType="1" noTextEdit="1"/>
          </p:cNvSpPr>
          <p:nvPr/>
        </p:nvSpPr>
        <p:spPr bwMode="auto">
          <a:xfrm>
            <a:off x="510182" y="386984"/>
            <a:ext cx="3276000" cy="756000"/>
          </a:xfrm>
          <a:prstGeom prst="rect">
            <a:avLst/>
          </a:prstGeom>
        </p:spPr>
        <p:txBody>
          <a:bodyPr wrap="none" fromWordArt="1">
            <a:prstTxWarp prst="textPlain">
              <a:avLst/>
            </a:prstTxWarp>
          </a:bodyPr>
          <a:lstStyle/>
          <a:p>
            <a:pPr algn="ctr">
              <a:defRPr/>
            </a:pPr>
            <a:r>
              <a:rPr lang="zh-CN" altLang="en-US" sz="3600" kern="1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60000" endA="900" endPos="60000" dist="60007" dir="5400000" sy="-100000" algn="bl" rotWithShape="0"/>
                </a:effectLst>
                <a:latin typeface="隶书"/>
                <a:ea typeface="+mj-ea"/>
              </a:rPr>
              <a:t>江水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0" y="1762125"/>
            <a:ext cx="914400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长江东流，玉带盘桓，沿岸风光如画，引出多少名篇佳句流传千古。江水不仅是个空间概念，更喻指历史的长河，是个时间概念。任你是秦皇汉武、唐宗宋祖或一代枭雄，无一例外终将湮灭于历史的滚滚长河之中。 任你活着的时候生命怎样灿烂辉煌，也一样逃不过自然的规律、归结于尘土流水。表现出那种人生空漠之感，更显深沉悠远。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0" y="2805113"/>
            <a:ext cx="914400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人类的渺小</a:t>
            </a:r>
            <a:r>
              <a:rPr lang="en-US" altLang="zh-CN" sz="4400" b="1">
                <a:solidFill>
                  <a:srgbClr val="FF0000"/>
                </a:solidFill>
                <a:latin typeface="宋体" pitchFamily="2" charset="-122"/>
                <a:ea typeface="楷体_GB2312" pitchFamily="49" charset="-122"/>
              </a:rPr>
              <a:t>——</a:t>
            </a:r>
            <a:r>
              <a:rPr lang="zh-CN" altLang="en-US" sz="4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浩渺宇宙（空间）</a:t>
            </a:r>
          </a:p>
          <a:p>
            <a:r>
              <a:rPr lang="zh-CN" altLang="en-US" sz="4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人生短暂</a:t>
            </a:r>
            <a:r>
              <a:rPr lang="en-US" altLang="zh-CN" sz="4400" b="1">
                <a:solidFill>
                  <a:srgbClr val="FF0000"/>
                </a:solidFill>
                <a:latin typeface="宋体" pitchFamily="2" charset="-122"/>
                <a:ea typeface="楷体_GB2312" pitchFamily="49" charset="-122"/>
              </a:rPr>
              <a:t>——</a:t>
            </a:r>
            <a:r>
              <a:rPr lang="zh-CN" altLang="en-US" sz="4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历史长河 （时间）</a:t>
            </a:r>
          </a:p>
          <a:p>
            <a:endParaRPr lang="zh-CN" altLang="en-US" sz="44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30723" name="内容占位符 3" descr="44356bef8b40c90afcfa3c0f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-85725"/>
            <a:ext cx="9258300" cy="6943725"/>
          </a:xfrm>
        </p:spPr>
      </p:pic>
      <p:sp>
        <p:nvSpPr>
          <p:cNvPr id="30724" name="WordArt 14"/>
          <p:cNvSpPr>
            <a:spLocks noChangeArrowheads="1" noChangeShapeType="1" noTextEdit="1"/>
          </p:cNvSpPr>
          <p:nvPr/>
        </p:nvSpPr>
        <p:spPr bwMode="auto">
          <a:xfrm>
            <a:off x="714375" y="4929188"/>
            <a:ext cx="3200400" cy="1168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落花</a:t>
            </a: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954088"/>
            <a:ext cx="9144000" cy="3108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bg1"/>
                </a:solidFill>
                <a:latin typeface="宋体" pitchFamily="2" charset="-122"/>
                <a:ea typeface="楷体_GB2312" pitchFamily="49" charset="-122"/>
              </a:rPr>
              <a:t>“</a:t>
            </a:r>
            <a:r>
              <a:rPr lang="zh-CN" altLang="en-US" sz="28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欲向相思处，花开花落时。</a:t>
            </a:r>
            <a:r>
              <a:rPr lang="zh-CN" altLang="en-US" sz="2800" b="1">
                <a:solidFill>
                  <a:schemeClr val="bg1"/>
                </a:solidFill>
                <a:latin typeface="宋体" pitchFamily="2" charset="-122"/>
                <a:ea typeface="楷体_GB2312" pitchFamily="49" charset="-122"/>
              </a:rPr>
              <a:t>”         </a:t>
            </a:r>
            <a:r>
              <a:rPr lang="zh-CN" altLang="en-US" sz="28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薛涛</a:t>
            </a:r>
            <a:r>
              <a:rPr lang="en-US" altLang="zh-CN" sz="28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8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春望词</a:t>
            </a:r>
            <a:r>
              <a:rPr lang="en-US" altLang="zh-CN" sz="28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bg1"/>
                </a:solidFill>
                <a:latin typeface="宋体" pitchFamily="2" charset="-122"/>
                <a:ea typeface="楷体_GB2312" pitchFamily="49" charset="-122"/>
              </a:rPr>
              <a:t>“</a:t>
            </a:r>
            <a:r>
              <a:rPr lang="zh-CN" altLang="en-US" sz="28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无可奈何花落去，似曾相识燕归来。</a:t>
            </a:r>
            <a:r>
              <a:rPr lang="zh-CN" altLang="en-US" sz="2800" b="1">
                <a:solidFill>
                  <a:schemeClr val="bg1"/>
                </a:solidFill>
                <a:latin typeface="宋体" pitchFamily="2" charset="-122"/>
                <a:ea typeface="楷体_GB2312" pitchFamily="49" charset="-122"/>
              </a:rPr>
              <a:t>” </a:t>
            </a:r>
            <a:r>
              <a:rPr lang="zh-CN" altLang="en-US" sz="28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晏殊</a:t>
            </a:r>
            <a:r>
              <a:rPr lang="en-US" altLang="zh-CN" sz="28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8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浣溪纱</a:t>
            </a:r>
            <a:r>
              <a:rPr lang="en-US" altLang="zh-CN" sz="28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bg1"/>
                </a:solidFill>
                <a:latin typeface="宋体" pitchFamily="2" charset="-122"/>
                <a:ea typeface="楷体_GB2312" pitchFamily="49" charset="-122"/>
              </a:rPr>
              <a:t>“</a:t>
            </a:r>
            <a:r>
              <a:rPr lang="zh-CN" altLang="en-US" sz="28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落花人独立，微雨燕双飞。</a:t>
            </a:r>
            <a:r>
              <a:rPr lang="zh-CN" altLang="en-US" sz="2800" b="1">
                <a:solidFill>
                  <a:schemeClr val="bg1"/>
                </a:solidFill>
                <a:latin typeface="宋体" pitchFamily="2" charset="-122"/>
                <a:ea typeface="楷体_GB2312" pitchFamily="49" charset="-122"/>
              </a:rPr>
              <a:t>”       </a:t>
            </a:r>
            <a:r>
              <a:rPr lang="zh-CN" altLang="en-US" sz="28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晏几道</a:t>
            </a:r>
            <a:r>
              <a:rPr lang="en-US" altLang="zh-CN" sz="28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8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临江仙</a:t>
            </a:r>
            <a:r>
              <a:rPr lang="en-US" altLang="zh-CN" sz="28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bg1"/>
                </a:solidFill>
                <a:latin typeface="宋体" pitchFamily="2" charset="-122"/>
                <a:ea typeface="楷体_GB2312" pitchFamily="49" charset="-122"/>
              </a:rPr>
              <a:t>“</a:t>
            </a:r>
            <a:r>
              <a:rPr lang="zh-CN" altLang="en-US" sz="28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春恨秋愁皆自惹，花容月貌为谁妍？</a:t>
            </a:r>
            <a:r>
              <a:rPr lang="zh-CN" altLang="en-US" sz="2800" b="1">
                <a:solidFill>
                  <a:schemeClr val="bg1"/>
                </a:solidFill>
                <a:latin typeface="宋体" pitchFamily="2" charset="-122"/>
                <a:ea typeface="楷体_GB2312" pitchFamily="49" charset="-122"/>
              </a:rPr>
              <a:t>”</a:t>
            </a:r>
            <a:r>
              <a:rPr lang="en-US" altLang="zh-CN" sz="28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     《</a:t>
            </a:r>
            <a:r>
              <a:rPr lang="zh-CN" altLang="en-US" sz="28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红楼梦</a:t>
            </a:r>
            <a:r>
              <a:rPr lang="en-US" altLang="zh-CN" sz="28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bg1"/>
                </a:solidFill>
                <a:latin typeface="宋体" pitchFamily="2" charset="-122"/>
                <a:ea typeface="楷体_GB2312" pitchFamily="49" charset="-122"/>
              </a:rPr>
              <a:t>“</a:t>
            </a:r>
            <a:r>
              <a:rPr lang="zh-CN" altLang="en-US" sz="28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流水落花春去也，天上人间。</a:t>
            </a:r>
            <a:r>
              <a:rPr lang="zh-CN" altLang="en-US" sz="2800" b="1">
                <a:solidFill>
                  <a:schemeClr val="bg1"/>
                </a:solidFill>
                <a:latin typeface="宋体" pitchFamily="2" charset="-122"/>
                <a:ea typeface="楷体_GB2312" pitchFamily="49" charset="-122"/>
              </a:rPr>
              <a:t>”       </a:t>
            </a:r>
            <a:r>
              <a:rPr lang="zh-CN" altLang="en-US" sz="28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李煜</a:t>
            </a:r>
            <a:r>
              <a:rPr lang="en-US" altLang="zh-CN" sz="28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8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浪淘沙</a:t>
            </a:r>
            <a:r>
              <a:rPr lang="en-US" altLang="zh-CN" sz="28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endParaRPr lang="zh-CN" altLang="en-US" sz="2800" b="1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2" name="组合 12"/>
          <p:cNvGrpSpPr>
            <a:grpSpLocks/>
          </p:cNvGrpSpPr>
          <p:nvPr/>
        </p:nvGrpSpPr>
        <p:grpSpPr bwMode="auto">
          <a:xfrm>
            <a:off x="5891213" y="4778375"/>
            <a:ext cx="2038350" cy="1727200"/>
            <a:chOff x="4898036" y="4778375"/>
            <a:chExt cx="2037737" cy="1727419"/>
          </a:xfrm>
        </p:grpSpPr>
        <p:sp>
          <p:nvSpPr>
            <p:cNvPr id="30727" name="Rectangle 15"/>
            <p:cNvSpPr>
              <a:spLocks noChangeArrowheads="1"/>
            </p:cNvSpPr>
            <p:nvPr/>
          </p:nvSpPr>
          <p:spPr bwMode="auto">
            <a:xfrm>
              <a:off x="4898036" y="4778375"/>
              <a:ext cx="2037737" cy="6463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600" b="1">
                  <a:solidFill>
                    <a:schemeClr val="bg1"/>
                  </a:solidFill>
                  <a:latin typeface="楷体_GB2312" pitchFamily="49" charset="-122"/>
                  <a:ea typeface="楷体_GB2312" pitchFamily="49" charset="-122"/>
                </a:rPr>
                <a:t>年光流转</a:t>
              </a:r>
            </a:p>
          </p:txBody>
        </p:sp>
        <p:sp>
          <p:nvSpPr>
            <p:cNvPr id="30728" name="Rectangle 16"/>
            <p:cNvSpPr>
              <a:spLocks noChangeArrowheads="1"/>
            </p:cNvSpPr>
            <p:nvPr/>
          </p:nvSpPr>
          <p:spPr bwMode="auto">
            <a:xfrm>
              <a:off x="4898036" y="5364163"/>
              <a:ext cx="2037737" cy="6463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600" b="1">
                  <a:solidFill>
                    <a:schemeClr val="bg1"/>
                  </a:solidFill>
                  <a:latin typeface="楷体_GB2312" pitchFamily="49" charset="-122"/>
                  <a:ea typeface="楷体_GB2312" pitchFamily="49" charset="-122"/>
                </a:rPr>
                <a:t>红颜易老</a:t>
              </a:r>
            </a:p>
          </p:txBody>
        </p:sp>
        <p:sp>
          <p:nvSpPr>
            <p:cNvPr id="30729" name="Rectangle 17"/>
            <p:cNvSpPr>
              <a:spLocks noChangeArrowheads="1"/>
            </p:cNvSpPr>
            <p:nvPr/>
          </p:nvSpPr>
          <p:spPr bwMode="auto">
            <a:xfrm>
              <a:off x="4898036" y="5859463"/>
              <a:ext cx="2037737" cy="6463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600" b="1">
                  <a:solidFill>
                    <a:schemeClr val="bg1"/>
                  </a:solidFill>
                  <a:latin typeface="楷体_GB2312" pitchFamily="49" charset="-122"/>
                  <a:ea typeface="楷体_GB2312" pitchFamily="49" charset="-122"/>
                </a:rPr>
                <a:t>生命无常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标题 3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1538288"/>
          </a:xfrm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>
          <a:xfrm>
            <a:off x="1371600" y="3214688"/>
            <a:ext cx="6400800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zh-CN" altLang="en-US"/>
          </a:p>
        </p:txBody>
      </p:sp>
      <p:pic>
        <p:nvPicPr>
          <p:cNvPr id="13316" name="图片 5" descr="图片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0" y="1671638"/>
            <a:ext cx="9144000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latin typeface="Calibri" pitchFamily="34" charset="0"/>
              </a:rPr>
              <a:t>         </a:t>
            </a:r>
            <a:r>
              <a:rPr lang="en-US" altLang="zh-CN" sz="4000" b="1">
                <a:latin typeface="Calibri" pitchFamily="34" charset="0"/>
              </a:rPr>
              <a:t>《</a:t>
            </a:r>
            <a:r>
              <a:rPr lang="zh-CN" altLang="en-US" sz="4000" b="1">
                <a:latin typeface="Calibri" pitchFamily="34" charset="0"/>
              </a:rPr>
              <a:t>春江花月夜</a:t>
            </a:r>
            <a:r>
              <a:rPr lang="en-US" altLang="zh-CN" sz="4000" b="1">
                <a:latin typeface="Calibri" pitchFamily="34" charset="0"/>
              </a:rPr>
              <a:t>》</a:t>
            </a:r>
            <a:r>
              <a:rPr lang="zh-CN" altLang="en-US" sz="4000" b="1">
                <a:latin typeface="Calibri" pitchFamily="34" charset="0"/>
              </a:rPr>
              <a:t>是乐府</a:t>
            </a:r>
            <a:r>
              <a:rPr lang="en-US" altLang="zh-CN" sz="4000" b="1">
                <a:latin typeface="Calibri" pitchFamily="34" charset="0"/>
              </a:rPr>
              <a:t>《</a:t>
            </a:r>
            <a:r>
              <a:rPr lang="zh-CN" altLang="en-US" sz="4000" b="1">
                <a:latin typeface="Calibri" pitchFamily="34" charset="0"/>
              </a:rPr>
              <a:t>清商曲辞</a:t>
            </a:r>
            <a:r>
              <a:rPr lang="en-US" altLang="zh-CN" sz="4000" b="1">
                <a:latin typeface="Calibri" pitchFamily="34" charset="0"/>
              </a:rPr>
              <a:t>·</a:t>
            </a:r>
            <a:r>
              <a:rPr lang="zh-CN" altLang="en-US" sz="4000" b="1">
                <a:latin typeface="Calibri" pitchFamily="34" charset="0"/>
              </a:rPr>
              <a:t>吴声歌曲</a:t>
            </a:r>
            <a:r>
              <a:rPr lang="en-US" altLang="zh-CN" sz="4000" b="1">
                <a:latin typeface="Calibri" pitchFamily="34" charset="0"/>
              </a:rPr>
              <a:t>》</a:t>
            </a:r>
            <a:r>
              <a:rPr lang="zh-CN" altLang="en-US" sz="4000" b="1">
                <a:latin typeface="Calibri" pitchFamily="34" charset="0"/>
              </a:rPr>
              <a:t>旧题。创制者是谁，说法不一。</a:t>
            </a:r>
            <a:endParaRPr lang="en-US" altLang="zh-CN" sz="4000" b="1">
              <a:latin typeface="Calibri" pitchFamily="34" charset="0"/>
            </a:endParaRPr>
          </a:p>
          <a:p>
            <a:r>
              <a:rPr lang="zh-CN" altLang="en-US" sz="4000" b="1">
                <a:latin typeface="Calibri" pitchFamily="34" charset="0"/>
              </a:rPr>
              <a:t>        隋及唐初人仿作逐渐将其改变为写景诗，但仍为五言短篇。 </a:t>
            </a:r>
            <a:endParaRPr lang="en-US" altLang="zh-CN" sz="4000" b="1">
              <a:latin typeface="Calibri" pitchFamily="34" charset="0"/>
            </a:endParaRPr>
          </a:p>
          <a:p>
            <a:r>
              <a:rPr lang="en-US" altLang="zh-CN" sz="4000" b="1">
                <a:latin typeface="Calibri" pitchFamily="34" charset="0"/>
              </a:rPr>
              <a:t>        </a:t>
            </a:r>
            <a:r>
              <a:rPr lang="zh-CN" altLang="en-US" sz="4000" b="1">
                <a:latin typeface="Calibri" pitchFamily="34" charset="0"/>
              </a:rPr>
              <a:t>这一旧题，到了张若虚手里，突发异彩，获得了不朽的艺术生命。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0" y="1360488"/>
            <a:ext cx="9144000" cy="535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CC3300"/>
                </a:solidFill>
                <a:latin typeface="Calibri" pitchFamily="34" charset="0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Calibri" pitchFamily="34" charset="0"/>
              </a:rPr>
              <a:t>内容上    </a:t>
            </a:r>
            <a:r>
              <a:rPr lang="zh-CN" altLang="en-US" sz="3600" b="1">
                <a:latin typeface="Calibri" pitchFamily="34" charset="0"/>
              </a:rPr>
              <a:t>张若虚的</a:t>
            </a:r>
            <a:r>
              <a:rPr lang="en-US" altLang="zh-CN" sz="3600" b="1">
                <a:latin typeface="Calibri" pitchFamily="34" charset="0"/>
              </a:rPr>
              <a:t>《</a:t>
            </a:r>
            <a:r>
              <a:rPr lang="zh-CN" altLang="en-US" sz="3600" b="1">
                <a:latin typeface="Calibri" pitchFamily="34" charset="0"/>
              </a:rPr>
              <a:t>春江花月夜</a:t>
            </a:r>
            <a:r>
              <a:rPr lang="en-US" altLang="zh-CN" sz="3600" b="1">
                <a:latin typeface="Calibri" pitchFamily="34" charset="0"/>
              </a:rPr>
              <a:t>》</a:t>
            </a:r>
            <a:r>
              <a:rPr lang="zh-CN" altLang="en-US" sz="3600" b="1">
                <a:latin typeface="Calibri" pitchFamily="34" charset="0"/>
              </a:rPr>
              <a:t>超越了以前单纯模山范水的景物诗，注入新的含义。在春江花月夜的奇丽景色中融入了对人生哲理的思考，对宇宙奥秘的探索，加入了游子思妇月下的思念之情，一种纯洁的情感。全诗融诗情、画意、哲理为一体，汇成一种情、景、理交融的幽美意境。</a:t>
            </a:r>
          </a:p>
          <a:p>
            <a:pPr>
              <a:lnSpc>
                <a:spcPct val="125000"/>
              </a:lnSpc>
            </a:pPr>
            <a:r>
              <a:rPr lang="zh-CN" altLang="en-US" sz="3600" b="1">
                <a:solidFill>
                  <a:srgbClr val="FF0000"/>
                </a:solidFill>
                <a:latin typeface="Calibri" pitchFamily="34" charset="0"/>
              </a:rPr>
              <a:t>形式上   </a:t>
            </a:r>
            <a:r>
              <a:rPr lang="zh-CN" altLang="en-US" sz="3600" b="1">
                <a:latin typeface="Calibri" pitchFamily="34" charset="0"/>
              </a:rPr>
              <a:t>张若虚将这一旧提由五言短篇改造为七言歌行 。</a:t>
            </a:r>
            <a:endParaRPr lang="zh-CN" altLang="en-US" sz="36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31747" name="内容占位符 3" descr="44356bef8b40c90afcfa3c0f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-85725"/>
            <a:ext cx="9258300" cy="6943725"/>
          </a:xfrm>
        </p:spPr>
      </p:pic>
      <p:sp>
        <p:nvSpPr>
          <p:cNvPr id="31748" name="WordArt 14"/>
          <p:cNvSpPr>
            <a:spLocks noChangeArrowheads="1" noChangeShapeType="1" noTextEdit="1"/>
          </p:cNvSpPr>
          <p:nvPr/>
        </p:nvSpPr>
        <p:spPr bwMode="auto">
          <a:xfrm>
            <a:off x="5586413" y="5572125"/>
            <a:ext cx="3200400" cy="1168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落花</a:t>
            </a: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71438"/>
            <a:ext cx="9144000" cy="61864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    综观中国诗歌史，写花开的少，写花落的多。飘零的落花中，弥漫着春光不再、青春不再、美人迟暮的感慨与恐惧。缤纷的落花是中国古典诗歌伤春主题的核心意象。以落花为媒介，用优美流畅的语言来表达对</a:t>
            </a:r>
            <a:r>
              <a:rPr lang="zh-CN" altLang="en-US" sz="4400" b="1">
                <a:solidFill>
                  <a:srgbClr val="FFFF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年光流转、红颜易老、生命无常的感叹</a:t>
            </a:r>
            <a:r>
              <a:rPr lang="zh-CN" altLang="en-US" sz="4400" b="1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，几乎涵盖了后世落花意象的所有意义。</a:t>
            </a:r>
            <a:endParaRPr lang="zh-CN" altLang="en-US" sz="4400" b="1">
              <a:solidFill>
                <a:schemeClr val="bg1"/>
              </a:solidFill>
              <a:latin typeface="楷体_GB2312" pitchFamily="49" charset="-122"/>
              <a:ea typeface="楷体_GB2312" pitchFamily="49" charset="-122"/>
              <a:cs typeface="Times New Roman" pitchFamily="18" charset="0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85750" y="714375"/>
            <a:ext cx="8715375" cy="483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《</a:t>
            </a:r>
            <a:r>
              <a:rPr lang="zh-CN" altLang="en-US" sz="44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春江花月夜</a:t>
            </a:r>
            <a:r>
              <a:rPr lang="en-US" altLang="zh-CN" sz="44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》</a:t>
            </a:r>
            <a:r>
              <a:rPr lang="zh-CN" altLang="en-US" sz="44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中，作者张若虚展示了女主人公迷离梦境的片断：   	</a:t>
            </a:r>
            <a:r>
              <a:rPr lang="zh-CN" altLang="en-US" sz="4400" b="1">
                <a:solidFill>
                  <a:schemeClr val="bg1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昨夜闲潭梦落花。月夜春江，清景无限，她所等待的人迟迟没有归来。</a:t>
            </a:r>
            <a:r>
              <a:rPr lang="zh-CN" altLang="en-US" sz="44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美丽的花瓣</a:t>
            </a:r>
            <a:r>
              <a:rPr lang="zh-CN" altLang="en-US" sz="4400" b="1">
                <a:solidFill>
                  <a:schemeClr val="bg1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无声无息飘谢在寂静深潭，梦中的刹那，折射出</a:t>
            </a:r>
            <a:r>
              <a:rPr lang="zh-CN" altLang="en-US" sz="44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漫长守望的苍凉、红颜衰老的恐慌。</a:t>
            </a:r>
            <a:endParaRPr lang="zh-CN" altLang="en-US" sz="44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71414"/>
            <a:ext cx="9144000" cy="1143000"/>
          </a:xfrm>
          <a:solidFill>
            <a:schemeClr val="tx1"/>
          </a:solidFill>
        </p:spPr>
        <p:txBody>
          <a:bodyPr/>
          <a:lstStyle/>
          <a:p>
            <a:pPr algn="l"/>
            <a:r>
              <a:rPr lang="zh-CN" altLang="en-US" dirty="0" smtClean="0">
                <a:solidFill>
                  <a:schemeClr val="bg1"/>
                </a:solidFill>
              </a:rPr>
              <a:t>本课小结：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0" y="1738778"/>
            <a:ext cx="9144000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l"/>
            <a:r>
              <a:rPr lang="en-US" altLang="zh-CN" sz="4000" b="1" dirty="0"/>
              <a:t>        </a:t>
            </a:r>
            <a:r>
              <a:rPr lang="zh-CN" altLang="en-US" sz="4000" b="1" dirty="0"/>
              <a:t>这首诗反映了古代社会中文人学士漂泊离乡而失意苦闷的心境。在春江花月的夜里，诗人面对着美好的景色，不仅产生了宇宙无尽，人生苦短的感慨，想到楼头思妇，天涯游子等人生坎坷，具有极深的社会意义。所以为历代传诵，主要有以下几种原因原因： </a:t>
            </a: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214282" y="1571612"/>
            <a:ext cx="8715435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l"/>
            <a:r>
              <a:rPr lang="zh-CN" altLang="en-US" sz="4000" b="1" dirty="0" smtClean="0"/>
              <a:t>一、在</a:t>
            </a:r>
            <a:r>
              <a:rPr lang="zh-CN" altLang="en-US" sz="4000" b="1" dirty="0"/>
              <a:t>任何社会中总有无数有才之士被压制，他们为了实现人生的抱负，到处飘泊，苦苦奋斗而难展其志，面对无限的宇宙感受到人生的眇小与短促。这种人生旅程中的失意，在历代社会中不得志的文人学士中具有很大的普遍性，从而引起了读者的思想共鸣</a:t>
            </a:r>
            <a:r>
              <a:rPr lang="zh-CN" altLang="en-US" sz="4000" b="1" dirty="0" smtClean="0"/>
              <a:t>。</a:t>
            </a:r>
            <a:endParaRPr lang="zh-CN" altLang="en-US" sz="4000" b="1" dirty="0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285720" y="2116289"/>
            <a:ext cx="8643998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l"/>
            <a:r>
              <a:rPr lang="zh-CN" altLang="en-US" sz="4000" b="1" dirty="0"/>
              <a:t>二、春江花月夜，本是陈后主的淫靡的宫休诗，诗人借用旧题，却一洗淫靡之气，而反映历代社会中普遍性的社会性问题，在文学史上具有积大的作用。 </a:t>
            </a: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357158" y="2579956"/>
            <a:ext cx="8417689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4000" b="1" dirty="0"/>
              <a:t>三、它用清丽的笔调描写景物，艺术</a:t>
            </a:r>
          </a:p>
          <a:p>
            <a:pPr algn="l"/>
            <a:r>
              <a:rPr lang="zh-CN" altLang="en-US" sz="4000" b="1" dirty="0"/>
              <a:t>上取得极高成就。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3" descr="图片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75" y="0"/>
            <a:ext cx="91376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071813" y="785813"/>
            <a:ext cx="5572125" cy="60023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latin typeface="+mn-lt"/>
                <a:ea typeface="+mn-ea"/>
              </a:rPr>
              <a:t>        </a:t>
            </a:r>
            <a:r>
              <a:rPr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rPr>
              <a:t>张若虚（生卒年不详），扬州人，唐代诗人。</a:t>
            </a:r>
            <a:r>
              <a:rPr lang="zh-CN" altLang="en-US" sz="3200" b="1" dirty="0">
                <a:solidFill>
                  <a:srgbClr val="0008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rPr>
              <a:t>曾以“文词俊秀”而名显长安，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rPr>
              <a:t>与贺知章、包融、张旭并称“吴中四士”</a:t>
            </a:r>
            <a:r>
              <a:rPr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rPr>
              <a:t>。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rgbClr val="0008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rPr>
              <a:t>        仅《全唐诗》录存《代答闺梦还》、《春江花月夜》两首。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rgbClr val="0008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rPr>
              <a:t>     《春江花月夜》一千多年来为世人所倾倒，诗人因此名垂后世</a:t>
            </a:r>
            <a:r>
              <a:rPr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rPr>
              <a:t>。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dirty="0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图片 8" descr="图片5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 descr="图片6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 descr="图片7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 descr="图片8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3" name="图片 12" descr="图片9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4" name="图片 13" descr="图片10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5" name="图片 14" descr="图片11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6" name="图片 15" descr="20080324154117_2466171460.jpg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朗读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8286750" y="61436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28)">
                                      <p:cBhvr>
                                        <p:cTn id="6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xit" presetSubtype="0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000"/>
                            </p:stCondLst>
                            <p:childTnLst>
                              <p:par>
                                <p:cTn id="16" presetID="3" presetClass="exit" presetSubtype="10" fill="hold" nodeType="afterEffect">
                                  <p:stCondLst>
                                    <p:cond delay="2900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3000"/>
                            </p:stCondLst>
                            <p:childTnLst>
                              <p:par>
                                <p:cTn id="20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3000"/>
                            </p:stCondLst>
                            <p:childTnLst>
                              <p:par>
                                <p:cTn id="24" presetID="10" presetClass="exit" presetSubtype="0" fill="hold" nodeType="afterEffect">
                                  <p:stCondLst>
                                    <p:cond delay="2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3000"/>
                            </p:stCondLst>
                            <p:childTnLst>
                              <p:par>
                                <p:cTn id="28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3000"/>
                            </p:stCondLst>
                            <p:childTnLst>
                              <p:par>
                                <p:cTn id="32" presetID="10" presetClass="exit" presetSubtype="0" fill="hold" nodeType="afterEffect">
                                  <p:stCondLst>
                                    <p:cond delay="2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1000"/>
                            </p:stCondLst>
                            <p:childTnLst>
                              <p:par>
                                <p:cTn id="36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8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1000"/>
                            </p:stCondLst>
                            <p:childTnLst>
                              <p:par>
                                <p:cTn id="40" presetID="10" presetClass="exit" presetSubtype="0" fill="hold" nodeType="afterEffect">
                                  <p:stCondLst>
                                    <p:cond delay="2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31000"/>
                            </p:stCondLst>
                            <p:childTnLst>
                              <p:par>
                                <p:cTn id="44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6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31000"/>
                            </p:stCondLst>
                            <p:childTnLst>
                              <p:par>
                                <p:cTn id="48" presetID="10" presetClass="exit" presetSubtype="0" fill="hold" nodeType="after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63000"/>
                            </p:stCondLst>
                            <p:childTnLst>
                              <p:par>
                                <p:cTn id="52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4" dur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63000"/>
                            </p:stCondLst>
                            <p:childTnLst>
                              <p:par>
                                <p:cTn id="56" presetID="10" presetClass="exit" presetSubtype="0" fill="hold" nodeType="afterEffect">
                                  <p:stCondLst>
                                    <p:cond delay="2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93000"/>
                            </p:stCondLst>
                            <p:childTnLst>
                              <p:par>
                                <p:cTn id="60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2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93000"/>
                            </p:stCondLst>
                            <p:childTnLst>
                              <p:par>
                                <p:cTn id="64" presetID="10" presetClass="exit" presetSubtype="0" fill="hold" nodeType="afterEffect">
                                  <p:stCondLst>
                                    <p:cond delay="4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8000"/>
                            </p:stCondLst>
                            <p:childTnLst>
                              <p:par>
                                <p:cTn id="68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0" dur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999" showWhenStopped="0">
                <p:cTn id="7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3" descr="图片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Text Box 8"/>
          <p:cNvSpPr txBox="1">
            <a:spLocks noChangeArrowheads="1"/>
          </p:cNvSpPr>
          <p:nvPr/>
        </p:nvSpPr>
        <p:spPr bwMode="auto">
          <a:xfrm>
            <a:off x="214313" y="1620838"/>
            <a:ext cx="8786812" cy="255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Calibri" pitchFamily="34" charset="0"/>
              </a:rPr>
              <a:t>        诗篇题目就令人心驰神往。</a:t>
            </a:r>
            <a:r>
              <a:rPr lang="zh-CN" altLang="en-US" sz="4000" b="1">
                <a:solidFill>
                  <a:srgbClr val="FF0000"/>
                </a:solidFill>
                <a:latin typeface="Calibri" pitchFamily="34" charset="0"/>
              </a:rPr>
              <a:t>春、江、花、月、夜</a:t>
            </a:r>
            <a:r>
              <a:rPr lang="zh-CN" altLang="en-US" sz="4000" b="1">
                <a:latin typeface="Calibri" pitchFamily="34" charset="0"/>
              </a:rPr>
              <a:t>，这五种事物集中体现了人生最动人的的良辰美景，构成了诱人探寻的奇妙艺术境界。 </a:t>
            </a:r>
          </a:p>
        </p:txBody>
      </p:sp>
      <p:sp>
        <p:nvSpPr>
          <p:cNvPr id="16388" name="Text Box 8"/>
          <p:cNvSpPr txBox="1">
            <a:spLocks noChangeArrowheads="1"/>
          </p:cNvSpPr>
          <p:nvPr/>
        </p:nvSpPr>
        <p:spPr bwMode="auto">
          <a:xfrm>
            <a:off x="214313" y="4491038"/>
            <a:ext cx="8786812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Calibri" pitchFamily="34" charset="0"/>
              </a:rPr>
              <a:t>        整首诗笼罩在月、春、江、花中，朦胧、空灵，吸引着我们去探寻其中美的真谛。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3" descr="图片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285750" y="1571625"/>
            <a:ext cx="8358188" cy="181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>
                <a:solidFill>
                  <a:srgbClr val="0066FF"/>
                </a:solidFill>
                <a:latin typeface="Calibri" pitchFamily="34" charset="0"/>
              </a:rPr>
              <a:t>（一）写明月照耀下的江水花林的绚丽景观。</a:t>
            </a:r>
            <a:r>
              <a:rPr lang="zh-CN" altLang="en-US" sz="3200" b="1">
                <a:solidFill>
                  <a:srgbClr val="0066FF"/>
                </a:solidFill>
                <a:latin typeface="Calibri" pitchFamily="34" charset="0"/>
              </a:rPr>
              <a:t>   </a:t>
            </a:r>
            <a:endParaRPr lang="zh-CN" altLang="en-US" sz="3600" b="1">
              <a:solidFill>
                <a:srgbClr val="CC3399"/>
              </a:solidFill>
              <a:latin typeface="Calibri" pitchFamily="34" charset="0"/>
              <a:ea typeface="隶书" pitchFamily="49" charset="-122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3714750" y="3643313"/>
            <a:ext cx="1714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CC3399"/>
                </a:solidFill>
                <a:latin typeface="Calibri" pitchFamily="34" charset="0"/>
                <a:ea typeface="隶书" pitchFamily="49" charset="-122"/>
              </a:rPr>
              <a:t>景物美</a:t>
            </a:r>
            <a:endParaRPr lang="zh-CN" altLang="en-US" sz="4000">
              <a:latin typeface="Calibri" pitchFamily="34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14313" y="5143500"/>
            <a:ext cx="89296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0066FF"/>
                </a:solidFill>
                <a:latin typeface="Calibri" pitchFamily="34" charset="0"/>
              </a:rPr>
              <a:t>为下面对景抒情打下基础。</a:t>
            </a:r>
            <a:endParaRPr lang="zh-CN" altLang="en-US" sz="40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3" descr="图片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0" y="2071688"/>
            <a:ext cx="91440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0066FF"/>
                </a:solidFill>
                <a:latin typeface="Calibri" pitchFamily="34" charset="0"/>
              </a:rPr>
              <a:t>（二）由写景转向观照人生，思索茫茫人生与漫漫宇宙之间的相互关系。</a:t>
            </a:r>
            <a:endParaRPr lang="en-US" altLang="zh-CN" sz="4000">
              <a:latin typeface="Calibri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429000" y="5364163"/>
            <a:ext cx="19288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CC3399"/>
                </a:solidFill>
                <a:latin typeface="Calibri" pitchFamily="34" charset="0"/>
                <a:ea typeface="隶书" pitchFamily="49" charset="-122"/>
              </a:rPr>
              <a:t>哲理美</a:t>
            </a:r>
            <a:endParaRPr lang="zh-CN" altLang="en-US" sz="4000">
              <a:latin typeface="Calibri" pitchFamily="34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42875" y="3714750"/>
            <a:ext cx="871537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0066FF"/>
                </a:solidFill>
                <a:latin typeface="Calibri" pitchFamily="34" charset="0"/>
              </a:rPr>
              <a:t>以明月长照对照人生短暂，抒写心中的感叹。</a:t>
            </a:r>
            <a:endParaRPr lang="zh-CN" altLang="en-US" sz="40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3" descr="图片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0" y="2071688"/>
            <a:ext cx="9144000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0066FF"/>
                </a:solidFill>
                <a:latin typeface="Calibri" pitchFamily="34" charset="0"/>
              </a:rPr>
              <a:t>（三）由感叹人生进而抒写思妇游子的离愁别绪，讴歌人们对爱情的向往和对幸福的憧憬．</a:t>
            </a:r>
            <a:endParaRPr lang="en-US" altLang="zh-CN" sz="4000">
              <a:latin typeface="Calibri" pitchFamily="34" charset="0"/>
            </a:endParaRPr>
          </a:p>
        </p:txBody>
      </p:sp>
      <p:sp>
        <p:nvSpPr>
          <p:cNvPr id="9220" name="TextBox 6"/>
          <p:cNvSpPr txBox="1">
            <a:spLocks noChangeArrowheads="1"/>
          </p:cNvSpPr>
          <p:nvPr/>
        </p:nvSpPr>
        <p:spPr bwMode="auto">
          <a:xfrm>
            <a:off x="3500438" y="4864100"/>
            <a:ext cx="19288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CC3399"/>
                </a:solidFill>
                <a:latin typeface="Calibri" pitchFamily="34" charset="0"/>
                <a:ea typeface="隶书" pitchFamily="49" charset="-122"/>
              </a:rPr>
              <a:t>情感美</a:t>
            </a:r>
            <a:endParaRPr lang="zh-CN" altLang="en-US" sz="40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3" descr="图片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320925" y="2239963"/>
            <a:ext cx="4537075" cy="304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000000"/>
                </a:solidFill>
                <a:ea typeface="隶书" pitchFamily="49" charset="-122"/>
              </a:rPr>
              <a:t>春江月夜的美景</a:t>
            </a:r>
            <a:endParaRPr lang="en-US" altLang="zh-CN" sz="4800" b="1">
              <a:solidFill>
                <a:srgbClr val="000000"/>
              </a:solidFill>
              <a:ea typeface="隶书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000000"/>
                </a:solidFill>
                <a:ea typeface="隶书" pitchFamily="49" charset="-122"/>
              </a:rPr>
              <a:t>江畔月下的沉思</a:t>
            </a:r>
            <a:endParaRPr lang="en-US" altLang="zh-CN" sz="4800" b="1">
              <a:solidFill>
                <a:srgbClr val="000000"/>
              </a:solidFill>
              <a:ea typeface="隶书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000000"/>
                </a:solidFill>
                <a:ea typeface="隶书" pitchFamily="49" charset="-122"/>
              </a:rPr>
              <a:t>因月而起的情思</a:t>
            </a:r>
          </a:p>
        </p:txBody>
      </p:sp>
      <p:grpSp>
        <p:nvGrpSpPr>
          <p:cNvPr id="2" name="组合 13"/>
          <p:cNvGrpSpPr>
            <a:grpSpLocks/>
          </p:cNvGrpSpPr>
          <p:nvPr/>
        </p:nvGrpSpPr>
        <p:grpSpPr bwMode="auto">
          <a:xfrm>
            <a:off x="2087563" y="2143125"/>
            <a:ext cx="4913312" cy="3836988"/>
            <a:chOff x="2087580" y="2143116"/>
            <a:chExt cx="4913312" cy="3836963"/>
          </a:xfrm>
        </p:grpSpPr>
        <p:sp>
          <p:nvSpPr>
            <p:cNvPr id="9" name="Rectangle 5"/>
            <p:cNvSpPr>
              <a:spLocks noChangeArrowheads="1"/>
            </p:cNvSpPr>
            <p:nvPr/>
          </p:nvSpPr>
          <p:spPr bwMode="auto">
            <a:xfrm>
              <a:off x="2159017" y="2143116"/>
              <a:ext cx="3395663" cy="7080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0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ea typeface="+mn-ea"/>
                </a:rPr>
                <a:t>春江花月（景）</a:t>
              </a:r>
            </a:p>
          </p:txBody>
        </p:sp>
        <p:sp>
          <p:nvSpPr>
            <p:cNvPr id="10" name="Text Box 6"/>
            <p:cNvSpPr txBox="1">
              <a:spLocks noChangeArrowheads="1"/>
            </p:cNvSpPr>
            <p:nvPr/>
          </p:nvSpPr>
          <p:spPr bwMode="auto">
            <a:xfrm>
              <a:off x="2087580" y="3294047"/>
              <a:ext cx="3395662" cy="7080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0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  <a:ea typeface="+mn-ea"/>
                </a:rPr>
                <a:t>宇宙人生（理）</a:t>
              </a:r>
            </a:p>
          </p:txBody>
        </p:sp>
        <p:sp>
          <p:nvSpPr>
            <p:cNvPr id="11" name="Text Box 7"/>
            <p:cNvSpPr txBox="1">
              <a:spLocks noChangeArrowheads="1"/>
            </p:cNvSpPr>
            <p:nvPr/>
          </p:nvSpPr>
          <p:spPr bwMode="auto">
            <a:xfrm>
              <a:off x="2087580" y="4518001"/>
              <a:ext cx="4032250" cy="13239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0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  <a:ea typeface="+mn-ea"/>
                </a:rPr>
                <a:t>思妇游子（情）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altLang="zh-CN" sz="4000" b="1" dirty="0">
                <a:solidFill>
                  <a:srgbClr val="FF0000"/>
                </a:solidFill>
                <a:latin typeface="Arial" charset="0"/>
                <a:ea typeface="+mn-ea"/>
              </a:endParaRPr>
            </a:p>
          </p:txBody>
        </p:sp>
        <p:sp>
          <p:nvSpPr>
            <p:cNvPr id="20488" name="AutoShape 8"/>
            <p:cNvSpPr>
              <a:spLocks/>
            </p:cNvSpPr>
            <p:nvPr/>
          </p:nvSpPr>
          <p:spPr bwMode="auto">
            <a:xfrm>
              <a:off x="5734067" y="2617778"/>
              <a:ext cx="381000" cy="2438400"/>
            </a:xfrm>
            <a:prstGeom prst="rightBrace">
              <a:avLst>
                <a:gd name="adj1" fmla="val 53333"/>
                <a:gd name="adj2" fmla="val 50000"/>
              </a:avLst>
            </a:prstGeom>
            <a:noFill/>
            <a:ln w="38100">
              <a:solidFill>
                <a:srgbClr val="CC33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4000" b="1">
                <a:solidFill>
                  <a:srgbClr val="FF0000"/>
                </a:solidFill>
                <a:latin typeface="Calibri" pitchFamily="34" charset="0"/>
              </a:endParaRPr>
            </a:p>
          </p:txBody>
        </p:sp>
        <p:sp>
          <p:nvSpPr>
            <p:cNvPr id="13" name="Text Box 9"/>
            <p:cNvSpPr txBox="1">
              <a:spLocks noChangeArrowheads="1"/>
            </p:cNvSpPr>
            <p:nvPr/>
          </p:nvSpPr>
          <p:spPr bwMode="auto">
            <a:xfrm>
              <a:off x="6200792" y="2601901"/>
              <a:ext cx="800100" cy="33781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eaVert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0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  <a:ea typeface="+mn-ea"/>
                </a:rPr>
                <a:t>完 美 融 合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Fan</Template>
  <TotalTime>595</TotalTime>
  <Words>2405</Words>
  <Application>Microsoft Office PowerPoint</Application>
  <PresentationFormat>全屏显示(4:3)</PresentationFormat>
  <Paragraphs>101</Paragraphs>
  <Slides>21</Slides>
  <Notes>0</Notes>
  <HiddenSlides>0</HiddenSlides>
  <MMClips>2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3" baseType="lpstr">
      <vt:lpstr>Arial</vt:lpstr>
      <vt:lpstr>宋体</vt:lpstr>
      <vt:lpstr>Franklin Gothic Medium</vt:lpstr>
      <vt:lpstr>微软雅黑</vt:lpstr>
      <vt:lpstr>Franklin Gothic Book</vt:lpstr>
      <vt:lpstr>黑体</vt:lpstr>
      <vt:lpstr>Wingdings 2</vt:lpstr>
      <vt:lpstr>Calibri</vt:lpstr>
      <vt:lpstr>隶书</vt:lpstr>
      <vt:lpstr>Times New Roman</vt:lpstr>
      <vt:lpstr>楷体_GB2312</vt:lpstr>
      <vt:lpstr>暗香扑面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本课小结：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65</cp:revision>
  <dcterms:created xsi:type="dcterms:W3CDTF">2010-05-19T07:22:18Z</dcterms:created>
  <dcterms:modified xsi:type="dcterms:W3CDTF">2010-05-20T07:33:42Z</dcterms:modified>
</cp:coreProperties>
</file>