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1384" r:id="rId4"/>
    <p:sldId id="1513" r:id="rId5"/>
    <p:sldId id="904" r:id="rId6"/>
    <p:sldId id="1514" r:id="rId7"/>
    <p:sldId id="1515" r:id="rId8"/>
    <p:sldId id="1492" r:id="rId9"/>
    <p:sldId id="1516" r:id="rId10"/>
    <p:sldId id="1475" r:id="rId11"/>
    <p:sldId id="1447" r:id="rId12"/>
    <p:sldId id="1476" r:id="rId13"/>
    <p:sldId id="1477" r:id="rId14"/>
    <p:sldId id="1478" r:id="rId15"/>
    <p:sldId id="1517" r:id="rId16"/>
    <p:sldId id="1479" r:id="rId17"/>
    <p:sldId id="1518" r:id="rId18"/>
    <p:sldId id="1520" r:id="rId19"/>
    <p:sldId id="1519" r:id="rId20"/>
    <p:sldId id="1450" r:id="rId21"/>
    <p:sldId id="1454" r:id="rId22"/>
    <p:sldId id="1522" r:id="rId23"/>
  </p:sldIdLst>
  <p:sldSz cx="12190413" cy="6859588"/>
  <p:notesSz cx="6858000" cy="9144000"/>
  <p:custDataLst>
    <p:tags r:id="rId24"/>
  </p:custDataLst>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39">
          <p15:clr>
            <a:srgbClr val="A4A3A4"/>
          </p15:clr>
        </p15:guide>
      </p15:sldGuideLst>
    </p:ext>
    <p:ext uri="{2D200454-40CA-4A62-9FC3-DE9A4176ACB9}">
      <p15:notesGuideLst xmlns:p15="http://schemas.microsoft.com/office/powerpoint/2012/main">
        <p15:guide id="1" orient="horz" pos="2881">
          <p15:clr>
            <a:srgbClr val="A4A3A4"/>
          </p15:clr>
        </p15:guide>
        <p15:guide id="2" pos="2160">
          <p15:clr>
            <a:srgbClr val="A4A3A4"/>
          </p15:clr>
        </p15:guide>
      </p15:notes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0567" autoAdjust="0"/>
    <p:restoredTop sz="96318" autoAdjust="0"/>
  </p:normalViewPr>
  <p:slideViewPr>
    <p:cSldViewPr>
      <p:cViewPr varScale="1">
        <p:scale>
          <a:sx n="51" d="100"/>
          <a:sy n="51" d="100"/>
        </p:scale>
        <p:origin x="90" y="666"/>
      </p:cViewPr>
      <p:guideLst>
        <p:guide orient="horz" pos="2161"/>
        <p:guide pos="3839"/>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1"/>
        <p:guide pos="2160"/>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tags" Target="tags/tag1.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handoutMaster" Target="handoutMasters/handout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2021/12/5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a:t>
            </a:fld>
            <a:endParaRPr lang="zh-CN" altLang="en-US"/>
          </a:p>
        </p:txBody>
      </p:sp>
    </p:spTree>
    <p:extLst>
      <p:ext uri="{BB962C8B-B14F-4D97-AF65-F5344CB8AC3E}">
        <p14:creationId xmlns:p14="http://schemas.microsoft.com/office/powerpoint/2010/main" val="719033653"/>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2021/12/5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a:t>
            </a:fld>
            <a:endParaRPr lang="zh-CN" altLang="en-US"/>
          </a:p>
        </p:txBody>
      </p:sp>
    </p:spTree>
    <p:extLst>
      <p:ext uri="{BB962C8B-B14F-4D97-AF65-F5344CB8AC3E}">
        <p14:creationId xmlns:p14="http://schemas.microsoft.com/office/powerpoint/2010/main" val="173668417"/>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t>1</a:t>
            </a:fld>
            <a:endParaRPr lang="en-US" altLang="zh-CN"/>
          </a:p>
        </p:txBody>
      </p:sp>
    </p:spTree>
    <p:extLst>
      <p:ext uri="{BB962C8B-B14F-4D97-AF65-F5344CB8AC3E}">
        <p14:creationId xmlns:p14="http://schemas.microsoft.com/office/powerpoint/2010/main" val="1244061772"/>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17</a:t>
            </a:fld>
            <a:endParaRPr lang="en-US" altLang="zh-CN"/>
          </a:p>
        </p:txBody>
      </p:sp>
    </p:spTree>
    <p:extLst>
      <p:ext uri="{BB962C8B-B14F-4D97-AF65-F5344CB8AC3E}">
        <p14:creationId xmlns:p14="http://schemas.microsoft.com/office/powerpoint/2010/main" val="2069194584"/>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18</a:t>
            </a:fld>
            <a:endParaRPr lang="en-US" altLang="zh-CN"/>
          </a:p>
        </p:txBody>
      </p:sp>
    </p:spTree>
    <p:extLst>
      <p:ext uri="{BB962C8B-B14F-4D97-AF65-F5344CB8AC3E}">
        <p14:creationId xmlns:p14="http://schemas.microsoft.com/office/powerpoint/2010/main" val="3143204825"/>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20</a:t>
            </a:fld>
            <a:endParaRPr lang="en-US" altLang="zh-CN"/>
          </a:p>
        </p:txBody>
      </p:sp>
    </p:spTree>
    <p:extLst>
      <p:ext uri="{BB962C8B-B14F-4D97-AF65-F5344CB8AC3E}">
        <p14:creationId xmlns:p14="http://schemas.microsoft.com/office/powerpoint/2010/main" val="907977445"/>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t>2</a:t>
            </a:fld>
            <a:endParaRPr lang="en-US" altLang="zh-CN"/>
          </a:p>
        </p:txBody>
      </p:sp>
    </p:spTree>
    <p:extLst>
      <p:ext uri="{BB962C8B-B14F-4D97-AF65-F5344CB8AC3E}">
        <p14:creationId xmlns:p14="http://schemas.microsoft.com/office/powerpoint/2010/main" val="2905771765"/>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3</a:t>
            </a:fld>
            <a:endParaRPr lang="en-US" altLang="zh-CN"/>
          </a:p>
        </p:txBody>
      </p:sp>
    </p:spTree>
    <p:extLst>
      <p:ext uri="{BB962C8B-B14F-4D97-AF65-F5344CB8AC3E}">
        <p14:creationId xmlns:p14="http://schemas.microsoft.com/office/powerpoint/2010/main" val="1006439049"/>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4</a:t>
            </a:fld>
            <a:endParaRPr lang="en-US" altLang="zh-CN"/>
          </a:p>
        </p:txBody>
      </p:sp>
    </p:spTree>
    <p:extLst>
      <p:ext uri="{BB962C8B-B14F-4D97-AF65-F5344CB8AC3E}">
        <p14:creationId xmlns:p14="http://schemas.microsoft.com/office/powerpoint/2010/main" val="607535881"/>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5</a:t>
            </a:fld>
            <a:endParaRPr lang="en-US" altLang="zh-CN"/>
          </a:p>
        </p:txBody>
      </p:sp>
    </p:spTree>
    <p:extLst>
      <p:ext uri="{BB962C8B-B14F-4D97-AF65-F5344CB8AC3E}">
        <p14:creationId xmlns:p14="http://schemas.microsoft.com/office/powerpoint/2010/main" val="4095678739"/>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6</a:t>
            </a:fld>
            <a:endParaRPr lang="en-US" altLang="zh-CN"/>
          </a:p>
        </p:txBody>
      </p:sp>
    </p:spTree>
    <p:extLst>
      <p:ext uri="{BB962C8B-B14F-4D97-AF65-F5344CB8AC3E}">
        <p14:creationId xmlns:p14="http://schemas.microsoft.com/office/powerpoint/2010/main" val="1478398237"/>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7</a:t>
            </a:fld>
            <a:endParaRPr lang="en-US" altLang="zh-CN"/>
          </a:p>
        </p:txBody>
      </p:sp>
    </p:spTree>
    <p:extLst>
      <p:ext uri="{BB962C8B-B14F-4D97-AF65-F5344CB8AC3E}">
        <p14:creationId xmlns:p14="http://schemas.microsoft.com/office/powerpoint/2010/main" val="2494487269"/>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15</a:t>
            </a:fld>
            <a:endParaRPr lang="en-US" altLang="zh-CN"/>
          </a:p>
        </p:txBody>
      </p:sp>
    </p:spTree>
    <p:extLst>
      <p:ext uri="{BB962C8B-B14F-4D97-AF65-F5344CB8AC3E}">
        <p14:creationId xmlns:p14="http://schemas.microsoft.com/office/powerpoint/2010/main" val="3792560528"/>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16</a:t>
            </a:fld>
            <a:endParaRPr lang="en-US" altLang="zh-CN"/>
          </a:p>
        </p:txBody>
      </p:sp>
    </p:spTree>
    <p:extLst>
      <p:ext uri="{BB962C8B-B14F-4D97-AF65-F5344CB8AC3E}">
        <p14:creationId xmlns:p14="http://schemas.microsoft.com/office/powerpoint/2010/main" val="3750113555"/>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_空白">
    <p:spTree>
      <p:nvGrpSpPr>
        <p:cNvPr id="1" name=""/>
        <p:cNvGrpSpPr/>
        <p:nvPr/>
      </p:nvGrpSpPr>
      <p:grpSpPr>
        <a:xfrm>
          <a:off x="0" y="0"/>
          <a:ext cx="0" cy="0"/>
        </a:xfrm>
      </p:grpSpPr>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6_空白">
    <p:spTree>
      <p:nvGrpSpPr>
        <p:cNvPr id="1" name=""/>
        <p:cNvGrpSpPr/>
        <p:nvPr/>
      </p:nvGrpSpPr>
      <p:grpSpPr>
        <a:xfrm>
          <a:off x="0" y="0"/>
          <a:ext cx="0" cy="0"/>
        </a:xfrm>
      </p:grpSpPr>
      <p:sp>
        <p:nvSpPr>
          <p:cNvPr id="4" name="矩形 3"/>
          <p:cNvSpPr/>
          <p:nvPr userDrawn="1"/>
        </p:nvSpPr>
        <p:spPr>
          <a:xfrm>
            <a:off x="0" y="3799588"/>
            <a:ext cx="12190413" cy="30600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5_空白">
    <p:spTree>
      <p:nvGrpSpPr>
        <p:cNvPr id="1" name=""/>
        <p:cNvGrpSpPr/>
        <p:nvPr/>
      </p:nvGrpSpPr>
      <p:grpSpPr>
        <a:xfrm>
          <a:off x="0" y="0"/>
          <a:ext cx="0" cy="0"/>
        </a:xfrm>
      </p:grpSpPr>
      <p:sp>
        <p:nvSpPr>
          <p:cNvPr id="4" name="矩形 3"/>
          <p:cNvSpPr/>
          <p:nvPr userDrawn="1"/>
        </p:nvSpPr>
        <p:spPr>
          <a:xfrm>
            <a:off x="0" y="3429794"/>
            <a:ext cx="12190413" cy="3429794"/>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7_空白">
    <p:spTree>
      <p:nvGrpSpPr>
        <p:cNvPr id="1" name=""/>
        <p:cNvGrpSpPr/>
        <p:nvPr/>
      </p:nvGrpSpPr>
      <p:grpSpPr>
        <a:xfrm>
          <a:off x="0" y="0"/>
          <a:ext cx="0" cy="0"/>
        </a:xfrm>
      </p:grpSpPr>
      <p:sp>
        <p:nvSpPr>
          <p:cNvPr id="4" name="矩形 3"/>
          <p:cNvSpPr/>
          <p:nvPr userDrawn="1"/>
        </p:nvSpPr>
        <p:spPr>
          <a:xfrm>
            <a:off x="0" y="2708788"/>
            <a:ext cx="12190413" cy="415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8_空白">
    <p:spTree>
      <p:nvGrpSpPr>
        <p:cNvPr id="1" name=""/>
        <p:cNvGrpSpPr/>
        <p:nvPr/>
      </p:nvGrpSpPr>
      <p:grpSpPr>
        <a:xfrm>
          <a:off x="0" y="0"/>
          <a:ext cx="0" cy="0"/>
        </a:xfrm>
      </p:grpSpPr>
      <p:sp>
        <p:nvSpPr>
          <p:cNvPr id="4" name="矩形 3"/>
          <p:cNvSpPr/>
          <p:nvPr userDrawn="1"/>
        </p:nvSpPr>
        <p:spPr>
          <a:xfrm>
            <a:off x="0" y="1588"/>
            <a:ext cx="12190413" cy="68580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6_空白">
    <p:spTree>
      <p:nvGrpSpPr>
        <p:cNvPr id="1" name=""/>
        <p:cNvGrpSpPr/>
        <p:nvPr/>
      </p:nvGrpSpPr>
      <p:grpSpPr>
        <a:xfrm>
          <a:off x="0" y="0"/>
          <a:ext cx="0" cy="0"/>
        </a:xfrm>
      </p:grpSpPr>
      <p:sp>
        <p:nvSpPr>
          <p:cNvPr id="2" name="矩形 1"/>
          <p:cNvSpPr/>
          <p:nvPr userDrawn="1"/>
        </p:nvSpPr>
        <p:spPr>
          <a:xfrm>
            <a:off x="0" y="5950074"/>
            <a:ext cx="12190413" cy="909514"/>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2_空白">
    <p:spTree>
      <p:nvGrpSpPr>
        <p:cNvPr id="1" name=""/>
        <p:cNvGrpSpPr/>
        <p:nvPr/>
      </p:nvGrpSpPr>
      <p:grpSpPr>
        <a:xfrm>
          <a:off x="0" y="0"/>
          <a:ext cx="0" cy="0"/>
        </a:xfrm>
      </p:grpSpPr>
      <p:sp>
        <p:nvSpPr>
          <p:cNvPr id="2" name="矩形 1"/>
          <p:cNvSpPr/>
          <p:nvPr userDrawn="1"/>
        </p:nvSpPr>
        <p:spPr>
          <a:xfrm>
            <a:off x="0" y="5588788"/>
            <a:ext cx="12190413" cy="127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6_空白">
    <p:spTree>
      <p:nvGrpSpPr>
        <p:cNvPr id="1" name=""/>
        <p:cNvGrpSpPr/>
        <p:nvPr/>
      </p:nvGrpSpPr>
      <p:grpSpPr>
        <a:xfrm>
          <a:off x="0" y="0"/>
          <a:ext cx="0" cy="0"/>
        </a:xfrm>
      </p:grpSpPr>
      <p:sp>
        <p:nvSpPr>
          <p:cNvPr id="2" name="矩形 1"/>
          <p:cNvSpPr/>
          <p:nvPr userDrawn="1"/>
        </p:nvSpPr>
        <p:spPr>
          <a:xfrm>
            <a:off x="0" y="5228788"/>
            <a:ext cx="12190413" cy="163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1_空白">
    <p:spTree>
      <p:nvGrpSpPr>
        <p:cNvPr id="1" name=""/>
        <p:cNvGrpSpPr/>
        <p:nvPr/>
      </p:nvGrpSpPr>
      <p:grpSpPr>
        <a:xfrm>
          <a:off x="0" y="0"/>
          <a:ext cx="0" cy="0"/>
        </a:xfrm>
      </p:grpSpPr>
      <p:sp>
        <p:nvSpPr>
          <p:cNvPr id="2" name="矩形 1"/>
          <p:cNvSpPr/>
          <p:nvPr userDrawn="1"/>
        </p:nvSpPr>
        <p:spPr>
          <a:xfrm>
            <a:off x="0" y="4868788"/>
            <a:ext cx="12190413" cy="199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3_空白">
    <p:spTree>
      <p:nvGrpSpPr>
        <p:cNvPr id="1" name=""/>
        <p:cNvGrpSpPr/>
        <p:nvPr/>
      </p:nvGrpSpPr>
      <p:grpSpPr>
        <a:xfrm>
          <a:off x="0" y="0"/>
          <a:ext cx="0" cy="0"/>
        </a:xfrm>
      </p:grpSpPr>
      <p:sp>
        <p:nvSpPr>
          <p:cNvPr id="2" name="矩形 1"/>
          <p:cNvSpPr/>
          <p:nvPr userDrawn="1"/>
        </p:nvSpPr>
        <p:spPr>
          <a:xfrm>
            <a:off x="0" y="4508788"/>
            <a:ext cx="12190413" cy="235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0_空白">
    <p:spTree>
      <p:nvGrpSpPr>
        <p:cNvPr id="1" name=""/>
        <p:cNvGrpSpPr/>
        <p:nvPr/>
      </p:nvGrpSpPr>
      <p:grpSpPr>
        <a:xfrm>
          <a:off x="0" y="0"/>
          <a:ext cx="0" cy="0"/>
        </a:xfrm>
      </p:grpSpPr>
      <p:sp>
        <p:nvSpPr>
          <p:cNvPr id="2" name="矩形 1"/>
          <p:cNvSpPr/>
          <p:nvPr userDrawn="1"/>
        </p:nvSpPr>
        <p:spPr>
          <a:xfrm>
            <a:off x="0" y="4411588"/>
            <a:ext cx="12190413" cy="24480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5_空白">
    <p:spTree>
      <p:nvGrpSpPr>
        <p:cNvPr id="1" name=""/>
        <p:cNvGrpSpPr/>
        <p:nvPr/>
      </p:nvGrpSpPr>
      <p:grpSpPr>
        <a:xfrm>
          <a:off x="0" y="0"/>
          <a:ext cx="0" cy="0"/>
        </a:xfrm>
      </p:grpSpPr>
      <p:sp>
        <p:nvSpPr>
          <p:cNvPr id="2" name="矩形 1"/>
          <p:cNvSpPr/>
          <p:nvPr userDrawn="1"/>
        </p:nvSpPr>
        <p:spPr>
          <a:xfrm>
            <a:off x="0" y="4149874"/>
            <a:ext cx="12190413" cy="2709714"/>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4_空白">
    <p:spTree>
      <p:nvGrpSpPr>
        <p:cNvPr id="1" name=""/>
        <p:cNvGrpSpPr/>
        <p:nvPr/>
      </p:nvGrpSpPr>
      <p:grpSpPr>
        <a:xfrm>
          <a:off x="0" y="0"/>
          <a:ext cx="0" cy="0"/>
        </a:xfrm>
      </p:grpSpPr>
      <p:sp>
        <p:nvSpPr>
          <p:cNvPr id="2" name="矩形 1"/>
          <p:cNvSpPr/>
          <p:nvPr userDrawn="1"/>
        </p:nvSpPr>
        <p:spPr>
          <a:xfrm>
            <a:off x="0" y="3788788"/>
            <a:ext cx="12190413" cy="307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image" Target="../media/image1.png" /><Relationship Id="rId16" Type="http://schemas.microsoft.com/office/2007/relationships/hdphoto" Target="../media/image2.wdp"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3" name="图片 2"/>
          <p:cNvPicPr>
            <a:picLocks noChangeAspect="1"/>
          </p:cNvPicPr>
          <p:nvPr userDrawn="1"/>
        </p:nvPicPr>
        <p:blipFill>
          <a:blip r:embed="rId15">
            <a:duotone>
              <a:schemeClr val="bg2">
                <a:shade val="45000"/>
                <a:satMod val="135000"/>
              </a:schemeClr>
              <a:prstClr val="white"/>
            </a:duotone>
            <a:extLst>
              <a:ext uri="{BEBA8EAE-BF5A-486C-A8C5-ECC9F3942E4B}">
                <a14:imgProps xmlns:a14="http://schemas.microsoft.com/office/drawing/2010/main">
                  <a14:imgLayer r:embed="rId16">
                    <a14:imgEffect>
                      <a14:brightnessContrast bright="3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0" y="0"/>
            <a:ext cx="12192000" cy="6858000"/>
          </a:xfrm>
          <a:prstGeom prst="rect">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iming/>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1.xml" /><Relationship Id="rId3" Type="http://schemas.openxmlformats.org/officeDocument/2006/relationships/image" Target="../media/image3.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1.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4.png" /><Relationship Id="rId3" Type="http://schemas.openxmlformats.org/officeDocument/2006/relationships/image" Target="../media/image15.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2.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2.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13.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image" Target="../media/image13.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image" Target="../media/image16.png" /><Relationship Id="rId4" Type="http://schemas.openxmlformats.org/officeDocument/2006/relationships/image" Target="../media/image17.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8.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2.xml" /><Relationship Id="rId3" Type="http://schemas.openxmlformats.org/officeDocument/2006/relationships/image" Target="../media/image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 Id="rId3" Type="http://schemas.openxmlformats.org/officeDocument/2006/relationships/image" Target="../media/image19.png" /><Relationship Id="rId4" Type="http://schemas.openxmlformats.org/officeDocument/2006/relationships/image" Target="../media/image20.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image" Target="../media/image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image" Target="../media/image4.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5.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6.png" /><Relationship Id="rId4" Type="http://schemas.openxmlformats.org/officeDocument/2006/relationships/image" Target="../media/image7.png" /><Relationship Id="rId5" Type="http://schemas.openxmlformats.org/officeDocument/2006/relationships/image" Target="../media/image8.png" /><Relationship Id="rId6" Type="http://schemas.openxmlformats.org/officeDocument/2006/relationships/image" Target="../media/image9.png" /><Relationship Id="rId7" Type="http://schemas.openxmlformats.org/officeDocument/2006/relationships/image" Target="../media/image10.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1.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2.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3225800" y="544830"/>
            <a:ext cx="7858125" cy="5139690"/>
          </a:xfrm>
          <a:prstGeom prst="rect">
            <a:avLst/>
          </a:prstGeom>
        </p:spPr>
        <p:txBody>
          <a:bodyPr wrap="square">
            <a:spAutoFit/>
          </a:bodyPr>
          <a:lstStyle/>
          <a:p>
            <a:pPr algn="just">
              <a:lnSpc>
                <a:spcPct val="170000"/>
              </a:lnSpc>
              <a:spcAft>
                <a:spcPct val="0"/>
              </a:spcAft>
            </a:pPr>
            <a:r>
              <a:rPr lang="en-US" altLang="zh-CN" sz="2500" kern="100" spc="-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2500" b="1" kern="100" spc="-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b="1" kern="100" spc="-100" smtClean="0">
                <a:latin typeface="黑体" panose="02010609060101010101" charset="-122"/>
                <a:ea typeface="黑体" panose="02010609060101010101" charset="-122"/>
                <a:cs typeface="黑体" panose="02010609060101010101" charset="-122"/>
              </a:rPr>
              <a:t>非</a:t>
            </a:r>
            <a:r>
              <a:rPr lang="zh-CN" altLang="zh-CN" b="1" kern="100" spc="-100">
                <a:latin typeface="黑体" panose="02010609060101010101" charset="-122"/>
                <a:ea typeface="黑体" panose="02010609060101010101" charset="-122"/>
                <a:cs typeface="黑体" panose="02010609060101010101" charset="-122"/>
              </a:rPr>
              <a:t>连续性实用文本最大的特点是</a:t>
            </a:r>
            <a:r>
              <a:rPr lang="zh-CN" altLang="zh-CN" b="1" kern="100" spc="-100">
                <a:solidFill>
                  <a:srgbClr val="FF0000"/>
                </a:solidFill>
                <a:latin typeface="黑体" panose="02010609060101010101" charset="-122"/>
                <a:ea typeface="黑体" panose="02010609060101010101" charset="-122"/>
                <a:cs typeface="黑体" panose="02010609060101010101" charset="-122"/>
              </a:rPr>
              <a:t>文本非连续性</a:t>
            </a:r>
            <a:r>
              <a:rPr lang="zh-CN" altLang="zh-CN" b="1" kern="100" spc="-100">
                <a:latin typeface="黑体" panose="02010609060101010101" charset="-122"/>
                <a:ea typeface="黑体" panose="02010609060101010101" charset="-122"/>
                <a:cs typeface="黑体" panose="02010609060101010101" charset="-122"/>
              </a:rPr>
              <a:t>。</a:t>
            </a:r>
          </a:p>
          <a:p>
            <a:pPr algn="just">
              <a:lnSpc>
                <a:spcPct val="170000"/>
              </a:lnSpc>
              <a:spcAft>
                <a:spcPct val="0"/>
              </a:spcAft>
            </a:pPr>
            <a:r>
              <a:rPr lang="en-US" altLang="zh-CN" b="1" kern="100" spc="-100">
                <a:latin typeface="黑体" panose="02010609060101010101" charset="-122"/>
                <a:ea typeface="黑体" panose="02010609060101010101" charset="-122"/>
                <a:cs typeface="黑体" panose="02010609060101010101" charset="-122"/>
                <a:sym typeface="+mn-ea"/>
              </a:rPr>
              <a:t>    </a:t>
            </a:r>
            <a:r>
              <a:rPr lang="zh-CN" altLang="zh-CN" b="1" kern="100" spc="-100">
                <a:solidFill>
                  <a:srgbClr val="FF0000"/>
                </a:solidFill>
                <a:latin typeface="黑体" panose="02010609060101010101" charset="-122"/>
                <a:ea typeface="黑体" panose="02010609060101010101" charset="-122"/>
                <a:cs typeface="黑体" panose="02010609060101010101" charset="-122"/>
                <a:sym typeface="+mn-ea"/>
              </a:rPr>
              <a:t>整体阅读</a:t>
            </a:r>
            <a:r>
              <a:rPr lang="zh-CN" altLang="zh-CN" b="1" kern="100" spc="-100">
                <a:latin typeface="黑体" panose="02010609060101010101" charset="-122"/>
                <a:ea typeface="黑体" panose="02010609060101010101" charset="-122"/>
                <a:cs typeface="黑体" panose="02010609060101010101" charset="-122"/>
                <a:sym typeface="+mn-ea"/>
              </a:rPr>
              <a:t>和把握，理解更精准，判断更快捷。</a:t>
            </a:r>
            <a:endParaRPr lang="zh-CN" altLang="zh-CN" b="1" kern="100" spc="-100">
              <a:latin typeface="黑体" panose="02010609060101010101" charset="-122"/>
              <a:ea typeface="黑体" panose="02010609060101010101" charset="-122"/>
              <a:cs typeface="黑体" panose="02010609060101010101" charset="-122"/>
            </a:endParaRPr>
          </a:p>
          <a:p>
            <a:pPr algn="just">
              <a:lnSpc>
                <a:spcPct val="170000"/>
              </a:lnSpc>
              <a:spcAft>
                <a:spcPct val="0"/>
              </a:spcAft>
            </a:pPr>
            <a:r>
              <a:rPr lang="en-US" altLang="zh-CN" b="1" kern="100" spc="-100">
                <a:latin typeface="黑体" panose="02010609060101010101" charset="-122"/>
                <a:ea typeface="黑体" panose="02010609060101010101" charset="-122"/>
                <a:cs typeface="黑体" panose="02010609060101010101" charset="-122"/>
              </a:rPr>
              <a:t>(1)</a:t>
            </a:r>
            <a:r>
              <a:rPr lang="zh-CN" altLang="zh-CN" b="1" kern="100" spc="-100">
                <a:latin typeface="黑体" panose="02010609060101010101" charset="-122"/>
                <a:ea typeface="黑体" panose="02010609060101010101" charset="-122"/>
                <a:cs typeface="黑体" panose="02010609060101010101" charset="-122"/>
              </a:rPr>
              <a:t>非连续性实用文本形式上是</a:t>
            </a:r>
            <a:r>
              <a:rPr lang="en-US" altLang="zh-CN" b="1" kern="100" spc="-100">
                <a:latin typeface="黑体" panose="02010609060101010101" charset="-122"/>
                <a:ea typeface="黑体" panose="02010609060101010101" charset="-122"/>
                <a:cs typeface="黑体" panose="02010609060101010101" charset="-122"/>
              </a:rPr>
              <a:t>“</a:t>
            </a:r>
            <a:r>
              <a:rPr lang="zh-CN" altLang="zh-CN" b="1" kern="100" spc="-100">
                <a:solidFill>
                  <a:srgbClr val="FF0000"/>
                </a:solidFill>
                <a:latin typeface="黑体" panose="02010609060101010101" charset="-122"/>
                <a:ea typeface="黑体" panose="02010609060101010101" charset="-122"/>
                <a:cs typeface="黑体" panose="02010609060101010101" charset="-122"/>
              </a:rPr>
              <a:t>断</a:t>
            </a:r>
            <a:r>
              <a:rPr lang="en-US" altLang="zh-CN" b="1" kern="100" spc="-100">
                <a:latin typeface="黑体" panose="02010609060101010101" charset="-122"/>
                <a:ea typeface="黑体" panose="02010609060101010101" charset="-122"/>
                <a:cs typeface="黑体" panose="02010609060101010101" charset="-122"/>
              </a:rPr>
              <a:t>”</a:t>
            </a:r>
            <a:r>
              <a:rPr lang="zh-CN" altLang="zh-CN" b="1" kern="100" spc="-100">
                <a:latin typeface="黑体" panose="02010609060101010101" charset="-122"/>
                <a:ea typeface="黑体" panose="02010609060101010101" charset="-122"/>
                <a:cs typeface="黑体" panose="02010609060101010101" charset="-122"/>
              </a:rPr>
              <a:t>，内容上有</a:t>
            </a:r>
            <a:r>
              <a:rPr lang="en-US" altLang="zh-CN" b="1" kern="100" spc="-100">
                <a:latin typeface="黑体" panose="02010609060101010101" charset="-122"/>
                <a:ea typeface="黑体" panose="02010609060101010101" charset="-122"/>
                <a:cs typeface="黑体" panose="02010609060101010101" charset="-122"/>
              </a:rPr>
              <a:t>“</a:t>
            </a:r>
            <a:r>
              <a:rPr lang="zh-CN" altLang="zh-CN" b="1" kern="100" spc="-100">
                <a:solidFill>
                  <a:srgbClr val="FF0000"/>
                </a:solidFill>
                <a:latin typeface="黑体" panose="02010609060101010101" charset="-122"/>
                <a:ea typeface="黑体" panose="02010609060101010101" charset="-122"/>
                <a:cs typeface="黑体" panose="02010609060101010101" charset="-122"/>
              </a:rPr>
              <a:t>联</a:t>
            </a:r>
            <a:r>
              <a:rPr lang="en-US" altLang="zh-CN" b="1" kern="100" spc="-100">
                <a:latin typeface="黑体" panose="02010609060101010101" charset="-122"/>
                <a:ea typeface="黑体" panose="02010609060101010101" charset="-122"/>
                <a:cs typeface="黑体" panose="02010609060101010101" charset="-122"/>
              </a:rPr>
              <a:t>”</a:t>
            </a:r>
            <a:r>
              <a:rPr lang="zh-CN" altLang="zh-CN" b="1" kern="100" spc="-100">
                <a:latin typeface="黑体" panose="02010609060101010101" charset="-122"/>
                <a:ea typeface="黑体" panose="02010609060101010101" charset="-122"/>
                <a:cs typeface="黑体" panose="02010609060101010101" charset="-122"/>
              </a:rPr>
              <a:t>，阅读时需要把这个</a:t>
            </a:r>
            <a:r>
              <a:rPr lang="en-US" altLang="zh-CN" b="1" kern="100" spc="-100">
                <a:latin typeface="黑体" panose="02010609060101010101" charset="-122"/>
                <a:ea typeface="黑体" panose="02010609060101010101" charset="-122"/>
                <a:cs typeface="黑体" panose="02010609060101010101" charset="-122"/>
              </a:rPr>
              <a:t>“</a:t>
            </a:r>
            <a:r>
              <a:rPr lang="zh-CN" altLang="zh-CN" b="1" kern="100" spc="-100">
                <a:latin typeface="黑体" panose="02010609060101010101" charset="-122"/>
                <a:ea typeface="黑体" panose="02010609060101010101" charset="-122"/>
                <a:cs typeface="黑体" panose="02010609060101010101" charset="-122"/>
              </a:rPr>
              <a:t>联</a:t>
            </a:r>
            <a:r>
              <a:rPr lang="en-US" altLang="zh-CN" b="1" kern="100" spc="-100">
                <a:latin typeface="黑体" panose="02010609060101010101" charset="-122"/>
                <a:ea typeface="黑体" panose="02010609060101010101" charset="-122"/>
                <a:cs typeface="黑体" panose="02010609060101010101" charset="-122"/>
              </a:rPr>
              <a:t>”</a:t>
            </a:r>
            <a:r>
              <a:rPr lang="zh-CN" altLang="zh-CN" b="1" kern="100" spc="-100">
                <a:latin typeface="黑体" panose="02010609060101010101" charset="-122"/>
                <a:ea typeface="黑体" panose="02010609060101010101" charset="-122"/>
                <a:cs typeface="黑体" panose="02010609060101010101" charset="-122"/>
              </a:rPr>
              <a:t>找出来，掌握多则</a:t>
            </a:r>
            <a:r>
              <a:rPr lang="zh-CN" altLang="zh-CN" b="1" kern="100" spc="-100">
                <a:solidFill>
                  <a:srgbClr val="FF0000"/>
                </a:solidFill>
                <a:latin typeface="黑体" panose="02010609060101010101" charset="-122"/>
                <a:ea typeface="黑体" panose="02010609060101010101" charset="-122"/>
                <a:cs typeface="黑体" panose="02010609060101010101" charset="-122"/>
              </a:rPr>
              <a:t>文本的异和同</a:t>
            </a:r>
            <a:r>
              <a:rPr lang="zh-CN" altLang="zh-CN" b="1" kern="100" spc="-100">
                <a:latin typeface="黑体" panose="02010609060101010101" charset="-122"/>
                <a:ea typeface="黑体" panose="02010609060101010101" charset="-122"/>
                <a:cs typeface="黑体" panose="02010609060101010101" charset="-122"/>
              </a:rPr>
              <a:t>。</a:t>
            </a:r>
          </a:p>
          <a:p>
            <a:pPr algn="just">
              <a:lnSpc>
                <a:spcPct val="170000"/>
              </a:lnSpc>
              <a:spcAft>
                <a:spcPct val="0"/>
              </a:spcAft>
            </a:pPr>
            <a:r>
              <a:rPr lang="en-US" altLang="zh-CN" b="1" kern="100" spc="-100">
                <a:latin typeface="黑体" panose="02010609060101010101" charset="-122"/>
                <a:ea typeface="黑体" panose="02010609060101010101" charset="-122"/>
                <a:cs typeface="黑体" panose="02010609060101010101" charset="-122"/>
              </a:rPr>
              <a:t>(2)</a:t>
            </a:r>
            <a:r>
              <a:rPr lang="zh-CN" altLang="zh-CN" b="1" kern="100" spc="-100">
                <a:latin typeface="黑体" panose="02010609060101010101" charset="-122"/>
                <a:ea typeface="黑体" panose="02010609060101010101" charset="-122"/>
                <a:cs typeface="黑体" panose="02010609060101010101" charset="-122"/>
              </a:rPr>
              <a:t>无论是选择题还是主观题，都有涉及多则文本间异同比较的内容，需要</a:t>
            </a:r>
            <a:r>
              <a:rPr lang="zh-CN" altLang="zh-CN" b="1" kern="100" spc="-100">
                <a:solidFill>
                  <a:srgbClr val="FF0000"/>
                </a:solidFill>
                <a:latin typeface="黑体" panose="02010609060101010101" charset="-122"/>
                <a:ea typeface="黑体" panose="02010609060101010101" charset="-122"/>
                <a:cs typeface="黑体" panose="02010609060101010101" charset="-122"/>
              </a:rPr>
              <a:t>整体阅读和把握</a:t>
            </a:r>
            <a:r>
              <a:rPr lang="zh-CN" altLang="zh-CN" b="1" kern="100" spc="-100">
                <a:latin typeface="黑体" panose="02010609060101010101" charset="-122"/>
                <a:ea typeface="黑体" panose="02010609060101010101" charset="-122"/>
                <a:cs typeface="黑体" panose="02010609060101010101" charset="-122"/>
              </a:rPr>
              <a:t>。</a:t>
            </a:r>
          </a:p>
          <a:p>
            <a:pPr algn="just">
              <a:lnSpc>
                <a:spcPct val="170000"/>
              </a:lnSpc>
              <a:spcAft>
                <a:spcPct val="0"/>
              </a:spcAft>
            </a:pPr>
            <a:r>
              <a:rPr lang="en-US" altLang="zh-CN" b="1" kern="100" spc="-100">
                <a:latin typeface="黑体" panose="02010609060101010101" charset="-122"/>
                <a:ea typeface="黑体" panose="02010609060101010101" charset="-122"/>
                <a:cs typeface="黑体" panose="02010609060101010101" charset="-122"/>
              </a:rPr>
              <a:t>(3)</a:t>
            </a:r>
            <a:r>
              <a:rPr lang="zh-CN" altLang="zh-CN" b="1" kern="100" spc="-100">
                <a:latin typeface="黑体" panose="02010609060101010101" charset="-122"/>
                <a:ea typeface="黑体" panose="02010609060101010101" charset="-122"/>
                <a:cs typeface="黑体" panose="02010609060101010101" charset="-122"/>
              </a:rPr>
              <a:t>整体阅读和把握后，会快速而准确地</a:t>
            </a:r>
            <a:r>
              <a:rPr lang="zh-CN" altLang="zh-CN" b="1" kern="100" spc="-100">
                <a:solidFill>
                  <a:srgbClr val="FF0000"/>
                </a:solidFill>
                <a:latin typeface="黑体" panose="02010609060101010101" charset="-122"/>
                <a:ea typeface="黑体" panose="02010609060101010101" charset="-122"/>
                <a:cs typeface="黑体" panose="02010609060101010101" charset="-122"/>
              </a:rPr>
              <a:t>锁定范围</a:t>
            </a:r>
            <a:r>
              <a:rPr lang="zh-CN" altLang="zh-CN" b="1" kern="100" spc="-100">
                <a:latin typeface="黑体" panose="02010609060101010101" charset="-122"/>
                <a:ea typeface="黑体" panose="02010609060101010101" charset="-122"/>
                <a:cs typeface="黑体" panose="02010609060101010101" charset="-122"/>
              </a:rPr>
              <a:t>，</a:t>
            </a:r>
            <a:r>
              <a:rPr lang="zh-CN" altLang="zh-CN" b="1" kern="100" spc="-100">
                <a:solidFill>
                  <a:srgbClr val="FF0000"/>
                </a:solidFill>
                <a:latin typeface="黑体" panose="02010609060101010101" charset="-122"/>
                <a:ea typeface="黑体" panose="02010609060101010101" charset="-122"/>
                <a:cs typeface="黑体" panose="02010609060101010101" charset="-122"/>
              </a:rPr>
              <a:t>确定范围</a:t>
            </a:r>
            <a:r>
              <a:rPr lang="zh-CN" altLang="zh-CN" b="1" kern="100" spc="-100">
                <a:latin typeface="黑体" panose="02010609060101010101" charset="-122"/>
                <a:ea typeface="黑体" panose="02010609060101010101" charset="-122"/>
                <a:cs typeface="黑体" panose="02010609060101010101" charset="-122"/>
              </a:rPr>
              <a:t>。</a:t>
            </a:r>
            <a:endParaRPr lang="zh-CN" altLang="zh-CN" b="1" kern="100" spc="-100">
              <a:effectLst/>
              <a:latin typeface="黑体" panose="02010609060101010101" charset="-122"/>
              <a:ea typeface="黑体" panose="02010609060101010101" charset="-122"/>
              <a:cs typeface="黑体" panose="02010609060101010101" charset="-122"/>
            </a:endParaRPr>
          </a:p>
        </p:txBody>
      </p:sp>
      <p:sp>
        <p:nvSpPr>
          <p:cNvPr id="2" name="矩形 1"/>
          <p:cNvSpPr/>
          <p:nvPr/>
        </p:nvSpPr>
        <p:spPr>
          <a:xfrm>
            <a:off x="910590" y="2061845"/>
            <a:ext cx="1098550" cy="2306955"/>
          </a:xfrm>
          <a:prstGeom prst="rect">
            <a:avLst/>
          </a:prstGeom>
          <a:noFill/>
          <a:ln>
            <a:noFill/>
          </a:ln>
        </p:spPr>
        <p:txBody>
          <a:bodyPr wrap="none" rtlCol="0" anchor="t">
            <a:spAutoFit/>
            <a:scene3d>
              <a:camera prst="orthographicFront"/>
              <a:lightRig rig="threePt" dir="t"/>
            </a:scene3d>
          </a:bodyPr>
          <a:lstStyle/>
          <a:p>
            <a:pPr algn="ctr"/>
            <a:r>
              <a:rPr lang="zh-CN" altLang="en-US" sz="7200" b="1">
                <a:ln w="22225">
                  <a:solidFill>
                    <a:srgbClr val="FFFF00"/>
                  </a:solidFill>
                  <a:prstDash val="solid"/>
                </a:ln>
                <a:solidFill>
                  <a:srgbClr val="FF0000"/>
                </a:solidFill>
                <a:effectLst>
                  <a:glow rad="101600">
                    <a:schemeClr val="accent3">
                      <a:satMod val="175000"/>
                      <a:alpha val="40000"/>
                    </a:schemeClr>
                  </a:glow>
                </a:effectLst>
                <a:latin typeface="经典特黑简" panose="02010609010101010101" charset="-122"/>
                <a:ea typeface="经典特黑简" panose="02010609010101010101" charset="-122"/>
              </a:rPr>
              <a:t>概</a:t>
            </a:r>
          </a:p>
          <a:p>
            <a:pPr algn="ctr"/>
            <a:r>
              <a:rPr lang="zh-CN" altLang="en-US" sz="7200" b="1">
                <a:ln w="22225">
                  <a:solidFill>
                    <a:srgbClr val="FFFF00"/>
                  </a:solidFill>
                  <a:prstDash val="solid"/>
                </a:ln>
                <a:solidFill>
                  <a:srgbClr val="FF0000"/>
                </a:solidFill>
                <a:effectLst>
                  <a:glow rad="101600">
                    <a:schemeClr val="accent3">
                      <a:satMod val="175000"/>
                      <a:alpha val="40000"/>
                    </a:schemeClr>
                  </a:glow>
                </a:effectLst>
                <a:latin typeface="经典特黑简" panose="02010609010101010101" charset="-122"/>
                <a:ea typeface="经典特黑简" panose="02010609010101010101" charset="-122"/>
              </a:rPr>
              <a:t>述</a:t>
            </a:r>
          </a:p>
        </p:txBody>
      </p:sp>
      <p:pic>
        <p:nvPicPr>
          <p:cNvPr id="3" name="图片 2"/>
          <p:cNvPicPr>
            <a:picLocks noChangeAspect="1"/>
          </p:cNvPicPr>
          <p:nvPr/>
        </p:nvPicPr>
        <p:blipFill>
          <a:blip r:embed="rId3"/>
          <a:stretch>
            <a:fillRect/>
          </a:stretch>
        </p:blipFill>
        <p:spPr>
          <a:xfrm>
            <a:off x="0" y="5104130"/>
            <a:ext cx="12190095" cy="1755140"/>
          </a:xfrm>
          <a:prstGeom prst="rect">
            <a:avLst/>
          </a:prstGeom>
          <a:effectLst>
            <a:softEdge rad="635000"/>
          </a:effectLst>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89206" y="217900"/>
            <a:ext cx="11412000" cy="4737100"/>
          </a:xfrm>
          <a:prstGeom prst="rect">
            <a:avLst/>
          </a:prstGeom>
        </p:spPr>
        <p:txBody>
          <a:bodyPr wrap="square" lIns="121898" tIns="60948" rIns="121898" bIns="60948">
            <a:spAutoFit/>
          </a:bodyPr>
          <a:lstStyle/>
          <a:p>
            <a:pPr algn="just">
              <a:lnSpc>
                <a:spcPct val="15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材料三：</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pPr>
            <a:r>
              <a:rPr lang="zh-CN" altLang="zh-CN" sz="2000" kern="100">
                <a:latin typeface="Times New Roman" panose="02020603050405020304" pitchFamily="18" charset="0"/>
                <a:ea typeface="楷体_GB2312" panose="02010609030101010101" pitchFamily="49" charset="-122"/>
                <a:cs typeface="Times New Roman" panose="02020603050405020304" pitchFamily="18" charset="0"/>
              </a:rPr>
              <a:t>继山东理工大学、同济大学等高校科技成果转化相继取得突破后，近日，中南大学冶金与环境学院科研团队的</a:t>
            </a:r>
            <a:r>
              <a:rPr lang="en-US" altLang="zh-CN" sz="20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kern="100">
                <a:latin typeface="Times New Roman" panose="02020603050405020304" pitchFamily="18" charset="0"/>
                <a:ea typeface="楷体_GB2312" panose="02010609030101010101" pitchFamily="49" charset="-122"/>
                <a:cs typeface="Times New Roman" panose="02020603050405020304" pitchFamily="18" charset="0"/>
              </a:rPr>
              <a:t>电化学脱嵌法从盐湖卤水提锂</a:t>
            </a:r>
            <a:r>
              <a:rPr lang="en-US" altLang="zh-CN" sz="20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kern="100">
                <a:latin typeface="Times New Roman" panose="02020603050405020304" pitchFamily="18" charset="0"/>
                <a:ea typeface="楷体_GB2312" panose="02010609030101010101" pitchFamily="49" charset="-122"/>
                <a:cs typeface="Times New Roman" panose="02020603050405020304" pitchFamily="18" charset="0"/>
              </a:rPr>
              <a:t>技术专利，成功转让给一家科技公司，许可使用费超过</a:t>
            </a:r>
            <a:r>
              <a:rPr lang="en-US" altLang="zh-CN" sz="2000" kern="10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000" kern="100">
                <a:latin typeface="Times New Roman" panose="02020603050405020304" pitchFamily="18" charset="0"/>
                <a:ea typeface="楷体_GB2312" panose="02010609030101010101" pitchFamily="49" charset="-122"/>
                <a:cs typeface="Times New Roman" panose="02020603050405020304" pitchFamily="18" charset="0"/>
              </a:rPr>
              <a:t>亿元。双方将共同组建平台公司，由平台公司具体负责专利的产业化。长期以来，我国高校科研创新工作偏重基础理论研究，拥有深厚研发创新能力的科研人才未能将智力资源转化成市场价值。根据市场发展趋势探寻科技创新方向、不断更新升级科技创新思路，正是提升专利质量、实现专利市场价值的核心之义。</a:t>
            </a:r>
            <a:r>
              <a:rPr lang="en-US" altLang="zh-CN" sz="2000" kern="100">
                <a:latin typeface="Times New Roman" panose="02020603050405020304" pitchFamily="18" charset="0"/>
                <a:ea typeface="楷体_GB2312" panose="02010609030101010101" pitchFamily="49" charset="-122"/>
                <a:cs typeface="Courier New" panose="02070309020205020404" pitchFamily="49" charset="0"/>
              </a:rPr>
              <a:t>2015</a:t>
            </a:r>
            <a:r>
              <a:rPr lang="zh-CN" altLang="zh-CN" sz="2000" kern="100">
                <a:latin typeface="Times New Roman" panose="02020603050405020304" pitchFamily="18" charset="0"/>
                <a:ea typeface="楷体_GB2312" panose="02010609030101010101" pitchFamily="49" charset="-122"/>
                <a:cs typeface="Times New Roman" panose="02020603050405020304" pitchFamily="18" charset="0"/>
              </a:rPr>
              <a:t>年修订的《中华人民共和国促进科技成果转化法》打破高校科技成果转化藩篱，鼓励高校对持有的科研成果</a:t>
            </a:r>
            <a:r>
              <a:rPr lang="zh-CN" altLang="zh-CN" sz="2000" kern="100" smtClean="0">
                <a:latin typeface="Times New Roman" panose="02020603050405020304" pitchFamily="18" charset="0"/>
                <a:ea typeface="楷体_GB2312" panose="02010609030101010101" pitchFamily="49" charset="-122"/>
                <a:cs typeface="Times New Roman" panose="02020603050405020304" pitchFamily="18" charset="0"/>
              </a:rPr>
              <a:t>采取</a:t>
            </a:r>
            <a:r>
              <a:rPr lang="zh-CN" altLang="zh-CN" sz="2000"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转让</a:t>
            </a:r>
            <a:r>
              <a:rPr lang="zh-CN" altLang="zh-CN" sz="2000" kern="100">
                <a:latin typeface="Times New Roman" panose="02020603050405020304" pitchFamily="18" charset="0"/>
                <a:ea typeface="楷体_GB2312" panose="02010609030101010101" pitchFamily="49" charset="-122"/>
                <a:cs typeface="Times New Roman" panose="02020603050405020304" pitchFamily="18" charset="0"/>
                <a:sym typeface="+mn-ea"/>
              </a:rPr>
              <a:t>、许可等方式进行转移转化，对高校以实践为导向的科技创新产生了巨大的推动作用。</a:t>
            </a:r>
            <a:endParaRPr lang="zh-CN" altLang="zh-CN" sz="2000" kern="100">
              <a:effectLst/>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pPr>
            <a:r>
              <a:rPr lang="en-US" altLang="zh-CN" sz="2000" kern="100">
                <a:latin typeface="Times New Roman" panose="02020603050405020304" pitchFamily="18" charset="0"/>
                <a:ea typeface="宋体" panose="02010600030101010101" pitchFamily="2" charset="-122"/>
                <a:cs typeface="Courier New" panose="02070309020205020404" pitchFamily="49" charset="0"/>
                <a:sym typeface="+mn-ea"/>
              </a:rPr>
              <a:t>(</a:t>
            </a:r>
            <a:r>
              <a:rPr lang="zh-CN" altLang="zh-CN" sz="2000" kern="100">
                <a:latin typeface="Times New Roman" panose="02020603050405020304" pitchFamily="18" charset="0"/>
                <a:ea typeface="宋体" panose="02010600030101010101" pitchFamily="2" charset="-122"/>
                <a:cs typeface="Times New Roman" panose="02020603050405020304" pitchFamily="18" charset="0"/>
                <a:sym typeface="+mn-ea"/>
              </a:rPr>
              <a:t>摘编自王康等《创新为市场，转化显效益》，《中国知识产权报》</a:t>
            </a:r>
            <a:r>
              <a:rPr lang="en-US" altLang="zh-CN" sz="2000" kern="100">
                <a:latin typeface="Times New Roman" panose="02020603050405020304" pitchFamily="18" charset="0"/>
                <a:ea typeface="宋体" panose="02010600030101010101" pitchFamily="2" charset="-122"/>
                <a:cs typeface="Courier New" panose="02070309020205020404" pitchFamily="49" charset="0"/>
                <a:sym typeface="+mn-ea"/>
              </a:rPr>
              <a:t>2017</a:t>
            </a:r>
            <a:r>
              <a:rPr lang="zh-CN" altLang="zh-CN" sz="2000" kern="100">
                <a:latin typeface="Times New Roman" panose="02020603050405020304" pitchFamily="18" charset="0"/>
                <a:ea typeface="宋体" panose="02010600030101010101" pitchFamily="2" charset="-122"/>
                <a:cs typeface="Times New Roman" panose="02020603050405020304" pitchFamily="18" charset="0"/>
                <a:sym typeface="+mn-ea"/>
              </a:rPr>
              <a:t>年</a:t>
            </a:r>
            <a:r>
              <a:rPr lang="en-US" altLang="zh-CN" sz="2000" kern="100">
                <a:latin typeface="Times New Roman" panose="02020603050405020304" pitchFamily="18" charset="0"/>
                <a:ea typeface="宋体" panose="02010600030101010101" pitchFamily="2" charset="-122"/>
                <a:cs typeface="Courier New" panose="02070309020205020404" pitchFamily="49" charset="0"/>
                <a:sym typeface="+mn-ea"/>
              </a:rPr>
              <a:t>9</a:t>
            </a:r>
            <a:r>
              <a:rPr lang="zh-CN" altLang="zh-CN" sz="2000" kern="100">
                <a:latin typeface="Times New Roman" panose="02020603050405020304" pitchFamily="18" charset="0"/>
                <a:ea typeface="宋体" panose="02010600030101010101" pitchFamily="2" charset="-122"/>
                <a:cs typeface="Times New Roman" panose="02020603050405020304" pitchFamily="18" charset="0"/>
                <a:sym typeface="+mn-ea"/>
              </a:rPr>
              <a:t>月</a:t>
            </a:r>
            <a:r>
              <a:rPr lang="en-US" altLang="zh-CN" sz="2000" kern="100">
                <a:latin typeface="Times New Roman" panose="02020603050405020304" pitchFamily="18" charset="0"/>
                <a:ea typeface="宋体" panose="02010600030101010101" pitchFamily="2" charset="-122"/>
                <a:cs typeface="Courier New" panose="02070309020205020404" pitchFamily="49" charset="0"/>
                <a:sym typeface="+mn-ea"/>
              </a:rPr>
              <a:t>29</a:t>
            </a:r>
            <a:r>
              <a:rPr lang="zh-CN" altLang="zh-CN" sz="2000" kern="100">
                <a:latin typeface="Times New Roman" panose="02020603050405020304" pitchFamily="18" charset="0"/>
                <a:ea typeface="宋体" panose="02010600030101010101" pitchFamily="2" charset="-122"/>
                <a:cs typeface="Times New Roman" panose="02020603050405020304" pitchFamily="18" charset="0"/>
                <a:sym typeface="+mn-ea"/>
              </a:rPr>
              <a:t>日</a:t>
            </a:r>
            <a:r>
              <a:rPr lang="en-US" altLang="zh-CN" sz="2000" kern="100">
                <a:latin typeface="Times New Roman" panose="02020603050405020304" pitchFamily="18" charset="0"/>
                <a:ea typeface="宋体" panose="02010600030101010101" pitchFamily="2" charset="-122"/>
                <a:cs typeface="Courier New" panose="02070309020205020404" pitchFamily="49" charset="0"/>
                <a:sym typeface="+mn-ea"/>
              </a:rPr>
              <a:t>)</a:t>
            </a:r>
            <a:endParaRPr lang="en-US" altLang="zh-CN" sz="2000" kern="100">
              <a:effectLst/>
              <a:latin typeface="Times New Roman" panose="02020603050405020304" pitchFamily="18" charset="0"/>
              <a:ea typeface="宋体" panose="02010600030101010101" pitchFamily="2" charset="-122"/>
              <a:cs typeface="Courier New" panose="02070309020205020404" pitchFamily="49" charset="0"/>
              <a:sym typeface="+mn-ea"/>
            </a:endParaRPr>
          </a:p>
        </p:txBody>
      </p:sp>
      <p:pic>
        <p:nvPicPr>
          <p:cNvPr id="2" name="图片 1"/>
          <p:cNvPicPr>
            <a:picLocks noChangeAspect="1"/>
          </p:cNvPicPr>
          <p:nvPr/>
        </p:nvPicPr>
        <p:blipFill>
          <a:blip r:embed="rId2"/>
          <a:stretch>
            <a:fillRect/>
          </a:stretch>
        </p:blipFill>
        <p:spPr>
          <a:xfrm>
            <a:off x="4222750" y="5085715"/>
            <a:ext cx="3514725" cy="1314450"/>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89206" y="405458"/>
            <a:ext cx="11412000" cy="4275455"/>
          </a:xfrm>
          <a:prstGeom prst="rect">
            <a:avLst/>
          </a:prstGeom>
        </p:spPr>
        <p:txBody>
          <a:bodyPr wrap="square" lIns="121898" tIns="60948" rIns="121898" bIns="60948">
            <a:spAutoFit/>
          </a:bodyPr>
          <a:lstStyle/>
          <a:p>
            <a:pPr algn="just">
              <a:lnSpc>
                <a:spcPct val="15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材料四</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pPr>
            <a:r>
              <a:rPr lang="zh-CN" altLang="zh-CN" sz="2000" kern="100">
                <a:latin typeface="Times New Roman" panose="02020603050405020304" pitchFamily="18" charset="0"/>
                <a:ea typeface="楷体_GB2312" panose="02010609030101010101" pitchFamily="49" charset="-122"/>
                <a:cs typeface="Times New Roman" panose="02020603050405020304" pitchFamily="18" charset="0"/>
              </a:rPr>
              <a:t>在科技成果转化的实际过程中，高校普遍遇到了一些障碍。首先，科技成果与企业需求脱钩的矛盾长期存在。大学科研工作与企业技术创新在目标、路径、组织方式、评价标准及环境要求等方面存在着很大的差别，因此高校的成果很难直接转化成适应市场需求的新产品和新技术。其次，成果转化的机制不畅。高校传统体系是为了适应学术研究和人才培养而设计制订的，对于科技成果转化、产学研合作等社会服务方面的需求，现有体系在机构设置、管理制度、激励机制等方面匹配性不足。</a:t>
            </a:r>
          </a:p>
          <a:p>
            <a:pPr indent="711200" algn="just">
              <a:lnSpc>
                <a:spcPct val="150000"/>
              </a:lnSpc>
              <a:spcAft>
                <a:spcPct val="0"/>
              </a:spcAft>
            </a:pPr>
            <a:r>
              <a:rPr lang="en-US" altLang="zh-CN" sz="2000" kern="100">
                <a:latin typeface="Times New Roman" panose="02020603050405020304" pitchFamily="18" charset="0"/>
                <a:ea typeface="宋体" panose="02010600030101010101" pitchFamily="2" charset="-122"/>
                <a:cs typeface="Courier New" panose="02070309020205020404" pitchFamily="49" charset="0"/>
                <a:sym typeface="+mn-ea"/>
              </a:rPr>
              <a:t>(</a:t>
            </a:r>
            <a:r>
              <a:rPr lang="zh-CN" altLang="zh-CN" sz="2000" kern="100">
                <a:latin typeface="Times New Roman" panose="02020603050405020304" pitchFamily="18" charset="0"/>
                <a:ea typeface="宋体" panose="02010600030101010101" pitchFamily="2" charset="-122"/>
                <a:cs typeface="Times New Roman" panose="02020603050405020304" pitchFamily="18" charset="0"/>
                <a:sym typeface="+mn-ea"/>
              </a:rPr>
              <a:t>摘编自胡罡等《地方研究院：高校科技成果转化模式新探索》</a:t>
            </a:r>
            <a:r>
              <a:rPr lang="en-US" altLang="zh-CN" sz="2000" kern="100">
                <a:latin typeface="Times New Roman" panose="02020603050405020304" pitchFamily="18" charset="0"/>
                <a:ea typeface="宋体" panose="02010600030101010101" pitchFamily="2" charset="-122"/>
                <a:cs typeface="Courier New" panose="02070309020205020404" pitchFamily="49" charset="0"/>
                <a:sym typeface="+mn-ea"/>
              </a:rPr>
              <a:t>)</a:t>
            </a:r>
            <a:endParaRPr lang="zh-CN" altLang="zh-CN" sz="2000" kern="100">
              <a:effectLst/>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pPr>
            <a:endParaRPr lang="zh-CN" altLang="zh-CN" sz="2000"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 name="图片 1"/>
          <p:cNvPicPr>
            <a:picLocks noChangeAspect="1"/>
          </p:cNvPicPr>
          <p:nvPr/>
        </p:nvPicPr>
        <p:blipFill>
          <a:blip r:embed="rId2"/>
          <a:stretch>
            <a:fillRect/>
          </a:stretch>
        </p:blipFill>
        <p:spPr>
          <a:xfrm>
            <a:off x="2206625" y="4366260"/>
            <a:ext cx="6188710" cy="2076450"/>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矩形 18"/>
          <p:cNvSpPr/>
          <p:nvPr/>
        </p:nvSpPr>
        <p:spPr>
          <a:xfrm>
            <a:off x="389206" y="1006371"/>
            <a:ext cx="11412000" cy="695231"/>
          </a:xfrm>
          <a:prstGeom prst="rect">
            <a:avLst/>
          </a:prstGeom>
        </p:spPr>
        <p:txBody>
          <a:bodyPr wrap="square" lIns="121898" tIns="60948" rIns="121898" bIns="60948">
            <a:spAutoFit/>
          </a:bodyPr>
          <a:lstStyle/>
          <a:p>
            <a:pPr algn="just">
              <a:lnSpc>
                <a:spcPct val="150000"/>
              </a:lnSpc>
              <a:spcAft>
                <a:spcPct val="0"/>
              </a:spcAf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在完成概中心、抓话题、理关系三大步的基础上，填写下面的导图内容。</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grpSp>
        <p:nvGrpSpPr>
          <p:cNvPr id="7" name="组合 6"/>
          <p:cNvGrpSpPr/>
          <p:nvPr/>
        </p:nvGrpSpPr>
        <p:grpSpPr>
          <a:xfrm>
            <a:off x="588690" y="290473"/>
            <a:ext cx="3123370" cy="492443"/>
            <a:chOff x="588690" y="290473"/>
            <a:chExt cx="3123370" cy="492443"/>
          </a:xfrm>
        </p:grpSpPr>
        <p:sp>
          <p:nvSpPr>
            <p:cNvPr id="8" name="矩形 7"/>
            <p:cNvSpPr/>
            <p:nvPr/>
          </p:nvSpPr>
          <p:spPr>
            <a:xfrm>
              <a:off x="617060" y="326274"/>
              <a:ext cx="1650664" cy="431353"/>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88690" y="290473"/>
              <a:ext cx="3123370" cy="492443"/>
              <a:chOff x="588690" y="290473"/>
              <a:chExt cx="3123370" cy="492443"/>
            </a:xfrm>
          </p:grpSpPr>
          <p:grpSp>
            <p:nvGrpSpPr>
              <p:cNvPr id="10" name="组合 9"/>
              <p:cNvGrpSpPr/>
              <p:nvPr/>
            </p:nvGrpSpPr>
            <p:grpSpPr>
              <a:xfrm>
                <a:off x="588690" y="290473"/>
                <a:ext cx="1741409" cy="492443"/>
                <a:chOff x="640607" y="338098"/>
                <a:chExt cx="1741409" cy="492443"/>
              </a:xfrm>
            </p:grpSpPr>
            <p:sp>
              <p:nvSpPr>
                <p:cNvPr id="12" name="矩形 11"/>
                <p:cNvSpPr/>
                <p:nvPr/>
              </p:nvSpPr>
              <p:spPr>
                <a:xfrm>
                  <a:off x="758196" y="338098"/>
                  <a:ext cx="1572503" cy="492443"/>
                </a:xfrm>
                <a:prstGeom prst="rect">
                  <a:avLst/>
                </a:prstGeom>
              </p:spPr>
              <p:txBody>
                <a:bodyPr wrap="square">
                  <a:spAutoFit/>
                </a:bodyPr>
                <a:lstStyle/>
                <a:p>
                  <a:r>
                    <a:rPr lang="zh-CN" altLang="en-US" sz="2600" b="1" kern="100" smtClean="0">
                      <a:solidFill>
                        <a:prstClr val="black"/>
                      </a:solidFill>
                      <a:latin typeface="+mj-ea"/>
                      <a:ea typeface="+mj-ea"/>
                      <a:cs typeface="Times New Roman" panose="02020603050405020304" pitchFamily="18" charset="0"/>
                    </a:rPr>
                    <a:t>整体阅读</a:t>
                  </a:r>
                  <a:endParaRPr lang="zh-CN" altLang="en-US" sz="2600" b="1" kern="100">
                    <a:solidFill>
                      <a:prstClr val="black"/>
                    </a:solidFill>
                    <a:latin typeface="+mj-ea"/>
                    <a:ea typeface="+mj-ea"/>
                    <a:cs typeface="Times New Roman" panose="02020603050405020304" pitchFamily="18" charset="0"/>
                  </a:endParaRPr>
                </a:p>
              </p:txBody>
            </p:sp>
            <p:sp>
              <p:nvSpPr>
                <p:cNvPr id="13" name="任意多边形 12"/>
                <p:cNvSpPr/>
                <p:nvPr/>
              </p:nvSpPr>
              <p:spPr>
                <a:xfrm rot="16200000">
                  <a:off x="526674" y="469928"/>
                  <a:ext cx="394731" cy="166866"/>
                </a:xfrm>
                <a:custGeom>
                  <a:gdLst>
                    <a:gd name="connsiteX0" fmla="*/ 413131 w 413131"/>
                    <a:gd name="connsiteY0" fmla="*/ 1 h 166866"/>
                    <a:gd name="connsiteX1" fmla="*/ 413131 w 413131"/>
                    <a:gd name="connsiteY1" fmla="*/ 166866 h 166866"/>
                    <a:gd name="connsiteX2" fmla="*/ 357811 w 413131"/>
                    <a:gd name="connsiteY2" fmla="*/ 166866 h 166866"/>
                    <a:gd name="connsiteX3" fmla="*/ 357811 w 413131"/>
                    <a:gd name="connsiteY3" fmla="*/ 55321 h 166866"/>
                    <a:gd name="connsiteX4" fmla="*/ 0 w 413131"/>
                    <a:gd name="connsiteY4" fmla="*/ 55321 h 166866"/>
                    <a:gd name="connsiteX5" fmla="*/ 0 w 413131"/>
                    <a:gd name="connsiteY5" fmla="*/ 0 h 166866"/>
                    <a:gd name="connsiteX6" fmla="*/ 393460 w 413131"/>
                    <a:gd name="connsiteY6" fmla="*/ 0 h 166866"/>
                    <a:gd name="connsiteX7" fmla="*/ 393460 w 413131"/>
                    <a:gd name="connsiteY7" fmla="*/ 1 h 1668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131" h="166866">
                      <a:moveTo>
                        <a:pt x="413131" y="1"/>
                      </a:moveTo>
                      <a:lnTo>
                        <a:pt x="413131" y="166866"/>
                      </a:lnTo>
                      <a:lnTo>
                        <a:pt x="357811" y="166866"/>
                      </a:lnTo>
                      <a:lnTo>
                        <a:pt x="357811" y="55321"/>
                      </a:lnTo>
                      <a:lnTo>
                        <a:pt x="0" y="55321"/>
                      </a:lnTo>
                      <a:lnTo>
                        <a:pt x="0" y="0"/>
                      </a:lnTo>
                      <a:lnTo>
                        <a:pt x="393460" y="0"/>
                      </a:lnTo>
                      <a:lnTo>
                        <a:pt x="393460" y="1"/>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16200000" flipH="1" flipV="1">
                  <a:off x="2101217" y="524940"/>
                  <a:ext cx="394731" cy="166866"/>
                </a:xfrm>
                <a:custGeom>
                  <a:gdLst>
                    <a:gd name="connsiteX0" fmla="*/ 413131 w 413131"/>
                    <a:gd name="connsiteY0" fmla="*/ 1 h 166866"/>
                    <a:gd name="connsiteX1" fmla="*/ 413131 w 413131"/>
                    <a:gd name="connsiteY1" fmla="*/ 166866 h 166866"/>
                    <a:gd name="connsiteX2" fmla="*/ 357811 w 413131"/>
                    <a:gd name="connsiteY2" fmla="*/ 166866 h 166866"/>
                    <a:gd name="connsiteX3" fmla="*/ 357811 w 413131"/>
                    <a:gd name="connsiteY3" fmla="*/ 55321 h 166866"/>
                    <a:gd name="connsiteX4" fmla="*/ 0 w 413131"/>
                    <a:gd name="connsiteY4" fmla="*/ 55321 h 166866"/>
                    <a:gd name="connsiteX5" fmla="*/ 0 w 413131"/>
                    <a:gd name="connsiteY5" fmla="*/ 0 h 166866"/>
                    <a:gd name="connsiteX6" fmla="*/ 393460 w 413131"/>
                    <a:gd name="connsiteY6" fmla="*/ 0 h 166866"/>
                    <a:gd name="connsiteX7" fmla="*/ 393460 w 413131"/>
                    <a:gd name="connsiteY7" fmla="*/ 1 h 1668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131" h="166866">
                      <a:moveTo>
                        <a:pt x="413131" y="1"/>
                      </a:moveTo>
                      <a:lnTo>
                        <a:pt x="413131" y="166866"/>
                      </a:lnTo>
                      <a:lnTo>
                        <a:pt x="357811" y="166866"/>
                      </a:lnTo>
                      <a:lnTo>
                        <a:pt x="357811" y="55321"/>
                      </a:lnTo>
                      <a:lnTo>
                        <a:pt x="0" y="55321"/>
                      </a:lnTo>
                      <a:lnTo>
                        <a:pt x="0" y="0"/>
                      </a:lnTo>
                      <a:lnTo>
                        <a:pt x="393460" y="0"/>
                      </a:lnTo>
                      <a:lnTo>
                        <a:pt x="393460" y="1"/>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2350790" y="317700"/>
                <a:ext cx="1361270" cy="430887"/>
              </a:xfrm>
              <a:prstGeom prst="rect">
                <a:avLst/>
              </a:prstGeom>
            </p:spPr>
            <p:txBody>
              <a:bodyPr wrap="none">
                <a:spAutoFit/>
              </a:bodyPr>
              <a:lstStyle/>
              <a:p>
                <a:r>
                  <a:rPr lang="en-US" altLang="zh-CN" sz="2200" kern="1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en-US" sz="2200" kern="100" smtClean="0">
                    <a:solidFill>
                      <a:prstClr val="black"/>
                    </a:solidFill>
                    <a:latin typeface="宋体" panose="02010600030101010101" pitchFamily="2" charset="-122"/>
                    <a:ea typeface="宋体" panose="02010600030101010101" pitchFamily="2" charset="-122"/>
                    <a:cs typeface="Times New Roman" panose="02020603050405020304" pitchFamily="18" charset="0"/>
                  </a:rPr>
                  <a:t>约</a:t>
                </a:r>
                <a:r>
                  <a:rPr lang="en-US" altLang="zh-CN" sz="2200" kern="10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6</a:t>
                </a:r>
                <a:r>
                  <a:rPr lang="zh-CN" altLang="en-US" sz="2200" kern="100" smtClean="0">
                    <a:solidFill>
                      <a:prstClr val="black"/>
                    </a:solidFill>
                    <a:latin typeface="宋体" panose="02010600030101010101" pitchFamily="2" charset="-122"/>
                    <a:ea typeface="宋体" panose="02010600030101010101" pitchFamily="2" charset="-122"/>
                    <a:cs typeface="Times New Roman" panose="02020603050405020304" pitchFamily="18" charset="0"/>
                  </a:rPr>
                  <a:t>分钟</a:t>
                </a:r>
                <a:r>
                  <a:rPr lang="en-US" altLang="zh-CN" sz="2200" kern="1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endParaRPr lang="zh-CN" altLang="en-US"/>
              </a:p>
            </p:txBody>
          </p:sp>
        </p:grpSp>
      </p:grpSp>
      <p:pic>
        <p:nvPicPr>
          <p:cNvPr id="3074" name="Picture 2"/>
          <p:cNvPicPr>
            <a:picLocks noChangeAspect="1" noChangeArrowheads="1"/>
          </p:cNvPicPr>
          <p:nvPr/>
        </p:nvPicPr>
        <p:blipFill>
          <a:blip r:embed="rId2">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1690892" y="1896303"/>
            <a:ext cx="8808628" cy="4269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3"/>
          <a:stretch>
            <a:fillRect/>
          </a:stretch>
        </p:blipFill>
        <p:spPr>
          <a:xfrm>
            <a:off x="1824990" y="2566035"/>
            <a:ext cx="1887220" cy="1389380"/>
          </a:xfrm>
          <a:prstGeom prst="rect">
            <a:avLst/>
          </a:prstGeom>
        </p:spPr>
      </p:pic>
      <p:pic>
        <p:nvPicPr>
          <p:cNvPr id="3" name="图片 2"/>
          <p:cNvPicPr>
            <a:picLocks noChangeAspect="1"/>
          </p:cNvPicPr>
          <p:nvPr/>
        </p:nvPicPr>
        <p:blipFill>
          <a:blip r:embed="rId3"/>
          <a:stretch>
            <a:fillRect/>
          </a:stretch>
        </p:blipFill>
        <p:spPr>
          <a:xfrm>
            <a:off x="1824990" y="4653915"/>
            <a:ext cx="1887220" cy="1389380"/>
          </a:xfrm>
          <a:prstGeom prst="rect">
            <a:avLst/>
          </a:prstGeom>
        </p:spPr>
      </p:pic>
      <p:pic>
        <p:nvPicPr>
          <p:cNvPr id="4" name="图片 3"/>
          <p:cNvPicPr>
            <a:picLocks noChangeAspect="1"/>
          </p:cNvPicPr>
          <p:nvPr/>
        </p:nvPicPr>
        <p:blipFill>
          <a:blip r:embed="rId3"/>
          <a:stretch>
            <a:fillRect/>
          </a:stretch>
        </p:blipFill>
        <p:spPr>
          <a:xfrm>
            <a:off x="8470900" y="2781935"/>
            <a:ext cx="1887220" cy="892175"/>
          </a:xfrm>
          <a:prstGeom prst="rect">
            <a:avLst/>
          </a:prstGeom>
        </p:spPr>
      </p:pic>
      <p:pic>
        <p:nvPicPr>
          <p:cNvPr id="5" name="图片 4"/>
          <p:cNvPicPr>
            <a:picLocks noChangeAspect="1"/>
          </p:cNvPicPr>
          <p:nvPr/>
        </p:nvPicPr>
        <p:blipFill>
          <a:blip r:embed="rId3"/>
          <a:stretch>
            <a:fillRect/>
          </a:stretch>
        </p:blipFill>
        <p:spPr>
          <a:xfrm>
            <a:off x="8470900" y="4798060"/>
            <a:ext cx="1887220" cy="1008380"/>
          </a:xfrm>
          <a:prstGeom prst="rect">
            <a:avLst/>
          </a:prstGeom>
        </p:spPr>
      </p:pic>
      <p:pic>
        <p:nvPicPr>
          <p:cNvPr id="6" name="图片 5"/>
          <p:cNvPicPr>
            <a:picLocks noChangeAspect="1"/>
          </p:cNvPicPr>
          <p:nvPr/>
        </p:nvPicPr>
        <p:blipFill>
          <a:blip r:embed="rId3"/>
          <a:stretch>
            <a:fillRect/>
          </a:stretch>
        </p:blipFill>
        <p:spPr>
          <a:xfrm>
            <a:off x="5518785" y="3141980"/>
            <a:ext cx="673100" cy="2399665"/>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linds(horizontal)">
                                      <p:cBhvr>
                                        <p:cTn id="7" dur="500"/>
                                        <p:tgtEl>
                                          <p:spTgt spid="307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xit" presetSubtype="4" fill="hold" nodeType="clickEffect">
                                  <p:stCondLst>
                                    <p:cond delay="0"/>
                                  </p:stCondLst>
                                  <p:childTnLst>
                                    <p:anim calcmode="lin" valueType="num">
                                      <p:cBhvr additive="base">
                                        <p:cTn id="11" dur="500"/>
                                        <p:tgtEl>
                                          <p:spTgt spid="2"/>
                                        </p:tgtEl>
                                        <p:attrNameLst>
                                          <p:attrName>ppt_x</p:attrName>
                                        </p:attrNameLst>
                                      </p:cBhvr>
                                      <p:tavLst>
                                        <p:tav tm="0">
                                          <p:val>
                                            <p:strVal val="ppt_x"/>
                                          </p:val>
                                        </p:tav>
                                        <p:tav tm="100000">
                                          <p:val>
                                            <p:strVal val="ppt_x"/>
                                          </p:val>
                                        </p:tav>
                                      </p:tavLst>
                                    </p:anim>
                                    <p:anim calcmode="lin" valueType="num">
                                      <p:cBhvr additive="base">
                                        <p:cTn id="12" dur="500"/>
                                        <p:tgtEl>
                                          <p:spTgt spid="2"/>
                                        </p:tgtEl>
                                        <p:attrNameLst>
                                          <p:attrName>ppt_y</p:attrName>
                                        </p:attrNameLst>
                                      </p:cBhvr>
                                      <p:tavLst>
                                        <p:tav tm="0">
                                          <p:val>
                                            <p:strVal val="ppt_y"/>
                                          </p:val>
                                        </p:tav>
                                        <p:tav tm="100000">
                                          <p:val>
                                            <p:strVal val="1+ppt_h/2"/>
                                          </p:val>
                                        </p:tav>
                                      </p:tavLst>
                                    </p:anim>
                                    <p:set>
                                      <p:cBhvr>
                                        <p:cTn id="13" dur="1" fill="hold">
                                          <p:stCondLst>
                                            <p:cond delay="499"/>
                                          </p:stCondLst>
                                        </p:cTn>
                                        <p:tgtEl>
                                          <p:spTgt spid="2"/>
                                        </p:tgtEl>
                                        <p:attrNameLst>
                                          <p:attrName>style.visibility</p:attrName>
                                        </p:attrNameLst>
                                      </p:cBhvr>
                                      <p:to>
                                        <p:strVal val="hidden"/>
                                      </p:to>
                                    </p:se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xit" presetSubtype="4" fill="hold" nodeType="clickEffect">
                                  <p:stCondLst>
                                    <p:cond delay="0"/>
                                  </p:stCondLst>
                                  <p:childTnLst>
                                    <p:anim calcmode="lin" valueType="num">
                                      <p:cBhvr additive="base">
                                        <p:cTn id="17" dur="500"/>
                                        <p:tgtEl>
                                          <p:spTgt spid="3"/>
                                        </p:tgtEl>
                                        <p:attrNameLst>
                                          <p:attrName>ppt_x</p:attrName>
                                        </p:attrNameLst>
                                      </p:cBhvr>
                                      <p:tavLst>
                                        <p:tav tm="0">
                                          <p:val>
                                            <p:strVal val="ppt_x"/>
                                          </p:val>
                                        </p:tav>
                                        <p:tav tm="100000">
                                          <p:val>
                                            <p:strVal val="ppt_x"/>
                                          </p:val>
                                        </p:tav>
                                      </p:tavLst>
                                    </p:anim>
                                    <p:anim calcmode="lin" valueType="num">
                                      <p:cBhvr additive="base">
                                        <p:cTn id="18" dur="500"/>
                                        <p:tgtEl>
                                          <p:spTgt spid="3"/>
                                        </p:tgtEl>
                                        <p:attrNameLst>
                                          <p:attrName>ppt_y</p:attrName>
                                        </p:attrNameLst>
                                      </p:cBhvr>
                                      <p:tavLst>
                                        <p:tav tm="0">
                                          <p:val>
                                            <p:strVal val="ppt_y"/>
                                          </p:val>
                                        </p:tav>
                                        <p:tav tm="100000">
                                          <p:val>
                                            <p:strVal val="1+ppt_h/2"/>
                                          </p:val>
                                        </p:tav>
                                      </p:tavLst>
                                    </p:anim>
                                    <p:set>
                                      <p:cBhvr>
                                        <p:cTn id="19" dur="1" fill="hold">
                                          <p:stCondLst>
                                            <p:cond delay="499"/>
                                          </p:stCondLst>
                                        </p:cTn>
                                        <p:tgtEl>
                                          <p:spTgt spid="3"/>
                                        </p:tgtEl>
                                        <p:attrNameLst>
                                          <p:attrName>style.visibility</p:attrName>
                                        </p:attrNameLst>
                                      </p:cBhvr>
                                      <p:to>
                                        <p:strVal val="hidden"/>
                                      </p:to>
                                    </p:se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xit" presetSubtype="4" fill="hold" nodeType="clickEffect">
                                  <p:stCondLst>
                                    <p:cond delay="0"/>
                                  </p:stCondLst>
                                  <p:childTnLst>
                                    <p:anim calcmode="lin" valueType="num">
                                      <p:cBhvr additive="base">
                                        <p:cTn id="23" dur="500"/>
                                        <p:tgtEl>
                                          <p:spTgt spid="4"/>
                                        </p:tgtEl>
                                        <p:attrNameLst>
                                          <p:attrName>ppt_x</p:attrName>
                                        </p:attrNameLst>
                                      </p:cBhvr>
                                      <p:tavLst>
                                        <p:tav tm="0">
                                          <p:val>
                                            <p:strVal val="ppt_x"/>
                                          </p:val>
                                        </p:tav>
                                        <p:tav tm="100000">
                                          <p:val>
                                            <p:strVal val="ppt_x"/>
                                          </p:val>
                                        </p:tav>
                                      </p:tavLst>
                                    </p:anim>
                                    <p:anim calcmode="lin" valueType="num">
                                      <p:cBhvr additive="base">
                                        <p:cTn id="24" dur="500"/>
                                        <p:tgtEl>
                                          <p:spTgt spid="4"/>
                                        </p:tgtEl>
                                        <p:attrNameLst>
                                          <p:attrName>ppt_y</p:attrName>
                                        </p:attrNameLst>
                                      </p:cBhvr>
                                      <p:tavLst>
                                        <p:tav tm="0">
                                          <p:val>
                                            <p:strVal val="ppt_y"/>
                                          </p:val>
                                        </p:tav>
                                        <p:tav tm="100000">
                                          <p:val>
                                            <p:strVal val="1+ppt_h/2"/>
                                          </p:val>
                                        </p:tav>
                                      </p:tavLst>
                                    </p:anim>
                                    <p:set>
                                      <p:cBhvr>
                                        <p:cTn id="25" dur="1" fill="hold">
                                          <p:stCondLst>
                                            <p:cond delay="499"/>
                                          </p:stCondLst>
                                        </p:cTn>
                                        <p:tgtEl>
                                          <p:spTgt spid="4"/>
                                        </p:tgtEl>
                                        <p:attrNameLst>
                                          <p:attrName>style.visibility</p:attrName>
                                        </p:attrNameLst>
                                      </p:cBhvr>
                                      <p:to>
                                        <p:strVal val="hidden"/>
                                      </p:to>
                                    </p:set>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 presetClass="exit" presetSubtype="4" fill="hold" nodeType="clickEffect">
                                  <p:stCondLst>
                                    <p:cond delay="0"/>
                                  </p:stCondLst>
                                  <p:childTnLst>
                                    <p:anim calcmode="lin" valueType="num">
                                      <p:cBhvr additive="base">
                                        <p:cTn id="29" dur="500"/>
                                        <p:tgtEl>
                                          <p:spTgt spid="5"/>
                                        </p:tgtEl>
                                        <p:attrNameLst>
                                          <p:attrName>ppt_x</p:attrName>
                                        </p:attrNameLst>
                                      </p:cBhvr>
                                      <p:tavLst>
                                        <p:tav tm="0">
                                          <p:val>
                                            <p:strVal val="ppt_x"/>
                                          </p:val>
                                        </p:tav>
                                        <p:tav tm="100000">
                                          <p:val>
                                            <p:strVal val="ppt_x"/>
                                          </p:val>
                                        </p:tav>
                                      </p:tavLst>
                                    </p:anim>
                                    <p:anim calcmode="lin" valueType="num">
                                      <p:cBhvr additive="base">
                                        <p:cTn id="30" dur="500"/>
                                        <p:tgtEl>
                                          <p:spTgt spid="5"/>
                                        </p:tgtEl>
                                        <p:attrNameLst>
                                          <p:attrName>ppt_y</p:attrName>
                                        </p:attrNameLst>
                                      </p:cBhvr>
                                      <p:tavLst>
                                        <p:tav tm="0">
                                          <p:val>
                                            <p:strVal val="ppt_y"/>
                                          </p:val>
                                        </p:tav>
                                        <p:tav tm="100000">
                                          <p:val>
                                            <p:strVal val="1+ppt_h/2"/>
                                          </p:val>
                                        </p:tav>
                                      </p:tavLst>
                                    </p:anim>
                                    <p:set>
                                      <p:cBhvr>
                                        <p:cTn id="31" dur="1" fill="hold">
                                          <p:stCondLst>
                                            <p:cond delay="499"/>
                                          </p:stCondLst>
                                        </p:cTn>
                                        <p:tgtEl>
                                          <p:spTgt spid="5"/>
                                        </p:tgtEl>
                                        <p:attrNameLst>
                                          <p:attrName>style.visibility</p:attrName>
                                        </p:attrNameLst>
                                      </p:cBhvr>
                                      <p:to>
                                        <p:strVal val="hidden"/>
                                      </p:to>
                                    </p:set>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2" presetClass="exit" presetSubtype="4" fill="hold" nodeType="clickEffect">
                                  <p:stCondLst>
                                    <p:cond delay="0"/>
                                  </p:stCondLst>
                                  <p:childTnLst>
                                    <p:anim calcmode="lin" valueType="num">
                                      <p:cBhvr additive="base">
                                        <p:cTn id="35" dur="500"/>
                                        <p:tgtEl>
                                          <p:spTgt spid="6"/>
                                        </p:tgtEl>
                                        <p:attrNameLst>
                                          <p:attrName>ppt_x</p:attrName>
                                        </p:attrNameLst>
                                      </p:cBhvr>
                                      <p:tavLst>
                                        <p:tav tm="0">
                                          <p:val>
                                            <p:strVal val="ppt_x"/>
                                          </p:val>
                                        </p:tav>
                                        <p:tav tm="100000">
                                          <p:val>
                                            <p:strVal val="ppt_x"/>
                                          </p:val>
                                        </p:tav>
                                      </p:tavLst>
                                    </p:anim>
                                    <p:anim calcmode="lin" valueType="num">
                                      <p:cBhvr additive="base">
                                        <p:cTn id="36" dur="500"/>
                                        <p:tgtEl>
                                          <p:spTgt spid="6"/>
                                        </p:tgtEl>
                                        <p:attrNameLst>
                                          <p:attrName>ppt_y</p:attrName>
                                        </p:attrNameLst>
                                      </p:cBhvr>
                                      <p:tavLst>
                                        <p:tav tm="0">
                                          <p:val>
                                            <p:strVal val="ppt_y"/>
                                          </p:val>
                                        </p:tav>
                                        <p:tav tm="100000">
                                          <p:val>
                                            <p:strVal val="1+ppt_h/2"/>
                                          </p:val>
                                        </p:tav>
                                      </p:tavLst>
                                    </p:anim>
                                    <p:set>
                                      <p:cBhvr>
                                        <p:cTn id="3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矩形 18"/>
          <p:cNvSpPr/>
          <p:nvPr/>
        </p:nvSpPr>
        <p:spPr>
          <a:xfrm>
            <a:off x="406351" y="782767"/>
            <a:ext cx="11412000" cy="3721735"/>
          </a:xfrm>
          <a:prstGeom prst="rect">
            <a:avLst/>
          </a:prstGeom>
        </p:spPr>
        <p:txBody>
          <a:bodyPr wrap="square" lIns="121898" tIns="60948" rIns="121898" bIns="60948">
            <a:spAutoFit/>
          </a:bodyPr>
          <a:lstStyle/>
          <a:p>
            <a:pPr algn="just">
              <a:lnSpc>
                <a:spcPct val="130000"/>
              </a:lnSpc>
              <a:spcAft>
                <a:spcPct val="0"/>
              </a:spcAft>
            </a:pPr>
            <a:r>
              <a:rPr lang="en-US" altLang="zh-CN" sz="2000" b="1" kern="100" spc="-100">
                <a:solidFill>
                  <a:srgbClr val="7030A0"/>
                </a:solidFill>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sz="2000" b="1" kern="100" spc="-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下列对材料二相关内容的理解和分析，不正确的一项是</a:t>
            </a:r>
            <a:endParaRPr lang="zh-CN" altLang="zh-CN" sz="2000" b="1" kern="100" spc="-100">
              <a:solidFill>
                <a:srgbClr val="7030A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pP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A.2011</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年到</a:t>
            </a: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2013</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年，科研单位遭遇侵权的比例由</a:t>
            </a: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25.3%</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下降到</a:t>
            </a: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13.4%</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，降幅较为</a:t>
            </a:r>
            <a:r>
              <a:rPr lang="zh-CN" altLang="zh-CN" sz="2000" b="1" kern="100" spc="-100" smtClean="0">
                <a:latin typeface="Times New Roman" panose="02020603050405020304" pitchFamily="18" charset="0"/>
                <a:ea typeface="方正中等线简体" panose="03000509000000000000" pitchFamily="65" charset="-122"/>
                <a:cs typeface="Times New Roman" panose="02020603050405020304" pitchFamily="18" charset="0"/>
              </a:rPr>
              <a:t>明显</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，但</a:t>
            </a: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2014</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年有微小回升，</a:t>
            </a: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2015</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年则回落至</a:t>
            </a: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8.4%</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2000" b="1" kern="100" spc="-100">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pP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B.2015</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年企业和高校遭遇侵权的比例较之以往四年有所提高，总体侵权比例也</a:t>
            </a:r>
            <a:r>
              <a:rPr lang="zh-CN" altLang="zh-CN" sz="2000" b="1" kern="100" spc="-100" smtClean="0">
                <a:latin typeface="Times New Roman" panose="02020603050405020304" pitchFamily="18" charset="0"/>
                <a:ea typeface="方正中等线简体" panose="03000509000000000000" pitchFamily="65" charset="-122"/>
                <a:cs typeface="Times New Roman" panose="02020603050405020304" pitchFamily="18" charset="0"/>
              </a:rPr>
              <a:t>略有</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反弹；而</a:t>
            </a: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2016</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年各项侵权比例均呈下降态势，总体遭遇侵权比例为</a:t>
            </a: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10.7%</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2000" b="1" kern="100" spc="-100">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pP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C.2012</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至</a:t>
            </a: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2016</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年间，比例一直下降的仅有个人遭遇侵权这一项，企业、高校、</a:t>
            </a:r>
            <a:r>
              <a:rPr lang="zh-CN" altLang="zh-CN" sz="2000" b="1" kern="100" spc="-100" smtClean="0">
                <a:latin typeface="Times New Roman" panose="02020603050405020304" pitchFamily="18" charset="0"/>
                <a:ea typeface="方正中等线简体" panose="03000509000000000000" pitchFamily="65" charset="-122"/>
                <a:cs typeface="Times New Roman" panose="02020603050405020304" pitchFamily="18" charset="0"/>
              </a:rPr>
              <a:t>科研</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单位以及总体这四项数据，均有回升的现象发生。</a:t>
            </a:r>
            <a:endParaRPr lang="zh-CN" altLang="zh-CN" sz="2000" b="1" kern="100" spc="-100">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pP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D.</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专利侵权总体比例的下降，一定程度上体现了我国知识产权保护工作所取得</a:t>
            </a:r>
            <a:r>
              <a:rPr lang="zh-CN" altLang="zh-CN" sz="2000" b="1" kern="100" spc="-100" smtClean="0">
                <a:latin typeface="Times New Roman" panose="02020603050405020304" pitchFamily="18" charset="0"/>
                <a:ea typeface="方正中等线简体" panose="03000509000000000000" pitchFamily="65" charset="-122"/>
                <a:cs typeface="Times New Roman" panose="02020603050405020304" pitchFamily="18" charset="0"/>
              </a:rPr>
              <a:t>的</a:t>
            </a:r>
            <a:r>
              <a:rPr lang="zh-CN" altLang="zh-CN" sz="2000" b="1" kern="100" spc="-150" smtClean="0">
                <a:latin typeface="Times New Roman" panose="02020603050405020304" pitchFamily="18" charset="0"/>
                <a:ea typeface="方正中等线简体" panose="03000509000000000000" pitchFamily="65" charset="-122"/>
                <a:cs typeface="Times New Roman" panose="02020603050405020304" pitchFamily="18" charset="0"/>
              </a:rPr>
              <a:t>成效</a:t>
            </a:r>
            <a:r>
              <a:rPr lang="zh-CN" altLang="zh-CN" sz="2000" b="1" kern="100" spc="-150">
                <a:latin typeface="Times New Roman" panose="02020603050405020304" pitchFamily="18" charset="0"/>
                <a:ea typeface="方正中等线简体" panose="03000509000000000000" pitchFamily="65" charset="-122"/>
                <a:cs typeface="Times New Roman" panose="02020603050405020304" pitchFamily="18" charset="0"/>
              </a:rPr>
              <a:t>，当然，我国专利数量的快速增长也可能在一定程度上拉低专利侵权的比例。</a:t>
            </a:r>
            <a:endParaRPr lang="zh-CN" altLang="zh-CN" sz="2000" b="1" kern="100" spc="-15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grpSp>
        <p:nvGrpSpPr>
          <p:cNvPr id="7" name="组合 6"/>
          <p:cNvGrpSpPr/>
          <p:nvPr/>
        </p:nvGrpSpPr>
        <p:grpSpPr>
          <a:xfrm>
            <a:off x="588690" y="290473"/>
            <a:ext cx="3123370" cy="492443"/>
            <a:chOff x="588690" y="290473"/>
            <a:chExt cx="3123370" cy="492443"/>
          </a:xfrm>
        </p:grpSpPr>
        <p:sp>
          <p:nvSpPr>
            <p:cNvPr id="8" name="矩形 7"/>
            <p:cNvSpPr/>
            <p:nvPr/>
          </p:nvSpPr>
          <p:spPr>
            <a:xfrm>
              <a:off x="617060" y="326274"/>
              <a:ext cx="1650664" cy="431353"/>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88690" y="290473"/>
              <a:ext cx="3123370" cy="492443"/>
              <a:chOff x="588690" y="290473"/>
              <a:chExt cx="3123370" cy="492443"/>
            </a:xfrm>
          </p:grpSpPr>
          <p:grpSp>
            <p:nvGrpSpPr>
              <p:cNvPr id="10" name="组合 9"/>
              <p:cNvGrpSpPr/>
              <p:nvPr/>
            </p:nvGrpSpPr>
            <p:grpSpPr>
              <a:xfrm>
                <a:off x="588690" y="290473"/>
                <a:ext cx="1741409" cy="492443"/>
                <a:chOff x="640607" y="338098"/>
                <a:chExt cx="1741409" cy="492443"/>
              </a:xfrm>
            </p:grpSpPr>
            <p:sp>
              <p:nvSpPr>
                <p:cNvPr id="12" name="矩形 11"/>
                <p:cNvSpPr/>
                <p:nvPr/>
              </p:nvSpPr>
              <p:spPr>
                <a:xfrm>
                  <a:off x="758196" y="338098"/>
                  <a:ext cx="1572503" cy="492443"/>
                </a:xfrm>
                <a:prstGeom prst="rect">
                  <a:avLst/>
                </a:prstGeom>
              </p:spPr>
              <p:txBody>
                <a:bodyPr wrap="square">
                  <a:spAutoFit/>
                </a:bodyPr>
                <a:lstStyle/>
                <a:p>
                  <a:r>
                    <a:rPr lang="zh-CN" altLang="en-US" sz="2600" b="1" kern="100" smtClean="0">
                      <a:solidFill>
                        <a:prstClr val="black"/>
                      </a:solidFill>
                      <a:latin typeface="+mj-ea"/>
                      <a:ea typeface="+mj-ea"/>
                      <a:cs typeface="Times New Roman" panose="02020603050405020304" pitchFamily="18" charset="0"/>
                    </a:rPr>
                    <a:t>做题验证</a:t>
                  </a:r>
                  <a:endParaRPr lang="zh-CN" altLang="en-US" sz="2600" b="1" kern="100">
                    <a:solidFill>
                      <a:prstClr val="black"/>
                    </a:solidFill>
                    <a:latin typeface="+mj-ea"/>
                    <a:ea typeface="+mj-ea"/>
                    <a:cs typeface="Times New Roman" panose="02020603050405020304" pitchFamily="18" charset="0"/>
                  </a:endParaRPr>
                </a:p>
              </p:txBody>
            </p:sp>
            <p:sp>
              <p:nvSpPr>
                <p:cNvPr id="13" name="任意多边形 12"/>
                <p:cNvSpPr/>
                <p:nvPr/>
              </p:nvSpPr>
              <p:spPr>
                <a:xfrm rot="16200000">
                  <a:off x="526674" y="469928"/>
                  <a:ext cx="394731" cy="166866"/>
                </a:xfrm>
                <a:custGeom>
                  <a:gdLst>
                    <a:gd name="connsiteX0" fmla="*/ 413131 w 413131"/>
                    <a:gd name="connsiteY0" fmla="*/ 1 h 166866"/>
                    <a:gd name="connsiteX1" fmla="*/ 413131 w 413131"/>
                    <a:gd name="connsiteY1" fmla="*/ 166866 h 166866"/>
                    <a:gd name="connsiteX2" fmla="*/ 357811 w 413131"/>
                    <a:gd name="connsiteY2" fmla="*/ 166866 h 166866"/>
                    <a:gd name="connsiteX3" fmla="*/ 357811 w 413131"/>
                    <a:gd name="connsiteY3" fmla="*/ 55321 h 166866"/>
                    <a:gd name="connsiteX4" fmla="*/ 0 w 413131"/>
                    <a:gd name="connsiteY4" fmla="*/ 55321 h 166866"/>
                    <a:gd name="connsiteX5" fmla="*/ 0 w 413131"/>
                    <a:gd name="connsiteY5" fmla="*/ 0 h 166866"/>
                    <a:gd name="connsiteX6" fmla="*/ 393460 w 413131"/>
                    <a:gd name="connsiteY6" fmla="*/ 0 h 166866"/>
                    <a:gd name="connsiteX7" fmla="*/ 393460 w 413131"/>
                    <a:gd name="connsiteY7" fmla="*/ 1 h 1668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131" h="166866">
                      <a:moveTo>
                        <a:pt x="413131" y="1"/>
                      </a:moveTo>
                      <a:lnTo>
                        <a:pt x="413131" y="166866"/>
                      </a:lnTo>
                      <a:lnTo>
                        <a:pt x="357811" y="166866"/>
                      </a:lnTo>
                      <a:lnTo>
                        <a:pt x="357811" y="55321"/>
                      </a:lnTo>
                      <a:lnTo>
                        <a:pt x="0" y="55321"/>
                      </a:lnTo>
                      <a:lnTo>
                        <a:pt x="0" y="0"/>
                      </a:lnTo>
                      <a:lnTo>
                        <a:pt x="393460" y="0"/>
                      </a:lnTo>
                      <a:lnTo>
                        <a:pt x="393460" y="1"/>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16200000" flipH="1" flipV="1">
                  <a:off x="2101217" y="524940"/>
                  <a:ext cx="394731" cy="166866"/>
                </a:xfrm>
                <a:custGeom>
                  <a:gdLst>
                    <a:gd name="connsiteX0" fmla="*/ 413131 w 413131"/>
                    <a:gd name="connsiteY0" fmla="*/ 1 h 166866"/>
                    <a:gd name="connsiteX1" fmla="*/ 413131 w 413131"/>
                    <a:gd name="connsiteY1" fmla="*/ 166866 h 166866"/>
                    <a:gd name="connsiteX2" fmla="*/ 357811 w 413131"/>
                    <a:gd name="connsiteY2" fmla="*/ 166866 h 166866"/>
                    <a:gd name="connsiteX3" fmla="*/ 357811 w 413131"/>
                    <a:gd name="connsiteY3" fmla="*/ 55321 h 166866"/>
                    <a:gd name="connsiteX4" fmla="*/ 0 w 413131"/>
                    <a:gd name="connsiteY4" fmla="*/ 55321 h 166866"/>
                    <a:gd name="connsiteX5" fmla="*/ 0 w 413131"/>
                    <a:gd name="connsiteY5" fmla="*/ 0 h 166866"/>
                    <a:gd name="connsiteX6" fmla="*/ 393460 w 413131"/>
                    <a:gd name="connsiteY6" fmla="*/ 0 h 166866"/>
                    <a:gd name="connsiteX7" fmla="*/ 393460 w 413131"/>
                    <a:gd name="connsiteY7" fmla="*/ 1 h 1668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131" h="166866">
                      <a:moveTo>
                        <a:pt x="413131" y="1"/>
                      </a:moveTo>
                      <a:lnTo>
                        <a:pt x="413131" y="166866"/>
                      </a:lnTo>
                      <a:lnTo>
                        <a:pt x="357811" y="166866"/>
                      </a:lnTo>
                      <a:lnTo>
                        <a:pt x="357811" y="55321"/>
                      </a:lnTo>
                      <a:lnTo>
                        <a:pt x="0" y="55321"/>
                      </a:lnTo>
                      <a:lnTo>
                        <a:pt x="0" y="0"/>
                      </a:lnTo>
                      <a:lnTo>
                        <a:pt x="393460" y="0"/>
                      </a:lnTo>
                      <a:lnTo>
                        <a:pt x="393460" y="1"/>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2350790" y="317700"/>
                <a:ext cx="1361270" cy="430887"/>
              </a:xfrm>
              <a:prstGeom prst="rect">
                <a:avLst/>
              </a:prstGeom>
            </p:spPr>
            <p:txBody>
              <a:bodyPr wrap="none">
                <a:spAutoFit/>
              </a:bodyPr>
              <a:lstStyle/>
              <a:p>
                <a:r>
                  <a:rPr lang="en-US" altLang="zh-CN" sz="2200" kern="1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en-US" sz="2200" kern="100" smtClean="0">
                    <a:solidFill>
                      <a:prstClr val="black"/>
                    </a:solidFill>
                    <a:latin typeface="宋体" panose="02010600030101010101" pitchFamily="2" charset="-122"/>
                    <a:ea typeface="宋体" panose="02010600030101010101" pitchFamily="2" charset="-122"/>
                    <a:cs typeface="Times New Roman" panose="02020603050405020304" pitchFamily="18" charset="0"/>
                  </a:rPr>
                  <a:t>约</a:t>
                </a:r>
                <a:r>
                  <a:rPr lang="en-US" altLang="zh-CN" sz="2200" kern="10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6</a:t>
                </a:r>
                <a:r>
                  <a:rPr lang="zh-CN" altLang="en-US" sz="2200" kern="100" smtClean="0">
                    <a:solidFill>
                      <a:prstClr val="black"/>
                    </a:solidFill>
                    <a:latin typeface="宋体" panose="02010600030101010101" pitchFamily="2" charset="-122"/>
                    <a:ea typeface="宋体" panose="02010600030101010101" pitchFamily="2" charset="-122"/>
                    <a:cs typeface="Times New Roman" panose="02020603050405020304" pitchFamily="18" charset="0"/>
                  </a:rPr>
                  <a:t>分钟</a:t>
                </a:r>
                <a:r>
                  <a:rPr lang="en-US" altLang="zh-CN" sz="2200" kern="1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endParaRPr lang="zh-CN" altLang="en-US"/>
              </a:p>
            </p:txBody>
          </p:sp>
        </p:grpSp>
      </p:grpSp>
      <p:pic>
        <p:nvPicPr>
          <p:cNvPr id="2050"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3049270" y="4366260"/>
            <a:ext cx="6090920"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矩形 18"/>
          <p:cNvSpPr/>
          <p:nvPr/>
        </p:nvSpPr>
        <p:spPr>
          <a:xfrm>
            <a:off x="406351" y="782767"/>
            <a:ext cx="11412000" cy="3721735"/>
          </a:xfrm>
          <a:prstGeom prst="rect">
            <a:avLst/>
          </a:prstGeom>
        </p:spPr>
        <p:txBody>
          <a:bodyPr wrap="square" lIns="121898" tIns="60948" rIns="121898" bIns="60948">
            <a:spAutoFit/>
          </a:bodyPr>
          <a:lstStyle/>
          <a:p>
            <a:pPr algn="just">
              <a:lnSpc>
                <a:spcPct val="130000"/>
              </a:lnSpc>
              <a:spcAft>
                <a:spcPct val="0"/>
              </a:spcAft>
            </a:pPr>
            <a:r>
              <a:rPr lang="en-US" altLang="zh-CN" sz="2000" b="1" kern="100" spc="-100">
                <a:solidFill>
                  <a:srgbClr val="7030A0"/>
                </a:solidFill>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sz="2000" b="1" kern="100" spc="-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下列对材料二相关内容的理解和分析，不正确的一项是</a:t>
            </a:r>
            <a:endParaRPr lang="zh-CN" altLang="zh-CN" sz="2000" b="1" kern="100" spc="-100">
              <a:solidFill>
                <a:srgbClr val="7030A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pP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A.2011</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年到</a:t>
            </a: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2013</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年，科研单位遭遇侵权的比例由</a:t>
            </a: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25.3%</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下降到</a:t>
            </a: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13.4%</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，降幅较为</a:t>
            </a:r>
            <a:r>
              <a:rPr lang="zh-CN" altLang="zh-CN" sz="2000" b="1" kern="100" spc="-100" smtClean="0">
                <a:latin typeface="Times New Roman" panose="02020603050405020304" pitchFamily="18" charset="0"/>
                <a:ea typeface="方正中等线简体" panose="03000509000000000000" pitchFamily="65" charset="-122"/>
                <a:cs typeface="Times New Roman" panose="02020603050405020304" pitchFamily="18" charset="0"/>
              </a:rPr>
              <a:t>明显</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，但</a:t>
            </a: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2014</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年有微小回升，</a:t>
            </a: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2015</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年则回落至</a:t>
            </a: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8.4%</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2000" b="1" kern="100" spc="-100">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pPr>
            <a:r>
              <a:rPr lang="en-US" altLang="zh-CN" sz="2000" b="1" kern="100" spc="-100">
                <a:latin typeface="黑体" panose="02010609060101010101" charset="-122"/>
                <a:ea typeface="黑体" panose="02010609060101010101" charset="-122"/>
                <a:cs typeface="黑体" panose="02010609060101010101" charset="-122"/>
              </a:rPr>
              <a:t>B.2015</a:t>
            </a:r>
            <a:r>
              <a:rPr lang="zh-CN" altLang="zh-CN" sz="2000" b="1" kern="100" spc="-100">
                <a:latin typeface="黑体" panose="02010609060101010101" charset="-122"/>
                <a:ea typeface="黑体" panose="02010609060101010101" charset="-122"/>
                <a:cs typeface="黑体" panose="02010609060101010101" charset="-122"/>
              </a:rPr>
              <a:t>年企业和高校遭遇侵权的比例</a:t>
            </a:r>
            <a:r>
              <a:rPr lang="zh-CN" altLang="zh-CN" sz="2000" b="1" kern="100" spc="-100">
                <a:solidFill>
                  <a:srgbClr val="FF0000"/>
                </a:solidFill>
                <a:latin typeface="黑体" panose="02010609060101010101" charset="-122"/>
                <a:ea typeface="黑体" panose="02010609060101010101" charset="-122"/>
                <a:cs typeface="黑体" panose="02010609060101010101" charset="-122"/>
              </a:rPr>
              <a:t>较之以往四年有所提高</a:t>
            </a:r>
            <a:r>
              <a:rPr lang="zh-CN" altLang="zh-CN" sz="2000" b="1" kern="100" spc="-100">
                <a:latin typeface="黑体" panose="02010609060101010101" charset="-122"/>
                <a:ea typeface="黑体" panose="02010609060101010101" charset="-122"/>
                <a:cs typeface="黑体" panose="02010609060101010101" charset="-122"/>
              </a:rPr>
              <a:t>，总体侵权比例也</a:t>
            </a:r>
            <a:r>
              <a:rPr lang="zh-CN" altLang="zh-CN" sz="2000" b="1" kern="100" spc="-100" smtClean="0">
                <a:latin typeface="黑体" panose="02010609060101010101" charset="-122"/>
                <a:ea typeface="黑体" panose="02010609060101010101" charset="-122"/>
                <a:cs typeface="黑体" panose="02010609060101010101" charset="-122"/>
              </a:rPr>
              <a:t>略有</a:t>
            </a:r>
            <a:r>
              <a:rPr lang="zh-CN" altLang="zh-CN" sz="2000" b="1" kern="100" spc="-100">
                <a:latin typeface="黑体" panose="02010609060101010101" charset="-122"/>
                <a:ea typeface="黑体" panose="02010609060101010101" charset="-122"/>
                <a:cs typeface="黑体" panose="02010609060101010101" charset="-122"/>
              </a:rPr>
              <a:t>反弹；而</a:t>
            </a:r>
            <a:r>
              <a:rPr lang="en-US" altLang="zh-CN" sz="2000" b="1" kern="100" spc="-100">
                <a:latin typeface="黑体" panose="02010609060101010101" charset="-122"/>
                <a:ea typeface="黑体" panose="02010609060101010101" charset="-122"/>
                <a:cs typeface="黑体" panose="02010609060101010101" charset="-122"/>
              </a:rPr>
              <a:t>2016</a:t>
            </a:r>
            <a:r>
              <a:rPr lang="zh-CN" altLang="zh-CN" sz="2000" b="1" kern="100" spc="-100">
                <a:latin typeface="黑体" panose="02010609060101010101" charset="-122"/>
                <a:ea typeface="黑体" panose="02010609060101010101" charset="-122"/>
                <a:cs typeface="黑体" panose="02010609060101010101" charset="-122"/>
              </a:rPr>
              <a:t>年各项侵权比例均呈下降态势，总体遭遇侵权比例为</a:t>
            </a:r>
            <a:r>
              <a:rPr lang="en-US" altLang="zh-CN" sz="2000" b="1" kern="100" spc="-100">
                <a:latin typeface="黑体" panose="02010609060101010101" charset="-122"/>
                <a:ea typeface="黑体" panose="02010609060101010101" charset="-122"/>
                <a:cs typeface="黑体" panose="02010609060101010101" charset="-122"/>
              </a:rPr>
              <a:t>10.7%</a:t>
            </a:r>
            <a:r>
              <a:rPr lang="zh-CN" altLang="zh-CN" sz="2000" b="1" kern="100" spc="-100">
                <a:latin typeface="黑体" panose="02010609060101010101" charset="-122"/>
                <a:ea typeface="黑体" panose="02010609060101010101" charset="-122"/>
                <a:cs typeface="黑体" panose="02010609060101010101" charset="-122"/>
              </a:rPr>
              <a:t>。</a:t>
            </a:r>
          </a:p>
          <a:p>
            <a:pPr algn="just">
              <a:lnSpc>
                <a:spcPct val="130000"/>
              </a:lnSpc>
              <a:spcAft>
                <a:spcPct val="0"/>
              </a:spcAft>
            </a:pP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C.2012</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至</a:t>
            </a: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2016</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年间，比例一直下降的仅有个人遭遇侵权这一项，企业、高校、</a:t>
            </a:r>
            <a:r>
              <a:rPr lang="zh-CN" altLang="zh-CN" sz="2000" b="1" kern="100" spc="-100" smtClean="0">
                <a:latin typeface="Times New Roman" panose="02020603050405020304" pitchFamily="18" charset="0"/>
                <a:ea typeface="方正中等线简体" panose="03000509000000000000" pitchFamily="65" charset="-122"/>
                <a:cs typeface="Times New Roman" panose="02020603050405020304" pitchFamily="18" charset="0"/>
              </a:rPr>
              <a:t>科研</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单位以及总体这四项数据，均有回升的现象发生。</a:t>
            </a:r>
            <a:endParaRPr lang="zh-CN" altLang="zh-CN" sz="2000" b="1" kern="100" spc="-100">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pPr>
            <a:r>
              <a:rPr lang="en-US" altLang="zh-CN" sz="2000" b="1" kern="100" spc="-100">
                <a:latin typeface="Times New Roman" panose="02020603050405020304" pitchFamily="18" charset="0"/>
                <a:ea typeface="方正中等线简体" panose="03000509000000000000" pitchFamily="65" charset="-122"/>
                <a:cs typeface="Courier New" panose="02070309020205020404" pitchFamily="49" charset="0"/>
              </a:rPr>
              <a:t>D.</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rPr>
              <a:t>专利侵权总体比例的下降，一定程度上体现了我国知识产权保护工作所取得</a:t>
            </a:r>
            <a:r>
              <a:rPr lang="zh-CN" altLang="zh-CN" sz="2000" b="1" kern="100" spc="-100" smtClean="0">
                <a:latin typeface="Times New Roman" panose="02020603050405020304" pitchFamily="18" charset="0"/>
                <a:ea typeface="方正中等线简体" panose="03000509000000000000" pitchFamily="65" charset="-122"/>
                <a:cs typeface="Times New Roman" panose="02020603050405020304" pitchFamily="18" charset="0"/>
              </a:rPr>
              <a:t>的</a:t>
            </a:r>
            <a:r>
              <a:rPr lang="zh-CN" altLang="zh-CN" sz="2000" b="1" kern="100" spc="-150" smtClean="0">
                <a:latin typeface="Times New Roman" panose="02020603050405020304" pitchFamily="18" charset="0"/>
                <a:ea typeface="方正中等线简体" panose="03000509000000000000" pitchFamily="65" charset="-122"/>
                <a:cs typeface="Times New Roman" panose="02020603050405020304" pitchFamily="18" charset="0"/>
              </a:rPr>
              <a:t>成效</a:t>
            </a:r>
            <a:r>
              <a:rPr lang="zh-CN" altLang="zh-CN" sz="2000" b="1" kern="100" spc="-150">
                <a:latin typeface="Times New Roman" panose="02020603050405020304" pitchFamily="18" charset="0"/>
                <a:ea typeface="方正中等线简体" panose="03000509000000000000" pitchFamily="65" charset="-122"/>
                <a:cs typeface="Times New Roman" panose="02020603050405020304" pitchFamily="18" charset="0"/>
              </a:rPr>
              <a:t>，当然，我国专利数量的快速增长也可能在一定程度上拉低专利侵权的比例。</a:t>
            </a:r>
            <a:endParaRPr lang="zh-CN" altLang="zh-CN" sz="2000" b="1" kern="100" spc="-15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grpSp>
        <p:nvGrpSpPr>
          <p:cNvPr id="7" name="组合 6"/>
          <p:cNvGrpSpPr/>
          <p:nvPr/>
        </p:nvGrpSpPr>
        <p:grpSpPr>
          <a:xfrm>
            <a:off x="588690" y="290473"/>
            <a:ext cx="3123370" cy="492443"/>
            <a:chOff x="588690" y="290473"/>
            <a:chExt cx="3123370" cy="492443"/>
          </a:xfrm>
        </p:grpSpPr>
        <p:sp>
          <p:nvSpPr>
            <p:cNvPr id="8" name="矩形 7"/>
            <p:cNvSpPr/>
            <p:nvPr/>
          </p:nvSpPr>
          <p:spPr>
            <a:xfrm>
              <a:off x="617060" y="326274"/>
              <a:ext cx="1650664" cy="431353"/>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88690" y="290473"/>
              <a:ext cx="3123370" cy="492443"/>
              <a:chOff x="588690" y="290473"/>
              <a:chExt cx="3123370" cy="492443"/>
            </a:xfrm>
          </p:grpSpPr>
          <p:grpSp>
            <p:nvGrpSpPr>
              <p:cNvPr id="10" name="组合 9"/>
              <p:cNvGrpSpPr/>
              <p:nvPr/>
            </p:nvGrpSpPr>
            <p:grpSpPr>
              <a:xfrm>
                <a:off x="588690" y="290473"/>
                <a:ext cx="1741409" cy="492443"/>
                <a:chOff x="640607" y="338098"/>
                <a:chExt cx="1741409" cy="492443"/>
              </a:xfrm>
            </p:grpSpPr>
            <p:sp>
              <p:nvSpPr>
                <p:cNvPr id="12" name="矩形 11"/>
                <p:cNvSpPr/>
                <p:nvPr/>
              </p:nvSpPr>
              <p:spPr>
                <a:xfrm>
                  <a:off x="758196" y="338098"/>
                  <a:ext cx="1572503" cy="492443"/>
                </a:xfrm>
                <a:prstGeom prst="rect">
                  <a:avLst/>
                </a:prstGeom>
              </p:spPr>
              <p:txBody>
                <a:bodyPr wrap="square">
                  <a:spAutoFit/>
                </a:bodyPr>
                <a:lstStyle/>
                <a:p>
                  <a:r>
                    <a:rPr lang="zh-CN" altLang="en-US" sz="2600" b="1" kern="100" smtClean="0">
                      <a:solidFill>
                        <a:prstClr val="black"/>
                      </a:solidFill>
                      <a:latin typeface="+mj-ea"/>
                      <a:ea typeface="+mj-ea"/>
                      <a:cs typeface="Times New Roman" panose="02020603050405020304" pitchFamily="18" charset="0"/>
                    </a:rPr>
                    <a:t>做题验证</a:t>
                  </a:r>
                  <a:endParaRPr lang="zh-CN" altLang="en-US" sz="2600" b="1" kern="100">
                    <a:solidFill>
                      <a:prstClr val="black"/>
                    </a:solidFill>
                    <a:latin typeface="+mj-ea"/>
                    <a:ea typeface="+mj-ea"/>
                    <a:cs typeface="Times New Roman" panose="02020603050405020304" pitchFamily="18" charset="0"/>
                  </a:endParaRPr>
                </a:p>
              </p:txBody>
            </p:sp>
            <p:sp>
              <p:nvSpPr>
                <p:cNvPr id="13" name="任意多边形 12"/>
                <p:cNvSpPr/>
                <p:nvPr/>
              </p:nvSpPr>
              <p:spPr>
                <a:xfrm rot="16200000">
                  <a:off x="526674" y="469928"/>
                  <a:ext cx="394731" cy="166866"/>
                </a:xfrm>
                <a:custGeom>
                  <a:gdLst>
                    <a:gd name="connsiteX0" fmla="*/ 413131 w 413131"/>
                    <a:gd name="connsiteY0" fmla="*/ 1 h 166866"/>
                    <a:gd name="connsiteX1" fmla="*/ 413131 w 413131"/>
                    <a:gd name="connsiteY1" fmla="*/ 166866 h 166866"/>
                    <a:gd name="connsiteX2" fmla="*/ 357811 w 413131"/>
                    <a:gd name="connsiteY2" fmla="*/ 166866 h 166866"/>
                    <a:gd name="connsiteX3" fmla="*/ 357811 w 413131"/>
                    <a:gd name="connsiteY3" fmla="*/ 55321 h 166866"/>
                    <a:gd name="connsiteX4" fmla="*/ 0 w 413131"/>
                    <a:gd name="connsiteY4" fmla="*/ 55321 h 166866"/>
                    <a:gd name="connsiteX5" fmla="*/ 0 w 413131"/>
                    <a:gd name="connsiteY5" fmla="*/ 0 h 166866"/>
                    <a:gd name="connsiteX6" fmla="*/ 393460 w 413131"/>
                    <a:gd name="connsiteY6" fmla="*/ 0 h 166866"/>
                    <a:gd name="connsiteX7" fmla="*/ 393460 w 413131"/>
                    <a:gd name="connsiteY7" fmla="*/ 1 h 1668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131" h="166866">
                      <a:moveTo>
                        <a:pt x="413131" y="1"/>
                      </a:moveTo>
                      <a:lnTo>
                        <a:pt x="413131" y="166866"/>
                      </a:lnTo>
                      <a:lnTo>
                        <a:pt x="357811" y="166866"/>
                      </a:lnTo>
                      <a:lnTo>
                        <a:pt x="357811" y="55321"/>
                      </a:lnTo>
                      <a:lnTo>
                        <a:pt x="0" y="55321"/>
                      </a:lnTo>
                      <a:lnTo>
                        <a:pt x="0" y="0"/>
                      </a:lnTo>
                      <a:lnTo>
                        <a:pt x="393460" y="0"/>
                      </a:lnTo>
                      <a:lnTo>
                        <a:pt x="393460" y="1"/>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16200000" flipH="1" flipV="1">
                  <a:off x="2101217" y="524940"/>
                  <a:ext cx="394731" cy="166866"/>
                </a:xfrm>
                <a:custGeom>
                  <a:gdLst>
                    <a:gd name="connsiteX0" fmla="*/ 413131 w 413131"/>
                    <a:gd name="connsiteY0" fmla="*/ 1 h 166866"/>
                    <a:gd name="connsiteX1" fmla="*/ 413131 w 413131"/>
                    <a:gd name="connsiteY1" fmla="*/ 166866 h 166866"/>
                    <a:gd name="connsiteX2" fmla="*/ 357811 w 413131"/>
                    <a:gd name="connsiteY2" fmla="*/ 166866 h 166866"/>
                    <a:gd name="connsiteX3" fmla="*/ 357811 w 413131"/>
                    <a:gd name="connsiteY3" fmla="*/ 55321 h 166866"/>
                    <a:gd name="connsiteX4" fmla="*/ 0 w 413131"/>
                    <a:gd name="connsiteY4" fmla="*/ 55321 h 166866"/>
                    <a:gd name="connsiteX5" fmla="*/ 0 w 413131"/>
                    <a:gd name="connsiteY5" fmla="*/ 0 h 166866"/>
                    <a:gd name="connsiteX6" fmla="*/ 393460 w 413131"/>
                    <a:gd name="connsiteY6" fmla="*/ 0 h 166866"/>
                    <a:gd name="connsiteX7" fmla="*/ 393460 w 413131"/>
                    <a:gd name="connsiteY7" fmla="*/ 1 h 1668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131" h="166866">
                      <a:moveTo>
                        <a:pt x="413131" y="1"/>
                      </a:moveTo>
                      <a:lnTo>
                        <a:pt x="413131" y="166866"/>
                      </a:lnTo>
                      <a:lnTo>
                        <a:pt x="357811" y="166866"/>
                      </a:lnTo>
                      <a:lnTo>
                        <a:pt x="357811" y="55321"/>
                      </a:lnTo>
                      <a:lnTo>
                        <a:pt x="0" y="55321"/>
                      </a:lnTo>
                      <a:lnTo>
                        <a:pt x="0" y="0"/>
                      </a:lnTo>
                      <a:lnTo>
                        <a:pt x="393460" y="0"/>
                      </a:lnTo>
                      <a:lnTo>
                        <a:pt x="393460" y="1"/>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2350790" y="317700"/>
                <a:ext cx="1361270" cy="430887"/>
              </a:xfrm>
              <a:prstGeom prst="rect">
                <a:avLst/>
              </a:prstGeom>
            </p:spPr>
            <p:txBody>
              <a:bodyPr wrap="none">
                <a:spAutoFit/>
              </a:bodyPr>
              <a:lstStyle/>
              <a:p>
                <a:r>
                  <a:rPr lang="en-US" altLang="zh-CN" sz="2200" kern="1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en-US" sz="2200" kern="100" smtClean="0">
                    <a:solidFill>
                      <a:prstClr val="black"/>
                    </a:solidFill>
                    <a:latin typeface="宋体" panose="02010600030101010101" pitchFamily="2" charset="-122"/>
                    <a:ea typeface="宋体" panose="02010600030101010101" pitchFamily="2" charset="-122"/>
                    <a:cs typeface="Times New Roman" panose="02020603050405020304" pitchFamily="18" charset="0"/>
                  </a:rPr>
                  <a:t>约</a:t>
                </a:r>
                <a:r>
                  <a:rPr lang="en-US" altLang="zh-CN" sz="2200" kern="10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6</a:t>
                </a:r>
                <a:r>
                  <a:rPr lang="zh-CN" altLang="en-US" sz="2200" kern="100" smtClean="0">
                    <a:solidFill>
                      <a:prstClr val="black"/>
                    </a:solidFill>
                    <a:latin typeface="宋体" panose="02010600030101010101" pitchFamily="2" charset="-122"/>
                    <a:ea typeface="宋体" panose="02010600030101010101" pitchFamily="2" charset="-122"/>
                    <a:cs typeface="Times New Roman" panose="02020603050405020304" pitchFamily="18" charset="0"/>
                  </a:rPr>
                  <a:t>分钟</a:t>
                </a:r>
                <a:r>
                  <a:rPr lang="en-US" altLang="zh-CN" sz="2200" kern="1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endParaRPr lang="zh-CN" altLang="en-US"/>
              </a:p>
            </p:txBody>
          </p:sp>
        </p:grpSp>
      </p:grpSp>
      <p:sp>
        <p:nvSpPr>
          <p:cNvPr id="17" name="TextBox 19"/>
          <p:cNvSpPr txBox="1"/>
          <p:nvPr/>
        </p:nvSpPr>
        <p:spPr>
          <a:xfrm>
            <a:off x="190785" y="1989697"/>
            <a:ext cx="756098" cy="784830"/>
          </a:xfrm>
          <a:prstGeom prst="rect">
            <a:avLst/>
          </a:prstGeom>
          <a:noFill/>
        </p:spPr>
        <p:txBody>
          <a:bodyPr wrap="square" rtlCol="0">
            <a:spAutoFit/>
          </a:bodyPr>
          <a:lstStyle/>
          <a:p>
            <a:pPr defTabSz="1219200"/>
            <a:r>
              <a:rPr lang="zh-CN" altLang="en-US" sz="4500" b="1">
                <a:solidFill>
                  <a:srgbClr val="C00000"/>
                </a:solidFill>
                <a:latin typeface="华文细黑" panose="02010600040101010101" pitchFamily="2" charset="-122"/>
                <a:ea typeface="华文细黑" panose="02010600040101010101" pitchFamily="2" charset="-122"/>
              </a:rPr>
              <a:t>√</a:t>
            </a:r>
          </a:p>
        </p:txBody>
      </p:sp>
      <p:pic>
        <p:nvPicPr>
          <p:cNvPr id="2050"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3049270" y="4366260"/>
            <a:ext cx="6090920"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406400" y="370205"/>
            <a:ext cx="11395075" cy="1967230"/>
          </a:xfrm>
          <a:prstGeom prst="rect">
            <a:avLst/>
          </a:prstGeom>
        </p:spPr>
        <p:txBody>
          <a:bodyPr wrap="square" lIns="121898" tIns="60948" rIns="121898" bIns="60948">
            <a:spAutoFit/>
          </a:bodyPr>
          <a:lstStyle/>
          <a:p>
            <a:pPr algn="just">
              <a:lnSpc>
                <a:spcPct val="150000"/>
              </a:lnSpc>
              <a:spcAft>
                <a:spcPct val="0"/>
              </a:spcAft>
            </a:pPr>
            <a:r>
              <a:rPr lang="en-US" altLang="zh-CN" sz="2000" b="1" kern="100">
                <a:solidFill>
                  <a:srgbClr val="7030A0"/>
                </a:solidFill>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sz="20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下列对材料相关内容的概括和分析，正确的一项是</a:t>
            </a:r>
            <a:endParaRPr lang="zh-CN" altLang="zh-CN" sz="2000" b="1" kern="100">
              <a:solidFill>
                <a:srgbClr val="7030A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A.</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只有大力</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倡导创新文化</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提高全社会的创新意识，</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增加知识产权的</a:t>
            </a:r>
            <a:r>
              <a:rPr lang="zh-CN" altLang="zh-CN" sz="2000" b="1" kern="100" smtClean="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技术</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供给</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，才能够形成全民</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尊重知识、诚信守法的社会风尚</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10" name="矩形 9"/>
          <p:cNvSpPr/>
          <p:nvPr/>
        </p:nvSpPr>
        <p:spPr>
          <a:xfrm>
            <a:off x="334010" y="1917700"/>
            <a:ext cx="11258550" cy="5288280"/>
          </a:xfrm>
          <a:prstGeom prst="rect">
            <a:avLst/>
          </a:prstGeom>
        </p:spPr>
        <p:txBody>
          <a:bodyPr wrap="square" lIns="121898" tIns="60948" rIns="121898" bIns="60948">
            <a:spAutoFit/>
          </a:bodyPr>
          <a:lstStyle/>
          <a:p>
            <a:pPr indent="713740" algn="just">
              <a:lnSpc>
                <a:spcPct val="140000"/>
              </a:lnSpc>
              <a:spcAft>
                <a:spcPct val="0"/>
              </a:spcAft>
            </a:pPr>
            <a:r>
              <a:rPr lang="zh-CN" altLang="zh-CN" b="1" kern="100" spc="-100">
                <a:latin typeface="Times New Roman" panose="02020603050405020304" pitchFamily="18" charset="0"/>
                <a:ea typeface="方正中等线简体" panose="03000509000000000000" pitchFamily="65" charset="-122"/>
                <a:cs typeface="Times New Roman" panose="02020603050405020304" pitchFamily="18" charset="0"/>
              </a:rPr>
              <a:t>材料一：</a:t>
            </a:r>
            <a:r>
              <a:rPr lang="zh-CN" altLang="zh-CN" b="1" kern="100" spc="-100">
                <a:latin typeface="Times New Roman" panose="02020603050405020304" pitchFamily="18" charset="0"/>
                <a:ea typeface="楷体_GB2312" panose="02010609030101010101" pitchFamily="49" charset="-122"/>
                <a:cs typeface="Times New Roman" panose="02020603050405020304" pitchFamily="18" charset="0"/>
              </a:rPr>
              <a:t>创新是引领发展的第一动力，知识产权是加快动能转换、结构优化的重要支撑。我国经济已由高速增长阶段转向高质量发展阶段，正处在转变发展方式、转换增长动力的攻关期。要顺利跨越这个关口，就必须激发出创新这个第一动力，走创新驱动发展道路；</a:t>
            </a:r>
            <a:r>
              <a:rPr lang="zh-CN" altLang="zh-CN" b="1" kern="100" spc="-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就必须</a:t>
            </a:r>
            <a:r>
              <a:rPr lang="en-US" altLang="zh-CN" b="1" kern="100" spc="-100">
                <a:solidFill>
                  <a:srgbClr val="0000FF"/>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spc="-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倡导创新文化，强化知识产权创造、保护、运用</a:t>
            </a:r>
            <a:r>
              <a:rPr lang="en-US" altLang="zh-CN" b="1" kern="100" spc="-100">
                <a:solidFill>
                  <a:srgbClr val="0000FF"/>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spc="-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。我们要进一步发挥好知识产权的</a:t>
            </a:r>
            <a:r>
              <a:rPr lang="zh-CN" altLang="zh-CN" b="1" kern="100" spc="-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rPr>
              <a:t>技术供给和制度供给的双重作用</a:t>
            </a:r>
            <a:r>
              <a:rPr lang="zh-CN" altLang="zh-CN" b="1" kern="100" spc="-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，通过加强知识产权的创造和运用，不断为实体经济发展注入新动力；通过强化知识产权保护，推动构建更加公平公正、开放透明的市场环境。</a:t>
            </a:r>
          </a:p>
          <a:p>
            <a:pPr indent="711200" algn="just">
              <a:lnSpc>
                <a:spcPct val="140000"/>
              </a:lnSpc>
              <a:spcAft>
                <a:spcPct val="0"/>
              </a:spcAft>
            </a:pPr>
            <a:r>
              <a:rPr lang="en-US" altLang="zh-CN" b="1" kern="100">
                <a:latin typeface="Times New Roman" panose="02020603050405020304" pitchFamily="18" charset="0"/>
                <a:ea typeface="宋体" panose="02010600030101010101" pitchFamily="2" charset="-122"/>
                <a:cs typeface="Courier New" panose="02070309020205020404" pitchFamily="49" charset="0"/>
                <a:sym typeface="+mn-ea"/>
              </a:rPr>
              <a:t>(</a:t>
            </a:r>
            <a:r>
              <a:rPr lang="zh-CN" altLang="zh-CN" b="1" kern="100">
                <a:latin typeface="Times New Roman" panose="02020603050405020304" pitchFamily="18" charset="0"/>
                <a:ea typeface="宋体" panose="02010600030101010101" pitchFamily="2" charset="-122"/>
                <a:cs typeface="Times New Roman" panose="02020603050405020304" pitchFamily="18" charset="0"/>
                <a:sym typeface="+mn-ea"/>
              </a:rPr>
              <a:t>摘编自社论《播撒创新种子，守护创新中国</a:t>
            </a:r>
            <a:r>
              <a:rPr lang="en-US" altLang="zh-CN" b="1" kern="100">
                <a:latin typeface="Times New Roman" panose="02020603050405020304" pitchFamily="18" charset="0"/>
                <a:ea typeface="宋体" panose="02010600030101010101" pitchFamily="2" charset="-122"/>
                <a:cs typeface="Courier New" panose="02070309020205020404" pitchFamily="49" charset="0"/>
                <a:sym typeface="+mn-ea"/>
              </a:rPr>
              <a:t>——</a:t>
            </a:r>
            <a:r>
              <a:rPr lang="zh-CN" altLang="zh-CN" b="1" kern="100">
                <a:latin typeface="Times New Roman" panose="02020603050405020304" pitchFamily="18" charset="0"/>
                <a:ea typeface="宋体" panose="02010600030101010101" pitchFamily="2" charset="-122"/>
                <a:cs typeface="Times New Roman" panose="02020603050405020304" pitchFamily="18" charset="0"/>
                <a:sym typeface="+mn-ea"/>
              </a:rPr>
              <a:t>写在</a:t>
            </a:r>
            <a:r>
              <a:rPr lang="en-US" altLang="zh-CN" b="1" kern="100">
                <a:latin typeface="Times New Roman" panose="02020603050405020304" pitchFamily="18" charset="0"/>
                <a:ea typeface="宋体" panose="02010600030101010101" pitchFamily="2" charset="-122"/>
                <a:cs typeface="Courier New" panose="02070309020205020404" pitchFamily="49" charset="0"/>
                <a:sym typeface="+mn-ea"/>
              </a:rPr>
              <a:t>2018</a:t>
            </a:r>
            <a:r>
              <a:rPr lang="zh-CN" altLang="zh-CN" b="1" kern="100">
                <a:latin typeface="Times New Roman" panose="02020603050405020304" pitchFamily="18" charset="0"/>
                <a:ea typeface="宋体" panose="02010600030101010101" pitchFamily="2" charset="-122"/>
                <a:cs typeface="Times New Roman" panose="02020603050405020304" pitchFamily="18" charset="0"/>
                <a:sym typeface="+mn-ea"/>
              </a:rPr>
              <a:t>年全国知识产权宣传周活动启动之际》，《中国知识产权报》</a:t>
            </a:r>
            <a:r>
              <a:rPr lang="en-US" altLang="zh-CN" b="1" kern="100">
                <a:latin typeface="Times New Roman" panose="02020603050405020304" pitchFamily="18" charset="0"/>
                <a:ea typeface="宋体" panose="02010600030101010101" pitchFamily="2" charset="-122"/>
                <a:cs typeface="Courier New" panose="02070309020205020404" pitchFamily="49" charset="0"/>
                <a:sym typeface="+mn-ea"/>
              </a:rPr>
              <a:t>2018</a:t>
            </a:r>
            <a:r>
              <a:rPr lang="zh-CN" altLang="zh-CN" b="1" kern="100">
                <a:latin typeface="Times New Roman" panose="02020603050405020304" pitchFamily="18" charset="0"/>
                <a:ea typeface="宋体" panose="02010600030101010101" pitchFamily="2" charset="-122"/>
                <a:cs typeface="Times New Roman" panose="02020603050405020304" pitchFamily="18" charset="0"/>
                <a:sym typeface="+mn-ea"/>
              </a:rPr>
              <a:t>年</a:t>
            </a:r>
            <a:r>
              <a:rPr lang="en-US" altLang="zh-CN" b="1" kern="100">
                <a:latin typeface="Times New Roman" panose="02020603050405020304" pitchFamily="18" charset="0"/>
                <a:ea typeface="宋体" panose="02010600030101010101" pitchFamily="2" charset="-122"/>
                <a:cs typeface="Courier New" panose="02070309020205020404" pitchFamily="49" charset="0"/>
                <a:sym typeface="+mn-ea"/>
              </a:rPr>
              <a:t>4</a:t>
            </a:r>
            <a:r>
              <a:rPr lang="zh-CN" altLang="zh-CN" b="1" kern="100">
                <a:latin typeface="Times New Roman" panose="02020603050405020304" pitchFamily="18" charset="0"/>
                <a:ea typeface="宋体" panose="02010600030101010101" pitchFamily="2" charset="-122"/>
                <a:cs typeface="Times New Roman" panose="02020603050405020304" pitchFamily="18" charset="0"/>
                <a:sym typeface="+mn-ea"/>
              </a:rPr>
              <a:t>月</a:t>
            </a:r>
            <a:r>
              <a:rPr lang="en-US" altLang="zh-CN" b="1" kern="100">
                <a:latin typeface="Times New Roman" panose="02020603050405020304" pitchFamily="18" charset="0"/>
                <a:ea typeface="宋体" panose="02010600030101010101" pitchFamily="2" charset="-122"/>
                <a:cs typeface="Courier New" panose="02070309020205020404" pitchFamily="49" charset="0"/>
                <a:sym typeface="+mn-ea"/>
              </a:rPr>
              <a:t>20</a:t>
            </a:r>
            <a:r>
              <a:rPr lang="zh-CN" altLang="zh-CN" b="1" kern="100">
                <a:latin typeface="Times New Roman" panose="02020603050405020304" pitchFamily="18" charset="0"/>
                <a:ea typeface="宋体" panose="02010600030101010101" pitchFamily="2" charset="-122"/>
                <a:cs typeface="Times New Roman" panose="02020603050405020304" pitchFamily="18" charset="0"/>
                <a:sym typeface="+mn-ea"/>
              </a:rPr>
              <a:t>日</a:t>
            </a:r>
            <a:r>
              <a:rPr lang="en-US" altLang="zh-CN" b="1" kern="100">
                <a:latin typeface="Times New Roman" panose="02020603050405020304" pitchFamily="18" charset="0"/>
                <a:ea typeface="宋体" panose="02010600030101010101" pitchFamily="2" charset="-122"/>
                <a:cs typeface="Courier New" panose="02070309020205020404" pitchFamily="49" charset="0"/>
                <a:sym typeface="+mn-ea"/>
              </a:rPr>
              <a:t>)</a:t>
            </a:r>
            <a:endParaRPr lang="zh-CN" altLang="zh-CN" b="1" kern="100">
              <a:effectLst/>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40000"/>
              </a:lnSpc>
              <a:spcAft>
                <a:spcPct val="0"/>
              </a:spcAft>
            </a:pPr>
            <a:endParaRPr lang="zh-CN" altLang="zh-CN" b="1" kern="100" spc="-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406400" y="370205"/>
            <a:ext cx="7049770" cy="2428875"/>
          </a:xfrm>
          <a:prstGeom prst="rect">
            <a:avLst/>
          </a:prstGeom>
        </p:spPr>
        <p:txBody>
          <a:bodyPr wrap="square" lIns="121898" tIns="60948" rIns="121898" bIns="60948">
            <a:spAutoFit/>
          </a:bodyPr>
          <a:lstStyle/>
          <a:p>
            <a:pPr algn="just">
              <a:lnSpc>
                <a:spcPct val="150000"/>
              </a:lnSpc>
              <a:spcAft>
                <a:spcPct val="0"/>
              </a:spcAft>
            </a:pPr>
            <a:r>
              <a:rPr lang="en-US" altLang="zh-CN" sz="2000" b="1" kern="100">
                <a:solidFill>
                  <a:srgbClr val="7030A0"/>
                </a:solidFill>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sz="20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下列对材料相关内容的概括和分析，正确的一项是</a:t>
            </a:r>
            <a:endParaRPr lang="zh-CN" altLang="zh-CN" sz="2000" b="1" kern="100">
              <a:solidFill>
                <a:srgbClr val="7030A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B.</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根据市场发展趋势判断科技创新方向，充分考虑、合理安排成果</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转化中</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企业方的利益诉求，这样</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才能</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体现出大学科研工作的价值。</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10" name="矩形 9"/>
          <p:cNvSpPr/>
          <p:nvPr/>
        </p:nvSpPr>
        <p:spPr>
          <a:xfrm>
            <a:off x="262206" y="2349595"/>
            <a:ext cx="11412000" cy="4121785"/>
          </a:xfrm>
          <a:prstGeom prst="rect">
            <a:avLst/>
          </a:prstGeom>
        </p:spPr>
        <p:txBody>
          <a:bodyPr wrap="square" lIns="121898" tIns="60948" rIns="121898" bIns="60948">
            <a:spAutoFit/>
          </a:bodyPr>
          <a:lstStyle/>
          <a:p>
            <a:pPr algn="just">
              <a:lnSpc>
                <a:spcPct val="13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材料三：</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30000"/>
              </a:lnSpc>
              <a:spcAft>
                <a:spcPct val="0"/>
              </a:spcAf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继山东理工大学、同济大学等高校科技成果转化相继取得突破后，近日，中南大学冶金与环境学院科研团队的</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电化学脱嵌法从盐湖卤水提锂</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技术专利，成功转让给一家科技公司，许可使用费超过</a:t>
            </a:r>
            <a:r>
              <a:rPr lang="en-US" altLang="zh-CN" sz="2000" b="1" kern="10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亿元。双方将共同组建平台公司，由平台公司具体负责专利的产业化。长期以来，</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我国高校科研创新工作偏重基础理论研究，拥有深厚研发创新能力的科研人才未能将智力资源转化成市场价值。</a:t>
            </a:r>
            <a:r>
              <a:rPr lang="zh-CN" altLang="zh-CN" sz="20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rPr>
              <a:t>根据市场发展趋势探寻科技创新方向、不断更新升级科技创新思路，正是提升专利质量、实现专利市场价值的核心之义。</a:t>
            </a:r>
            <a:r>
              <a:rPr lang="en-US" altLang="zh-CN" sz="2000" b="1" kern="100">
                <a:latin typeface="Times New Roman" panose="02020603050405020304" pitchFamily="18" charset="0"/>
                <a:ea typeface="楷体_GB2312" panose="02010609030101010101" pitchFamily="49" charset="-122"/>
                <a:cs typeface="Courier New" panose="02070309020205020404" pitchFamily="49" charset="0"/>
              </a:rPr>
              <a:t>2015</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年修订的《中华人民共和国促进科技成果转化法》打破高校科技成果转化藩篱，鼓励高校对持有的科研成果</a:t>
            </a:r>
            <a:r>
              <a:rPr lang="zh-CN" altLang="zh-CN" sz="2000" b="1" kern="100" smtClean="0">
                <a:latin typeface="Times New Roman" panose="02020603050405020304" pitchFamily="18" charset="0"/>
                <a:ea typeface="楷体_GB2312" panose="02010609030101010101" pitchFamily="49" charset="-122"/>
                <a:cs typeface="Times New Roman" panose="02020603050405020304" pitchFamily="18" charset="0"/>
              </a:rPr>
              <a:t>采取</a:t>
            </a:r>
            <a:r>
              <a:rPr lang="zh-CN" altLang="zh-CN" sz="2000" b="1"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转让</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、许可等方式进行转移转化，对高校以实践为导向的科技创新产生了巨大的推动作用。</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30000"/>
              </a:lnSpc>
              <a:spcAft>
                <a:spcPct val="0"/>
              </a:spcAft>
            </a:pP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摘编自王康等《创新为市场，转化显效益》，《中国知识产权报》</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2017</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年</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9</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月</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29</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日</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a:t>
            </a:r>
            <a:endParaRPr lang="en-US" altLang="zh-CN" sz="2000" b="1" kern="100">
              <a:effectLst/>
              <a:latin typeface="Times New Roman" panose="02020603050405020304" pitchFamily="18" charset="0"/>
              <a:ea typeface="宋体" panose="02010600030101010101" pitchFamily="2" charset="-122"/>
              <a:cs typeface="Courier New" panose="02070309020205020404" pitchFamily="49" charset="0"/>
              <a:sym typeface="+mn-ea"/>
            </a:endParaRPr>
          </a:p>
        </p:txBody>
      </p:sp>
      <p:pic>
        <p:nvPicPr>
          <p:cNvPr id="2" name="图片 1"/>
          <p:cNvPicPr>
            <a:picLocks noChangeAspect="1"/>
          </p:cNvPicPr>
          <p:nvPr/>
        </p:nvPicPr>
        <p:blipFill>
          <a:blip r:embed="rId3"/>
          <a:stretch>
            <a:fillRect/>
          </a:stretch>
        </p:blipFill>
        <p:spPr>
          <a:xfrm>
            <a:off x="8039100" y="477520"/>
            <a:ext cx="3543300" cy="207645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406400" y="370205"/>
            <a:ext cx="7049770" cy="1967230"/>
          </a:xfrm>
          <a:prstGeom prst="rect">
            <a:avLst/>
          </a:prstGeom>
        </p:spPr>
        <p:txBody>
          <a:bodyPr wrap="square" lIns="121898" tIns="60948" rIns="121898" bIns="60948">
            <a:spAutoFit/>
          </a:bodyPr>
          <a:lstStyle/>
          <a:p>
            <a:pPr algn="just">
              <a:lnSpc>
                <a:spcPct val="150000"/>
              </a:lnSpc>
              <a:spcAft>
                <a:spcPct val="0"/>
              </a:spcAft>
            </a:pPr>
            <a:r>
              <a:rPr lang="en-US" altLang="zh-CN" sz="2000" b="1" kern="100">
                <a:solidFill>
                  <a:srgbClr val="7030A0"/>
                </a:solidFill>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sz="20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下列对材料相关内容的概括和分析，正确的一项是</a:t>
            </a:r>
            <a:endParaRPr lang="zh-CN" altLang="zh-CN" sz="2000" b="1" kern="100">
              <a:solidFill>
                <a:srgbClr val="7030A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D.</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高校在科研工作和人才培养的管理制度、评价标准等方面的不足，</a:t>
            </a:r>
            <a:r>
              <a:rPr lang="zh-CN" altLang="zh-CN" sz="2000" b="1" kern="100" smtClean="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导致</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科研成果无法直接转化成适应市场需求的新技术和新产品。</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10" name="矩形 9"/>
          <p:cNvSpPr/>
          <p:nvPr/>
        </p:nvSpPr>
        <p:spPr>
          <a:xfrm>
            <a:off x="262206" y="2277438"/>
            <a:ext cx="11412000" cy="4275455"/>
          </a:xfrm>
          <a:prstGeom prst="rect">
            <a:avLst/>
          </a:prstGeom>
        </p:spPr>
        <p:txBody>
          <a:bodyPr wrap="square" lIns="121898" tIns="60948" rIns="121898" bIns="60948">
            <a:spAutoFit/>
          </a:bodyPr>
          <a:lstStyle/>
          <a:p>
            <a:pPr algn="just">
              <a:lnSpc>
                <a:spcPct val="15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材料四</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在科技成果转化的实际过程中，高校普遍遇到了一些障碍。</a:t>
            </a:r>
            <a:r>
              <a:rPr lang="zh-CN" altLang="zh-CN" sz="20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rPr>
              <a:t>首先，科技成果与企业需求脱钩的矛盾长期存在。</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大学科研工作与企业技术创新在目标、路径、组织方式、评价标准及环境要求等方面存在着很大的差别，因此高校的成果很难直接转化成适应市场需求的新产品和新技术。</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其次，成果转化的机制不畅。高校传统体系是为了适应学术研究和人才培养而设计制订的，对于科技成果转化、产学研合作等社会服务方面的需求，现有体系在机构设置、管理制度、激励机制等方面匹配性不足。</a:t>
            </a:r>
          </a:p>
          <a:p>
            <a:pPr indent="711200" algn="just">
              <a:lnSpc>
                <a:spcPct val="150000"/>
              </a:lnSpc>
              <a:spcAft>
                <a:spcPct val="0"/>
              </a:spcAft>
            </a:pP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摘编自胡罡等《地方研究院：高校科技成果转化模式新探索》</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 name="图片 1"/>
          <p:cNvPicPr>
            <a:picLocks noChangeAspect="1"/>
          </p:cNvPicPr>
          <p:nvPr/>
        </p:nvPicPr>
        <p:blipFill>
          <a:blip r:embed="rId3"/>
          <a:stretch>
            <a:fillRect/>
          </a:stretch>
        </p:blipFill>
        <p:spPr>
          <a:xfrm>
            <a:off x="8039100" y="477520"/>
            <a:ext cx="3543300" cy="207645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406400" y="370205"/>
            <a:ext cx="7049770" cy="6122035"/>
          </a:xfrm>
          <a:prstGeom prst="rect">
            <a:avLst/>
          </a:prstGeom>
        </p:spPr>
        <p:txBody>
          <a:bodyPr wrap="square" lIns="121898" tIns="60948" rIns="121898" bIns="60948">
            <a:spAutoFit/>
          </a:bodyPr>
          <a:lstStyle/>
          <a:p>
            <a:pPr algn="just">
              <a:lnSpc>
                <a:spcPct val="150000"/>
              </a:lnSpc>
              <a:spcAft>
                <a:spcPct val="0"/>
              </a:spcAft>
            </a:pPr>
            <a:r>
              <a:rPr lang="en-US" altLang="zh-CN" sz="2000" b="1" kern="100">
                <a:solidFill>
                  <a:srgbClr val="7030A0"/>
                </a:solidFill>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sz="20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下列对材料相关内容的概括和分析，正确的一项是</a:t>
            </a:r>
            <a:endParaRPr lang="zh-CN" altLang="zh-CN" sz="2000" b="1" kern="100">
              <a:solidFill>
                <a:srgbClr val="7030A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A.</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只有大力倡导创新文化，提高全社会的创新意识，增加知识产权的</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技术</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供给，才能够形成全民尊重知识、诚信守法的社会风尚。</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B.</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根据市场发展趋势判断科技创新方向，充分考虑、合理安排成果</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转化中</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企业方的利益诉求，这样才能体现出大学科研工作的价值。</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C.</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随着</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高校的科研团队与企业共同合作的创新路径</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日益受到重视</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一些科技</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成果</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正被逐渐</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转化为可以实现市场价值的高质量专利。</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D.</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高校在科研工作和人才培养的管理制度、评价标准等方面的不足，</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导致</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科研成果无法直接转化成适应市场需求的新技术和新产品。</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3" name="TextBox 19"/>
          <p:cNvSpPr txBox="1"/>
          <p:nvPr/>
        </p:nvSpPr>
        <p:spPr>
          <a:xfrm>
            <a:off x="284674" y="3560175"/>
            <a:ext cx="756098" cy="784830"/>
          </a:xfrm>
          <a:prstGeom prst="rect">
            <a:avLst/>
          </a:prstGeom>
          <a:noFill/>
        </p:spPr>
        <p:txBody>
          <a:bodyPr wrap="square" rtlCol="0">
            <a:spAutoFit/>
          </a:bodyPr>
          <a:lstStyle/>
          <a:p>
            <a:pPr defTabSz="1219200"/>
            <a:r>
              <a:rPr lang="zh-CN" altLang="en-US" sz="4500" b="1">
                <a:solidFill>
                  <a:srgbClr val="C00000"/>
                </a:solidFill>
                <a:latin typeface="华文细黑" panose="02010600040101010101" pitchFamily="2" charset="-122"/>
                <a:ea typeface="华文细黑" panose="02010600040101010101" pitchFamily="2" charset="-122"/>
              </a:rPr>
              <a:t>√</a:t>
            </a:r>
          </a:p>
        </p:txBody>
      </p:sp>
      <p:pic>
        <p:nvPicPr>
          <p:cNvPr id="2" name="图片 1"/>
          <p:cNvPicPr>
            <a:picLocks noChangeAspect="1"/>
          </p:cNvPicPr>
          <p:nvPr/>
        </p:nvPicPr>
        <p:blipFill>
          <a:blip r:embed="rId3"/>
          <a:stretch>
            <a:fillRect/>
          </a:stretch>
        </p:blipFill>
        <p:spPr>
          <a:xfrm>
            <a:off x="7894955" y="3573780"/>
            <a:ext cx="3814445" cy="2329180"/>
          </a:xfrm>
          <a:prstGeom prst="rect">
            <a:avLst/>
          </a:prstGeom>
        </p:spPr>
      </p:pic>
      <p:pic>
        <p:nvPicPr>
          <p:cNvPr id="4" name="图片 3"/>
          <p:cNvPicPr>
            <a:picLocks noChangeAspect="1"/>
          </p:cNvPicPr>
          <p:nvPr/>
        </p:nvPicPr>
        <p:blipFill>
          <a:blip r:embed="rId4"/>
          <a:stretch>
            <a:fillRect/>
          </a:stretch>
        </p:blipFill>
        <p:spPr>
          <a:xfrm>
            <a:off x="7894955" y="621665"/>
            <a:ext cx="3695700" cy="267335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478106" y="405750"/>
            <a:ext cx="11412000" cy="766445"/>
          </a:xfrm>
          <a:prstGeom prst="rect">
            <a:avLst/>
          </a:prstGeom>
        </p:spPr>
        <p:txBody>
          <a:bodyPr wrap="square" lIns="121898" tIns="60948" rIns="121898" bIns="60948">
            <a:spAutoFit/>
          </a:bodyPr>
          <a:lstStyle/>
          <a:p>
            <a:pPr algn="just">
              <a:lnSpc>
                <a:spcPct val="150000"/>
              </a:lnSpc>
              <a:spcAft>
                <a:spcPct val="0"/>
              </a:spcAft>
            </a:pPr>
            <a:r>
              <a:rPr lang="en-US" altLang="zh-CN" sz="2800" b="1" kern="100">
                <a:solidFill>
                  <a:srgbClr val="0000FF"/>
                </a:solidFill>
                <a:latin typeface="Times New Roman" panose="02020603050405020304" pitchFamily="18" charset="0"/>
                <a:ea typeface="方正中等线简体" panose="03000509000000000000" pitchFamily="65" charset="-122"/>
                <a:cs typeface="Courier New" panose="02070309020205020404" pitchFamily="49" charset="0"/>
              </a:rPr>
              <a:t>3.</a:t>
            </a:r>
            <a:r>
              <a:rPr lang="zh-CN" altLang="zh-CN" sz="28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促进高校科技成果转化需要哪些相关方协作？简述各方所起的作用。</a:t>
            </a:r>
            <a:endParaRPr lang="zh-CN" altLang="zh-CN" sz="2800" b="1"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4" name="矩形 3"/>
          <p:cNvSpPr/>
          <p:nvPr/>
        </p:nvSpPr>
        <p:spPr>
          <a:xfrm>
            <a:off x="388620" y="1197610"/>
            <a:ext cx="7250430" cy="5106670"/>
          </a:xfrm>
          <a:prstGeom prst="rect">
            <a:avLst/>
          </a:prstGeom>
        </p:spPr>
        <p:txBody>
          <a:bodyPr wrap="square" lIns="121898" tIns="60948" rIns="121898" bIns="60948">
            <a:spAutoFit/>
          </a:bodyPr>
          <a:lstStyle/>
          <a:p>
            <a:pPr algn="ctr">
              <a:lnSpc>
                <a:spcPct val="150000"/>
              </a:lnSpc>
              <a:spcAft>
                <a:spcPct val="0"/>
              </a:spcAft>
            </a:pPr>
            <a:r>
              <a:rPr lang="zh-CN" altLang="zh-CN"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kern="100">
                <a:solidFill>
                  <a:srgbClr val="C00000"/>
                </a:solidFill>
                <a:latin typeface="Times New Roman" panose="02020603050405020304" pitchFamily="18" charset="0"/>
                <a:cs typeface="Times New Roman" panose="02020603050405020304" pitchFamily="18" charset="0"/>
              </a:rPr>
              <a:t>　</a:t>
            </a:r>
          </a:p>
          <a:p>
            <a:pPr algn="just">
              <a:lnSpc>
                <a:spcPct val="150000"/>
              </a:lnSpc>
              <a:spcAft>
                <a:spcPct val="0"/>
              </a:spcAft>
            </a:pPr>
            <a:r>
              <a:rPr lang="zh-CN" altLang="zh-CN" kern="100">
                <a:solidFill>
                  <a:srgbClr val="C00000"/>
                </a:solidFill>
                <a:latin typeface="Times New Roman" panose="02020603050405020304" pitchFamily="18" charset="0"/>
                <a:cs typeface="Times New Roman" panose="02020603050405020304" pitchFamily="18" charset="0"/>
              </a:rPr>
              <a:t>相关方：</a:t>
            </a:r>
            <a:r>
              <a:rPr lang="en-US" altLang="zh-CN" kern="100">
                <a:solidFill>
                  <a:srgbClr val="C00000"/>
                </a:solidFill>
                <a:latin typeface="宋体" panose="02010600030101010101" pitchFamily="2" charset="-122"/>
                <a:cs typeface="Times New Roman" panose="02020603050405020304" pitchFamily="18" charset="0"/>
              </a:rPr>
              <a:t>①</a:t>
            </a:r>
            <a:r>
              <a:rPr lang="zh-CN" altLang="zh-CN" kern="100">
                <a:solidFill>
                  <a:srgbClr val="C00000"/>
                </a:solidFill>
                <a:latin typeface="Times New Roman" panose="02020603050405020304" pitchFamily="18" charset="0"/>
                <a:cs typeface="Times New Roman" panose="02020603050405020304" pitchFamily="18" charset="0"/>
              </a:rPr>
              <a:t>高校；</a:t>
            </a:r>
            <a:r>
              <a:rPr lang="en-US" altLang="zh-CN" kern="100">
                <a:solidFill>
                  <a:srgbClr val="C00000"/>
                </a:solidFill>
                <a:latin typeface="宋体" panose="02010600030101010101" pitchFamily="2" charset="-122"/>
                <a:cs typeface="Times New Roman" panose="02020603050405020304" pitchFamily="18" charset="0"/>
              </a:rPr>
              <a:t>②</a:t>
            </a:r>
            <a:r>
              <a:rPr lang="zh-CN" altLang="zh-CN" kern="100">
                <a:solidFill>
                  <a:srgbClr val="C00000"/>
                </a:solidFill>
                <a:latin typeface="Times New Roman" panose="02020603050405020304" pitchFamily="18" charset="0"/>
                <a:cs typeface="Times New Roman" panose="02020603050405020304" pitchFamily="18" charset="0"/>
              </a:rPr>
              <a:t>企业；</a:t>
            </a:r>
            <a:r>
              <a:rPr lang="en-US" altLang="zh-CN" kern="100">
                <a:solidFill>
                  <a:srgbClr val="C00000"/>
                </a:solidFill>
                <a:latin typeface="宋体" panose="02010600030101010101" pitchFamily="2" charset="-122"/>
                <a:cs typeface="Times New Roman" panose="02020603050405020304" pitchFamily="18" charset="0"/>
              </a:rPr>
              <a:t>③</a:t>
            </a:r>
            <a:r>
              <a:rPr lang="zh-CN" altLang="zh-CN" kern="100">
                <a:solidFill>
                  <a:srgbClr val="C00000"/>
                </a:solidFill>
                <a:latin typeface="Times New Roman" panose="02020603050405020304" pitchFamily="18" charset="0"/>
                <a:cs typeface="Times New Roman" panose="02020603050405020304" pitchFamily="18" charset="0"/>
              </a:rPr>
              <a:t>政府。</a:t>
            </a:r>
            <a:endParaRPr lang="zh-CN" altLang="zh-CN" sz="100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zh-CN" altLang="zh-CN" kern="100">
                <a:solidFill>
                  <a:srgbClr val="C00000"/>
                </a:solidFill>
                <a:latin typeface="Times New Roman" panose="02020603050405020304" pitchFamily="18" charset="0"/>
                <a:cs typeface="Times New Roman" panose="02020603050405020304" pitchFamily="18" charset="0"/>
              </a:rPr>
              <a:t>作用：</a:t>
            </a:r>
          </a:p>
          <a:p>
            <a:pPr algn="just">
              <a:lnSpc>
                <a:spcPct val="150000"/>
              </a:lnSpc>
              <a:spcAft>
                <a:spcPct val="0"/>
              </a:spcAft>
            </a:pPr>
            <a:r>
              <a:rPr lang="en-US" altLang="zh-CN" kern="100">
                <a:solidFill>
                  <a:srgbClr val="C00000"/>
                </a:solidFill>
                <a:latin typeface="宋体" panose="02010600030101010101" pitchFamily="2" charset="-122"/>
                <a:cs typeface="Times New Roman" panose="02020603050405020304" pitchFamily="18" charset="0"/>
              </a:rPr>
              <a:t>  ①</a:t>
            </a:r>
            <a:r>
              <a:rPr lang="zh-CN" altLang="zh-CN" kern="100">
                <a:solidFill>
                  <a:srgbClr val="0000FF"/>
                </a:solidFill>
                <a:latin typeface="Times New Roman" panose="02020603050405020304" pitchFamily="18" charset="0"/>
                <a:cs typeface="Times New Roman" panose="02020603050405020304" pitchFamily="18" charset="0"/>
              </a:rPr>
              <a:t>高校</a:t>
            </a:r>
            <a:r>
              <a:rPr lang="zh-CN" altLang="zh-CN" kern="100">
                <a:solidFill>
                  <a:srgbClr val="C00000"/>
                </a:solidFill>
                <a:latin typeface="Times New Roman" panose="02020603050405020304" pitchFamily="18" charset="0"/>
                <a:cs typeface="Times New Roman" panose="02020603050405020304" pitchFamily="18" charset="0"/>
              </a:rPr>
              <a:t>拥有丰富的人才和知识储备、较强的研究和开发能力，是相关</a:t>
            </a:r>
            <a:r>
              <a:rPr lang="zh-CN" altLang="zh-CN" kern="100">
                <a:solidFill>
                  <a:srgbClr val="0000FF"/>
                </a:solidFill>
                <a:latin typeface="Times New Roman" panose="02020603050405020304" pitchFamily="18" charset="0"/>
                <a:cs typeface="Times New Roman" panose="02020603050405020304" pitchFamily="18" charset="0"/>
              </a:rPr>
              <a:t>科技成果的创造者和提供方</a:t>
            </a:r>
            <a:r>
              <a:rPr lang="zh-CN" altLang="zh-CN" kern="100" smtClean="0">
                <a:solidFill>
                  <a:srgbClr val="C00000"/>
                </a:solidFill>
                <a:latin typeface="Times New Roman" panose="02020603050405020304" pitchFamily="18" charset="0"/>
                <a:cs typeface="Times New Roman" panose="02020603050405020304" pitchFamily="18" charset="0"/>
              </a:rPr>
              <a:t>；</a:t>
            </a:r>
            <a:endParaRPr lang="en-US" altLang="zh-CN"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pPr>
            <a:r>
              <a:rPr lang="en-US" altLang="zh-CN" kern="100" smtClean="0">
                <a:solidFill>
                  <a:srgbClr val="C00000"/>
                </a:solidFill>
                <a:latin typeface="宋体" panose="02010600030101010101" pitchFamily="2" charset="-122"/>
                <a:cs typeface="Times New Roman" panose="02020603050405020304" pitchFamily="18" charset="0"/>
              </a:rPr>
              <a:t>  ②</a:t>
            </a:r>
            <a:r>
              <a:rPr lang="zh-CN" altLang="zh-CN" kern="100">
                <a:solidFill>
                  <a:srgbClr val="0000FF"/>
                </a:solidFill>
                <a:latin typeface="Times New Roman" panose="02020603050405020304" pitchFamily="18" charset="0"/>
                <a:cs typeface="Times New Roman" panose="02020603050405020304" pitchFamily="18" charset="0"/>
              </a:rPr>
              <a:t>企业</a:t>
            </a:r>
            <a:r>
              <a:rPr lang="zh-CN" altLang="zh-CN" kern="100">
                <a:solidFill>
                  <a:srgbClr val="C00000"/>
                </a:solidFill>
                <a:latin typeface="Times New Roman" panose="02020603050405020304" pitchFamily="18" charset="0"/>
                <a:cs typeface="Times New Roman" panose="02020603050405020304" pitchFamily="18" charset="0"/>
              </a:rPr>
              <a:t>是</a:t>
            </a:r>
            <a:r>
              <a:rPr lang="zh-CN" altLang="zh-CN" kern="100">
                <a:solidFill>
                  <a:srgbClr val="0000FF"/>
                </a:solidFill>
                <a:latin typeface="Times New Roman" panose="02020603050405020304" pitchFamily="18" charset="0"/>
                <a:cs typeface="Times New Roman" panose="02020603050405020304" pitchFamily="18" charset="0"/>
              </a:rPr>
              <a:t>科技成果的需求方</a:t>
            </a:r>
            <a:r>
              <a:rPr lang="zh-CN" altLang="zh-CN" kern="100">
                <a:solidFill>
                  <a:srgbClr val="C00000"/>
                </a:solidFill>
                <a:latin typeface="Times New Roman" panose="02020603050405020304" pitchFamily="18" charset="0"/>
                <a:cs typeface="Times New Roman" panose="02020603050405020304" pitchFamily="18" charset="0"/>
              </a:rPr>
              <a:t>，可以提供较为充裕的转化资金</a:t>
            </a:r>
            <a:r>
              <a:rPr lang="zh-CN" altLang="zh-CN" kern="100" smtClean="0">
                <a:solidFill>
                  <a:srgbClr val="C00000"/>
                </a:solidFill>
                <a:latin typeface="Times New Roman" panose="02020603050405020304" pitchFamily="18" charset="0"/>
                <a:cs typeface="Times New Roman" panose="02020603050405020304" pitchFamily="18" charset="0"/>
              </a:rPr>
              <a:t>；</a:t>
            </a:r>
            <a:endParaRPr lang="en-US" altLang="zh-CN"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pPr>
            <a:r>
              <a:rPr lang="en-US" altLang="zh-CN" kern="100" smtClean="0">
                <a:solidFill>
                  <a:srgbClr val="C00000"/>
                </a:solidFill>
                <a:latin typeface="宋体" panose="02010600030101010101" pitchFamily="2" charset="-122"/>
                <a:cs typeface="Times New Roman" panose="02020603050405020304" pitchFamily="18" charset="0"/>
              </a:rPr>
              <a:t>  ③</a:t>
            </a:r>
            <a:r>
              <a:rPr lang="zh-CN" altLang="zh-CN" kern="100">
                <a:solidFill>
                  <a:srgbClr val="0000FF"/>
                </a:solidFill>
                <a:latin typeface="Times New Roman" panose="02020603050405020304" pitchFamily="18" charset="0"/>
                <a:cs typeface="Times New Roman" panose="02020603050405020304" pitchFamily="18" charset="0"/>
              </a:rPr>
              <a:t>政府</a:t>
            </a:r>
            <a:r>
              <a:rPr lang="zh-CN" altLang="zh-CN" kern="100">
                <a:solidFill>
                  <a:srgbClr val="C00000"/>
                </a:solidFill>
                <a:latin typeface="Times New Roman" panose="02020603050405020304" pitchFamily="18" charset="0"/>
                <a:cs typeface="Times New Roman" panose="02020603050405020304" pitchFamily="18" charset="0"/>
              </a:rPr>
              <a:t>具有较强的</a:t>
            </a:r>
            <a:r>
              <a:rPr lang="zh-CN" altLang="zh-CN" kern="100">
                <a:solidFill>
                  <a:srgbClr val="0000FF"/>
                </a:solidFill>
                <a:latin typeface="Times New Roman" panose="02020603050405020304" pitchFamily="18" charset="0"/>
                <a:cs typeface="Times New Roman" panose="02020603050405020304" pitchFamily="18" charset="0"/>
              </a:rPr>
              <a:t>组织调控</a:t>
            </a:r>
            <a:r>
              <a:rPr lang="zh-CN" altLang="zh-CN" kern="100">
                <a:solidFill>
                  <a:srgbClr val="C00000"/>
                </a:solidFill>
                <a:latin typeface="Times New Roman" panose="02020603050405020304" pitchFamily="18" charset="0"/>
                <a:cs typeface="Times New Roman" panose="02020603050405020304" pitchFamily="18" charset="0"/>
              </a:rPr>
              <a:t>能力，可以</a:t>
            </a:r>
            <a:r>
              <a:rPr lang="zh-CN" altLang="zh-CN" kern="100">
                <a:solidFill>
                  <a:srgbClr val="0000FF"/>
                </a:solidFill>
                <a:latin typeface="Times New Roman" panose="02020603050405020304" pitchFamily="18" charset="0"/>
                <a:cs typeface="Times New Roman" panose="02020603050405020304" pitchFamily="18" charset="0"/>
              </a:rPr>
              <a:t>创造良好</a:t>
            </a:r>
            <a:r>
              <a:rPr lang="zh-CN" altLang="zh-CN" kern="100">
                <a:solidFill>
                  <a:srgbClr val="C00000"/>
                </a:solidFill>
                <a:latin typeface="Times New Roman" panose="02020603050405020304" pitchFamily="18" charset="0"/>
                <a:cs typeface="Times New Roman" panose="02020603050405020304" pitchFamily="18" charset="0"/>
              </a:rPr>
              <a:t>的转化环</a:t>
            </a:r>
            <a:r>
              <a:rPr lang="zh-CN" altLang="zh-CN" kern="100">
                <a:solidFill>
                  <a:srgbClr val="0000FF"/>
                </a:solidFill>
                <a:latin typeface="Times New Roman" panose="02020603050405020304" pitchFamily="18" charset="0"/>
                <a:cs typeface="Times New Roman" panose="02020603050405020304" pitchFamily="18" charset="0"/>
              </a:rPr>
              <a:t>境</a:t>
            </a:r>
            <a:r>
              <a:rPr lang="zh-CN" altLang="zh-CN" kern="100">
                <a:solidFill>
                  <a:srgbClr val="C00000"/>
                </a:solidFill>
                <a:latin typeface="Times New Roman" panose="02020603050405020304" pitchFamily="18" charset="0"/>
                <a:cs typeface="Times New Roman" panose="02020603050405020304" pitchFamily="18" charset="0"/>
              </a:rPr>
              <a:t>，给科技成果转化</a:t>
            </a:r>
            <a:r>
              <a:rPr lang="zh-CN" altLang="zh-CN" kern="100">
                <a:solidFill>
                  <a:srgbClr val="0000FF"/>
                </a:solidFill>
                <a:latin typeface="Times New Roman" panose="02020603050405020304" pitchFamily="18" charset="0"/>
                <a:cs typeface="Times New Roman" panose="02020603050405020304" pitchFamily="18" charset="0"/>
              </a:rPr>
              <a:t>提供坚实的政策动力</a:t>
            </a:r>
            <a:r>
              <a:rPr lang="zh-CN" altLang="zh-CN" kern="100">
                <a:solidFill>
                  <a:srgbClr val="C00000"/>
                </a:solidFill>
                <a:latin typeface="Times New Roman" panose="02020603050405020304" pitchFamily="18" charset="0"/>
                <a:cs typeface="Times New Roman" panose="02020603050405020304" pitchFamily="18" charset="0"/>
              </a:rPr>
              <a:t>。</a:t>
            </a:r>
            <a:endParaRPr lang="zh-CN" altLang="zh-CN"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7894955" y="2781935"/>
            <a:ext cx="3939540" cy="25850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linds(horizontal)">
                                      <p:cBhvr>
                                        <p:cTn id="27" dur="500"/>
                                        <p:tgtEl>
                                          <p:spTgt spid="4">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linds(horizontal)">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838200" y="1989455"/>
            <a:ext cx="1098550" cy="2306955"/>
          </a:xfrm>
          <a:prstGeom prst="rect">
            <a:avLst/>
          </a:prstGeom>
          <a:noFill/>
          <a:ln>
            <a:noFill/>
          </a:ln>
        </p:spPr>
        <p:txBody>
          <a:bodyPr wrap="none" rtlCol="0" anchor="t">
            <a:spAutoFit/>
            <a:scene3d>
              <a:camera prst="orthographicFront"/>
              <a:lightRig rig="threePt" dir="t"/>
            </a:scene3d>
          </a:bodyPr>
          <a:lstStyle/>
          <a:p>
            <a:pPr algn="ctr"/>
            <a:r>
              <a:rPr lang="zh-CN" altLang="en-US" sz="7200" b="1">
                <a:ln w="22225">
                  <a:solidFill>
                    <a:srgbClr val="FFFF00"/>
                  </a:solidFill>
                  <a:prstDash val="solid"/>
                </a:ln>
                <a:solidFill>
                  <a:srgbClr val="FF0000"/>
                </a:solidFill>
                <a:effectLst>
                  <a:glow rad="101600">
                    <a:schemeClr val="accent3">
                      <a:satMod val="175000"/>
                      <a:alpha val="40000"/>
                    </a:schemeClr>
                  </a:glow>
                </a:effectLst>
                <a:latin typeface="经典特黑简" panose="02010609010101010101" charset="-122"/>
                <a:ea typeface="经典特黑简" panose="02010609010101010101" charset="-122"/>
              </a:rPr>
              <a:t>概</a:t>
            </a:r>
          </a:p>
          <a:p>
            <a:pPr algn="ctr"/>
            <a:r>
              <a:rPr lang="zh-CN" altLang="en-US" sz="7200" b="1">
                <a:ln w="22225">
                  <a:solidFill>
                    <a:srgbClr val="FFFF00"/>
                  </a:solidFill>
                  <a:prstDash val="solid"/>
                </a:ln>
                <a:solidFill>
                  <a:srgbClr val="FF0000"/>
                </a:solidFill>
                <a:effectLst>
                  <a:glow rad="101600">
                    <a:schemeClr val="accent3">
                      <a:satMod val="175000"/>
                      <a:alpha val="40000"/>
                    </a:schemeClr>
                  </a:glow>
                </a:effectLst>
                <a:latin typeface="经典特黑简" panose="02010609010101010101" charset="-122"/>
                <a:ea typeface="经典特黑简" panose="02010609010101010101" charset="-122"/>
              </a:rPr>
              <a:t>述</a:t>
            </a:r>
          </a:p>
        </p:txBody>
      </p:sp>
      <p:sp>
        <p:nvSpPr>
          <p:cNvPr id="19" name="矩形 18"/>
          <p:cNvSpPr/>
          <p:nvPr/>
        </p:nvSpPr>
        <p:spPr>
          <a:xfrm>
            <a:off x="2998470" y="333375"/>
            <a:ext cx="8925560" cy="4942205"/>
          </a:xfrm>
          <a:prstGeom prst="rect">
            <a:avLst/>
          </a:prstGeom>
        </p:spPr>
        <p:txBody>
          <a:bodyPr wrap="square" lIns="121898" tIns="60948" rIns="121898" bIns="60948">
            <a:spAutoFit/>
          </a:bodyPr>
          <a:lstStyle/>
          <a:p>
            <a:pPr algn="ctr">
              <a:lnSpc>
                <a:spcPct val="140000"/>
              </a:lnSpc>
              <a:spcAft>
                <a:spcPct val="0"/>
              </a:spcAft>
            </a:pPr>
            <a:r>
              <a:rPr lang="zh-CN" altLang="zh-CN" sz="2800" b="1" kern="100">
                <a:solidFill>
                  <a:srgbClr val="FF0000"/>
                </a:solidFill>
                <a:latin typeface="黑体" panose="02010609060101010101" charset="-122"/>
                <a:ea typeface="黑体" panose="02010609060101010101" charset="-122"/>
                <a:cs typeface="黑体" panose="02010609060101010101" charset="-122"/>
              </a:rPr>
              <a:t>三年考情</a:t>
            </a:r>
            <a:endParaRPr lang="zh-CN" altLang="zh-CN" sz="1050" kern="100">
              <a:solidFill>
                <a:srgbClr val="FF0000"/>
              </a:solidFill>
              <a:latin typeface="黑体" panose="02010609060101010101" charset="-122"/>
              <a:ea typeface="黑体" panose="02010609060101010101" charset="-122"/>
              <a:cs typeface="黑体" panose="02010609060101010101" charset="-122"/>
            </a:endParaRPr>
          </a:p>
          <a:p>
            <a:pPr algn="just">
              <a:lnSpc>
                <a:spcPct val="140000"/>
              </a:lnSpc>
              <a:spcAft>
                <a:spcPct val="0"/>
              </a:spcAft>
            </a:pPr>
            <a:r>
              <a:rPr lang="zh-CN" altLang="zh-CN" sz="2800" kern="100">
                <a:solidFill>
                  <a:srgbClr val="0000FF"/>
                </a:solidFill>
                <a:latin typeface="黑体" panose="02010609060101010101" charset="-122"/>
                <a:ea typeface="黑体" panose="02010609060101010101" charset="-122"/>
                <a:cs typeface="黑体" panose="02010609060101010101" charset="-122"/>
              </a:rPr>
              <a:t>文本形式</a:t>
            </a:r>
            <a:r>
              <a:rPr lang="zh-CN" altLang="zh-CN" sz="2800" kern="100">
                <a:latin typeface="黑体" panose="02010609060101010101" charset="-122"/>
                <a:ea typeface="黑体" panose="02010609060101010101" charset="-122"/>
                <a:cs typeface="黑体" panose="02010609060101010101" charset="-122"/>
              </a:rPr>
              <a:t>：主要由三到四则非连续性文本组成。</a:t>
            </a:r>
            <a:endParaRPr lang="zh-CN" altLang="zh-CN" sz="1050" kern="100">
              <a:latin typeface="黑体" panose="02010609060101010101" charset="-122"/>
              <a:ea typeface="黑体" panose="02010609060101010101" charset="-122"/>
              <a:cs typeface="黑体" panose="02010609060101010101" charset="-122"/>
            </a:endParaRPr>
          </a:p>
          <a:p>
            <a:pPr algn="just">
              <a:lnSpc>
                <a:spcPct val="140000"/>
              </a:lnSpc>
              <a:spcAft>
                <a:spcPct val="0"/>
              </a:spcAft>
            </a:pPr>
            <a:r>
              <a:rPr lang="zh-CN" altLang="zh-CN" sz="2800" kern="100">
                <a:solidFill>
                  <a:srgbClr val="0000FF"/>
                </a:solidFill>
                <a:latin typeface="黑体" panose="02010609060101010101" charset="-122"/>
                <a:ea typeface="黑体" panose="02010609060101010101" charset="-122"/>
                <a:cs typeface="黑体" panose="02010609060101010101" charset="-122"/>
              </a:rPr>
              <a:t>文体材料</a:t>
            </a:r>
            <a:r>
              <a:rPr lang="zh-CN" altLang="zh-CN" sz="2800" kern="100">
                <a:latin typeface="黑体" panose="02010609060101010101" charset="-122"/>
                <a:ea typeface="黑体" panose="02010609060101010101" charset="-122"/>
                <a:cs typeface="黑体" panose="02010609060101010101" charset="-122"/>
              </a:rPr>
              <a:t>：以新闻为主，涉及通讯、新闻报告、新闻访谈和新闻评论。</a:t>
            </a:r>
            <a:endParaRPr lang="zh-CN" altLang="zh-CN" sz="1050" kern="100">
              <a:latin typeface="黑体" panose="02010609060101010101" charset="-122"/>
              <a:ea typeface="黑体" panose="02010609060101010101" charset="-122"/>
              <a:cs typeface="黑体" panose="02010609060101010101" charset="-122"/>
            </a:endParaRPr>
          </a:p>
          <a:p>
            <a:pPr algn="just">
              <a:lnSpc>
                <a:spcPct val="140000"/>
              </a:lnSpc>
              <a:spcAft>
                <a:spcPct val="0"/>
              </a:spcAft>
            </a:pPr>
            <a:r>
              <a:rPr lang="zh-CN" altLang="zh-CN" sz="2800" kern="100">
                <a:solidFill>
                  <a:srgbClr val="0000FF"/>
                </a:solidFill>
                <a:latin typeface="黑体" panose="02010609060101010101" charset="-122"/>
                <a:ea typeface="黑体" panose="02010609060101010101" charset="-122"/>
                <a:cs typeface="黑体" panose="02010609060101010101" charset="-122"/>
              </a:rPr>
              <a:t>文本内容</a:t>
            </a:r>
            <a:r>
              <a:rPr lang="zh-CN" altLang="zh-CN" sz="2800" kern="100">
                <a:latin typeface="黑体" panose="02010609060101010101" charset="-122"/>
                <a:ea typeface="黑体" panose="02010609060101010101" charset="-122"/>
                <a:cs typeface="黑体" panose="02010609060101010101" charset="-122"/>
              </a:rPr>
              <a:t>：选取社会热点，涉及国家发展、科技进步和日常生活，厚植家国情怀。</a:t>
            </a:r>
            <a:endParaRPr lang="zh-CN" altLang="zh-CN" sz="1050" kern="100">
              <a:latin typeface="黑体" panose="02010609060101010101" charset="-122"/>
              <a:ea typeface="黑体" panose="02010609060101010101" charset="-122"/>
              <a:cs typeface="黑体" panose="02010609060101010101" charset="-122"/>
            </a:endParaRPr>
          </a:p>
          <a:p>
            <a:pPr algn="just">
              <a:lnSpc>
                <a:spcPct val="140000"/>
              </a:lnSpc>
              <a:spcAft>
                <a:spcPct val="0"/>
              </a:spcAft>
            </a:pPr>
            <a:r>
              <a:rPr lang="zh-CN" altLang="zh-CN" sz="2800" kern="100">
                <a:solidFill>
                  <a:srgbClr val="0000FF"/>
                </a:solidFill>
                <a:latin typeface="黑体" panose="02010609060101010101" charset="-122"/>
                <a:ea typeface="黑体" panose="02010609060101010101" charset="-122"/>
                <a:cs typeface="黑体" panose="02010609060101010101" charset="-122"/>
              </a:rPr>
              <a:t>阅读量</a:t>
            </a:r>
            <a:r>
              <a:rPr lang="zh-CN" altLang="zh-CN" sz="2800" kern="100">
                <a:latin typeface="黑体" panose="02010609060101010101" charset="-122"/>
                <a:ea typeface="黑体" panose="02010609060101010101" charset="-122"/>
                <a:cs typeface="黑体" panose="02010609060101010101" charset="-122"/>
              </a:rPr>
              <a:t>：</a:t>
            </a:r>
            <a:r>
              <a:rPr lang="en-US" altLang="zh-CN" sz="2800" kern="100">
                <a:latin typeface="黑体" panose="02010609060101010101" charset="-122"/>
                <a:ea typeface="黑体" panose="02010609060101010101" charset="-122"/>
                <a:cs typeface="黑体" panose="02010609060101010101" charset="-122"/>
              </a:rPr>
              <a:t>1000</a:t>
            </a:r>
            <a:r>
              <a:rPr lang="zh-CN" altLang="zh-CN" sz="2800" kern="100">
                <a:latin typeface="黑体" panose="02010609060101010101" charset="-122"/>
                <a:ea typeface="黑体" panose="02010609060101010101" charset="-122"/>
                <a:cs typeface="黑体" panose="02010609060101010101" charset="-122"/>
              </a:rPr>
              <a:t>字至</a:t>
            </a:r>
            <a:r>
              <a:rPr lang="en-US" altLang="zh-CN" sz="2800" kern="100">
                <a:latin typeface="黑体" panose="02010609060101010101" charset="-122"/>
                <a:ea typeface="黑体" panose="02010609060101010101" charset="-122"/>
                <a:cs typeface="黑体" panose="02010609060101010101" charset="-122"/>
              </a:rPr>
              <a:t>1300</a:t>
            </a:r>
            <a:r>
              <a:rPr lang="zh-CN" altLang="zh-CN" sz="2800" kern="100">
                <a:latin typeface="黑体" panose="02010609060101010101" charset="-122"/>
                <a:ea typeface="黑体" panose="02010609060101010101" charset="-122"/>
                <a:cs typeface="黑体" panose="02010609060101010101" charset="-122"/>
              </a:rPr>
              <a:t>字左右。</a:t>
            </a:r>
            <a:endParaRPr lang="zh-CN" altLang="zh-CN" sz="1050" kern="100">
              <a:latin typeface="黑体" panose="02010609060101010101" charset="-122"/>
              <a:ea typeface="黑体" panose="02010609060101010101" charset="-122"/>
              <a:cs typeface="黑体" panose="02010609060101010101" charset="-122"/>
            </a:endParaRPr>
          </a:p>
          <a:p>
            <a:pPr algn="just">
              <a:lnSpc>
                <a:spcPct val="140000"/>
              </a:lnSpc>
              <a:spcAft>
                <a:spcPct val="0"/>
              </a:spcAft>
            </a:pPr>
            <a:r>
              <a:rPr lang="zh-CN" altLang="zh-CN" sz="2800" kern="100">
                <a:solidFill>
                  <a:srgbClr val="0000FF"/>
                </a:solidFill>
                <a:latin typeface="黑体" panose="02010609060101010101" charset="-122"/>
                <a:ea typeface="黑体" panose="02010609060101010101" charset="-122"/>
                <a:cs typeface="黑体" panose="02010609060101010101" charset="-122"/>
              </a:rPr>
              <a:t>考点</a:t>
            </a:r>
            <a:r>
              <a:rPr lang="zh-CN" altLang="zh-CN" sz="2800" kern="100">
                <a:latin typeface="黑体" panose="02010609060101010101" charset="-122"/>
                <a:ea typeface="黑体" panose="02010609060101010101" charset="-122"/>
                <a:cs typeface="黑体" panose="02010609060101010101" charset="-122"/>
              </a:rPr>
              <a:t>：</a:t>
            </a:r>
            <a:r>
              <a:rPr lang="zh-CN" altLang="zh-CN" sz="2800" kern="100">
                <a:solidFill>
                  <a:srgbClr val="C00000"/>
                </a:solidFill>
                <a:latin typeface="黑体" panose="02010609060101010101" charset="-122"/>
                <a:ea typeface="黑体" panose="02010609060101010101" charset="-122"/>
                <a:cs typeface="黑体" panose="02010609060101010101" charset="-122"/>
              </a:rPr>
              <a:t>筛选并整合文中信息</a:t>
            </a:r>
            <a:r>
              <a:rPr lang="zh-CN" altLang="zh-CN" sz="2800" kern="100">
                <a:latin typeface="黑体" panose="02010609060101010101" charset="-122"/>
                <a:ea typeface="黑体" panose="02010609060101010101" charset="-122"/>
                <a:cs typeface="黑体" panose="02010609060101010101" charset="-122"/>
              </a:rPr>
              <a:t>、</a:t>
            </a:r>
            <a:r>
              <a:rPr lang="zh-CN" altLang="zh-CN" sz="2800" kern="100">
                <a:solidFill>
                  <a:srgbClr val="C00000"/>
                </a:solidFill>
                <a:latin typeface="黑体" panose="02010609060101010101" charset="-122"/>
                <a:ea typeface="黑体" panose="02010609060101010101" charset="-122"/>
                <a:cs typeface="黑体" panose="02010609060101010101" charset="-122"/>
              </a:rPr>
              <a:t>分析概括内容要点</a:t>
            </a:r>
            <a:endParaRPr lang="zh-CN" altLang="zh-CN" sz="1050" kern="100">
              <a:effectLst/>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3"/>
          <a:stretch>
            <a:fillRect/>
          </a:stretch>
        </p:blipFill>
        <p:spPr>
          <a:xfrm>
            <a:off x="0" y="5104130"/>
            <a:ext cx="12190095" cy="1755140"/>
          </a:xfrm>
          <a:prstGeom prst="rect">
            <a:avLst/>
          </a:prstGeom>
          <a:effectLst>
            <a:softEdge rad="635000"/>
          </a:effectLst>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197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巩固练习</a:t>
            </a:r>
          </a:p>
        </p:txBody>
      </p:sp>
      <p:sp>
        <p:nvSpPr>
          <p:cNvPr id="100" name="文本框 99"/>
          <p:cNvSpPr txBox="1"/>
          <p:nvPr/>
        </p:nvSpPr>
        <p:spPr>
          <a:xfrm>
            <a:off x="334645" y="693420"/>
            <a:ext cx="5608955" cy="5908040"/>
          </a:xfrm>
          <a:prstGeom prst="rect">
            <a:avLst/>
          </a:prstGeom>
          <a:noFill/>
          <a:ln w="9525">
            <a:noFill/>
          </a:ln>
        </p:spPr>
        <p:txBody>
          <a:bodyPr wrap="square">
            <a:spAutoFit/>
          </a:bodyPr>
          <a:lstStyle/>
          <a:p>
            <a:pPr indent="0"/>
            <a:r>
              <a:rPr lang="zh-CN" sz="1050" b="0">
                <a:ea typeface="黑体" panose="02010609060101010101" charset="-122"/>
              </a:rPr>
              <a:t>阅读下面的文字，完成文后题目。</a:t>
            </a:r>
          </a:p>
          <a:p>
            <a:pPr indent="0"/>
            <a:r>
              <a:rPr lang="zh-CN" sz="1050" b="0">
                <a:ea typeface="黑体" panose="02010609060101010101" charset="-122"/>
              </a:rPr>
              <a:t>材料一：</a:t>
            </a:r>
            <a:endParaRPr lang="zh-CN" sz="1050" b="0">
              <a:cs typeface="楷体_GB2312" charset="0"/>
            </a:endParaRPr>
          </a:p>
          <a:p>
            <a:pPr indent="0"/>
            <a:r>
              <a:rPr lang="zh-CN" sz="1050" b="0">
                <a:cs typeface="楷体_GB2312" charset="0"/>
              </a:rPr>
              <a:t>习近平总书记在浙江考察时强调，要抓住产业数字化、数字产业化赋予的机遇，加快</a:t>
            </a:r>
            <a:r>
              <a:rPr lang="en-US" sz="1050" b="0">
                <a:latin typeface="Times New Roman" panose="02020603050405020304" pitchFamily="18" charset="0"/>
                <a:cs typeface="楷体_GB2312" charset="0"/>
              </a:rPr>
              <a:t>5G</a:t>
            </a:r>
            <a:r>
              <a:rPr lang="zh-CN" sz="1050" b="0">
                <a:cs typeface="楷体_GB2312" charset="0"/>
              </a:rPr>
              <a:t>网络、数据中心等新型基础设施建设。今年的《政府工作报告》提出，扩大有效投资的重点之一为加强新型基础设施建设。</a:t>
            </a:r>
          </a:p>
          <a:p>
            <a:pPr indent="0"/>
            <a:r>
              <a:rPr lang="zh-CN" sz="1050" b="0">
                <a:cs typeface="楷体_GB2312" charset="0"/>
              </a:rPr>
              <a:t>何为</a:t>
            </a:r>
            <a:r>
              <a:rPr lang="en-US" sz="1050" b="0">
                <a:latin typeface="宋体" panose="02010600030101010101" pitchFamily="2" charset="-122"/>
                <a:cs typeface="Times New Roman" panose="02020603050405020304" pitchFamily="18" charset="0"/>
              </a:rPr>
              <a:t>“</a:t>
            </a:r>
            <a:r>
              <a:rPr lang="zh-CN" sz="1050" b="0">
                <a:cs typeface="楷体_GB2312" charset="0"/>
              </a:rPr>
              <a:t>新基建</a:t>
            </a:r>
            <a:r>
              <a:rPr lang="en-US" sz="1050" b="0">
                <a:latin typeface="宋体" panose="02010600030101010101" pitchFamily="2" charset="-122"/>
                <a:cs typeface="Times New Roman" panose="02020603050405020304" pitchFamily="18" charset="0"/>
              </a:rPr>
              <a:t>”</a:t>
            </a:r>
            <a:r>
              <a:rPr lang="zh-CN" sz="1050" b="0">
                <a:cs typeface="楷体_GB2312" charset="0"/>
              </a:rPr>
              <a:t>？日前，国家发改委明确范围，新基建是以新发展理念为引领，以技术创新为驱动，以信息网络为基础，面向高质量发展需要，提供数字转型、智能升级、融合创新等服务的基础设施体系，具体包括信息基础设施、融合基础设施、创新基础设施三个方面。</a:t>
            </a:r>
            <a:r>
              <a:rPr lang="en-US" sz="1050" b="0">
                <a:latin typeface="Times New Roman" panose="02020603050405020304" pitchFamily="18" charset="0"/>
                <a:cs typeface="仿宋_GB2312" charset="0"/>
              </a:rPr>
              <a:t>(</a:t>
            </a:r>
            <a:r>
              <a:rPr lang="zh-CN" sz="1050" b="0">
                <a:cs typeface="仿宋_GB2312" charset="0"/>
              </a:rPr>
              <a:t>摘自韩鑫《新基建如何加速落地》，《人民日报》</a:t>
            </a:r>
            <a:r>
              <a:rPr lang="en-US" sz="1050" b="0">
                <a:latin typeface="Times New Roman" panose="02020603050405020304" pitchFamily="18" charset="0"/>
                <a:cs typeface="仿宋_GB2312" charset="0"/>
              </a:rPr>
              <a:t>2020</a:t>
            </a:r>
            <a:r>
              <a:rPr lang="zh-CN" sz="1050" b="0">
                <a:cs typeface="仿宋_GB2312" charset="0"/>
              </a:rPr>
              <a:t>年</a:t>
            </a:r>
            <a:r>
              <a:rPr lang="en-US" sz="1050" b="0">
                <a:latin typeface="Times New Roman" panose="02020603050405020304" pitchFamily="18" charset="0"/>
                <a:cs typeface="仿宋_GB2312" charset="0"/>
              </a:rPr>
              <a:t>6</a:t>
            </a:r>
            <a:r>
              <a:rPr lang="zh-CN" sz="1050" b="0">
                <a:cs typeface="仿宋_GB2312" charset="0"/>
              </a:rPr>
              <a:t>月</a:t>
            </a:r>
            <a:r>
              <a:rPr lang="en-US" sz="1050" b="0">
                <a:latin typeface="Times New Roman" panose="02020603050405020304" pitchFamily="18" charset="0"/>
                <a:cs typeface="仿宋_GB2312" charset="0"/>
              </a:rPr>
              <a:t>7</a:t>
            </a:r>
            <a:r>
              <a:rPr lang="zh-CN" sz="1050" b="0">
                <a:cs typeface="仿宋_GB2312" charset="0"/>
              </a:rPr>
              <a:t>日</a:t>
            </a:r>
            <a:r>
              <a:rPr lang="en-US" sz="1050" b="0">
                <a:latin typeface="Times New Roman" panose="02020603050405020304" pitchFamily="18" charset="0"/>
                <a:cs typeface="仿宋_GB2312" charset="0"/>
              </a:rPr>
              <a:t>)</a:t>
            </a:r>
            <a:endParaRPr lang="zh-CN" sz="1050" b="0">
              <a:ea typeface="黑体" panose="02010609060101010101" charset="-122"/>
            </a:endParaRPr>
          </a:p>
          <a:p>
            <a:pPr indent="0"/>
            <a:r>
              <a:rPr lang="zh-CN" sz="1050" b="0">
                <a:ea typeface="黑体" panose="02010609060101010101" charset="-122"/>
              </a:rPr>
              <a:t>材料二：</a:t>
            </a:r>
            <a:endParaRPr lang="zh-CN" sz="1050" b="0">
              <a:cs typeface="楷体_GB2312" charset="0"/>
            </a:endParaRPr>
          </a:p>
          <a:p>
            <a:pPr indent="0"/>
            <a:r>
              <a:rPr lang="zh-CN" sz="1050" b="0">
                <a:cs typeface="楷体_GB2312" charset="0"/>
              </a:rPr>
              <a:t>近年来，我国一直致力抓住新一轮科技革命机遇，大力发展数字经济，推动产业优化升级。新基建的谋划布局早已展开，为何要选择此时按下</a:t>
            </a:r>
            <a:r>
              <a:rPr lang="en-US" sz="1050" b="0">
                <a:latin typeface="宋体" panose="02010600030101010101" pitchFamily="2" charset="-122"/>
                <a:cs typeface="Times New Roman" panose="02020603050405020304" pitchFamily="18" charset="0"/>
              </a:rPr>
              <a:t>“</a:t>
            </a:r>
            <a:r>
              <a:rPr lang="zh-CN" sz="1050" b="0">
                <a:cs typeface="楷体_GB2312" charset="0"/>
              </a:rPr>
              <a:t>快进键</a:t>
            </a:r>
            <a:r>
              <a:rPr lang="en-US" sz="1050" b="0">
                <a:latin typeface="宋体" panose="02010600030101010101" pitchFamily="2" charset="-122"/>
                <a:cs typeface="Times New Roman" panose="02020603050405020304" pitchFamily="18" charset="0"/>
              </a:rPr>
              <a:t>”</a:t>
            </a:r>
            <a:r>
              <a:rPr lang="zh-CN" sz="1050" b="0">
                <a:cs typeface="楷体_GB2312" charset="0"/>
              </a:rPr>
              <a:t>？</a:t>
            </a:r>
          </a:p>
          <a:p>
            <a:pPr indent="0"/>
            <a:r>
              <a:rPr lang="zh-CN" sz="1050" b="0">
                <a:cs typeface="楷体_GB2312" charset="0"/>
              </a:rPr>
              <a:t>这一决策既是应对经济下行压力的客观需要，更是在深刻洞察和把握世界科技与产业变迁大趋势基础上作出的战略抉择。面对经济下行压力加大、传统基建投资边际效益下降和产业渗透率下降的挑战，推进新型数字基础设施建设是我国对冲疫情影响、优化投资结构、刺激经济增长的有效方法。疫情期间线上需求的集中爆发，展现了人工智能、物联网、大数据、云计算等新兴技术带动社会经济整体发展的潜力，客观上也打开了新基建的窗口期。</a:t>
            </a:r>
          </a:p>
          <a:p>
            <a:pPr indent="0"/>
            <a:r>
              <a:rPr lang="zh-CN" sz="1050" b="0">
                <a:cs typeface="楷体_GB2312" charset="0"/>
              </a:rPr>
              <a:t>随着中国经济从高速增长转向高质量发展，原有基础设施体系的不适应问题更加凸显，基于新时代新使命，基础设施体系也必然要进行战略性调整。加速推动新基建，价值不仅在眼前。</a:t>
            </a:r>
            <a:r>
              <a:rPr lang="en-US" sz="1050" b="0">
                <a:latin typeface="Times New Roman" panose="02020603050405020304" pitchFamily="18" charset="0"/>
                <a:cs typeface="楷体_GB2312" charset="0"/>
              </a:rPr>
              <a:t>5G</a:t>
            </a:r>
            <a:r>
              <a:rPr lang="zh-CN" sz="1050" b="0">
                <a:cs typeface="楷体_GB2312" charset="0"/>
              </a:rPr>
              <a:t>、数据中心、工业互联网等领域具有一定超前性，投资新基建，实际上是投资未来，服务长远。新基建是围绕科技这一经济新硬核掀起的基础建设浪潮，是为中国经济转型升级注入强大</a:t>
            </a:r>
            <a:r>
              <a:rPr lang="en-US" sz="1050" b="0">
                <a:latin typeface="宋体" panose="02010600030101010101" pitchFamily="2" charset="-122"/>
                <a:cs typeface="Times New Roman" panose="02020603050405020304" pitchFamily="18" charset="0"/>
              </a:rPr>
              <a:t>“</a:t>
            </a:r>
            <a:r>
              <a:rPr lang="zh-CN" sz="1050" b="0">
                <a:cs typeface="楷体_GB2312" charset="0"/>
              </a:rPr>
              <a:t>数字动力</a:t>
            </a:r>
            <a:r>
              <a:rPr lang="en-US" sz="1050" b="0">
                <a:latin typeface="宋体" panose="02010600030101010101" pitchFamily="2" charset="-122"/>
                <a:cs typeface="Times New Roman" panose="02020603050405020304" pitchFamily="18" charset="0"/>
              </a:rPr>
              <a:t>”</a:t>
            </a:r>
            <a:r>
              <a:rPr lang="zh-CN" sz="1050" b="0">
                <a:cs typeface="楷体_GB2312" charset="0"/>
              </a:rPr>
              <a:t>，为高质量发展蓄能。</a:t>
            </a:r>
            <a:endParaRPr lang="en-US" sz="1050" b="0">
              <a:latin typeface="Times New Roman" panose="02020603050405020304" pitchFamily="18" charset="0"/>
              <a:cs typeface="仿宋_GB2312" charset="0"/>
            </a:endParaRPr>
          </a:p>
          <a:p>
            <a:pPr indent="0"/>
            <a:r>
              <a:rPr lang="en-US" sz="1050" b="0">
                <a:latin typeface="Times New Roman" panose="02020603050405020304" pitchFamily="18" charset="0"/>
                <a:cs typeface="仿宋_GB2312" charset="0"/>
              </a:rPr>
              <a:t>(</a:t>
            </a:r>
            <a:r>
              <a:rPr lang="zh-CN" sz="1050" b="0">
                <a:cs typeface="仿宋_GB2312" charset="0"/>
              </a:rPr>
              <a:t>摘编自吴月辉等《为新基建注入强动力》，《人民日报》</a:t>
            </a:r>
            <a:r>
              <a:rPr lang="en-US" sz="1050" b="0">
                <a:latin typeface="Times New Roman" panose="02020603050405020304" pitchFamily="18" charset="0"/>
                <a:cs typeface="仿宋_GB2312" charset="0"/>
              </a:rPr>
              <a:t>2020</a:t>
            </a:r>
            <a:r>
              <a:rPr lang="zh-CN" sz="1050" b="0">
                <a:cs typeface="仿宋_GB2312" charset="0"/>
              </a:rPr>
              <a:t>年</a:t>
            </a:r>
            <a:r>
              <a:rPr lang="en-US" sz="1050" b="0">
                <a:latin typeface="Times New Roman" panose="02020603050405020304" pitchFamily="18" charset="0"/>
                <a:cs typeface="仿宋_GB2312" charset="0"/>
              </a:rPr>
              <a:t>6</a:t>
            </a:r>
            <a:r>
              <a:rPr lang="zh-CN" sz="1050" b="0">
                <a:cs typeface="仿宋_GB2312" charset="0"/>
              </a:rPr>
              <a:t>月</a:t>
            </a:r>
            <a:r>
              <a:rPr lang="en-US" sz="1050" b="0">
                <a:latin typeface="Times New Roman" panose="02020603050405020304" pitchFamily="18" charset="0"/>
                <a:cs typeface="仿宋_GB2312" charset="0"/>
              </a:rPr>
              <a:t>8</a:t>
            </a:r>
            <a:r>
              <a:rPr lang="zh-CN" sz="1050" b="0">
                <a:cs typeface="仿宋_GB2312" charset="0"/>
              </a:rPr>
              <a:t>日</a:t>
            </a:r>
            <a:r>
              <a:rPr lang="en-US" sz="1050" b="0">
                <a:latin typeface="Times New Roman" panose="02020603050405020304" pitchFamily="18" charset="0"/>
                <a:cs typeface="仿宋_GB2312" charset="0"/>
              </a:rPr>
              <a:t>)</a:t>
            </a:r>
            <a:endParaRPr lang="zh-CN" sz="1050" b="0">
              <a:ea typeface="黑体" panose="02010609060101010101" charset="-122"/>
            </a:endParaRPr>
          </a:p>
          <a:p>
            <a:pPr indent="0"/>
            <a:r>
              <a:rPr lang="zh-CN" sz="1050" b="0">
                <a:ea typeface="黑体" panose="02010609060101010101" charset="-122"/>
              </a:rPr>
              <a:t>材料三：</a:t>
            </a:r>
            <a:endParaRPr lang="zh-CN" sz="1050" b="0">
              <a:cs typeface="楷体_GB2312" charset="0"/>
            </a:endParaRPr>
          </a:p>
          <a:p>
            <a:pPr indent="0"/>
            <a:r>
              <a:rPr lang="zh-CN" sz="1050" b="0">
                <a:cs typeface="楷体_GB2312" charset="0"/>
              </a:rPr>
              <a:t>中国出台经济扶持计划，以帮助国家摆脱疫情引发的危机。今年的政府工作报告表示，中央预算内投资安排</a:t>
            </a:r>
            <a:r>
              <a:rPr lang="en-US" sz="1050" b="0">
                <a:latin typeface="Times New Roman" panose="02020603050405020304" pitchFamily="18" charset="0"/>
                <a:cs typeface="楷体_GB2312" charset="0"/>
              </a:rPr>
              <a:t>6 000</a:t>
            </a:r>
            <a:r>
              <a:rPr lang="zh-CN" sz="1050" b="0">
                <a:cs typeface="楷体_GB2312" charset="0"/>
              </a:rPr>
              <a:t>亿元，重点支持既促消费惠民生又调结构增后劲的</a:t>
            </a:r>
            <a:r>
              <a:rPr lang="en-US" sz="1050" b="0">
                <a:latin typeface="宋体" panose="02010600030101010101" pitchFamily="2" charset="-122"/>
                <a:cs typeface="Times New Roman" panose="02020603050405020304" pitchFamily="18" charset="0"/>
              </a:rPr>
              <a:t>“</a:t>
            </a:r>
            <a:r>
              <a:rPr lang="zh-CN" sz="1050" b="0">
                <a:cs typeface="楷体_GB2312" charset="0"/>
              </a:rPr>
              <a:t>两新一重</a:t>
            </a:r>
            <a:r>
              <a:rPr lang="en-US" sz="1050" b="0">
                <a:latin typeface="宋体" panose="02010600030101010101" pitchFamily="2" charset="-122"/>
                <a:cs typeface="Times New Roman" panose="02020603050405020304" pitchFamily="18" charset="0"/>
              </a:rPr>
              <a:t>”</a:t>
            </a:r>
            <a:r>
              <a:rPr lang="zh-CN" sz="1050" b="0">
                <a:cs typeface="楷体_GB2312" charset="0"/>
              </a:rPr>
              <a:t>建设。</a:t>
            </a:r>
          </a:p>
          <a:p>
            <a:pPr indent="0"/>
            <a:r>
              <a:rPr lang="zh-CN" sz="1050" b="0">
                <a:cs typeface="楷体_GB2312" charset="0"/>
              </a:rPr>
              <a:t>这一金额看上去是天文数字，但以中国的标准而言不足为奇，这表现出的更多是审慎。考虑到至少最近一年经济形势和疫情的不确定性，中国政府没有匆忙将资金注入经济。他们从</a:t>
            </a:r>
            <a:r>
              <a:rPr lang="en-US" sz="1050" b="0">
                <a:latin typeface="Times New Roman" panose="02020603050405020304" pitchFamily="18" charset="0"/>
                <a:cs typeface="楷体_GB2312" charset="0"/>
              </a:rPr>
              <a:t>2008</a:t>
            </a:r>
            <a:r>
              <a:rPr lang="zh-CN" sz="1050" b="0">
                <a:cs typeface="楷体_GB2312" charset="0"/>
              </a:rPr>
              <a:t>年到</a:t>
            </a:r>
            <a:r>
              <a:rPr lang="en-US" sz="1050" b="0">
                <a:latin typeface="Times New Roman" panose="02020603050405020304" pitchFamily="18" charset="0"/>
                <a:cs typeface="楷体_GB2312" charset="0"/>
              </a:rPr>
              <a:t>2009</a:t>
            </a:r>
            <a:r>
              <a:rPr lang="zh-CN" sz="1050" b="0">
                <a:cs typeface="楷体_GB2312" charset="0"/>
              </a:rPr>
              <a:t>年的全球经济危机中吸取了这一教训。</a:t>
            </a:r>
          </a:p>
          <a:p>
            <a:pPr indent="0"/>
            <a:r>
              <a:rPr lang="zh-CN" sz="1050" b="0">
                <a:cs typeface="楷体_GB2312" charset="0"/>
              </a:rPr>
              <a:t>在一揽子应对危机的措施中，很大一部分将用于扶持提供了超过</a:t>
            </a:r>
            <a:r>
              <a:rPr lang="en-US" sz="1050" b="0">
                <a:latin typeface="Times New Roman" panose="02020603050405020304" pitchFamily="18" charset="0"/>
                <a:cs typeface="楷体_GB2312" charset="0"/>
              </a:rPr>
              <a:t>70%</a:t>
            </a:r>
            <a:r>
              <a:rPr lang="zh-CN" sz="1050" b="0">
                <a:cs typeface="楷体_GB2312" charset="0"/>
              </a:rPr>
              <a:t>城市就业的中小企业。为此中央政府将向税收优惠、贷款利率和自然垄断产业关税补贴投入资金。今年的政府工作报告中，中国没有宣布国内生产总值</a:t>
            </a:r>
            <a:r>
              <a:rPr lang="en-US" sz="1050" b="0">
                <a:latin typeface="Times New Roman" panose="02020603050405020304" pitchFamily="18" charset="0"/>
                <a:cs typeface="楷体_GB2312" charset="0"/>
              </a:rPr>
              <a:t>(GDP)</a:t>
            </a:r>
            <a:r>
              <a:rPr lang="zh-CN" sz="1050" b="0">
                <a:cs typeface="楷体_GB2312" charset="0"/>
              </a:rPr>
              <a:t>的增长目标。</a:t>
            </a:r>
          </a:p>
          <a:p>
            <a:pPr indent="0"/>
            <a:r>
              <a:rPr lang="zh-CN" sz="1050" b="0">
                <a:cs typeface="楷体_GB2312" charset="0"/>
              </a:rPr>
              <a:t>大部分投资不会用于道路和桥梁，而是用于被中国理解为</a:t>
            </a:r>
            <a:r>
              <a:rPr lang="en-US" sz="1050" b="0">
                <a:latin typeface="宋体" panose="02010600030101010101" pitchFamily="2" charset="-122"/>
                <a:cs typeface="Times New Roman" panose="02020603050405020304" pitchFamily="18" charset="0"/>
              </a:rPr>
              <a:t>“</a:t>
            </a:r>
            <a:r>
              <a:rPr lang="zh-CN" sz="1050" b="0">
                <a:cs typeface="楷体_GB2312" charset="0"/>
              </a:rPr>
              <a:t>新型基础设施建设</a:t>
            </a:r>
            <a:r>
              <a:rPr lang="en-US" sz="1050" b="0">
                <a:latin typeface="宋体" panose="02010600030101010101" pitchFamily="2" charset="-122"/>
                <a:cs typeface="Times New Roman" panose="02020603050405020304" pitchFamily="18" charset="0"/>
              </a:rPr>
              <a:t>”</a:t>
            </a:r>
            <a:r>
              <a:rPr lang="zh-CN" sz="1050" b="0">
                <a:cs typeface="楷体_GB2312" charset="0"/>
              </a:rPr>
              <a:t>的新一代信息网络、</a:t>
            </a:r>
            <a:r>
              <a:rPr lang="en-US" sz="1050" b="0">
                <a:latin typeface="Times New Roman" panose="02020603050405020304" pitchFamily="18" charset="0"/>
                <a:cs typeface="楷体_GB2312" charset="0"/>
              </a:rPr>
              <a:t>5G</a:t>
            </a:r>
            <a:r>
              <a:rPr lang="zh-CN" sz="1050" b="0">
                <a:cs typeface="楷体_GB2312" charset="0"/>
              </a:rPr>
              <a:t>应用、数据中心、充电桩、换电站等设施。中国将力求借助这一机会，建成向</a:t>
            </a:r>
            <a:r>
              <a:rPr lang="en-US" sz="1050" b="0">
                <a:latin typeface="宋体" panose="02010600030101010101" pitchFamily="2" charset="-122"/>
                <a:cs typeface="Times New Roman" panose="02020603050405020304" pitchFamily="18" charset="0"/>
              </a:rPr>
              <a:t>“</a:t>
            </a:r>
            <a:r>
              <a:rPr lang="zh-CN" sz="1050" b="0">
                <a:cs typeface="楷体_GB2312" charset="0"/>
              </a:rPr>
              <a:t>工业革命</a:t>
            </a:r>
            <a:r>
              <a:rPr lang="en-US" sz="1050" b="0">
                <a:latin typeface="Times New Roman" panose="02020603050405020304" pitchFamily="18" charset="0"/>
                <a:cs typeface="楷体_GB2312" charset="0"/>
              </a:rPr>
              <a:t>4.0</a:t>
            </a:r>
            <a:r>
              <a:rPr lang="en-US" sz="1050" b="0">
                <a:latin typeface="宋体" panose="02010600030101010101" pitchFamily="2" charset="-122"/>
                <a:cs typeface="Times New Roman" panose="02020603050405020304" pitchFamily="18" charset="0"/>
              </a:rPr>
              <a:t>”</a:t>
            </a:r>
            <a:r>
              <a:rPr lang="zh-CN" sz="1050" b="0">
                <a:cs typeface="楷体_GB2312" charset="0"/>
              </a:rPr>
              <a:t>过渡的基础设施。</a:t>
            </a:r>
            <a:endParaRPr lang="en-US" sz="1050" b="0">
              <a:latin typeface="Times New Roman" panose="02020603050405020304" pitchFamily="18" charset="0"/>
              <a:cs typeface="仿宋_GB2312" charset="0"/>
            </a:endParaRPr>
          </a:p>
          <a:p>
            <a:pPr indent="0"/>
            <a:r>
              <a:rPr lang="en-US" sz="1050" b="0">
                <a:latin typeface="Times New Roman" panose="02020603050405020304" pitchFamily="18" charset="0"/>
                <a:cs typeface="仿宋_GB2312" charset="0"/>
              </a:rPr>
              <a:t>(</a:t>
            </a:r>
            <a:r>
              <a:rPr lang="zh-CN" sz="1050" b="0">
                <a:cs typeface="仿宋_GB2312" charset="0"/>
              </a:rPr>
              <a:t>摘编自《俄媒关注：中国</a:t>
            </a:r>
            <a:r>
              <a:rPr lang="en-US" sz="1050" b="0">
                <a:latin typeface="宋体" panose="02010600030101010101" pitchFamily="2" charset="-122"/>
                <a:cs typeface="Times New Roman" panose="02020603050405020304" pitchFamily="18" charset="0"/>
              </a:rPr>
              <a:t>“</a:t>
            </a:r>
            <a:r>
              <a:rPr lang="zh-CN" sz="1050" b="0">
                <a:cs typeface="仿宋_GB2312" charset="0"/>
              </a:rPr>
              <a:t>新基建</a:t>
            </a:r>
            <a:r>
              <a:rPr lang="en-US" sz="1050" b="0">
                <a:latin typeface="宋体" panose="02010600030101010101" pitchFamily="2" charset="-122"/>
                <a:cs typeface="Times New Roman" panose="02020603050405020304" pitchFamily="18" charset="0"/>
              </a:rPr>
              <a:t>”</a:t>
            </a:r>
            <a:r>
              <a:rPr lang="zh-CN" sz="1050" b="0">
                <a:cs typeface="仿宋_GB2312" charset="0"/>
              </a:rPr>
              <a:t>助力</a:t>
            </a:r>
            <a:r>
              <a:rPr lang="en-US" sz="1050" b="0">
                <a:latin typeface="宋体" panose="02010600030101010101" pitchFamily="2" charset="-122"/>
                <a:cs typeface="Times New Roman" panose="02020603050405020304" pitchFamily="18" charset="0"/>
              </a:rPr>
              <a:t>“</a:t>
            </a:r>
            <a:r>
              <a:rPr lang="zh-CN" sz="1050" b="0">
                <a:cs typeface="仿宋_GB2312" charset="0"/>
              </a:rPr>
              <a:t>工业革命</a:t>
            </a:r>
            <a:r>
              <a:rPr lang="en-US" sz="1050" b="0">
                <a:latin typeface="Times New Roman" panose="02020603050405020304" pitchFamily="18" charset="0"/>
                <a:cs typeface="仿宋_GB2312" charset="0"/>
              </a:rPr>
              <a:t>4.0</a:t>
            </a:r>
            <a:r>
              <a:rPr lang="en-US" sz="1050" b="0">
                <a:latin typeface="宋体" panose="02010600030101010101" pitchFamily="2" charset="-122"/>
                <a:cs typeface="Times New Roman" panose="02020603050405020304" pitchFamily="18" charset="0"/>
              </a:rPr>
              <a:t>”</a:t>
            </a:r>
            <a:r>
              <a:rPr lang="zh-CN" sz="1050" b="0">
                <a:cs typeface="仿宋_GB2312" charset="0"/>
              </a:rPr>
              <a:t>》，《参考消息》</a:t>
            </a:r>
            <a:r>
              <a:rPr lang="en-US" sz="1050" b="0">
                <a:latin typeface="Times New Roman" panose="02020603050405020304" pitchFamily="18" charset="0"/>
                <a:cs typeface="仿宋_GB2312" charset="0"/>
              </a:rPr>
              <a:t>2020</a:t>
            </a:r>
            <a:r>
              <a:rPr lang="zh-CN" sz="1050" b="0">
                <a:cs typeface="仿宋_GB2312" charset="0"/>
              </a:rPr>
              <a:t>年</a:t>
            </a:r>
            <a:r>
              <a:rPr lang="en-US" sz="1050" b="0">
                <a:latin typeface="Times New Roman" panose="02020603050405020304" pitchFamily="18" charset="0"/>
                <a:cs typeface="仿宋_GB2312" charset="0"/>
              </a:rPr>
              <a:t>6</a:t>
            </a:r>
            <a:r>
              <a:rPr lang="zh-CN" sz="1050" b="0">
                <a:cs typeface="仿宋_GB2312" charset="0"/>
              </a:rPr>
              <a:t>月</a:t>
            </a:r>
            <a:r>
              <a:rPr lang="en-US" sz="1050" b="0">
                <a:latin typeface="Times New Roman" panose="02020603050405020304" pitchFamily="18" charset="0"/>
                <a:cs typeface="仿宋_GB2312" charset="0"/>
              </a:rPr>
              <a:t>6</a:t>
            </a:r>
            <a:r>
              <a:rPr lang="zh-CN" sz="1050" b="0">
                <a:cs typeface="仿宋_GB2312" charset="0"/>
              </a:rPr>
              <a:t>日</a:t>
            </a:r>
            <a:r>
              <a:rPr lang="en-US" sz="1050" b="0">
                <a:latin typeface="Times New Roman" panose="02020603050405020304" pitchFamily="18" charset="0"/>
                <a:cs typeface="仿宋_GB2312" charset="0"/>
              </a:rPr>
              <a:t>)</a:t>
            </a:r>
            <a:endParaRPr lang="zh-CN" altLang="en-US"/>
          </a:p>
        </p:txBody>
      </p:sp>
      <p:sp>
        <p:nvSpPr>
          <p:cNvPr id="5" name="文本框 4"/>
          <p:cNvSpPr txBox="1"/>
          <p:nvPr/>
        </p:nvSpPr>
        <p:spPr>
          <a:xfrm>
            <a:off x="6096000" y="765810"/>
            <a:ext cx="5768975" cy="6017895"/>
          </a:xfrm>
          <a:prstGeom prst="rect">
            <a:avLst/>
          </a:prstGeom>
          <a:noFill/>
          <a:ln w="9525">
            <a:noFill/>
          </a:ln>
        </p:spPr>
        <p:txBody>
          <a:bodyPr wrap="square">
            <a:spAutoFit/>
          </a:bodyPr>
          <a:lstStyle/>
          <a:p>
            <a:pPr indent="0">
              <a:lnSpc>
                <a:spcPct val="110000"/>
              </a:lnSpc>
            </a:pPr>
            <a:r>
              <a:rPr lang="en-US" sz="900" b="0">
                <a:latin typeface="Times New Roman" panose="02020603050405020304" pitchFamily="18" charset="0"/>
                <a:ea typeface="宋体" panose="02010600030101010101" pitchFamily="2" charset="-122"/>
              </a:rPr>
              <a:t>1</a:t>
            </a:r>
            <a:r>
              <a:rPr lang="zh-CN" sz="900" b="0">
                <a:ea typeface="宋体" panose="02010600030101010101" pitchFamily="2" charset="-122"/>
              </a:rPr>
              <a:t>．下列对新基建相关内容的理解和分析，不正确的一项是</a:t>
            </a:r>
            <a:r>
              <a:rPr lang="en-US" sz="900" b="0">
                <a:latin typeface="Times New Roman" panose="02020603050405020304" pitchFamily="18" charset="0"/>
                <a:ea typeface="宋体" panose="02010600030101010101" pitchFamily="2" charset="-122"/>
              </a:rPr>
              <a:t>(3</a:t>
            </a:r>
            <a:r>
              <a:rPr lang="zh-CN" sz="900" b="0">
                <a:ea typeface="宋体" panose="02010600030101010101" pitchFamily="2" charset="-122"/>
              </a:rPr>
              <a:t>分</a:t>
            </a:r>
            <a:r>
              <a:rPr lang="en-US" sz="900" b="0">
                <a:latin typeface="Times New Roman" panose="02020603050405020304" pitchFamily="18" charset="0"/>
                <a:ea typeface="宋体" panose="02010600030101010101" pitchFamily="2" charset="-122"/>
              </a:rPr>
              <a:t>)(</a:t>
            </a:r>
            <a:r>
              <a:rPr lang="zh-CN" sz="900" b="0">
                <a:ea typeface="宋体" panose="02010600030101010101" pitchFamily="2" charset="-122"/>
              </a:rPr>
              <a:t>　　</a:t>
            </a:r>
            <a:r>
              <a:rPr lang="en-US" sz="900" b="0">
                <a:latin typeface="Times New Roman" panose="02020603050405020304" pitchFamily="18" charset="0"/>
                <a:ea typeface="宋体" panose="02010600030101010101" pitchFamily="2" charset="-122"/>
              </a:rPr>
              <a:t>)</a:t>
            </a:r>
          </a:p>
          <a:p>
            <a:pPr indent="0">
              <a:lnSpc>
                <a:spcPct val="110000"/>
              </a:lnSpc>
            </a:pPr>
            <a:r>
              <a:rPr lang="en-US" sz="900" b="0">
                <a:latin typeface="Times New Roman" panose="02020603050405020304" pitchFamily="18" charset="0"/>
                <a:ea typeface="宋体" panose="02010600030101010101" pitchFamily="2" charset="-122"/>
              </a:rPr>
              <a:t>A</a:t>
            </a:r>
            <a:r>
              <a:rPr lang="zh-CN" sz="900" b="0">
                <a:ea typeface="宋体" panose="02010600030101010101" pitchFamily="2" charset="-122"/>
              </a:rPr>
              <a:t>．新基建指新型基础设施建设，具体包括信息基础设施、融合基础设施、创新基础设施三个方面，是</a:t>
            </a:r>
            <a:r>
              <a:rPr lang="en-US" sz="900" b="0">
                <a:latin typeface="Times New Roman" panose="02020603050405020304" pitchFamily="18" charset="0"/>
                <a:ea typeface="宋体" panose="02010600030101010101" pitchFamily="2" charset="-122"/>
              </a:rPr>
              <a:t>2020</a:t>
            </a:r>
            <a:r>
              <a:rPr lang="zh-CN" sz="900" b="0">
                <a:ea typeface="宋体" panose="02010600030101010101" pitchFamily="2" charset="-122"/>
              </a:rPr>
              <a:t>年中央预算内投资的重点之一。</a:t>
            </a:r>
            <a:endParaRPr lang="en-US" sz="900" b="0">
              <a:latin typeface="Times New Roman" panose="02020603050405020304" pitchFamily="18" charset="0"/>
              <a:ea typeface="宋体" panose="02010600030101010101" pitchFamily="2" charset="-122"/>
            </a:endParaRPr>
          </a:p>
          <a:p>
            <a:pPr indent="0">
              <a:lnSpc>
                <a:spcPct val="110000"/>
              </a:lnSpc>
            </a:pPr>
            <a:r>
              <a:rPr lang="en-US" sz="900" b="0">
                <a:latin typeface="Times New Roman" panose="02020603050405020304" pitchFamily="18" charset="0"/>
                <a:ea typeface="宋体" panose="02010600030101010101" pitchFamily="2" charset="-122"/>
              </a:rPr>
              <a:t>B</a:t>
            </a:r>
            <a:r>
              <a:rPr lang="zh-CN" sz="900" b="0">
                <a:ea typeface="宋体" panose="02010600030101010101" pitchFamily="2" charset="-122"/>
              </a:rPr>
              <a:t>．</a:t>
            </a:r>
            <a:r>
              <a:rPr lang="en-US" sz="900" b="0">
                <a:latin typeface="Times New Roman" panose="02020603050405020304" pitchFamily="18" charset="0"/>
                <a:ea typeface="宋体" panose="02010600030101010101" pitchFamily="2" charset="-122"/>
              </a:rPr>
              <a:t>5G</a:t>
            </a:r>
            <a:r>
              <a:rPr lang="zh-CN" sz="900" b="0">
                <a:ea typeface="宋体" panose="02010600030101010101" pitchFamily="2" charset="-122"/>
              </a:rPr>
              <a:t>、数据中心、工业互联网等属于新基建中具有一定超前性的领域，在这些领域投资，其实不利于建设提供融合创新服务的基础设施体系。</a:t>
            </a:r>
            <a:endParaRPr lang="en-US" sz="900" b="0">
              <a:latin typeface="Times New Roman" panose="02020603050405020304" pitchFamily="18" charset="0"/>
              <a:ea typeface="宋体" panose="02010600030101010101" pitchFamily="2" charset="-122"/>
            </a:endParaRPr>
          </a:p>
          <a:p>
            <a:pPr indent="0">
              <a:lnSpc>
                <a:spcPct val="110000"/>
              </a:lnSpc>
            </a:pPr>
            <a:r>
              <a:rPr lang="en-US" sz="900" b="0">
                <a:latin typeface="Times New Roman" panose="02020603050405020304" pitchFamily="18" charset="0"/>
                <a:ea typeface="宋体" panose="02010600030101010101" pitchFamily="2" charset="-122"/>
              </a:rPr>
              <a:t>C</a:t>
            </a:r>
            <a:r>
              <a:rPr lang="zh-CN" sz="900" b="0">
                <a:ea typeface="宋体" panose="02010600030101010101" pitchFamily="2" charset="-122"/>
              </a:rPr>
              <a:t>．新基建意味着对基础设施体系进行战略性调整，将有利于解决中国经济发展模式转变过程中所凸显的原有基础设施体系的不适应问题。</a:t>
            </a:r>
            <a:endParaRPr lang="en-US" sz="900" b="0">
              <a:latin typeface="Times New Roman" panose="02020603050405020304" pitchFamily="18" charset="0"/>
              <a:ea typeface="宋体" panose="02010600030101010101" pitchFamily="2" charset="-122"/>
            </a:endParaRPr>
          </a:p>
          <a:p>
            <a:pPr indent="0">
              <a:lnSpc>
                <a:spcPct val="110000"/>
              </a:lnSpc>
            </a:pPr>
            <a:r>
              <a:rPr lang="en-US" sz="900" b="0">
                <a:latin typeface="Times New Roman" panose="02020603050405020304" pitchFamily="18" charset="0"/>
                <a:ea typeface="宋体" panose="02010600030101010101" pitchFamily="2" charset="-122"/>
              </a:rPr>
              <a:t>D</a:t>
            </a:r>
            <a:r>
              <a:rPr lang="zh-CN" sz="900" b="0">
                <a:ea typeface="宋体" panose="02010600030101010101" pitchFamily="2" charset="-122"/>
              </a:rPr>
              <a:t>．中国将借助新基建带来的机会，有效地应对传统基建投资边际效益下降和产业渗透率下降的挑战，为中国经济转型升级注入</a:t>
            </a:r>
            <a:r>
              <a:rPr lang="en-US" sz="900" b="0">
                <a:latin typeface="宋体" panose="02010600030101010101" pitchFamily="2" charset="-122"/>
                <a:cs typeface="Times New Roman" panose="02020603050405020304" pitchFamily="18" charset="0"/>
              </a:rPr>
              <a:t>“</a:t>
            </a:r>
            <a:r>
              <a:rPr lang="zh-CN" sz="900" b="0">
                <a:ea typeface="宋体" panose="02010600030101010101" pitchFamily="2" charset="-122"/>
              </a:rPr>
              <a:t>数字动力</a:t>
            </a:r>
            <a:r>
              <a:rPr lang="en-US" sz="900" b="0">
                <a:latin typeface="宋体" panose="02010600030101010101" pitchFamily="2" charset="-122"/>
                <a:cs typeface="Times New Roman" panose="02020603050405020304" pitchFamily="18" charset="0"/>
              </a:rPr>
              <a:t>”</a:t>
            </a:r>
            <a:r>
              <a:rPr lang="zh-CN" sz="900" b="0">
                <a:ea typeface="宋体" panose="02010600030101010101" pitchFamily="2" charset="-122"/>
              </a:rPr>
              <a:t>。</a:t>
            </a:r>
            <a:endParaRPr lang="zh-CN" sz="900" b="0">
              <a:ea typeface="黑体" panose="02010609060101010101" charset="-122"/>
            </a:endParaRPr>
          </a:p>
          <a:p>
            <a:pPr indent="0">
              <a:lnSpc>
                <a:spcPct val="110000"/>
              </a:lnSpc>
            </a:pPr>
            <a:r>
              <a:rPr lang="zh-CN" sz="900" b="0">
                <a:ea typeface="黑体" panose="02010609060101010101" charset="-122"/>
              </a:rPr>
              <a:t>答案　</a:t>
            </a:r>
            <a:r>
              <a:rPr lang="en-US" sz="900" b="0">
                <a:latin typeface="Times New Roman" panose="02020603050405020304" pitchFamily="18" charset="0"/>
                <a:ea typeface="宋体" panose="02010600030101010101" pitchFamily="2" charset="-122"/>
              </a:rPr>
              <a:t>B</a:t>
            </a:r>
            <a:endParaRPr lang="zh-CN" sz="900" b="0">
              <a:ea typeface="黑体" panose="02010609060101010101" charset="-122"/>
            </a:endParaRPr>
          </a:p>
          <a:p>
            <a:pPr indent="0">
              <a:lnSpc>
                <a:spcPct val="110000"/>
              </a:lnSpc>
            </a:pPr>
            <a:r>
              <a:rPr lang="zh-CN" sz="900" b="0">
                <a:ea typeface="黑体" panose="02010609060101010101" charset="-122"/>
              </a:rPr>
              <a:t>解析　</a:t>
            </a:r>
            <a:r>
              <a:rPr lang="en-US" sz="900" b="0">
                <a:latin typeface="Times New Roman" panose="02020603050405020304" pitchFamily="18" charset="0"/>
                <a:cs typeface="仿宋_GB2312" charset="0"/>
              </a:rPr>
              <a:t>B</a:t>
            </a:r>
            <a:r>
              <a:rPr lang="zh-CN" sz="900" b="0">
                <a:cs typeface="仿宋_GB2312" charset="0"/>
              </a:rPr>
              <a:t>项</a:t>
            </a:r>
            <a:r>
              <a:rPr lang="en-US" sz="900" b="0">
                <a:latin typeface="宋体" panose="02010600030101010101" pitchFamily="2" charset="-122"/>
                <a:cs typeface="Times New Roman" panose="02020603050405020304" pitchFamily="18" charset="0"/>
              </a:rPr>
              <a:t>“</a:t>
            </a:r>
            <a:r>
              <a:rPr lang="zh-CN" sz="900" b="0">
                <a:cs typeface="仿宋_GB2312" charset="0"/>
              </a:rPr>
              <a:t>其实不利于建设提供融合创新服务的基础设施体系</a:t>
            </a:r>
            <a:r>
              <a:rPr lang="en-US" sz="900" b="0">
                <a:latin typeface="宋体" panose="02010600030101010101" pitchFamily="2" charset="-122"/>
                <a:cs typeface="Times New Roman" panose="02020603050405020304" pitchFamily="18" charset="0"/>
              </a:rPr>
              <a:t>”</a:t>
            </a:r>
            <a:r>
              <a:rPr lang="zh-CN" sz="900" b="0">
                <a:cs typeface="仿宋_GB2312" charset="0"/>
              </a:rPr>
              <a:t>无中生有。材料一第</a:t>
            </a:r>
            <a:r>
              <a:rPr lang="en-US" sz="900" b="0">
                <a:latin typeface="Times New Roman" panose="02020603050405020304" pitchFamily="18" charset="0"/>
                <a:cs typeface="仿宋_GB2312" charset="0"/>
              </a:rPr>
              <a:t>2</a:t>
            </a:r>
            <a:r>
              <a:rPr lang="zh-CN" sz="900" b="0">
                <a:cs typeface="仿宋_GB2312" charset="0"/>
              </a:rPr>
              <a:t>段提到</a:t>
            </a:r>
            <a:r>
              <a:rPr lang="en-US" sz="900" b="0">
                <a:latin typeface="宋体" panose="02010600030101010101" pitchFamily="2" charset="-122"/>
                <a:cs typeface="Times New Roman" panose="02020603050405020304" pitchFamily="18" charset="0"/>
              </a:rPr>
              <a:t>“</a:t>
            </a:r>
            <a:r>
              <a:rPr lang="zh-CN" sz="900" b="0">
                <a:cs typeface="仿宋_GB2312" charset="0"/>
              </a:rPr>
              <a:t>融合创新</a:t>
            </a:r>
            <a:r>
              <a:rPr lang="en-US" sz="900" b="0">
                <a:latin typeface="宋体" panose="02010600030101010101" pitchFamily="2" charset="-122"/>
                <a:cs typeface="Times New Roman" panose="02020603050405020304" pitchFamily="18" charset="0"/>
              </a:rPr>
              <a:t>”</a:t>
            </a:r>
            <a:r>
              <a:rPr lang="zh-CN" sz="900" b="0">
                <a:cs typeface="仿宋_GB2312" charset="0"/>
              </a:rPr>
              <a:t>一词，原文是</a:t>
            </a:r>
            <a:r>
              <a:rPr lang="en-US" sz="900" b="0">
                <a:latin typeface="宋体" panose="02010600030101010101" pitchFamily="2" charset="-122"/>
                <a:cs typeface="Times New Roman" panose="02020603050405020304" pitchFamily="18" charset="0"/>
              </a:rPr>
              <a:t>“</a:t>
            </a:r>
            <a:r>
              <a:rPr lang="zh-CN" sz="900" b="0">
                <a:cs typeface="仿宋_GB2312" charset="0"/>
              </a:rPr>
              <a:t>新基建是以新发展理念为引领</a:t>
            </a:r>
            <a:r>
              <a:rPr lang="en-US" sz="900" b="0">
                <a:latin typeface="宋体" panose="02010600030101010101" pitchFamily="2" charset="-122"/>
                <a:cs typeface="Times New Roman" panose="02020603050405020304" pitchFamily="18" charset="0"/>
              </a:rPr>
              <a:t>……</a:t>
            </a:r>
            <a:r>
              <a:rPr lang="zh-CN" sz="900" b="0">
                <a:cs typeface="仿宋_GB2312" charset="0"/>
              </a:rPr>
              <a:t>提供数字转型、智能升级、融合创新等服务的基础设施体系</a:t>
            </a:r>
            <a:r>
              <a:rPr lang="en-US" sz="900" b="0">
                <a:latin typeface="宋体" panose="02010600030101010101" pitchFamily="2" charset="-122"/>
                <a:cs typeface="Times New Roman" panose="02020603050405020304" pitchFamily="18" charset="0"/>
              </a:rPr>
              <a:t>”</a:t>
            </a:r>
            <a:r>
              <a:rPr lang="zh-CN" sz="900" b="0">
                <a:cs typeface="仿宋_GB2312" charset="0"/>
              </a:rPr>
              <a:t>。</a:t>
            </a:r>
            <a:r>
              <a:rPr lang="en-US" sz="900" b="0">
                <a:latin typeface="Times New Roman" panose="02020603050405020304" pitchFamily="18" charset="0"/>
                <a:cs typeface="仿宋_GB2312" charset="0"/>
              </a:rPr>
              <a:t>5G</a:t>
            </a:r>
            <a:r>
              <a:rPr lang="zh-CN" sz="900" b="0">
                <a:cs typeface="仿宋_GB2312" charset="0"/>
              </a:rPr>
              <a:t>、数据中心、工业互联网等既然属于</a:t>
            </a:r>
            <a:r>
              <a:rPr lang="en-US" sz="900" b="0">
                <a:latin typeface="宋体" panose="02010600030101010101" pitchFamily="2" charset="-122"/>
                <a:cs typeface="Times New Roman" panose="02020603050405020304" pitchFamily="18" charset="0"/>
              </a:rPr>
              <a:t>“</a:t>
            </a:r>
            <a:r>
              <a:rPr lang="zh-CN" sz="900" b="0">
                <a:cs typeface="仿宋_GB2312" charset="0"/>
              </a:rPr>
              <a:t>新基建</a:t>
            </a:r>
            <a:r>
              <a:rPr lang="en-US" sz="900" b="0">
                <a:latin typeface="宋体" panose="02010600030101010101" pitchFamily="2" charset="-122"/>
                <a:cs typeface="Times New Roman" panose="02020603050405020304" pitchFamily="18" charset="0"/>
              </a:rPr>
              <a:t>”</a:t>
            </a:r>
            <a:r>
              <a:rPr lang="zh-CN" sz="900" b="0">
                <a:cs typeface="仿宋_GB2312" charset="0"/>
              </a:rPr>
              <a:t>，则</a:t>
            </a:r>
            <a:r>
              <a:rPr lang="en-US" sz="900" b="0">
                <a:latin typeface="宋体" panose="02010600030101010101" pitchFamily="2" charset="-122"/>
                <a:cs typeface="Times New Roman" panose="02020603050405020304" pitchFamily="18" charset="0"/>
              </a:rPr>
              <a:t>“</a:t>
            </a:r>
            <a:r>
              <a:rPr lang="zh-CN" sz="900" b="0">
                <a:cs typeface="仿宋_GB2312" charset="0"/>
              </a:rPr>
              <a:t>有利于</a:t>
            </a:r>
            <a:r>
              <a:rPr lang="en-US" sz="900" b="0">
                <a:latin typeface="宋体" panose="02010600030101010101" pitchFamily="2" charset="-122"/>
                <a:cs typeface="Times New Roman" panose="02020603050405020304" pitchFamily="18" charset="0"/>
              </a:rPr>
              <a:t>”</a:t>
            </a:r>
            <a:r>
              <a:rPr lang="zh-CN" sz="900" b="0">
                <a:cs typeface="仿宋_GB2312" charset="0"/>
              </a:rPr>
              <a:t>而非</a:t>
            </a:r>
            <a:r>
              <a:rPr lang="en-US" sz="900" b="0">
                <a:latin typeface="宋体" panose="02010600030101010101" pitchFamily="2" charset="-122"/>
                <a:cs typeface="Times New Roman" panose="02020603050405020304" pitchFamily="18" charset="0"/>
              </a:rPr>
              <a:t>“</a:t>
            </a:r>
            <a:r>
              <a:rPr lang="zh-CN" sz="900" b="0">
                <a:cs typeface="仿宋_GB2312" charset="0"/>
              </a:rPr>
              <a:t>不利于</a:t>
            </a:r>
            <a:r>
              <a:rPr lang="en-US" sz="900" b="0">
                <a:latin typeface="宋体" panose="02010600030101010101" pitchFamily="2" charset="-122"/>
                <a:cs typeface="Times New Roman" panose="02020603050405020304" pitchFamily="18" charset="0"/>
              </a:rPr>
              <a:t>”</a:t>
            </a:r>
            <a:r>
              <a:rPr lang="zh-CN" sz="900" b="0">
                <a:cs typeface="仿宋_GB2312" charset="0"/>
              </a:rPr>
              <a:t>建设提供融合创新服务的基础设施体系。材料二第</a:t>
            </a:r>
            <a:r>
              <a:rPr lang="en-US" sz="900" b="0">
                <a:latin typeface="Times New Roman" panose="02020603050405020304" pitchFamily="18" charset="0"/>
                <a:cs typeface="仿宋_GB2312" charset="0"/>
              </a:rPr>
              <a:t>3</a:t>
            </a:r>
            <a:r>
              <a:rPr lang="zh-CN" sz="900" b="0">
                <a:cs typeface="仿宋_GB2312" charset="0"/>
              </a:rPr>
              <a:t>段说：</a:t>
            </a:r>
            <a:r>
              <a:rPr lang="en-US" sz="900" b="0">
                <a:latin typeface="宋体" panose="02010600030101010101" pitchFamily="2" charset="-122"/>
                <a:cs typeface="Times New Roman" panose="02020603050405020304" pitchFamily="18" charset="0"/>
              </a:rPr>
              <a:t>“</a:t>
            </a:r>
            <a:r>
              <a:rPr lang="en-US" sz="900" b="0">
                <a:latin typeface="Times New Roman" panose="02020603050405020304" pitchFamily="18" charset="0"/>
                <a:cs typeface="仿宋_GB2312" charset="0"/>
              </a:rPr>
              <a:t>5G</a:t>
            </a:r>
            <a:r>
              <a:rPr lang="zh-CN" sz="900" b="0">
                <a:cs typeface="仿宋_GB2312" charset="0"/>
              </a:rPr>
              <a:t>、数据中心、工业互联网等领域具有一定超前性，投资新基建，实际上是投资未来，服务长远。</a:t>
            </a:r>
            <a:r>
              <a:rPr lang="en-US" sz="900" b="0">
                <a:latin typeface="宋体" panose="02010600030101010101" pitchFamily="2" charset="-122"/>
                <a:cs typeface="Times New Roman" panose="02020603050405020304" pitchFamily="18" charset="0"/>
              </a:rPr>
              <a:t>”</a:t>
            </a:r>
            <a:r>
              <a:rPr lang="zh-CN" sz="900" b="0">
                <a:cs typeface="仿宋_GB2312" charset="0"/>
              </a:rPr>
              <a:t>这里也并未提及</a:t>
            </a:r>
            <a:r>
              <a:rPr lang="en-US" sz="900" b="0">
                <a:latin typeface="Times New Roman" panose="02020603050405020304" pitchFamily="18" charset="0"/>
                <a:cs typeface="仿宋_GB2312" charset="0"/>
              </a:rPr>
              <a:t>B</a:t>
            </a:r>
            <a:r>
              <a:rPr lang="zh-CN" sz="900" b="0">
                <a:cs typeface="仿宋_GB2312" charset="0"/>
              </a:rPr>
              <a:t>项所说的</a:t>
            </a:r>
            <a:r>
              <a:rPr lang="en-US" sz="900" b="0">
                <a:latin typeface="宋体" panose="02010600030101010101" pitchFamily="2" charset="-122"/>
                <a:cs typeface="Times New Roman" panose="02020603050405020304" pitchFamily="18" charset="0"/>
              </a:rPr>
              <a:t>“</a:t>
            </a:r>
            <a:r>
              <a:rPr lang="zh-CN" sz="900" b="0">
                <a:cs typeface="仿宋_GB2312" charset="0"/>
              </a:rPr>
              <a:t>不利</a:t>
            </a:r>
            <a:r>
              <a:rPr lang="en-US" sz="900" b="0">
                <a:latin typeface="宋体" panose="02010600030101010101" pitchFamily="2" charset="-122"/>
                <a:cs typeface="Times New Roman" panose="02020603050405020304" pitchFamily="18" charset="0"/>
              </a:rPr>
              <a:t>”</a:t>
            </a:r>
            <a:r>
              <a:rPr lang="zh-CN" sz="900" b="0">
                <a:cs typeface="仿宋_GB2312" charset="0"/>
              </a:rPr>
              <a:t>内容。</a:t>
            </a:r>
            <a:endParaRPr lang="en-US" sz="900" b="0">
              <a:latin typeface="Times New Roman" panose="02020603050405020304" pitchFamily="18" charset="0"/>
              <a:ea typeface="宋体" panose="02010600030101010101" pitchFamily="2" charset="-122"/>
            </a:endParaRPr>
          </a:p>
          <a:p>
            <a:pPr indent="0">
              <a:lnSpc>
                <a:spcPct val="110000"/>
              </a:lnSpc>
            </a:pPr>
            <a:r>
              <a:rPr lang="en-US" sz="900" b="0">
                <a:latin typeface="Times New Roman" panose="02020603050405020304" pitchFamily="18" charset="0"/>
                <a:ea typeface="宋体" panose="02010600030101010101" pitchFamily="2" charset="-122"/>
              </a:rPr>
              <a:t>2</a:t>
            </a:r>
            <a:r>
              <a:rPr lang="zh-CN" sz="900" b="0">
                <a:ea typeface="宋体" panose="02010600030101010101" pitchFamily="2" charset="-122"/>
              </a:rPr>
              <a:t>．下列对材料相关内容的概括和分析，不正确的一项是</a:t>
            </a:r>
            <a:r>
              <a:rPr lang="en-US" sz="900" b="0">
                <a:latin typeface="Times New Roman" panose="02020603050405020304" pitchFamily="18" charset="0"/>
                <a:ea typeface="宋体" panose="02010600030101010101" pitchFamily="2" charset="-122"/>
              </a:rPr>
              <a:t>(3</a:t>
            </a:r>
            <a:r>
              <a:rPr lang="zh-CN" sz="900" b="0">
                <a:ea typeface="宋体" panose="02010600030101010101" pitchFamily="2" charset="-122"/>
              </a:rPr>
              <a:t>分</a:t>
            </a:r>
            <a:r>
              <a:rPr lang="en-US" sz="900" b="0">
                <a:latin typeface="Times New Roman" panose="02020603050405020304" pitchFamily="18" charset="0"/>
                <a:ea typeface="宋体" panose="02010600030101010101" pitchFamily="2" charset="-122"/>
              </a:rPr>
              <a:t>)(</a:t>
            </a:r>
            <a:r>
              <a:rPr lang="zh-CN" sz="900" b="0">
                <a:ea typeface="宋体" panose="02010600030101010101" pitchFamily="2" charset="-122"/>
              </a:rPr>
              <a:t>　　</a:t>
            </a:r>
            <a:r>
              <a:rPr lang="en-US" sz="900" b="0">
                <a:latin typeface="Times New Roman" panose="02020603050405020304" pitchFamily="18" charset="0"/>
                <a:ea typeface="宋体" panose="02010600030101010101" pitchFamily="2" charset="-122"/>
              </a:rPr>
              <a:t>)</a:t>
            </a:r>
          </a:p>
          <a:p>
            <a:pPr indent="0">
              <a:lnSpc>
                <a:spcPct val="110000"/>
              </a:lnSpc>
            </a:pPr>
            <a:r>
              <a:rPr lang="en-US" sz="900" b="0">
                <a:latin typeface="Times New Roman" panose="02020603050405020304" pitchFamily="18" charset="0"/>
                <a:ea typeface="宋体" panose="02010600030101010101" pitchFamily="2" charset="-122"/>
              </a:rPr>
              <a:t>A</a:t>
            </a:r>
            <a:r>
              <a:rPr lang="zh-CN" sz="900" b="0">
                <a:ea typeface="宋体" panose="02010600030101010101" pitchFamily="2" charset="-122"/>
              </a:rPr>
              <a:t>．以新发展理念为引领，抓住产业数字化、数字产业化赋予的机遇，既能在客观上应对经济下行的压力，也能改变世界科技与产业变迁的大趋势。</a:t>
            </a:r>
            <a:endParaRPr lang="en-US" sz="900" b="0">
              <a:latin typeface="Times New Roman" panose="02020603050405020304" pitchFamily="18" charset="0"/>
              <a:ea typeface="宋体" panose="02010600030101010101" pitchFamily="2" charset="-122"/>
            </a:endParaRPr>
          </a:p>
          <a:p>
            <a:pPr indent="0">
              <a:lnSpc>
                <a:spcPct val="110000"/>
              </a:lnSpc>
            </a:pPr>
            <a:r>
              <a:rPr lang="en-US" sz="900" b="0">
                <a:latin typeface="Times New Roman" panose="02020603050405020304" pitchFamily="18" charset="0"/>
                <a:ea typeface="宋体" panose="02010600030101010101" pitchFamily="2" charset="-122"/>
              </a:rPr>
              <a:t>B</a:t>
            </a:r>
            <a:r>
              <a:rPr lang="zh-CN" sz="900" b="0">
                <a:ea typeface="宋体" panose="02010600030101010101" pitchFamily="2" charset="-122"/>
              </a:rPr>
              <a:t>．抓住新一轮科技革命的机遇，将有助于推动产业优化升级，加速中国经济从高速增长转向高质量发展，早日实现中国经济发展模式的转型升级。</a:t>
            </a:r>
            <a:endParaRPr lang="en-US" sz="900" b="0">
              <a:latin typeface="Times New Roman" panose="02020603050405020304" pitchFamily="18" charset="0"/>
              <a:ea typeface="宋体" panose="02010600030101010101" pitchFamily="2" charset="-122"/>
            </a:endParaRPr>
          </a:p>
          <a:p>
            <a:pPr indent="0">
              <a:lnSpc>
                <a:spcPct val="110000"/>
              </a:lnSpc>
            </a:pPr>
            <a:r>
              <a:rPr lang="en-US" sz="900" b="0">
                <a:latin typeface="Times New Roman" panose="02020603050405020304" pitchFamily="18" charset="0"/>
                <a:ea typeface="宋体" panose="02010600030101010101" pitchFamily="2" charset="-122"/>
              </a:rPr>
              <a:t>C</a:t>
            </a:r>
            <a:r>
              <a:rPr lang="zh-CN" sz="900" b="0">
                <a:ea typeface="宋体" panose="02010600030101010101" pitchFamily="2" charset="-122"/>
              </a:rPr>
              <a:t>．在俄罗斯媒体看来，我国今年所以采取审慎的经济措施，不再匆忙将资金注入经济，是因为从</a:t>
            </a:r>
            <a:r>
              <a:rPr lang="en-US" sz="900" b="0">
                <a:latin typeface="Times New Roman" panose="02020603050405020304" pitchFamily="18" charset="0"/>
                <a:ea typeface="宋体" panose="02010600030101010101" pitchFamily="2" charset="-122"/>
              </a:rPr>
              <a:t>2008</a:t>
            </a:r>
            <a:r>
              <a:rPr lang="zh-CN" sz="900" b="0">
                <a:ea typeface="宋体" panose="02010600030101010101" pitchFamily="2" charset="-122"/>
              </a:rPr>
              <a:t>年到</a:t>
            </a:r>
            <a:r>
              <a:rPr lang="en-US" sz="900" b="0">
                <a:latin typeface="Times New Roman" panose="02020603050405020304" pitchFamily="18" charset="0"/>
                <a:ea typeface="宋体" panose="02010600030101010101" pitchFamily="2" charset="-122"/>
              </a:rPr>
              <a:t>2009</a:t>
            </a:r>
            <a:r>
              <a:rPr lang="zh-CN" sz="900" b="0">
                <a:ea typeface="宋体" panose="02010600030101010101" pitchFamily="2" charset="-122"/>
              </a:rPr>
              <a:t>年的全球经济危机中吸取了教训。</a:t>
            </a:r>
            <a:endParaRPr lang="en-US" sz="900" b="0">
              <a:latin typeface="Times New Roman" panose="02020603050405020304" pitchFamily="18" charset="0"/>
              <a:ea typeface="宋体" panose="02010600030101010101" pitchFamily="2" charset="-122"/>
            </a:endParaRPr>
          </a:p>
          <a:p>
            <a:pPr indent="0">
              <a:lnSpc>
                <a:spcPct val="110000"/>
              </a:lnSpc>
            </a:pPr>
            <a:r>
              <a:rPr lang="en-US" sz="900" b="0">
                <a:latin typeface="Times New Roman" panose="02020603050405020304" pitchFamily="18" charset="0"/>
                <a:ea typeface="宋体" panose="02010600030101010101" pitchFamily="2" charset="-122"/>
              </a:rPr>
              <a:t>D</a:t>
            </a:r>
            <a:r>
              <a:rPr lang="zh-CN" sz="900" b="0">
                <a:ea typeface="宋体" panose="02010600030101010101" pitchFamily="2" charset="-122"/>
              </a:rPr>
              <a:t>．</a:t>
            </a:r>
            <a:r>
              <a:rPr lang="en-US" sz="900" b="0">
                <a:latin typeface="Times New Roman" panose="02020603050405020304" pitchFamily="18" charset="0"/>
                <a:ea typeface="宋体" panose="02010600030101010101" pitchFamily="2" charset="-122"/>
              </a:rPr>
              <a:t>2020</a:t>
            </a:r>
            <a:r>
              <a:rPr lang="zh-CN" sz="900" b="0">
                <a:ea typeface="宋体" panose="02010600030101010101" pitchFamily="2" charset="-122"/>
              </a:rPr>
              <a:t>年我国一揽子应对危机的措施，很大一部分将用于扶持提供了超过</a:t>
            </a:r>
            <a:r>
              <a:rPr lang="en-US" sz="900" b="0">
                <a:latin typeface="Times New Roman" panose="02020603050405020304" pitchFamily="18" charset="0"/>
                <a:ea typeface="宋体" panose="02010600030101010101" pitchFamily="2" charset="-122"/>
              </a:rPr>
              <a:t>70%</a:t>
            </a:r>
            <a:r>
              <a:rPr lang="zh-CN" sz="900" b="0">
                <a:ea typeface="宋体" panose="02010600030101010101" pitchFamily="2" charset="-122"/>
              </a:rPr>
              <a:t>城市就业的中小企业，目的是保障城市就业率，切实解决民生问题。</a:t>
            </a:r>
            <a:endParaRPr lang="zh-CN" sz="900" b="0">
              <a:ea typeface="黑体" panose="02010609060101010101" charset="-122"/>
            </a:endParaRPr>
          </a:p>
          <a:p>
            <a:pPr indent="0">
              <a:lnSpc>
                <a:spcPct val="110000"/>
              </a:lnSpc>
            </a:pPr>
            <a:r>
              <a:rPr lang="zh-CN" sz="900" b="0">
                <a:ea typeface="黑体" panose="02010609060101010101" charset="-122"/>
              </a:rPr>
              <a:t>答案　</a:t>
            </a:r>
            <a:r>
              <a:rPr lang="en-US" sz="900" b="0">
                <a:latin typeface="Times New Roman" panose="02020603050405020304" pitchFamily="18" charset="0"/>
                <a:ea typeface="宋体" panose="02010600030101010101" pitchFamily="2" charset="-122"/>
              </a:rPr>
              <a:t>A</a:t>
            </a:r>
            <a:endParaRPr lang="zh-CN" sz="900" b="0">
              <a:ea typeface="黑体" panose="02010609060101010101" charset="-122"/>
            </a:endParaRPr>
          </a:p>
          <a:p>
            <a:pPr indent="0">
              <a:lnSpc>
                <a:spcPct val="110000"/>
              </a:lnSpc>
            </a:pPr>
            <a:r>
              <a:rPr lang="zh-CN" sz="900" b="0">
                <a:ea typeface="黑体" panose="02010609060101010101" charset="-122"/>
              </a:rPr>
              <a:t>解析　</a:t>
            </a:r>
            <a:r>
              <a:rPr lang="en-US" sz="900" b="0">
                <a:latin typeface="Times New Roman" panose="02020603050405020304" pitchFamily="18" charset="0"/>
                <a:cs typeface="仿宋_GB2312" charset="0"/>
              </a:rPr>
              <a:t>A</a:t>
            </a:r>
            <a:r>
              <a:rPr lang="zh-CN" sz="900" b="0">
                <a:cs typeface="仿宋_GB2312" charset="0"/>
              </a:rPr>
              <a:t>项</a:t>
            </a:r>
            <a:r>
              <a:rPr lang="en-US" sz="900" b="0">
                <a:latin typeface="宋体" panose="02010600030101010101" pitchFamily="2" charset="-122"/>
                <a:cs typeface="Times New Roman" panose="02020603050405020304" pitchFamily="18" charset="0"/>
              </a:rPr>
              <a:t>“</a:t>
            </a:r>
            <a:r>
              <a:rPr lang="zh-CN" sz="900" b="0">
                <a:cs typeface="仿宋_GB2312" charset="0"/>
              </a:rPr>
              <a:t>也能改变世界科技与产业变迁的大趋势</a:t>
            </a:r>
            <a:r>
              <a:rPr lang="en-US" sz="900" b="0">
                <a:latin typeface="宋体" panose="02010600030101010101" pitchFamily="2" charset="-122"/>
                <a:cs typeface="Times New Roman" panose="02020603050405020304" pitchFamily="18" charset="0"/>
              </a:rPr>
              <a:t>”</a:t>
            </a:r>
            <a:r>
              <a:rPr lang="zh-CN" sz="900" b="0">
                <a:cs typeface="仿宋_GB2312" charset="0"/>
              </a:rPr>
              <a:t>曲解文意。材料二第</a:t>
            </a:r>
            <a:r>
              <a:rPr lang="en-US" sz="900" b="0">
                <a:latin typeface="Times New Roman" panose="02020603050405020304" pitchFamily="18" charset="0"/>
                <a:cs typeface="仿宋_GB2312" charset="0"/>
              </a:rPr>
              <a:t>2</a:t>
            </a:r>
            <a:r>
              <a:rPr lang="zh-CN" sz="900" b="0">
                <a:cs typeface="仿宋_GB2312" charset="0"/>
              </a:rPr>
              <a:t>段说：</a:t>
            </a:r>
            <a:r>
              <a:rPr lang="en-US" sz="900" b="0">
                <a:latin typeface="宋体" panose="02010600030101010101" pitchFamily="2" charset="-122"/>
                <a:cs typeface="Times New Roman" panose="02020603050405020304" pitchFamily="18" charset="0"/>
              </a:rPr>
              <a:t>“</a:t>
            </a:r>
            <a:r>
              <a:rPr lang="zh-CN" sz="900" b="0">
                <a:cs typeface="仿宋_GB2312" charset="0"/>
              </a:rPr>
              <a:t>这一决策既是应对经济下行压力的客观需要，更是在深刻洞察和把握世界科技与产业变迁大趋势基础上作出的战略抉择。</a:t>
            </a:r>
            <a:r>
              <a:rPr lang="en-US" sz="900" b="0">
                <a:latin typeface="宋体" panose="02010600030101010101" pitchFamily="2" charset="-122"/>
                <a:cs typeface="Times New Roman" panose="02020603050405020304" pitchFamily="18" charset="0"/>
              </a:rPr>
              <a:t>”</a:t>
            </a:r>
            <a:r>
              <a:rPr lang="zh-CN" sz="900" b="0">
                <a:cs typeface="仿宋_GB2312" charset="0"/>
              </a:rPr>
              <a:t>原文是</a:t>
            </a:r>
            <a:r>
              <a:rPr lang="en-US" sz="900" b="0">
                <a:latin typeface="宋体" panose="02010600030101010101" pitchFamily="2" charset="-122"/>
                <a:cs typeface="Times New Roman" panose="02020603050405020304" pitchFamily="18" charset="0"/>
              </a:rPr>
              <a:t>“</a:t>
            </a:r>
            <a:r>
              <a:rPr lang="zh-CN" sz="900" b="0">
                <a:cs typeface="仿宋_GB2312" charset="0"/>
              </a:rPr>
              <a:t>深刻洞察和把握</a:t>
            </a:r>
            <a:r>
              <a:rPr lang="en-US" sz="900" b="0">
                <a:latin typeface="宋体" panose="02010600030101010101" pitchFamily="2" charset="-122"/>
                <a:cs typeface="Times New Roman" panose="02020603050405020304" pitchFamily="18" charset="0"/>
              </a:rPr>
              <a:t>”</a:t>
            </a:r>
            <a:r>
              <a:rPr lang="zh-CN" sz="900" b="0">
                <a:cs typeface="仿宋_GB2312" charset="0"/>
              </a:rPr>
              <a:t>，并非</a:t>
            </a:r>
            <a:r>
              <a:rPr lang="en-US" sz="900" b="0">
                <a:latin typeface="宋体" panose="02010600030101010101" pitchFamily="2" charset="-122"/>
                <a:cs typeface="Times New Roman" panose="02020603050405020304" pitchFamily="18" charset="0"/>
              </a:rPr>
              <a:t>“</a:t>
            </a:r>
            <a:r>
              <a:rPr lang="zh-CN" sz="900" b="0">
                <a:cs typeface="仿宋_GB2312" charset="0"/>
              </a:rPr>
              <a:t>改变</a:t>
            </a:r>
            <a:r>
              <a:rPr lang="en-US" sz="900" b="0">
                <a:latin typeface="宋体" panose="02010600030101010101" pitchFamily="2" charset="-122"/>
                <a:cs typeface="Times New Roman" panose="02020603050405020304" pitchFamily="18" charset="0"/>
              </a:rPr>
              <a:t>”</a:t>
            </a:r>
            <a:r>
              <a:rPr lang="zh-CN" sz="900" b="0">
                <a:cs typeface="仿宋_GB2312" charset="0"/>
              </a:rPr>
              <a:t>。</a:t>
            </a:r>
            <a:r>
              <a:rPr lang="en-US" sz="900" b="0">
                <a:latin typeface="Times New Roman" panose="02020603050405020304" pitchFamily="18" charset="0"/>
                <a:cs typeface="仿宋_GB2312" charset="0"/>
              </a:rPr>
              <a:t>C</a:t>
            </a:r>
            <a:r>
              <a:rPr lang="zh-CN" sz="900" b="0">
                <a:cs typeface="仿宋_GB2312" charset="0"/>
              </a:rPr>
              <a:t>项</a:t>
            </a:r>
            <a:r>
              <a:rPr lang="en-US" sz="900" b="0">
                <a:latin typeface="宋体" panose="02010600030101010101" pitchFamily="2" charset="-122"/>
                <a:cs typeface="Times New Roman" panose="02020603050405020304" pitchFamily="18" charset="0"/>
              </a:rPr>
              <a:t>“</a:t>
            </a:r>
            <a:r>
              <a:rPr lang="zh-CN" sz="900" b="0">
                <a:cs typeface="仿宋_GB2312" charset="0"/>
              </a:rPr>
              <a:t>是因为</a:t>
            </a:r>
            <a:r>
              <a:rPr lang="en-US" sz="900" b="0">
                <a:latin typeface="宋体" panose="02010600030101010101" pitchFamily="2" charset="-122"/>
                <a:cs typeface="Times New Roman" panose="02020603050405020304" pitchFamily="18" charset="0"/>
              </a:rPr>
              <a:t>”</a:t>
            </a:r>
            <a:r>
              <a:rPr lang="zh-CN" sz="900" b="0">
                <a:cs typeface="仿宋_GB2312" charset="0"/>
              </a:rPr>
              <a:t>改为</a:t>
            </a:r>
            <a:r>
              <a:rPr lang="en-US" sz="900" b="0">
                <a:latin typeface="宋体" panose="02010600030101010101" pitchFamily="2" charset="-122"/>
                <a:cs typeface="Times New Roman" panose="02020603050405020304" pitchFamily="18" charset="0"/>
              </a:rPr>
              <a:t>“</a:t>
            </a:r>
            <a:r>
              <a:rPr lang="zh-CN" sz="900" b="0">
                <a:cs typeface="仿宋_GB2312" charset="0"/>
              </a:rPr>
              <a:t>原因之一</a:t>
            </a:r>
            <a:r>
              <a:rPr lang="en-US" sz="900" b="0">
                <a:latin typeface="宋体" panose="02010600030101010101" pitchFamily="2" charset="-122"/>
                <a:cs typeface="Times New Roman" panose="02020603050405020304" pitchFamily="18" charset="0"/>
              </a:rPr>
              <a:t>”</a:t>
            </a:r>
            <a:r>
              <a:rPr lang="zh-CN" sz="900" b="0">
                <a:cs typeface="仿宋_GB2312" charset="0"/>
              </a:rPr>
              <a:t>更为妥帖，文中提到的第二个原因或是</a:t>
            </a:r>
            <a:r>
              <a:rPr lang="en-US" sz="900" b="0">
                <a:latin typeface="宋体" panose="02010600030101010101" pitchFamily="2" charset="-122"/>
                <a:cs typeface="Times New Roman" panose="02020603050405020304" pitchFamily="18" charset="0"/>
              </a:rPr>
              <a:t>“</a:t>
            </a:r>
            <a:r>
              <a:rPr lang="zh-CN" sz="900" b="0">
                <a:cs typeface="仿宋_GB2312" charset="0"/>
              </a:rPr>
              <a:t>考虑到至少最近一年经济形势和疫情的不确定性</a:t>
            </a:r>
            <a:r>
              <a:rPr lang="en-US" sz="900" b="0">
                <a:latin typeface="宋体" panose="02010600030101010101" pitchFamily="2" charset="-122"/>
                <a:cs typeface="Times New Roman" panose="02020603050405020304" pitchFamily="18" charset="0"/>
              </a:rPr>
              <a:t>”</a:t>
            </a:r>
            <a:r>
              <a:rPr lang="zh-CN" sz="900" b="0">
                <a:cs typeface="仿宋_GB2312" charset="0"/>
              </a:rPr>
              <a:t>。</a:t>
            </a:r>
            <a:endParaRPr lang="en-US" sz="900" b="0">
              <a:latin typeface="Times New Roman" panose="02020603050405020304" pitchFamily="18" charset="0"/>
              <a:ea typeface="宋体" panose="02010600030101010101" pitchFamily="2" charset="-122"/>
            </a:endParaRPr>
          </a:p>
          <a:p>
            <a:pPr indent="0">
              <a:lnSpc>
                <a:spcPct val="110000"/>
              </a:lnSpc>
            </a:pPr>
            <a:r>
              <a:rPr lang="en-US" sz="900" b="0">
                <a:latin typeface="Times New Roman" panose="02020603050405020304" pitchFamily="18" charset="0"/>
                <a:ea typeface="宋体" panose="02010600030101010101" pitchFamily="2" charset="-122"/>
              </a:rPr>
              <a:t>3</a:t>
            </a:r>
            <a:r>
              <a:rPr lang="zh-CN" sz="900" b="0">
                <a:ea typeface="宋体" panose="02010600030101010101" pitchFamily="2" charset="-122"/>
              </a:rPr>
              <a:t>．我国重点投资支持新基建与抗击疫情有什么关系？请结合材料简要分析。</a:t>
            </a:r>
            <a:r>
              <a:rPr lang="en-US" sz="900" b="0">
                <a:latin typeface="Times New Roman" panose="02020603050405020304" pitchFamily="18" charset="0"/>
                <a:ea typeface="宋体" panose="02010600030101010101" pitchFamily="2" charset="-122"/>
              </a:rPr>
              <a:t>(6</a:t>
            </a:r>
            <a:r>
              <a:rPr lang="zh-CN" sz="900" b="0">
                <a:ea typeface="宋体" panose="02010600030101010101" pitchFamily="2" charset="-122"/>
              </a:rPr>
              <a:t>分</a:t>
            </a:r>
            <a:r>
              <a:rPr lang="en-US" sz="900" b="0">
                <a:latin typeface="Times New Roman" panose="02020603050405020304" pitchFamily="18" charset="0"/>
                <a:ea typeface="宋体" panose="02010600030101010101" pitchFamily="2" charset="-122"/>
              </a:rPr>
              <a:t>)</a:t>
            </a:r>
            <a:endParaRPr lang="zh-CN" sz="900" b="0">
              <a:ea typeface="宋体" panose="02010600030101010101" pitchFamily="2" charset="-122"/>
            </a:endParaRPr>
          </a:p>
          <a:p>
            <a:pPr indent="0">
              <a:lnSpc>
                <a:spcPct val="110000"/>
              </a:lnSpc>
            </a:pPr>
            <a:r>
              <a:rPr lang="zh-CN" sz="900" b="0">
                <a:ea typeface="宋体" panose="02010600030101010101" pitchFamily="2" charset="-122"/>
              </a:rPr>
              <a:t>答：</a:t>
            </a:r>
            <a:r>
              <a:rPr lang="en-US" sz="900" b="0">
                <a:latin typeface="Times New Roman" panose="02020603050405020304" pitchFamily="18" charset="0"/>
                <a:ea typeface="宋体" panose="02010600030101010101" pitchFamily="2" charset="-122"/>
              </a:rPr>
              <a:t>________________________________________________________________________</a:t>
            </a:r>
            <a:endParaRPr lang="zh-CN" sz="900" b="0">
              <a:ea typeface="黑体" panose="02010609060101010101" charset="-122"/>
            </a:endParaRPr>
          </a:p>
          <a:p>
            <a:pPr indent="0">
              <a:lnSpc>
                <a:spcPct val="110000"/>
              </a:lnSpc>
            </a:pPr>
            <a:r>
              <a:rPr lang="zh-CN" sz="900" b="0">
                <a:ea typeface="黑体" panose="02010609060101010101" charset="-122"/>
              </a:rPr>
              <a:t>答案　</a:t>
            </a:r>
            <a:r>
              <a:rPr lang="en-US" sz="900" b="0">
                <a:latin typeface="宋体" panose="02010600030101010101" pitchFamily="2" charset="-122"/>
                <a:cs typeface="Times New Roman" panose="02020603050405020304" pitchFamily="18" charset="0"/>
              </a:rPr>
              <a:t>①</a:t>
            </a:r>
            <a:r>
              <a:rPr lang="zh-CN" sz="900" b="0">
                <a:ea typeface="宋体" panose="02010600030101010101" pitchFamily="2" charset="-122"/>
              </a:rPr>
              <a:t>推进新型数字基础设施建设是我国对冲疫情影响的有效方法；</a:t>
            </a:r>
            <a:r>
              <a:rPr lang="en-US" sz="900" b="0">
                <a:latin typeface="宋体" panose="02010600030101010101" pitchFamily="2" charset="-122"/>
                <a:cs typeface="Times New Roman" panose="02020603050405020304" pitchFamily="18" charset="0"/>
              </a:rPr>
              <a:t>②</a:t>
            </a:r>
            <a:r>
              <a:rPr lang="zh-CN" sz="900" b="0">
                <a:ea typeface="宋体" panose="02010600030101010101" pitchFamily="2" charset="-122"/>
              </a:rPr>
              <a:t>疫情期间线上需求的集中爆发，客观上打开了我国新基建的窗口期；</a:t>
            </a:r>
            <a:r>
              <a:rPr lang="en-US" sz="900" b="0">
                <a:latin typeface="宋体" panose="02010600030101010101" pitchFamily="2" charset="-122"/>
                <a:cs typeface="Times New Roman" panose="02020603050405020304" pitchFamily="18" charset="0"/>
              </a:rPr>
              <a:t>③</a:t>
            </a:r>
            <a:r>
              <a:rPr lang="zh-CN" sz="900" b="0">
                <a:ea typeface="宋体" panose="02010600030101010101" pitchFamily="2" charset="-122"/>
              </a:rPr>
              <a:t>我国重点投资支持新基建，是针对最近一年经济形势和疫情不确定性的审慎选择。</a:t>
            </a:r>
            <a:r>
              <a:rPr lang="en-US" sz="900" b="0">
                <a:latin typeface="Times New Roman" panose="02020603050405020304" pitchFamily="18" charset="0"/>
                <a:ea typeface="宋体" panose="02010600030101010101" pitchFamily="2" charset="-122"/>
              </a:rPr>
              <a:t>(</a:t>
            </a:r>
            <a:r>
              <a:rPr lang="zh-CN" sz="900" b="0">
                <a:ea typeface="宋体" panose="02010600030101010101" pitchFamily="2" charset="-122"/>
              </a:rPr>
              <a:t>每点</a:t>
            </a:r>
            <a:r>
              <a:rPr lang="en-US" sz="900" b="0">
                <a:latin typeface="Times New Roman" panose="02020603050405020304" pitchFamily="18" charset="0"/>
                <a:ea typeface="宋体" panose="02010600030101010101" pitchFamily="2" charset="-122"/>
              </a:rPr>
              <a:t>2</a:t>
            </a:r>
            <a:r>
              <a:rPr lang="zh-CN" sz="900" b="0">
                <a:ea typeface="宋体" panose="02010600030101010101" pitchFamily="2" charset="-122"/>
              </a:rPr>
              <a:t>分</a:t>
            </a:r>
            <a:r>
              <a:rPr lang="en-US" sz="900" b="0">
                <a:latin typeface="Times New Roman" panose="02020603050405020304" pitchFamily="18" charset="0"/>
                <a:ea typeface="宋体" panose="02010600030101010101" pitchFamily="2" charset="-122"/>
              </a:rPr>
              <a:t>)</a:t>
            </a:r>
            <a:endParaRPr lang="zh-CN" sz="900" b="0">
              <a:ea typeface="黑体" panose="02010609060101010101" charset="-122"/>
            </a:endParaRPr>
          </a:p>
          <a:p>
            <a:pPr indent="0">
              <a:lnSpc>
                <a:spcPct val="110000"/>
              </a:lnSpc>
            </a:pPr>
            <a:r>
              <a:rPr lang="zh-CN" sz="900" b="0">
                <a:ea typeface="黑体" panose="02010609060101010101" charset="-122"/>
              </a:rPr>
              <a:t>解析　</a:t>
            </a:r>
            <a:r>
              <a:rPr lang="zh-CN" sz="900" b="0">
                <a:cs typeface="仿宋_GB2312" charset="0"/>
              </a:rPr>
              <a:t>解答此类题目应注意：</a:t>
            </a:r>
            <a:r>
              <a:rPr lang="en-US" sz="900" b="0">
                <a:latin typeface="宋体" panose="02010600030101010101" pitchFamily="2" charset="-122"/>
                <a:cs typeface="仿宋_GB2312" charset="0"/>
              </a:rPr>
              <a:t>①</a:t>
            </a:r>
            <a:r>
              <a:rPr lang="zh-CN" sz="900" b="0">
                <a:cs typeface="仿宋_GB2312" charset="0"/>
              </a:rPr>
              <a:t>根据要求确定提取信息的目标；</a:t>
            </a:r>
            <a:r>
              <a:rPr lang="en-US" sz="900" b="0">
                <a:latin typeface="宋体" panose="02010600030101010101" pitchFamily="2" charset="-122"/>
                <a:cs typeface="仿宋_GB2312" charset="0"/>
              </a:rPr>
              <a:t>②</a:t>
            </a:r>
            <a:r>
              <a:rPr lang="zh-CN" sz="900" b="0">
                <a:cs typeface="仿宋_GB2312" charset="0"/>
              </a:rPr>
              <a:t>通读全文，整体感知，根据目标确定提取信息的区间；</a:t>
            </a:r>
            <a:r>
              <a:rPr lang="en-US" sz="900" b="0">
                <a:latin typeface="宋体" panose="02010600030101010101" pitchFamily="2" charset="-122"/>
                <a:cs typeface="仿宋_GB2312" charset="0"/>
              </a:rPr>
              <a:t>③</a:t>
            </a:r>
            <a:r>
              <a:rPr lang="zh-CN" sz="900" b="0">
                <a:cs typeface="仿宋_GB2312" charset="0"/>
              </a:rPr>
              <a:t>准确寻找，筛选提取，确定筛选范围。本题主要出自材料二第</a:t>
            </a:r>
            <a:r>
              <a:rPr lang="en-US" sz="900" b="0">
                <a:latin typeface="Times New Roman" panose="02020603050405020304" pitchFamily="18" charset="0"/>
                <a:cs typeface="仿宋_GB2312" charset="0"/>
              </a:rPr>
              <a:t>2</a:t>
            </a:r>
            <a:r>
              <a:rPr lang="zh-CN" sz="900" b="0">
                <a:cs typeface="仿宋_GB2312" charset="0"/>
              </a:rPr>
              <a:t>、</a:t>
            </a:r>
            <a:r>
              <a:rPr lang="en-US" sz="900" b="0">
                <a:latin typeface="Times New Roman" panose="02020603050405020304" pitchFamily="18" charset="0"/>
                <a:cs typeface="仿宋_GB2312" charset="0"/>
              </a:rPr>
              <a:t>3</a:t>
            </a:r>
            <a:r>
              <a:rPr lang="zh-CN" sz="900" b="0">
                <a:cs typeface="仿宋_GB2312" charset="0"/>
              </a:rPr>
              <a:t>段，以及材料三第</a:t>
            </a:r>
            <a:r>
              <a:rPr lang="en-US" sz="900" b="0">
                <a:latin typeface="Times New Roman" panose="02020603050405020304" pitchFamily="18" charset="0"/>
                <a:cs typeface="仿宋_GB2312" charset="0"/>
              </a:rPr>
              <a:t>2</a:t>
            </a:r>
            <a:r>
              <a:rPr lang="zh-CN" sz="900" b="0">
                <a:cs typeface="仿宋_GB2312" charset="0"/>
              </a:rPr>
              <a:t>段。要加大审题力度，注意扣题分析</a:t>
            </a:r>
            <a:r>
              <a:rPr lang="en-US" sz="900" b="0">
                <a:latin typeface="宋体" panose="02010600030101010101" pitchFamily="2" charset="-122"/>
                <a:cs typeface="Times New Roman" panose="02020603050405020304" pitchFamily="18" charset="0"/>
              </a:rPr>
              <a:t>“</a:t>
            </a:r>
            <a:r>
              <a:rPr lang="zh-CN" sz="900" b="0">
                <a:cs typeface="仿宋_GB2312" charset="0"/>
              </a:rPr>
              <a:t>新基建</a:t>
            </a:r>
            <a:r>
              <a:rPr lang="en-US" sz="900" b="0">
                <a:latin typeface="宋体" panose="02010600030101010101" pitchFamily="2" charset="-122"/>
                <a:cs typeface="Times New Roman" panose="02020603050405020304" pitchFamily="18" charset="0"/>
              </a:rPr>
              <a:t>”</a:t>
            </a:r>
            <a:r>
              <a:rPr lang="zh-CN" sz="900" b="0">
                <a:cs typeface="仿宋_GB2312" charset="0"/>
              </a:rPr>
              <a:t>与</a:t>
            </a:r>
            <a:r>
              <a:rPr lang="en-US" sz="900" b="0">
                <a:latin typeface="宋体" panose="02010600030101010101" pitchFamily="2" charset="-122"/>
                <a:cs typeface="Times New Roman" panose="02020603050405020304" pitchFamily="18" charset="0"/>
              </a:rPr>
              <a:t>“</a:t>
            </a:r>
            <a:r>
              <a:rPr lang="zh-CN" sz="900" b="0">
                <a:cs typeface="仿宋_GB2312" charset="0"/>
              </a:rPr>
              <a:t>抗疫</a:t>
            </a:r>
            <a:r>
              <a:rPr lang="en-US" sz="900" b="0">
                <a:latin typeface="宋体" panose="02010600030101010101" pitchFamily="2" charset="-122"/>
                <a:cs typeface="Times New Roman" panose="02020603050405020304" pitchFamily="18" charset="0"/>
              </a:rPr>
              <a:t>”</a:t>
            </a:r>
            <a:r>
              <a:rPr lang="zh-CN" sz="900" b="0">
                <a:cs typeface="仿宋_GB2312" charset="0"/>
              </a:rPr>
              <a:t>这一对概念之间的关系。可从</a:t>
            </a:r>
            <a:r>
              <a:rPr lang="en-US" sz="900" b="0">
                <a:latin typeface="Times New Roman" panose="02020603050405020304" pitchFamily="18" charset="0"/>
                <a:cs typeface="仿宋_GB2312" charset="0"/>
              </a:rPr>
              <a:t>3</a:t>
            </a:r>
            <a:r>
              <a:rPr lang="zh-CN" sz="900" b="0">
                <a:cs typeface="仿宋_GB2312" charset="0"/>
              </a:rPr>
              <a:t>个角度思考：</a:t>
            </a:r>
            <a:r>
              <a:rPr lang="en-US" sz="900" b="0">
                <a:latin typeface="Times New Roman" panose="02020603050405020304" pitchFamily="18" charset="0"/>
                <a:cs typeface="仿宋_GB2312" charset="0"/>
              </a:rPr>
              <a:t>(1)</a:t>
            </a:r>
            <a:r>
              <a:rPr lang="en-US" sz="900" b="0">
                <a:latin typeface="宋体" panose="02010600030101010101" pitchFamily="2" charset="-122"/>
                <a:cs typeface="Times New Roman" panose="02020603050405020304" pitchFamily="18" charset="0"/>
              </a:rPr>
              <a:t>“</a:t>
            </a:r>
            <a:r>
              <a:rPr lang="zh-CN" sz="900" b="0">
                <a:cs typeface="仿宋_GB2312" charset="0"/>
              </a:rPr>
              <a:t>新基建</a:t>
            </a:r>
            <a:r>
              <a:rPr lang="en-US" sz="900" b="0">
                <a:latin typeface="宋体" panose="02010600030101010101" pitchFamily="2" charset="-122"/>
                <a:cs typeface="Times New Roman" panose="02020603050405020304" pitchFamily="18" charset="0"/>
              </a:rPr>
              <a:t>”</a:t>
            </a:r>
            <a:r>
              <a:rPr lang="zh-CN" sz="900" b="0">
                <a:cs typeface="仿宋_GB2312" charset="0"/>
              </a:rPr>
              <a:t>对</a:t>
            </a:r>
            <a:r>
              <a:rPr lang="en-US" sz="900" b="0">
                <a:latin typeface="宋体" panose="02010600030101010101" pitchFamily="2" charset="-122"/>
                <a:cs typeface="Times New Roman" panose="02020603050405020304" pitchFamily="18" charset="0"/>
              </a:rPr>
              <a:t>“</a:t>
            </a:r>
            <a:r>
              <a:rPr lang="zh-CN" sz="900" b="0">
                <a:cs typeface="仿宋_GB2312" charset="0"/>
              </a:rPr>
              <a:t>抗疫</a:t>
            </a:r>
            <a:r>
              <a:rPr lang="en-US" sz="900" b="0">
                <a:latin typeface="宋体" panose="02010600030101010101" pitchFamily="2" charset="-122"/>
                <a:cs typeface="Times New Roman" panose="02020603050405020304" pitchFamily="18" charset="0"/>
              </a:rPr>
              <a:t>”</a:t>
            </a:r>
            <a:r>
              <a:rPr lang="zh-CN" sz="900" b="0">
                <a:cs typeface="仿宋_GB2312" charset="0"/>
              </a:rPr>
              <a:t>的影响</a:t>
            </a:r>
            <a:r>
              <a:rPr lang="en-US" sz="900" b="0">
                <a:latin typeface="Times New Roman" panose="02020603050405020304" pitchFamily="18" charset="0"/>
                <a:cs typeface="仿宋_GB2312" charset="0"/>
              </a:rPr>
              <a:t>(</a:t>
            </a:r>
            <a:r>
              <a:rPr lang="zh-CN" sz="900" b="0">
                <a:cs typeface="仿宋_GB2312" charset="0"/>
              </a:rPr>
              <a:t>对应答案</a:t>
            </a:r>
            <a:r>
              <a:rPr lang="en-US" sz="900" b="0">
                <a:latin typeface="宋体" panose="02010600030101010101" pitchFamily="2" charset="-122"/>
                <a:cs typeface="仿宋_GB2312" charset="0"/>
              </a:rPr>
              <a:t>①</a:t>
            </a:r>
            <a:r>
              <a:rPr lang="en-US" sz="900" b="0">
                <a:latin typeface="Times New Roman" panose="02020603050405020304" pitchFamily="18" charset="0"/>
                <a:cs typeface="仿宋_GB2312" charset="0"/>
              </a:rPr>
              <a:t>)</a:t>
            </a:r>
            <a:r>
              <a:rPr lang="zh-CN" sz="900" b="0">
                <a:cs typeface="仿宋_GB2312" charset="0"/>
              </a:rPr>
              <a:t>；</a:t>
            </a:r>
            <a:r>
              <a:rPr lang="en-US" sz="900" b="0">
                <a:latin typeface="Times New Roman" panose="02020603050405020304" pitchFamily="18" charset="0"/>
                <a:cs typeface="仿宋_GB2312" charset="0"/>
              </a:rPr>
              <a:t>(2)</a:t>
            </a:r>
            <a:r>
              <a:rPr lang="en-US" sz="900" b="0">
                <a:latin typeface="宋体" panose="02010600030101010101" pitchFamily="2" charset="-122"/>
                <a:cs typeface="Times New Roman" panose="02020603050405020304" pitchFamily="18" charset="0"/>
              </a:rPr>
              <a:t>“</a:t>
            </a:r>
            <a:r>
              <a:rPr lang="zh-CN" sz="900" b="0">
                <a:cs typeface="仿宋_GB2312" charset="0"/>
              </a:rPr>
              <a:t>抗疫</a:t>
            </a:r>
            <a:r>
              <a:rPr lang="en-US" sz="900" b="0">
                <a:latin typeface="宋体" panose="02010600030101010101" pitchFamily="2" charset="-122"/>
                <a:cs typeface="Times New Roman" panose="02020603050405020304" pitchFamily="18" charset="0"/>
              </a:rPr>
              <a:t>”</a:t>
            </a:r>
            <a:r>
              <a:rPr lang="zh-CN" sz="900" b="0">
                <a:cs typeface="仿宋_GB2312" charset="0"/>
              </a:rPr>
              <a:t>对</a:t>
            </a:r>
            <a:r>
              <a:rPr lang="en-US" sz="900" b="0">
                <a:latin typeface="宋体" panose="02010600030101010101" pitchFamily="2" charset="-122"/>
                <a:cs typeface="Times New Roman" panose="02020603050405020304" pitchFamily="18" charset="0"/>
              </a:rPr>
              <a:t>“</a:t>
            </a:r>
            <a:r>
              <a:rPr lang="zh-CN" sz="900" b="0">
                <a:cs typeface="仿宋_GB2312" charset="0"/>
              </a:rPr>
              <a:t>新基建</a:t>
            </a:r>
            <a:r>
              <a:rPr lang="en-US" sz="900" b="0">
                <a:latin typeface="宋体" panose="02010600030101010101" pitchFamily="2" charset="-122"/>
                <a:cs typeface="Times New Roman" panose="02020603050405020304" pitchFamily="18" charset="0"/>
              </a:rPr>
              <a:t>”</a:t>
            </a:r>
            <a:r>
              <a:rPr lang="zh-CN" sz="900" b="0">
                <a:cs typeface="仿宋_GB2312" charset="0"/>
              </a:rPr>
              <a:t>的影响</a:t>
            </a:r>
            <a:r>
              <a:rPr lang="en-US" sz="900" b="0">
                <a:latin typeface="Times New Roman" panose="02020603050405020304" pitchFamily="18" charset="0"/>
                <a:cs typeface="仿宋_GB2312" charset="0"/>
              </a:rPr>
              <a:t>(</a:t>
            </a:r>
            <a:r>
              <a:rPr lang="zh-CN" sz="900" b="0">
                <a:cs typeface="仿宋_GB2312" charset="0"/>
              </a:rPr>
              <a:t>对应答案</a:t>
            </a:r>
            <a:r>
              <a:rPr lang="en-US" sz="900" b="0">
                <a:latin typeface="宋体" panose="02010600030101010101" pitchFamily="2" charset="-122"/>
                <a:cs typeface="仿宋_GB2312" charset="0"/>
              </a:rPr>
              <a:t>②</a:t>
            </a:r>
            <a:r>
              <a:rPr lang="en-US" sz="900" b="0">
                <a:latin typeface="Times New Roman" panose="02020603050405020304" pitchFamily="18" charset="0"/>
                <a:cs typeface="仿宋_GB2312" charset="0"/>
              </a:rPr>
              <a:t>)</a:t>
            </a:r>
            <a:r>
              <a:rPr lang="zh-CN" sz="900" b="0">
                <a:cs typeface="仿宋_GB2312" charset="0"/>
              </a:rPr>
              <a:t>；</a:t>
            </a:r>
            <a:r>
              <a:rPr lang="en-US" sz="900" b="0">
                <a:latin typeface="Times New Roman" panose="02020603050405020304" pitchFamily="18" charset="0"/>
                <a:cs typeface="仿宋_GB2312" charset="0"/>
              </a:rPr>
              <a:t>(3)</a:t>
            </a:r>
            <a:r>
              <a:rPr lang="en-US" sz="900" b="0">
                <a:latin typeface="宋体" panose="02010600030101010101" pitchFamily="2" charset="-122"/>
                <a:cs typeface="Times New Roman" panose="02020603050405020304" pitchFamily="18" charset="0"/>
              </a:rPr>
              <a:t>“</a:t>
            </a:r>
            <a:r>
              <a:rPr lang="zh-CN" sz="900" b="0">
                <a:cs typeface="仿宋_GB2312" charset="0"/>
              </a:rPr>
              <a:t>新基建</a:t>
            </a:r>
            <a:r>
              <a:rPr lang="en-US" sz="900" b="0">
                <a:latin typeface="宋体" panose="02010600030101010101" pitchFamily="2" charset="-122"/>
                <a:cs typeface="Times New Roman" panose="02020603050405020304" pitchFamily="18" charset="0"/>
              </a:rPr>
              <a:t>”</a:t>
            </a:r>
            <a:r>
              <a:rPr lang="zh-CN" sz="900" b="0">
                <a:cs typeface="仿宋_GB2312" charset="0"/>
              </a:rPr>
              <a:t>与</a:t>
            </a:r>
            <a:r>
              <a:rPr lang="en-US" sz="900" b="0">
                <a:latin typeface="宋体" panose="02010600030101010101" pitchFamily="2" charset="-122"/>
                <a:cs typeface="Times New Roman" panose="02020603050405020304" pitchFamily="18" charset="0"/>
              </a:rPr>
              <a:t>“</a:t>
            </a:r>
            <a:r>
              <a:rPr lang="zh-CN" sz="900" b="0">
                <a:cs typeface="仿宋_GB2312" charset="0"/>
              </a:rPr>
              <a:t>疫情</a:t>
            </a:r>
            <a:r>
              <a:rPr lang="en-US" sz="900" b="0">
                <a:latin typeface="宋体" panose="02010600030101010101" pitchFamily="2" charset="-122"/>
                <a:cs typeface="Times New Roman" panose="02020603050405020304" pitchFamily="18" charset="0"/>
              </a:rPr>
              <a:t>”</a:t>
            </a:r>
            <a:r>
              <a:rPr lang="zh-CN" sz="900" b="0">
                <a:cs typeface="仿宋_GB2312" charset="0"/>
              </a:rPr>
              <a:t>的关系</a:t>
            </a:r>
            <a:r>
              <a:rPr lang="en-US" sz="900" b="0">
                <a:latin typeface="Times New Roman" panose="02020603050405020304" pitchFamily="18" charset="0"/>
                <a:cs typeface="仿宋_GB2312" charset="0"/>
              </a:rPr>
              <a:t>(</a:t>
            </a:r>
            <a:r>
              <a:rPr lang="zh-CN" sz="900" b="0">
                <a:cs typeface="仿宋_GB2312" charset="0"/>
              </a:rPr>
              <a:t>对应答案</a:t>
            </a:r>
            <a:r>
              <a:rPr lang="en-US" sz="900" b="0">
                <a:latin typeface="宋体" panose="02010600030101010101" pitchFamily="2" charset="-122"/>
                <a:cs typeface="仿宋_GB2312" charset="0"/>
              </a:rPr>
              <a:t>③</a:t>
            </a:r>
            <a:r>
              <a:rPr lang="en-US" sz="900" b="0">
                <a:latin typeface="Times New Roman" panose="02020603050405020304" pitchFamily="18" charset="0"/>
                <a:cs typeface="仿宋_GB2312" charset="0"/>
              </a:rPr>
              <a:t>)</a:t>
            </a:r>
            <a:r>
              <a:rPr lang="zh-CN" sz="900" b="0">
                <a:cs typeface="仿宋_GB2312" charset="0"/>
              </a:rPr>
              <a:t>。</a:t>
            </a:r>
            <a:endParaRPr lang="zh-CN" altLang="en-US" sz="900" b="0">
              <a:cs typeface="仿宋_GB2312" charset="0"/>
            </a:endParaRPr>
          </a:p>
        </p:txBody>
      </p:sp>
      <p:pic>
        <p:nvPicPr>
          <p:cNvPr id="7" name="图片 6"/>
          <p:cNvPicPr>
            <a:picLocks noChangeAspect="1"/>
          </p:cNvPicPr>
          <p:nvPr/>
        </p:nvPicPr>
        <p:blipFill>
          <a:blip r:embed="rId3"/>
          <a:stretch>
            <a:fillRect/>
          </a:stretch>
        </p:blipFill>
        <p:spPr>
          <a:xfrm>
            <a:off x="1702435" y="1341755"/>
            <a:ext cx="8677275" cy="5057775"/>
          </a:xfrm>
          <a:prstGeom prst="rect">
            <a:avLst/>
          </a:prstGeom>
          <a:effectLst>
            <a:softEdge rad="635000"/>
          </a:effectLst>
        </p:spPr>
      </p:pic>
      <p:pic>
        <p:nvPicPr>
          <p:cNvPr id="101" name="New picture"/>
          <p:cNvPicPr/>
          <p:nvPr/>
        </p:nvPicPr>
        <p:blipFill>
          <a:blip r:embed="rId4"/>
          <a:stretch>
            <a:fillRect/>
          </a:stretch>
        </p:blipFill>
        <p:spPr>
          <a:xfrm>
            <a:off x="11734800" y="12433300"/>
            <a:ext cx="304800" cy="228600"/>
          </a:xfrm>
          <a:prstGeom prst="cube">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846580" y="690245"/>
            <a:ext cx="8628380" cy="5660390"/>
          </a:xfrm>
          <a:prstGeom prst="rect">
            <a:avLst/>
          </a:prstGeom>
        </p:spPr>
        <p:txBody>
          <a:bodyPr wrap="square" lIns="121898" tIns="60948" rIns="121898" bIns="60948">
            <a:spAutoFit/>
          </a:bodyPr>
          <a:lstStyle/>
          <a:p>
            <a:pPr indent="713740" algn="ctr">
              <a:lnSpc>
                <a:spcPct val="150000"/>
              </a:lnSpc>
              <a:spcAft>
                <a:spcPct val="0"/>
              </a:spcAft>
            </a:pPr>
            <a:r>
              <a:rPr lang="zh-CN" altLang="zh-CN" sz="2000" b="1" kern="100">
                <a:solidFill>
                  <a:srgbClr val="FF0000"/>
                </a:solidFill>
                <a:latin typeface="黑体" panose="02010609060101010101" charset="-122"/>
                <a:ea typeface="黑体" panose="02010609060101010101" charset="-122"/>
                <a:cs typeface="黑体" panose="02010609060101010101" charset="-122"/>
              </a:rPr>
              <a:t>非连续性文本</a:t>
            </a:r>
            <a:endParaRPr lang="zh-CN" altLang="zh-CN" sz="2000" kern="100">
              <a:solidFill>
                <a:srgbClr val="FF0000"/>
              </a:solidFill>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r>
              <a:rPr lang="zh-CN" altLang="zh-CN" sz="2000" kern="100">
                <a:latin typeface="黑体" panose="02010609060101010101" charset="-122"/>
                <a:ea typeface="黑体" panose="02010609060101010101" charset="-122"/>
                <a:cs typeface="黑体" panose="02010609060101010101" charset="-122"/>
              </a:rPr>
              <a:t>相对于</a:t>
            </a:r>
            <a:r>
              <a:rPr lang="zh-CN" altLang="zh-CN" sz="2000" kern="100">
                <a:solidFill>
                  <a:srgbClr val="0000FF"/>
                </a:solidFill>
                <a:latin typeface="黑体" panose="02010609060101010101" charset="-122"/>
                <a:ea typeface="黑体" panose="02010609060101010101" charset="-122"/>
                <a:cs typeface="黑体" panose="02010609060101010101" charset="-122"/>
              </a:rPr>
              <a:t>连续性文本</a:t>
            </a:r>
            <a:r>
              <a:rPr lang="zh-CN" altLang="zh-CN" sz="2000" kern="100">
                <a:latin typeface="黑体" panose="02010609060101010101" charset="-122"/>
                <a:ea typeface="黑体" panose="02010609060101010101" charset="-122"/>
                <a:cs typeface="黑体" panose="02010609060101010101" charset="-122"/>
              </a:rPr>
              <a:t>而言的，它围绕一个事物或主题，提供的阅读材料是多维度的，是相对独立的。</a:t>
            </a:r>
          </a:p>
          <a:p>
            <a:pPr indent="711200" algn="just">
              <a:lnSpc>
                <a:spcPct val="150000"/>
              </a:lnSpc>
              <a:spcAft>
                <a:spcPct val="0"/>
              </a:spcAft>
            </a:pPr>
            <a:r>
              <a:rPr lang="zh-CN" altLang="zh-CN" sz="2000" kern="100">
                <a:latin typeface="黑体" panose="02010609060101010101" charset="-122"/>
                <a:ea typeface="黑体" panose="02010609060101010101" charset="-122"/>
                <a:cs typeface="黑体" panose="02010609060101010101" charset="-122"/>
              </a:rPr>
              <a:t>文本材料大多由</a:t>
            </a:r>
            <a:r>
              <a:rPr lang="zh-CN" altLang="zh-CN" sz="2000" kern="100">
                <a:solidFill>
                  <a:srgbClr val="0000FF"/>
                </a:solidFill>
                <a:latin typeface="黑体" panose="02010609060101010101" charset="-122"/>
                <a:ea typeface="黑体" panose="02010609060101010101" charset="-122"/>
                <a:cs typeface="黑体" panose="02010609060101010101" charset="-122"/>
              </a:rPr>
              <a:t>文字、图表、漫画、数据</a:t>
            </a:r>
            <a:r>
              <a:rPr lang="zh-CN" altLang="zh-CN" sz="2000" kern="100">
                <a:latin typeface="黑体" panose="02010609060101010101" charset="-122"/>
                <a:ea typeface="黑体" panose="02010609060101010101" charset="-122"/>
                <a:cs typeface="黑体" panose="02010609060101010101" charset="-122"/>
              </a:rPr>
              <a:t>等多种材料组合而成。这些材料从不同的角度呈现事物或主题，单独看是完整的，合在一起又能够综合地表达意义，顺序不固定</a:t>
            </a:r>
            <a:r>
              <a:rPr lang="zh-CN" altLang="zh-CN" sz="2000" kern="100" smtClean="0">
                <a:latin typeface="黑体" panose="02010609060101010101" charset="-122"/>
                <a:ea typeface="黑体" panose="02010609060101010101" charset="-122"/>
                <a:cs typeface="黑体" panose="02010609060101010101" charset="-122"/>
              </a:rPr>
              <a:t>。</a:t>
            </a:r>
          </a:p>
          <a:p>
            <a:pPr indent="713740" algn="ctr">
              <a:lnSpc>
                <a:spcPct val="150000"/>
              </a:lnSpc>
              <a:spcAft>
                <a:spcPct val="0"/>
              </a:spcAft>
            </a:pPr>
            <a:r>
              <a:rPr lang="zh-CN" altLang="zh-CN" sz="2000" b="1" kern="100">
                <a:solidFill>
                  <a:srgbClr val="FF0000"/>
                </a:solidFill>
                <a:latin typeface="黑体" panose="02010609060101010101" charset="-122"/>
                <a:ea typeface="黑体" panose="02010609060101010101" charset="-122"/>
                <a:cs typeface="黑体" panose="02010609060101010101" charset="-122"/>
                <a:sym typeface="+mn-ea"/>
              </a:rPr>
              <a:t>非连续性实用文本</a:t>
            </a:r>
            <a:endParaRPr lang="zh-CN" altLang="zh-CN" sz="2000" kern="100">
              <a:solidFill>
                <a:srgbClr val="FF0000"/>
              </a:solidFill>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r>
              <a:rPr lang="zh-CN" altLang="zh-CN" sz="2000" kern="100">
                <a:latin typeface="黑体" panose="02010609060101010101" charset="-122"/>
                <a:ea typeface="黑体" panose="02010609060101010101" charset="-122"/>
                <a:cs typeface="黑体" panose="02010609060101010101" charset="-122"/>
                <a:sym typeface="+mn-ea"/>
              </a:rPr>
              <a:t>它是指相对于</a:t>
            </a: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叙事性强的</a:t>
            </a:r>
            <a:r>
              <a:rPr lang="en-US" altLang="zh-CN" sz="20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连续性实用文本</a:t>
            </a:r>
            <a:r>
              <a:rPr lang="en-US" altLang="zh-CN" sz="20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而言的多则阅读材料，主要由</a:t>
            </a: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图表</a:t>
            </a:r>
            <a:r>
              <a:rPr lang="zh-CN" altLang="zh-CN" sz="2000" kern="100">
                <a:latin typeface="黑体" panose="02010609060101010101" charset="-122"/>
                <a:ea typeface="黑体" panose="02010609060101010101" charset="-122"/>
                <a:cs typeface="黑体" panose="02010609060101010101" charset="-122"/>
                <a:sym typeface="+mn-ea"/>
              </a:rPr>
              <a:t>及</a:t>
            </a: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片段</a:t>
            </a:r>
            <a:r>
              <a:rPr lang="zh-CN" altLang="zh-CN" sz="2000" kern="100">
                <a:latin typeface="黑体" panose="02010609060101010101" charset="-122"/>
                <a:ea typeface="黑体" panose="02010609060101010101" charset="-122"/>
                <a:cs typeface="黑体" panose="02010609060101010101" charset="-122"/>
                <a:sym typeface="+mn-ea"/>
              </a:rPr>
              <a:t>等多则实用文本组成。</a:t>
            </a:r>
          </a:p>
          <a:p>
            <a:pPr indent="711200" algn="just">
              <a:lnSpc>
                <a:spcPct val="150000"/>
              </a:lnSpc>
              <a:spcAft>
                <a:spcPct val="0"/>
              </a:spcAft>
            </a:pPr>
            <a:r>
              <a:rPr lang="zh-CN" altLang="zh-CN" sz="2000" kern="100">
                <a:latin typeface="黑体" panose="02010609060101010101" charset="-122"/>
                <a:ea typeface="黑体" panose="02010609060101010101" charset="-122"/>
                <a:cs typeface="黑体" panose="02010609060101010101" charset="-122"/>
                <a:sym typeface="+mn-ea"/>
              </a:rPr>
              <a:t>这种片段文本组合形式带有</a:t>
            </a: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时代性、综合性、跨文本性</a:t>
            </a:r>
            <a:r>
              <a:rPr lang="zh-CN" altLang="zh-CN" sz="2000" kern="100">
                <a:latin typeface="黑体" panose="02010609060101010101" charset="-122"/>
                <a:ea typeface="黑体" panose="02010609060101010101" charset="-122"/>
                <a:cs typeface="黑体" panose="02010609060101010101" charset="-122"/>
                <a:sym typeface="+mn-ea"/>
              </a:rPr>
              <a:t>的特点，大大拓宽了文本的呈现形式，给命题者取材带来了很大的自由。</a:t>
            </a:r>
            <a:endParaRPr lang="zh-CN" altLang="zh-CN" sz="2000" kern="100">
              <a:effectLst/>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endParaRPr lang="zh-CN" altLang="zh-CN" sz="2000" kern="100">
              <a:effectLst/>
              <a:latin typeface="黑体" panose="02010609060101010101" charset="-122"/>
              <a:ea typeface="黑体" panose="02010609060101010101" charset="-122"/>
              <a:cs typeface="黑体" panose="02010609060101010101" charset="-122"/>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文体</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知识    精</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25400" y="1016635"/>
            <a:ext cx="1976755" cy="4523105"/>
          </a:xfrm>
          <a:prstGeom prst="rect">
            <a:avLst/>
          </a:prstGeom>
          <a:noFill/>
        </p:spPr>
        <p:txBody>
          <a:bodyPr wrap="square" rtlCol="0">
            <a:spAutoFit/>
            <a:scene3d>
              <a:camera prst="orthographicFront"/>
              <a:lightRig rig="threePt" dir="t"/>
            </a:scene3d>
          </a:bodyPr>
          <a:lstStyle/>
          <a:p>
            <a:pPr indent="713740" algn="just">
              <a:lnSpc>
                <a:spcPct val="150000"/>
              </a:lnSpc>
              <a:spcAft>
                <a:spcPct val="0"/>
              </a:spcAft>
            </a:pPr>
            <a:r>
              <a:rPr lang="zh-CN" altLang="zh-CN" sz="4800" b="1" kern="100">
                <a:ln w="22225">
                  <a:solidFill>
                    <a:srgbClr val="0000FF"/>
                  </a:solidFill>
                  <a:prstDash val="solid"/>
                </a:ln>
                <a:solidFill>
                  <a:srgbClr val="FFFF00"/>
                </a:solidFill>
                <a:effectLst/>
                <a:latin typeface="经典特黑简" panose="02010609010101010101" charset="-122"/>
                <a:ea typeface="经典特黑简" panose="02010609010101010101" charset="-122"/>
                <a:cs typeface="Times New Roman" panose="02020603050405020304" pitchFamily="18" charset="0"/>
                <a:sym typeface="+mn-ea"/>
              </a:rPr>
              <a:t>基</a:t>
            </a:r>
          </a:p>
          <a:p>
            <a:pPr indent="713740" algn="just">
              <a:lnSpc>
                <a:spcPct val="150000"/>
              </a:lnSpc>
              <a:spcAft>
                <a:spcPct val="0"/>
              </a:spcAft>
            </a:pPr>
            <a:r>
              <a:rPr lang="zh-CN" altLang="zh-CN" sz="4800" b="1" kern="100">
                <a:ln w="22225">
                  <a:solidFill>
                    <a:srgbClr val="0000FF"/>
                  </a:solidFill>
                  <a:prstDash val="solid"/>
                </a:ln>
                <a:solidFill>
                  <a:srgbClr val="FFFF00"/>
                </a:solidFill>
                <a:effectLst/>
                <a:latin typeface="经典特黑简" panose="02010609010101010101" charset="-122"/>
                <a:ea typeface="经典特黑简" panose="02010609010101010101" charset="-122"/>
                <a:cs typeface="Times New Roman" panose="02020603050405020304" pitchFamily="18" charset="0"/>
                <a:sym typeface="+mn-ea"/>
              </a:rPr>
              <a:t>本</a:t>
            </a:r>
          </a:p>
          <a:p>
            <a:pPr indent="713740" algn="just">
              <a:lnSpc>
                <a:spcPct val="150000"/>
              </a:lnSpc>
              <a:spcAft>
                <a:spcPct val="0"/>
              </a:spcAft>
            </a:pPr>
            <a:r>
              <a:rPr lang="zh-CN" altLang="zh-CN" sz="4800" b="1" kern="100">
                <a:ln w="22225">
                  <a:solidFill>
                    <a:srgbClr val="0000FF"/>
                  </a:solidFill>
                  <a:prstDash val="solid"/>
                </a:ln>
                <a:solidFill>
                  <a:srgbClr val="FFFF00"/>
                </a:solidFill>
                <a:effectLst/>
                <a:latin typeface="经典特黑简" panose="02010609010101010101" charset="-122"/>
                <a:ea typeface="经典特黑简" panose="02010609010101010101" charset="-122"/>
                <a:cs typeface="Times New Roman" panose="02020603050405020304" pitchFamily="18" charset="0"/>
                <a:sym typeface="+mn-ea"/>
              </a:rPr>
              <a:t>概</a:t>
            </a:r>
          </a:p>
          <a:p>
            <a:pPr indent="713740" algn="just">
              <a:lnSpc>
                <a:spcPct val="150000"/>
              </a:lnSpc>
              <a:spcAft>
                <a:spcPct val="0"/>
              </a:spcAft>
            </a:pPr>
            <a:r>
              <a:rPr lang="zh-CN" altLang="zh-CN" sz="4800" b="1" kern="100">
                <a:ln w="22225">
                  <a:solidFill>
                    <a:srgbClr val="0000FF"/>
                  </a:solidFill>
                  <a:prstDash val="solid"/>
                </a:ln>
                <a:solidFill>
                  <a:srgbClr val="FFFF00"/>
                </a:solidFill>
                <a:effectLst/>
                <a:latin typeface="经典特黑简" panose="02010609010101010101" charset="-122"/>
                <a:ea typeface="经典特黑简" panose="02010609010101010101" charset="-122"/>
                <a:cs typeface="Times New Roman" panose="02020603050405020304" pitchFamily="18" charset="0"/>
                <a:sym typeface="+mn-ea"/>
              </a:rPr>
              <a:t>念</a:t>
            </a: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846580" y="1294130"/>
            <a:ext cx="8628380" cy="3998595"/>
          </a:xfrm>
          <a:prstGeom prst="rect">
            <a:avLst/>
          </a:prstGeom>
        </p:spPr>
        <p:txBody>
          <a:bodyPr wrap="square" lIns="121898" tIns="60948" rIns="121898" bIns="60948">
            <a:spAutoFit/>
          </a:bodyPr>
          <a:lstStyle/>
          <a:p>
            <a:pPr indent="711200" algn="just">
              <a:lnSpc>
                <a:spcPct val="150000"/>
              </a:lnSpc>
              <a:spcAft>
                <a:spcPct val="0"/>
              </a:spcAft>
            </a:pPr>
            <a:r>
              <a:rPr lang="zh-CN" altLang="zh-CN" b="1" kern="100">
                <a:solidFill>
                  <a:srgbClr val="FF0000"/>
                </a:solidFill>
                <a:latin typeface="黑体" panose="02010609060101010101" charset="-122"/>
                <a:ea typeface="黑体" panose="02010609060101010101" charset="-122"/>
                <a:cs typeface="Times New Roman" panose="02020603050405020304" pitchFamily="18" charset="0"/>
                <a:sym typeface="+mn-ea"/>
              </a:rPr>
              <a:t>内容客观化、发散化。</a:t>
            </a:r>
            <a:r>
              <a:rPr lang="zh-CN" altLang="zh-CN" b="1" kern="100">
                <a:latin typeface="黑体" panose="02010609060101010101" charset="-122"/>
                <a:ea typeface="黑体" panose="02010609060101010101" charset="-122"/>
                <a:cs typeface="Times New Roman" panose="02020603050405020304" pitchFamily="18" charset="0"/>
                <a:sym typeface="+mn-ea"/>
              </a:rPr>
              <a:t>内容大都是以事实为依据的客观存在，材料间没有连续性，具有客观化、发散化的特色。</a:t>
            </a:r>
            <a:endParaRPr lang="zh-CN" altLang="zh-CN" b="1" kern="100">
              <a:latin typeface="黑体" panose="02010609060101010101" charset="-122"/>
              <a:ea typeface="黑体" panose="02010609060101010101" charset="-122"/>
              <a:cs typeface="Courier New" panose="02070309020205020404" pitchFamily="49" charset="0"/>
            </a:endParaRPr>
          </a:p>
          <a:p>
            <a:pPr indent="711200" algn="just">
              <a:lnSpc>
                <a:spcPct val="150000"/>
              </a:lnSpc>
              <a:spcAft>
                <a:spcPct val="0"/>
              </a:spcAft>
            </a:pPr>
            <a:r>
              <a:rPr lang="zh-CN" altLang="zh-CN" b="1" kern="100">
                <a:solidFill>
                  <a:srgbClr val="FF0000"/>
                </a:solidFill>
                <a:latin typeface="黑体" panose="02010609060101010101" charset="-122"/>
                <a:ea typeface="黑体" panose="02010609060101010101" charset="-122"/>
                <a:cs typeface="Times New Roman" panose="02020603050405020304" pitchFamily="18" charset="0"/>
                <a:sym typeface="+mn-ea"/>
              </a:rPr>
              <a:t>选材热点化。</a:t>
            </a:r>
            <a:r>
              <a:rPr lang="zh-CN" altLang="zh-CN" b="1" kern="100">
                <a:latin typeface="黑体" panose="02010609060101010101" charset="-122"/>
                <a:ea typeface="黑体" panose="02010609060101010101" charset="-122"/>
                <a:cs typeface="Times New Roman" panose="02020603050405020304" pitchFamily="18" charset="0"/>
                <a:sym typeface="+mn-ea"/>
              </a:rPr>
              <a:t>如</a:t>
            </a:r>
            <a:r>
              <a:rPr lang="zh-CN" altLang="zh-CN" b="1" kern="100">
                <a:solidFill>
                  <a:srgbClr val="0000FF"/>
                </a:solidFill>
                <a:latin typeface="黑体" panose="02010609060101010101" charset="-122"/>
                <a:ea typeface="黑体" panose="02010609060101010101" charset="-122"/>
                <a:cs typeface="Times New Roman" panose="02020603050405020304" pitchFamily="18" charset="0"/>
                <a:sym typeface="+mn-ea"/>
              </a:rPr>
              <a:t>人类命运共同体、乡村振兴战略、中美贸易战、新冠肺炎疫情</a:t>
            </a:r>
            <a:r>
              <a:rPr lang="zh-CN" altLang="zh-CN" b="1" kern="100">
                <a:latin typeface="黑体" panose="02010609060101010101" charset="-122"/>
                <a:ea typeface="黑体" panose="02010609060101010101" charset="-122"/>
                <a:cs typeface="Times New Roman" panose="02020603050405020304" pitchFamily="18" charset="0"/>
                <a:sym typeface="+mn-ea"/>
              </a:rPr>
              <a:t>等。</a:t>
            </a:r>
            <a:endParaRPr lang="zh-CN" altLang="zh-CN" b="1" kern="100">
              <a:latin typeface="黑体" panose="02010609060101010101" charset="-122"/>
              <a:ea typeface="黑体" panose="02010609060101010101" charset="-122"/>
              <a:cs typeface="Courier New" panose="02070309020205020404" pitchFamily="49" charset="0"/>
            </a:endParaRPr>
          </a:p>
          <a:p>
            <a:pPr indent="711200" algn="just">
              <a:lnSpc>
                <a:spcPct val="150000"/>
              </a:lnSpc>
              <a:spcAft>
                <a:spcPct val="0"/>
              </a:spcAft>
            </a:pPr>
            <a:r>
              <a:rPr lang="zh-CN" altLang="zh-CN" b="1" kern="100">
                <a:solidFill>
                  <a:srgbClr val="FF0000"/>
                </a:solidFill>
                <a:latin typeface="黑体" panose="02010609060101010101" charset="-122"/>
                <a:ea typeface="黑体" panose="02010609060101010101" charset="-122"/>
                <a:cs typeface="Times New Roman" panose="02020603050405020304" pitchFamily="18" charset="0"/>
                <a:sym typeface="+mn-ea"/>
              </a:rPr>
              <a:t>源头多样化。</a:t>
            </a:r>
            <a:r>
              <a:rPr lang="zh-CN" altLang="zh-CN" b="1" kern="100">
                <a:latin typeface="黑体" panose="02010609060101010101" charset="-122"/>
                <a:ea typeface="黑体" panose="02010609060101010101" charset="-122"/>
                <a:cs typeface="Times New Roman" panose="02020603050405020304" pitchFamily="18" charset="0"/>
                <a:sym typeface="+mn-ea"/>
              </a:rPr>
              <a:t>材料来源有</a:t>
            </a:r>
            <a:r>
              <a:rPr lang="zh-CN" altLang="zh-CN" b="1" kern="100">
                <a:solidFill>
                  <a:srgbClr val="0000FF"/>
                </a:solidFill>
                <a:latin typeface="黑体" panose="02010609060101010101" charset="-122"/>
                <a:ea typeface="黑体" panose="02010609060101010101" charset="-122"/>
                <a:cs typeface="Times New Roman" panose="02020603050405020304" pitchFamily="18" charset="0"/>
                <a:sym typeface="+mn-ea"/>
              </a:rPr>
              <a:t>报纸、网络媒体、学术著作</a:t>
            </a:r>
            <a:r>
              <a:rPr lang="zh-CN" altLang="zh-CN" b="1" kern="100">
                <a:latin typeface="黑体" panose="02010609060101010101" charset="-122"/>
                <a:ea typeface="黑体" panose="02010609060101010101" charset="-122"/>
                <a:cs typeface="Times New Roman" panose="02020603050405020304" pitchFamily="18" charset="0"/>
                <a:sym typeface="+mn-ea"/>
              </a:rPr>
              <a:t>等。</a:t>
            </a:r>
            <a:endParaRPr lang="zh-CN" altLang="zh-CN" b="1" kern="100">
              <a:latin typeface="黑体" panose="02010609060101010101" charset="-122"/>
              <a:ea typeface="黑体" panose="02010609060101010101" charset="-122"/>
              <a:cs typeface="Courier New" panose="02070309020205020404" pitchFamily="49" charset="0"/>
            </a:endParaRPr>
          </a:p>
          <a:p>
            <a:pPr indent="711200" algn="just">
              <a:lnSpc>
                <a:spcPct val="150000"/>
              </a:lnSpc>
              <a:spcAft>
                <a:spcPct val="0"/>
              </a:spcAft>
            </a:pPr>
            <a:r>
              <a:rPr lang="zh-CN" altLang="zh-CN" b="1" kern="100">
                <a:solidFill>
                  <a:srgbClr val="FF0000"/>
                </a:solidFill>
                <a:latin typeface="黑体" panose="02010609060101010101" charset="-122"/>
                <a:ea typeface="黑体" panose="02010609060101010101" charset="-122"/>
                <a:cs typeface="Times New Roman" panose="02020603050405020304" pitchFamily="18" charset="0"/>
                <a:sym typeface="+mn-ea"/>
              </a:rPr>
              <a:t>文本碎片化。</a:t>
            </a:r>
            <a:r>
              <a:rPr lang="zh-CN" altLang="zh-CN" b="1" kern="100">
                <a:latin typeface="黑体" panose="02010609060101010101" charset="-122"/>
                <a:ea typeface="黑体" panose="02010609060101010101" charset="-122"/>
                <a:cs typeface="Times New Roman" panose="02020603050405020304" pitchFamily="18" charset="0"/>
                <a:sym typeface="+mn-ea"/>
              </a:rPr>
              <a:t>没有完整的文本，都是截取</a:t>
            </a:r>
            <a:r>
              <a:rPr lang="zh-CN" altLang="zh-CN" b="1" kern="100">
                <a:solidFill>
                  <a:srgbClr val="0000FF"/>
                </a:solidFill>
                <a:latin typeface="黑体" panose="02010609060101010101" charset="-122"/>
                <a:ea typeface="黑体" panose="02010609060101010101" charset="-122"/>
                <a:cs typeface="Times New Roman" panose="02020603050405020304" pitchFamily="18" charset="0"/>
                <a:sym typeface="+mn-ea"/>
              </a:rPr>
              <a:t>片段</a:t>
            </a:r>
            <a:r>
              <a:rPr lang="zh-CN" altLang="zh-CN" b="1" kern="100">
                <a:latin typeface="黑体" panose="02010609060101010101" charset="-122"/>
                <a:ea typeface="黑体" panose="02010609060101010101" charset="-122"/>
                <a:cs typeface="Times New Roman" panose="02020603050405020304" pitchFamily="18" charset="0"/>
                <a:sym typeface="+mn-ea"/>
              </a:rPr>
              <a:t>。</a:t>
            </a:r>
            <a:endParaRPr lang="zh-CN" altLang="zh-CN" b="1" kern="100">
              <a:latin typeface="黑体" panose="02010609060101010101" charset="-122"/>
              <a:ea typeface="黑体" panose="02010609060101010101" charset="-122"/>
              <a:cs typeface="Courier New" panose="02070309020205020404" pitchFamily="49" charset="0"/>
            </a:endParaRPr>
          </a:p>
          <a:p>
            <a:pPr indent="711200" algn="just">
              <a:lnSpc>
                <a:spcPct val="150000"/>
              </a:lnSpc>
              <a:spcAft>
                <a:spcPct val="0"/>
              </a:spcAft>
            </a:pPr>
            <a:r>
              <a:rPr lang="zh-CN" altLang="zh-CN" b="1" kern="100">
                <a:solidFill>
                  <a:srgbClr val="FF0000"/>
                </a:solidFill>
                <a:latin typeface="黑体" panose="02010609060101010101" charset="-122"/>
                <a:ea typeface="黑体" panose="02010609060101010101" charset="-122"/>
                <a:cs typeface="Times New Roman" panose="02020603050405020304" pitchFamily="18" charset="0"/>
                <a:sym typeface="+mn-ea"/>
              </a:rPr>
              <a:t>材料多样化。</a:t>
            </a:r>
            <a:r>
              <a:rPr lang="zh-CN" altLang="zh-CN" b="1" kern="100">
                <a:latin typeface="黑体" panose="02010609060101010101" charset="-122"/>
                <a:ea typeface="黑体" panose="02010609060101010101" charset="-122"/>
                <a:cs typeface="Times New Roman" panose="02020603050405020304" pitchFamily="18" charset="0"/>
                <a:sym typeface="+mn-ea"/>
              </a:rPr>
              <a:t>有纯</a:t>
            </a:r>
            <a:r>
              <a:rPr lang="zh-CN" altLang="zh-CN" b="1" kern="100">
                <a:solidFill>
                  <a:srgbClr val="0000FF"/>
                </a:solidFill>
                <a:latin typeface="黑体" panose="02010609060101010101" charset="-122"/>
                <a:ea typeface="黑体" panose="02010609060101010101" charset="-122"/>
                <a:cs typeface="Times New Roman" panose="02020603050405020304" pitchFamily="18" charset="0"/>
                <a:sym typeface="+mn-ea"/>
              </a:rPr>
              <a:t>文字类、图文类、综合类</a:t>
            </a:r>
            <a:r>
              <a:rPr lang="zh-CN" altLang="zh-CN" b="1" kern="100">
                <a:latin typeface="黑体" panose="02010609060101010101" charset="-122"/>
                <a:ea typeface="黑体" panose="02010609060101010101" charset="-122"/>
                <a:cs typeface="Times New Roman" panose="02020603050405020304" pitchFamily="18" charset="0"/>
                <a:sym typeface="+mn-ea"/>
              </a:rPr>
              <a:t>等。</a:t>
            </a:r>
            <a:endParaRPr lang="zh-CN" altLang="zh-CN" b="1" kern="100">
              <a:effectLst/>
              <a:latin typeface="黑体" panose="02010609060101010101" charset="-122"/>
              <a:ea typeface="黑体" panose="02010609060101010101" charset="-122"/>
              <a:cs typeface="Times New Roman" panose="02020603050405020304" pitchFamily="18" charset="0"/>
              <a:sym typeface="+mn-ea"/>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文体</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知识    精</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25400" y="1016635"/>
            <a:ext cx="1976755" cy="4523105"/>
          </a:xfrm>
          <a:prstGeom prst="rect">
            <a:avLst/>
          </a:prstGeom>
          <a:noFill/>
        </p:spPr>
        <p:txBody>
          <a:bodyPr wrap="square" rtlCol="0">
            <a:spAutoFit/>
            <a:scene3d>
              <a:camera prst="orthographicFront"/>
              <a:lightRig rig="threePt" dir="t"/>
            </a:scene3d>
          </a:bodyPr>
          <a:lstStyle/>
          <a:p>
            <a:pPr indent="713740" algn="just">
              <a:lnSpc>
                <a:spcPct val="150000"/>
              </a:lnSpc>
              <a:spcAft>
                <a:spcPct val="0"/>
              </a:spcAft>
            </a:pPr>
            <a:r>
              <a:rPr lang="zh-CN" altLang="zh-CN" sz="4800" b="1" kern="100">
                <a:ln w="22225">
                  <a:solidFill>
                    <a:srgbClr val="0000FF"/>
                  </a:solidFill>
                  <a:prstDash val="solid"/>
                </a:ln>
                <a:solidFill>
                  <a:srgbClr val="FFFF00"/>
                </a:solidFill>
                <a:effectLst/>
                <a:latin typeface="经典特黑简" panose="02010609010101010101" charset="-122"/>
                <a:ea typeface="经典特黑简" panose="02010609010101010101" charset="-122"/>
                <a:cs typeface="Times New Roman" panose="02020603050405020304" pitchFamily="18" charset="0"/>
                <a:sym typeface="+mn-ea"/>
              </a:rPr>
              <a:t>基</a:t>
            </a:r>
          </a:p>
          <a:p>
            <a:pPr indent="713740" algn="just">
              <a:lnSpc>
                <a:spcPct val="150000"/>
              </a:lnSpc>
              <a:spcAft>
                <a:spcPct val="0"/>
              </a:spcAft>
            </a:pPr>
            <a:r>
              <a:rPr lang="zh-CN" altLang="zh-CN" sz="4800" b="1" kern="100">
                <a:ln w="22225">
                  <a:solidFill>
                    <a:srgbClr val="0000FF"/>
                  </a:solidFill>
                  <a:prstDash val="solid"/>
                </a:ln>
                <a:solidFill>
                  <a:srgbClr val="FFFF00"/>
                </a:solidFill>
                <a:effectLst/>
                <a:latin typeface="经典特黑简" panose="02010609010101010101" charset="-122"/>
                <a:ea typeface="经典特黑简" panose="02010609010101010101" charset="-122"/>
                <a:cs typeface="Times New Roman" panose="02020603050405020304" pitchFamily="18" charset="0"/>
                <a:sym typeface="+mn-ea"/>
              </a:rPr>
              <a:t>本</a:t>
            </a:r>
          </a:p>
          <a:p>
            <a:pPr indent="713740" algn="just">
              <a:lnSpc>
                <a:spcPct val="150000"/>
              </a:lnSpc>
              <a:spcAft>
                <a:spcPct val="0"/>
              </a:spcAft>
            </a:pPr>
            <a:r>
              <a:rPr lang="zh-CN" altLang="zh-CN" sz="4800" b="1" kern="100">
                <a:ln w="22225">
                  <a:solidFill>
                    <a:srgbClr val="0000FF"/>
                  </a:solidFill>
                  <a:prstDash val="solid"/>
                </a:ln>
                <a:solidFill>
                  <a:srgbClr val="FFFF00"/>
                </a:solidFill>
                <a:effectLst/>
                <a:latin typeface="经典特黑简" panose="02010609010101010101" charset="-122"/>
                <a:ea typeface="经典特黑简" panose="02010609010101010101" charset="-122"/>
                <a:cs typeface="Times New Roman" panose="02020603050405020304" pitchFamily="18" charset="0"/>
                <a:sym typeface="+mn-ea"/>
              </a:rPr>
              <a:t>特</a:t>
            </a:r>
          </a:p>
          <a:p>
            <a:pPr indent="713740" algn="just">
              <a:lnSpc>
                <a:spcPct val="150000"/>
              </a:lnSpc>
              <a:spcAft>
                <a:spcPct val="0"/>
              </a:spcAft>
            </a:pPr>
            <a:r>
              <a:rPr lang="zh-CN" altLang="zh-CN" sz="4800" b="1" kern="100">
                <a:ln w="22225">
                  <a:solidFill>
                    <a:srgbClr val="0000FF"/>
                  </a:solidFill>
                  <a:prstDash val="solid"/>
                </a:ln>
                <a:solidFill>
                  <a:srgbClr val="FFFF00"/>
                </a:solidFill>
                <a:effectLst/>
                <a:latin typeface="经典特黑简" panose="02010609010101010101" charset="-122"/>
                <a:ea typeface="经典特黑简" panose="02010609010101010101" charset="-122"/>
                <a:cs typeface="Times New Roman" panose="02020603050405020304" pitchFamily="18" charset="0"/>
                <a:sym typeface="+mn-ea"/>
              </a:rPr>
              <a:t>点</a:t>
            </a:r>
          </a:p>
        </p:txBody>
      </p:sp>
      <p:pic>
        <p:nvPicPr>
          <p:cNvPr id="4" name="图片 3"/>
          <p:cNvPicPr>
            <a:picLocks noChangeAspect="1"/>
          </p:cNvPicPr>
          <p:nvPr/>
        </p:nvPicPr>
        <p:blipFill>
          <a:blip r:embed="rId3"/>
          <a:stretch>
            <a:fillRect/>
          </a:stretch>
        </p:blipFill>
        <p:spPr>
          <a:xfrm>
            <a:off x="0" y="5104130"/>
            <a:ext cx="12190095" cy="1755140"/>
          </a:xfrm>
          <a:prstGeom prst="rect">
            <a:avLst/>
          </a:prstGeom>
          <a:effectLst>
            <a:softEdge rad="635000"/>
          </a:effectLst>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918970" y="909320"/>
            <a:ext cx="9606915" cy="2059305"/>
          </a:xfrm>
          <a:prstGeom prst="rect">
            <a:avLst/>
          </a:prstGeom>
        </p:spPr>
        <p:txBody>
          <a:bodyPr wrap="square" lIns="121898" tIns="60948" rIns="121898" bIns="60948">
            <a:spAutoFit/>
          </a:bodyPr>
          <a:lstStyle/>
          <a:p>
            <a:pPr indent="713740" algn="just">
              <a:lnSpc>
                <a:spcPct val="150000"/>
              </a:lnSpc>
              <a:spcAft>
                <a:spcPct val="0"/>
              </a:spcAft>
            </a:pPr>
            <a:r>
              <a:rPr lang="zh-CN" altLang="zh-CN" sz="2800" kern="100">
                <a:latin typeface="黑体" panose="02010609060101010101" charset="-122"/>
                <a:ea typeface="黑体" panose="02010609060101010101" charset="-122"/>
                <a:cs typeface="黑体" panose="02010609060101010101" charset="-122"/>
              </a:rPr>
              <a:t>概括</a:t>
            </a:r>
            <a:r>
              <a:rPr lang="zh-CN" altLang="zh-CN" sz="2800" kern="100">
                <a:solidFill>
                  <a:srgbClr val="FF0000"/>
                </a:solidFill>
                <a:latin typeface="黑体" panose="02010609060101010101" charset="-122"/>
                <a:ea typeface="黑体" panose="02010609060101010101" charset="-122"/>
                <a:cs typeface="黑体" panose="02010609060101010101" charset="-122"/>
              </a:rPr>
              <a:t>每则</a:t>
            </a:r>
            <a:r>
              <a:rPr lang="zh-CN" altLang="zh-CN" sz="2800" kern="100">
                <a:latin typeface="黑体" panose="02010609060101010101" charset="-122"/>
                <a:ea typeface="黑体" panose="02010609060101010101" charset="-122"/>
                <a:cs typeface="黑体" panose="02010609060101010101" charset="-122"/>
              </a:rPr>
              <a:t>材料</a:t>
            </a:r>
            <a:r>
              <a:rPr lang="en-US" altLang="zh-CN" sz="2800" kern="100">
                <a:latin typeface="黑体" panose="02010609060101010101" charset="-122"/>
                <a:ea typeface="黑体" panose="02010609060101010101" charset="-122"/>
                <a:cs typeface="黑体" panose="02010609060101010101" charset="-122"/>
              </a:rPr>
              <a:t>(</a:t>
            </a:r>
            <a:r>
              <a:rPr lang="zh-CN" altLang="zh-CN" sz="2800" kern="100">
                <a:latin typeface="黑体" panose="02010609060101010101" charset="-122"/>
                <a:ea typeface="黑体" panose="02010609060101010101" charset="-122"/>
                <a:cs typeface="黑体" panose="02010609060101010101" charset="-122"/>
              </a:rPr>
              <a:t>含图表材料</a:t>
            </a:r>
            <a:r>
              <a:rPr lang="en-US" altLang="zh-CN" sz="2800" kern="100">
                <a:latin typeface="黑体" panose="02010609060101010101" charset="-122"/>
                <a:ea typeface="黑体" panose="02010609060101010101" charset="-122"/>
                <a:cs typeface="黑体" panose="02010609060101010101" charset="-122"/>
              </a:rPr>
              <a:t>)</a:t>
            </a:r>
            <a:r>
              <a:rPr lang="zh-CN" altLang="zh-CN" sz="2800" kern="100">
                <a:latin typeface="黑体" panose="02010609060101010101" charset="-122"/>
                <a:ea typeface="黑体" panose="02010609060101010101" charset="-122"/>
                <a:cs typeface="黑体" panose="02010609060101010101" charset="-122"/>
              </a:rPr>
              <a:t>的中心。</a:t>
            </a:r>
          </a:p>
          <a:p>
            <a:pPr indent="713740" algn="just">
              <a:lnSpc>
                <a:spcPct val="150000"/>
              </a:lnSpc>
              <a:spcAft>
                <a:spcPct val="0"/>
              </a:spcAft>
            </a:pPr>
            <a:r>
              <a:rPr lang="zh-CN" altLang="zh-CN" sz="2800" kern="100">
                <a:latin typeface="黑体" panose="02010609060101010101" charset="-122"/>
                <a:ea typeface="黑体" panose="02010609060101010101" charset="-122"/>
                <a:cs typeface="黑体" panose="02010609060101010101" charset="-122"/>
              </a:rPr>
              <a:t>概括</a:t>
            </a:r>
            <a:r>
              <a:rPr lang="zh-CN" altLang="zh-CN" sz="2800" kern="100">
                <a:solidFill>
                  <a:srgbClr val="FF0000"/>
                </a:solidFill>
                <a:latin typeface="黑体" panose="02010609060101010101" charset="-122"/>
                <a:ea typeface="黑体" panose="02010609060101010101" charset="-122"/>
                <a:cs typeface="黑体" panose="02010609060101010101" charset="-122"/>
              </a:rPr>
              <a:t>多则</a:t>
            </a:r>
            <a:r>
              <a:rPr lang="zh-CN" altLang="zh-CN" sz="2800" kern="100">
                <a:latin typeface="黑体" panose="02010609060101010101" charset="-122"/>
                <a:ea typeface="黑体" panose="02010609060101010101" charset="-122"/>
                <a:cs typeface="黑体" panose="02010609060101010101" charset="-122"/>
              </a:rPr>
              <a:t>材料的核心话题或主题。</a:t>
            </a:r>
          </a:p>
          <a:p>
            <a:pPr indent="713740" algn="just">
              <a:lnSpc>
                <a:spcPct val="150000"/>
              </a:lnSpc>
              <a:spcAft>
                <a:spcPct val="0"/>
              </a:spcAft>
            </a:pPr>
            <a:r>
              <a:rPr lang="zh-CN" altLang="zh-CN" sz="2800" kern="100">
                <a:latin typeface="黑体" panose="02010609060101010101" charset="-122"/>
                <a:ea typeface="黑体" panose="02010609060101010101" charset="-122"/>
                <a:cs typeface="黑体" panose="02010609060101010101" charset="-122"/>
              </a:rPr>
              <a:t>理清话题与各材料之间的</a:t>
            </a:r>
            <a:r>
              <a:rPr lang="zh-CN" altLang="zh-CN" sz="2800" kern="100">
                <a:solidFill>
                  <a:srgbClr val="C00000"/>
                </a:solidFill>
                <a:latin typeface="黑体" panose="02010609060101010101" charset="-122"/>
                <a:ea typeface="黑体" panose="02010609060101010101" charset="-122"/>
                <a:cs typeface="黑体" panose="02010609060101010101" charset="-122"/>
              </a:rPr>
              <a:t>内在关系</a:t>
            </a:r>
            <a:r>
              <a:rPr lang="zh-CN" altLang="zh-CN" sz="2800" kern="100">
                <a:latin typeface="黑体" panose="02010609060101010101" charset="-122"/>
                <a:ea typeface="黑体" panose="02010609060101010101" charset="-122"/>
                <a:cs typeface="黑体" panose="02010609060101010101" charset="-122"/>
              </a:rPr>
              <a:t>。</a:t>
            </a:r>
            <a:endParaRPr lang="zh-CN" altLang="zh-CN" sz="1050" kern="100">
              <a:effectLst/>
              <a:latin typeface="黑体" panose="02010609060101010101" charset="-122"/>
              <a:ea typeface="黑体" panose="02010609060101010101" charset="-122"/>
              <a:cs typeface="黑体" panose="02010609060101010101" charset="-122"/>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整体</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阅读    精</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准掌握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97472" y="1053465"/>
            <a:ext cx="1506855" cy="4523105"/>
          </a:xfrm>
          <a:prstGeom prst="rect">
            <a:avLst/>
          </a:prstGeom>
          <a:noFill/>
        </p:spPr>
        <p:txBody>
          <a:bodyPr wrap="none" rtlCol="0">
            <a:spAutoFit/>
          </a:bodyPr>
          <a:lstStyle/>
          <a:p>
            <a:pPr indent="713740" algn="just">
              <a:lnSpc>
                <a:spcPct val="150000"/>
              </a:lnSpc>
              <a:spcAft>
                <a:spcPct val="0"/>
              </a:spcAft>
            </a:pPr>
            <a:r>
              <a:rPr lang="zh-CN" altLang="zh-CN" sz="4800" b="1" kern="100">
                <a:ln w="22225">
                  <a:solidFill>
                    <a:srgbClr val="0000FF"/>
                  </a:solidFill>
                  <a:prstDash val="solid"/>
                </a:ln>
                <a:solidFill>
                  <a:srgbClr val="FF0000"/>
                </a:solidFill>
                <a:effectLst/>
                <a:latin typeface="经典特黑简" panose="02010609010101010101" charset="-122"/>
                <a:ea typeface="经典特黑简" panose="02010609010101010101" charset="-122"/>
                <a:cs typeface="Times New Roman" panose="02020603050405020304" pitchFamily="18" charset="0"/>
                <a:sym typeface="+mn-ea"/>
              </a:rPr>
              <a:t>阅</a:t>
            </a:r>
          </a:p>
          <a:p>
            <a:pPr indent="713740" algn="just">
              <a:lnSpc>
                <a:spcPct val="150000"/>
              </a:lnSpc>
              <a:spcAft>
                <a:spcPct val="0"/>
              </a:spcAft>
            </a:pPr>
            <a:r>
              <a:rPr lang="zh-CN" altLang="zh-CN" sz="4800" b="1" kern="100">
                <a:ln w="22225">
                  <a:solidFill>
                    <a:srgbClr val="0000FF"/>
                  </a:solidFill>
                  <a:prstDash val="solid"/>
                </a:ln>
                <a:solidFill>
                  <a:srgbClr val="FF0000"/>
                </a:solidFill>
                <a:effectLst/>
                <a:latin typeface="经典特黑简" panose="02010609010101010101" charset="-122"/>
                <a:ea typeface="经典特黑简" panose="02010609010101010101" charset="-122"/>
                <a:cs typeface="Times New Roman" panose="02020603050405020304" pitchFamily="18" charset="0"/>
                <a:sym typeface="+mn-ea"/>
              </a:rPr>
              <a:t>读</a:t>
            </a:r>
          </a:p>
          <a:p>
            <a:pPr indent="713740" algn="just">
              <a:lnSpc>
                <a:spcPct val="150000"/>
              </a:lnSpc>
              <a:spcAft>
                <a:spcPct val="0"/>
              </a:spcAft>
            </a:pPr>
            <a:r>
              <a:rPr lang="zh-CN" altLang="zh-CN" sz="4800" b="1" kern="100">
                <a:ln w="22225">
                  <a:solidFill>
                    <a:srgbClr val="0000FF"/>
                  </a:solidFill>
                  <a:prstDash val="solid"/>
                </a:ln>
                <a:solidFill>
                  <a:srgbClr val="FF0000"/>
                </a:solidFill>
                <a:effectLst/>
                <a:latin typeface="经典特黑简" panose="02010609010101010101" charset="-122"/>
                <a:ea typeface="经典特黑简" panose="02010609010101010101" charset="-122"/>
                <a:cs typeface="Times New Roman" panose="02020603050405020304" pitchFamily="18" charset="0"/>
                <a:sym typeface="+mn-ea"/>
              </a:rPr>
              <a:t>要</a:t>
            </a:r>
          </a:p>
          <a:p>
            <a:pPr indent="713740" algn="just">
              <a:lnSpc>
                <a:spcPct val="150000"/>
              </a:lnSpc>
              <a:spcAft>
                <a:spcPct val="0"/>
              </a:spcAft>
            </a:pPr>
            <a:r>
              <a:rPr lang="zh-CN" altLang="zh-CN" sz="4800" b="1" kern="100">
                <a:ln w="22225">
                  <a:solidFill>
                    <a:srgbClr val="0000FF"/>
                  </a:solidFill>
                  <a:prstDash val="solid"/>
                </a:ln>
                <a:solidFill>
                  <a:srgbClr val="FF0000"/>
                </a:solidFill>
                <a:effectLst/>
                <a:latin typeface="经典特黑简" panose="02010609010101010101" charset="-122"/>
                <a:ea typeface="经典特黑简" panose="02010609010101010101" charset="-122"/>
                <a:cs typeface="Times New Roman" panose="02020603050405020304" pitchFamily="18" charset="0"/>
                <a:sym typeface="+mn-ea"/>
              </a:rPr>
              <a:t>求</a:t>
            </a:r>
          </a:p>
        </p:txBody>
      </p:sp>
      <p:pic>
        <p:nvPicPr>
          <p:cNvPr id="4" name="图片 3"/>
          <p:cNvPicPr>
            <a:picLocks noChangeAspect="1"/>
          </p:cNvPicPr>
          <p:nvPr/>
        </p:nvPicPr>
        <p:blipFill>
          <a:blip r:embed="rId3">
            <a:clrChange>
              <a:clrFrom>
                <a:srgbClr val="F9F6EA">
                  <a:alpha val="100000"/>
                </a:srgbClr>
              </a:clrFrom>
              <a:clrTo>
                <a:srgbClr val="F9F6EA">
                  <a:alpha val="100000"/>
                  <a:alpha val="0"/>
                </a:srgbClr>
              </a:clrTo>
            </a:clrChange>
          </a:blip>
          <a:stretch>
            <a:fillRect/>
          </a:stretch>
        </p:blipFill>
        <p:spPr>
          <a:xfrm>
            <a:off x="4366895" y="2997835"/>
            <a:ext cx="3858260" cy="356933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整体</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阅读    精</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准掌握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97472" y="1053465"/>
            <a:ext cx="1506855" cy="4523105"/>
          </a:xfrm>
          <a:prstGeom prst="rect">
            <a:avLst/>
          </a:prstGeom>
          <a:noFill/>
        </p:spPr>
        <p:txBody>
          <a:bodyPr wrap="none" rtlCol="0">
            <a:spAutoFit/>
          </a:bodyPr>
          <a:lstStyle/>
          <a:p>
            <a:pPr indent="713740" algn="just">
              <a:lnSpc>
                <a:spcPct val="150000"/>
              </a:lnSpc>
              <a:spcAft>
                <a:spcPct val="0"/>
              </a:spcAft>
            </a:pPr>
            <a:r>
              <a:rPr lang="zh-CN" altLang="zh-CN" sz="4800" b="1" kern="100">
                <a:ln w="22225">
                  <a:solidFill>
                    <a:srgbClr val="0000FF"/>
                  </a:solidFill>
                  <a:prstDash val="solid"/>
                </a:ln>
                <a:solidFill>
                  <a:srgbClr val="FF0000"/>
                </a:solidFill>
                <a:effectLst/>
                <a:latin typeface="经典特黑简" panose="02010609010101010101" charset="-122"/>
                <a:ea typeface="经典特黑简" panose="02010609010101010101" charset="-122"/>
                <a:cs typeface="Times New Roman" panose="02020603050405020304" pitchFamily="18" charset="0"/>
                <a:sym typeface="+mn-ea"/>
              </a:rPr>
              <a:t>阅</a:t>
            </a:r>
          </a:p>
          <a:p>
            <a:pPr indent="713740" algn="just">
              <a:lnSpc>
                <a:spcPct val="150000"/>
              </a:lnSpc>
              <a:spcAft>
                <a:spcPct val="0"/>
              </a:spcAft>
            </a:pPr>
            <a:r>
              <a:rPr lang="zh-CN" altLang="zh-CN" sz="4800" b="1" kern="100">
                <a:ln w="22225">
                  <a:solidFill>
                    <a:srgbClr val="0000FF"/>
                  </a:solidFill>
                  <a:prstDash val="solid"/>
                </a:ln>
                <a:solidFill>
                  <a:srgbClr val="FF0000"/>
                </a:solidFill>
                <a:effectLst/>
                <a:latin typeface="经典特黑简" panose="02010609010101010101" charset="-122"/>
                <a:ea typeface="经典特黑简" panose="02010609010101010101" charset="-122"/>
                <a:cs typeface="Times New Roman" panose="02020603050405020304" pitchFamily="18" charset="0"/>
                <a:sym typeface="+mn-ea"/>
              </a:rPr>
              <a:t>读</a:t>
            </a:r>
          </a:p>
          <a:p>
            <a:pPr indent="713740" algn="just">
              <a:lnSpc>
                <a:spcPct val="150000"/>
              </a:lnSpc>
              <a:spcAft>
                <a:spcPct val="0"/>
              </a:spcAft>
            </a:pPr>
            <a:r>
              <a:rPr lang="zh-CN" altLang="zh-CN" sz="4800" b="1" kern="100">
                <a:ln w="22225">
                  <a:solidFill>
                    <a:srgbClr val="0000FF"/>
                  </a:solidFill>
                  <a:prstDash val="solid"/>
                </a:ln>
                <a:solidFill>
                  <a:srgbClr val="FF0000"/>
                </a:solidFill>
                <a:effectLst/>
                <a:latin typeface="经典特黑简" panose="02010609010101010101" charset="-122"/>
                <a:ea typeface="经典特黑简" panose="02010609010101010101" charset="-122"/>
                <a:cs typeface="Times New Roman" panose="02020603050405020304" pitchFamily="18" charset="0"/>
                <a:sym typeface="+mn-ea"/>
              </a:rPr>
              <a:t>方</a:t>
            </a:r>
          </a:p>
          <a:p>
            <a:pPr indent="713740" algn="just">
              <a:lnSpc>
                <a:spcPct val="150000"/>
              </a:lnSpc>
              <a:spcAft>
                <a:spcPct val="0"/>
              </a:spcAft>
            </a:pPr>
            <a:r>
              <a:rPr lang="zh-CN" altLang="zh-CN" sz="4800" b="1" kern="100">
                <a:ln w="22225">
                  <a:solidFill>
                    <a:srgbClr val="0000FF"/>
                  </a:solidFill>
                  <a:prstDash val="solid"/>
                </a:ln>
                <a:solidFill>
                  <a:srgbClr val="FF0000"/>
                </a:solidFill>
                <a:effectLst/>
                <a:latin typeface="经典特黑简" panose="02010609010101010101" charset="-122"/>
                <a:ea typeface="经典特黑简" panose="02010609010101010101" charset="-122"/>
                <a:cs typeface="Times New Roman" panose="02020603050405020304" pitchFamily="18" charset="0"/>
                <a:sym typeface="+mn-ea"/>
              </a:rPr>
              <a:t>法</a:t>
            </a:r>
          </a:p>
        </p:txBody>
      </p:sp>
      <p:sp>
        <p:nvSpPr>
          <p:cNvPr id="10" name="矩形 9"/>
          <p:cNvSpPr/>
          <p:nvPr/>
        </p:nvSpPr>
        <p:spPr>
          <a:xfrm>
            <a:off x="1846580" y="678180"/>
            <a:ext cx="9968230" cy="6322060"/>
          </a:xfrm>
          <a:prstGeom prst="rect">
            <a:avLst/>
          </a:prstGeom>
        </p:spPr>
        <p:txBody>
          <a:bodyPr wrap="square" lIns="121898" tIns="60948" rIns="121898" bIns="60948">
            <a:spAutoFit/>
          </a:bodyPr>
          <a:lstStyle/>
          <a:p>
            <a:pPr indent="713740" algn="l">
              <a:lnSpc>
                <a:spcPct val="140000"/>
              </a:lnSpc>
              <a:spcAft>
                <a:spcPct val="0"/>
              </a:spcAft>
            </a:pPr>
            <a:r>
              <a:rPr lang="en-US" altLang="zh-CN" b="1" kern="100">
                <a:latin typeface="黑体" panose="02010609060101010101" charset="-122"/>
                <a:ea typeface="黑体" panose="02010609060101010101" charset="-122"/>
                <a:cs typeface="黑体" panose="02010609060101010101" charset="-122"/>
              </a:rPr>
              <a:t>                   </a:t>
            </a:r>
            <a:r>
              <a:rPr lang="zh-CN" altLang="zh-CN" b="1" kern="100">
                <a:solidFill>
                  <a:srgbClr val="C00000"/>
                </a:solidFill>
                <a:latin typeface="黑体" panose="02010609060101010101" charset="-122"/>
                <a:ea typeface="黑体" panose="02010609060101010101" charset="-122"/>
                <a:cs typeface="黑体" panose="02010609060101010101" charset="-122"/>
              </a:rPr>
              <a:t>文字型材料</a:t>
            </a:r>
            <a:endParaRPr lang="zh-CN" altLang="zh-CN" sz="1000" b="1" kern="100">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r>
              <a:rPr lang="en-US" altLang="zh-CN" b="1" kern="100">
                <a:latin typeface="黑体" panose="02010609060101010101" charset="-122"/>
                <a:ea typeface="黑体" panose="02010609060101010101" charset="-122"/>
                <a:cs typeface="黑体" panose="02010609060101010101" charset="-122"/>
              </a:rPr>
              <a:t>①</a:t>
            </a:r>
            <a:r>
              <a:rPr lang="zh-CN" altLang="zh-CN" b="1" kern="100">
                <a:solidFill>
                  <a:srgbClr val="FF0000"/>
                </a:solidFill>
                <a:latin typeface="黑体" panose="02010609060101010101" charset="-122"/>
                <a:ea typeface="黑体" panose="02010609060101010101" charset="-122"/>
                <a:cs typeface="黑体" panose="02010609060101010101" charset="-122"/>
              </a:rPr>
              <a:t>关注材料出处</a:t>
            </a:r>
            <a:r>
              <a:rPr lang="zh-CN" altLang="zh-CN" b="1" kern="100">
                <a:latin typeface="黑体" panose="02010609060101010101" charset="-122"/>
                <a:ea typeface="黑体" panose="02010609060101010101" charset="-122"/>
                <a:cs typeface="黑体" panose="02010609060101010101" charset="-122"/>
              </a:rPr>
              <a:t>，弄清文本体裁类型及话题</a:t>
            </a:r>
          </a:p>
          <a:p>
            <a:pPr indent="711200" algn="just">
              <a:lnSpc>
                <a:spcPct val="140000"/>
              </a:lnSpc>
              <a:spcAft>
                <a:spcPct val="0"/>
              </a:spcAft>
            </a:pPr>
            <a:r>
              <a:rPr lang="en-US" altLang="zh-CN" b="1" kern="100">
                <a:latin typeface="黑体" panose="02010609060101010101" charset="-122"/>
                <a:ea typeface="黑体" panose="02010609060101010101" charset="-122"/>
                <a:cs typeface="Times New Roman" panose="02020603050405020304" pitchFamily="18" charset="0"/>
                <a:sym typeface="+mn-ea"/>
              </a:rPr>
              <a:t>②</a:t>
            </a:r>
            <a:r>
              <a:rPr lang="zh-CN" altLang="zh-CN" b="1" kern="100">
                <a:latin typeface="黑体" panose="02010609060101010101" charset="-122"/>
                <a:ea typeface="黑体" panose="02010609060101010101" charset="-122"/>
                <a:cs typeface="Times New Roman" panose="02020603050405020304" pitchFamily="18" charset="0"/>
                <a:sym typeface="+mn-ea"/>
              </a:rPr>
              <a:t>针对不同文体，把握各自不同的核心内容</a:t>
            </a:r>
          </a:p>
          <a:p>
            <a:pPr indent="711200" algn="just">
              <a:lnSpc>
                <a:spcPct val="140000"/>
              </a:lnSpc>
              <a:spcAft>
                <a:spcPct val="0"/>
              </a:spcAft>
            </a:pPr>
            <a:endParaRPr lang="zh-CN" altLang="zh-CN" b="1" kern="100">
              <a:effectLst/>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endParaRPr lang="zh-CN" altLang="zh-CN" b="1" kern="100">
              <a:effectLst/>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endParaRPr lang="zh-CN" altLang="zh-CN" b="1" kern="100">
              <a:effectLst/>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endParaRPr lang="zh-CN" altLang="zh-CN" b="1" kern="100">
              <a:effectLst/>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endParaRPr lang="zh-CN" altLang="zh-CN" b="1" kern="100">
              <a:effectLst/>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endParaRPr lang="zh-CN" altLang="zh-CN" b="1" kern="100">
              <a:effectLst/>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endParaRPr lang="zh-CN" altLang="zh-CN" b="1" kern="100">
              <a:effectLst/>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r>
              <a:rPr lang="en-US" altLang="zh-CN" kern="100">
                <a:latin typeface="黑体" panose="02010609060101010101" charset="-122"/>
                <a:ea typeface="黑体" panose="02010609060101010101" charset="-122"/>
                <a:cs typeface="黑体" panose="02010609060101010101" charset="-122"/>
                <a:sym typeface="+mn-ea"/>
              </a:rPr>
              <a:t>③</a:t>
            </a:r>
            <a:r>
              <a:rPr lang="zh-CN" altLang="zh-CN" kern="100">
                <a:latin typeface="黑体" panose="02010609060101010101" charset="-122"/>
                <a:ea typeface="黑体" panose="02010609060101010101" charset="-122"/>
                <a:cs typeface="黑体" panose="02010609060101010101" charset="-122"/>
                <a:sym typeface="+mn-ea"/>
              </a:rPr>
              <a:t>以抓关键词语的形式找出各自的</a:t>
            </a:r>
            <a:r>
              <a:rPr lang="zh-CN" altLang="zh-CN" kern="100">
                <a:solidFill>
                  <a:srgbClr val="FF0000"/>
                </a:solidFill>
                <a:latin typeface="黑体" panose="02010609060101010101" charset="-122"/>
                <a:ea typeface="黑体" panose="02010609060101010101" charset="-122"/>
                <a:cs typeface="黑体" panose="02010609060101010101" charset="-122"/>
                <a:sym typeface="+mn-ea"/>
              </a:rPr>
              <a:t>侧重点</a:t>
            </a:r>
            <a:r>
              <a:rPr lang="en-US" altLang="zh-CN" kern="100">
                <a:latin typeface="黑体" panose="02010609060101010101" charset="-122"/>
                <a:ea typeface="黑体" panose="02010609060101010101" charset="-122"/>
                <a:cs typeface="黑体" panose="02010609060101010101" charset="-122"/>
                <a:sym typeface="+mn-ea"/>
              </a:rPr>
              <a:t>(</a:t>
            </a:r>
            <a:r>
              <a:rPr lang="zh-CN" altLang="zh-CN" kern="100">
                <a:latin typeface="黑体" panose="02010609060101010101" charset="-122"/>
                <a:ea typeface="黑体" panose="02010609060101010101" charset="-122"/>
                <a:cs typeface="黑体" panose="02010609060101010101" charset="-122"/>
                <a:sym typeface="+mn-ea"/>
              </a:rPr>
              <a:t>角度或方面</a:t>
            </a:r>
            <a:r>
              <a:rPr lang="en-US" altLang="zh-CN" kern="100">
                <a:latin typeface="黑体" panose="02010609060101010101" charset="-122"/>
                <a:ea typeface="黑体" panose="02010609060101010101" charset="-122"/>
                <a:cs typeface="黑体" panose="02010609060101010101" charset="-122"/>
                <a:sym typeface="+mn-ea"/>
              </a:rPr>
              <a:t>)</a:t>
            </a:r>
            <a:endParaRPr lang="zh-CN" altLang="zh-CN" kern="100">
              <a:effectLst/>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endParaRPr lang="zh-CN" altLang="zh-CN" b="1" kern="100">
              <a:effectLst/>
              <a:latin typeface="黑体" panose="02010609060101010101" charset="-122"/>
              <a:ea typeface="黑体" panose="02010609060101010101" charset="-122"/>
              <a:cs typeface="黑体" panose="02010609060101010101" charset="-122"/>
            </a:endParaRPr>
          </a:p>
        </p:txBody>
      </p:sp>
      <p:pic>
        <p:nvPicPr>
          <p:cNvPr id="4" name="图片 3"/>
          <p:cNvPicPr>
            <a:picLocks noChangeAspect="1"/>
          </p:cNvPicPr>
          <p:nvPr/>
        </p:nvPicPr>
        <p:blipFill>
          <a:blip r:embed="rId3"/>
          <a:stretch>
            <a:fillRect/>
          </a:stretch>
        </p:blipFill>
        <p:spPr>
          <a:xfrm>
            <a:off x="2566670" y="2277745"/>
            <a:ext cx="7910195" cy="343916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整体</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阅读    精</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准掌握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97472" y="1053465"/>
            <a:ext cx="1506855" cy="4523105"/>
          </a:xfrm>
          <a:prstGeom prst="rect">
            <a:avLst/>
          </a:prstGeom>
          <a:noFill/>
        </p:spPr>
        <p:txBody>
          <a:bodyPr wrap="none" rtlCol="0">
            <a:spAutoFit/>
          </a:bodyPr>
          <a:lstStyle/>
          <a:p>
            <a:pPr indent="713740" algn="just">
              <a:lnSpc>
                <a:spcPct val="150000"/>
              </a:lnSpc>
              <a:spcAft>
                <a:spcPct val="0"/>
              </a:spcAft>
            </a:pPr>
            <a:r>
              <a:rPr lang="zh-CN" altLang="zh-CN" sz="4800" b="1" kern="100">
                <a:ln w="22225">
                  <a:solidFill>
                    <a:srgbClr val="0000FF"/>
                  </a:solidFill>
                  <a:prstDash val="solid"/>
                </a:ln>
                <a:solidFill>
                  <a:srgbClr val="FF0000"/>
                </a:solidFill>
                <a:effectLst/>
                <a:latin typeface="经典特黑简" panose="02010609010101010101" charset="-122"/>
                <a:ea typeface="经典特黑简" panose="02010609010101010101" charset="-122"/>
                <a:cs typeface="Times New Roman" panose="02020603050405020304" pitchFamily="18" charset="0"/>
                <a:sym typeface="+mn-ea"/>
              </a:rPr>
              <a:t>阅</a:t>
            </a:r>
          </a:p>
          <a:p>
            <a:pPr indent="713740" algn="just">
              <a:lnSpc>
                <a:spcPct val="150000"/>
              </a:lnSpc>
              <a:spcAft>
                <a:spcPct val="0"/>
              </a:spcAft>
            </a:pPr>
            <a:r>
              <a:rPr lang="zh-CN" altLang="zh-CN" sz="4800" b="1" kern="100">
                <a:ln w="22225">
                  <a:solidFill>
                    <a:srgbClr val="0000FF"/>
                  </a:solidFill>
                  <a:prstDash val="solid"/>
                </a:ln>
                <a:solidFill>
                  <a:srgbClr val="FF0000"/>
                </a:solidFill>
                <a:effectLst/>
                <a:latin typeface="经典特黑简" panose="02010609010101010101" charset="-122"/>
                <a:ea typeface="经典特黑简" panose="02010609010101010101" charset="-122"/>
                <a:cs typeface="Times New Roman" panose="02020603050405020304" pitchFamily="18" charset="0"/>
                <a:sym typeface="+mn-ea"/>
              </a:rPr>
              <a:t>读</a:t>
            </a:r>
          </a:p>
          <a:p>
            <a:pPr indent="713740" algn="just">
              <a:lnSpc>
                <a:spcPct val="150000"/>
              </a:lnSpc>
              <a:spcAft>
                <a:spcPct val="0"/>
              </a:spcAft>
            </a:pPr>
            <a:r>
              <a:rPr lang="zh-CN" altLang="zh-CN" sz="4800" b="1" kern="100">
                <a:ln w="22225">
                  <a:solidFill>
                    <a:srgbClr val="0000FF"/>
                  </a:solidFill>
                  <a:prstDash val="solid"/>
                </a:ln>
                <a:solidFill>
                  <a:srgbClr val="FF0000"/>
                </a:solidFill>
                <a:effectLst/>
                <a:latin typeface="经典特黑简" panose="02010609010101010101" charset="-122"/>
                <a:ea typeface="经典特黑简" panose="02010609010101010101" charset="-122"/>
                <a:cs typeface="Times New Roman" panose="02020603050405020304" pitchFamily="18" charset="0"/>
                <a:sym typeface="+mn-ea"/>
              </a:rPr>
              <a:t>方</a:t>
            </a:r>
          </a:p>
          <a:p>
            <a:pPr indent="713740" algn="just">
              <a:lnSpc>
                <a:spcPct val="150000"/>
              </a:lnSpc>
              <a:spcAft>
                <a:spcPct val="0"/>
              </a:spcAft>
            </a:pPr>
            <a:r>
              <a:rPr lang="zh-CN" altLang="zh-CN" sz="4800" b="1" kern="100">
                <a:ln w="22225">
                  <a:solidFill>
                    <a:srgbClr val="0000FF"/>
                  </a:solidFill>
                  <a:prstDash val="solid"/>
                </a:ln>
                <a:solidFill>
                  <a:srgbClr val="FF0000"/>
                </a:solidFill>
                <a:effectLst/>
                <a:latin typeface="经典特黑简" panose="02010609010101010101" charset="-122"/>
                <a:ea typeface="经典特黑简" panose="02010609010101010101" charset="-122"/>
                <a:cs typeface="Times New Roman" panose="02020603050405020304" pitchFamily="18" charset="0"/>
                <a:sym typeface="+mn-ea"/>
              </a:rPr>
              <a:t>法</a:t>
            </a:r>
          </a:p>
        </p:txBody>
      </p:sp>
      <p:sp>
        <p:nvSpPr>
          <p:cNvPr id="5" name="矩形 4"/>
          <p:cNvSpPr/>
          <p:nvPr/>
        </p:nvSpPr>
        <p:spPr>
          <a:xfrm>
            <a:off x="1126490" y="660400"/>
            <a:ext cx="9897110" cy="4552315"/>
          </a:xfrm>
          <a:prstGeom prst="rect">
            <a:avLst/>
          </a:prstGeom>
        </p:spPr>
        <p:txBody>
          <a:bodyPr wrap="square" lIns="121898" tIns="60948" rIns="121898" bIns="60948">
            <a:spAutoFit/>
          </a:bodyPr>
          <a:lstStyle/>
          <a:p>
            <a:pPr indent="713740" algn="just">
              <a:lnSpc>
                <a:spcPct val="150000"/>
              </a:lnSpc>
              <a:spcAft>
                <a:spcPct val="0"/>
              </a:spcAft>
            </a:pPr>
            <a:r>
              <a:rPr lang="en-US" altLang="zh-CN" kern="100">
                <a:latin typeface="黑体" panose="02010609060101010101" charset="-122"/>
                <a:ea typeface="黑体" panose="02010609060101010101" charset="-122"/>
                <a:cs typeface="黑体" panose="02010609060101010101" charset="-122"/>
              </a:rPr>
              <a:t>                </a:t>
            </a:r>
            <a:r>
              <a:rPr lang="en-US" altLang="zh-CN" kern="100">
                <a:solidFill>
                  <a:srgbClr val="C00000"/>
                </a:solidFill>
                <a:latin typeface="黑体" panose="02010609060101010101" charset="-122"/>
                <a:ea typeface="黑体" panose="02010609060101010101" charset="-122"/>
                <a:cs typeface="黑体" panose="02010609060101010101" charset="-122"/>
              </a:rPr>
              <a:t> </a:t>
            </a:r>
            <a:r>
              <a:rPr lang="zh-CN" altLang="zh-CN" kern="100">
                <a:solidFill>
                  <a:srgbClr val="C00000"/>
                </a:solidFill>
                <a:latin typeface="黑体" panose="02010609060101010101" charset="-122"/>
                <a:ea typeface="黑体" panose="02010609060101010101" charset="-122"/>
                <a:cs typeface="黑体" panose="02010609060101010101" charset="-122"/>
              </a:rPr>
              <a:t>图表型材料</a:t>
            </a:r>
            <a:endParaRPr lang="zh-CN" altLang="zh-CN" sz="1000" kern="100">
              <a:solidFill>
                <a:srgbClr val="C00000"/>
              </a:solidFill>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r>
              <a:rPr lang="en-US" altLang="zh-CN" kern="100">
                <a:latin typeface="黑体" panose="02010609060101010101" charset="-122"/>
                <a:ea typeface="黑体" panose="02010609060101010101" charset="-122"/>
                <a:cs typeface="黑体" panose="02010609060101010101" charset="-122"/>
              </a:rPr>
              <a:t>①</a:t>
            </a:r>
            <a:r>
              <a:rPr lang="zh-CN" altLang="zh-CN" kern="100">
                <a:latin typeface="黑体" panose="02010609060101010101" charset="-122"/>
                <a:ea typeface="黑体" panose="02010609060101010101" charset="-122"/>
                <a:cs typeface="黑体" panose="02010609060101010101" charset="-122"/>
              </a:rPr>
              <a:t>抓住图表</a:t>
            </a:r>
            <a:r>
              <a:rPr lang="zh-CN" altLang="zh-CN" kern="100">
                <a:solidFill>
                  <a:srgbClr val="0000FF"/>
                </a:solidFill>
                <a:latin typeface="黑体" panose="02010609060101010101" charset="-122"/>
                <a:ea typeface="黑体" panose="02010609060101010101" charset="-122"/>
                <a:cs typeface="黑体" panose="02010609060101010101" charset="-122"/>
              </a:rPr>
              <a:t>标题</a:t>
            </a:r>
            <a:r>
              <a:rPr lang="zh-CN" altLang="zh-CN" kern="100">
                <a:latin typeface="黑体" panose="02010609060101010101" charset="-122"/>
                <a:ea typeface="黑体" panose="02010609060101010101" charset="-122"/>
                <a:cs typeface="黑体" panose="02010609060101010101" charset="-122"/>
              </a:rPr>
              <a:t>及</a:t>
            </a:r>
            <a:r>
              <a:rPr lang="zh-CN" altLang="zh-CN" kern="100">
                <a:solidFill>
                  <a:srgbClr val="0000FF"/>
                </a:solidFill>
                <a:latin typeface="黑体" panose="02010609060101010101" charset="-122"/>
                <a:ea typeface="黑体" panose="02010609060101010101" charset="-122"/>
                <a:cs typeface="黑体" panose="02010609060101010101" charset="-122"/>
              </a:rPr>
              <a:t>图脚</a:t>
            </a:r>
            <a:r>
              <a:rPr lang="zh-CN" altLang="zh-CN" kern="100">
                <a:latin typeface="黑体" panose="02010609060101010101" charset="-122"/>
                <a:ea typeface="黑体" panose="02010609060101010101" charset="-122"/>
                <a:cs typeface="黑体" panose="02010609060101010101" charset="-122"/>
              </a:rPr>
              <a:t>，了解图表</a:t>
            </a:r>
            <a:r>
              <a:rPr lang="zh-CN" altLang="zh-CN" kern="100">
                <a:solidFill>
                  <a:srgbClr val="FF0000"/>
                </a:solidFill>
                <a:latin typeface="黑体" panose="02010609060101010101" charset="-122"/>
                <a:ea typeface="黑体" panose="02010609060101010101" charset="-122"/>
                <a:cs typeface="黑体" panose="02010609060101010101" charset="-122"/>
              </a:rPr>
              <a:t>内容</a:t>
            </a:r>
            <a:r>
              <a:rPr lang="zh-CN" altLang="zh-CN" kern="100">
                <a:latin typeface="黑体" panose="02010609060101010101" charset="-122"/>
                <a:ea typeface="黑体" panose="02010609060101010101" charset="-122"/>
                <a:cs typeface="黑体" panose="02010609060101010101" charset="-122"/>
              </a:rPr>
              <a:t>。</a:t>
            </a:r>
            <a:endParaRPr lang="zh-CN" altLang="zh-CN" sz="1000" kern="100">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r>
              <a:rPr lang="en-US" altLang="zh-CN" kern="100">
                <a:latin typeface="黑体" panose="02010609060101010101" charset="-122"/>
                <a:ea typeface="黑体" panose="02010609060101010101" charset="-122"/>
                <a:cs typeface="黑体" panose="02010609060101010101" charset="-122"/>
              </a:rPr>
              <a:t>②</a:t>
            </a:r>
            <a:r>
              <a:rPr lang="zh-CN" altLang="zh-CN" kern="100">
                <a:latin typeface="黑体" panose="02010609060101010101" charset="-122"/>
                <a:ea typeface="黑体" panose="02010609060101010101" charset="-122"/>
                <a:cs typeface="黑体" panose="02010609060101010101" charset="-122"/>
              </a:rPr>
              <a:t>遵循读图步骤：</a:t>
            </a:r>
            <a:endParaRPr lang="zh-CN" altLang="zh-CN" sz="1000" kern="100">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r>
              <a:rPr lang="en-US" altLang="zh-CN" kern="100">
                <a:latin typeface="黑体" panose="02010609060101010101" charset="-122"/>
                <a:ea typeface="黑体" panose="02010609060101010101" charset="-122"/>
                <a:cs typeface="黑体" panose="02010609060101010101" charset="-122"/>
              </a:rPr>
              <a:t>  </a:t>
            </a:r>
            <a:r>
              <a:rPr lang="zh-CN" altLang="zh-CN" kern="100">
                <a:solidFill>
                  <a:srgbClr val="7030A0"/>
                </a:solidFill>
                <a:latin typeface="黑体" panose="02010609060101010101" charset="-122"/>
                <a:ea typeface="黑体" panose="02010609060101010101" charset="-122"/>
                <a:cs typeface="黑体" panose="02010609060101010101" charset="-122"/>
              </a:rPr>
              <a:t>柱状图</a:t>
            </a:r>
            <a:r>
              <a:rPr lang="zh-CN" altLang="zh-CN" kern="100">
                <a:latin typeface="黑体" panose="02010609060101010101" charset="-122"/>
                <a:ea typeface="黑体" panose="02010609060101010101" charset="-122"/>
                <a:cs typeface="黑体" panose="02010609060101010101" charset="-122"/>
              </a:rPr>
              <a:t>：数据的变化或者图形比较。</a:t>
            </a:r>
            <a:endParaRPr lang="zh-CN" altLang="zh-CN" sz="1000" kern="100">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r>
              <a:rPr lang="en-US" altLang="zh-CN" kern="100">
                <a:latin typeface="黑体" panose="02010609060101010101" charset="-122"/>
                <a:ea typeface="黑体" panose="02010609060101010101" charset="-122"/>
                <a:cs typeface="黑体" panose="02010609060101010101" charset="-122"/>
              </a:rPr>
              <a:t>  </a:t>
            </a:r>
            <a:r>
              <a:rPr lang="zh-CN" altLang="zh-CN" kern="100">
                <a:solidFill>
                  <a:srgbClr val="7030A0"/>
                </a:solidFill>
                <a:latin typeface="黑体" panose="02010609060101010101" charset="-122"/>
                <a:ea typeface="黑体" panose="02010609060101010101" charset="-122"/>
                <a:cs typeface="黑体" panose="02010609060101010101" charset="-122"/>
              </a:rPr>
              <a:t>环形图</a:t>
            </a:r>
            <a:r>
              <a:rPr lang="zh-CN" altLang="zh-CN" kern="100">
                <a:latin typeface="黑体" panose="02010609060101010101" charset="-122"/>
                <a:ea typeface="黑体" panose="02010609060101010101" charset="-122"/>
                <a:cs typeface="黑体" panose="02010609060101010101" charset="-122"/>
              </a:rPr>
              <a:t>：部分与整体的关系。</a:t>
            </a:r>
            <a:endParaRPr lang="zh-CN" altLang="zh-CN" sz="1000" kern="100">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r>
              <a:rPr lang="en-US" altLang="zh-CN" kern="100">
                <a:latin typeface="黑体" panose="02010609060101010101" charset="-122"/>
                <a:ea typeface="黑体" panose="02010609060101010101" charset="-122"/>
                <a:cs typeface="黑体" panose="02010609060101010101" charset="-122"/>
              </a:rPr>
              <a:t>  </a:t>
            </a:r>
            <a:r>
              <a:rPr lang="zh-CN" altLang="zh-CN" kern="100">
                <a:solidFill>
                  <a:srgbClr val="7030A0"/>
                </a:solidFill>
                <a:latin typeface="黑体" panose="02010609060101010101" charset="-122"/>
                <a:ea typeface="黑体" panose="02010609060101010101" charset="-122"/>
                <a:cs typeface="黑体" panose="02010609060101010101" charset="-122"/>
              </a:rPr>
              <a:t>饼状图</a:t>
            </a:r>
            <a:r>
              <a:rPr lang="zh-CN" altLang="zh-CN" kern="100">
                <a:latin typeface="黑体" panose="02010609060101010101" charset="-122"/>
                <a:ea typeface="黑体" panose="02010609060101010101" charset="-122"/>
                <a:cs typeface="黑体" panose="02010609060101010101" charset="-122"/>
              </a:rPr>
              <a:t>：每个值占总体价值的份额。</a:t>
            </a:r>
            <a:endParaRPr lang="zh-CN" altLang="zh-CN" sz="1000" kern="100">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r>
              <a:rPr lang="en-US" altLang="zh-CN" kern="100">
                <a:latin typeface="黑体" panose="02010609060101010101" charset="-122"/>
                <a:ea typeface="黑体" panose="02010609060101010101" charset="-122"/>
                <a:cs typeface="黑体" panose="02010609060101010101" charset="-122"/>
              </a:rPr>
              <a:t>  </a:t>
            </a:r>
            <a:r>
              <a:rPr lang="zh-CN" altLang="zh-CN" kern="100">
                <a:solidFill>
                  <a:srgbClr val="7030A0"/>
                </a:solidFill>
                <a:latin typeface="黑体" panose="02010609060101010101" charset="-122"/>
                <a:ea typeface="黑体" panose="02010609060101010101" charset="-122"/>
                <a:cs typeface="黑体" panose="02010609060101010101" charset="-122"/>
              </a:rPr>
              <a:t>折线图</a:t>
            </a:r>
            <a:r>
              <a:rPr lang="zh-CN" altLang="zh-CN" kern="100">
                <a:latin typeface="黑体" panose="02010609060101010101" charset="-122"/>
                <a:ea typeface="黑体" panose="02010609060101010101" charset="-122"/>
                <a:cs typeface="黑体" panose="02010609060101010101" charset="-122"/>
              </a:rPr>
              <a:t>：数据的变化趋势。</a:t>
            </a:r>
            <a:endParaRPr lang="zh-CN" altLang="zh-CN" sz="1000" kern="100">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r>
              <a:rPr lang="en-US" altLang="zh-CN" kern="100">
                <a:latin typeface="黑体" panose="02010609060101010101" charset="-122"/>
                <a:ea typeface="黑体" panose="02010609060101010101" charset="-122"/>
                <a:cs typeface="黑体" panose="02010609060101010101" charset="-122"/>
              </a:rPr>
              <a:t>  </a:t>
            </a:r>
            <a:r>
              <a:rPr lang="zh-CN" altLang="zh-CN" kern="100">
                <a:solidFill>
                  <a:srgbClr val="7030A0"/>
                </a:solidFill>
                <a:latin typeface="黑体" panose="02010609060101010101" charset="-122"/>
                <a:ea typeface="黑体" panose="02010609060101010101" charset="-122"/>
                <a:cs typeface="黑体" panose="02010609060101010101" charset="-122"/>
              </a:rPr>
              <a:t>表格图</a:t>
            </a:r>
            <a:r>
              <a:rPr lang="zh-CN" altLang="zh-CN" kern="100">
                <a:latin typeface="黑体" panose="02010609060101010101" charset="-122"/>
                <a:ea typeface="黑体" panose="02010609060101010101" charset="-122"/>
                <a:cs typeface="黑体" panose="02010609060101010101" charset="-122"/>
              </a:rPr>
              <a:t>：重点栏目和数据变化。</a:t>
            </a:r>
            <a:endParaRPr lang="zh-CN" altLang="zh-CN" kern="100">
              <a:effectLst/>
              <a:latin typeface="黑体" panose="02010609060101010101" charset="-122"/>
              <a:ea typeface="黑体" panose="02010609060101010101" charset="-122"/>
              <a:cs typeface="黑体" panose="02010609060101010101" charset="-122"/>
            </a:endParaRPr>
          </a:p>
        </p:txBody>
      </p:sp>
      <p:pic>
        <p:nvPicPr>
          <p:cNvPr id="7" name="图片 6"/>
          <p:cNvPicPr>
            <a:picLocks noChangeAspect="1"/>
          </p:cNvPicPr>
          <p:nvPr/>
        </p:nvPicPr>
        <p:blipFill>
          <a:blip r:embed="rId3"/>
          <a:stretch>
            <a:fillRect/>
          </a:stretch>
        </p:blipFill>
        <p:spPr>
          <a:xfrm>
            <a:off x="4655185" y="5158105"/>
            <a:ext cx="3054350" cy="1607185"/>
          </a:xfrm>
          <a:prstGeom prst="rect">
            <a:avLst/>
          </a:prstGeom>
        </p:spPr>
      </p:pic>
      <p:pic>
        <p:nvPicPr>
          <p:cNvPr id="11" name="图片 10"/>
          <p:cNvPicPr>
            <a:picLocks noChangeAspect="1"/>
          </p:cNvPicPr>
          <p:nvPr/>
        </p:nvPicPr>
        <p:blipFill>
          <a:blip r:embed="rId4"/>
          <a:stretch>
            <a:fillRect/>
          </a:stretch>
        </p:blipFill>
        <p:spPr>
          <a:xfrm>
            <a:off x="2279015" y="5085715"/>
            <a:ext cx="2035175" cy="1595120"/>
          </a:xfrm>
          <a:prstGeom prst="rect">
            <a:avLst/>
          </a:prstGeom>
        </p:spPr>
      </p:pic>
      <p:pic>
        <p:nvPicPr>
          <p:cNvPr id="12" name="图片 11"/>
          <p:cNvPicPr>
            <a:picLocks noChangeAspect="1"/>
          </p:cNvPicPr>
          <p:nvPr/>
        </p:nvPicPr>
        <p:blipFill>
          <a:blip r:embed="rId5"/>
          <a:stretch>
            <a:fillRect/>
          </a:stretch>
        </p:blipFill>
        <p:spPr>
          <a:xfrm>
            <a:off x="7751445" y="5085715"/>
            <a:ext cx="3206115" cy="1514475"/>
          </a:xfrm>
          <a:prstGeom prst="rect">
            <a:avLst/>
          </a:prstGeom>
        </p:spPr>
      </p:pic>
      <p:pic>
        <p:nvPicPr>
          <p:cNvPr id="13" name="图片 12"/>
          <p:cNvPicPr>
            <a:picLocks noChangeAspect="1"/>
          </p:cNvPicPr>
          <p:nvPr/>
        </p:nvPicPr>
        <p:blipFill>
          <a:blip r:embed="rId6"/>
          <a:stretch>
            <a:fillRect/>
          </a:stretch>
        </p:blipFill>
        <p:spPr>
          <a:xfrm>
            <a:off x="7399020" y="765810"/>
            <a:ext cx="3558540" cy="1903730"/>
          </a:xfrm>
          <a:prstGeom prst="rect">
            <a:avLst/>
          </a:prstGeom>
        </p:spPr>
      </p:pic>
      <p:pic>
        <p:nvPicPr>
          <p:cNvPr id="15" name="图片 14"/>
          <p:cNvPicPr>
            <a:picLocks noChangeAspect="1"/>
          </p:cNvPicPr>
          <p:nvPr/>
        </p:nvPicPr>
        <p:blipFill>
          <a:blip r:embed="rId7">
            <a:clrChange>
              <a:clrFrom>
                <a:srgbClr val="FFFFFF">
                  <a:alpha val="100000"/>
                </a:srgbClr>
              </a:clrFrom>
              <a:clrTo>
                <a:srgbClr val="FFFFFF">
                  <a:alpha val="100000"/>
                  <a:alpha val="0"/>
                </a:srgbClr>
              </a:clrTo>
            </a:clrChange>
          </a:blip>
          <a:stretch>
            <a:fillRect/>
          </a:stretch>
        </p:blipFill>
        <p:spPr>
          <a:xfrm>
            <a:off x="7823200" y="2781935"/>
            <a:ext cx="2395855" cy="218313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89206" y="41102"/>
            <a:ext cx="11412000" cy="6838950"/>
          </a:xfrm>
          <a:prstGeom prst="rect">
            <a:avLst/>
          </a:prstGeom>
        </p:spPr>
        <p:txBody>
          <a:bodyPr wrap="square" lIns="121898" tIns="60948" rIns="121898" bIns="60948">
            <a:spAutoFit/>
          </a:bodyPr>
          <a:lstStyle/>
          <a:p>
            <a:pPr algn="ctr">
              <a:lnSpc>
                <a:spcPct val="140000"/>
              </a:lnSpc>
              <a:spcAft>
                <a:spcPct val="0"/>
              </a:spcAft>
            </a:pPr>
            <a:r>
              <a:rPr lang="zh-CN" altLang="zh-CN" b="1" kern="100" spc="-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整体阅读示例</a:t>
            </a:r>
            <a:endParaRPr lang="zh-CN" altLang="zh-CN" kern="100" spc="-100">
              <a:latin typeface="宋体" panose="02010600030101010101" pitchFamily="2" charset="-122"/>
              <a:ea typeface="宋体" panose="02010600030101010101" pitchFamily="2" charset="-122"/>
              <a:cs typeface="Courier New" panose="02070309020205020404" pitchFamily="49" charset="0"/>
            </a:endParaRPr>
          </a:p>
          <a:p>
            <a:pPr algn="just">
              <a:lnSpc>
                <a:spcPct val="140000"/>
              </a:lnSpc>
              <a:spcAft>
                <a:spcPct val="0"/>
              </a:spcAft>
            </a:pPr>
            <a:r>
              <a:rPr lang="zh-CN" altLang="zh-CN" b="1" kern="100" spc="-100">
                <a:latin typeface="Times New Roman" panose="02020603050405020304" pitchFamily="18" charset="0"/>
                <a:ea typeface="方正中等线简体" panose="03000509000000000000" pitchFamily="65" charset="-122"/>
                <a:cs typeface="Times New Roman" panose="02020603050405020304" pitchFamily="18" charset="0"/>
              </a:rPr>
              <a:t>阅读下面的文字，完成文后题目。</a:t>
            </a:r>
            <a:endParaRPr lang="zh-CN" altLang="zh-CN" kern="100" spc="-100">
              <a:latin typeface="宋体" panose="02010600030101010101" pitchFamily="2" charset="-122"/>
              <a:ea typeface="宋体" panose="02010600030101010101" pitchFamily="2" charset="-122"/>
              <a:cs typeface="Courier New" panose="02070309020205020404" pitchFamily="49" charset="0"/>
            </a:endParaRPr>
          </a:p>
          <a:p>
            <a:pPr indent="713740" algn="just">
              <a:lnSpc>
                <a:spcPct val="140000"/>
              </a:lnSpc>
              <a:spcAft>
                <a:spcPct val="0"/>
              </a:spcAft>
            </a:pPr>
            <a:r>
              <a:rPr lang="zh-CN" altLang="zh-CN" b="1" kern="100" spc="-100">
                <a:latin typeface="Times New Roman" panose="02020603050405020304" pitchFamily="18" charset="0"/>
                <a:ea typeface="方正中等线简体" panose="03000509000000000000" pitchFamily="65" charset="-122"/>
                <a:cs typeface="Times New Roman" panose="02020603050405020304" pitchFamily="18" charset="0"/>
              </a:rPr>
              <a:t>材料一：</a:t>
            </a:r>
            <a:endParaRPr lang="zh-CN" altLang="zh-CN" kern="100" spc="-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40000"/>
              </a:lnSpc>
              <a:spcAft>
                <a:spcPct val="0"/>
              </a:spcAft>
            </a:pPr>
            <a:r>
              <a:rPr lang="zh-CN" altLang="zh-CN" kern="100" spc="-100">
                <a:latin typeface="Times New Roman" panose="02020603050405020304" pitchFamily="18" charset="0"/>
                <a:ea typeface="楷体_GB2312" panose="02010609030101010101" pitchFamily="49" charset="-122"/>
                <a:cs typeface="Times New Roman" panose="02020603050405020304" pitchFamily="18" charset="0"/>
              </a:rPr>
              <a:t>创新是引领发展的第一动力，知识产权是加快动能转换、结构优化的重要支撑。我国经济已由高速增长阶段转向高质量发展阶段，正处在转变发展方式、转换增长动力的攻关期。要顺利跨越这个关口，就必须激发出创新这个第一动力，走创新驱动发展道路；就必须</a:t>
            </a:r>
            <a:r>
              <a:rPr lang="en-US" altLang="zh-CN" kern="100" spc="-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kern="100" spc="-100">
                <a:latin typeface="Times New Roman" panose="02020603050405020304" pitchFamily="18" charset="0"/>
                <a:ea typeface="楷体_GB2312" panose="02010609030101010101" pitchFamily="49" charset="-122"/>
                <a:cs typeface="Times New Roman" panose="02020603050405020304" pitchFamily="18" charset="0"/>
              </a:rPr>
              <a:t>倡导创新文化，强化知识产权创造、保护、运用</a:t>
            </a:r>
            <a:r>
              <a:rPr lang="en-US" altLang="zh-CN" kern="100" spc="-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kern="100" spc="-100">
                <a:latin typeface="Times New Roman" panose="02020603050405020304" pitchFamily="18" charset="0"/>
                <a:ea typeface="楷体_GB2312" panose="02010609030101010101" pitchFamily="49" charset="-122"/>
                <a:cs typeface="Times New Roman" panose="02020603050405020304" pitchFamily="18" charset="0"/>
              </a:rPr>
              <a:t>。我们要进一步发挥好知识产权的技术供给和制度供给的双重作用，通过加强知识产权的创造和运用，不断为实体经济发展注入新动力；通过强化知识产权保护，推动构建更加公平公正、开放透明的市场环境。</a:t>
            </a:r>
          </a:p>
          <a:p>
            <a:pPr indent="711200" algn="just">
              <a:lnSpc>
                <a:spcPct val="140000"/>
              </a:lnSpc>
              <a:spcAft>
                <a:spcPct val="0"/>
              </a:spcAft>
            </a:pPr>
            <a:r>
              <a:rPr lang="en-US" altLang="zh-CN" kern="100">
                <a:latin typeface="Times New Roman" panose="02020603050405020304" pitchFamily="18" charset="0"/>
                <a:ea typeface="宋体" panose="02010600030101010101" pitchFamily="2" charset="-122"/>
                <a:cs typeface="Courier New" panose="02070309020205020404" pitchFamily="49" charset="0"/>
                <a:sym typeface="+mn-ea"/>
              </a:rPr>
              <a:t>(</a:t>
            </a:r>
            <a:r>
              <a:rPr lang="zh-CN" altLang="zh-CN" kern="100">
                <a:latin typeface="Times New Roman" panose="02020603050405020304" pitchFamily="18" charset="0"/>
                <a:ea typeface="宋体" panose="02010600030101010101" pitchFamily="2" charset="-122"/>
                <a:cs typeface="Times New Roman" panose="02020603050405020304" pitchFamily="18" charset="0"/>
                <a:sym typeface="+mn-ea"/>
              </a:rPr>
              <a:t>摘编自社论《播撒创新种子，守护创新中国</a:t>
            </a:r>
            <a:r>
              <a:rPr lang="en-US" altLang="zh-CN" kern="100">
                <a:latin typeface="Times New Roman" panose="02020603050405020304" pitchFamily="18" charset="0"/>
                <a:ea typeface="宋体" panose="02010600030101010101" pitchFamily="2" charset="-122"/>
                <a:cs typeface="Courier New" panose="02070309020205020404" pitchFamily="49" charset="0"/>
                <a:sym typeface="+mn-ea"/>
              </a:rPr>
              <a:t>——</a:t>
            </a:r>
            <a:r>
              <a:rPr lang="zh-CN" altLang="zh-CN" kern="100">
                <a:latin typeface="Times New Roman" panose="02020603050405020304" pitchFamily="18" charset="0"/>
                <a:ea typeface="宋体" panose="02010600030101010101" pitchFamily="2" charset="-122"/>
                <a:cs typeface="Times New Roman" panose="02020603050405020304" pitchFamily="18" charset="0"/>
                <a:sym typeface="+mn-ea"/>
              </a:rPr>
              <a:t>写在</a:t>
            </a:r>
            <a:r>
              <a:rPr lang="en-US" altLang="zh-CN" kern="100">
                <a:latin typeface="Times New Roman" panose="02020603050405020304" pitchFamily="18" charset="0"/>
                <a:ea typeface="宋体" panose="02010600030101010101" pitchFamily="2" charset="-122"/>
                <a:cs typeface="Courier New" panose="02070309020205020404" pitchFamily="49" charset="0"/>
                <a:sym typeface="+mn-ea"/>
              </a:rPr>
              <a:t>2018</a:t>
            </a:r>
            <a:r>
              <a:rPr lang="zh-CN" altLang="zh-CN" kern="100">
                <a:latin typeface="Times New Roman" panose="02020603050405020304" pitchFamily="18" charset="0"/>
                <a:ea typeface="宋体" panose="02010600030101010101" pitchFamily="2" charset="-122"/>
                <a:cs typeface="Times New Roman" panose="02020603050405020304" pitchFamily="18" charset="0"/>
                <a:sym typeface="+mn-ea"/>
              </a:rPr>
              <a:t>年全国知识产权宣传周活动启动之际》，《中国知识产权报》</a:t>
            </a:r>
            <a:r>
              <a:rPr lang="en-US" altLang="zh-CN" kern="100">
                <a:latin typeface="Times New Roman" panose="02020603050405020304" pitchFamily="18" charset="0"/>
                <a:ea typeface="宋体" panose="02010600030101010101" pitchFamily="2" charset="-122"/>
                <a:cs typeface="Courier New" panose="02070309020205020404" pitchFamily="49" charset="0"/>
                <a:sym typeface="+mn-ea"/>
              </a:rPr>
              <a:t>2018</a:t>
            </a:r>
            <a:r>
              <a:rPr lang="zh-CN" altLang="zh-CN" kern="100">
                <a:latin typeface="Times New Roman" panose="02020603050405020304" pitchFamily="18" charset="0"/>
                <a:ea typeface="宋体" panose="02010600030101010101" pitchFamily="2" charset="-122"/>
                <a:cs typeface="Times New Roman" panose="02020603050405020304" pitchFamily="18" charset="0"/>
                <a:sym typeface="+mn-ea"/>
              </a:rPr>
              <a:t>年</a:t>
            </a:r>
            <a:r>
              <a:rPr lang="en-US" altLang="zh-CN" kern="100">
                <a:latin typeface="Times New Roman" panose="02020603050405020304" pitchFamily="18" charset="0"/>
                <a:ea typeface="宋体" panose="02010600030101010101" pitchFamily="2" charset="-122"/>
                <a:cs typeface="Courier New" panose="02070309020205020404" pitchFamily="49" charset="0"/>
                <a:sym typeface="+mn-ea"/>
              </a:rPr>
              <a:t>4</a:t>
            </a:r>
            <a:r>
              <a:rPr lang="zh-CN" altLang="zh-CN" kern="100">
                <a:latin typeface="Times New Roman" panose="02020603050405020304" pitchFamily="18" charset="0"/>
                <a:ea typeface="宋体" panose="02010600030101010101" pitchFamily="2" charset="-122"/>
                <a:cs typeface="Times New Roman" panose="02020603050405020304" pitchFamily="18" charset="0"/>
                <a:sym typeface="+mn-ea"/>
              </a:rPr>
              <a:t>月</a:t>
            </a:r>
            <a:r>
              <a:rPr lang="en-US" altLang="zh-CN" kern="100">
                <a:latin typeface="Times New Roman" panose="02020603050405020304" pitchFamily="18" charset="0"/>
                <a:ea typeface="宋体" panose="02010600030101010101" pitchFamily="2" charset="-122"/>
                <a:cs typeface="Courier New" panose="02070309020205020404" pitchFamily="49" charset="0"/>
                <a:sym typeface="+mn-ea"/>
              </a:rPr>
              <a:t>20</a:t>
            </a:r>
            <a:r>
              <a:rPr lang="zh-CN" altLang="zh-CN" kern="100">
                <a:latin typeface="Times New Roman" panose="02020603050405020304" pitchFamily="18" charset="0"/>
                <a:ea typeface="宋体" panose="02010600030101010101" pitchFamily="2" charset="-122"/>
                <a:cs typeface="Times New Roman" panose="02020603050405020304" pitchFamily="18" charset="0"/>
                <a:sym typeface="+mn-ea"/>
              </a:rPr>
              <a:t>日</a:t>
            </a:r>
            <a:r>
              <a:rPr lang="en-US" altLang="zh-CN" kern="100">
                <a:latin typeface="Times New Roman" panose="02020603050405020304" pitchFamily="18" charset="0"/>
                <a:ea typeface="宋体" panose="02010600030101010101" pitchFamily="2" charset="-122"/>
                <a:cs typeface="Courier New" panose="02070309020205020404" pitchFamily="49" charset="0"/>
                <a:sym typeface="+mn-ea"/>
              </a:rPr>
              <a:t>)</a:t>
            </a:r>
            <a:endParaRPr lang="zh-CN" altLang="zh-CN" kern="100">
              <a:effectLst/>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40000"/>
              </a:lnSpc>
              <a:spcAft>
                <a:spcPct val="0"/>
              </a:spcAft>
            </a:pPr>
            <a:endParaRPr lang="zh-CN" altLang="zh-CN" kern="100" spc="-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 name="图片 1"/>
          <p:cNvPicPr>
            <a:picLocks noChangeAspect="1"/>
          </p:cNvPicPr>
          <p:nvPr/>
        </p:nvPicPr>
        <p:blipFill>
          <a:blip r:embed="rId2"/>
          <a:stretch>
            <a:fillRect/>
          </a:stretch>
        </p:blipFill>
        <p:spPr>
          <a:xfrm>
            <a:off x="7463155" y="333375"/>
            <a:ext cx="3514725" cy="1314450"/>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89206" y="267160"/>
            <a:ext cx="11412000" cy="695231"/>
          </a:xfrm>
          <a:prstGeom prst="rect">
            <a:avLst/>
          </a:prstGeom>
        </p:spPr>
        <p:txBody>
          <a:bodyPr wrap="square" lIns="121898" tIns="60948" rIns="121898" bIns="60948">
            <a:spAutoFit/>
          </a:bodyPr>
          <a:lstStyle/>
          <a:p>
            <a:pPr indent="713740" algn="just">
              <a:lnSpc>
                <a:spcPct val="150000"/>
              </a:lnSpc>
              <a:spcAft>
                <a:spcPct val="0"/>
              </a:spcAft>
            </a:pP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材料二：</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050"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984846" y="1134910"/>
            <a:ext cx="8220720" cy="3668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89206" y="4976183"/>
            <a:ext cx="11412000" cy="1333931"/>
          </a:xfrm>
          <a:prstGeom prst="rect">
            <a:avLst/>
          </a:prstGeom>
        </p:spPr>
        <p:txBody>
          <a:bodyPr wrap="square" lIns="121898" tIns="60948" rIns="121898" bIns="60948">
            <a:spAutoFit/>
          </a:bodyPr>
          <a:lstStyle/>
          <a:p>
            <a:pPr algn="r">
              <a:lnSpc>
                <a:spcPct val="150000"/>
              </a:lnSpc>
              <a:spcAft>
                <a:spcPct val="0"/>
              </a:spcAft>
            </a:pPr>
            <a:r>
              <a:rPr lang="en-US" altLang="zh-CN" sz="2800" kern="100">
                <a:latin typeface="Times New Roman" panose="02020603050405020304" pitchFamily="18" charset="0"/>
                <a:ea typeface="宋体" panose="02010600030101010101" pitchFamily="2" charset="-122"/>
                <a:cs typeface="Courier New" panose="02070309020205020404" pitchFamily="49" charset="0"/>
              </a:rPr>
              <a:t>(</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摘编自国家知识产权局知识产权发展</a:t>
            </a:r>
            <a:r>
              <a:rPr lang="zh-CN" altLang="zh-CN" sz="2800" kern="100" smtClean="0">
                <a:latin typeface="Times New Roman" panose="02020603050405020304" pitchFamily="18" charset="0"/>
                <a:ea typeface="宋体" panose="02010600030101010101" pitchFamily="2" charset="-122"/>
                <a:cs typeface="Times New Roman" panose="02020603050405020304" pitchFamily="18" charset="0"/>
              </a:rPr>
              <a:t>研究中心</a:t>
            </a:r>
            <a:endParaRPr lang="en-US" altLang="zh-CN" sz="2800" kern="100" smtClean="0">
              <a:latin typeface="Times New Roman" panose="02020603050405020304" pitchFamily="18" charset="0"/>
              <a:ea typeface="宋体" panose="02010600030101010101" pitchFamily="2" charset="-122"/>
              <a:cs typeface="Times New Roman" panose="02020603050405020304" pitchFamily="18" charset="0"/>
            </a:endParaRPr>
          </a:p>
          <a:p>
            <a:pPr algn="r">
              <a:lnSpc>
                <a:spcPct val="150000"/>
              </a:lnSpc>
              <a:spcAft>
                <a:spcPct val="0"/>
              </a:spcAft>
            </a:pPr>
            <a:r>
              <a:rPr lang="zh-CN" altLang="zh-CN" sz="2800" kern="10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2017</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年中国专利调查报告》</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Arial"/>
        <a:cs typeface="Arial"/>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159</Paragraphs>
  <Slides>20</Slides>
  <Notes>12</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20</vt:i4>
      </vt:variant>
    </vt:vector>
  </HeadingPairs>
  <TitlesOfParts>
    <vt:vector baseType="lpstr" size="34">
      <vt:lpstr>Arial</vt:lpstr>
      <vt:lpstr>Arial Black</vt:lpstr>
      <vt:lpstr>Calibri</vt:lpstr>
      <vt:lpstr>Times New Roman</vt:lpstr>
      <vt:lpstr>方正中等线简体</vt:lpstr>
      <vt:lpstr>黑体</vt:lpstr>
      <vt:lpstr>经典特黑简</vt:lpstr>
      <vt:lpstr>微软雅黑</vt:lpstr>
      <vt:lpstr>Courier New</vt:lpstr>
      <vt:lpstr>宋体</vt:lpstr>
      <vt:lpstr>楷体_GB2312</vt:lpstr>
      <vt:lpstr>华文细黑</vt:lpstr>
      <vt:lpstr>仿宋_GB2312</vt:lpstr>
      <vt:lpstr>8_Office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2021-12-05T11:38:27.078</cp:lastPrinted>
  <dcterms:created xsi:type="dcterms:W3CDTF">2021-12-05T11:38:27Z</dcterms:created>
  <dcterms:modified xsi:type="dcterms:W3CDTF">2021-12-05T03:38:29Z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