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8"/>
  </p:notesMasterIdLst>
  <p:sldIdLst>
    <p:sldId id="436" r:id="rId4"/>
    <p:sldId id="437" r:id="rId5"/>
    <p:sldId id="435" r:id="rId6"/>
    <p:sldId id="321" r:id="rId7"/>
    <p:sldId id="393" r:id="rId8"/>
    <p:sldId id="438" r:id="rId9"/>
    <p:sldId id="445" r:id="rId10"/>
    <p:sldId id="446" r:id="rId11"/>
    <p:sldId id="309" r:id="rId12"/>
    <p:sldId id="441" r:id="rId13"/>
    <p:sldId id="447" r:id="rId14"/>
    <p:sldId id="414" r:id="rId15"/>
    <p:sldId id="442" r:id="rId16"/>
    <p:sldId id="415" r:id="rId17"/>
    <p:sldId id="443" r:id="rId19"/>
    <p:sldId id="444" r:id="rId20"/>
    <p:sldId id="416" r:id="rId21"/>
    <p:sldId id="312" r:id="rId22"/>
    <p:sldId id="417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02"/>
      </p:cViewPr>
      <p:guideLst>
        <p:guide orient="horz" pos="2206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126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6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1746" name="文本占位符 2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1746" name="文本占位符 2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1746" name="文本占位符 2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8193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6147" name="椭圆 8194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48" name="椭圆 8195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49" name="椭圆 8196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0" name="椭圆 8197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1" name="椭圆 8198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2" name="椭圆 8199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4" name="标题 820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205" name="副标题 820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8193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10243" name="椭圆 8194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4" name="椭圆 8195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椭圆 8196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6" name="椭圆 8197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椭圆 8198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8" name="椭圆 8199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4" name="标题 820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205" name="副标题 820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7169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1027" name="椭圆 7170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" name="椭圆 7171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9" name="椭圆 7172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0" name="椭圆 7173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1" name="椭圆 7174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32" name="文本占位符 717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6" name="标题 717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7169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5123" name="椭圆 7170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4" name="椭圆 7171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5" name="椭圆 7172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6" name="椭圆 7173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7" name="椭圆 7174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28" name="文本占位符 717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132" name="标题 717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CA5X9MH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170815"/>
            <a:ext cx="3491865" cy="4491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71545" y="2590800"/>
            <a:ext cx="5695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 b="1"/>
              <a:t>什么是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zh-CN" sz="3600" b="1">
                <a:solidFill>
                  <a:srgbClr val="FF0000"/>
                </a:solidFill>
              </a:rPr>
              <a:t>所</a:t>
            </a:r>
            <a:r>
              <a:rPr lang="zh-CN" altLang="zh-CN" sz="3600" b="1">
                <a:solidFill>
                  <a:srgbClr val="FF0000"/>
                </a:solidFill>
              </a:rPr>
              <a:t>罗门王的指环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zh-CN" sz="3600"/>
              <a:t>？</a:t>
            </a:r>
            <a:endParaRPr lang="zh-CN" altLang="zh-CN" sz="3600"/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71755" y="1308100"/>
            <a:ext cx="88436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28600"/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）可可似乎很清楚那一团团柔软的毛线是干什么用的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它总是一口咬住露在外面的活线头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很快地飞到空中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把一整团线都打开来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就像一个纸风筝拖着一条极长的尾巴。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390" name="文本框 1"/>
          <p:cNvSpPr txBox="1"/>
          <p:nvPr/>
        </p:nvSpPr>
        <p:spPr>
          <a:xfrm>
            <a:off x="184785" y="4170045"/>
            <a:ext cx="840676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句中的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像一个纸风筝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很形象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运用比喻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可可一口咬住毛线飞到空中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的样子比作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拖着长尾巴的纸风筝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写出了可可的调皮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表现了作者对可可的喜爱之情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3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2865" y="31750"/>
            <a:ext cx="9156700" cy="68522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2"/>
          <p:cNvSpPr>
            <a:spLocks noGrp="1"/>
          </p:cNvSpPr>
          <p:nvPr/>
        </p:nvSpPr>
        <p:spPr>
          <a:xfrm>
            <a:off x="0" y="144463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000" b="1" dirty="0">
                <a:latin typeface="Calibri" panose="020F0502020204030204" pitchFamily="34" charset="0"/>
                <a:ea typeface="黑体" panose="02010609060101010101" pitchFamily="49" charset="-122"/>
              </a:rPr>
              <a:t>二、当一回</a:t>
            </a:r>
            <a:r>
              <a:rPr lang="en-US" altLang="zh-CN" sz="3000" b="1" dirty="0">
                <a:latin typeface="Calibri" panose="020F050202020403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000" b="1" dirty="0">
                <a:latin typeface="Calibri" panose="020F0502020204030204" pitchFamily="34" charset="0"/>
                <a:ea typeface="黑体" panose="02010609060101010101" pitchFamily="49" charset="-122"/>
              </a:rPr>
              <a:t>体验者</a:t>
            </a:r>
            <a:r>
              <a:rPr lang="en-US" altLang="zh-CN" sz="3000" b="1" dirty="0">
                <a:latin typeface="Calibri" panose="020F0502020204030204" pitchFamily="34" charset="0"/>
                <a:ea typeface="黑体" panose="02010609060101010101" pitchFamily="49" charset="-122"/>
              </a:rPr>
              <a:t>”</a:t>
            </a:r>
            <a:endParaRPr lang="en-US" altLang="zh-CN" sz="30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325438" y="782638"/>
            <a:ext cx="8491538" cy="396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80000"/>
              </a:lnSpc>
              <a:spcBef>
                <a:spcPct val="20000"/>
              </a:spcBef>
            </a:pPr>
            <a:r>
              <a:rPr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【</a:t>
            </a:r>
            <a:r>
              <a:rPr 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任务一</a:t>
            </a:r>
            <a:r>
              <a:rPr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】</a:t>
            </a:r>
            <a:r>
              <a:rPr 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转换视角</a:t>
            </a:r>
            <a:r>
              <a:rPr lang="zh-CN" altLang="en-US" sz="30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699" name="Text Box 1027"/>
          <p:cNvSpPr txBox="1"/>
          <p:nvPr/>
        </p:nvSpPr>
        <p:spPr>
          <a:xfrm>
            <a:off x="239713" y="1179513"/>
            <a:ext cx="86772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zh-CN" sz="36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转换视角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,用第一人称来表现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他人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眼中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的种种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怪现状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。可以从神情、心理活动等角度刻画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3" name="Text Box 9"/>
          <p:cNvSpPr txBox="1"/>
          <p:nvPr/>
        </p:nvSpPr>
        <p:spPr>
          <a:xfrm>
            <a:off x="127000" y="3069590"/>
            <a:ext cx="86296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那个星期天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当我带着那群小鸭子在我们园里青青的草上又蹲又爬又叫地走着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而心中正为它们的服从而暗自得意的时候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猛一抬头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却看见园子的栏杆边排着一排人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,他们全都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脸色煞白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9080" y="1576705"/>
            <a:ext cx="83578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一个男人在青青的草上又蹲又爬又叫</a:t>
            </a:r>
            <a:r>
              <a:rPr lang="zh-CN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后面跟着一群小鸭子。他不时地回头看小鸭子</a:t>
            </a:r>
            <a:r>
              <a:rPr lang="zh-CN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脸上露出得意的神情。小鸭子倒是挺可爱的</a:t>
            </a:r>
            <a:r>
              <a:rPr lang="zh-CN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但这个男人是疯了吗？难道他是一个痴呆症患者？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332105" y="1483995"/>
            <a:ext cx="85515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不过我到底还是叫了。我四周的人一个个都像生了根似的定在那里。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42570" y="1983740"/>
            <a:ext cx="86747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突然</a:t>
            </a:r>
            <a:r>
              <a:rPr lang="zh-CN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听到一声杀猪似的嚎叫</a:t>
            </a:r>
            <a:r>
              <a:rPr lang="zh-CN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只见一个看上去还挺正常的男人用尽全身力气</a:t>
            </a:r>
            <a:r>
              <a:rPr lang="zh-CN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向着天空发出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“哦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啊”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的叫声</a:t>
            </a:r>
            <a:r>
              <a:rPr lang="zh-CN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他这是怎么了？所有人都用惊疑的目光看着他</a:t>
            </a:r>
            <a:r>
              <a:rPr lang="zh-CN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胆子小的已经晕了过去。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3" name="Text Box 1027"/>
          <p:cNvSpPr txBox="1"/>
          <p:nvPr/>
        </p:nvSpPr>
        <p:spPr>
          <a:xfrm>
            <a:off x="106045" y="1004570"/>
            <a:ext cx="87776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我最想对科学家、小动物、观光客说些什么？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045" y="2203450"/>
            <a:ext cx="88125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读您的文章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我们真切感受到您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对动物、自然的挚爱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对生命的尊重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以及严谨求实的科学态度和为科学献身的精神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045" y="3771900"/>
            <a:ext cx="87776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你们遇到康拉德·劳伦兹先生真是幸运！你们又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聪明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可爱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而且还有一颗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感恩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的心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我也很喜欢你们。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410" y="5340350"/>
            <a:ext cx="8697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不要惊异于科学家的奇怪举动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科学家付出了很多艰辛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我们要向科学家学习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在生活中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关爱动物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照顾动物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/>
        </p:nvSpPr>
        <p:spPr>
          <a:xfrm>
            <a:off x="325438" y="782638"/>
            <a:ext cx="8491538" cy="396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80000"/>
              </a:lnSpc>
              <a:spcBef>
                <a:spcPct val="20000"/>
              </a:spcBef>
            </a:pPr>
            <a:r>
              <a:rPr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【</a:t>
            </a:r>
            <a:r>
              <a:rPr 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任务二</a:t>
            </a:r>
            <a:r>
              <a:rPr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】</a:t>
            </a:r>
            <a:r>
              <a:rPr 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解密视角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770" name="Text Box 1027"/>
          <p:cNvSpPr txBox="1"/>
          <p:nvPr/>
        </p:nvSpPr>
        <p:spPr>
          <a:xfrm>
            <a:off x="239713" y="1179513"/>
            <a:ext cx="86772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作者为什么把“疯子”“杀猪式的嚎叫”“怪物”等语言用在自己身上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这不是在“自黑”吗？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438" y="2347913"/>
            <a:ext cx="82581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作者从自己观察者的视角描写动物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将自己与动物放在同一个层面。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“疯子”“杀猪式的嚎叫”“怪物”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是“我”在他人眼里的形象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作者用他人的视角写出了自己的“可笑”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而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不是动物的蠢笨可笑。这是十分独特的写作视角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这一视角的运用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充分体现了作者对动物的尊重和由衷的喜爱之情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也引发了阅读者的思考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我们人类应该以怎样的姿态对待动物呢？</a:t>
            </a:r>
            <a:endParaRPr lang="zh-CN" altLang="zh-CN" sz="3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3" name="Rectangle 2"/>
          <p:cNvSpPr>
            <a:spLocks noGrp="1"/>
          </p:cNvSpPr>
          <p:nvPr/>
        </p:nvSpPr>
        <p:spPr>
          <a:xfrm>
            <a:off x="141288" y="749300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四、活动小结</a:t>
            </a:r>
            <a:endParaRPr lang="en-US" altLang="zh-CN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3794" name="文本框 1"/>
          <p:cNvSpPr txBox="1"/>
          <p:nvPr/>
        </p:nvSpPr>
        <p:spPr>
          <a:xfrm>
            <a:off x="260350" y="1657350"/>
            <a:ext cx="86233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在劳伦兹的笔下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动物给读者带来快乐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又唤起读者和作者的共鸣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,即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对动物朋友的敬意和同情。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      人和动物间竟能够建立起如此动人的友谊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这真是一种难得的幸福。文章不仅表现出作者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严谨求实的科学态度和为科学献身的崇高精神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还表现出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人与动物间平等共处的心境、人对动物的尊重和热爱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。作者以风趣的文笔既拉近了人与动物间的距离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也拉近了普通民众与科学研究之间的距离。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Rectangle 2"/>
          <p:cNvSpPr>
            <a:spLocks noGrp="1"/>
          </p:cNvSpPr>
          <p:nvPr/>
        </p:nvSpPr>
        <p:spPr>
          <a:xfrm>
            <a:off x="155575" y="439738"/>
            <a:ext cx="1908175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4818" name="文本框 1"/>
          <p:cNvSpPr txBox="1"/>
          <p:nvPr/>
        </p:nvSpPr>
        <p:spPr>
          <a:xfrm>
            <a:off x="0" y="2878138"/>
            <a:ext cx="1763713" cy="2122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笑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     谈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文本框 2"/>
          <p:cNvSpPr txBox="1"/>
          <p:nvPr/>
        </p:nvSpPr>
        <p:spPr>
          <a:xfrm>
            <a:off x="1876425" y="2295525"/>
            <a:ext cx="4702175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◆</a:t>
            </a:r>
            <a:r>
              <a:rPr lang="zh-CN" altLang="en-US" sz="3200" b="1" u="sng">
                <a:latin typeface="Arial" panose="020B0604020202020204" pitchFamily="34" charset="0"/>
                <a:ea typeface="宋体" panose="02010600030101010101" pitchFamily="2" charset="-122"/>
              </a:rPr>
              <a:t>动物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调皮可爱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有灵性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文本框 3"/>
          <p:cNvSpPr txBox="1"/>
          <p:nvPr/>
        </p:nvSpPr>
        <p:spPr>
          <a:xfrm>
            <a:off x="1876425" y="4006850"/>
            <a:ext cx="624046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◆</a:t>
            </a:r>
            <a:r>
              <a:rPr lang="zh-CN" altLang="en-US" sz="3200" b="1" u="sng">
                <a:latin typeface="Arial" panose="020B0604020202020204" pitchFamily="34" charset="0"/>
                <a:ea typeface="宋体" panose="02010600030101010101" pitchFamily="2" charset="-122"/>
              </a:rPr>
              <a:t>观察者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不顾尊严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,怪诞不经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2628900" y="2924175"/>
            <a:ext cx="0" cy="11525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 flipV="1">
            <a:off x="5508625" y="2708275"/>
            <a:ext cx="7938" cy="14954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2916238" y="2852738"/>
            <a:ext cx="0" cy="122396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4" name="文本框 7"/>
          <p:cNvSpPr txBox="1"/>
          <p:nvPr/>
        </p:nvSpPr>
        <p:spPr>
          <a:xfrm>
            <a:off x="1663700" y="2957513"/>
            <a:ext cx="96520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依赖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信任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5" name="文本框 8"/>
          <p:cNvSpPr txBox="1"/>
          <p:nvPr/>
        </p:nvSpPr>
        <p:spPr>
          <a:xfrm>
            <a:off x="2916238" y="2957513"/>
            <a:ext cx="963612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欣赏喜爱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6" name="文本框 9"/>
          <p:cNvSpPr txBox="1"/>
          <p:nvPr/>
        </p:nvSpPr>
        <p:spPr>
          <a:xfrm>
            <a:off x="4514850" y="3152775"/>
            <a:ext cx="963613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研究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7" name="文本框 10"/>
          <p:cNvSpPr txBox="1"/>
          <p:nvPr/>
        </p:nvSpPr>
        <p:spPr>
          <a:xfrm>
            <a:off x="5516563" y="2878138"/>
            <a:ext cx="2192337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严谨求实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为科学献身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8" name="文本框 11"/>
          <p:cNvSpPr txBox="1"/>
          <p:nvPr/>
        </p:nvSpPr>
        <p:spPr>
          <a:xfrm>
            <a:off x="7389813" y="2309813"/>
            <a:ext cx="1474787" cy="2236787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人与动物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和谐平等之境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4099"/>
          <p:cNvSpPr txBox="1"/>
          <p:nvPr/>
        </p:nvSpPr>
        <p:spPr>
          <a:xfrm>
            <a:off x="2987675" y="2205038"/>
            <a:ext cx="295275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动物笑谈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" y="948690"/>
            <a:ext cx="4572635" cy="4574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2"/>
          <p:cNvSpPr>
            <a:spLocks noGrp="1"/>
          </p:cNvSpPr>
          <p:nvPr/>
        </p:nvSpPr>
        <p:spPr>
          <a:xfrm>
            <a:off x="4637405" y="2205355"/>
            <a:ext cx="450659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Tx/>
            </a:pP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17.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动物笑谈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Tx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康拉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德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劳伦兹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1027"/>
          <p:cNvSpPr txBox="1"/>
          <p:nvPr/>
        </p:nvSpPr>
        <p:spPr>
          <a:xfrm>
            <a:off x="971550" y="21336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Text Box 1036"/>
          <p:cNvSpPr txBox="1"/>
          <p:nvPr/>
        </p:nvSpPr>
        <p:spPr>
          <a:xfrm>
            <a:off x="2484438" y="24209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Text Box 1038"/>
          <p:cNvSpPr txBox="1"/>
          <p:nvPr/>
        </p:nvSpPr>
        <p:spPr>
          <a:xfrm>
            <a:off x="3059113" y="22764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22560"/>
          <p:cNvSpPr txBox="1"/>
          <p:nvPr/>
        </p:nvSpPr>
        <p:spPr>
          <a:xfrm>
            <a:off x="684213" y="1611313"/>
            <a:ext cx="532765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读准下列字音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22561"/>
          <p:cNvSpPr txBox="1"/>
          <p:nvPr/>
        </p:nvSpPr>
        <p:spPr>
          <a:xfrm>
            <a:off x="53975" y="2276475"/>
            <a:ext cx="813117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怪（   ）　怪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诞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   ）　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驯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养（   ）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水（  ）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煞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白（   ）　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锢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   ）神采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奕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奕（    ） 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敛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   ）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蹒跚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   ）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蹿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乳（   ）　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匍匐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      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Text Box 1027"/>
          <p:cNvSpPr txBox="1"/>
          <p:nvPr/>
        </p:nvSpPr>
        <p:spPr>
          <a:xfrm>
            <a:off x="971550" y="21336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Text Box 1036"/>
          <p:cNvSpPr txBox="1"/>
          <p:nvPr/>
        </p:nvSpPr>
        <p:spPr>
          <a:xfrm>
            <a:off x="2484438" y="24209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Text Box 1038"/>
          <p:cNvSpPr txBox="1"/>
          <p:nvPr/>
        </p:nvSpPr>
        <p:spPr>
          <a:xfrm>
            <a:off x="3059113" y="22764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22560"/>
          <p:cNvSpPr txBox="1"/>
          <p:nvPr/>
        </p:nvSpPr>
        <p:spPr>
          <a:xfrm>
            <a:off x="684213" y="1611313"/>
            <a:ext cx="532765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读准下列字音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22561"/>
          <p:cNvSpPr txBox="1"/>
          <p:nvPr/>
        </p:nvSpPr>
        <p:spPr>
          <a:xfrm>
            <a:off x="552450" y="2276475"/>
            <a:ext cx="7632700" cy="2157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怪（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chēn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　怪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诞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dàn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　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驯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养（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xùn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水（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fú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煞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白（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shà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　  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锢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gù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　神采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奕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奕（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yì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 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敛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li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ǎn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蹒跚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pān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shān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蹿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cu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ān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　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乳（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en-US" sz="2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　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匍匐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pú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Text Box 1027"/>
          <p:cNvSpPr txBox="1"/>
          <p:nvPr/>
        </p:nvSpPr>
        <p:spPr>
          <a:xfrm>
            <a:off x="152400" y="1678305"/>
            <a:ext cx="87649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通过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默读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,你发现有什么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好的方法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能帮助你快速概括课文中的事件？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139065" y="88900"/>
            <a:ext cx="96037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/>
              <a:t>    </a:t>
            </a:r>
            <a:r>
              <a:rPr lang="en-US" altLang="zh-CN" sz="3600" b="1"/>
              <a:t>   </a:t>
            </a:r>
            <a:endParaRPr lang="en-US" altLang="zh-CN" sz="3600" b="1"/>
          </a:p>
          <a:p>
            <a:pPr algn="l"/>
            <a:endParaRPr lang="en-US" altLang="zh-CN" sz="3600" b="1"/>
          </a:p>
          <a:p>
            <a:pPr algn="l"/>
            <a:r>
              <a:rPr lang="en-US" altLang="zh-CN" sz="3600" b="1"/>
              <a:t>      </a:t>
            </a:r>
            <a:r>
              <a:rPr lang="zh-CN" altLang="en-US" sz="3600" b="1"/>
              <a:t>请找出</a:t>
            </a:r>
            <a:r>
              <a:rPr lang="zh-CN" altLang="en-US" sz="3600" b="1" dirty="0">
                <a:sym typeface="+mn-ea"/>
              </a:rPr>
              <a:t>使你感觉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诙谐幽默</a:t>
            </a:r>
            <a:r>
              <a:rPr lang="zh-CN" altLang="en-US" sz="3600" b="1" dirty="0">
                <a:sym typeface="+mn-ea"/>
              </a:rPr>
              <a:t>的语句</a:t>
            </a:r>
            <a:r>
              <a:rPr lang="zh-CN" altLang="zh-CN" sz="3600" b="1"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品一品</a:t>
            </a:r>
            <a:r>
              <a:rPr lang="zh-CN" altLang="en-US" sz="3600" b="1" dirty="0">
                <a:sym typeface="+mn-ea"/>
              </a:rPr>
              <a:t>其喜剧效果。 </a:t>
            </a:r>
            <a:endParaRPr lang="zh-CN" altLang="en-US" sz="3600" b="1" dirty="0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90" y="2397760"/>
            <a:ext cx="8978900" cy="37325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9550" y="2588260"/>
            <a:ext cx="86798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提示：</a:t>
            </a:r>
            <a:endParaRPr lang="zh-CN" altLang="en-US" sz="3600"/>
          </a:p>
          <a:p>
            <a:r>
              <a:rPr lang="en-US" altLang="zh-CN" sz="3600"/>
              <a:t>1.</a:t>
            </a:r>
            <a:r>
              <a:rPr lang="zh-CN" altLang="en-US" sz="3600">
                <a:solidFill>
                  <a:srgbClr val="FF0000"/>
                </a:solidFill>
              </a:rPr>
              <a:t>划出</a:t>
            </a:r>
            <a:r>
              <a:rPr lang="zh-CN" altLang="en-US" sz="3600"/>
              <a:t>相应的句子。</a:t>
            </a:r>
            <a:endParaRPr lang="zh-CN" altLang="en-US" sz="3600"/>
          </a:p>
          <a:p>
            <a:r>
              <a:rPr lang="en-US" altLang="zh-CN" sz="3600"/>
              <a:t>2.</a:t>
            </a:r>
            <a:r>
              <a:rPr lang="zh-CN" altLang="en-US" sz="3600">
                <a:solidFill>
                  <a:srgbClr val="FF0000"/>
                </a:solidFill>
              </a:rPr>
              <a:t>圈</a:t>
            </a:r>
            <a:r>
              <a:rPr lang="zh-CN" altLang="en-US" sz="3600"/>
              <a:t>出</a:t>
            </a:r>
            <a:r>
              <a:rPr lang="zh-CN" altLang="en-US" sz="3600">
                <a:solidFill>
                  <a:srgbClr val="FF0000"/>
                </a:solidFill>
              </a:rPr>
              <a:t>关键字词</a:t>
            </a:r>
            <a:r>
              <a:rPr lang="zh-CN" altLang="en-US" sz="3600"/>
              <a:t>，如</a:t>
            </a:r>
            <a:r>
              <a:rPr lang="zh-CN" altLang="en-US" sz="3600">
                <a:solidFill>
                  <a:srgbClr val="FF0000"/>
                </a:solidFill>
              </a:rPr>
              <a:t>动词</a:t>
            </a:r>
            <a:r>
              <a:rPr lang="zh-CN" altLang="en-US" sz="3600"/>
              <a:t>，</a:t>
            </a:r>
            <a:r>
              <a:rPr lang="zh-CN" altLang="en-US" sz="3600">
                <a:solidFill>
                  <a:srgbClr val="FF0000"/>
                </a:solidFill>
              </a:rPr>
              <a:t>有修饰</a:t>
            </a:r>
            <a:r>
              <a:rPr lang="zh-CN" altLang="en-US" sz="3600"/>
              <a:t>的词或</a:t>
            </a:r>
            <a:r>
              <a:rPr lang="zh-CN" altLang="en-US" sz="3600">
                <a:solidFill>
                  <a:srgbClr val="FF0000"/>
                </a:solidFill>
              </a:rPr>
              <a:t>比喻</a:t>
            </a:r>
            <a:r>
              <a:rPr lang="zh-CN" altLang="en-US" sz="3600"/>
              <a:t>等，把握写作对象的特点，体会作者对于这些动物的</a:t>
            </a:r>
            <a:r>
              <a:rPr lang="zh-CN" altLang="en-US" sz="3600">
                <a:solidFill>
                  <a:srgbClr val="FF0000"/>
                </a:solidFill>
              </a:rPr>
              <a:t>情感</a:t>
            </a:r>
            <a:r>
              <a:rPr lang="zh-CN" altLang="en-US" sz="3600"/>
              <a:t>。</a:t>
            </a:r>
            <a:endParaRPr lang="zh-CN" altLang="en-US" sz="3600"/>
          </a:p>
          <a:p>
            <a:r>
              <a:rPr lang="en-US" altLang="zh-CN" sz="3600"/>
              <a:t>3.</a:t>
            </a:r>
            <a:r>
              <a:rPr lang="zh-CN" altLang="en-US" sz="3600">
                <a:solidFill>
                  <a:srgbClr val="FF0000"/>
                </a:solidFill>
              </a:rPr>
              <a:t>揣摩</a:t>
            </a:r>
            <a:r>
              <a:rPr lang="zh-CN" altLang="en-US" sz="3600"/>
              <a:t>语气，</a:t>
            </a:r>
            <a:r>
              <a:rPr lang="zh-CN" altLang="en-US" sz="3600">
                <a:solidFill>
                  <a:srgbClr val="FF0000"/>
                </a:solidFill>
              </a:rPr>
              <a:t>设计</a:t>
            </a:r>
            <a:r>
              <a:rPr lang="zh-CN" altLang="en-US" sz="3600"/>
              <a:t>朗读。</a:t>
            </a:r>
            <a:endParaRPr lang="zh-CN" altLang="en-US" sz="36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7640" y="1611630"/>
            <a:ext cx="89763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28600" indent="-228600"/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）小鸭子和雁鹅不同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小鸭子对母亲的需索不休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带它们真是累人的差事。想想看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我不但得蹲在地上爬行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还得不停地嘎嘎地叫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这真不是好玩的。</a:t>
            </a:r>
            <a:endParaRPr lang="zh-CN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342" name="文本框 1"/>
          <p:cNvSpPr txBox="1"/>
          <p:nvPr/>
        </p:nvSpPr>
        <p:spPr>
          <a:xfrm>
            <a:off x="281305" y="3919220"/>
            <a:ext cx="81153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句中的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累人的差事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”一词</a:t>
            </a:r>
            <a:r>
              <a:rPr lang="zh-CN" altLang="en-US" sz="3600" b="1" u="sng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很有意味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表面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上是说作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者抱怨小鸭子难带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实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际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写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他乐在其中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极富耐心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3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98245"/>
            <a:ext cx="84175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28600" indent="-228600"/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）一个有着一大把胡子的大男人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屈着膝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弯着腰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低着头在草地上爬着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一边不时回头偷看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一边大声地学着鸭子的叫声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366" name="文本框 1"/>
          <p:cNvSpPr txBox="1"/>
          <p:nvPr/>
        </p:nvSpPr>
        <p:spPr>
          <a:xfrm>
            <a:off x="421005" y="3443605"/>
            <a:ext cx="793115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句中一系列的动作描写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很有趣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作者学做妈妈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一系列的动作充满喜剧感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体现了作者专注于动物行为研究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不顾及自己的尊严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与动物打成一片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8710" y="1009650"/>
            <a:ext cx="5772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5676900" y="1618615"/>
            <a:ext cx="14014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1018540" y="1617980"/>
            <a:ext cx="7772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2466975" y="1617345"/>
            <a:ext cx="97663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66" grpId="0"/>
      <p:bldP spid="8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9690" y="876300"/>
            <a:ext cx="89128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28600"/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）我跑到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犯罪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现场一看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果然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可可不但把这位老教授身上的扣子全咬下来了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而且还整整齐齐地排在地上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文本框 1"/>
          <p:cNvSpPr txBox="1"/>
          <p:nvPr/>
        </p:nvSpPr>
        <p:spPr>
          <a:xfrm>
            <a:off x="344170" y="2846070"/>
            <a:ext cx="83318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句中的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犯罪现场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”一词就用得</a:t>
            </a:r>
            <a:r>
              <a:rPr lang="zh-CN" altLang="en-US" sz="3600" b="1" u="sng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挺有意思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大词小用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地写出了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可可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的调皮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现了作者对可可的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喜爱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3319" grpId="0"/>
    </p:bldLst>
  </p:timing>
</p:sld>
</file>

<file path=ppt/theme/theme1.xml><?xml version="1.0" encoding="utf-8"?>
<a:theme xmlns:a="http://schemas.openxmlformats.org/drawingml/2006/main" name="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0</TotalTime>
  <Words>1953</Words>
  <Application>WPS 演示</Application>
  <PresentationFormat>在屏幕上显示</PresentationFormat>
  <Paragraphs>107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楷体</vt:lpstr>
      <vt:lpstr>SimSun-ExtB</vt:lpstr>
      <vt:lpstr>Calibri</vt:lpstr>
      <vt:lpstr>黑体</vt:lpstr>
      <vt:lpstr>微软雅黑</vt:lpstr>
      <vt:lpstr>Arial Unicode MS</vt:lpstr>
      <vt:lpstr>Watermark</vt:lpstr>
      <vt:lpstr>4_Watermark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我的军军天下</cp:lastModifiedBy>
  <cp:revision>50</cp:revision>
  <dcterms:created xsi:type="dcterms:W3CDTF">2013-03-30T14:15:00Z</dcterms:created>
  <dcterms:modified xsi:type="dcterms:W3CDTF">2020-12-02T00:57:16Z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