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dirty="0" smtClean="0">
                <a:solidFill>
                  <a:srgbClr val="5F5F5F"/>
                </a:solidFill>
              </a:rPr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796136" y="-27384"/>
            <a:ext cx="1691784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" action="ppaction://noaction"/>
            </p:cNvPr>
            <p:cNvSpPr txBox="1"/>
            <p:nvPr userDrawn="1"/>
          </p:nvSpPr>
          <p:spPr>
            <a:xfrm>
              <a:off x="73033" y="1807573"/>
              <a:ext cx="122948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课前篇情境创设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370152" y="-27384"/>
            <a:ext cx="1613652" cy="880109"/>
            <a:chOff x="11613" y="2237065"/>
            <a:chExt cx="1443037" cy="733424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10" name="TextBox 9">
              <a:hlinkClick r:id="" action="ppaction://noaction"/>
            </p:cNvPr>
            <p:cNvSpPr txBox="1"/>
            <p:nvPr userDrawn="1"/>
          </p:nvSpPr>
          <p:spPr>
            <a:xfrm>
              <a:off x="60351" y="2460637"/>
              <a:ext cx="1289016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课内篇一起思考</a:t>
              </a:r>
              <a:endParaRPr lang="zh-CN" altLang="en-US" sz="1400" dirty="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1.xml"/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5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7.emf"/><Relationship Id="rId5" Type="http://schemas.openxmlformats.org/officeDocument/2006/relationships/package" Target="../embeddings/Document5.docx"/><Relationship Id="rId4" Type="http://schemas.openxmlformats.org/officeDocument/2006/relationships/slide" Target="slide11.xml"/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6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8.emf"/><Relationship Id="rId5" Type="http://schemas.openxmlformats.org/officeDocument/2006/relationships/package" Target="../embeddings/Document6.docx"/><Relationship Id="rId4" Type="http://schemas.openxmlformats.org/officeDocument/2006/relationships/slide" Target="slide11.xml"/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package" Target="../embeddings/Document9.docx"/><Relationship Id="rId8" Type="http://schemas.openxmlformats.org/officeDocument/2006/relationships/image" Target="../media/image10.emf"/><Relationship Id="rId7" Type="http://schemas.openxmlformats.org/officeDocument/2006/relationships/package" Target="../embeddings/Document8.docx"/><Relationship Id="rId6" Type="http://schemas.openxmlformats.org/officeDocument/2006/relationships/image" Target="../media/image9.emf"/><Relationship Id="rId5" Type="http://schemas.openxmlformats.org/officeDocument/2006/relationships/package" Target="../embeddings/Document7.docx"/><Relationship Id="rId4" Type="http://schemas.openxmlformats.org/officeDocument/2006/relationships/slide" Target="slide11.xml"/><Relationship Id="rId3" Type="http://schemas.openxmlformats.org/officeDocument/2006/relationships/slide" Target="slide9.xml"/><Relationship Id="rId2" Type="http://schemas.openxmlformats.org/officeDocument/2006/relationships/slide" Target="slide8.xml"/><Relationship Id="rId12" Type="http://schemas.openxmlformats.org/officeDocument/2006/relationships/vmlDrawing" Target="../drawings/vmlDrawing7.vml"/><Relationship Id="rId11" Type="http://schemas.openxmlformats.org/officeDocument/2006/relationships/slideLayout" Target="../slideLayouts/slideLayout13.xml"/><Relationship Id="rId10" Type="http://schemas.openxmlformats.org/officeDocument/2006/relationships/image" Target="../media/image11.emf"/><Relationship Id="rId1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image" Target="../media/image13.emf"/><Relationship Id="rId7" Type="http://schemas.openxmlformats.org/officeDocument/2006/relationships/package" Target="../embeddings/Document11.docx"/><Relationship Id="rId6" Type="http://schemas.openxmlformats.org/officeDocument/2006/relationships/image" Target="../media/image12.emf"/><Relationship Id="rId5" Type="http://schemas.openxmlformats.org/officeDocument/2006/relationships/package" Target="../embeddings/Document10.docx"/><Relationship Id="rId4" Type="http://schemas.openxmlformats.org/officeDocument/2006/relationships/slide" Target="slide11.xml"/><Relationship Id="rId3" Type="http://schemas.openxmlformats.org/officeDocument/2006/relationships/slide" Target="slide9.xml"/><Relationship Id="rId2" Type="http://schemas.openxmlformats.org/officeDocument/2006/relationships/slide" Target="slide8.xml"/><Relationship Id="rId10" Type="http://schemas.openxmlformats.org/officeDocument/2006/relationships/vmlDrawing" Target="../drawings/vmlDrawing8.vml"/><Relationship Id="rId1" Type="http://schemas.openxmlformats.org/officeDocument/2006/relationships/slide" Target="slide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9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4.emf"/><Relationship Id="rId5" Type="http://schemas.openxmlformats.org/officeDocument/2006/relationships/package" Target="../embeddings/Document12.docx"/><Relationship Id="rId4" Type="http://schemas.openxmlformats.org/officeDocument/2006/relationships/slide" Target="slide11.xml"/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" Target="slide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0.v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15.emf"/><Relationship Id="rId5" Type="http://schemas.openxmlformats.org/officeDocument/2006/relationships/package" Target="../embeddings/Document13.docx"/><Relationship Id="rId4" Type="http://schemas.openxmlformats.org/officeDocument/2006/relationships/slide" Target="slide11.xml"/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" Target="slide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1.vml"/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6.emf"/><Relationship Id="rId6" Type="http://schemas.openxmlformats.org/officeDocument/2006/relationships/package" Target="../embeddings/Document14.docx"/><Relationship Id="rId5" Type="http://schemas.openxmlformats.org/officeDocument/2006/relationships/slide" Target="slide26.xml"/><Relationship Id="rId4" Type="http://schemas.openxmlformats.org/officeDocument/2006/relationships/slide" Target="slide25.xml"/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slide" Target="slide26.xml"/><Relationship Id="rId4" Type="http://schemas.openxmlformats.org/officeDocument/2006/relationships/slide" Target="slide25.xml"/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slide" Target="slide26.xml"/><Relationship Id="rId4" Type="http://schemas.openxmlformats.org/officeDocument/2006/relationships/slide" Target="slide25.xml"/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.emf"/><Relationship Id="rId1" Type="http://schemas.openxmlformats.org/officeDocument/2006/relationships/package" Target="../embeddings/Document1.docx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2.vml"/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7.emf"/><Relationship Id="rId6" Type="http://schemas.openxmlformats.org/officeDocument/2006/relationships/package" Target="../embeddings/Document15.docx"/><Relationship Id="rId5" Type="http://schemas.openxmlformats.org/officeDocument/2006/relationships/slide" Target="slide26.xml"/><Relationship Id="rId4" Type="http://schemas.openxmlformats.org/officeDocument/2006/relationships/slide" Target="slide25.xml"/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slide" Target="slide26.xml"/><Relationship Id="rId4" Type="http://schemas.openxmlformats.org/officeDocument/2006/relationships/slide" Target="slide25.xml"/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" Target="slide17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slide" Target="slide26.xml"/><Relationship Id="rId4" Type="http://schemas.openxmlformats.org/officeDocument/2006/relationships/slide" Target="slide25.xml"/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" Target="slide17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slide" Target="slide26.xml"/><Relationship Id="rId4" Type="http://schemas.openxmlformats.org/officeDocument/2006/relationships/slide" Target="slide25.xml"/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" Target="slide17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slide" Target="slide26.xml"/><Relationship Id="rId4" Type="http://schemas.openxmlformats.org/officeDocument/2006/relationships/slide" Target="slide25.xml"/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" Target="slide17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slide" Target="slide26.xml"/><Relationship Id="rId4" Type="http://schemas.openxmlformats.org/officeDocument/2006/relationships/slide" Target="slide25.xml"/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" Target="slide17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slide" Target="slide26.xml"/><Relationship Id="rId4" Type="http://schemas.openxmlformats.org/officeDocument/2006/relationships/slide" Target="slide25.xml"/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" Target="slide17.xml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slide" Target="slide26.xml"/><Relationship Id="rId4" Type="http://schemas.openxmlformats.org/officeDocument/2006/relationships/slide" Target="slide25.xml"/><Relationship Id="rId3" Type="http://schemas.openxmlformats.org/officeDocument/2006/relationships/slide" Target="slide19.xml"/><Relationship Id="rId2" Type="http://schemas.openxmlformats.org/officeDocument/2006/relationships/slide" Target="slide18.xml"/><Relationship Id="rId1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.emf"/><Relationship Id="rId1" Type="http://schemas.openxmlformats.org/officeDocument/2006/relationships/package" Target="../embeddings/Document2.docx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emf"/><Relationship Id="rId1" Type="http://schemas.openxmlformats.org/officeDocument/2006/relationships/package" Target="../embeddings/Document3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emf"/><Relationship Id="rId1" Type="http://schemas.openxmlformats.org/officeDocument/2006/relationships/package" Target="../embeddings/Document4.docx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6.jpeg"/><Relationship Id="rId4" Type="http://schemas.openxmlformats.org/officeDocument/2006/relationships/slide" Target="slide11.xml"/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1.xml"/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slide" Target="slide11.xml"/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第二单元</a:t>
            </a:r>
            <a:endParaRPr lang="zh-CN" altLang="zh-CN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40768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元杂剧的特点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结构上一般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四折一楔子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相当于现在的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四折即开端、发展、高潮、结尾四个阶段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另加上一小段独立的戏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楔子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内容上分为曲词、宾白、科介。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即主人公的唱词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分旦本、末本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是曲词外演员说的话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包括人物的对白和自白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指唱、白以外做与打的做工表演。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角色分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。一般分旦、末、净、杂四类。旦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女角色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包括正旦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女主角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、副旦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女配角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、外旦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老年女角色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、小旦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少年女角色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四类。末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男角色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包括正末、副末、外末、小末四类。净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俗称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大花脸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多扮相貌、性格上有特异之处者。丑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俗称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小花脸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多扮次要角色。此外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还有卜儿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老妇人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、孛老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老头儿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、徕儿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、细酸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读书人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等角色。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14721"/>
            <a:ext cx="17780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读准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2032000" y="1505332"/>
          <a:ext cx="8128000" cy="54913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8" name="文档" r:id="rId5" imgW="3899535" imgH="2636520" progId="Word.Document.12">
                  <p:embed/>
                </p:oleObj>
              </mc:Choice>
              <mc:Fallback>
                <p:oleObj name="文档" r:id="rId5" imgW="3899535" imgH="2636520" progId="Word.Document.12">
                  <p:embed/>
                  <p:pic>
                    <p:nvPicPr>
                      <p:cNvPr id="0" name="图片 512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505332"/>
                        <a:ext cx="8128000" cy="54913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778274"/>
            <a:ext cx="177800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写对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字形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2276872"/>
          <a:ext cx="8128000" cy="30496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" name="文档" r:id="rId5" imgW="3899535" imgH="1463675" progId="Word.Document.12">
                  <p:embed/>
                </p:oleObj>
              </mc:Choice>
              <mc:Fallback>
                <p:oleObj name="文档" r:id="rId5" imgW="3899535" imgH="1463675" progId="Word.Document.12">
                  <p:embed/>
                  <p:pic>
                    <p:nvPicPr>
                      <p:cNvPr id="0" name="图片 615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2276872"/>
                        <a:ext cx="8128000" cy="30496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916832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掌握词语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孤身只影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孤单一人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多指没有亲属或亲属不在身边。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NEU-BZ-S92"/>
              <a:ea typeface="方正宋黑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吞声忍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形容受了气而勉强忍耐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不敢出声。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NEU-BZ-S92"/>
              <a:ea typeface="方正宋黑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前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合后偃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前倾后仰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站不稳。偃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仰面倒下。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NEU-BZ-S92"/>
              <a:ea typeface="方正宋黑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NEU-BZ-S92"/>
              <a:ea typeface="方正宋黑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816706" y="2789183"/>
          <a:ext cx="8128000" cy="456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8" name="文档" r:id="rId5" imgW="3843020" imgH="217805" progId="Word.Document.12">
                  <p:embed/>
                </p:oleObj>
              </mc:Choice>
              <mc:Fallback>
                <p:oleObj name="文档" r:id="rId5" imgW="3843020" imgH="217805" progId="Word.Document.12">
                  <p:embed/>
                  <p:pic>
                    <p:nvPicPr>
                      <p:cNvPr id="0" name="图片 718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16706" y="2789183"/>
                        <a:ext cx="8128000" cy="456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816706" y="3601819"/>
          <a:ext cx="8128000" cy="456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文档" r:id="rId7" imgW="3843020" imgH="217805" progId="Word.Document.12">
                  <p:embed/>
                </p:oleObj>
              </mc:Choice>
              <mc:Fallback>
                <p:oleObj name="文档" r:id="rId7" imgW="3843020" imgH="217805" progId="Word.Document.12">
                  <p:embed/>
                  <p:pic>
                    <p:nvPicPr>
                      <p:cNvPr id="0" name="图片 718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816706" y="3601819"/>
                        <a:ext cx="8128000" cy="45602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093644" y="4395300"/>
          <a:ext cx="8128000" cy="821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" name="文档" r:id="rId9" imgW="3843020" imgH="389255" progId="Word.Document.12">
                  <p:embed/>
                </p:oleObj>
              </mc:Choice>
              <mc:Fallback>
                <p:oleObj name="文档" r:id="rId9" imgW="3843020" imgH="389255" progId="Word.Document.12">
                  <p:embed/>
                  <p:pic>
                    <p:nvPicPr>
                      <p:cNvPr id="0" name="图片 718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093644" y="4395300"/>
                        <a:ext cx="8128000" cy="821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032000" y="2204864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负屈衔冤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含冤承受委屈。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NEU-BZ-S92"/>
              <a:ea typeface="方正宋黑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NEU-BZ-S92"/>
              <a:ea typeface="方正宋黑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古陌荒阡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荒郊野外。古代田间小路东西为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南北为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2032000" y="2642527"/>
          <a:ext cx="8128000" cy="821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文档" r:id="rId5" imgW="3843020" imgH="389255" progId="Word.Document.12">
                  <p:embed/>
                </p:oleObj>
              </mc:Choice>
              <mc:Fallback>
                <p:oleObj name="文档" r:id="rId5" imgW="3843020" imgH="389255" progId="Word.Document.12">
                  <p:embed/>
                  <p:pic>
                    <p:nvPicPr>
                      <p:cNvPr id="0" name="图片 820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2642527"/>
                        <a:ext cx="8128000" cy="821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2032000" y="3903627"/>
          <a:ext cx="8128000" cy="8215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7" name="文档" r:id="rId7" imgW="3843020" imgH="389255" progId="Word.Document.12">
                  <p:embed/>
                </p:oleObj>
              </mc:Choice>
              <mc:Fallback>
                <p:oleObj name="文档" r:id="rId7" imgW="3843020" imgH="389255" progId="Word.Document.12">
                  <p:embed/>
                  <p:pic>
                    <p:nvPicPr>
                      <p:cNvPr id="0" name="图片 820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032000" y="3903627"/>
                        <a:ext cx="8128000" cy="8215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17635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成语辨析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杳无音信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销声匿迹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32000" y="2193965"/>
          <a:ext cx="8128000" cy="427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文档" r:id="rId5" imgW="3928110" imgH="2066290" progId="Word.Document.12">
                  <p:embed/>
                </p:oleObj>
              </mc:Choice>
              <mc:Fallback>
                <p:oleObj name="文档" r:id="rId5" imgW="3928110" imgH="2066290" progId="Word.Document.12">
                  <p:embed/>
                  <p:pic>
                    <p:nvPicPr>
                      <p:cNvPr id="0" name="图片 922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2193965"/>
                        <a:ext cx="8128000" cy="427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7187893" y="4118393"/>
            <a:ext cx="1078621" cy="3017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50271" y="5568602"/>
            <a:ext cx="1078621" cy="3017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4840288" y="1299380"/>
            <a:ext cx="2511425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顺水推船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因势利导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32000" y="1866099"/>
          <a:ext cx="8128000" cy="49889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8" name="文档" r:id="rId5" imgW="3928110" imgH="2411730" progId="Word.Document.12">
                  <p:embed/>
                </p:oleObj>
              </mc:Choice>
              <mc:Fallback>
                <p:oleObj name="文档" r:id="rId5" imgW="3928110" imgH="2411730" progId="Word.Document.12">
                  <p:embed/>
                  <p:pic>
                    <p:nvPicPr>
                      <p:cNvPr id="0" name="图片 10247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032000" y="1866099"/>
                        <a:ext cx="8128000" cy="49889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5423559" y="4509120"/>
            <a:ext cx="1078621" cy="3017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52347" y="5601605"/>
            <a:ext cx="1078621" cy="3017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127448" y="1641360"/>
          <a:ext cx="8128000" cy="38292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文档" r:id="rId6" imgW="3843020" imgH="1812290" progId="Word.Document.12">
                  <p:embed/>
                </p:oleObj>
              </mc:Choice>
              <mc:Fallback>
                <p:oleObj name="文档" r:id="rId6" imgW="3843020" imgH="1812290" progId="Word.Document.12">
                  <p:embed/>
                  <p:pic>
                    <p:nvPicPr>
                      <p:cNvPr id="0" name="图片 1127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27448" y="1641360"/>
                        <a:ext cx="8128000" cy="38292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课文是全剧的高潮部分。窦娥负屈含冤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呼天抢地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临死前发出三桩誓愿。作者采用浪漫主义的手法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使剧作的思想艺术升华到一个新的高度。三桩无头愿竟然感动了天地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果真显示了冤情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不仅进一步揭露了官吏们无心正法的罪恶本质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而且从深层次揭露了整个封建制度的腐败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又为第四折窦天章亲自为女儿平反冤案、亲手惩罚真正的罪犯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留下了余地。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71673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【任务一】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了解剧本内容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分析戏剧冲突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理解主题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课文是通过哪几个场景来刻画主人公窦娥形象的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请简要归纳。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去法场的路上痛斥天地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法场上与婆婆诀别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行刑前发三桩誓愿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死后两桩誓愿马上应验。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445760" y="1227638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单元总</a:t>
            </a:r>
            <a:r>
              <a:rPr lang="zh-CN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览</a:t>
            </a:r>
            <a:r>
              <a:rPr lang="en-US" altLang="zh-CN" sz="2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2032000" y="1700808"/>
          <a:ext cx="8128000" cy="42173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1" imgW="3908425" imgH="2028190" progId="Word.Document.12">
                  <p:embed/>
                </p:oleObj>
              </mc:Choice>
              <mc:Fallback>
                <p:oleObj name="文档" r:id="rId1" imgW="3908425" imgH="2028190" progId="Word.Document.12">
                  <p:embed/>
                  <p:pic>
                    <p:nvPicPr>
                      <p:cNvPr id="0" name="图片 103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1700808"/>
                        <a:ext cx="8128000" cy="42173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556792"/>
            <a:ext cx="8128000" cy="4972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文中与窦娥有关的矛盾冲突有哪些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这些矛盾冲突表现了什么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2081688"/>
            <a:ext cx="108585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032000" y="2513228"/>
          <a:ext cx="8128000" cy="31886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文档" r:id="rId6" imgW="3916045" imgH="1536700" progId="Word.Document.12">
                  <p:embed/>
                </p:oleObj>
              </mc:Choice>
              <mc:Fallback>
                <p:oleObj name="文档" r:id="rId6" imgW="3916045" imgH="1536700" progId="Word.Document.12">
                  <p:embed/>
                  <p:pic>
                    <p:nvPicPr>
                      <p:cNvPr id="0" name="图片 1229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032000" y="2513228"/>
                        <a:ext cx="8128000" cy="31886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318000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窦娥为何斥责天地鬼神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窦娥受神权思想影响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开始时也相信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青天大老爷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能主持正义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赏善罚恶。在残酷的现实面前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她觉醒了。窦娥对神权的大胆谴责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实质上是对封建统治的抗议控诉和批判否定。她那似岩浆迸射、如山洪决堤般的愤激之词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反映了自己的觉醒意识和反抗精神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也折射出当时广大人民的反抗精神。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032000" y="1302338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窦娥选择走后街这一情节表现了窦娥什么样的精神品质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对揭示主题有何作用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表现了窦娥善良的精神品质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使窦娥的形象更加清晰与丰富。而剧作家越是刻画她的善良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也就越发显出其冤屈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她的抗争与反抗也就越发令人同情。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一个心地善良的百姓竟被昏官判为杀人的凶手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足见当时的吏治是何等昏暗。突出了窦娥所处的社会环境的黑暗、现实的残酷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从而激起人们对窦娥的深切同情。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从侧面反衬出当时的社会对劳动人民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特别是劳动妇女的压迫是何等深重。因此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这一细节描写不仅使窦娥这个形象更丰满动人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也使剧作对封建社会的批判更为有力和深刻。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196752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第三折中【快活三】【鲍老儿】两支曲子是窦娥临刑前对蔡婆婆提出的希望和要求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在表现主题方面有什么作用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两支曲子使人们对窦娥的悲惨遭遇更加同情。好人蒙冤而死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自然使人们对不公正的社会产生愤恨之情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戏剧的审美作用得到了充分体现。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窦娥的三桩誓愿的顺序可以颠倒吗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不可以。第一桩是希望在场的人立刻了解她的冤情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第二桩让白雪覆盖她纯洁的躯体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表明她的清白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第三桩是要楚地亢旱三年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官吏每无心正法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使百姓有口难言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。这不仅证明自己的冤屈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而且希望上天惩治邪恶。这三桩誓愿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一愿比一愿深刻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一愿比一愿强烈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层层深入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不可颠倒。这充分揭露了当时官吏昏聩、吏制腐败、人民蒙受奇冤呼告无门的社会现实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表现了女主人公至死不屈的斗争精神。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095940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【任务二】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体味本剧的语言风格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赏析其写作特色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【端正好】这支曲子里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没来由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不提防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动地惊天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三个词有什么样的表达效果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没来由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更能突出窦娥的大屈大冤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表现出窦娥的清白无辜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对于官府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实则讽刺其诬陷得逞。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不提防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显出世道、人心的险恶。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动地惊天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主人公自知在人间已没有申冤处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只能希望天地能感应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还自己一个清白。弱者的无奈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反映出了人间的黑暗。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动地惊天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可说是戏文之眼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为后面三桩誓愿的实现埋下伏笔。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文中写窦娥的三桩誓愿的实现采用了什么手法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这种手法有怎样的艺术效果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采用了浪漫主义的表现手法。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这样写既能证明窦娥的冤情千真万确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又能增强悲剧气氛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符合民众善恶有报的心理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反映了人们伸张正义、惩治邪恶的愿望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表现了作者鲜明的爱憎之情。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095940"/>
            <a:ext cx="8128000" cy="53676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作者写窦娥指斥天地鬼神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错勘贤愚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不分好歹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却又写窦娥的三桩誓愿得到实现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这是不是矛盾的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请结合文本内容和你的理解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加以探究。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示例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不矛盾。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是人间统治阶级的象征。对天地鬼神的抨击实际上是对封建法制、封建秩序的否定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反映了她的反抗精神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三桩誓愿实际上表达了惩治贪赃枉法、草菅人命的昏官污吏的希望。两者是不矛盾的。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示例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矛盾。正是这种矛盾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表现了作者对社会现实的不满而又无能为力进行社会变革的无奈。在当时的历史条件下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像窦娥一样的底层百姓除了向天地鬼神申诉冤屈以外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没有别的办法。作者一方面借窦娥之口批判封建统治阶级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表达自己变革现实的愿望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另一方面又不能从根本上提出救民于水火的办法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只能靠天地动容来昭雪窦娥的冤案。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orient="vert" dir="in"/>
      </p:transition>
    </mc:Choice>
    <mc:Fallback>
      <p:transition spd="slow">
        <p:split orient="vert"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铺垫手法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铺垫是为主要人物出场或主要事件发生创造条件而着重描述渲染、进行陪衬衬托的一种表现手法。例如《窦娥冤》第二折是戏剧冲突的发展。张驴儿为达到霸占窦娥的目的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本想药死蔡婆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却不想药死了父亲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使戏剧情节陡转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而昏官桃杌不察实情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窦娥被屈打成招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判为死罪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为第三折高潮的到来做了铺垫。用好铺垫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需要了解如下知识。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铺垫的特点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是蓄积酝酿主要情节的过程。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铺垫的作用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是主要情节的基石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能增加情节张力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制造悬念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使情节具有合理性。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铺垫的原则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要引而不发、自然合理。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1" action="ppaction://hlinksldjump"/>
          </p:cNvPr>
          <p:cNvSpPr/>
          <p:nvPr/>
        </p:nvSpPr>
        <p:spPr>
          <a:xfrm>
            <a:off x="1991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341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3" action="ppaction://hlinksldjump"/>
          </p:cNvPr>
          <p:cNvSpPr/>
          <p:nvPr/>
        </p:nvSpPr>
        <p:spPr>
          <a:xfrm>
            <a:off x="4692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4" action="ppaction://hlinksldjump"/>
          </p:cNvPr>
          <p:cNvSpPr/>
          <p:nvPr/>
        </p:nvSpPr>
        <p:spPr>
          <a:xfrm>
            <a:off x="6042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385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1340768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铺垫的种类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从情节发展的方向来分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有正铺、反铺。正铺是铺垫方向与情节发展的方向完全一致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又叫正面铺垫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反铺是铺垫的方向与情节发展的方向完全相反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出乎意料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又叫反面铺垫。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从铺垫的手法来分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又有伏笔铺垫、悬念铺垫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又叫垫衬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、铺陈铺垫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用铺陈事物的方法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渲染气氛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制造声势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。张驴儿药死自己的老爹是反铺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使故事情节没有按照张驴儿的愿望发展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出现了新的悬念。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32000" y="4188752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迁移练笔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尝试运用铺垫手法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写一段文字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力求张弛有度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合乎情理。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个字左右。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我来尝试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196752"/>
          <a:ext cx="8128000" cy="5295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文档" r:id="rId1" imgW="3908425" imgH="2546985" progId="Word.Document.12">
                  <p:embed/>
                </p:oleObj>
              </mc:Choice>
              <mc:Fallback>
                <p:oleObj name="文档" r:id="rId1" imgW="3908425" imgH="2546985" progId="Word.Document.12">
                  <p:embed/>
                  <p:pic>
                    <p:nvPicPr>
                      <p:cNvPr id="0" name="图片 205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1196752"/>
                        <a:ext cx="8128000" cy="52955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1267629"/>
          <a:ext cx="8128000" cy="45767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文档" r:id="rId1" imgW="3908425" imgH="2201545" progId="Word.Document.12">
                  <p:embed/>
                </p:oleObj>
              </mc:Choice>
              <mc:Fallback>
                <p:oleObj name="文档" r:id="rId1" imgW="3908425" imgH="2201545" progId="Word.Document.12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1267629"/>
                        <a:ext cx="8128000" cy="45767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/>
              <a:t>4</a:t>
            </a:r>
            <a:r>
              <a:rPr lang="zh-CN" altLang="zh-CN"/>
              <a:t>　窦娥冤</a:t>
            </a:r>
            <a:r>
              <a:rPr lang="en-US" altLang="zh-CN"/>
              <a:t>(</a:t>
            </a:r>
            <a:r>
              <a:rPr lang="zh-CN" altLang="zh-CN"/>
              <a:t>节选</a:t>
            </a:r>
            <a:r>
              <a:rPr lang="en-US" altLang="zh-CN"/>
              <a:t>)</a:t>
            </a:r>
            <a:endParaRPr lang="zh-CN" altLang="zh-CN"/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032000" y="2538766"/>
          <a:ext cx="8128000" cy="20344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文档" r:id="rId1" imgW="3913505" imgH="981075" progId="Word.Document.12">
                  <p:embed/>
                </p:oleObj>
              </mc:Choice>
              <mc:Fallback>
                <p:oleObj name="文档" r:id="rId1" imgW="3913505" imgH="981075" progId="Word.Document.12">
                  <p:embed/>
                  <p:pic>
                    <p:nvPicPr>
                      <p:cNvPr id="0" name="图片 410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032000" y="2538766"/>
                        <a:ext cx="8128000" cy="20344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032000" y="1288358"/>
            <a:ext cx="6440264" cy="2932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关汉卿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1230—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1300),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号已斋叟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今北京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元代戏曲作家。与马致远、郑光祖、白朴并称为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元曲四大家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并位于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元曲四大家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之首。他曾自称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我是个普天下郎君领袖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盖世界浪子班头。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南吕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一枝花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不伏老》结尾一段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更狂傲倔强地表示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我是个蒸不烂、煮不熟、捶不匾、炒不爆、响珰珰一粒铜豌豆。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32000" y="4221088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关汉卿一生创作杂剧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但大都佚失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现仅存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部。《窦娥冤》《望江亭》《救风尘》《单刀会》《拜月亭》等流传广泛。其中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《窦娥冤》是我国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四大古典悲剧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之一。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1958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世界和平理事会把关汉卿与达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芬奇等同列为世界文化名人。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M18.eps" descr="id:2147492544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8328248" y="1402375"/>
            <a:ext cx="1930741" cy="19546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1981270" y="1105340"/>
            <a:ext cx="8312472" cy="5297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元代是封建社会阶级矛盾比较尖锐的时期。元朝统治者实行民族分化的种族歧视政策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法令昏暗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吏治混乱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冤狱遍野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《窦娥冤》正是这一社会现实的反映。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《窦娥冤》全名《感天动地窦娥冤》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是关汉卿的代表作。全剧共四折一楔子。剧情取材自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东海孝妇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的民间故事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又紧紧围绕元代的社会现实展开。楚州贫儒窦天章因无钱进京赶考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无奈之下将幼女窦娥卖给蔡婆为童养媳。窦娥婚后丈夫去世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与婆婆相依为命。蔡婆外出讨债时遇到流氓张驴儿父子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遭其胁迫。张驴儿企图霸占窦娥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见她不从便想毒死蔡婆以要挟窦娥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不料误将其父药死。张驴儿诬告窦娥杀人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官府严刑逼供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窦娥为救蔡婆自认杀人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被判斩刑。窦娥在临刑之时指天为誓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发誓死后血溅白练、六月飞雪、大旱三年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以明己冤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后来果然都应验。三年后窦天章做了高官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到楚州巡察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窦娥的鬼魂出现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向他申冤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于是他重审此案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为窦娥平反昭雪。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29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课文节选的是第三折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是整本戏剧的高潮部分。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hlinkClick r:id="rId1" action="ppaction://hlinksldjump"/>
          </p:cNvPr>
          <p:cNvSpPr/>
          <p:nvPr/>
        </p:nvSpPr>
        <p:spPr>
          <a:xfrm>
            <a:off x="1929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3439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4949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相关知识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6459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2032000" y="2513599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元曲四大家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关汉卿、白朴、马致远、郑光祖四位元代杂剧作家。四位代表了元代不同时期不同流派杂剧创作的成就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其代表作分别是《窦娥冤》《梧桐雨》《汉宫秋》《倩女离魂》。但也有人认为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元曲四大家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是关汉卿、王实甫、马致远和白朴。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3787</Words>
  <Application>WPS 演示</Application>
  <PresentationFormat>宽屏</PresentationFormat>
  <Paragraphs>278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15</vt:i4>
      </vt:variant>
      <vt:variant>
        <vt:lpstr>幻灯片标题</vt:lpstr>
      </vt:variant>
      <vt:variant>
        <vt:i4>27</vt:i4>
      </vt:variant>
    </vt:vector>
  </HeadingPairs>
  <TitlesOfParts>
    <vt:vector size="55" baseType="lpstr">
      <vt:lpstr>Arial</vt:lpstr>
      <vt:lpstr>宋体</vt:lpstr>
      <vt:lpstr>Wingdings</vt:lpstr>
      <vt:lpstr>黑体</vt:lpstr>
      <vt:lpstr>NEU-BZ-S92</vt:lpstr>
      <vt:lpstr>Segoe Print</vt:lpstr>
      <vt:lpstr>方正宋黑_GBK</vt:lpstr>
      <vt:lpstr>Times New Roman</vt:lpstr>
      <vt:lpstr>方正书宋_GBK</vt:lpstr>
      <vt:lpstr>微软雅黑</vt:lpstr>
      <vt:lpstr>仿宋</vt:lpstr>
      <vt:lpstr>Calibri</vt:lpstr>
      <vt:lpstr>Office 主题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第二单元</vt:lpstr>
      <vt:lpstr>PowerPoint 演示文稿</vt:lpstr>
      <vt:lpstr>PowerPoint 演示文稿</vt:lpstr>
      <vt:lpstr>PowerPoint 演示文稿</vt:lpstr>
      <vt:lpstr>4　窦娥冤(节选)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2</cp:revision>
  <dcterms:created xsi:type="dcterms:W3CDTF">2019-11-26T04:16:00Z</dcterms:created>
  <dcterms:modified xsi:type="dcterms:W3CDTF">2020-02-15T02:12:13Z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