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39" r:id="rId3"/>
    <p:sldId id="340" r:id="rId4"/>
    <p:sldId id="267" r:id="rId5"/>
    <p:sldId id="269" r:id="rId6"/>
    <p:sldId id="341" r:id="rId7"/>
    <p:sldId id="342" r:id="rId8"/>
    <p:sldId id="343" r:id="rId9"/>
    <p:sldId id="276" r:id="rId10"/>
    <p:sldId id="344" r:id="rId11"/>
    <p:sldId id="280" r:id="rId12"/>
    <p:sldId id="281" r:id="rId13"/>
    <p:sldId id="282" r:id="rId14"/>
    <p:sldId id="293" r:id="rId15"/>
    <p:sldId id="334" r:id="rId16"/>
    <p:sldId id="294" r:id="rId17"/>
    <p:sldId id="296" r:id="rId18"/>
    <p:sldId id="297" r:id="rId19"/>
    <p:sldId id="300" r:id="rId20"/>
    <p:sldId id="304" r:id="rId21"/>
    <p:sldId id="305" r:id="rId22"/>
    <p:sldId id="308" r:id="rId23"/>
    <p:sldId id="345" r:id="rId24"/>
    <p:sldId id="346" r:id="rId25"/>
    <p:sldId id="317" r:id="rId26"/>
    <p:sldId id="320" r:id="rId27"/>
    <p:sldId id="335" r:id="rId28"/>
    <p:sldId id="321" r:id="rId29"/>
    <p:sldId id="348" r:id="rId30"/>
    <p:sldId id="347" r:id="rId31"/>
    <p:sldId id="333" r:id="rId32"/>
    <p:sldId id="323" r:id="rId33"/>
    <p:sldId id="324" r:id="rId34"/>
    <p:sldId id="331" r:id="rId35"/>
  </p:sldIdLst>
  <p:sldSz cx="9144000" cy="6858000" type="screen4x3"/>
  <p:notesSz cx="6761480" cy="994283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FF"/>
    <a:srgbClr val="FF0000"/>
    <a:srgbClr val="0000FF"/>
    <a:srgbClr val="01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8857"/>
  </p:normalViewPr>
  <p:slideViewPr>
    <p:cSldViewPr showGuides="1">
      <p:cViewPr varScale="1">
        <p:scale>
          <a:sx n="100" d="100"/>
          <a:sy n="100" d="100"/>
        </p:scale>
        <p:origin x="130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9DD38F-3A1B-4241-82E9-1EC9B98673B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A5CFC19-5D7B-4F67-8E81-477C3504EFE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37CB-79EC-467B-AEAC-7AC1ACE2F2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37CB-79EC-467B-AEAC-7AC1ACE2F2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37CB-79EC-467B-AEAC-7AC1ACE2F2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37CB-79EC-467B-AEAC-7AC1ACE2F2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37CB-79EC-467B-AEAC-7AC1ACE2F2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37CB-79EC-467B-AEAC-7AC1ACE2F2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37CB-79EC-467B-AEAC-7AC1ACE2F2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37CB-79EC-467B-AEAC-7AC1ACE2F2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37CB-79EC-467B-AEAC-7AC1ACE2F2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37CB-79EC-467B-AEAC-7AC1ACE2F2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37CB-79EC-467B-AEAC-7AC1ACE2F2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37CB-79EC-467B-AEAC-7AC1ACE2F2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37CB-79EC-467B-AEAC-7AC1ACE2F2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3"/>
          <p:cNvSpPr>
            <a:spLocks noGrp="1"/>
          </p:cNvSpPr>
          <p:nvPr>
            <p:ph idx="1"/>
          </p:nvPr>
        </p:nvSpPr>
        <p:spPr>
          <a:xfrm>
            <a:off x="0" y="549275"/>
            <a:ext cx="9144000" cy="6308725"/>
          </a:xfrm>
          <a:ln/>
        </p:spPr>
        <p:txBody>
          <a:bodyPr wrap="square" lIns="91440" tIns="45720" rIns="91440" bIns="45720" anchor="t"/>
          <a:p>
            <a:pPr>
              <a:buNone/>
            </a:pPr>
            <a:r>
              <a:rPr lang="en-US" altLang="zh-CN"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6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文言特殊句式复习</a:t>
            </a:r>
            <a:endParaRPr lang="zh-CN" altLang="en-US" sz="6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4"/>
          <p:cNvSpPr>
            <a:spLocks noGrp="1"/>
          </p:cNvSpPr>
          <p:nvPr>
            <p:ph idx="1"/>
          </p:nvPr>
        </p:nvSpPr>
        <p:spPr>
          <a:xfrm>
            <a:off x="0" y="404813"/>
            <a:ext cx="8915400" cy="6453187"/>
          </a:xfrm>
          <a:ln/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b="1" dirty="0">
                <a:solidFill>
                  <a:srgbClr val="0800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800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、省略主语</a:t>
            </a:r>
            <a:endParaRPr lang="zh-CN" altLang="en-US" b="1" dirty="0">
              <a:solidFill>
                <a:srgbClr val="08000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）承前省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永州之野产异蛇，黑质而白章；触草木，尽死；以啮人，无御之者。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）蒙后省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沛公谓张良曰：度我至军中，公乃入。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）对话省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曰：独乐乐，与人乐乐，孰乐？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曰：不若与人。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1" name="AutoShape 5"/>
          <p:cNvSpPr/>
          <p:nvPr/>
        </p:nvSpPr>
        <p:spPr>
          <a:xfrm>
            <a:off x="2843213" y="908050"/>
            <a:ext cx="1657350" cy="533400"/>
          </a:xfrm>
          <a:prstGeom prst="wedgeEllipseCallout">
            <a:avLst>
              <a:gd name="adj1" fmla="val 13120"/>
              <a:gd name="adj2" fmla="val 127977"/>
            </a:avLst>
          </a:prstGeom>
          <a:solidFill>
            <a:schemeClr val="accent1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异蛇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702" name="AutoShape 6"/>
          <p:cNvSpPr/>
          <p:nvPr/>
        </p:nvSpPr>
        <p:spPr>
          <a:xfrm>
            <a:off x="5219700" y="908050"/>
            <a:ext cx="1219200" cy="533400"/>
          </a:xfrm>
          <a:prstGeom prst="wedgeEllipseCallout">
            <a:avLst>
              <a:gd name="adj1" fmla="val 41278"/>
              <a:gd name="adj2" fmla="val 115773"/>
            </a:avLst>
          </a:prstGeom>
          <a:solidFill>
            <a:schemeClr val="accent1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异蛇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703" name="AutoShape 7"/>
          <p:cNvSpPr/>
          <p:nvPr/>
        </p:nvSpPr>
        <p:spPr>
          <a:xfrm>
            <a:off x="7308850" y="908050"/>
            <a:ext cx="1219200" cy="533400"/>
          </a:xfrm>
          <a:prstGeom prst="wedgeEllipseCallout">
            <a:avLst>
              <a:gd name="adj1" fmla="val -2083"/>
              <a:gd name="adj2" fmla="val 125894"/>
            </a:avLst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草木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704" name="AutoShape 8"/>
          <p:cNvSpPr/>
          <p:nvPr/>
        </p:nvSpPr>
        <p:spPr>
          <a:xfrm>
            <a:off x="2411413" y="2852738"/>
            <a:ext cx="1219200" cy="576262"/>
          </a:xfrm>
          <a:prstGeom prst="wedgeEllipseCallout">
            <a:avLst>
              <a:gd name="adj1" fmla="val -116407"/>
              <a:gd name="adj2" fmla="val -117769"/>
            </a:avLst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异蛇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706" name="AutoShape 10"/>
          <p:cNvSpPr/>
          <p:nvPr/>
        </p:nvSpPr>
        <p:spPr>
          <a:xfrm>
            <a:off x="3276600" y="4652963"/>
            <a:ext cx="1219200" cy="533400"/>
          </a:xfrm>
          <a:prstGeom prst="wedgeEllipseCallout">
            <a:avLst>
              <a:gd name="adj1" fmla="val -9634"/>
              <a:gd name="adj2" fmla="val -134227"/>
            </a:avLst>
          </a:prstGeom>
          <a:solidFill>
            <a:schemeClr val="accent1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公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707" name="AutoShape 11"/>
          <p:cNvSpPr/>
          <p:nvPr/>
        </p:nvSpPr>
        <p:spPr>
          <a:xfrm>
            <a:off x="0" y="5516563"/>
            <a:ext cx="1219200" cy="533400"/>
          </a:xfrm>
          <a:prstGeom prst="wedgeEllipseCallout">
            <a:avLst>
              <a:gd name="adj1" fmla="val 83593"/>
              <a:gd name="adj2" fmla="val 9819"/>
            </a:avLst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孟子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708" name="AutoShape 12"/>
          <p:cNvSpPr/>
          <p:nvPr/>
        </p:nvSpPr>
        <p:spPr>
          <a:xfrm>
            <a:off x="0" y="6165850"/>
            <a:ext cx="900113" cy="533400"/>
          </a:xfrm>
          <a:prstGeom prst="wedgeEllipseCallout">
            <a:avLst>
              <a:gd name="adj1" fmla="val 119843"/>
              <a:gd name="adj2" fmla="val 12796"/>
            </a:avLst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王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2" grpId="0" animBg="1"/>
      <p:bldP spid="29703" grpId="0" animBg="1"/>
      <p:bldP spid="29704" grpId="0" animBg="1"/>
      <p:bldP spid="29706" grpId="0" animBg="1"/>
      <p:bldP spid="29707" grpId="0" animBg="1"/>
      <p:bldP spid="2970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2"/>
          <p:cNvSpPr>
            <a:spLocks noGrp="1"/>
          </p:cNvSpPr>
          <p:nvPr>
            <p:ph idx="1"/>
          </p:nvPr>
        </p:nvSpPr>
        <p:spPr>
          <a:xfrm>
            <a:off x="0" y="0"/>
            <a:ext cx="9144000" cy="4365625"/>
          </a:xfrm>
          <a:ln/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、谓语的省略</a:t>
            </a:r>
            <a:b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①夫战，勇气也。一鼓作气，再而衰，三而竭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  ②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三人行，必有我师焉，择其善者而从之，其不善者而改之</a:t>
            </a:r>
            <a:b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③老臣今者殊不欲食，乃自强步，日三四里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3" name="AutoShape 3"/>
          <p:cNvSpPr/>
          <p:nvPr/>
        </p:nvSpPr>
        <p:spPr>
          <a:xfrm>
            <a:off x="5651500" y="0"/>
            <a:ext cx="914400" cy="457200"/>
          </a:xfrm>
          <a:prstGeom prst="wedgeRoundRectCallout">
            <a:avLst>
              <a:gd name="adj1" fmla="val 2083"/>
              <a:gd name="adj2" fmla="val 98958"/>
              <a:gd name="adj3" fmla="val 16667"/>
            </a:avLst>
          </a:prstGeom>
          <a:solidFill>
            <a:schemeClr val="hlink"/>
          </a:solidFill>
          <a:ln w="952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鼓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4" name="AutoShape 4"/>
          <p:cNvSpPr/>
          <p:nvPr/>
        </p:nvSpPr>
        <p:spPr>
          <a:xfrm>
            <a:off x="7092950" y="0"/>
            <a:ext cx="914400" cy="457200"/>
          </a:xfrm>
          <a:prstGeom prst="wedgeRoundRectCallout">
            <a:avLst>
              <a:gd name="adj1" fmla="val 20315"/>
              <a:gd name="adj2" fmla="val 110764"/>
              <a:gd name="adj3" fmla="val 16667"/>
            </a:avLst>
          </a:prstGeom>
          <a:solidFill>
            <a:schemeClr val="hlink"/>
          </a:solidFill>
          <a:ln w="952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鼓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5" name="AutoShape 5"/>
          <p:cNvSpPr/>
          <p:nvPr/>
        </p:nvSpPr>
        <p:spPr>
          <a:xfrm>
            <a:off x="8042275" y="1125538"/>
            <a:ext cx="914400" cy="457200"/>
          </a:xfrm>
          <a:prstGeom prst="wedgeRoundRectCallout">
            <a:avLst>
              <a:gd name="adj1" fmla="val -3644"/>
              <a:gd name="adj2" fmla="val 124306"/>
              <a:gd name="adj3" fmla="val 16667"/>
            </a:avLst>
          </a:prstGeom>
          <a:solidFill>
            <a:schemeClr val="hlink"/>
          </a:solidFill>
          <a:ln w="952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择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6" name="AutoShape 6"/>
          <p:cNvSpPr/>
          <p:nvPr/>
        </p:nvSpPr>
        <p:spPr>
          <a:xfrm>
            <a:off x="6443663" y="3241675"/>
            <a:ext cx="914400" cy="457200"/>
          </a:xfrm>
          <a:prstGeom prst="wedgeRoundRectCallout">
            <a:avLst>
              <a:gd name="adj1" fmla="val 7986"/>
              <a:gd name="adj2" fmla="val -119097"/>
              <a:gd name="adj3" fmla="val 16667"/>
            </a:avLst>
          </a:prstGeom>
          <a:solidFill>
            <a:schemeClr val="hlink"/>
          </a:solidFill>
          <a:ln w="952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7" name="Text Box 7"/>
          <p:cNvSpPr txBox="1"/>
          <p:nvPr/>
        </p:nvSpPr>
        <p:spPr>
          <a:xfrm>
            <a:off x="0" y="3933825"/>
            <a:ext cx="8610600" cy="1798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、修饰语的省略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吾妻之美我者，私我也；妾之美我者，畏我也；客之美我者，欲有求于我也。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8" name="AutoShape 8"/>
          <p:cNvSpPr/>
          <p:nvPr/>
        </p:nvSpPr>
        <p:spPr>
          <a:xfrm>
            <a:off x="4572000" y="4005263"/>
            <a:ext cx="914400" cy="457200"/>
          </a:xfrm>
          <a:prstGeom prst="wedgeRoundRectCallout">
            <a:avLst>
              <a:gd name="adj1" fmla="val -61111"/>
              <a:gd name="adj2" fmla="val 156944"/>
              <a:gd name="adj3" fmla="val 16667"/>
            </a:avLst>
          </a:prstGeom>
          <a:solidFill>
            <a:schemeClr val="hlink"/>
          </a:solidFill>
          <a:ln w="952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吾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9" name="AutoShape 9"/>
          <p:cNvSpPr/>
          <p:nvPr/>
        </p:nvSpPr>
        <p:spPr>
          <a:xfrm>
            <a:off x="468313" y="5967413"/>
            <a:ext cx="914400" cy="815975"/>
          </a:xfrm>
          <a:prstGeom prst="wedgeRoundRectCallout">
            <a:avLst>
              <a:gd name="adj1" fmla="val -95139"/>
              <a:gd name="adj2" fmla="val -102917"/>
              <a:gd name="adj3" fmla="val 16667"/>
            </a:avLst>
          </a:prstGeom>
          <a:solidFill>
            <a:schemeClr val="hlink"/>
          </a:solidFill>
          <a:ln w="952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吾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4" grpId="0" animBg="1"/>
      <p:bldP spid="30725" grpId="0" animBg="1"/>
      <p:bldP spid="30726" grpId="0" animBg="1"/>
      <p:bldP spid="30727" grpId="0"/>
      <p:bldP spid="30728" grpId="0" animBg="1"/>
      <p:bldP spid="307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2"/>
          <p:cNvSpPr>
            <a:spLocks noGrp="1"/>
          </p:cNvSpPr>
          <p:nvPr>
            <p:ph idx="1"/>
          </p:nvPr>
        </p:nvSpPr>
        <p:spPr>
          <a:xfrm>
            <a:off x="0" y="0"/>
            <a:ext cx="8153400" cy="3276600"/>
          </a:xfrm>
          <a:ln/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、宾语的省略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竖子不足与谋。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②项王曰： “壮士！赐之卮酒。 ”则与斗卮酒。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③屠惧，投以骨。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④以相如功大，拜为上卿。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3" name="Text Box 9"/>
          <p:cNvSpPr txBox="1"/>
          <p:nvPr/>
        </p:nvSpPr>
        <p:spPr>
          <a:xfrm>
            <a:off x="0" y="3789363"/>
            <a:ext cx="9144000" cy="2774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、介词的省略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①死马且买之五百金，况生马乎？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②今以钟磬置水中            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③赐之彘肩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5" name="Text Box 11"/>
          <p:cNvSpPr txBox="1"/>
          <p:nvPr/>
        </p:nvSpPr>
        <p:spPr>
          <a:xfrm>
            <a:off x="0" y="2708275"/>
            <a:ext cx="5076825" cy="1160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800" b="1" dirty="0">
              <a:latin typeface="Arial" panose="020B0604020202020204" pitchFamily="34" charset="0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1765" name="AutoShape 21"/>
          <p:cNvSpPr/>
          <p:nvPr/>
        </p:nvSpPr>
        <p:spPr>
          <a:xfrm>
            <a:off x="2916238" y="115888"/>
            <a:ext cx="914400" cy="609600"/>
          </a:xfrm>
          <a:prstGeom prst="wedgeRectCallout">
            <a:avLst>
              <a:gd name="adj1" fmla="val -93926"/>
              <a:gd name="adj2" fmla="val 6458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66" name="AutoShape 22"/>
          <p:cNvSpPr/>
          <p:nvPr/>
        </p:nvSpPr>
        <p:spPr>
          <a:xfrm>
            <a:off x="7235825" y="260350"/>
            <a:ext cx="914400" cy="609600"/>
          </a:xfrm>
          <a:prstGeom prst="wedgeRectCallout">
            <a:avLst>
              <a:gd name="adj1" fmla="val -21528"/>
              <a:gd name="adj2" fmla="val 13359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67" name="AutoShape 23"/>
          <p:cNvSpPr/>
          <p:nvPr/>
        </p:nvSpPr>
        <p:spPr>
          <a:xfrm>
            <a:off x="2339975" y="1484313"/>
            <a:ext cx="1008063" cy="576262"/>
          </a:xfrm>
          <a:prstGeom prst="wedgeRectCallout">
            <a:avLst>
              <a:gd name="adj1" fmla="val -75199"/>
              <a:gd name="adj2" fmla="val 10096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68" name="AutoShape 24"/>
          <p:cNvSpPr/>
          <p:nvPr/>
        </p:nvSpPr>
        <p:spPr>
          <a:xfrm>
            <a:off x="4140200" y="2060575"/>
            <a:ext cx="1008063" cy="576263"/>
          </a:xfrm>
          <a:prstGeom prst="wedgeRectCallout">
            <a:avLst>
              <a:gd name="adj1" fmla="val -127324"/>
              <a:gd name="adj2" fmla="val 10840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AutoShape 24"/>
          <p:cNvSpPr/>
          <p:nvPr/>
        </p:nvSpPr>
        <p:spPr>
          <a:xfrm>
            <a:off x="3492500" y="3644900"/>
            <a:ext cx="1008063" cy="576263"/>
          </a:xfrm>
          <a:prstGeom prst="wedgeRectCallout">
            <a:avLst>
              <a:gd name="adj1" fmla="val -142755"/>
              <a:gd name="adj2" fmla="val 12217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AutoShape 24"/>
          <p:cNvSpPr/>
          <p:nvPr/>
        </p:nvSpPr>
        <p:spPr>
          <a:xfrm>
            <a:off x="5292725" y="3284538"/>
            <a:ext cx="1008063" cy="576262"/>
          </a:xfrm>
          <a:prstGeom prst="wedgeRectCallout">
            <a:avLst>
              <a:gd name="adj1" fmla="val -124801"/>
              <a:gd name="adj2" fmla="val 19958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于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AutoShape 24"/>
          <p:cNvSpPr/>
          <p:nvPr/>
        </p:nvSpPr>
        <p:spPr>
          <a:xfrm>
            <a:off x="3276600" y="5734050"/>
            <a:ext cx="1008063" cy="576263"/>
          </a:xfrm>
          <a:prstGeom prst="wedgeRectCallout">
            <a:avLst>
              <a:gd name="adj1" fmla="val -118505"/>
              <a:gd name="adj2" fmla="val -9159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于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AutoShape 24"/>
          <p:cNvSpPr/>
          <p:nvPr/>
        </p:nvSpPr>
        <p:spPr>
          <a:xfrm>
            <a:off x="2195513" y="6281738"/>
            <a:ext cx="1008062" cy="576262"/>
          </a:xfrm>
          <a:prstGeom prst="wedgeRectCallout">
            <a:avLst>
              <a:gd name="adj1" fmla="val -142597"/>
              <a:gd name="adj2" fmla="val -593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/>
      <p:bldP spid="31755" grpId="0"/>
      <p:bldP spid="31765" grpId="0" animBg="1"/>
      <p:bldP spid="31766" grpId="0" animBg="1"/>
      <p:bldP spid="31767" grpId="0" animBg="1"/>
      <p:bldP spid="31768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6" name="Rectangle 4"/>
          <p:cNvSpPr/>
          <p:nvPr/>
        </p:nvSpPr>
        <p:spPr>
          <a:xfrm>
            <a:off x="539750" y="1268413"/>
            <a:ext cx="8207375" cy="3387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杨朱之弟杨布素衣而出，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天雨，解素衣，衣缁衣而反，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其狗不知而吠之。杨布怒，将击之。杨朱曰：“子毋击也。子亦犹是。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曩者使女狗白而往，黑而来，子岂能毋怪哉！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韩非子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说林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》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WordArt 6"/>
          <p:cNvSpPr>
            <a:spLocks noTextEdit="1"/>
          </p:cNvSpPr>
          <p:nvPr/>
        </p:nvSpPr>
        <p:spPr>
          <a:xfrm>
            <a:off x="2339975" y="0"/>
            <a:ext cx="4679950" cy="14843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方正舒体" charset="0"/>
                <a:ea typeface="方正舒体" charset="0"/>
              </a:rPr>
              <a:t>故事一则</a:t>
            </a:r>
            <a:endParaRPr lang="zh-CN" altLang="en-US" sz="3600" b="1">
              <a:ln w="1270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方正舒体" charset="0"/>
              <a:ea typeface="方正舒体" charset="0"/>
            </a:endParaRPr>
          </a:p>
        </p:txBody>
      </p:sp>
      <p:sp>
        <p:nvSpPr>
          <p:cNvPr id="44039" name="Text Box 7"/>
          <p:cNvSpPr txBox="1"/>
          <p:nvPr/>
        </p:nvSpPr>
        <p:spPr>
          <a:xfrm>
            <a:off x="0" y="4581525"/>
            <a:ext cx="6378575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、天下雨，脱去白色的衣服，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穿黑色的衣服回家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 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 </a:t>
            </a:r>
            <a:r>
              <a:rPr lang="en-US" altLang="zh-CN" sz="3600" dirty="0">
                <a:latin typeface="Arial" panose="020B0604020202020204" pitchFamily="34" charset="0"/>
                <a:ea typeface="华文新魏" pitchFamily="2" charset="-122"/>
              </a:rPr>
              <a:t>    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 </a:t>
            </a:r>
            <a:endParaRPr lang="en-US" altLang="zh-CN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4040" name="Text Box 8"/>
          <p:cNvSpPr txBox="1"/>
          <p:nvPr/>
        </p:nvSpPr>
        <p:spPr>
          <a:xfrm>
            <a:off x="0" y="5667375"/>
            <a:ext cx="9131300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、刚才假使你的狗出去时是白狗，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回来时却是只黑狗，你难道不觉得奇怪吗？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89" name="Picture 9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8125" y="4352925"/>
            <a:ext cx="2160588" cy="136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9" grpId="0"/>
      <p:bldP spid="440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4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92600"/>
            <a:ext cx="9144000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WordArt 5"/>
          <p:cNvSpPr>
            <a:spLocks noTextEdit="1"/>
          </p:cNvSpPr>
          <p:nvPr/>
        </p:nvSpPr>
        <p:spPr>
          <a:xfrm>
            <a:off x="1835150" y="1412875"/>
            <a:ext cx="6121400" cy="2936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028"/>
              </a:avLst>
            </a:prstTxWarp>
            <a:normAutofit/>
          </a:bodyPr>
          <a:p>
            <a:pPr algn="ctr"/>
            <a:r>
              <a:rPr lang="zh-CN" altLang="en-US" sz="40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隶书" charset="0"/>
                <a:ea typeface="隶书" charset="0"/>
              </a:rPr>
              <a:t>倒装句</a:t>
            </a:r>
            <a:endParaRPr lang="zh-CN" altLang="en-US" sz="40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Rectangle 3"/>
          <p:cNvSpPr>
            <a:spLocks noGrp="1"/>
          </p:cNvSpPr>
          <p:nvPr>
            <p:ph idx="1"/>
          </p:nvPr>
        </p:nvSpPr>
        <p:spPr>
          <a:xfrm>
            <a:off x="-214312" y="0"/>
            <a:ext cx="9144000" cy="6858000"/>
          </a:xfrm>
          <a:ln/>
        </p:spPr>
        <p:txBody>
          <a:bodyPr wrap="square" lIns="91440" tIns="45720" rIns="91440" bIns="45720" anchor="t"/>
          <a:p>
            <a:pPr lvl="1" eaLnBrk="1" hangingPunct="1">
              <a:buNone/>
            </a:pPr>
            <a:br>
              <a:rPr lang="zh-CN" altLang="en-US" sz="4000" b="1" dirty="0">
                <a:latin typeface="华文新魏" pitchFamily="2" charset="-122"/>
                <a:ea typeface="华文新魏" pitchFamily="2" charset="-122"/>
              </a:rPr>
            </a:b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5063" name="Text Box 7"/>
          <p:cNvSpPr txBox="1"/>
          <p:nvPr/>
        </p:nvSpPr>
        <p:spPr>
          <a:xfrm>
            <a:off x="142875" y="1214438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（全国卷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Ⅰ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）翻译句子：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自县为近畿大郡，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近代未之有也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0" name="Text Box 8"/>
          <p:cNvSpPr txBox="1"/>
          <p:nvPr/>
        </p:nvSpPr>
        <p:spPr>
          <a:xfrm>
            <a:off x="0" y="3214688"/>
            <a:ext cx="889317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答案：从县令升为靠近京都的大郡长官，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是近代未有过的事。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  <p:bldP spid="317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7" name="Rectangle 3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2366963"/>
          </a:xfrm>
          <a:ln/>
        </p:spPr>
        <p:txBody>
          <a:bodyPr wrap="square" lIns="91440" tIns="45720" rIns="91440" bIns="45720" anchor="ctr"/>
          <a:p>
            <a:pPr algn="l" eaLnBrk="1" hangingPunct="1"/>
            <a:r>
              <a:rPr lang="zh-CN" altLang="en-US" sz="4000" b="1" dirty="0">
                <a:ea typeface="华文中宋" pitchFamily="2" charset="-122"/>
              </a:rPr>
              <a:t>    倒装句</a:t>
            </a:r>
            <a:r>
              <a:rPr lang="zh-CN" altLang="en-US" sz="4000" b="1" dirty="0">
                <a:solidFill>
                  <a:schemeClr val="tx1"/>
                </a:solidFill>
                <a:ea typeface="华文中宋" pitchFamily="2" charset="-122"/>
              </a:rPr>
              <a:t>指文言文中一些</a:t>
            </a:r>
            <a:r>
              <a:rPr lang="zh-CN" altLang="en-US" sz="4000" b="1" dirty="0">
                <a:solidFill>
                  <a:srgbClr val="FF0000"/>
                </a:solidFill>
                <a:ea typeface="华文中宋" pitchFamily="2" charset="-122"/>
              </a:rPr>
              <a:t>句子成分的顺序出现了前后颠倒情况</a:t>
            </a:r>
            <a:r>
              <a:rPr lang="zh-CN" altLang="en-US" sz="4000" b="1" dirty="0">
                <a:solidFill>
                  <a:schemeClr val="tx1"/>
                </a:solidFill>
                <a:ea typeface="华文中宋" pitchFamily="2" charset="-122"/>
              </a:rPr>
              <a:t>的句子。包括有：</a:t>
            </a:r>
            <a:endParaRPr lang="zh-CN" altLang="en-US" sz="4000" b="1" dirty="0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47108" name="Rectangle 4"/>
          <p:cNvSpPr>
            <a:spLocks noGrp="1"/>
          </p:cNvSpPr>
          <p:nvPr>
            <p:ph idx="1"/>
          </p:nvPr>
        </p:nvSpPr>
        <p:spPr>
          <a:xfrm>
            <a:off x="1116013" y="2060575"/>
            <a:ext cx="7704137" cy="2238375"/>
          </a:xfrm>
          <a:ln/>
        </p:spPr>
        <p:txBody>
          <a:bodyPr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dirty="0">
                <a:solidFill>
                  <a:srgbClr val="0066FF"/>
                </a:solidFill>
              </a:rPr>
              <a:t>                     </a:t>
            </a:r>
            <a:r>
              <a:rPr lang="zh-CN" altLang="en-US" sz="4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宾语前置</a:t>
            </a:r>
            <a:endParaRPr lang="zh-CN" altLang="en-US" sz="40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           定语后置</a:t>
            </a:r>
            <a:endParaRPr lang="zh-CN" altLang="en-US" sz="40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           状语后置</a:t>
            </a:r>
            <a:endParaRPr lang="zh-CN" altLang="en-US" sz="40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           主谓倒置</a:t>
            </a:r>
            <a:endParaRPr lang="zh-CN" altLang="en-US" sz="40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7109" name="AutoShape 5"/>
          <p:cNvSpPr/>
          <p:nvPr/>
        </p:nvSpPr>
        <p:spPr>
          <a:xfrm>
            <a:off x="2989263" y="2098675"/>
            <a:ext cx="285750" cy="2303463"/>
          </a:xfrm>
          <a:prstGeom prst="leftBrace">
            <a:avLst>
              <a:gd name="adj1" fmla="val 67101"/>
              <a:gd name="adj2" fmla="val 50000"/>
            </a:avLst>
          </a:prstGeom>
          <a:noFill/>
          <a:ln w="158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WordArt 6"/>
          <p:cNvSpPr>
            <a:spLocks noTextEdit="1"/>
          </p:cNvSpPr>
          <p:nvPr/>
        </p:nvSpPr>
        <p:spPr>
          <a:xfrm>
            <a:off x="1403350" y="2781300"/>
            <a:ext cx="1543050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40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隶书" charset="0"/>
                <a:ea typeface="隶书" charset="0"/>
              </a:rPr>
              <a:t>倒装句</a:t>
            </a:r>
            <a:endParaRPr lang="zh-CN" altLang="en-US" sz="40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19462" name="WordArt 8"/>
          <p:cNvSpPr>
            <a:spLocks noTextEdit="1"/>
          </p:cNvSpPr>
          <p:nvPr/>
        </p:nvSpPr>
        <p:spPr>
          <a:xfrm>
            <a:off x="1116013" y="5084763"/>
            <a:ext cx="914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993300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华文中宋" charset="0"/>
                <a:ea typeface="华文中宋" charset="0"/>
              </a:rPr>
              <a:t>主语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993300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华文中宋" charset="0"/>
              <a:ea typeface="华文中宋" charset="0"/>
            </a:endParaRPr>
          </a:p>
        </p:txBody>
      </p:sp>
      <p:sp>
        <p:nvSpPr>
          <p:cNvPr id="47113" name="Line 9"/>
          <p:cNvSpPr/>
          <p:nvPr/>
        </p:nvSpPr>
        <p:spPr>
          <a:xfrm>
            <a:off x="2124075" y="5373688"/>
            <a:ext cx="935038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64" name="WordArt 11"/>
          <p:cNvSpPr>
            <a:spLocks noTextEdit="1"/>
          </p:cNvSpPr>
          <p:nvPr/>
        </p:nvSpPr>
        <p:spPr>
          <a:xfrm>
            <a:off x="3203575" y="5157788"/>
            <a:ext cx="10287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000" b="1">
                <a:ln w="952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3366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谓语</a:t>
            </a:r>
            <a:endParaRPr lang="zh-CN" altLang="en-US" sz="4000" b="1"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3366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6" name="Line 12"/>
          <p:cNvSpPr/>
          <p:nvPr/>
        </p:nvSpPr>
        <p:spPr>
          <a:xfrm>
            <a:off x="4356100" y="5373688"/>
            <a:ext cx="12954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66" name="WordArt 13"/>
          <p:cNvSpPr>
            <a:spLocks noTextEdit="1"/>
          </p:cNvSpPr>
          <p:nvPr/>
        </p:nvSpPr>
        <p:spPr>
          <a:xfrm>
            <a:off x="5724525" y="5084763"/>
            <a:ext cx="10287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000" b="1">
                <a:ln w="952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宾语</a:t>
            </a:r>
            <a:endParaRPr lang="zh-CN" altLang="en-US" sz="4000" b="1">
              <a:ln w="952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8" name="Text Box 14"/>
          <p:cNvSpPr txBox="1"/>
          <p:nvPr/>
        </p:nvSpPr>
        <p:spPr>
          <a:xfrm>
            <a:off x="-323850" y="5516563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华文中宋" pitchFamily="2" charset="-122"/>
              </a:rPr>
              <a:t>（定语）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7119" name="Text Box 15"/>
          <p:cNvSpPr txBox="1"/>
          <p:nvPr/>
        </p:nvSpPr>
        <p:spPr>
          <a:xfrm>
            <a:off x="1835150" y="5516563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〔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状语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〕</a:t>
            </a:r>
            <a:endParaRPr lang="en-US" altLang="zh-CN" sz="3600" b="1" dirty="0">
              <a:solidFill>
                <a:srgbClr val="0000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7120" name="Rectangle 16"/>
          <p:cNvSpPr/>
          <p:nvPr/>
        </p:nvSpPr>
        <p:spPr>
          <a:xfrm>
            <a:off x="3779838" y="5516563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华文中宋" pitchFamily="2" charset="-122"/>
              </a:rPr>
              <a:t>（定语）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9469" name="Line 26"/>
          <p:cNvSpPr/>
          <p:nvPr/>
        </p:nvSpPr>
        <p:spPr>
          <a:xfrm flipH="1">
            <a:off x="971550" y="5589588"/>
            <a:ext cx="71438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36" name="Line 32"/>
          <p:cNvSpPr/>
          <p:nvPr/>
        </p:nvSpPr>
        <p:spPr>
          <a:xfrm flipH="1" flipV="1">
            <a:off x="3563938" y="4724400"/>
            <a:ext cx="2592387" cy="360363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37" name="Line 33"/>
          <p:cNvSpPr/>
          <p:nvPr/>
        </p:nvSpPr>
        <p:spPr>
          <a:xfrm flipH="1">
            <a:off x="3132138" y="4724400"/>
            <a:ext cx="576262" cy="4333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38" name="AutoShape 34"/>
          <p:cNvSpPr/>
          <p:nvPr/>
        </p:nvSpPr>
        <p:spPr>
          <a:xfrm>
            <a:off x="1116013" y="6124575"/>
            <a:ext cx="1214437" cy="733425"/>
          </a:xfrm>
          <a:prstGeom prst="curvedUpArrow">
            <a:avLst>
              <a:gd name="adj1" fmla="val 33116"/>
              <a:gd name="adj2" fmla="val 66233"/>
              <a:gd name="adj3" fmla="val 333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39" name="AutoShape 35"/>
          <p:cNvSpPr/>
          <p:nvPr/>
        </p:nvSpPr>
        <p:spPr>
          <a:xfrm>
            <a:off x="5292725" y="6240463"/>
            <a:ext cx="1800225" cy="617537"/>
          </a:xfrm>
          <a:prstGeom prst="curvedUpArrow">
            <a:avLst>
              <a:gd name="adj1" fmla="val 35821"/>
              <a:gd name="adj2" fmla="val 116606"/>
              <a:gd name="adj3" fmla="val 333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42" name="AutoShape 38"/>
          <p:cNvSpPr/>
          <p:nvPr/>
        </p:nvSpPr>
        <p:spPr>
          <a:xfrm>
            <a:off x="3203575" y="6124575"/>
            <a:ext cx="1214438" cy="733425"/>
          </a:xfrm>
          <a:prstGeom prst="curvedUpArrow">
            <a:avLst>
              <a:gd name="adj1" fmla="val 33116"/>
              <a:gd name="adj2" fmla="val 66233"/>
              <a:gd name="adj3" fmla="val 333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43" name="Line 39"/>
          <p:cNvSpPr/>
          <p:nvPr/>
        </p:nvSpPr>
        <p:spPr>
          <a:xfrm flipH="1" flipV="1">
            <a:off x="2339975" y="4437063"/>
            <a:ext cx="1439863" cy="6477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44" name="Line 40"/>
          <p:cNvSpPr/>
          <p:nvPr/>
        </p:nvSpPr>
        <p:spPr>
          <a:xfrm flipH="1">
            <a:off x="0" y="4508500"/>
            <a:ext cx="2339975" cy="6492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4710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charRg st="2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47108">
                                            <p:txEl>
                                              <p:charRg st="26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charRg st="4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1000"/>
                                        <p:tgtEl>
                                          <p:spTgt spid="47108">
                                            <p:txEl>
                                              <p:charRg st="43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charRg st="6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1000"/>
                                        <p:tgtEl>
                                          <p:spTgt spid="47108">
                                            <p:txEl>
                                              <p:charRg st="60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7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7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7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7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 build="p"/>
      <p:bldP spid="47109" grpId="0" animBg="1"/>
      <p:bldP spid="47118" grpId="0"/>
      <p:bldP spid="47119" grpId="0"/>
      <p:bldP spid="47120" grpId="0"/>
      <p:bldP spid="47138" grpId="0" animBg="1"/>
      <p:bldP spid="47139" grpId="0" animBg="1"/>
      <p:bldP spid="471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Text Box 3"/>
          <p:cNvSpPr txBox="1"/>
          <p:nvPr/>
        </p:nvSpPr>
        <p:spPr>
          <a:xfrm>
            <a:off x="250825" y="28575"/>
            <a:ext cx="58959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808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翻译下列句子，找出它们的特点</a:t>
            </a:r>
            <a:endParaRPr lang="zh-CN" altLang="en-US" sz="3200" b="1" dirty="0">
              <a:solidFill>
                <a:srgbClr val="000808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482" name="Text Box 4"/>
          <p:cNvSpPr txBox="1"/>
          <p:nvPr/>
        </p:nvSpPr>
        <p:spPr>
          <a:xfrm>
            <a:off x="0" y="838200"/>
            <a:ext cx="4067175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00080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大王来何操？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②沛公安在？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③客何为而来</a:t>
            </a:r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latin typeface="华文中宋" pitchFamily="2" charset="-122"/>
                <a:ea typeface="华文中宋" pitchFamily="2" charset="-122"/>
              </a:rPr>
              <a:t>   </a:t>
            </a:r>
            <a:endParaRPr lang="en-US" altLang="zh-CN" sz="3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8142" name="Text Box 14"/>
          <p:cNvSpPr txBox="1"/>
          <p:nvPr/>
        </p:nvSpPr>
        <p:spPr>
          <a:xfrm>
            <a:off x="0" y="2420938"/>
            <a:ext cx="8626475" cy="2528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句子的特点：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、都是疑问句，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、疑问代词分别是“何”“安”“何”，它们分别作“操”“在”“为”的宾语，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、宾语都前置。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43" name="Text Box 15"/>
          <p:cNvSpPr txBox="1"/>
          <p:nvPr/>
        </p:nvSpPr>
        <p:spPr>
          <a:xfrm>
            <a:off x="468313" y="5997575"/>
            <a:ext cx="7991475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疑问句中疑问代词作宾语时，宾语前置。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8144" name="Text Box 16"/>
          <p:cNvSpPr txBox="1"/>
          <p:nvPr/>
        </p:nvSpPr>
        <p:spPr>
          <a:xfrm>
            <a:off x="0" y="5084763"/>
            <a:ext cx="3419475" cy="76200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第一种类型</a:t>
            </a:r>
            <a:r>
              <a:rPr lang="en-US" altLang="zh-CN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:</a:t>
            </a:r>
            <a:endParaRPr lang="en-US" altLang="zh-CN" sz="4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487" name="WordArt 17"/>
          <p:cNvSpPr>
            <a:spLocks noTextEdit="1"/>
          </p:cNvSpPr>
          <p:nvPr/>
        </p:nvSpPr>
        <p:spPr>
          <a:xfrm rot="5400000">
            <a:off x="6553200" y="1231900"/>
            <a:ext cx="3095625" cy="11525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800" b="1">
                <a:ln w="9525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rPr>
              <a:t>宾语前置句</a:t>
            </a:r>
            <a:endParaRPr lang="zh-CN" altLang="en-US" sz="4800" b="1">
              <a:ln w="9525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2" grpId="0"/>
      <p:bldP spid="48143" grpId="0" animBg="1"/>
      <p:bldP spid="4814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 Box 3"/>
          <p:cNvSpPr txBox="1"/>
          <p:nvPr/>
        </p:nvSpPr>
        <p:spPr>
          <a:xfrm>
            <a:off x="0" y="28575"/>
            <a:ext cx="51847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808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翻译下列句子，找出它们的特点</a:t>
            </a:r>
            <a:endParaRPr lang="zh-CN" altLang="en-US" sz="2800" b="1" dirty="0">
              <a:solidFill>
                <a:srgbClr val="000808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506" name="Text Box 4"/>
          <p:cNvSpPr txBox="1"/>
          <p:nvPr/>
        </p:nvSpPr>
        <p:spPr>
          <a:xfrm>
            <a:off x="0" y="620713"/>
            <a:ext cx="6732588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忌不自信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②然而不王者，未之有也。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③古之人不余欺也！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6" name="Text Box 17"/>
          <p:cNvSpPr txBox="1"/>
          <p:nvPr/>
        </p:nvSpPr>
        <p:spPr>
          <a:xfrm>
            <a:off x="0" y="2565400"/>
            <a:ext cx="6659563" cy="2227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句子的特点：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、都是否定句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、代词分别是“自”“之”“余”，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它们分别作“信”“有”“欺”的宾语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、宾语都前置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18" name="Text Box 18"/>
          <p:cNvSpPr txBox="1"/>
          <p:nvPr/>
        </p:nvSpPr>
        <p:spPr>
          <a:xfrm>
            <a:off x="0" y="5373688"/>
            <a:ext cx="9144000" cy="1189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第二种类型：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否定句中代词作宾语时，宾语前置。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510" name="WordArt 19"/>
          <p:cNvSpPr>
            <a:spLocks noTextEdit="1"/>
          </p:cNvSpPr>
          <p:nvPr/>
        </p:nvSpPr>
        <p:spPr>
          <a:xfrm rot="5400000">
            <a:off x="6767513" y="3678238"/>
            <a:ext cx="2879725" cy="13684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800" b="1">
                <a:ln w="9525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rPr>
              <a:t>宾语前置句</a:t>
            </a:r>
            <a:endParaRPr lang="zh-CN" altLang="en-US" sz="4800" b="1">
              <a:ln w="9525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6" grpId="0"/>
      <p:bldP spid="512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Text Box 2"/>
          <p:cNvSpPr txBox="1"/>
          <p:nvPr/>
        </p:nvSpPr>
        <p:spPr>
          <a:xfrm>
            <a:off x="0" y="1916113"/>
            <a:ext cx="89916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第三种类型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用“之” 把宾语提到动词前。</a:t>
            </a:r>
            <a:r>
              <a:rPr lang="zh-CN" altLang="en-US" sz="32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0" name="Text Box 6"/>
          <p:cNvSpPr txBox="1"/>
          <p:nvPr/>
        </p:nvSpPr>
        <p:spPr>
          <a:xfrm>
            <a:off x="0" y="0"/>
            <a:ext cx="7391400" cy="24082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翻译下列句子，找出它们的特点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譬若以肉投馁虎，何功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有哉！</a:t>
            </a:r>
            <a:endParaRPr lang="zh-CN" altLang="en-US" sz="32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不知，惑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不解。</a:t>
            </a:r>
            <a:endParaRPr lang="zh-CN" altLang="en-US" sz="32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WordArt 8"/>
          <p:cNvSpPr>
            <a:spLocks noTextEdit="1"/>
          </p:cNvSpPr>
          <p:nvPr/>
        </p:nvSpPr>
        <p:spPr>
          <a:xfrm>
            <a:off x="6659563" y="260350"/>
            <a:ext cx="22860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8000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宾语前置句</a:t>
            </a:r>
            <a:endParaRPr lang="zh-CN" altLang="en-US" sz="3600">
              <a:ln w="9525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8000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22" name="Text Box 10"/>
          <p:cNvSpPr txBox="1"/>
          <p:nvPr/>
        </p:nvSpPr>
        <p:spPr>
          <a:xfrm>
            <a:off x="5148263" y="476250"/>
            <a:ext cx="5762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23" name="Text Box 11"/>
          <p:cNvSpPr txBox="1"/>
          <p:nvPr/>
        </p:nvSpPr>
        <p:spPr>
          <a:xfrm>
            <a:off x="1835150" y="981075"/>
            <a:ext cx="5762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24" name="Text Box 12"/>
          <p:cNvSpPr txBox="1"/>
          <p:nvPr/>
        </p:nvSpPr>
        <p:spPr>
          <a:xfrm>
            <a:off x="3924300" y="981075"/>
            <a:ext cx="5762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38922" grpId="0"/>
      <p:bldP spid="38923" grpId="0"/>
      <p:bldP spid="389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3" name="Rectangle 3"/>
          <p:cNvSpPr>
            <a:spLocks noGrp="1"/>
          </p:cNvSpPr>
          <p:nvPr>
            <p:ph idx="1"/>
          </p:nvPr>
        </p:nvSpPr>
        <p:spPr>
          <a:xfrm>
            <a:off x="0" y="333375"/>
            <a:ext cx="9144000" cy="6524625"/>
          </a:xfrm>
          <a:ln/>
        </p:spPr>
        <p:txBody>
          <a:bodyPr wrap="square" lIns="91440" tIns="45720" rIns="91440" bIns="45720" anchor="t"/>
          <a:p>
            <a:pPr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解读考纲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理解与现代汉语不同的句式和用法。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要求掌握的句式是：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被动句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倒装句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（宾语前置句、定语后置句、介词结构后置句、主谓倒装句）、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省略句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对文言句式的考查一般体现在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翻译题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上。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charRg st="2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3">
                                            <p:txEl>
                                              <p:charRg st="23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charRg st="77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3">
                                            <p:txEl>
                                              <p:charRg st="77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7308850" cy="2492375"/>
          </a:xfrm>
          <a:ln/>
        </p:spPr>
        <p:txBody>
          <a:bodyPr wrap="square" lIns="91440" tIns="45720" rIns="91440" bIns="45720" anchor="ctr"/>
          <a:p>
            <a:pPr algn="l"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翻译下列句子，找出它们的特点</a:t>
            </a:r>
            <a:b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/>
              <a:t>①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去我三十里，惟命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听。</a:t>
            </a:r>
            <a:b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/>
              <a:t>②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唯利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图。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b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/>
              <a:t>③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无乃尔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过矣？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3" name="Text Box 3"/>
          <p:cNvSpPr txBox="1"/>
          <p:nvPr/>
        </p:nvSpPr>
        <p:spPr>
          <a:xfrm>
            <a:off x="0" y="2492375"/>
            <a:ext cx="7740650" cy="588963"/>
          </a:xfrm>
          <a:prstGeom prst="rect">
            <a:avLst/>
          </a:prstGeom>
          <a:noFill/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第四种类型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 “是”把宾语提到动词前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4" name="Text Box 4"/>
          <p:cNvSpPr txBox="1"/>
          <p:nvPr/>
        </p:nvSpPr>
        <p:spPr>
          <a:xfrm>
            <a:off x="0" y="3429000"/>
            <a:ext cx="9144000" cy="2528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有时，还可以在前置的宾语前加上一个范围副词“唯”，构成“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唯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......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......”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的格式。如：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利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图  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命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从  唯你是问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兄嫂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依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祭十二郎文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韩愈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7" name="WordArt 5"/>
          <p:cNvSpPr>
            <a:spLocks noTextEdit="1"/>
          </p:cNvSpPr>
          <p:nvPr/>
        </p:nvSpPr>
        <p:spPr>
          <a:xfrm rot="5400000">
            <a:off x="6621463" y="1230313"/>
            <a:ext cx="2879725" cy="136683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800" b="1">
                <a:ln w="9525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rPr>
              <a:t>宾语前置句</a:t>
            </a:r>
            <a:endParaRPr lang="zh-CN" altLang="en-US" sz="4800" b="1">
              <a:ln w="9525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39943" name="Text Box 7"/>
          <p:cNvSpPr txBox="1"/>
          <p:nvPr/>
        </p:nvSpPr>
        <p:spPr>
          <a:xfrm>
            <a:off x="3635375" y="692150"/>
            <a:ext cx="5762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是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44" name="Text Box 8"/>
          <p:cNvSpPr txBox="1"/>
          <p:nvPr/>
        </p:nvSpPr>
        <p:spPr>
          <a:xfrm>
            <a:off x="1247775" y="1198563"/>
            <a:ext cx="5762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是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45" name="Text Box 9"/>
          <p:cNvSpPr txBox="1"/>
          <p:nvPr/>
        </p:nvSpPr>
        <p:spPr>
          <a:xfrm>
            <a:off x="1619250" y="1700213"/>
            <a:ext cx="5762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是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nimBg="1"/>
      <p:bldP spid="56324" grpId="0"/>
      <p:bldP spid="39943" grpId="0"/>
      <p:bldP spid="39944" grpId="0"/>
      <p:bldP spid="399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Text Box 3"/>
          <p:cNvSpPr txBox="1"/>
          <p:nvPr/>
        </p:nvSpPr>
        <p:spPr>
          <a:xfrm>
            <a:off x="0" y="3165475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疑问句或否定句中疑问代词作宾语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时，宾语前置。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78" name="Text Box 4"/>
          <p:cNvSpPr txBox="1"/>
          <p:nvPr/>
        </p:nvSpPr>
        <p:spPr>
          <a:xfrm>
            <a:off x="0" y="3813175"/>
            <a:ext cx="8316913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Text Box 5"/>
          <p:cNvSpPr txBox="1"/>
          <p:nvPr/>
        </p:nvSpPr>
        <p:spPr>
          <a:xfrm>
            <a:off x="0" y="4437063"/>
            <a:ext cx="8991600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用“之”或“是”把宾语提取到动词前，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这时的“之”“是”只是宾语前置的标志，没有什么实在意义。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0" name="Text Box 7"/>
          <p:cNvSpPr txBox="1"/>
          <p:nvPr/>
        </p:nvSpPr>
        <p:spPr>
          <a:xfrm>
            <a:off x="0" y="1484313"/>
            <a:ext cx="8675688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动词可以带宾语，介词也可以带宾语。宾语前置有以下几种情况。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81" name="WordArt 8"/>
          <p:cNvSpPr>
            <a:spLocks noTextEdit="1"/>
          </p:cNvSpPr>
          <p:nvPr/>
        </p:nvSpPr>
        <p:spPr>
          <a:xfrm>
            <a:off x="1042988" y="0"/>
            <a:ext cx="3671887" cy="11255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rPr>
              <a:t>宾语前置小结：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 flipV="1">
            <a:off x="457200" y="188913"/>
            <a:ext cx="8229600" cy="85725"/>
          </a:xfrm>
          <a:ln/>
        </p:spPr>
        <p:txBody>
          <a:bodyPr wrap="square" lIns="91440" tIns="45720" rIns="91440" bIns="45720" anchor="ctr"/>
          <a:p>
            <a:endParaRPr lang="zh-CN" altLang="en-US" sz="4000" dirty="0"/>
          </a:p>
        </p:txBody>
      </p:sp>
      <p:sp>
        <p:nvSpPr>
          <p:cNvPr id="82947" name="Rectangle 3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6669087"/>
          </a:xfrm>
          <a:ln/>
        </p:spPr>
        <p:txBody>
          <a:bodyPr wrap="square" lIns="91440" tIns="45720" rIns="91440" bIns="45720" anchor="t"/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翻译下列句子，找出它们的特点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、蚓无爪牙之利，筋骨之强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、居庙堂之高则忧其民，处江湖之远则忧其君。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、马之千里者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一食或尽粟一石 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、石之铿然有声者，所在皆是也。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、求人可使报秦者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未得。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、我持白璧一双，欲献项王；玉斗一双，欲与亚父。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ea typeface="黑体" panose="02010609060101010101" pitchFamily="49" charset="-122"/>
              </a:rPr>
              <a:t>定语后置：通常起修饰限制作用的定语应该放置于中心词的前面，但文言语句中却有很多句子将定语放在中心词之后。</a:t>
            </a:r>
            <a:endParaRPr lang="zh-CN" altLang="en-US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948" name="Text Box 4"/>
          <p:cNvSpPr txBox="1"/>
          <p:nvPr/>
        </p:nvSpPr>
        <p:spPr>
          <a:xfrm>
            <a:off x="2268538" y="692150"/>
            <a:ext cx="5762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949" name="Text Box 5"/>
          <p:cNvSpPr txBox="1"/>
          <p:nvPr/>
        </p:nvSpPr>
        <p:spPr>
          <a:xfrm>
            <a:off x="4284663" y="692150"/>
            <a:ext cx="5762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950" name="Text Box 6"/>
          <p:cNvSpPr txBox="1"/>
          <p:nvPr/>
        </p:nvSpPr>
        <p:spPr>
          <a:xfrm>
            <a:off x="1835150" y="1196975"/>
            <a:ext cx="5762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951" name="Text Box 7"/>
          <p:cNvSpPr txBox="1"/>
          <p:nvPr/>
        </p:nvSpPr>
        <p:spPr>
          <a:xfrm>
            <a:off x="5940425" y="1196975"/>
            <a:ext cx="5762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952" name="Text Box 8"/>
          <p:cNvSpPr txBox="1"/>
          <p:nvPr/>
        </p:nvSpPr>
        <p:spPr>
          <a:xfrm>
            <a:off x="1042988" y="1773238"/>
            <a:ext cx="5762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953" name="Text Box 9"/>
          <p:cNvSpPr txBox="1"/>
          <p:nvPr/>
        </p:nvSpPr>
        <p:spPr>
          <a:xfrm>
            <a:off x="1042988" y="2276475"/>
            <a:ext cx="5762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954" name="Text Box 10"/>
          <p:cNvSpPr txBox="1"/>
          <p:nvPr/>
        </p:nvSpPr>
        <p:spPr>
          <a:xfrm>
            <a:off x="2268538" y="1773238"/>
            <a:ext cx="5762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者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955" name="Text Box 11"/>
          <p:cNvSpPr txBox="1"/>
          <p:nvPr/>
        </p:nvSpPr>
        <p:spPr>
          <a:xfrm>
            <a:off x="3059113" y="2276475"/>
            <a:ext cx="5762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者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956" name="Text Box 12"/>
          <p:cNvSpPr txBox="1"/>
          <p:nvPr/>
        </p:nvSpPr>
        <p:spPr>
          <a:xfrm>
            <a:off x="3059113" y="2852738"/>
            <a:ext cx="5762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者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957" name="Text Box 13"/>
          <p:cNvSpPr txBox="1"/>
          <p:nvPr/>
        </p:nvSpPr>
        <p:spPr>
          <a:xfrm>
            <a:off x="2268538" y="3357563"/>
            <a:ext cx="12239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一双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958" name="Text Box 14"/>
          <p:cNvSpPr txBox="1"/>
          <p:nvPr/>
        </p:nvSpPr>
        <p:spPr>
          <a:xfrm>
            <a:off x="6372225" y="3357563"/>
            <a:ext cx="12239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一双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charRg st="127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2947">
                                            <p:txEl>
                                              <p:charRg st="127" end="1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82949" grpId="0"/>
      <p:bldP spid="82950" grpId="0"/>
      <p:bldP spid="82951" grpId="0"/>
      <p:bldP spid="82952" grpId="0"/>
      <p:bldP spid="82953" grpId="0"/>
      <p:bldP spid="82954" grpId="0"/>
      <p:bldP spid="82955" grpId="0"/>
      <p:bldP spid="82956" grpId="0"/>
      <p:bldP spid="82957" grpId="0"/>
      <p:bldP spid="829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 flipV="1">
            <a:off x="457200" y="188913"/>
            <a:ext cx="8229600" cy="85725"/>
          </a:xfrm>
          <a:ln/>
        </p:spPr>
        <p:txBody>
          <a:bodyPr wrap="square" lIns="91440" tIns="45720" rIns="91440" bIns="45720" anchor="ctr"/>
          <a:p>
            <a:endParaRPr lang="zh-CN" altLang="en-US" sz="4000" dirty="0"/>
          </a:p>
        </p:txBody>
      </p:sp>
      <p:sp>
        <p:nvSpPr>
          <p:cNvPr id="83971" name="Rectangle 3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6669087"/>
          </a:xfrm>
          <a:ln/>
        </p:spPr>
        <p:txBody>
          <a:bodyPr wrap="square" lIns="91440" tIns="45720" rIns="91440" bIns="45720" anchor="t"/>
          <a:p>
            <a:pPr>
              <a:buNone/>
            </a:pPr>
            <a:endParaRPr lang="zh-CN" altLang="en-US" b="1" dirty="0"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定语后置句小结：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“之”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使定语后置。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使定语后置。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使定语后置。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④“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中心词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数量词”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1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charRg st="1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2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1">
                                            <p:txEl>
                                              <p:charRg st="22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39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3971">
                                            <p:txEl>
                                              <p:charRg st="39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5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3971">
                                            <p:txEl>
                                              <p:charRg st="53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5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092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27650" name="Rectangle 3"/>
          <p:cNvSpPr>
            <a:spLocks noGrp="1"/>
          </p:cNvSpPr>
          <p:nvPr>
            <p:ph type="title"/>
          </p:nvPr>
        </p:nvSpPr>
        <p:spPr>
          <a:xfrm>
            <a:off x="107950" y="404813"/>
            <a:ext cx="7885113" cy="287337"/>
          </a:xfrm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翻译下列句子，找出它们的特点</a:t>
            </a:r>
            <a:b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Rectangle 4"/>
          <p:cNvSpPr>
            <a:spLocks noGrp="1"/>
          </p:cNvSpPr>
          <p:nvPr>
            <p:ph idx="1"/>
          </p:nvPr>
        </p:nvSpPr>
        <p:spPr>
          <a:xfrm>
            <a:off x="0" y="836613"/>
            <a:ext cx="9155113" cy="3240087"/>
          </a:xfrm>
          <a:ln/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dirty="0">
                <a:solidFill>
                  <a:srgbClr val="0800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青，取之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于蓝，而青于蓝 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②唐浮图慧褒始舍于其址。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③具告以事。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生乎吾前，其闻道也固先乎吾。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⑤将军战河南，臣战河北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4" name="Rectangle 6"/>
          <p:cNvSpPr/>
          <p:nvPr/>
        </p:nvSpPr>
        <p:spPr>
          <a:xfrm>
            <a:off x="0" y="4292600"/>
            <a:ext cx="8964613" cy="714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介词结构后置（也叫状语后置句）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8615" name="AutoShape 7"/>
          <p:cNvSpPr/>
          <p:nvPr/>
        </p:nvSpPr>
        <p:spPr>
          <a:xfrm>
            <a:off x="7451725" y="1125538"/>
            <a:ext cx="792163" cy="2303462"/>
          </a:xfrm>
          <a:prstGeom prst="rightBrace">
            <a:avLst>
              <a:gd name="adj1" fmla="val 2420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WordArt 8"/>
          <p:cNvSpPr>
            <a:spLocks noTextEdit="1"/>
          </p:cNvSpPr>
          <p:nvPr/>
        </p:nvSpPr>
        <p:spPr>
          <a:xfrm rot="5400000">
            <a:off x="7024688" y="2027238"/>
            <a:ext cx="3028950" cy="5048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000" b="1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rPr>
              <a:t>介词结构后置</a:t>
            </a:r>
            <a:endParaRPr lang="zh-CN" altLang="en-US" sz="4000" b="1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68617" name="Rectangle 9"/>
          <p:cNvSpPr/>
          <p:nvPr/>
        </p:nvSpPr>
        <p:spPr>
          <a:xfrm>
            <a:off x="0" y="5084763"/>
            <a:ext cx="9144000" cy="1773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、介词结构即介宾短语， 标志性词语：“以”、“于”、“乎” 等。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、有时会省略介词。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0" name="Text Box 10"/>
          <p:cNvSpPr txBox="1"/>
          <p:nvPr/>
        </p:nvSpPr>
        <p:spPr>
          <a:xfrm>
            <a:off x="2051050" y="836613"/>
            <a:ext cx="5762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于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11" name="Text Box 11"/>
          <p:cNvSpPr txBox="1"/>
          <p:nvPr/>
        </p:nvSpPr>
        <p:spPr>
          <a:xfrm>
            <a:off x="4067175" y="836613"/>
            <a:ext cx="5762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于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12" name="Text Box 12"/>
          <p:cNvSpPr txBox="1"/>
          <p:nvPr/>
        </p:nvSpPr>
        <p:spPr>
          <a:xfrm>
            <a:off x="3276600" y="1412875"/>
            <a:ext cx="5762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于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13" name="Text Box 13"/>
          <p:cNvSpPr txBox="1"/>
          <p:nvPr/>
        </p:nvSpPr>
        <p:spPr>
          <a:xfrm>
            <a:off x="1196975" y="2006600"/>
            <a:ext cx="5762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14" name="Text Box 14"/>
          <p:cNvSpPr txBox="1"/>
          <p:nvPr/>
        </p:nvSpPr>
        <p:spPr>
          <a:xfrm>
            <a:off x="825500" y="2586038"/>
            <a:ext cx="5762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乎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15" name="Text Box 15"/>
          <p:cNvSpPr txBox="1"/>
          <p:nvPr/>
        </p:nvSpPr>
        <p:spPr>
          <a:xfrm>
            <a:off x="4840288" y="2586038"/>
            <a:ext cx="5762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乎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861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>
                                            <p:txEl>
                                              <p:charRg st="3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68617">
                                            <p:txEl>
                                              <p:charRg st="34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>
                                            <p:txEl>
                                              <p:charRg st="3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68617">
                                            <p:txEl>
                                              <p:charRg st="34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4" grpId="0" animBg="1"/>
      <p:bldP spid="68615" grpId="0" animBg="1"/>
      <p:bldP spid="68617" grpId="0" build="allAtOnce"/>
      <p:bldP spid="51210" grpId="0"/>
      <p:bldP spid="51211" grpId="0"/>
      <p:bldP spid="51212" grpId="0"/>
      <p:bldP spid="51213" grpId="0"/>
      <p:bldP spid="51214" grpId="0"/>
      <p:bldP spid="512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Picture 15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Rectangle 3"/>
          <p:cNvSpPr>
            <a:spLocks noGrp="1"/>
          </p:cNvSpPr>
          <p:nvPr>
            <p:ph type="title"/>
          </p:nvPr>
        </p:nvSpPr>
        <p:spPr>
          <a:xfrm>
            <a:off x="250825" y="115888"/>
            <a:ext cx="8353425" cy="1223962"/>
          </a:xfrm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主谓倒装句</a:t>
            </a:r>
            <a:b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84" name="Rectangle 4"/>
          <p:cNvSpPr>
            <a:spLocks noGrp="1"/>
          </p:cNvSpPr>
          <p:nvPr>
            <p:ph idx="1"/>
          </p:nvPr>
        </p:nvSpPr>
        <p:spPr>
          <a:xfrm>
            <a:off x="0" y="3068638"/>
            <a:ext cx="9144000" cy="3789362"/>
          </a:xfrm>
          <a:ln/>
        </p:spPr>
        <p:txBody>
          <a:bodyPr wrap="square" lIns="91440" tIns="45720" rIns="91440" bIns="45720" anchor="t"/>
          <a:p>
            <a:pPr eaLnBrk="1" hangingPunct="1"/>
            <a:endParaRPr lang="en-US" altLang="zh-CN" sz="2400" dirty="0">
              <a:solidFill>
                <a:srgbClr val="0066FF"/>
              </a:solidFill>
            </a:endParaRPr>
          </a:p>
          <a:p>
            <a:pPr eaLnBrk="1" hangingPunct="1"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这种情况很少，往往是为了表示强烈的感叹。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如：“甚矣，汝之不惠。”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“美哉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我少年中国。”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不仁哉！梁惠王也。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85" name="Line 5"/>
          <p:cNvSpPr/>
          <p:nvPr/>
        </p:nvSpPr>
        <p:spPr>
          <a:xfrm>
            <a:off x="1403350" y="5661025"/>
            <a:ext cx="1079500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686" name="Line 6"/>
          <p:cNvSpPr/>
          <p:nvPr/>
        </p:nvSpPr>
        <p:spPr>
          <a:xfrm>
            <a:off x="2484438" y="4941888"/>
            <a:ext cx="0" cy="503237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687" name="Line 7"/>
          <p:cNvSpPr/>
          <p:nvPr/>
        </p:nvSpPr>
        <p:spPr>
          <a:xfrm flipV="1">
            <a:off x="2771775" y="6165850"/>
            <a:ext cx="216058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688" name="Line 8"/>
          <p:cNvSpPr/>
          <p:nvPr/>
        </p:nvSpPr>
        <p:spPr>
          <a:xfrm>
            <a:off x="1547813" y="4941888"/>
            <a:ext cx="936625" cy="0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689" name="Line 9"/>
          <p:cNvSpPr/>
          <p:nvPr/>
        </p:nvSpPr>
        <p:spPr>
          <a:xfrm>
            <a:off x="2555875" y="4292600"/>
            <a:ext cx="0" cy="503238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690" name="Line 10"/>
          <p:cNvSpPr/>
          <p:nvPr/>
        </p:nvSpPr>
        <p:spPr>
          <a:xfrm>
            <a:off x="2555875" y="5445125"/>
            <a:ext cx="2232025" cy="0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3259" name="Text Box 11"/>
          <p:cNvSpPr txBox="1"/>
          <p:nvPr/>
        </p:nvSpPr>
        <p:spPr>
          <a:xfrm>
            <a:off x="179388" y="1125538"/>
            <a:ext cx="8964612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文言文中，为了加强语气，强调谓语，常常把谓语提到主语的前面，这种改变语序的做法叫做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主谓倒装。</a:t>
            </a: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1692" name="Line 12"/>
          <p:cNvSpPr/>
          <p:nvPr/>
        </p:nvSpPr>
        <p:spPr>
          <a:xfrm>
            <a:off x="1619250" y="4221163"/>
            <a:ext cx="936625" cy="0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693" name="Line 13"/>
          <p:cNvSpPr/>
          <p:nvPr/>
        </p:nvSpPr>
        <p:spPr>
          <a:xfrm>
            <a:off x="2627313" y="5661025"/>
            <a:ext cx="73025" cy="358775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694" name="Line 14"/>
          <p:cNvSpPr/>
          <p:nvPr/>
        </p:nvSpPr>
        <p:spPr>
          <a:xfrm>
            <a:off x="2627313" y="4797425"/>
            <a:ext cx="2232025" cy="0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charRg st="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684">
                                            <p:txEl>
                                              <p:charRg st="1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684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charRg st="35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684">
                                            <p:txEl>
                                              <p:charRg st="35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charRg st="5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1684">
                                            <p:txEl>
                                              <p:charRg st="51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build="p"/>
      <p:bldP spid="532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3" name="Rectangle 3"/>
          <p:cNvSpPr>
            <a:spLocks noGrp="1"/>
          </p:cNvSpPr>
          <p:nvPr>
            <p:ph idx="1"/>
          </p:nvPr>
        </p:nvSpPr>
        <p:spPr>
          <a:xfrm>
            <a:off x="0" y="692150"/>
            <a:ext cx="8540750" cy="2238375"/>
          </a:xfrm>
          <a:ln/>
        </p:spPr>
        <p:txBody>
          <a:bodyPr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dirty="0">
                <a:solidFill>
                  <a:srgbClr val="0066FF"/>
                </a:solidFill>
              </a:rPr>
              <a:t>                     </a:t>
            </a:r>
            <a:r>
              <a:rPr lang="zh-CN" altLang="en-US" sz="4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宾语前置</a:t>
            </a:r>
            <a:endParaRPr lang="zh-CN" altLang="en-US" sz="40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                 定语后置</a:t>
            </a:r>
            <a:endParaRPr lang="zh-CN" altLang="en-US" sz="40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                 状语后置</a:t>
            </a:r>
            <a:endParaRPr lang="zh-CN" altLang="en-US" sz="40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                 主谓倒置</a:t>
            </a:r>
            <a:endParaRPr lang="zh-CN" altLang="en-US" sz="40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2164" name="AutoShape 4"/>
          <p:cNvSpPr/>
          <p:nvPr/>
        </p:nvSpPr>
        <p:spPr>
          <a:xfrm>
            <a:off x="2484438" y="836613"/>
            <a:ext cx="287337" cy="2303462"/>
          </a:xfrm>
          <a:prstGeom prst="leftBrace">
            <a:avLst>
              <a:gd name="adj1" fmla="val 66730"/>
              <a:gd name="adj2" fmla="val 50000"/>
            </a:avLst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WordArt 5"/>
          <p:cNvSpPr>
            <a:spLocks noTextEdit="1"/>
          </p:cNvSpPr>
          <p:nvPr/>
        </p:nvSpPr>
        <p:spPr>
          <a:xfrm>
            <a:off x="539750" y="1557338"/>
            <a:ext cx="1543050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40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隶书" charset="0"/>
                <a:ea typeface="隶书" charset="0"/>
              </a:rPr>
              <a:t>倒装句</a:t>
            </a:r>
            <a:endParaRPr lang="zh-CN" altLang="en-US" sz="40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29701" name="WordArt 7"/>
          <p:cNvSpPr>
            <a:spLocks noTextEdit="1"/>
          </p:cNvSpPr>
          <p:nvPr/>
        </p:nvSpPr>
        <p:spPr>
          <a:xfrm>
            <a:off x="1116013" y="4221163"/>
            <a:ext cx="914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993300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华文中宋" charset="0"/>
                <a:ea typeface="华文中宋" charset="0"/>
              </a:rPr>
              <a:t>主语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993300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华文中宋" charset="0"/>
              <a:ea typeface="华文中宋" charset="0"/>
            </a:endParaRPr>
          </a:p>
        </p:txBody>
      </p:sp>
      <p:sp>
        <p:nvSpPr>
          <p:cNvPr id="92168" name="Line 8"/>
          <p:cNvSpPr/>
          <p:nvPr/>
        </p:nvSpPr>
        <p:spPr>
          <a:xfrm>
            <a:off x="2124075" y="4508500"/>
            <a:ext cx="935038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3" name="WordArt 9"/>
          <p:cNvSpPr>
            <a:spLocks noTextEdit="1"/>
          </p:cNvSpPr>
          <p:nvPr/>
        </p:nvSpPr>
        <p:spPr>
          <a:xfrm>
            <a:off x="3132138" y="4292600"/>
            <a:ext cx="10287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000" b="1">
                <a:ln w="952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3366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谓语</a:t>
            </a:r>
            <a:endParaRPr lang="zh-CN" altLang="en-US" sz="4000" b="1"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3366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70" name="Line 10"/>
          <p:cNvSpPr/>
          <p:nvPr/>
        </p:nvSpPr>
        <p:spPr>
          <a:xfrm>
            <a:off x="4140200" y="4581525"/>
            <a:ext cx="12954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5" name="WordArt 11"/>
          <p:cNvSpPr>
            <a:spLocks noTextEdit="1"/>
          </p:cNvSpPr>
          <p:nvPr/>
        </p:nvSpPr>
        <p:spPr>
          <a:xfrm>
            <a:off x="5508625" y="4221163"/>
            <a:ext cx="10287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000" b="1">
                <a:ln w="952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宾语</a:t>
            </a:r>
            <a:endParaRPr lang="zh-CN" altLang="en-US" sz="4000" b="1">
              <a:ln w="952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72" name="Text Box 12"/>
          <p:cNvSpPr txBox="1"/>
          <p:nvPr/>
        </p:nvSpPr>
        <p:spPr>
          <a:xfrm>
            <a:off x="-396875" y="4508500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华文中宋" pitchFamily="2" charset="-122"/>
              </a:rPr>
              <a:t>（定语）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92173" name="Text Box 13"/>
          <p:cNvSpPr txBox="1"/>
          <p:nvPr/>
        </p:nvSpPr>
        <p:spPr>
          <a:xfrm>
            <a:off x="1763713" y="4581525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〔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状语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〕</a:t>
            </a:r>
            <a:endParaRPr lang="en-US" altLang="zh-CN" sz="3600" b="1" dirty="0">
              <a:solidFill>
                <a:srgbClr val="0000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92174" name="Rectangle 14"/>
          <p:cNvSpPr/>
          <p:nvPr/>
        </p:nvSpPr>
        <p:spPr>
          <a:xfrm>
            <a:off x="3924300" y="4581525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华文中宋" pitchFamily="2" charset="-122"/>
              </a:rPr>
              <a:t>（定语）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29708" name="Line 15"/>
          <p:cNvSpPr/>
          <p:nvPr/>
        </p:nvSpPr>
        <p:spPr>
          <a:xfrm flipH="1">
            <a:off x="971550" y="5589588"/>
            <a:ext cx="71438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176" name="Line 16"/>
          <p:cNvSpPr/>
          <p:nvPr/>
        </p:nvSpPr>
        <p:spPr>
          <a:xfrm flipH="1" flipV="1">
            <a:off x="3563938" y="3789363"/>
            <a:ext cx="2592387" cy="36036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177" name="Line 17"/>
          <p:cNvSpPr/>
          <p:nvPr/>
        </p:nvSpPr>
        <p:spPr>
          <a:xfrm flipH="1">
            <a:off x="2987675" y="3860800"/>
            <a:ext cx="576263" cy="4333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178" name="AutoShape 18"/>
          <p:cNvSpPr/>
          <p:nvPr/>
        </p:nvSpPr>
        <p:spPr>
          <a:xfrm>
            <a:off x="1042988" y="4724400"/>
            <a:ext cx="1214437" cy="733425"/>
          </a:xfrm>
          <a:prstGeom prst="curvedUpArrow">
            <a:avLst>
              <a:gd name="adj1" fmla="val 33116"/>
              <a:gd name="adj2" fmla="val 66233"/>
              <a:gd name="adj3" fmla="val 333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79" name="AutoShape 19"/>
          <p:cNvSpPr/>
          <p:nvPr/>
        </p:nvSpPr>
        <p:spPr>
          <a:xfrm>
            <a:off x="5219700" y="4941888"/>
            <a:ext cx="1800225" cy="617537"/>
          </a:xfrm>
          <a:prstGeom prst="curvedUpArrow">
            <a:avLst>
              <a:gd name="adj1" fmla="val 35821"/>
              <a:gd name="adj2" fmla="val 116606"/>
              <a:gd name="adj3" fmla="val 333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80" name="AutoShape 20"/>
          <p:cNvSpPr/>
          <p:nvPr/>
        </p:nvSpPr>
        <p:spPr>
          <a:xfrm>
            <a:off x="3276600" y="4797425"/>
            <a:ext cx="1214438" cy="733425"/>
          </a:xfrm>
          <a:prstGeom prst="curvedUpArrow">
            <a:avLst>
              <a:gd name="adj1" fmla="val 33116"/>
              <a:gd name="adj2" fmla="val 66233"/>
              <a:gd name="adj3" fmla="val 333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81" name="Line 21"/>
          <p:cNvSpPr/>
          <p:nvPr/>
        </p:nvSpPr>
        <p:spPr>
          <a:xfrm flipH="1" flipV="1">
            <a:off x="2484438" y="3716338"/>
            <a:ext cx="1439862" cy="6477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182" name="Line 22"/>
          <p:cNvSpPr/>
          <p:nvPr/>
        </p:nvSpPr>
        <p:spPr>
          <a:xfrm flipH="1">
            <a:off x="323850" y="3789363"/>
            <a:ext cx="2339975" cy="64928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9216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2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92163">
                                            <p:txEl>
                                              <p:charRg st="26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4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92163">
                                            <p:txEl>
                                              <p:charRg st="49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7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1000"/>
                                        <p:tgtEl>
                                          <p:spTgt spid="92163">
                                            <p:txEl>
                                              <p:charRg st="72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2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2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2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2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/>
      <p:bldP spid="92164" grpId="0" animBg="1"/>
      <p:bldP spid="92172" grpId="0"/>
      <p:bldP spid="92173" grpId="0"/>
      <p:bldP spid="92174" grpId="0"/>
      <p:bldP spid="92178" grpId="0" animBg="1"/>
      <p:bldP spid="92179" grpId="0" animBg="1"/>
      <p:bldP spid="9218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Text Box 2"/>
          <p:cNvSpPr txBox="1"/>
          <p:nvPr/>
        </p:nvSpPr>
        <p:spPr>
          <a:xfrm>
            <a:off x="304800" y="282575"/>
            <a:ext cx="7754938" cy="4606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巩固练习：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判断下列特殊句式的类型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、君何以知燕王？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、句读之不知，惑之不解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、豫州今欲何至？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、且将军大势可以拒操者，长江也。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、孜孜焉唯进修是急。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、会于西河外渑池。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07" name="Text Box 3"/>
          <p:cNvSpPr txBox="1"/>
          <p:nvPr/>
        </p:nvSpPr>
        <p:spPr>
          <a:xfrm>
            <a:off x="4932363" y="1484313"/>
            <a:ext cx="1714500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宾语前置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708" name="Text Box 4"/>
          <p:cNvSpPr txBox="1"/>
          <p:nvPr/>
        </p:nvSpPr>
        <p:spPr>
          <a:xfrm>
            <a:off x="5867400" y="2133600"/>
            <a:ext cx="230505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宾前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709" name="Text Box 5"/>
          <p:cNvSpPr txBox="1"/>
          <p:nvPr/>
        </p:nvSpPr>
        <p:spPr>
          <a:xfrm>
            <a:off x="4211638" y="2636838"/>
            <a:ext cx="244792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宾前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710" name="Text Box 6"/>
          <p:cNvSpPr txBox="1"/>
          <p:nvPr/>
        </p:nvSpPr>
        <p:spPr>
          <a:xfrm>
            <a:off x="7740650" y="3213100"/>
            <a:ext cx="1403350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判断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定后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711" name="Text Box 7"/>
          <p:cNvSpPr txBox="1"/>
          <p:nvPr/>
        </p:nvSpPr>
        <p:spPr>
          <a:xfrm>
            <a:off x="5292725" y="3789363"/>
            <a:ext cx="180022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宾前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712" name="Text Box 8"/>
          <p:cNvSpPr txBox="1"/>
          <p:nvPr/>
        </p:nvSpPr>
        <p:spPr>
          <a:xfrm>
            <a:off x="4572000" y="4365625"/>
            <a:ext cx="143986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状后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28" name="Text Box 9"/>
          <p:cNvSpPr txBox="1"/>
          <p:nvPr/>
        </p:nvSpPr>
        <p:spPr>
          <a:xfrm>
            <a:off x="323850" y="4797425"/>
            <a:ext cx="79200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、未之尝闻。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9" name="Text Box 10"/>
          <p:cNvSpPr txBox="1"/>
          <p:nvPr/>
        </p:nvSpPr>
        <p:spPr>
          <a:xfrm>
            <a:off x="323850" y="5229225"/>
            <a:ext cx="63373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、以为莫己若也。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30" name="Text Box 11"/>
          <p:cNvSpPr txBox="1"/>
          <p:nvPr/>
        </p:nvSpPr>
        <p:spPr>
          <a:xfrm>
            <a:off x="323850" y="5734050"/>
            <a:ext cx="76327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、冰，水为之，而寒于水。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31" name="Text Box 12"/>
          <p:cNvSpPr txBox="1"/>
          <p:nvPr/>
        </p:nvSpPr>
        <p:spPr>
          <a:xfrm>
            <a:off x="0" y="6237288"/>
            <a:ext cx="77041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、何以自托于赵。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17" name="Text Box 13"/>
          <p:cNvSpPr txBox="1"/>
          <p:nvPr/>
        </p:nvSpPr>
        <p:spPr>
          <a:xfrm>
            <a:off x="4067175" y="5300663"/>
            <a:ext cx="230505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宾前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718" name="Text Box 14"/>
          <p:cNvSpPr txBox="1"/>
          <p:nvPr/>
        </p:nvSpPr>
        <p:spPr>
          <a:xfrm>
            <a:off x="3348038" y="4868863"/>
            <a:ext cx="230505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宾前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719" name="Text Box 15"/>
          <p:cNvSpPr txBox="1"/>
          <p:nvPr/>
        </p:nvSpPr>
        <p:spPr>
          <a:xfrm>
            <a:off x="5832475" y="5661025"/>
            <a:ext cx="33115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状语后置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720" name="Text Box 16"/>
          <p:cNvSpPr txBox="1"/>
          <p:nvPr/>
        </p:nvSpPr>
        <p:spPr>
          <a:xfrm>
            <a:off x="4187825" y="6318250"/>
            <a:ext cx="14398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宾前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721" name="Text Box 17"/>
          <p:cNvSpPr txBox="1"/>
          <p:nvPr/>
        </p:nvSpPr>
        <p:spPr>
          <a:xfrm>
            <a:off x="5148263" y="6262688"/>
            <a:ext cx="4103687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宾前</a:t>
            </a:r>
            <a:r>
              <a:rPr lang="en-US" altLang="zh-CN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介词结构后置</a:t>
            </a:r>
            <a:endParaRPr lang="zh-CN" altLang="en-US" sz="32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  <p:bldP spid="72708" grpId="0"/>
      <p:bldP spid="72709" grpId="0"/>
      <p:bldP spid="72710" grpId="0"/>
      <p:bldP spid="72711" grpId="0"/>
      <p:bldP spid="72712" grpId="0"/>
      <p:bldP spid="72717" grpId="0"/>
      <p:bldP spid="72718" grpId="0"/>
      <p:bldP spid="72719" grpId="0"/>
      <p:bldP spid="72720" grpId="0"/>
      <p:bldP spid="727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1052513"/>
            <a:ext cx="8856663" cy="2554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今若破敌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珍宝万倍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大功可成；如为所败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首领无余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何财物之有。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现在如果打败敌人，有万倍的珍宝，大功可以成就；如果被敌人打败，头都没有了，还有什么财物？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6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36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908050"/>
            <a:ext cx="8208963" cy="4032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成化二年以进士授户科给事中。因亢旱上章极谏，复以言官旷职召灾，自劾求退。会陈献章被征来京师，钦听其论学，叹曰：“至性不显，真理犹霾，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世即用我，而我奚以为用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？”即日上疏解官去，执弟子礼事献章。既别，肖其像事之。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世人即使要任用我，然而我拿什么为世人所用呢？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9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109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Text Box 3"/>
          <p:cNvSpPr txBox="1"/>
          <p:nvPr/>
        </p:nvSpPr>
        <p:spPr>
          <a:xfrm>
            <a:off x="0" y="0"/>
            <a:ext cx="88471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08000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口头翻译下面句子，注意其句式特点：</a:t>
            </a:r>
            <a:endParaRPr lang="zh-CN" altLang="en-US" sz="4000" b="1" dirty="0">
              <a:solidFill>
                <a:srgbClr val="08000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46" name="Text Box 4"/>
          <p:cNvSpPr txBox="1"/>
          <p:nvPr/>
        </p:nvSpPr>
        <p:spPr>
          <a:xfrm>
            <a:off x="0" y="908050"/>
            <a:ext cx="9144000" cy="600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、师者，所以传道受业解惑也。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、项脊轩，旧南阁子也。 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、城北徐公，齐国之美丽者也。  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4</a:t>
            </a:r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、梁将即楚将项燕。                      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、今天子有急，此乃臣效命之秋也。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、此则岳阳楼之大观也。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、如今人方为刀俎，我为鱼肉，何辞为？ 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、六国破灭，非兵不利，战不善，弊在赂秦。</a:t>
            </a:r>
            <a:endParaRPr lang="zh-CN" altLang="en-US" sz="3200" b="1" dirty="0">
              <a:solidFill>
                <a:srgbClr val="0008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、而欲投吴巨，巨是凡人，偏在远郡。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、刘备，天下枭雄。</a:t>
            </a:r>
            <a:r>
              <a:rPr lang="zh-CN" altLang="en-US" sz="3200" b="1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3200" b="1" dirty="0">
              <a:solidFill>
                <a:srgbClr val="000808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  </a:t>
            </a:r>
            <a:endParaRPr lang="zh-CN" altLang="en-US" sz="3200" b="1" dirty="0">
              <a:solidFill>
                <a:srgbClr val="000808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1414463" y="1412875"/>
            <a:ext cx="6477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5095875" y="2392363"/>
            <a:ext cx="6477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Text Box 10"/>
          <p:cNvSpPr txBox="1"/>
          <p:nvPr/>
        </p:nvSpPr>
        <p:spPr>
          <a:xfrm>
            <a:off x="5508625" y="1412875"/>
            <a:ext cx="6477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7" name="Text Box 11"/>
          <p:cNvSpPr txBox="1"/>
          <p:nvPr/>
        </p:nvSpPr>
        <p:spPr>
          <a:xfrm>
            <a:off x="5508625" y="2366963"/>
            <a:ext cx="15113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8" name="Text Box 12"/>
          <p:cNvSpPr txBox="1"/>
          <p:nvPr/>
        </p:nvSpPr>
        <p:spPr>
          <a:xfrm>
            <a:off x="4284663" y="1916113"/>
            <a:ext cx="6477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0" name="Text Box 14"/>
          <p:cNvSpPr txBox="1"/>
          <p:nvPr/>
        </p:nvSpPr>
        <p:spPr>
          <a:xfrm>
            <a:off x="1835150" y="2898775"/>
            <a:ext cx="7921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即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1" name="Text Box 15"/>
          <p:cNvSpPr txBox="1"/>
          <p:nvPr/>
        </p:nvSpPr>
        <p:spPr>
          <a:xfrm>
            <a:off x="3887788" y="3368675"/>
            <a:ext cx="7937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乃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2" name="Text Box 16"/>
          <p:cNvSpPr txBox="1"/>
          <p:nvPr/>
        </p:nvSpPr>
        <p:spPr>
          <a:xfrm>
            <a:off x="1414463" y="3871913"/>
            <a:ext cx="7921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3" name="Text Box 17"/>
          <p:cNvSpPr txBox="1"/>
          <p:nvPr/>
        </p:nvSpPr>
        <p:spPr>
          <a:xfrm>
            <a:off x="2627313" y="4325938"/>
            <a:ext cx="6477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4" name="Text Box 18"/>
          <p:cNvSpPr txBox="1"/>
          <p:nvPr/>
        </p:nvSpPr>
        <p:spPr>
          <a:xfrm>
            <a:off x="4681538" y="4325938"/>
            <a:ext cx="6477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5" name="Text Box 19"/>
          <p:cNvSpPr txBox="1"/>
          <p:nvPr/>
        </p:nvSpPr>
        <p:spPr>
          <a:xfrm>
            <a:off x="3048000" y="4822825"/>
            <a:ext cx="647700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非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7" name="Text Box 21"/>
          <p:cNvSpPr txBox="1"/>
          <p:nvPr/>
        </p:nvSpPr>
        <p:spPr>
          <a:xfrm>
            <a:off x="3887788" y="5300663"/>
            <a:ext cx="5953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是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6160" name="WordArt 22"/>
          <p:cNvSpPr>
            <a:spLocks noTextEdit="1"/>
          </p:cNvSpPr>
          <p:nvPr/>
        </p:nvSpPr>
        <p:spPr>
          <a:xfrm rot="5400000">
            <a:off x="6651625" y="2070100"/>
            <a:ext cx="3024188" cy="11350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8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判断句</a:t>
            </a:r>
            <a:endParaRPr lang="zh-CN" altLang="en-US" sz="3600" b="1" i="1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8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35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6" grpId="0"/>
      <p:bldP spid="14347" grpId="0"/>
      <p:bldP spid="14348" grpId="0"/>
      <p:bldP spid="14350" grpId="0"/>
      <p:bldP spid="14351" grpId="0"/>
      <p:bldP spid="14352" grpId="0"/>
      <p:bldP spid="14353" grpId="0"/>
      <p:bldP spid="14354" grpId="0"/>
      <p:bldP spid="1435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6" name="Text Box 4"/>
          <p:cNvSpPr txBox="1"/>
          <p:nvPr/>
        </p:nvSpPr>
        <p:spPr>
          <a:xfrm>
            <a:off x="611188" y="984250"/>
            <a:ext cx="8137525" cy="3441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荆州之民附操者，逼兵势耳，非心服也</a:t>
            </a:r>
            <a:r>
              <a:rPr lang="en-US" altLang="zh-CN" sz="4400" b="1" dirty="0">
                <a:latin typeface="华文新魏" pitchFamily="2" charset="-122"/>
                <a:ea typeface="华文新魏" pitchFamily="2" charset="-122"/>
              </a:rPr>
              <a:t>.</a:t>
            </a:r>
            <a:endParaRPr lang="en-US" altLang="zh-CN" sz="44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4400" b="1" dirty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资治通鉴</a:t>
            </a:r>
            <a:r>
              <a:rPr lang="en-US" altLang="zh-CN" sz="4400" b="1" dirty="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）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4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0117" name="Text Box 5"/>
          <p:cNvSpPr txBox="1"/>
          <p:nvPr/>
        </p:nvSpPr>
        <p:spPr>
          <a:xfrm>
            <a:off x="735013" y="134938"/>
            <a:ext cx="75088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指出这个句子有哪些特殊句式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90118" name="Text Box 6"/>
          <p:cNvSpPr txBox="1"/>
          <p:nvPr/>
        </p:nvSpPr>
        <p:spPr>
          <a:xfrm>
            <a:off x="1908175" y="4508500"/>
            <a:ext cx="547211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华文中宋" pitchFamily="2" charset="-122"/>
              </a:rPr>
              <a:t>被动句：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被兵势所逼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3796" name="Text Box 7"/>
          <p:cNvSpPr txBox="1"/>
          <p:nvPr/>
        </p:nvSpPr>
        <p:spPr>
          <a:xfrm>
            <a:off x="684213" y="25654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20" name="Text Box 8"/>
          <p:cNvSpPr txBox="1"/>
          <p:nvPr/>
        </p:nvSpPr>
        <p:spPr>
          <a:xfrm>
            <a:off x="395288" y="3284538"/>
            <a:ext cx="874871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  <a:ea typeface="华文中宋" pitchFamily="2" charset="-122"/>
              </a:rPr>
              <a:t>定语后置句：</a:t>
            </a: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荆州附操之民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90121" name="Line 9"/>
          <p:cNvSpPr/>
          <p:nvPr/>
        </p:nvSpPr>
        <p:spPr>
          <a:xfrm>
            <a:off x="2700338" y="1773238"/>
            <a:ext cx="3167062" cy="1584325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0122" name="Line 10"/>
          <p:cNvSpPr/>
          <p:nvPr/>
        </p:nvSpPr>
        <p:spPr>
          <a:xfrm flipH="1">
            <a:off x="5003800" y="1700213"/>
            <a:ext cx="1800225" cy="29527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0123" name="Text Box 11"/>
          <p:cNvSpPr txBox="1"/>
          <p:nvPr/>
        </p:nvSpPr>
        <p:spPr>
          <a:xfrm>
            <a:off x="3616325" y="5486400"/>
            <a:ext cx="55276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华文中宋" pitchFamily="2" charset="-122"/>
              </a:rPr>
              <a:t>判断句：</a:t>
            </a: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华文中宋" pitchFamily="2" charset="-122"/>
              </a:rPr>
              <a:t>不是心里臣服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90124" name="Line 12"/>
          <p:cNvSpPr/>
          <p:nvPr/>
        </p:nvSpPr>
        <p:spPr>
          <a:xfrm flipH="1">
            <a:off x="6659563" y="1773238"/>
            <a:ext cx="1584325" cy="3671887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  <p:bldP spid="90117" grpId="0"/>
      <p:bldP spid="90118" grpId="0"/>
      <p:bldP spid="90120" grpId="0"/>
      <p:bldP spid="901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Text Box 2"/>
          <p:cNvSpPr txBox="1"/>
          <p:nvPr/>
        </p:nvSpPr>
        <p:spPr>
          <a:xfrm>
            <a:off x="0" y="0"/>
            <a:ext cx="9144000" cy="1495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固定句式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在文言文中存在很多固定句式，这些固定句式一般有固定的翻译模式，掌握它们有利于提高文言阅读能力。常见的固定句式有：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5" name="Text Box 3"/>
          <p:cNvSpPr txBox="1"/>
          <p:nvPr/>
        </p:nvSpPr>
        <p:spPr>
          <a:xfrm>
            <a:off x="0" y="1524000"/>
            <a:ext cx="9612313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“不亦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乎”？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表反问，可译为“不是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吗？”（其中“亦”只起加强语气作用，可不译）；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6" name="Text Box 4"/>
          <p:cNvSpPr txBox="1"/>
          <p:nvPr/>
        </p:nvSpPr>
        <p:spPr>
          <a:xfrm>
            <a:off x="0" y="2852738"/>
            <a:ext cx="9144000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    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“无乃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乎？”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推测语气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，比较委婉，可译为“恐怕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吧？”或者“莫非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吧？”；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7" name="Text Box 5"/>
          <p:cNvSpPr txBox="1"/>
          <p:nvPr/>
        </p:nvSpPr>
        <p:spPr>
          <a:xfrm>
            <a:off x="0" y="3863975"/>
            <a:ext cx="9144000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   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“得无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乎（耶）”表猜测、疑问语气，可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译为“莫不是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吗？”“能不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吗？”或者“恐怕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吧？”；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8" name="Text Box 6"/>
          <p:cNvSpPr txBox="1"/>
          <p:nvPr/>
        </p:nvSpPr>
        <p:spPr>
          <a:xfrm>
            <a:off x="0" y="5303838"/>
            <a:ext cx="9144000" cy="1446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   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“如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何”、“若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何”、“奈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都表示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疑问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的格式，都可译为“把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怎么办？”、“拿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怎么样？”、“对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怎么样？”；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/>
      <p:bldP spid="74756" grpId="0"/>
      <p:bldP spid="74757" grpId="0"/>
      <p:bldP spid="74758" grpId="0"/>
      <p:bldP spid="74758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Text Box 2"/>
          <p:cNvSpPr txBox="1"/>
          <p:nvPr/>
        </p:nvSpPr>
        <p:spPr>
          <a:xfrm>
            <a:off x="0" y="0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5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孰与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表示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疑问语气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，常可译为“与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比较起来，怎么样”；  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79" name="Text Box 3"/>
          <p:cNvSpPr txBox="1"/>
          <p:nvPr/>
        </p:nvSpPr>
        <p:spPr>
          <a:xfrm>
            <a:off x="0" y="1066800"/>
            <a:ext cx="893127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  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“其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乎？”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猜测或反问语气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，可译为“大概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吧？”、“难道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吗？”；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780" name="Text Box 4"/>
          <p:cNvSpPr txBox="1"/>
          <p:nvPr/>
        </p:nvSpPr>
        <p:spPr>
          <a:xfrm>
            <a:off x="0" y="2133600"/>
            <a:ext cx="893127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   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“何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为？”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询问或反问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，可译为“为什么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呢？”或“有什么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呢？”；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781" name="Text Box 5"/>
          <p:cNvSpPr txBox="1"/>
          <p:nvPr/>
        </p:nvSpPr>
        <p:spPr>
          <a:xfrm>
            <a:off x="0" y="3200400"/>
            <a:ext cx="8931275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  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 8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“有以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、“无以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，前者可译为“有什么可以拿（用）来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，后者可译为“没什么可以拿（用）来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782" name="Text Box 6"/>
          <p:cNvSpPr txBox="1"/>
          <p:nvPr/>
        </p:nvSpPr>
        <p:spPr>
          <a:xfrm>
            <a:off x="0" y="4724400"/>
            <a:ext cx="8931275" cy="2062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  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“有所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、“无所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其中“所”是助词，“所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是“有、无”的宾语，所以前者可译为“有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的”，后者可译为“没有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的”。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79" grpId="0"/>
      <p:bldP spid="75780" grpId="0"/>
      <p:bldP spid="75781" grpId="0"/>
      <p:bldP spid="7578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228600" y="152400"/>
            <a:ext cx="86106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1" lang="zh-CN" altLang="zh-CN" sz="2800" b="1" kern="1200" cap="none" spc="0" normalizeH="0" baseline="0" noProof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152400" y="0"/>
            <a:ext cx="8686800" cy="3416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      </a:t>
            </a:r>
            <a:r>
              <a:rPr kumimoji="1" lang="zh-CN" altLang="en-US" sz="2400" b="1" kern="1200" cap="none" spc="0" normalizeH="0" baseline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孟子受教免休妻</a:t>
            </a:r>
            <a:br>
              <a:rPr kumimoji="1" lang="zh-CN" altLang="en-US" sz="2400" b="1" kern="1200" cap="none" spc="0" normalizeH="0" baseline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br>
            <a:br>
              <a:rPr kumimoji="1" lang="zh-CN" altLang="en-US" sz="2400" b="1" kern="1200" cap="none" spc="0" normalizeH="0" baseline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b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　　孟子妻独居，踞，孟子入户视之，向母其曰：</a:t>
            </a:r>
            <a:r>
              <a:rPr kumimoji="1" lang="zh-CN" altLang="en-US" sz="24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妇无礼，请去之。</a:t>
            </a:r>
            <a:r>
              <a:rPr kumimoji="1" lang="zh-CN" altLang="en-US" sz="24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母曰：</a:t>
            </a:r>
            <a:r>
              <a:rPr kumimoji="1" lang="zh-CN" altLang="en-US" sz="24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何也？</a:t>
            </a:r>
            <a:r>
              <a:rPr kumimoji="1" lang="zh-CN" altLang="en-US" sz="24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曰：</a:t>
            </a:r>
            <a:r>
              <a:rPr kumimoji="1" lang="zh-CN" altLang="en-US" sz="24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踞。</a:t>
            </a:r>
            <a:r>
              <a:rPr kumimoji="1" lang="zh-CN" altLang="en-US" sz="24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其母曰：</a:t>
            </a:r>
            <a:r>
              <a:rPr kumimoji="1" lang="zh-CN" altLang="en-US" sz="24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何知之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？</a:t>
            </a:r>
            <a:r>
              <a:rPr kumimoji="1" lang="zh-CN" altLang="en-US" sz="24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孟子曰：</a:t>
            </a:r>
            <a:r>
              <a:rPr kumimoji="1" lang="zh-CN" altLang="en-US" sz="24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我亲见之。</a:t>
            </a:r>
            <a:r>
              <a:rPr kumimoji="1" lang="zh-CN" altLang="en-US" sz="24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母曰：</a:t>
            </a:r>
            <a:r>
              <a:rPr kumimoji="1" lang="zh-CN" altLang="en-US" sz="24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乃汝无礼也，非妇无礼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。</a:t>
            </a:r>
            <a:r>
              <a:rPr kumimoji="1" lang="en-US" altLang="zh-CN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礼</a:t>
            </a:r>
            <a:r>
              <a:rPr kumimoji="1" lang="en-US" altLang="zh-CN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不云乎？</a:t>
            </a:r>
            <a:r>
              <a:rPr kumimoji="1" lang="zh-CN" altLang="en-US" sz="24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将入门，问孰存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。将上堂，声必扬。将入户，视必下。</a:t>
            </a:r>
            <a:r>
              <a:rPr kumimoji="1" lang="zh-CN" altLang="en-US" sz="24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不掩人不备也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。今汝往燕私之处，入户不有声，令人踞而视之，是汝之无礼也，非妇无礼。</a:t>
            </a:r>
            <a:r>
              <a:rPr kumimoji="1" lang="zh-CN" altLang="en-US" sz="24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于是孟子自责，不敢去妇。                         </a:t>
            </a:r>
            <a:r>
              <a:rPr kumimoji="1" lang="en-US" altLang="zh-CN" sz="24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引自</a:t>
            </a:r>
            <a:r>
              <a:rPr kumimoji="1" lang="en-US" altLang="zh-CN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1" lang="zh-CN" altLang="en-US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韩诗外传</a:t>
            </a:r>
            <a:r>
              <a:rPr kumimoji="1" lang="en-US" altLang="zh-CN" sz="2400" b="1" kern="1200" cap="none" spc="0" normalizeH="0" baseline="0" noProof="0" dirty="0"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1" lang="zh-CN" altLang="en-US" sz="2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</a:t>
            </a:r>
            <a:endParaRPr kumimoji="1" lang="zh-CN" altLang="en-US" sz="2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044" name="Text Box 4"/>
          <p:cNvSpPr txBox="1"/>
          <p:nvPr/>
        </p:nvSpPr>
        <p:spPr>
          <a:xfrm>
            <a:off x="152400" y="3717925"/>
            <a:ext cx="8991600" cy="314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译文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孟子的妻子独自一人在屋里，蹲在地上。孟子进屋看见妻子这个样子，就向母亲说：“这个妇人不讲礼仪，请准许我把她休了。”孟母说：“什么原因？”孟子说：“她蹲在地上。”孟母问：“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你怎么知道的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？”孟子曰：“我亲眼看见的。”孟母说：“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这是你不讲礼仪，不是妇人不讲礼仪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礼经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上不是这样说吗，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将要进门的时候，必须先问屋里谁在里面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；将要进入厅堂的时候，必须先高声传扬，让里面的人知道；将进屋的时候，必须眼往下看。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礼经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这样讲，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为的是不让人措手不及，无所防备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。而今你到妻子闲居休息的地方去，进屋没有声响人家不知道，因而让你看到了她蹲在地上的样子。这是你不讲礼仪，而不是你的妻子不讲礼仪。”孟子听了孟母的教导后，认识到自己错了，再也不敢讲休妻的事了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8" name="Text Box 5"/>
          <p:cNvSpPr txBox="1"/>
          <p:nvPr/>
        </p:nvSpPr>
        <p:spPr>
          <a:xfrm>
            <a:off x="5580063" y="0"/>
            <a:ext cx="32400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翻译红色的句子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Text Box 2"/>
          <p:cNvSpPr txBox="1"/>
          <p:nvPr/>
        </p:nvSpPr>
        <p:spPr>
          <a:xfrm>
            <a:off x="0" y="0"/>
            <a:ext cx="1143000" cy="608013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 结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0" name="Text Box 3"/>
          <p:cNvSpPr txBox="1"/>
          <p:nvPr/>
        </p:nvSpPr>
        <p:spPr>
          <a:xfrm>
            <a:off x="2117725" y="4032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1219200" y="0"/>
            <a:ext cx="79248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判断句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是对事物之间的关系作出肯定或否定判断的句子。文言中常用以下几种形式表示判断：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0" y="981075"/>
            <a:ext cx="9144000" cy="6430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“者”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“也”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表示判断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。这是典型的文言判断形式。分三种情形：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者，</a:t>
            </a:r>
            <a:r>
              <a:rPr lang="en-US" alt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表判断。②句末用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“者也”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表判断。③单用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“者”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或“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表判断。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、用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即”“乃”“则”“此”“皆”“诚”“为”“是”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等词表示肯定判断。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、用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非”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等词表示否定的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判断。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、通过语意直接表示判断。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以上不同的判断形式，翻译成现代汉语时，一律采用“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是（不是）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”的句式。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9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charRg st="7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9">
                                            <p:txEl>
                                              <p:charRg st="77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charRg st="109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9">
                                            <p:txEl>
                                              <p:charRg st="109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charRg st="146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9">
                                            <p:txEl>
                                              <p:charRg st="146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charRg st="161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9">
                                            <p:txEl>
                                              <p:charRg st="161" end="1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>
            <p:ph type="title"/>
          </p:nvPr>
        </p:nvSpPr>
        <p:spPr>
          <a:xfrm flipV="1">
            <a:off x="457200" y="188913"/>
            <a:ext cx="8229600" cy="85725"/>
          </a:xfrm>
          <a:ln/>
        </p:spPr>
        <p:txBody>
          <a:bodyPr wrap="square" lIns="91440" tIns="45720" rIns="91440" bIns="45720" anchor="ctr"/>
          <a:p>
            <a:endParaRPr lang="zh-CN" altLang="en-US" sz="4000" dirty="0"/>
          </a:p>
        </p:txBody>
      </p:sp>
      <p:sp>
        <p:nvSpPr>
          <p:cNvPr id="77827" name="Rectangle 3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6669087"/>
          </a:xfrm>
          <a:ln/>
        </p:spPr>
        <p:txBody>
          <a:bodyPr wrap="square" lIns="91440" tIns="45720" rIns="91440" bIns="45720" anchor="t"/>
          <a:p>
            <a:pPr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全国卷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2)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曹丘至，即揖季布曰：“楚人谚曰‘得黄金百斤，不如得季布一诺’，足下何以得此声于梁楚间哉？且仆游扬足下之名于天下，何足下拒仆之深也！”季布乃大悦，引入为上客。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季布名所以益闻者，曹丘扬之也。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（节选自</a:t>
            </a: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季荀栾布列传</a:t>
            </a: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b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把文中画线句子翻译成现代汉语。</a:t>
            </a:r>
            <a:b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）季布名所以益闻者，曹丘扬之也</a:t>
            </a:r>
            <a:r>
              <a:rPr lang="zh-CN" altLang="en-US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 dirty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 季布的名声更加显著的原因，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曹丘传播了它呀。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124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charRg st="124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159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27">
                                            <p:txEl>
                                              <p:charRg st="159" end="1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3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6669087"/>
          </a:xfrm>
          <a:ln/>
        </p:spPr>
        <p:txBody>
          <a:bodyPr wrap="square" lIns="91440" tIns="45720" rIns="91440" bIns="45720" anchor="t"/>
          <a:p>
            <a:pPr>
              <a:buNone/>
            </a:pPr>
            <a:r>
              <a:rPr lang="zh-CN" altLang="en-US" b="1" dirty="0">
                <a:solidFill>
                  <a:srgbClr val="080001"/>
                </a:solidFill>
                <a:ea typeface="黑体" panose="02010609060101010101" pitchFamily="49" charset="-122"/>
              </a:rPr>
              <a:t>口头翻译下面句子，注意其句式特点：</a:t>
            </a:r>
            <a:endParaRPr lang="zh-CN" altLang="en-US" b="1" dirty="0">
              <a:solidFill>
                <a:srgbClr val="080001"/>
              </a:solidFill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 dirty="0">
                <a:ea typeface="黑体" panose="02010609060101010101" pitchFamily="49" charset="-122"/>
              </a:rPr>
              <a:t>①</a:t>
            </a:r>
            <a:r>
              <a:rPr lang="zh-CN" altLang="en-US" b="1" dirty="0">
                <a:ea typeface="黑体" panose="02010609060101010101" pitchFamily="49" charset="-122"/>
              </a:rPr>
              <a:t>不拘于时。</a:t>
            </a:r>
            <a:endParaRPr lang="zh-CN" altLang="en-US" b="1" dirty="0"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 dirty="0">
                <a:ea typeface="黑体" panose="02010609060101010101" pitchFamily="49" charset="-122"/>
              </a:rPr>
              <a:t>②</a:t>
            </a:r>
            <a:r>
              <a:rPr lang="zh-CN" altLang="en-US" b="1" dirty="0">
                <a:ea typeface="黑体" panose="02010609060101010101" pitchFamily="49" charset="-122"/>
              </a:rPr>
              <a:t>吾不能举全吴之地，十万之众，受制于人。</a:t>
            </a:r>
            <a:endParaRPr lang="zh-CN" altLang="en-US" b="1" dirty="0"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 dirty="0">
                <a:ea typeface="黑体" panose="02010609060101010101" pitchFamily="49" charset="-122"/>
              </a:rPr>
              <a:t>③</a:t>
            </a:r>
            <a:r>
              <a:rPr lang="zh-CN" altLang="en-US" b="1" dirty="0">
                <a:ea typeface="黑体" panose="02010609060101010101" pitchFamily="49" charset="-122"/>
              </a:rPr>
              <a:t>而身死国灭，为天下笑。</a:t>
            </a:r>
            <a:endParaRPr lang="zh-CN" altLang="en-US" b="1" dirty="0"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 dirty="0">
                <a:ea typeface="黑体" panose="02010609060101010101" pitchFamily="49" charset="-122"/>
              </a:rPr>
              <a:t>④</a:t>
            </a:r>
            <a:r>
              <a:rPr lang="zh-CN" altLang="en-US" b="1" dirty="0">
                <a:ea typeface="黑体" panose="02010609060101010101" pitchFamily="49" charset="-122"/>
              </a:rPr>
              <a:t>不者，若属皆且为所虏。</a:t>
            </a:r>
            <a:endParaRPr lang="zh-CN" altLang="en-US" b="1" dirty="0"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ea typeface="黑体" panose="02010609060101010101" pitchFamily="49" charset="-122"/>
              </a:rPr>
              <a:t>⑤茅屋为秋风所破。</a:t>
            </a:r>
            <a:endParaRPr lang="zh-CN" altLang="en-US" b="1" dirty="0"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ea typeface="黑体" panose="02010609060101010101" pitchFamily="49" charset="-122"/>
              </a:rPr>
              <a:t>⑥信而见疑，忠而被谤。</a:t>
            </a:r>
            <a:r>
              <a:rPr lang="en-US" altLang="zh-CN" b="1" dirty="0">
                <a:ea typeface="黑体" panose="02010609060101010101" pitchFamily="49" charset="-122"/>
              </a:rPr>
              <a:t>/  </a:t>
            </a:r>
            <a:r>
              <a:rPr lang="zh-CN" altLang="en-US" b="1" dirty="0">
                <a:ea typeface="黑体" panose="02010609060101010101" pitchFamily="49" charset="-122"/>
              </a:rPr>
              <a:t>渐见愁煎迫</a:t>
            </a:r>
            <a:endParaRPr lang="zh-CN" altLang="en-US" b="1" dirty="0"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en-US" b="1" dirty="0">
                <a:ea typeface="黑体" panose="02010609060101010101" pitchFamily="49" charset="-122"/>
              </a:rPr>
              <a:t>⑦</a:t>
            </a:r>
            <a:r>
              <a:rPr lang="zh-CN" altLang="en-US" b="1" dirty="0">
                <a:ea typeface="黑体" panose="02010609060101010101" pitchFamily="49" charset="-122"/>
              </a:rPr>
              <a:t>臣诚恐见欺于王而负赵。</a:t>
            </a:r>
            <a:endParaRPr lang="zh-CN" altLang="en-US" b="1" dirty="0"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ea typeface="黑体" panose="02010609060101010101" pitchFamily="49" charset="-122"/>
              </a:rPr>
              <a:t>⑧风流总被雨打风吹去。</a:t>
            </a:r>
            <a:endParaRPr lang="zh-CN" altLang="en-US" b="1" dirty="0"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zh-CN" b="1" dirty="0">
                <a:ea typeface="黑体" panose="02010609060101010101" pitchFamily="49" charset="-122"/>
              </a:rPr>
              <a:t>⑨</a:t>
            </a:r>
            <a:r>
              <a:rPr lang="zh-CN" altLang="en-US" b="1" dirty="0">
                <a:ea typeface="黑体" panose="02010609060101010101" pitchFamily="49" charset="-122"/>
              </a:rPr>
              <a:t>戍卒叫函谷举</a:t>
            </a:r>
            <a:endParaRPr lang="en-US" altLang="zh-CN" b="1" dirty="0">
              <a:ea typeface="黑体" panose="02010609060101010101" pitchFamily="49" charset="-122"/>
            </a:endParaRPr>
          </a:p>
        </p:txBody>
      </p:sp>
      <p:sp>
        <p:nvSpPr>
          <p:cNvPr id="79876" name="Text Box 4"/>
          <p:cNvSpPr txBox="1"/>
          <p:nvPr/>
        </p:nvSpPr>
        <p:spPr>
          <a:xfrm>
            <a:off x="1258888" y="765175"/>
            <a:ext cx="5762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于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77" name="Text Box 5"/>
          <p:cNvSpPr txBox="1"/>
          <p:nvPr/>
        </p:nvSpPr>
        <p:spPr>
          <a:xfrm>
            <a:off x="6156325" y="1341438"/>
            <a:ext cx="59213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受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78" name="Text Box 6"/>
          <p:cNvSpPr txBox="1"/>
          <p:nvPr/>
        </p:nvSpPr>
        <p:spPr>
          <a:xfrm>
            <a:off x="6948488" y="1341438"/>
            <a:ext cx="5762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于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79" name="Text Box 7"/>
          <p:cNvSpPr txBox="1"/>
          <p:nvPr/>
        </p:nvSpPr>
        <p:spPr>
          <a:xfrm>
            <a:off x="2843213" y="191611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80" name="Text Box 8"/>
          <p:cNvSpPr txBox="1"/>
          <p:nvPr/>
        </p:nvSpPr>
        <p:spPr>
          <a:xfrm>
            <a:off x="3276600" y="25273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81" name="Text Box 9"/>
          <p:cNvSpPr txBox="1"/>
          <p:nvPr/>
        </p:nvSpPr>
        <p:spPr>
          <a:xfrm>
            <a:off x="3709988" y="2527300"/>
            <a:ext cx="5921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所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82" name="Text Box 10"/>
          <p:cNvSpPr txBox="1"/>
          <p:nvPr/>
        </p:nvSpPr>
        <p:spPr>
          <a:xfrm>
            <a:off x="1258888" y="314166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83" name="Text Box 11"/>
          <p:cNvSpPr txBox="1"/>
          <p:nvPr/>
        </p:nvSpPr>
        <p:spPr>
          <a:xfrm>
            <a:off x="2484438" y="314166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所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84" name="Text Box 12"/>
          <p:cNvSpPr txBox="1"/>
          <p:nvPr/>
        </p:nvSpPr>
        <p:spPr>
          <a:xfrm>
            <a:off x="1250950" y="37084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见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85" name="Text Box 13"/>
          <p:cNvSpPr txBox="1"/>
          <p:nvPr/>
        </p:nvSpPr>
        <p:spPr>
          <a:xfrm>
            <a:off x="1619250" y="42926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见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8" name="Text Box 14"/>
          <p:cNvSpPr txBox="1"/>
          <p:nvPr/>
        </p:nvSpPr>
        <p:spPr>
          <a:xfrm>
            <a:off x="5219700" y="42211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8" name="Text Box 16"/>
          <p:cNvSpPr txBox="1"/>
          <p:nvPr/>
        </p:nvSpPr>
        <p:spPr>
          <a:xfrm>
            <a:off x="2484438" y="4292600"/>
            <a:ext cx="5762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于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89" name="Text Box 17"/>
          <p:cNvSpPr txBox="1"/>
          <p:nvPr/>
        </p:nvSpPr>
        <p:spPr>
          <a:xfrm>
            <a:off x="1619250" y="4868863"/>
            <a:ext cx="59213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被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90" name="Text Box 18"/>
          <p:cNvSpPr txBox="1"/>
          <p:nvPr/>
        </p:nvSpPr>
        <p:spPr>
          <a:xfrm>
            <a:off x="5219700" y="36449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见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9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9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7" grpId="0"/>
      <p:bldP spid="79878" grpId="0"/>
      <p:bldP spid="79879" grpId="0"/>
      <p:bldP spid="79880" grpId="0"/>
      <p:bldP spid="79881" grpId="0"/>
      <p:bldP spid="79882" grpId="0"/>
      <p:bldP spid="79883" grpId="0"/>
      <p:bldP spid="79884" grpId="0"/>
      <p:bldP spid="79885" grpId="0"/>
      <p:bldP spid="79888" grpId="0"/>
      <p:bldP spid="79889" grpId="0"/>
      <p:bldP spid="798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9" name="Rectangle 3"/>
          <p:cNvSpPr>
            <a:spLocks noGrp="1"/>
          </p:cNvSpPr>
          <p:nvPr>
            <p:ph idx="1"/>
          </p:nvPr>
        </p:nvSpPr>
        <p:spPr>
          <a:xfrm>
            <a:off x="0" y="271463"/>
            <a:ext cx="9144000" cy="6586537"/>
          </a:xfrm>
          <a:ln/>
        </p:spPr>
        <p:txBody>
          <a:bodyPr wrap="square" lIns="91440" tIns="45720" rIns="91440" bIns="45720" anchor="t"/>
          <a:p>
            <a:pPr>
              <a:lnSpc>
                <a:spcPct val="90000"/>
              </a:lnSpc>
              <a:buNone/>
            </a:pPr>
            <a:r>
              <a:rPr lang="zh-CN" altLang="en-US" b="1" dirty="0">
                <a:ea typeface="黑体" panose="02010609060101010101" pitchFamily="49" charset="-122"/>
              </a:rPr>
              <a:t>小结：</a:t>
            </a:r>
            <a:endParaRPr lang="zh-CN" altLang="en-US" b="1" dirty="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       被动句</a:t>
            </a:r>
            <a:r>
              <a:rPr lang="zh-CN" altLang="en-US" b="1" dirty="0">
                <a:ea typeface="黑体" panose="02010609060101010101" pitchFamily="49" charset="-122"/>
              </a:rPr>
              <a:t>是表示被动意义的句子。文言中常常借助一些介词表示被动。常见的有以下几种形式：</a:t>
            </a:r>
            <a:endParaRPr lang="zh-CN" altLang="en-US" b="1" dirty="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、用介词</a:t>
            </a:r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“于”“受</a:t>
            </a:r>
            <a:r>
              <a:rPr lang="en-US" altLang="zh-CN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en-US" altLang="zh-CN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表示被动。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、用</a:t>
            </a:r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“为”“为</a:t>
            </a:r>
            <a:r>
              <a:rPr lang="en-US" altLang="zh-CN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</a:t>
            </a:r>
            <a:r>
              <a:rPr lang="en-US" altLang="zh-CN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为所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表示被动。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、用</a:t>
            </a:r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“见”“见</a:t>
            </a:r>
            <a:r>
              <a:rPr lang="en-US" altLang="zh-CN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en-US" altLang="zh-CN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表被动。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、用</a:t>
            </a:r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“被”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表被动。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、动词本身表被动。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None/>
            </a:pP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被动句，不管有没有被动词，翻译成现代汉语时，都要译成</a:t>
            </a:r>
            <a:r>
              <a:rPr lang="zh-CN" altLang="en-US" b="1" dirty="0">
                <a:solidFill>
                  <a:srgbClr val="FF0000"/>
                </a:solidFill>
              </a:rPr>
              <a:t>“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被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ea typeface="黑体" panose="02010609060101010101" pitchFamily="49" charset="-122"/>
              </a:rPr>
              <a:t>的句式。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5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9">
                                            <p:txEl>
                                              <p:charRg st="53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75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0899">
                                            <p:txEl>
                                              <p:charRg st="75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104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0899">
                                            <p:txEl>
                                              <p:charRg st="104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123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0899">
                                            <p:txEl>
                                              <p:charRg st="123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134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0899">
                                            <p:txEl>
                                              <p:charRg st="134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146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0899">
                                            <p:txEl>
                                              <p:charRg st="146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395288" y="333375"/>
            <a:ext cx="8382000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见”有一种特殊用法和表被动的“见”的形式很相近，但它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不表被动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，它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放在动词前，表示“对自己怎么样”。 可译为“我”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。如：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Text Box 3"/>
          <p:cNvSpPr txBox="1"/>
          <p:nvPr/>
        </p:nvSpPr>
        <p:spPr>
          <a:xfrm>
            <a:off x="1187450" y="2570163"/>
            <a:ext cx="5692775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、府吏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丁宁（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、生孩六月，慈父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背（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0" y="4292600"/>
            <a:ext cx="3708400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、诚请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教。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、望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谅。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、请勿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笑。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5" name="Text Box 5"/>
          <p:cNvSpPr txBox="1"/>
          <p:nvPr/>
        </p:nvSpPr>
        <p:spPr>
          <a:xfrm>
            <a:off x="0" y="3644900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翻译下列句子：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6" name="Text Box 6"/>
          <p:cNvSpPr txBox="1"/>
          <p:nvPr/>
        </p:nvSpPr>
        <p:spPr>
          <a:xfrm>
            <a:off x="3132138" y="4292600"/>
            <a:ext cx="460851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诚挚地请求教导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7" name="Text Box 7"/>
          <p:cNvSpPr txBox="1"/>
          <p:nvPr/>
        </p:nvSpPr>
        <p:spPr>
          <a:xfrm>
            <a:off x="3132138" y="4868863"/>
            <a:ext cx="34575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希望原谅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8" name="Text Box 8"/>
          <p:cNvSpPr txBox="1"/>
          <p:nvPr/>
        </p:nvSpPr>
        <p:spPr>
          <a:xfrm>
            <a:off x="3203575" y="5516563"/>
            <a:ext cx="36004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请不要讥笑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9" name="Text Box 9"/>
          <p:cNvSpPr txBox="1"/>
          <p:nvPr/>
        </p:nvSpPr>
        <p:spPr>
          <a:xfrm>
            <a:off x="8350250" y="836613"/>
            <a:ext cx="793750" cy="41497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华文彩云" pitchFamily="2" charset="-122"/>
              </a:rPr>
              <a:t>温馨提示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en-US" altLang="zh-CN" sz="320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2560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05" grpId="0"/>
      <p:bldP spid="25606" grpId="0"/>
      <p:bldP spid="25607" grpId="0"/>
      <p:bldP spid="25608" grpId="0"/>
      <p:bldP spid="256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>
            <p:ph idx="1"/>
          </p:nvPr>
        </p:nvSpPr>
        <p:spPr>
          <a:xfrm>
            <a:off x="179388" y="692150"/>
            <a:ext cx="8785225" cy="5434013"/>
          </a:xfrm>
          <a:ln/>
        </p:spPr>
        <p:txBody>
          <a:bodyPr wrap="square" lIns="91440" tIns="45720" rIns="91440" bIns="45720" anchor="t"/>
          <a:p>
            <a:pPr>
              <a:buNone/>
            </a:pPr>
            <a:endParaRPr lang="zh-CN" altLang="en-US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zh-CN" altLang="en-US" dirty="0"/>
              <a:t>                         </a:t>
            </a:r>
            <a:r>
              <a:rPr lang="zh-CN" altLang="en-US" sz="4800" b="1" dirty="0">
                <a:ea typeface="黑体" panose="02010609060101010101" pitchFamily="49" charset="-122"/>
              </a:rPr>
              <a:t>省略句</a:t>
            </a:r>
            <a:endParaRPr lang="zh-CN" altLang="en-US" sz="4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4796</Words>
  <Application>WPS 演示</Application>
  <PresentationFormat>全屏显示(4:3)</PresentationFormat>
  <Paragraphs>509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黑体</vt:lpstr>
      <vt:lpstr>华文中宋</vt:lpstr>
      <vt:lpstr>华文彩云</vt:lpstr>
      <vt:lpstr>华文新魏</vt:lpstr>
      <vt:lpstr>隶书</vt:lpstr>
      <vt:lpstr>Times New Roman</vt:lpstr>
      <vt:lpstr>华文行楷</vt:lpstr>
      <vt:lpstr>方正舒体</vt:lpstr>
      <vt:lpstr>隶书</vt:lpstr>
      <vt:lpstr>华文中宋</vt:lpstr>
      <vt:lpstr>华文新魏</vt:lpstr>
      <vt:lpstr>微软雅黑</vt:lpstr>
      <vt:lpstr>Segoe Print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同升湖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皮庆军</dc:creator>
  <cp:lastModifiedBy>xxe</cp:lastModifiedBy>
  <cp:revision>189</cp:revision>
  <cp:lastPrinted>2016-08-17T17:40:24Z</cp:lastPrinted>
  <dcterms:created xsi:type="dcterms:W3CDTF">2006-10-09T01:42:00Z</dcterms:created>
  <dcterms:modified xsi:type="dcterms:W3CDTF">2017-07-09T09:28:55Z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2052-10.1.0.6638</vt:lpwstr>
  </property>
</Properties>
</file>