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4" r:id="rId3"/>
  </p:sldMasterIdLst>
  <p:notesMasterIdLst>
    <p:notesMasterId r:id="rId4"/>
  </p:notesMasterIdLst>
  <p:sldIdLst>
    <p:sldId id="7602" r:id="rId5"/>
    <p:sldId id="7638" r:id="rId6"/>
    <p:sldId id="7604" r:id="rId7"/>
    <p:sldId id="7574" r:id="rId8"/>
    <p:sldId id="7640" r:id="rId9"/>
    <p:sldId id="7641" r:id="rId10"/>
    <p:sldId id="7642" r:id="rId11"/>
    <p:sldId id="7613" r:id="rId12"/>
    <p:sldId id="7643" r:id="rId13"/>
    <p:sldId id="7644" r:id="rId14"/>
    <p:sldId id="7645" r:id="rId15"/>
    <p:sldId id="7646" r:id="rId16"/>
    <p:sldId id="7619" r:id="rId17"/>
  </p:sldIdLst>
  <p:sldSz cx="12188825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1" autoAdjust="0"/>
    <p:restoredTop sz="96580" autoAdjust="0"/>
  </p:normalViewPr>
  <p:slideViewPr>
    <p:cSldViewPr snapToGrid="0">
      <p:cViewPr varScale="1">
        <p:scale>
          <a:sx n="65" d="100"/>
          <a:sy n="65" d="100"/>
        </p:scale>
        <p:origin x="90" y="258"/>
      </p:cViewPr>
      <p:guideLst>
        <p:guide orient="horz" pos="216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tags" Target="tags/tag6.xml" /><Relationship Id="rId19" Type="http://schemas.openxmlformats.org/officeDocument/2006/relationships/presProps" Target="presProps.xml" /><Relationship Id="rId2" Type="http://schemas.openxmlformats.org/officeDocument/2006/relationships/slideMaster" Target="slideMasters/slide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8C3C3-31A8-453D-A20D-411C6C37285D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98766-6A9C-4F2F-8D78-A8B7F422C2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485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124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859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589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53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53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/>
              <a:t>6</a:t>
            </a:fld>
            <a:endParaRPr lang="zh-CN" altLang="en-US" sz="1200" b="0"/>
          </a:p>
        </p:txBody>
      </p:sp>
    </p:spTree>
    <p:extLst>
      <p:ext uri="{BB962C8B-B14F-4D97-AF65-F5344CB8AC3E}">
        <p14:creationId xmlns:p14="http://schemas.microsoft.com/office/powerpoint/2010/main" val="56866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22886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9231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2704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435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13</a:t>
            </a:fld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167067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comb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7982" y="6356350"/>
            <a:ext cx="2742486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7548" y="6356350"/>
            <a:ext cx="4113728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08358" y="6356350"/>
            <a:ext cx="2742486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2021/9/8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2021/9/8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sp>
        <p:nvSpPr>
          <p:cNvPr id="17" name="矩形 16"/>
          <p:cNvSpPr/>
          <p:nvPr userDrawn="1"/>
        </p:nvSpPr>
        <p:spPr>
          <a:xfrm>
            <a:off x="291548" y="278296"/>
            <a:ext cx="11582400" cy="6361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slideLayout" Target="../slideLayouts/slideLayout17.xml" /><Relationship Id="rId3" Type="http://schemas.openxmlformats.org/officeDocument/2006/relationships/slideLayout" Target="../slideLayouts/slideLayout18.xml" /><Relationship Id="rId4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comb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Relationship Id="rId4" Type="http://schemas.openxmlformats.org/officeDocument/2006/relationships/image" Target="../media/image6.png" /><Relationship Id="rId5" Type="http://schemas.openxmlformats.org/officeDocument/2006/relationships/tags" Target="../tags/tag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tags" Target="../tags/tag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emf" /><Relationship Id="rId4" Type="http://schemas.openxmlformats.org/officeDocument/2006/relationships/image" Target="../media/image3.emf" /><Relationship Id="rId5" Type="http://schemas.openxmlformats.org/officeDocument/2006/relationships/image" Target="../media/image4.emf" /><Relationship Id="rId6" Type="http://schemas.openxmlformats.org/officeDocument/2006/relationships/image" Target="../media/image5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tags" Target="../tags/tag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sp>
        <p:nvSpPr>
          <p:cNvPr id="82" name="文本框 81"/>
          <p:cNvSpPr txBox="1"/>
          <p:nvPr/>
        </p:nvSpPr>
        <p:spPr>
          <a:xfrm>
            <a:off x="1129030" y="2299335"/>
            <a:ext cx="8934450" cy="1844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defRPr/>
            </a:pPr>
            <a:r>
              <a:rPr lang="zh-CN" altLang="en-US" sz="11500" spc="267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逻辑的力量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514663" y="1993101"/>
            <a:ext cx="3748679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765">
              <a:defRPr/>
            </a:pPr>
            <a:r>
              <a:rPr lang="en-US" altLang="zh-CN" sz="2800" spc="267">
                <a:solidFill>
                  <a:srgbClr val="373536"/>
                </a:solidFill>
                <a:cs typeface="+mn-ea"/>
                <a:sym typeface="+mn-lt"/>
              </a:rPr>
              <a:t>Meet the summer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3650252" y="4253788"/>
            <a:ext cx="5300930" cy="362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defRPr/>
            </a:pPr>
            <a:r>
              <a:rPr lang="zh-CN" altLang="en-US" sz="1780">
                <a:solidFill>
                  <a:srgbClr val="373536"/>
                </a:solidFill>
                <a:cs typeface="+mn-ea"/>
                <a:sym typeface="+mn-lt"/>
              </a:rPr>
              <a:t>逻辑的谬误与推理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6702399" y="5007769"/>
            <a:ext cx="266489" cy="266489"/>
            <a:chOff x="9352883" y="5335471"/>
            <a:chExt cx="456228" cy="456228"/>
          </a:xfrm>
          <a:effectLst/>
        </p:grpSpPr>
        <p:sp>
          <p:nvSpPr>
            <p:cNvPr id="106" name="矩形: 圆角 3"/>
            <p:cNvSpPr/>
            <p:nvPr/>
          </p:nvSpPr>
          <p:spPr>
            <a:xfrm>
              <a:off x="9352883" y="5335471"/>
              <a:ext cx="456228" cy="456228"/>
            </a:xfrm>
            <a:prstGeom prst="roundRect">
              <a:avLst/>
            </a:prstGeom>
            <a:solidFill>
              <a:srgbClr val="9EE4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107" name="椭圆 4"/>
            <p:cNvSpPr/>
            <p:nvPr/>
          </p:nvSpPr>
          <p:spPr>
            <a:xfrm>
              <a:off x="9457674" y="5440262"/>
              <a:ext cx="246647" cy="246646"/>
            </a:xfrm>
            <a:custGeom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219765" y="5000624"/>
            <a:ext cx="280777" cy="280777"/>
            <a:chOff x="8812252" y="5335471"/>
            <a:chExt cx="456228" cy="456228"/>
          </a:xfrm>
          <a:effectLst/>
        </p:grpSpPr>
        <p:sp>
          <p:nvSpPr>
            <p:cNvPr id="118" name="矩形: 圆角 28"/>
            <p:cNvSpPr/>
            <p:nvPr/>
          </p:nvSpPr>
          <p:spPr>
            <a:xfrm>
              <a:off x="8812252" y="5335471"/>
              <a:ext cx="456228" cy="456228"/>
            </a:xfrm>
            <a:prstGeom prst="roundRect">
              <a:avLst/>
            </a:prstGeom>
            <a:solidFill>
              <a:srgbClr val="9FCEF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椭圆 17"/>
            <p:cNvSpPr/>
            <p:nvPr/>
          </p:nvSpPr>
          <p:spPr>
            <a:xfrm>
              <a:off x="8925148" y="5440262"/>
              <a:ext cx="230435" cy="246647"/>
            </a:xfrm>
            <a:custGeom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>
    <p:comb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179195" y="543560"/>
            <a:ext cx="4302125" cy="2535952"/>
            <a:chOff x="1179493" y="498975"/>
            <a:chExt cx="4303304" cy="2105807"/>
          </a:xfrm>
        </p:grpSpPr>
        <p:grpSp>
          <p:nvGrpSpPr>
            <p:cNvPr id="3" name="组合 2"/>
            <p:cNvGrpSpPr/>
            <p:nvPr/>
          </p:nvGrpSpPr>
          <p:grpSpPr>
            <a:xfrm>
              <a:off x="1179493" y="500199"/>
              <a:ext cx="4303304" cy="1997892"/>
              <a:chOff x="1107065" y="907605"/>
              <a:chExt cx="4303304" cy="199789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107130" y="1402809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07065" y="907605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373391" y="498975"/>
              <a:ext cx="2037267" cy="4808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53773" y="995486"/>
              <a:ext cx="3607451" cy="1594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④“我是答应您昨天来修门铃没错。可我来了三次，每次按门铃，都没有人来开门，我只好走了。”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0471" y="3244114"/>
            <a:ext cx="4884420" cy="3220084"/>
            <a:chOff x="1078566" y="4003361"/>
            <a:chExt cx="4885693" cy="3220923"/>
          </a:xfrm>
        </p:grpSpPr>
        <p:grpSp>
          <p:nvGrpSpPr>
            <p:cNvPr id="9" name="组合 8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078566" y="4362229"/>
              <a:ext cx="4885693" cy="28353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⑤在法国某地，一个耍 戏法的人招揽观众: “快来快来，这里有拿破仑的头骨。”围观的一个人说:“奇怪，听说拿破仑的脑袋是很大的，这个头骨怎么和普通人的没有区别啊?”耍戏法的解释道:“没错，这是拿破仑孩提时代的头骨。”。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22267" y="195300"/>
            <a:ext cx="5083810" cy="2884170"/>
            <a:chOff x="6460695" y="1919840"/>
            <a:chExt cx="5085135" cy="2884921"/>
          </a:xfrm>
        </p:grpSpPr>
        <p:grpSp>
          <p:nvGrpSpPr>
            <p:cNvPr id="15" name="组合 14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39888" y="1919840"/>
              <a:ext cx="2241499" cy="579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60696" y="2404471"/>
              <a:ext cx="5085135" cy="23780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分析:一般来说，需要修门铃就是因为门铃坏了，又怎么能指望“每次按门铃”就“有人来开门”呢?说话人或是真的未意识到其中的问题，或是为自己的不守信而开脱，总之都犯了自相矛盾的错误。。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4787" y="3079649"/>
            <a:ext cx="6096635" cy="3757294"/>
            <a:chOff x="6138031" y="4003361"/>
            <a:chExt cx="6098224" cy="3758273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39996" y="4003361"/>
              <a:ext cx="2057401" cy="579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38032" y="4437814"/>
              <a:ext cx="6098224" cy="3292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分析:“拿破仑孩提时代的头骨”被保留下来则意味着拿破仑死于童年。而耍戏法的用拿破仑的名头来招揽观众，显然指的是活到成年后叱咤风云的拿破仑。这个有名的拿破仑1821年5月5日 (52岁) 病逝于南大西洋圣赫勒拿岛，又何来“孩提时代的头骨”?“拿破仑死于童年”和“拿破仑死于中年”两者必有一假，耍戏法的违反了矛盾律。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179195" y="543560"/>
            <a:ext cx="4302125" cy="2535951"/>
            <a:chOff x="1179493" y="498975"/>
            <a:chExt cx="4303304" cy="2105806"/>
          </a:xfrm>
        </p:grpSpPr>
        <p:grpSp>
          <p:nvGrpSpPr>
            <p:cNvPr id="3" name="组合 2"/>
            <p:cNvGrpSpPr/>
            <p:nvPr/>
          </p:nvGrpSpPr>
          <p:grpSpPr>
            <a:xfrm>
              <a:off x="1179493" y="500199"/>
              <a:ext cx="4303304" cy="1997892"/>
              <a:chOff x="1107065" y="907605"/>
              <a:chExt cx="4303304" cy="199789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107130" y="1402809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07065" y="907605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373391" y="498975"/>
              <a:ext cx="2037267" cy="4808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53773" y="995486"/>
              <a:ext cx="3607451" cy="1594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⑥有人说《红楼梦》值得读，有人说不值得。两种意见我都不赞成。读，太花时间;不读，又有点儿可惜。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8345" y="3281045"/>
            <a:ext cx="4485005" cy="1681480"/>
            <a:chOff x="1078566" y="4003361"/>
            <a:chExt cx="4885693" cy="1682215"/>
          </a:xfrm>
        </p:grpSpPr>
        <p:grpSp>
          <p:nvGrpSpPr>
            <p:cNvPr id="9" name="组合 8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078566" y="4362229"/>
              <a:ext cx="4885693" cy="5488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⑦不薄之谓厚，不白之谓黑。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03217" y="543280"/>
            <a:ext cx="5083810" cy="1960879"/>
            <a:chOff x="6460695" y="1919840"/>
            <a:chExt cx="5085135" cy="1961390"/>
          </a:xfrm>
        </p:grpSpPr>
        <p:grpSp>
          <p:nvGrpSpPr>
            <p:cNvPr id="15" name="组合 14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39888" y="1919840"/>
              <a:ext cx="2241499" cy="579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60696" y="2404471"/>
              <a:ext cx="5085135" cy="14634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分析:《红楼梦》值得读和不值得读也是相互矛盾的，不能都否定;都否定违反了排中律。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4787" y="3079649"/>
            <a:ext cx="6096635" cy="2834005"/>
            <a:chOff x="6138031" y="4003361"/>
            <a:chExt cx="6098224" cy="2834743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39996" y="4003361"/>
              <a:ext cx="2057401" cy="579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38032" y="4437814"/>
              <a:ext cx="6098224" cy="23780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分析:薄厚之间存在着中间状态，白黑之间还有灰。说话人屏蔽了中间状态，只呈现出两种极端的情形， 让人在两个极端之中做出判断或选择。其实是在并非矛盾(有第三种可能存在)的情形下使用排中律，属于排中律使用不当。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179195" y="543560"/>
            <a:ext cx="4302125" cy="2535951"/>
            <a:chOff x="1179493" y="498975"/>
            <a:chExt cx="4303304" cy="2105806"/>
          </a:xfrm>
        </p:grpSpPr>
        <p:grpSp>
          <p:nvGrpSpPr>
            <p:cNvPr id="3" name="组合 2"/>
            <p:cNvGrpSpPr/>
            <p:nvPr/>
          </p:nvGrpSpPr>
          <p:grpSpPr>
            <a:xfrm>
              <a:off x="1179493" y="500199"/>
              <a:ext cx="4303304" cy="1997892"/>
              <a:chOff x="1107065" y="907605"/>
              <a:chExt cx="4303304" cy="199789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107130" y="1402809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07065" y="907605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373391" y="498975"/>
              <a:ext cx="2037267" cy="4808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53773" y="995486"/>
              <a:ext cx="3607451" cy="15945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⑧《祝福》中，鲁四老爷知道祥林嫂的死讯后说: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“不早不迟，偏偏要在这时候，-这就可见是一 个谬种!”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8345" y="3281045"/>
            <a:ext cx="4485005" cy="1681480"/>
            <a:chOff x="1078566" y="4003361"/>
            <a:chExt cx="4885693" cy="1682215"/>
          </a:xfrm>
        </p:grpSpPr>
        <p:grpSp>
          <p:nvGrpSpPr>
            <p:cNvPr id="9" name="组合 8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078566" y="4362229"/>
              <a:ext cx="4885693" cy="10062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⑨你是否已经停止了对我的毁谤?请回答“是”或者“不是”!。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03217" y="543280"/>
            <a:ext cx="6079490" cy="3807460"/>
            <a:chOff x="6460695" y="1919840"/>
            <a:chExt cx="6081075" cy="3808452"/>
          </a:xfrm>
        </p:grpSpPr>
        <p:grpSp>
          <p:nvGrpSpPr>
            <p:cNvPr id="15" name="组合 14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39888" y="1919840"/>
              <a:ext cx="2241499" cy="579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60695" y="2404471"/>
              <a:ext cx="6081075" cy="3292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分析:鲁迅的《祝福》中，鲁四老爷的这句话存在两个错误捆绑:一是把祥林嫂的死和祝福捆绑，二是把死和“谬种”捆绑。祥林嫂的死与年关的祝福活动，只是时间上接近的两件事，并无因果关系一不是祥林嫂自主选择或命中注定。明明没有因果关系的事件，因为发生的时间相近等表面联系，就把它们看成是因果事件，叫作强加因果。违反了充足理由律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2787" y="3259129"/>
            <a:ext cx="9947332" cy="3794985"/>
            <a:chOff x="814644" y="4182888"/>
            <a:chExt cx="9949925" cy="3795973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644" y="4182888"/>
              <a:ext cx="9949925" cy="1973870"/>
              <a:chOff x="-4345831" y="2507997"/>
              <a:chExt cx="9949925" cy="197387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-4345831" y="4122812"/>
                <a:ext cx="2432000" cy="359055"/>
              </a:xfrm>
              <a:custGeom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01834" y="5685279"/>
              <a:ext cx="2057401" cy="579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分析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80576" y="5578571"/>
              <a:ext cx="6098224" cy="237805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400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分析:“你是否已经停止了对我的毁谤" 这个问题，隐藏着一个前提:对方此前一直在毁谤说话人。对方的回答无论肯定还是否定，都意味着承认这个前提。而这个前提很可能是虚假的。可以把这种错误叫作“不当预设”。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sp>
        <p:nvSpPr>
          <p:cNvPr id="82" name="文本框 81"/>
          <p:cNvSpPr txBox="1"/>
          <p:nvPr/>
        </p:nvSpPr>
        <p:spPr>
          <a:xfrm>
            <a:off x="3216687" y="2299244"/>
            <a:ext cx="6203999" cy="1844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defRPr/>
            </a:pPr>
            <a:r>
              <a:rPr lang="zh-CN" altLang="en-US" sz="11500" spc="267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514663" y="1993101"/>
            <a:ext cx="3748679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765">
              <a:defRPr/>
            </a:pPr>
            <a:r>
              <a:rPr lang="en-US" altLang="zh-CN" sz="2800" spc="267">
                <a:solidFill>
                  <a:srgbClr val="373536"/>
                </a:solidFill>
                <a:cs typeface="+mn-ea"/>
                <a:sym typeface="+mn-lt"/>
              </a:rPr>
              <a:t>Meet the summer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3650252" y="4253788"/>
            <a:ext cx="5300930" cy="362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defRPr/>
            </a:pPr>
            <a:r>
              <a:rPr lang="zh-CN" altLang="en-US" sz="1780" smtClean="0">
                <a:solidFill>
                  <a:srgbClr val="373536"/>
                </a:solidFill>
                <a:cs typeface="+mn-ea"/>
                <a:sym typeface="+mn-lt"/>
              </a:rPr>
              <a:t>年终总结/工作汇报/项目汇报/述职报告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6702399" y="5007769"/>
            <a:ext cx="266489" cy="266489"/>
            <a:chOff x="9352883" y="5335471"/>
            <a:chExt cx="456228" cy="456228"/>
          </a:xfrm>
          <a:effectLst/>
        </p:grpSpPr>
        <p:sp>
          <p:nvSpPr>
            <p:cNvPr id="106" name="矩形: 圆角 3"/>
            <p:cNvSpPr/>
            <p:nvPr/>
          </p:nvSpPr>
          <p:spPr>
            <a:xfrm>
              <a:off x="9352883" y="5335471"/>
              <a:ext cx="456228" cy="456228"/>
            </a:xfrm>
            <a:prstGeom prst="roundRect">
              <a:avLst/>
            </a:prstGeom>
            <a:solidFill>
              <a:srgbClr val="9EE4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椭圆 4"/>
            <p:cNvSpPr/>
            <p:nvPr/>
          </p:nvSpPr>
          <p:spPr>
            <a:xfrm>
              <a:off x="9457674" y="5440262"/>
              <a:ext cx="246647" cy="246646"/>
            </a:xfrm>
            <a:custGeom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219765" y="5000624"/>
            <a:ext cx="280777" cy="280777"/>
            <a:chOff x="8812252" y="5335471"/>
            <a:chExt cx="456228" cy="456228"/>
          </a:xfrm>
          <a:effectLst/>
        </p:grpSpPr>
        <p:sp>
          <p:nvSpPr>
            <p:cNvPr id="118" name="矩形: 圆角 28"/>
            <p:cNvSpPr/>
            <p:nvPr/>
          </p:nvSpPr>
          <p:spPr>
            <a:xfrm>
              <a:off x="8812252" y="5335471"/>
              <a:ext cx="456228" cy="456228"/>
            </a:xfrm>
            <a:prstGeom prst="roundRect">
              <a:avLst/>
            </a:prstGeom>
            <a:solidFill>
              <a:srgbClr val="9FCEF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椭圆 17"/>
            <p:cNvSpPr/>
            <p:nvPr/>
          </p:nvSpPr>
          <p:spPr>
            <a:xfrm>
              <a:off x="8925148" y="5440262"/>
              <a:ext cx="230435" cy="246647"/>
            </a:xfrm>
            <a:custGeom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514663" y="4993337"/>
            <a:ext cx="1981387" cy="30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defRPr/>
            </a:pPr>
            <a:r>
              <a:rPr lang="zh-CN" altLang="en-US" sz="1400" spc="267">
                <a:solidFill>
                  <a:srgbClr val="373536"/>
                </a:solidFill>
                <a:cs typeface="+mn-ea"/>
                <a:sym typeface="+mn-lt"/>
              </a:rPr>
              <a:t>汇报人:张三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916426" y="4993337"/>
            <a:ext cx="1521086" cy="30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defRPr/>
            </a:pPr>
            <a:r>
              <a:rPr lang="zh-CN" altLang="en-US" sz="1400" spc="267">
                <a:solidFill>
                  <a:srgbClr val="373536"/>
                </a:solidFill>
                <a:cs typeface="+mn-ea"/>
                <a:sym typeface="+mn-lt"/>
              </a:rPr>
              <a:t>日期:202X.X</a:t>
            </a:r>
          </a:p>
        </p:txBody>
      </p:sp>
      <p:pic>
        <p:nvPicPr>
          <p:cNvPr id="12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44200" y="10756900"/>
            <a:ext cx="3429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 spd="slow">
    <p:comb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945" y="1325880"/>
            <a:ext cx="11449685" cy="4671060"/>
          </a:xfrm>
        </p:spPr>
        <p:txBody>
          <a:bodyPr>
            <a:normAutofit/>
          </a:bodyPr>
          <a:lstStyle/>
          <a:p>
            <a:pPr fontAlgn="auto">
              <a:lnSpc>
                <a:spcPts val="386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烛之武入情入理的分析挽救了国家，这是外交中的逻辑；</a:t>
            </a:r>
          </a:p>
          <a:p>
            <a:pPr fontAlgn="auto">
              <a:lnSpc>
                <a:spcPts val="386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林庚细致辨析“木叶”的内涵，这是文艺鉴赏中的逻辑；</a:t>
            </a:r>
          </a:p>
          <a:p>
            <a:pPr fontAlgn="auto">
              <a:lnSpc>
                <a:spcPts val="386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王安石驳斥对变法的非难，这是治国理政中的逻辑。</a:t>
            </a:r>
          </a:p>
          <a:p>
            <a:pPr fontAlgn="auto">
              <a:lnSpc>
                <a:spcPts val="386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逻辑是什么？《现代汉语词典》释义为思维的规律。狭义的思维是指理性认识，恩格斯在《自然辩证法》中写到“地球上最美的花朵是思维着的精神”,思维有多远,人类就能走多远。</a:t>
            </a:r>
          </a:p>
          <a:p>
            <a:pPr fontAlgn="auto">
              <a:lnSpc>
                <a:spcPts val="386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下面，就让我们开启一段发现谬误，探寻推理的“逻辑之旅”，一起走到天尽头。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6735" y="303788"/>
            <a:ext cx="4711108" cy="1097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 b="1">
                <a:latin typeface="楷体" panose="02010609060101010101" charset="-122"/>
                <a:ea typeface="楷体" panose="02010609060101010101" charset="-122"/>
                <a:sym typeface="+mn-ea"/>
              </a:rPr>
              <a:t>导入：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12820" y="5349239"/>
            <a:ext cx="8087995" cy="16276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在真理面前，一千个权威抵不上一个谦恭的逻辑推理。</a:t>
            </a:r>
          </a:p>
          <a:p>
            <a:pPr marL="0" indent="0" fontAlgn="auto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                                    </a:t>
            </a:r>
          </a:p>
          <a:p>
            <a:pPr marL="0" indent="0" fontAlgn="auto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sym typeface="+mn-ea"/>
              </a:rPr>
              <a:t>                                          ——伽利略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4626474" y="786436"/>
            <a:ext cx="3376968" cy="3222165"/>
            <a:chOff x="4734611" y="1112602"/>
            <a:chExt cx="3376968" cy="3222165"/>
          </a:xfrm>
        </p:grpSpPr>
        <p:sp>
          <p:nvSpPr>
            <p:cNvPr id="71" name="文本框 70"/>
            <p:cNvSpPr txBox="1"/>
            <p:nvPr/>
          </p:nvSpPr>
          <p:spPr>
            <a:xfrm>
              <a:off x="6352764" y="1180057"/>
              <a:ext cx="1741805" cy="3124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>
                  <a:solidFill>
                    <a:srgbClr val="9EE4E2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734611" y="1112602"/>
              <a:ext cx="1741805" cy="3124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>
                  <a:solidFill>
                    <a:srgbClr val="9FCEF9"/>
                  </a:solidFill>
                  <a:cs typeface="+mn-ea"/>
                  <a:sym typeface="+mn-lt"/>
                </a:rPr>
                <a:t>0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24111" y="3305332"/>
            <a:ext cx="6140045" cy="1445260"/>
            <a:chOff x="2958985" y="3155432"/>
            <a:chExt cx="6140045" cy="1445260"/>
          </a:xfrm>
        </p:grpSpPr>
        <p:sp>
          <p:nvSpPr>
            <p:cNvPr id="53" name="文本框 52"/>
            <p:cNvSpPr txBox="1"/>
            <p:nvPr/>
          </p:nvSpPr>
          <p:spPr>
            <a:xfrm>
              <a:off x="3839302" y="3155432"/>
              <a:ext cx="5259727" cy="1432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>
                  <a:solidFill>
                    <a:srgbClr val="37353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常见谬误.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958985" y="3910364"/>
              <a:ext cx="720000" cy="215683"/>
            </a:xfrm>
            <a:custGeom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1500">
                <a:cs typeface="+mn-ea"/>
                <a:sym typeface="+mn-lt"/>
              </a:endParaRPr>
            </a:p>
          </p:txBody>
        </p:sp>
      </p:grpSp>
      <p:sp>
        <p:nvSpPr>
          <p:cNvPr id="56" name="Rectangle 44"/>
          <p:cNvSpPr/>
          <p:nvPr/>
        </p:nvSpPr>
        <p:spPr>
          <a:xfrm>
            <a:off x="3198832" y="4811221"/>
            <a:ext cx="5791161" cy="548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</p:spTree>
    <p:custDataLst>
      <p:tags r:id="rId4"/>
    </p:custDataLst>
  </p:cSld>
  <p:clrMapOvr>
    <a:masterClrMapping/>
  </p:clrMapOvr>
  <p:transition spd="slow">
    <p:comb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4414119" y="2889184"/>
            <a:ext cx="1415351" cy="1415351"/>
            <a:chOff x="4415269" y="3053976"/>
            <a:chExt cx="1415720" cy="1415720"/>
          </a:xfrm>
          <a:solidFill>
            <a:srgbClr val="9FCEF9"/>
          </a:solidFill>
        </p:grpSpPr>
        <p:sp>
          <p:nvSpPr>
            <p:cNvPr id="7" name="菱形 6"/>
            <p:cNvSpPr/>
            <p:nvPr/>
          </p:nvSpPr>
          <p:spPr>
            <a:xfrm>
              <a:off x="4415269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2967" y="3451393"/>
              <a:ext cx="598171" cy="600009"/>
            </a:xfrm>
            <a:prstGeom prst="rect">
              <a:avLst/>
            </a:prstGeom>
            <a:grpFill/>
          </p:spPr>
        </p:pic>
      </p:grpSp>
      <p:grpSp>
        <p:nvGrpSpPr>
          <p:cNvPr id="9" name="组合 8"/>
          <p:cNvGrpSpPr/>
          <p:nvPr/>
        </p:nvGrpSpPr>
        <p:grpSpPr>
          <a:xfrm>
            <a:off x="5273877" y="1938223"/>
            <a:ext cx="1415351" cy="1415351"/>
            <a:chOff x="5275251" y="2102767"/>
            <a:chExt cx="1415720" cy="1415720"/>
          </a:xfrm>
        </p:grpSpPr>
        <p:sp>
          <p:nvSpPr>
            <p:cNvPr id="10" name="菱形 9"/>
            <p:cNvSpPr/>
            <p:nvPr/>
          </p:nvSpPr>
          <p:spPr>
            <a:xfrm>
              <a:off x="5275251" y="2102767"/>
              <a:ext cx="1415720" cy="1415720"/>
            </a:xfrm>
            <a:prstGeom prst="diamond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7384" y="2533438"/>
              <a:ext cx="552679" cy="554378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273877" y="3742957"/>
            <a:ext cx="1415351" cy="1415351"/>
            <a:chOff x="5275251" y="3907972"/>
            <a:chExt cx="1415720" cy="1415720"/>
          </a:xfrm>
          <a:solidFill>
            <a:srgbClr val="9EE4E2"/>
          </a:solidFill>
        </p:grpSpPr>
        <p:sp>
          <p:nvSpPr>
            <p:cNvPr id="13" name="菱形 12"/>
            <p:cNvSpPr/>
            <p:nvPr/>
          </p:nvSpPr>
          <p:spPr>
            <a:xfrm>
              <a:off x="5275251" y="3907972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77657" y="4326812"/>
              <a:ext cx="673042" cy="617408"/>
            </a:xfrm>
            <a:prstGeom prst="rect">
              <a:avLst/>
            </a:prstGeom>
            <a:grpFill/>
          </p:spPr>
        </p:pic>
      </p:grpSp>
      <p:grpSp>
        <p:nvGrpSpPr>
          <p:cNvPr id="15" name="组合 14"/>
          <p:cNvGrpSpPr/>
          <p:nvPr/>
        </p:nvGrpSpPr>
        <p:grpSpPr>
          <a:xfrm>
            <a:off x="6125120" y="2889184"/>
            <a:ext cx="1415351" cy="1415351"/>
            <a:chOff x="6126716" y="3053976"/>
            <a:chExt cx="1415720" cy="1415720"/>
          </a:xfrm>
          <a:solidFill>
            <a:srgbClr val="9FCEF9"/>
          </a:solidFill>
        </p:grpSpPr>
        <p:sp>
          <p:nvSpPr>
            <p:cNvPr id="16" name="菱形 15"/>
            <p:cNvSpPr/>
            <p:nvPr/>
          </p:nvSpPr>
          <p:spPr>
            <a:xfrm>
              <a:off x="6126716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96168" y="3451393"/>
              <a:ext cx="552680" cy="625734"/>
            </a:xfrm>
            <a:prstGeom prst="rect">
              <a:avLst/>
            </a:prstGeom>
            <a:grpFill/>
          </p:spPr>
        </p:pic>
      </p:grpSp>
      <p:sp>
        <p:nvSpPr>
          <p:cNvPr id="19" name="文本框 18"/>
          <p:cNvSpPr txBox="1"/>
          <p:nvPr/>
        </p:nvSpPr>
        <p:spPr>
          <a:xfrm>
            <a:off x="1632773" y="2169520"/>
            <a:ext cx="16390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同一律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93816" y="2548750"/>
            <a:ext cx="271691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事物只能是事物本身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632773" y="4129712"/>
            <a:ext cx="16390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排中律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94105" y="4788534"/>
            <a:ext cx="372745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如何事物在一定条件下的判断一定要有明确的是或非，不存在中间状态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550909" y="2023745"/>
            <a:ext cx="29502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充分理由律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44180" y="2548890"/>
            <a:ext cx="396430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任何事物都有存在的充足理由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583361" y="4142236"/>
            <a:ext cx="16390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矛盾律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44180" y="4521200"/>
            <a:ext cx="349313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同一时刻，某个事物不可能在同一方面既是这样又是那样，互相对立的命题不能同时都是真的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920365" y="433070"/>
            <a:ext cx="73025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267" normalizeH="0" baseline="0" noProof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逻辑学基本原理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0" y="893"/>
          <a:ext cx="12133580" cy="676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8835"/>
                <a:gridCol w="2302510"/>
                <a:gridCol w="4337050"/>
                <a:gridCol w="3385185"/>
              </a:tblGrid>
              <a:tr h="13716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逻辑规律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公式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要求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（同一时间同一方面对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同一对象）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逻辑错误</a:t>
                      </a:r>
                    </a:p>
                  </a:txBody>
                  <a:tcPr marL="91416" marR="91416" marT="45708" marB="45708" anchor="ctr"/>
                </a:tc>
              </a:tr>
              <a:tr h="10058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同一律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000">
                          <a:solidFill>
                            <a:schemeClr val="tx1"/>
                          </a:solidFill>
                          <a:uFillTx/>
                        </a:rPr>
                        <a:t>A是A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如果是真就是真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如果是假就是假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偷换概念；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偷换论题；</a:t>
                      </a:r>
                    </a:p>
                  </a:txBody>
                  <a:tcPr marL="91416" marR="91416" marT="45708" marB="45708" anchor="ctr"/>
                </a:tc>
              </a:tr>
              <a:tr h="14630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矛盾律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000">
                          <a:solidFill>
                            <a:schemeClr val="tx1"/>
                          </a:solidFill>
                          <a:uFillTx/>
                        </a:rPr>
                        <a:t>A不是非A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不能同时肯定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不能同真，必有一假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(矛盾关系、反对关系)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自相矛盾（两可）；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悖论；</a:t>
                      </a:r>
                    </a:p>
                  </a:txBody>
                  <a:tcPr marL="91416" marR="91416" marT="45708" marB="45708" anchor="ctr"/>
                </a:tc>
              </a:tr>
              <a:tr h="14630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排中律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3000">
                          <a:solidFill>
                            <a:schemeClr val="tx1"/>
                          </a:solidFill>
                          <a:uFillTx/>
                        </a:rPr>
                        <a:t>A或者非A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不能同时否定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不能同假，必有一真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(矛盾关系)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两不可；</a:t>
                      </a:r>
                    </a:p>
                  </a:txBody>
                  <a:tcPr marL="91416" marR="91416" marT="45708" marB="45708" anchor="ctr"/>
                </a:tc>
              </a:tr>
              <a:tr h="146304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充分理由律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一要有理由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二要理由真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三是必然推导</a:t>
                      </a:r>
                    </a:p>
                  </a:txBody>
                  <a:tcPr marL="91416" marR="91416" marT="45708" marB="45708" anchor="ctr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毫无理由；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虚假理由；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uFillTx/>
                        </a:rPr>
                        <a:t>推不出；</a:t>
                      </a:r>
                    </a:p>
                  </a:txBody>
                  <a:tcPr marL="91416" marR="91416" marT="45708" marB="45708" anchor="ctr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93420" y="922020"/>
            <a:ext cx="11494770" cy="22250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ym typeface="+mn-ea"/>
              </a:rPr>
              <a:t> 1919年，英国著名的数学家、逻辑学家罗素曾经提出一个问题“某村子里有个理发师，他规定:在本村我只给而且一定要给那些自己不刮胡子的人刮胡子。”这是数学史上著名的“理发师悖论”，可是随着时间的推移，理发师胡子越长越长。</a:t>
            </a:r>
          </a:p>
          <a:p>
            <a:r>
              <a:rPr lang="zh-CN" altLang="en-US" sz="2800">
                <a:sym typeface="+mn-ea"/>
              </a:rPr>
              <a:t>请问:这个理发师能不能给自己刮胡子?请分析其包含的逻辑矛盾。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893"/>
            <a:ext cx="6714011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现场加试：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064188" y="3749582"/>
            <a:ext cx="10512862" cy="286120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sz="355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不刮——属于“不给自己刮脸的人”，</a:t>
            </a:r>
          </a:p>
          <a:p>
            <a:r>
              <a:rPr lang="zh-CN" altLang="en-US" sz="355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他就要给自己刮脸，</a:t>
            </a:r>
          </a:p>
          <a:p>
            <a:r>
              <a:rPr lang="zh-CN" altLang="en-US" sz="355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刮  ——又属于“给自己刮脸的人”，</a:t>
            </a:r>
          </a:p>
          <a:p>
            <a:r>
              <a:rPr lang="zh-CN" altLang="en-US" sz="355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他就不能给自己刮脸。</a:t>
            </a:r>
          </a:p>
          <a:p>
            <a:r>
              <a:rPr lang="zh-CN" altLang="en-US" sz="3555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悖论——违反矛盾律</a:t>
            </a:r>
          </a:p>
        </p:txBody>
      </p:sp>
      <p:sp>
        <p:nvSpPr>
          <p:cNvPr id="3" name="右箭头 2"/>
          <p:cNvSpPr/>
          <p:nvPr/>
        </p:nvSpPr>
        <p:spPr>
          <a:xfrm>
            <a:off x="1640024" y="4459946"/>
            <a:ext cx="1190950" cy="224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1640659" y="5470622"/>
            <a:ext cx="1190950" cy="224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1660" y="1270"/>
            <a:ext cx="11499215" cy="3676650"/>
          </a:xfrm>
        </p:spPr>
        <p:txBody>
          <a:bodyPr>
            <a:noAutofit/>
          </a:bodyPr>
          <a:lstStyle/>
          <a:p>
            <a:pPr fontAlgn="auto">
              <a:lnSpc>
                <a:spcPts val="3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莎士比亚的《威尼斯商人》中：富家少女鲍西娅姿容绝世德性完美。许多王孙公子来求婚。鲍西娅的父亲在遗嘱中规定要“猜匣为婚”，否则要取消她的遗产继承权。鲍西娅家有三只匣子：金匣子、银匣子和铅匣子。但只有一个匣子里放着鲍西娅的肖像。匣子上分别刻着一句话：</a:t>
            </a:r>
          </a:p>
          <a:p>
            <a:pPr fontAlgn="auto">
              <a:lnSpc>
                <a:spcPts val="3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金匣子上刻的是“肖像不在此匣中”；</a:t>
            </a:r>
          </a:p>
          <a:p>
            <a:pPr fontAlgn="auto">
              <a:lnSpc>
                <a:spcPts val="3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银匣子上刻的是“肖像在金匣中”；</a:t>
            </a:r>
          </a:p>
          <a:p>
            <a:pPr fontAlgn="auto">
              <a:lnSpc>
                <a:spcPts val="3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铅匣子上刻的是“肖像不在此匣中”。</a:t>
            </a:r>
          </a:p>
          <a:p>
            <a:pPr fontAlgn="auto">
              <a:lnSpc>
                <a:spcPts val="3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旁边的一张大纸上写着：“这三句话中只有一句是真话。”</a:t>
            </a:r>
          </a:p>
          <a:p>
            <a:pPr fontAlgn="auto">
              <a:lnSpc>
                <a:spcPts val="3000"/>
              </a:lnSpc>
              <a:spcBef>
                <a:spcPct val="0"/>
              </a:spcBef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鲍西娅父亲的遗言是：猜中鲍西娅的肖像放在哪个匣子，鲍西娅就嫁给谁。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1014730" y="3750880"/>
            <a:ext cx="10159894" cy="3106881"/>
          </a:xfrm>
          <a:prstGeom prst="rect">
            <a:avLst/>
          </a:prstGeom>
        </p:spPr>
        <p:txBody>
          <a:bodyPr vert="horz" lIns="91416" tIns="45708" rIns="91416" bIns="4570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/>
            <a:r>
              <a:rPr lang="zh-CN" b="1">
                <a:ea typeface="宋体" panose="02010600030101010101" pitchFamily="2" charset="-122"/>
                <a:sym typeface="+mn-ea"/>
              </a:rPr>
              <a:t>金匣子里的话和银匣子里的话是矛盾关系，请根据          律</a:t>
            </a:r>
          </a:p>
          <a:p>
            <a:pPr indent="266700"/>
            <a:r>
              <a:rPr lang="zh-CN" b="1">
                <a:ea typeface="宋体" panose="02010600030101010101" pitchFamily="2" charset="-122"/>
                <a:sym typeface="+mn-ea"/>
              </a:rPr>
              <a:t>先断定这其中必有一真话，</a:t>
            </a:r>
          </a:p>
          <a:p>
            <a:pPr indent="266700"/>
            <a:r>
              <a:rPr lang="zh-CN" b="1">
                <a:ea typeface="宋体" panose="02010600030101010101" pitchFamily="2" charset="-122"/>
                <a:sym typeface="+mn-ea"/>
              </a:rPr>
              <a:t>再根据“这三句话中只有一句是真话”的提示，</a:t>
            </a:r>
          </a:p>
          <a:p>
            <a:pPr indent="266700"/>
            <a:r>
              <a:rPr lang="zh-CN" b="1">
                <a:ea typeface="宋体" panose="02010600030101010101" pitchFamily="2" charset="-122"/>
                <a:sym typeface="+mn-ea"/>
              </a:rPr>
              <a:t>可以推断出铅匣子的话是假话，</a:t>
            </a:r>
          </a:p>
          <a:p>
            <a:pPr indent="266700"/>
            <a:r>
              <a:rPr lang="zh-CN" b="1">
                <a:ea typeface="宋体" panose="02010600030101010101" pitchFamily="2" charset="-122"/>
                <a:sym typeface="+mn-ea"/>
              </a:rPr>
              <a:t>既然铅匣子的“肖像不在此匣中”是假话，</a:t>
            </a:r>
          </a:p>
          <a:p>
            <a:pPr indent="266700"/>
            <a:r>
              <a:rPr lang="zh-CN" b="1">
                <a:ea typeface="宋体" panose="02010600030101010101" pitchFamily="2" charset="-122"/>
                <a:sym typeface="+mn-ea"/>
              </a:rPr>
              <a:t>                    肖像就在铅匣子里的结论。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" y="0"/>
            <a:ext cx="12181172" cy="6858000"/>
          </a:xfrm>
          <a:prstGeom prst="rect">
            <a:avLst/>
          </a:prstGeom>
          <a:ln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4280211" y="348921"/>
            <a:ext cx="3376968" cy="3222165"/>
            <a:chOff x="4734611" y="1112602"/>
            <a:chExt cx="3376968" cy="3222165"/>
          </a:xfrm>
        </p:grpSpPr>
        <p:sp>
          <p:nvSpPr>
            <p:cNvPr id="71" name="文本框 70"/>
            <p:cNvSpPr txBox="1"/>
            <p:nvPr/>
          </p:nvSpPr>
          <p:spPr>
            <a:xfrm>
              <a:off x="6352765" y="1180057"/>
              <a:ext cx="1741805" cy="3124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9900" b="1">
                  <a:solidFill>
                    <a:srgbClr val="9EE4E2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734611" y="1112602"/>
              <a:ext cx="1741805" cy="3124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900" b="1" i="0" u="none" strike="noStrike" kern="1200" cap="none" spc="0" normalizeH="0" baseline="0" noProof="0">
                  <a:ln>
                    <a:noFill/>
                  </a:ln>
                  <a:solidFill>
                    <a:srgbClr val="9FCEF9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73821" y="3171982"/>
            <a:ext cx="8525510" cy="2799715"/>
            <a:chOff x="1908695" y="3022082"/>
            <a:chExt cx="8525510" cy="2799715"/>
          </a:xfrm>
        </p:grpSpPr>
        <p:sp>
          <p:nvSpPr>
            <p:cNvPr id="53" name="文本框 52"/>
            <p:cNvSpPr txBox="1"/>
            <p:nvPr/>
          </p:nvSpPr>
          <p:spPr>
            <a:xfrm>
              <a:off x="1908695" y="3022082"/>
              <a:ext cx="8525510" cy="2773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“任务”案例分析与探究.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958985" y="3910364"/>
              <a:ext cx="720000" cy="215683"/>
            </a:xfrm>
            <a:custGeom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Rectangle 44"/>
          <p:cNvSpPr/>
          <p:nvPr/>
        </p:nvSpPr>
        <p:spPr>
          <a:xfrm>
            <a:off x="3198832" y="4811221"/>
            <a:ext cx="5791161" cy="548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</p:spTree>
    <p:custDataLst>
      <p:tags r:id="rId4"/>
    </p:custDataLst>
  </p:cSld>
  <p:clrMapOvr>
    <a:masterClrMapping/>
  </p:clrMapOvr>
  <p:transition spd="slow">
    <p:comb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" y="0"/>
            <a:ext cx="12167870" cy="6858000"/>
          </a:xfrm>
          <a:prstGeom prst="rect">
            <a:avLst/>
          </a:prstGeom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57560" cy="1143000"/>
          </a:xfrm>
        </p:spPr>
        <p:txBody>
          <a:bodyPr/>
          <a:lstStyle/>
          <a:p>
            <a:r>
              <a:rPr lang="zh-CN" altLang="en-US" sz="4800"/>
              <a:t>分析下面的例子，指出其中的逻辑错误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91615" y="1417955"/>
            <a:ext cx="974788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latin typeface="Tahoma" panose="020b0604030504040204" charset="0"/>
                <a:ea typeface="微软雅黑" panose="020b0503020204020204" pitchFamily="34" charset="-122"/>
              </a:rPr>
              <a:t>①鲁迅的作品不是一天能读完的，《孔乙已》 是鲁迅的作品，所以，《孔乙已》不是一天能读完的。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91615" y="3453130"/>
            <a:ext cx="974788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latin typeface="Tahoma" panose="020b0604030504040204" charset="0"/>
                <a:ea typeface="微软雅黑" panose="020b0503020204020204" pitchFamily="34" charset="-122"/>
              </a:rPr>
              <a:t>②庄子日:“请循其本。子日“汝安知鱼乐”云者， 既已知吾知之而问我。我知之濠也。”(《庄子与惠子游于濠梁之上)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1615" y="5024755"/>
            <a:ext cx="9577070" cy="36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latin typeface="Tahoma" panose="020b0604030504040204" charset="0"/>
                <a:ea typeface="微软雅黑" panose="020b0503020204020204" pitchFamily="34" charset="-122"/>
              </a:rPr>
              <a:t>③“服务员同志，请当心，你的手指浸到我的汤里去了。”“没有关系，汤不烫，我不痛。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22170" y="2252345"/>
            <a:ext cx="794512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分析:第一个“作品”是鲁迅“所有”作品的总称，第二个“作口”是“各个”作品的通称，看起来表述一样，其实不是一个概念，所以造成推理的错误。这样的情况就是“偷换概念”。违反同一律。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22170" y="4146550"/>
            <a:ext cx="844296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600" b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析:安，在问句中通常有两种用法，一种是表示“怎么”，另一种表示“在哪里”。庄子惠子一开始是围绕“人能不能以及怎么能知道鱼快乐”的话题进行辩论的。但到最后，庄子突然偷换概念，把“安”用于表达“在哪里”，并以“知之濠上”作结。违反了同一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2420" y="5488305"/>
            <a:ext cx="902462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>
                <a:solidFill>
                  <a:srgbClr val="FF0000"/>
                </a:solidFill>
                <a:latin typeface="方正启体简体" panose="03000509000000000000" charset="-122"/>
                <a:ea typeface="方正启体简体" panose="03000509000000000000" charset="-122"/>
                <a:cs typeface="方正启体简体" panose="03000509000000000000" charset="-122"/>
              </a:rPr>
              <a:t>分析:顾客想表达的是提醒甚至抗议，关注的是他的饭菜的卫生问题;服务员却把问题转移成自己有没有被烫挨痛的问题。应该说服务员的答话颇为狡黠，但考虑到其做法确实有损顾客的权益，而又有逃避责任的意思，可以认定其答话是典型的“偷换论题”的谬误。</a:t>
            </a:r>
          </a:p>
        </p:txBody>
      </p:sp>
    </p:spTree>
  </p:cSld>
  <p:clrMapOvr>
    <a:masterClrMapping/>
  </p:clrMapOvr>
  <p:transition spd="slow">
    <p:comb/>
  </p:transition>
  <p:timing/>
</p:sld>
</file>

<file path=ppt/tags/tag1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2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3.xml><?xml version="1.0" encoding="utf-8"?>
<p:tagLst xmlns:p="http://schemas.openxmlformats.org/presentationml/2006/main">
  <p:tag name="KSO_WM_UNIT_TABLE_BEAUTIFY" val="smartTable{b9eda911-f470-4024-92aa-51db4df19d41}"/>
</p:tagLst>
</file>

<file path=ppt/tags/tag4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5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几何多边形年终总结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AEABAB"/>
      </a:accent2>
      <a:accent3>
        <a:srgbClr val="C00000"/>
      </a:accent3>
      <a:accent4>
        <a:srgbClr val="AEABAB"/>
      </a:accent4>
      <a:accent5>
        <a:srgbClr val="C00000"/>
      </a:accent5>
      <a:accent6>
        <a:srgbClr val="AEABAB"/>
      </a:accent6>
      <a:hlink>
        <a:srgbClr val="FF0000"/>
      </a:hlink>
      <a:folHlink>
        <a:srgbClr val="C00000"/>
      </a:folHlink>
    </a:clrScheme>
    <a:fontScheme name="r2fjd0qf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80</Paragraphs>
  <Slides>13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4">
      <vt:lpstr>Arial</vt:lpstr>
      <vt:lpstr>微软雅黑</vt:lpstr>
      <vt:lpstr>Calibri</vt:lpstr>
      <vt:lpstr>等线 Light</vt:lpstr>
      <vt:lpstr>等线</vt:lpstr>
      <vt:lpstr>站酷快乐体2016修订版</vt:lpstr>
      <vt:lpstr>楷体</vt:lpstr>
      <vt:lpstr>宋体</vt:lpstr>
      <vt:lpstr>Tahoma</vt:lpstr>
      <vt:lpstr>方正启体简体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分析下面的例子，指出其中的逻辑错误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2021-09-08T18:19:56.862</cp:lastPrinted>
  <dcterms:created xsi:type="dcterms:W3CDTF">2021-09-08T18:19:56Z</dcterms:created>
  <dcterms:modified xsi:type="dcterms:W3CDTF">2021-09-08T10:19:57Z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