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33"/>
  </p:notesMasterIdLst>
  <p:sldIdLst>
    <p:sldId id="329" r:id="rId2"/>
    <p:sldId id="328" r:id="rId3"/>
    <p:sldId id="331" r:id="rId4"/>
    <p:sldId id="332" r:id="rId5"/>
    <p:sldId id="333" r:id="rId6"/>
    <p:sldId id="334" r:id="rId7"/>
    <p:sldId id="354" r:id="rId8"/>
    <p:sldId id="337" r:id="rId9"/>
    <p:sldId id="350" r:id="rId10"/>
    <p:sldId id="351" r:id="rId11"/>
    <p:sldId id="352" r:id="rId12"/>
    <p:sldId id="379" r:id="rId13"/>
    <p:sldId id="361" r:id="rId14"/>
    <p:sldId id="380" r:id="rId15"/>
    <p:sldId id="362" r:id="rId16"/>
    <p:sldId id="381" r:id="rId17"/>
    <p:sldId id="363" r:id="rId18"/>
    <p:sldId id="364" r:id="rId19"/>
    <p:sldId id="338" r:id="rId20"/>
    <p:sldId id="365" r:id="rId21"/>
    <p:sldId id="366" r:id="rId22"/>
    <p:sldId id="377" r:id="rId23"/>
    <p:sldId id="382" r:id="rId24"/>
    <p:sldId id="367" r:id="rId25"/>
    <p:sldId id="387" r:id="rId26"/>
    <p:sldId id="383" r:id="rId27"/>
    <p:sldId id="368" r:id="rId28"/>
    <p:sldId id="369" r:id="rId29"/>
    <p:sldId id="370" r:id="rId30"/>
    <p:sldId id="371" r:id="rId31"/>
    <p:sldId id="376" r:id="rId32"/>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18638"/>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2020-10-13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C436DB20-ED0E-48C8-83FD-9B05A434AC43}"/>
              </a:ext>
            </a:extLst>
          </p:cNvPr>
          <p:cNvSpPr txBox="1"/>
          <p:nvPr/>
        </p:nvSpPr>
        <p:spPr>
          <a:xfrm>
            <a:off x="1306205" y="3109404"/>
            <a:ext cx="9579590" cy="1107996"/>
          </a:xfrm>
          <a:prstGeom prst="rect">
            <a:avLst/>
          </a:prstGeom>
          <a:noFill/>
        </p:spPr>
        <p:txBody>
          <a:bodyPr wrap="square" rtlCol="0">
            <a:spAutoFit/>
          </a:bodyPr>
          <a:lstStyle/>
          <a:p>
            <a:pPr algn="ctr"/>
            <a:r>
              <a:rPr lang="zh-CN" altLang="zh-CN" sz="6600" b="1">
                <a:solidFill>
                  <a:srgbClr val="FF0000"/>
                </a:solidFill>
              </a:rPr>
              <a:t>三 参与家乡文化建设</a:t>
            </a:r>
            <a:endParaRPr lang="zh-CN" altLang="en-US" sz="6600">
              <a:solidFill>
                <a:srgbClr val="FF0000"/>
              </a:solidFill>
              <a:latin typeface="黑体" pitchFamily="49" charset="-122"/>
              <a:ea typeface="黑体" pitchFamily="49" charset="-122"/>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464754" y="577516"/>
            <a:ext cx="11022396" cy="5702968"/>
          </a:xfrm>
        </p:spPr>
        <p:txBody>
          <a:bodyPr>
            <a:normAutofit fontScale="70000" lnSpcReduction="20000"/>
          </a:bodyPr>
          <a:lstStyle/>
          <a:p>
            <a:pPr algn="ctr">
              <a:lnSpc>
                <a:spcPct val="170000"/>
              </a:lnSpc>
            </a:pPr>
            <a:r>
              <a:rPr lang="zh-CN" altLang="zh-CN" sz="6900" b="1">
                <a:solidFill>
                  <a:srgbClr val="FF0000"/>
                </a:solidFill>
              </a:rPr>
              <a:t>提出建议：</a:t>
            </a:r>
          </a:p>
          <a:p>
            <a:pPr>
              <a:lnSpc>
                <a:spcPct val="170000"/>
              </a:lnSpc>
            </a:pPr>
            <a:r>
              <a:rPr lang="zh-CN" altLang="zh-CN" b="1">
                <a:solidFill>
                  <a:srgbClr val="C00000"/>
                </a:solidFill>
              </a:rPr>
              <a:t>（一）写建议书</a:t>
            </a:r>
          </a:p>
          <a:p>
            <a:pPr algn="ctr">
              <a:lnSpc>
                <a:spcPct val="170000"/>
              </a:lnSpc>
            </a:pPr>
            <a:r>
              <a:rPr lang="en-US" altLang="zh-CN" b="1">
                <a:solidFill>
                  <a:srgbClr val="0000FF"/>
                </a:solidFill>
              </a:rPr>
              <a:t>1.</a:t>
            </a:r>
            <a:r>
              <a:rPr lang="zh-CN" altLang="zh-CN" b="1">
                <a:solidFill>
                  <a:srgbClr val="0000FF"/>
                </a:solidFill>
              </a:rPr>
              <a:t>概念：</a:t>
            </a:r>
          </a:p>
          <a:p>
            <a:pPr>
              <a:lnSpc>
                <a:spcPct val="170000"/>
              </a:lnSpc>
            </a:pPr>
            <a:r>
              <a:rPr lang="zh-CN" altLang="zh-CN" b="1"/>
              <a:t>建议书是个人或者单位有关方面为了开展某项工作，完成某项任务或进行某种活动而倡议大家一起做什么事情，或提出合理化的意见，建议时使用的一种文体，也叫意见书。</a:t>
            </a:r>
          </a:p>
          <a:p>
            <a:endParaRPr lang="zh-CN" altLang="en-US"/>
          </a:p>
        </p:txBody>
      </p:sp>
    </p:spTree>
    <p:extLst>
      <p:ext uri="{BB962C8B-B14F-4D97-AF65-F5344CB8AC3E}">
        <p14:creationId xmlns:p14="http://schemas.microsoft.com/office/powerpoint/2010/main" val="40108112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1" y="457200"/>
            <a:ext cx="12192000" cy="6400800"/>
          </a:xfrm>
        </p:spPr>
        <p:txBody>
          <a:bodyPr>
            <a:normAutofit fontScale="55000" lnSpcReduction="20000"/>
          </a:bodyPr>
          <a:lstStyle/>
          <a:p>
            <a:pPr algn="ctr">
              <a:lnSpc>
                <a:spcPct val="170000"/>
              </a:lnSpc>
            </a:pPr>
            <a:r>
              <a:rPr lang="en-US" altLang="zh-CN" b="1">
                <a:solidFill>
                  <a:srgbClr val="0000FF"/>
                </a:solidFill>
              </a:rPr>
              <a:t>2.</a:t>
            </a:r>
            <a:r>
              <a:rPr lang="zh-CN" altLang="zh-CN" b="1">
                <a:solidFill>
                  <a:srgbClr val="0000FF"/>
                </a:solidFill>
              </a:rPr>
              <a:t>建议书特点：</a:t>
            </a:r>
          </a:p>
          <a:p>
            <a:pPr>
              <a:lnSpc>
                <a:spcPct val="170000"/>
              </a:lnSpc>
            </a:pPr>
            <a:r>
              <a:rPr lang="zh-CN" altLang="zh-CN" b="1"/>
              <a:t>（</a:t>
            </a:r>
            <a:r>
              <a:rPr lang="en-US" altLang="zh-CN" b="1"/>
              <a:t>1</a:t>
            </a:r>
            <a:r>
              <a:rPr lang="zh-CN" altLang="zh-CN" b="1"/>
              <a:t>）文本性较强</a:t>
            </a:r>
          </a:p>
          <a:p>
            <a:pPr>
              <a:lnSpc>
                <a:spcPct val="170000"/>
              </a:lnSpc>
            </a:pPr>
            <a:r>
              <a:rPr lang="zh-CN" altLang="zh-CN" b="1"/>
              <a:t>建议书是面对有关部门或上级领导提建议时使用的一种文书面材料。它没有公开倡导具体实施的特点，只是作为一种想法被提出来，所以，具有较强的文本性特点。</a:t>
            </a:r>
          </a:p>
          <a:p>
            <a:pPr>
              <a:lnSpc>
                <a:spcPct val="170000"/>
              </a:lnSpc>
            </a:pPr>
            <a:r>
              <a:rPr lang="zh-CN" altLang="zh-CN" b="1"/>
              <a:t>（</a:t>
            </a:r>
            <a:r>
              <a:rPr lang="en-US" altLang="zh-CN" b="1"/>
              <a:t>2</a:t>
            </a:r>
            <a:r>
              <a:rPr lang="zh-CN" altLang="zh-CN" b="1"/>
              <a:t>）可塑性较强</a:t>
            </a:r>
          </a:p>
          <a:p>
            <a:pPr>
              <a:lnSpc>
                <a:spcPct val="170000"/>
              </a:lnSpc>
            </a:pPr>
            <a:r>
              <a:rPr lang="zh-CN" altLang="zh-CN" b="1"/>
              <a:t>建议书是必须被有关部门、领导批准认可后才能被实施的，所以，建议书具有较强的可塑性。它不是最终的定文形式，它可以被修改，被增删，甚至弃之不用，这要由具体的情况来定。</a:t>
            </a:r>
          </a:p>
          <a:p>
            <a:pPr>
              <a:lnSpc>
                <a:spcPct val="170000"/>
              </a:lnSpc>
            </a:pPr>
            <a:r>
              <a:rPr lang="zh-CN" altLang="zh-CN" b="1"/>
              <a:t>（</a:t>
            </a:r>
            <a:r>
              <a:rPr lang="en-US" altLang="zh-CN" b="1"/>
              <a:t>3</a:t>
            </a:r>
            <a:r>
              <a:rPr lang="zh-CN" altLang="zh-CN" b="1"/>
              <a:t>）存在不确定性</a:t>
            </a:r>
          </a:p>
          <a:p>
            <a:pPr>
              <a:lnSpc>
                <a:spcPct val="170000"/>
              </a:lnSpc>
            </a:pPr>
            <a:r>
              <a:rPr lang="zh-CN" altLang="zh-CN" b="1"/>
              <a:t>建议书是面向有关领导或部门提出建议，是否被采纳要由有关领导或部门决定。</a:t>
            </a:r>
            <a:r>
              <a:rPr lang="en-US" altLang="zh-CN" b="1"/>
              <a:t> </a:t>
            </a:r>
            <a:endParaRPr lang="zh-CN" altLang="zh-CN" b="1"/>
          </a:p>
          <a:p>
            <a:endParaRPr lang="zh-CN" altLang="en-US"/>
          </a:p>
        </p:txBody>
      </p:sp>
    </p:spTree>
    <p:extLst>
      <p:ext uri="{BB962C8B-B14F-4D97-AF65-F5344CB8AC3E}">
        <p14:creationId xmlns:p14="http://schemas.microsoft.com/office/powerpoint/2010/main" val="11467882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750"/>
                                        <p:tgtEl>
                                          <p:spTgt spid="6">
                                            <p:txEl>
                                              <p:pRg st="3" end="3"/>
                                            </p:txEl>
                                          </p:spTgt>
                                        </p:tgtEl>
                                      </p:cBhvr>
                                    </p:animEffect>
                                    <p:anim calcmode="lin" valueType="num">
                                      <p:cBhvr>
                                        <p:cTn id="29"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750"/>
                                        <p:tgtEl>
                                          <p:spTgt spid="6">
                                            <p:txEl>
                                              <p:pRg st="4" end="4"/>
                                            </p:txEl>
                                          </p:spTgt>
                                        </p:tgtEl>
                                      </p:cBhvr>
                                    </p:animEffect>
                                    <p:anim calcmode="lin" valueType="num">
                                      <p:cBhvr>
                                        <p:cTn id="36" dur="75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75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750"/>
                                        <p:tgtEl>
                                          <p:spTgt spid="6">
                                            <p:txEl>
                                              <p:pRg st="5" end="5"/>
                                            </p:txEl>
                                          </p:spTgt>
                                        </p:tgtEl>
                                      </p:cBhvr>
                                    </p:animEffect>
                                    <p:anim calcmode="lin" valueType="num">
                                      <p:cBhvr>
                                        <p:cTn id="43" dur="75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75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7"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750"/>
                                        <p:tgtEl>
                                          <p:spTgt spid="6">
                                            <p:txEl>
                                              <p:pRg st="6" end="6"/>
                                            </p:txEl>
                                          </p:spTgt>
                                        </p:tgtEl>
                                      </p:cBhvr>
                                    </p:animEffect>
                                    <p:anim calcmode="lin" valueType="num">
                                      <p:cBhvr>
                                        <p:cTn id="50" dur="75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75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0" y="614363"/>
            <a:ext cx="12015787" cy="5986461"/>
          </a:xfrm>
        </p:spPr>
        <p:txBody>
          <a:bodyPr>
            <a:normAutofit fontScale="62500" lnSpcReduction="20000"/>
          </a:bodyPr>
          <a:lstStyle/>
          <a:p>
            <a:pPr algn="ctr">
              <a:lnSpc>
                <a:spcPct val="170000"/>
              </a:lnSpc>
            </a:pPr>
            <a:r>
              <a:rPr lang="en-US" altLang="zh-CN" b="1">
                <a:solidFill>
                  <a:srgbClr val="0000FF"/>
                </a:solidFill>
              </a:rPr>
              <a:t>3.</a:t>
            </a:r>
            <a:r>
              <a:rPr lang="zh-CN" altLang="zh-CN" b="1">
                <a:solidFill>
                  <a:srgbClr val="0000FF"/>
                </a:solidFill>
              </a:rPr>
              <a:t>一般格式：</a:t>
            </a:r>
          </a:p>
          <a:p>
            <a:pPr>
              <a:lnSpc>
                <a:spcPct val="170000"/>
              </a:lnSpc>
            </a:pPr>
            <a:r>
              <a:rPr lang="zh-CN" altLang="zh-CN" b="1"/>
              <a:t>建议书的写作格式一般由标题、称呼、正文、结尾、落款几部分构成。</a:t>
            </a:r>
            <a:r>
              <a:rPr lang="en-US" altLang="zh-CN" b="1"/>
              <a:t> </a:t>
            </a:r>
            <a:endParaRPr lang="zh-CN" altLang="zh-CN" b="1"/>
          </a:p>
          <a:p>
            <a:pPr>
              <a:lnSpc>
                <a:spcPct val="170000"/>
              </a:lnSpc>
            </a:pPr>
            <a:r>
              <a:rPr lang="en-US" altLang="zh-CN" b="1">
                <a:solidFill>
                  <a:srgbClr val="C00000"/>
                </a:solidFill>
              </a:rPr>
              <a:t> (1)</a:t>
            </a:r>
            <a:r>
              <a:rPr lang="zh-CN" altLang="zh-CN" b="1">
                <a:solidFill>
                  <a:srgbClr val="C00000"/>
                </a:solidFill>
              </a:rPr>
              <a:t>标题</a:t>
            </a:r>
            <a:r>
              <a:rPr lang="en-US" altLang="zh-CN" b="1">
                <a:solidFill>
                  <a:srgbClr val="C00000"/>
                </a:solidFill>
              </a:rPr>
              <a:t> </a:t>
            </a:r>
            <a:endParaRPr lang="zh-CN" altLang="zh-CN" b="1">
              <a:solidFill>
                <a:srgbClr val="C00000"/>
              </a:solidFill>
            </a:endParaRPr>
          </a:p>
          <a:p>
            <a:pPr>
              <a:lnSpc>
                <a:spcPct val="170000"/>
              </a:lnSpc>
            </a:pPr>
            <a:r>
              <a:rPr lang="zh-CN" altLang="zh-CN" b="1"/>
              <a:t>标题一般在第一行中间写上“建议书”字样。有的建议书还写上所建议的内容，如“关于暑期中小学补课的建议书”。</a:t>
            </a:r>
            <a:r>
              <a:rPr lang="en-US" altLang="zh-CN" b="1"/>
              <a:t> </a:t>
            </a:r>
            <a:endParaRPr lang="zh-CN" altLang="zh-CN" b="1"/>
          </a:p>
          <a:p>
            <a:pPr>
              <a:lnSpc>
                <a:spcPct val="170000"/>
              </a:lnSpc>
            </a:pPr>
            <a:r>
              <a:rPr lang="en-US" altLang="zh-CN" b="1">
                <a:solidFill>
                  <a:srgbClr val="C00000"/>
                </a:solidFill>
              </a:rPr>
              <a:t>(2)</a:t>
            </a:r>
            <a:r>
              <a:rPr lang="zh-CN" altLang="zh-CN" b="1">
                <a:solidFill>
                  <a:srgbClr val="C00000"/>
                </a:solidFill>
              </a:rPr>
              <a:t>称呼</a:t>
            </a:r>
            <a:r>
              <a:rPr lang="en-US" altLang="zh-CN" b="1">
                <a:solidFill>
                  <a:srgbClr val="C00000"/>
                </a:solidFill>
              </a:rPr>
              <a:t> </a:t>
            </a:r>
            <a:endParaRPr lang="zh-CN" altLang="zh-CN" b="1">
              <a:solidFill>
                <a:srgbClr val="C00000"/>
              </a:solidFill>
            </a:endParaRPr>
          </a:p>
          <a:p>
            <a:pPr>
              <a:lnSpc>
                <a:spcPct val="170000"/>
              </a:lnSpc>
            </a:pPr>
            <a:r>
              <a:rPr lang="zh-CN" altLang="zh-CN" b="1"/>
              <a:t>建议书称呼要求注明受文单位的名称称呼或个人的姓名，要在标题下隔两行顶格写，后加冒号。</a:t>
            </a:r>
            <a:r>
              <a:rPr lang="en-US" altLang="zh-CN" b="1"/>
              <a:t> </a:t>
            </a:r>
            <a:endParaRPr lang="zh-CN" altLang="zh-CN" b="1"/>
          </a:p>
          <a:p>
            <a:pPr algn="ctr">
              <a:lnSpc>
                <a:spcPct val="170000"/>
              </a:lnSpc>
            </a:pPr>
            <a:endParaRPr lang="zh-CN" altLang="zh-CN" b="1"/>
          </a:p>
        </p:txBody>
      </p:sp>
    </p:spTree>
    <p:extLst>
      <p:ext uri="{BB962C8B-B14F-4D97-AF65-F5344CB8AC3E}">
        <p14:creationId xmlns:p14="http://schemas.microsoft.com/office/powerpoint/2010/main" val="17214737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1" y="514349"/>
            <a:ext cx="12015537" cy="6215063"/>
          </a:xfrm>
        </p:spPr>
        <p:txBody>
          <a:bodyPr>
            <a:normAutofit fontScale="62500" lnSpcReduction="20000"/>
          </a:bodyPr>
          <a:lstStyle/>
          <a:p>
            <a:pPr>
              <a:lnSpc>
                <a:spcPct val="170000"/>
              </a:lnSpc>
            </a:pPr>
            <a:r>
              <a:rPr lang="en-US" altLang="zh-CN" b="1">
                <a:solidFill>
                  <a:srgbClr val="C00000"/>
                </a:solidFill>
              </a:rPr>
              <a:t>(3)</a:t>
            </a:r>
            <a:r>
              <a:rPr lang="zh-CN" altLang="zh-CN" b="1">
                <a:solidFill>
                  <a:srgbClr val="C00000"/>
                </a:solidFill>
              </a:rPr>
              <a:t>正文</a:t>
            </a:r>
            <a:r>
              <a:rPr lang="en-US" altLang="zh-CN" b="1">
                <a:solidFill>
                  <a:srgbClr val="C00000"/>
                </a:solidFill>
              </a:rPr>
              <a:t> </a:t>
            </a:r>
            <a:endParaRPr lang="zh-CN" altLang="zh-CN" b="1">
              <a:solidFill>
                <a:srgbClr val="C00000"/>
              </a:solidFill>
            </a:endParaRPr>
          </a:p>
          <a:p>
            <a:pPr>
              <a:lnSpc>
                <a:spcPct val="170000"/>
              </a:lnSpc>
            </a:pPr>
            <a:r>
              <a:rPr lang="zh-CN" altLang="zh-CN" b="1"/>
              <a:t>建议书正文由以下三部分构成：</a:t>
            </a:r>
            <a:r>
              <a:rPr lang="en-US" altLang="zh-CN" b="1"/>
              <a:t> </a:t>
            </a:r>
            <a:endParaRPr lang="zh-CN" altLang="zh-CN" b="1"/>
          </a:p>
          <a:p>
            <a:pPr>
              <a:lnSpc>
                <a:spcPct val="170000"/>
              </a:lnSpc>
            </a:pPr>
            <a:r>
              <a:rPr lang="zh-CN" altLang="zh-CN" b="1"/>
              <a:t>①要先阐明提出建议的原因、理由以及自己的目的、想法。这样往往可以使受文单位或个人从实际出发，考虑你的建议的合理性，为采纳你的建议打下基础。</a:t>
            </a:r>
            <a:r>
              <a:rPr lang="en-US" altLang="zh-CN" b="1"/>
              <a:t> </a:t>
            </a:r>
            <a:endParaRPr lang="zh-CN" altLang="zh-CN" b="1"/>
          </a:p>
          <a:p>
            <a:pPr>
              <a:lnSpc>
                <a:spcPct val="170000"/>
              </a:lnSpc>
            </a:pPr>
            <a:r>
              <a:rPr lang="zh-CN" altLang="zh-CN" b="1"/>
              <a:t>②建议的具体内容。一般建议的内容要分条列出，这样可以做到醒目。建议要具体明白切实可行。</a:t>
            </a:r>
            <a:r>
              <a:rPr lang="en-US" altLang="zh-CN" b="1"/>
              <a:t> </a:t>
            </a:r>
            <a:endParaRPr lang="zh-CN" altLang="zh-CN" b="1"/>
          </a:p>
          <a:p>
            <a:pPr>
              <a:lnSpc>
                <a:spcPct val="170000"/>
              </a:lnSpc>
            </a:pPr>
            <a:r>
              <a:rPr lang="zh-CN" altLang="zh-CN" b="1"/>
              <a:t>③提出自己希望被采纳的想法，但同时也应谨慎虚心，不说过头的话，不用命令的口气。</a:t>
            </a:r>
            <a:r>
              <a:rPr lang="en-US" altLang="zh-CN" b="1"/>
              <a:t> </a:t>
            </a:r>
            <a:endParaRPr lang="zh-CN" altLang="zh-CN" b="1"/>
          </a:p>
          <a:p>
            <a:pPr algn="ctr">
              <a:lnSpc>
                <a:spcPct val="150000"/>
              </a:lnSpc>
            </a:pPr>
            <a:endParaRPr lang="zh-CN" altLang="zh-CN" sz="10400" b="1">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89336623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1657350"/>
            <a:ext cx="12192000" cy="2628900"/>
          </a:xfrm>
        </p:spPr>
        <p:txBody>
          <a:bodyPr>
            <a:normAutofit fontScale="70000" lnSpcReduction="20000"/>
          </a:bodyPr>
          <a:lstStyle/>
          <a:p>
            <a:pPr>
              <a:lnSpc>
                <a:spcPct val="150000"/>
              </a:lnSpc>
            </a:pPr>
            <a:r>
              <a:rPr lang="en-US" altLang="zh-CN" b="1">
                <a:solidFill>
                  <a:srgbClr val="C00000"/>
                </a:solidFill>
              </a:rPr>
              <a:t>(4)</a:t>
            </a:r>
            <a:r>
              <a:rPr lang="zh-CN" altLang="zh-CN" b="1">
                <a:solidFill>
                  <a:srgbClr val="C00000"/>
                </a:solidFill>
              </a:rPr>
              <a:t>结尾</a:t>
            </a:r>
            <a:r>
              <a:rPr lang="en-US" altLang="zh-CN" b="1">
                <a:solidFill>
                  <a:srgbClr val="C00000"/>
                </a:solidFill>
              </a:rPr>
              <a:t> </a:t>
            </a:r>
            <a:endParaRPr lang="zh-CN" altLang="zh-CN" b="1">
              <a:solidFill>
                <a:srgbClr val="C00000"/>
              </a:solidFill>
            </a:endParaRPr>
          </a:p>
          <a:p>
            <a:pPr>
              <a:lnSpc>
                <a:spcPct val="150000"/>
              </a:lnSpc>
            </a:pPr>
            <a:r>
              <a:rPr lang="zh-CN" altLang="zh-CN" b="1"/>
              <a:t>结尾一般是表示敬意或祝愿的话。与一般书信相同。</a:t>
            </a:r>
            <a:r>
              <a:rPr lang="en-US" altLang="zh-CN" b="1"/>
              <a:t> </a:t>
            </a:r>
            <a:endParaRPr lang="zh-CN" altLang="zh-CN" b="1"/>
          </a:p>
          <a:p>
            <a:pPr>
              <a:lnSpc>
                <a:spcPct val="150000"/>
              </a:lnSpc>
            </a:pPr>
            <a:r>
              <a:rPr lang="en-US" altLang="zh-CN" b="1">
                <a:solidFill>
                  <a:srgbClr val="C00000"/>
                </a:solidFill>
              </a:rPr>
              <a:t>(5)</a:t>
            </a:r>
            <a:r>
              <a:rPr lang="zh-CN" altLang="zh-CN" b="1">
                <a:solidFill>
                  <a:srgbClr val="C00000"/>
                </a:solidFill>
              </a:rPr>
              <a:t>落款</a:t>
            </a:r>
            <a:r>
              <a:rPr lang="en-US" altLang="zh-CN" b="1">
                <a:solidFill>
                  <a:srgbClr val="C00000"/>
                </a:solidFill>
              </a:rPr>
              <a:t> </a:t>
            </a:r>
            <a:endParaRPr lang="zh-CN" altLang="zh-CN" b="1">
              <a:solidFill>
                <a:srgbClr val="C00000"/>
              </a:solidFill>
            </a:endParaRPr>
          </a:p>
          <a:p>
            <a:pPr>
              <a:lnSpc>
                <a:spcPct val="150000"/>
              </a:lnSpc>
            </a:pPr>
            <a:r>
              <a:rPr lang="zh-CN" altLang="zh-CN" b="1"/>
              <a:t>落款要署上提建议的单位或个人的姓名，并署上成文日期。</a:t>
            </a:r>
            <a:r>
              <a:rPr lang="en-US" altLang="zh-CN" b="1"/>
              <a:t> </a:t>
            </a:r>
            <a:endParaRPr lang="zh-CN" altLang="zh-CN" b="1"/>
          </a:p>
          <a:p>
            <a:pPr>
              <a:lnSpc>
                <a:spcPct val="170000"/>
              </a:lnSpc>
            </a:pPr>
            <a:endParaRPr lang="zh-CN" altLang="zh-CN" b="1">
              <a:latin typeface="+mn-ea"/>
            </a:endParaRPr>
          </a:p>
        </p:txBody>
      </p:sp>
    </p:spTree>
    <p:extLst>
      <p:ext uri="{BB962C8B-B14F-4D97-AF65-F5344CB8AC3E}">
        <p14:creationId xmlns:p14="http://schemas.microsoft.com/office/powerpoint/2010/main" val="389702376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557213"/>
            <a:ext cx="12192000" cy="4831533"/>
          </a:xfrm>
        </p:spPr>
        <p:txBody>
          <a:bodyPr>
            <a:normAutofit fontScale="55000" lnSpcReduction="20000"/>
          </a:bodyPr>
          <a:lstStyle/>
          <a:p>
            <a:pPr algn="ctr">
              <a:lnSpc>
                <a:spcPct val="170000"/>
              </a:lnSpc>
            </a:pPr>
            <a:r>
              <a:rPr lang="en-US" altLang="zh-CN" b="1">
                <a:solidFill>
                  <a:srgbClr val="0000FF"/>
                </a:solidFill>
              </a:rPr>
              <a:t>4.</a:t>
            </a:r>
            <a:r>
              <a:rPr lang="zh-CN" altLang="zh-CN" b="1">
                <a:solidFill>
                  <a:srgbClr val="0000FF"/>
                </a:solidFill>
              </a:rPr>
              <a:t>写作示例：</a:t>
            </a:r>
          </a:p>
          <a:p>
            <a:pPr algn="ctr">
              <a:lnSpc>
                <a:spcPct val="170000"/>
              </a:lnSpc>
            </a:pPr>
            <a:r>
              <a:rPr lang="zh-CN" altLang="zh-CN" b="1">
                <a:solidFill>
                  <a:srgbClr val="C00000"/>
                </a:solidFill>
              </a:rPr>
              <a:t>关于家乡文化建设的建议书</a:t>
            </a:r>
          </a:p>
          <a:p>
            <a:pPr>
              <a:lnSpc>
                <a:spcPct val="170000"/>
              </a:lnSpc>
            </a:pPr>
            <a:r>
              <a:rPr lang="zh-CN" altLang="zh-CN" b="1"/>
              <a:t>尊敬的××镇领导：</a:t>
            </a:r>
          </a:p>
          <a:p>
            <a:pPr>
              <a:lnSpc>
                <a:spcPct val="170000"/>
              </a:lnSpc>
            </a:pPr>
            <a:r>
              <a:rPr lang="en-US" altLang="zh-CN" b="1"/>
              <a:t>         </a:t>
            </a:r>
            <a:r>
              <a:rPr lang="zh-CN" altLang="zh-CN" b="1"/>
              <a:t>××镇是一片有着悠久历史、人杰地灵的美丽家园，是一片有着宽厚仁和文明积淀的故土热乡。随着家乡翻天覆地的变化，老百姓物质生活水平的飞速提升，我们镇的文化建设也需进一步发展。</a:t>
            </a:r>
          </a:p>
          <a:p>
            <a:pPr>
              <a:lnSpc>
                <a:spcPct val="170000"/>
              </a:lnSpc>
            </a:pPr>
            <a:r>
              <a:rPr lang="en-US" altLang="zh-CN" b="1"/>
              <a:t>        </a:t>
            </a:r>
            <a:r>
              <a:rPr lang="zh-CN" altLang="zh-CN" b="1"/>
              <a:t>为此，我提出如下几点建议：</a:t>
            </a:r>
          </a:p>
          <a:p>
            <a:pPr>
              <a:lnSpc>
                <a:spcPct val="170000"/>
              </a:lnSpc>
            </a:pPr>
            <a:r>
              <a:rPr lang="en-US" altLang="zh-CN" b="1"/>
              <a:t>        1.</a:t>
            </a:r>
            <a:r>
              <a:rPr lang="zh-CN" altLang="zh-CN" b="1"/>
              <a:t>加大投入力度，加强城镇文化基础设施建设。</a:t>
            </a:r>
          </a:p>
          <a:p>
            <a:pPr>
              <a:lnSpc>
                <a:spcPct val="150000"/>
              </a:lnSpc>
            </a:pPr>
            <a:endParaRPr lang="zh-CN" altLang="zh-CN" b="1"/>
          </a:p>
        </p:txBody>
      </p:sp>
    </p:spTree>
    <p:extLst>
      <p:ext uri="{BB962C8B-B14F-4D97-AF65-F5344CB8AC3E}">
        <p14:creationId xmlns:p14="http://schemas.microsoft.com/office/powerpoint/2010/main" val="106159333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641684"/>
            <a:ext cx="12192000" cy="5387641"/>
          </a:xfrm>
        </p:spPr>
        <p:txBody>
          <a:bodyPr>
            <a:normAutofit fontScale="55000" lnSpcReduction="20000"/>
          </a:bodyPr>
          <a:lstStyle/>
          <a:p>
            <a:pPr>
              <a:lnSpc>
                <a:spcPct val="170000"/>
              </a:lnSpc>
            </a:pPr>
            <a:r>
              <a:rPr lang="en-US" altLang="zh-CN" b="1"/>
              <a:t>       </a:t>
            </a:r>
            <a:r>
              <a:rPr lang="zh-CN" altLang="zh-CN" b="1"/>
              <a:t>就目前的经济情况来看，家乡的城镇有能力多建设一些公共文化场所，例如：县文化馆、博物馆、阅览室、健身场地等。对于一些非物质文化遗产要加大保护的力度，有关部门还可以建立一个保护体制，鼓励一些新生代去学习和传承那些非物质文化。对一些做得好的团队给予适当的奖励。</a:t>
            </a:r>
          </a:p>
          <a:p>
            <a:pPr>
              <a:lnSpc>
                <a:spcPct val="170000"/>
              </a:lnSpc>
            </a:pPr>
            <a:r>
              <a:rPr lang="en-US" altLang="zh-CN" b="1"/>
              <a:t>         2.</a:t>
            </a:r>
            <a:r>
              <a:rPr lang="zh-CN" altLang="zh-CN" b="1"/>
              <a:t>加大教育的投入力度，大力提高居民的文化素质和水平。</a:t>
            </a:r>
          </a:p>
          <a:p>
            <a:pPr>
              <a:lnSpc>
                <a:spcPct val="170000"/>
              </a:lnSpc>
            </a:pPr>
            <a:r>
              <a:rPr lang="zh-CN" altLang="zh-CN" b="1"/>
              <a:t>加快城镇文化建设，就要狠抓教育，完善九年义务教育体制，让更多的孩子有书可读。从而提高居民的文化素质和水平，引导居民群众移风易俗，树立先进的思想观念。加大对青少年文化思想的教育与引导，多举办一些适合他们的文化活动，使他们多接触健康的文化，鄙弃那些低俗落后的文化。</a:t>
            </a:r>
          </a:p>
          <a:p>
            <a:pPr>
              <a:lnSpc>
                <a:spcPct val="150000"/>
              </a:lnSpc>
            </a:pPr>
            <a:endParaRPr lang="zh-CN" altLang="zh-CN" b="1"/>
          </a:p>
        </p:txBody>
      </p:sp>
    </p:spTree>
    <p:extLst>
      <p:ext uri="{BB962C8B-B14F-4D97-AF65-F5344CB8AC3E}">
        <p14:creationId xmlns:p14="http://schemas.microsoft.com/office/powerpoint/2010/main" val="155135235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514350"/>
            <a:ext cx="12192000" cy="6343650"/>
          </a:xfrm>
        </p:spPr>
        <p:txBody>
          <a:bodyPr>
            <a:normAutofit fontScale="55000" lnSpcReduction="20000"/>
          </a:bodyPr>
          <a:lstStyle/>
          <a:p>
            <a:pPr>
              <a:lnSpc>
                <a:spcPct val="170000"/>
              </a:lnSpc>
            </a:pPr>
            <a:r>
              <a:rPr lang="en-US" altLang="zh-CN" b="1"/>
              <a:t>         3.</a:t>
            </a:r>
            <a:r>
              <a:rPr lang="zh-CN" altLang="zh-CN" b="1"/>
              <a:t>完善城镇文化管理体制。</a:t>
            </a:r>
          </a:p>
          <a:p>
            <a:pPr>
              <a:lnSpc>
                <a:spcPct val="170000"/>
              </a:lnSpc>
            </a:pPr>
            <a:r>
              <a:rPr lang="en-US" altLang="zh-CN" b="1"/>
              <a:t>        </a:t>
            </a:r>
            <a:r>
              <a:rPr lang="zh-CN" altLang="zh-CN" b="1"/>
              <a:t>要加强对城镇文化市场的管理，保障城镇文化市场健康发展。把城镇文化建设纳入法制化轨道，避免政出多门、管理混乱。城镇文化市场的管理要坚持引导、鼓励与监管并重，既要保护经营者的合法权益，又要加强经营者的监督管理，防止经营者为了自己盈利而为居民提供不良的文化活动机会和场所。对于一些非法的盈利性文化场所要加大打击力度，必要时要依法进行取缔，从而给居民营造出一个好的环境。</a:t>
            </a:r>
          </a:p>
          <a:p>
            <a:pPr>
              <a:lnSpc>
                <a:spcPct val="170000"/>
              </a:lnSpc>
            </a:pPr>
            <a:r>
              <a:rPr lang="en-US" altLang="zh-CN" b="1"/>
              <a:t>        </a:t>
            </a:r>
            <a:r>
              <a:rPr lang="zh-CN" altLang="zh-CN" b="1"/>
              <a:t>衷心祝愿家乡物质精神文明双发展！</a:t>
            </a:r>
          </a:p>
          <a:p>
            <a:pPr algn="r">
              <a:lnSpc>
                <a:spcPct val="170000"/>
              </a:lnSpc>
            </a:pPr>
            <a:r>
              <a:rPr lang="zh-CN" altLang="zh-CN" b="1"/>
              <a:t>此致</a:t>
            </a:r>
          </a:p>
          <a:p>
            <a:pPr>
              <a:lnSpc>
                <a:spcPct val="170000"/>
              </a:lnSpc>
            </a:pPr>
            <a:r>
              <a:rPr lang="en-US" altLang="zh-CN" b="1"/>
              <a:t>     </a:t>
            </a:r>
            <a:r>
              <a:rPr lang="zh-CN" altLang="zh-CN" b="1"/>
              <a:t>敬礼！</a:t>
            </a:r>
          </a:p>
          <a:p>
            <a:pPr algn="r">
              <a:lnSpc>
                <a:spcPct val="170000"/>
              </a:lnSpc>
            </a:pPr>
            <a:r>
              <a:rPr lang="zh-CN" altLang="zh-CN" b="1"/>
              <a:t>××学校高一学生　×××</a:t>
            </a:r>
          </a:p>
          <a:p>
            <a:pPr algn="r">
              <a:lnSpc>
                <a:spcPct val="170000"/>
              </a:lnSpc>
            </a:pPr>
            <a:r>
              <a:rPr lang="zh-CN" altLang="zh-CN" b="1"/>
              <a:t>×年×月×日</a:t>
            </a:r>
          </a:p>
          <a:p>
            <a:pPr>
              <a:lnSpc>
                <a:spcPct val="170000"/>
              </a:lnSpc>
            </a:pPr>
            <a:endParaRPr lang="zh-CN" altLang="zh-CN" b="1">
              <a:latin typeface="+mn-ea"/>
            </a:endParaRPr>
          </a:p>
        </p:txBody>
      </p:sp>
    </p:spTree>
    <p:extLst>
      <p:ext uri="{BB962C8B-B14F-4D97-AF65-F5344CB8AC3E}">
        <p14:creationId xmlns:p14="http://schemas.microsoft.com/office/powerpoint/2010/main" val="210686542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170454" y="773217"/>
            <a:ext cx="11851092" cy="4370284"/>
          </a:xfrm>
        </p:spPr>
        <p:txBody>
          <a:bodyPr>
            <a:normAutofit fontScale="62500" lnSpcReduction="20000"/>
          </a:bodyPr>
          <a:lstStyle/>
          <a:p>
            <a:pPr>
              <a:lnSpc>
                <a:spcPct val="160000"/>
              </a:lnSpc>
            </a:pPr>
            <a:r>
              <a:rPr lang="zh-CN" altLang="zh-CN" b="1">
                <a:solidFill>
                  <a:srgbClr val="0000FF"/>
                </a:solidFill>
              </a:rPr>
              <a:t>（二）撰写考察报告</a:t>
            </a:r>
          </a:p>
          <a:p>
            <a:pPr algn="ctr">
              <a:lnSpc>
                <a:spcPct val="160000"/>
              </a:lnSpc>
            </a:pPr>
            <a:r>
              <a:rPr lang="en-US" altLang="zh-CN" b="1">
                <a:solidFill>
                  <a:srgbClr val="C00000"/>
                </a:solidFill>
              </a:rPr>
              <a:t>1.</a:t>
            </a:r>
            <a:r>
              <a:rPr lang="zh-CN" altLang="zh-CN" b="1">
                <a:solidFill>
                  <a:srgbClr val="C00000"/>
                </a:solidFill>
              </a:rPr>
              <a:t>概念：</a:t>
            </a:r>
          </a:p>
          <a:p>
            <a:pPr>
              <a:lnSpc>
                <a:spcPct val="160000"/>
              </a:lnSpc>
            </a:pPr>
            <a:r>
              <a:rPr lang="zh-CN" altLang="zh-CN" b="1"/>
              <a:t>考察报告是指机关企事业单位派出的有关人员对有关的人和事进行实际考察之后写成的书面报告。对人的考察报告主要有选拔任用干部考察报告，干部人事考察报告，模范人物考察报告等。对事的考察报告主要有外出参观考察报告，重点项目考察报告，市场状况考察报告等。</a:t>
            </a:r>
          </a:p>
          <a:p>
            <a:pPr>
              <a:lnSpc>
                <a:spcPct val="170000"/>
              </a:lnSpc>
            </a:pPr>
            <a:endParaRPr lang="zh-CN" altLang="zh-CN" b="1">
              <a:latin typeface="+mn-ea"/>
            </a:endParaRPr>
          </a:p>
        </p:txBody>
      </p:sp>
    </p:spTree>
    <p:extLst>
      <p:ext uri="{BB962C8B-B14F-4D97-AF65-F5344CB8AC3E}">
        <p14:creationId xmlns:p14="http://schemas.microsoft.com/office/powerpoint/2010/main" val="154798694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1" y="542926"/>
            <a:ext cx="12087224" cy="5815012"/>
          </a:xfrm>
        </p:spPr>
        <p:txBody>
          <a:bodyPr>
            <a:normAutofit fontScale="55000" lnSpcReduction="20000"/>
          </a:bodyPr>
          <a:lstStyle/>
          <a:p>
            <a:pPr algn="ctr"/>
            <a:r>
              <a:rPr lang="en-US" altLang="zh-CN" b="1">
                <a:solidFill>
                  <a:srgbClr val="C00000"/>
                </a:solidFill>
              </a:rPr>
              <a:t>2.</a:t>
            </a:r>
            <a:r>
              <a:rPr lang="zh-CN" altLang="zh-CN" b="1">
                <a:solidFill>
                  <a:srgbClr val="C00000"/>
                </a:solidFill>
              </a:rPr>
              <a:t>特点：</a:t>
            </a:r>
          </a:p>
          <a:p>
            <a:pPr>
              <a:lnSpc>
                <a:spcPct val="170000"/>
              </a:lnSpc>
            </a:pPr>
            <a:r>
              <a:rPr lang="zh-CN" altLang="zh-CN" b="1"/>
              <a:t>考察报告既不属于记叙文，也不属于论述文，有三个明显的文体特点：</a:t>
            </a:r>
          </a:p>
          <a:p>
            <a:pPr>
              <a:lnSpc>
                <a:spcPct val="170000"/>
              </a:lnSpc>
            </a:pPr>
            <a:r>
              <a:rPr lang="zh-CN" altLang="zh-CN" b="1">
                <a:solidFill>
                  <a:srgbClr val="0000FF"/>
                </a:solidFill>
              </a:rPr>
              <a:t>（</a:t>
            </a:r>
            <a:r>
              <a:rPr lang="en-US" altLang="zh-CN" b="1">
                <a:solidFill>
                  <a:srgbClr val="0000FF"/>
                </a:solidFill>
              </a:rPr>
              <a:t>1</a:t>
            </a:r>
            <a:r>
              <a:rPr lang="zh-CN" altLang="zh-CN" b="1">
                <a:solidFill>
                  <a:srgbClr val="0000FF"/>
                </a:solidFill>
              </a:rPr>
              <a:t>）记叙和论述兼而有之。</a:t>
            </a:r>
          </a:p>
          <a:p>
            <a:pPr>
              <a:lnSpc>
                <a:spcPct val="170000"/>
              </a:lnSpc>
            </a:pPr>
            <a:r>
              <a:rPr lang="zh-CN" altLang="zh-CN" b="1"/>
              <a:t>考察报告的写作以考察活动中的所见所闻所感为基础，以客观事实为依据，通常要用一定的篇幅对考察的情况和事实加以叙述和说明，有时还需要少量的描写或抒情，需要引用一些当地的谚语、惯用语或群众议论等。在叙述情况的同时，考察报告中还要明确地表示出作者对考察对象及有关情况的看法、意见和态度；有时还要将外地的经验与本单位的情况进行简要的分析比较，提出一些评价性、结论性或启示性的意见。而这些又需要用议论的方式来表达。可见，考察报告中的记叙和论述缺一不可。</a:t>
            </a:r>
          </a:p>
        </p:txBody>
      </p:sp>
    </p:spTree>
    <p:extLst>
      <p:ext uri="{BB962C8B-B14F-4D97-AF65-F5344CB8AC3E}">
        <p14:creationId xmlns:p14="http://schemas.microsoft.com/office/powerpoint/2010/main" val="18449420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heel(4)">
                                      <p:cBhvr>
                                        <p:cTn id="22"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506361" y="1943100"/>
            <a:ext cx="10972800" cy="3457575"/>
          </a:xfrm>
        </p:spPr>
        <p:txBody>
          <a:bodyPr>
            <a:normAutofit fontScale="70000" lnSpcReduction="20000"/>
          </a:bodyPr>
          <a:lstStyle/>
          <a:p>
            <a:pPr>
              <a:lnSpc>
                <a:spcPct val="160000"/>
              </a:lnSpc>
            </a:pPr>
            <a:r>
              <a:rPr lang="zh-CN" altLang="zh-CN" b="1" dirty="0"/>
              <a:t>“参与家乡文化建设”是第四单元“家乡文化生活”学习活动之三。要求学生了解家乡的文化生活，参与家乡文化建设，是语文学习向课外的延伸，也是我们的责任。在对家乡文化生活现状进行调查的基础上，参考给出的活动提示，对丰富家乡的文化生活提出建议。 </a:t>
            </a:r>
          </a:p>
        </p:txBody>
      </p:sp>
      <p:pic>
        <p:nvPicPr>
          <p:cNvPr id="4" name="图片 3">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160110" y="703360"/>
            <a:ext cx="11871780" cy="4240116"/>
          </a:xfrm>
        </p:spPr>
        <p:txBody>
          <a:bodyPr>
            <a:normAutofit fontScale="62500" lnSpcReduction="20000"/>
          </a:bodyPr>
          <a:lstStyle/>
          <a:p>
            <a:pPr>
              <a:lnSpc>
                <a:spcPct val="160000"/>
              </a:lnSpc>
            </a:pPr>
            <a:r>
              <a:rPr lang="zh-CN" altLang="zh-CN" b="1">
                <a:solidFill>
                  <a:srgbClr val="0000FF"/>
                </a:solidFill>
              </a:rPr>
              <a:t>（</a:t>
            </a:r>
            <a:r>
              <a:rPr lang="en-US" altLang="zh-CN" b="1">
                <a:solidFill>
                  <a:srgbClr val="0000FF"/>
                </a:solidFill>
              </a:rPr>
              <a:t>2</a:t>
            </a:r>
            <a:r>
              <a:rPr lang="zh-CN" altLang="zh-CN" b="1">
                <a:solidFill>
                  <a:srgbClr val="0000FF"/>
                </a:solidFill>
              </a:rPr>
              <a:t>）观点支配和统帅材料。</a:t>
            </a:r>
          </a:p>
          <a:p>
            <a:pPr>
              <a:lnSpc>
                <a:spcPct val="160000"/>
              </a:lnSpc>
            </a:pPr>
            <a:r>
              <a:rPr lang="zh-CN" altLang="zh-CN" b="1"/>
              <a:t>考察报告的写作同其他应用文写作一样，写作者必须先对考察中所获取的大量情况进行分析研究，形成综合性、结论性的观点或意见，然后才能进入实际的写作状态。离开丰富的考察材料，就难以提炼报告的主题和观点；离开正确的结论和观点，同样无法准确地归纳考察的情况、事实和典型事例。在考察报告中，议论成分明显地占居着主导地位，而叙述成分只是对结论和观点起着配合作用。</a:t>
            </a:r>
          </a:p>
          <a:p>
            <a:endParaRPr lang="zh-CN" altLang="en-US"/>
          </a:p>
        </p:txBody>
      </p:sp>
    </p:spTree>
    <p:extLst>
      <p:ext uri="{BB962C8B-B14F-4D97-AF65-F5344CB8AC3E}">
        <p14:creationId xmlns:p14="http://schemas.microsoft.com/office/powerpoint/2010/main" val="233812303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110359" y="662151"/>
            <a:ext cx="11855669" cy="4220567"/>
          </a:xfrm>
        </p:spPr>
        <p:txBody>
          <a:bodyPr>
            <a:normAutofit fontScale="62500" lnSpcReduction="20000"/>
          </a:bodyPr>
          <a:lstStyle/>
          <a:p>
            <a:pPr>
              <a:lnSpc>
                <a:spcPct val="160000"/>
              </a:lnSpc>
            </a:pPr>
            <a:r>
              <a:rPr lang="zh-CN" altLang="zh-CN" b="1">
                <a:solidFill>
                  <a:srgbClr val="0000FF"/>
                </a:solidFill>
              </a:rPr>
              <a:t>（</a:t>
            </a:r>
            <a:r>
              <a:rPr lang="en-US" altLang="zh-CN" b="1">
                <a:solidFill>
                  <a:srgbClr val="0000FF"/>
                </a:solidFill>
              </a:rPr>
              <a:t>3</a:t>
            </a:r>
            <a:r>
              <a:rPr lang="zh-CN" altLang="zh-CN" b="1">
                <a:solidFill>
                  <a:srgbClr val="0000FF"/>
                </a:solidFill>
              </a:rPr>
              <a:t>）语言和材料客观准确。</a:t>
            </a:r>
          </a:p>
          <a:p>
            <a:pPr>
              <a:lnSpc>
                <a:spcPct val="160000"/>
              </a:lnSpc>
            </a:pPr>
            <a:r>
              <a:rPr lang="zh-CN" altLang="zh-CN" b="1"/>
              <a:t>考察报告选词平实准确，用语质朴自然，基调庄重严肃，措辞讲究分寸。它既不同于以说明为主的解说词和简介材料；也不同于描绘性情感性较浓的事件通讯或游记散文。在材料的选用上必须客观、真实、准确。报告中所引用的数据应是经过当地核实和确认的数据；报告中所列举的事例应是真实的、新鲜的、具有典型指导意义的事例，不允许使用道听途说的有水分的材料。</a:t>
            </a:r>
          </a:p>
        </p:txBody>
      </p:sp>
    </p:spTree>
    <p:extLst>
      <p:ext uri="{BB962C8B-B14F-4D97-AF65-F5344CB8AC3E}">
        <p14:creationId xmlns:p14="http://schemas.microsoft.com/office/powerpoint/2010/main" val="37253158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0" y="866273"/>
            <a:ext cx="11967411" cy="4062915"/>
          </a:xfrm>
        </p:spPr>
        <p:txBody>
          <a:bodyPr>
            <a:normAutofit fontScale="55000" lnSpcReduction="20000"/>
          </a:bodyPr>
          <a:lstStyle/>
          <a:p>
            <a:pPr algn="ctr">
              <a:lnSpc>
                <a:spcPct val="160000"/>
              </a:lnSpc>
            </a:pPr>
            <a:r>
              <a:rPr lang="en-US" altLang="zh-CN" b="1">
                <a:solidFill>
                  <a:srgbClr val="C00000"/>
                </a:solidFill>
              </a:rPr>
              <a:t>3.</a:t>
            </a:r>
            <a:r>
              <a:rPr lang="zh-CN" altLang="zh-CN" b="1">
                <a:solidFill>
                  <a:srgbClr val="C00000"/>
                </a:solidFill>
              </a:rPr>
              <a:t>格式：</a:t>
            </a:r>
          </a:p>
          <a:p>
            <a:pPr>
              <a:lnSpc>
                <a:spcPct val="160000"/>
              </a:lnSpc>
            </a:pPr>
            <a:r>
              <a:rPr lang="zh-CN" altLang="zh-CN" b="1"/>
              <a:t>考察报告一般由标题和正文两部分组成。</a:t>
            </a:r>
          </a:p>
          <a:p>
            <a:pPr>
              <a:lnSpc>
                <a:spcPct val="160000"/>
              </a:lnSpc>
            </a:pPr>
            <a:r>
              <a:rPr lang="zh-CN" altLang="zh-CN" b="1">
                <a:solidFill>
                  <a:srgbClr val="0000FF"/>
                </a:solidFill>
              </a:rPr>
              <a:t>（</a:t>
            </a:r>
            <a:r>
              <a:rPr lang="en-US" altLang="zh-CN" b="1">
                <a:solidFill>
                  <a:srgbClr val="0000FF"/>
                </a:solidFill>
              </a:rPr>
              <a:t>1</a:t>
            </a:r>
            <a:r>
              <a:rPr lang="zh-CN" altLang="zh-CN" b="1">
                <a:solidFill>
                  <a:srgbClr val="0000FF"/>
                </a:solidFill>
              </a:rPr>
              <a:t>）标题。</a:t>
            </a:r>
            <a:endParaRPr lang="en-US" altLang="zh-CN" b="1">
              <a:solidFill>
                <a:srgbClr val="0000FF"/>
              </a:solidFill>
            </a:endParaRPr>
          </a:p>
          <a:p>
            <a:pPr>
              <a:lnSpc>
                <a:spcPct val="160000"/>
              </a:lnSpc>
            </a:pPr>
            <a:r>
              <a:rPr lang="zh-CN" altLang="zh-CN" b="1"/>
              <a:t>标题可以有两种写法。一种是规范化的标题格式，即“发文主题”加“文种”，基本格式为“××关于××××的考察报告”“关于××××的考察报告”“××××考察”等。另一种是自由式标题，包括陈述式、提问式和正副题结合使用三种。</a:t>
            </a:r>
          </a:p>
          <a:p>
            <a:endParaRPr lang="zh-CN" altLang="en-US"/>
          </a:p>
        </p:txBody>
      </p:sp>
    </p:spTree>
    <p:extLst>
      <p:ext uri="{BB962C8B-B14F-4D97-AF65-F5344CB8AC3E}">
        <p14:creationId xmlns:p14="http://schemas.microsoft.com/office/powerpoint/2010/main" val="14088807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0" y="609600"/>
            <a:ext cx="12192000" cy="6248399"/>
          </a:xfrm>
        </p:spPr>
        <p:txBody>
          <a:bodyPr>
            <a:normAutofit fontScale="55000" lnSpcReduction="20000"/>
          </a:bodyPr>
          <a:lstStyle/>
          <a:p>
            <a:pPr>
              <a:lnSpc>
                <a:spcPct val="170000"/>
              </a:lnSpc>
            </a:pPr>
            <a:r>
              <a:rPr lang="zh-CN" altLang="zh-CN" b="1">
                <a:solidFill>
                  <a:srgbClr val="0000FF"/>
                </a:solidFill>
              </a:rPr>
              <a:t>（</a:t>
            </a:r>
            <a:r>
              <a:rPr lang="en-US" altLang="zh-CN" b="1">
                <a:solidFill>
                  <a:srgbClr val="0000FF"/>
                </a:solidFill>
              </a:rPr>
              <a:t>2</a:t>
            </a:r>
            <a:r>
              <a:rPr lang="zh-CN" altLang="zh-CN" b="1">
                <a:solidFill>
                  <a:srgbClr val="0000FF"/>
                </a:solidFill>
              </a:rPr>
              <a:t>）正文。</a:t>
            </a:r>
            <a:endParaRPr lang="en-US" altLang="zh-CN" b="1">
              <a:solidFill>
                <a:srgbClr val="0000FF"/>
              </a:solidFill>
            </a:endParaRPr>
          </a:p>
          <a:p>
            <a:pPr>
              <a:lnSpc>
                <a:spcPct val="170000"/>
              </a:lnSpc>
            </a:pPr>
            <a:r>
              <a:rPr lang="zh-CN" altLang="zh-CN" b="1"/>
              <a:t>正文一般分前言、主体、结尾三部分。</a:t>
            </a:r>
          </a:p>
          <a:p>
            <a:pPr>
              <a:lnSpc>
                <a:spcPct val="170000"/>
              </a:lnSpc>
            </a:pPr>
            <a:r>
              <a:rPr lang="zh-CN" altLang="zh-CN" b="1">
                <a:solidFill>
                  <a:srgbClr val="C00000"/>
                </a:solidFill>
              </a:rPr>
              <a:t>①前言：考察概况部分。</a:t>
            </a:r>
          </a:p>
          <a:p>
            <a:pPr>
              <a:lnSpc>
                <a:spcPct val="170000"/>
              </a:lnSpc>
            </a:pPr>
            <a:r>
              <a:rPr lang="zh-CN" altLang="zh-CN" b="1"/>
              <a:t>有几种写法：</a:t>
            </a:r>
          </a:p>
          <a:p>
            <a:pPr>
              <a:lnSpc>
                <a:spcPct val="170000"/>
              </a:lnSpc>
            </a:pPr>
            <a:r>
              <a:rPr lang="en-US" altLang="zh-CN" b="1"/>
              <a:t>a</a:t>
            </a:r>
            <a:r>
              <a:rPr lang="zh-CN" altLang="zh-CN" b="1"/>
              <a:t>写明考察的起因或目的、时间和地点、对象或范围、经过与方法，以及人员组成等考察本身的情况，从中引出中心问题或基本结论来；</a:t>
            </a:r>
          </a:p>
          <a:p>
            <a:pPr>
              <a:lnSpc>
                <a:spcPct val="170000"/>
              </a:lnSpc>
            </a:pPr>
            <a:r>
              <a:rPr lang="en-US" altLang="zh-CN" b="1"/>
              <a:t>b</a:t>
            </a:r>
            <a:r>
              <a:rPr lang="zh-CN" altLang="zh-CN" b="1"/>
              <a:t>写明考察对象的历史背景、大致发展经过、现实状况、主要成绩、突出问题等基本情况，进而提出中心问题或主要观点来；</a:t>
            </a:r>
          </a:p>
          <a:p>
            <a:pPr>
              <a:lnSpc>
                <a:spcPct val="170000"/>
              </a:lnSpc>
            </a:pPr>
            <a:r>
              <a:rPr lang="en-US" altLang="zh-CN" b="1"/>
              <a:t>c</a:t>
            </a:r>
            <a:r>
              <a:rPr lang="zh-CN" altLang="zh-CN" b="1"/>
              <a:t>开门见山，直接概括出考察的结果，如肯定做法、指出问题、提示影响、说明中心内容等。前言起到画龙点睛的作用，要精炼概括，直切主题。</a:t>
            </a:r>
          </a:p>
          <a:p>
            <a:endParaRPr lang="zh-CN" altLang="en-US"/>
          </a:p>
        </p:txBody>
      </p:sp>
    </p:spTree>
    <p:extLst>
      <p:ext uri="{BB962C8B-B14F-4D97-AF65-F5344CB8AC3E}">
        <p14:creationId xmlns:p14="http://schemas.microsoft.com/office/powerpoint/2010/main" val="297837416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7" presetClass="entr" presetSubtype="0"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0" y="1385888"/>
            <a:ext cx="12005186" cy="3214687"/>
          </a:xfrm>
        </p:spPr>
        <p:txBody>
          <a:bodyPr>
            <a:normAutofit fontScale="62500" lnSpcReduction="20000"/>
          </a:bodyPr>
          <a:lstStyle/>
          <a:p>
            <a:pPr>
              <a:lnSpc>
                <a:spcPct val="170000"/>
              </a:lnSpc>
            </a:pPr>
            <a:r>
              <a:rPr lang="zh-CN" altLang="zh-CN" b="1">
                <a:solidFill>
                  <a:srgbClr val="C00000"/>
                </a:solidFill>
              </a:rPr>
              <a:t>②主体：考察内容部分。</a:t>
            </a:r>
          </a:p>
          <a:p>
            <a:pPr>
              <a:lnSpc>
                <a:spcPct val="170000"/>
              </a:lnSpc>
            </a:pPr>
            <a:r>
              <a:rPr lang="zh-CN" altLang="zh-CN" b="1"/>
              <a:t>这是考察报告最主要的部分，这部分详述考察研究的基本情况、做法、经验，以及分析考察研究所得材料中得出的各种具体认识、观点和基本结论。</a:t>
            </a:r>
          </a:p>
          <a:p>
            <a:pPr>
              <a:lnSpc>
                <a:spcPct val="170000"/>
              </a:lnSpc>
            </a:pPr>
            <a:r>
              <a:rPr lang="zh-CN" altLang="zh-CN" b="1"/>
              <a:t>内容布局上可视情况采用纵式、横式、合式的结构安排方式。</a:t>
            </a:r>
          </a:p>
          <a:p>
            <a:endParaRPr lang="zh-CN" altLang="en-US"/>
          </a:p>
        </p:txBody>
      </p:sp>
    </p:spTree>
    <p:extLst>
      <p:ext uri="{BB962C8B-B14F-4D97-AF65-F5344CB8AC3E}">
        <p14:creationId xmlns:p14="http://schemas.microsoft.com/office/powerpoint/2010/main" val="22596878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0" y="800100"/>
            <a:ext cx="12005186" cy="4757738"/>
          </a:xfrm>
        </p:spPr>
        <p:txBody>
          <a:bodyPr>
            <a:normAutofit fontScale="55000" lnSpcReduction="20000"/>
          </a:bodyPr>
          <a:lstStyle/>
          <a:p>
            <a:pPr>
              <a:lnSpc>
                <a:spcPct val="170000"/>
              </a:lnSpc>
            </a:pPr>
            <a:r>
              <a:rPr lang="en-US" altLang="zh-CN" b="1">
                <a:solidFill>
                  <a:srgbClr val="1E21A2"/>
                </a:solidFill>
              </a:rPr>
              <a:t>A.</a:t>
            </a:r>
            <a:r>
              <a:rPr lang="zh-CN" altLang="zh-CN" b="1">
                <a:solidFill>
                  <a:srgbClr val="1E21A2"/>
                </a:solidFill>
              </a:rPr>
              <a:t>纵式结构通常有两种写法：</a:t>
            </a:r>
          </a:p>
          <a:p>
            <a:pPr>
              <a:lnSpc>
                <a:spcPct val="170000"/>
              </a:lnSpc>
            </a:pPr>
            <a:r>
              <a:rPr lang="en-US" altLang="zh-CN" b="1"/>
              <a:t>a</a:t>
            </a:r>
            <a:r>
              <a:rPr lang="zh-CN" altLang="zh-CN" b="1"/>
              <a:t>按照考察的先后顺序，自然地逐“点”叙写。即以作者的考察活动为线索，把参观的若干个单位、走访的若干个人、考查的若干个“点”串在一起去写。既要交代各“点”情况，又应突出考察重点。有时还可以对每个点侧重讲一个特色或一条经验，防止报告内容重复。</a:t>
            </a:r>
          </a:p>
          <a:p>
            <a:pPr>
              <a:lnSpc>
                <a:spcPct val="170000"/>
              </a:lnSpc>
            </a:pPr>
            <a:r>
              <a:rPr lang="en-US" altLang="zh-CN" b="1"/>
              <a:t>b</a:t>
            </a:r>
            <a:r>
              <a:rPr lang="zh-CN" altLang="zh-CN" b="1"/>
              <a:t>按照考察对象本身发展变化的过程或时间顺序来写。这种结构方式适用于反映考察对象的情况，可将其发展过程大致划分为若干个阶段去写，然后归纳综合其做法和经验。</a:t>
            </a:r>
          </a:p>
          <a:p>
            <a:endParaRPr lang="zh-CN" altLang="en-US"/>
          </a:p>
        </p:txBody>
      </p:sp>
    </p:spTree>
    <p:extLst>
      <p:ext uri="{BB962C8B-B14F-4D97-AF65-F5344CB8AC3E}">
        <p14:creationId xmlns:p14="http://schemas.microsoft.com/office/powerpoint/2010/main" val="5411701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167148" y="906024"/>
            <a:ext cx="11857703" cy="3208776"/>
          </a:xfrm>
        </p:spPr>
        <p:txBody>
          <a:bodyPr>
            <a:normAutofit fontScale="55000" lnSpcReduction="20000"/>
          </a:bodyPr>
          <a:lstStyle/>
          <a:p>
            <a:pPr>
              <a:lnSpc>
                <a:spcPct val="160000"/>
              </a:lnSpc>
            </a:pPr>
            <a:r>
              <a:rPr lang="en-US" altLang="zh-CN" b="1">
                <a:solidFill>
                  <a:srgbClr val="1E21A2"/>
                </a:solidFill>
              </a:rPr>
              <a:t>B.</a:t>
            </a:r>
            <a:r>
              <a:rPr lang="zh-CN" altLang="zh-CN" b="1">
                <a:solidFill>
                  <a:srgbClr val="1E21A2"/>
                </a:solidFill>
              </a:rPr>
              <a:t>横式结构</a:t>
            </a:r>
          </a:p>
          <a:p>
            <a:pPr>
              <a:lnSpc>
                <a:spcPct val="160000"/>
              </a:lnSpc>
            </a:pPr>
            <a:r>
              <a:rPr lang="zh-CN" altLang="zh-CN" b="1"/>
              <a:t>主要是按照考察对象的几种做法、几条经验、几点体会或认识来分别组织材料，逐项加以叙述或论述。采用这种写法要在材料的筛选分类和各个小观点的提炼上下功夫。为使叙述眉目清楚，对于各个相互并列的内容往往要分段叙写或者用小标题分隔。各段的小标题或头一句话就是小观点，它们与考察报告的主题或总观点形成“众星捧月”的格局。</a:t>
            </a:r>
          </a:p>
          <a:p>
            <a:endParaRPr lang="zh-CN" altLang="en-US"/>
          </a:p>
        </p:txBody>
      </p:sp>
    </p:spTree>
    <p:extLst>
      <p:ext uri="{BB962C8B-B14F-4D97-AF65-F5344CB8AC3E}">
        <p14:creationId xmlns:p14="http://schemas.microsoft.com/office/powerpoint/2010/main" val="21035700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99960CF-1563-4FAE-8BF2-BFD9492418BC}"/>
              </a:ext>
            </a:extLst>
          </p:cNvPr>
          <p:cNvSpPr>
            <a:spLocks noGrp="1"/>
          </p:cNvSpPr>
          <p:nvPr>
            <p:ph idx="1"/>
          </p:nvPr>
        </p:nvSpPr>
        <p:spPr>
          <a:xfrm>
            <a:off x="220717" y="709448"/>
            <a:ext cx="11563243" cy="5185325"/>
          </a:xfrm>
        </p:spPr>
        <p:txBody>
          <a:bodyPr>
            <a:normAutofit fontScale="62500" lnSpcReduction="20000"/>
          </a:bodyPr>
          <a:lstStyle/>
          <a:p>
            <a:pPr>
              <a:lnSpc>
                <a:spcPct val="160000"/>
              </a:lnSpc>
            </a:pPr>
            <a:r>
              <a:rPr lang="en-US" altLang="zh-CN" b="1">
                <a:solidFill>
                  <a:srgbClr val="1E21A2"/>
                </a:solidFill>
              </a:rPr>
              <a:t>C.</a:t>
            </a:r>
            <a:r>
              <a:rPr lang="zh-CN" altLang="zh-CN" b="1">
                <a:solidFill>
                  <a:srgbClr val="1E21A2"/>
                </a:solidFill>
              </a:rPr>
              <a:t>合式结构</a:t>
            </a:r>
            <a:r>
              <a:rPr lang="en-US" altLang="zh-CN" b="1">
                <a:solidFill>
                  <a:srgbClr val="1E21A2"/>
                </a:solidFill>
              </a:rPr>
              <a:t>:</a:t>
            </a:r>
            <a:r>
              <a:rPr lang="zh-CN" altLang="zh-CN" b="1">
                <a:solidFill>
                  <a:srgbClr val="1E21A2"/>
                </a:solidFill>
              </a:rPr>
              <a:t>通常按总分式或对比式安排材料。</a:t>
            </a:r>
          </a:p>
          <a:p>
            <a:pPr>
              <a:lnSpc>
                <a:spcPct val="160000"/>
              </a:lnSpc>
            </a:pPr>
            <a:r>
              <a:rPr lang="en-US" altLang="zh-CN" b="1"/>
              <a:t>a</a:t>
            </a:r>
            <a:r>
              <a:rPr lang="zh-CN" altLang="zh-CN" b="1"/>
              <a:t>总分式安排，就是对考察对象的情况先从总体上展现概貌，然后分述各部分内容；或者先分述各部分内容，然后从总体上加以概括和深化。</a:t>
            </a:r>
          </a:p>
          <a:p>
            <a:pPr>
              <a:lnSpc>
                <a:spcPct val="160000"/>
              </a:lnSpc>
            </a:pPr>
            <a:r>
              <a:rPr lang="en-US" altLang="zh-CN" b="1"/>
              <a:t>b</a:t>
            </a:r>
            <a:r>
              <a:rPr lang="zh-CN" altLang="zh-CN" b="1"/>
              <a:t>对比式安排，就是将两个不同的考察对象或者将某一考察对象内部两个不同的方面进行对比；也可以将考察对象的情况与本单位的情况加以对比。通过对比区分优劣，突出考察成果，获得某种启示或借鉴。</a:t>
            </a:r>
          </a:p>
          <a:p>
            <a:endParaRPr lang="zh-CN" altLang="en-US"/>
          </a:p>
        </p:txBody>
      </p:sp>
    </p:spTree>
    <p:extLst>
      <p:ext uri="{BB962C8B-B14F-4D97-AF65-F5344CB8AC3E}">
        <p14:creationId xmlns:p14="http://schemas.microsoft.com/office/powerpoint/2010/main" val="81121027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1314450"/>
            <a:ext cx="11801253" cy="2414588"/>
          </a:xfrm>
        </p:spPr>
        <p:txBody>
          <a:bodyPr>
            <a:normAutofit fontScale="62500" lnSpcReduction="20000"/>
          </a:bodyPr>
          <a:lstStyle/>
          <a:p>
            <a:pPr>
              <a:lnSpc>
                <a:spcPct val="150000"/>
              </a:lnSpc>
            </a:pPr>
            <a:r>
              <a:rPr lang="zh-CN" altLang="zh-CN" b="1">
                <a:solidFill>
                  <a:srgbClr val="C00000"/>
                </a:solidFill>
              </a:rPr>
              <a:t>③结尾</a:t>
            </a:r>
            <a:r>
              <a:rPr lang="en-US" altLang="zh-CN" b="1">
                <a:solidFill>
                  <a:srgbClr val="C00000"/>
                </a:solidFill>
              </a:rPr>
              <a:t>: </a:t>
            </a:r>
            <a:r>
              <a:rPr lang="zh-CN" altLang="zh-CN" b="1">
                <a:solidFill>
                  <a:srgbClr val="C00000"/>
                </a:solidFill>
              </a:rPr>
              <a:t>收获与启示部分。</a:t>
            </a:r>
          </a:p>
          <a:p>
            <a:pPr>
              <a:lnSpc>
                <a:spcPct val="150000"/>
              </a:lnSpc>
            </a:pPr>
            <a:r>
              <a:rPr lang="zh-CN" altLang="zh-CN" b="1"/>
              <a:t>结尾的写法也比较多，可以提出解决问题的方法、对策或下一步改进工作的建议；或总结全文的主要观点，进一步深化主题；或提出问题，引发人们的进一步思考；或展望前景，发出鼓舞和号召。</a:t>
            </a:r>
          </a:p>
        </p:txBody>
      </p:sp>
    </p:spTree>
    <p:extLst>
      <p:ext uri="{BB962C8B-B14F-4D97-AF65-F5344CB8AC3E}">
        <p14:creationId xmlns:p14="http://schemas.microsoft.com/office/powerpoint/2010/main" val="220966431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117986" y="671513"/>
            <a:ext cx="11954952" cy="5343525"/>
          </a:xfrm>
        </p:spPr>
        <p:txBody>
          <a:bodyPr>
            <a:normAutofit fontScale="55000" lnSpcReduction="20000"/>
          </a:bodyPr>
          <a:lstStyle/>
          <a:p>
            <a:pPr>
              <a:lnSpc>
                <a:spcPct val="170000"/>
              </a:lnSpc>
            </a:pPr>
            <a:r>
              <a:rPr lang="en-US" altLang="zh-CN" b="1">
                <a:solidFill>
                  <a:srgbClr val="C00000"/>
                </a:solidFill>
              </a:rPr>
              <a:t>4.</a:t>
            </a:r>
            <a:r>
              <a:rPr lang="zh-CN" altLang="zh-CN" b="1">
                <a:solidFill>
                  <a:srgbClr val="C00000"/>
                </a:solidFill>
              </a:rPr>
              <a:t>基本要求：</a:t>
            </a:r>
          </a:p>
          <a:p>
            <a:pPr>
              <a:lnSpc>
                <a:spcPct val="170000"/>
              </a:lnSpc>
            </a:pPr>
            <a:r>
              <a:rPr lang="zh-CN" altLang="zh-CN" b="1"/>
              <a:t>（</a:t>
            </a:r>
            <a:r>
              <a:rPr lang="en-US" altLang="zh-CN" b="1"/>
              <a:t>1</a:t>
            </a:r>
            <a:r>
              <a:rPr lang="zh-CN" altLang="zh-CN" b="1"/>
              <a:t>）考察报告要有独立的见解，重点突出、条理清晰，</a:t>
            </a:r>
          </a:p>
          <a:p>
            <a:pPr>
              <a:lnSpc>
                <a:spcPct val="170000"/>
              </a:lnSpc>
            </a:pPr>
            <a:r>
              <a:rPr lang="zh-CN" altLang="zh-CN" b="1"/>
              <a:t>（</a:t>
            </a:r>
            <a:r>
              <a:rPr lang="en-US" altLang="zh-CN" b="1"/>
              <a:t>2</a:t>
            </a:r>
            <a:r>
              <a:rPr lang="zh-CN" altLang="zh-CN" b="1"/>
              <a:t>）考察报告的资料必须真实，内容应简明扼要，能反映出考察单位的情况及本人考察的情况、体会和感受。</a:t>
            </a:r>
          </a:p>
          <a:p>
            <a:pPr>
              <a:lnSpc>
                <a:spcPct val="170000"/>
              </a:lnSpc>
            </a:pPr>
            <a:r>
              <a:rPr lang="zh-CN" altLang="zh-CN" b="1"/>
              <a:t>（</a:t>
            </a:r>
            <a:r>
              <a:rPr lang="en-US" altLang="zh-CN" b="1"/>
              <a:t>3</a:t>
            </a:r>
            <a:r>
              <a:rPr lang="zh-CN" altLang="zh-CN" b="1"/>
              <a:t>）正文内容必须包含以下几个方面：</a:t>
            </a:r>
          </a:p>
          <a:p>
            <a:pPr>
              <a:lnSpc>
                <a:spcPct val="170000"/>
              </a:lnSpc>
            </a:pPr>
            <a:r>
              <a:rPr lang="zh-CN" altLang="zh-CN" b="1"/>
              <a:t>①考察目的；②考察地点介绍；③考察内容、过程和完成的任务；④考察收获、体会和建议。</a:t>
            </a:r>
            <a:endParaRPr lang="en-US" altLang="zh-CN" b="1"/>
          </a:p>
          <a:p>
            <a:pPr>
              <a:lnSpc>
                <a:spcPct val="170000"/>
              </a:lnSpc>
            </a:pPr>
            <a:r>
              <a:rPr lang="zh-CN" altLang="en-US" b="1"/>
              <a:t>正文要求：</a:t>
            </a:r>
            <a:r>
              <a:rPr lang="zh-CN" altLang="zh-CN" b="1"/>
              <a:t>考察报告应该内容真实，要有观点，有分析，结构严谨、层次清晰、文理通顺、行文规范。</a:t>
            </a:r>
          </a:p>
          <a:p>
            <a:pPr>
              <a:lnSpc>
                <a:spcPct val="170000"/>
              </a:lnSpc>
            </a:pPr>
            <a:endParaRPr lang="zh-CN" altLang="zh-CN" b="1">
              <a:latin typeface="+mn-ea"/>
            </a:endParaRPr>
          </a:p>
        </p:txBody>
      </p:sp>
    </p:spTree>
    <p:extLst>
      <p:ext uri="{BB962C8B-B14F-4D97-AF65-F5344CB8AC3E}">
        <p14:creationId xmlns:p14="http://schemas.microsoft.com/office/powerpoint/2010/main" val="30666098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103239" y="1436187"/>
            <a:ext cx="12088761" cy="4955735"/>
          </a:xfrm>
        </p:spPr>
        <p:txBody>
          <a:bodyPr>
            <a:normAutofit fontScale="62500" lnSpcReduction="20000"/>
          </a:bodyPr>
          <a:lstStyle/>
          <a:p>
            <a:pPr>
              <a:lnSpc>
                <a:spcPct val="160000"/>
              </a:lnSpc>
            </a:pPr>
            <a:r>
              <a:rPr lang="en-US" altLang="zh-CN" b="1"/>
              <a:t>1.</a:t>
            </a:r>
            <a:r>
              <a:rPr lang="zh-CN" altLang="zh-CN" b="1"/>
              <a:t>通过调查走访，了解家乡的风俗习惯、文化环境等，培养语言建构与运用素养。</a:t>
            </a:r>
          </a:p>
          <a:p>
            <a:pPr>
              <a:lnSpc>
                <a:spcPct val="160000"/>
              </a:lnSpc>
            </a:pPr>
            <a:r>
              <a:rPr lang="en-US" altLang="zh-CN" b="1"/>
              <a:t>2. </a:t>
            </a:r>
            <a:r>
              <a:rPr lang="zh-CN" altLang="zh-CN" b="1"/>
              <a:t>思考家乡文化生活的现状，促进思维发展，培养学生思维发展与提升素养。</a:t>
            </a:r>
          </a:p>
          <a:p>
            <a:pPr>
              <a:lnSpc>
                <a:spcPct val="160000"/>
              </a:lnSpc>
            </a:pPr>
            <a:r>
              <a:rPr lang="en-US" altLang="zh-CN" b="1"/>
              <a:t>3.</a:t>
            </a:r>
            <a:r>
              <a:rPr lang="zh-CN" altLang="zh-CN" b="1"/>
              <a:t>了解家乡文化生活现状，认识到社会发展对家乡所产生的影响，培养审美鉴赏与创造素养。</a:t>
            </a:r>
          </a:p>
          <a:p>
            <a:pPr>
              <a:lnSpc>
                <a:spcPct val="160000"/>
              </a:lnSpc>
            </a:pPr>
            <a:r>
              <a:rPr lang="en-US" altLang="zh-CN" b="1"/>
              <a:t>4. </a:t>
            </a:r>
            <a:r>
              <a:rPr lang="zh-CN" altLang="zh-CN" b="1"/>
              <a:t>对丰富家乡的文化生活提出建议，培养和弘扬民族文化和民族精神，培养文化传承与理解素养。</a:t>
            </a:r>
          </a:p>
        </p:txBody>
      </p:sp>
      <p:pic>
        <p:nvPicPr>
          <p:cNvPr id="6" name="图片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567559"/>
            <a:ext cx="12191999" cy="5733229"/>
          </a:xfrm>
        </p:spPr>
        <p:txBody>
          <a:bodyPr>
            <a:normAutofit fontScale="70000" lnSpcReduction="20000"/>
          </a:bodyPr>
          <a:lstStyle/>
          <a:p>
            <a:pPr algn="ctr">
              <a:lnSpc>
                <a:spcPct val="160000"/>
              </a:lnSpc>
            </a:pPr>
            <a:r>
              <a:rPr lang="en-US" altLang="zh-CN" sz="6400" b="1">
                <a:solidFill>
                  <a:srgbClr val="C00000"/>
                </a:solidFill>
              </a:rPr>
              <a:t>5.</a:t>
            </a:r>
            <a:r>
              <a:rPr lang="zh-CN" altLang="zh-CN" sz="6400" b="1">
                <a:solidFill>
                  <a:srgbClr val="C00000"/>
                </a:solidFill>
              </a:rPr>
              <a:t>写作示例：</a:t>
            </a:r>
          </a:p>
          <a:p>
            <a:pPr algn="ctr">
              <a:lnSpc>
                <a:spcPct val="160000"/>
              </a:lnSpc>
            </a:pPr>
            <a:r>
              <a:rPr lang="zh-CN" altLang="zh-CN" b="1">
                <a:solidFill>
                  <a:srgbClr val="FF0000"/>
                </a:solidFill>
              </a:rPr>
              <a:t>家乡名胜古迹的考察报告</a:t>
            </a:r>
          </a:p>
          <a:p>
            <a:pPr>
              <a:lnSpc>
                <a:spcPct val="160000"/>
              </a:lnSpc>
            </a:pPr>
            <a:r>
              <a:rPr lang="zh-CN" altLang="zh-CN" b="1"/>
              <a:t>一、活动主题　庆祝建党九十周年　访家乡名胜古迹</a:t>
            </a:r>
          </a:p>
          <a:p>
            <a:pPr>
              <a:lnSpc>
                <a:spcPct val="160000"/>
              </a:lnSpc>
            </a:pPr>
            <a:r>
              <a:rPr lang="zh-CN" altLang="zh-CN" b="1"/>
              <a:t>二、活动目的　追寻历史，看祖国大好河山</a:t>
            </a:r>
          </a:p>
          <a:p>
            <a:pPr>
              <a:lnSpc>
                <a:spcPct val="160000"/>
              </a:lnSpc>
            </a:pPr>
            <a:r>
              <a:rPr lang="zh-CN" altLang="zh-CN" b="1"/>
              <a:t>三、活动地点　</a:t>
            </a:r>
          </a:p>
          <a:p>
            <a:pPr>
              <a:lnSpc>
                <a:spcPct val="160000"/>
              </a:lnSpc>
            </a:pPr>
            <a:r>
              <a:rPr lang="zh-CN" altLang="zh-CN" b="1"/>
              <a:t>四、活动范围　</a:t>
            </a:r>
          </a:p>
          <a:p>
            <a:pPr>
              <a:lnSpc>
                <a:spcPct val="160000"/>
              </a:lnSpc>
            </a:pPr>
            <a:r>
              <a:rPr lang="zh-CN" altLang="zh-CN" b="1"/>
              <a:t>五、活动流程　</a:t>
            </a:r>
          </a:p>
          <a:p>
            <a:pPr>
              <a:lnSpc>
                <a:spcPct val="160000"/>
              </a:lnSpc>
            </a:pPr>
            <a:r>
              <a:rPr lang="zh-CN" altLang="zh-CN" b="1"/>
              <a:t>六、报告内容</a:t>
            </a:r>
          </a:p>
          <a:p>
            <a:pPr>
              <a:lnSpc>
                <a:spcPct val="170000"/>
              </a:lnSpc>
            </a:pPr>
            <a:endParaRPr lang="zh-CN" altLang="zh-CN" b="1">
              <a:latin typeface="+mn-ea"/>
            </a:endParaRPr>
          </a:p>
        </p:txBody>
      </p:sp>
    </p:spTree>
    <p:extLst>
      <p:ext uri="{BB962C8B-B14F-4D97-AF65-F5344CB8AC3E}">
        <p14:creationId xmlns:p14="http://schemas.microsoft.com/office/powerpoint/2010/main" val="237635783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9"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9"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9"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a:solidFill>
                  <a:srgbClr val="FF0000"/>
                </a:solidFill>
              </a:rPr>
              <a:t>课后作业</a:t>
            </a:r>
          </a:p>
        </p:txBody>
      </p:sp>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792090" y="1856453"/>
            <a:ext cx="10607820" cy="3145093"/>
          </a:xfrm>
        </p:spPr>
        <p:txBody>
          <a:bodyPr>
            <a:normAutofit/>
          </a:bodyPr>
          <a:lstStyle/>
          <a:p>
            <a:pPr>
              <a:lnSpc>
                <a:spcPct val="160000"/>
              </a:lnSpc>
            </a:pPr>
            <a:r>
              <a:rPr lang="zh-CN" altLang="zh-CN" b="1">
                <a:solidFill>
                  <a:srgbClr val="0000FF"/>
                </a:solidFill>
              </a:rPr>
              <a:t>完成一篇关于家乡文化建设的建议书或考察报告。</a:t>
            </a:r>
            <a:endParaRPr lang="zh-CN" altLang="en-US" b="1">
              <a:solidFill>
                <a:srgbClr val="0000FF"/>
              </a:solidFill>
            </a:endParaRPr>
          </a:p>
        </p:txBody>
      </p:sp>
    </p:spTree>
    <p:extLst>
      <p:ext uri="{BB962C8B-B14F-4D97-AF65-F5344CB8AC3E}">
        <p14:creationId xmlns:p14="http://schemas.microsoft.com/office/powerpoint/2010/main" val="776011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1742616"/>
            <a:ext cx="12192000" cy="2580809"/>
          </a:xfrm>
        </p:spPr>
        <p:txBody>
          <a:bodyPr>
            <a:normAutofit fontScale="77500" lnSpcReduction="20000"/>
          </a:bodyPr>
          <a:lstStyle/>
          <a:p>
            <a:pPr>
              <a:lnSpc>
                <a:spcPct val="160000"/>
              </a:lnSpc>
            </a:pPr>
            <a:r>
              <a:rPr lang="en-US" altLang="zh-CN" b="1"/>
              <a:t>1</a:t>
            </a:r>
            <a:r>
              <a:rPr lang="zh-CN" altLang="zh-CN" b="1"/>
              <a:t>．通过调查走访，了解家乡的风俗习惯、生活方式、文化环境等。</a:t>
            </a:r>
          </a:p>
          <a:p>
            <a:pPr>
              <a:lnSpc>
                <a:spcPct val="160000"/>
              </a:lnSpc>
            </a:pPr>
            <a:r>
              <a:rPr lang="en-US" altLang="zh-CN" b="1"/>
              <a:t>2</a:t>
            </a:r>
            <a:r>
              <a:rPr lang="zh-CN" altLang="zh-CN" b="1"/>
              <a:t>．了解家乡文化生活现状，对丰富家乡的文化生活提出建议。</a:t>
            </a:r>
          </a:p>
          <a:p>
            <a:pPr>
              <a:lnSpc>
                <a:spcPct val="170000"/>
              </a:lnSpc>
            </a:pPr>
            <a:endParaRPr lang="zh-CN" altLang="zh-CN" b="1">
              <a:latin typeface="+mn-ea"/>
            </a:endParaRPr>
          </a:p>
        </p:txBody>
      </p:sp>
      <p:pic>
        <p:nvPicPr>
          <p:cNvPr id="4" name="图片 3">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1430594"/>
            <a:ext cx="12192000" cy="2341306"/>
          </a:xfrm>
        </p:spPr>
        <p:txBody>
          <a:bodyPr>
            <a:normAutofit fontScale="85000" lnSpcReduction="20000"/>
          </a:bodyPr>
          <a:lstStyle/>
          <a:p>
            <a:pPr>
              <a:lnSpc>
                <a:spcPct val="150000"/>
              </a:lnSpc>
            </a:pPr>
            <a:r>
              <a:rPr lang="en-US" altLang="zh-CN" b="1"/>
              <a:t>1.</a:t>
            </a:r>
            <a:r>
              <a:rPr lang="zh-CN" altLang="zh-CN" b="1"/>
              <a:t>整理家乡的风俗习惯、生活方式等。</a:t>
            </a:r>
          </a:p>
          <a:p>
            <a:pPr>
              <a:lnSpc>
                <a:spcPct val="150000"/>
              </a:lnSpc>
            </a:pPr>
            <a:r>
              <a:rPr lang="en-US" altLang="zh-CN" b="1"/>
              <a:t>2.</a:t>
            </a:r>
            <a:r>
              <a:rPr lang="zh-CN" altLang="zh-CN" b="1"/>
              <a:t>通过走访，了解家乡的文化设施。</a:t>
            </a:r>
          </a:p>
          <a:p>
            <a:pPr>
              <a:lnSpc>
                <a:spcPct val="150000"/>
              </a:lnSpc>
            </a:pPr>
            <a:r>
              <a:rPr lang="en-US" altLang="zh-CN" b="1"/>
              <a:t>3.</a:t>
            </a:r>
            <a:r>
              <a:rPr lang="zh-CN" altLang="zh-CN" b="1"/>
              <a:t>搜集家乡的历史人物及典故。</a:t>
            </a:r>
          </a:p>
        </p:txBody>
      </p:sp>
      <p:pic>
        <p:nvPicPr>
          <p:cNvPr id="4" name="图片 3">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0" y="753979"/>
            <a:ext cx="12192000" cy="3889460"/>
          </a:xfrm>
        </p:spPr>
        <p:txBody>
          <a:bodyPr>
            <a:normAutofit fontScale="70000" lnSpcReduction="20000"/>
          </a:bodyPr>
          <a:lstStyle/>
          <a:p>
            <a:pPr algn="ctr">
              <a:lnSpc>
                <a:spcPct val="170000"/>
              </a:lnSpc>
            </a:pPr>
            <a:r>
              <a:rPr lang="zh-CN" altLang="zh-CN" sz="7300" b="1">
                <a:solidFill>
                  <a:srgbClr val="FF0000"/>
                </a:solidFill>
                <a:latin typeface="黑体" panose="02010609060101010101" pitchFamily="49" charset="-122"/>
                <a:ea typeface="黑体" panose="02010609060101010101" pitchFamily="49" charset="-122"/>
              </a:rPr>
              <a:t>导</a:t>
            </a:r>
            <a:r>
              <a:rPr lang="en-US" altLang="zh-CN" sz="7300" b="1">
                <a:solidFill>
                  <a:srgbClr val="FF0000"/>
                </a:solidFill>
                <a:latin typeface="黑体" panose="02010609060101010101" pitchFamily="49" charset="-122"/>
                <a:ea typeface="黑体" panose="02010609060101010101" pitchFamily="49" charset="-122"/>
              </a:rPr>
              <a:t>   </a:t>
            </a:r>
            <a:r>
              <a:rPr lang="zh-CN" altLang="zh-CN" sz="7300" b="1">
                <a:solidFill>
                  <a:srgbClr val="FF0000"/>
                </a:solidFill>
                <a:latin typeface="黑体" panose="02010609060101010101" pitchFamily="49" charset="-122"/>
                <a:ea typeface="黑体" panose="02010609060101010101" pitchFamily="49" charset="-122"/>
              </a:rPr>
              <a:t>入</a:t>
            </a:r>
          </a:p>
          <a:p>
            <a:pPr>
              <a:lnSpc>
                <a:spcPct val="150000"/>
              </a:lnSpc>
            </a:pPr>
            <a:r>
              <a:rPr lang="zh-CN" altLang="zh-CN" b="1"/>
              <a:t>同学们，了解家乡的文化生活，参与家乡文化建设，是语文学习向课外的延伸，也是我们的责任。在对家乡文化生活现状进行调查的基础上，请参考活动提示，对丰富家乡的文化生活提出建议。</a:t>
            </a:r>
          </a:p>
          <a:p>
            <a:pPr>
              <a:lnSpc>
                <a:spcPct val="170000"/>
              </a:lnSpc>
            </a:pPr>
            <a:endParaRPr lang="zh-CN" altLang="zh-CN" b="1">
              <a:latin typeface="+mn-ea"/>
            </a:endParaRPr>
          </a:p>
        </p:txBody>
      </p:sp>
      <p:pic>
        <p:nvPicPr>
          <p:cNvPr id="4" name="图片 3">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158998" y="636044"/>
            <a:ext cx="11928227" cy="6221956"/>
          </a:xfrm>
        </p:spPr>
        <p:txBody>
          <a:bodyPr>
            <a:normAutofit fontScale="55000" lnSpcReduction="20000"/>
          </a:bodyPr>
          <a:lstStyle/>
          <a:p>
            <a:pPr algn="ctr">
              <a:lnSpc>
                <a:spcPct val="170000"/>
              </a:lnSpc>
            </a:pPr>
            <a:r>
              <a:rPr lang="zh-CN" altLang="zh-CN" sz="7300" b="1">
                <a:solidFill>
                  <a:srgbClr val="FF0000"/>
                </a:solidFill>
              </a:rPr>
              <a:t>课前准备成果展示：</a:t>
            </a:r>
          </a:p>
          <a:p>
            <a:pPr>
              <a:lnSpc>
                <a:spcPct val="170000"/>
              </a:lnSpc>
            </a:pPr>
            <a:r>
              <a:rPr lang="zh-CN" altLang="zh-CN" b="1"/>
              <a:t>分组展示课前准备的成果：</a:t>
            </a:r>
          </a:p>
          <a:p>
            <a:pPr>
              <a:lnSpc>
                <a:spcPct val="170000"/>
              </a:lnSpc>
            </a:pPr>
            <a:r>
              <a:rPr lang="zh-CN" altLang="zh-CN" b="1"/>
              <a:t>示例：</a:t>
            </a:r>
          </a:p>
          <a:p>
            <a:pPr>
              <a:lnSpc>
                <a:spcPct val="170000"/>
              </a:lnSpc>
            </a:pPr>
            <a:r>
              <a:rPr lang="en-US" altLang="zh-CN" b="1"/>
              <a:t>1.</a:t>
            </a:r>
            <a:r>
              <a:rPr lang="zh-CN" altLang="zh-CN" b="1"/>
              <a:t>历史人物组：人物姓名、身份、地位、成就、影响等。</a:t>
            </a:r>
          </a:p>
          <a:p>
            <a:pPr>
              <a:lnSpc>
                <a:spcPct val="170000"/>
              </a:lnSpc>
            </a:pPr>
            <a:r>
              <a:rPr lang="en-US" altLang="zh-CN" b="1"/>
              <a:t>2.</a:t>
            </a:r>
            <a:r>
              <a:rPr lang="zh-CN" altLang="zh-CN" b="1"/>
              <a:t>文化典故组：人物、事件、历史意义、现实意义。</a:t>
            </a:r>
          </a:p>
          <a:p>
            <a:pPr>
              <a:lnSpc>
                <a:spcPct val="170000"/>
              </a:lnSpc>
            </a:pPr>
            <a:r>
              <a:rPr lang="en-US" altLang="zh-CN" b="1"/>
              <a:t>3.</a:t>
            </a:r>
            <a:r>
              <a:rPr lang="zh-CN" altLang="zh-CN" b="1"/>
              <a:t>风俗习惯组：历史流传下来的风俗习惯，新时代形成的新风俗。</a:t>
            </a:r>
          </a:p>
          <a:p>
            <a:pPr>
              <a:lnSpc>
                <a:spcPct val="170000"/>
              </a:lnSpc>
            </a:pPr>
            <a:r>
              <a:rPr lang="en-US" altLang="zh-CN" b="1"/>
              <a:t>4.</a:t>
            </a:r>
            <a:r>
              <a:rPr lang="zh-CN" altLang="zh-CN" b="1"/>
              <a:t>生活方式组：社会不同职业不同人群的不同生活方式。</a:t>
            </a:r>
          </a:p>
          <a:p>
            <a:pPr>
              <a:lnSpc>
                <a:spcPct val="170000"/>
              </a:lnSpc>
            </a:pPr>
            <a:r>
              <a:rPr lang="en-US" altLang="zh-CN" b="1"/>
              <a:t>5.</a:t>
            </a:r>
            <a:r>
              <a:rPr lang="zh-CN" altLang="zh-CN" b="1"/>
              <a:t>文化设施组：文化设施种类、利用情况、管理和维护情况等。</a:t>
            </a:r>
          </a:p>
          <a:p>
            <a:pPr>
              <a:lnSpc>
                <a:spcPct val="170000"/>
              </a:lnSpc>
            </a:pPr>
            <a:r>
              <a:rPr lang="en-US" altLang="zh-CN" b="1"/>
              <a:t>6.</a:t>
            </a:r>
            <a:r>
              <a:rPr lang="zh-CN" altLang="zh-CN" b="1"/>
              <a:t>古代建筑组：建造时间、年限，主人身份、影响，建筑的历史意义和现实意义。</a:t>
            </a:r>
          </a:p>
          <a:p>
            <a:pPr>
              <a:lnSpc>
                <a:spcPct val="170000"/>
              </a:lnSpc>
            </a:pPr>
            <a:endParaRPr lang="en-US" altLang="zh-CN" b="1">
              <a:latin typeface="+mn-ea"/>
            </a:endParaRPr>
          </a:p>
        </p:txBody>
      </p:sp>
    </p:spTree>
    <p:extLst>
      <p:ext uri="{BB962C8B-B14F-4D97-AF65-F5344CB8AC3E}">
        <p14:creationId xmlns:p14="http://schemas.microsoft.com/office/powerpoint/2010/main" val="21933337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750"/>
                                        <p:tgtEl>
                                          <p:spTgt spid="6">
                                            <p:txEl>
                                              <p:pRg st="3" end="3"/>
                                            </p:txEl>
                                          </p:spTgt>
                                        </p:tgtEl>
                                      </p:cBhvr>
                                    </p:animEffect>
                                    <p:anim calcmode="lin" valueType="num">
                                      <p:cBhvr>
                                        <p:cTn id="29"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750"/>
                                        <p:tgtEl>
                                          <p:spTgt spid="6">
                                            <p:txEl>
                                              <p:pRg st="4" end="4"/>
                                            </p:txEl>
                                          </p:spTgt>
                                        </p:tgtEl>
                                      </p:cBhvr>
                                    </p:animEffect>
                                    <p:anim calcmode="lin" valueType="num">
                                      <p:cBhvr>
                                        <p:cTn id="36" dur="75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75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750"/>
                                        <p:tgtEl>
                                          <p:spTgt spid="6">
                                            <p:txEl>
                                              <p:pRg st="5" end="5"/>
                                            </p:txEl>
                                          </p:spTgt>
                                        </p:tgtEl>
                                      </p:cBhvr>
                                    </p:animEffect>
                                    <p:anim calcmode="lin" valueType="num">
                                      <p:cBhvr>
                                        <p:cTn id="43" dur="75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75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7"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750"/>
                                        <p:tgtEl>
                                          <p:spTgt spid="6">
                                            <p:txEl>
                                              <p:pRg st="6" end="6"/>
                                            </p:txEl>
                                          </p:spTgt>
                                        </p:tgtEl>
                                      </p:cBhvr>
                                    </p:animEffect>
                                    <p:anim calcmode="lin" valueType="num">
                                      <p:cBhvr>
                                        <p:cTn id="50" dur="75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75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7"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750"/>
                                        <p:tgtEl>
                                          <p:spTgt spid="6">
                                            <p:txEl>
                                              <p:pRg st="7" end="7"/>
                                            </p:txEl>
                                          </p:spTgt>
                                        </p:tgtEl>
                                      </p:cBhvr>
                                    </p:animEffect>
                                    <p:anim calcmode="lin" valueType="num">
                                      <p:cBhvr>
                                        <p:cTn id="57" dur="75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75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7" presetClass="entr" presetSubtype="0" fill="hold"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750"/>
                                        <p:tgtEl>
                                          <p:spTgt spid="6">
                                            <p:txEl>
                                              <p:pRg st="8" end="8"/>
                                            </p:txEl>
                                          </p:spTgt>
                                        </p:tgtEl>
                                      </p:cBhvr>
                                    </p:animEffect>
                                    <p:anim calcmode="lin" valueType="num">
                                      <p:cBhvr>
                                        <p:cTn id="64" dur="75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75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B4116D57-7641-42DA-83B8-CCEE31B582E9}"/>
              </a:ext>
            </a:extLst>
          </p:cNvPr>
          <p:cNvSpPr>
            <a:spLocks noGrp="1"/>
          </p:cNvSpPr>
          <p:nvPr>
            <p:ph idx="1"/>
          </p:nvPr>
        </p:nvSpPr>
        <p:spPr>
          <a:xfrm>
            <a:off x="-1" y="612058"/>
            <a:ext cx="12044363" cy="6245942"/>
          </a:xfrm>
        </p:spPr>
        <p:txBody>
          <a:bodyPr>
            <a:normAutofit fontScale="55000" lnSpcReduction="20000"/>
          </a:bodyPr>
          <a:lstStyle/>
          <a:p>
            <a:pPr algn="ctr">
              <a:lnSpc>
                <a:spcPct val="170000"/>
              </a:lnSpc>
            </a:pPr>
            <a:r>
              <a:rPr lang="zh-CN" altLang="zh-CN" sz="7300" b="1">
                <a:solidFill>
                  <a:srgbClr val="FF0000"/>
                </a:solidFill>
              </a:rPr>
              <a:t>活动提示：</a:t>
            </a:r>
          </a:p>
          <a:p>
            <a:pPr>
              <a:lnSpc>
                <a:spcPct val="170000"/>
              </a:lnSpc>
            </a:pPr>
            <a:r>
              <a:rPr lang="en-US" altLang="zh-CN" b="1"/>
              <a:t>1.</a:t>
            </a:r>
            <a:r>
              <a:rPr lang="zh-CN" altLang="zh-CN" b="1"/>
              <a:t>可以考察家乡的风俗习惯、邻里关系、生活方式、文化环境等，选择其中的一项，看看哪些方面需要改进，有哪些改进的可能，具备了哪些条件，等等。</a:t>
            </a:r>
          </a:p>
          <a:p>
            <a:pPr>
              <a:lnSpc>
                <a:spcPct val="170000"/>
              </a:lnSpc>
            </a:pPr>
            <a:r>
              <a:rPr lang="en-US" altLang="zh-CN" b="1"/>
              <a:t>2.</a:t>
            </a:r>
            <a:r>
              <a:rPr lang="zh-CN" altLang="zh-CN" b="1"/>
              <a:t>所提建议应当从家乡实际出发，具有可操作性，切忌空泛。应先征求各方面意见，和同学讨论后再拟定建议。可以写成建议书，陈述建议的内容、建议的理由、实施的步骤和可行性等。</a:t>
            </a:r>
          </a:p>
          <a:p>
            <a:pPr>
              <a:lnSpc>
                <a:spcPct val="170000"/>
              </a:lnSpc>
            </a:pPr>
            <a:r>
              <a:rPr lang="en-US" altLang="zh-CN" b="1"/>
              <a:t>3.</a:t>
            </a:r>
            <a:r>
              <a:rPr lang="zh-CN" altLang="zh-CN" b="1"/>
              <a:t>所提建议要基于对当代文化发展和区域文化生活的理解，有利于家乡文化的健康发展</a:t>
            </a:r>
            <a:r>
              <a:rPr lang="en-US" altLang="zh-CN" b="1"/>
              <a:t>;</a:t>
            </a:r>
            <a:r>
              <a:rPr lang="zh-CN" altLang="zh-CN" b="1"/>
              <a:t>要符合社会主义核心价值观，倡导新文化、新风尚，有利于和谐社区的建设。</a:t>
            </a:r>
          </a:p>
        </p:txBody>
      </p:sp>
    </p:spTree>
    <p:extLst>
      <p:ext uri="{BB962C8B-B14F-4D97-AF65-F5344CB8AC3E}">
        <p14:creationId xmlns:p14="http://schemas.microsoft.com/office/powerpoint/2010/main" val="36682034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5367499-5FF0-4B9B-8847-9B5268AE7A44}"/>
              </a:ext>
            </a:extLst>
          </p:cNvPr>
          <p:cNvSpPr>
            <a:spLocks noGrp="1"/>
          </p:cNvSpPr>
          <p:nvPr>
            <p:ph idx="1"/>
          </p:nvPr>
        </p:nvSpPr>
        <p:spPr>
          <a:xfrm>
            <a:off x="117987" y="1600201"/>
            <a:ext cx="11901948" cy="3335783"/>
          </a:xfrm>
        </p:spPr>
        <p:txBody>
          <a:bodyPr>
            <a:normAutofit fontScale="77500" lnSpcReduction="20000"/>
          </a:bodyPr>
          <a:lstStyle/>
          <a:p>
            <a:pPr algn="ctr">
              <a:lnSpc>
                <a:spcPct val="160000"/>
              </a:lnSpc>
            </a:pPr>
            <a:r>
              <a:rPr lang="zh-CN" altLang="zh-CN" sz="6200" b="1">
                <a:solidFill>
                  <a:srgbClr val="FF0000"/>
                </a:solidFill>
              </a:rPr>
              <a:t>分析家乡文化生活现状</a:t>
            </a:r>
          </a:p>
          <a:p>
            <a:pPr>
              <a:lnSpc>
                <a:spcPct val="160000"/>
              </a:lnSpc>
            </a:pPr>
            <a:r>
              <a:rPr lang="zh-CN" altLang="zh-CN" b="1"/>
              <a:t>说明：</a:t>
            </a:r>
          </a:p>
          <a:p>
            <a:pPr>
              <a:lnSpc>
                <a:spcPct val="160000"/>
              </a:lnSpc>
            </a:pPr>
            <a:r>
              <a:rPr lang="zh-CN" altLang="zh-CN" b="1"/>
              <a:t>可选择上述各组成果中的某一组，分析其在现实生活中的利与弊，指出哪些有利于社会发展，哪些阻碍了社会进步等。</a:t>
            </a:r>
          </a:p>
          <a:p>
            <a:endParaRPr lang="zh-CN" altLang="en-US"/>
          </a:p>
        </p:txBody>
      </p:sp>
    </p:spTree>
    <p:extLst>
      <p:ext uri="{BB962C8B-B14F-4D97-AF65-F5344CB8AC3E}">
        <p14:creationId xmlns:p14="http://schemas.microsoft.com/office/powerpoint/2010/main" val="1574419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out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2547</Words>
  <Application>Microsoft Office PowerPoint</Application>
  <PresentationFormat>自定义</PresentationFormat>
  <Paragraphs>123</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课后作业</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hj</cp:lastModifiedBy>
  <cp:revision>353</cp:revision>
  <dcterms:created xsi:type="dcterms:W3CDTF">2019-01-12T04:39:00Z</dcterms:created>
  <dcterms:modified xsi:type="dcterms:W3CDTF">2020-10-13T05:46:26Z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