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2"/>
  </p:sldMasterIdLst>
  <p:notesMasterIdLst>
    <p:notesMasterId r:id="rId3"/>
  </p:notesMasterIdLst>
  <p:sldIdLst>
    <p:sldId id="307" r:id="rId4"/>
    <p:sldId id="278" r:id="rId5"/>
    <p:sldId id="279" r:id="rId6"/>
    <p:sldId id="266" r:id="rId7"/>
    <p:sldId id="260" r:id="rId8"/>
    <p:sldId id="337" r:id="rId9"/>
    <p:sldId id="293" r:id="rId10"/>
    <p:sldId id="259" r:id="rId11"/>
    <p:sldId id="290" r:id="rId12"/>
    <p:sldId id="409" r:id="rId13"/>
    <p:sldId id="423" r:id="rId14"/>
    <p:sldId id="424" r:id="rId15"/>
    <p:sldId id="425" r:id="rId16"/>
    <p:sldId id="426" r:id="rId17"/>
    <p:sldId id="427" r:id="rId18"/>
    <p:sldId id="428" r:id="rId19"/>
    <p:sldId id="323" r:id="rId20"/>
    <p:sldId id="324" r:id="rId21"/>
    <p:sldId id="419" r:id="rId22"/>
    <p:sldId id="420" r:id="rId23"/>
    <p:sldId id="421" r:id="rId24"/>
    <p:sldId id="422" r:id="rId25"/>
    <p:sldId id="280"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贺 凡" initials="贺" lastIdx="0" clrIdx="0">
    <p:extLst>
      <p:ext uri="{19B8F6BF-5375-455C-9EA6-DF929625EA0E}">
        <p15:presenceInfo xmlns:p15="http://schemas.microsoft.com/office/powerpoint/2012/main" userId="4aa56ec1f2548ec3" providerId="Windows Liv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1" autoAdjust="0"/>
    <p:restoredTop sz="94671"/>
  </p:normalViewPr>
  <p:slideViewPr>
    <p:cSldViewPr snapToGrid="0">
      <p:cViewPr varScale="1">
        <p:scale>
          <a:sx n="68" d="100"/>
          <a:sy n="68" d="100"/>
        </p:scale>
        <p:origin x="96" y="18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notesMaster" Target="notesMasters/notesMaster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2021/4/28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268402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extLst>
      <p:ext uri="{BB962C8B-B14F-4D97-AF65-F5344CB8AC3E}">
        <p14:creationId xmlns:p14="http://schemas.microsoft.com/office/powerpoint/2010/main" val="282447764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extLst>
      <p:ext uri="{BB962C8B-B14F-4D97-AF65-F5344CB8AC3E}">
        <p14:creationId xmlns:p14="http://schemas.microsoft.com/office/powerpoint/2010/main" val="99467087"/>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extLst>
      <p:ext uri="{BB962C8B-B14F-4D97-AF65-F5344CB8AC3E}">
        <p14:creationId xmlns:p14="http://schemas.microsoft.com/office/powerpoint/2010/main" val="2415746860"/>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2577487040"/>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extLst>
      <p:ext uri="{BB962C8B-B14F-4D97-AF65-F5344CB8AC3E}">
        <p14:creationId xmlns:p14="http://schemas.microsoft.com/office/powerpoint/2010/main" val="2983007483"/>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extLst>
      <p:ext uri="{BB962C8B-B14F-4D97-AF65-F5344CB8AC3E}">
        <p14:creationId xmlns:p14="http://schemas.microsoft.com/office/powerpoint/2010/main" val="227050028"/>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extLst>
      <p:ext uri="{BB962C8B-B14F-4D97-AF65-F5344CB8AC3E}">
        <p14:creationId xmlns:p14="http://schemas.microsoft.com/office/powerpoint/2010/main" val="3111879002"/>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extLst>
      <p:ext uri="{BB962C8B-B14F-4D97-AF65-F5344CB8AC3E}">
        <p14:creationId xmlns:p14="http://schemas.microsoft.com/office/powerpoint/2010/main" val="3833991391"/>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extLst>
      <p:ext uri="{BB962C8B-B14F-4D97-AF65-F5344CB8AC3E}">
        <p14:creationId xmlns:p14="http://schemas.microsoft.com/office/powerpoint/2010/main" val="2278816982"/>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extLst>
      <p:ext uri="{BB962C8B-B14F-4D97-AF65-F5344CB8AC3E}">
        <p14:creationId xmlns:p14="http://schemas.microsoft.com/office/powerpoint/2010/main" val="2912736632"/>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extLst>
      <p:ext uri="{BB962C8B-B14F-4D97-AF65-F5344CB8AC3E}">
        <p14:creationId xmlns:p14="http://schemas.microsoft.com/office/powerpoint/2010/main" val="3075003064"/>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extLst>
      <p:ext uri="{BB962C8B-B14F-4D97-AF65-F5344CB8AC3E}">
        <p14:creationId xmlns:p14="http://schemas.microsoft.com/office/powerpoint/2010/main" val="1595581536"/>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extLst>
      <p:ext uri="{BB962C8B-B14F-4D97-AF65-F5344CB8AC3E}">
        <p14:creationId xmlns:p14="http://schemas.microsoft.com/office/powerpoint/2010/main" val="1817517795"/>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extLst>
      <p:ext uri="{BB962C8B-B14F-4D97-AF65-F5344CB8AC3E}">
        <p14:creationId xmlns:p14="http://schemas.microsoft.com/office/powerpoint/2010/main" val="1796444845"/>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extLst>
      <p:ext uri="{BB962C8B-B14F-4D97-AF65-F5344CB8AC3E}">
        <p14:creationId xmlns:p14="http://schemas.microsoft.com/office/powerpoint/2010/main" val="3120804470"/>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23</a:t>
            </a:fld>
            <a:endParaRPr lang="zh-CN" altLang="en-US"/>
          </a:p>
        </p:txBody>
      </p:sp>
    </p:spTree>
    <p:extLst>
      <p:ext uri="{BB962C8B-B14F-4D97-AF65-F5344CB8AC3E}">
        <p14:creationId xmlns:p14="http://schemas.microsoft.com/office/powerpoint/2010/main" val="128863484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extLst>
      <p:ext uri="{BB962C8B-B14F-4D97-AF65-F5344CB8AC3E}">
        <p14:creationId xmlns:p14="http://schemas.microsoft.com/office/powerpoint/2010/main" val="412091609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extLst>
      <p:ext uri="{BB962C8B-B14F-4D97-AF65-F5344CB8AC3E}">
        <p14:creationId xmlns:p14="http://schemas.microsoft.com/office/powerpoint/2010/main" val="130871294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extLst>
      <p:ext uri="{BB962C8B-B14F-4D97-AF65-F5344CB8AC3E}">
        <p14:creationId xmlns:p14="http://schemas.microsoft.com/office/powerpoint/2010/main" val="22428383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extLst>
      <p:ext uri="{BB962C8B-B14F-4D97-AF65-F5344CB8AC3E}">
        <p14:creationId xmlns:p14="http://schemas.microsoft.com/office/powerpoint/2010/main" val="234364982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extLst>
      <p:ext uri="{BB962C8B-B14F-4D97-AF65-F5344CB8AC3E}">
        <p14:creationId xmlns:p14="http://schemas.microsoft.com/office/powerpoint/2010/main" val="3145742883"/>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extLst>
      <p:ext uri="{BB962C8B-B14F-4D97-AF65-F5344CB8AC3E}">
        <p14:creationId xmlns:p14="http://schemas.microsoft.com/office/powerpoint/2010/main" val="2644915967"/>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extLst>
      <p:ext uri="{BB962C8B-B14F-4D97-AF65-F5344CB8AC3E}">
        <p14:creationId xmlns:p14="http://schemas.microsoft.com/office/powerpoint/2010/main" val="206003692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extLst>
      <p:ext uri="{BB962C8B-B14F-4D97-AF65-F5344CB8AC3E}">
        <p14:creationId xmlns:p14="http://schemas.microsoft.com/office/powerpoint/2010/main" val="261952318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0517414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5483025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65678840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8006004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8106698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01980657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3836791397"/>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4415407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40795316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91331271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2021/4/28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pic>
        <p:nvPicPr>
          <p:cNvPr id="7" name="图片 6">
            <a:extLst>
              <a:ext uri="{FF2B5EF4-FFF2-40B4-BE49-F238E27FC236}">
                <a16:creationId xmlns:a16="http://schemas.microsoft.com/office/drawing/2014/main" xmlns="" id="{763AE1F0-D05C-CB4E-A60C-91F309895BC2}"/>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84137"/>
            <a:ext cx="1460500" cy="596900"/>
          </a:xfrm>
          <a:prstGeom prst="rect">
            <a:avLst/>
          </a:prstGeom>
        </p:spPr>
      </p:pic>
    </p:spTree>
    <p:extLst>
      <p:ext uri="{BB962C8B-B14F-4D97-AF65-F5344CB8AC3E}">
        <p14:creationId xmlns:p14="http://schemas.microsoft.com/office/powerpoint/2010/main" val="616391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 Id="rId3" Type="http://schemas.openxmlformats.org/officeDocument/2006/relationships/image" Target="../media/image2.jpeg" /><Relationship Id="rId4"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3" name="Freeform 5"/>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4" name="TextBox 2088"/>
          <p:cNvSpPr txBox="1"/>
          <p:nvPr/>
        </p:nvSpPr>
        <p:spPr>
          <a:xfrm>
            <a:off x="215088" y="2716619"/>
            <a:ext cx="4854032" cy="523220"/>
          </a:xfrm>
          <a:prstGeom prst="rect">
            <a:avLst/>
          </a:prstGeom>
          <a:noFill/>
        </p:spPr>
        <p:txBody>
          <a:bodyPr wrap="square" rtlCol="0">
            <a:spAutoFit/>
          </a:bodyPr>
          <a:lstStyle/>
          <a:p>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14</a:t>
            </a:r>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天文学上的旷世之争</a:t>
            </a:r>
          </a:p>
        </p:txBody>
      </p:sp>
      <p:sp>
        <p:nvSpPr>
          <p:cNvPr id="16" name="TextBox 2089"/>
          <p:cNvSpPr txBox="1"/>
          <p:nvPr/>
        </p:nvSpPr>
        <p:spPr>
          <a:xfrm>
            <a:off x="410887" y="1965089"/>
            <a:ext cx="3780202"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部编版高中语文选择性必修下册</a:t>
            </a:r>
          </a:p>
        </p:txBody>
      </p:sp>
    </p:spTree>
    <p:extLst>
      <p:ext uri="{BB962C8B-B14F-4D97-AF65-F5344CB8AC3E}">
        <p14:creationId xmlns:p14="http://schemas.microsoft.com/office/powerpoint/2010/main" val="964728098"/>
      </p:ext>
    </p:extLst>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141933"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梳理文章思路</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阅读全文，说明本文的写作思路。</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520729" y="2115884"/>
            <a:ext cx="10972800" cy="2063835"/>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全文思路清晰，首尾呼应，结构完整。文章先提出我国历史上的浑盖之争，总领全文，然后分别介绍了天圆地方说、宣夜说、盖天说、浑天说四种天文学说，既而解说盖天说和浑天说之间的论争，最后对这场论争进行评析，分析了这场论争的影响、特点、秉持的原则等。</a:t>
            </a:r>
          </a:p>
        </p:txBody>
      </p:sp>
    </p:spTree>
    <p:extLst>
      <p:ext uri="{BB962C8B-B14F-4D97-AF65-F5344CB8AC3E}">
        <p14:creationId xmlns:p14="http://schemas.microsoft.com/office/powerpoint/2010/main" val="311292316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141933"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梳理文章思路</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605614" y="997378"/>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请简要概括中国古代宇宙结构学说的发展过程。</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520729" y="1579454"/>
            <a:ext cx="10972800" cy="5116209"/>
          </a:xfrm>
          <a:prstGeom prst="rect">
            <a:avLst/>
          </a:prstGeom>
          <a:noFill/>
        </p:spPr>
        <p:txBody>
          <a:bodyPr wrap="square">
            <a:spAutoFit/>
          </a:bodyPr>
          <a:lstStyle/>
          <a:p>
            <a:pPr algn="just">
              <a:lnSpc>
                <a:spcPct val="150000"/>
              </a:lnSpc>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明确  　①西汉扬雄写了著名的</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难盖天八事</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一文从观测依据到数理结构等八个方面逐一对盖天说做了批驳。其中盖天说认为太阳依附在天壳上运动，人之所以看到太阳从地平线下升起，是因为太阳太高了，人产生了错觉。对此，扬雄做了实验，到高山顶上取一水平面，验证太阳确实是从水平面之下升起的，光线也是从下往上传播的，证明盖天说是错误的。</a:t>
            </a:r>
            <a:endParaRPr lang="en-US" altLang="zh-CN" sz="2000" kern="100">
              <a:latin typeface="微软雅黑" pitchFamily="34" charset="-122"/>
              <a:ea typeface="微软雅黑" pitchFamily="34" charset="-122"/>
              <a:cs typeface="Times New Roman" pitchFamily="18" charset="0"/>
            </a:endParaRPr>
          </a:p>
          <a:p>
            <a:pPr algn="just">
              <a:lnSpc>
                <a:spcPct val="150000"/>
              </a:lnSpc>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②王充认为，太阳从水中出入这是不可思议的。对此，浑天说者的态度是，只要有充足的证据证明太阳是从地平线下升起，又落到地平线下，它即使出入于水中又何妨？何承天对太阳在水中出没的问题辩解说：太阳入水把水烤干，是百川之水的入注，才得以补充。</a:t>
            </a:r>
            <a:endParaRPr lang="en-US" altLang="zh-CN" sz="2000" kern="10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③葛洪认为按照盖天说的观点，太阳落山时应该呈现“竖破镜”状态，但实际观测到的情况是太阳落入地平线时呈现“横破镜”的状态，证明盖天说是错误的。</a:t>
            </a:r>
            <a:endParaRPr lang="en-US" altLang="zh-CN" sz="2000" kern="10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④朱熹认为，到底盖天说正确还是浑天说正确，可以通过制作仪器来验证。根据盖天说无法做出仪器，根据浑天说可以做出浑天仪，证明浑天说可信。</a:t>
            </a:r>
          </a:p>
        </p:txBody>
      </p:sp>
    </p:spTree>
    <p:extLst>
      <p:ext uri="{BB962C8B-B14F-4D97-AF65-F5344CB8AC3E}">
        <p14:creationId xmlns:p14="http://schemas.microsoft.com/office/powerpoint/2010/main" val="362744416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680268"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把握观点</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361265" y="1171715"/>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浑盖之争”被称为天文学上的旷世之争，它有什么意义和影响？这场论争体现了怎样的科学原则？</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520729" y="2129408"/>
            <a:ext cx="10972800" cy="3731214"/>
          </a:xfrm>
          <a:prstGeom prst="rect">
            <a:avLst/>
          </a:prstGeom>
          <a:noFill/>
        </p:spPr>
        <p:txBody>
          <a:bodyPr wrap="square">
            <a:spAutoFit/>
          </a:bodyPr>
          <a:lstStyle/>
          <a:p>
            <a:pPr algn="just">
              <a:lnSpc>
                <a:spcPct val="150000"/>
              </a:lnSpc>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明确   </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(1)①</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这场论争有持续时间长、参与人员多、涉及面广、讨论内容丰富、后续影响大等特点。浑盖之争引起了高度关注。更多的人投入到了对宇宙结构问题的研究之中，提出了更多的宇宙结构学说。浑盖之争持续时间很长，从公元前</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世纪，持续到了公元</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世纪，前后达一千三四百年。②成果丰富。这场论争促成了与之相关的众多重要科学问题的解决，促成了我国古代天文学诸多重要成就的获得。如</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太初历</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，“小儿辩日”问题的解决，勾股定理及相关测高望远之术，僧一行组织的天文大地测量，天文仪器的发展等。</a:t>
            </a:r>
          </a:p>
          <a:p>
            <a:pPr algn="just">
              <a:lnSpc>
                <a:spcPct val="150000"/>
              </a:lnSpc>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科学原则：判断一个学说是否正确，关键在于其是否符合实际情况，而不是看其是否遵循某种先验的哲学观念。</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学说是否正确取决于其是否符合实际情况</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370113424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680268"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把握观点</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361265" y="1171715"/>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浑盖之争反映的实质问题是什么？请简要概括。</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520729" y="2129408"/>
            <a:ext cx="10972800" cy="499560"/>
          </a:xfrm>
          <a:prstGeom prst="rect">
            <a:avLst/>
          </a:prstGeom>
          <a:noFill/>
        </p:spPr>
        <p:txBody>
          <a:bodyPr wrap="square">
            <a:spAutoFit/>
          </a:bodyPr>
          <a:lstStyle/>
          <a:p>
            <a:pPr algn="just">
              <a:lnSpc>
                <a:spcPct val="150000"/>
              </a:lnSpc>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明确   浑盖之争是指盖天说和浑天说之间的论争，实质是有关宇宙结构问题的论证。</a:t>
            </a:r>
          </a:p>
        </p:txBody>
      </p:sp>
    </p:spTree>
    <p:extLst>
      <p:ext uri="{BB962C8B-B14F-4D97-AF65-F5344CB8AC3E}">
        <p14:creationId xmlns:p14="http://schemas.microsoft.com/office/powerpoint/2010/main" val="784708193"/>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680268"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把握观点</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361265" y="1171715"/>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盖天说与浑天说各自的优、缺点分别是什么？</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520729" y="2129408"/>
            <a:ext cx="10972800" cy="1422890"/>
          </a:xfrm>
          <a:prstGeom prst="rect">
            <a:avLst/>
          </a:prstGeom>
          <a:noFill/>
        </p:spPr>
        <p:txBody>
          <a:bodyPr wrap="square">
            <a:spAutoFit/>
          </a:bodyPr>
          <a:lstStyle/>
          <a:p>
            <a:pPr algn="just">
              <a:lnSpc>
                <a:spcPct val="150000"/>
              </a:lnSpc>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明确     ①盖天说：能够解释各种天象，有很强的应用价值，但这一学说与人们对水平面及光线的观测结果不相符。②浑天说：依据浑天说制订的历法符合实际，但它认为太阳要从水中出入的观点是不可思议的。</a:t>
            </a:r>
          </a:p>
        </p:txBody>
      </p:sp>
    </p:spTree>
    <p:extLst>
      <p:ext uri="{BB962C8B-B14F-4D97-AF65-F5344CB8AC3E}">
        <p14:creationId xmlns:p14="http://schemas.microsoft.com/office/powerpoint/2010/main" val="3099024789"/>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680268"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把握观点</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361265" y="1171715"/>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请简要概括浑盖之争的特点与意义，以及表现了怎样的科学传统。</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520729" y="2129408"/>
            <a:ext cx="10972800" cy="2807885"/>
          </a:xfrm>
          <a:prstGeom prst="rect">
            <a:avLst/>
          </a:prstGeom>
          <a:noFill/>
        </p:spPr>
        <p:txBody>
          <a:bodyPr wrap="square">
            <a:spAutoFit/>
          </a:bodyPr>
          <a:lstStyle/>
          <a:p>
            <a:pPr algn="just">
              <a:lnSpc>
                <a:spcPct val="150000"/>
              </a:lnSpc>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明确   </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特点：①争议延续时间长，从公元前</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世纪一直持续到公元</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世纪；②参与人员多、规模大、涉及面广；③影响深远，成就丰富；④注重以实际测量的方式进行检验</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重以实践检验真理</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；⑤学术争议较少受政治、宗教权威的影响。</a:t>
            </a:r>
          </a:p>
          <a:p>
            <a:pPr algn="just">
              <a:lnSpc>
                <a:spcPct val="150000"/>
              </a:lnSpc>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意义：①促成了与之相关的众多重要科学问题的解决，促成了中国古代天文学诸多重要成就的获得。②表现了中国古人对宇宙问题的关注程度，体现了中国古人对待科学问题的态度。</a:t>
            </a:r>
          </a:p>
          <a:p>
            <a:pPr algn="just">
              <a:lnSpc>
                <a:spcPct val="150000"/>
              </a:lnSpc>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传统：重视实际校验，严谨务实。</a:t>
            </a:r>
          </a:p>
        </p:txBody>
      </p:sp>
    </p:spTree>
    <p:extLst>
      <p:ext uri="{BB962C8B-B14F-4D97-AF65-F5344CB8AC3E}">
        <p14:creationId xmlns:p14="http://schemas.microsoft.com/office/powerpoint/2010/main" val="207073295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680268"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鉴赏手法</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361265" y="1171715"/>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本文在阐释各种观点时主要采用了引用与比较两种说明方法，试举例说明其作用。</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520729" y="2129408"/>
            <a:ext cx="10972800" cy="1884555"/>
          </a:xfrm>
          <a:prstGeom prst="rect">
            <a:avLst/>
          </a:prstGeom>
          <a:noFill/>
        </p:spPr>
        <p:txBody>
          <a:bodyPr wrap="square">
            <a:spAutoFit/>
          </a:bodyPr>
          <a:lstStyle/>
          <a:p>
            <a:pPr algn="just">
              <a:lnSpc>
                <a:spcPct val="150000"/>
              </a:lnSpc>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明确     </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引用说明。如介绍宣夜说时引用了</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晋书</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天文志</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中的一段文字，既指出了学说出处，体现了其真实性，又完整呈现了学说观点及原理，也为作者进一步阐释提供了依据。</a:t>
            </a:r>
          </a:p>
          <a:p>
            <a:pPr algn="just">
              <a:lnSpc>
                <a:spcPct val="150000"/>
              </a:lnSpc>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比较说明。在介绍宣夜说时，作者注意与古希腊人的水晶天说作比较，通过比较，证明了中国早期的天文学发展更接近宇宙的实际，赢得了学者的高度评价。通过比较，使观点更加清楚。</a:t>
            </a:r>
          </a:p>
        </p:txBody>
      </p:sp>
    </p:spTree>
    <p:extLst>
      <p:ext uri="{BB962C8B-B14F-4D97-AF65-F5344CB8AC3E}">
        <p14:creationId xmlns:p14="http://schemas.microsoft.com/office/powerpoint/2010/main" val="14993472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拓展思考</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2884248876"/>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拓展思考</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xmlns="" id="{D36E76F9-1735-4FF3-918F-AF1FF27AD312}"/>
              </a:ext>
            </a:extLst>
          </p:cNvPr>
          <p:cNvSpPr txBox="1"/>
          <p:nvPr/>
        </p:nvSpPr>
        <p:spPr>
          <a:xfrm>
            <a:off x="605614" y="867284"/>
            <a:ext cx="11013183" cy="5577874"/>
          </a:xfrm>
          <a:prstGeom prst="rect">
            <a:avLst/>
          </a:prstGeom>
          <a:noFill/>
        </p:spPr>
        <p:txBody>
          <a:bodyPr wrap="square">
            <a:spAutoFit/>
          </a:bodyPr>
          <a:lstStyle/>
          <a:p>
            <a:pPr indent="457200" algn="ctr">
              <a:lnSpc>
                <a:spcPct val="150000"/>
              </a:lnSpc>
            </a:pPr>
            <a:r>
              <a:rPr lang="zh-CN" altLang="en-US" sz="2000">
                <a:solidFill>
                  <a:srgbClr val="7F6B5B"/>
                </a:solidFill>
                <a:latin typeface="微软雅黑" panose="020b0503020204020204" pitchFamily="34" charset="-122"/>
                <a:ea typeface="微软雅黑" panose="020b0503020204020204" pitchFamily="34" charset="-122"/>
              </a:rPr>
              <a:t>陨石坑</a:t>
            </a:r>
            <a:r>
              <a:rPr lang="en-US" altLang="zh-CN" sz="2000">
                <a:solidFill>
                  <a:srgbClr val="7F6B5B"/>
                </a:solidFill>
                <a:latin typeface="微软雅黑" panose="020b0503020204020204" pitchFamily="34" charset="-122"/>
                <a:ea typeface="微软雅黑" panose="020b0503020204020204" pitchFamily="34" charset="-122"/>
              </a:rPr>
              <a:t>·</a:t>
            </a:r>
            <a:r>
              <a:rPr lang="zh-CN" altLang="en-US" sz="2000">
                <a:solidFill>
                  <a:srgbClr val="7F6B5B"/>
                </a:solidFill>
                <a:latin typeface="微软雅黑" panose="020b0503020204020204" pitchFamily="34" charset="-122"/>
                <a:ea typeface="微软雅黑" panose="020b0503020204020204" pitchFamily="34" charset="-122"/>
              </a:rPr>
              <a:t>地球上的宇宙礼物盒</a:t>
            </a:r>
          </a:p>
          <a:p>
            <a:pPr indent="457200" algn="ctr">
              <a:lnSpc>
                <a:spcPct val="150000"/>
              </a:lnSpc>
            </a:pPr>
            <a:r>
              <a:rPr lang="zh-CN" altLang="en-US" sz="2000">
                <a:solidFill>
                  <a:srgbClr val="7F6B5B"/>
                </a:solidFill>
                <a:latin typeface="微软雅黑" panose="020b0503020204020204" pitchFamily="34" charset="-122"/>
                <a:ea typeface="微软雅黑" panose="020b0503020204020204" pitchFamily="34" charset="-122"/>
              </a:rPr>
              <a:t>杨弦章  大河</a:t>
            </a:r>
          </a:p>
          <a:p>
            <a:pPr indent="457200">
              <a:lnSpc>
                <a:spcPct val="150000"/>
              </a:lnSpc>
            </a:pPr>
            <a:r>
              <a:rPr lang="en-US" altLang="zh-CN" sz="2000">
                <a:solidFill>
                  <a:srgbClr val="7F6B5B"/>
                </a:solidFill>
                <a:latin typeface="微软雅黑" panose="020b0503020204020204" pitchFamily="34" charset="-122"/>
                <a:ea typeface="微软雅黑" panose="020b0503020204020204" pitchFamily="34" charset="-122"/>
              </a:rPr>
              <a:t>2013</a:t>
            </a:r>
            <a:r>
              <a:rPr lang="zh-CN" altLang="en-US" sz="2000">
                <a:solidFill>
                  <a:srgbClr val="7F6B5B"/>
                </a:solidFill>
                <a:latin typeface="微软雅黑" panose="020b0503020204020204" pitchFamily="34" charset="-122"/>
                <a:ea typeface="微软雅黑" panose="020b0503020204020204" pitchFamily="34" charset="-122"/>
              </a:rPr>
              <a:t>年</a:t>
            </a:r>
            <a:r>
              <a:rPr lang="en-US" altLang="zh-CN" sz="2000">
                <a:solidFill>
                  <a:srgbClr val="7F6B5B"/>
                </a:solidFill>
                <a:latin typeface="微软雅黑" panose="020b0503020204020204" pitchFamily="34" charset="-122"/>
                <a:ea typeface="微软雅黑" panose="020b0503020204020204" pitchFamily="34" charset="-122"/>
              </a:rPr>
              <a:t>2</a:t>
            </a:r>
            <a:r>
              <a:rPr lang="zh-CN" altLang="en-US" sz="2000">
                <a:solidFill>
                  <a:srgbClr val="7F6B5B"/>
                </a:solidFill>
                <a:latin typeface="微软雅黑" panose="020b0503020204020204" pitchFamily="34" charset="-122"/>
                <a:ea typeface="微软雅黑" panose="020b0503020204020204" pitchFamily="34" charset="-122"/>
              </a:rPr>
              <a:t>月，俄罗斯中部的一声巨响震惊了全世界。一颗带着耀眼火光的陨石突袭地球，并在空中解体爆炸，无数建筑的玻璃瞬间粉碎，千名居民受伤。</a:t>
            </a:r>
          </a:p>
          <a:p>
            <a:pPr indent="457200">
              <a:lnSpc>
                <a:spcPct val="150000"/>
              </a:lnSpc>
            </a:pPr>
            <a:r>
              <a:rPr lang="zh-CN" altLang="en-US" sz="2000">
                <a:solidFill>
                  <a:srgbClr val="7F6B5B"/>
                </a:solidFill>
                <a:latin typeface="微软雅黑" panose="020b0503020204020204" pitchFamily="34" charset="-122"/>
                <a:ea typeface="微软雅黑" panose="020b0503020204020204" pitchFamily="34" charset="-122"/>
              </a:rPr>
              <a:t>牵动全球神经的还有</a:t>
            </a:r>
            <a:r>
              <a:rPr lang="en-US" altLang="zh-CN" sz="2000">
                <a:solidFill>
                  <a:srgbClr val="7F6B5B"/>
                </a:solidFill>
                <a:latin typeface="微软雅黑" panose="020b0503020204020204" pitchFamily="34" charset="-122"/>
                <a:ea typeface="微软雅黑" panose="020b0503020204020204" pitchFamily="34" charset="-122"/>
              </a:rPr>
              <a:t>2012</a:t>
            </a:r>
            <a:r>
              <a:rPr lang="zh-CN" altLang="en-US" sz="2000">
                <a:solidFill>
                  <a:srgbClr val="7F6B5B"/>
                </a:solidFill>
                <a:latin typeface="微软雅黑" panose="020b0503020204020204" pitchFamily="34" charset="-122"/>
                <a:ea typeface="微软雅黑" panose="020b0503020204020204" pitchFamily="34" charset="-122"/>
              </a:rPr>
              <a:t>年的一则爆炸新闻</a:t>
            </a:r>
            <a:r>
              <a:rPr lang="en-US" altLang="zh-CN" sz="2000">
                <a:solidFill>
                  <a:srgbClr val="7F6B5B"/>
                </a:solidFill>
                <a:latin typeface="微软雅黑" panose="020b0503020204020204" pitchFamily="34" charset="-122"/>
                <a:ea typeface="微软雅黑" panose="020b0503020204020204" pitchFamily="34" charset="-122"/>
              </a:rPr>
              <a:t>——</a:t>
            </a:r>
            <a:r>
              <a:rPr lang="zh-CN" altLang="en-US" sz="2000">
                <a:solidFill>
                  <a:srgbClr val="7F6B5B"/>
                </a:solidFill>
                <a:latin typeface="微软雅黑" panose="020b0503020204020204" pitchFamily="34" charset="-122"/>
                <a:ea typeface="微软雅黑" panose="020b0503020204020204" pitchFamily="34" charset="-122"/>
              </a:rPr>
              <a:t>俄罗斯政府曝光了被雪藏</a:t>
            </a:r>
            <a:r>
              <a:rPr lang="en-US" altLang="zh-CN" sz="2000">
                <a:solidFill>
                  <a:srgbClr val="7F6B5B"/>
                </a:solidFill>
                <a:latin typeface="微软雅黑" panose="020b0503020204020204" pitchFamily="34" charset="-122"/>
                <a:ea typeface="微软雅黑" panose="020b0503020204020204" pitchFamily="34" charset="-122"/>
              </a:rPr>
              <a:t>30</a:t>
            </a:r>
            <a:r>
              <a:rPr lang="zh-CN" altLang="en-US" sz="2000">
                <a:solidFill>
                  <a:srgbClr val="7F6B5B"/>
                </a:solidFill>
                <a:latin typeface="微软雅黑" panose="020b0503020204020204" pitchFamily="34" charset="-122"/>
                <a:ea typeface="微软雅黑" panose="020b0503020204020204" pitchFamily="34" charset="-122"/>
              </a:rPr>
              <a:t>多年的“玻普盖钻石矿”。据报道，这个藏身于西伯利亚东部大陨石坑中的富矿，储量估计超过万亿克拉，比目前已知的全世界钻石矿储量总和还多</a:t>
            </a:r>
            <a:r>
              <a:rPr lang="en-US" altLang="zh-CN" sz="2000">
                <a:solidFill>
                  <a:srgbClr val="7F6B5B"/>
                </a:solidFill>
                <a:latin typeface="微软雅黑" panose="020b0503020204020204" pitchFamily="34" charset="-122"/>
                <a:ea typeface="微软雅黑" panose="020b0503020204020204" pitchFamily="34" charset="-122"/>
              </a:rPr>
              <a:t>10</a:t>
            </a:r>
            <a:r>
              <a:rPr lang="zh-CN" altLang="en-US" sz="2000">
                <a:solidFill>
                  <a:srgbClr val="7F6B5B"/>
                </a:solidFill>
                <a:latin typeface="微软雅黑" panose="020b0503020204020204" pitchFamily="34" charset="-122"/>
                <a:ea typeface="微软雅黑" panose="020b0503020204020204" pitchFamily="34" charset="-122"/>
              </a:rPr>
              <a:t>倍。</a:t>
            </a:r>
          </a:p>
          <a:p>
            <a:pPr indent="457200">
              <a:lnSpc>
                <a:spcPct val="150000"/>
              </a:lnSpc>
            </a:pPr>
            <a:r>
              <a:rPr lang="zh-CN" altLang="en-US" sz="2000">
                <a:solidFill>
                  <a:srgbClr val="7F6B5B"/>
                </a:solidFill>
                <a:latin typeface="微软雅黑" panose="020b0503020204020204" pitchFamily="34" charset="-122"/>
                <a:ea typeface="微软雅黑" panose="020b0503020204020204" pitchFamily="34" charset="-122"/>
              </a:rPr>
              <a:t>如果说陨石是宇宙送给地球的礼物，那么这些大大小小的撞击坑就是独具匠心的礼物盒，在这场宇宙的馈赠事件里，“椟”和“珠”都价值连城。</a:t>
            </a:r>
          </a:p>
          <a:p>
            <a:pPr indent="457200">
              <a:lnSpc>
                <a:spcPct val="150000"/>
              </a:lnSpc>
            </a:pPr>
            <a:r>
              <a:rPr lang="zh-CN" altLang="en-US" sz="2000">
                <a:solidFill>
                  <a:srgbClr val="7F6B5B"/>
                </a:solidFill>
                <a:latin typeface="微软雅黑" panose="020b0503020204020204" pitchFamily="34" charset="-122"/>
                <a:ea typeface="微软雅黑" panose="020b0503020204020204" pitchFamily="34" charset="-122"/>
              </a:rPr>
              <a:t>所谓陨石坑，就是小行星、彗星和流星体等小天体以超高速撞击行星及其卫星，在其表面形成的凹坑或环状地质构造。据研究者估计，在</a:t>
            </a:r>
            <a:r>
              <a:rPr lang="en-US" altLang="zh-CN" sz="2000">
                <a:solidFill>
                  <a:srgbClr val="7F6B5B"/>
                </a:solidFill>
                <a:latin typeface="微软雅黑" panose="020b0503020204020204" pitchFamily="34" charset="-122"/>
                <a:ea typeface="微软雅黑" panose="020b0503020204020204" pitchFamily="34" charset="-122"/>
              </a:rPr>
              <a:t>40</a:t>
            </a:r>
            <a:r>
              <a:rPr lang="zh-CN" altLang="en-US" sz="2000">
                <a:solidFill>
                  <a:srgbClr val="7F6B5B"/>
                </a:solidFill>
                <a:latin typeface="微软雅黑" panose="020b0503020204020204" pitchFamily="34" charset="-122"/>
                <a:ea typeface="微软雅黑" panose="020b0503020204020204" pitchFamily="34" charset="-122"/>
              </a:rPr>
              <a:t>亿年前太阳系形成的早期，宇宙间的陨星撞击频率可能比现在要高出</a:t>
            </a:r>
            <a:r>
              <a:rPr lang="en-US" altLang="zh-CN" sz="2000">
                <a:solidFill>
                  <a:srgbClr val="7F6B5B"/>
                </a:solidFill>
                <a:latin typeface="微软雅黑" panose="020b0503020204020204" pitchFamily="34" charset="-122"/>
                <a:ea typeface="微软雅黑" panose="020b0503020204020204" pitchFamily="34" charset="-122"/>
              </a:rPr>
              <a:t>1000</a:t>
            </a:r>
            <a:r>
              <a:rPr lang="zh-CN" altLang="en-US" sz="2000">
                <a:solidFill>
                  <a:srgbClr val="7F6B5B"/>
                </a:solidFill>
                <a:latin typeface="微软雅黑" panose="020b0503020204020204" pitchFamily="34" charset="-122"/>
                <a:ea typeface="微软雅黑" panose="020b0503020204020204" pitchFamily="34" charset="-122"/>
              </a:rPr>
              <a:t>倍，并对太阳系行星的形成和演化起到了重要作用。</a:t>
            </a:r>
          </a:p>
        </p:txBody>
      </p:sp>
    </p:spTree>
    <p:extLst>
      <p:ext uri="{BB962C8B-B14F-4D97-AF65-F5344CB8AC3E}">
        <p14:creationId xmlns:p14="http://schemas.microsoft.com/office/powerpoint/2010/main" val="386881440"/>
      </p:ext>
    </p:extLst>
  </p:cSld>
  <p:clrMapOvr>
    <a:masterClrMapping/>
  </p:clrMapOvr>
  <p:transition spd="med" advClick="0">
    <p:pull/>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拓展思考</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xmlns="" id="{D36E76F9-1735-4FF3-918F-AF1FF27AD312}"/>
              </a:ext>
            </a:extLst>
          </p:cNvPr>
          <p:cNvSpPr txBox="1"/>
          <p:nvPr/>
        </p:nvSpPr>
        <p:spPr>
          <a:xfrm>
            <a:off x="605614" y="867284"/>
            <a:ext cx="11013183" cy="5116209"/>
          </a:xfrm>
          <a:prstGeom prst="rect">
            <a:avLst/>
          </a:prstGeom>
          <a:noFill/>
        </p:spPr>
        <p:txBody>
          <a:bodyPr wrap="square">
            <a:spAutoFit/>
          </a:bodyPr>
          <a:lstStyle/>
          <a:p>
            <a:pPr indent="457200">
              <a:lnSpc>
                <a:spcPct val="150000"/>
              </a:lnSpc>
            </a:pPr>
            <a:r>
              <a:rPr lang="zh-CN" altLang="en-US" sz="2000">
                <a:solidFill>
                  <a:srgbClr val="7F6B5B"/>
                </a:solidFill>
                <a:latin typeface="微软雅黑" panose="020b0503020204020204" pitchFamily="34" charset="-122"/>
                <a:ea typeface="微软雅黑" panose="020b0503020204020204" pitchFamily="34" charset="-122"/>
              </a:rPr>
              <a:t>有研究者声称，每</a:t>
            </a:r>
            <a:r>
              <a:rPr lang="en-US" altLang="zh-CN" sz="2000">
                <a:solidFill>
                  <a:srgbClr val="7F6B5B"/>
                </a:solidFill>
                <a:latin typeface="微软雅黑" panose="020b0503020204020204" pitchFamily="34" charset="-122"/>
                <a:ea typeface="微软雅黑" panose="020b0503020204020204" pitchFamily="34" charset="-122"/>
              </a:rPr>
              <a:t>6500</a:t>
            </a:r>
            <a:r>
              <a:rPr lang="zh-CN" altLang="en-US" sz="2000">
                <a:solidFill>
                  <a:srgbClr val="7F6B5B"/>
                </a:solidFill>
                <a:latin typeface="微软雅黑" panose="020b0503020204020204" pitchFamily="34" charset="-122"/>
                <a:ea typeface="微软雅黑" panose="020b0503020204020204" pitchFamily="34" charset="-122"/>
              </a:rPr>
              <a:t>万年，一次灾难性的撞击事件就会强势改变地球的命运。许久以来，恐龙灭绝之谜一直被人们津津乐道。一个学派认为，一个直径约</a:t>
            </a:r>
            <a:r>
              <a:rPr lang="en-US" altLang="zh-CN" sz="2000">
                <a:solidFill>
                  <a:srgbClr val="7F6B5B"/>
                </a:solidFill>
                <a:latin typeface="微软雅黑" panose="020b0503020204020204" pitchFamily="34" charset="-122"/>
                <a:ea typeface="微软雅黑" panose="020b0503020204020204" pitchFamily="34" charset="-122"/>
              </a:rPr>
              <a:t>10</a:t>
            </a:r>
            <a:r>
              <a:rPr lang="zh-CN" altLang="en-US" sz="2000">
                <a:solidFill>
                  <a:srgbClr val="7F6B5B"/>
                </a:solidFill>
                <a:latin typeface="微软雅黑" panose="020b0503020204020204" pitchFamily="34" charset="-122"/>
                <a:ea typeface="微软雅黑" panose="020b0503020204020204" pitchFamily="34" charset="-122"/>
              </a:rPr>
              <a:t>千米的陨石在地球上形成了一个直径近</a:t>
            </a:r>
            <a:r>
              <a:rPr lang="en-US" altLang="zh-CN" sz="2000">
                <a:solidFill>
                  <a:srgbClr val="7F6B5B"/>
                </a:solidFill>
                <a:latin typeface="微软雅黑" panose="020b0503020204020204" pitchFamily="34" charset="-122"/>
                <a:ea typeface="微软雅黑" panose="020b0503020204020204" pitchFamily="34" charset="-122"/>
              </a:rPr>
              <a:t>200</a:t>
            </a:r>
            <a:r>
              <a:rPr lang="zh-CN" altLang="en-US" sz="2000">
                <a:solidFill>
                  <a:srgbClr val="7F6B5B"/>
                </a:solidFill>
                <a:latin typeface="微软雅黑" panose="020b0503020204020204" pitchFamily="34" charset="-122"/>
                <a:ea typeface="微软雅黑" panose="020b0503020204020204" pitchFamily="34" charset="-122"/>
              </a:rPr>
              <a:t>千米的陨石坑，将大量碎片和灰尘送入大气层，从而引发了一连串的大海啸、全球性火灾和酸雨，遮挡太阳光数周乃至数月，一举终结了恐龙时代。</a:t>
            </a:r>
          </a:p>
          <a:p>
            <a:pPr indent="457200">
              <a:lnSpc>
                <a:spcPct val="150000"/>
              </a:lnSpc>
            </a:pPr>
            <a:r>
              <a:rPr lang="zh-CN" altLang="en-US" sz="2000">
                <a:solidFill>
                  <a:srgbClr val="7F6B5B"/>
                </a:solidFill>
                <a:latin typeface="微软雅黑" panose="020b0503020204020204" pitchFamily="34" charset="-122"/>
                <a:ea typeface="微软雅黑" panose="020b0503020204020204" pitchFamily="34" charset="-122"/>
              </a:rPr>
              <a:t>散布在地球各处的陨石坑多数有亿万年的高龄，可直到近几十年，相关研究才突飞猛进。人们惊喜地发现，陨石坑确实与“宝藏”有着千丝万缕的联系。</a:t>
            </a:r>
          </a:p>
          <a:p>
            <a:pPr indent="457200">
              <a:lnSpc>
                <a:spcPct val="150000"/>
              </a:lnSpc>
            </a:pPr>
            <a:r>
              <a:rPr lang="zh-CN" altLang="en-US" sz="2000">
                <a:solidFill>
                  <a:srgbClr val="7F6B5B"/>
                </a:solidFill>
                <a:latin typeface="微软雅黑" panose="020b0503020204020204" pitchFamily="34" charset="-122"/>
                <a:ea typeface="微软雅黑" panose="020b0503020204020204" pitchFamily="34" charset="-122"/>
              </a:rPr>
              <a:t>陨石坑为何与矿产如影随形？其中的原因很复杂，简单来说，陨石，特别是巨型陨石，撞击时形成的瞬时极高压高温作用于地壳，会形成一系列特有矿物，如陨击金刚石等。此外，撞击作用也可能诱发大规模的构造岩浆活动，将地底深处的成矿物质挤压到近地表。再者，陨石坑本身的形态和构造特征也可进一步调节和控制矿产，如冲击岩石层带的裂缝、孔穴以及特定的时间和压力都是孕育油田的摇篮。</a:t>
            </a:r>
          </a:p>
        </p:txBody>
      </p:sp>
    </p:spTree>
    <p:extLst>
      <p:ext uri="{BB962C8B-B14F-4D97-AF65-F5344CB8AC3E}">
        <p14:creationId xmlns:p14="http://schemas.microsoft.com/office/powerpoint/2010/main" val="3819067020"/>
      </p:ext>
    </p:extLst>
  </p:cSld>
  <p:clrMapOvr>
    <a:masterClrMapping/>
  </p:clrMapOvr>
  <p:transition spd="med" advClick="0">
    <p:pull/>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a:extLst>
              <a:ext uri="{FF2B5EF4-FFF2-40B4-BE49-F238E27FC236}">
                <a16:creationId xmlns:a16="http://schemas.microsoft.com/office/drawing/2014/main" xmlns="" id="{91CBB1E5-5E59-46EB-AAF3-04475ED69AEC}"/>
              </a:ext>
            </a:extLst>
          </p:cNvPr>
          <p:cNvSpPr txBox="1"/>
          <p:nvPr/>
        </p:nvSpPr>
        <p:spPr>
          <a:xfrm>
            <a:off x="1264710" y="2108579"/>
            <a:ext cx="9309036" cy="2448555"/>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了解关增建及其学术作品，积累文学常识。</a:t>
            </a:r>
          </a:p>
          <a:p>
            <a:pPr marL="342900" indent="-342900" algn="just">
              <a:lnSpc>
                <a:spcPct val="150000"/>
              </a:lnSpc>
              <a:spcAft>
                <a:spcPts val="1000"/>
              </a:spcAft>
              <a:buFont typeface="Wingdings" panose="05000000000000000000" pitchFamily="2" charset="2"/>
              <a:buChar char="u"/>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梳理课文的行文思路，掌握阅读自然科学论著的一般方法。</a:t>
            </a:r>
          </a:p>
          <a:p>
            <a:pPr marL="342900" indent="-342900" algn="just">
              <a:lnSpc>
                <a:spcPct val="150000"/>
              </a:lnSpc>
              <a:spcAft>
                <a:spcPts val="1000"/>
              </a:spcAft>
              <a:buFont typeface="Wingdings" panose="05000000000000000000" pitchFamily="2" charset="2"/>
              <a:buChar char="u"/>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了解中国古代宇宙结构学说的发展过程及论证。</a:t>
            </a:r>
          </a:p>
          <a:p>
            <a:pPr marL="342900" indent="-342900" algn="just">
              <a:lnSpc>
                <a:spcPct val="150000"/>
              </a:lnSpc>
              <a:spcAft>
                <a:spcPts val="1000"/>
              </a:spcAft>
              <a:buFont typeface="Wingdings" panose="05000000000000000000" pitchFamily="2" charset="2"/>
              <a:buChar char="u"/>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激发学生的探究精神。</a:t>
            </a:r>
          </a:p>
        </p:txBody>
      </p:sp>
    </p:spTree>
    <p:extLst>
      <p:ext uri="{BB962C8B-B14F-4D97-AF65-F5344CB8AC3E}">
        <p14:creationId xmlns:p14="http://schemas.microsoft.com/office/powerpoint/2010/main" val="2048457397"/>
      </p:ext>
    </p:extLst>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拓展思考</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xmlns="" id="{D36E76F9-1735-4FF3-918F-AF1FF27AD312}"/>
              </a:ext>
            </a:extLst>
          </p:cNvPr>
          <p:cNvSpPr txBox="1"/>
          <p:nvPr/>
        </p:nvSpPr>
        <p:spPr>
          <a:xfrm>
            <a:off x="581616" y="1141530"/>
            <a:ext cx="11013183" cy="5029390"/>
          </a:xfrm>
          <a:prstGeom prst="rect">
            <a:avLst/>
          </a:prstGeom>
          <a:noFill/>
        </p:spPr>
        <p:txBody>
          <a:bodyPr wrap="square">
            <a:spAutoFit/>
          </a:bodyPr>
          <a:lstStyle/>
          <a:p>
            <a:pPr indent="457200">
              <a:lnSpc>
                <a:spcPct val="150000"/>
              </a:lnSpc>
            </a:pPr>
            <a:r>
              <a:rPr lang="zh-CN" altLang="en-US">
                <a:solidFill>
                  <a:srgbClr val="7F6B5B"/>
                </a:solidFill>
                <a:latin typeface="微软雅黑" panose="020b0503020204020204" pitchFamily="34" charset="-122"/>
                <a:ea typeface="微软雅黑" panose="020b0503020204020204" pitchFamily="34" charset="-122"/>
              </a:rPr>
              <a:t>陨石坑带给人类的宝藏绝不仅限于矿产。加拿大的曼尼古根陨石坑是地球上最醒目的陨石坑之一。它有着独一无二的环形水系。冬季，在加拿大魁北克省茂密的原始森林暗绿色的背景上面，冰封的环状银白色湖泊闪闪发光，成为地球上最绮丽的自然景观之一。加拿大政府在曼尼古根河上修建了三座水电站大坝，将这个陨石坑湖变成了一座大水库，</a:t>
            </a:r>
            <a:r>
              <a:rPr lang="en-US" altLang="zh-CN">
                <a:solidFill>
                  <a:srgbClr val="7F6B5B"/>
                </a:solidFill>
                <a:latin typeface="微软雅黑" panose="020b0503020204020204" pitchFamily="34" charset="-122"/>
                <a:ea typeface="微软雅黑" panose="020b0503020204020204" pitchFamily="34" charset="-122"/>
              </a:rPr>
              <a:t>350</a:t>
            </a:r>
            <a:r>
              <a:rPr lang="zh-CN" altLang="en-US">
                <a:solidFill>
                  <a:srgbClr val="7F6B5B"/>
                </a:solidFill>
                <a:latin typeface="微软雅黑" panose="020b0503020204020204" pitchFamily="34" charset="-122"/>
                <a:ea typeface="微软雅黑" panose="020b0503020204020204" pitchFamily="34" charset="-122"/>
              </a:rPr>
              <a:t>亿立方米的湖水所发的电不仅点亮了魁北克，还输出到美国东北部</a:t>
            </a:r>
          </a:p>
          <a:p>
            <a:pPr indent="457200">
              <a:lnSpc>
                <a:spcPct val="150000"/>
              </a:lnSpc>
            </a:pPr>
            <a:r>
              <a:rPr lang="zh-CN" altLang="en-US">
                <a:solidFill>
                  <a:srgbClr val="7F6B5B"/>
                </a:solidFill>
                <a:latin typeface="微软雅黑" panose="020b0503020204020204" pitchFamily="34" charset="-122"/>
                <a:ea typeface="微软雅黑" panose="020b0503020204020204" pitchFamily="34" charset="-122"/>
              </a:rPr>
              <a:t>陨石坑并不都在荒凉之处，世界上还有一个“繁荣文明的陨石坑”，那便是德国的里斯陨石坑</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四周的山冈像盘子边，古镇纳德林根就坐落在盘底。除了拥有“城堡之乡”的美誉外，它还被称为“躲在陨石坑里的小镇”。从</a:t>
            </a:r>
            <a:r>
              <a:rPr lang="en-US" altLang="zh-CN">
                <a:solidFill>
                  <a:srgbClr val="7F6B5B"/>
                </a:solidFill>
                <a:latin typeface="微软雅黑" panose="020b0503020204020204" pitchFamily="34" charset="-122"/>
                <a:ea typeface="微软雅黑" panose="020b0503020204020204" pitchFamily="34" charset="-122"/>
              </a:rPr>
              <a:t>3000</a:t>
            </a:r>
            <a:r>
              <a:rPr lang="zh-CN" altLang="en-US">
                <a:solidFill>
                  <a:srgbClr val="7F6B5B"/>
                </a:solidFill>
                <a:latin typeface="微软雅黑" panose="020b0503020204020204" pitchFamily="34" charset="-122"/>
                <a:ea typeface="微软雅黑" panose="020b0503020204020204" pitchFamily="34" charset="-122"/>
              </a:rPr>
              <a:t>多年前的古代凯尔特人到古罗马人，从中世纪到现代，里斯陨石坑地区都是欧洲中部重要的文化中心，大量的古代教堂、城堡和修道院遗址见证了它文明的辉煌。</a:t>
            </a:r>
          </a:p>
          <a:p>
            <a:pPr indent="457200">
              <a:lnSpc>
                <a:spcPct val="150000"/>
              </a:lnSpc>
            </a:pPr>
            <a:r>
              <a:rPr lang="zh-CN" altLang="en-US">
                <a:solidFill>
                  <a:srgbClr val="7F6B5B"/>
                </a:solidFill>
                <a:latin typeface="微软雅黑" panose="020b0503020204020204" pitchFamily="34" charset="-122"/>
                <a:ea typeface="微软雅黑" panose="020b0503020204020204" pitchFamily="34" charset="-122"/>
              </a:rPr>
              <a:t>陨石坑还具有重大的科学意义。它们带来的丰富宇宙信息也异常珍贵。在美国，陨石坑是航天员们重要的训练基地，也是研究宇宙飞船如何软着陆的试验场。</a:t>
            </a:r>
          </a:p>
          <a:p>
            <a:pPr indent="457200">
              <a:lnSpc>
                <a:spcPct val="150000"/>
              </a:lnSpc>
            </a:pPr>
            <a:r>
              <a:rPr lang="zh-CN" altLang="en-US">
                <a:solidFill>
                  <a:srgbClr val="7F6B5B"/>
                </a:solidFill>
                <a:latin typeface="微软雅黑" panose="020b0503020204020204" pitchFamily="34" charset="-122"/>
                <a:ea typeface="微软雅黑" panose="020b0503020204020204" pitchFamily="34" charset="-122"/>
              </a:rPr>
              <a:t>陨石坑，地球上宇宙礼物的魔盒，它们还会带给人类怎样新鲜的宝藏，激发出怎样的惊喜呢？</a:t>
            </a:r>
          </a:p>
          <a:p>
            <a:pPr indent="457200" algn="r">
              <a:lnSpc>
                <a:spcPct val="150000"/>
              </a:lnSpc>
            </a:pPr>
            <a:r>
              <a:rPr lang="zh-CN" altLang="en-US">
                <a:solidFill>
                  <a:srgbClr val="7F6B5B"/>
                </a:solidFill>
                <a:latin typeface="微软雅黑" panose="020b0503020204020204" pitchFamily="34" charset="-122"/>
                <a:ea typeface="微软雅黑" panose="020b0503020204020204" pitchFamily="34" charset="-122"/>
              </a:rPr>
              <a:t>（摘编自</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中国国家地理</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855568399"/>
      </p:ext>
    </p:extLst>
  </p:cSld>
  <p:clrMapOvr>
    <a:masterClrMapping/>
  </p:clrMapOvr>
  <p:transition spd="med" advClick="0">
    <p:pull/>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拓展思考</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xmlns="" id="{D36E76F9-1735-4FF3-918F-AF1FF27AD312}"/>
              </a:ext>
            </a:extLst>
          </p:cNvPr>
          <p:cNvSpPr txBox="1"/>
          <p:nvPr/>
        </p:nvSpPr>
        <p:spPr>
          <a:xfrm>
            <a:off x="581616" y="1141530"/>
            <a:ext cx="11013183" cy="3782895"/>
          </a:xfrm>
          <a:prstGeom prst="rect">
            <a:avLst/>
          </a:prstGeom>
          <a:noFill/>
        </p:spPr>
        <p:txBody>
          <a:bodyPr wrap="square">
            <a:spAutoFit/>
          </a:bodyPr>
          <a:lstStyle/>
          <a:p>
            <a:pPr indent="457200">
              <a:lnSpc>
                <a:spcPct val="150000"/>
              </a:lnSpc>
            </a:pPr>
            <a:r>
              <a:rPr lang="zh-CN" altLang="en-US">
                <a:solidFill>
                  <a:srgbClr val="7F6B5B"/>
                </a:solidFill>
                <a:latin typeface="微软雅黑" panose="020b0503020204020204" pitchFamily="34" charset="-122"/>
                <a:ea typeface="微软雅黑" panose="020b0503020204020204" pitchFamily="34" charset="-122"/>
              </a:rPr>
              <a:t>相关链接</a:t>
            </a:r>
          </a:p>
          <a:p>
            <a:pPr indent="457200">
              <a:lnSpc>
                <a:spcPct val="150000"/>
              </a:lnSpc>
            </a:pPr>
            <a:r>
              <a:rPr lang="zh-CN" altLang="en-US">
                <a:solidFill>
                  <a:srgbClr val="7F6B5B"/>
                </a:solidFill>
                <a:latin typeface="微软雅黑" panose="020b0503020204020204" pitchFamily="34" charset="-122"/>
                <a:ea typeface="微软雅黑" panose="020b0503020204020204" pitchFamily="34" charset="-122"/>
              </a:rPr>
              <a:t>①关于地球生命进化的争论从未停止，越来越多的科学家倾向于相信地球生命来自外太空。德国研究人员在两块陨石样本中发现，其氮含量与人体和地球大气层中的氮含量很类似，证明地球大气层现存的氮很可能来自早期的陨石雨。</a:t>
            </a:r>
          </a:p>
          <a:p>
            <a:pPr indent="457200" algn="r">
              <a:lnSpc>
                <a:spcPct val="150000"/>
              </a:lnSpc>
            </a:pPr>
            <a:r>
              <a:rPr lang="zh-CN" altLang="en-US">
                <a:solidFill>
                  <a:srgbClr val="7F6B5B"/>
                </a:solidFill>
                <a:latin typeface="微软雅黑" panose="020b0503020204020204" pitchFamily="34" charset="-122"/>
                <a:ea typeface="微软雅黑" panose="020b0503020204020204" pitchFamily="34" charset="-122"/>
              </a:rPr>
              <a:t>（摘编自</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科技日报</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a:t>
            </a:r>
          </a:p>
          <a:p>
            <a:pPr indent="457200">
              <a:lnSpc>
                <a:spcPct val="150000"/>
              </a:lnSpc>
            </a:pPr>
            <a:r>
              <a:rPr lang="zh-CN" altLang="en-US">
                <a:solidFill>
                  <a:srgbClr val="7F6B5B"/>
                </a:solidFill>
                <a:latin typeface="微软雅黑" panose="020b0503020204020204" pitchFamily="34" charset="-122"/>
                <a:ea typeface="微软雅黑" panose="020b0503020204020204" pitchFamily="34" charset="-122"/>
              </a:rPr>
              <a:t>②陨石是地球以外的宇宙流星脱离原有运行轨道飞快散落到地球或其他行星表面的未燃尽的石质、铁质或是石铁混合的物质，也称“陨星”。大多数陨石来自火星和木星间的小行星带，小部分来自月球和火星。陨石内含数十种已知和未知的矿物。科学家说，地球每天都要接受</a:t>
            </a:r>
            <a:r>
              <a:rPr lang="en-US" altLang="zh-CN">
                <a:solidFill>
                  <a:srgbClr val="7F6B5B"/>
                </a:solidFill>
                <a:latin typeface="微软雅黑" panose="020b0503020204020204" pitchFamily="34" charset="-122"/>
                <a:ea typeface="微软雅黑" panose="020b0503020204020204" pitchFamily="34" charset="-122"/>
              </a:rPr>
              <a:t>5</a:t>
            </a:r>
            <a:r>
              <a:rPr lang="zh-CN" altLang="en-US">
                <a:solidFill>
                  <a:srgbClr val="7F6B5B"/>
                </a:solidFill>
                <a:latin typeface="微软雅黑" panose="020b0503020204020204" pitchFamily="34" charset="-122"/>
                <a:ea typeface="微软雅黑" panose="020b0503020204020204" pitchFamily="34" charset="-122"/>
              </a:rPr>
              <a:t>万吨这样的“礼物”。</a:t>
            </a:r>
          </a:p>
          <a:p>
            <a:pPr indent="457200" algn="r">
              <a:lnSpc>
                <a:spcPct val="150000"/>
              </a:lnSpc>
            </a:pPr>
            <a:r>
              <a:rPr lang="zh-CN" altLang="en-US">
                <a:solidFill>
                  <a:srgbClr val="7F6B5B"/>
                </a:solidFill>
                <a:latin typeface="微软雅黑" panose="020b0503020204020204" pitchFamily="34" charset="-122"/>
                <a:ea typeface="微软雅黑" panose="020b0503020204020204" pitchFamily="34" charset="-122"/>
              </a:rPr>
              <a:t>（摘编自百度百科）</a:t>
            </a:r>
          </a:p>
        </p:txBody>
      </p:sp>
    </p:spTree>
    <p:extLst>
      <p:ext uri="{BB962C8B-B14F-4D97-AF65-F5344CB8AC3E}">
        <p14:creationId xmlns:p14="http://schemas.microsoft.com/office/powerpoint/2010/main" val="1491230205"/>
      </p:ext>
    </p:extLst>
  </p:cSld>
  <p:clrMapOvr>
    <a:masterClrMapping/>
  </p:clrMapOvr>
  <p:transition spd="med" advClick="0">
    <p:pull/>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拓展思考</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xmlns="" id="{D36E76F9-1735-4FF3-918F-AF1FF27AD312}"/>
              </a:ext>
            </a:extLst>
          </p:cNvPr>
          <p:cNvSpPr txBox="1"/>
          <p:nvPr/>
        </p:nvSpPr>
        <p:spPr>
          <a:xfrm>
            <a:off x="693299" y="2152912"/>
            <a:ext cx="11013183" cy="2243050"/>
          </a:xfrm>
          <a:prstGeom prst="rect">
            <a:avLst/>
          </a:prstGeom>
          <a:noFill/>
        </p:spPr>
        <p:txBody>
          <a:bodyPr wrap="square">
            <a:spAutoFit/>
          </a:bodyPr>
          <a:lstStyle/>
          <a:p>
            <a:pPr indent="457200">
              <a:lnSpc>
                <a:spcPct val="150000"/>
              </a:lnSpc>
            </a:pPr>
            <a:r>
              <a:rPr lang="zh-CN" altLang="en-US" sz="2400" b="1">
                <a:solidFill>
                  <a:srgbClr val="7F6B5B"/>
                </a:solidFill>
                <a:latin typeface="微软雅黑" panose="020b0503020204020204" pitchFamily="34" charset="-122"/>
                <a:ea typeface="微软雅黑" panose="020b0503020204020204" pitchFamily="34" charset="-122"/>
              </a:rPr>
              <a:t>问题：文章结尾说陨石坑是“地球上宇宙礼物的魔盒”。请探析陨石坑被称为“魔盒”的原因。</a:t>
            </a:r>
          </a:p>
          <a:p>
            <a:pPr indent="457200">
              <a:lnSpc>
                <a:spcPct val="150000"/>
              </a:lnSpc>
            </a:pPr>
            <a:r>
              <a:rPr lang="zh-CN" altLang="en-US" sz="2400">
                <a:latin typeface="微软雅黑" panose="020b0503020204020204" pitchFamily="34" charset="-122"/>
                <a:ea typeface="微软雅黑" panose="020b0503020204020204" pitchFamily="34" charset="-122"/>
              </a:rPr>
              <a:t>明确    ①陨石坑很神奇：催生丰富的矿产，成就独特的景观。②陨石坑很神秘：有未知的宝藏和秘密等待人们探寻、发现。</a:t>
            </a:r>
          </a:p>
        </p:txBody>
      </p:sp>
    </p:spTree>
    <p:extLst>
      <p:ext uri="{BB962C8B-B14F-4D97-AF65-F5344CB8AC3E}">
        <p14:creationId xmlns:p14="http://schemas.microsoft.com/office/powerpoint/2010/main" val="2263362380"/>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dissolve">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itchFamily="34" charset="-122"/>
              <a:ea typeface="微软雅黑" pitchFamily="34" charset="-122"/>
            </a:endParaRPr>
          </a:p>
        </p:txBody>
      </p:sp>
      <p:sp>
        <p:nvSpPr>
          <p:cNvPr id="6" name="Freeform 5">
            <a:extLst>
              <a:ext uri="{FF2B5EF4-FFF2-40B4-BE49-F238E27FC236}">
                <a16:creationId xmlns:a16="http://schemas.microsoft.com/office/drawing/2014/main" xmlns="" id="{59CFE887-66B3-45B4-93D6-4029D61F3A6F}"/>
              </a:ext>
            </a:extLst>
          </p:cNvPr>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pic>
        <p:nvPicPr>
          <p:cNvPr id="10" name="New picture" hidden="1"/>
          <p:cNvPicPr/>
          <p:nvPr/>
        </p:nvPicPr>
        <p:blipFill>
          <a:blip r:embed="rId4"/>
          <a:stretch>
            <a:fillRect/>
          </a:stretch>
        </p:blipFill>
        <p:spPr>
          <a:xfrm>
            <a:off x="10833100" y="11468100"/>
            <a:ext cx="406400" cy="304800"/>
          </a:xfrm>
          <a:prstGeom prst="cube">
            <a:avLst/>
          </a:prstGeom>
        </p:spPr>
      </p:pic>
    </p:spTree>
    <p:extLst>
      <p:ext uri="{BB962C8B-B14F-4D97-AF65-F5344CB8AC3E}">
        <p14:creationId xmlns:p14="http://schemas.microsoft.com/office/powerpoint/2010/main" val="1436957785"/>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1296304894"/>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a:extLst>
              <a:ext uri="{FF2B5EF4-FFF2-40B4-BE49-F238E27FC236}">
                <a16:creationId xmlns:a16="http://schemas.microsoft.com/office/drawing/2014/main" xmlns="" id="{E5CA6277-DE31-4479-8A5B-25ECDAFE78FC}"/>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extLst>
      <p:ext uri="{BB962C8B-B14F-4D97-AF65-F5344CB8AC3E}">
        <p14:creationId xmlns:p14="http://schemas.microsoft.com/office/powerpoint/2010/main" val="2211058572"/>
      </p:ext>
    </p:extLst>
  </p:cSld>
  <p:clrMapOvr>
    <a:masterClrMapping/>
  </p:clrMapOvr>
  <p:transition spd="med" advClick="0">
    <p:pull/>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xmlns="" id="{D45A875F-60C3-43B0-BDAC-0122159E1E6A}"/>
              </a:ext>
            </a:extLst>
          </p:cNvPr>
          <p:cNvSpPr txBox="1"/>
          <p:nvPr/>
        </p:nvSpPr>
        <p:spPr>
          <a:xfrm>
            <a:off x="605614" y="2114077"/>
            <a:ext cx="7766517" cy="1705403"/>
          </a:xfrm>
          <a:prstGeom prst="rect">
            <a:avLst/>
          </a:prstGeom>
          <a:noFill/>
        </p:spPr>
        <p:txBody>
          <a:bodyPr wrap="square">
            <a:spAutoFit/>
          </a:bodyPr>
          <a:lstStyle/>
          <a:p>
            <a:pPr indent="457200" algn="just">
              <a:lnSpc>
                <a:spcPct val="150000"/>
              </a:lnSpc>
              <a:spcAft>
                <a:spcPts val="1000"/>
              </a:spcAft>
            </a:pPr>
            <a:r>
              <a:rPr lang="zh-CN" altLang="en-US"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关增建</a:t>
            </a:r>
            <a:r>
              <a:rPr lang="zh-CN" altLang="en-US" kern="100">
                <a:latin typeface="微软雅黑" panose="020b0503020204020204" pitchFamily="34" charset="-122"/>
                <a:ea typeface="微软雅黑" panose="020b0503020204020204" pitchFamily="34" charset="-122"/>
                <a:cs typeface="Arial" panose="020b0604020202020204" pitchFamily="34" charset="0"/>
              </a:rPr>
              <a:t>，</a:t>
            </a:r>
            <a:r>
              <a:rPr lang="en-US" altLang="zh-CN" kern="100">
                <a:latin typeface="微软雅黑" panose="020b0503020204020204" pitchFamily="34" charset="-122"/>
                <a:ea typeface="微软雅黑" panose="020b0503020204020204" pitchFamily="34" charset="-122"/>
                <a:cs typeface="Arial" panose="020b0604020202020204" pitchFamily="34" charset="0"/>
              </a:rPr>
              <a:t>1956</a:t>
            </a:r>
            <a:r>
              <a:rPr lang="zh-CN" altLang="en-US" kern="100">
                <a:latin typeface="微软雅黑" panose="020b0503020204020204" pitchFamily="34" charset="-122"/>
                <a:ea typeface="微软雅黑" panose="020b0503020204020204" pitchFamily="34" charset="-122"/>
                <a:cs typeface="Arial" panose="020b0604020202020204" pitchFamily="34" charset="0"/>
              </a:rPr>
              <a:t>年生，博士生导师，教授。</a:t>
            </a:r>
            <a:r>
              <a:rPr lang="en-US" altLang="zh-CN" kern="100">
                <a:latin typeface="微软雅黑" panose="020b0503020204020204" pitchFamily="34" charset="-122"/>
                <a:ea typeface="微软雅黑" panose="020b0503020204020204" pitchFamily="34" charset="-122"/>
                <a:cs typeface="Arial" panose="020b0604020202020204" pitchFamily="34" charset="0"/>
              </a:rPr>
              <a:t>1990</a:t>
            </a:r>
            <a:r>
              <a:rPr lang="zh-CN" altLang="en-US" kern="100">
                <a:latin typeface="微软雅黑" panose="020b0503020204020204" pitchFamily="34" charset="-122"/>
                <a:ea typeface="微软雅黑" panose="020b0503020204020204" pitchFamily="34" charset="-122"/>
                <a:cs typeface="Arial" panose="020b0604020202020204" pitchFamily="34" charset="0"/>
              </a:rPr>
              <a:t>年毕业于中国科技大学，获科学史博士学位。同年入郑州大学工作，</a:t>
            </a:r>
            <a:r>
              <a:rPr lang="en-US" altLang="zh-CN" kern="100">
                <a:latin typeface="微软雅黑" panose="020b0503020204020204" pitchFamily="34" charset="-122"/>
                <a:ea typeface="微软雅黑" panose="020b0503020204020204" pitchFamily="34" charset="-122"/>
                <a:cs typeface="Arial" panose="020b0604020202020204" pitchFamily="34" charset="0"/>
              </a:rPr>
              <a:t>1995</a:t>
            </a:r>
            <a:r>
              <a:rPr lang="zh-CN" altLang="en-US" kern="100">
                <a:latin typeface="微软雅黑" panose="020b0503020204020204" pitchFamily="34" charset="-122"/>
                <a:ea typeface="微软雅黑" panose="020b0503020204020204" pitchFamily="34" charset="-122"/>
                <a:cs typeface="Arial" panose="020b0604020202020204" pitchFamily="34" charset="0"/>
              </a:rPr>
              <a:t>年任郑州大学文博学院院长。</a:t>
            </a:r>
            <a:r>
              <a:rPr lang="en-US" altLang="zh-CN"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2000</a:t>
            </a:r>
            <a:r>
              <a:rPr lang="zh-CN" altLang="en-US"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年调入上海交通大学，后任上海交通大学人文学院科学史与科学哲学系教授，博士生导师</a:t>
            </a:r>
            <a:r>
              <a:rPr lang="zh-CN" altLang="en-US" kern="100">
                <a:latin typeface="微软雅黑" panose="020b0503020204020204" pitchFamily="34" charset="-122"/>
                <a:ea typeface="微软雅黑" panose="020b0503020204020204" pitchFamily="34" charset="-122"/>
                <a:cs typeface="Arial" panose="020b0604020202020204" pitchFamily="34" charset="0"/>
              </a:rPr>
              <a:t>，人文学院常务副院长、党总支书记。</a:t>
            </a:r>
          </a:p>
        </p:txBody>
      </p:sp>
      <p:pic>
        <p:nvPicPr>
          <p:cNvPr id="3" name="图片 2">
            <a:extLst>
              <a:ext uri="{FF2B5EF4-FFF2-40B4-BE49-F238E27FC236}">
                <a16:creationId xmlns:a16="http://schemas.microsoft.com/office/drawing/2014/main" xmlns="" id="{BC3BA792-857B-452D-A7B3-0C676B7637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0999" y="1533006"/>
            <a:ext cx="2444567" cy="306102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56510473"/>
      </p:ext>
    </p:extLst>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xmlns="" id="{D45A875F-60C3-43B0-BDAC-0122159E1E6A}"/>
              </a:ext>
            </a:extLst>
          </p:cNvPr>
          <p:cNvSpPr txBox="1"/>
          <p:nvPr/>
        </p:nvSpPr>
        <p:spPr>
          <a:xfrm>
            <a:off x="749614" y="1613262"/>
            <a:ext cx="6096029" cy="3731214"/>
          </a:xfrm>
          <a:prstGeom prst="rect">
            <a:avLst/>
          </a:prstGeom>
          <a:noFill/>
        </p:spPr>
        <p:txBody>
          <a:bodyPr wrap="square">
            <a:spAutoFit/>
          </a:bodyPr>
          <a:lstStyle/>
          <a:p>
            <a:pPr indent="457200" algn="just">
              <a:lnSpc>
                <a:spcPct val="150000"/>
              </a:lnSpc>
              <a:spcAft>
                <a:spcPts val="1000"/>
              </a:spcAft>
            </a:pPr>
            <a:r>
              <a:rPr lang="zh-CN" altLang="en-US" sz="2000" kern="100">
                <a:latin typeface="微软雅黑" panose="020b0503020204020204" pitchFamily="34" charset="-122"/>
                <a:ea typeface="微软雅黑" panose="020b0503020204020204" pitchFamily="34" charset="-122"/>
                <a:cs typeface="Arial" panose="020b0604020202020204" pitchFamily="34" charset="0"/>
              </a:rPr>
              <a:t>中国古代关于宇宙结构学说的争论有很多，其中浑盖之争</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浑天说和盖天说的争论最为严重。浑天说与盖天说是中国古代天文学上两大主流学派的理论，两派都创造了许多天文仪器，用于观测、记录、研究和演示天象。浑天学派的浑天仪和浑象奇瑰雄浑，在历史上备受推崇；盖天学派的圭表也广为世人所知。今天再进行浑盖之争当然已经毫无意义，但如果把盖天图仪纳入人类天文学史，则依然是很有意义的。</a:t>
            </a:r>
          </a:p>
        </p:txBody>
      </p:sp>
      <p:pic>
        <p:nvPicPr>
          <p:cNvPr id="3" name="图片 2">
            <a:extLst>
              <a:ext uri="{FF2B5EF4-FFF2-40B4-BE49-F238E27FC236}">
                <a16:creationId xmlns:a16="http://schemas.microsoft.com/office/drawing/2014/main" xmlns="" id="{809FC4CA-3FE3-4219-84D1-F7F8707F0D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9588" y="2073958"/>
            <a:ext cx="3620989" cy="27100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69663984"/>
      </p:ext>
    </p:extLst>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a:extLst>
              <a:ext uri="{FF2B5EF4-FFF2-40B4-BE49-F238E27FC236}">
                <a16:creationId xmlns:a16="http://schemas.microsoft.com/office/drawing/2014/main" xmlns="" id="{18BC6FB9-CB3A-4AE5-80E5-DF776C96D2CA}"/>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extLst>
      <p:ext uri="{BB962C8B-B14F-4D97-AF65-F5344CB8AC3E}">
        <p14:creationId xmlns:p14="http://schemas.microsoft.com/office/powerpoint/2010/main" val="783444150"/>
      </p:ext>
    </p:extLst>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xmlns="" id="{7AEC7AC1-B9DC-4179-8633-F39E7622A5B6}"/>
              </a:ext>
            </a:extLst>
          </p:cNvPr>
          <p:cNvSpPr txBox="1"/>
          <p:nvPr/>
        </p:nvSpPr>
        <p:spPr>
          <a:xfrm>
            <a:off x="983432" y="344684"/>
            <a:ext cx="1638590"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endParaRPr lang="zh-CN" altLang="en-US" sz="1400">
              <a:solidFill>
                <a:srgbClr val="4C4C4C"/>
              </a:solidFill>
              <a:latin typeface="微软雅黑" pitchFamily="34" charset="-122"/>
              <a:ea typeface="微软雅黑" pitchFamily="34" charset="-122"/>
            </a:endParaRPr>
          </a:p>
        </p:txBody>
      </p:sp>
      <p:sp>
        <p:nvSpPr>
          <p:cNvPr id="2" name="文本框 1">
            <a:extLst>
              <a:ext uri="{FF2B5EF4-FFF2-40B4-BE49-F238E27FC236}">
                <a16:creationId xmlns:a16="http://schemas.microsoft.com/office/drawing/2014/main" xmlns="" id="{29222173-966E-B840-A1E6-79C5D7AEF3C8}"/>
              </a:ext>
            </a:extLst>
          </p:cNvPr>
          <p:cNvSpPr txBox="1"/>
          <p:nvPr/>
        </p:nvSpPr>
        <p:spPr>
          <a:xfrm>
            <a:off x="1118711" y="790650"/>
            <a:ext cx="9624772" cy="5860387"/>
          </a:xfrm>
          <a:prstGeom prst="rect">
            <a:avLst/>
          </a:prstGeom>
          <a:noFill/>
        </p:spPr>
        <p:txBody>
          <a:bodyPr wrap="square" rtlCol="0">
            <a:spAutoFit/>
          </a:bodyPr>
          <a:lstStyle/>
          <a:p>
            <a:pPr>
              <a:lnSpc>
                <a:spcPct val="150000"/>
              </a:lnSpc>
            </a:pPr>
            <a:r>
              <a:rPr lang="en-US" altLang="zh-CN" b="1">
                <a:latin typeface="Microsoft YaHei" panose="020b0503020204020204" pitchFamily="34" charset="-122"/>
                <a:ea typeface="Microsoft YaHei" panose="020b0503020204020204" pitchFamily="34" charset="-122"/>
              </a:rPr>
              <a:t>1.</a:t>
            </a:r>
            <a:r>
              <a:rPr lang="zh-CN" altLang="zh-CN" b="1">
                <a:latin typeface="Microsoft YaHei" panose="020b0503020204020204" pitchFamily="34" charset="-122"/>
                <a:ea typeface="Microsoft YaHei" panose="020b0503020204020204" pitchFamily="34" charset="-122"/>
              </a:rPr>
              <a:t>明确字音。</a:t>
            </a:r>
            <a:endParaRPr lang="zh-CN" altLang="zh-CN">
              <a:latin typeface="Microsoft YaHei" panose="020b0503020204020204" pitchFamily="34" charset="-122"/>
              <a:ea typeface="Microsoft YaHei" panose="020b0503020204020204" pitchFamily="34" charset="-122"/>
            </a:endParaRPr>
          </a:p>
          <a:p>
            <a:pPr>
              <a:lnSpc>
                <a:spcPct val="150000"/>
              </a:lnSpc>
            </a:pPr>
            <a:r>
              <a:rPr lang="zh-CN" altLang="zh-CN">
                <a:latin typeface="Microsoft YaHei" panose="020b0503020204020204" pitchFamily="34" charset="-122"/>
                <a:ea typeface="Microsoft YaHei" panose="020b0503020204020204" pitchFamily="34" charset="-122"/>
              </a:rPr>
              <a:t>安谧（</a:t>
            </a:r>
            <a:r>
              <a:rPr lang="en-US" altLang="zh-CN" b="1" err="1">
                <a:solidFill>
                  <a:srgbClr val="FF0000"/>
                </a:solidFill>
                <a:latin typeface="Microsoft YaHei" panose="020b0503020204020204" pitchFamily="34" charset="-122"/>
                <a:ea typeface="Microsoft YaHei" panose="020b0503020204020204" pitchFamily="34" charset="-122"/>
              </a:rPr>
              <a:t>mì</a:t>
            </a:r>
            <a:r>
              <a:rPr lang="zh-CN" altLang="zh-CN">
                <a:latin typeface="Microsoft YaHei" panose="020b0503020204020204" pitchFamily="34" charset="-122"/>
                <a:ea typeface="Microsoft YaHei" panose="020b0503020204020204" pitchFamily="34" charset="-122"/>
              </a:rPr>
              <a:t>） </a:t>
            </a:r>
            <a:r>
              <a:rPr lang="en-US" altLang="zh-CN">
                <a:latin typeface="Microsoft YaHei" panose="020b0503020204020204" pitchFamily="34" charset="-122"/>
                <a:ea typeface="Microsoft YaHei" panose="020b0503020204020204" pitchFamily="34" charset="-122"/>
              </a:rPr>
              <a:t>   </a:t>
            </a:r>
            <a:r>
              <a:rPr lang="zh-CN" altLang="en-US">
                <a:latin typeface="Microsoft YaHei" panose="020b0503020204020204" pitchFamily="34" charset="-122"/>
                <a:ea typeface="Microsoft YaHei" panose="020b0503020204020204" pitchFamily="34" charset="-122"/>
              </a:rPr>
              <a:t>  </a:t>
            </a:r>
            <a:r>
              <a:rPr lang="zh-CN" altLang="zh-CN">
                <a:latin typeface="Microsoft YaHei" panose="020b0503020204020204" pitchFamily="34" charset="-122"/>
                <a:ea typeface="Microsoft YaHei" panose="020b0503020204020204" pitchFamily="34" charset="-122"/>
              </a:rPr>
              <a:t>圭臬</a:t>
            </a:r>
            <a:r>
              <a:rPr lang="en-US" altLang="zh-CN">
                <a:latin typeface="Microsoft YaHei" panose="020b0503020204020204" pitchFamily="34" charset="-122"/>
                <a:ea typeface="Microsoft YaHei" panose="020b0503020204020204" pitchFamily="34" charset="-122"/>
              </a:rPr>
              <a:t>(</a:t>
            </a:r>
            <a:r>
              <a:rPr lang="en-US" altLang="zh-CN" b="1" err="1">
                <a:solidFill>
                  <a:srgbClr val="FF0000"/>
                </a:solidFill>
                <a:latin typeface="Microsoft YaHei" panose="020b0503020204020204" pitchFamily="34" charset="-122"/>
                <a:ea typeface="Microsoft YaHei" panose="020b0503020204020204" pitchFamily="34" charset="-122"/>
              </a:rPr>
              <a:t>ɡuī</a:t>
            </a:r>
            <a:r>
              <a:rPr lang="en-US" altLang="zh-CN">
                <a:latin typeface="Microsoft YaHei" panose="020b0503020204020204" pitchFamily="34" charset="-122"/>
                <a:ea typeface="Microsoft YaHei" panose="020b0503020204020204" pitchFamily="34" charset="-122"/>
              </a:rPr>
              <a:t> </a:t>
            </a:r>
            <a:r>
              <a:rPr lang="en-US" altLang="zh-CN" b="1" err="1">
                <a:solidFill>
                  <a:srgbClr val="FF0000"/>
                </a:solidFill>
                <a:latin typeface="Microsoft YaHei" panose="020b0503020204020204" pitchFamily="34" charset="-122"/>
                <a:ea typeface="Microsoft YaHei" panose="020b0503020204020204" pitchFamily="34" charset="-122"/>
              </a:rPr>
              <a:t>niè</a:t>
            </a:r>
            <a:r>
              <a:rPr lang="en-US" altLang="zh-CN">
                <a:latin typeface="Microsoft YaHei" panose="020b0503020204020204" pitchFamily="34" charset="-122"/>
                <a:ea typeface="Microsoft YaHei" panose="020b0503020204020204" pitchFamily="34" charset="-122"/>
              </a:rPr>
              <a:t>)    </a:t>
            </a:r>
            <a:r>
              <a:rPr lang="zh-CN" altLang="zh-CN">
                <a:latin typeface="Microsoft YaHei" panose="020b0503020204020204" pitchFamily="34" charset="-122"/>
                <a:ea typeface="Microsoft YaHei" panose="020b0503020204020204" pitchFamily="34" charset="-122"/>
              </a:rPr>
              <a:t>眼瞀</a:t>
            </a:r>
            <a:r>
              <a:rPr lang="en-US" altLang="zh-CN">
                <a:latin typeface="Microsoft YaHei" panose="020b0503020204020204" pitchFamily="34" charset="-122"/>
                <a:ea typeface="Microsoft YaHei" panose="020b0503020204020204" pitchFamily="34" charset="-122"/>
              </a:rPr>
              <a:t>(</a:t>
            </a:r>
            <a:r>
              <a:rPr lang="en-US" altLang="zh-CN" b="1" err="1">
                <a:solidFill>
                  <a:srgbClr val="FF0000"/>
                </a:solidFill>
                <a:latin typeface="Microsoft YaHei" panose="020b0503020204020204" pitchFamily="34" charset="-122"/>
                <a:ea typeface="Microsoft YaHei" panose="020b0503020204020204" pitchFamily="34" charset="-122"/>
              </a:rPr>
              <a:t>mào</a:t>
            </a:r>
            <a:r>
              <a:rPr lang="en-US" altLang="zh-CN">
                <a:latin typeface="Microsoft YaHei" panose="020b0503020204020204" pitchFamily="34" charset="-122"/>
                <a:ea typeface="Microsoft YaHei" panose="020b0503020204020204" pitchFamily="34" charset="-122"/>
              </a:rPr>
              <a:t>)</a:t>
            </a:r>
            <a:endParaRPr lang="zh-CN" altLang="zh-CN">
              <a:latin typeface="Microsoft YaHei" panose="020b0503020204020204" pitchFamily="34" charset="-122"/>
              <a:ea typeface="Microsoft YaHei" panose="020b0503020204020204" pitchFamily="34" charset="-122"/>
            </a:endParaRPr>
          </a:p>
          <a:p>
            <a:pPr>
              <a:lnSpc>
                <a:spcPct val="150000"/>
              </a:lnSpc>
            </a:pPr>
            <a:r>
              <a:rPr lang="zh-CN" altLang="zh-CN">
                <a:latin typeface="Microsoft YaHei" panose="020b0503020204020204" pitchFamily="34" charset="-122"/>
                <a:ea typeface="Microsoft YaHei" panose="020b0503020204020204" pitchFamily="34" charset="-122"/>
              </a:rPr>
              <a:t>炽热（</a:t>
            </a:r>
            <a:r>
              <a:rPr lang="en-US" altLang="zh-CN" b="1" err="1">
                <a:solidFill>
                  <a:srgbClr val="FF0000"/>
                </a:solidFill>
                <a:latin typeface="Microsoft YaHei" panose="020b0503020204020204" pitchFamily="34" charset="-122"/>
                <a:ea typeface="Microsoft YaHei" panose="020b0503020204020204" pitchFamily="34" charset="-122"/>
              </a:rPr>
              <a:t>chì</a:t>
            </a:r>
            <a:r>
              <a:rPr lang="zh-CN" altLang="zh-CN">
                <a:latin typeface="Microsoft YaHei" panose="020b0503020204020204" pitchFamily="34" charset="-122"/>
                <a:ea typeface="Microsoft YaHei" panose="020b0503020204020204" pitchFamily="34" charset="-122"/>
              </a:rPr>
              <a:t>） </a:t>
            </a:r>
            <a:r>
              <a:rPr lang="en-US" altLang="zh-CN">
                <a:latin typeface="Microsoft YaHei" panose="020b0503020204020204" pitchFamily="34" charset="-122"/>
                <a:ea typeface="Microsoft YaHei" panose="020b0503020204020204" pitchFamily="34" charset="-122"/>
              </a:rPr>
              <a:t>  </a:t>
            </a:r>
            <a:r>
              <a:rPr lang="zh-CN" altLang="en-US">
                <a:latin typeface="Microsoft YaHei" panose="020b0503020204020204" pitchFamily="34" charset="-122"/>
                <a:ea typeface="Microsoft YaHei" panose="020b0503020204020204" pitchFamily="34" charset="-122"/>
              </a:rPr>
              <a:t>  </a:t>
            </a:r>
            <a:r>
              <a:rPr lang="zh-CN" altLang="zh-CN">
                <a:latin typeface="Microsoft YaHei" panose="020b0503020204020204" pitchFamily="34" charset="-122"/>
                <a:ea typeface="Microsoft YaHei" panose="020b0503020204020204" pitchFamily="34" charset="-122"/>
              </a:rPr>
              <a:t>晷影</a:t>
            </a:r>
            <a:r>
              <a:rPr lang="en-US" altLang="zh-CN">
                <a:latin typeface="Microsoft YaHei" panose="020b0503020204020204" pitchFamily="34" charset="-122"/>
                <a:ea typeface="Microsoft YaHei" panose="020b0503020204020204" pitchFamily="34" charset="-122"/>
              </a:rPr>
              <a:t>(</a:t>
            </a:r>
            <a:r>
              <a:rPr lang="en-US" altLang="zh-CN" b="1" err="1">
                <a:solidFill>
                  <a:srgbClr val="FF0000"/>
                </a:solidFill>
                <a:latin typeface="Microsoft YaHei" panose="020b0503020204020204" pitchFamily="34" charset="-122"/>
                <a:ea typeface="Microsoft YaHei" panose="020b0503020204020204" pitchFamily="34" charset="-122"/>
              </a:rPr>
              <a:t>ɡuǐ</a:t>
            </a:r>
            <a:r>
              <a:rPr lang="en-US" altLang="zh-CN">
                <a:latin typeface="Microsoft YaHei" panose="020b0503020204020204" pitchFamily="34" charset="-122"/>
                <a:ea typeface="Microsoft YaHei" panose="020b0503020204020204" pitchFamily="34" charset="-122"/>
              </a:rPr>
              <a:t>)        </a:t>
            </a:r>
            <a:r>
              <a:rPr lang="zh-CN" altLang="zh-CN">
                <a:latin typeface="Microsoft YaHei" panose="020b0503020204020204" pitchFamily="34" charset="-122"/>
                <a:ea typeface="Microsoft YaHei" panose="020b0503020204020204" pitchFamily="34" charset="-122"/>
              </a:rPr>
              <a:t>相形见绌</a:t>
            </a:r>
            <a:r>
              <a:rPr lang="en-US" altLang="zh-CN">
                <a:latin typeface="Microsoft YaHei" panose="020b0503020204020204" pitchFamily="34" charset="-122"/>
                <a:ea typeface="Microsoft YaHei" panose="020b0503020204020204" pitchFamily="34" charset="-122"/>
              </a:rPr>
              <a:t>(</a:t>
            </a:r>
            <a:r>
              <a:rPr lang="en-US" altLang="zh-CN" b="1" err="1">
                <a:solidFill>
                  <a:srgbClr val="FF0000"/>
                </a:solidFill>
                <a:latin typeface="Microsoft YaHei" panose="020b0503020204020204" pitchFamily="34" charset="-122"/>
                <a:ea typeface="Microsoft YaHei" panose="020b0503020204020204" pitchFamily="34" charset="-122"/>
              </a:rPr>
              <a:t>chù</a:t>
            </a:r>
            <a:r>
              <a:rPr lang="en-US" altLang="zh-CN">
                <a:latin typeface="Microsoft YaHei" panose="020b0503020204020204" pitchFamily="34" charset="-122"/>
                <a:ea typeface="Microsoft YaHei" panose="020b0503020204020204" pitchFamily="34" charset="-122"/>
              </a:rPr>
              <a:t>)</a:t>
            </a:r>
            <a:endParaRPr lang="zh-CN" altLang="zh-CN">
              <a:latin typeface="Microsoft YaHei" panose="020b0503020204020204" pitchFamily="34" charset="-122"/>
              <a:ea typeface="Microsoft YaHei" panose="020b0503020204020204" pitchFamily="34" charset="-122"/>
            </a:endParaRPr>
          </a:p>
          <a:p>
            <a:pPr>
              <a:lnSpc>
                <a:spcPct val="150000"/>
              </a:lnSpc>
            </a:pPr>
            <a:r>
              <a:rPr lang="zh-CN" altLang="zh-CN">
                <a:latin typeface="Microsoft YaHei" panose="020b0503020204020204" pitchFamily="34" charset="-122"/>
                <a:ea typeface="Microsoft YaHei" panose="020b0503020204020204" pitchFamily="34" charset="-122"/>
              </a:rPr>
              <a:t>勾股（</a:t>
            </a:r>
            <a:r>
              <a:rPr lang="en-US" altLang="zh-CN" b="1" err="1">
                <a:solidFill>
                  <a:srgbClr val="FF0000"/>
                </a:solidFill>
                <a:latin typeface="Microsoft YaHei" panose="020b0503020204020204" pitchFamily="34" charset="-122"/>
                <a:ea typeface="Microsoft YaHei" panose="020b0503020204020204" pitchFamily="34" charset="-122"/>
              </a:rPr>
              <a:t>ɡōu</a:t>
            </a:r>
            <a:r>
              <a:rPr lang="zh-CN" altLang="zh-CN">
                <a:latin typeface="Microsoft YaHei" panose="020b0503020204020204" pitchFamily="34" charset="-122"/>
                <a:ea typeface="Microsoft YaHei" panose="020b0503020204020204" pitchFamily="34" charset="-122"/>
              </a:rPr>
              <a:t>） </a:t>
            </a:r>
            <a:r>
              <a:rPr lang="en-US" altLang="zh-CN">
                <a:latin typeface="Microsoft YaHei" panose="020b0503020204020204" pitchFamily="34" charset="-122"/>
                <a:ea typeface="Microsoft YaHei" panose="020b0503020204020204" pitchFamily="34" charset="-122"/>
              </a:rPr>
              <a:t>  </a:t>
            </a:r>
            <a:r>
              <a:rPr lang="zh-CN" altLang="zh-CN">
                <a:latin typeface="Microsoft YaHei" panose="020b0503020204020204" pitchFamily="34" charset="-122"/>
                <a:ea typeface="Microsoft YaHei" panose="020b0503020204020204" pitchFamily="34" charset="-122"/>
              </a:rPr>
              <a:t>周髀（</a:t>
            </a:r>
            <a:r>
              <a:rPr lang="en-US" altLang="zh-CN" b="1" err="1">
                <a:solidFill>
                  <a:srgbClr val="FF0000"/>
                </a:solidFill>
                <a:latin typeface="Microsoft YaHei" panose="020b0503020204020204" pitchFamily="34" charset="-122"/>
                <a:ea typeface="Microsoft YaHei" panose="020b0503020204020204" pitchFamily="34" charset="-122"/>
              </a:rPr>
              <a:t>bì</a:t>
            </a:r>
            <a:r>
              <a:rPr lang="zh-CN" altLang="zh-CN">
                <a:latin typeface="Microsoft YaHei" panose="020b0503020204020204" pitchFamily="34" charset="-122"/>
                <a:ea typeface="Microsoft YaHei" panose="020b0503020204020204" pitchFamily="34" charset="-122"/>
              </a:rPr>
              <a:t>）</a:t>
            </a:r>
          </a:p>
          <a:p>
            <a:pPr>
              <a:lnSpc>
                <a:spcPct val="150000"/>
              </a:lnSpc>
            </a:pPr>
            <a:r>
              <a:rPr lang="en-US" altLang="zh-CN" b="1">
                <a:latin typeface="Microsoft YaHei" panose="020b0503020204020204" pitchFamily="34" charset="-122"/>
                <a:ea typeface="Microsoft YaHei" panose="020b0503020204020204" pitchFamily="34" charset="-122"/>
              </a:rPr>
              <a:t>2.</a:t>
            </a:r>
            <a:r>
              <a:rPr lang="zh-CN" altLang="zh-CN" b="1">
                <a:latin typeface="Microsoft YaHei" panose="020b0503020204020204" pitchFamily="34" charset="-122"/>
                <a:ea typeface="Microsoft YaHei" panose="020b0503020204020204" pitchFamily="34" charset="-122"/>
              </a:rPr>
              <a:t>解释词语</a:t>
            </a:r>
            <a:endParaRPr lang="zh-CN" altLang="zh-CN">
              <a:latin typeface="Microsoft YaHei" panose="020b0503020204020204" pitchFamily="34" charset="-122"/>
              <a:ea typeface="Microsoft YaHei" panose="020b0503020204020204" pitchFamily="34" charset="-122"/>
            </a:endParaRPr>
          </a:p>
          <a:p>
            <a:pPr>
              <a:lnSpc>
                <a:spcPct val="150000"/>
              </a:lnSpc>
            </a:pPr>
            <a:r>
              <a:rPr lang="zh-CN" altLang="zh-CN">
                <a:latin typeface="Microsoft YaHei" panose="020b0503020204020204" pitchFamily="34" charset="-122"/>
                <a:ea typeface="Microsoft YaHei" panose="020b0503020204020204" pitchFamily="34" charset="-122"/>
              </a:rPr>
              <a:t>①旷世：</a:t>
            </a:r>
            <a:r>
              <a:rPr lang="zh-CN" altLang="zh-CN" b="1">
                <a:solidFill>
                  <a:srgbClr val="FF0000"/>
                </a:solidFill>
                <a:latin typeface="Microsoft YaHei" panose="020b0503020204020204" pitchFamily="34" charset="-122"/>
                <a:ea typeface="Microsoft YaHei" panose="020b0503020204020204" pitchFamily="34" charset="-122"/>
              </a:rPr>
              <a:t>当代没有人或事物能够相比；经历很长久的时间。</a:t>
            </a:r>
          </a:p>
          <a:p>
            <a:pPr>
              <a:lnSpc>
                <a:spcPct val="150000"/>
              </a:lnSpc>
            </a:pPr>
            <a:r>
              <a:rPr lang="zh-CN" altLang="zh-CN">
                <a:latin typeface="Microsoft YaHei" panose="020b0503020204020204" pitchFamily="34" charset="-122"/>
                <a:ea typeface="Microsoft YaHei" panose="020b0503020204020204" pitchFamily="34" charset="-122"/>
              </a:rPr>
              <a:t>②眼瞀：</a:t>
            </a:r>
            <a:r>
              <a:rPr lang="zh-CN" altLang="zh-CN" b="1">
                <a:solidFill>
                  <a:srgbClr val="FF0000"/>
                </a:solidFill>
                <a:latin typeface="Microsoft YaHei" panose="020b0503020204020204" pitchFamily="34" charset="-122"/>
                <a:ea typeface="Microsoft YaHei" panose="020b0503020204020204" pitchFamily="34" charset="-122"/>
              </a:rPr>
              <a:t>眼睛昏花。</a:t>
            </a:r>
          </a:p>
          <a:p>
            <a:pPr>
              <a:lnSpc>
                <a:spcPct val="150000"/>
              </a:lnSpc>
            </a:pPr>
            <a:r>
              <a:rPr lang="zh-CN" altLang="zh-CN">
                <a:latin typeface="Microsoft YaHei" panose="020b0503020204020204" pitchFamily="34" charset="-122"/>
                <a:ea typeface="Microsoft YaHei" panose="020b0503020204020204" pitchFamily="34" charset="-122"/>
              </a:rPr>
              <a:t>③精绝：</a:t>
            </a:r>
            <a:r>
              <a:rPr lang="zh-CN" altLang="zh-CN" b="1">
                <a:solidFill>
                  <a:srgbClr val="FF0000"/>
                </a:solidFill>
                <a:latin typeface="Microsoft YaHei" panose="020b0503020204020204" pitchFamily="34" charset="-122"/>
                <a:ea typeface="Microsoft YaHei" panose="020b0503020204020204" pitchFamily="34" charset="-122"/>
              </a:rPr>
              <a:t>精神尽竭。</a:t>
            </a:r>
          </a:p>
          <a:p>
            <a:pPr>
              <a:lnSpc>
                <a:spcPct val="150000"/>
              </a:lnSpc>
            </a:pPr>
            <a:r>
              <a:rPr lang="zh-CN" altLang="zh-CN">
                <a:latin typeface="Microsoft YaHei" panose="020b0503020204020204" pitchFamily="34" charset="-122"/>
                <a:ea typeface="Microsoft YaHei" panose="020b0503020204020204" pitchFamily="34" charset="-122"/>
              </a:rPr>
              <a:t>④重差：</a:t>
            </a:r>
            <a:r>
              <a:rPr lang="zh-CN" altLang="zh-CN" b="1">
                <a:solidFill>
                  <a:srgbClr val="FF0000"/>
                </a:solidFill>
                <a:latin typeface="Microsoft YaHei" panose="020b0503020204020204" pitchFamily="34" charset="-122"/>
                <a:ea typeface="Microsoft YaHei" panose="020b0503020204020204" pitchFamily="34" charset="-122"/>
              </a:rPr>
              <a:t>汉代天文学家测望太阳高、远的方法，后发展为中国传统数学主要的测望方法。</a:t>
            </a:r>
          </a:p>
          <a:p>
            <a:pPr>
              <a:lnSpc>
                <a:spcPct val="150000"/>
              </a:lnSpc>
            </a:pPr>
            <a:r>
              <a:rPr lang="zh-CN" altLang="zh-CN">
                <a:latin typeface="Microsoft YaHei" panose="020b0503020204020204" pitchFamily="34" charset="-122"/>
                <a:ea typeface="Microsoft YaHei" panose="020b0503020204020204" pitchFamily="34" charset="-122"/>
              </a:rPr>
              <a:t>⑤光曜：</a:t>
            </a:r>
            <a:r>
              <a:rPr lang="zh-CN" altLang="zh-CN" b="1">
                <a:solidFill>
                  <a:srgbClr val="FF0000"/>
                </a:solidFill>
                <a:latin typeface="Microsoft YaHei" panose="020b0503020204020204" pitchFamily="34" charset="-122"/>
                <a:ea typeface="Microsoft YaHei" panose="020b0503020204020204" pitchFamily="34" charset="-122"/>
              </a:rPr>
              <a:t>光辉照耀。曜，照耀。</a:t>
            </a:r>
          </a:p>
          <a:p>
            <a:pPr>
              <a:lnSpc>
                <a:spcPct val="150000"/>
              </a:lnSpc>
            </a:pPr>
            <a:r>
              <a:rPr lang="zh-CN" altLang="zh-CN">
                <a:latin typeface="Microsoft YaHei" panose="020b0503020204020204" pitchFamily="34" charset="-122"/>
                <a:ea typeface="Microsoft YaHei" panose="020b0503020204020204" pitchFamily="34" charset="-122"/>
              </a:rPr>
              <a:t>⑥一针见血：</a:t>
            </a:r>
            <a:r>
              <a:rPr lang="zh-CN" altLang="zh-CN" b="1">
                <a:solidFill>
                  <a:srgbClr val="FF0000"/>
                </a:solidFill>
                <a:latin typeface="Microsoft YaHei" panose="020b0503020204020204" pitchFamily="34" charset="-122"/>
                <a:ea typeface="Microsoft YaHei" panose="020b0503020204020204" pitchFamily="34" charset="-122"/>
              </a:rPr>
              <a:t>比喻话说得简短而能切中要害。</a:t>
            </a:r>
          </a:p>
          <a:p>
            <a:pPr>
              <a:lnSpc>
                <a:spcPct val="150000"/>
              </a:lnSpc>
            </a:pPr>
            <a:r>
              <a:rPr lang="zh-CN" altLang="zh-CN">
                <a:latin typeface="Microsoft YaHei" panose="020b0503020204020204" pitchFamily="34" charset="-122"/>
                <a:ea typeface="Microsoft YaHei" panose="020b0503020204020204" pitchFamily="34" charset="-122"/>
              </a:rPr>
              <a:t>⑦根深蒂固：</a:t>
            </a:r>
            <a:r>
              <a:rPr lang="zh-CN" altLang="zh-CN" b="1">
                <a:solidFill>
                  <a:srgbClr val="FF0000"/>
                </a:solidFill>
                <a:latin typeface="Microsoft YaHei" panose="020b0503020204020204" pitchFamily="34" charset="-122"/>
                <a:ea typeface="Microsoft YaHei" panose="020b0503020204020204" pitchFamily="34" charset="-122"/>
              </a:rPr>
              <a:t>比喻基础稳固，不容易动摇。</a:t>
            </a:r>
          </a:p>
          <a:p>
            <a:pPr>
              <a:lnSpc>
                <a:spcPct val="150000"/>
              </a:lnSpc>
            </a:pPr>
            <a:r>
              <a:rPr lang="zh-CN" altLang="zh-CN">
                <a:latin typeface="Microsoft YaHei" panose="020b0503020204020204" pitchFamily="34" charset="-122"/>
                <a:ea typeface="Microsoft YaHei" panose="020b0503020204020204" pitchFamily="34" charset="-122"/>
              </a:rPr>
              <a:t>⑧相形见绌：</a:t>
            </a:r>
            <a:r>
              <a:rPr lang="zh-CN" altLang="zh-CN" b="1">
                <a:solidFill>
                  <a:srgbClr val="FF0000"/>
                </a:solidFill>
                <a:latin typeface="Microsoft YaHei" panose="020b0503020204020204" pitchFamily="34" charset="-122"/>
                <a:ea typeface="Microsoft YaHei" panose="020b0503020204020204" pitchFamily="34" charset="-122"/>
              </a:rPr>
              <a:t>跟另一人或事物比较起来显得远远不如。绌，不足。</a:t>
            </a:r>
          </a:p>
          <a:p>
            <a:pPr>
              <a:lnSpc>
                <a:spcPct val="150000"/>
              </a:lnSpc>
            </a:pPr>
            <a:r>
              <a:rPr lang="zh-CN" altLang="zh-CN">
                <a:latin typeface="Microsoft YaHei" panose="020b0503020204020204" pitchFamily="34" charset="-122"/>
                <a:ea typeface="Microsoft YaHei" panose="020b0503020204020204" pitchFamily="34" charset="-122"/>
              </a:rPr>
              <a:t>⑨不绝如缕：</a:t>
            </a:r>
            <a:r>
              <a:rPr lang="zh-CN" altLang="zh-CN" b="1">
                <a:solidFill>
                  <a:srgbClr val="FF0000"/>
                </a:solidFill>
                <a:latin typeface="Microsoft YaHei" panose="020b0503020204020204" pitchFamily="34" charset="-122"/>
                <a:ea typeface="Microsoft YaHei" panose="020b0503020204020204" pitchFamily="34" charset="-122"/>
              </a:rPr>
              <a:t>像细线一样连着，差点儿就要断了，多形容局势危急或声音细微悠长。</a:t>
            </a:r>
          </a:p>
        </p:txBody>
      </p:sp>
    </p:spTree>
    <p:extLst>
      <p:ext uri="{BB962C8B-B14F-4D97-AF65-F5344CB8AC3E}">
        <p14:creationId xmlns:p14="http://schemas.microsoft.com/office/powerpoint/2010/main" val="243285395"/>
      </p:ext>
    </p:extLst>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3891639133"/>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89</Paragraphs>
  <Slides>23</Slides>
  <Notes>23</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23</vt:i4>
      </vt:variant>
    </vt:vector>
  </HeadingPairs>
  <TitlesOfParts>
    <vt:vector baseType="lpstr" size="32">
      <vt:lpstr>Arial</vt:lpstr>
      <vt:lpstr>Calibri Light</vt:lpstr>
      <vt:lpstr>Calibri</vt:lpstr>
      <vt:lpstr>印品黑体</vt:lpstr>
      <vt:lpstr>微软雅黑</vt:lpstr>
      <vt:lpstr>Wingdings</vt:lpstr>
      <vt:lpstr>Times New Roman</vt:lpstr>
      <vt:lpstr>Microsoft YaHei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2021-04-28T17:30:42.175</cp:lastPrinted>
  <dcterms:created xsi:type="dcterms:W3CDTF">2021-04-28T17:30:42Z</dcterms:created>
  <dcterms:modified xsi:type="dcterms:W3CDTF">2021-05-20T05:34:37Z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