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doc" ContentType="application/msword"/>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329" r:id="rId8"/>
    <p:sldId id="263" r:id="rId9"/>
    <p:sldId id="264" r:id="rId10"/>
    <p:sldId id="265" r:id="rId11"/>
    <p:sldId id="266" r:id="rId12"/>
    <p:sldId id="267" r:id="rId13"/>
    <p:sldId id="268" r:id="rId14"/>
    <p:sldId id="269" r:id="rId15"/>
    <p:sldId id="270" r:id="rId16"/>
    <p:sldId id="271" r:id="rId17"/>
    <p:sldId id="272" r:id="rId18"/>
    <p:sldId id="275" r:id="rId19"/>
    <p:sldId id="273" r:id="rId20"/>
    <p:sldId id="274" r:id="rId21"/>
    <p:sldId id="276" r:id="rId22"/>
    <p:sldId id="277" r:id="rId23"/>
    <p:sldId id="278" r:id="rId24"/>
    <p:sldId id="279" r:id="rId25"/>
    <p:sldId id="280" r:id="rId26"/>
    <p:sldId id="281" r:id="rId27"/>
    <p:sldId id="282" r:id="rId28"/>
    <p:sldId id="283" r:id="rId29"/>
    <p:sldId id="284" r:id="rId30"/>
    <p:sldId id="287" r:id="rId31"/>
    <p:sldId id="288" r:id="rId32"/>
    <p:sldId id="289" r:id="rId33"/>
    <p:sldId id="285" r:id="rId34"/>
    <p:sldId id="290" r:id="rId35"/>
    <p:sldId id="291" r:id="rId36"/>
    <p:sldId id="286" r:id="rId37"/>
    <p:sldId id="292" r:id="rId38"/>
    <p:sldId id="293" r:id="rId39"/>
    <p:sldId id="294" r:id="rId40"/>
    <p:sldId id="295" r:id="rId41"/>
    <p:sldId id="305" r:id="rId42"/>
    <p:sldId id="296" r:id="rId43"/>
    <p:sldId id="297" r:id="rId44"/>
    <p:sldId id="298" r:id="rId45"/>
    <p:sldId id="299" r:id="rId46"/>
    <p:sldId id="300" r:id="rId47"/>
    <p:sldId id="301" r:id="rId48"/>
    <p:sldId id="302" r:id="rId49"/>
    <p:sldId id="303"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0000FF"/>
    <a:srgbClr val="00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varScale="1">
        <p:scale>
          <a:sx n="67" d="100"/>
          <a:sy n="67" d="100"/>
        </p:scale>
        <p:origin x="-834"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520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9332CE6-17CF-4EFB-8E9B-37B9560977B4}" type="datetimeFigureOut">
              <a:rPr lang="zh-CN" altLang="en-US" smtClean="0"/>
              <a:pPr/>
              <a:t>2017/5/8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7DC111-3789-4827-88CE-AAD72E3259E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9332CE6-17CF-4EFB-8E9B-37B9560977B4}" type="datetimeFigureOut">
              <a:rPr lang="zh-CN" altLang="en-US" smtClean="0"/>
              <a:pPr/>
              <a:t>2017/5/8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7DC111-3789-4827-88CE-AAD72E3259E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9332CE6-17CF-4EFB-8E9B-37B9560977B4}" type="datetimeFigureOut">
              <a:rPr lang="zh-CN" altLang="en-US" smtClean="0"/>
              <a:pPr/>
              <a:t>2017/5/8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7DC111-3789-4827-88CE-AAD72E3259ED}"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9332CE6-17CF-4EFB-8E9B-37B9560977B4}" type="datetimeFigureOut">
              <a:rPr lang="zh-CN" altLang="en-US" smtClean="0"/>
              <a:pPr/>
              <a:t>2017/5/8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7DC111-3789-4827-88CE-AAD72E3259E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9332CE6-17CF-4EFB-8E9B-37B9560977B4}" type="datetimeFigureOut">
              <a:rPr lang="zh-CN" altLang="en-US" smtClean="0"/>
              <a:pPr/>
              <a:t>2017/5/8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7DC111-3789-4827-88CE-AAD72E3259E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9332CE6-17CF-4EFB-8E9B-37B9560977B4}" type="datetimeFigureOut">
              <a:rPr lang="zh-CN" altLang="en-US" smtClean="0"/>
              <a:pPr/>
              <a:t>2017/5/8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7DC111-3789-4827-88CE-AAD72E3259E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9332CE6-17CF-4EFB-8E9B-37B9560977B4}" type="datetimeFigureOut">
              <a:rPr lang="zh-CN" altLang="en-US" smtClean="0"/>
              <a:pPr/>
              <a:t>2017/5/8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67DC111-3789-4827-88CE-AAD72E3259E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9332CE6-17CF-4EFB-8E9B-37B9560977B4}" type="datetimeFigureOut">
              <a:rPr lang="zh-CN" altLang="en-US" smtClean="0"/>
              <a:pPr/>
              <a:t>2017/5/8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7DC111-3789-4827-88CE-AAD72E3259E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9332CE6-17CF-4EFB-8E9B-37B9560977B4}" type="datetimeFigureOut">
              <a:rPr lang="zh-CN" altLang="en-US" smtClean="0"/>
              <a:pPr/>
              <a:t>2017/5/8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67DC111-3789-4827-88CE-AAD72E3259E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9332CE6-17CF-4EFB-8E9B-37B9560977B4}" type="datetimeFigureOut">
              <a:rPr lang="zh-CN" altLang="en-US" smtClean="0"/>
              <a:pPr/>
              <a:t>2017/5/8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7DC111-3789-4827-88CE-AAD72E3259E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9332CE6-17CF-4EFB-8E9B-37B9560977B4}" type="datetimeFigureOut">
              <a:rPr lang="zh-CN" altLang="en-US" smtClean="0"/>
              <a:pPr/>
              <a:t>2017/5/8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7DC111-3789-4827-88CE-AAD72E3259E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332CE6-17CF-4EFB-8E9B-37B9560977B4}" type="datetimeFigureOut">
              <a:rPr lang="zh-CN" altLang="en-US" smtClean="0"/>
              <a:pPr/>
              <a:t>2017/5/8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DC111-3789-4827-88CE-AAD72E3259E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H:\1.1&#22825;&#19979;&#26377;&#36947;\1.1.wma"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oleObject" Target="../embeddings/Microsoft_Office_Word_97_-_2003___1.doc"/><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9" name="Picture 7" descr="001R2F~1"/>
          <p:cNvPicPr>
            <a:picLocks noChangeAspect="1" noChangeArrowheads="1"/>
          </p:cNvPicPr>
          <p:nvPr/>
        </p:nvPicPr>
        <p:blipFill>
          <a:blip r:embed="rId2"/>
          <a:srcRect/>
          <a:stretch>
            <a:fillRect/>
          </a:stretch>
        </p:blipFill>
        <p:spPr bwMode="auto">
          <a:xfrm>
            <a:off x="179388" y="236538"/>
            <a:ext cx="6983412" cy="6621462"/>
          </a:xfrm>
          <a:prstGeom prst="rect">
            <a:avLst/>
          </a:prstGeom>
          <a:noFill/>
        </p:spPr>
      </p:pic>
      <p:sp>
        <p:nvSpPr>
          <p:cNvPr id="79880" name="Text Box 8"/>
          <p:cNvSpPr txBox="1">
            <a:spLocks noChangeArrowheads="1"/>
          </p:cNvSpPr>
          <p:nvPr/>
        </p:nvSpPr>
        <p:spPr bwMode="auto">
          <a:xfrm>
            <a:off x="7616825" y="333375"/>
            <a:ext cx="915988" cy="6335713"/>
          </a:xfrm>
          <a:prstGeom prst="rect">
            <a:avLst/>
          </a:prstGeom>
          <a:noFill/>
          <a:ln w="9525" algn="ctr">
            <a:noFill/>
            <a:miter lim="800000"/>
            <a:headEnd/>
            <a:tailEnd/>
          </a:ln>
          <a:effectLst/>
        </p:spPr>
        <p:txBody>
          <a:bodyPr vert="eaVert">
            <a:spAutoFit/>
          </a:bodyPr>
          <a:lstStyle/>
          <a:p>
            <a:pPr marL="342900" indent="-342900">
              <a:spcBef>
                <a:spcPct val="50000"/>
              </a:spcBef>
            </a:pPr>
            <a:r>
              <a:rPr lang="zh-CN" altLang="en-US" sz="4800">
                <a:solidFill>
                  <a:srgbClr val="FF0000"/>
                </a:solidFill>
                <a:ea typeface="黑体" pitchFamily="49" charset="-122"/>
              </a:rPr>
              <a:t>天下有道，丘不与易也</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body" idx="1"/>
          </p:nvPr>
        </p:nvSpPr>
        <p:spPr>
          <a:xfrm>
            <a:off x="1331913" y="0"/>
            <a:ext cx="7812087" cy="1928802"/>
          </a:xfrm>
          <a:solidFill>
            <a:schemeClr val="bg1">
              <a:alpha val="38000"/>
            </a:schemeClr>
          </a:solidFill>
        </p:spPr>
        <p:txBody>
          <a:bodyPr>
            <a:noAutofit/>
          </a:bodyPr>
          <a:lstStyle/>
          <a:p>
            <a:pPr marL="0" indent="631825">
              <a:spcBef>
                <a:spcPct val="0"/>
              </a:spcBef>
              <a:buFontTx/>
              <a:buNone/>
            </a:pPr>
            <a:r>
              <a:rPr lang="zh-CN" altLang="en-US" sz="2400" b="1" dirty="0">
                <a:solidFill>
                  <a:srgbClr val="FF0000"/>
                </a:solidFill>
                <a:latin typeface="黑体" pitchFamily="49" charset="-122"/>
                <a:ea typeface="黑体" pitchFamily="49" charset="-122"/>
              </a:rPr>
              <a:t>曰：</a:t>
            </a:r>
            <a:r>
              <a:rPr lang="zh-CN" altLang="en-US" sz="2400" b="1" dirty="0">
                <a:solidFill>
                  <a:srgbClr val="FF0000"/>
                </a:solidFill>
                <a:latin typeface="Arial"/>
                <a:ea typeface="黑体" pitchFamily="49" charset="-122"/>
              </a:rPr>
              <a:t>“</a:t>
            </a:r>
            <a:r>
              <a:rPr lang="zh-CN" altLang="en-US" sz="2400" b="1" dirty="0">
                <a:solidFill>
                  <a:srgbClr val="0000CC"/>
                </a:solidFill>
                <a:latin typeface="黑体" pitchFamily="49" charset="-122"/>
                <a:ea typeface="黑体" pitchFamily="49" charset="-122"/>
              </a:rPr>
              <a:t>滔滔</a:t>
            </a:r>
            <a:r>
              <a:rPr lang="zh-CN" altLang="en-US" sz="2400" b="1" dirty="0">
                <a:solidFill>
                  <a:srgbClr val="FF0000"/>
                </a:solidFill>
                <a:latin typeface="黑体" pitchFamily="49" charset="-122"/>
                <a:ea typeface="黑体" pitchFamily="49" charset="-122"/>
              </a:rPr>
              <a:t>者</a:t>
            </a:r>
            <a:r>
              <a:rPr lang="zh-CN" altLang="en-US" sz="2400" b="1" dirty="0">
                <a:latin typeface="黑体" pitchFamily="49" charset="-122"/>
                <a:ea typeface="黑体" pitchFamily="49" charset="-122"/>
              </a:rPr>
              <a:t>天下皆是也，而谁</a:t>
            </a:r>
            <a:r>
              <a:rPr lang="zh-CN" altLang="en-US" sz="2400" b="1" dirty="0">
                <a:solidFill>
                  <a:srgbClr val="0000CC"/>
                </a:solidFill>
                <a:latin typeface="黑体" pitchFamily="49" charset="-122"/>
                <a:ea typeface="黑体" pitchFamily="49" charset="-122"/>
              </a:rPr>
              <a:t>以</a:t>
            </a:r>
            <a:r>
              <a:rPr lang="zh-CN" altLang="en-US" sz="2400" b="1" dirty="0">
                <a:solidFill>
                  <a:srgbClr val="FF0000"/>
                </a:solidFill>
                <a:latin typeface="黑体" pitchFamily="49" charset="-122"/>
                <a:ea typeface="黑体" pitchFamily="49" charset="-122"/>
              </a:rPr>
              <a:t>易</a:t>
            </a:r>
            <a:r>
              <a:rPr lang="zh-CN" altLang="en-US" sz="2400" b="1" dirty="0">
                <a:latin typeface="黑体" pitchFamily="49" charset="-122"/>
                <a:ea typeface="黑体" pitchFamily="49" charset="-122"/>
              </a:rPr>
              <a:t>之？</a:t>
            </a:r>
            <a:r>
              <a:rPr lang="zh-CN" altLang="en-US" sz="2400" b="1" dirty="0">
                <a:solidFill>
                  <a:srgbClr val="FF0000"/>
                </a:solidFill>
                <a:latin typeface="黑体" pitchFamily="49" charset="-122"/>
                <a:ea typeface="黑体" pitchFamily="49" charset="-122"/>
              </a:rPr>
              <a:t>且</a:t>
            </a:r>
            <a:r>
              <a:rPr lang="zh-CN" altLang="en-US" sz="2400" b="1" dirty="0">
                <a:solidFill>
                  <a:srgbClr val="0000CC"/>
                </a:solidFill>
                <a:latin typeface="黑体" pitchFamily="49" charset="-122"/>
                <a:ea typeface="黑体" pitchFamily="49" charset="-122"/>
              </a:rPr>
              <a:t>而</a:t>
            </a:r>
            <a:r>
              <a:rPr lang="zh-CN" altLang="en-US" sz="2400" b="1" dirty="0">
                <a:solidFill>
                  <a:srgbClr val="FF0000"/>
                </a:solidFill>
                <a:latin typeface="黑体" pitchFamily="49" charset="-122"/>
                <a:ea typeface="黑体" pitchFamily="49" charset="-122"/>
              </a:rPr>
              <a:t>与其</a:t>
            </a:r>
            <a:r>
              <a:rPr lang="zh-CN" altLang="en-US" sz="2400" b="1" dirty="0">
                <a:latin typeface="黑体" pitchFamily="49" charset="-122"/>
                <a:ea typeface="黑体" pitchFamily="49" charset="-122"/>
              </a:rPr>
              <a:t>从</a:t>
            </a:r>
            <a:r>
              <a:rPr lang="zh-CN" altLang="en-US" sz="2400" b="1" u="sng" dirty="0">
                <a:solidFill>
                  <a:srgbClr val="0000CC"/>
                </a:solidFill>
                <a:latin typeface="黑体" pitchFamily="49" charset="-122"/>
                <a:ea typeface="黑体" pitchFamily="49" charset="-122"/>
              </a:rPr>
              <a:t>辟人</a:t>
            </a:r>
            <a:r>
              <a:rPr lang="zh-CN" altLang="en-US" sz="2400" b="1" u="sng" dirty="0">
                <a:solidFill>
                  <a:srgbClr val="FF0000"/>
                </a:solidFill>
                <a:latin typeface="黑体" pitchFamily="49" charset="-122"/>
                <a:ea typeface="黑体" pitchFamily="49" charset="-122"/>
              </a:rPr>
              <a:t>之士</a:t>
            </a:r>
            <a:r>
              <a:rPr lang="zh-CN" altLang="en-US" sz="2400" b="1" dirty="0">
                <a:latin typeface="黑体" pitchFamily="49" charset="-122"/>
                <a:ea typeface="黑体" pitchFamily="49" charset="-122"/>
              </a:rPr>
              <a:t>也，</a:t>
            </a:r>
            <a:r>
              <a:rPr lang="zh-CN" altLang="en-US" sz="2400" b="1" dirty="0">
                <a:solidFill>
                  <a:srgbClr val="FF0000"/>
                </a:solidFill>
                <a:latin typeface="黑体" pitchFamily="49" charset="-122"/>
                <a:ea typeface="黑体" pitchFamily="49" charset="-122"/>
              </a:rPr>
              <a:t>岂若</a:t>
            </a:r>
            <a:r>
              <a:rPr lang="zh-CN" altLang="en-US" sz="2400" b="1" dirty="0">
                <a:latin typeface="黑体" pitchFamily="49" charset="-122"/>
                <a:ea typeface="黑体" pitchFamily="49" charset="-122"/>
              </a:rPr>
              <a:t>从</a:t>
            </a:r>
            <a:r>
              <a:rPr lang="zh-CN" altLang="en-US" sz="2400" b="1" u="sng" dirty="0">
                <a:solidFill>
                  <a:srgbClr val="0000CC"/>
                </a:solidFill>
                <a:latin typeface="黑体" pitchFamily="49" charset="-122"/>
                <a:ea typeface="黑体" pitchFamily="49" charset="-122"/>
              </a:rPr>
              <a:t>辟世</a:t>
            </a:r>
            <a:r>
              <a:rPr lang="zh-CN" altLang="en-US" sz="2400" b="1" u="sng" dirty="0">
                <a:solidFill>
                  <a:srgbClr val="FF0000"/>
                </a:solidFill>
                <a:latin typeface="黑体" pitchFamily="49" charset="-122"/>
                <a:ea typeface="黑体" pitchFamily="49" charset="-122"/>
              </a:rPr>
              <a:t>之士</a:t>
            </a:r>
            <a:r>
              <a:rPr lang="zh-CN" altLang="en-US" sz="2400" b="1" dirty="0">
                <a:latin typeface="黑体" pitchFamily="49" charset="-122"/>
                <a:ea typeface="黑体" pitchFamily="49" charset="-122"/>
              </a:rPr>
              <a:t>哉？”</a:t>
            </a:r>
            <a:r>
              <a:rPr lang="zh-CN" altLang="en-US" sz="2400" b="1" dirty="0">
                <a:solidFill>
                  <a:srgbClr val="FF0000"/>
                </a:solidFill>
                <a:latin typeface="黑体" pitchFamily="49" charset="-122"/>
                <a:ea typeface="黑体" pitchFamily="49" charset="-122"/>
              </a:rPr>
              <a:t>耰</a:t>
            </a:r>
            <a:r>
              <a:rPr lang="zh-CN" altLang="en-US" sz="2400" b="1" dirty="0">
                <a:latin typeface="黑体" pitchFamily="49" charset="-122"/>
                <a:ea typeface="黑体" pitchFamily="49" charset="-122"/>
              </a:rPr>
              <a:t>而不辍。</a:t>
            </a:r>
          </a:p>
          <a:p>
            <a:pPr marL="0" indent="631825">
              <a:spcBef>
                <a:spcPct val="0"/>
              </a:spcBef>
              <a:buFontTx/>
              <a:buNone/>
            </a:pPr>
            <a:r>
              <a:rPr lang="zh-CN" altLang="en-US" sz="2400" b="1" dirty="0">
                <a:latin typeface="黑体" pitchFamily="49" charset="-122"/>
                <a:ea typeface="黑体" pitchFamily="49" charset="-122"/>
              </a:rPr>
              <a:t>子路行以告。</a:t>
            </a:r>
          </a:p>
          <a:p>
            <a:pPr marL="0" indent="631825">
              <a:spcBef>
                <a:spcPct val="0"/>
              </a:spcBef>
              <a:buFontTx/>
              <a:buNone/>
            </a:pPr>
            <a:r>
              <a:rPr lang="zh-CN" altLang="en-US" sz="2400" b="1" dirty="0">
                <a:latin typeface="黑体" pitchFamily="49" charset="-122"/>
                <a:ea typeface="黑体" pitchFamily="49" charset="-122"/>
              </a:rPr>
              <a:t>夫子</a:t>
            </a:r>
            <a:r>
              <a:rPr lang="zh-CN" altLang="en-US" sz="2400" b="1" dirty="0">
                <a:solidFill>
                  <a:srgbClr val="0000CC"/>
                </a:solidFill>
                <a:latin typeface="黑体" pitchFamily="49" charset="-122"/>
                <a:ea typeface="黑体" pitchFamily="49" charset="-122"/>
              </a:rPr>
              <a:t>怃然</a:t>
            </a:r>
            <a:r>
              <a:rPr lang="zh-CN" altLang="en-US" sz="2400" b="1" dirty="0">
                <a:latin typeface="黑体" pitchFamily="49" charset="-122"/>
                <a:ea typeface="黑体" pitchFamily="49" charset="-122"/>
              </a:rPr>
              <a:t>曰：“鸟兽不可与同群，吾非</a:t>
            </a:r>
            <a:r>
              <a:rPr lang="zh-CN" altLang="en-US" sz="2400" b="1" dirty="0">
                <a:solidFill>
                  <a:srgbClr val="0000FF"/>
                </a:solidFill>
                <a:latin typeface="黑体" pitchFamily="49" charset="-122"/>
                <a:ea typeface="黑体" pitchFamily="49" charset="-122"/>
              </a:rPr>
              <a:t>斯人之徒</a:t>
            </a:r>
            <a:r>
              <a:rPr lang="zh-CN" altLang="en-US" sz="2400" b="1" dirty="0">
                <a:latin typeface="黑体" pitchFamily="49" charset="-122"/>
                <a:ea typeface="黑体" pitchFamily="49" charset="-122"/>
              </a:rPr>
              <a:t>与而谁与？天下有道，丘不</a:t>
            </a:r>
            <a:r>
              <a:rPr lang="zh-CN" altLang="en-US" sz="2400" b="1" dirty="0">
                <a:solidFill>
                  <a:srgbClr val="0000CC"/>
                </a:solidFill>
                <a:latin typeface="黑体" pitchFamily="49" charset="-122"/>
                <a:ea typeface="黑体" pitchFamily="49" charset="-122"/>
              </a:rPr>
              <a:t>与</a:t>
            </a:r>
            <a:r>
              <a:rPr lang="zh-CN" altLang="en-US" sz="2400" b="1" dirty="0">
                <a:latin typeface="黑体" pitchFamily="49" charset="-122"/>
                <a:ea typeface="黑体" pitchFamily="49" charset="-122"/>
              </a:rPr>
              <a:t>易也</a:t>
            </a:r>
            <a:r>
              <a:rPr lang="zh-CN" altLang="en-US" sz="2400" b="1" dirty="0">
                <a:solidFill>
                  <a:srgbClr val="FF0000"/>
                </a:solidFill>
                <a:latin typeface="黑体" pitchFamily="49" charset="-122"/>
                <a:ea typeface="黑体" pitchFamily="49" charset="-122"/>
              </a:rPr>
              <a:t>。</a:t>
            </a:r>
            <a:r>
              <a:rPr lang="zh-CN" altLang="en-US" sz="2400" b="1" dirty="0">
                <a:solidFill>
                  <a:srgbClr val="FF0000"/>
                </a:solidFill>
                <a:latin typeface="Arial"/>
                <a:ea typeface="黑体" pitchFamily="49" charset="-122"/>
              </a:rPr>
              <a:t>”</a:t>
            </a:r>
            <a:endParaRPr lang="zh-CN" altLang="en-US" sz="2400" b="1" dirty="0">
              <a:latin typeface="黑体" pitchFamily="49" charset="-122"/>
              <a:ea typeface="黑体" pitchFamily="49" charset="-122"/>
            </a:endParaRPr>
          </a:p>
        </p:txBody>
      </p:sp>
      <p:sp>
        <p:nvSpPr>
          <p:cNvPr id="80899" name="Text Box 3"/>
          <p:cNvSpPr txBox="1">
            <a:spLocks noChangeArrowheads="1"/>
          </p:cNvSpPr>
          <p:nvPr/>
        </p:nvSpPr>
        <p:spPr bwMode="auto">
          <a:xfrm>
            <a:off x="0" y="0"/>
            <a:ext cx="1331913" cy="584775"/>
          </a:xfrm>
          <a:prstGeom prst="rect">
            <a:avLst/>
          </a:prstGeom>
          <a:solidFill>
            <a:srgbClr val="C00000"/>
          </a:solidFill>
          <a:ln w="9525" algn="ctr">
            <a:noFill/>
            <a:miter lim="800000"/>
            <a:headEnd/>
            <a:tailEnd/>
          </a:ln>
          <a:effectLst/>
        </p:spPr>
        <p:txBody>
          <a:bodyPr>
            <a:spAutoFit/>
          </a:bodyPr>
          <a:lstStyle/>
          <a:p>
            <a:pPr marL="342900" indent="-342900">
              <a:spcBef>
                <a:spcPct val="50000"/>
              </a:spcBef>
            </a:pPr>
            <a:r>
              <a:rPr lang="zh-CN" altLang="en-US" sz="3200">
                <a:solidFill>
                  <a:srgbClr val="FFFF00"/>
                </a:solidFill>
                <a:latin typeface="黑体" pitchFamily="49" charset="-122"/>
                <a:ea typeface="黑体" pitchFamily="49" charset="-122"/>
              </a:rPr>
              <a:t>选文</a:t>
            </a:r>
            <a:r>
              <a:rPr lang="en-US" altLang="zh-CN" sz="3200">
                <a:solidFill>
                  <a:srgbClr val="FFFF00"/>
                </a:solidFill>
                <a:latin typeface="黑体" pitchFamily="49" charset="-122"/>
                <a:ea typeface="黑体" pitchFamily="49" charset="-122"/>
              </a:rPr>
              <a:t>2</a:t>
            </a:r>
          </a:p>
        </p:txBody>
      </p:sp>
      <p:sp>
        <p:nvSpPr>
          <p:cNvPr id="80901" name="Text Box 5"/>
          <p:cNvSpPr txBox="1">
            <a:spLocks noChangeArrowheads="1"/>
          </p:cNvSpPr>
          <p:nvPr/>
        </p:nvSpPr>
        <p:spPr bwMode="auto">
          <a:xfrm>
            <a:off x="3000364" y="1964353"/>
            <a:ext cx="5927737" cy="4893647"/>
          </a:xfrm>
          <a:prstGeom prst="rect">
            <a:avLst/>
          </a:prstGeom>
          <a:solidFill>
            <a:srgbClr val="FFFF00">
              <a:alpha val="53999"/>
            </a:srgbClr>
          </a:solidFill>
          <a:ln w="38100" cmpd="dbl" algn="ctr">
            <a:noFill/>
            <a:miter lim="800000"/>
            <a:headEnd/>
            <a:tailEnd/>
          </a:ln>
          <a:effectLst/>
        </p:spPr>
        <p:txBody>
          <a:bodyPr wrap="square">
            <a:spAutoFit/>
          </a:bodyPr>
          <a:lstStyle/>
          <a:p>
            <a:pPr indent="541338"/>
            <a:r>
              <a:rPr lang="zh-CN" altLang="en-US" sz="2400" dirty="0">
                <a:solidFill>
                  <a:srgbClr val="0000FF"/>
                </a:solidFill>
                <a:latin typeface="华文中宋" pitchFamily="2" charset="-122"/>
                <a:ea typeface="华文中宋" pitchFamily="2" charset="-122"/>
              </a:rPr>
              <a:t>桀溺说：“天下到处都是像</a:t>
            </a:r>
            <a:r>
              <a:rPr lang="zh-CN" altLang="en-US" sz="2400" dirty="0" smtClean="0">
                <a:solidFill>
                  <a:srgbClr val="0000FF"/>
                </a:solidFill>
                <a:latin typeface="华文中宋" pitchFamily="2" charset="-122"/>
                <a:ea typeface="华文中宋" pitchFamily="2" charset="-122"/>
              </a:rPr>
              <a:t>洪水泛滥一样</a:t>
            </a:r>
            <a:r>
              <a:rPr lang="zh-CN" altLang="en-US" sz="2400" dirty="0">
                <a:solidFill>
                  <a:srgbClr val="0000FF"/>
                </a:solidFill>
                <a:latin typeface="华文中宋" pitchFamily="2" charset="-122"/>
                <a:ea typeface="华文中宋" pitchFamily="2" charset="-122"/>
              </a:rPr>
              <a:t>混乱的情形，你与谁去改变它呢</a:t>
            </a:r>
            <a:r>
              <a:rPr lang="zh-CN" altLang="en-US" sz="2400" dirty="0" smtClean="0">
                <a:solidFill>
                  <a:srgbClr val="0000FF"/>
                </a:solidFill>
                <a:latin typeface="华文中宋" pitchFamily="2" charset="-122"/>
                <a:ea typeface="华文中宋" pitchFamily="2" charset="-122"/>
              </a:rPr>
              <a:t>？</a:t>
            </a:r>
            <a:endParaRPr lang="en-US" altLang="zh-CN" sz="2400" dirty="0" smtClean="0">
              <a:solidFill>
                <a:srgbClr val="0000FF"/>
              </a:solidFill>
              <a:latin typeface="华文中宋" pitchFamily="2" charset="-122"/>
              <a:ea typeface="华文中宋" pitchFamily="2" charset="-122"/>
            </a:endParaRPr>
          </a:p>
          <a:p>
            <a:pPr indent="541338"/>
            <a:r>
              <a:rPr lang="zh-CN" altLang="en-US" sz="2400" dirty="0" smtClean="0">
                <a:solidFill>
                  <a:srgbClr val="0000FF"/>
                </a:solidFill>
                <a:latin typeface="华文中宋" pitchFamily="2" charset="-122"/>
                <a:ea typeface="华文中宋" pitchFamily="2" charset="-122"/>
              </a:rPr>
              <a:t>况且</a:t>
            </a:r>
            <a:r>
              <a:rPr lang="zh-CN" altLang="en-US" sz="2400" dirty="0">
                <a:solidFill>
                  <a:srgbClr val="0000FF"/>
                </a:solidFill>
                <a:latin typeface="华文中宋" pitchFamily="2" charset="-122"/>
                <a:ea typeface="华文中宋" pitchFamily="2" charset="-122"/>
              </a:rPr>
              <a:t>你与其跟随孔子这样的避人之士，怎么比得上追随我们这些躲避社会的人呢？</a:t>
            </a:r>
            <a:r>
              <a:rPr lang="zh-CN" altLang="en-US" sz="2400" dirty="0" smtClean="0">
                <a:solidFill>
                  <a:srgbClr val="0000FF"/>
                </a:solidFill>
                <a:latin typeface="华文中宋" pitchFamily="2" charset="-122"/>
                <a:ea typeface="华文中宋" pitchFamily="2" charset="-122"/>
              </a:rPr>
              <a:t>”</a:t>
            </a:r>
            <a:endParaRPr lang="en-US" altLang="zh-CN" sz="2400" dirty="0" smtClean="0">
              <a:solidFill>
                <a:srgbClr val="0000FF"/>
              </a:solidFill>
              <a:latin typeface="华文中宋" pitchFamily="2" charset="-122"/>
              <a:ea typeface="华文中宋" pitchFamily="2" charset="-122"/>
            </a:endParaRPr>
          </a:p>
          <a:p>
            <a:pPr indent="541338"/>
            <a:r>
              <a:rPr lang="zh-CN" altLang="en-US" sz="2400" dirty="0" smtClean="0">
                <a:solidFill>
                  <a:srgbClr val="0000FF"/>
                </a:solidFill>
                <a:latin typeface="华文中宋" pitchFamily="2" charset="-122"/>
                <a:ea typeface="华文中宋" pitchFamily="2" charset="-122"/>
              </a:rPr>
              <a:t>桀</a:t>
            </a:r>
            <a:r>
              <a:rPr lang="zh-CN" altLang="en-US" sz="2400" dirty="0">
                <a:solidFill>
                  <a:srgbClr val="0000FF"/>
                </a:solidFill>
                <a:latin typeface="华文中宋" pitchFamily="2" charset="-122"/>
                <a:ea typeface="华文中宋" pitchFamily="2" charset="-122"/>
              </a:rPr>
              <a:t>溺用耰松土</a:t>
            </a:r>
            <a:r>
              <a:rPr lang="en-US" altLang="zh-CN" sz="2400" dirty="0">
                <a:solidFill>
                  <a:srgbClr val="0000FF"/>
                </a:solidFill>
                <a:latin typeface="华文中宋" pitchFamily="2" charset="-122"/>
                <a:ea typeface="华文中宋" pitchFamily="2" charset="-122"/>
              </a:rPr>
              <a:t>,</a:t>
            </a:r>
            <a:r>
              <a:rPr lang="zh-CN" altLang="en-US" sz="2400" dirty="0">
                <a:solidFill>
                  <a:srgbClr val="0000FF"/>
                </a:solidFill>
                <a:latin typeface="华文中宋" pitchFamily="2" charset="-122"/>
                <a:ea typeface="华文中宋" pitchFamily="2" charset="-122"/>
              </a:rPr>
              <a:t>仍旧不停地做田里的农活。</a:t>
            </a:r>
          </a:p>
          <a:p>
            <a:pPr indent="541338"/>
            <a:r>
              <a:rPr lang="zh-CN" altLang="en-US" sz="2400" dirty="0">
                <a:solidFill>
                  <a:srgbClr val="0000FF"/>
                </a:solidFill>
                <a:latin typeface="华文中宋" pitchFamily="2" charset="-122"/>
                <a:ea typeface="华文中宋" pitchFamily="2" charset="-122"/>
              </a:rPr>
              <a:t>子路回来后把情况告诉了孔子。</a:t>
            </a:r>
          </a:p>
          <a:p>
            <a:pPr indent="541338"/>
            <a:r>
              <a:rPr lang="zh-CN" altLang="en-US" sz="2400" dirty="0">
                <a:solidFill>
                  <a:srgbClr val="0000FF"/>
                </a:solidFill>
                <a:latin typeface="华文中宋" pitchFamily="2" charset="-122"/>
                <a:ea typeface="华文中宋" pitchFamily="2" charset="-122"/>
              </a:rPr>
              <a:t>孔子怅然若失地说：“人是不能与飞禽走兽合群共处的，我如果不同世上的人群打交道</a:t>
            </a:r>
            <a:r>
              <a:rPr lang="en-US" altLang="zh-CN" sz="2400" dirty="0">
                <a:solidFill>
                  <a:srgbClr val="0000FF"/>
                </a:solidFill>
                <a:latin typeface="华文中宋" pitchFamily="2" charset="-122"/>
                <a:ea typeface="华文中宋" pitchFamily="2" charset="-122"/>
              </a:rPr>
              <a:t>,</a:t>
            </a:r>
            <a:r>
              <a:rPr lang="zh-CN" altLang="en-US" sz="2400" dirty="0">
                <a:solidFill>
                  <a:srgbClr val="0000FF"/>
                </a:solidFill>
                <a:latin typeface="华文中宋" pitchFamily="2" charset="-122"/>
                <a:ea typeface="华文中宋" pitchFamily="2" charset="-122"/>
              </a:rPr>
              <a:t>还与谁打交道呢</a:t>
            </a:r>
            <a:r>
              <a:rPr lang="zh-CN" altLang="en-US" sz="2400" dirty="0" smtClean="0">
                <a:solidFill>
                  <a:srgbClr val="0000FF"/>
                </a:solidFill>
                <a:latin typeface="华文中宋" pitchFamily="2" charset="-122"/>
                <a:ea typeface="华文中宋" pitchFamily="2" charset="-122"/>
              </a:rPr>
              <a:t>？</a:t>
            </a:r>
            <a:endParaRPr lang="en-US" altLang="zh-CN" sz="2400" dirty="0" smtClean="0">
              <a:solidFill>
                <a:srgbClr val="0000FF"/>
              </a:solidFill>
              <a:latin typeface="华文中宋" pitchFamily="2" charset="-122"/>
              <a:ea typeface="华文中宋" pitchFamily="2" charset="-122"/>
            </a:endParaRPr>
          </a:p>
          <a:p>
            <a:pPr indent="541338"/>
            <a:r>
              <a:rPr lang="zh-CN" altLang="en-US" sz="2400" dirty="0" smtClean="0">
                <a:solidFill>
                  <a:srgbClr val="0000FF"/>
                </a:solidFill>
                <a:latin typeface="华文中宋" pitchFamily="2" charset="-122"/>
                <a:ea typeface="华文中宋" pitchFamily="2" charset="-122"/>
              </a:rPr>
              <a:t>如果</a:t>
            </a:r>
            <a:r>
              <a:rPr lang="zh-CN" altLang="en-US" sz="2400" dirty="0">
                <a:solidFill>
                  <a:srgbClr val="0000FF"/>
                </a:solidFill>
                <a:latin typeface="华文中宋" pitchFamily="2" charset="-122"/>
                <a:ea typeface="华文中宋" pitchFamily="2" charset="-122"/>
              </a:rPr>
              <a:t>天下政治清明，我就不会与你们一道来参与变革了。”</a:t>
            </a:r>
          </a:p>
        </p:txBody>
      </p:sp>
      <p:sp>
        <p:nvSpPr>
          <p:cNvPr id="80902" name="Rectangle 6"/>
          <p:cNvSpPr>
            <a:spLocks noChangeArrowheads="1"/>
          </p:cNvSpPr>
          <p:nvPr/>
        </p:nvSpPr>
        <p:spPr bwMode="auto">
          <a:xfrm>
            <a:off x="214282" y="1928802"/>
            <a:ext cx="2571768" cy="4893647"/>
          </a:xfrm>
          <a:prstGeom prst="rect">
            <a:avLst/>
          </a:prstGeom>
          <a:noFill/>
          <a:ln w="9525" algn="ctr">
            <a:noFill/>
            <a:miter lim="800000"/>
            <a:headEnd/>
            <a:tailEnd/>
          </a:ln>
          <a:effectLst/>
        </p:spPr>
        <p:txBody>
          <a:bodyPr wrap="square">
            <a:spAutoFit/>
          </a:bodyPr>
          <a:lstStyle/>
          <a:p>
            <a:pPr marL="342900" indent="-342900"/>
            <a:r>
              <a:rPr kumimoji="1" lang="zh-CN" altLang="en-US" sz="2400" b="1" dirty="0">
                <a:solidFill>
                  <a:srgbClr val="008000"/>
                </a:solidFill>
                <a:latin typeface="幼圆" pitchFamily="49" charset="-122"/>
                <a:ea typeface="幼圆" pitchFamily="49" charset="-122"/>
              </a:rPr>
              <a:t>以：与。 </a:t>
            </a:r>
          </a:p>
          <a:p>
            <a:pPr marL="342900" indent="-342900"/>
            <a:r>
              <a:rPr kumimoji="1" lang="zh-CN" altLang="en-US" sz="2400" b="1" dirty="0">
                <a:solidFill>
                  <a:srgbClr val="008000"/>
                </a:solidFill>
                <a:latin typeface="幼圆" pitchFamily="49" charset="-122"/>
                <a:ea typeface="幼圆" pitchFamily="49" charset="-122"/>
              </a:rPr>
              <a:t>辟：同“避”。 </a:t>
            </a:r>
          </a:p>
          <a:p>
            <a:pPr marL="342900" indent="-342900"/>
            <a:r>
              <a:rPr kumimoji="1" lang="zh-CN" altLang="en-US" sz="2400" b="1" dirty="0" smtClean="0">
                <a:solidFill>
                  <a:srgbClr val="008000"/>
                </a:solidFill>
                <a:latin typeface="幼圆" pitchFamily="49" charset="-122"/>
                <a:ea typeface="幼圆" pitchFamily="49" charset="-122"/>
              </a:rPr>
              <a:t>辟人之士，避开无道之人以求天下大治的志士。</a:t>
            </a:r>
            <a:endParaRPr kumimoji="1" lang="en-US" altLang="zh-CN" sz="2400" b="1" dirty="0" smtClean="0">
              <a:solidFill>
                <a:srgbClr val="008000"/>
              </a:solidFill>
              <a:latin typeface="幼圆" pitchFamily="49" charset="-122"/>
              <a:ea typeface="幼圆" pitchFamily="49" charset="-122"/>
            </a:endParaRPr>
          </a:p>
          <a:p>
            <a:pPr marL="342900" indent="-342900"/>
            <a:r>
              <a:rPr kumimoji="1" lang="zh-CN" altLang="en-US" sz="2400" b="1" dirty="0" smtClean="0">
                <a:solidFill>
                  <a:srgbClr val="008000"/>
                </a:solidFill>
                <a:latin typeface="幼圆" pitchFamily="49" charset="-122"/>
                <a:ea typeface="幼圆" pitchFamily="49" charset="-122"/>
              </a:rPr>
              <a:t>辟世之士，对政治无望，避开乱世的隐士。</a:t>
            </a:r>
            <a:endParaRPr kumimoji="1" lang="en-US" altLang="zh-CN" sz="2400" b="1" dirty="0" smtClean="0">
              <a:solidFill>
                <a:srgbClr val="008000"/>
              </a:solidFill>
              <a:latin typeface="幼圆" pitchFamily="49" charset="-122"/>
              <a:ea typeface="幼圆" pitchFamily="49" charset="-122"/>
            </a:endParaRPr>
          </a:p>
          <a:p>
            <a:pPr marL="342900" indent="-342900"/>
            <a:r>
              <a:rPr kumimoji="1" lang="zh-CN" altLang="en-US" sz="2400" b="1" dirty="0" smtClean="0">
                <a:solidFill>
                  <a:srgbClr val="008000"/>
                </a:solidFill>
                <a:latin typeface="幼圆" pitchFamily="49" charset="-122"/>
                <a:ea typeface="幼圆" pitchFamily="49" charset="-122"/>
              </a:rPr>
              <a:t>耰</a:t>
            </a:r>
            <a:r>
              <a:rPr kumimoji="1" lang="zh-CN" altLang="en-US" sz="2400" b="1" dirty="0">
                <a:solidFill>
                  <a:srgbClr val="008000"/>
                </a:solidFill>
                <a:latin typeface="幼圆" pitchFamily="49" charset="-122"/>
                <a:ea typeface="幼圆" pitchFamily="49" charset="-122"/>
              </a:rPr>
              <a:t>：音ｙ</a:t>
            </a:r>
            <a:r>
              <a:rPr kumimoji="1" lang="en-US" altLang="zh-CN" sz="2400" b="1" dirty="0">
                <a:solidFill>
                  <a:srgbClr val="008000"/>
                </a:solidFill>
                <a:latin typeface="幼圆" pitchFamily="49" charset="-122"/>
                <a:ea typeface="幼圆" pitchFamily="49" charset="-122"/>
              </a:rPr>
              <a:t>ō</a:t>
            </a:r>
            <a:r>
              <a:rPr kumimoji="1" lang="zh-CN" altLang="en-US" sz="2400" b="1" dirty="0">
                <a:solidFill>
                  <a:srgbClr val="008000"/>
                </a:solidFill>
                <a:latin typeface="幼圆" pitchFamily="49" charset="-122"/>
                <a:ea typeface="幼圆" pitchFamily="49" charset="-122"/>
              </a:rPr>
              <a:t>ｕ，用土覆盖种子。 </a:t>
            </a:r>
          </a:p>
          <a:p>
            <a:pPr marL="342900" indent="-342900"/>
            <a:r>
              <a:rPr kumimoji="1" lang="zh-CN" altLang="en-US" sz="2400" b="1" dirty="0">
                <a:solidFill>
                  <a:srgbClr val="008000"/>
                </a:solidFill>
                <a:latin typeface="幼圆" pitchFamily="49" charset="-122"/>
                <a:ea typeface="幼圆" pitchFamily="49" charset="-122"/>
              </a:rPr>
              <a:t>怃然：怅然，失意。</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0901">
                                            <p:txEl>
                                              <p:pRg st="0" end="0"/>
                                            </p:txEl>
                                          </p:spTgt>
                                        </p:tgtEl>
                                        <p:attrNameLst>
                                          <p:attrName>style.visibility</p:attrName>
                                        </p:attrNameLst>
                                      </p:cBhvr>
                                      <p:to>
                                        <p:strVal val="visible"/>
                                      </p:to>
                                    </p:set>
                                    <p:animEffect transition="in" filter="blinds(horizontal)">
                                      <p:cBhvr>
                                        <p:cTn id="7" dur="500"/>
                                        <p:tgtEl>
                                          <p:spTgt spid="8090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0901">
                                            <p:txEl>
                                              <p:pRg st="1" end="1"/>
                                            </p:txEl>
                                          </p:spTgt>
                                        </p:tgtEl>
                                        <p:attrNameLst>
                                          <p:attrName>style.visibility</p:attrName>
                                        </p:attrNameLst>
                                      </p:cBhvr>
                                      <p:to>
                                        <p:strVal val="visible"/>
                                      </p:to>
                                    </p:set>
                                    <p:animEffect transition="in" filter="blinds(horizontal)">
                                      <p:cBhvr>
                                        <p:cTn id="12" dur="500"/>
                                        <p:tgtEl>
                                          <p:spTgt spid="8090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0901">
                                            <p:txEl>
                                              <p:pRg st="2" end="2"/>
                                            </p:txEl>
                                          </p:spTgt>
                                        </p:tgtEl>
                                        <p:attrNameLst>
                                          <p:attrName>style.visibility</p:attrName>
                                        </p:attrNameLst>
                                      </p:cBhvr>
                                      <p:to>
                                        <p:strVal val="visible"/>
                                      </p:to>
                                    </p:set>
                                    <p:animEffect transition="in" filter="blinds(horizontal)">
                                      <p:cBhvr>
                                        <p:cTn id="17" dur="500"/>
                                        <p:tgtEl>
                                          <p:spTgt spid="8090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0901">
                                            <p:txEl>
                                              <p:pRg st="3" end="3"/>
                                            </p:txEl>
                                          </p:spTgt>
                                        </p:tgtEl>
                                        <p:attrNameLst>
                                          <p:attrName>style.visibility</p:attrName>
                                        </p:attrNameLst>
                                      </p:cBhvr>
                                      <p:to>
                                        <p:strVal val="visible"/>
                                      </p:to>
                                    </p:set>
                                    <p:animEffect transition="in" filter="blinds(horizontal)">
                                      <p:cBhvr>
                                        <p:cTn id="22" dur="500"/>
                                        <p:tgtEl>
                                          <p:spTgt spid="8090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0901">
                                            <p:txEl>
                                              <p:pRg st="4" end="4"/>
                                            </p:txEl>
                                          </p:spTgt>
                                        </p:tgtEl>
                                        <p:attrNameLst>
                                          <p:attrName>style.visibility</p:attrName>
                                        </p:attrNameLst>
                                      </p:cBhvr>
                                      <p:to>
                                        <p:strVal val="visible"/>
                                      </p:to>
                                    </p:set>
                                    <p:animEffect transition="in" filter="blinds(horizontal)">
                                      <p:cBhvr>
                                        <p:cTn id="27" dur="500"/>
                                        <p:tgtEl>
                                          <p:spTgt spid="8090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0901">
                                            <p:txEl>
                                              <p:pRg st="5" end="5"/>
                                            </p:txEl>
                                          </p:spTgt>
                                        </p:tgtEl>
                                        <p:attrNameLst>
                                          <p:attrName>style.visibility</p:attrName>
                                        </p:attrNameLst>
                                      </p:cBhvr>
                                      <p:to>
                                        <p:strVal val="visible"/>
                                      </p:to>
                                    </p:set>
                                    <p:animEffect transition="in" filter="blinds(horizontal)">
                                      <p:cBhvr>
                                        <p:cTn id="32" dur="500"/>
                                        <p:tgtEl>
                                          <p:spTgt spid="8090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ext Box 2"/>
          <p:cNvSpPr txBox="1">
            <a:spLocks noChangeArrowheads="1"/>
          </p:cNvSpPr>
          <p:nvPr/>
        </p:nvSpPr>
        <p:spPr bwMode="auto">
          <a:xfrm>
            <a:off x="358806" y="1271597"/>
            <a:ext cx="8713788" cy="3514725"/>
          </a:xfrm>
          <a:prstGeom prst="rect">
            <a:avLst/>
          </a:prstGeom>
          <a:noFill/>
          <a:ln w="9525">
            <a:noFill/>
            <a:miter lim="800000"/>
            <a:headEnd/>
            <a:tailEnd/>
          </a:ln>
          <a:effectLst/>
        </p:spPr>
        <p:txBody>
          <a:bodyPr>
            <a:spAutoFit/>
          </a:bodyPr>
          <a:lstStyle/>
          <a:p>
            <a:pPr marL="342900" indent="-342900"/>
            <a:r>
              <a:rPr lang="zh-CN" altLang="en-US" sz="6600" dirty="0">
                <a:ea typeface="黑体" pitchFamily="49" charset="-122"/>
              </a:rPr>
              <a:t>第一层，长沮嘲孔丘；</a:t>
            </a:r>
          </a:p>
          <a:p>
            <a:pPr marL="342900" indent="-342900"/>
            <a:r>
              <a:rPr lang="zh-CN" altLang="en-US" sz="6600" dirty="0">
                <a:ea typeface="黑体" pitchFamily="49" charset="-122"/>
              </a:rPr>
              <a:t>第二层，桀溺劝仲由；</a:t>
            </a:r>
          </a:p>
          <a:p>
            <a:pPr marL="342900" indent="-342900"/>
            <a:r>
              <a:rPr lang="zh-CN" altLang="en-US" sz="6600" dirty="0">
                <a:ea typeface="黑体" pitchFamily="49" charset="-122"/>
              </a:rPr>
              <a:t>第三层，孔子论路津。</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ext Box 2"/>
          <p:cNvSpPr txBox="1">
            <a:spLocks noChangeArrowheads="1"/>
          </p:cNvSpPr>
          <p:nvPr/>
        </p:nvSpPr>
        <p:spPr bwMode="auto">
          <a:xfrm>
            <a:off x="500034" y="785794"/>
            <a:ext cx="8429684" cy="3970318"/>
          </a:xfrm>
          <a:prstGeom prst="rect">
            <a:avLst/>
          </a:prstGeom>
          <a:noFill/>
          <a:ln w="9525">
            <a:noFill/>
            <a:miter lim="800000"/>
            <a:headEnd/>
            <a:tailEnd/>
          </a:ln>
          <a:effectLst/>
        </p:spPr>
        <p:txBody>
          <a:bodyPr wrap="square">
            <a:spAutoFit/>
          </a:bodyPr>
          <a:lstStyle/>
          <a:p>
            <a:pPr indent="982663"/>
            <a:r>
              <a:rPr lang="zh-CN" altLang="en-US" sz="3600" dirty="0">
                <a:solidFill>
                  <a:srgbClr val="3333CC"/>
                </a:solidFill>
                <a:ea typeface="黑体" pitchFamily="49" charset="-122"/>
              </a:rPr>
              <a:t>第一层，</a:t>
            </a:r>
            <a:r>
              <a:rPr lang="zh-CN" altLang="en-US" sz="3600" dirty="0">
                <a:solidFill>
                  <a:srgbClr val="FF0000"/>
                </a:solidFill>
                <a:ea typeface="黑体" pitchFamily="49" charset="-122"/>
              </a:rPr>
              <a:t>长沮嘲笑孔丘</a:t>
            </a:r>
            <a:r>
              <a:rPr lang="zh-CN" altLang="en-US" sz="3600" dirty="0">
                <a:solidFill>
                  <a:srgbClr val="3333CC"/>
                </a:solidFill>
                <a:ea typeface="黑体" pitchFamily="49" charset="-122"/>
              </a:rPr>
              <a:t>。</a:t>
            </a:r>
          </a:p>
          <a:p>
            <a:pPr indent="982663"/>
            <a:r>
              <a:rPr lang="zh-CN" altLang="en-US" sz="3600" dirty="0">
                <a:solidFill>
                  <a:srgbClr val="3333CC"/>
                </a:solidFill>
                <a:ea typeface="黑体" pitchFamily="49" charset="-122"/>
              </a:rPr>
              <a:t>长沮、桀溺知道孔子周游列国，推行仁道，游说诸侯，意欲</a:t>
            </a:r>
            <a:r>
              <a:rPr lang="zh-CN" altLang="en-US" sz="3600" dirty="0">
                <a:solidFill>
                  <a:srgbClr val="FF0000"/>
                </a:solidFill>
                <a:ea typeface="黑体" pitchFamily="49" charset="-122"/>
              </a:rPr>
              <a:t>匡扶天下</a:t>
            </a:r>
            <a:r>
              <a:rPr lang="zh-CN" altLang="en-US" sz="3600" dirty="0">
                <a:solidFill>
                  <a:srgbClr val="3333CC"/>
                </a:solidFill>
                <a:ea typeface="黑体" pitchFamily="49" charset="-122"/>
              </a:rPr>
              <a:t>，然天下究竟已然黑暗，何必栖遑忙碌。</a:t>
            </a:r>
          </a:p>
          <a:p>
            <a:pPr indent="982663"/>
            <a:r>
              <a:rPr lang="zh-CN" altLang="en-US" sz="3600" dirty="0">
                <a:solidFill>
                  <a:srgbClr val="3333CC"/>
                </a:solidFill>
                <a:ea typeface="黑体" pitchFamily="49" charset="-122"/>
              </a:rPr>
              <a:t>长沮</a:t>
            </a:r>
            <a:r>
              <a:rPr lang="zh-CN" altLang="en-US" sz="3600" dirty="0">
                <a:ea typeface="黑体" pitchFamily="49" charset="-122"/>
              </a:rPr>
              <a:t>故意转换概念</a:t>
            </a:r>
            <a:r>
              <a:rPr lang="zh-CN" altLang="en-US" sz="3600" dirty="0">
                <a:solidFill>
                  <a:srgbClr val="3333CC"/>
                </a:solidFill>
                <a:ea typeface="黑体" pitchFamily="49" charset="-122"/>
              </a:rPr>
              <a:t>，说孔子“是知津矣”，</a:t>
            </a:r>
            <a:r>
              <a:rPr lang="zh-CN" altLang="en-US" sz="3600" dirty="0">
                <a:solidFill>
                  <a:srgbClr val="FF0000"/>
                </a:solidFill>
                <a:ea typeface="黑体" pitchFamily="49" charset="-122"/>
              </a:rPr>
              <a:t>问津不答津，嘲其知津</a:t>
            </a:r>
            <a:r>
              <a:rPr lang="zh-CN" altLang="en-US" sz="3600" dirty="0">
                <a:solidFill>
                  <a:srgbClr val="3333CC"/>
                </a:solidFill>
                <a:ea typeface="黑体" pitchFamily="49" charset="-122"/>
              </a:rPr>
              <a:t>。</a:t>
            </a:r>
          </a:p>
          <a:p>
            <a:pPr indent="982663"/>
            <a:r>
              <a:rPr lang="zh-CN" altLang="en-US" sz="3600" dirty="0">
                <a:ea typeface="黑体" pitchFamily="49" charset="-122"/>
              </a:rPr>
              <a:t>这对孔子一种讽刺。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6194">
                                            <p:txEl>
                                              <p:pRg st="0" end="0"/>
                                            </p:txEl>
                                          </p:spTgt>
                                        </p:tgtEl>
                                        <p:attrNameLst>
                                          <p:attrName>style.visibility</p:attrName>
                                        </p:attrNameLst>
                                      </p:cBhvr>
                                      <p:to>
                                        <p:strVal val="visible"/>
                                      </p:to>
                                    </p:set>
                                    <p:animEffect transition="in" filter="blinds(horizontal)">
                                      <p:cBhvr>
                                        <p:cTn id="7" dur="500"/>
                                        <p:tgtEl>
                                          <p:spTgt spid="1361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6194">
                                            <p:txEl>
                                              <p:pRg st="1" end="1"/>
                                            </p:txEl>
                                          </p:spTgt>
                                        </p:tgtEl>
                                        <p:attrNameLst>
                                          <p:attrName>style.visibility</p:attrName>
                                        </p:attrNameLst>
                                      </p:cBhvr>
                                      <p:to>
                                        <p:strVal val="visible"/>
                                      </p:to>
                                    </p:set>
                                    <p:animEffect transition="in" filter="blinds(horizontal)">
                                      <p:cBhvr>
                                        <p:cTn id="12" dur="500"/>
                                        <p:tgtEl>
                                          <p:spTgt spid="13619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6194">
                                            <p:txEl>
                                              <p:pRg st="2" end="2"/>
                                            </p:txEl>
                                          </p:spTgt>
                                        </p:tgtEl>
                                        <p:attrNameLst>
                                          <p:attrName>style.visibility</p:attrName>
                                        </p:attrNameLst>
                                      </p:cBhvr>
                                      <p:to>
                                        <p:strVal val="visible"/>
                                      </p:to>
                                    </p:set>
                                    <p:animEffect transition="in" filter="blinds(horizontal)">
                                      <p:cBhvr>
                                        <p:cTn id="17" dur="500"/>
                                        <p:tgtEl>
                                          <p:spTgt spid="13619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6194">
                                            <p:txEl>
                                              <p:pRg st="3" end="3"/>
                                            </p:txEl>
                                          </p:spTgt>
                                        </p:tgtEl>
                                        <p:attrNameLst>
                                          <p:attrName>style.visibility</p:attrName>
                                        </p:attrNameLst>
                                      </p:cBhvr>
                                      <p:to>
                                        <p:strVal val="visible"/>
                                      </p:to>
                                    </p:set>
                                    <p:animEffect transition="in" filter="blinds(horizontal)">
                                      <p:cBhvr>
                                        <p:cTn id="22" dur="500"/>
                                        <p:tgtEl>
                                          <p:spTgt spid="13619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2"/>
          <p:cNvSpPr txBox="1">
            <a:spLocks noChangeArrowheads="1"/>
          </p:cNvSpPr>
          <p:nvPr/>
        </p:nvSpPr>
        <p:spPr bwMode="auto">
          <a:xfrm>
            <a:off x="395288" y="260350"/>
            <a:ext cx="8391554" cy="6494085"/>
          </a:xfrm>
          <a:prstGeom prst="rect">
            <a:avLst/>
          </a:prstGeom>
          <a:noFill/>
          <a:ln w="9525">
            <a:noFill/>
            <a:miter lim="800000"/>
            <a:headEnd/>
            <a:tailEnd/>
          </a:ln>
          <a:effectLst/>
        </p:spPr>
        <p:txBody>
          <a:bodyPr wrap="square">
            <a:spAutoFit/>
          </a:bodyPr>
          <a:lstStyle/>
          <a:p>
            <a:pPr indent="811213"/>
            <a:r>
              <a:rPr lang="zh-CN" altLang="en-US" sz="3200" dirty="0">
                <a:solidFill>
                  <a:srgbClr val="FF0000"/>
                </a:solidFill>
                <a:ea typeface="黑体" pitchFamily="49" charset="-122"/>
              </a:rPr>
              <a:t>第二层：桀溺劝仲由</a:t>
            </a:r>
            <a:r>
              <a:rPr lang="zh-CN" altLang="en-US" sz="3200" dirty="0">
                <a:ea typeface="黑体" pitchFamily="49" charset="-122"/>
              </a:rPr>
              <a:t>。</a:t>
            </a:r>
          </a:p>
          <a:p>
            <a:pPr indent="811213"/>
            <a:r>
              <a:rPr lang="zh-CN" altLang="en-US" sz="3200" dirty="0" smtClean="0">
                <a:ea typeface="黑体" pitchFamily="49" charset="-122"/>
              </a:rPr>
              <a:t>子路追随</a:t>
            </a:r>
            <a:r>
              <a:rPr lang="zh-CN" altLang="en-US" sz="3200" dirty="0">
                <a:ea typeface="黑体" pitchFamily="49" charset="-122"/>
              </a:rPr>
              <a:t>夫子，游历诸侯，志存天下，然而</a:t>
            </a:r>
            <a:r>
              <a:rPr lang="zh-CN" altLang="en-US" sz="3200" dirty="0">
                <a:solidFill>
                  <a:srgbClr val="FF0000"/>
                </a:solidFill>
                <a:ea typeface="黑体" pitchFamily="49" charset="-122"/>
              </a:rPr>
              <a:t>隐士们认为：“滔滔者天下皆是也。”</a:t>
            </a:r>
          </a:p>
          <a:p>
            <a:pPr indent="811213"/>
            <a:r>
              <a:rPr lang="zh-CN" altLang="en-US" sz="3200" dirty="0">
                <a:solidFill>
                  <a:srgbClr val="008000"/>
                </a:solidFill>
                <a:ea typeface="黑体" pitchFamily="49" charset="-122"/>
              </a:rPr>
              <a:t>天下乌鸦一般黑，“而谁以易之？”谁能改变呢</a:t>
            </a:r>
            <a:r>
              <a:rPr lang="zh-CN" altLang="en-US" sz="3200" dirty="0" smtClean="0">
                <a:solidFill>
                  <a:srgbClr val="008000"/>
                </a:solidFill>
                <a:ea typeface="黑体" pitchFamily="49" charset="-122"/>
              </a:rPr>
              <a:t>？</a:t>
            </a:r>
            <a:endParaRPr lang="en-US" altLang="zh-CN" sz="3200" dirty="0" smtClean="0">
              <a:solidFill>
                <a:srgbClr val="008000"/>
              </a:solidFill>
              <a:ea typeface="黑体" pitchFamily="49" charset="-122"/>
            </a:endParaRPr>
          </a:p>
          <a:p>
            <a:pPr indent="811213"/>
            <a:r>
              <a:rPr lang="zh-CN" altLang="en-US" sz="3200" dirty="0" smtClean="0">
                <a:solidFill>
                  <a:srgbClr val="008000"/>
                </a:solidFill>
                <a:ea typeface="黑体" pitchFamily="49" charset="-122"/>
              </a:rPr>
              <a:t>桀</a:t>
            </a:r>
            <a:r>
              <a:rPr lang="zh-CN" altLang="en-US" sz="3200" dirty="0">
                <a:solidFill>
                  <a:srgbClr val="008000"/>
                </a:solidFill>
                <a:ea typeface="黑体" pitchFamily="49" charset="-122"/>
              </a:rPr>
              <a:t>溺</a:t>
            </a:r>
            <a:r>
              <a:rPr lang="zh-CN" altLang="en-US" sz="3200" dirty="0" smtClean="0">
                <a:solidFill>
                  <a:srgbClr val="008000"/>
                </a:solidFill>
                <a:ea typeface="黑体" pitchFamily="49" charset="-122"/>
              </a:rPr>
              <a:t>劝子路弃</a:t>
            </a:r>
            <a:r>
              <a:rPr lang="zh-CN" altLang="en-US" sz="3200" dirty="0">
                <a:solidFill>
                  <a:srgbClr val="008000"/>
                </a:solidFill>
                <a:ea typeface="黑体" pitchFamily="49" charset="-122"/>
              </a:rPr>
              <a:t>孔丘避人之行，就我等避世之举。</a:t>
            </a:r>
          </a:p>
          <a:p>
            <a:pPr indent="811213"/>
            <a:r>
              <a:rPr lang="zh-CN" altLang="en-US" sz="3200" dirty="0">
                <a:solidFill>
                  <a:srgbClr val="FF0000"/>
                </a:solidFill>
                <a:ea typeface="黑体" pitchFamily="49" charset="-122"/>
              </a:rPr>
              <a:t>“邦有道则仕，邦无道则卷而怀之。</a:t>
            </a:r>
            <a:r>
              <a:rPr lang="zh-CN" altLang="en-US" sz="3200" dirty="0">
                <a:ea typeface="黑体" pitchFamily="49" charset="-122"/>
              </a:rPr>
              <a:t>”表面上看，二位隐士没有回答“子路问津”之事，实际上他们已对子路作了详尽解说，劝其归隐，指了一条</a:t>
            </a:r>
            <a:r>
              <a:rPr lang="zh-CN" altLang="en-US" sz="3200" dirty="0">
                <a:solidFill>
                  <a:srgbClr val="0000FF"/>
                </a:solidFill>
                <a:ea typeface="黑体" pitchFamily="49" charset="-122"/>
              </a:rPr>
              <a:t>大隐之路</a:t>
            </a:r>
            <a:r>
              <a:rPr lang="zh-CN" altLang="en-US" sz="3200" dirty="0">
                <a:ea typeface="黑体" pitchFamily="49" charset="-122"/>
              </a:rPr>
              <a:t>。</a:t>
            </a:r>
          </a:p>
          <a:p>
            <a:pPr indent="811213"/>
            <a:r>
              <a:rPr lang="zh-CN" altLang="en-US" sz="3200" dirty="0">
                <a:solidFill>
                  <a:srgbClr val="FF0000"/>
                </a:solidFill>
                <a:ea typeface="黑体" pitchFamily="49" charset="-122"/>
              </a:rPr>
              <a:t>道不同，不相为谋，</a:t>
            </a:r>
            <a:r>
              <a:rPr lang="zh-CN" altLang="en-US" sz="3200" dirty="0">
                <a:ea typeface="黑体" pitchFamily="49" charset="-122"/>
              </a:rPr>
              <a:t>桀溺所说所做</a:t>
            </a:r>
            <a:r>
              <a:rPr lang="zh-CN" altLang="en-US" sz="3200" dirty="0" smtClean="0">
                <a:ea typeface="黑体" pitchFamily="49" charset="-122"/>
              </a:rPr>
              <a:t>与子路所</a:t>
            </a:r>
            <a:r>
              <a:rPr lang="zh-CN" altLang="en-US" sz="3200" dirty="0">
                <a:ea typeface="黑体" pitchFamily="49" charset="-122"/>
              </a:rPr>
              <a:t>做所想不同，故不相谋。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7218">
                                            <p:txEl>
                                              <p:pRg st="0" end="0"/>
                                            </p:txEl>
                                          </p:spTgt>
                                        </p:tgtEl>
                                        <p:attrNameLst>
                                          <p:attrName>style.visibility</p:attrName>
                                        </p:attrNameLst>
                                      </p:cBhvr>
                                      <p:to>
                                        <p:strVal val="visible"/>
                                      </p:to>
                                    </p:set>
                                    <p:animEffect transition="in" filter="blinds(horizontal)">
                                      <p:cBhvr>
                                        <p:cTn id="7" dur="500"/>
                                        <p:tgtEl>
                                          <p:spTgt spid="137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7218">
                                            <p:txEl>
                                              <p:pRg st="1" end="1"/>
                                            </p:txEl>
                                          </p:spTgt>
                                        </p:tgtEl>
                                        <p:attrNameLst>
                                          <p:attrName>style.visibility</p:attrName>
                                        </p:attrNameLst>
                                      </p:cBhvr>
                                      <p:to>
                                        <p:strVal val="visible"/>
                                      </p:to>
                                    </p:set>
                                    <p:animEffect transition="in" filter="blinds(horizontal)">
                                      <p:cBhvr>
                                        <p:cTn id="12" dur="500"/>
                                        <p:tgtEl>
                                          <p:spTgt spid="1372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7218">
                                            <p:txEl>
                                              <p:pRg st="2" end="2"/>
                                            </p:txEl>
                                          </p:spTgt>
                                        </p:tgtEl>
                                        <p:attrNameLst>
                                          <p:attrName>style.visibility</p:attrName>
                                        </p:attrNameLst>
                                      </p:cBhvr>
                                      <p:to>
                                        <p:strVal val="visible"/>
                                      </p:to>
                                    </p:set>
                                    <p:animEffect transition="in" filter="blinds(horizontal)">
                                      <p:cBhvr>
                                        <p:cTn id="17" dur="500"/>
                                        <p:tgtEl>
                                          <p:spTgt spid="13721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7218">
                                            <p:txEl>
                                              <p:pRg st="3" end="3"/>
                                            </p:txEl>
                                          </p:spTgt>
                                        </p:tgtEl>
                                        <p:attrNameLst>
                                          <p:attrName>style.visibility</p:attrName>
                                        </p:attrNameLst>
                                      </p:cBhvr>
                                      <p:to>
                                        <p:strVal val="visible"/>
                                      </p:to>
                                    </p:set>
                                    <p:animEffect transition="in" filter="blinds(horizontal)">
                                      <p:cBhvr>
                                        <p:cTn id="22" dur="500"/>
                                        <p:tgtEl>
                                          <p:spTgt spid="13721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37218">
                                            <p:txEl>
                                              <p:pRg st="4" end="4"/>
                                            </p:txEl>
                                          </p:spTgt>
                                        </p:tgtEl>
                                        <p:attrNameLst>
                                          <p:attrName>style.visibility</p:attrName>
                                        </p:attrNameLst>
                                      </p:cBhvr>
                                      <p:to>
                                        <p:strVal val="visible"/>
                                      </p:to>
                                    </p:set>
                                    <p:animEffect transition="in" filter="blinds(horizontal)">
                                      <p:cBhvr>
                                        <p:cTn id="27" dur="500"/>
                                        <p:tgtEl>
                                          <p:spTgt spid="13721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37218">
                                            <p:txEl>
                                              <p:pRg st="5" end="5"/>
                                            </p:txEl>
                                          </p:spTgt>
                                        </p:tgtEl>
                                        <p:attrNameLst>
                                          <p:attrName>style.visibility</p:attrName>
                                        </p:attrNameLst>
                                      </p:cBhvr>
                                      <p:to>
                                        <p:strVal val="visible"/>
                                      </p:to>
                                    </p:set>
                                    <p:animEffect transition="in" filter="blinds(horizontal)">
                                      <p:cBhvr>
                                        <p:cTn id="32" dur="500"/>
                                        <p:tgtEl>
                                          <p:spTgt spid="13721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ext Box 2"/>
          <p:cNvSpPr txBox="1">
            <a:spLocks noChangeArrowheads="1"/>
          </p:cNvSpPr>
          <p:nvPr/>
        </p:nvSpPr>
        <p:spPr bwMode="auto">
          <a:xfrm>
            <a:off x="827088" y="549275"/>
            <a:ext cx="7740650" cy="5632311"/>
          </a:xfrm>
          <a:prstGeom prst="rect">
            <a:avLst/>
          </a:prstGeom>
          <a:noFill/>
          <a:ln w="9525">
            <a:solidFill>
              <a:srgbClr val="003300"/>
            </a:solidFill>
            <a:miter lim="800000"/>
            <a:headEnd/>
            <a:tailEnd/>
          </a:ln>
          <a:effectLst/>
        </p:spPr>
        <p:txBody>
          <a:bodyPr>
            <a:spAutoFit/>
          </a:bodyPr>
          <a:lstStyle/>
          <a:p>
            <a:pPr indent="811213"/>
            <a:r>
              <a:rPr lang="zh-CN" altLang="en-US" sz="3600" dirty="0">
                <a:solidFill>
                  <a:srgbClr val="FF0000"/>
                </a:solidFill>
                <a:effectLst>
                  <a:outerShdw blurRad="38100" dist="38100" dir="2700000" algn="tl">
                    <a:srgbClr val="000000">
                      <a:alpha val="43137"/>
                    </a:srgbClr>
                  </a:outerShdw>
                </a:effectLst>
                <a:ea typeface="黑体" pitchFamily="49" charset="-122"/>
              </a:rPr>
              <a:t>第三层：孔子论路津。</a:t>
            </a:r>
          </a:p>
          <a:p>
            <a:pPr indent="811213"/>
            <a:r>
              <a:rPr lang="zh-CN" altLang="en-US" sz="3600" dirty="0">
                <a:ea typeface="黑体" pitchFamily="49" charset="-122"/>
              </a:rPr>
              <a:t>隐居山林，当与鸟兽同群，我孔丘不能隐居山林做避世之人。</a:t>
            </a:r>
          </a:p>
          <a:p>
            <a:pPr indent="811213"/>
            <a:r>
              <a:rPr lang="zh-CN" altLang="en-US" sz="3600" dirty="0">
                <a:ea typeface="黑体" pitchFamily="49" charset="-122"/>
              </a:rPr>
              <a:t>故“鸟兽不可与同群”，</a:t>
            </a:r>
            <a:r>
              <a:rPr lang="zh-CN" altLang="en-US" sz="3600" dirty="0">
                <a:solidFill>
                  <a:srgbClr val="FF0000"/>
                </a:solidFill>
                <a:ea typeface="黑体" pitchFamily="49" charset="-122"/>
              </a:rPr>
              <a:t>我既不能与鸟兽同群而隐居，必当与时俯仰，与世结合</a:t>
            </a:r>
            <a:r>
              <a:rPr lang="zh-CN" altLang="en-US" sz="3600" dirty="0" smtClean="0">
                <a:solidFill>
                  <a:srgbClr val="FF0000"/>
                </a:solidFill>
                <a:ea typeface="黑体" pitchFamily="49" charset="-122"/>
              </a:rPr>
              <a:t>。</a:t>
            </a:r>
            <a:endParaRPr lang="en-US" altLang="zh-CN" sz="3600" dirty="0" smtClean="0">
              <a:solidFill>
                <a:srgbClr val="FF0000"/>
              </a:solidFill>
              <a:ea typeface="黑体" pitchFamily="49" charset="-122"/>
            </a:endParaRPr>
          </a:p>
          <a:p>
            <a:pPr indent="811213"/>
            <a:r>
              <a:rPr lang="zh-CN" altLang="en-US" sz="3600" dirty="0" smtClean="0">
                <a:ea typeface="黑体" pitchFamily="49" charset="-122"/>
              </a:rPr>
              <a:t>与</a:t>
            </a:r>
            <a:r>
              <a:rPr lang="zh-CN" altLang="en-US" sz="3600" dirty="0">
                <a:ea typeface="黑体" pitchFamily="49" charset="-122"/>
              </a:rPr>
              <a:t>世结合相谐，若世道安泰清平，我亦不参与变易改革之路。“天下有道，丘不与易也。”</a:t>
            </a:r>
          </a:p>
          <a:p>
            <a:pPr indent="811213"/>
            <a:r>
              <a:rPr lang="zh-CN" altLang="en-US" sz="3600" dirty="0">
                <a:ea typeface="黑体" pitchFamily="49" charset="-122"/>
              </a:rPr>
              <a:t>反之，</a:t>
            </a:r>
            <a:r>
              <a:rPr lang="zh-CN" altLang="en-US" sz="3600" dirty="0">
                <a:solidFill>
                  <a:srgbClr val="FF0000"/>
                </a:solidFill>
                <a:ea typeface="黑体" pitchFamily="49" charset="-122"/>
              </a:rPr>
              <a:t>天下无道，我当挺身而出。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8242">
                                            <p:txEl>
                                              <p:pRg st="0" end="0"/>
                                            </p:txEl>
                                          </p:spTgt>
                                        </p:tgtEl>
                                        <p:attrNameLst>
                                          <p:attrName>style.visibility</p:attrName>
                                        </p:attrNameLst>
                                      </p:cBhvr>
                                      <p:to>
                                        <p:strVal val="visible"/>
                                      </p:to>
                                    </p:set>
                                    <p:animEffect transition="in" filter="blinds(horizontal)">
                                      <p:cBhvr>
                                        <p:cTn id="7" dur="500"/>
                                        <p:tgtEl>
                                          <p:spTgt spid="1382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8242">
                                            <p:txEl>
                                              <p:pRg st="1" end="1"/>
                                            </p:txEl>
                                          </p:spTgt>
                                        </p:tgtEl>
                                        <p:attrNameLst>
                                          <p:attrName>style.visibility</p:attrName>
                                        </p:attrNameLst>
                                      </p:cBhvr>
                                      <p:to>
                                        <p:strVal val="visible"/>
                                      </p:to>
                                    </p:set>
                                    <p:animEffect transition="in" filter="blinds(horizontal)">
                                      <p:cBhvr>
                                        <p:cTn id="12" dur="500"/>
                                        <p:tgtEl>
                                          <p:spTgt spid="13824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8242">
                                            <p:txEl>
                                              <p:pRg st="2" end="2"/>
                                            </p:txEl>
                                          </p:spTgt>
                                        </p:tgtEl>
                                        <p:attrNameLst>
                                          <p:attrName>style.visibility</p:attrName>
                                        </p:attrNameLst>
                                      </p:cBhvr>
                                      <p:to>
                                        <p:strVal val="visible"/>
                                      </p:to>
                                    </p:set>
                                    <p:animEffect transition="in" filter="blinds(horizontal)">
                                      <p:cBhvr>
                                        <p:cTn id="17" dur="500"/>
                                        <p:tgtEl>
                                          <p:spTgt spid="13824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8242">
                                            <p:txEl>
                                              <p:pRg st="3" end="3"/>
                                            </p:txEl>
                                          </p:spTgt>
                                        </p:tgtEl>
                                        <p:attrNameLst>
                                          <p:attrName>style.visibility</p:attrName>
                                        </p:attrNameLst>
                                      </p:cBhvr>
                                      <p:to>
                                        <p:strVal val="visible"/>
                                      </p:to>
                                    </p:set>
                                    <p:animEffect transition="in" filter="blinds(horizontal)">
                                      <p:cBhvr>
                                        <p:cTn id="22" dur="500"/>
                                        <p:tgtEl>
                                          <p:spTgt spid="13824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38242">
                                            <p:txEl>
                                              <p:pRg st="4" end="4"/>
                                            </p:txEl>
                                          </p:spTgt>
                                        </p:tgtEl>
                                        <p:attrNameLst>
                                          <p:attrName>style.visibility</p:attrName>
                                        </p:attrNameLst>
                                      </p:cBhvr>
                                      <p:to>
                                        <p:strVal val="visible"/>
                                      </p:to>
                                    </p:set>
                                    <p:animEffect transition="in" filter="blinds(horizontal)">
                                      <p:cBhvr>
                                        <p:cTn id="27" dur="500"/>
                                        <p:tgtEl>
                                          <p:spTgt spid="13824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body" idx="1"/>
          </p:nvPr>
        </p:nvSpPr>
        <p:spPr>
          <a:xfrm>
            <a:off x="323850" y="188913"/>
            <a:ext cx="8424863" cy="6480175"/>
          </a:xfrm>
        </p:spPr>
        <p:txBody>
          <a:bodyPr/>
          <a:lstStyle/>
          <a:p>
            <a:pPr marL="0" indent="185738" algn="just"/>
            <a:r>
              <a:rPr lang="zh-CN" altLang="en-US" sz="2800" dirty="0">
                <a:solidFill>
                  <a:srgbClr val="FF0000"/>
                </a:solidFill>
                <a:latin typeface="Times New Roman" pitchFamily="18" charset="0"/>
                <a:ea typeface="黑体" pitchFamily="49" charset="-122"/>
                <a:cs typeface="Times New Roman" pitchFamily="18" charset="0"/>
              </a:rPr>
              <a:t>子路问津中，到底是谁来指点谁的迷津？</a:t>
            </a:r>
          </a:p>
          <a:p>
            <a:pPr marL="0" indent="631825" algn="just">
              <a:spcBef>
                <a:spcPts val="0"/>
              </a:spcBef>
              <a:buFontTx/>
              <a:buNone/>
            </a:pPr>
            <a:r>
              <a:rPr lang="zh-CN" altLang="en-US" sz="2600" dirty="0">
                <a:solidFill>
                  <a:srgbClr val="000000"/>
                </a:solidFill>
                <a:latin typeface="Times New Roman" pitchFamily="18" charset="0"/>
                <a:ea typeface="华文中宋" pitchFamily="2" charset="-122"/>
                <a:cs typeface="Times New Roman" pitchFamily="18" charset="0"/>
              </a:rPr>
              <a:t>按照桀溺的看法，天下大乱，整个世界都像滔滔洪水泛滥一样，谁能挡得住呢？</a:t>
            </a:r>
          </a:p>
          <a:p>
            <a:pPr marL="0" indent="631825" algn="just">
              <a:spcBef>
                <a:spcPts val="0"/>
              </a:spcBef>
              <a:buFontTx/>
              <a:buNone/>
            </a:pPr>
            <a:r>
              <a:rPr lang="zh-CN" altLang="en-US" sz="2600" dirty="0">
                <a:solidFill>
                  <a:srgbClr val="000000"/>
                </a:solidFill>
                <a:latin typeface="Times New Roman" pitchFamily="18" charset="0"/>
                <a:ea typeface="华文中宋" pitchFamily="2" charset="-122"/>
                <a:cs typeface="Times New Roman" pitchFamily="18" charset="0"/>
              </a:rPr>
              <a:t>谁又能治理好这种泛滥，像传说之中的大禹一样，使天下重归太平呢？</a:t>
            </a:r>
          </a:p>
          <a:p>
            <a:pPr marL="0" indent="631825" algn="just">
              <a:spcBef>
                <a:spcPts val="0"/>
              </a:spcBef>
              <a:buFontTx/>
              <a:buNone/>
            </a:pPr>
            <a:r>
              <a:rPr lang="zh-CN" altLang="en-US" sz="2600" dirty="0">
                <a:solidFill>
                  <a:srgbClr val="000000"/>
                </a:solidFill>
                <a:latin typeface="Times New Roman" pitchFamily="18" charset="0"/>
                <a:ea typeface="华文中宋" pitchFamily="2" charset="-122"/>
                <a:cs typeface="Times New Roman" pitchFamily="18" charset="0"/>
              </a:rPr>
              <a:t>没有！</a:t>
            </a:r>
          </a:p>
          <a:p>
            <a:pPr marL="0" indent="631825" algn="just">
              <a:spcBef>
                <a:spcPts val="0"/>
              </a:spcBef>
              <a:buFontTx/>
              <a:buNone/>
            </a:pPr>
            <a:r>
              <a:rPr lang="zh-CN" altLang="en-US" sz="2600" dirty="0">
                <a:solidFill>
                  <a:srgbClr val="000000"/>
                </a:solidFill>
                <a:latin typeface="Times New Roman" pitchFamily="18" charset="0"/>
                <a:ea typeface="华文中宋" pitchFamily="2" charset="-122"/>
                <a:cs typeface="Times New Roman" pitchFamily="18" charset="0"/>
              </a:rPr>
              <a:t>所以，</a:t>
            </a:r>
            <a:r>
              <a:rPr lang="zh-CN" altLang="en-US" sz="2600" dirty="0">
                <a:solidFill>
                  <a:srgbClr val="0000FF"/>
                </a:solidFill>
                <a:latin typeface="Times New Roman" pitchFamily="18" charset="0"/>
                <a:ea typeface="华文中宋" pitchFamily="2" charset="-122"/>
                <a:cs typeface="Times New Roman" pitchFamily="18" charset="0"/>
              </a:rPr>
              <a:t>孔子和子路等人的奔走救世是徒劳无益的。这是第一层意思。</a:t>
            </a:r>
          </a:p>
          <a:p>
            <a:pPr marL="0" indent="631825" algn="just">
              <a:spcBef>
                <a:spcPts val="0"/>
              </a:spcBef>
              <a:buFontTx/>
              <a:buNone/>
            </a:pPr>
            <a:r>
              <a:rPr lang="zh-CN" altLang="en-US" sz="2600" dirty="0">
                <a:solidFill>
                  <a:srgbClr val="0000FF"/>
                </a:solidFill>
                <a:latin typeface="Times New Roman" pitchFamily="18" charset="0"/>
                <a:ea typeface="华文中宋" pitchFamily="2" charset="-122"/>
                <a:cs typeface="Times New Roman" pitchFamily="18" charset="0"/>
              </a:rPr>
              <a:t>第二层意思是，既然不能救世，那我们怎么办呢？</a:t>
            </a:r>
          </a:p>
          <a:p>
            <a:pPr marL="0" indent="631825" algn="just">
              <a:spcBef>
                <a:spcPts val="0"/>
              </a:spcBef>
              <a:buFontTx/>
              <a:buNone/>
            </a:pPr>
            <a:r>
              <a:rPr lang="zh-CN" altLang="en-US" sz="2600" dirty="0">
                <a:solidFill>
                  <a:srgbClr val="0000FF"/>
                </a:solidFill>
                <a:latin typeface="Times New Roman" pitchFamily="18" charset="0"/>
                <a:ea typeface="华文中宋" pitchFamily="2" charset="-122"/>
                <a:cs typeface="Times New Roman" pitchFamily="18" charset="0"/>
              </a:rPr>
              <a:t>要么就随波逐流</a:t>
            </a:r>
            <a:r>
              <a:rPr lang="zh-CN" altLang="en-US" sz="2600" dirty="0">
                <a:solidFill>
                  <a:srgbClr val="000000"/>
                </a:solidFill>
                <a:latin typeface="Times New Roman" pitchFamily="18" charset="0"/>
                <a:ea typeface="华文中宋" pitchFamily="2" charset="-122"/>
                <a:cs typeface="Times New Roman" pitchFamily="18" charset="0"/>
              </a:rPr>
              <a:t>，大家一起混日子，得过且过</a:t>
            </a:r>
            <a:r>
              <a:rPr lang="en-US" altLang="zh-CN" sz="2600" dirty="0">
                <a:solidFill>
                  <a:srgbClr val="000000"/>
                </a:solidFill>
                <a:latin typeface="华文中宋"/>
                <a:ea typeface="华文中宋" pitchFamily="2" charset="-122"/>
                <a:cs typeface="Times New Roman" pitchFamily="18" charset="0"/>
              </a:rPr>
              <a:t>——</a:t>
            </a:r>
            <a:r>
              <a:rPr lang="zh-CN" altLang="en-US" sz="2600" dirty="0">
                <a:solidFill>
                  <a:srgbClr val="000000"/>
                </a:solidFill>
                <a:latin typeface="Times New Roman" pitchFamily="18" charset="0"/>
                <a:ea typeface="华文中宋" pitchFamily="2" charset="-122"/>
                <a:cs typeface="Times New Roman" pitchFamily="18" charset="0"/>
              </a:rPr>
              <a:t>这是长沮、桀溺们反对的，其实也是孔子反对的；</a:t>
            </a:r>
          </a:p>
          <a:p>
            <a:pPr marL="0" indent="631825" algn="just">
              <a:spcBef>
                <a:spcPts val="0"/>
              </a:spcBef>
              <a:buFontTx/>
              <a:buNone/>
            </a:pPr>
            <a:r>
              <a:rPr lang="zh-CN" altLang="en-US" sz="2600" dirty="0">
                <a:solidFill>
                  <a:srgbClr val="0000FF"/>
                </a:solidFill>
                <a:latin typeface="Times New Roman" pitchFamily="18" charset="0"/>
                <a:ea typeface="华文中宋" pitchFamily="2" charset="-122"/>
                <a:cs typeface="Times New Roman" pitchFamily="18" charset="0"/>
              </a:rPr>
              <a:t>要么就避开那些坏人而寻求治理天下、拯救世道的好人</a:t>
            </a:r>
            <a:r>
              <a:rPr lang="en-US" altLang="zh-CN" sz="2600" dirty="0">
                <a:solidFill>
                  <a:srgbClr val="000000"/>
                </a:solidFill>
                <a:latin typeface="华文中宋"/>
                <a:ea typeface="华文中宋" pitchFamily="2" charset="-122"/>
                <a:cs typeface="Times New Roman" pitchFamily="18" charset="0"/>
              </a:rPr>
              <a:t>——</a:t>
            </a:r>
            <a:r>
              <a:rPr lang="zh-CN" altLang="en-US" sz="2600" dirty="0">
                <a:solidFill>
                  <a:srgbClr val="000000"/>
                </a:solidFill>
                <a:latin typeface="Times New Roman" pitchFamily="18" charset="0"/>
                <a:ea typeface="华文中宋" pitchFamily="2" charset="-122"/>
                <a:cs typeface="Times New Roman" pitchFamily="18" charset="0"/>
              </a:rPr>
              <a:t>这是孔子的</a:t>
            </a:r>
            <a:r>
              <a:rPr lang="zh-CN" altLang="en-US" sz="2600" dirty="0" smtClean="0">
                <a:solidFill>
                  <a:srgbClr val="000000"/>
                </a:solidFill>
                <a:latin typeface="Times New Roman" pitchFamily="18" charset="0"/>
                <a:ea typeface="华文中宋" pitchFamily="2" charset="-122"/>
                <a:cs typeface="Times New Roman" pitchFamily="18" charset="0"/>
              </a:rPr>
              <a:t>观点</a:t>
            </a:r>
            <a:r>
              <a:rPr lang="en-US" altLang="zh-CN" sz="2600" dirty="0" smtClean="0">
                <a:solidFill>
                  <a:srgbClr val="000000"/>
                </a:solidFill>
                <a:latin typeface="Times New Roman" pitchFamily="18" charset="0"/>
                <a:ea typeface="华文中宋" pitchFamily="2" charset="-122"/>
                <a:cs typeface="Times New Roman" pitchFamily="18" charset="0"/>
              </a:rPr>
              <a:t>.</a:t>
            </a:r>
          </a:p>
          <a:p>
            <a:pPr marL="0" indent="631825" algn="just">
              <a:spcBef>
                <a:spcPts val="0"/>
              </a:spcBef>
              <a:buFontTx/>
              <a:buNone/>
            </a:pPr>
            <a:r>
              <a:rPr lang="zh-CN" altLang="en-US" sz="2600" dirty="0" smtClean="0">
                <a:solidFill>
                  <a:srgbClr val="000000"/>
                </a:solidFill>
                <a:latin typeface="Times New Roman" pitchFamily="18" charset="0"/>
                <a:ea typeface="华文中宋" pitchFamily="2" charset="-122"/>
                <a:cs typeface="Times New Roman" pitchFamily="18" charset="0"/>
              </a:rPr>
              <a:t>所以</a:t>
            </a:r>
            <a:r>
              <a:rPr lang="zh-CN" altLang="en-US" sz="2600" dirty="0">
                <a:solidFill>
                  <a:srgbClr val="000000"/>
                </a:solidFill>
                <a:latin typeface="Times New Roman" pitchFamily="18" charset="0"/>
                <a:ea typeface="华文中宋" pitchFamily="2" charset="-122"/>
                <a:cs typeface="Times New Roman" pitchFamily="18" charset="0"/>
              </a:rPr>
              <a:t>他带领学生离开鲁国而奔走天下，即便是</a:t>
            </a:r>
            <a:r>
              <a:rPr lang="zh-CN" altLang="en-US" sz="2600" dirty="0">
                <a:solidFill>
                  <a:srgbClr val="000000"/>
                </a:solidFill>
                <a:latin typeface="华文中宋"/>
                <a:ea typeface="华文中宋" pitchFamily="2" charset="-122"/>
                <a:cs typeface="Times New Roman" pitchFamily="18" charset="0"/>
              </a:rPr>
              <a:t>“</a:t>
            </a:r>
            <a:r>
              <a:rPr lang="zh-CN" altLang="en-US" sz="2600" dirty="0">
                <a:solidFill>
                  <a:srgbClr val="000000"/>
                </a:solidFill>
                <a:latin typeface="Times New Roman" pitchFamily="18" charset="0"/>
                <a:ea typeface="华文中宋" pitchFamily="2" charset="-122"/>
                <a:cs typeface="Times New Roman" pitchFamily="18" charset="0"/>
              </a:rPr>
              <a:t>累累如丧家之犬</a:t>
            </a:r>
            <a:r>
              <a:rPr lang="zh-CN" altLang="en-US" sz="2600" dirty="0">
                <a:solidFill>
                  <a:srgbClr val="000000"/>
                </a:solidFill>
                <a:latin typeface="华文中宋"/>
                <a:ea typeface="华文中宋" pitchFamily="2" charset="-122"/>
                <a:cs typeface="Times New Roman" pitchFamily="18" charset="0"/>
              </a:rPr>
              <a:t>”</a:t>
            </a:r>
            <a:r>
              <a:rPr lang="zh-CN" altLang="en-US" sz="2600" dirty="0">
                <a:solidFill>
                  <a:srgbClr val="000000"/>
                </a:solidFill>
                <a:latin typeface="Times New Roman" pitchFamily="18" charset="0"/>
                <a:ea typeface="华文中宋" pitchFamily="2" charset="-122"/>
                <a:cs typeface="Times New Roman" pitchFamily="18" charset="0"/>
              </a:rPr>
              <a:t>也绝不后悔，甚至是</a:t>
            </a:r>
            <a:r>
              <a:rPr lang="zh-CN" altLang="en-US" sz="2600" dirty="0">
                <a:solidFill>
                  <a:srgbClr val="000000"/>
                </a:solidFill>
                <a:latin typeface="华文中宋"/>
                <a:ea typeface="华文中宋" pitchFamily="2" charset="-122"/>
                <a:cs typeface="Times New Roman" pitchFamily="18" charset="0"/>
              </a:rPr>
              <a:t>“</a:t>
            </a:r>
            <a:r>
              <a:rPr lang="zh-CN" altLang="en-US" sz="2600" dirty="0">
                <a:solidFill>
                  <a:srgbClr val="000000"/>
                </a:solidFill>
                <a:latin typeface="Times New Roman" pitchFamily="18" charset="0"/>
                <a:ea typeface="华文中宋" pitchFamily="2" charset="-122"/>
                <a:cs typeface="Times New Roman" pitchFamily="18" charset="0"/>
              </a:rPr>
              <a:t>知其不可而为之</a:t>
            </a:r>
            <a:r>
              <a:rPr lang="zh-CN" altLang="en-US" sz="2600" dirty="0">
                <a:solidFill>
                  <a:srgbClr val="000000"/>
                </a:solidFill>
                <a:latin typeface="华文中宋"/>
                <a:ea typeface="华文中宋" pitchFamily="2" charset="-122"/>
                <a:cs typeface="Times New Roman" pitchFamily="18" charset="0"/>
              </a:rPr>
              <a:t>”</a:t>
            </a:r>
            <a:r>
              <a:rPr lang="zh-CN" altLang="en-US" sz="2600" dirty="0">
                <a:solidFill>
                  <a:srgbClr val="000000"/>
                </a:solidFill>
                <a:latin typeface="Times New Roman" pitchFamily="18" charset="0"/>
                <a:ea typeface="华文中宋" pitchFamily="2" charset="-122"/>
                <a:cs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1554">
                                            <p:txEl>
                                              <p:pRg st="1" end="1"/>
                                            </p:txEl>
                                          </p:spTgt>
                                        </p:tgtEl>
                                        <p:attrNameLst>
                                          <p:attrName>style.visibility</p:attrName>
                                        </p:attrNameLst>
                                      </p:cBhvr>
                                      <p:to>
                                        <p:strVal val="visible"/>
                                      </p:to>
                                    </p:set>
                                    <p:animEffect transition="in" filter="diamond(in)">
                                      <p:cBhvr>
                                        <p:cTn id="7" dur="2000"/>
                                        <p:tgtEl>
                                          <p:spTgt spid="15155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51554">
                                            <p:txEl>
                                              <p:pRg st="2" end="2"/>
                                            </p:txEl>
                                          </p:spTgt>
                                        </p:tgtEl>
                                        <p:attrNameLst>
                                          <p:attrName>style.visibility</p:attrName>
                                        </p:attrNameLst>
                                      </p:cBhvr>
                                      <p:to>
                                        <p:strVal val="visible"/>
                                      </p:to>
                                    </p:set>
                                    <p:animEffect transition="in" filter="diamond(in)">
                                      <p:cBhvr>
                                        <p:cTn id="12" dur="2000"/>
                                        <p:tgtEl>
                                          <p:spTgt spid="15155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51554">
                                            <p:txEl>
                                              <p:pRg st="3" end="3"/>
                                            </p:txEl>
                                          </p:spTgt>
                                        </p:tgtEl>
                                        <p:attrNameLst>
                                          <p:attrName>style.visibility</p:attrName>
                                        </p:attrNameLst>
                                      </p:cBhvr>
                                      <p:to>
                                        <p:strVal val="visible"/>
                                      </p:to>
                                    </p:set>
                                    <p:animEffect transition="in" filter="diamond(in)">
                                      <p:cBhvr>
                                        <p:cTn id="17" dur="2000"/>
                                        <p:tgtEl>
                                          <p:spTgt spid="15155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51554">
                                            <p:txEl>
                                              <p:pRg st="4" end="4"/>
                                            </p:txEl>
                                          </p:spTgt>
                                        </p:tgtEl>
                                        <p:attrNameLst>
                                          <p:attrName>style.visibility</p:attrName>
                                        </p:attrNameLst>
                                      </p:cBhvr>
                                      <p:to>
                                        <p:strVal val="visible"/>
                                      </p:to>
                                    </p:set>
                                    <p:animEffect transition="in" filter="diamond(in)">
                                      <p:cBhvr>
                                        <p:cTn id="22" dur="2000"/>
                                        <p:tgtEl>
                                          <p:spTgt spid="15155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51554">
                                            <p:txEl>
                                              <p:pRg st="5" end="5"/>
                                            </p:txEl>
                                          </p:spTgt>
                                        </p:tgtEl>
                                        <p:attrNameLst>
                                          <p:attrName>style.visibility</p:attrName>
                                        </p:attrNameLst>
                                      </p:cBhvr>
                                      <p:to>
                                        <p:strVal val="visible"/>
                                      </p:to>
                                    </p:set>
                                    <p:animEffect transition="in" filter="diamond(in)">
                                      <p:cBhvr>
                                        <p:cTn id="27" dur="2000"/>
                                        <p:tgtEl>
                                          <p:spTgt spid="15155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51554">
                                            <p:txEl>
                                              <p:pRg st="6" end="6"/>
                                            </p:txEl>
                                          </p:spTgt>
                                        </p:tgtEl>
                                        <p:attrNameLst>
                                          <p:attrName>style.visibility</p:attrName>
                                        </p:attrNameLst>
                                      </p:cBhvr>
                                      <p:to>
                                        <p:strVal val="visible"/>
                                      </p:to>
                                    </p:set>
                                    <p:animEffect transition="in" filter="diamond(in)">
                                      <p:cBhvr>
                                        <p:cTn id="32" dur="2000"/>
                                        <p:tgtEl>
                                          <p:spTgt spid="15155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151554">
                                            <p:txEl>
                                              <p:pRg st="7" end="7"/>
                                            </p:txEl>
                                          </p:spTgt>
                                        </p:tgtEl>
                                        <p:attrNameLst>
                                          <p:attrName>style.visibility</p:attrName>
                                        </p:attrNameLst>
                                      </p:cBhvr>
                                      <p:to>
                                        <p:strVal val="visible"/>
                                      </p:to>
                                    </p:set>
                                    <p:animEffect transition="in" filter="diamond(in)">
                                      <p:cBhvr>
                                        <p:cTn id="37" dur="2000"/>
                                        <p:tgtEl>
                                          <p:spTgt spid="151554">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151554">
                                            <p:txEl>
                                              <p:pRg st="8" end="8"/>
                                            </p:txEl>
                                          </p:spTgt>
                                        </p:tgtEl>
                                        <p:attrNameLst>
                                          <p:attrName>style.visibility</p:attrName>
                                        </p:attrNameLst>
                                      </p:cBhvr>
                                      <p:to>
                                        <p:strVal val="visible"/>
                                      </p:to>
                                    </p:set>
                                    <p:animEffect transition="in" filter="diamond(in)">
                                      <p:cBhvr>
                                        <p:cTn id="42" dur="2000"/>
                                        <p:tgtEl>
                                          <p:spTgt spid="15155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body" idx="1"/>
          </p:nvPr>
        </p:nvSpPr>
        <p:spPr>
          <a:xfrm>
            <a:off x="539750" y="692150"/>
            <a:ext cx="8059738" cy="5665808"/>
          </a:xfrm>
        </p:spPr>
        <p:txBody>
          <a:bodyPr>
            <a:noAutofit/>
          </a:bodyPr>
          <a:lstStyle/>
          <a:p>
            <a:pPr marL="0" indent="631825" algn="just">
              <a:spcBef>
                <a:spcPts val="0"/>
              </a:spcBef>
              <a:buFontTx/>
              <a:buNone/>
            </a:pPr>
            <a:r>
              <a:rPr lang="zh-CN" altLang="en-US" sz="2800" dirty="0">
                <a:solidFill>
                  <a:srgbClr val="000000"/>
                </a:solidFill>
                <a:latin typeface="Times New Roman" pitchFamily="18" charset="0"/>
                <a:ea typeface="华文中宋" pitchFamily="2" charset="-122"/>
                <a:cs typeface="Times New Roman" pitchFamily="18" charset="0"/>
              </a:rPr>
              <a:t>但这也是</a:t>
            </a:r>
            <a:r>
              <a:rPr lang="zh-CN" altLang="en-US" sz="2800" dirty="0">
                <a:solidFill>
                  <a:srgbClr val="FF0000"/>
                </a:solidFill>
                <a:latin typeface="Times New Roman" pitchFamily="18" charset="0"/>
                <a:ea typeface="华文中宋" pitchFamily="2" charset="-122"/>
                <a:cs typeface="Times New Roman" pitchFamily="18" charset="0"/>
              </a:rPr>
              <a:t>长沮、桀溺们</a:t>
            </a:r>
            <a:r>
              <a:rPr lang="zh-CN" altLang="en-US" sz="2800" dirty="0">
                <a:solidFill>
                  <a:srgbClr val="000000"/>
                </a:solidFill>
                <a:latin typeface="Times New Roman" pitchFamily="18" charset="0"/>
                <a:ea typeface="华文中宋" pitchFamily="2" charset="-122"/>
                <a:cs typeface="Times New Roman" pitchFamily="18" charset="0"/>
              </a:rPr>
              <a:t>所反对的。</a:t>
            </a:r>
          </a:p>
          <a:p>
            <a:pPr marL="0" indent="631825" algn="just">
              <a:spcBef>
                <a:spcPts val="0"/>
              </a:spcBef>
              <a:buFontTx/>
              <a:buNone/>
            </a:pPr>
            <a:r>
              <a:rPr lang="zh-CN" altLang="en-US" sz="2800" dirty="0">
                <a:solidFill>
                  <a:srgbClr val="000000"/>
                </a:solidFill>
                <a:latin typeface="Times New Roman" pitchFamily="18" charset="0"/>
                <a:ea typeface="华文中宋" pitchFamily="2" charset="-122"/>
                <a:cs typeface="Times New Roman" pitchFamily="18" charset="0"/>
              </a:rPr>
              <a:t>因为，在他们看来，举世皆浊，你到哪里去寻找净土呢？</a:t>
            </a:r>
          </a:p>
          <a:p>
            <a:pPr marL="0" indent="631825" algn="just">
              <a:spcBef>
                <a:spcPts val="0"/>
              </a:spcBef>
              <a:buFontTx/>
              <a:buNone/>
            </a:pPr>
            <a:r>
              <a:rPr lang="zh-CN" altLang="en-US" sz="2800" dirty="0">
                <a:solidFill>
                  <a:srgbClr val="000000"/>
                </a:solidFill>
                <a:latin typeface="Times New Roman" pitchFamily="18" charset="0"/>
                <a:ea typeface="华文中宋" pitchFamily="2" charset="-122"/>
                <a:cs typeface="Times New Roman" pitchFamily="18" charset="0"/>
              </a:rPr>
              <a:t>世人皆醉，你到哪里去寻求清醒的人呢？</a:t>
            </a:r>
          </a:p>
          <a:p>
            <a:pPr marL="0" indent="631825" algn="just">
              <a:spcBef>
                <a:spcPts val="0"/>
              </a:spcBef>
              <a:buFontTx/>
              <a:buNone/>
            </a:pPr>
            <a:r>
              <a:rPr lang="zh-CN" altLang="en-US" sz="2800" dirty="0">
                <a:solidFill>
                  <a:srgbClr val="000000"/>
                </a:solidFill>
                <a:latin typeface="Times New Roman" pitchFamily="18" charset="0"/>
                <a:ea typeface="华文中宋" pitchFamily="2" charset="-122"/>
                <a:cs typeface="Times New Roman" pitchFamily="18" charset="0"/>
              </a:rPr>
              <a:t>所以，</a:t>
            </a:r>
            <a:r>
              <a:rPr lang="zh-CN" altLang="en-US" sz="2800" dirty="0">
                <a:solidFill>
                  <a:srgbClr val="FF0000"/>
                </a:solidFill>
                <a:latin typeface="Times New Roman" pitchFamily="18" charset="0"/>
                <a:ea typeface="华文中宋" pitchFamily="2" charset="-122"/>
                <a:cs typeface="Times New Roman" pitchFamily="18" charset="0"/>
              </a:rPr>
              <a:t>与其避人，不如避世。</a:t>
            </a:r>
          </a:p>
          <a:p>
            <a:pPr marL="0" indent="631825" algn="just">
              <a:spcBef>
                <a:spcPts val="0"/>
              </a:spcBef>
              <a:buFontTx/>
              <a:buNone/>
            </a:pPr>
            <a:r>
              <a:rPr lang="zh-CN" altLang="en-US" sz="2800" dirty="0">
                <a:solidFill>
                  <a:srgbClr val="000000"/>
                </a:solidFill>
                <a:latin typeface="Times New Roman" pitchFamily="18" charset="0"/>
                <a:ea typeface="华文中宋" pitchFamily="2" charset="-122"/>
                <a:cs typeface="Times New Roman" pitchFamily="18" charset="0"/>
              </a:rPr>
              <a:t>连整个浊世都避开了，隐居于山林之中，与鸟兽同群，管它世道变成什么样子。</a:t>
            </a:r>
          </a:p>
          <a:p>
            <a:pPr marL="0" indent="631825" algn="just">
              <a:spcBef>
                <a:spcPts val="0"/>
              </a:spcBef>
              <a:buFontTx/>
              <a:buNone/>
            </a:pPr>
            <a:r>
              <a:rPr lang="zh-CN" altLang="en-US" sz="2800" dirty="0">
                <a:solidFill>
                  <a:srgbClr val="000000"/>
                </a:solidFill>
                <a:latin typeface="Times New Roman" pitchFamily="18" charset="0"/>
                <a:ea typeface="华文中宋" pitchFamily="2" charset="-122"/>
                <a:cs typeface="Times New Roman" pitchFamily="18" charset="0"/>
              </a:rPr>
              <a:t>这就是长沮、桀溺们的观点，说到底是</a:t>
            </a:r>
            <a:r>
              <a:rPr lang="zh-CN" altLang="en-US" sz="2800" dirty="0">
                <a:solidFill>
                  <a:srgbClr val="FF0000"/>
                </a:solidFill>
                <a:latin typeface="Times New Roman" pitchFamily="18" charset="0"/>
                <a:ea typeface="华文中宋" pitchFamily="2" charset="-122"/>
                <a:cs typeface="Times New Roman" pitchFamily="18" charset="0"/>
              </a:rPr>
              <a:t>隐士的哲学</a:t>
            </a:r>
            <a:r>
              <a:rPr lang="zh-CN" altLang="en-US" sz="2800" dirty="0">
                <a:solidFill>
                  <a:srgbClr val="000000"/>
                </a:solidFill>
                <a:latin typeface="Times New Roman" pitchFamily="18" charset="0"/>
                <a:ea typeface="华文中宋" pitchFamily="2" charset="-122"/>
                <a:cs typeface="Times New Roman" pitchFamily="18" charset="0"/>
              </a:rPr>
              <a:t>。</a:t>
            </a:r>
          </a:p>
          <a:p>
            <a:pPr marL="0" indent="631825" algn="just">
              <a:spcBef>
                <a:spcPts val="0"/>
              </a:spcBef>
              <a:buFontTx/>
              <a:buNone/>
            </a:pPr>
            <a:r>
              <a:rPr lang="zh-CN" altLang="en-US" sz="2800" dirty="0">
                <a:solidFill>
                  <a:srgbClr val="000000"/>
                </a:solidFill>
                <a:latin typeface="Times New Roman" pitchFamily="18" charset="0"/>
                <a:ea typeface="华文中宋" pitchFamily="2" charset="-122"/>
                <a:cs typeface="Times New Roman" pitchFamily="18" charset="0"/>
              </a:rPr>
              <a:t>从理论上说，长沮、桀溺们的观点不是没有道理。</a:t>
            </a:r>
          </a:p>
          <a:p>
            <a:pPr marL="0" indent="631825" algn="just">
              <a:spcBef>
                <a:spcPts val="0"/>
              </a:spcBef>
              <a:buFontTx/>
              <a:buNone/>
            </a:pPr>
            <a:r>
              <a:rPr lang="zh-CN" altLang="en-US" sz="2800" dirty="0">
                <a:solidFill>
                  <a:srgbClr val="000000"/>
                </a:solidFill>
                <a:latin typeface="Times New Roman" pitchFamily="18" charset="0"/>
                <a:ea typeface="华文中宋" pitchFamily="2" charset="-122"/>
                <a:cs typeface="Times New Roman" pitchFamily="18" charset="0"/>
              </a:rPr>
              <a:t>所以，说他们在指点孔子、子路的迷津也无不可。</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52578">
                                            <p:txEl>
                                              <p:pRg st="0" end="0"/>
                                            </p:txEl>
                                          </p:spTgt>
                                        </p:tgtEl>
                                        <p:attrNameLst>
                                          <p:attrName>style.visibility</p:attrName>
                                        </p:attrNameLst>
                                      </p:cBhvr>
                                      <p:to>
                                        <p:strVal val="visible"/>
                                      </p:to>
                                    </p:set>
                                    <p:animEffect transition="in" filter="checkerboard(across)">
                                      <p:cBhvr>
                                        <p:cTn id="7" dur="500"/>
                                        <p:tgtEl>
                                          <p:spTgt spid="1525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52578">
                                            <p:txEl>
                                              <p:pRg st="1" end="1"/>
                                            </p:txEl>
                                          </p:spTgt>
                                        </p:tgtEl>
                                        <p:attrNameLst>
                                          <p:attrName>style.visibility</p:attrName>
                                        </p:attrNameLst>
                                      </p:cBhvr>
                                      <p:to>
                                        <p:strVal val="visible"/>
                                      </p:to>
                                    </p:set>
                                    <p:animEffect transition="in" filter="checkerboard(across)">
                                      <p:cBhvr>
                                        <p:cTn id="12" dur="500"/>
                                        <p:tgtEl>
                                          <p:spTgt spid="15257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52578">
                                            <p:txEl>
                                              <p:pRg st="2" end="2"/>
                                            </p:txEl>
                                          </p:spTgt>
                                        </p:tgtEl>
                                        <p:attrNameLst>
                                          <p:attrName>style.visibility</p:attrName>
                                        </p:attrNameLst>
                                      </p:cBhvr>
                                      <p:to>
                                        <p:strVal val="visible"/>
                                      </p:to>
                                    </p:set>
                                    <p:animEffect transition="in" filter="checkerboard(across)">
                                      <p:cBhvr>
                                        <p:cTn id="17" dur="500"/>
                                        <p:tgtEl>
                                          <p:spTgt spid="15257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52578">
                                            <p:txEl>
                                              <p:pRg st="3" end="3"/>
                                            </p:txEl>
                                          </p:spTgt>
                                        </p:tgtEl>
                                        <p:attrNameLst>
                                          <p:attrName>style.visibility</p:attrName>
                                        </p:attrNameLst>
                                      </p:cBhvr>
                                      <p:to>
                                        <p:strVal val="visible"/>
                                      </p:to>
                                    </p:set>
                                    <p:animEffect transition="in" filter="checkerboard(across)">
                                      <p:cBhvr>
                                        <p:cTn id="22" dur="500"/>
                                        <p:tgtEl>
                                          <p:spTgt spid="15257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52578">
                                            <p:txEl>
                                              <p:pRg st="4" end="4"/>
                                            </p:txEl>
                                          </p:spTgt>
                                        </p:tgtEl>
                                        <p:attrNameLst>
                                          <p:attrName>style.visibility</p:attrName>
                                        </p:attrNameLst>
                                      </p:cBhvr>
                                      <p:to>
                                        <p:strVal val="visible"/>
                                      </p:to>
                                    </p:set>
                                    <p:animEffect transition="in" filter="checkerboard(across)">
                                      <p:cBhvr>
                                        <p:cTn id="27" dur="500"/>
                                        <p:tgtEl>
                                          <p:spTgt spid="15257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52578">
                                            <p:txEl>
                                              <p:pRg st="5" end="5"/>
                                            </p:txEl>
                                          </p:spTgt>
                                        </p:tgtEl>
                                        <p:attrNameLst>
                                          <p:attrName>style.visibility</p:attrName>
                                        </p:attrNameLst>
                                      </p:cBhvr>
                                      <p:to>
                                        <p:strVal val="visible"/>
                                      </p:to>
                                    </p:set>
                                    <p:animEffect transition="in" filter="checkerboard(across)">
                                      <p:cBhvr>
                                        <p:cTn id="32" dur="500"/>
                                        <p:tgtEl>
                                          <p:spTgt spid="15257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152578">
                                            <p:txEl>
                                              <p:pRg st="6" end="6"/>
                                            </p:txEl>
                                          </p:spTgt>
                                        </p:tgtEl>
                                        <p:attrNameLst>
                                          <p:attrName>style.visibility</p:attrName>
                                        </p:attrNameLst>
                                      </p:cBhvr>
                                      <p:to>
                                        <p:strVal val="visible"/>
                                      </p:to>
                                    </p:set>
                                    <p:animEffect transition="in" filter="checkerboard(across)">
                                      <p:cBhvr>
                                        <p:cTn id="37" dur="500"/>
                                        <p:tgtEl>
                                          <p:spTgt spid="15257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152578">
                                            <p:txEl>
                                              <p:pRg st="7" end="7"/>
                                            </p:txEl>
                                          </p:spTgt>
                                        </p:tgtEl>
                                        <p:attrNameLst>
                                          <p:attrName>style.visibility</p:attrName>
                                        </p:attrNameLst>
                                      </p:cBhvr>
                                      <p:to>
                                        <p:strVal val="visible"/>
                                      </p:to>
                                    </p:set>
                                    <p:animEffect transition="in" filter="checkerboard(across)">
                                      <p:cBhvr>
                                        <p:cTn id="42" dur="500"/>
                                        <p:tgtEl>
                                          <p:spTgt spid="15257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body" idx="1"/>
          </p:nvPr>
        </p:nvSpPr>
        <p:spPr>
          <a:xfrm>
            <a:off x="357158" y="214290"/>
            <a:ext cx="8572560" cy="6429420"/>
          </a:xfrm>
        </p:spPr>
        <p:txBody>
          <a:bodyPr>
            <a:noAutofit/>
          </a:bodyPr>
          <a:lstStyle/>
          <a:p>
            <a:pPr marL="0" indent="631825" algn="just">
              <a:spcBef>
                <a:spcPts val="0"/>
              </a:spcBef>
              <a:buFontTx/>
              <a:buNone/>
            </a:pPr>
            <a:r>
              <a:rPr lang="zh-CN" altLang="en-US" sz="2800" dirty="0">
                <a:solidFill>
                  <a:srgbClr val="000000"/>
                </a:solidFill>
                <a:latin typeface="黑体" pitchFamily="49" charset="-122"/>
                <a:ea typeface="黑体" pitchFamily="49" charset="-122"/>
                <a:cs typeface="Times New Roman" pitchFamily="18" charset="0"/>
              </a:rPr>
              <a:t>但从实践中说，我们就不能不认为孔子的话也有道理了。事实上，避开整个世道而与鸟兽同群办得到吗？人毕竟不可以都去做“狼人”啊！</a:t>
            </a:r>
          </a:p>
          <a:p>
            <a:pPr marL="0" indent="631825" algn="just">
              <a:spcBef>
                <a:spcPts val="0"/>
              </a:spcBef>
              <a:buFontTx/>
              <a:buNone/>
            </a:pPr>
            <a:r>
              <a:rPr lang="zh-CN" altLang="en-US" sz="2800" dirty="0">
                <a:solidFill>
                  <a:srgbClr val="000000"/>
                </a:solidFill>
                <a:latin typeface="黑体" pitchFamily="49" charset="-122"/>
                <a:ea typeface="黑体" pitchFamily="49" charset="-122"/>
                <a:cs typeface="Times New Roman" pitchFamily="18" charset="0"/>
              </a:rPr>
              <a:t>正如孔子所说：“鸟兽不可与同群，吾非斯人之徒与而谁与？”</a:t>
            </a:r>
          </a:p>
          <a:p>
            <a:pPr marL="0" indent="631825" algn="just">
              <a:spcBef>
                <a:spcPts val="0"/>
              </a:spcBef>
              <a:buFontTx/>
              <a:buNone/>
            </a:pPr>
            <a:r>
              <a:rPr lang="zh-CN" altLang="en-US" sz="2800" dirty="0">
                <a:solidFill>
                  <a:srgbClr val="0000FF"/>
                </a:solidFill>
                <a:latin typeface="黑体" pitchFamily="49" charset="-122"/>
                <a:ea typeface="黑体" pitchFamily="49" charset="-122"/>
                <a:cs typeface="Times New Roman" pitchFamily="18" charset="0"/>
              </a:rPr>
              <a:t>作为一个人，不和人打交道而完全隐居是不可能的。</a:t>
            </a:r>
          </a:p>
          <a:p>
            <a:pPr marL="0" indent="631825" algn="just">
              <a:spcBef>
                <a:spcPts val="0"/>
              </a:spcBef>
              <a:buFontTx/>
              <a:buNone/>
            </a:pPr>
            <a:r>
              <a:rPr lang="zh-CN" altLang="en-US" sz="2800" dirty="0">
                <a:solidFill>
                  <a:srgbClr val="000000"/>
                </a:solidFill>
                <a:latin typeface="黑体" pitchFamily="49" charset="-122"/>
                <a:ea typeface="黑体" pitchFamily="49" charset="-122"/>
                <a:cs typeface="Times New Roman" pitchFamily="18" charset="0"/>
              </a:rPr>
              <a:t>就是长沮、桀溺，不也并没有到山林之中去与飞禽走兽同群，而还在耕田种地，食人间烟火吗？</a:t>
            </a:r>
          </a:p>
          <a:p>
            <a:pPr marL="0" indent="631825" algn="just">
              <a:spcBef>
                <a:spcPts val="0"/>
              </a:spcBef>
              <a:buFontTx/>
              <a:buNone/>
            </a:pPr>
            <a:r>
              <a:rPr lang="zh-CN" altLang="en-US" sz="2800" dirty="0">
                <a:solidFill>
                  <a:srgbClr val="000000"/>
                </a:solidFill>
                <a:latin typeface="黑体" pitchFamily="49" charset="-122"/>
                <a:ea typeface="黑体" pitchFamily="49" charset="-122"/>
                <a:cs typeface="Times New Roman" pitchFamily="18" charset="0"/>
              </a:rPr>
              <a:t>何况，他们不仅耕田种地，而且还“耦而耕”，二人并肩劳作，进行改变世界的努力。</a:t>
            </a:r>
          </a:p>
          <a:p>
            <a:pPr marL="0" indent="631825" algn="just">
              <a:spcBef>
                <a:spcPts val="0"/>
              </a:spcBef>
              <a:buFontTx/>
              <a:buNone/>
            </a:pPr>
            <a:r>
              <a:rPr lang="zh-CN" altLang="en-US" sz="2800" dirty="0">
                <a:solidFill>
                  <a:srgbClr val="000000"/>
                </a:solidFill>
                <a:latin typeface="黑体" pitchFamily="49" charset="-122"/>
                <a:ea typeface="黑体" pitchFamily="49" charset="-122"/>
                <a:cs typeface="Times New Roman" pitchFamily="18" charset="0"/>
              </a:rPr>
              <a:t>反过来说，正因为天下不太平，我们才</a:t>
            </a:r>
            <a:r>
              <a:rPr lang="zh-CN" altLang="en-US" sz="2800" b="1" dirty="0">
                <a:solidFill>
                  <a:srgbClr val="C00000"/>
                </a:solidFill>
                <a:latin typeface="黑体" pitchFamily="49" charset="-122"/>
                <a:ea typeface="黑体" pitchFamily="49" charset="-122"/>
                <a:cs typeface="Times New Roman" pitchFamily="18" charset="0"/>
              </a:rPr>
              <a:t>于心不忍，汲汲于救世之道</a:t>
            </a:r>
            <a:r>
              <a:rPr lang="zh-CN" altLang="en-US" sz="2800" dirty="0">
                <a:solidFill>
                  <a:srgbClr val="000000"/>
                </a:solidFill>
                <a:latin typeface="黑体" pitchFamily="49" charset="-122"/>
                <a:ea typeface="黑体" pitchFamily="49" charset="-122"/>
                <a:cs typeface="Times New Roman" pitchFamily="18" charset="0"/>
              </a:rPr>
              <a:t>。</a:t>
            </a:r>
          </a:p>
          <a:p>
            <a:pPr marL="0" indent="631825" algn="just">
              <a:spcBef>
                <a:spcPts val="0"/>
              </a:spcBef>
              <a:buFontTx/>
              <a:buNone/>
            </a:pPr>
            <a:r>
              <a:rPr lang="zh-CN" altLang="en-US" sz="2800" dirty="0">
                <a:solidFill>
                  <a:srgbClr val="000000"/>
                </a:solidFill>
                <a:latin typeface="黑体" pitchFamily="49" charset="-122"/>
                <a:ea typeface="黑体" pitchFamily="49" charset="-122"/>
                <a:cs typeface="Times New Roman" pitchFamily="18" charset="0"/>
              </a:rPr>
              <a:t>说到底，是一种</a:t>
            </a:r>
            <a:r>
              <a:rPr lang="zh-CN" altLang="en-US" sz="2800" dirty="0">
                <a:solidFill>
                  <a:srgbClr val="FF0000"/>
                </a:solidFill>
                <a:latin typeface="黑体" pitchFamily="49" charset="-122"/>
                <a:ea typeface="黑体" pitchFamily="49" charset="-122"/>
                <a:cs typeface="Times New Roman" pitchFamily="18" charset="0"/>
              </a:rPr>
              <a:t>社会责任感和知识分子的良心</a:t>
            </a:r>
            <a:r>
              <a:rPr lang="zh-CN" altLang="en-US" sz="2800" dirty="0">
                <a:solidFill>
                  <a:srgbClr val="000000"/>
                </a:solidFill>
                <a:latin typeface="黑体" pitchFamily="49" charset="-122"/>
                <a:ea typeface="黑体" pitchFamily="49" charset="-122"/>
                <a:cs typeface="Times New Roman" pitchFamily="18" charset="0"/>
              </a:rPr>
              <a:t>在作驱动器，也是不得已而为之啊。</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3602">
                                            <p:txEl>
                                              <p:pRg st="0" end="0"/>
                                            </p:txEl>
                                          </p:spTgt>
                                        </p:tgtEl>
                                        <p:attrNameLst>
                                          <p:attrName>style.visibility</p:attrName>
                                        </p:attrNameLst>
                                      </p:cBhvr>
                                      <p:to>
                                        <p:strVal val="visible"/>
                                      </p:to>
                                    </p:set>
                                    <p:animEffect transition="in" filter="diamond(in)">
                                      <p:cBhvr>
                                        <p:cTn id="7" dur="2000"/>
                                        <p:tgtEl>
                                          <p:spTgt spid="15360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53602">
                                            <p:txEl>
                                              <p:pRg st="1" end="1"/>
                                            </p:txEl>
                                          </p:spTgt>
                                        </p:tgtEl>
                                        <p:attrNameLst>
                                          <p:attrName>style.visibility</p:attrName>
                                        </p:attrNameLst>
                                      </p:cBhvr>
                                      <p:to>
                                        <p:strVal val="visible"/>
                                      </p:to>
                                    </p:set>
                                    <p:animEffect transition="in" filter="diamond(in)">
                                      <p:cBhvr>
                                        <p:cTn id="12" dur="2000"/>
                                        <p:tgtEl>
                                          <p:spTgt spid="15360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53602">
                                            <p:txEl>
                                              <p:pRg st="2" end="2"/>
                                            </p:txEl>
                                          </p:spTgt>
                                        </p:tgtEl>
                                        <p:attrNameLst>
                                          <p:attrName>style.visibility</p:attrName>
                                        </p:attrNameLst>
                                      </p:cBhvr>
                                      <p:to>
                                        <p:strVal val="visible"/>
                                      </p:to>
                                    </p:set>
                                    <p:animEffect transition="in" filter="diamond(in)">
                                      <p:cBhvr>
                                        <p:cTn id="17" dur="2000"/>
                                        <p:tgtEl>
                                          <p:spTgt spid="15360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53602">
                                            <p:txEl>
                                              <p:pRg st="3" end="3"/>
                                            </p:txEl>
                                          </p:spTgt>
                                        </p:tgtEl>
                                        <p:attrNameLst>
                                          <p:attrName>style.visibility</p:attrName>
                                        </p:attrNameLst>
                                      </p:cBhvr>
                                      <p:to>
                                        <p:strVal val="visible"/>
                                      </p:to>
                                    </p:set>
                                    <p:animEffect transition="in" filter="diamond(in)">
                                      <p:cBhvr>
                                        <p:cTn id="22" dur="2000"/>
                                        <p:tgtEl>
                                          <p:spTgt spid="15360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53602">
                                            <p:txEl>
                                              <p:pRg st="4" end="4"/>
                                            </p:txEl>
                                          </p:spTgt>
                                        </p:tgtEl>
                                        <p:attrNameLst>
                                          <p:attrName>style.visibility</p:attrName>
                                        </p:attrNameLst>
                                      </p:cBhvr>
                                      <p:to>
                                        <p:strVal val="visible"/>
                                      </p:to>
                                    </p:set>
                                    <p:animEffect transition="in" filter="diamond(in)">
                                      <p:cBhvr>
                                        <p:cTn id="27" dur="2000"/>
                                        <p:tgtEl>
                                          <p:spTgt spid="15360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53602">
                                            <p:txEl>
                                              <p:pRg st="5" end="5"/>
                                            </p:txEl>
                                          </p:spTgt>
                                        </p:tgtEl>
                                        <p:attrNameLst>
                                          <p:attrName>style.visibility</p:attrName>
                                        </p:attrNameLst>
                                      </p:cBhvr>
                                      <p:to>
                                        <p:strVal val="visible"/>
                                      </p:to>
                                    </p:set>
                                    <p:animEffect transition="in" filter="diamond(in)">
                                      <p:cBhvr>
                                        <p:cTn id="32" dur="2000"/>
                                        <p:tgtEl>
                                          <p:spTgt spid="15360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153602">
                                            <p:txEl>
                                              <p:pRg st="6" end="6"/>
                                            </p:txEl>
                                          </p:spTgt>
                                        </p:tgtEl>
                                        <p:attrNameLst>
                                          <p:attrName>style.visibility</p:attrName>
                                        </p:attrNameLst>
                                      </p:cBhvr>
                                      <p:to>
                                        <p:strVal val="visible"/>
                                      </p:to>
                                    </p:set>
                                    <p:animEffect transition="in" filter="diamond(in)">
                                      <p:cBhvr>
                                        <p:cTn id="37" dur="2000"/>
                                        <p:tgtEl>
                                          <p:spTgt spid="15360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body" idx="1"/>
          </p:nvPr>
        </p:nvSpPr>
        <p:spPr>
          <a:xfrm>
            <a:off x="323850" y="333375"/>
            <a:ext cx="8424863" cy="6048375"/>
          </a:xfrm>
        </p:spPr>
        <p:txBody>
          <a:bodyPr>
            <a:normAutofit/>
          </a:bodyPr>
          <a:lstStyle/>
          <a:p>
            <a:pPr algn="just">
              <a:spcBef>
                <a:spcPts val="0"/>
              </a:spcBef>
            </a:pPr>
            <a:r>
              <a:rPr lang="zh-CN" altLang="en-US" sz="2800" dirty="0" smtClean="0">
                <a:solidFill>
                  <a:srgbClr val="FF0000"/>
                </a:solidFill>
                <a:latin typeface="黑体" pitchFamily="49" charset="-122"/>
                <a:ea typeface="黑体" pitchFamily="49" charset="-122"/>
              </a:rPr>
              <a:t>孔子</a:t>
            </a:r>
            <a:r>
              <a:rPr lang="zh-CN" altLang="en-US" sz="2800" dirty="0">
                <a:solidFill>
                  <a:srgbClr val="FF0000"/>
                </a:solidFill>
                <a:latin typeface="黑体" pitchFamily="49" charset="-122"/>
                <a:ea typeface="黑体" pitchFamily="49" charset="-122"/>
              </a:rPr>
              <a:t>提到</a:t>
            </a:r>
            <a:r>
              <a:rPr lang="zh-CN" altLang="en-US" sz="2800" dirty="0">
                <a:solidFill>
                  <a:srgbClr val="FF0000"/>
                </a:solidFill>
                <a:latin typeface="Arial"/>
                <a:ea typeface="黑体" pitchFamily="49" charset="-122"/>
              </a:rPr>
              <a:t>“</a:t>
            </a:r>
            <a:r>
              <a:rPr lang="zh-CN" altLang="en-US" sz="2800" dirty="0">
                <a:solidFill>
                  <a:srgbClr val="FF0000"/>
                </a:solidFill>
                <a:latin typeface="黑体" pitchFamily="49" charset="-122"/>
                <a:ea typeface="黑体" pitchFamily="49" charset="-122"/>
              </a:rPr>
              <a:t>鸟兽不可与同群</a:t>
            </a:r>
            <a:r>
              <a:rPr lang="zh-CN" altLang="en-US" sz="2800" dirty="0">
                <a:solidFill>
                  <a:srgbClr val="FF0000"/>
                </a:solidFill>
                <a:latin typeface="Arial"/>
                <a:ea typeface="黑体" pitchFamily="49" charset="-122"/>
              </a:rPr>
              <a:t>”</a:t>
            </a:r>
            <a:r>
              <a:rPr lang="zh-CN" altLang="en-US" sz="2800" dirty="0">
                <a:solidFill>
                  <a:srgbClr val="FF0000"/>
                </a:solidFill>
                <a:latin typeface="黑体" pitchFamily="49" charset="-122"/>
                <a:ea typeface="黑体" pitchFamily="49" charset="-122"/>
              </a:rPr>
              <a:t>，那么</a:t>
            </a:r>
            <a:r>
              <a:rPr lang="zh-CN" altLang="en-US" sz="2800" dirty="0">
                <a:solidFill>
                  <a:srgbClr val="FF0000"/>
                </a:solidFill>
                <a:latin typeface="宋体"/>
                <a:ea typeface="黑体" pitchFamily="49" charset="-122"/>
                <a:cs typeface="Times New Roman" pitchFamily="18" charset="0"/>
              </a:rPr>
              <a:t>“</a:t>
            </a:r>
            <a:r>
              <a:rPr lang="zh-CN" altLang="en-US" sz="2800" dirty="0">
                <a:solidFill>
                  <a:srgbClr val="FF0000"/>
                </a:solidFill>
                <a:latin typeface="黑体" pitchFamily="49" charset="-122"/>
                <a:ea typeface="黑体" pitchFamily="49" charset="-122"/>
                <a:cs typeface="Times New Roman" pitchFamily="18" charset="0"/>
              </a:rPr>
              <a:t>鸟兽</a:t>
            </a:r>
            <a:r>
              <a:rPr lang="zh-CN" altLang="en-US" sz="2800" dirty="0">
                <a:solidFill>
                  <a:srgbClr val="FF0000"/>
                </a:solidFill>
                <a:latin typeface="宋体"/>
                <a:ea typeface="黑体" pitchFamily="49" charset="-122"/>
                <a:cs typeface="Times New Roman" pitchFamily="18" charset="0"/>
              </a:rPr>
              <a:t>”</a:t>
            </a:r>
            <a:r>
              <a:rPr lang="zh-CN" altLang="en-US" sz="2800" dirty="0">
                <a:solidFill>
                  <a:srgbClr val="FF0000"/>
                </a:solidFill>
                <a:latin typeface="黑体" pitchFamily="49" charset="-122"/>
                <a:ea typeface="黑体" pitchFamily="49" charset="-122"/>
              </a:rPr>
              <a:t>是否就是指长沮、桀溺？如何理解孔子的这番感叹</a:t>
            </a:r>
            <a:r>
              <a:rPr lang="zh-CN" altLang="en-US" sz="2800" dirty="0" smtClean="0">
                <a:solidFill>
                  <a:srgbClr val="FF0000"/>
                </a:solidFill>
                <a:latin typeface="黑体" pitchFamily="49" charset="-122"/>
                <a:ea typeface="黑体" pitchFamily="49" charset="-122"/>
              </a:rPr>
              <a:t>？</a:t>
            </a:r>
            <a:endParaRPr lang="en-US" altLang="zh-CN" sz="2800" dirty="0" smtClean="0">
              <a:solidFill>
                <a:srgbClr val="FF0000"/>
              </a:solidFill>
              <a:latin typeface="黑体" pitchFamily="49" charset="-122"/>
              <a:ea typeface="黑体" pitchFamily="49" charset="-122"/>
            </a:endParaRPr>
          </a:p>
          <a:p>
            <a:pPr algn="just">
              <a:spcBef>
                <a:spcPts val="0"/>
              </a:spcBef>
            </a:pPr>
            <a:endParaRPr lang="zh-CN" altLang="en-US" sz="2800" dirty="0">
              <a:solidFill>
                <a:srgbClr val="FF0000"/>
              </a:solidFill>
              <a:latin typeface="黑体" pitchFamily="49" charset="-122"/>
              <a:ea typeface="黑体" pitchFamily="49" charset="-122"/>
            </a:endParaRPr>
          </a:p>
          <a:p>
            <a:pPr algn="just">
              <a:spcBef>
                <a:spcPts val="0"/>
              </a:spcBef>
            </a:pPr>
            <a:r>
              <a:rPr lang="zh-CN" altLang="en-US" sz="2800" dirty="0">
                <a:solidFill>
                  <a:srgbClr val="000000"/>
                </a:solidFill>
                <a:latin typeface="Times New Roman" pitchFamily="18" charset="0"/>
                <a:ea typeface="华文中宋" pitchFamily="2" charset="-122"/>
              </a:rPr>
              <a:t>孔子提到的</a:t>
            </a:r>
            <a:r>
              <a:rPr lang="zh-CN" altLang="en-US" sz="2800" dirty="0">
                <a:solidFill>
                  <a:srgbClr val="000000"/>
                </a:solidFill>
                <a:latin typeface="华文中宋"/>
                <a:ea typeface="华文中宋" pitchFamily="2" charset="-122"/>
              </a:rPr>
              <a:t>“</a:t>
            </a:r>
            <a:r>
              <a:rPr lang="zh-CN" altLang="en-US" sz="2800" dirty="0">
                <a:solidFill>
                  <a:srgbClr val="000000"/>
                </a:solidFill>
                <a:latin typeface="Times New Roman" pitchFamily="18" charset="0"/>
                <a:ea typeface="华文中宋" pitchFamily="2" charset="-122"/>
              </a:rPr>
              <a:t>鸟兽</a:t>
            </a:r>
            <a:r>
              <a:rPr lang="zh-CN" altLang="en-US" sz="2800" dirty="0">
                <a:solidFill>
                  <a:srgbClr val="000000"/>
                </a:solidFill>
                <a:latin typeface="华文中宋"/>
                <a:ea typeface="华文中宋" pitchFamily="2" charset="-122"/>
              </a:rPr>
              <a:t>”</a:t>
            </a:r>
            <a:r>
              <a:rPr lang="zh-CN" altLang="en-US" sz="2800" dirty="0">
                <a:solidFill>
                  <a:srgbClr val="000000"/>
                </a:solidFill>
                <a:latin typeface="Times New Roman" pitchFamily="18" charset="0"/>
                <a:ea typeface="华文中宋" pitchFamily="2" charset="-122"/>
              </a:rPr>
              <a:t>，并不是指长沮和桀溺。</a:t>
            </a:r>
          </a:p>
          <a:p>
            <a:pPr algn="just">
              <a:spcBef>
                <a:spcPts val="0"/>
              </a:spcBef>
            </a:pPr>
            <a:r>
              <a:rPr lang="zh-CN" altLang="en-US" sz="2800" dirty="0"/>
              <a:t>其实，孔子非常赞成他们，孔子这句话不是骂他们，因为上面有句“夫子怃然曰”，孔子心里很难过，很落寞的味道。</a:t>
            </a:r>
            <a:endParaRPr lang="zh-CN" altLang="en-US" sz="2800" dirty="0">
              <a:solidFill>
                <a:srgbClr val="000000"/>
              </a:solidFill>
              <a:latin typeface="Times New Roman" pitchFamily="18" charset="0"/>
              <a:ea typeface="华文中宋" pitchFamily="2" charset="-122"/>
            </a:endParaRPr>
          </a:p>
          <a:p>
            <a:pPr algn="just">
              <a:spcBef>
                <a:spcPts val="0"/>
              </a:spcBef>
            </a:pPr>
            <a:r>
              <a:rPr lang="zh-CN" altLang="en-US" sz="2800" dirty="0">
                <a:solidFill>
                  <a:srgbClr val="000000"/>
                </a:solidFill>
                <a:latin typeface="Times New Roman" pitchFamily="18" charset="0"/>
                <a:ea typeface="华文中宋" pitchFamily="2" charset="-122"/>
              </a:rPr>
              <a:t>文中说到的</a:t>
            </a:r>
            <a:r>
              <a:rPr lang="zh-CN" altLang="en-US" sz="2800" dirty="0">
                <a:solidFill>
                  <a:srgbClr val="000000"/>
                </a:solidFill>
                <a:latin typeface="华文中宋"/>
                <a:ea typeface="华文中宋" pitchFamily="2" charset="-122"/>
              </a:rPr>
              <a:t>“</a:t>
            </a:r>
            <a:r>
              <a:rPr lang="zh-CN" altLang="en-US" sz="2800" dirty="0">
                <a:solidFill>
                  <a:srgbClr val="000000"/>
                </a:solidFill>
                <a:latin typeface="Times New Roman" pitchFamily="18" charset="0"/>
                <a:ea typeface="华文中宋" pitchFamily="2" charset="-122"/>
              </a:rPr>
              <a:t>鸟兽不可与同群</a:t>
            </a:r>
            <a:r>
              <a:rPr lang="zh-CN" altLang="en-US" sz="2800" dirty="0">
                <a:solidFill>
                  <a:srgbClr val="000000"/>
                </a:solidFill>
                <a:latin typeface="华文中宋"/>
                <a:ea typeface="华文中宋" pitchFamily="2" charset="-122"/>
              </a:rPr>
              <a:t>”</a:t>
            </a:r>
            <a:r>
              <a:rPr lang="zh-CN" altLang="en-US" sz="2800" dirty="0">
                <a:solidFill>
                  <a:srgbClr val="000000"/>
                </a:solidFill>
                <a:latin typeface="Times New Roman" pitchFamily="18" charset="0"/>
                <a:ea typeface="华文中宋" pitchFamily="2" charset="-122"/>
              </a:rPr>
              <a:t>一语是一种客观的叙述，是为下文作铺垫，即</a:t>
            </a:r>
            <a:r>
              <a:rPr lang="zh-CN" altLang="en-US" sz="2800" dirty="0">
                <a:solidFill>
                  <a:srgbClr val="0000FF"/>
                </a:solidFill>
                <a:latin typeface="Times New Roman" pitchFamily="18" charset="0"/>
                <a:ea typeface="华文中宋" pitchFamily="2" charset="-122"/>
              </a:rPr>
              <a:t>我们既然不可以同鸟兽同群，就得同人相处，避世是不可以的</a:t>
            </a:r>
            <a:r>
              <a:rPr lang="zh-CN" altLang="en-US" sz="2800" dirty="0">
                <a:solidFill>
                  <a:srgbClr val="000000"/>
                </a:solidFill>
                <a:latin typeface="Times New Roman" pitchFamily="18" charset="0"/>
                <a:ea typeface="华文中宋" pitchFamily="2" charset="-122"/>
              </a:rPr>
              <a:t>。</a:t>
            </a:r>
          </a:p>
          <a:p>
            <a:pPr algn="just">
              <a:spcBef>
                <a:spcPts val="0"/>
              </a:spcBef>
            </a:pPr>
            <a:r>
              <a:rPr lang="zh-CN" altLang="en-US" sz="2800" dirty="0">
                <a:solidFill>
                  <a:srgbClr val="000000"/>
                </a:solidFill>
                <a:latin typeface="Times New Roman" pitchFamily="18" charset="0"/>
                <a:ea typeface="华文中宋" pitchFamily="2" charset="-122"/>
              </a:rPr>
              <a:t>孔子的这番话表明了他力图改变社会现实、勇于担当社会责任的社会理想和可贵的精神品质。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9330">
                                            <p:txEl>
                                              <p:pRg st="2" end="2"/>
                                            </p:txEl>
                                          </p:spTgt>
                                        </p:tgtEl>
                                        <p:attrNameLst>
                                          <p:attrName>style.visibility</p:attrName>
                                        </p:attrNameLst>
                                      </p:cBhvr>
                                      <p:to>
                                        <p:strVal val="visible"/>
                                      </p:to>
                                    </p:set>
                                    <p:animEffect transition="in" filter="diamond(in)">
                                      <p:cBhvr>
                                        <p:cTn id="7" dur="2000"/>
                                        <p:tgtEl>
                                          <p:spTgt spid="9933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99330">
                                            <p:txEl>
                                              <p:pRg st="3" end="3"/>
                                            </p:txEl>
                                          </p:spTgt>
                                        </p:tgtEl>
                                        <p:attrNameLst>
                                          <p:attrName>style.visibility</p:attrName>
                                        </p:attrNameLst>
                                      </p:cBhvr>
                                      <p:to>
                                        <p:strVal val="visible"/>
                                      </p:to>
                                    </p:set>
                                    <p:animEffect transition="in" filter="diamond(in)">
                                      <p:cBhvr>
                                        <p:cTn id="12" dur="2000"/>
                                        <p:tgtEl>
                                          <p:spTgt spid="9933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99330">
                                            <p:txEl>
                                              <p:pRg st="4" end="4"/>
                                            </p:txEl>
                                          </p:spTgt>
                                        </p:tgtEl>
                                        <p:attrNameLst>
                                          <p:attrName>style.visibility</p:attrName>
                                        </p:attrNameLst>
                                      </p:cBhvr>
                                      <p:to>
                                        <p:strVal val="visible"/>
                                      </p:to>
                                    </p:set>
                                    <p:animEffect transition="in" filter="diamond(in)">
                                      <p:cBhvr>
                                        <p:cTn id="17" dur="2000"/>
                                        <p:tgtEl>
                                          <p:spTgt spid="9933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99330">
                                            <p:txEl>
                                              <p:pRg st="5" end="5"/>
                                            </p:txEl>
                                          </p:spTgt>
                                        </p:tgtEl>
                                        <p:attrNameLst>
                                          <p:attrName>style.visibility</p:attrName>
                                        </p:attrNameLst>
                                      </p:cBhvr>
                                      <p:to>
                                        <p:strVal val="visible"/>
                                      </p:to>
                                    </p:set>
                                    <p:animEffect transition="in" filter="diamond(in)">
                                      <p:cBhvr>
                                        <p:cTn id="22" dur="2000"/>
                                        <p:tgtEl>
                                          <p:spTgt spid="9933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144463" y="84138"/>
            <a:ext cx="8820150" cy="6497637"/>
          </a:xfrm>
          <a:prstGeom prst="rect">
            <a:avLst/>
          </a:prstGeom>
          <a:noFill/>
          <a:ln w="9525">
            <a:noFill/>
            <a:miter lim="800000"/>
            <a:headEnd/>
            <a:tailEnd/>
          </a:ln>
          <a:effectLst/>
        </p:spPr>
        <p:txBody>
          <a:bodyPr>
            <a:spAutoFit/>
          </a:bodyPr>
          <a:lstStyle/>
          <a:p>
            <a:pPr indent="811213">
              <a:spcBef>
                <a:spcPct val="0"/>
              </a:spcBef>
            </a:pPr>
            <a:r>
              <a:rPr lang="zh-CN" altLang="en-US" sz="2800" dirty="0">
                <a:solidFill>
                  <a:srgbClr val="3333CC"/>
                </a:solidFill>
                <a:ea typeface="黑体" pitchFamily="49" charset="-122"/>
              </a:rPr>
              <a:t>中国隐士是一种比较复杂的文化现象。</a:t>
            </a:r>
          </a:p>
          <a:p>
            <a:pPr indent="811213">
              <a:spcBef>
                <a:spcPct val="0"/>
              </a:spcBef>
            </a:pPr>
            <a:r>
              <a:rPr lang="zh-CN" altLang="en-US" sz="2800" dirty="0">
                <a:solidFill>
                  <a:schemeClr val="tx2"/>
                </a:solidFill>
                <a:ea typeface="黑体" pitchFamily="49" charset="-122"/>
              </a:rPr>
              <a:t>从地点角度来看</a:t>
            </a:r>
            <a:r>
              <a:rPr lang="zh-CN" altLang="en-US" sz="2800" dirty="0">
                <a:solidFill>
                  <a:srgbClr val="3333CC"/>
                </a:solidFill>
                <a:ea typeface="黑体" pitchFamily="49" charset="-122"/>
              </a:rPr>
              <a:t>，</a:t>
            </a:r>
            <a:r>
              <a:rPr lang="zh-CN" altLang="en-US" sz="2800" dirty="0">
                <a:solidFill>
                  <a:srgbClr val="FF0000"/>
                </a:solidFill>
                <a:ea typeface="黑体" pitchFamily="49" charset="-122"/>
              </a:rPr>
              <a:t>有的隐居山林，有的隐居市井，更有甚者，隐于朝廷</a:t>
            </a:r>
            <a:r>
              <a:rPr lang="zh-CN" altLang="en-US" sz="2800" dirty="0">
                <a:solidFill>
                  <a:srgbClr val="3333CC"/>
                </a:solidFill>
                <a:ea typeface="黑体" pitchFamily="49" charset="-122"/>
              </a:rPr>
              <a:t>。</a:t>
            </a:r>
          </a:p>
          <a:p>
            <a:pPr indent="811213">
              <a:spcBef>
                <a:spcPct val="0"/>
              </a:spcBef>
            </a:pPr>
            <a:r>
              <a:rPr lang="zh-CN" altLang="en-US" sz="2800" dirty="0">
                <a:solidFill>
                  <a:schemeClr val="tx2"/>
                </a:solidFill>
                <a:ea typeface="黑体" pitchFamily="49" charset="-122"/>
              </a:rPr>
              <a:t>从隐居方式看</a:t>
            </a:r>
            <a:r>
              <a:rPr lang="zh-CN" altLang="en-US" sz="2800" dirty="0">
                <a:solidFill>
                  <a:srgbClr val="3333CC"/>
                </a:solidFill>
                <a:ea typeface="黑体" pitchFamily="49" charset="-122"/>
              </a:rPr>
              <a:t>，</a:t>
            </a:r>
            <a:r>
              <a:rPr lang="zh-CN" altLang="en-US" sz="2800" dirty="0">
                <a:solidFill>
                  <a:srgbClr val="FF0000"/>
                </a:solidFill>
                <a:ea typeface="黑体" pitchFamily="49" charset="-122"/>
              </a:rPr>
              <a:t>“贤者避世，其次避地，其次避色，其次避言”</a:t>
            </a:r>
            <a:r>
              <a:rPr lang="zh-CN" altLang="en-US" sz="2800" dirty="0">
                <a:solidFill>
                  <a:srgbClr val="3333CC"/>
                </a:solidFill>
                <a:ea typeface="黑体" pitchFamily="49" charset="-122"/>
              </a:rPr>
              <a:t>。“避地”、“避色”、“避言”，概而言之，可称为避人</a:t>
            </a:r>
            <a:r>
              <a:rPr lang="zh-CN" altLang="en-US" sz="2800" dirty="0" smtClean="0">
                <a:solidFill>
                  <a:srgbClr val="3333CC"/>
                </a:solidFill>
                <a:ea typeface="黑体" pitchFamily="49" charset="-122"/>
              </a:rPr>
              <a:t>。</a:t>
            </a:r>
            <a:endParaRPr lang="en-US" altLang="zh-CN" sz="2800" dirty="0" smtClean="0">
              <a:solidFill>
                <a:srgbClr val="3333CC"/>
              </a:solidFill>
              <a:ea typeface="黑体" pitchFamily="49" charset="-122"/>
            </a:endParaRPr>
          </a:p>
          <a:p>
            <a:pPr indent="811213">
              <a:spcBef>
                <a:spcPct val="0"/>
              </a:spcBef>
            </a:pPr>
            <a:r>
              <a:rPr lang="zh-CN" altLang="en-US" sz="2800" dirty="0" smtClean="0">
                <a:solidFill>
                  <a:srgbClr val="3333CC"/>
                </a:solidFill>
                <a:ea typeface="黑体" pitchFamily="49" charset="-122"/>
              </a:rPr>
              <a:t>避世</a:t>
            </a:r>
            <a:r>
              <a:rPr lang="zh-CN" altLang="en-US" sz="2800" dirty="0">
                <a:solidFill>
                  <a:srgbClr val="3333CC"/>
                </a:solidFill>
                <a:ea typeface="黑体" pitchFamily="49" charset="-122"/>
              </a:rPr>
              <a:t>是一类，避人又是一类。</a:t>
            </a:r>
            <a:r>
              <a:rPr lang="zh-CN" altLang="en-US" sz="2800" dirty="0">
                <a:solidFill>
                  <a:srgbClr val="FF0000"/>
                </a:solidFill>
                <a:ea typeface="黑体" pitchFamily="49" charset="-122"/>
              </a:rPr>
              <a:t>孔子</a:t>
            </a:r>
            <a:r>
              <a:rPr lang="zh-CN" altLang="en-US" sz="2800" dirty="0">
                <a:ea typeface="黑体" pitchFamily="49" charset="-122"/>
              </a:rPr>
              <a:t>周游列国，道合则留，不合则去，</a:t>
            </a:r>
            <a:r>
              <a:rPr lang="zh-CN" altLang="en-US" sz="2800" dirty="0">
                <a:solidFill>
                  <a:srgbClr val="FF0000"/>
                </a:solidFill>
                <a:ea typeface="黑体" pitchFamily="49" charset="-122"/>
              </a:rPr>
              <a:t>属避人；长沮、桀溺属于避世。</a:t>
            </a:r>
          </a:p>
          <a:p>
            <a:pPr indent="811213">
              <a:spcBef>
                <a:spcPct val="0"/>
              </a:spcBef>
            </a:pPr>
            <a:r>
              <a:rPr lang="zh-CN" altLang="en-US" sz="2800" dirty="0">
                <a:solidFill>
                  <a:schemeClr val="tx2"/>
                </a:solidFill>
                <a:ea typeface="黑体" pitchFamily="49" charset="-122"/>
              </a:rPr>
              <a:t>从心与形的关系角度看</a:t>
            </a:r>
            <a:r>
              <a:rPr lang="zh-CN" altLang="en-US" sz="2800" dirty="0">
                <a:ea typeface="黑体" pitchFamily="49" charset="-122"/>
              </a:rPr>
              <a:t>，分为</a:t>
            </a:r>
            <a:r>
              <a:rPr lang="zh-CN" altLang="en-US" sz="2800" dirty="0">
                <a:solidFill>
                  <a:srgbClr val="FF0000"/>
                </a:solidFill>
                <a:ea typeface="黑体" pitchFamily="49" charset="-122"/>
              </a:rPr>
              <a:t>形隐心不隐，心隐形不隐，心隐形也隐。</a:t>
            </a:r>
          </a:p>
          <a:p>
            <a:pPr indent="811213">
              <a:spcBef>
                <a:spcPct val="0"/>
              </a:spcBef>
            </a:pPr>
            <a:r>
              <a:rPr lang="zh-CN" altLang="en-US" sz="2800" dirty="0">
                <a:solidFill>
                  <a:srgbClr val="3333CC"/>
                </a:solidFill>
                <a:ea typeface="黑体" pitchFamily="49" charset="-122"/>
              </a:rPr>
              <a:t>陶渊明的“结庐在人境，而无车马喧”或“大隐隐于朝”即属隐形不隐心。</a:t>
            </a:r>
          </a:p>
          <a:p>
            <a:pPr indent="811213">
              <a:spcBef>
                <a:spcPct val="0"/>
              </a:spcBef>
            </a:pPr>
            <a:r>
              <a:rPr lang="zh-CN" altLang="en-US" sz="2800" dirty="0">
                <a:solidFill>
                  <a:srgbClr val="3333CC"/>
                </a:solidFill>
                <a:ea typeface="黑体" pitchFamily="49" charset="-122"/>
              </a:rPr>
              <a:t>本章隐士长沮、桀溺属于隐居山林，心形俱隐之人。他们过着日出而作，日落而息的自耕自食的生活方式，恬淡自然，轻松闲适，不问朝政，不问世事。</a:t>
            </a:r>
            <a:r>
              <a:rPr lang="zh-CN" altLang="en-US" sz="2800" dirty="0"/>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39266">
                                            <p:txEl>
                                              <p:pRg st="0" end="0"/>
                                            </p:txEl>
                                          </p:spTgt>
                                        </p:tgtEl>
                                        <p:attrNameLst>
                                          <p:attrName>style.visibility</p:attrName>
                                        </p:attrNameLst>
                                      </p:cBhvr>
                                      <p:to>
                                        <p:strVal val="visible"/>
                                      </p:to>
                                    </p:set>
                                    <p:animEffect transition="in" filter="diamond(in)">
                                      <p:cBhvr>
                                        <p:cTn id="7" dur="2000"/>
                                        <p:tgtEl>
                                          <p:spTgt spid="1392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39266">
                                            <p:txEl>
                                              <p:pRg st="1" end="1"/>
                                            </p:txEl>
                                          </p:spTgt>
                                        </p:tgtEl>
                                        <p:attrNameLst>
                                          <p:attrName>style.visibility</p:attrName>
                                        </p:attrNameLst>
                                      </p:cBhvr>
                                      <p:to>
                                        <p:strVal val="visible"/>
                                      </p:to>
                                    </p:set>
                                    <p:animEffect transition="in" filter="diamond(in)">
                                      <p:cBhvr>
                                        <p:cTn id="12" dur="2000"/>
                                        <p:tgtEl>
                                          <p:spTgt spid="13926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39266">
                                            <p:txEl>
                                              <p:pRg st="2" end="2"/>
                                            </p:txEl>
                                          </p:spTgt>
                                        </p:tgtEl>
                                        <p:attrNameLst>
                                          <p:attrName>style.visibility</p:attrName>
                                        </p:attrNameLst>
                                      </p:cBhvr>
                                      <p:to>
                                        <p:strVal val="visible"/>
                                      </p:to>
                                    </p:set>
                                    <p:animEffect transition="in" filter="diamond(in)">
                                      <p:cBhvr>
                                        <p:cTn id="17" dur="2000"/>
                                        <p:tgtEl>
                                          <p:spTgt spid="13926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39266">
                                            <p:txEl>
                                              <p:pRg st="3" end="3"/>
                                            </p:txEl>
                                          </p:spTgt>
                                        </p:tgtEl>
                                        <p:attrNameLst>
                                          <p:attrName>style.visibility</p:attrName>
                                        </p:attrNameLst>
                                      </p:cBhvr>
                                      <p:to>
                                        <p:strVal val="visible"/>
                                      </p:to>
                                    </p:set>
                                    <p:animEffect transition="in" filter="diamond(in)">
                                      <p:cBhvr>
                                        <p:cTn id="22" dur="2000"/>
                                        <p:tgtEl>
                                          <p:spTgt spid="13926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39266">
                                            <p:txEl>
                                              <p:pRg st="4" end="4"/>
                                            </p:txEl>
                                          </p:spTgt>
                                        </p:tgtEl>
                                        <p:attrNameLst>
                                          <p:attrName>style.visibility</p:attrName>
                                        </p:attrNameLst>
                                      </p:cBhvr>
                                      <p:to>
                                        <p:strVal val="visible"/>
                                      </p:to>
                                    </p:set>
                                    <p:animEffect transition="in" filter="diamond(in)">
                                      <p:cBhvr>
                                        <p:cTn id="27" dur="2000"/>
                                        <p:tgtEl>
                                          <p:spTgt spid="13926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39266">
                                            <p:txEl>
                                              <p:pRg st="5" end="5"/>
                                            </p:txEl>
                                          </p:spTgt>
                                        </p:tgtEl>
                                        <p:attrNameLst>
                                          <p:attrName>style.visibility</p:attrName>
                                        </p:attrNameLst>
                                      </p:cBhvr>
                                      <p:to>
                                        <p:strVal val="visible"/>
                                      </p:to>
                                    </p:set>
                                    <p:animEffect transition="in" filter="diamond(in)">
                                      <p:cBhvr>
                                        <p:cTn id="32" dur="2000"/>
                                        <p:tgtEl>
                                          <p:spTgt spid="13926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139266">
                                            <p:txEl>
                                              <p:pRg st="6" end="6"/>
                                            </p:txEl>
                                          </p:spTgt>
                                        </p:tgtEl>
                                        <p:attrNameLst>
                                          <p:attrName>style.visibility</p:attrName>
                                        </p:attrNameLst>
                                      </p:cBhvr>
                                      <p:to>
                                        <p:strVal val="visible"/>
                                      </p:to>
                                    </p:set>
                                    <p:animEffect transition="in" filter="diamond(in)">
                                      <p:cBhvr>
                                        <p:cTn id="37" dur="2000"/>
                                        <p:tgtEl>
                                          <p:spTgt spid="13926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WordArt 4"/>
          <p:cNvSpPr>
            <a:spLocks noChangeArrowheads="1" noChangeShapeType="1" noTextEdit="1"/>
          </p:cNvSpPr>
          <p:nvPr/>
        </p:nvSpPr>
        <p:spPr bwMode="auto">
          <a:xfrm>
            <a:off x="755650" y="836613"/>
            <a:ext cx="6265863" cy="2087562"/>
          </a:xfrm>
          <a:prstGeom prst="rect">
            <a:avLst/>
          </a:prstGeom>
        </p:spPr>
        <p:txBody>
          <a:bodyPr wrap="none" fromWordArt="1">
            <a:prstTxWarp prst="textPlain">
              <a:avLst>
                <a:gd name="adj" fmla="val 50000"/>
              </a:avLst>
            </a:prstTxWarp>
          </a:bodyPr>
          <a:lstStyle/>
          <a:p>
            <a:pPr algn="ctr"/>
            <a:r>
              <a:rPr lang="zh-CN" altLang="en-US" sz="3600" b="1" kern="10">
                <a:ln w="9525" cmpd="sng">
                  <a:solidFill>
                    <a:srgbClr val="000000"/>
                  </a:solidFill>
                  <a:prstDash val="solid"/>
                  <a:round/>
                  <a:headEnd/>
                  <a:tailEnd/>
                </a:ln>
                <a:solidFill>
                  <a:srgbClr val="000000"/>
                </a:solidFill>
                <a:latin typeface="黑体"/>
                <a:ea typeface="黑体"/>
              </a:rPr>
              <a:t>天下有道</a:t>
            </a:r>
            <a:r>
              <a:rPr lang="en-US" altLang="zh-CN" sz="3600" b="1" kern="10">
                <a:ln w="9525" cmpd="sng">
                  <a:solidFill>
                    <a:srgbClr val="000000"/>
                  </a:solidFill>
                  <a:prstDash val="solid"/>
                  <a:round/>
                  <a:headEnd/>
                  <a:tailEnd/>
                </a:ln>
                <a:solidFill>
                  <a:srgbClr val="000000"/>
                </a:solidFill>
                <a:latin typeface="黑体"/>
                <a:ea typeface="黑体"/>
              </a:rPr>
              <a:t>,</a:t>
            </a:r>
            <a:r>
              <a:rPr lang="zh-CN" altLang="en-US" sz="3600" b="1" kern="10">
                <a:ln w="9525" cmpd="sng">
                  <a:solidFill>
                    <a:srgbClr val="000000"/>
                  </a:solidFill>
                  <a:prstDash val="solid"/>
                  <a:round/>
                  <a:headEnd/>
                  <a:tailEnd/>
                </a:ln>
                <a:solidFill>
                  <a:srgbClr val="000000"/>
                </a:solidFill>
                <a:latin typeface="黑体"/>
                <a:ea typeface="黑体"/>
              </a:rPr>
              <a:t>丘不与易也</a:t>
            </a:r>
          </a:p>
        </p:txBody>
      </p:sp>
      <p:sp>
        <p:nvSpPr>
          <p:cNvPr id="68613" name="Text Box 5"/>
          <p:cNvSpPr txBox="1">
            <a:spLocks noChangeArrowheads="1"/>
          </p:cNvSpPr>
          <p:nvPr/>
        </p:nvSpPr>
        <p:spPr bwMode="auto">
          <a:xfrm>
            <a:off x="1042988" y="3716338"/>
            <a:ext cx="7667625" cy="2559050"/>
          </a:xfrm>
          <a:prstGeom prst="rect">
            <a:avLst/>
          </a:prstGeom>
          <a:solidFill>
            <a:srgbClr val="FFCCFF">
              <a:alpha val="47000"/>
            </a:srgbClr>
          </a:solidFill>
          <a:ln w="57150" cmpd="thinThick" algn="ctr">
            <a:solidFill>
              <a:srgbClr val="008000"/>
            </a:solidFill>
            <a:miter lim="800000"/>
            <a:headEnd/>
            <a:tailEnd/>
          </a:ln>
          <a:effectLst/>
        </p:spPr>
        <p:txBody>
          <a:bodyPr>
            <a:spAutoFit/>
          </a:bodyPr>
          <a:lstStyle/>
          <a:p>
            <a:pPr>
              <a:spcBef>
                <a:spcPct val="50000"/>
              </a:spcBef>
            </a:pPr>
            <a:r>
              <a:rPr lang="en-US" altLang="zh-CN"/>
              <a:t>        </a:t>
            </a:r>
            <a:r>
              <a:rPr lang="zh-CN" altLang="en-US" sz="2800">
                <a:solidFill>
                  <a:srgbClr val="000000"/>
                </a:solidFill>
                <a:latin typeface="黑体" pitchFamily="49" charset="-122"/>
                <a:ea typeface="黑体" pitchFamily="49" charset="-122"/>
              </a:rPr>
              <a:t>意思为：如果天下太平，我就不会与你们一道来从事改革了。</a:t>
            </a:r>
          </a:p>
          <a:p>
            <a:pPr>
              <a:spcBef>
                <a:spcPct val="50000"/>
              </a:spcBef>
            </a:pPr>
            <a:r>
              <a:rPr lang="zh-CN" altLang="en-US" sz="2800">
                <a:solidFill>
                  <a:srgbClr val="000000"/>
                </a:solidFill>
                <a:latin typeface="黑体" pitchFamily="49" charset="-122"/>
                <a:ea typeface="黑体" pitchFamily="49" charset="-122"/>
              </a:rPr>
              <a:t>      选文展示孔子</a:t>
            </a:r>
            <a:r>
              <a:rPr lang="zh-CN" altLang="en-US" sz="2800">
                <a:solidFill>
                  <a:srgbClr val="FF0000"/>
                </a:solidFill>
                <a:latin typeface="黑体" pitchFamily="49" charset="-122"/>
                <a:ea typeface="黑体" pitchFamily="49" charset="-122"/>
              </a:rPr>
              <a:t>主张入世救国，以改变天下为己任</a:t>
            </a:r>
            <a:r>
              <a:rPr lang="zh-CN" altLang="en-US" sz="2800">
                <a:solidFill>
                  <a:srgbClr val="000000"/>
                </a:solidFill>
                <a:latin typeface="黑体" pitchFamily="49" charset="-122"/>
                <a:ea typeface="黑体" pitchFamily="49" charset="-122"/>
              </a:rPr>
              <a:t>，勇于担当社会责任的精神和知其不可为而为之的坚韧品质。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68613"/>
                                        </p:tgtEl>
                                        <p:attrNameLst>
                                          <p:attrName>style.visibility</p:attrName>
                                        </p:attrNameLst>
                                      </p:cBhvr>
                                      <p:to>
                                        <p:strVal val="visible"/>
                                      </p:to>
                                    </p:set>
                                    <p:animEffect transition="in" filter="plus(in)">
                                      <p:cBhvr>
                                        <p:cTn id="7" dur="2000"/>
                                        <p:tgtEl>
                                          <p:spTgt spid="68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
          <p:cNvSpPr txBox="1">
            <a:spLocks noChangeArrowheads="1"/>
          </p:cNvSpPr>
          <p:nvPr/>
        </p:nvSpPr>
        <p:spPr bwMode="auto">
          <a:xfrm>
            <a:off x="214314" y="357166"/>
            <a:ext cx="8429652" cy="4247317"/>
          </a:xfrm>
          <a:prstGeom prst="rect">
            <a:avLst/>
          </a:prstGeom>
          <a:noFill/>
          <a:ln w="9525">
            <a:noFill/>
            <a:miter lim="800000"/>
            <a:headEnd/>
            <a:tailEnd/>
          </a:ln>
          <a:effectLst/>
        </p:spPr>
        <p:txBody>
          <a:bodyPr wrap="square">
            <a:spAutoFit/>
          </a:bodyPr>
          <a:lstStyle/>
          <a:p>
            <a:pPr>
              <a:spcBef>
                <a:spcPct val="0"/>
              </a:spcBef>
            </a:pPr>
            <a:r>
              <a:rPr lang="zh-CN" altLang="en-US" sz="3600" dirty="0">
                <a:solidFill>
                  <a:srgbClr val="FF0000"/>
                </a:solidFill>
                <a:latin typeface="黑体" pitchFamily="49" charset="-122"/>
                <a:ea typeface="黑体" pitchFamily="49" charset="-122"/>
              </a:rPr>
              <a:t>思考：</a:t>
            </a:r>
            <a:endParaRPr lang="zh-CN" altLang="en-US" sz="3600" dirty="0">
              <a:latin typeface="黑体" pitchFamily="49" charset="-122"/>
              <a:ea typeface="黑体" pitchFamily="49" charset="-122"/>
            </a:endParaRPr>
          </a:p>
          <a:p>
            <a:pPr>
              <a:spcBef>
                <a:spcPct val="0"/>
              </a:spcBef>
            </a:pPr>
            <a:r>
              <a:rPr lang="en-US" altLang="zh-CN" sz="2800" dirty="0" smtClean="0">
                <a:latin typeface="黑体" pitchFamily="49" charset="-122"/>
                <a:ea typeface="黑体" pitchFamily="49" charset="-122"/>
              </a:rPr>
              <a:t>1</a:t>
            </a:r>
            <a:r>
              <a:rPr lang="zh-CN" altLang="en-US" sz="2800" dirty="0">
                <a:latin typeface="黑体" pitchFamily="49" charset="-122"/>
                <a:ea typeface="黑体" pitchFamily="49" charset="-122"/>
              </a:rPr>
              <a:t>、</a:t>
            </a:r>
            <a:r>
              <a:rPr lang="zh-CN" altLang="en-US" sz="2800" dirty="0">
                <a:latin typeface="Arial"/>
                <a:ea typeface="黑体" pitchFamily="49" charset="-122"/>
              </a:rPr>
              <a:t>“</a:t>
            </a:r>
            <a:r>
              <a:rPr lang="zh-CN" altLang="en-US" sz="2800" dirty="0">
                <a:latin typeface="黑体" pitchFamily="49" charset="-122"/>
                <a:ea typeface="黑体" pitchFamily="49" charset="-122"/>
              </a:rPr>
              <a:t>辟人之士</a:t>
            </a:r>
            <a:r>
              <a:rPr lang="zh-CN" altLang="en-US" sz="2800" dirty="0">
                <a:latin typeface="Arial"/>
                <a:ea typeface="黑体" pitchFamily="49" charset="-122"/>
              </a:rPr>
              <a:t>”</a:t>
            </a:r>
            <a:r>
              <a:rPr lang="zh-CN" altLang="en-US" sz="2800" dirty="0">
                <a:latin typeface="黑体" pitchFamily="49" charset="-122"/>
                <a:ea typeface="黑体" pitchFamily="49" charset="-122"/>
              </a:rPr>
              <a:t>、</a:t>
            </a:r>
            <a:r>
              <a:rPr lang="zh-CN" altLang="en-US" sz="2800" dirty="0">
                <a:latin typeface="Arial"/>
                <a:ea typeface="黑体" pitchFamily="49" charset="-122"/>
              </a:rPr>
              <a:t>“</a:t>
            </a:r>
            <a:r>
              <a:rPr lang="zh-CN" altLang="en-US" sz="2800" dirty="0">
                <a:latin typeface="黑体" pitchFamily="49" charset="-122"/>
                <a:ea typeface="黑体" pitchFamily="49" charset="-122"/>
              </a:rPr>
              <a:t>辟世之士</a:t>
            </a:r>
            <a:r>
              <a:rPr lang="zh-CN" altLang="en-US" sz="2800" dirty="0">
                <a:latin typeface="Arial"/>
                <a:ea typeface="黑体" pitchFamily="49" charset="-122"/>
              </a:rPr>
              <a:t>”</a:t>
            </a:r>
            <a:r>
              <a:rPr lang="zh-CN" altLang="en-US" sz="2800" dirty="0">
                <a:latin typeface="黑体" pitchFamily="49" charset="-122"/>
                <a:ea typeface="黑体" pitchFamily="49" charset="-122"/>
              </a:rPr>
              <a:t>分别指谁？</a:t>
            </a:r>
          </a:p>
          <a:p>
            <a:pPr>
              <a:spcBef>
                <a:spcPct val="0"/>
              </a:spcBef>
            </a:pPr>
            <a:r>
              <a:rPr lang="en-US" altLang="zh-CN" sz="2800" dirty="0" smtClean="0">
                <a:latin typeface="黑体" pitchFamily="49" charset="-122"/>
                <a:ea typeface="黑体" pitchFamily="49" charset="-122"/>
              </a:rPr>
              <a:t>2</a:t>
            </a:r>
            <a:r>
              <a:rPr lang="zh-CN" altLang="en-US" sz="2800" dirty="0">
                <a:latin typeface="黑体" pitchFamily="49" charset="-122"/>
                <a:ea typeface="黑体" pitchFamily="49" charset="-122"/>
              </a:rPr>
              <a:t>、长沮、桀溺对孔子的态度有何不同</a:t>
            </a:r>
          </a:p>
          <a:p>
            <a:pPr>
              <a:spcBef>
                <a:spcPct val="0"/>
              </a:spcBef>
            </a:pPr>
            <a:r>
              <a:rPr lang="en-US" altLang="zh-CN" sz="2800" dirty="0" smtClean="0">
                <a:latin typeface="黑体" pitchFamily="49" charset="-122"/>
                <a:ea typeface="黑体" pitchFamily="49" charset="-122"/>
              </a:rPr>
              <a:t>3</a:t>
            </a:r>
            <a:r>
              <a:rPr lang="zh-CN" altLang="en-US" sz="2800" dirty="0">
                <a:latin typeface="黑体" pitchFamily="49" charset="-122"/>
                <a:ea typeface="黑体" pitchFamily="49" charset="-122"/>
              </a:rPr>
              <a:t>、孔子为何</a:t>
            </a:r>
            <a:r>
              <a:rPr lang="zh-CN" altLang="en-US" sz="2800" dirty="0">
                <a:latin typeface="Arial"/>
                <a:ea typeface="黑体" pitchFamily="49" charset="-122"/>
              </a:rPr>
              <a:t>“</a:t>
            </a:r>
            <a:r>
              <a:rPr lang="zh-CN" altLang="en-US" sz="2800" dirty="0">
                <a:latin typeface="黑体" pitchFamily="49" charset="-122"/>
                <a:ea typeface="黑体" pitchFamily="49" charset="-122"/>
              </a:rPr>
              <a:t>怃然</a:t>
            </a:r>
            <a:r>
              <a:rPr lang="zh-CN" altLang="en-US" sz="2800" dirty="0">
                <a:latin typeface="Arial"/>
                <a:ea typeface="黑体" pitchFamily="49" charset="-122"/>
              </a:rPr>
              <a:t>”</a:t>
            </a:r>
            <a:r>
              <a:rPr lang="zh-CN" altLang="en-US" sz="2800" dirty="0">
                <a:latin typeface="黑体" pitchFamily="49" charset="-122"/>
                <a:ea typeface="黑体" pitchFamily="49" charset="-122"/>
              </a:rPr>
              <a:t>？反映了孔子怎样的精神？</a:t>
            </a:r>
          </a:p>
          <a:p>
            <a:pPr>
              <a:spcBef>
                <a:spcPct val="0"/>
              </a:spcBef>
            </a:pPr>
            <a:endParaRPr lang="zh-CN" altLang="en-US" dirty="0">
              <a:latin typeface="黑体" pitchFamily="49" charset="-122"/>
              <a:ea typeface="黑体" pitchFamily="49" charset="-122"/>
            </a:endParaRPr>
          </a:p>
          <a:p>
            <a:pPr>
              <a:spcBef>
                <a:spcPct val="0"/>
              </a:spcBef>
            </a:pPr>
            <a:r>
              <a:rPr lang="zh-CN" altLang="en-US" sz="3600" dirty="0" smtClean="0">
                <a:solidFill>
                  <a:srgbClr val="FF0000"/>
                </a:solidFill>
                <a:latin typeface="黑体" pitchFamily="49" charset="-122"/>
                <a:ea typeface="黑体" pitchFamily="49" charset="-122"/>
              </a:rPr>
              <a:t>成语</a:t>
            </a:r>
            <a:r>
              <a:rPr lang="zh-CN" altLang="en-US" sz="3600" dirty="0">
                <a:latin typeface="黑体" pitchFamily="49" charset="-122"/>
                <a:ea typeface="黑体" pitchFamily="49" charset="-122"/>
              </a:rPr>
              <a:t>：</a:t>
            </a:r>
          </a:p>
          <a:p>
            <a:pPr>
              <a:spcBef>
                <a:spcPct val="0"/>
              </a:spcBef>
            </a:pPr>
            <a:r>
              <a:rPr lang="zh-CN" altLang="en-US" sz="4000" dirty="0">
                <a:solidFill>
                  <a:srgbClr val="0000CC"/>
                </a:solidFill>
                <a:latin typeface="黑体" pitchFamily="49" charset="-122"/>
                <a:ea typeface="黑体" pitchFamily="49" charset="-122"/>
              </a:rPr>
              <a:t>无人问津</a:t>
            </a:r>
            <a:r>
              <a:rPr lang="zh-CN" altLang="en-US" sz="4000" dirty="0">
                <a:latin typeface="黑体" pitchFamily="49" charset="-122"/>
                <a:ea typeface="黑体" pitchFamily="49" charset="-122"/>
              </a:rPr>
              <a:t>：</a:t>
            </a:r>
            <a:r>
              <a:rPr lang="zh-CN" altLang="en-US" sz="2800" dirty="0">
                <a:latin typeface="黑体" pitchFamily="49" charset="-122"/>
                <a:ea typeface="黑体" pitchFamily="49" charset="-122"/>
              </a:rPr>
              <a:t>比喻无人过问，受到冷落。也比喻无人探索、尝试。</a:t>
            </a:r>
          </a:p>
          <a:p>
            <a:pPr>
              <a:spcBef>
                <a:spcPct val="0"/>
              </a:spcBef>
            </a:pPr>
            <a:endParaRPr lang="en-US" altLang="zh-CN" sz="2800" dirty="0">
              <a:latin typeface="黑体" pitchFamily="49" charset="-122"/>
              <a:ea typeface="黑体" pitchFamily="49" charset="-122"/>
            </a:endParaRPr>
          </a:p>
        </p:txBody>
      </p:sp>
      <p:pic>
        <p:nvPicPr>
          <p:cNvPr id="70659" name="Picture 3" descr="4eeec142e410ec2d9213c692"/>
          <p:cNvPicPr>
            <a:picLocks noChangeAspect="1" noChangeArrowheads="1"/>
          </p:cNvPicPr>
          <p:nvPr/>
        </p:nvPicPr>
        <p:blipFill>
          <a:blip r:embed="rId2"/>
          <a:srcRect/>
          <a:stretch>
            <a:fillRect/>
          </a:stretch>
        </p:blipFill>
        <p:spPr bwMode="auto">
          <a:xfrm rot="942490">
            <a:off x="7164388" y="4005263"/>
            <a:ext cx="1706562" cy="264795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0658">
                                            <p:txEl>
                                              <p:pRg st="5" end="5"/>
                                            </p:txEl>
                                          </p:spTgt>
                                        </p:tgtEl>
                                        <p:attrNameLst>
                                          <p:attrName>style.visibility</p:attrName>
                                        </p:attrNameLst>
                                      </p:cBhvr>
                                      <p:to>
                                        <p:strVal val="visible"/>
                                      </p:to>
                                    </p:set>
                                    <p:anim calcmode="lin" valueType="num">
                                      <p:cBhvr additive="base">
                                        <p:cTn id="7" dur="500" fill="hold"/>
                                        <p:tgtEl>
                                          <p:spTgt spid="70658">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0658">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0658">
                                            <p:txEl>
                                              <p:pRg st="6" end="6"/>
                                            </p:txEl>
                                          </p:spTgt>
                                        </p:tgtEl>
                                        <p:attrNameLst>
                                          <p:attrName>style.visibility</p:attrName>
                                        </p:attrNameLst>
                                      </p:cBhvr>
                                      <p:to>
                                        <p:strVal val="visible"/>
                                      </p:to>
                                    </p:set>
                                    <p:anim calcmode="lin" valueType="num">
                                      <p:cBhvr additive="base">
                                        <p:cTn id="11" dur="500" fill="hold"/>
                                        <p:tgtEl>
                                          <p:spTgt spid="70658">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065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7" name="Rectangle 3"/>
          <p:cNvSpPr>
            <a:spLocks noGrp="1" noChangeArrowheads="1"/>
          </p:cNvSpPr>
          <p:nvPr>
            <p:ph type="body" idx="1"/>
          </p:nvPr>
        </p:nvSpPr>
        <p:spPr>
          <a:xfrm>
            <a:off x="323850" y="476250"/>
            <a:ext cx="8351838" cy="5905500"/>
          </a:xfrm>
        </p:spPr>
        <p:txBody>
          <a:bodyPr>
            <a:normAutofit lnSpcReduction="10000"/>
          </a:bodyPr>
          <a:lstStyle/>
          <a:p>
            <a:pPr>
              <a:lnSpc>
                <a:spcPct val="90000"/>
              </a:lnSpc>
            </a:pPr>
            <a:r>
              <a:rPr lang="zh-CN" altLang="en-US" b="1" dirty="0"/>
              <a:t>南怀瑾先生引述一历史事件来补充说明：</a:t>
            </a:r>
          </a:p>
          <a:p>
            <a:pPr>
              <a:lnSpc>
                <a:spcPct val="90000"/>
              </a:lnSpc>
            </a:pPr>
            <a:r>
              <a:rPr lang="zh-CN" altLang="en-US" b="1" dirty="0">
                <a:latin typeface="楷体" pitchFamily="49" charset="-122"/>
                <a:ea typeface="楷体" pitchFamily="49" charset="-122"/>
              </a:rPr>
              <a:t>宋代王安石上台了，苏东坡这批人和他的意见不同、分歧，形成了后来著名的“党祸”，而王安石所用的人都非常坏，所以这班正人君子都纷纷辞职。</a:t>
            </a:r>
          </a:p>
          <a:p>
            <a:pPr>
              <a:lnSpc>
                <a:spcPct val="90000"/>
              </a:lnSpc>
            </a:pPr>
            <a:r>
              <a:rPr lang="zh-CN" altLang="en-US" b="1" dirty="0">
                <a:latin typeface="楷体" pitchFamily="49" charset="-122"/>
                <a:ea typeface="楷体" pitchFamily="49" charset="-122"/>
              </a:rPr>
              <a:t>当时有人主张最好不要辞职，因为王安石下面这一批人，将来一定要把事情搞坏的，</a:t>
            </a:r>
            <a:r>
              <a:rPr lang="zh-CN" altLang="en-US" b="1" dirty="0">
                <a:solidFill>
                  <a:srgbClr val="0000FF"/>
                </a:solidFill>
                <a:latin typeface="楷体" pitchFamily="49" charset="-122"/>
                <a:ea typeface="楷体" pitchFamily="49" charset="-122"/>
              </a:rPr>
              <a:t>你多占一个位子，使他们少搞坏一点，这就做了好事。</a:t>
            </a:r>
          </a:p>
          <a:p>
            <a:pPr>
              <a:lnSpc>
                <a:spcPct val="90000"/>
              </a:lnSpc>
            </a:pPr>
            <a:r>
              <a:rPr lang="zh-CN" altLang="en-US" b="1" dirty="0">
                <a:ea typeface="华文中宋" pitchFamily="2" charset="-122"/>
              </a:rPr>
              <a:t>这就说明挑这种担子很难，明知道要坏，可硬是不走开，占住一点，少坏一点，虽然不能积极的挽救，也是消极的防止，孔子走的是这个路线。</a:t>
            </a:r>
            <a:r>
              <a:rPr lang="zh-CN" altLang="en-US" b="1" dirty="0"/>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59747">
                                            <p:txEl>
                                              <p:pRg st="0" end="0"/>
                                            </p:txEl>
                                          </p:spTgt>
                                        </p:tgtEl>
                                        <p:attrNameLst>
                                          <p:attrName>style.visibility</p:attrName>
                                        </p:attrNameLst>
                                      </p:cBhvr>
                                      <p:to>
                                        <p:strVal val="visible"/>
                                      </p:to>
                                    </p:set>
                                    <p:animEffect transition="in" filter="box(in)">
                                      <p:cBhvr>
                                        <p:cTn id="7" dur="500"/>
                                        <p:tgtEl>
                                          <p:spTgt spid="1597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59747">
                                            <p:txEl>
                                              <p:pRg st="1" end="1"/>
                                            </p:txEl>
                                          </p:spTgt>
                                        </p:tgtEl>
                                        <p:attrNameLst>
                                          <p:attrName>style.visibility</p:attrName>
                                        </p:attrNameLst>
                                      </p:cBhvr>
                                      <p:to>
                                        <p:strVal val="visible"/>
                                      </p:to>
                                    </p:set>
                                    <p:animEffect transition="in" filter="box(in)">
                                      <p:cBhvr>
                                        <p:cTn id="12" dur="500"/>
                                        <p:tgtEl>
                                          <p:spTgt spid="1597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59747">
                                            <p:txEl>
                                              <p:pRg st="2" end="2"/>
                                            </p:txEl>
                                          </p:spTgt>
                                        </p:tgtEl>
                                        <p:attrNameLst>
                                          <p:attrName>style.visibility</p:attrName>
                                        </p:attrNameLst>
                                      </p:cBhvr>
                                      <p:to>
                                        <p:strVal val="visible"/>
                                      </p:to>
                                    </p:set>
                                    <p:animEffect transition="in" filter="box(in)">
                                      <p:cBhvr>
                                        <p:cTn id="17" dur="500"/>
                                        <p:tgtEl>
                                          <p:spTgt spid="1597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59747">
                                            <p:txEl>
                                              <p:pRg st="3" end="3"/>
                                            </p:txEl>
                                          </p:spTgt>
                                        </p:tgtEl>
                                        <p:attrNameLst>
                                          <p:attrName>style.visibility</p:attrName>
                                        </p:attrNameLst>
                                      </p:cBhvr>
                                      <p:to>
                                        <p:strVal val="visible"/>
                                      </p:to>
                                    </p:set>
                                    <p:animEffect transition="in" filter="box(in)">
                                      <p:cBhvr>
                                        <p:cTn id="22" dur="500"/>
                                        <p:tgtEl>
                                          <p:spTgt spid="1597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2928926" y="188912"/>
            <a:ext cx="5940425" cy="6669087"/>
          </a:xfrm>
          <a:solidFill>
            <a:srgbClr val="CCFFCC">
              <a:alpha val="32001"/>
            </a:srgbClr>
          </a:solidFill>
        </p:spPr>
        <p:txBody>
          <a:bodyPr>
            <a:normAutofit/>
          </a:bodyPr>
          <a:lstStyle/>
          <a:p>
            <a:pPr>
              <a:lnSpc>
                <a:spcPct val="90000"/>
              </a:lnSpc>
              <a:buFontTx/>
              <a:buNone/>
            </a:pPr>
            <a:r>
              <a:rPr lang="en-US" altLang="zh-CN" sz="3600" b="1" dirty="0" smtClean="0">
                <a:solidFill>
                  <a:srgbClr val="FF0000"/>
                </a:solidFill>
                <a:ea typeface="黑体" pitchFamily="49" charset="-122"/>
              </a:rPr>
              <a:t>【</a:t>
            </a:r>
            <a:r>
              <a:rPr lang="zh-CN" altLang="en-US" sz="3600" b="1" dirty="0" smtClean="0">
                <a:solidFill>
                  <a:srgbClr val="FF0000"/>
                </a:solidFill>
                <a:ea typeface="黑体" pitchFamily="49" charset="-122"/>
              </a:rPr>
              <a:t>小结</a:t>
            </a:r>
            <a:r>
              <a:rPr lang="en-US" altLang="zh-CN" sz="3600" b="1" dirty="0" smtClean="0">
                <a:solidFill>
                  <a:srgbClr val="FF0000"/>
                </a:solidFill>
                <a:ea typeface="黑体" pitchFamily="49" charset="-122"/>
              </a:rPr>
              <a:t>】</a:t>
            </a:r>
            <a:endParaRPr lang="en-US" altLang="zh-CN" sz="3600" b="1" dirty="0">
              <a:solidFill>
                <a:srgbClr val="FF0000"/>
              </a:solidFill>
              <a:ea typeface="黑体" pitchFamily="49" charset="-122"/>
            </a:endParaRPr>
          </a:p>
          <a:p>
            <a:pPr marL="0" indent="714375">
              <a:lnSpc>
                <a:spcPct val="90000"/>
              </a:lnSpc>
              <a:buFontTx/>
              <a:buNone/>
            </a:pPr>
            <a:r>
              <a:rPr lang="zh-CN" altLang="en-US" sz="2800" b="1" dirty="0" smtClean="0">
                <a:latin typeface="黑体" pitchFamily="49" charset="-122"/>
                <a:ea typeface="黑体" pitchFamily="49" charset="-122"/>
              </a:rPr>
              <a:t>这一章反映了孔子关于社会改革的主观愿望和</a:t>
            </a:r>
            <a:r>
              <a:rPr lang="zh-CN" altLang="en-US" sz="2800" b="1" dirty="0" smtClean="0">
                <a:solidFill>
                  <a:srgbClr val="FF0000"/>
                </a:solidFill>
                <a:latin typeface="黑体" pitchFamily="49" charset="-122"/>
                <a:ea typeface="黑体" pitchFamily="49" charset="-122"/>
              </a:rPr>
              <a:t>积极入世</a:t>
            </a:r>
            <a:r>
              <a:rPr lang="zh-CN" altLang="en-US" sz="2800" b="1" dirty="0" smtClean="0">
                <a:solidFill>
                  <a:srgbClr val="800000"/>
                </a:solidFill>
                <a:latin typeface="黑体" pitchFamily="49" charset="-122"/>
                <a:ea typeface="黑体" pitchFamily="49" charset="-122"/>
              </a:rPr>
              <a:t>的</a:t>
            </a:r>
            <a:r>
              <a:rPr lang="zh-CN" altLang="en-US" sz="2800" b="1" dirty="0" smtClean="0">
                <a:latin typeface="黑体" pitchFamily="49" charset="-122"/>
                <a:ea typeface="黑体" pitchFamily="49" charset="-122"/>
              </a:rPr>
              <a:t>思想。</a:t>
            </a:r>
          </a:p>
          <a:p>
            <a:pPr marL="0" indent="714375">
              <a:lnSpc>
                <a:spcPct val="90000"/>
              </a:lnSpc>
              <a:buFontTx/>
              <a:buNone/>
            </a:pPr>
            <a:r>
              <a:rPr lang="zh-CN" altLang="en-US" sz="2800" b="1" dirty="0" smtClean="0">
                <a:latin typeface="黑体" pitchFamily="49" charset="-122"/>
                <a:ea typeface="黑体" pitchFamily="49" charset="-122"/>
              </a:rPr>
              <a:t>儒家不倡导消极避世的做法，这与道家不同。</a:t>
            </a:r>
            <a:endParaRPr lang="en-US" altLang="zh-CN" sz="2800" b="1" dirty="0" smtClean="0">
              <a:latin typeface="黑体" pitchFamily="49" charset="-122"/>
              <a:ea typeface="黑体" pitchFamily="49" charset="-122"/>
            </a:endParaRPr>
          </a:p>
          <a:p>
            <a:pPr marL="0" indent="714375">
              <a:lnSpc>
                <a:spcPct val="90000"/>
              </a:lnSpc>
              <a:buFontTx/>
              <a:buNone/>
            </a:pPr>
            <a:r>
              <a:rPr lang="zh-CN" altLang="en-US" sz="2800" b="1" dirty="0" smtClean="0">
                <a:latin typeface="黑体" pitchFamily="49" charset="-122"/>
                <a:ea typeface="黑体" pitchFamily="49" charset="-122"/>
              </a:rPr>
              <a:t>儒家认为，即使不能齐家治国平天下，也要独善其身，做一个有道德修养的人。</a:t>
            </a:r>
          </a:p>
          <a:p>
            <a:pPr marL="0" indent="714375">
              <a:lnSpc>
                <a:spcPct val="90000"/>
              </a:lnSpc>
              <a:buFontTx/>
              <a:buNone/>
            </a:pPr>
            <a:r>
              <a:rPr lang="zh-CN" altLang="en-US" sz="2800" b="1" dirty="0" smtClean="0">
                <a:latin typeface="黑体" pitchFamily="49" charset="-122"/>
                <a:ea typeface="黑体" pitchFamily="49" charset="-122"/>
              </a:rPr>
              <a:t>孔子就是这样一位身体力行者。</a:t>
            </a:r>
            <a:endParaRPr lang="en-US" altLang="zh-CN" sz="2800" b="1" dirty="0" smtClean="0">
              <a:latin typeface="黑体" pitchFamily="49" charset="-122"/>
              <a:ea typeface="黑体" pitchFamily="49" charset="-122"/>
            </a:endParaRPr>
          </a:p>
          <a:p>
            <a:pPr marL="0" indent="714375">
              <a:lnSpc>
                <a:spcPct val="90000"/>
              </a:lnSpc>
              <a:buFontTx/>
              <a:buNone/>
            </a:pPr>
            <a:r>
              <a:rPr lang="zh-CN" altLang="en-US" sz="2800" b="1" dirty="0" smtClean="0">
                <a:latin typeface="黑体" pitchFamily="49" charset="-122"/>
                <a:ea typeface="黑体" pitchFamily="49" charset="-122"/>
              </a:rPr>
              <a:t>所以，他感到自己有一种社会责任心，正因为社会动乱、天下无道，他才与自己的弟子们不知辛苦地四处呼吁，</a:t>
            </a:r>
            <a:r>
              <a:rPr lang="zh-CN" altLang="en-US" sz="2800" b="1" dirty="0" smtClean="0">
                <a:solidFill>
                  <a:srgbClr val="FF0000"/>
                </a:solidFill>
                <a:latin typeface="黑体" pitchFamily="49" charset="-122"/>
                <a:ea typeface="黑体" pitchFamily="49" charset="-122"/>
              </a:rPr>
              <a:t>以天下为己任</a:t>
            </a:r>
            <a:r>
              <a:rPr lang="zh-CN" altLang="en-US" sz="2800" b="1" dirty="0" smtClean="0">
                <a:latin typeface="黑体" pitchFamily="49" charset="-122"/>
                <a:ea typeface="黑体" pitchFamily="49" charset="-122"/>
              </a:rPr>
              <a:t>，为社会改革而努力，这是一种可贵的</a:t>
            </a:r>
            <a:r>
              <a:rPr lang="zh-CN" altLang="en-US" sz="2800" b="1" dirty="0" smtClean="0">
                <a:solidFill>
                  <a:srgbClr val="FF0000"/>
                </a:solidFill>
                <a:latin typeface="黑体" pitchFamily="49" charset="-122"/>
                <a:ea typeface="黑体" pitchFamily="49" charset="-122"/>
              </a:rPr>
              <a:t>忧患意识和历史责任感。</a:t>
            </a:r>
            <a:r>
              <a:rPr lang="zh-CN" altLang="en-US" sz="2000" b="1" dirty="0" smtClean="0">
                <a:solidFill>
                  <a:srgbClr val="FF0000"/>
                </a:solidFill>
                <a:latin typeface="黑体" pitchFamily="49" charset="-122"/>
                <a:ea typeface="黑体" pitchFamily="49" charset="-122"/>
              </a:rPr>
              <a:t> </a:t>
            </a:r>
            <a:endParaRPr lang="zh-CN" altLang="en-US" sz="2000" b="1" dirty="0">
              <a:solidFill>
                <a:srgbClr val="FF0000"/>
              </a:solidFill>
              <a:latin typeface="黑体" pitchFamily="49" charset="-122"/>
              <a:ea typeface="黑体" pitchFamily="49" charset="-122"/>
            </a:endParaRPr>
          </a:p>
        </p:txBody>
      </p:sp>
      <p:pic>
        <p:nvPicPr>
          <p:cNvPr id="17416" name="Picture 8" descr="2010-7-6-17-58-48-461"/>
          <p:cNvPicPr>
            <a:picLocks noChangeAspect="1" noChangeArrowheads="1"/>
          </p:cNvPicPr>
          <p:nvPr/>
        </p:nvPicPr>
        <p:blipFill>
          <a:blip r:embed="rId2"/>
          <a:srcRect/>
          <a:stretch>
            <a:fillRect/>
          </a:stretch>
        </p:blipFill>
        <p:spPr bwMode="auto">
          <a:xfrm>
            <a:off x="0" y="1385888"/>
            <a:ext cx="2921000" cy="547211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plus(in)">
                                      <p:cBhvr>
                                        <p:cTn id="7" dur="2000"/>
                                        <p:tgtEl>
                                          <p:spTgt spid="174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Effect transition="in" filter="plus(in)">
                                      <p:cBhvr>
                                        <p:cTn id="12" dur="2000"/>
                                        <p:tgtEl>
                                          <p:spTgt spid="174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17411">
                                            <p:txEl>
                                              <p:pRg st="2" end="2"/>
                                            </p:txEl>
                                          </p:spTgt>
                                        </p:tgtEl>
                                        <p:attrNameLst>
                                          <p:attrName>style.visibility</p:attrName>
                                        </p:attrNameLst>
                                      </p:cBhvr>
                                      <p:to>
                                        <p:strVal val="visible"/>
                                      </p:to>
                                    </p:set>
                                    <p:animEffect transition="in" filter="plus(in)">
                                      <p:cBhvr>
                                        <p:cTn id="17" dur="2000"/>
                                        <p:tgtEl>
                                          <p:spTgt spid="174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17411">
                                            <p:txEl>
                                              <p:pRg st="3" end="3"/>
                                            </p:txEl>
                                          </p:spTgt>
                                        </p:tgtEl>
                                        <p:attrNameLst>
                                          <p:attrName>style.visibility</p:attrName>
                                        </p:attrNameLst>
                                      </p:cBhvr>
                                      <p:to>
                                        <p:strVal val="visible"/>
                                      </p:to>
                                    </p:set>
                                    <p:animEffect transition="in" filter="plus(in)">
                                      <p:cBhvr>
                                        <p:cTn id="22" dur="2000"/>
                                        <p:tgtEl>
                                          <p:spTgt spid="174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grpId="0" nodeType="clickEffect">
                                  <p:stCondLst>
                                    <p:cond delay="0"/>
                                  </p:stCondLst>
                                  <p:childTnLst>
                                    <p:set>
                                      <p:cBhvr>
                                        <p:cTn id="26" dur="1" fill="hold">
                                          <p:stCondLst>
                                            <p:cond delay="0"/>
                                          </p:stCondLst>
                                        </p:cTn>
                                        <p:tgtEl>
                                          <p:spTgt spid="17411">
                                            <p:txEl>
                                              <p:pRg st="4" end="4"/>
                                            </p:txEl>
                                          </p:spTgt>
                                        </p:tgtEl>
                                        <p:attrNameLst>
                                          <p:attrName>style.visibility</p:attrName>
                                        </p:attrNameLst>
                                      </p:cBhvr>
                                      <p:to>
                                        <p:strVal val="visible"/>
                                      </p:to>
                                    </p:set>
                                    <p:animEffect transition="in" filter="plus(in)">
                                      <p:cBhvr>
                                        <p:cTn id="27" dur="2000"/>
                                        <p:tgtEl>
                                          <p:spTgt spid="174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3" presetClass="entr" presetSubtype="16" fill="hold" grpId="0" nodeType="clickEffect">
                                  <p:stCondLst>
                                    <p:cond delay="0"/>
                                  </p:stCondLst>
                                  <p:childTnLst>
                                    <p:set>
                                      <p:cBhvr>
                                        <p:cTn id="31" dur="1" fill="hold">
                                          <p:stCondLst>
                                            <p:cond delay="0"/>
                                          </p:stCondLst>
                                        </p:cTn>
                                        <p:tgtEl>
                                          <p:spTgt spid="17411">
                                            <p:txEl>
                                              <p:pRg st="5" end="5"/>
                                            </p:txEl>
                                          </p:spTgt>
                                        </p:tgtEl>
                                        <p:attrNameLst>
                                          <p:attrName>style.visibility</p:attrName>
                                        </p:attrNameLst>
                                      </p:cBhvr>
                                      <p:to>
                                        <p:strVal val="visible"/>
                                      </p:to>
                                    </p:set>
                                    <p:animEffect transition="in" filter="plus(in)">
                                      <p:cBhvr>
                                        <p:cTn id="32" dur="2000"/>
                                        <p:tgtEl>
                                          <p:spTgt spid="174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1260507" y="-24"/>
            <a:ext cx="7812087" cy="1571612"/>
          </a:xfrm>
          <a:solidFill>
            <a:srgbClr val="C0C0C0">
              <a:alpha val="0"/>
            </a:srgbClr>
          </a:solidFill>
        </p:spPr>
        <p:txBody>
          <a:bodyPr>
            <a:noAutofit/>
          </a:bodyPr>
          <a:lstStyle/>
          <a:p>
            <a:pPr marL="0" indent="631825">
              <a:spcBef>
                <a:spcPct val="0"/>
              </a:spcBef>
              <a:buFontTx/>
              <a:buNone/>
            </a:pPr>
            <a:r>
              <a:rPr lang="zh-CN" altLang="en-US" sz="2400" b="1" dirty="0">
                <a:solidFill>
                  <a:srgbClr val="FF0000"/>
                </a:solidFill>
                <a:latin typeface="黑体" pitchFamily="49" charset="-122"/>
                <a:ea typeface="黑体" pitchFamily="49" charset="-122"/>
              </a:rPr>
              <a:t>楚狂接舆</a:t>
            </a:r>
            <a:r>
              <a:rPr lang="zh-CN" altLang="en-US" sz="2400" b="1" dirty="0">
                <a:latin typeface="黑体" pitchFamily="49" charset="-122"/>
                <a:ea typeface="黑体" pitchFamily="49" charset="-122"/>
              </a:rPr>
              <a:t>歌而过孔子曰：</a:t>
            </a:r>
            <a:r>
              <a:rPr lang="zh-CN" altLang="en-US" sz="2400" b="1" dirty="0">
                <a:latin typeface="Arial"/>
                <a:ea typeface="黑体" pitchFamily="49" charset="-122"/>
              </a:rPr>
              <a:t>“</a:t>
            </a:r>
            <a:r>
              <a:rPr lang="zh-CN" altLang="en-US" sz="2400" b="1" dirty="0">
                <a:latin typeface="黑体" pitchFamily="49" charset="-122"/>
                <a:ea typeface="黑体" pitchFamily="49" charset="-122"/>
              </a:rPr>
              <a:t>凤兮凤兮！何德之衰？往者不可谏，来者犹可追。已而已而！今之从政者殆</a:t>
            </a:r>
            <a:r>
              <a:rPr lang="en-US" altLang="zh-CN" sz="2400" b="1" dirty="0">
                <a:solidFill>
                  <a:srgbClr val="FF0000"/>
                </a:solidFill>
                <a:latin typeface="黑体" pitchFamily="49" charset="-122"/>
                <a:ea typeface="黑体" pitchFamily="49" charset="-122"/>
              </a:rPr>
              <a:t>(</a:t>
            </a:r>
            <a:r>
              <a:rPr lang="en-US" altLang="zh-CN" sz="2400" b="1" dirty="0" err="1">
                <a:solidFill>
                  <a:srgbClr val="FF0000"/>
                </a:solidFill>
                <a:latin typeface="黑体" pitchFamily="49" charset="-122"/>
                <a:ea typeface="黑体" pitchFamily="49" charset="-122"/>
              </a:rPr>
              <a:t>d</a:t>
            </a:r>
            <a:r>
              <a:rPr lang="en-US" altLang="zh-CN" sz="2400" b="1" dirty="0" err="1">
                <a:solidFill>
                  <a:srgbClr val="FF0000"/>
                </a:solidFill>
                <a:latin typeface="Arial"/>
                <a:ea typeface="黑体" pitchFamily="49" charset="-122"/>
              </a:rPr>
              <a:t>à</a:t>
            </a:r>
            <a:r>
              <a:rPr lang="en-US" altLang="zh-CN" sz="2400" b="1" dirty="0" err="1">
                <a:solidFill>
                  <a:srgbClr val="FF0000"/>
                </a:solidFill>
                <a:latin typeface="黑体" pitchFamily="49" charset="-122"/>
                <a:ea typeface="黑体" pitchFamily="49" charset="-122"/>
              </a:rPr>
              <a:t>i</a:t>
            </a:r>
            <a:r>
              <a:rPr lang="en-US" altLang="zh-CN" sz="2400" b="1" dirty="0">
                <a:solidFill>
                  <a:srgbClr val="FF0000"/>
                </a:solidFill>
                <a:latin typeface="黑体" pitchFamily="49" charset="-122"/>
                <a:ea typeface="黑体" pitchFamily="49" charset="-122"/>
              </a:rPr>
              <a:t>)</a:t>
            </a:r>
            <a:r>
              <a:rPr lang="zh-CN" altLang="en-US" sz="2400" b="1" dirty="0">
                <a:latin typeface="黑体" pitchFamily="49" charset="-122"/>
                <a:ea typeface="黑体" pitchFamily="49" charset="-122"/>
              </a:rPr>
              <a:t>而！</a:t>
            </a:r>
            <a:r>
              <a:rPr lang="zh-CN" altLang="en-US" sz="2400" b="1" dirty="0">
                <a:latin typeface="Arial"/>
                <a:ea typeface="黑体" pitchFamily="49" charset="-122"/>
              </a:rPr>
              <a:t>”</a:t>
            </a:r>
            <a:r>
              <a:rPr lang="zh-CN" altLang="en-US" sz="2400" b="1" dirty="0">
                <a:latin typeface="黑体" pitchFamily="49" charset="-122"/>
                <a:ea typeface="黑体" pitchFamily="49" charset="-122"/>
              </a:rPr>
              <a:t>孔子下，欲与之言。</a:t>
            </a:r>
            <a:r>
              <a:rPr lang="zh-CN" altLang="en-US" sz="2400" b="1" dirty="0">
                <a:solidFill>
                  <a:srgbClr val="FF0000"/>
                </a:solidFill>
                <a:latin typeface="黑体" pitchFamily="49" charset="-122"/>
                <a:ea typeface="黑体" pitchFamily="49" charset="-122"/>
              </a:rPr>
              <a:t>趋</a:t>
            </a:r>
            <a:r>
              <a:rPr lang="zh-CN" altLang="en-US" sz="2400" b="1" dirty="0">
                <a:latin typeface="黑体" pitchFamily="49" charset="-122"/>
                <a:ea typeface="黑体" pitchFamily="49" charset="-122"/>
              </a:rPr>
              <a:t>而辟</a:t>
            </a:r>
            <a:r>
              <a:rPr lang="en-US" altLang="zh-CN" sz="2400" b="1" dirty="0">
                <a:solidFill>
                  <a:srgbClr val="FF0000"/>
                </a:solidFill>
                <a:latin typeface="黑体" pitchFamily="49" charset="-122"/>
                <a:ea typeface="黑体" pitchFamily="49" charset="-122"/>
              </a:rPr>
              <a:t>(</a:t>
            </a:r>
            <a:r>
              <a:rPr lang="en-US" altLang="zh-CN" sz="2400" b="1" dirty="0" err="1">
                <a:solidFill>
                  <a:srgbClr val="FF0000"/>
                </a:solidFill>
                <a:latin typeface="黑体" pitchFamily="49" charset="-122"/>
                <a:ea typeface="黑体" pitchFamily="49" charset="-122"/>
              </a:rPr>
              <a:t>b</a:t>
            </a:r>
            <a:r>
              <a:rPr lang="en-US" altLang="zh-CN" sz="2400" b="1" dirty="0" err="1">
                <a:solidFill>
                  <a:srgbClr val="FF0000"/>
                </a:solidFill>
                <a:latin typeface="Arial"/>
                <a:ea typeface="黑体" pitchFamily="49" charset="-122"/>
              </a:rPr>
              <a:t>ì</a:t>
            </a:r>
            <a:r>
              <a:rPr lang="en-US" altLang="zh-CN" sz="2400" b="1" dirty="0">
                <a:solidFill>
                  <a:srgbClr val="FF0000"/>
                </a:solidFill>
                <a:latin typeface="黑体" pitchFamily="49" charset="-122"/>
                <a:ea typeface="黑体" pitchFamily="49" charset="-122"/>
              </a:rPr>
              <a:t>)</a:t>
            </a:r>
            <a:r>
              <a:rPr lang="zh-CN" altLang="en-US" sz="2400" b="1" dirty="0">
                <a:latin typeface="黑体" pitchFamily="49" charset="-122"/>
                <a:ea typeface="黑体" pitchFamily="49" charset="-122"/>
              </a:rPr>
              <a:t>之，不得与之言。</a:t>
            </a:r>
          </a:p>
        </p:txBody>
      </p:sp>
      <p:sp>
        <p:nvSpPr>
          <p:cNvPr id="18438" name="Text Box 6"/>
          <p:cNvSpPr txBox="1">
            <a:spLocks noChangeArrowheads="1"/>
          </p:cNvSpPr>
          <p:nvPr/>
        </p:nvSpPr>
        <p:spPr bwMode="auto">
          <a:xfrm>
            <a:off x="0" y="0"/>
            <a:ext cx="1331913" cy="584775"/>
          </a:xfrm>
          <a:prstGeom prst="rect">
            <a:avLst/>
          </a:prstGeom>
          <a:solidFill>
            <a:srgbClr val="C00000"/>
          </a:solidFill>
          <a:ln w="9525" algn="ctr">
            <a:noFill/>
            <a:miter lim="800000"/>
            <a:headEnd/>
            <a:tailEnd/>
          </a:ln>
          <a:effectLst/>
        </p:spPr>
        <p:txBody>
          <a:bodyPr>
            <a:spAutoFit/>
          </a:bodyPr>
          <a:lstStyle/>
          <a:p>
            <a:pPr marL="342900" indent="-342900">
              <a:spcBef>
                <a:spcPct val="50000"/>
              </a:spcBef>
            </a:pPr>
            <a:r>
              <a:rPr lang="zh-CN" altLang="en-US" sz="3200">
                <a:solidFill>
                  <a:srgbClr val="FFFF00"/>
                </a:solidFill>
                <a:latin typeface="黑体" pitchFamily="49" charset="-122"/>
                <a:ea typeface="黑体" pitchFamily="49" charset="-122"/>
              </a:rPr>
              <a:t>选文</a:t>
            </a:r>
            <a:r>
              <a:rPr lang="en-US" altLang="zh-CN" sz="3200">
                <a:solidFill>
                  <a:srgbClr val="FFFF00"/>
                </a:solidFill>
                <a:latin typeface="黑体" pitchFamily="49" charset="-122"/>
                <a:ea typeface="黑体" pitchFamily="49" charset="-122"/>
              </a:rPr>
              <a:t>3</a:t>
            </a:r>
          </a:p>
        </p:txBody>
      </p:sp>
      <p:sp>
        <p:nvSpPr>
          <p:cNvPr id="18441" name="Text Box 9"/>
          <p:cNvSpPr txBox="1">
            <a:spLocks noChangeArrowheads="1"/>
          </p:cNvSpPr>
          <p:nvPr/>
        </p:nvSpPr>
        <p:spPr bwMode="auto">
          <a:xfrm>
            <a:off x="3428992" y="1196975"/>
            <a:ext cx="5535621" cy="5509200"/>
          </a:xfrm>
          <a:prstGeom prst="rect">
            <a:avLst/>
          </a:prstGeom>
          <a:solidFill>
            <a:srgbClr val="FFFF99">
              <a:alpha val="48000"/>
            </a:srgbClr>
          </a:solidFill>
          <a:ln w="57150" cmpd="thinThick" algn="ctr">
            <a:noFill/>
            <a:miter lim="800000"/>
            <a:headEnd/>
            <a:tailEnd/>
          </a:ln>
          <a:effectLst/>
        </p:spPr>
        <p:txBody>
          <a:bodyPr wrap="square">
            <a:spAutoFit/>
          </a:bodyPr>
          <a:lstStyle/>
          <a:p>
            <a:pPr indent="631825"/>
            <a:r>
              <a:rPr lang="zh-CN" altLang="en-US" sz="3200" dirty="0">
                <a:solidFill>
                  <a:srgbClr val="0000FF"/>
                </a:solidFill>
                <a:latin typeface="华文中宋" pitchFamily="2" charset="-122"/>
                <a:ea typeface="华文中宋" pitchFamily="2" charset="-122"/>
              </a:rPr>
              <a:t>楚国的狂人接舆唱着歌从孔子的车旁走过，他唱道</a:t>
            </a:r>
            <a:r>
              <a:rPr lang="zh-CN" altLang="en-US" sz="3200" dirty="0" smtClean="0">
                <a:solidFill>
                  <a:srgbClr val="0000FF"/>
                </a:solidFill>
                <a:latin typeface="华文中宋" pitchFamily="2" charset="-122"/>
                <a:ea typeface="华文中宋" pitchFamily="2" charset="-122"/>
              </a:rPr>
              <a:t>：</a:t>
            </a:r>
            <a:endParaRPr lang="en-US" altLang="zh-CN" sz="3200" dirty="0" smtClean="0">
              <a:solidFill>
                <a:srgbClr val="0000FF"/>
              </a:solidFill>
              <a:latin typeface="华文中宋" pitchFamily="2" charset="-122"/>
              <a:ea typeface="华文中宋" pitchFamily="2" charset="-122"/>
            </a:endParaRPr>
          </a:p>
          <a:p>
            <a:pPr indent="631825"/>
            <a:r>
              <a:rPr lang="zh-CN" altLang="en-US" sz="3200" dirty="0" smtClean="0">
                <a:solidFill>
                  <a:srgbClr val="0000FF"/>
                </a:solidFill>
                <a:latin typeface="华文中宋" pitchFamily="2" charset="-122"/>
                <a:ea typeface="华文中宋" pitchFamily="2" charset="-122"/>
              </a:rPr>
              <a:t>“</a:t>
            </a:r>
            <a:r>
              <a:rPr lang="zh-CN" altLang="en-US" sz="3200" dirty="0">
                <a:solidFill>
                  <a:srgbClr val="0000FF"/>
                </a:solidFill>
                <a:latin typeface="华文中宋" pitchFamily="2" charset="-122"/>
                <a:ea typeface="华文中宋" pitchFamily="2" charset="-122"/>
              </a:rPr>
              <a:t>凤凰啊，凤凰啊，你的德行怎么这么衰弱呢</a:t>
            </a:r>
            <a:r>
              <a:rPr lang="zh-CN" altLang="en-US" sz="3200" dirty="0" smtClean="0">
                <a:solidFill>
                  <a:srgbClr val="0000FF"/>
                </a:solidFill>
                <a:latin typeface="华文中宋" pitchFamily="2" charset="-122"/>
                <a:ea typeface="华文中宋" pitchFamily="2" charset="-122"/>
              </a:rPr>
              <a:t>？</a:t>
            </a:r>
            <a:endParaRPr lang="en-US" altLang="zh-CN" sz="3200" dirty="0" smtClean="0">
              <a:solidFill>
                <a:srgbClr val="0000FF"/>
              </a:solidFill>
              <a:latin typeface="华文中宋" pitchFamily="2" charset="-122"/>
              <a:ea typeface="华文中宋" pitchFamily="2" charset="-122"/>
            </a:endParaRPr>
          </a:p>
          <a:p>
            <a:pPr indent="631825"/>
            <a:r>
              <a:rPr lang="zh-CN" altLang="en-US" sz="3200" dirty="0" smtClean="0">
                <a:solidFill>
                  <a:srgbClr val="0000FF"/>
                </a:solidFill>
                <a:latin typeface="华文中宋" pitchFamily="2" charset="-122"/>
                <a:ea typeface="华文中宋" pitchFamily="2" charset="-122"/>
              </a:rPr>
              <a:t>过去</a:t>
            </a:r>
            <a:r>
              <a:rPr lang="zh-CN" altLang="en-US" sz="3200" dirty="0">
                <a:solidFill>
                  <a:srgbClr val="0000FF"/>
                </a:solidFill>
                <a:latin typeface="华文中宋" pitchFamily="2" charset="-122"/>
                <a:ea typeface="华文中宋" pitchFamily="2" charset="-122"/>
              </a:rPr>
              <a:t>的已经无可挽回，未来的还来得及改正</a:t>
            </a:r>
            <a:r>
              <a:rPr lang="zh-CN" altLang="en-US" sz="3200" dirty="0" smtClean="0">
                <a:solidFill>
                  <a:srgbClr val="0000FF"/>
                </a:solidFill>
                <a:latin typeface="华文中宋" pitchFamily="2" charset="-122"/>
                <a:ea typeface="华文中宋" pitchFamily="2" charset="-122"/>
              </a:rPr>
              <a:t>。</a:t>
            </a:r>
            <a:endParaRPr lang="en-US" altLang="zh-CN" sz="3200" dirty="0" smtClean="0">
              <a:solidFill>
                <a:srgbClr val="0000FF"/>
              </a:solidFill>
              <a:latin typeface="华文中宋" pitchFamily="2" charset="-122"/>
              <a:ea typeface="华文中宋" pitchFamily="2" charset="-122"/>
            </a:endParaRPr>
          </a:p>
          <a:p>
            <a:pPr indent="631825"/>
            <a:r>
              <a:rPr lang="zh-CN" altLang="en-US" sz="3200" dirty="0" smtClean="0">
                <a:solidFill>
                  <a:srgbClr val="0000FF"/>
                </a:solidFill>
                <a:latin typeface="华文中宋" pitchFamily="2" charset="-122"/>
                <a:ea typeface="华文中宋" pitchFamily="2" charset="-122"/>
              </a:rPr>
              <a:t>算了</a:t>
            </a:r>
            <a:r>
              <a:rPr lang="zh-CN" altLang="en-US" sz="3200" dirty="0">
                <a:solidFill>
                  <a:srgbClr val="0000FF"/>
                </a:solidFill>
                <a:latin typeface="华文中宋" pitchFamily="2" charset="-122"/>
                <a:ea typeface="华文中宋" pitchFamily="2" charset="-122"/>
              </a:rPr>
              <a:t>吧，算了吧。现在参与政治事务的人很危险啊</a:t>
            </a:r>
            <a:r>
              <a:rPr lang="en-US" altLang="zh-CN" sz="3200" dirty="0">
                <a:solidFill>
                  <a:srgbClr val="0000FF"/>
                </a:solidFill>
                <a:latin typeface="华文中宋" pitchFamily="2" charset="-122"/>
                <a:ea typeface="华文中宋" pitchFamily="2" charset="-122"/>
              </a:rPr>
              <a:t>!”</a:t>
            </a:r>
          </a:p>
          <a:p>
            <a:pPr indent="631825"/>
            <a:r>
              <a:rPr lang="zh-CN" altLang="en-US" sz="3200" dirty="0">
                <a:solidFill>
                  <a:srgbClr val="0000FF"/>
                </a:solidFill>
                <a:latin typeface="华文中宋" pitchFamily="2" charset="-122"/>
                <a:ea typeface="华文中宋" pitchFamily="2" charset="-122"/>
              </a:rPr>
              <a:t>孔子下车，想同他谈谈，他却快步走着躲避孔子，孔子没能和他交谈。</a:t>
            </a:r>
          </a:p>
        </p:txBody>
      </p:sp>
      <p:sp>
        <p:nvSpPr>
          <p:cNvPr id="18442" name="Rectangle 10"/>
          <p:cNvSpPr>
            <a:spLocks noChangeArrowheads="1"/>
          </p:cNvSpPr>
          <p:nvPr/>
        </p:nvSpPr>
        <p:spPr bwMode="auto">
          <a:xfrm>
            <a:off x="214282" y="1500174"/>
            <a:ext cx="3214710" cy="4524315"/>
          </a:xfrm>
          <a:prstGeom prst="rect">
            <a:avLst/>
          </a:prstGeom>
          <a:noFill/>
          <a:ln w="9525" algn="ctr">
            <a:noFill/>
            <a:miter lim="800000"/>
            <a:headEnd/>
            <a:tailEnd/>
          </a:ln>
          <a:effectLst/>
        </p:spPr>
        <p:txBody>
          <a:bodyPr wrap="square">
            <a:spAutoFit/>
          </a:bodyPr>
          <a:lstStyle/>
          <a:p>
            <a:pPr marL="342900" indent="-342900"/>
            <a:r>
              <a:rPr kumimoji="1" lang="zh-CN" altLang="en-US" sz="2400" b="1" dirty="0">
                <a:solidFill>
                  <a:srgbClr val="008000"/>
                </a:solidFill>
                <a:latin typeface="幼圆" pitchFamily="49" charset="-122"/>
                <a:ea typeface="幼圆" pitchFamily="49" charset="-122"/>
              </a:rPr>
              <a:t>楚狂接舆：一说楚国的狂人接孔子之车；一说楚国狂人姓接名舆。本书采用第二种说法。</a:t>
            </a:r>
          </a:p>
          <a:p>
            <a:pPr marL="342900" indent="-342900"/>
            <a:r>
              <a:rPr kumimoji="1" lang="zh-CN" altLang="en-US" sz="2400" b="1" dirty="0" smtClean="0">
                <a:solidFill>
                  <a:srgbClr val="008000"/>
                </a:solidFill>
                <a:latin typeface="幼圆" pitchFamily="49" charset="-122"/>
                <a:ea typeface="幼圆" pitchFamily="49" charset="-122"/>
              </a:rPr>
              <a:t>凤兮凤兮：凤</a:t>
            </a:r>
            <a:r>
              <a:rPr kumimoji="1" lang="zh-CN" altLang="en-US" sz="2400" b="1" dirty="0">
                <a:solidFill>
                  <a:srgbClr val="008000"/>
                </a:solidFill>
                <a:latin typeface="幼圆" pitchFamily="49" charset="-122"/>
                <a:ea typeface="幼圆" pitchFamily="49" charset="-122"/>
              </a:rPr>
              <a:t>有道则见，无道则隐，</a:t>
            </a:r>
            <a:r>
              <a:rPr kumimoji="1" lang="zh-CN" altLang="en-US" sz="2400" b="1" dirty="0">
                <a:solidFill>
                  <a:srgbClr val="FF0000"/>
                </a:solidFill>
                <a:latin typeface="幼圆" pitchFamily="49" charset="-122"/>
                <a:ea typeface="幼圆" pitchFamily="49" charset="-122"/>
              </a:rPr>
              <a:t>接舆以比孔子</a:t>
            </a:r>
            <a:r>
              <a:rPr kumimoji="1" lang="zh-CN" altLang="en-US" sz="2400" b="1" dirty="0">
                <a:solidFill>
                  <a:srgbClr val="008000"/>
                </a:solidFill>
                <a:latin typeface="幼圆" pitchFamily="49" charset="-122"/>
                <a:ea typeface="幼圆" pitchFamily="49" charset="-122"/>
              </a:rPr>
              <a:t>，而讥其不能隐为德衰也。</a:t>
            </a:r>
            <a:r>
              <a:rPr kumimoji="1" lang="zh-CN" altLang="en-US" b="1" dirty="0">
                <a:solidFill>
                  <a:srgbClr val="008000"/>
                </a:solidFill>
                <a:latin typeface="幼圆" pitchFamily="49" charset="-122"/>
                <a:ea typeface="幼圆" pitchFamily="49" charset="-122"/>
              </a:rPr>
              <a:t> </a:t>
            </a:r>
            <a:endParaRPr kumimoji="1" lang="zh-CN" altLang="en-US" sz="2400" b="1" dirty="0">
              <a:solidFill>
                <a:srgbClr val="008000"/>
              </a:solidFill>
              <a:latin typeface="幼圆" pitchFamily="49" charset="-122"/>
              <a:ea typeface="幼圆" pitchFamily="49" charset="-122"/>
            </a:endParaRPr>
          </a:p>
          <a:p>
            <a:pPr marL="342900" indent="-342900"/>
            <a:r>
              <a:rPr kumimoji="1" lang="zh-CN" altLang="en-US" sz="2400" b="1" dirty="0">
                <a:solidFill>
                  <a:srgbClr val="008000"/>
                </a:solidFill>
                <a:latin typeface="幼圆" pitchFamily="49" charset="-122"/>
                <a:ea typeface="幼圆" pitchFamily="49" charset="-122"/>
              </a:rPr>
              <a:t>殆：危险。</a:t>
            </a:r>
          </a:p>
          <a:p>
            <a:pPr marL="342900" indent="-342900"/>
            <a:r>
              <a:rPr kumimoji="1" lang="zh-CN" altLang="en-US" sz="2400" b="1" dirty="0">
                <a:solidFill>
                  <a:srgbClr val="008000"/>
                </a:solidFill>
                <a:latin typeface="幼圆" pitchFamily="49" charset="-122"/>
                <a:ea typeface="幼圆" pitchFamily="49" charset="-122"/>
              </a:rPr>
              <a:t>趋：快步走。</a:t>
            </a:r>
          </a:p>
          <a:p>
            <a:pPr marL="342900" indent="-342900"/>
            <a:r>
              <a:rPr kumimoji="1" lang="zh-CN" altLang="en-US" sz="2400" b="1" dirty="0">
                <a:solidFill>
                  <a:srgbClr val="008000"/>
                </a:solidFill>
                <a:latin typeface="幼圆" pitchFamily="49" charset="-122"/>
                <a:ea typeface="幼圆" pitchFamily="49" charset="-122"/>
              </a:rPr>
              <a:t>辟：通“避”，躲避。</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41">
                                            <p:txEl>
                                              <p:pRg st="0" end="0"/>
                                            </p:txEl>
                                          </p:spTgt>
                                        </p:tgtEl>
                                        <p:attrNameLst>
                                          <p:attrName>style.visibility</p:attrName>
                                        </p:attrNameLst>
                                      </p:cBhvr>
                                      <p:to>
                                        <p:strVal val="visible"/>
                                      </p:to>
                                    </p:set>
                                    <p:animEffect transition="in" filter="blinds(horizontal)">
                                      <p:cBhvr>
                                        <p:cTn id="7" dur="500"/>
                                        <p:tgtEl>
                                          <p:spTgt spid="1844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441">
                                            <p:txEl>
                                              <p:pRg st="1" end="1"/>
                                            </p:txEl>
                                          </p:spTgt>
                                        </p:tgtEl>
                                        <p:attrNameLst>
                                          <p:attrName>style.visibility</p:attrName>
                                        </p:attrNameLst>
                                      </p:cBhvr>
                                      <p:to>
                                        <p:strVal val="visible"/>
                                      </p:to>
                                    </p:set>
                                    <p:animEffect transition="in" filter="blinds(horizontal)">
                                      <p:cBhvr>
                                        <p:cTn id="12" dur="500"/>
                                        <p:tgtEl>
                                          <p:spTgt spid="1844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441">
                                            <p:txEl>
                                              <p:pRg st="2" end="2"/>
                                            </p:txEl>
                                          </p:spTgt>
                                        </p:tgtEl>
                                        <p:attrNameLst>
                                          <p:attrName>style.visibility</p:attrName>
                                        </p:attrNameLst>
                                      </p:cBhvr>
                                      <p:to>
                                        <p:strVal val="visible"/>
                                      </p:to>
                                    </p:set>
                                    <p:animEffect transition="in" filter="blinds(horizontal)">
                                      <p:cBhvr>
                                        <p:cTn id="17" dur="500"/>
                                        <p:tgtEl>
                                          <p:spTgt spid="1844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8441">
                                            <p:txEl>
                                              <p:pRg st="3" end="3"/>
                                            </p:txEl>
                                          </p:spTgt>
                                        </p:tgtEl>
                                        <p:attrNameLst>
                                          <p:attrName>style.visibility</p:attrName>
                                        </p:attrNameLst>
                                      </p:cBhvr>
                                      <p:to>
                                        <p:strVal val="visible"/>
                                      </p:to>
                                    </p:set>
                                    <p:animEffect transition="in" filter="blinds(horizontal)">
                                      <p:cBhvr>
                                        <p:cTn id="22" dur="500"/>
                                        <p:tgtEl>
                                          <p:spTgt spid="1844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8441">
                                            <p:txEl>
                                              <p:pRg st="4" end="4"/>
                                            </p:txEl>
                                          </p:spTgt>
                                        </p:tgtEl>
                                        <p:attrNameLst>
                                          <p:attrName>style.visibility</p:attrName>
                                        </p:attrNameLst>
                                      </p:cBhvr>
                                      <p:to>
                                        <p:strVal val="visible"/>
                                      </p:to>
                                    </p:set>
                                    <p:animEffect transition="in" filter="blinds(horizontal)">
                                      <p:cBhvr>
                                        <p:cTn id="27" dur="500"/>
                                        <p:tgtEl>
                                          <p:spTgt spid="1844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611188" y="620713"/>
            <a:ext cx="7920037" cy="4924425"/>
          </a:xfrm>
          <a:prstGeom prst="rect">
            <a:avLst/>
          </a:prstGeom>
          <a:solidFill>
            <a:schemeClr val="bg1">
              <a:alpha val="34000"/>
            </a:schemeClr>
          </a:solidFill>
          <a:ln w="9525">
            <a:noFill/>
            <a:miter lim="800000"/>
            <a:headEnd/>
            <a:tailEnd/>
          </a:ln>
          <a:effectLst/>
        </p:spPr>
        <p:txBody>
          <a:bodyPr>
            <a:spAutoFit/>
          </a:bodyPr>
          <a:lstStyle/>
          <a:p>
            <a:pPr indent="896938">
              <a:spcBef>
                <a:spcPct val="0"/>
              </a:spcBef>
            </a:pPr>
            <a:r>
              <a:rPr lang="zh-CN" altLang="en-US" sz="2800" dirty="0"/>
              <a:t>孔子周游列国，在陈蔡之间被困绝粮，后由楚昭王出兵迎接，到了楚国。</a:t>
            </a:r>
          </a:p>
          <a:p>
            <a:pPr indent="896938">
              <a:spcBef>
                <a:spcPct val="0"/>
              </a:spcBef>
            </a:pPr>
            <a:r>
              <a:rPr lang="zh-CN" altLang="en-US" sz="2800" dirty="0"/>
              <a:t>昭王欲以书社地七百里封孔子，但被</a:t>
            </a:r>
            <a:r>
              <a:rPr lang="zh-CN" altLang="en-US" sz="2800" dirty="0">
                <a:solidFill>
                  <a:srgbClr val="FF0000"/>
                </a:solidFill>
              </a:rPr>
              <a:t>楚令尹子西</a:t>
            </a:r>
            <a:r>
              <a:rPr lang="zh-CN" altLang="en-US" sz="2800" dirty="0"/>
              <a:t>阻止。</a:t>
            </a:r>
          </a:p>
          <a:p>
            <a:pPr indent="896938">
              <a:spcBef>
                <a:spcPct val="0"/>
              </a:spcBef>
            </a:pPr>
            <a:r>
              <a:rPr lang="zh-CN" altLang="en-US" sz="2800" dirty="0"/>
              <a:t>后来昭王卒，孔子尚在楚国时，楚狂接舆歌而过孔子。</a:t>
            </a:r>
          </a:p>
          <a:p>
            <a:pPr indent="896938">
              <a:spcBef>
                <a:spcPct val="0"/>
              </a:spcBef>
            </a:pPr>
            <a:r>
              <a:rPr lang="zh-CN" altLang="en-US" sz="2800" dirty="0"/>
              <a:t>事见</a:t>
            </a:r>
            <a:r>
              <a:rPr lang="en-US" altLang="zh-CN" sz="2800" dirty="0"/>
              <a:t>《</a:t>
            </a:r>
            <a:r>
              <a:rPr lang="zh-CN" altLang="en-US" sz="2800" dirty="0"/>
              <a:t>史记</a:t>
            </a:r>
            <a:r>
              <a:rPr lang="en-US" altLang="zh-CN" sz="2800" dirty="0"/>
              <a:t>·</a:t>
            </a:r>
            <a:r>
              <a:rPr lang="zh-CN" altLang="en-US" sz="2800" dirty="0"/>
              <a:t>孔子世家。</a:t>
            </a:r>
            <a:r>
              <a:rPr lang="en-US" altLang="zh-CN" sz="2800" dirty="0"/>
              <a:t>》</a:t>
            </a:r>
          </a:p>
          <a:p>
            <a:pPr indent="896938">
              <a:spcBef>
                <a:spcPct val="0"/>
              </a:spcBef>
            </a:pPr>
            <a:endParaRPr lang="en-US" altLang="zh-CN" dirty="0"/>
          </a:p>
          <a:p>
            <a:pPr indent="896938">
              <a:spcBef>
                <a:spcPct val="0"/>
              </a:spcBef>
            </a:pPr>
            <a:r>
              <a:rPr lang="zh-CN" altLang="en-US" sz="3600" dirty="0">
                <a:solidFill>
                  <a:srgbClr val="FF0000"/>
                </a:solidFill>
                <a:latin typeface="黑体" pitchFamily="49" charset="-122"/>
                <a:ea typeface="黑体" pitchFamily="49" charset="-122"/>
              </a:rPr>
              <a:t>成语</a:t>
            </a:r>
            <a:r>
              <a:rPr lang="zh-CN" altLang="en-US" sz="3600" dirty="0">
                <a:latin typeface="黑体" pitchFamily="49" charset="-122"/>
                <a:ea typeface="黑体" pitchFamily="49" charset="-122"/>
              </a:rPr>
              <a:t>：</a:t>
            </a:r>
          </a:p>
          <a:p>
            <a:pPr indent="896938">
              <a:spcBef>
                <a:spcPct val="0"/>
              </a:spcBef>
            </a:pPr>
            <a:r>
              <a:rPr lang="zh-CN" altLang="en-US" sz="2800" dirty="0">
                <a:solidFill>
                  <a:srgbClr val="0000CC"/>
                </a:solidFill>
                <a:latin typeface="黑体" pitchFamily="49" charset="-122"/>
                <a:ea typeface="黑体" pitchFamily="49" charset="-122"/>
              </a:rPr>
              <a:t> </a:t>
            </a:r>
            <a:r>
              <a:rPr lang="zh-CN" altLang="en-US" sz="3600" dirty="0">
                <a:solidFill>
                  <a:srgbClr val="3333CC"/>
                </a:solidFill>
                <a:latin typeface="黑体" pitchFamily="49" charset="-122"/>
                <a:ea typeface="黑体" pitchFamily="49" charset="-122"/>
              </a:rPr>
              <a:t>往者不可谏，来者犹可追</a:t>
            </a:r>
            <a:r>
              <a:rPr lang="zh-CN" altLang="en-US" sz="2800" dirty="0">
                <a:latin typeface="黑体" pitchFamily="49" charset="-122"/>
                <a:ea typeface="黑体" pitchFamily="49" charset="-122"/>
              </a:rPr>
              <a:t>：以往的已不可制止，未来的还来得及挽回。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3730">
                                            <p:txEl>
                                              <p:pRg st="0" end="0"/>
                                            </p:txEl>
                                          </p:spTgt>
                                        </p:tgtEl>
                                        <p:attrNameLst>
                                          <p:attrName>style.visibility</p:attrName>
                                        </p:attrNameLst>
                                      </p:cBhvr>
                                      <p:to>
                                        <p:strVal val="visible"/>
                                      </p:to>
                                    </p:set>
                                    <p:anim calcmode="lin" valueType="num">
                                      <p:cBhvr additive="base">
                                        <p:cTn id="7" dur="500" fill="hold"/>
                                        <p:tgtEl>
                                          <p:spTgt spid="737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37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3730">
                                            <p:txEl>
                                              <p:pRg st="1" end="1"/>
                                            </p:txEl>
                                          </p:spTgt>
                                        </p:tgtEl>
                                        <p:attrNameLst>
                                          <p:attrName>style.visibility</p:attrName>
                                        </p:attrNameLst>
                                      </p:cBhvr>
                                      <p:to>
                                        <p:strVal val="visible"/>
                                      </p:to>
                                    </p:set>
                                    <p:anim calcmode="lin" valueType="num">
                                      <p:cBhvr additive="base">
                                        <p:cTn id="13" dur="500" fill="hold"/>
                                        <p:tgtEl>
                                          <p:spTgt spid="7373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373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3730">
                                            <p:txEl>
                                              <p:pRg st="2" end="2"/>
                                            </p:txEl>
                                          </p:spTgt>
                                        </p:tgtEl>
                                        <p:attrNameLst>
                                          <p:attrName>style.visibility</p:attrName>
                                        </p:attrNameLst>
                                      </p:cBhvr>
                                      <p:to>
                                        <p:strVal val="visible"/>
                                      </p:to>
                                    </p:set>
                                    <p:anim calcmode="lin" valueType="num">
                                      <p:cBhvr additive="base">
                                        <p:cTn id="19" dur="500" fill="hold"/>
                                        <p:tgtEl>
                                          <p:spTgt spid="7373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373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3730">
                                            <p:txEl>
                                              <p:pRg st="3" end="3"/>
                                            </p:txEl>
                                          </p:spTgt>
                                        </p:tgtEl>
                                        <p:attrNameLst>
                                          <p:attrName>style.visibility</p:attrName>
                                        </p:attrNameLst>
                                      </p:cBhvr>
                                      <p:to>
                                        <p:strVal val="visible"/>
                                      </p:to>
                                    </p:set>
                                    <p:anim calcmode="lin" valueType="num">
                                      <p:cBhvr additive="base">
                                        <p:cTn id="25" dur="500" fill="hold"/>
                                        <p:tgtEl>
                                          <p:spTgt spid="7373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373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3730">
                                            <p:txEl>
                                              <p:pRg st="5" end="5"/>
                                            </p:txEl>
                                          </p:spTgt>
                                        </p:tgtEl>
                                        <p:attrNameLst>
                                          <p:attrName>style.visibility</p:attrName>
                                        </p:attrNameLst>
                                      </p:cBhvr>
                                      <p:to>
                                        <p:strVal val="visible"/>
                                      </p:to>
                                    </p:set>
                                    <p:anim calcmode="lin" valueType="num">
                                      <p:cBhvr additive="base">
                                        <p:cTn id="31" dur="500" fill="hold"/>
                                        <p:tgtEl>
                                          <p:spTgt spid="73730">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3730">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73730">
                                            <p:txEl>
                                              <p:pRg st="6" end="6"/>
                                            </p:txEl>
                                          </p:spTgt>
                                        </p:tgtEl>
                                        <p:attrNameLst>
                                          <p:attrName>style.visibility</p:attrName>
                                        </p:attrNameLst>
                                      </p:cBhvr>
                                      <p:to>
                                        <p:strVal val="visible"/>
                                      </p:to>
                                    </p:set>
                                    <p:anim calcmode="lin" valueType="num">
                                      <p:cBhvr additive="base">
                                        <p:cTn id="35" dur="500" fill="hold"/>
                                        <p:tgtEl>
                                          <p:spTgt spid="73730">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373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body" idx="1"/>
          </p:nvPr>
        </p:nvSpPr>
        <p:spPr>
          <a:xfrm>
            <a:off x="608013" y="692150"/>
            <a:ext cx="7996237" cy="4681538"/>
          </a:xfrm>
        </p:spPr>
        <p:txBody>
          <a:bodyPr/>
          <a:lstStyle/>
          <a:p>
            <a:pPr algn="just"/>
            <a:r>
              <a:rPr lang="zh-CN" altLang="en-US" dirty="0" smtClean="0">
                <a:solidFill>
                  <a:srgbClr val="FF0000"/>
                </a:solidFill>
                <a:latin typeface="Times New Roman" pitchFamily="18" charset="0"/>
                <a:ea typeface="黑体" pitchFamily="49" charset="-122"/>
                <a:cs typeface="Times New Roman" pitchFamily="18" charset="0"/>
              </a:rPr>
              <a:t>文中</a:t>
            </a:r>
            <a:r>
              <a:rPr lang="zh-CN" altLang="en-US" dirty="0">
                <a:solidFill>
                  <a:srgbClr val="FF0000"/>
                </a:solidFill>
                <a:latin typeface="Times New Roman" pitchFamily="18" charset="0"/>
                <a:ea typeface="黑体" pitchFamily="49" charset="-122"/>
                <a:cs typeface="Times New Roman" pitchFamily="18" charset="0"/>
              </a:rPr>
              <a:t>写到楚狂接舆对孔子的嘲讽之语，表达了一种什么样的观点？请简要分析。</a:t>
            </a:r>
          </a:p>
          <a:p>
            <a:pPr algn="just"/>
            <a:r>
              <a:rPr lang="zh-CN" altLang="en-US" dirty="0">
                <a:solidFill>
                  <a:srgbClr val="000000"/>
                </a:solidFill>
                <a:latin typeface="Times New Roman" pitchFamily="18" charset="0"/>
                <a:ea typeface="黑体" pitchFamily="49" charset="-122"/>
                <a:cs typeface="Times New Roman" pitchFamily="18" charset="0"/>
              </a:rPr>
              <a:t>接舆的歌中透露出一种对社会的无奈，他对</a:t>
            </a:r>
            <a:r>
              <a:rPr lang="zh-CN" altLang="en-US" dirty="0">
                <a:solidFill>
                  <a:srgbClr val="000000"/>
                </a:solidFill>
                <a:latin typeface="宋体"/>
                <a:ea typeface="黑体" pitchFamily="49" charset="-122"/>
                <a:cs typeface="Times New Roman" pitchFamily="18" charset="0"/>
              </a:rPr>
              <a:t>“</a:t>
            </a:r>
            <a:r>
              <a:rPr lang="zh-CN" altLang="en-US" dirty="0">
                <a:solidFill>
                  <a:srgbClr val="000000"/>
                </a:solidFill>
                <a:latin typeface="Times New Roman" pitchFamily="18" charset="0"/>
                <a:ea typeface="黑体" pitchFamily="49" charset="-122"/>
                <a:cs typeface="Times New Roman" pitchFamily="18" charset="0"/>
              </a:rPr>
              <a:t>往者</a:t>
            </a:r>
            <a:r>
              <a:rPr lang="zh-CN" altLang="en-US" dirty="0">
                <a:solidFill>
                  <a:srgbClr val="000000"/>
                </a:solidFill>
                <a:latin typeface="宋体"/>
                <a:ea typeface="黑体" pitchFamily="49" charset="-122"/>
                <a:cs typeface="Times New Roman" pitchFamily="18" charset="0"/>
              </a:rPr>
              <a:t>”</a:t>
            </a:r>
            <a:r>
              <a:rPr lang="zh-CN" altLang="en-US" dirty="0">
                <a:solidFill>
                  <a:srgbClr val="000000"/>
                </a:solidFill>
                <a:latin typeface="Times New Roman" pitchFamily="18" charset="0"/>
                <a:ea typeface="黑体" pitchFamily="49" charset="-122"/>
                <a:cs typeface="Times New Roman" pitchFamily="18" charset="0"/>
              </a:rPr>
              <a:t>和</a:t>
            </a:r>
            <a:r>
              <a:rPr lang="zh-CN" altLang="en-US" dirty="0">
                <a:solidFill>
                  <a:srgbClr val="000000"/>
                </a:solidFill>
                <a:latin typeface="宋体"/>
                <a:ea typeface="黑体" pitchFamily="49" charset="-122"/>
                <a:cs typeface="Times New Roman" pitchFamily="18" charset="0"/>
              </a:rPr>
              <a:t>“</a:t>
            </a:r>
            <a:r>
              <a:rPr lang="zh-CN" altLang="en-US" dirty="0">
                <a:solidFill>
                  <a:srgbClr val="000000"/>
                </a:solidFill>
                <a:latin typeface="Times New Roman" pitchFamily="18" charset="0"/>
                <a:ea typeface="黑体" pitchFamily="49" charset="-122"/>
                <a:cs typeface="Times New Roman" pitchFamily="18" charset="0"/>
              </a:rPr>
              <a:t>今之从政者</a:t>
            </a:r>
            <a:r>
              <a:rPr lang="zh-CN" altLang="en-US" dirty="0">
                <a:solidFill>
                  <a:srgbClr val="000000"/>
                </a:solidFill>
                <a:latin typeface="宋体"/>
                <a:ea typeface="黑体" pitchFamily="49" charset="-122"/>
                <a:cs typeface="Times New Roman" pitchFamily="18" charset="0"/>
              </a:rPr>
              <a:t>”</a:t>
            </a:r>
            <a:r>
              <a:rPr lang="zh-CN" altLang="en-US" dirty="0">
                <a:solidFill>
                  <a:srgbClr val="000000"/>
                </a:solidFill>
                <a:latin typeface="Times New Roman" pitchFamily="18" charset="0"/>
                <a:ea typeface="黑体" pitchFamily="49" charset="-122"/>
                <a:cs typeface="Times New Roman" pitchFamily="18" charset="0"/>
              </a:rPr>
              <a:t>都失去了信心，可以说这正是他选择避世的根本原因之所在。</a:t>
            </a:r>
          </a:p>
          <a:p>
            <a:pPr algn="just"/>
            <a:r>
              <a:rPr lang="zh-CN" altLang="en-US" dirty="0">
                <a:solidFill>
                  <a:srgbClr val="000000"/>
                </a:solidFill>
                <a:latin typeface="Times New Roman" pitchFamily="18" charset="0"/>
                <a:ea typeface="黑体" pitchFamily="49" charset="-122"/>
                <a:cs typeface="Times New Roman" pitchFamily="18" charset="0"/>
              </a:rPr>
              <a:t>正是基于这种认识，他才说孔子是</a:t>
            </a:r>
            <a:r>
              <a:rPr lang="zh-CN" altLang="en-US" dirty="0">
                <a:solidFill>
                  <a:srgbClr val="000000"/>
                </a:solidFill>
                <a:latin typeface="宋体"/>
                <a:ea typeface="黑体" pitchFamily="49" charset="-122"/>
                <a:cs typeface="Times New Roman" pitchFamily="18" charset="0"/>
              </a:rPr>
              <a:t>“</a:t>
            </a:r>
            <a:r>
              <a:rPr lang="zh-CN" altLang="en-US" dirty="0">
                <a:solidFill>
                  <a:srgbClr val="000000"/>
                </a:solidFill>
                <a:latin typeface="Times New Roman" pitchFamily="18" charset="0"/>
                <a:ea typeface="黑体" pitchFamily="49" charset="-122"/>
                <a:cs typeface="Times New Roman" pitchFamily="18" charset="0"/>
              </a:rPr>
              <a:t>何德之衰</a:t>
            </a:r>
            <a:r>
              <a:rPr lang="zh-CN" altLang="en-US" dirty="0">
                <a:solidFill>
                  <a:srgbClr val="000000"/>
                </a:solidFill>
                <a:latin typeface="宋体"/>
                <a:ea typeface="黑体" pitchFamily="49" charset="-122"/>
                <a:cs typeface="Times New Roman" pitchFamily="18" charset="0"/>
              </a:rPr>
              <a:t>”</a:t>
            </a:r>
            <a:r>
              <a:rPr lang="zh-CN" altLang="en-US" dirty="0">
                <a:solidFill>
                  <a:srgbClr val="000000"/>
                </a:solidFill>
                <a:latin typeface="Times New Roman" pitchFamily="18" charset="0"/>
                <a:ea typeface="黑体" pitchFamily="49" charset="-122"/>
                <a:cs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0354">
                                            <p:txEl>
                                              <p:pRg st="1" end="1"/>
                                            </p:txEl>
                                          </p:spTgt>
                                        </p:tgtEl>
                                        <p:attrNameLst>
                                          <p:attrName>style.visibility</p:attrName>
                                        </p:attrNameLst>
                                      </p:cBhvr>
                                      <p:to>
                                        <p:strVal val="visible"/>
                                      </p:to>
                                    </p:set>
                                    <p:animEffect transition="in" filter="diamond(in)">
                                      <p:cBhvr>
                                        <p:cTn id="7" dur="2000"/>
                                        <p:tgtEl>
                                          <p:spTgt spid="10035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0354">
                                            <p:txEl>
                                              <p:pRg st="2" end="2"/>
                                            </p:txEl>
                                          </p:spTgt>
                                        </p:tgtEl>
                                        <p:attrNameLst>
                                          <p:attrName>style.visibility</p:attrName>
                                        </p:attrNameLst>
                                      </p:cBhvr>
                                      <p:to>
                                        <p:strVal val="visible"/>
                                      </p:to>
                                    </p:set>
                                    <p:animEffect transition="in" filter="diamond(in)">
                                      <p:cBhvr>
                                        <p:cTn id="12" dur="2000"/>
                                        <p:tgtEl>
                                          <p:spTgt spid="1003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body" idx="1"/>
          </p:nvPr>
        </p:nvSpPr>
        <p:spPr>
          <a:xfrm>
            <a:off x="250825" y="404813"/>
            <a:ext cx="7993063" cy="5616575"/>
          </a:xfrm>
        </p:spPr>
        <p:txBody>
          <a:bodyPr/>
          <a:lstStyle/>
          <a:p>
            <a:pPr algn="just">
              <a:buFontTx/>
              <a:buNone/>
            </a:pPr>
            <a:r>
              <a:rPr lang="zh-CN" altLang="en-US" sz="2800" dirty="0">
                <a:solidFill>
                  <a:srgbClr val="FF0000"/>
                </a:solidFill>
                <a:latin typeface="Times New Roman" pitchFamily="18" charset="0"/>
                <a:ea typeface="黑体" pitchFamily="49" charset="-122"/>
                <a:cs typeface="Times New Roman" pitchFamily="18" charset="0"/>
              </a:rPr>
              <a:t>如何理解</a:t>
            </a:r>
            <a:r>
              <a:rPr lang="zh-CN" altLang="en-US" sz="2800" dirty="0">
                <a:solidFill>
                  <a:srgbClr val="FF0000"/>
                </a:solidFill>
                <a:latin typeface="宋体"/>
                <a:ea typeface="黑体" pitchFamily="49" charset="-122"/>
                <a:cs typeface="Times New Roman" pitchFamily="18" charset="0"/>
              </a:rPr>
              <a:t>“</a:t>
            </a:r>
            <a:r>
              <a:rPr lang="zh-CN" altLang="en-US" sz="2800" dirty="0">
                <a:solidFill>
                  <a:srgbClr val="FF0000"/>
                </a:solidFill>
                <a:latin typeface="Times New Roman" pitchFamily="18" charset="0"/>
                <a:ea typeface="黑体" pitchFamily="49" charset="-122"/>
                <a:cs typeface="Times New Roman" pitchFamily="18" charset="0"/>
              </a:rPr>
              <a:t>往者不可谏，来者犹可追</a:t>
            </a:r>
            <a:r>
              <a:rPr lang="zh-CN" altLang="en-US" sz="2800" dirty="0">
                <a:solidFill>
                  <a:srgbClr val="FF0000"/>
                </a:solidFill>
                <a:latin typeface="宋体"/>
                <a:ea typeface="黑体" pitchFamily="49" charset="-122"/>
                <a:cs typeface="Times New Roman" pitchFamily="18" charset="0"/>
              </a:rPr>
              <a:t>”</a:t>
            </a:r>
            <a:r>
              <a:rPr lang="zh-CN" altLang="en-US" sz="2800" dirty="0">
                <a:solidFill>
                  <a:srgbClr val="FF0000"/>
                </a:solidFill>
                <a:latin typeface="Times New Roman" pitchFamily="18" charset="0"/>
                <a:ea typeface="黑体" pitchFamily="49" charset="-122"/>
                <a:cs typeface="Times New Roman" pitchFamily="18" charset="0"/>
              </a:rPr>
              <a:t>？</a:t>
            </a:r>
          </a:p>
          <a:p>
            <a:pPr algn="just"/>
            <a:r>
              <a:rPr lang="zh-CN" altLang="en-US" sz="2800" dirty="0">
                <a:solidFill>
                  <a:srgbClr val="000000"/>
                </a:solidFill>
                <a:latin typeface="Times New Roman" pitchFamily="18" charset="0"/>
                <a:ea typeface="黑体" pitchFamily="49" charset="-122"/>
                <a:cs typeface="Times New Roman" pitchFamily="18" charset="0"/>
              </a:rPr>
              <a:t>这一句出自有</a:t>
            </a:r>
            <a:r>
              <a:rPr lang="zh-CN" altLang="en-US" sz="2800" dirty="0">
                <a:solidFill>
                  <a:srgbClr val="000000"/>
                </a:solidFill>
                <a:latin typeface="宋体"/>
                <a:ea typeface="黑体" pitchFamily="49" charset="-122"/>
                <a:cs typeface="Times New Roman" pitchFamily="18" charset="0"/>
              </a:rPr>
              <a:t>“</a:t>
            </a:r>
            <a:r>
              <a:rPr lang="zh-CN" altLang="en-US" sz="2800" dirty="0">
                <a:solidFill>
                  <a:srgbClr val="000000"/>
                </a:solidFill>
                <a:latin typeface="Times New Roman" pitchFamily="18" charset="0"/>
                <a:ea typeface="黑体" pitchFamily="49" charset="-122"/>
                <a:cs typeface="Times New Roman" pitchFamily="18" charset="0"/>
              </a:rPr>
              <a:t>楚狂人</a:t>
            </a:r>
            <a:r>
              <a:rPr lang="zh-CN" altLang="en-US" sz="2800" dirty="0">
                <a:solidFill>
                  <a:srgbClr val="000000"/>
                </a:solidFill>
                <a:latin typeface="宋体"/>
                <a:ea typeface="黑体" pitchFamily="49" charset="-122"/>
                <a:cs typeface="Times New Roman" pitchFamily="18" charset="0"/>
              </a:rPr>
              <a:t>”</a:t>
            </a:r>
            <a:r>
              <a:rPr lang="zh-CN" altLang="en-US" sz="2800" dirty="0">
                <a:solidFill>
                  <a:srgbClr val="000000"/>
                </a:solidFill>
                <a:latin typeface="Times New Roman" pitchFamily="18" charset="0"/>
                <a:ea typeface="黑体" pitchFamily="49" charset="-122"/>
                <a:cs typeface="Times New Roman" pitchFamily="18" charset="0"/>
              </a:rPr>
              <a:t>之称的接舆讽劝孔子的</a:t>
            </a:r>
            <a:r>
              <a:rPr lang="en-US" altLang="zh-CN" sz="2800" dirty="0">
                <a:solidFill>
                  <a:srgbClr val="000000"/>
                </a:solidFill>
                <a:latin typeface="Times New Roman" pitchFamily="18" charset="0"/>
                <a:ea typeface="黑体" pitchFamily="49" charset="-122"/>
                <a:cs typeface="Times New Roman" pitchFamily="18" charset="0"/>
              </a:rPr>
              <a:t>《</a:t>
            </a:r>
            <a:r>
              <a:rPr lang="zh-CN" altLang="en-US" sz="2800" dirty="0">
                <a:solidFill>
                  <a:srgbClr val="000000"/>
                </a:solidFill>
                <a:latin typeface="Times New Roman" pitchFamily="18" charset="0"/>
                <a:ea typeface="黑体" pitchFamily="49" charset="-122"/>
                <a:cs typeface="Times New Roman" pitchFamily="18" charset="0"/>
              </a:rPr>
              <a:t>凤歌</a:t>
            </a:r>
            <a:r>
              <a:rPr lang="en-US" altLang="zh-CN" sz="2800" dirty="0">
                <a:solidFill>
                  <a:srgbClr val="000000"/>
                </a:solidFill>
                <a:latin typeface="Times New Roman" pitchFamily="18" charset="0"/>
                <a:ea typeface="黑体" pitchFamily="49" charset="-122"/>
                <a:cs typeface="Times New Roman" pitchFamily="18" charset="0"/>
              </a:rPr>
              <a:t>》</a:t>
            </a:r>
            <a:r>
              <a:rPr lang="zh-CN" altLang="en-US" sz="2800" dirty="0">
                <a:solidFill>
                  <a:srgbClr val="000000"/>
                </a:solidFill>
                <a:latin typeface="Times New Roman" pitchFamily="18" charset="0"/>
                <a:ea typeface="黑体" pitchFamily="49" charset="-122"/>
                <a:cs typeface="Times New Roman" pitchFamily="18" charset="0"/>
              </a:rPr>
              <a:t>，意思是说</a:t>
            </a:r>
            <a:r>
              <a:rPr lang="zh-CN" altLang="en-US" sz="2800" dirty="0">
                <a:solidFill>
                  <a:srgbClr val="0000FF"/>
                </a:solidFill>
                <a:latin typeface="Times New Roman" pitchFamily="18" charset="0"/>
                <a:ea typeface="黑体" pitchFamily="49" charset="-122"/>
                <a:cs typeface="Times New Roman" pitchFamily="18" charset="0"/>
              </a:rPr>
              <a:t>过去的事情已无法挽回，未来的事情还来得及改变</a:t>
            </a:r>
            <a:r>
              <a:rPr lang="zh-CN" altLang="en-US" sz="2800" dirty="0">
                <a:solidFill>
                  <a:srgbClr val="000000"/>
                </a:solidFill>
                <a:latin typeface="Times New Roman" pitchFamily="18" charset="0"/>
                <a:ea typeface="黑体" pitchFamily="49" charset="-122"/>
                <a:cs typeface="Times New Roman" pitchFamily="18" charset="0"/>
              </a:rPr>
              <a:t>。</a:t>
            </a:r>
          </a:p>
          <a:p>
            <a:pPr algn="just"/>
            <a:r>
              <a:rPr lang="zh-CN" altLang="en-US" sz="2800" dirty="0">
                <a:solidFill>
                  <a:srgbClr val="000000"/>
                </a:solidFill>
                <a:latin typeface="Times New Roman" pitchFamily="18" charset="0"/>
                <a:ea typeface="黑体" pitchFamily="49" charset="-122"/>
                <a:cs typeface="Times New Roman" pitchFamily="18" charset="0"/>
              </a:rPr>
              <a:t>接舆认为，孔子周游列国，宣传自己的政治主张的做法是徒劳的，已经过去的就算了，希望他从现在起就不要再过问政治了。</a:t>
            </a:r>
          </a:p>
          <a:p>
            <a:pPr algn="just"/>
            <a:r>
              <a:rPr lang="zh-CN" altLang="en-US" sz="2800" dirty="0">
                <a:solidFill>
                  <a:srgbClr val="000000"/>
                </a:solidFill>
                <a:latin typeface="Times New Roman" pitchFamily="18" charset="0"/>
                <a:ea typeface="黑体" pitchFamily="49" charset="-122"/>
                <a:cs typeface="Times New Roman" pitchFamily="18" charset="0"/>
              </a:rPr>
              <a:t>后来，</a:t>
            </a:r>
            <a:r>
              <a:rPr lang="zh-CN" altLang="en-US" sz="2800" dirty="0">
                <a:solidFill>
                  <a:srgbClr val="000000"/>
                </a:solidFill>
                <a:latin typeface="宋体"/>
                <a:ea typeface="黑体" pitchFamily="49" charset="-122"/>
                <a:cs typeface="Times New Roman" pitchFamily="18" charset="0"/>
              </a:rPr>
              <a:t>“</a:t>
            </a:r>
            <a:r>
              <a:rPr lang="zh-CN" altLang="en-US" sz="2800" dirty="0">
                <a:solidFill>
                  <a:srgbClr val="000000"/>
                </a:solidFill>
                <a:latin typeface="Times New Roman" pitchFamily="18" charset="0"/>
                <a:ea typeface="黑体" pitchFamily="49" charset="-122"/>
                <a:cs typeface="Times New Roman" pitchFamily="18" charset="0"/>
              </a:rPr>
              <a:t>往者不可谏，来者犹可追</a:t>
            </a:r>
            <a:r>
              <a:rPr lang="zh-CN" altLang="en-US" sz="2800" dirty="0">
                <a:solidFill>
                  <a:srgbClr val="000000"/>
                </a:solidFill>
                <a:latin typeface="宋体"/>
                <a:ea typeface="黑体" pitchFamily="49" charset="-122"/>
                <a:cs typeface="Times New Roman" pitchFamily="18" charset="0"/>
              </a:rPr>
              <a:t>”</a:t>
            </a:r>
            <a:r>
              <a:rPr lang="zh-CN" altLang="en-US" sz="2800" dirty="0">
                <a:solidFill>
                  <a:srgbClr val="000000"/>
                </a:solidFill>
                <a:latin typeface="Times New Roman" pitchFamily="18" charset="0"/>
                <a:ea typeface="黑体" pitchFamily="49" charset="-122"/>
                <a:cs typeface="Times New Roman" pitchFamily="18" charset="0"/>
              </a:rPr>
              <a:t>这两句就成了一些人的生活格言，但含义与原来已经完全不同了。</a:t>
            </a:r>
          </a:p>
          <a:p>
            <a:pPr algn="just"/>
            <a:r>
              <a:rPr lang="zh-CN" altLang="en-US" sz="2800" dirty="0">
                <a:solidFill>
                  <a:srgbClr val="000000"/>
                </a:solidFill>
                <a:latin typeface="Times New Roman" pitchFamily="18" charset="0"/>
                <a:ea typeface="黑体" pitchFamily="49" charset="-122"/>
                <a:cs typeface="Times New Roman" pitchFamily="18" charset="0"/>
              </a:rPr>
              <a:t>现在的意思是说</a:t>
            </a:r>
            <a:r>
              <a:rPr lang="zh-CN" altLang="en-US" sz="2800" dirty="0">
                <a:solidFill>
                  <a:srgbClr val="0000FF"/>
                </a:solidFill>
                <a:latin typeface="Times New Roman" pitchFamily="18" charset="0"/>
                <a:ea typeface="黑体" pitchFamily="49" charset="-122"/>
                <a:cs typeface="Times New Roman" pitchFamily="18" charset="0"/>
              </a:rPr>
              <a:t>人不能一味追悔既往，而应奋发努力，争取今后有所作为</a:t>
            </a:r>
            <a:r>
              <a:rPr lang="zh-CN" altLang="en-US" sz="2800" dirty="0">
                <a:solidFill>
                  <a:srgbClr val="000000"/>
                </a:solidFill>
                <a:latin typeface="Times New Roman" pitchFamily="18" charset="0"/>
                <a:ea typeface="黑体" pitchFamily="49" charset="-122"/>
                <a:cs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1378">
                                            <p:txEl>
                                              <p:pRg st="1" end="1"/>
                                            </p:txEl>
                                          </p:spTgt>
                                        </p:tgtEl>
                                        <p:attrNameLst>
                                          <p:attrName>style.visibility</p:attrName>
                                        </p:attrNameLst>
                                      </p:cBhvr>
                                      <p:to>
                                        <p:strVal val="visible"/>
                                      </p:to>
                                    </p:set>
                                    <p:animEffect transition="in" filter="diamond(in)">
                                      <p:cBhvr>
                                        <p:cTn id="7" dur="2000"/>
                                        <p:tgtEl>
                                          <p:spTgt spid="10137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1378">
                                            <p:txEl>
                                              <p:pRg st="2" end="2"/>
                                            </p:txEl>
                                          </p:spTgt>
                                        </p:tgtEl>
                                        <p:attrNameLst>
                                          <p:attrName>style.visibility</p:attrName>
                                        </p:attrNameLst>
                                      </p:cBhvr>
                                      <p:to>
                                        <p:strVal val="visible"/>
                                      </p:to>
                                    </p:set>
                                    <p:animEffect transition="in" filter="diamond(in)">
                                      <p:cBhvr>
                                        <p:cTn id="12" dur="2000"/>
                                        <p:tgtEl>
                                          <p:spTgt spid="10137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01378">
                                            <p:txEl>
                                              <p:pRg st="3" end="3"/>
                                            </p:txEl>
                                          </p:spTgt>
                                        </p:tgtEl>
                                        <p:attrNameLst>
                                          <p:attrName>style.visibility</p:attrName>
                                        </p:attrNameLst>
                                      </p:cBhvr>
                                      <p:to>
                                        <p:strVal val="visible"/>
                                      </p:to>
                                    </p:set>
                                    <p:animEffect transition="in" filter="diamond(in)">
                                      <p:cBhvr>
                                        <p:cTn id="17" dur="2000"/>
                                        <p:tgtEl>
                                          <p:spTgt spid="10137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01378">
                                            <p:txEl>
                                              <p:pRg st="4" end="4"/>
                                            </p:txEl>
                                          </p:spTgt>
                                        </p:tgtEl>
                                        <p:attrNameLst>
                                          <p:attrName>style.visibility</p:attrName>
                                        </p:attrNameLst>
                                      </p:cBhvr>
                                      <p:to>
                                        <p:strVal val="visible"/>
                                      </p:to>
                                    </p:set>
                                    <p:animEffect transition="in" filter="diamond(in)">
                                      <p:cBhvr>
                                        <p:cTn id="22" dur="2000"/>
                                        <p:tgtEl>
                                          <p:spTgt spid="10137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1" name="Rectangle 3"/>
          <p:cNvSpPr>
            <a:spLocks noGrp="1" noChangeArrowheads="1"/>
          </p:cNvSpPr>
          <p:nvPr>
            <p:ph type="body" idx="1"/>
          </p:nvPr>
        </p:nvSpPr>
        <p:spPr>
          <a:xfrm>
            <a:off x="395288" y="333375"/>
            <a:ext cx="8374062" cy="6264275"/>
          </a:xfrm>
        </p:spPr>
        <p:txBody>
          <a:bodyPr/>
          <a:lstStyle/>
          <a:p>
            <a:pPr>
              <a:lnSpc>
                <a:spcPct val="80000"/>
              </a:lnSpc>
            </a:pPr>
            <a:r>
              <a:rPr lang="zh-CN" altLang="en-US" sz="2800" dirty="0">
                <a:ea typeface="华文中宋" pitchFamily="2" charset="-122"/>
              </a:rPr>
              <a:t>楚狂并不是一个疯子，接舆是他的名字，道家的书与</a:t>
            </a:r>
            <a:r>
              <a:rPr lang="zh-CN" altLang="en-US" sz="2800" dirty="0">
                <a:latin typeface="华文中宋"/>
                <a:ea typeface="华文中宋" pitchFamily="2" charset="-122"/>
              </a:rPr>
              <a:t>“</a:t>
            </a:r>
            <a:r>
              <a:rPr lang="zh-CN" altLang="en-US" sz="2800" dirty="0">
                <a:ea typeface="华文中宋" pitchFamily="2" charset="-122"/>
              </a:rPr>
              <a:t>高士传</a:t>
            </a:r>
            <a:r>
              <a:rPr lang="zh-CN" altLang="en-US" sz="2800" dirty="0">
                <a:latin typeface="华文中宋"/>
                <a:ea typeface="华文中宋" pitchFamily="2" charset="-122"/>
              </a:rPr>
              <a:t>”</a:t>
            </a:r>
            <a:r>
              <a:rPr lang="zh-CN" altLang="en-US" sz="2800" dirty="0">
                <a:ea typeface="华文中宋" pitchFamily="2" charset="-122"/>
              </a:rPr>
              <a:t>都说他姓陆，陆接舆说是楚狂，也是道家著名的隐士，学问人格都非常高。</a:t>
            </a:r>
          </a:p>
          <a:p>
            <a:pPr>
              <a:lnSpc>
                <a:spcPct val="80000"/>
              </a:lnSpc>
            </a:pPr>
            <a:r>
              <a:rPr lang="zh-CN" altLang="en-US" sz="2800" dirty="0">
                <a:ea typeface="华文中宋" pitchFamily="2" charset="-122"/>
              </a:rPr>
              <a:t>现在楚狂是用凤来比孔子，他说凤啊！凤啊！你倒楣了，这个时代出来干什么？过去的错了，你就算了，未来的你还是可以改正。</a:t>
            </a:r>
          </a:p>
          <a:p>
            <a:pPr>
              <a:lnSpc>
                <a:spcPct val="80000"/>
              </a:lnSpc>
            </a:pPr>
            <a:r>
              <a:rPr lang="zh-CN" altLang="en-US" sz="2800" dirty="0">
                <a:solidFill>
                  <a:srgbClr val="0000FF"/>
                </a:solidFill>
                <a:ea typeface="华文中宋" pitchFamily="2" charset="-122"/>
              </a:rPr>
              <a:t>你老是想把这个时代挽救过来，这是挽救不了的啊！算了吧！算了吧！这个时候想出来挽救这个时代，是危险极了，你这时如想出来从政，你可免了。</a:t>
            </a:r>
          </a:p>
          <a:p>
            <a:pPr>
              <a:lnSpc>
                <a:spcPct val="80000"/>
              </a:lnSpc>
            </a:pPr>
            <a:r>
              <a:rPr lang="zh-CN" altLang="en-US" sz="2800" dirty="0">
                <a:ea typeface="华文中宋" pitchFamily="2" charset="-122"/>
              </a:rPr>
              <a:t>孔子一听，知道不简单，赶快停下车来，想跟他讲话，可是这个</a:t>
            </a:r>
            <a:r>
              <a:rPr lang="zh-CN" altLang="en-US" sz="2800" dirty="0">
                <a:latin typeface="华文中宋"/>
                <a:ea typeface="华文中宋" pitchFamily="2" charset="-122"/>
              </a:rPr>
              <a:t>“</a:t>
            </a:r>
            <a:r>
              <a:rPr lang="zh-CN" altLang="en-US" sz="2800" dirty="0">
                <a:ea typeface="华文中宋" pitchFamily="2" charset="-122"/>
              </a:rPr>
              <a:t>狂人</a:t>
            </a:r>
            <a:r>
              <a:rPr lang="zh-CN" altLang="en-US" sz="2800" dirty="0">
                <a:latin typeface="华文中宋"/>
                <a:ea typeface="华文中宋" pitchFamily="2" charset="-122"/>
              </a:rPr>
              <a:t>”</a:t>
            </a:r>
            <a:r>
              <a:rPr lang="zh-CN" altLang="en-US" sz="2800" dirty="0">
                <a:ea typeface="华文中宋" pitchFamily="2" charset="-122"/>
              </a:rPr>
              <a:t>一看见孔子停车，知道孔子要来和自己说话，就加快脚步溜了，避开了，使孔子永远无法跟他说话，也是他懒得跟孔子讨论。</a:t>
            </a:r>
          </a:p>
          <a:p>
            <a:pPr>
              <a:lnSpc>
                <a:spcPct val="80000"/>
              </a:lnSpc>
            </a:pPr>
            <a:r>
              <a:rPr lang="zh-CN" altLang="en-US" sz="2800" dirty="0">
                <a:ea typeface="华文中宋" pitchFamily="2" charset="-122"/>
              </a:rPr>
              <a:t>楚狂这个人是有名的隐士，给孔子碰一个很大的钉子，如说他对孔子不欣赏，他偏要来唱这首歌给孔子听，可见他是有心的，孔子晓得，孔子懂他，下来想向他请教，可是他又走开了。</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0771">
                                            <p:txEl>
                                              <p:pRg st="0" end="0"/>
                                            </p:txEl>
                                          </p:spTgt>
                                        </p:tgtEl>
                                        <p:attrNameLst>
                                          <p:attrName>style.visibility</p:attrName>
                                        </p:attrNameLst>
                                      </p:cBhvr>
                                      <p:to>
                                        <p:strVal val="visible"/>
                                      </p:to>
                                    </p:set>
                                    <p:anim calcmode="lin" valueType="num">
                                      <p:cBhvr additive="base">
                                        <p:cTn id="7" dur="500" fill="hold"/>
                                        <p:tgtEl>
                                          <p:spTgt spid="1607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07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0771">
                                            <p:txEl>
                                              <p:pRg st="1" end="1"/>
                                            </p:txEl>
                                          </p:spTgt>
                                        </p:tgtEl>
                                        <p:attrNameLst>
                                          <p:attrName>style.visibility</p:attrName>
                                        </p:attrNameLst>
                                      </p:cBhvr>
                                      <p:to>
                                        <p:strVal val="visible"/>
                                      </p:to>
                                    </p:set>
                                    <p:anim calcmode="lin" valueType="num">
                                      <p:cBhvr additive="base">
                                        <p:cTn id="13" dur="500" fill="hold"/>
                                        <p:tgtEl>
                                          <p:spTgt spid="1607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07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0771">
                                            <p:txEl>
                                              <p:pRg st="2" end="2"/>
                                            </p:txEl>
                                          </p:spTgt>
                                        </p:tgtEl>
                                        <p:attrNameLst>
                                          <p:attrName>style.visibility</p:attrName>
                                        </p:attrNameLst>
                                      </p:cBhvr>
                                      <p:to>
                                        <p:strVal val="visible"/>
                                      </p:to>
                                    </p:set>
                                    <p:anim calcmode="lin" valueType="num">
                                      <p:cBhvr additive="base">
                                        <p:cTn id="19" dur="500" fill="hold"/>
                                        <p:tgtEl>
                                          <p:spTgt spid="16077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07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0771">
                                            <p:txEl>
                                              <p:pRg st="3" end="3"/>
                                            </p:txEl>
                                          </p:spTgt>
                                        </p:tgtEl>
                                        <p:attrNameLst>
                                          <p:attrName>style.visibility</p:attrName>
                                        </p:attrNameLst>
                                      </p:cBhvr>
                                      <p:to>
                                        <p:strVal val="visible"/>
                                      </p:to>
                                    </p:set>
                                    <p:anim calcmode="lin" valueType="num">
                                      <p:cBhvr additive="base">
                                        <p:cTn id="25" dur="500" fill="hold"/>
                                        <p:tgtEl>
                                          <p:spTgt spid="16077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07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0771">
                                            <p:txEl>
                                              <p:pRg st="4" end="4"/>
                                            </p:txEl>
                                          </p:spTgt>
                                        </p:tgtEl>
                                        <p:attrNameLst>
                                          <p:attrName>style.visibility</p:attrName>
                                        </p:attrNameLst>
                                      </p:cBhvr>
                                      <p:to>
                                        <p:strVal val="visible"/>
                                      </p:to>
                                    </p:set>
                                    <p:anim calcmode="lin" valueType="num">
                                      <p:cBhvr additive="base">
                                        <p:cTn id="31" dur="500" fill="hold"/>
                                        <p:tgtEl>
                                          <p:spTgt spid="16077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077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Text Box 4"/>
          <p:cNvSpPr txBox="1">
            <a:spLocks noChangeArrowheads="1"/>
          </p:cNvSpPr>
          <p:nvPr/>
        </p:nvSpPr>
        <p:spPr bwMode="auto">
          <a:xfrm>
            <a:off x="323850" y="188913"/>
            <a:ext cx="5688013" cy="4955203"/>
          </a:xfrm>
          <a:prstGeom prst="rect">
            <a:avLst/>
          </a:prstGeom>
          <a:solidFill>
            <a:schemeClr val="bg1">
              <a:alpha val="39999"/>
            </a:schemeClr>
          </a:solidFill>
          <a:ln w="57150" cmpd="thinThick" algn="ctr">
            <a:solidFill>
              <a:srgbClr val="800000"/>
            </a:solidFill>
            <a:miter lim="800000"/>
            <a:headEnd/>
            <a:tailEnd/>
          </a:ln>
          <a:effectLst/>
        </p:spPr>
        <p:txBody>
          <a:bodyPr>
            <a:spAutoFit/>
          </a:bodyPr>
          <a:lstStyle/>
          <a:p>
            <a:pPr>
              <a:spcBef>
                <a:spcPct val="50000"/>
              </a:spcBef>
            </a:pPr>
            <a:r>
              <a:rPr lang="en-US" altLang="zh-CN" sz="3600" dirty="0" smtClean="0">
                <a:solidFill>
                  <a:srgbClr val="FF0000"/>
                </a:solidFill>
                <a:ea typeface="黑体" pitchFamily="49" charset="-122"/>
              </a:rPr>
              <a:t>【</a:t>
            </a:r>
            <a:r>
              <a:rPr lang="zh-CN" altLang="en-US" sz="3600" dirty="0" smtClean="0">
                <a:solidFill>
                  <a:srgbClr val="FF0000"/>
                </a:solidFill>
                <a:ea typeface="黑体" pitchFamily="49" charset="-122"/>
              </a:rPr>
              <a:t>小结</a:t>
            </a:r>
            <a:r>
              <a:rPr lang="en-US" altLang="zh-CN" sz="3600" dirty="0" smtClean="0">
                <a:solidFill>
                  <a:srgbClr val="FF0000"/>
                </a:solidFill>
                <a:ea typeface="黑体" pitchFamily="49" charset="-122"/>
              </a:rPr>
              <a:t>】</a:t>
            </a:r>
            <a:endParaRPr lang="en-US" altLang="zh-CN" sz="3600" dirty="0">
              <a:solidFill>
                <a:srgbClr val="FF0000"/>
              </a:solidFill>
              <a:ea typeface="黑体" pitchFamily="49" charset="-122"/>
            </a:endParaRPr>
          </a:p>
          <a:p>
            <a:pPr>
              <a:spcBef>
                <a:spcPct val="50000"/>
              </a:spcBef>
            </a:pPr>
            <a:r>
              <a:rPr lang="en-US" altLang="zh-CN" dirty="0">
                <a:ea typeface="黑体" pitchFamily="49" charset="-122"/>
              </a:rPr>
              <a:t>       </a:t>
            </a:r>
            <a:r>
              <a:rPr lang="en-US" altLang="zh-CN" dirty="0" smtClean="0">
                <a:ea typeface="黑体" pitchFamily="49" charset="-122"/>
              </a:rPr>
              <a:t>       </a:t>
            </a:r>
            <a:r>
              <a:rPr lang="zh-CN" altLang="en-US" sz="2800" dirty="0" smtClean="0">
                <a:ea typeface="黑体" pitchFamily="49" charset="-122"/>
              </a:rPr>
              <a:t>既有</a:t>
            </a:r>
            <a:r>
              <a:rPr lang="zh-CN" altLang="en-US" sz="2800" dirty="0">
                <a:ea typeface="黑体" pitchFamily="49" charset="-122"/>
              </a:rPr>
              <a:t>接舆对孔子品格的虚假尊重，又有对孔子人生选择的讥嘲</a:t>
            </a:r>
            <a:r>
              <a:rPr lang="zh-CN" altLang="en-US" sz="2800" dirty="0" smtClean="0">
                <a:ea typeface="黑体" pitchFamily="49" charset="-122"/>
              </a:rPr>
              <a:t>；</a:t>
            </a:r>
            <a:endParaRPr lang="en-US" altLang="zh-CN" sz="2800" dirty="0" smtClean="0">
              <a:ea typeface="黑体" pitchFamily="49" charset="-122"/>
            </a:endParaRPr>
          </a:p>
          <a:p>
            <a:pPr>
              <a:spcBef>
                <a:spcPct val="50000"/>
              </a:spcBef>
            </a:pPr>
            <a:r>
              <a:rPr lang="en-US" altLang="zh-CN" sz="2800" dirty="0" smtClean="0">
                <a:ea typeface="黑体" pitchFamily="49" charset="-122"/>
              </a:rPr>
              <a:t>        </a:t>
            </a:r>
            <a:r>
              <a:rPr lang="zh-CN" altLang="en-US" sz="2800" dirty="0" smtClean="0">
                <a:ea typeface="黑体" pitchFamily="49" charset="-122"/>
              </a:rPr>
              <a:t>既有</a:t>
            </a:r>
            <a:r>
              <a:rPr lang="zh-CN" altLang="en-US" sz="2800" dirty="0">
                <a:ea typeface="黑体" pitchFamily="49" charset="-122"/>
              </a:rPr>
              <a:t>对孔子的最后规劝，也有对当时执政者的斥责。</a:t>
            </a:r>
          </a:p>
          <a:p>
            <a:pPr>
              <a:spcBef>
                <a:spcPct val="50000"/>
              </a:spcBef>
            </a:pPr>
            <a:r>
              <a:rPr lang="zh-CN" altLang="en-US" sz="2800" dirty="0">
                <a:ea typeface="黑体" pitchFamily="49" charset="-122"/>
              </a:rPr>
              <a:t>       </a:t>
            </a:r>
            <a:r>
              <a:rPr lang="zh-CN" altLang="en-US" sz="2800" dirty="0">
                <a:solidFill>
                  <a:srgbClr val="0000FF"/>
                </a:solidFill>
                <a:ea typeface="黑体" pitchFamily="49" charset="-122"/>
              </a:rPr>
              <a:t>连用三个“而”表示斥责、贬斥之深。</a:t>
            </a:r>
          </a:p>
          <a:p>
            <a:pPr>
              <a:spcBef>
                <a:spcPct val="50000"/>
              </a:spcBef>
            </a:pPr>
            <a:r>
              <a:rPr lang="zh-CN" altLang="en-US" sz="2800" dirty="0">
                <a:ea typeface="黑体" pitchFamily="49" charset="-122"/>
              </a:rPr>
              <a:t>       能表现</a:t>
            </a:r>
            <a:r>
              <a:rPr lang="zh-CN" altLang="en-US" sz="2800" dirty="0">
                <a:solidFill>
                  <a:srgbClr val="FF0000"/>
                </a:solidFill>
                <a:ea typeface="黑体" pitchFamily="49" charset="-122"/>
              </a:rPr>
              <a:t>隐士对现实的不满</a:t>
            </a:r>
            <a:r>
              <a:rPr lang="zh-CN" altLang="en-US" sz="2800" dirty="0">
                <a:ea typeface="黑体" pitchFamily="49" charset="-122"/>
              </a:rPr>
              <a:t>，也表现孔子</a:t>
            </a:r>
            <a:r>
              <a:rPr lang="zh-CN" altLang="en-US" sz="2800" dirty="0">
                <a:solidFill>
                  <a:srgbClr val="FF0000"/>
                </a:solidFill>
                <a:ea typeface="黑体" pitchFamily="49" charset="-122"/>
              </a:rPr>
              <a:t>对隐士的尊重。</a:t>
            </a:r>
          </a:p>
        </p:txBody>
      </p:sp>
      <p:pic>
        <p:nvPicPr>
          <p:cNvPr id="60421" name="Picture 5" descr="W020071107341473296426"/>
          <p:cNvPicPr>
            <a:picLocks noChangeAspect="1" noChangeArrowheads="1"/>
          </p:cNvPicPr>
          <p:nvPr/>
        </p:nvPicPr>
        <p:blipFill>
          <a:blip r:embed="rId2"/>
          <a:srcRect/>
          <a:stretch>
            <a:fillRect/>
          </a:stretch>
        </p:blipFill>
        <p:spPr bwMode="auto">
          <a:xfrm>
            <a:off x="6300788" y="0"/>
            <a:ext cx="2843212" cy="6811963"/>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0420">
                                            <p:txEl>
                                              <p:pRg st="1" end="1"/>
                                            </p:txEl>
                                          </p:spTgt>
                                        </p:tgtEl>
                                        <p:attrNameLst>
                                          <p:attrName>style.visibility</p:attrName>
                                        </p:attrNameLst>
                                      </p:cBhvr>
                                      <p:to>
                                        <p:strVal val="visible"/>
                                      </p:to>
                                    </p:set>
                                    <p:animEffect transition="in" filter="checkerboard(across)">
                                      <p:cBhvr>
                                        <p:cTn id="7" dur="500"/>
                                        <p:tgtEl>
                                          <p:spTgt spid="604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0420">
                                            <p:txEl>
                                              <p:pRg st="2" end="2"/>
                                            </p:txEl>
                                          </p:spTgt>
                                        </p:tgtEl>
                                        <p:attrNameLst>
                                          <p:attrName>style.visibility</p:attrName>
                                        </p:attrNameLst>
                                      </p:cBhvr>
                                      <p:to>
                                        <p:strVal val="visible"/>
                                      </p:to>
                                    </p:set>
                                    <p:animEffect transition="in" filter="checkerboard(across)">
                                      <p:cBhvr>
                                        <p:cTn id="12" dur="500"/>
                                        <p:tgtEl>
                                          <p:spTgt spid="604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0420">
                                            <p:txEl>
                                              <p:pRg st="3" end="3"/>
                                            </p:txEl>
                                          </p:spTgt>
                                        </p:tgtEl>
                                        <p:attrNameLst>
                                          <p:attrName>style.visibility</p:attrName>
                                        </p:attrNameLst>
                                      </p:cBhvr>
                                      <p:to>
                                        <p:strVal val="visible"/>
                                      </p:to>
                                    </p:set>
                                    <p:animEffect transition="in" filter="checkerboard(across)">
                                      <p:cBhvr>
                                        <p:cTn id="17" dur="500"/>
                                        <p:tgtEl>
                                          <p:spTgt spid="6042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60420">
                                            <p:txEl>
                                              <p:pRg st="4" end="4"/>
                                            </p:txEl>
                                          </p:spTgt>
                                        </p:tgtEl>
                                        <p:attrNameLst>
                                          <p:attrName>style.visibility</p:attrName>
                                        </p:attrNameLst>
                                      </p:cBhvr>
                                      <p:to>
                                        <p:strVal val="visible"/>
                                      </p:to>
                                    </p:set>
                                    <p:animEffect transition="in" filter="checkerboard(across)">
                                      <p:cBhvr>
                                        <p:cTn id="22" dur="500"/>
                                        <p:tgtEl>
                                          <p:spTgt spid="604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body" idx="1"/>
          </p:nvPr>
        </p:nvSpPr>
        <p:spPr>
          <a:xfrm>
            <a:off x="1331913" y="0"/>
            <a:ext cx="7632700" cy="1484313"/>
          </a:xfrm>
        </p:spPr>
        <p:txBody>
          <a:bodyPr>
            <a:normAutofit lnSpcReduction="10000"/>
          </a:bodyPr>
          <a:lstStyle/>
          <a:p>
            <a:pPr marL="0" indent="631825">
              <a:spcBef>
                <a:spcPct val="0"/>
              </a:spcBef>
              <a:buFontTx/>
              <a:buNone/>
            </a:pPr>
            <a:r>
              <a:rPr lang="zh-CN" altLang="en-US" sz="2400" b="1" dirty="0">
                <a:solidFill>
                  <a:srgbClr val="000000"/>
                </a:solidFill>
                <a:latin typeface="黑体" pitchFamily="49" charset="-122"/>
                <a:ea typeface="黑体" pitchFamily="49" charset="-122"/>
              </a:rPr>
              <a:t>子路从而</a:t>
            </a:r>
            <a:r>
              <a:rPr lang="zh-CN" altLang="en-US" sz="2400" b="1" dirty="0">
                <a:solidFill>
                  <a:srgbClr val="FF0000"/>
                </a:solidFill>
                <a:latin typeface="黑体" pitchFamily="49" charset="-122"/>
                <a:ea typeface="黑体" pitchFamily="49" charset="-122"/>
              </a:rPr>
              <a:t>后</a:t>
            </a:r>
            <a:r>
              <a:rPr lang="zh-CN" altLang="en-US" sz="2400" b="1" dirty="0">
                <a:solidFill>
                  <a:srgbClr val="000000"/>
                </a:solidFill>
                <a:latin typeface="黑体" pitchFamily="49" charset="-122"/>
                <a:ea typeface="黑体" pitchFamily="49" charset="-122"/>
              </a:rPr>
              <a:t>，遇丈人，以杖荷</a:t>
            </a:r>
            <a:r>
              <a:rPr lang="en-US" altLang="zh-CN" sz="2400" b="1" dirty="0">
                <a:solidFill>
                  <a:srgbClr val="000000"/>
                </a:solidFill>
                <a:latin typeface="黑体" pitchFamily="49" charset="-122"/>
                <a:ea typeface="黑体" pitchFamily="49" charset="-122"/>
              </a:rPr>
              <a:t>(</a:t>
            </a:r>
            <a:r>
              <a:rPr lang="en-US" altLang="zh-CN" sz="2400" b="1" dirty="0" err="1">
                <a:solidFill>
                  <a:srgbClr val="000000"/>
                </a:solidFill>
                <a:latin typeface="黑体" pitchFamily="49" charset="-122"/>
                <a:ea typeface="黑体" pitchFamily="49" charset="-122"/>
              </a:rPr>
              <a:t>h</a:t>
            </a:r>
            <a:r>
              <a:rPr lang="en-US" altLang="zh-CN" sz="2400" b="1" dirty="0" err="1">
                <a:solidFill>
                  <a:srgbClr val="000000"/>
                </a:solidFill>
                <a:latin typeface="Arial"/>
                <a:ea typeface="黑体" pitchFamily="49" charset="-122"/>
              </a:rPr>
              <a:t>è</a:t>
            </a:r>
            <a:r>
              <a:rPr lang="en-US" altLang="zh-CN" sz="2400" b="1" dirty="0">
                <a:solidFill>
                  <a:srgbClr val="000000"/>
                </a:solidFill>
                <a:latin typeface="黑体" pitchFamily="49" charset="-122"/>
                <a:ea typeface="黑体" pitchFamily="49" charset="-122"/>
              </a:rPr>
              <a:t>)</a:t>
            </a:r>
            <a:r>
              <a:rPr lang="zh-CN" altLang="en-US" sz="2400" b="1" dirty="0">
                <a:solidFill>
                  <a:srgbClr val="FF0000"/>
                </a:solidFill>
                <a:latin typeface="黑体" pitchFamily="49" charset="-122"/>
                <a:ea typeface="黑体" pitchFamily="49" charset="-122"/>
              </a:rPr>
              <a:t>蓧</a:t>
            </a:r>
            <a:r>
              <a:rPr lang="en-US" altLang="zh-CN" sz="2400" b="1" dirty="0">
                <a:solidFill>
                  <a:srgbClr val="000000"/>
                </a:solidFill>
                <a:latin typeface="黑体" pitchFamily="49" charset="-122"/>
                <a:ea typeface="黑体" pitchFamily="49" charset="-122"/>
              </a:rPr>
              <a:t>(</a:t>
            </a:r>
            <a:r>
              <a:rPr lang="en-US" altLang="zh-CN" sz="2400" b="1" dirty="0" err="1">
                <a:solidFill>
                  <a:srgbClr val="000000"/>
                </a:solidFill>
                <a:latin typeface="黑体" pitchFamily="49" charset="-122"/>
                <a:ea typeface="黑体" pitchFamily="49" charset="-122"/>
              </a:rPr>
              <a:t>di</a:t>
            </a:r>
            <a:r>
              <a:rPr lang="en-US" altLang="zh-CN" sz="2400" b="1" dirty="0" err="1">
                <a:solidFill>
                  <a:srgbClr val="000000"/>
                </a:solidFill>
                <a:latin typeface="Arial"/>
                <a:ea typeface="黑体" pitchFamily="49" charset="-122"/>
              </a:rPr>
              <a:t>à</a:t>
            </a:r>
            <a:r>
              <a:rPr lang="en-US" altLang="zh-CN" sz="2400" b="1" dirty="0" err="1">
                <a:solidFill>
                  <a:srgbClr val="000000"/>
                </a:solidFill>
                <a:latin typeface="黑体" pitchFamily="49" charset="-122"/>
                <a:ea typeface="黑体" pitchFamily="49" charset="-122"/>
              </a:rPr>
              <a:t>o</a:t>
            </a:r>
            <a:r>
              <a:rPr lang="en-US" altLang="zh-CN" sz="2400" b="1" dirty="0">
                <a:solidFill>
                  <a:srgbClr val="000000"/>
                </a:solidFill>
                <a:latin typeface="黑体" pitchFamily="49" charset="-122"/>
                <a:ea typeface="黑体" pitchFamily="49" charset="-122"/>
              </a:rPr>
              <a:t>) </a:t>
            </a:r>
            <a:r>
              <a:rPr lang="zh-CN" altLang="en-US" sz="2400" b="1" dirty="0">
                <a:solidFill>
                  <a:srgbClr val="000000"/>
                </a:solidFill>
                <a:latin typeface="黑体" pitchFamily="49" charset="-122"/>
                <a:ea typeface="黑体" pitchFamily="49" charset="-122"/>
              </a:rPr>
              <a:t>。子路问曰：</a:t>
            </a:r>
            <a:r>
              <a:rPr lang="zh-CN" altLang="en-US" sz="2400" b="1" dirty="0">
                <a:solidFill>
                  <a:srgbClr val="000000"/>
                </a:solidFill>
                <a:latin typeface="Arial"/>
                <a:ea typeface="黑体" pitchFamily="49" charset="-122"/>
              </a:rPr>
              <a:t>“</a:t>
            </a:r>
            <a:r>
              <a:rPr lang="zh-CN" altLang="en-US" sz="2400" b="1" dirty="0">
                <a:solidFill>
                  <a:srgbClr val="000000"/>
                </a:solidFill>
                <a:latin typeface="黑体" pitchFamily="49" charset="-122"/>
                <a:ea typeface="黑体" pitchFamily="49" charset="-122"/>
              </a:rPr>
              <a:t>子见夫子乎？</a:t>
            </a:r>
            <a:r>
              <a:rPr lang="zh-CN" altLang="en-US" sz="2400" b="1" dirty="0">
                <a:solidFill>
                  <a:srgbClr val="000000"/>
                </a:solidFill>
                <a:latin typeface="Arial"/>
                <a:ea typeface="黑体" pitchFamily="49" charset="-122"/>
              </a:rPr>
              <a:t>”</a:t>
            </a:r>
            <a:endParaRPr lang="zh-CN" altLang="en-US" sz="2400" b="1" dirty="0">
              <a:solidFill>
                <a:srgbClr val="000000"/>
              </a:solidFill>
              <a:latin typeface="黑体" pitchFamily="49" charset="-122"/>
              <a:ea typeface="黑体" pitchFamily="49" charset="-122"/>
            </a:endParaRPr>
          </a:p>
          <a:p>
            <a:pPr marL="0" indent="631825">
              <a:spcBef>
                <a:spcPct val="0"/>
              </a:spcBef>
              <a:buFontTx/>
              <a:buNone/>
            </a:pPr>
            <a:r>
              <a:rPr lang="zh-CN" altLang="en-US" sz="2400" b="1" dirty="0">
                <a:solidFill>
                  <a:srgbClr val="000000"/>
                </a:solidFill>
                <a:latin typeface="黑体" pitchFamily="49" charset="-122"/>
                <a:ea typeface="黑体" pitchFamily="49" charset="-122"/>
              </a:rPr>
              <a:t>丈人曰：</a:t>
            </a:r>
            <a:r>
              <a:rPr lang="zh-CN" altLang="en-US" sz="2400" b="1" dirty="0">
                <a:solidFill>
                  <a:srgbClr val="000000"/>
                </a:solidFill>
                <a:latin typeface="Arial"/>
                <a:ea typeface="黑体" pitchFamily="49" charset="-122"/>
              </a:rPr>
              <a:t>“</a:t>
            </a:r>
            <a:r>
              <a:rPr lang="zh-CN" altLang="en-US" sz="2400" b="1" dirty="0">
                <a:solidFill>
                  <a:srgbClr val="FF0000"/>
                </a:solidFill>
                <a:latin typeface="黑体" pitchFamily="49" charset="-122"/>
                <a:ea typeface="黑体" pitchFamily="49" charset="-122"/>
              </a:rPr>
              <a:t>四体不勤，五谷不分</a:t>
            </a:r>
            <a:r>
              <a:rPr lang="zh-CN" altLang="en-US" sz="2400" b="1" dirty="0">
                <a:solidFill>
                  <a:srgbClr val="000000"/>
                </a:solidFill>
                <a:latin typeface="黑体" pitchFamily="49" charset="-122"/>
                <a:ea typeface="黑体" pitchFamily="49" charset="-122"/>
              </a:rPr>
              <a:t>，孰为夫子？</a:t>
            </a:r>
            <a:r>
              <a:rPr lang="zh-CN" altLang="en-US" sz="2400" b="1" dirty="0">
                <a:solidFill>
                  <a:srgbClr val="000000"/>
                </a:solidFill>
                <a:latin typeface="Arial"/>
                <a:ea typeface="黑体" pitchFamily="49" charset="-122"/>
              </a:rPr>
              <a:t>”</a:t>
            </a:r>
            <a:r>
              <a:rPr lang="zh-CN" altLang="en-US" sz="2400" b="1" dirty="0">
                <a:solidFill>
                  <a:srgbClr val="000000"/>
                </a:solidFill>
                <a:latin typeface="黑体" pitchFamily="49" charset="-122"/>
                <a:ea typeface="黑体" pitchFamily="49" charset="-122"/>
              </a:rPr>
              <a:t>植其杖而</a:t>
            </a:r>
            <a:r>
              <a:rPr lang="zh-CN" altLang="en-US" sz="2400" b="1" dirty="0">
                <a:solidFill>
                  <a:srgbClr val="FF0000"/>
                </a:solidFill>
                <a:latin typeface="黑体" pitchFamily="49" charset="-122"/>
                <a:ea typeface="黑体" pitchFamily="49" charset="-122"/>
              </a:rPr>
              <a:t>芸</a:t>
            </a:r>
            <a:r>
              <a:rPr lang="zh-CN" altLang="en-US" sz="2400" b="1" dirty="0">
                <a:solidFill>
                  <a:srgbClr val="000000"/>
                </a:solidFill>
                <a:latin typeface="黑体" pitchFamily="49" charset="-122"/>
                <a:ea typeface="黑体" pitchFamily="49" charset="-122"/>
              </a:rPr>
              <a:t>。子路</a:t>
            </a:r>
            <a:r>
              <a:rPr lang="zh-CN" altLang="en-US" sz="2400" b="1" dirty="0">
                <a:solidFill>
                  <a:srgbClr val="FF0000"/>
                </a:solidFill>
                <a:latin typeface="黑体" pitchFamily="49" charset="-122"/>
                <a:ea typeface="黑体" pitchFamily="49" charset="-122"/>
              </a:rPr>
              <a:t>拱</a:t>
            </a:r>
            <a:r>
              <a:rPr lang="zh-CN" altLang="en-US" sz="2400" b="1" dirty="0">
                <a:solidFill>
                  <a:srgbClr val="000000"/>
                </a:solidFill>
                <a:latin typeface="黑体" pitchFamily="49" charset="-122"/>
                <a:ea typeface="黑体" pitchFamily="49" charset="-122"/>
              </a:rPr>
              <a:t>而立。</a:t>
            </a:r>
          </a:p>
        </p:txBody>
      </p:sp>
      <p:sp>
        <p:nvSpPr>
          <p:cNvPr id="20486" name="Text Box 6"/>
          <p:cNvSpPr txBox="1">
            <a:spLocks noChangeArrowheads="1"/>
          </p:cNvSpPr>
          <p:nvPr/>
        </p:nvSpPr>
        <p:spPr bwMode="auto">
          <a:xfrm>
            <a:off x="0" y="0"/>
            <a:ext cx="1331913" cy="584775"/>
          </a:xfrm>
          <a:prstGeom prst="rect">
            <a:avLst/>
          </a:prstGeom>
          <a:solidFill>
            <a:srgbClr val="C00000"/>
          </a:solidFill>
          <a:ln w="38100" algn="ctr">
            <a:solidFill>
              <a:schemeClr val="tx1"/>
            </a:solidFill>
            <a:miter lim="800000"/>
            <a:headEnd/>
            <a:tailEnd/>
          </a:ln>
          <a:effectLst/>
        </p:spPr>
        <p:txBody>
          <a:bodyPr>
            <a:spAutoFit/>
          </a:bodyPr>
          <a:lstStyle/>
          <a:p>
            <a:pPr marL="342900" indent="-342900">
              <a:spcBef>
                <a:spcPct val="50000"/>
              </a:spcBef>
            </a:pPr>
            <a:r>
              <a:rPr lang="zh-CN" altLang="en-US" sz="3200">
                <a:solidFill>
                  <a:srgbClr val="FFFF00"/>
                </a:solidFill>
                <a:latin typeface="黑体" pitchFamily="49" charset="-122"/>
                <a:ea typeface="黑体" pitchFamily="49" charset="-122"/>
              </a:rPr>
              <a:t>选文</a:t>
            </a:r>
            <a:r>
              <a:rPr lang="en-US" altLang="zh-CN" sz="3200">
                <a:solidFill>
                  <a:srgbClr val="FFFF00"/>
                </a:solidFill>
                <a:latin typeface="黑体" pitchFamily="49" charset="-122"/>
                <a:ea typeface="黑体" pitchFamily="49" charset="-122"/>
              </a:rPr>
              <a:t>4</a:t>
            </a:r>
          </a:p>
        </p:txBody>
      </p:sp>
      <p:sp>
        <p:nvSpPr>
          <p:cNvPr id="20487" name="Rectangle 7"/>
          <p:cNvSpPr>
            <a:spLocks noChangeArrowheads="1"/>
          </p:cNvSpPr>
          <p:nvPr/>
        </p:nvSpPr>
        <p:spPr bwMode="auto">
          <a:xfrm>
            <a:off x="214283" y="1571612"/>
            <a:ext cx="4286280" cy="4985980"/>
          </a:xfrm>
          <a:prstGeom prst="rect">
            <a:avLst/>
          </a:prstGeom>
          <a:noFill/>
          <a:ln w="9525" algn="ctr">
            <a:noFill/>
            <a:miter lim="800000"/>
            <a:headEnd/>
            <a:tailEnd/>
          </a:ln>
          <a:effectLst/>
        </p:spPr>
        <p:txBody>
          <a:bodyPr wrap="square">
            <a:spAutoFit/>
          </a:bodyPr>
          <a:lstStyle/>
          <a:p>
            <a:pPr marL="342900" indent="-342900">
              <a:spcBef>
                <a:spcPct val="0"/>
              </a:spcBef>
            </a:pPr>
            <a:r>
              <a:rPr kumimoji="1" lang="zh-CN" altLang="en-US" sz="2000" b="1" dirty="0">
                <a:latin typeface="幼圆" pitchFamily="49" charset="-122"/>
                <a:ea typeface="幼圆" pitchFamily="49" charset="-122"/>
              </a:rPr>
              <a:t>后，名词活用作动词，落在后面。</a:t>
            </a:r>
          </a:p>
          <a:p>
            <a:pPr marL="342900" indent="-342900">
              <a:spcBef>
                <a:spcPct val="0"/>
              </a:spcBef>
            </a:pPr>
            <a:r>
              <a:rPr kumimoji="1" lang="zh-CN" altLang="en-US" sz="2000" b="1" dirty="0">
                <a:latin typeface="幼圆" pitchFamily="49" charset="-122"/>
                <a:ea typeface="幼圆" pitchFamily="49" charset="-122"/>
              </a:rPr>
              <a:t>丈人，古代对长辈的尊称。 </a:t>
            </a:r>
            <a:endParaRPr kumimoji="1" lang="zh-CN" altLang="en-US" sz="1400" b="1" dirty="0">
              <a:latin typeface="幼圆" pitchFamily="49" charset="-122"/>
              <a:ea typeface="幼圆" pitchFamily="49" charset="-122"/>
            </a:endParaRPr>
          </a:p>
          <a:p>
            <a:pPr marL="342900" indent="-342900">
              <a:spcBef>
                <a:spcPct val="0"/>
              </a:spcBef>
            </a:pPr>
            <a:r>
              <a:rPr kumimoji="1" lang="zh-CN" altLang="en-US" sz="2000" b="1" dirty="0">
                <a:latin typeface="幼圆" pitchFamily="49" charset="-122"/>
                <a:ea typeface="幼圆" pitchFamily="49" charset="-122"/>
              </a:rPr>
              <a:t>蓧，古代耘田所用的竹器。 </a:t>
            </a:r>
            <a:endParaRPr kumimoji="1" lang="zh-CN" altLang="en-US" sz="2000" b="1" dirty="0">
              <a:solidFill>
                <a:srgbClr val="9933FF"/>
              </a:solidFill>
              <a:latin typeface="幼圆" pitchFamily="49" charset="-122"/>
              <a:ea typeface="幼圆" pitchFamily="49" charset="-122"/>
            </a:endParaRPr>
          </a:p>
          <a:p>
            <a:pPr marL="342900" indent="-342900">
              <a:spcBef>
                <a:spcPct val="0"/>
              </a:spcBef>
            </a:pPr>
            <a:r>
              <a:rPr kumimoji="1" lang="zh-CN" altLang="en-US" sz="1800" b="1" dirty="0">
                <a:latin typeface="幼圆" pitchFamily="49" charset="-122"/>
                <a:ea typeface="幼圆" pitchFamily="49" charset="-122"/>
              </a:rPr>
              <a:t>五谷指稻、麦、黍、稷、菽。 </a:t>
            </a:r>
            <a:endParaRPr kumimoji="1" lang="zh-CN" altLang="en-US" sz="1200" b="1" dirty="0">
              <a:latin typeface="幼圆" pitchFamily="49" charset="-122"/>
              <a:ea typeface="幼圆" pitchFamily="49" charset="-122"/>
            </a:endParaRPr>
          </a:p>
          <a:p>
            <a:pPr marL="342900" indent="-342900">
              <a:spcBef>
                <a:spcPct val="0"/>
              </a:spcBef>
            </a:pPr>
            <a:r>
              <a:rPr kumimoji="1" lang="zh-CN" altLang="en-US" sz="2000" b="1" dirty="0" smtClean="0">
                <a:latin typeface="幼圆" pitchFamily="49" charset="-122"/>
                <a:ea typeface="幼圆" pitchFamily="49" charset="-122"/>
              </a:rPr>
              <a:t>不分，不能区别早晚干湿一一播种。</a:t>
            </a:r>
            <a:endParaRPr kumimoji="1" lang="en-US" altLang="zh-CN" sz="2000" b="1" dirty="0" smtClean="0">
              <a:latin typeface="幼圆" pitchFamily="49" charset="-122"/>
              <a:ea typeface="幼圆" pitchFamily="49" charset="-122"/>
            </a:endParaRPr>
          </a:p>
          <a:p>
            <a:pPr marL="342900" indent="-342900">
              <a:spcBef>
                <a:spcPct val="0"/>
              </a:spcBef>
            </a:pPr>
            <a:r>
              <a:rPr kumimoji="1" lang="zh-CN" altLang="en-US" sz="2000" b="1" dirty="0" smtClean="0">
                <a:latin typeface="幼圆" pitchFamily="49" charset="-122"/>
                <a:ea typeface="幼圆" pitchFamily="49" charset="-122"/>
              </a:rPr>
              <a:t>四体不勤</a:t>
            </a:r>
            <a:r>
              <a:rPr kumimoji="1" lang="zh-CN" altLang="en-US" sz="2000" b="1" dirty="0">
                <a:latin typeface="幼圆" pitchFamily="49" charset="-122"/>
                <a:ea typeface="幼圆" pitchFamily="49" charset="-122"/>
              </a:rPr>
              <a:t>，五谷不分：一说这是丈人指自己</a:t>
            </a:r>
            <a:r>
              <a:rPr kumimoji="1" lang="zh-CN" altLang="en-US" sz="2000" b="1" dirty="0" smtClean="0">
                <a:latin typeface="幼圆" pitchFamily="49" charset="-122"/>
                <a:ea typeface="幼圆" pitchFamily="49" charset="-122"/>
              </a:rPr>
              <a:t>。意</a:t>
            </a:r>
            <a:r>
              <a:rPr kumimoji="1" lang="zh-CN" altLang="en-US" sz="2000" b="1" dirty="0">
                <a:latin typeface="幼圆" pitchFamily="49" charset="-122"/>
                <a:ea typeface="幼圆" pitchFamily="49" charset="-122"/>
              </a:rPr>
              <a:t>为：我忙于播种五谷，没有闲暇，怎知你夫子是谁</a:t>
            </a:r>
            <a:r>
              <a:rPr kumimoji="1" lang="zh-CN" altLang="en-US" sz="2000" b="1" dirty="0" smtClean="0">
                <a:latin typeface="幼圆" pitchFamily="49" charset="-122"/>
                <a:ea typeface="幼圆" pitchFamily="49" charset="-122"/>
              </a:rPr>
              <a:t>？    </a:t>
            </a:r>
            <a:r>
              <a:rPr kumimoji="1" lang="zh-CN" altLang="en-US" sz="2000" b="1" dirty="0" smtClean="0">
                <a:solidFill>
                  <a:srgbClr val="0000FF"/>
                </a:solidFill>
                <a:latin typeface="幼圆" pitchFamily="49" charset="-122"/>
                <a:ea typeface="幼圆" pitchFamily="49" charset="-122"/>
              </a:rPr>
              <a:t>另</a:t>
            </a:r>
            <a:r>
              <a:rPr kumimoji="1" lang="zh-CN" altLang="en-US" sz="2000" b="1" dirty="0">
                <a:solidFill>
                  <a:srgbClr val="0000FF"/>
                </a:solidFill>
                <a:latin typeface="幼圆" pitchFamily="49" charset="-122"/>
                <a:ea typeface="幼圆" pitchFamily="49" charset="-122"/>
              </a:rPr>
              <a:t>一说是丈人责备子路。说子路手脚不勤，五谷不分。</a:t>
            </a:r>
            <a:r>
              <a:rPr kumimoji="1" lang="zh-CN" altLang="en-US" sz="2000" b="1" dirty="0">
                <a:latin typeface="幼圆" pitchFamily="49" charset="-122"/>
                <a:ea typeface="幼圆" pitchFamily="49" charset="-122"/>
              </a:rPr>
              <a:t>多数人持第二种说法。我们以为，子路与丈人刚说了一句话，丈人并不知道子路是否真的四体不勤，五谷不分，没有可能说出这样的话。所以，我们同意第一种说法。 </a:t>
            </a:r>
            <a:endParaRPr kumimoji="1" lang="zh-CN" altLang="en-US" sz="2000" b="1" dirty="0">
              <a:solidFill>
                <a:srgbClr val="9933FF"/>
              </a:solidFill>
              <a:latin typeface="幼圆" pitchFamily="49" charset="-122"/>
              <a:ea typeface="幼圆" pitchFamily="49" charset="-122"/>
            </a:endParaRPr>
          </a:p>
          <a:p>
            <a:pPr marL="342900" indent="-342900">
              <a:spcBef>
                <a:spcPct val="0"/>
              </a:spcBef>
            </a:pPr>
            <a:r>
              <a:rPr kumimoji="1" lang="zh-CN" altLang="en-US" sz="2000" b="1" dirty="0">
                <a:latin typeface="幼圆" pitchFamily="49" charset="-122"/>
                <a:ea typeface="幼圆" pitchFamily="49" charset="-122"/>
              </a:rPr>
              <a:t>芸，通“耘”，除草。</a:t>
            </a:r>
          </a:p>
        </p:txBody>
      </p:sp>
      <p:sp>
        <p:nvSpPr>
          <p:cNvPr id="20488" name="Rectangle 8"/>
          <p:cNvSpPr>
            <a:spLocks noChangeArrowheads="1"/>
          </p:cNvSpPr>
          <p:nvPr/>
        </p:nvSpPr>
        <p:spPr bwMode="auto">
          <a:xfrm>
            <a:off x="4714844" y="1857364"/>
            <a:ext cx="4429156" cy="4524315"/>
          </a:xfrm>
          <a:prstGeom prst="rect">
            <a:avLst/>
          </a:prstGeom>
          <a:solidFill>
            <a:srgbClr val="FFFF00"/>
          </a:solidFill>
          <a:ln w="9525" algn="ctr">
            <a:noFill/>
            <a:miter lim="800000"/>
            <a:headEnd/>
            <a:tailEnd/>
          </a:ln>
          <a:effectLst/>
        </p:spPr>
        <p:txBody>
          <a:bodyPr wrap="square">
            <a:spAutoFit/>
          </a:bodyPr>
          <a:lstStyle/>
          <a:p>
            <a:pPr indent="631825"/>
            <a:r>
              <a:rPr kumimoji="1" lang="zh-CN" altLang="en-US" sz="2400" dirty="0">
                <a:solidFill>
                  <a:srgbClr val="0000FF"/>
                </a:solidFill>
                <a:latin typeface="华文中宋" pitchFamily="2" charset="-122"/>
                <a:ea typeface="华文中宋" pitchFamily="2" charset="-122"/>
              </a:rPr>
              <a:t>子路跟随孔子出行，落在了后面，遇到一个老年男子，用拐杖挑着除草的工具</a:t>
            </a:r>
            <a:r>
              <a:rPr kumimoji="1" lang="zh-CN" altLang="en-US" sz="2400" dirty="0" smtClean="0">
                <a:solidFill>
                  <a:srgbClr val="0000FF"/>
                </a:solidFill>
                <a:latin typeface="华文中宋" pitchFamily="2" charset="-122"/>
                <a:ea typeface="华文中宋" pitchFamily="2" charset="-122"/>
              </a:rPr>
              <a:t>。</a:t>
            </a:r>
            <a:endParaRPr kumimoji="1" lang="en-US" altLang="zh-CN" sz="2400" dirty="0" smtClean="0">
              <a:solidFill>
                <a:srgbClr val="0000FF"/>
              </a:solidFill>
              <a:latin typeface="华文中宋" pitchFamily="2" charset="-122"/>
              <a:ea typeface="华文中宋" pitchFamily="2" charset="-122"/>
            </a:endParaRPr>
          </a:p>
          <a:p>
            <a:pPr indent="631825"/>
            <a:r>
              <a:rPr kumimoji="1" lang="zh-CN" altLang="en-US" sz="2400" dirty="0" smtClean="0">
                <a:solidFill>
                  <a:srgbClr val="0000FF"/>
                </a:solidFill>
                <a:latin typeface="华文中宋" pitchFamily="2" charset="-122"/>
                <a:ea typeface="华文中宋" pitchFamily="2" charset="-122"/>
              </a:rPr>
              <a:t>子</a:t>
            </a:r>
            <a:r>
              <a:rPr kumimoji="1" lang="zh-CN" altLang="en-US" sz="2400" dirty="0">
                <a:solidFill>
                  <a:srgbClr val="0000FF"/>
                </a:solidFill>
                <a:latin typeface="华文中宋" pitchFamily="2" charset="-122"/>
                <a:ea typeface="华文中宋" pitchFamily="2" charset="-122"/>
              </a:rPr>
              <a:t>路问道：“你看到我的老师吗？”</a:t>
            </a:r>
          </a:p>
          <a:p>
            <a:pPr indent="631825"/>
            <a:r>
              <a:rPr kumimoji="1" lang="zh-CN" altLang="en-US" sz="2400" dirty="0">
                <a:solidFill>
                  <a:srgbClr val="0000FF"/>
                </a:solidFill>
                <a:latin typeface="华文中宋" pitchFamily="2" charset="-122"/>
                <a:ea typeface="华文中宋" pitchFamily="2" charset="-122"/>
              </a:rPr>
              <a:t>老丈说：“我手脚不停地劳作，五谷还来不及播种，哪里顾得上你的老师是谁？</a:t>
            </a:r>
            <a:r>
              <a:rPr kumimoji="1" lang="zh-CN" altLang="en-US" sz="2400" dirty="0" smtClean="0">
                <a:solidFill>
                  <a:srgbClr val="0000FF"/>
                </a:solidFill>
                <a:latin typeface="华文中宋" pitchFamily="2" charset="-122"/>
                <a:ea typeface="华文中宋" pitchFamily="2" charset="-122"/>
              </a:rPr>
              <a:t>”</a:t>
            </a:r>
            <a:endParaRPr kumimoji="1" lang="en-US" altLang="zh-CN" sz="2400" dirty="0" smtClean="0">
              <a:solidFill>
                <a:srgbClr val="0000FF"/>
              </a:solidFill>
              <a:latin typeface="华文中宋" pitchFamily="2" charset="-122"/>
              <a:ea typeface="华文中宋" pitchFamily="2" charset="-122"/>
            </a:endParaRPr>
          </a:p>
          <a:p>
            <a:pPr indent="631825"/>
            <a:r>
              <a:rPr kumimoji="1" lang="zh-CN" altLang="en-US" sz="2400" dirty="0" smtClean="0">
                <a:solidFill>
                  <a:srgbClr val="0000FF"/>
                </a:solidFill>
                <a:latin typeface="华文中宋" pitchFamily="2" charset="-122"/>
                <a:ea typeface="华文中宋" pitchFamily="2" charset="-122"/>
              </a:rPr>
              <a:t>说</a:t>
            </a:r>
            <a:r>
              <a:rPr kumimoji="1" lang="zh-CN" altLang="en-US" sz="2400" dirty="0">
                <a:solidFill>
                  <a:srgbClr val="0000FF"/>
                </a:solidFill>
                <a:latin typeface="华文中宋" pitchFamily="2" charset="-122"/>
                <a:ea typeface="华文中宋" pitchFamily="2" charset="-122"/>
              </a:rPr>
              <a:t>完，便把他的拐杖插在田头去除草。</a:t>
            </a:r>
          </a:p>
          <a:p>
            <a:pPr indent="631825"/>
            <a:r>
              <a:rPr kumimoji="1" lang="zh-CN" altLang="en-US" sz="2400" dirty="0">
                <a:solidFill>
                  <a:srgbClr val="0000FF"/>
                </a:solidFill>
                <a:latin typeface="华文中宋" pitchFamily="2" charset="-122"/>
                <a:ea typeface="华文中宋" pitchFamily="2" charset="-122"/>
              </a:rPr>
              <a:t>子路拱着手恭敬地站在一旁。</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8">
                                            <p:txEl>
                                              <p:pRg st="0" end="0"/>
                                            </p:txEl>
                                          </p:spTgt>
                                        </p:tgtEl>
                                        <p:attrNameLst>
                                          <p:attrName>style.visibility</p:attrName>
                                        </p:attrNameLst>
                                      </p:cBhvr>
                                      <p:to>
                                        <p:strVal val="visible"/>
                                      </p:to>
                                    </p:set>
                                    <p:animEffect transition="in" filter="blinds(horizontal)">
                                      <p:cBhvr>
                                        <p:cTn id="7" dur="500"/>
                                        <p:tgtEl>
                                          <p:spTgt spid="2048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88">
                                            <p:txEl>
                                              <p:pRg st="1" end="1"/>
                                            </p:txEl>
                                          </p:spTgt>
                                        </p:tgtEl>
                                        <p:attrNameLst>
                                          <p:attrName>style.visibility</p:attrName>
                                        </p:attrNameLst>
                                      </p:cBhvr>
                                      <p:to>
                                        <p:strVal val="visible"/>
                                      </p:to>
                                    </p:set>
                                    <p:animEffect transition="in" filter="blinds(horizontal)">
                                      <p:cBhvr>
                                        <p:cTn id="12" dur="500"/>
                                        <p:tgtEl>
                                          <p:spTgt spid="2048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488">
                                            <p:txEl>
                                              <p:pRg st="2" end="2"/>
                                            </p:txEl>
                                          </p:spTgt>
                                        </p:tgtEl>
                                        <p:attrNameLst>
                                          <p:attrName>style.visibility</p:attrName>
                                        </p:attrNameLst>
                                      </p:cBhvr>
                                      <p:to>
                                        <p:strVal val="visible"/>
                                      </p:to>
                                    </p:set>
                                    <p:animEffect transition="in" filter="blinds(horizontal)">
                                      <p:cBhvr>
                                        <p:cTn id="17" dur="500"/>
                                        <p:tgtEl>
                                          <p:spTgt spid="2048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488">
                                            <p:txEl>
                                              <p:pRg st="3" end="3"/>
                                            </p:txEl>
                                          </p:spTgt>
                                        </p:tgtEl>
                                        <p:attrNameLst>
                                          <p:attrName>style.visibility</p:attrName>
                                        </p:attrNameLst>
                                      </p:cBhvr>
                                      <p:to>
                                        <p:strVal val="visible"/>
                                      </p:to>
                                    </p:set>
                                    <p:animEffect transition="in" filter="blinds(horizontal)">
                                      <p:cBhvr>
                                        <p:cTn id="22" dur="500"/>
                                        <p:tgtEl>
                                          <p:spTgt spid="2048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488">
                                            <p:txEl>
                                              <p:pRg st="4" end="4"/>
                                            </p:txEl>
                                          </p:spTgt>
                                        </p:tgtEl>
                                        <p:attrNameLst>
                                          <p:attrName>style.visibility</p:attrName>
                                        </p:attrNameLst>
                                      </p:cBhvr>
                                      <p:to>
                                        <p:strVal val="visible"/>
                                      </p:to>
                                    </p:set>
                                    <p:animEffect transition="in" filter="blinds(horizontal)">
                                      <p:cBhvr>
                                        <p:cTn id="27" dur="500"/>
                                        <p:tgtEl>
                                          <p:spTgt spid="2048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4"/>
          <p:cNvSpPr>
            <a:spLocks noChangeArrowheads="1"/>
          </p:cNvSpPr>
          <p:nvPr/>
        </p:nvSpPr>
        <p:spPr bwMode="auto">
          <a:xfrm>
            <a:off x="539750" y="476250"/>
            <a:ext cx="8208963" cy="5232202"/>
          </a:xfrm>
          <a:prstGeom prst="rect">
            <a:avLst/>
          </a:prstGeom>
          <a:solidFill>
            <a:srgbClr val="CCFFCC">
              <a:alpha val="27000"/>
            </a:srgbClr>
          </a:solidFill>
          <a:ln w="28575" algn="ctr">
            <a:noFill/>
            <a:miter lim="800000"/>
            <a:headEnd/>
            <a:tailEnd/>
          </a:ln>
          <a:effectLst/>
        </p:spPr>
        <p:txBody>
          <a:bodyPr anchor="ctr">
            <a:spAutoFit/>
          </a:bodyPr>
          <a:lstStyle/>
          <a:p>
            <a:pPr>
              <a:spcBef>
                <a:spcPct val="0"/>
              </a:spcBef>
            </a:pPr>
            <a:r>
              <a:rPr lang="en-US" altLang="zh-CN" sz="5400" dirty="0"/>
              <a:t>     </a:t>
            </a:r>
            <a:r>
              <a:rPr lang="en-US" altLang="zh-CN" sz="2800" dirty="0">
                <a:latin typeface="Arial"/>
                <a:ea typeface="黑体" pitchFamily="49" charset="-122"/>
              </a:rPr>
              <a:t>“</a:t>
            </a:r>
            <a:r>
              <a:rPr lang="zh-CN" altLang="en-US" sz="2800" dirty="0">
                <a:solidFill>
                  <a:srgbClr val="3333CC"/>
                </a:solidFill>
                <a:latin typeface="楷体_GB2312" pitchFamily="49" charset="-122"/>
                <a:ea typeface="楷体_GB2312" pitchFamily="49" charset="-122"/>
              </a:rPr>
              <a:t>高山仰止，景行行止</a:t>
            </a:r>
            <a:r>
              <a:rPr lang="zh-CN" altLang="en-US" sz="2800" dirty="0">
                <a:latin typeface="Arial"/>
                <a:ea typeface="黑体" pitchFamily="49" charset="-122"/>
              </a:rPr>
              <a:t>”</a:t>
            </a:r>
            <a:r>
              <a:rPr lang="zh-CN" altLang="en-US" sz="2800" dirty="0">
                <a:latin typeface="黑体" pitchFamily="49" charset="-122"/>
                <a:ea typeface="黑体" pitchFamily="49" charset="-122"/>
              </a:rPr>
              <a:t>出自</a:t>
            </a:r>
            <a:r>
              <a:rPr lang="en-US" altLang="zh-CN" sz="2800" dirty="0">
                <a:latin typeface="黑体" pitchFamily="49" charset="-122"/>
                <a:ea typeface="黑体" pitchFamily="49" charset="-122"/>
              </a:rPr>
              <a:t>《</a:t>
            </a:r>
            <a:r>
              <a:rPr lang="zh-CN" altLang="en-US" sz="2800" dirty="0">
                <a:latin typeface="黑体" pitchFamily="49" charset="-122"/>
                <a:ea typeface="黑体" pitchFamily="49" charset="-122"/>
              </a:rPr>
              <a:t>诗经</a:t>
            </a:r>
            <a:r>
              <a:rPr lang="en-US" altLang="zh-CN" sz="2800" dirty="0">
                <a:latin typeface="Arial"/>
                <a:ea typeface="黑体" pitchFamily="49" charset="-122"/>
              </a:rPr>
              <a:t>·</a:t>
            </a:r>
            <a:r>
              <a:rPr lang="zh-CN" altLang="en-US" sz="2800" dirty="0">
                <a:latin typeface="黑体" pitchFamily="49" charset="-122"/>
                <a:ea typeface="黑体" pitchFamily="49" charset="-122"/>
              </a:rPr>
              <a:t>小雅</a:t>
            </a:r>
            <a:r>
              <a:rPr lang="en-US" altLang="zh-CN" sz="2800" dirty="0">
                <a:latin typeface="Arial"/>
                <a:ea typeface="黑体" pitchFamily="49" charset="-122"/>
              </a:rPr>
              <a:t>·</a:t>
            </a:r>
            <a:r>
              <a:rPr lang="zh-CN" altLang="en-US" sz="2800" dirty="0">
                <a:latin typeface="黑体" pitchFamily="49" charset="-122"/>
                <a:ea typeface="黑体" pitchFamily="49" charset="-122"/>
              </a:rPr>
              <a:t>车辖</a:t>
            </a:r>
            <a:r>
              <a:rPr lang="en-US" altLang="zh-CN" sz="2800" dirty="0">
                <a:latin typeface="黑体" pitchFamily="49" charset="-122"/>
                <a:ea typeface="黑体" pitchFamily="49" charset="-122"/>
              </a:rPr>
              <a:t>》</a:t>
            </a:r>
            <a:r>
              <a:rPr lang="zh-CN" altLang="en-US" sz="2800" dirty="0">
                <a:latin typeface="黑体" pitchFamily="49" charset="-122"/>
                <a:ea typeface="黑体" pitchFamily="49" charset="-122"/>
              </a:rPr>
              <a:t>。</a:t>
            </a:r>
          </a:p>
          <a:p>
            <a:pPr>
              <a:spcBef>
                <a:spcPct val="0"/>
              </a:spcBef>
            </a:pPr>
            <a:r>
              <a:rPr lang="zh-CN" altLang="en-US" sz="2800" dirty="0">
                <a:latin typeface="黑体" pitchFamily="49" charset="-122"/>
                <a:ea typeface="黑体" pitchFamily="49" charset="-122"/>
              </a:rPr>
              <a:t>   司马迁</a:t>
            </a:r>
            <a:r>
              <a:rPr lang="en-US" altLang="zh-CN" sz="2800" dirty="0">
                <a:latin typeface="黑体" pitchFamily="49" charset="-122"/>
                <a:ea typeface="黑体" pitchFamily="49" charset="-122"/>
              </a:rPr>
              <a:t>《</a:t>
            </a:r>
            <a:r>
              <a:rPr lang="zh-CN" altLang="en-US" sz="2800" dirty="0">
                <a:latin typeface="黑体" pitchFamily="49" charset="-122"/>
                <a:ea typeface="黑体" pitchFamily="49" charset="-122"/>
              </a:rPr>
              <a:t>史记</a:t>
            </a:r>
            <a:r>
              <a:rPr lang="en-US" altLang="zh-CN" sz="2800" dirty="0">
                <a:latin typeface="Arial"/>
                <a:ea typeface="黑体" pitchFamily="49" charset="-122"/>
              </a:rPr>
              <a:t>·</a:t>
            </a:r>
            <a:r>
              <a:rPr lang="zh-CN" altLang="en-US" sz="2800" dirty="0">
                <a:latin typeface="黑体" pitchFamily="49" charset="-122"/>
                <a:ea typeface="黑体" pitchFamily="49" charset="-122"/>
              </a:rPr>
              <a:t>孔子世家</a:t>
            </a:r>
            <a:r>
              <a:rPr lang="en-US" altLang="zh-CN" sz="2800" dirty="0">
                <a:latin typeface="黑体" pitchFamily="49" charset="-122"/>
                <a:ea typeface="黑体" pitchFamily="49" charset="-122"/>
              </a:rPr>
              <a:t>》</a:t>
            </a:r>
            <a:r>
              <a:rPr lang="zh-CN" altLang="en-US" sz="2800" dirty="0">
                <a:latin typeface="黑体" pitchFamily="49" charset="-122"/>
                <a:ea typeface="黑体" pitchFamily="49" charset="-122"/>
              </a:rPr>
              <a:t>专门引以赞美孔子：</a:t>
            </a:r>
            <a:r>
              <a:rPr lang="zh-CN" altLang="en-US" sz="2800" dirty="0">
                <a:latin typeface="Arial"/>
                <a:ea typeface="黑体" pitchFamily="49" charset="-122"/>
              </a:rPr>
              <a:t>“</a:t>
            </a:r>
            <a:r>
              <a:rPr lang="en-US" altLang="zh-CN" sz="2800" dirty="0">
                <a:solidFill>
                  <a:srgbClr val="3333CC"/>
                </a:solidFill>
                <a:latin typeface="楷体_GB2312" pitchFamily="49" charset="-122"/>
                <a:ea typeface="楷体_GB2312" pitchFamily="49" charset="-122"/>
              </a:rPr>
              <a:t>《</a:t>
            </a:r>
            <a:r>
              <a:rPr lang="zh-CN" altLang="en-US" sz="2800" dirty="0">
                <a:solidFill>
                  <a:srgbClr val="3333CC"/>
                </a:solidFill>
                <a:latin typeface="楷体_GB2312" pitchFamily="49" charset="-122"/>
                <a:ea typeface="楷体_GB2312" pitchFamily="49" charset="-122"/>
              </a:rPr>
              <a:t>诗</a:t>
            </a:r>
            <a:r>
              <a:rPr lang="en-US" altLang="zh-CN" sz="2800" dirty="0">
                <a:solidFill>
                  <a:srgbClr val="3333CC"/>
                </a:solidFill>
                <a:latin typeface="楷体_GB2312" pitchFamily="49" charset="-122"/>
                <a:ea typeface="楷体_GB2312" pitchFamily="49" charset="-122"/>
              </a:rPr>
              <a:t>》</a:t>
            </a:r>
            <a:r>
              <a:rPr lang="zh-CN" altLang="en-US" sz="2800" dirty="0">
                <a:solidFill>
                  <a:srgbClr val="3333CC"/>
                </a:solidFill>
                <a:latin typeface="楷体_GB2312" pitchFamily="49" charset="-122"/>
                <a:ea typeface="楷体_GB2312" pitchFamily="49" charset="-122"/>
              </a:rPr>
              <a:t>有之：</a:t>
            </a:r>
            <a:r>
              <a:rPr lang="zh-CN" altLang="en-US" sz="2800" dirty="0">
                <a:solidFill>
                  <a:srgbClr val="3333CC"/>
                </a:solidFill>
                <a:latin typeface="Arial"/>
                <a:ea typeface="楷体_GB2312" pitchFamily="49" charset="-122"/>
              </a:rPr>
              <a:t>‘</a:t>
            </a:r>
            <a:r>
              <a:rPr lang="zh-CN" altLang="en-US" sz="2800" dirty="0">
                <a:solidFill>
                  <a:srgbClr val="3333CC"/>
                </a:solidFill>
                <a:latin typeface="楷体_GB2312" pitchFamily="49" charset="-122"/>
                <a:ea typeface="楷体_GB2312" pitchFamily="49" charset="-122"/>
              </a:rPr>
              <a:t>高山仰止，景行行止。虽不能至，然心向往之</a:t>
            </a:r>
            <a:r>
              <a:rPr lang="zh-CN" altLang="en-US" sz="2800" dirty="0">
                <a:latin typeface="黑体" pitchFamily="49" charset="-122"/>
                <a:ea typeface="黑体" pitchFamily="49" charset="-122"/>
              </a:rPr>
              <a:t>。</a:t>
            </a:r>
            <a:r>
              <a:rPr lang="zh-CN" altLang="en-US" sz="2800" dirty="0">
                <a:latin typeface="Arial"/>
                <a:ea typeface="黑体" pitchFamily="49" charset="-122"/>
              </a:rPr>
              <a:t>”</a:t>
            </a:r>
            <a:endParaRPr lang="zh-CN" altLang="en-US" sz="2800" dirty="0">
              <a:latin typeface="黑体" pitchFamily="49" charset="-122"/>
              <a:ea typeface="黑体" pitchFamily="49" charset="-122"/>
            </a:endParaRPr>
          </a:p>
          <a:p>
            <a:pPr>
              <a:spcBef>
                <a:spcPct val="0"/>
              </a:spcBef>
            </a:pPr>
            <a:r>
              <a:rPr lang="zh-CN" altLang="en-US" sz="2800" dirty="0">
                <a:latin typeface="黑体" pitchFamily="49" charset="-122"/>
                <a:ea typeface="黑体" pitchFamily="49" charset="-122"/>
              </a:rPr>
              <a:t>    汉郑玄注解说：</a:t>
            </a:r>
            <a:r>
              <a:rPr lang="zh-CN" altLang="en-US" sz="2800" dirty="0">
                <a:latin typeface="Arial"/>
                <a:ea typeface="黑体" pitchFamily="49" charset="-122"/>
              </a:rPr>
              <a:t>“</a:t>
            </a:r>
            <a:r>
              <a:rPr lang="zh-CN" altLang="en-US" sz="2800" dirty="0">
                <a:latin typeface="黑体" pitchFamily="49" charset="-122"/>
                <a:ea typeface="黑体" pitchFamily="49" charset="-122"/>
              </a:rPr>
              <a:t>古人有高德者则慕仰之，有明行者则而行之。</a:t>
            </a:r>
            <a:r>
              <a:rPr lang="zh-CN" altLang="en-US" sz="2800" dirty="0">
                <a:latin typeface="Arial"/>
                <a:ea typeface="黑体" pitchFamily="49" charset="-122"/>
              </a:rPr>
              <a:t>”</a:t>
            </a:r>
            <a:endParaRPr lang="zh-CN" altLang="en-US" sz="2800" dirty="0">
              <a:latin typeface="黑体" pitchFamily="49" charset="-122"/>
              <a:ea typeface="黑体" pitchFamily="49" charset="-122"/>
            </a:endParaRPr>
          </a:p>
          <a:p>
            <a:pPr>
              <a:spcBef>
                <a:spcPct val="0"/>
              </a:spcBef>
            </a:pPr>
            <a:r>
              <a:rPr lang="zh-CN" altLang="en-US" sz="2800" dirty="0">
                <a:latin typeface="黑体" pitchFamily="49" charset="-122"/>
                <a:ea typeface="黑体" pitchFamily="49" charset="-122"/>
              </a:rPr>
              <a:t>    郑玄把</a:t>
            </a:r>
            <a:r>
              <a:rPr lang="zh-CN" altLang="en-US" sz="2800" dirty="0">
                <a:latin typeface="Arial"/>
                <a:ea typeface="黑体" pitchFamily="49" charset="-122"/>
              </a:rPr>
              <a:t>“</a:t>
            </a:r>
            <a:r>
              <a:rPr lang="zh-CN" altLang="en-US" sz="2800" dirty="0">
                <a:latin typeface="黑体" pitchFamily="49" charset="-122"/>
                <a:ea typeface="黑体" pitchFamily="49" charset="-122"/>
              </a:rPr>
              <a:t>高山</a:t>
            </a:r>
            <a:r>
              <a:rPr lang="zh-CN" altLang="en-US" sz="2800" dirty="0">
                <a:latin typeface="Arial"/>
                <a:ea typeface="黑体" pitchFamily="49" charset="-122"/>
              </a:rPr>
              <a:t>”</a:t>
            </a:r>
            <a:r>
              <a:rPr lang="zh-CN" altLang="en-US" sz="2800" dirty="0">
                <a:latin typeface="黑体" pitchFamily="49" charset="-122"/>
                <a:ea typeface="黑体" pitchFamily="49" charset="-122"/>
              </a:rPr>
              <a:t>比喻崇高的道德，</a:t>
            </a:r>
            <a:r>
              <a:rPr lang="zh-CN" altLang="en-US" sz="2800" dirty="0">
                <a:latin typeface="Arial"/>
                <a:ea typeface="黑体" pitchFamily="49" charset="-122"/>
              </a:rPr>
              <a:t>“</a:t>
            </a:r>
            <a:r>
              <a:rPr lang="zh-CN" altLang="en-US" sz="2800" dirty="0">
                <a:latin typeface="黑体" pitchFamily="49" charset="-122"/>
                <a:ea typeface="黑体" pitchFamily="49" charset="-122"/>
              </a:rPr>
              <a:t>仰</a:t>
            </a:r>
            <a:r>
              <a:rPr lang="zh-CN" altLang="en-US" sz="2800" dirty="0">
                <a:latin typeface="Arial"/>
                <a:ea typeface="黑体" pitchFamily="49" charset="-122"/>
              </a:rPr>
              <a:t>”</a:t>
            </a:r>
            <a:r>
              <a:rPr lang="zh-CN" altLang="en-US" sz="2800" dirty="0">
                <a:latin typeface="黑体" pitchFamily="49" charset="-122"/>
                <a:ea typeface="黑体" pitchFamily="49" charset="-122"/>
              </a:rPr>
              <a:t>是慕仰；</a:t>
            </a:r>
            <a:r>
              <a:rPr lang="zh-CN" altLang="en-US" sz="2800" dirty="0">
                <a:latin typeface="Arial"/>
                <a:ea typeface="黑体" pitchFamily="49" charset="-122"/>
              </a:rPr>
              <a:t>“</a:t>
            </a:r>
            <a:r>
              <a:rPr lang="zh-CN" altLang="en-US" sz="2800" dirty="0">
                <a:latin typeface="黑体" pitchFamily="49" charset="-122"/>
                <a:ea typeface="黑体" pitchFamily="49" charset="-122"/>
              </a:rPr>
              <a:t>景行</a:t>
            </a:r>
            <a:r>
              <a:rPr lang="zh-CN" altLang="en-US" sz="2800" dirty="0">
                <a:latin typeface="Arial"/>
                <a:ea typeface="黑体" pitchFamily="49" charset="-122"/>
              </a:rPr>
              <a:t>”</a:t>
            </a:r>
            <a:r>
              <a:rPr lang="zh-CN" altLang="en-US" sz="2800" dirty="0">
                <a:latin typeface="黑体" pitchFamily="49" charset="-122"/>
                <a:ea typeface="黑体" pitchFamily="49" charset="-122"/>
              </a:rPr>
              <a:t>是</a:t>
            </a:r>
            <a:r>
              <a:rPr lang="zh-CN" altLang="en-US" sz="2800" dirty="0">
                <a:latin typeface="Arial"/>
                <a:ea typeface="黑体" pitchFamily="49" charset="-122"/>
              </a:rPr>
              <a:t>“</a:t>
            </a:r>
            <a:r>
              <a:rPr lang="zh-CN" altLang="en-US" sz="2800" dirty="0">
                <a:latin typeface="黑体" pitchFamily="49" charset="-122"/>
                <a:ea typeface="黑体" pitchFamily="49" charset="-122"/>
              </a:rPr>
              <a:t>明行</a:t>
            </a:r>
            <a:r>
              <a:rPr lang="zh-CN" altLang="en-US" sz="2800" dirty="0">
                <a:latin typeface="Arial"/>
                <a:ea typeface="黑体" pitchFamily="49" charset="-122"/>
              </a:rPr>
              <a:t>”</a:t>
            </a:r>
            <a:r>
              <a:rPr lang="zh-CN" altLang="en-US" sz="2800" dirty="0">
                <a:latin typeface="黑体" pitchFamily="49" charset="-122"/>
                <a:ea typeface="黑体" pitchFamily="49" charset="-122"/>
              </a:rPr>
              <a:t>，即光明正大的行为，是人们行动的准则。 </a:t>
            </a:r>
            <a:r>
              <a:rPr lang="zh-CN" altLang="en-US" sz="2800" dirty="0">
                <a:latin typeface="Arial"/>
                <a:ea typeface="黑体" pitchFamily="49" charset="-122"/>
              </a:rPr>
              <a:t>“</a:t>
            </a:r>
            <a:r>
              <a:rPr lang="zh-CN" altLang="en-US" sz="2800" dirty="0">
                <a:latin typeface="黑体" pitchFamily="49" charset="-122"/>
                <a:ea typeface="黑体" pitchFamily="49" charset="-122"/>
              </a:rPr>
              <a:t>止</a:t>
            </a:r>
            <a:r>
              <a:rPr lang="zh-CN" altLang="en-US" sz="2800" dirty="0">
                <a:latin typeface="Arial"/>
                <a:ea typeface="黑体" pitchFamily="49" charset="-122"/>
              </a:rPr>
              <a:t>”</a:t>
            </a:r>
            <a:r>
              <a:rPr lang="zh-CN" altLang="en-US" sz="2800" dirty="0">
                <a:latin typeface="黑体" pitchFamily="49" charset="-122"/>
                <a:ea typeface="黑体" pitchFamily="49" charset="-122"/>
              </a:rPr>
              <a:t>，都解释为语助词，看来没有</a:t>
            </a:r>
            <a:r>
              <a:rPr lang="zh-CN" altLang="en-US" sz="2800" dirty="0" smtClean="0">
                <a:latin typeface="黑体" pitchFamily="49" charset="-122"/>
                <a:ea typeface="黑体" pitchFamily="49" charset="-122"/>
              </a:rPr>
              <a:t>什么意义。 </a:t>
            </a:r>
            <a:endParaRPr lang="zh-CN" altLang="en-US" sz="2800" dirty="0">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8372">
                                            <p:txEl>
                                              <p:pRg st="0" end="0"/>
                                            </p:txEl>
                                          </p:spTgt>
                                        </p:tgtEl>
                                        <p:attrNameLst>
                                          <p:attrName>style.visibility</p:attrName>
                                        </p:attrNameLst>
                                      </p:cBhvr>
                                      <p:to>
                                        <p:strVal val="visible"/>
                                      </p:to>
                                    </p:set>
                                    <p:animEffect transition="in" filter="blinds(horizontal)">
                                      <p:cBhvr>
                                        <p:cTn id="7" dur="500"/>
                                        <p:tgtEl>
                                          <p:spTgt spid="5837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8372">
                                            <p:txEl>
                                              <p:pRg st="1" end="1"/>
                                            </p:txEl>
                                          </p:spTgt>
                                        </p:tgtEl>
                                        <p:attrNameLst>
                                          <p:attrName>style.visibility</p:attrName>
                                        </p:attrNameLst>
                                      </p:cBhvr>
                                      <p:to>
                                        <p:strVal val="visible"/>
                                      </p:to>
                                    </p:set>
                                    <p:animEffect transition="in" filter="blinds(horizontal)">
                                      <p:cBhvr>
                                        <p:cTn id="12" dur="500"/>
                                        <p:tgtEl>
                                          <p:spTgt spid="5837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8372">
                                            <p:txEl>
                                              <p:pRg st="2" end="2"/>
                                            </p:txEl>
                                          </p:spTgt>
                                        </p:tgtEl>
                                        <p:attrNameLst>
                                          <p:attrName>style.visibility</p:attrName>
                                        </p:attrNameLst>
                                      </p:cBhvr>
                                      <p:to>
                                        <p:strVal val="visible"/>
                                      </p:to>
                                    </p:set>
                                    <p:animEffect transition="in" filter="blinds(horizontal)">
                                      <p:cBhvr>
                                        <p:cTn id="17" dur="500"/>
                                        <p:tgtEl>
                                          <p:spTgt spid="5837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8372">
                                            <p:txEl>
                                              <p:pRg st="3" end="3"/>
                                            </p:txEl>
                                          </p:spTgt>
                                        </p:tgtEl>
                                        <p:attrNameLst>
                                          <p:attrName>style.visibility</p:attrName>
                                        </p:attrNameLst>
                                      </p:cBhvr>
                                      <p:to>
                                        <p:strVal val="visible"/>
                                      </p:to>
                                    </p:set>
                                    <p:animEffect transition="in" filter="blinds(horizontal)">
                                      <p:cBhvr>
                                        <p:cTn id="22" dur="500"/>
                                        <p:tgtEl>
                                          <p:spTgt spid="5837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body" idx="1"/>
          </p:nvPr>
        </p:nvSpPr>
        <p:spPr>
          <a:xfrm>
            <a:off x="395288" y="333375"/>
            <a:ext cx="8497887" cy="6119813"/>
          </a:xfrm>
        </p:spPr>
        <p:txBody>
          <a:bodyPr/>
          <a:lstStyle/>
          <a:p>
            <a:pPr algn="just">
              <a:spcBef>
                <a:spcPct val="0"/>
              </a:spcBef>
            </a:pPr>
            <a:r>
              <a:rPr lang="zh-CN" altLang="en-US" sz="2800" dirty="0">
                <a:solidFill>
                  <a:srgbClr val="FF0000"/>
                </a:solidFill>
                <a:latin typeface="Times New Roman" pitchFamily="18" charset="0"/>
                <a:ea typeface="黑体" pitchFamily="49" charset="-122"/>
                <a:cs typeface="Times New Roman" pitchFamily="18" charset="0"/>
              </a:rPr>
              <a:t>如何理解</a:t>
            </a:r>
            <a:r>
              <a:rPr lang="zh-CN" altLang="en-US" sz="2800" dirty="0">
                <a:solidFill>
                  <a:srgbClr val="FF0000"/>
                </a:solidFill>
                <a:latin typeface="宋体"/>
                <a:ea typeface="黑体" pitchFamily="49" charset="-122"/>
                <a:cs typeface="Times New Roman" pitchFamily="18" charset="0"/>
              </a:rPr>
              <a:t>“</a:t>
            </a:r>
            <a:r>
              <a:rPr lang="zh-CN" altLang="en-US" sz="2800" dirty="0">
                <a:solidFill>
                  <a:srgbClr val="FF0000"/>
                </a:solidFill>
                <a:latin typeface="Times New Roman" pitchFamily="18" charset="0"/>
                <a:ea typeface="黑体" pitchFamily="49" charset="-122"/>
                <a:cs typeface="Times New Roman" pitchFamily="18" charset="0"/>
              </a:rPr>
              <a:t>四体不勤，五谷不分</a:t>
            </a:r>
            <a:r>
              <a:rPr lang="zh-CN" altLang="en-US" sz="2800" dirty="0">
                <a:solidFill>
                  <a:srgbClr val="FF0000"/>
                </a:solidFill>
                <a:latin typeface="宋体"/>
                <a:ea typeface="黑体" pitchFamily="49" charset="-122"/>
                <a:cs typeface="Times New Roman" pitchFamily="18" charset="0"/>
              </a:rPr>
              <a:t>”</a:t>
            </a:r>
            <a:r>
              <a:rPr lang="zh-CN" altLang="en-US" sz="2800" dirty="0">
                <a:solidFill>
                  <a:srgbClr val="FF0000"/>
                </a:solidFill>
                <a:latin typeface="Times New Roman" pitchFamily="18" charset="0"/>
                <a:ea typeface="黑体" pitchFamily="49" charset="-122"/>
                <a:cs typeface="Times New Roman" pitchFamily="18" charset="0"/>
              </a:rPr>
              <a:t>？</a:t>
            </a:r>
          </a:p>
          <a:p>
            <a:pPr algn="just">
              <a:spcBef>
                <a:spcPct val="0"/>
              </a:spcBef>
            </a:pPr>
            <a:r>
              <a:rPr lang="zh-CN" altLang="en-US" sz="2800" dirty="0">
                <a:solidFill>
                  <a:srgbClr val="000000"/>
                </a:solidFill>
                <a:latin typeface="华文中宋" pitchFamily="2" charset="-122"/>
                <a:ea typeface="华文中宋" pitchFamily="2" charset="-122"/>
                <a:cs typeface="Times New Roman" pitchFamily="18" charset="0"/>
              </a:rPr>
              <a:t>关于荷蓧丈人这句话，历来有两种说法。吕本中</a:t>
            </a:r>
            <a:r>
              <a:rPr lang="en-US" altLang="zh-CN" sz="2800" dirty="0">
                <a:solidFill>
                  <a:srgbClr val="000000"/>
                </a:solidFill>
                <a:latin typeface="华文中宋" pitchFamily="2" charset="-122"/>
                <a:ea typeface="华文中宋" pitchFamily="2" charset="-122"/>
                <a:cs typeface="Times New Roman" pitchFamily="18" charset="0"/>
              </a:rPr>
              <a:t>《</a:t>
            </a:r>
            <a:r>
              <a:rPr lang="zh-CN" altLang="en-US" sz="2800" dirty="0">
                <a:solidFill>
                  <a:srgbClr val="000000"/>
                </a:solidFill>
                <a:latin typeface="华文中宋" pitchFamily="2" charset="-122"/>
                <a:ea typeface="华文中宋" pitchFamily="2" charset="-122"/>
                <a:cs typeface="Times New Roman" pitchFamily="18" charset="0"/>
              </a:rPr>
              <a:t>紫微杂说</a:t>
            </a:r>
            <a:r>
              <a:rPr lang="en-US" altLang="zh-CN" sz="2800" dirty="0">
                <a:solidFill>
                  <a:srgbClr val="000000"/>
                </a:solidFill>
                <a:latin typeface="华文中宋" pitchFamily="2" charset="-122"/>
                <a:ea typeface="华文中宋" pitchFamily="2" charset="-122"/>
                <a:cs typeface="Times New Roman" pitchFamily="18" charset="0"/>
              </a:rPr>
              <a:t>》</a:t>
            </a:r>
            <a:r>
              <a:rPr lang="zh-CN" altLang="en-US" sz="2800" dirty="0">
                <a:solidFill>
                  <a:srgbClr val="000000"/>
                </a:solidFill>
                <a:latin typeface="华文中宋" pitchFamily="2" charset="-122"/>
                <a:ea typeface="华文中宋" pitchFamily="2" charset="-122"/>
                <a:cs typeface="Times New Roman" pitchFamily="18" charset="0"/>
              </a:rPr>
              <a:t>中说：“四体不勤二句，</a:t>
            </a:r>
            <a:r>
              <a:rPr lang="zh-CN" altLang="en-US" sz="2800" dirty="0">
                <a:solidFill>
                  <a:srgbClr val="FF0000"/>
                </a:solidFill>
                <a:latin typeface="华文中宋" pitchFamily="2" charset="-122"/>
                <a:ea typeface="华文中宋" pitchFamily="2" charset="-122"/>
                <a:cs typeface="Times New Roman" pitchFamily="18" charset="0"/>
              </a:rPr>
              <a:t>丈人自谓也</a:t>
            </a:r>
            <a:r>
              <a:rPr lang="zh-CN" altLang="en-US" sz="2800" dirty="0">
                <a:solidFill>
                  <a:srgbClr val="000000"/>
                </a:solidFill>
                <a:latin typeface="华文中宋" pitchFamily="2" charset="-122"/>
                <a:ea typeface="华文中宋" pitchFamily="2" charset="-122"/>
                <a:cs typeface="Times New Roman" pitchFamily="18" charset="0"/>
              </a:rPr>
              <a:t>。”朱熹</a:t>
            </a:r>
            <a:r>
              <a:rPr lang="en-US" altLang="zh-CN" sz="2800" dirty="0">
                <a:solidFill>
                  <a:srgbClr val="000000"/>
                </a:solidFill>
                <a:latin typeface="华文中宋" pitchFamily="2" charset="-122"/>
                <a:ea typeface="华文中宋" pitchFamily="2" charset="-122"/>
                <a:cs typeface="Times New Roman" pitchFamily="18" charset="0"/>
              </a:rPr>
              <a:t>《</a:t>
            </a:r>
            <a:r>
              <a:rPr lang="zh-CN" altLang="en-US" sz="2800" dirty="0">
                <a:solidFill>
                  <a:srgbClr val="000000"/>
                </a:solidFill>
                <a:latin typeface="华文中宋" pitchFamily="2" charset="-122"/>
                <a:ea typeface="华文中宋" pitchFamily="2" charset="-122"/>
                <a:cs typeface="Times New Roman" pitchFamily="18" charset="0"/>
              </a:rPr>
              <a:t>论语集注</a:t>
            </a:r>
            <a:r>
              <a:rPr lang="en-US" altLang="zh-CN" sz="2800" dirty="0">
                <a:solidFill>
                  <a:srgbClr val="000000"/>
                </a:solidFill>
                <a:latin typeface="华文中宋" pitchFamily="2" charset="-122"/>
                <a:ea typeface="华文中宋" pitchFamily="2" charset="-122"/>
                <a:cs typeface="Times New Roman" pitchFamily="18" charset="0"/>
              </a:rPr>
              <a:t>》</a:t>
            </a:r>
            <a:r>
              <a:rPr lang="zh-CN" altLang="en-US" sz="2800" dirty="0">
                <a:solidFill>
                  <a:srgbClr val="000000"/>
                </a:solidFill>
                <a:latin typeface="华文中宋" pitchFamily="2" charset="-122"/>
                <a:ea typeface="华文中宋" pitchFamily="2" charset="-122"/>
                <a:cs typeface="Times New Roman" pitchFamily="18" charset="0"/>
              </a:rPr>
              <a:t>中说：“犹言</a:t>
            </a:r>
            <a:r>
              <a:rPr lang="zh-CN" altLang="en-US" sz="2800" dirty="0">
                <a:solidFill>
                  <a:srgbClr val="FF0000"/>
                </a:solidFill>
                <a:latin typeface="华文中宋" pitchFamily="2" charset="-122"/>
                <a:ea typeface="华文中宋" pitchFamily="2" charset="-122"/>
                <a:cs typeface="Times New Roman" pitchFamily="18" charset="0"/>
              </a:rPr>
              <a:t>不辨菽麦尔，责其不事农业</a:t>
            </a:r>
            <a:r>
              <a:rPr lang="zh-CN" altLang="en-US" sz="2800" dirty="0">
                <a:solidFill>
                  <a:srgbClr val="000000"/>
                </a:solidFill>
                <a:latin typeface="华文中宋" pitchFamily="2" charset="-122"/>
                <a:ea typeface="华文中宋" pitchFamily="2" charset="-122"/>
                <a:cs typeface="Times New Roman" pitchFamily="18" charset="0"/>
              </a:rPr>
              <a:t>而从师远游也。”</a:t>
            </a:r>
          </a:p>
          <a:p>
            <a:pPr algn="just">
              <a:spcBef>
                <a:spcPct val="0"/>
              </a:spcBef>
            </a:pPr>
            <a:r>
              <a:rPr lang="zh-CN" altLang="en-US" sz="2800" dirty="0">
                <a:solidFill>
                  <a:srgbClr val="000000"/>
                </a:solidFill>
                <a:latin typeface="华文中宋" pitchFamily="2" charset="-122"/>
                <a:ea typeface="华文中宋" pitchFamily="2" charset="-122"/>
                <a:cs typeface="Times New Roman" pitchFamily="18" charset="0"/>
              </a:rPr>
              <a:t>如果按前一种说法，即使是“丈人自谓”，也是一种揶揄之辞。</a:t>
            </a:r>
          </a:p>
          <a:p>
            <a:pPr algn="just">
              <a:spcBef>
                <a:spcPct val="0"/>
              </a:spcBef>
            </a:pPr>
            <a:r>
              <a:rPr lang="zh-CN" altLang="en-US" sz="2800" dirty="0">
                <a:solidFill>
                  <a:srgbClr val="000000"/>
                </a:solidFill>
                <a:latin typeface="华文中宋" pitchFamily="2" charset="-122"/>
                <a:ea typeface="华文中宋" pitchFamily="2" charset="-122"/>
                <a:cs typeface="Times New Roman" pitchFamily="18" charset="0"/>
              </a:rPr>
              <a:t>因为丈人实在是从事农耕的人，过着自耕自食的隐居生活。若说这样的人“四体不勤，五谷不分”，显然是不合情理的。</a:t>
            </a:r>
          </a:p>
          <a:p>
            <a:pPr algn="just">
              <a:spcBef>
                <a:spcPct val="0"/>
              </a:spcBef>
            </a:pPr>
            <a:r>
              <a:rPr lang="zh-CN" altLang="en-US" sz="2800" dirty="0">
                <a:solidFill>
                  <a:srgbClr val="000000"/>
                </a:solidFill>
                <a:latin typeface="华文中宋" pitchFamily="2" charset="-122"/>
                <a:ea typeface="华文中宋" pitchFamily="2" charset="-122"/>
                <a:cs typeface="Times New Roman" pitchFamily="18" charset="0"/>
              </a:rPr>
              <a:t>所谓揶揄之辞，就是借说自己来揶揄子路与孔子这类人。</a:t>
            </a:r>
          </a:p>
          <a:p>
            <a:pPr algn="just">
              <a:spcBef>
                <a:spcPct val="0"/>
              </a:spcBef>
            </a:pPr>
            <a:r>
              <a:rPr lang="zh-CN" altLang="en-US" sz="2800" dirty="0">
                <a:solidFill>
                  <a:srgbClr val="000000"/>
                </a:solidFill>
                <a:latin typeface="华文中宋" pitchFamily="2" charset="-122"/>
                <a:ea typeface="华文中宋" pitchFamily="2" charset="-122"/>
                <a:cs typeface="Times New Roman" pitchFamily="18" charset="0"/>
              </a:rPr>
              <a:t>但是，</a:t>
            </a:r>
            <a:r>
              <a:rPr lang="zh-CN" altLang="en-US" sz="2800" dirty="0">
                <a:solidFill>
                  <a:srgbClr val="0000FF"/>
                </a:solidFill>
                <a:latin typeface="黑体" pitchFamily="49" charset="-122"/>
                <a:ea typeface="黑体" pitchFamily="49" charset="-122"/>
                <a:cs typeface="Times New Roman" pitchFamily="18" charset="0"/>
              </a:rPr>
              <a:t>从整个情节和语意看，还是后一种说法较为合理，是批评子路不从事生产事业而到处游说。</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402">
                                            <p:txEl>
                                              <p:pRg st="1" end="1"/>
                                            </p:txEl>
                                          </p:spTgt>
                                        </p:tgtEl>
                                        <p:attrNameLst>
                                          <p:attrName>style.visibility</p:attrName>
                                        </p:attrNameLst>
                                      </p:cBhvr>
                                      <p:to>
                                        <p:strVal val="visible"/>
                                      </p:to>
                                    </p:set>
                                    <p:animEffect transition="in" filter="checkerboard(across)">
                                      <p:cBhvr>
                                        <p:cTn id="7" dur="500"/>
                                        <p:tgtEl>
                                          <p:spTgt spid="1024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402">
                                            <p:txEl>
                                              <p:pRg st="2" end="2"/>
                                            </p:txEl>
                                          </p:spTgt>
                                        </p:tgtEl>
                                        <p:attrNameLst>
                                          <p:attrName>style.visibility</p:attrName>
                                        </p:attrNameLst>
                                      </p:cBhvr>
                                      <p:to>
                                        <p:strVal val="visible"/>
                                      </p:to>
                                    </p:set>
                                    <p:animEffect transition="in" filter="checkerboard(across)">
                                      <p:cBhvr>
                                        <p:cTn id="12" dur="500"/>
                                        <p:tgtEl>
                                          <p:spTgt spid="10240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2402">
                                            <p:txEl>
                                              <p:pRg st="3" end="3"/>
                                            </p:txEl>
                                          </p:spTgt>
                                        </p:tgtEl>
                                        <p:attrNameLst>
                                          <p:attrName>style.visibility</p:attrName>
                                        </p:attrNameLst>
                                      </p:cBhvr>
                                      <p:to>
                                        <p:strVal val="visible"/>
                                      </p:to>
                                    </p:set>
                                    <p:animEffect transition="in" filter="checkerboard(across)">
                                      <p:cBhvr>
                                        <p:cTn id="17" dur="500"/>
                                        <p:tgtEl>
                                          <p:spTgt spid="10240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02402">
                                            <p:txEl>
                                              <p:pRg st="4" end="4"/>
                                            </p:txEl>
                                          </p:spTgt>
                                        </p:tgtEl>
                                        <p:attrNameLst>
                                          <p:attrName>style.visibility</p:attrName>
                                        </p:attrNameLst>
                                      </p:cBhvr>
                                      <p:to>
                                        <p:strVal val="visible"/>
                                      </p:to>
                                    </p:set>
                                    <p:animEffect transition="in" filter="checkerboard(across)">
                                      <p:cBhvr>
                                        <p:cTn id="22" dur="500"/>
                                        <p:tgtEl>
                                          <p:spTgt spid="10240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02402">
                                            <p:txEl>
                                              <p:pRg st="5" end="5"/>
                                            </p:txEl>
                                          </p:spTgt>
                                        </p:tgtEl>
                                        <p:attrNameLst>
                                          <p:attrName>style.visibility</p:attrName>
                                        </p:attrNameLst>
                                      </p:cBhvr>
                                      <p:to>
                                        <p:strVal val="visible"/>
                                      </p:to>
                                    </p:set>
                                    <p:animEffect transition="in" filter="checkerboard(across)">
                                      <p:cBhvr>
                                        <p:cTn id="27" dur="500"/>
                                        <p:tgtEl>
                                          <p:spTgt spid="10240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a:xfrm>
            <a:off x="608013" y="692150"/>
            <a:ext cx="8067675" cy="5380056"/>
          </a:xfrm>
        </p:spPr>
        <p:txBody>
          <a:bodyPr>
            <a:noAutofit/>
          </a:bodyPr>
          <a:lstStyle/>
          <a:p>
            <a:pPr algn="just"/>
            <a:r>
              <a:rPr lang="zh-CN" altLang="en-US" dirty="0">
                <a:solidFill>
                  <a:srgbClr val="000000"/>
                </a:solidFill>
                <a:latin typeface="华文中宋" pitchFamily="2" charset="-122"/>
                <a:ea typeface="华文中宋" pitchFamily="2" charset="-122"/>
                <a:cs typeface="Times New Roman" pitchFamily="18" charset="0"/>
              </a:rPr>
              <a:t>然而，从后边紧接着一句话：“孰为夫子？”看来，又似乎直接批评孔子。</a:t>
            </a:r>
          </a:p>
          <a:p>
            <a:pPr algn="just"/>
            <a:r>
              <a:rPr lang="zh-CN" altLang="en-US" dirty="0">
                <a:solidFill>
                  <a:srgbClr val="000000"/>
                </a:solidFill>
                <a:latin typeface="华文中宋" pitchFamily="2" charset="-122"/>
                <a:ea typeface="华文中宋" pitchFamily="2" charset="-122"/>
                <a:cs typeface="Times New Roman" pitchFamily="18" charset="0"/>
              </a:rPr>
              <a:t>意思是：“</a:t>
            </a:r>
            <a:r>
              <a:rPr lang="zh-CN" altLang="en-US" dirty="0">
                <a:solidFill>
                  <a:srgbClr val="0000FF"/>
                </a:solidFill>
                <a:latin typeface="华文中宋" pitchFamily="2" charset="-122"/>
                <a:ea typeface="华文中宋" pitchFamily="2" charset="-122"/>
                <a:cs typeface="Times New Roman" pitchFamily="18" charset="0"/>
              </a:rPr>
              <a:t>你的老师四肢不勤，五谷不辨，算什么老师</a:t>
            </a:r>
            <a:r>
              <a:rPr lang="zh-CN" altLang="en-US" dirty="0">
                <a:solidFill>
                  <a:srgbClr val="000000"/>
                </a:solidFill>
                <a:latin typeface="华文中宋" pitchFamily="2" charset="-122"/>
                <a:ea typeface="华文中宋" pitchFamily="2" charset="-122"/>
                <a:cs typeface="Times New Roman" pitchFamily="18" charset="0"/>
              </a:rPr>
              <a:t>？”</a:t>
            </a:r>
          </a:p>
          <a:p>
            <a:pPr algn="just"/>
            <a:r>
              <a:rPr lang="zh-CN" altLang="en-US" dirty="0">
                <a:solidFill>
                  <a:srgbClr val="000000"/>
                </a:solidFill>
                <a:latin typeface="华文中宋" pitchFamily="2" charset="-122"/>
                <a:ea typeface="华文中宋" pitchFamily="2" charset="-122"/>
                <a:cs typeface="Times New Roman" pitchFamily="18" charset="0"/>
              </a:rPr>
              <a:t>即便这话直接针对子路而言，实际上也是暗指孔子，用这话表达自己与孔子政见之不同。</a:t>
            </a:r>
          </a:p>
          <a:p>
            <a:pPr algn="just"/>
            <a:r>
              <a:rPr lang="zh-CN" altLang="en-US" dirty="0">
                <a:solidFill>
                  <a:srgbClr val="000000"/>
                </a:solidFill>
                <a:latin typeface="华文中宋" pitchFamily="2" charset="-122"/>
                <a:ea typeface="华文中宋" pitchFamily="2" charset="-122"/>
                <a:cs typeface="Times New Roman" pitchFamily="18" charset="0"/>
              </a:rPr>
              <a:t>从口气来看，荷蓧丈人的话是很气愤的，可见，他自己的政治见解是深思熟虑的，而对孔子的观点也是了如指掌的。</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3426">
                                            <p:txEl>
                                              <p:pRg st="0" end="0"/>
                                            </p:txEl>
                                          </p:spTgt>
                                        </p:tgtEl>
                                        <p:attrNameLst>
                                          <p:attrName>style.visibility</p:attrName>
                                        </p:attrNameLst>
                                      </p:cBhvr>
                                      <p:to>
                                        <p:strVal val="visible"/>
                                      </p:to>
                                    </p:set>
                                    <p:animEffect transition="in" filter="diamond(in)">
                                      <p:cBhvr>
                                        <p:cTn id="7" dur="2000"/>
                                        <p:tgtEl>
                                          <p:spTgt spid="1034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3426">
                                            <p:txEl>
                                              <p:pRg st="1" end="1"/>
                                            </p:txEl>
                                          </p:spTgt>
                                        </p:tgtEl>
                                        <p:attrNameLst>
                                          <p:attrName>style.visibility</p:attrName>
                                        </p:attrNameLst>
                                      </p:cBhvr>
                                      <p:to>
                                        <p:strVal val="visible"/>
                                      </p:to>
                                    </p:set>
                                    <p:animEffect transition="in" filter="diamond(in)">
                                      <p:cBhvr>
                                        <p:cTn id="12" dur="2000"/>
                                        <p:tgtEl>
                                          <p:spTgt spid="1034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03426">
                                            <p:txEl>
                                              <p:pRg st="2" end="2"/>
                                            </p:txEl>
                                          </p:spTgt>
                                        </p:tgtEl>
                                        <p:attrNameLst>
                                          <p:attrName>style.visibility</p:attrName>
                                        </p:attrNameLst>
                                      </p:cBhvr>
                                      <p:to>
                                        <p:strVal val="visible"/>
                                      </p:to>
                                    </p:set>
                                    <p:animEffect transition="in" filter="diamond(in)">
                                      <p:cBhvr>
                                        <p:cTn id="17" dur="2000"/>
                                        <p:tgtEl>
                                          <p:spTgt spid="1034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03426">
                                            <p:txEl>
                                              <p:pRg st="3" end="3"/>
                                            </p:txEl>
                                          </p:spTgt>
                                        </p:tgtEl>
                                        <p:attrNameLst>
                                          <p:attrName>style.visibility</p:attrName>
                                        </p:attrNameLst>
                                      </p:cBhvr>
                                      <p:to>
                                        <p:strVal val="visible"/>
                                      </p:to>
                                    </p:set>
                                    <p:animEffect transition="in" filter="diamond(in)">
                                      <p:cBhvr>
                                        <p:cTn id="22" dur="2000"/>
                                        <p:tgtEl>
                                          <p:spTgt spid="1034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2"/>
          <p:cNvSpPr txBox="1">
            <a:spLocks noChangeArrowheads="1"/>
          </p:cNvSpPr>
          <p:nvPr/>
        </p:nvSpPr>
        <p:spPr bwMode="auto">
          <a:xfrm>
            <a:off x="395288" y="765175"/>
            <a:ext cx="8496300" cy="5816977"/>
          </a:xfrm>
          <a:prstGeom prst="rect">
            <a:avLst/>
          </a:prstGeom>
          <a:solidFill>
            <a:schemeClr val="bg1">
              <a:alpha val="41000"/>
            </a:schemeClr>
          </a:solidFill>
          <a:ln w="9525">
            <a:noFill/>
            <a:miter lim="800000"/>
            <a:headEnd/>
            <a:tailEnd/>
          </a:ln>
          <a:effectLst/>
        </p:spPr>
        <p:txBody>
          <a:bodyPr>
            <a:spAutoFit/>
          </a:bodyPr>
          <a:lstStyle/>
          <a:p>
            <a:r>
              <a:rPr lang="en-US" altLang="zh-CN" sz="2800" dirty="0"/>
              <a:t>           </a:t>
            </a:r>
            <a:r>
              <a:rPr lang="zh-CN" altLang="en-US" sz="2800" dirty="0">
                <a:latin typeface="华文中宋" pitchFamily="2" charset="-122"/>
                <a:ea typeface="华文中宋" pitchFamily="2" charset="-122"/>
              </a:rPr>
              <a:t>老丈人骂子路没学到真本事是明里的，其实暗里把孔子这个当老师的也骂了，似乎在说：你的老师也该打板子，时代那么乱，尽教些用不上的东西，百无一用是书生嘛，不如教些务农的知识才有饭吃</a:t>
            </a:r>
            <a:r>
              <a:rPr lang="zh-CN" altLang="en-US" sz="2800" dirty="0" smtClean="0">
                <a:latin typeface="华文中宋" pitchFamily="2" charset="-122"/>
                <a:ea typeface="华文中宋" pitchFamily="2" charset="-122"/>
              </a:rPr>
              <a:t>。</a:t>
            </a:r>
            <a:endParaRPr lang="en-US" altLang="zh-CN" sz="2800" dirty="0" smtClean="0">
              <a:latin typeface="华文中宋" pitchFamily="2" charset="-122"/>
              <a:ea typeface="华文中宋" pitchFamily="2" charset="-122"/>
            </a:endParaRPr>
          </a:p>
          <a:p>
            <a:r>
              <a:rPr lang="en-US" altLang="zh-CN" sz="2800" dirty="0" smtClean="0">
                <a:latin typeface="华文中宋" pitchFamily="2" charset="-122"/>
                <a:ea typeface="华文中宋" pitchFamily="2" charset="-122"/>
              </a:rPr>
              <a:t>       </a:t>
            </a:r>
            <a:r>
              <a:rPr lang="zh-CN" altLang="en-US" sz="2800" dirty="0" smtClean="0">
                <a:latin typeface="华文中宋" pitchFamily="2" charset="-122"/>
                <a:ea typeface="华文中宋" pitchFamily="2" charset="-122"/>
              </a:rPr>
              <a:t>子路大概感觉到老丈人不是凡俗之辈，非常恭敬地叉着手等他干完地里的活儿。</a:t>
            </a:r>
            <a:endParaRPr lang="en-US" altLang="zh-CN" sz="2800" dirty="0" smtClean="0">
              <a:latin typeface="华文中宋" pitchFamily="2" charset="-122"/>
              <a:ea typeface="华文中宋" pitchFamily="2" charset="-122"/>
            </a:endParaRPr>
          </a:p>
          <a:p>
            <a:pPr indent="714375"/>
            <a:r>
              <a:rPr lang="zh-CN" altLang="en-US" sz="2800" dirty="0" smtClean="0">
                <a:latin typeface="华文中宋" pitchFamily="2" charset="-122"/>
                <a:ea typeface="华文中宋" pitchFamily="2" charset="-122"/>
              </a:rPr>
              <a:t>老丈人</a:t>
            </a:r>
            <a:r>
              <a:rPr lang="zh-CN" altLang="en-US" sz="2800" dirty="0">
                <a:latin typeface="华文中宋" pitchFamily="2" charset="-122"/>
                <a:ea typeface="华文中宋" pitchFamily="2" charset="-122"/>
              </a:rPr>
              <a:t>留子路去他家大餐一顿，还把儿子叫出来，好象在说：你看我，</a:t>
            </a:r>
            <a:r>
              <a:rPr lang="zh-CN" altLang="en-US" sz="2800" dirty="0">
                <a:solidFill>
                  <a:srgbClr val="0000FF"/>
                </a:solidFill>
                <a:latin typeface="华文中宋" pitchFamily="2" charset="-122"/>
                <a:ea typeface="华文中宋" pitchFamily="2" charset="-122"/>
              </a:rPr>
              <a:t>有吃、有喝、有后代</a:t>
            </a:r>
            <a:r>
              <a:rPr lang="zh-CN" altLang="en-US" sz="2800" dirty="0">
                <a:latin typeface="华文中宋" pitchFamily="2" charset="-122"/>
                <a:ea typeface="华文中宋" pitchFamily="2" charset="-122"/>
              </a:rPr>
              <a:t>，过的多安泰滋润</a:t>
            </a:r>
            <a:r>
              <a:rPr lang="zh-CN" altLang="en-US" sz="2800" dirty="0" smtClean="0">
                <a:latin typeface="华文中宋" pitchFamily="2" charset="-122"/>
                <a:ea typeface="华文中宋" pitchFamily="2" charset="-122"/>
              </a:rPr>
              <a:t>啊！</a:t>
            </a:r>
            <a:endParaRPr lang="en-US" altLang="zh-CN" sz="2800" dirty="0" smtClean="0">
              <a:latin typeface="华文中宋" pitchFamily="2" charset="-122"/>
              <a:ea typeface="华文中宋" pitchFamily="2" charset="-122"/>
            </a:endParaRPr>
          </a:p>
          <a:p>
            <a:pPr indent="714375"/>
            <a:r>
              <a:rPr lang="zh-CN" altLang="en-US" sz="2800" dirty="0" smtClean="0">
                <a:latin typeface="华文中宋" pitchFamily="2" charset="-122"/>
                <a:ea typeface="华文中宋" pitchFamily="2" charset="-122"/>
              </a:rPr>
              <a:t>你们</a:t>
            </a:r>
            <a:r>
              <a:rPr lang="zh-CN" altLang="en-US" sz="2800" dirty="0">
                <a:latin typeface="华文中宋" pitchFamily="2" charset="-122"/>
                <a:ea typeface="华文中宋" pitchFamily="2" charset="-122"/>
              </a:rPr>
              <a:t>还是象我这样务实一点好，别老想着改变这个时世了。</a:t>
            </a:r>
          </a:p>
          <a:p>
            <a:r>
              <a:rPr lang="zh-CN" altLang="en-US" sz="3600" dirty="0">
                <a:solidFill>
                  <a:srgbClr val="FF0000"/>
                </a:solidFill>
                <a:latin typeface="黑体" pitchFamily="49" charset="-122"/>
                <a:ea typeface="黑体" pitchFamily="49" charset="-122"/>
              </a:rPr>
              <a:t>成语</a:t>
            </a:r>
            <a:r>
              <a:rPr lang="zh-CN" altLang="en-US" sz="3600" dirty="0">
                <a:latin typeface="黑体" pitchFamily="49" charset="-122"/>
                <a:ea typeface="黑体" pitchFamily="49" charset="-122"/>
              </a:rPr>
              <a:t>：</a:t>
            </a:r>
            <a:r>
              <a:rPr lang="zh-CN" altLang="en-US" sz="3600" dirty="0">
                <a:solidFill>
                  <a:srgbClr val="FF0000"/>
                </a:solidFill>
                <a:latin typeface="黑体" pitchFamily="49" charset="-122"/>
                <a:ea typeface="黑体" pitchFamily="49" charset="-122"/>
              </a:rPr>
              <a:t>四体不勤，五谷不分</a:t>
            </a:r>
            <a:r>
              <a:rPr lang="zh-CN" altLang="en-US" sz="2800" dirty="0">
                <a:latin typeface="黑体" pitchFamily="49" charset="-122"/>
                <a:ea typeface="黑体" pitchFamily="49" charset="-122"/>
              </a:rPr>
              <a:t>：形容脱离劳动，脱离劳动人民。</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682">
                                            <p:txEl>
                                              <p:pRg st="0" end="0"/>
                                            </p:txEl>
                                          </p:spTgt>
                                        </p:tgtEl>
                                        <p:attrNameLst>
                                          <p:attrName>style.visibility</p:attrName>
                                        </p:attrNameLst>
                                      </p:cBhvr>
                                      <p:to>
                                        <p:strVal val="visible"/>
                                      </p:to>
                                    </p:set>
                                    <p:anim calcmode="lin" valueType="num">
                                      <p:cBhvr additive="base">
                                        <p:cTn id="7" dur="500" fill="hold"/>
                                        <p:tgtEl>
                                          <p:spTgt spid="7168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6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682">
                                            <p:txEl>
                                              <p:pRg st="1" end="1"/>
                                            </p:txEl>
                                          </p:spTgt>
                                        </p:tgtEl>
                                        <p:attrNameLst>
                                          <p:attrName>style.visibility</p:attrName>
                                        </p:attrNameLst>
                                      </p:cBhvr>
                                      <p:to>
                                        <p:strVal val="visible"/>
                                      </p:to>
                                    </p:set>
                                    <p:anim calcmode="lin" valueType="num">
                                      <p:cBhvr additive="base">
                                        <p:cTn id="13" dur="500" fill="hold"/>
                                        <p:tgtEl>
                                          <p:spTgt spid="7168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68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682">
                                            <p:txEl>
                                              <p:pRg st="2" end="2"/>
                                            </p:txEl>
                                          </p:spTgt>
                                        </p:tgtEl>
                                        <p:attrNameLst>
                                          <p:attrName>style.visibility</p:attrName>
                                        </p:attrNameLst>
                                      </p:cBhvr>
                                      <p:to>
                                        <p:strVal val="visible"/>
                                      </p:to>
                                    </p:set>
                                    <p:anim calcmode="lin" valueType="num">
                                      <p:cBhvr additive="base">
                                        <p:cTn id="19" dur="500" fill="hold"/>
                                        <p:tgtEl>
                                          <p:spTgt spid="7168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68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682">
                                            <p:txEl>
                                              <p:pRg st="3" end="3"/>
                                            </p:txEl>
                                          </p:spTgt>
                                        </p:tgtEl>
                                        <p:attrNameLst>
                                          <p:attrName>style.visibility</p:attrName>
                                        </p:attrNameLst>
                                      </p:cBhvr>
                                      <p:to>
                                        <p:strVal val="visible"/>
                                      </p:to>
                                    </p:set>
                                    <p:anim calcmode="lin" valueType="num">
                                      <p:cBhvr additive="base">
                                        <p:cTn id="25" dur="500" fill="hold"/>
                                        <p:tgtEl>
                                          <p:spTgt spid="7168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68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1682">
                                            <p:txEl>
                                              <p:pRg st="4" end="4"/>
                                            </p:txEl>
                                          </p:spTgt>
                                        </p:tgtEl>
                                        <p:attrNameLst>
                                          <p:attrName>style.visibility</p:attrName>
                                        </p:attrNameLst>
                                      </p:cBhvr>
                                      <p:to>
                                        <p:strVal val="visible"/>
                                      </p:to>
                                    </p:set>
                                    <p:anim calcmode="lin" valueType="num">
                                      <p:cBhvr additive="base">
                                        <p:cTn id="31" dur="500" fill="hold"/>
                                        <p:tgtEl>
                                          <p:spTgt spid="7168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168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body" idx="1"/>
          </p:nvPr>
        </p:nvSpPr>
        <p:spPr>
          <a:xfrm>
            <a:off x="1403350" y="71438"/>
            <a:ext cx="7561263" cy="1412875"/>
          </a:xfrm>
        </p:spPr>
        <p:txBody>
          <a:bodyPr/>
          <a:lstStyle/>
          <a:p>
            <a:pPr marL="0" indent="631825">
              <a:lnSpc>
                <a:spcPct val="90000"/>
              </a:lnSpc>
              <a:spcBef>
                <a:spcPct val="0"/>
              </a:spcBef>
              <a:buFontTx/>
              <a:buNone/>
            </a:pPr>
            <a:r>
              <a:rPr lang="zh-CN" altLang="en-US" sz="2400" b="1">
                <a:solidFill>
                  <a:srgbClr val="000000"/>
                </a:solidFill>
                <a:latin typeface="黑体" pitchFamily="49" charset="-122"/>
                <a:ea typeface="黑体" pitchFamily="49" charset="-122"/>
              </a:rPr>
              <a:t>止子路宿，杀鸡为</a:t>
            </a:r>
            <a:r>
              <a:rPr lang="zh-CN" altLang="en-US" sz="2400" b="1">
                <a:solidFill>
                  <a:srgbClr val="FF0000"/>
                </a:solidFill>
                <a:latin typeface="黑体" pitchFamily="49" charset="-122"/>
                <a:ea typeface="黑体" pitchFamily="49" charset="-122"/>
              </a:rPr>
              <a:t>黍</a:t>
            </a:r>
            <a:r>
              <a:rPr lang="en-US" altLang="zh-CN" sz="2400" b="1">
                <a:solidFill>
                  <a:srgbClr val="000000"/>
                </a:solidFill>
                <a:latin typeface="黑体" pitchFamily="49" charset="-122"/>
                <a:ea typeface="黑体" pitchFamily="49" charset="-122"/>
              </a:rPr>
              <a:t>(shǔ)</a:t>
            </a:r>
            <a:r>
              <a:rPr lang="zh-CN" altLang="en-US" sz="2400" b="1">
                <a:solidFill>
                  <a:srgbClr val="000000"/>
                </a:solidFill>
                <a:latin typeface="黑体" pitchFamily="49" charset="-122"/>
                <a:ea typeface="黑体" pitchFamily="49" charset="-122"/>
              </a:rPr>
              <a:t>而</a:t>
            </a:r>
            <a:r>
              <a:rPr lang="zh-CN" altLang="en-US" sz="2400" b="1">
                <a:solidFill>
                  <a:srgbClr val="FF0000"/>
                </a:solidFill>
                <a:latin typeface="黑体" pitchFamily="49" charset="-122"/>
                <a:ea typeface="黑体" pitchFamily="49" charset="-122"/>
              </a:rPr>
              <a:t>食</a:t>
            </a:r>
            <a:r>
              <a:rPr lang="en-US" altLang="zh-CN" sz="2400" b="1">
                <a:solidFill>
                  <a:srgbClr val="000000"/>
                </a:solidFill>
                <a:latin typeface="黑体" pitchFamily="49" charset="-122"/>
                <a:ea typeface="黑体" pitchFamily="49" charset="-122"/>
              </a:rPr>
              <a:t>(s</a:t>
            </a:r>
            <a:r>
              <a:rPr lang="en-US" altLang="zh-CN" sz="2400" b="1">
                <a:solidFill>
                  <a:srgbClr val="000000"/>
                </a:solidFill>
                <a:latin typeface="Arial"/>
                <a:ea typeface="黑体" pitchFamily="49" charset="-122"/>
              </a:rPr>
              <a:t>ì</a:t>
            </a:r>
            <a:r>
              <a:rPr lang="en-US" altLang="zh-CN" sz="2400" b="1">
                <a:solidFill>
                  <a:srgbClr val="000000"/>
                </a:solidFill>
                <a:latin typeface="黑体" pitchFamily="49" charset="-122"/>
                <a:ea typeface="黑体" pitchFamily="49" charset="-122"/>
              </a:rPr>
              <a:t>) </a:t>
            </a:r>
            <a:r>
              <a:rPr lang="zh-CN" altLang="en-US" sz="2400" b="1">
                <a:solidFill>
                  <a:srgbClr val="000000"/>
                </a:solidFill>
                <a:latin typeface="黑体" pitchFamily="49" charset="-122"/>
                <a:ea typeface="黑体" pitchFamily="49" charset="-122"/>
              </a:rPr>
              <a:t>之。</a:t>
            </a:r>
            <a:r>
              <a:rPr lang="zh-CN" altLang="en-US" sz="2400" b="1">
                <a:solidFill>
                  <a:srgbClr val="FF0000"/>
                </a:solidFill>
                <a:latin typeface="黑体" pitchFamily="49" charset="-122"/>
                <a:ea typeface="黑体" pitchFamily="49" charset="-122"/>
              </a:rPr>
              <a:t>见</a:t>
            </a:r>
            <a:r>
              <a:rPr lang="zh-CN" altLang="en-US" sz="2400" b="1">
                <a:solidFill>
                  <a:srgbClr val="000000"/>
                </a:solidFill>
                <a:latin typeface="黑体" pitchFamily="49" charset="-122"/>
                <a:ea typeface="黑体" pitchFamily="49" charset="-122"/>
              </a:rPr>
              <a:t>其二子焉。</a:t>
            </a:r>
          </a:p>
          <a:p>
            <a:pPr marL="0" indent="631825">
              <a:lnSpc>
                <a:spcPct val="90000"/>
              </a:lnSpc>
              <a:spcBef>
                <a:spcPct val="0"/>
              </a:spcBef>
              <a:buFontTx/>
              <a:buNone/>
            </a:pPr>
            <a:r>
              <a:rPr lang="zh-CN" altLang="en-US" sz="2400" b="1">
                <a:solidFill>
                  <a:srgbClr val="FF0000"/>
                </a:solidFill>
                <a:latin typeface="黑体" pitchFamily="49" charset="-122"/>
                <a:ea typeface="黑体" pitchFamily="49" charset="-122"/>
              </a:rPr>
              <a:t>明日</a:t>
            </a:r>
            <a:r>
              <a:rPr lang="zh-CN" altLang="en-US" sz="2400" b="1">
                <a:solidFill>
                  <a:srgbClr val="000000"/>
                </a:solidFill>
                <a:latin typeface="黑体" pitchFamily="49" charset="-122"/>
                <a:ea typeface="黑体" pitchFamily="49" charset="-122"/>
              </a:rPr>
              <a:t>，子路行以告。子曰：</a:t>
            </a:r>
            <a:r>
              <a:rPr lang="zh-CN" altLang="en-US" sz="2400" b="1">
                <a:solidFill>
                  <a:srgbClr val="000000"/>
                </a:solidFill>
                <a:latin typeface="Arial"/>
                <a:ea typeface="黑体" pitchFamily="49" charset="-122"/>
              </a:rPr>
              <a:t>“</a:t>
            </a:r>
            <a:r>
              <a:rPr lang="zh-CN" altLang="en-US" sz="2400" b="1">
                <a:solidFill>
                  <a:srgbClr val="000000"/>
                </a:solidFill>
                <a:latin typeface="黑体" pitchFamily="49" charset="-122"/>
                <a:ea typeface="黑体" pitchFamily="49" charset="-122"/>
              </a:rPr>
              <a:t>隐者也。</a:t>
            </a:r>
            <a:r>
              <a:rPr lang="zh-CN" altLang="en-US" sz="2400" b="1">
                <a:solidFill>
                  <a:srgbClr val="000000"/>
                </a:solidFill>
                <a:latin typeface="Arial"/>
                <a:ea typeface="黑体" pitchFamily="49" charset="-122"/>
              </a:rPr>
              <a:t>”</a:t>
            </a:r>
            <a:r>
              <a:rPr lang="zh-CN" altLang="en-US" sz="2400" b="1">
                <a:solidFill>
                  <a:srgbClr val="000000"/>
                </a:solidFill>
                <a:latin typeface="黑体" pitchFamily="49" charset="-122"/>
                <a:ea typeface="黑体" pitchFamily="49" charset="-122"/>
              </a:rPr>
              <a:t>使子路</a:t>
            </a:r>
            <a:r>
              <a:rPr lang="zh-CN" altLang="en-US" sz="2400" b="1">
                <a:solidFill>
                  <a:srgbClr val="FF0000"/>
                </a:solidFill>
                <a:latin typeface="黑体" pitchFamily="49" charset="-122"/>
                <a:ea typeface="黑体" pitchFamily="49" charset="-122"/>
              </a:rPr>
              <a:t>反</a:t>
            </a:r>
            <a:r>
              <a:rPr lang="zh-CN" altLang="en-US" sz="2400" b="1">
                <a:solidFill>
                  <a:srgbClr val="000000"/>
                </a:solidFill>
                <a:latin typeface="黑体" pitchFamily="49" charset="-122"/>
                <a:ea typeface="黑体" pitchFamily="49" charset="-122"/>
              </a:rPr>
              <a:t>见之。至，则行矣。</a:t>
            </a:r>
          </a:p>
        </p:txBody>
      </p:sp>
      <p:sp>
        <p:nvSpPr>
          <p:cNvPr id="81923" name="Text Box 3"/>
          <p:cNvSpPr txBox="1">
            <a:spLocks noChangeArrowheads="1"/>
          </p:cNvSpPr>
          <p:nvPr/>
        </p:nvSpPr>
        <p:spPr bwMode="auto">
          <a:xfrm>
            <a:off x="0" y="0"/>
            <a:ext cx="1331913" cy="523220"/>
          </a:xfrm>
          <a:prstGeom prst="rect">
            <a:avLst/>
          </a:prstGeom>
          <a:solidFill>
            <a:srgbClr val="C00000"/>
          </a:solidFill>
          <a:ln w="38100" algn="ctr">
            <a:solidFill>
              <a:schemeClr val="tx1"/>
            </a:solidFill>
            <a:miter lim="800000"/>
            <a:headEnd/>
            <a:tailEnd/>
          </a:ln>
          <a:effectLst/>
        </p:spPr>
        <p:txBody>
          <a:bodyPr>
            <a:spAutoFit/>
          </a:bodyPr>
          <a:lstStyle/>
          <a:p>
            <a:pPr marL="342900" indent="-342900">
              <a:spcBef>
                <a:spcPct val="50000"/>
              </a:spcBef>
            </a:pPr>
            <a:r>
              <a:rPr lang="zh-CN" altLang="en-US" sz="2800" dirty="0">
                <a:solidFill>
                  <a:srgbClr val="FFFF00"/>
                </a:solidFill>
                <a:latin typeface="黑体" pitchFamily="49" charset="-122"/>
                <a:ea typeface="黑体" pitchFamily="49" charset="-122"/>
              </a:rPr>
              <a:t>选文</a:t>
            </a:r>
            <a:r>
              <a:rPr lang="en-US" altLang="zh-CN" sz="2800" dirty="0">
                <a:solidFill>
                  <a:srgbClr val="FFFF00"/>
                </a:solidFill>
                <a:latin typeface="黑体" pitchFamily="49" charset="-122"/>
                <a:ea typeface="黑体" pitchFamily="49" charset="-122"/>
              </a:rPr>
              <a:t>4</a:t>
            </a:r>
          </a:p>
        </p:txBody>
      </p:sp>
      <p:sp>
        <p:nvSpPr>
          <p:cNvPr id="81924" name="Rectangle 4"/>
          <p:cNvSpPr>
            <a:spLocks noChangeArrowheads="1"/>
          </p:cNvSpPr>
          <p:nvPr/>
        </p:nvSpPr>
        <p:spPr bwMode="auto">
          <a:xfrm>
            <a:off x="357158" y="2500306"/>
            <a:ext cx="3533770" cy="2308324"/>
          </a:xfrm>
          <a:prstGeom prst="rect">
            <a:avLst/>
          </a:prstGeom>
          <a:noFill/>
          <a:ln w="9525" algn="ctr">
            <a:noFill/>
            <a:miter lim="800000"/>
            <a:headEnd/>
            <a:tailEnd/>
          </a:ln>
          <a:effectLst/>
        </p:spPr>
        <p:txBody>
          <a:bodyPr wrap="square">
            <a:spAutoFit/>
          </a:bodyPr>
          <a:lstStyle/>
          <a:p>
            <a:pPr marL="342900" indent="-342900">
              <a:spcBef>
                <a:spcPct val="0"/>
              </a:spcBef>
            </a:pPr>
            <a:r>
              <a:rPr kumimoji="1" lang="zh-CN" altLang="en-US" sz="2400" dirty="0"/>
              <a:t>黍：黏小米。 </a:t>
            </a:r>
          </a:p>
          <a:p>
            <a:pPr marL="342900" indent="-342900">
              <a:spcBef>
                <a:spcPct val="0"/>
              </a:spcBef>
            </a:pPr>
            <a:r>
              <a:rPr kumimoji="1" lang="zh-CN" altLang="en-US" sz="2400" dirty="0"/>
              <a:t>食：拿东西给人吃。</a:t>
            </a:r>
          </a:p>
          <a:p>
            <a:pPr marL="342900" indent="-342900">
              <a:spcBef>
                <a:spcPct val="0"/>
              </a:spcBef>
            </a:pPr>
            <a:r>
              <a:rPr kumimoji="1" lang="zh-CN" altLang="en-US" sz="2400" dirty="0"/>
              <a:t>见，通“现”，使</a:t>
            </a:r>
            <a:r>
              <a:rPr kumimoji="1" lang="en-US" altLang="zh-CN" sz="2400" dirty="0"/>
              <a:t>……</a:t>
            </a:r>
            <a:r>
              <a:rPr kumimoji="1" lang="zh-CN" altLang="en-US" sz="2400" dirty="0"/>
              <a:t>拜见。</a:t>
            </a:r>
          </a:p>
          <a:p>
            <a:pPr marL="342900" indent="-342900"/>
            <a:r>
              <a:rPr kumimoji="1" lang="zh-CN" altLang="en-US" sz="2400" dirty="0"/>
              <a:t>明日：第二日。</a:t>
            </a:r>
          </a:p>
          <a:p>
            <a:pPr marL="342900" indent="-342900"/>
            <a:r>
              <a:rPr kumimoji="1" lang="zh-CN" altLang="en-US" sz="2400" dirty="0"/>
              <a:t>反，通“返”，回去。</a:t>
            </a:r>
          </a:p>
        </p:txBody>
      </p:sp>
      <p:sp>
        <p:nvSpPr>
          <p:cNvPr id="81925" name="Rectangle 5"/>
          <p:cNvSpPr>
            <a:spLocks noChangeArrowheads="1"/>
          </p:cNvSpPr>
          <p:nvPr/>
        </p:nvSpPr>
        <p:spPr bwMode="auto">
          <a:xfrm>
            <a:off x="4143372" y="2071678"/>
            <a:ext cx="4572000" cy="3416320"/>
          </a:xfrm>
          <a:prstGeom prst="rect">
            <a:avLst/>
          </a:prstGeom>
          <a:solidFill>
            <a:srgbClr val="FFFF00"/>
          </a:solidFill>
          <a:ln w="9525" algn="ctr">
            <a:noFill/>
            <a:miter lim="800000"/>
            <a:headEnd/>
            <a:tailEnd/>
          </a:ln>
          <a:effectLst/>
        </p:spPr>
        <p:txBody>
          <a:bodyPr>
            <a:spAutoFit/>
          </a:bodyPr>
          <a:lstStyle/>
          <a:p>
            <a:pPr indent="631825">
              <a:spcBef>
                <a:spcPct val="0"/>
              </a:spcBef>
            </a:pPr>
            <a:r>
              <a:rPr kumimoji="1" lang="zh-CN" altLang="en-US" sz="2400" dirty="0">
                <a:solidFill>
                  <a:srgbClr val="0000FF"/>
                </a:solidFill>
                <a:latin typeface="华文中宋" pitchFamily="2" charset="-122"/>
                <a:ea typeface="华文中宋" pitchFamily="2" charset="-122"/>
              </a:rPr>
              <a:t>老年男子留子路到他家住宿，杀了鸡，做了小米饭给他吃，又叫两个儿子出来与子路见面。</a:t>
            </a:r>
          </a:p>
          <a:p>
            <a:pPr indent="631825">
              <a:spcBef>
                <a:spcPct val="0"/>
              </a:spcBef>
            </a:pPr>
            <a:r>
              <a:rPr kumimoji="1" lang="zh-CN" altLang="en-US" sz="2400" dirty="0">
                <a:solidFill>
                  <a:srgbClr val="0000FF"/>
                </a:solidFill>
                <a:latin typeface="华文中宋" pitchFamily="2" charset="-122"/>
                <a:ea typeface="华文中宋" pitchFamily="2" charset="-122"/>
              </a:rPr>
              <a:t>第二天，子路赶上孔子，把这件事向他作了报告</a:t>
            </a:r>
            <a:r>
              <a:rPr kumimoji="1" lang="zh-CN" altLang="en-US" sz="2400" dirty="0" smtClean="0">
                <a:solidFill>
                  <a:srgbClr val="0000FF"/>
                </a:solidFill>
                <a:latin typeface="华文中宋" pitchFamily="2" charset="-122"/>
                <a:ea typeface="华文中宋" pitchFamily="2" charset="-122"/>
              </a:rPr>
              <a:t>。</a:t>
            </a:r>
            <a:endParaRPr kumimoji="1" lang="en-US" altLang="zh-CN" sz="2400" dirty="0" smtClean="0">
              <a:solidFill>
                <a:srgbClr val="0000FF"/>
              </a:solidFill>
              <a:latin typeface="华文中宋" pitchFamily="2" charset="-122"/>
              <a:ea typeface="华文中宋" pitchFamily="2" charset="-122"/>
            </a:endParaRPr>
          </a:p>
          <a:p>
            <a:pPr indent="631825">
              <a:spcBef>
                <a:spcPct val="0"/>
              </a:spcBef>
            </a:pPr>
            <a:r>
              <a:rPr kumimoji="1" lang="zh-CN" altLang="en-US" sz="2400" dirty="0" smtClean="0">
                <a:solidFill>
                  <a:srgbClr val="0000FF"/>
                </a:solidFill>
                <a:latin typeface="华文中宋" pitchFamily="2" charset="-122"/>
                <a:ea typeface="华文中宋" pitchFamily="2" charset="-122"/>
              </a:rPr>
              <a:t>孔子</a:t>
            </a:r>
            <a:r>
              <a:rPr kumimoji="1" lang="zh-CN" altLang="en-US" sz="2400" dirty="0">
                <a:solidFill>
                  <a:srgbClr val="0000FF"/>
                </a:solidFill>
                <a:latin typeface="华文中宋" pitchFamily="2" charset="-122"/>
                <a:ea typeface="华文中宋" pitchFamily="2" charset="-122"/>
              </a:rPr>
              <a:t>说：“这是个隐士啊。”叫子路回去再看看他</a:t>
            </a:r>
            <a:r>
              <a:rPr kumimoji="1" lang="zh-CN" altLang="en-US" sz="2400" dirty="0" smtClean="0">
                <a:solidFill>
                  <a:srgbClr val="0000FF"/>
                </a:solidFill>
                <a:latin typeface="华文中宋" pitchFamily="2" charset="-122"/>
                <a:ea typeface="华文中宋" pitchFamily="2" charset="-122"/>
              </a:rPr>
              <a:t>。</a:t>
            </a:r>
            <a:endParaRPr kumimoji="1" lang="en-US" altLang="zh-CN" sz="2400" dirty="0" smtClean="0">
              <a:solidFill>
                <a:srgbClr val="0000FF"/>
              </a:solidFill>
              <a:latin typeface="华文中宋" pitchFamily="2" charset="-122"/>
              <a:ea typeface="华文中宋" pitchFamily="2" charset="-122"/>
            </a:endParaRPr>
          </a:p>
          <a:p>
            <a:pPr indent="631825">
              <a:spcBef>
                <a:spcPct val="0"/>
              </a:spcBef>
            </a:pPr>
            <a:r>
              <a:rPr kumimoji="1" lang="zh-CN" altLang="en-US" sz="2400" dirty="0" smtClean="0">
                <a:solidFill>
                  <a:srgbClr val="0000FF"/>
                </a:solidFill>
                <a:latin typeface="华文中宋" pitchFamily="2" charset="-122"/>
                <a:ea typeface="华文中宋" pitchFamily="2" charset="-122"/>
              </a:rPr>
              <a:t>子</a:t>
            </a:r>
            <a:r>
              <a:rPr kumimoji="1" lang="zh-CN" altLang="en-US" sz="2400" dirty="0">
                <a:solidFill>
                  <a:srgbClr val="0000FF"/>
                </a:solidFill>
                <a:latin typeface="华文中宋" pitchFamily="2" charset="-122"/>
                <a:ea typeface="华文中宋" pitchFamily="2" charset="-122"/>
              </a:rPr>
              <a:t>路到了那里，老年男子已经走了。</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25">
                                            <p:txEl>
                                              <p:pRg st="0" end="0"/>
                                            </p:txEl>
                                          </p:spTgt>
                                        </p:tgtEl>
                                        <p:attrNameLst>
                                          <p:attrName>style.visibility</p:attrName>
                                        </p:attrNameLst>
                                      </p:cBhvr>
                                      <p:to>
                                        <p:strVal val="visible"/>
                                      </p:to>
                                    </p:set>
                                    <p:animEffect transition="in" filter="blinds(horizontal)">
                                      <p:cBhvr>
                                        <p:cTn id="7" dur="500"/>
                                        <p:tgtEl>
                                          <p:spTgt spid="819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1925">
                                            <p:txEl>
                                              <p:pRg st="1" end="1"/>
                                            </p:txEl>
                                          </p:spTgt>
                                        </p:tgtEl>
                                        <p:attrNameLst>
                                          <p:attrName>style.visibility</p:attrName>
                                        </p:attrNameLst>
                                      </p:cBhvr>
                                      <p:to>
                                        <p:strVal val="visible"/>
                                      </p:to>
                                    </p:set>
                                    <p:animEffect transition="in" filter="blinds(horizontal)">
                                      <p:cBhvr>
                                        <p:cTn id="12" dur="500"/>
                                        <p:tgtEl>
                                          <p:spTgt spid="8192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1925">
                                            <p:txEl>
                                              <p:pRg st="2" end="2"/>
                                            </p:txEl>
                                          </p:spTgt>
                                        </p:tgtEl>
                                        <p:attrNameLst>
                                          <p:attrName>style.visibility</p:attrName>
                                        </p:attrNameLst>
                                      </p:cBhvr>
                                      <p:to>
                                        <p:strVal val="visible"/>
                                      </p:to>
                                    </p:set>
                                    <p:animEffect transition="in" filter="blinds(horizontal)">
                                      <p:cBhvr>
                                        <p:cTn id="17" dur="500"/>
                                        <p:tgtEl>
                                          <p:spTgt spid="8192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1925">
                                            <p:txEl>
                                              <p:pRg st="3" end="3"/>
                                            </p:txEl>
                                          </p:spTgt>
                                        </p:tgtEl>
                                        <p:attrNameLst>
                                          <p:attrName>style.visibility</p:attrName>
                                        </p:attrNameLst>
                                      </p:cBhvr>
                                      <p:to>
                                        <p:strVal val="visible"/>
                                      </p:to>
                                    </p:set>
                                    <p:animEffect transition="in" filter="blinds(horizontal)">
                                      <p:cBhvr>
                                        <p:cTn id="22" dur="500"/>
                                        <p:tgtEl>
                                          <p:spTgt spid="8192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Rectangle 3"/>
          <p:cNvSpPr>
            <a:spLocks noGrp="1" noChangeArrowheads="1"/>
          </p:cNvSpPr>
          <p:nvPr>
            <p:ph type="body" idx="1"/>
          </p:nvPr>
        </p:nvSpPr>
        <p:spPr>
          <a:xfrm>
            <a:off x="214282" y="214290"/>
            <a:ext cx="8715436" cy="6357982"/>
          </a:xfrm>
        </p:spPr>
        <p:txBody>
          <a:bodyPr>
            <a:noAutofit/>
          </a:bodyPr>
          <a:lstStyle/>
          <a:p>
            <a:pPr>
              <a:lnSpc>
                <a:spcPct val="80000"/>
              </a:lnSpc>
            </a:pPr>
            <a:r>
              <a:rPr lang="zh-CN" altLang="en-US" sz="2800" dirty="0">
                <a:latin typeface="华文中宋" pitchFamily="2" charset="-122"/>
                <a:ea typeface="华文中宋" pitchFamily="2" charset="-122"/>
              </a:rPr>
              <a:t>禅宗有两位很有名的大师，出门“行脚”。“行脚”是佛家的术语，就是到各处参访有道德学问的高人。</a:t>
            </a:r>
          </a:p>
          <a:p>
            <a:pPr>
              <a:lnSpc>
                <a:spcPct val="80000"/>
              </a:lnSpc>
            </a:pPr>
            <a:r>
              <a:rPr lang="zh-CN" altLang="en-US" sz="2800" dirty="0">
                <a:latin typeface="华文中宋" pitchFamily="2" charset="-122"/>
                <a:ea typeface="华文中宋" pitchFamily="2" charset="-122"/>
              </a:rPr>
              <a:t>这两个和尚走到一个深山里面，在溪水中洗脸，其中一个是</a:t>
            </a:r>
            <a:r>
              <a:rPr lang="zh-CN" altLang="en-US" sz="2800" dirty="0">
                <a:solidFill>
                  <a:srgbClr val="FF0000"/>
                </a:solidFill>
                <a:latin typeface="华文中宋" pitchFamily="2" charset="-122"/>
                <a:ea typeface="华文中宋" pitchFamily="2" charset="-122"/>
              </a:rPr>
              <a:t>洞山</a:t>
            </a:r>
            <a:r>
              <a:rPr lang="zh-CN" altLang="en-US" sz="2800" dirty="0">
                <a:latin typeface="华文中宋" pitchFamily="2" charset="-122"/>
                <a:ea typeface="华文中宋" pitchFamily="2" charset="-122"/>
              </a:rPr>
              <a:t>，告诉另外一个</a:t>
            </a:r>
            <a:r>
              <a:rPr lang="zh-CN" altLang="en-US" sz="2800" dirty="0">
                <a:solidFill>
                  <a:srgbClr val="FF0000"/>
                </a:solidFill>
                <a:latin typeface="华文中宋" pitchFamily="2" charset="-122"/>
                <a:ea typeface="华文中宋" pitchFamily="2" charset="-122"/>
              </a:rPr>
              <a:t>密师伯</a:t>
            </a:r>
            <a:r>
              <a:rPr lang="zh-CN" altLang="en-US" sz="2800" dirty="0">
                <a:latin typeface="华文中宋" pitchFamily="2" charset="-122"/>
                <a:ea typeface="华文中宋" pitchFamily="2" charset="-122"/>
              </a:rPr>
              <a:t>，这山中住有高人</a:t>
            </a:r>
            <a:r>
              <a:rPr lang="zh-CN" altLang="en-US" sz="2800" dirty="0" smtClean="0">
                <a:latin typeface="华文中宋" pitchFamily="2" charset="-122"/>
                <a:ea typeface="华文中宋" pitchFamily="2" charset="-122"/>
              </a:rPr>
              <a:t>。</a:t>
            </a:r>
            <a:endParaRPr lang="en-US" altLang="zh-CN" sz="2800" dirty="0" smtClean="0">
              <a:latin typeface="华文中宋" pitchFamily="2" charset="-122"/>
              <a:ea typeface="华文中宋" pitchFamily="2" charset="-122"/>
            </a:endParaRPr>
          </a:p>
          <a:p>
            <a:pPr>
              <a:lnSpc>
                <a:spcPct val="80000"/>
              </a:lnSpc>
            </a:pPr>
            <a:r>
              <a:rPr lang="zh-CN" altLang="en-US" sz="2800" dirty="0" smtClean="0">
                <a:latin typeface="华文中宋" pitchFamily="2" charset="-122"/>
                <a:ea typeface="华文中宋" pitchFamily="2" charset="-122"/>
              </a:rPr>
              <a:t>密</a:t>
            </a:r>
            <a:r>
              <a:rPr lang="zh-CN" altLang="en-US" sz="2800" dirty="0">
                <a:latin typeface="华文中宋" pitchFamily="2" charset="-122"/>
                <a:ea typeface="华文中宋" pitchFamily="2" charset="-122"/>
              </a:rPr>
              <a:t>师伯说怎么知道？洞山说，我们洗脸时不是看到一片菜叶子，随溪水流下来吗？可见上流有人。</a:t>
            </a:r>
          </a:p>
          <a:p>
            <a:pPr>
              <a:lnSpc>
                <a:spcPct val="80000"/>
              </a:lnSpc>
            </a:pPr>
            <a:r>
              <a:rPr lang="zh-CN" altLang="en-US" sz="2800" dirty="0">
                <a:latin typeface="华文中宋" pitchFamily="2" charset="-122"/>
                <a:ea typeface="华文中宋" pitchFamily="2" charset="-122"/>
              </a:rPr>
              <a:t>于是两个人就去找，虽没有路迹可循，但终于找到了这个隐山和尚，搭了一个茅草棚，一个人住在深山，于是这两个和尚跟他谈道，他们谈得相当投机。</a:t>
            </a:r>
          </a:p>
          <a:p>
            <a:pPr>
              <a:lnSpc>
                <a:spcPct val="80000"/>
              </a:lnSpc>
            </a:pPr>
            <a:r>
              <a:rPr lang="zh-CN" altLang="en-US" sz="2800" dirty="0">
                <a:latin typeface="华文中宋" pitchFamily="2" charset="-122"/>
                <a:ea typeface="华文中宋" pitchFamily="2" charset="-122"/>
              </a:rPr>
              <a:t>后来，这两个和尚就走了。但在半路上一想不对，多年来难得一见的高人，隐居在这里，实在太可惜了。</a:t>
            </a:r>
          </a:p>
          <a:p>
            <a:pPr>
              <a:lnSpc>
                <a:spcPct val="80000"/>
              </a:lnSpc>
            </a:pPr>
            <a:r>
              <a:rPr lang="zh-CN" altLang="en-US" sz="2800" dirty="0">
                <a:latin typeface="华文中宋" pitchFamily="2" charset="-122"/>
                <a:ea typeface="华文中宋" pitchFamily="2" charset="-122"/>
              </a:rPr>
              <a:t>于是第二天回去找，找不到了，连茅草棚都烧掉了，只留了几首诗在那里，最后两句说：“</a:t>
            </a:r>
            <a:r>
              <a:rPr lang="zh-CN" altLang="en-US" sz="2800" dirty="0">
                <a:solidFill>
                  <a:srgbClr val="0000FF"/>
                </a:solidFill>
                <a:latin typeface="华文中宋" pitchFamily="2" charset="-122"/>
                <a:ea typeface="华文中宋" pitchFamily="2" charset="-122"/>
              </a:rPr>
              <a:t>刚被世人知住处，又移茅屋入深居</a:t>
            </a:r>
            <a:r>
              <a:rPr lang="zh-CN" altLang="en-US" sz="2800" dirty="0">
                <a:latin typeface="华文中宋" pitchFamily="2" charset="-122"/>
                <a:ea typeface="华文中宋" pitchFamily="2" charset="-122"/>
              </a:rPr>
              <a:t>。”</a:t>
            </a:r>
          </a:p>
          <a:p>
            <a:pPr>
              <a:lnSpc>
                <a:spcPct val="80000"/>
              </a:lnSpc>
            </a:pPr>
            <a:r>
              <a:rPr lang="zh-CN" altLang="en-US" sz="2800" dirty="0">
                <a:latin typeface="华文中宋" pitchFamily="2" charset="-122"/>
                <a:ea typeface="华文中宋" pitchFamily="2" charset="-122"/>
              </a:rPr>
              <a:t>像这样所谓隐士思想的人物，在中国历史上很多，并不是灰心，灰心就自杀了，而</a:t>
            </a:r>
            <a:r>
              <a:rPr lang="zh-CN" altLang="en-US" sz="2800" dirty="0">
                <a:solidFill>
                  <a:srgbClr val="FF0000"/>
                </a:solidFill>
                <a:latin typeface="黑体" pitchFamily="49" charset="-122"/>
                <a:ea typeface="黑体" pitchFamily="49" charset="-122"/>
              </a:rPr>
              <a:t>多半是很有修养的人</a:t>
            </a:r>
            <a:r>
              <a:rPr lang="zh-CN" altLang="en-US" sz="2800" dirty="0">
                <a:latin typeface="华文中宋" pitchFamily="2" charset="-122"/>
                <a:ea typeface="华文中宋"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2819">
                                            <p:txEl>
                                              <p:pRg st="0" end="0"/>
                                            </p:txEl>
                                          </p:spTgt>
                                        </p:tgtEl>
                                        <p:attrNameLst>
                                          <p:attrName>style.visibility</p:attrName>
                                        </p:attrNameLst>
                                      </p:cBhvr>
                                      <p:to>
                                        <p:strVal val="visible"/>
                                      </p:to>
                                    </p:set>
                                    <p:animEffect transition="in" filter="diamond(in)">
                                      <p:cBhvr>
                                        <p:cTn id="7" dur="2000"/>
                                        <p:tgtEl>
                                          <p:spTgt spid="1628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62819">
                                            <p:txEl>
                                              <p:pRg st="1" end="1"/>
                                            </p:txEl>
                                          </p:spTgt>
                                        </p:tgtEl>
                                        <p:attrNameLst>
                                          <p:attrName>style.visibility</p:attrName>
                                        </p:attrNameLst>
                                      </p:cBhvr>
                                      <p:to>
                                        <p:strVal val="visible"/>
                                      </p:to>
                                    </p:set>
                                    <p:animEffect transition="in" filter="diamond(in)">
                                      <p:cBhvr>
                                        <p:cTn id="12" dur="2000"/>
                                        <p:tgtEl>
                                          <p:spTgt spid="1628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62819">
                                            <p:txEl>
                                              <p:pRg st="2" end="2"/>
                                            </p:txEl>
                                          </p:spTgt>
                                        </p:tgtEl>
                                        <p:attrNameLst>
                                          <p:attrName>style.visibility</p:attrName>
                                        </p:attrNameLst>
                                      </p:cBhvr>
                                      <p:to>
                                        <p:strVal val="visible"/>
                                      </p:to>
                                    </p:set>
                                    <p:animEffect transition="in" filter="diamond(in)">
                                      <p:cBhvr>
                                        <p:cTn id="17" dur="2000"/>
                                        <p:tgtEl>
                                          <p:spTgt spid="1628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62819">
                                            <p:txEl>
                                              <p:pRg st="3" end="3"/>
                                            </p:txEl>
                                          </p:spTgt>
                                        </p:tgtEl>
                                        <p:attrNameLst>
                                          <p:attrName>style.visibility</p:attrName>
                                        </p:attrNameLst>
                                      </p:cBhvr>
                                      <p:to>
                                        <p:strVal val="visible"/>
                                      </p:to>
                                    </p:set>
                                    <p:animEffect transition="in" filter="diamond(in)">
                                      <p:cBhvr>
                                        <p:cTn id="22" dur="2000"/>
                                        <p:tgtEl>
                                          <p:spTgt spid="1628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62819">
                                            <p:txEl>
                                              <p:pRg st="4" end="4"/>
                                            </p:txEl>
                                          </p:spTgt>
                                        </p:tgtEl>
                                        <p:attrNameLst>
                                          <p:attrName>style.visibility</p:attrName>
                                        </p:attrNameLst>
                                      </p:cBhvr>
                                      <p:to>
                                        <p:strVal val="visible"/>
                                      </p:to>
                                    </p:set>
                                    <p:animEffect transition="in" filter="diamond(in)">
                                      <p:cBhvr>
                                        <p:cTn id="27" dur="2000"/>
                                        <p:tgtEl>
                                          <p:spTgt spid="16281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62819">
                                            <p:txEl>
                                              <p:pRg st="5" end="5"/>
                                            </p:txEl>
                                          </p:spTgt>
                                        </p:tgtEl>
                                        <p:attrNameLst>
                                          <p:attrName>style.visibility</p:attrName>
                                        </p:attrNameLst>
                                      </p:cBhvr>
                                      <p:to>
                                        <p:strVal val="visible"/>
                                      </p:to>
                                    </p:set>
                                    <p:animEffect transition="in" filter="diamond(in)">
                                      <p:cBhvr>
                                        <p:cTn id="32" dur="2000"/>
                                        <p:tgtEl>
                                          <p:spTgt spid="16281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162819">
                                            <p:txEl>
                                              <p:pRg st="6" end="6"/>
                                            </p:txEl>
                                          </p:spTgt>
                                        </p:tgtEl>
                                        <p:attrNameLst>
                                          <p:attrName>style.visibility</p:attrName>
                                        </p:attrNameLst>
                                      </p:cBhvr>
                                      <p:to>
                                        <p:strVal val="visible"/>
                                      </p:to>
                                    </p:set>
                                    <p:animEffect transition="in" filter="diamond(in)">
                                      <p:cBhvr>
                                        <p:cTn id="37" dur="2000"/>
                                        <p:tgtEl>
                                          <p:spTgt spid="1628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3" name="Rectangle 3"/>
          <p:cNvSpPr>
            <a:spLocks noGrp="1" noChangeArrowheads="1"/>
          </p:cNvSpPr>
          <p:nvPr>
            <p:ph type="body" idx="1"/>
          </p:nvPr>
        </p:nvSpPr>
        <p:spPr>
          <a:xfrm>
            <a:off x="428596" y="642918"/>
            <a:ext cx="8229600" cy="4525963"/>
          </a:xfrm>
        </p:spPr>
        <p:txBody>
          <a:bodyPr>
            <a:noAutofit/>
          </a:bodyPr>
          <a:lstStyle/>
          <a:p>
            <a:r>
              <a:rPr lang="zh-CN" altLang="en-US" sz="4400" dirty="0">
                <a:latin typeface="黑体" pitchFamily="49" charset="-122"/>
                <a:ea typeface="黑体" pitchFamily="49" charset="-122"/>
              </a:rPr>
              <a:t>其实，</a:t>
            </a:r>
            <a:r>
              <a:rPr lang="zh-CN" altLang="en-US" sz="4400" dirty="0">
                <a:solidFill>
                  <a:srgbClr val="FF0000"/>
                </a:solidFill>
                <a:latin typeface="黑体" pitchFamily="49" charset="-122"/>
                <a:ea typeface="黑体" pitchFamily="49" charset="-122"/>
              </a:rPr>
              <a:t>本章的要点</a:t>
            </a:r>
            <a:r>
              <a:rPr lang="zh-CN" altLang="en-US" sz="4400" dirty="0">
                <a:latin typeface="黑体" pitchFamily="49" charset="-122"/>
                <a:ea typeface="黑体" pitchFamily="49" charset="-122"/>
              </a:rPr>
              <a:t>不在于此，而</a:t>
            </a:r>
            <a:r>
              <a:rPr lang="zh-CN" altLang="en-US" sz="4400" dirty="0">
                <a:solidFill>
                  <a:srgbClr val="FF0000"/>
                </a:solidFill>
                <a:latin typeface="黑体" pitchFamily="49" charset="-122"/>
                <a:ea typeface="黑体" pitchFamily="49" charset="-122"/>
              </a:rPr>
              <a:t>在于后面子路所作的总结。 </a:t>
            </a:r>
            <a:endParaRPr lang="en-US" altLang="zh-CN" sz="4400" dirty="0" smtClean="0">
              <a:solidFill>
                <a:srgbClr val="FF0000"/>
              </a:solidFill>
              <a:latin typeface="黑体" pitchFamily="49" charset="-122"/>
              <a:ea typeface="黑体" pitchFamily="49" charset="-122"/>
            </a:endParaRPr>
          </a:p>
          <a:p>
            <a:r>
              <a:rPr lang="zh-CN" altLang="en-US" sz="4000" dirty="0" smtClean="0">
                <a:solidFill>
                  <a:srgbClr val="0000FF"/>
                </a:solidFill>
                <a:latin typeface="黑体" pitchFamily="49" charset="-122"/>
                <a:ea typeface="黑体" pitchFamily="49" charset="-122"/>
              </a:rPr>
              <a:t>一说，这番话是子路说给荷蓧丈人的两个儿子听的，是在转述孔子要对荷蓧丈人讲的话。</a:t>
            </a:r>
            <a:endParaRPr lang="en-US" altLang="zh-CN" sz="4000" dirty="0" smtClean="0">
              <a:solidFill>
                <a:srgbClr val="0000FF"/>
              </a:solidFill>
              <a:latin typeface="黑体" pitchFamily="49" charset="-122"/>
              <a:ea typeface="黑体" pitchFamily="49" charset="-122"/>
            </a:endParaRPr>
          </a:p>
          <a:p>
            <a:r>
              <a:rPr lang="zh-CN" altLang="en-US" sz="4000" dirty="0" smtClean="0">
                <a:solidFill>
                  <a:srgbClr val="0000FF"/>
                </a:solidFill>
                <a:latin typeface="黑体" pitchFamily="49" charset="-122"/>
                <a:ea typeface="黑体" pitchFamily="49" charset="-122"/>
              </a:rPr>
              <a:t>一说，是子路回来后说给孔子听的。</a:t>
            </a:r>
            <a:endParaRPr lang="zh-CN" altLang="en-US" sz="4000" dirty="0">
              <a:solidFill>
                <a:srgbClr val="0000FF"/>
              </a:solidFill>
              <a:latin typeface="黑体" pitchFamily="49" charset="-122"/>
              <a:ea typeface="黑体" pitchFamily="49" charset="-122"/>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body" idx="1"/>
          </p:nvPr>
        </p:nvSpPr>
        <p:spPr>
          <a:xfrm>
            <a:off x="1403350" y="71438"/>
            <a:ext cx="7561263" cy="1196975"/>
          </a:xfrm>
        </p:spPr>
        <p:txBody>
          <a:bodyPr/>
          <a:lstStyle/>
          <a:p>
            <a:pPr marL="0" indent="631825">
              <a:spcBef>
                <a:spcPct val="0"/>
              </a:spcBef>
              <a:buFontTx/>
              <a:buNone/>
            </a:pPr>
            <a:r>
              <a:rPr lang="zh-CN" altLang="en-US" sz="2400" b="1" dirty="0">
                <a:solidFill>
                  <a:srgbClr val="000000"/>
                </a:solidFill>
                <a:latin typeface="黑体" pitchFamily="49" charset="-122"/>
                <a:ea typeface="黑体" pitchFamily="49" charset="-122"/>
              </a:rPr>
              <a:t>子路曰：</a:t>
            </a:r>
            <a:r>
              <a:rPr lang="zh-CN" altLang="en-US" sz="2400" b="1" dirty="0">
                <a:solidFill>
                  <a:srgbClr val="000000"/>
                </a:solidFill>
                <a:latin typeface="Arial"/>
                <a:ea typeface="黑体" pitchFamily="49" charset="-122"/>
              </a:rPr>
              <a:t>“</a:t>
            </a:r>
            <a:r>
              <a:rPr lang="zh-CN" altLang="en-US" sz="2400" b="1" dirty="0">
                <a:solidFill>
                  <a:srgbClr val="000000"/>
                </a:solidFill>
                <a:latin typeface="黑体" pitchFamily="49" charset="-122"/>
                <a:ea typeface="黑体" pitchFamily="49" charset="-122"/>
              </a:rPr>
              <a:t>不仕无义。长幼之节，不可废也；君臣之义，如之何</a:t>
            </a:r>
            <a:r>
              <a:rPr lang="zh-CN" altLang="en-US" sz="2400" b="1" dirty="0">
                <a:solidFill>
                  <a:srgbClr val="FF0000"/>
                </a:solidFill>
                <a:latin typeface="黑体" pitchFamily="49" charset="-122"/>
                <a:ea typeface="黑体" pitchFamily="49" charset="-122"/>
              </a:rPr>
              <a:t>其</a:t>
            </a:r>
            <a:r>
              <a:rPr lang="zh-CN" altLang="en-US" sz="2400" b="1" dirty="0">
                <a:solidFill>
                  <a:srgbClr val="000000"/>
                </a:solidFill>
                <a:latin typeface="黑体" pitchFamily="49" charset="-122"/>
                <a:ea typeface="黑体" pitchFamily="49" charset="-122"/>
              </a:rPr>
              <a:t>废之？欲</a:t>
            </a:r>
            <a:r>
              <a:rPr lang="zh-CN" altLang="en-US" sz="2400" b="1" dirty="0">
                <a:solidFill>
                  <a:srgbClr val="FF0000"/>
                </a:solidFill>
                <a:latin typeface="黑体" pitchFamily="49" charset="-122"/>
                <a:ea typeface="黑体" pitchFamily="49" charset="-122"/>
              </a:rPr>
              <a:t>洁</a:t>
            </a:r>
            <a:r>
              <a:rPr lang="zh-CN" altLang="en-US" sz="2400" b="1" dirty="0">
                <a:solidFill>
                  <a:srgbClr val="000000"/>
                </a:solidFill>
                <a:latin typeface="黑体" pitchFamily="49" charset="-122"/>
                <a:ea typeface="黑体" pitchFamily="49" charset="-122"/>
              </a:rPr>
              <a:t>其身，而</a:t>
            </a:r>
            <a:r>
              <a:rPr lang="zh-CN" altLang="en-US" sz="2400" b="1" dirty="0">
                <a:solidFill>
                  <a:srgbClr val="FF0000"/>
                </a:solidFill>
                <a:latin typeface="黑体" pitchFamily="49" charset="-122"/>
                <a:ea typeface="黑体" pitchFamily="49" charset="-122"/>
              </a:rPr>
              <a:t>乱</a:t>
            </a:r>
            <a:r>
              <a:rPr lang="zh-CN" altLang="en-US" sz="2400" b="1" dirty="0">
                <a:solidFill>
                  <a:srgbClr val="000000"/>
                </a:solidFill>
                <a:latin typeface="黑体" pitchFamily="49" charset="-122"/>
                <a:ea typeface="黑体" pitchFamily="49" charset="-122"/>
              </a:rPr>
              <a:t>大伦。君子之</a:t>
            </a:r>
            <a:r>
              <a:rPr lang="zh-CN" altLang="en-US" sz="2400" b="1" dirty="0">
                <a:solidFill>
                  <a:srgbClr val="FF0000"/>
                </a:solidFill>
                <a:latin typeface="黑体" pitchFamily="49" charset="-122"/>
                <a:ea typeface="黑体" pitchFamily="49" charset="-122"/>
              </a:rPr>
              <a:t>仕</a:t>
            </a:r>
            <a:r>
              <a:rPr lang="zh-CN" altLang="en-US" sz="2400" b="1" dirty="0">
                <a:solidFill>
                  <a:srgbClr val="000000"/>
                </a:solidFill>
                <a:latin typeface="黑体" pitchFamily="49" charset="-122"/>
                <a:ea typeface="黑体" pitchFamily="49" charset="-122"/>
              </a:rPr>
              <a:t>也，行其义也。道之不行，已知之矣。</a:t>
            </a:r>
            <a:r>
              <a:rPr lang="zh-CN" altLang="en-US" sz="2400" b="1" dirty="0">
                <a:solidFill>
                  <a:srgbClr val="000000"/>
                </a:solidFill>
                <a:latin typeface="Arial"/>
                <a:ea typeface="黑体" pitchFamily="49" charset="-122"/>
              </a:rPr>
              <a:t>”</a:t>
            </a:r>
            <a:endParaRPr lang="zh-CN" altLang="en-US" sz="2400" dirty="0">
              <a:solidFill>
                <a:srgbClr val="000000"/>
              </a:solidFill>
              <a:latin typeface="黑体" pitchFamily="49" charset="-122"/>
              <a:ea typeface="黑体" pitchFamily="49" charset="-122"/>
            </a:endParaRPr>
          </a:p>
        </p:txBody>
      </p:sp>
      <p:sp>
        <p:nvSpPr>
          <p:cNvPr id="82947" name="Text Box 3"/>
          <p:cNvSpPr txBox="1">
            <a:spLocks noChangeArrowheads="1"/>
          </p:cNvSpPr>
          <p:nvPr/>
        </p:nvSpPr>
        <p:spPr bwMode="auto">
          <a:xfrm>
            <a:off x="0" y="0"/>
            <a:ext cx="1331913" cy="584775"/>
          </a:xfrm>
          <a:prstGeom prst="rect">
            <a:avLst/>
          </a:prstGeom>
          <a:solidFill>
            <a:srgbClr val="C00000"/>
          </a:solidFill>
          <a:ln w="9525" algn="ctr">
            <a:noFill/>
            <a:miter lim="800000"/>
            <a:headEnd/>
            <a:tailEnd/>
          </a:ln>
          <a:effectLst/>
        </p:spPr>
        <p:txBody>
          <a:bodyPr>
            <a:spAutoFit/>
          </a:bodyPr>
          <a:lstStyle/>
          <a:p>
            <a:pPr marL="342900" indent="-342900">
              <a:spcBef>
                <a:spcPct val="50000"/>
              </a:spcBef>
            </a:pPr>
            <a:r>
              <a:rPr lang="zh-CN" altLang="en-US" sz="3200">
                <a:solidFill>
                  <a:srgbClr val="FFFF00"/>
                </a:solidFill>
                <a:latin typeface="黑体" pitchFamily="49" charset="-122"/>
                <a:ea typeface="黑体" pitchFamily="49" charset="-122"/>
              </a:rPr>
              <a:t>选文</a:t>
            </a:r>
            <a:r>
              <a:rPr lang="en-US" altLang="zh-CN" sz="3200">
                <a:solidFill>
                  <a:srgbClr val="FFFF00"/>
                </a:solidFill>
                <a:latin typeface="黑体" pitchFamily="49" charset="-122"/>
                <a:ea typeface="黑体" pitchFamily="49" charset="-122"/>
              </a:rPr>
              <a:t>4</a:t>
            </a:r>
          </a:p>
        </p:txBody>
      </p:sp>
      <p:sp>
        <p:nvSpPr>
          <p:cNvPr id="82949" name="Rectangle 5"/>
          <p:cNvSpPr>
            <a:spLocks noChangeArrowheads="1"/>
          </p:cNvSpPr>
          <p:nvPr/>
        </p:nvSpPr>
        <p:spPr bwMode="auto">
          <a:xfrm>
            <a:off x="3428992" y="1557338"/>
            <a:ext cx="5570546" cy="4832092"/>
          </a:xfrm>
          <a:prstGeom prst="rect">
            <a:avLst/>
          </a:prstGeom>
          <a:solidFill>
            <a:srgbClr val="FFFF00"/>
          </a:solidFill>
          <a:ln w="9525" algn="ctr">
            <a:noFill/>
            <a:miter lim="800000"/>
            <a:headEnd/>
            <a:tailEnd/>
          </a:ln>
          <a:effectLst/>
        </p:spPr>
        <p:txBody>
          <a:bodyPr wrap="square">
            <a:spAutoFit/>
          </a:bodyPr>
          <a:lstStyle/>
          <a:p>
            <a:pPr indent="631825">
              <a:spcBef>
                <a:spcPct val="0"/>
              </a:spcBef>
            </a:pPr>
            <a:r>
              <a:rPr kumimoji="1" lang="zh-CN" altLang="en-US" sz="2800" dirty="0">
                <a:solidFill>
                  <a:srgbClr val="0000FF"/>
                </a:solidFill>
                <a:latin typeface="华文中宋" pitchFamily="2" charset="-122"/>
                <a:ea typeface="华文中宋" pitchFamily="2" charset="-122"/>
              </a:rPr>
              <a:t>子路说：“不出来做官</a:t>
            </a:r>
            <a:r>
              <a:rPr kumimoji="1" lang="en-US" altLang="zh-CN" sz="2800" dirty="0">
                <a:solidFill>
                  <a:srgbClr val="0000FF"/>
                </a:solidFill>
                <a:latin typeface="华文中宋" pitchFamily="2" charset="-122"/>
                <a:ea typeface="华文中宋" pitchFamily="2" charset="-122"/>
              </a:rPr>
              <a:t>,</a:t>
            </a:r>
            <a:r>
              <a:rPr kumimoji="1" lang="zh-CN" altLang="en-US" sz="2800" dirty="0">
                <a:solidFill>
                  <a:srgbClr val="0000FF"/>
                </a:solidFill>
                <a:latin typeface="华文中宋" pitchFamily="2" charset="-122"/>
                <a:ea typeface="华文中宋" pitchFamily="2" charset="-122"/>
              </a:rPr>
              <a:t>就是违背了臣对君应当秉持的政教伦理原则</a:t>
            </a:r>
            <a:r>
              <a:rPr kumimoji="1" lang="zh-CN" altLang="en-US" sz="2800" dirty="0" smtClean="0">
                <a:solidFill>
                  <a:srgbClr val="0000FF"/>
                </a:solidFill>
                <a:latin typeface="华文中宋" pitchFamily="2" charset="-122"/>
                <a:ea typeface="华文中宋" pitchFamily="2" charset="-122"/>
              </a:rPr>
              <a:t>。</a:t>
            </a:r>
            <a:endParaRPr kumimoji="1" lang="en-US" altLang="zh-CN" sz="2800" dirty="0" smtClean="0">
              <a:solidFill>
                <a:srgbClr val="0000FF"/>
              </a:solidFill>
              <a:latin typeface="华文中宋" pitchFamily="2" charset="-122"/>
              <a:ea typeface="华文中宋" pitchFamily="2" charset="-122"/>
            </a:endParaRPr>
          </a:p>
          <a:p>
            <a:pPr indent="631825">
              <a:spcBef>
                <a:spcPct val="0"/>
              </a:spcBef>
            </a:pPr>
            <a:r>
              <a:rPr kumimoji="1" lang="zh-CN" altLang="en-US" sz="2800" dirty="0" smtClean="0">
                <a:solidFill>
                  <a:srgbClr val="0000FF"/>
                </a:solidFill>
                <a:latin typeface="华文中宋" pitchFamily="2" charset="-122"/>
                <a:ea typeface="华文中宋" pitchFamily="2" charset="-122"/>
              </a:rPr>
              <a:t>长幼</a:t>
            </a:r>
            <a:r>
              <a:rPr kumimoji="1" lang="zh-CN" altLang="en-US" sz="2800" dirty="0">
                <a:solidFill>
                  <a:srgbClr val="0000FF"/>
                </a:solidFill>
                <a:latin typeface="华文中宋" pitchFamily="2" charset="-122"/>
                <a:ea typeface="华文中宋" pitchFamily="2" charset="-122"/>
              </a:rPr>
              <a:t>间的礼节是不可能废弃的；君臣间的关系怎么能废弃呢？</a:t>
            </a:r>
          </a:p>
          <a:p>
            <a:pPr indent="631825">
              <a:spcBef>
                <a:spcPct val="0"/>
              </a:spcBef>
            </a:pPr>
            <a:r>
              <a:rPr kumimoji="1" lang="zh-CN" altLang="en-US" sz="2800" dirty="0">
                <a:solidFill>
                  <a:srgbClr val="0000FF"/>
                </a:solidFill>
                <a:latin typeface="华文中宋" pitchFamily="2" charset="-122"/>
                <a:ea typeface="华文中宋" pitchFamily="2" charset="-122"/>
              </a:rPr>
              <a:t>老人家想要自身清白，却破坏了根本的君臣伦理关系。</a:t>
            </a:r>
          </a:p>
          <a:p>
            <a:pPr indent="631825">
              <a:spcBef>
                <a:spcPct val="0"/>
              </a:spcBef>
            </a:pPr>
            <a:r>
              <a:rPr kumimoji="1" lang="zh-CN" altLang="en-US" sz="2800" dirty="0">
                <a:solidFill>
                  <a:srgbClr val="0000FF"/>
                </a:solidFill>
                <a:latin typeface="华文中宋" pitchFamily="2" charset="-122"/>
                <a:ea typeface="华文中宋" pitchFamily="2" charset="-122"/>
              </a:rPr>
              <a:t>君子做官，只是为了实行君臣之义的</a:t>
            </a:r>
            <a:r>
              <a:rPr kumimoji="1" lang="zh-CN" altLang="en-US" sz="2800" dirty="0" smtClean="0">
                <a:solidFill>
                  <a:srgbClr val="0000FF"/>
                </a:solidFill>
                <a:latin typeface="华文中宋" pitchFamily="2" charset="-122"/>
                <a:ea typeface="华文中宋" pitchFamily="2" charset="-122"/>
              </a:rPr>
              <a:t>。</a:t>
            </a:r>
            <a:endParaRPr kumimoji="1" lang="en-US" altLang="zh-CN" sz="2800" dirty="0" smtClean="0">
              <a:solidFill>
                <a:srgbClr val="0000FF"/>
              </a:solidFill>
              <a:latin typeface="华文中宋" pitchFamily="2" charset="-122"/>
              <a:ea typeface="华文中宋" pitchFamily="2" charset="-122"/>
            </a:endParaRPr>
          </a:p>
          <a:p>
            <a:pPr indent="631825">
              <a:spcBef>
                <a:spcPct val="0"/>
              </a:spcBef>
            </a:pPr>
            <a:r>
              <a:rPr kumimoji="1" lang="zh-CN" altLang="en-US" sz="2800" dirty="0" smtClean="0">
                <a:solidFill>
                  <a:srgbClr val="0000FF"/>
                </a:solidFill>
                <a:latin typeface="华文中宋" pitchFamily="2" charset="-122"/>
                <a:ea typeface="华文中宋" pitchFamily="2" charset="-122"/>
              </a:rPr>
              <a:t>至于</a:t>
            </a:r>
            <a:r>
              <a:rPr kumimoji="1" lang="zh-CN" altLang="en-US" sz="2800" dirty="0">
                <a:solidFill>
                  <a:srgbClr val="0000FF"/>
                </a:solidFill>
                <a:latin typeface="华文中宋" pitchFamily="2" charset="-122"/>
                <a:ea typeface="华文中宋" pitchFamily="2" charset="-122"/>
              </a:rPr>
              <a:t>道的行不通，早就知道了。”</a:t>
            </a:r>
          </a:p>
        </p:txBody>
      </p:sp>
      <p:sp>
        <p:nvSpPr>
          <p:cNvPr id="82950" name="Rectangle 6"/>
          <p:cNvSpPr>
            <a:spLocks noChangeArrowheads="1"/>
          </p:cNvSpPr>
          <p:nvPr/>
        </p:nvSpPr>
        <p:spPr bwMode="auto">
          <a:xfrm>
            <a:off x="285720" y="1428736"/>
            <a:ext cx="3106729" cy="4154984"/>
          </a:xfrm>
          <a:prstGeom prst="rect">
            <a:avLst/>
          </a:prstGeom>
          <a:noFill/>
          <a:ln w="9525" algn="ctr">
            <a:noFill/>
            <a:miter lim="800000"/>
            <a:headEnd/>
            <a:tailEnd/>
          </a:ln>
          <a:effectLst/>
        </p:spPr>
        <p:txBody>
          <a:bodyPr wrap="square">
            <a:spAutoFit/>
          </a:bodyPr>
          <a:lstStyle/>
          <a:p>
            <a:pPr marL="342900" indent="-342900"/>
            <a:r>
              <a:rPr kumimoji="1" lang="en-US" altLang="zh-CN" sz="2000" dirty="0">
                <a:latin typeface="黑体" pitchFamily="49" charset="-122"/>
                <a:ea typeface="黑体" pitchFamily="49" charset="-122"/>
              </a:rPr>
              <a:t>“</a:t>
            </a:r>
            <a:r>
              <a:rPr kumimoji="1" lang="zh-CN" altLang="en-US" sz="2000" dirty="0">
                <a:latin typeface="黑体" pitchFamily="49" charset="-122"/>
                <a:ea typeface="黑体" pitchFamily="49" charset="-122"/>
              </a:rPr>
              <a:t>仕”的观念，在</a:t>
            </a:r>
            <a:r>
              <a:rPr kumimoji="1" lang="zh-CN" altLang="en-US" sz="2000" dirty="0">
                <a:solidFill>
                  <a:srgbClr val="0000FF"/>
                </a:solidFill>
                <a:latin typeface="黑体" pitchFamily="49" charset="-122"/>
                <a:ea typeface="黑体" pitchFamily="49" charset="-122"/>
              </a:rPr>
              <a:t>春秋战国以前</a:t>
            </a:r>
            <a:r>
              <a:rPr kumimoji="1" lang="zh-CN" altLang="en-US" sz="2000" dirty="0">
                <a:latin typeface="黑体" pitchFamily="49" charset="-122"/>
                <a:ea typeface="黑体" pitchFamily="49" charset="-122"/>
              </a:rPr>
              <a:t>，是为</a:t>
            </a:r>
            <a:r>
              <a:rPr kumimoji="1" lang="zh-CN" altLang="en-US" sz="2000" dirty="0">
                <a:solidFill>
                  <a:srgbClr val="0000FF"/>
                </a:solidFill>
                <a:latin typeface="黑体" pitchFamily="49" charset="-122"/>
                <a:ea typeface="黑体" pitchFamily="49" charset="-122"/>
              </a:rPr>
              <a:t>对国家有所贡献而出仕</a:t>
            </a:r>
            <a:r>
              <a:rPr kumimoji="1" lang="zh-CN" altLang="en-US" sz="2000" dirty="0">
                <a:latin typeface="黑体" pitchFamily="49" charset="-122"/>
                <a:ea typeface="黑体" pitchFamily="49" charset="-122"/>
              </a:rPr>
              <a:t>。后世是为了自己的功名富贵，出来做官为出仕，这完全是两回事。 </a:t>
            </a:r>
            <a:endParaRPr kumimoji="1" lang="zh-CN" altLang="en-US" sz="1600" dirty="0">
              <a:latin typeface="黑体" pitchFamily="49" charset="-122"/>
              <a:ea typeface="黑体" pitchFamily="49" charset="-122"/>
            </a:endParaRPr>
          </a:p>
          <a:p>
            <a:pPr marL="342900" indent="-342900"/>
            <a:endParaRPr kumimoji="1" lang="zh-CN" altLang="en-US" sz="2400" dirty="0">
              <a:latin typeface="黑体" pitchFamily="49" charset="-122"/>
              <a:ea typeface="黑体" pitchFamily="49" charset="-122"/>
            </a:endParaRPr>
          </a:p>
          <a:p>
            <a:pPr marL="342900" indent="-342900"/>
            <a:r>
              <a:rPr kumimoji="1" lang="zh-CN" altLang="en-US" sz="2400" dirty="0">
                <a:latin typeface="黑体" pitchFamily="49" charset="-122"/>
                <a:ea typeface="黑体" pitchFamily="49" charset="-122"/>
              </a:rPr>
              <a:t>其：表示反问语气副词。</a:t>
            </a:r>
          </a:p>
          <a:p>
            <a:pPr marL="342900" indent="-342900"/>
            <a:r>
              <a:rPr kumimoji="1" lang="zh-CN" altLang="en-US" sz="2400" dirty="0">
                <a:latin typeface="黑体" pitchFamily="49" charset="-122"/>
                <a:ea typeface="黑体" pitchFamily="49" charset="-122"/>
              </a:rPr>
              <a:t>洁：使</a:t>
            </a:r>
            <a:r>
              <a:rPr kumimoji="1" lang="en-US" altLang="zh-CN" sz="2400" dirty="0">
                <a:latin typeface="黑体" pitchFamily="49" charset="-122"/>
                <a:ea typeface="黑体" pitchFamily="49" charset="-122"/>
              </a:rPr>
              <a:t>……</a:t>
            </a:r>
            <a:r>
              <a:rPr kumimoji="1" lang="zh-CN" altLang="en-US" sz="2400" dirty="0">
                <a:latin typeface="黑体" pitchFamily="49" charset="-122"/>
                <a:ea typeface="黑体" pitchFamily="49" charset="-122"/>
              </a:rPr>
              <a:t>洁。</a:t>
            </a:r>
          </a:p>
          <a:p>
            <a:pPr marL="342900" indent="-342900"/>
            <a:r>
              <a:rPr kumimoji="1" lang="zh-CN" altLang="en-US" sz="2400" dirty="0">
                <a:latin typeface="黑体" pitchFamily="49" charset="-122"/>
                <a:ea typeface="黑体" pitchFamily="49" charset="-122"/>
              </a:rPr>
              <a:t>乱：使</a:t>
            </a:r>
            <a:r>
              <a:rPr kumimoji="1" lang="en-US" altLang="zh-CN" sz="2400" dirty="0">
                <a:latin typeface="黑体" pitchFamily="49" charset="-122"/>
                <a:ea typeface="黑体" pitchFamily="49" charset="-122"/>
              </a:rPr>
              <a:t>……</a:t>
            </a:r>
            <a:r>
              <a:rPr kumimoji="1" lang="zh-CN" altLang="en-US" sz="2400" dirty="0">
                <a:latin typeface="黑体" pitchFamily="49" charset="-122"/>
                <a:ea typeface="黑体" pitchFamily="49" charset="-122"/>
              </a:rPr>
              <a:t>乱。</a:t>
            </a:r>
          </a:p>
          <a:p>
            <a:pPr marL="342900" indent="-342900"/>
            <a:r>
              <a:rPr kumimoji="1" lang="zh-CN" altLang="en-US" sz="2400" dirty="0">
                <a:latin typeface="黑体" pitchFamily="49" charset="-122"/>
                <a:ea typeface="黑体" pitchFamily="49" charset="-122"/>
              </a:rPr>
              <a:t>仕：做官。</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2949">
                                            <p:txEl>
                                              <p:pRg st="0" end="0"/>
                                            </p:txEl>
                                          </p:spTgt>
                                        </p:tgtEl>
                                        <p:attrNameLst>
                                          <p:attrName>style.visibility</p:attrName>
                                        </p:attrNameLst>
                                      </p:cBhvr>
                                      <p:to>
                                        <p:strVal val="visible"/>
                                      </p:to>
                                    </p:set>
                                    <p:animEffect transition="in" filter="blinds(horizontal)">
                                      <p:cBhvr>
                                        <p:cTn id="7" dur="500"/>
                                        <p:tgtEl>
                                          <p:spTgt spid="8294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2949">
                                            <p:txEl>
                                              <p:pRg st="1" end="1"/>
                                            </p:txEl>
                                          </p:spTgt>
                                        </p:tgtEl>
                                        <p:attrNameLst>
                                          <p:attrName>style.visibility</p:attrName>
                                        </p:attrNameLst>
                                      </p:cBhvr>
                                      <p:to>
                                        <p:strVal val="visible"/>
                                      </p:to>
                                    </p:set>
                                    <p:animEffect transition="in" filter="blinds(horizontal)">
                                      <p:cBhvr>
                                        <p:cTn id="12" dur="500"/>
                                        <p:tgtEl>
                                          <p:spTgt spid="8294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2949">
                                            <p:txEl>
                                              <p:pRg st="2" end="2"/>
                                            </p:txEl>
                                          </p:spTgt>
                                        </p:tgtEl>
                                        <p:attrNameLst>
                                          <p:attrName>style.visibility</p:attrName>
                                        </p:attrNameLst>
                                      </p:cBhvr>
                                      <p:to>
                                        <p:strVal val="visible"/>
                                      </p:to>
                                    </p:set>
                                    <p:animEffect transition="in" filter="blinds(horizontal)">
                                      <p:cBhvr>
                                        <p:cTn id="17" dur="500"/>
                                        <p:tgtEl>
                                          <p:spTgt spid="8294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2949">
                                            <p:txEl>
                                              <p:pRg st="3" end="3"/>
                                            </p:txEl>
                                          </p:spTgt>
                                        </p:tgtEl>
                                        <p:attrNameLst>
                                          <p:attrName>style.visibility</p:attrName>
                                        </p:attrNameLst>
                                      </p:cBhvr>
                                      <p:to>
                                        <p:strVal val="visible"/>
                                      </p:to>
                                    </p:set>
                                    <p:animEffect transition="in" filter="blinds(horizontal)">
                                      <p:cBhvr>
                                        <p:cTn id="22" dur="500"/>
                                        <p:tgtEl>
                                          <p:spTgt spid="8294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2949">
                                            <p:txEl>
                                              <p:pRg st="4" end="4"/>
                                            </p:txEl>
                                          </p:spTgt>
                                        </p:tgtEl>
                                        <p:attrNameLst>
                                          <p:attrName>style.visibility</p:attrName>
                                        </p:attrNameLst>
                                      </p:cBhvr>
                                      <p:to>
                                        <p:strVal val="visible"/>
                                      </p:to>
                                    </p:set>
                                    <p:animEffect transition="in" filter="blinds(horizontal)">
                                      <p:cBhvr>
                                        <p:cTn id="27" dur="500"/>
                                        <p:tgtEl>
                                          <p:spTgt spid="8294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body" idx="1"/>
          </p:nvPr>
        </p:nvSpPr>
        <p:spPr>
          <a:xfrm>
            <a:off x="539750" y="549275"/>
            <a:ext cx="7991475" cy="5522913"/>
          </a:xfrm>
        </p:spPr>
        <p:txBody>
          <a:bodyPr>
            <a:normAutofit lnSpcReduction="10000"/>
          </a:bodyPr>
          <a:lstStyle/>
          <a:p>
            <a:pPr algn="just">
              <a:spcBef>
                <a:spcPct val="0"/>
              </a:spcBef>
            </a:pPr>
            <a:r>
              <a:rPr lang="zh-CN" altLang="en-US" sz="2800">
                <a:solidFill>
                  <a:srgbClr val="FF0000"/>
                </a:solidFill>
                <a:latin typeface="Times New Roman" pitchFamily="18" charset="0"/>
                <a:ea typeface="黑体" pitchFamily="49" charset="-122"/>
                <a:cs typeface="Times New Roman" pitchFamily="18" charset="0"/>
              </a:rPr>
              <a:t>如何理解子路说的</a:t>
            </a:r>
            <a:r>
              <a:rPr lang="zh-CN" altLang="en-US" sz="2800">
                <a:solidFill>
                  <a:srgbClr val="FF0000"/>
                </a:solidFill>
                <a:latin typeface="宋体"/>
                <a:ea typeface="黑体" pitchFamily="49" charset="-122"/>
                <a:cs typeface="Times New Roman" pitchFamily="18" charset="0"/>
              </a:rPr>
              <a:t>“</a:t>
            </a:r>
            <a:r>
              <a:rPr lang="zh-CN" altLang="en-US" sz="2800">
                <a:solidFill>
                  <a:srgbClr val="FF0000"/>
                </a:solidFill>
                <a:latin typeface="Times New Roman" pitchFamily="18" charset="0"/>
                <a:ea typeface="黑体" pitchFamily="49" charset="-122"/>
                <a:cs typeface="Times New Roman" pitchFamily="18" charset="0"/>
              </a:rPr>
              <a:t>不仕无义</a:t>
            </a:r>
            <a:r>
              <a:rPr lang="zh-CN" altLang="en-US" sz="2800">
                <a:solidFill>
                  <a:srgbClr val="FF0000"/>
                </a:solidFill>
                <a:latin typeface="宋体"/>
                <a:ea typeface="黑体" pitchFamily="49" charset="-122"/>
                <a:cs typeface="Times New Roman" pitchFamily="18" charset="0"/>
              </a:rPr>
              <a:t>”</a:t>
            </a:r>
            <a:r>
              <a:rPr lang="zh-CN" altLang="en-US" sz="2800">
                <a:solidFill>
                  <a:srgbClr val="FF0000"/>
                </a:solidFill>
                <a:ea typeface="黑体" pitchFamily="49" charset="-122"/>
                <a:cs typeface="Times New Roman" pitchFamily="18" charset="0"/>
              </a:rPr>
              <a:t>呢</a:t>
            </a:r>
            <a:r>
              <a:rPr lang="zh-CN" altLang="en-US" sz="2800">
                <a:solidFill>
                  <a:srgbClr val="FF0000"/>
                </a:solidFill>
                <a:latin typeface="Times New Roman" pitchFamily="18" charset="0"/>
                <a:ea typeface="黑体" pitchFamily="49" charset="-122"/>
                <a:cs typeface="Times New Roman" pitchFamily="18" charset="0"/>
              </a:rPr>
              <a:t>？</a:t>
            </a:r>
          </a:p>
          <a:p>
            <a:pPr algn="just">
              <a:spcBef>
                <a:spcPct val="0"/>
              </a:spcBef>
            </a:pPr>
            <a:r>
              <a:rPr lang="zh-CN" altLang="en-US" sz="2800">
                <a:solidFill>
                  <a:srgbClr val="000000"/>
                </a:solidFill>
                <a:latin typeface="华文中宋" pitchFamily="2" charset="-122"/>
                <a:ea typeface="华文中宋" pitchFamily="2" charset="-122"/>
                <a:cs typeface="Times New Roman" pitchFamily="18" charset="0"/>
              </a:rPr>
              <a:t>儒家学说的支柱是伦理，试图用固定了的人与人之间的各种关系来维系社会的安定。</a:t>
            </a:r>
          </a:p>
          <a:p>
            <a:pPr algn="just">
              <a:spcBef>
                <a:spcPct val="0"/>
              </a:spcBef>
            </a:pPr>
            <a:r>
              <a:rPr lang="zh-CN" altLang="en-US" sz="2800">
                <a:solidFill>
                  <a:srgbClr val="000000"/>
                </a:solidFill>
                <a:latin typeface="华文中宋" pitchFamily="2" charset="-122"/>
                <a:ea typeface="华文中宋" pitchFamily="2" charset="-122"/>
                <a:cs typeface="Times New Roman" pitchFamily="18" charset="0"/>
              </a:rPr>
              <a:t>朱熹说“人之大伦有五”：“父子有亲，君臣有义，夫妇有别，长幼有序，朋友有信是也。”</a:t>
            </a:r>
          </a:p>
          <a:p>
            <a:pPr algn="just">
              <a:spcBef>
                <a:spcPct val="0"/>
              </a:spcBef>
            </a:pPr>
            <a:r>
              <a:rPr lang="zh-CN" altLang="en-US" sz="2800">
                <a:solidFill>
                  <a:srgbClr val="0000FF"/>
                </a:solidFill>
                <a:latin typeface="黑体" pitchFamily="49" charset="-122"/>
                <a:ea typeface="黑体" pitchFamily="49" charset="-122"/>
                <a:cs typeface="Times New Roman" pitchFamily="18" charset="0"/>
              </a:rPr>
              <a:t>在儒家看来，君臣之间是恩义关系：君对臣有恩</a:t>
            </a:r>
            <a:r>
              <a:rPr lang="en-US" altLang="zh-CN" sz="2800">
                <a:solidFill>
                  <a:srgbClr val="0000FF"/>
                </a:solidFill>
                <a:latin typeface="黑体" pitchFamily="49" charset="-122"/>
                <a:ea typeface="黑体" pitchFamily="49" charset="-122"/>
                <a:cs typeface="Times New Roman" pitchFamily="18" charset="0"/>
              </a:rPr>
              <a:t>(</a:t>
            </a:r>
            <a:r>
              <a:rPr lang="zh-CN" altLang="en-US" sz="2800">
                <a:solidFill>
                  <a:srgbClr val="0000FF"/>
                </a:solidFill>
                <a:latin typeface="黑体" pitchFamily="49" charset="-122"/>
                <a:ea typeface="黑体" pitchFamily="49" charset="-122"/>
                <a:cs typeface="Times New Roman" pitchFamily="18" charset="0"/>
              </a:rPr>
              <a:t>赐其俸禄</a:t>
            </a:r>
            <a:r>
              <a:rPr lang="en-US" altLang="zh-CN" sz="2800">
                <a:solidFill>
                  <a:srgbClr val="0000FF"/>
                </a:solidFill>
                <a:latin typeface="黑体" pitchFamily="49" charset="-122"/>
                <a:ea typeface="黑体" pitchFamily="49" charset="-122"/>
                <a:cs typeface="Times New Roman" pitchFamily="18" charset="0"/>
              </a:rPr>
              <a:t>)</a:t>
            </a:r>
            <a:r>
              <a:rPr lang="zh-CN" altLang="en-US" sz="2800">
                <a:solidFill>
                  <a:srgbClr val="0000FF"/>
                </a:solidFill>
                <a:latin typeface="黑体" pitchFamily="49" charset="-122"/>
                <a:ea typeface="黑体" pitchFamily="49" charset="-122"/>
                <a:cs typeface="Times New Roman" pitchFamily="18" charset="0"/>
              </a:rPr>
              <a:t>，臣对君就应有义</a:t>
            </a:r>
            <a:r>
              <a:rPr lang="en-US" altLang="zh-CN" sz="2800">
                <a:solidFill>
                  <a:srgbClr val="0000FF"/>
                </a:solidFill>
                <a:latin typeface="黑体" pitchFamily="49" charset="-122"/>
                <a:ea typeface="黑体" pitchFamily="49" charset="-122"/>
                <a:cs typeface="Times New Roman" pitchFamily="18" charset="0"/>
              </a:rPr>
              <a:t>(</a:t>
            </a:r>
            <a:r>
              <a:rPr lang="zh-CN" altLang="en-US" sz="2800">
                <a:solidFill>
                  <a:srgbClr val="0000FF"/>
                </a:solidFill>
                <a:latin typeface="黑体" pitchFamily="49" charset="-122"/>
                <a:ea typeface="黑体" pitchFamily="49" charset="-122"/>
                <a:cs typeface="Times New Roman" pitchFamily="18" charset="0"/>
              </a:rPr>
              <a:t>守其大义</a:t>
            </a:r>
            <a:r>
              <a:rPr lang="en-US" altLang="zh-CN" sz="2800">
                <a:solidFill>
                  <a:srgbClr val="0000FF"/>
                </a:solidFill>
                <a:latin typeface="黑体" pitchFamily="49" charset="-122"/>
                <a:ea typeface="黑体" pitchFamily="49" charset="-122"/>
                <a:cs typeface="Times New Roman" pitchFamily="18" charset="0"/>
              </a:rPr>
              <a:t>)</a:t>
            </a:r>
            <a:r>
              <a:rPr lang="zh-CN" altLang="en-US" sz="2800">
                <a:solidFill>
                  <a:srgbClr val="000000"/>
                </a:solidFill>
                <a:latin typeface="华文中宋" pitchFamily="2" charset="-122"/>
                <a:ea typeface="华文中宋" pitchFamily="2" charset="-122"/>
                <a:cs typeface="Times New Roman" pitchFamily="18" charset="0"/>
              </a:rPr>
              <a:t>。</a:t>
            </a:r>
          </a:p>
          <a:p>
            <a:pPr algn="just">
              <a:spcBef>
                <a:spcPct val="0"/>
              </a:spcBef>
            </a:pPr>
            <a:r>
              <a:rPr lang="zh-CN" altLang="en-US" sz="2800">
                <a:solidFill>
                  <a:srgbClr val="000000"/>
                </a:solidFill>
                <a:latin typeface="华文中宋" pitchFamily="2" charset="-122"/>
                <a:ea typeface="华文中宋" pitchFamily="2" charset="-122"/>
                <a:cs typeface="Times New Roman" pitchFamily="18" charset="0"/>
              </a:rPr>
              <a:t>所以，荷蓧丈人这样有才能、有学识的人就应该出来做官，帮助君主平定天下，这是义不容辞的责任。</a:t>
            </a:r>
          </a:p>
          <a:p>
            <a:pPr algn="just">
              <a:spcBef>
                <a:spcPct val="0"/>
              </a:spcBef>
            </a:pPr>
            <a:r>
              <a:rPr lang="zh-CN" altLang="en-US" sz="2800">
                <a:solidFill>
                  <a:srgbClr val="000000"/>
                </a:solidFill>
                <a:latin typeface="华文中宋" pitchFamily="2" charset="-122"/>
                <a:ea typeface="华文中宋" pitchFamily="2" charset="-122"/>
                <a:cs typeface="Times New Roman" pitchFamily="18" charset="0"/>
              </a:rPr>
              <a:t>所以说：“不仕无义。”他们认为：连长幼之间的礼节都不可废除，君臣之间的大义，怎么可以废除呢？</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4450">
                                            <p:txEl>
                                              <p:pRg st="1" end="1"/>
                                            </p:txEl>
                                          </p:spTgt>
                                        </p:tgtEl>
                                        <p:attrNameLst>
                                          <p:attrName>style.visibility</p:attrName>
                                        </p:attrNameLst>
                                      </p:cBhvr>
                                      <p:to>
                                        <p:strVal val="visible"/>
                                      </p:to>
                                    </p:set>
                                    <p:animEffect transition="in" filter="checkerboard(across)">
                                      <p:cBhvr>
                                        <p:cTn id="7" dur="500"/>
                                        <p:tgtEl>
                                          <p:spTgt spid="10445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4450">
                                            <p:txEl>
                                              <p:pRg st="2" end="2"/>
                                            </p:txEl>
                                          </p:spTgt>
                                        </p:tgtEl>
                                        <p:attrNameLst>
                                          <p:attrName>style.visibility</p:attrName>
                                        </p:attrNameLst>
                                      </p:cBhvr>
                                      <p:to>
                                        <p:strVal val="visible"/>
                                      </p:to>
                                    </p:set>
                                    <p:animEffect transition="in" filter="checkerboard(across)">
                                      <p:cBhvr>
                                        <p:cTn id="12" dur="500"/>
                                        <p:tgtEl>
                                          <p:spTgt spid="10445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4450">
                                            <p:txEl>
                                              <p:pRg st="3" end="3"/>
                                            </p:txEl>
                                          </p:spTgt>
                                        </p:tgtEl>
                                        <p:attrNameLst>
                                          <p:attrName>style.visibility</p:attrName>
                                        </p:attrNameLst>
                                      </p:cBhvr>
                                      <p:to>
                                        <p:strVal val="visible"/>
                                      </p:to>
                                    </p:set>
                                    <p:animEffect transition="in" filter="checkerboard(across)">
                                      <p:cBhvr>
                                        <p:cTn id="17" dur="500"/>
                                        <p:tgtEl>
                                          <p:spTgt spid="10445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04450">
                                            <p:txEl>
                                              <p:pRg st="4" end="4"/>
                                            </p:txEl>
                                          </p:spTgt>
                                        </p:tgtEl>
                                        <p:attrNameLst>
                                          <p:attrName>style.visibility</p:attrName>
                                        </p:attrNameLst>
                                      </p:cBhvr>
                                      <p:to>
                                        <p:strVal val="visible"/>
                                      </p:to>
                                    </p:set>
                                    <p:animEffect transition="in" filter="checkerboard(across)">
                                      <p:cBhvr>
                                        <p:cTn id="22" dur="500"/>
                                        <p:tgtEl>
                                          <p:spTgt spid="10445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04450">
                                            <p:txEl>
                                              <p:pRg st="5" end="5"/>
                                            </p:txEl>
                                          </p:spTgt>
                                        </p:tgtEl>
                                        <p:attrNameLst>
                                          <p:attrName>style.visibility</p:attrName>
                                        </p:attrNameLst>
                                      </p:cBhvr>
                                      <p:to>
                                        <p:strVal val="visible"/>
                                      </p:to>
                                    </p:set>
                                    <p:animEffect transition="in" filter="checkerboard(across)">
                                      <p:cBhvr>
                                        <p:cTn id="27" dur="500"/>
                                        <p:tgtEl>
                                          <p:spTgt spid="10445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body" idx="1"/>
          </p:nvPr>
        </p:nvSpPr>
        <p:spPr>
          <a:xfrm>
            <a:off x="539750" y="476250"/>
            <a:ext cx="7988300" cy="5545138"/>
          </a:xfrm>
        </p:spPr>
        <p:txBody>
          <a:bodyPr/>
          <a:lstStyle/>
          <a:p>
            <a:pPr algn="just"/>
            <a:r>
              <a:rPr lang="zh-CN" altLang="en-US" sz="2800">
                <a:solidFill>
                  <a:srgbClr val="000000"/>
                </a:solidFill>
                <a:latin typeface="华文中宋" pitchFamily="2" charset="-122"/>
                <a:ea typeface="华文中宋" pitchFamily="2" charset="-122"/>
                <a:cs typeface="Times New Roman" pitchFamily="18" charset="0"/>
              </a:rPr>
              <a:t>而荷蓧丈人为了在乱世之中保持自己洁白之身，却忘记了君臣之间的大伦，是错误的。</a:t>
            </a:r>
          </a:p>
          <a:p>
            <a:pPr algn="just"/>
            <a:r>
              <a:rPr lang="zh-CN" altLang="en-US" sz="2800">
                <a:solidFill>
                  <a:srgbClr val="000000"/>
                </a:solidFill>
                <a:latin typeface="华文中宋" pitchFamily="2" charset="-122"/>
                <a:ea typeface="华文中宋" pitchFamily="2" charset="-122"/>
                <a:cs typeface="Times New Roman" pitchFamily="18" charset="0"/>
              </a:rPr>
              <a:t>这是因为</a:t>
            </a:r>
            <a:r>
              <a:rPr lang="zh-CN" altLang="en-US" sz="2800">
                <a:solidFill>
                  <a:srgbClr val="0000FF"/>
                </a:solidFill>
                <a:latin typeface="华文中宋" pitchFamily="2" charset="-122"/>
                <a:ea typeface="华文中宋" pitchFamily="2" charset="-122"/>
                <a:cs typeface="Times New Roman" pitchFamily="18" charset="0"/>
              </a:rPr>
              <a:t>君子出仕，不过是为了践行这种君臣的大义</a:t>
            </a:r>
            <a:r>
              <a:rPr lang="zh-CN" altLang="en-US" sz="2800">
                <a:solidFill>
                  <a:srgbClr val="000000"/>
                </a:solidFill>
                <a:latin typeface="华文中宋" pitchFamily="2" charset="-122"/>
                <a:ea typeface="华文中宋" pitchFamily="2" charset="-122"/>
                <a:cs typeface="Times New Roman" pitchFamily="18" charset="0"/>
              </a:rPr>
              <a:t>，即使自己的学说不被当政者采纳，也应该出仕，继续做出不懈的努力。</a:t>
            </a:r>
          </a:p>
          <a:p>
            <a:pPr algn="just"/>
            <a:r>
              <a:rPr lang="zh-CN" altLang="en-US" sz="2800">
                <a:solidFill>
                  <a:srgbClr val="000000"/>
                </a:solidFill>
                <a:latin typeface="华文中宋" pitchFamily="2" charset="-122"/>
                <a:ea typeface="华文中宋" pitchFamily="2" charset="-122"/>
                <a:cs typeface="Times New Roman" pitchFamily="18" charset="0"/>
              </a:rPr>
              <a:t>朱熹说：“仕所以行君臣之义，故虽知道之不行而不可废。然谓之义，则事之可否，身之去就，亦自有不可苟者，是以虽不洁身以乱伦，亦非忘义以徇禄也。”</a:t>
            </a:r>
          </a:p>
          <a:p>
            <a:pPr algn="just"/>
            <a:r>
              <a:rPr lang="zh-CN" altLang="en-US" sz="2800">
                <a:solidFill>
                  <a:srgbClr val="000000"/>
                </a:solidFill>
                <a:latin typeface="华文中宋" pitchFamily="2" charset="-122"/>
                <a:ea typeface="华文中宋" pitchFamily="2" charset="-122"/>
                <a:cs typeface="Times New Roman" pitchFamily="18" charset="0"/>
              </a:rPr>
              <a:t>儒家认为“行义”和“行道”是不同的，“</a:t>
            </a:r>
            <a:r>
              <a:rPr lang="zh-CN" altLang="en-US" sz="2800">
                <a:solidFill>
                  <a:srgbClr val="0000FF"/>
                </a:solidFill>
                <a:latin typeface="华文中宋" pitchFamily="2" charset="-122"/>
                <a:ea typeface="华文中宋" pitchFamily="2" charset="-122"/>
                <a:cs typeface="Times New Roman" pitchFamily="18" charset="0"/>
              </a:rPr>
              <a:t>行道在君</a:t>
            </a:r>
            <a:r>
              <a:rPr lang="zh-CN" altLang="en-US" sz="2800">
                <a:solidFill>
                  <a:srgbClr val="000000"/>
                </a:solidFill>
                <a:latin typeface="华文中宋" pitchFamily="2" charset="-122"/>
                <a:ea typeface="华文中宋" pitchFamily="2" charset="-122"/>
                <a:cs typeface="Times New Roman" pitchFamily="18" charset="0"/>
              </a:rPr>
              <a:t>，必在遇而后行；</a:t>
            </a:r>
            <a:r>
              <a:rPr lang="zh-CN" altLang="en-US" sz="2800">
                <a:solidFill>
                  <a:srgbClr val="0000FF"/>
                </a:solidFill>
                <a:latin typeface="华文中宋" pitchFamily="2" charset="-122"/>
                <a:ea typeface="华文中宋" pitchFamily="2" charset="-122"/>
                <a:cs typeface="Times New Roman" pitchFamily="18" charset="0"/>
              </a:rPr>
              <a:t>行义在我</a:t>
            </a:r>
            <a:r>
              <a:rPr lang="zh-CN" altLang="en-US" sz="2800">
                <a:solidFill>
                  <a:srgbClr val="000000"/>
                </a:solidFill>
                <a:latin typeface="华文中宋" pitchFamily="2" charset="-122"/>
                <a:ea typeface="华文中宋" pitchFamily="2" charset="-122"/>
                <a:cs typeface="Times New Roman" pitchFamily="18" charset="0"/>
              </a:rPr>
              <a:t>，遇与不遇皆然。”</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5474">
                                            <p:txEl>
                                              <p:pRg st="0" end="0"/>
                                            </p:txEl>
                                          </p:spTgt>
                                        </p:tgtEl>
                                        <p:attrNameLst>
                                          <p:attrName>style.visibility</p:attrName>
                                        </p:attrNameLst>
                                      </p:cBhvr>
                                      <p:to>
                                        <p:strVal val="visible"/>
                                      </p:to>
                                    </p:set>
                                    <p:animEffect transition="in" filter="diamond(in)">
                                      <p:cBhvr>
                                        <p:cTn id="7" dur="2000"/>
                                        <p:tgtEl>
                                          <p:spTgt spid="1054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5474">
                                            <p:txEl>
                                              <p:pRg st="1" end="1"/>
                                            </p:txEl>
                                          </p:spTgt>
                                        </p:tgtEl>
                                        <p:attrNameLst>
                                          <p:attrName>style.visibility</p:attrName>
                                        </p:attrNameLst>
                                      </p:cBhvr>
                                      <p:to>
                                        <p:strVal val="visible"/>
                                      </p:to>
                                    </p:set>
                                    <p:animEffect transition="in" filter="diamond(in)">
                                      <p:cBhvr>
                                        <p:cTn id="12" dur="2000"/>
                                        <p:tgtEl>
                                          <p:spTgt spid="10547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05474">
                                            <p:txEl>
                                              <p:pRg st="2" end="2"/>
                                            </p:txEl>
                                          </p:spTgt>
                                        </p:tgtEl>
                                        <p:attrNameLst>
                                          <p:attrName>style.visibility</p:attrName>
                                        </p:attrNameLst>
                                      </p:cBhvr>
                                      <p:to>
                                        <p:strVal val="visible"/>
                                      </p:to>
                                    </p:set>
                                    <p:animEffect transition="in" filter="diamond(in)">
                                      <p:cBhvr>
                                        <p:cTn id="17" dur="2000"/>
                                        <p:tgtEl>
                                          <p:spTgt spid="10547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05474">
                                            <p:txEl>
                                              <p:pRg st="3" end="3"/>
                                            </p:txEl>
                                          </p:spTgt>
                                        </p:tgtEl>
                                        <p:attrNameLst>
                                          <p:attrName>style.visibility</p:attrName>
                                        </p:attrNameLst>
                                      </p:cBhvr>
                                      <p:to>
                                        <p:strVal val="visible"/>
                                      </p:to>
                                    </p:set>
                                    <p:animEffect transition="in" filter="diamond(in)">
                                      <p:cBhvr>
                                        <p:cTn id="22" dur="2000"/>
                                        <p:tgtEl>
                                          <p:spTgt spid="10547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body" idx="1"/>
          </p:nvPr>
        </p:nvSpPr>
        <p:spPr>
          <a:xfrm>
            <a:off x="608013" y="692150"/>
            <a:ext cx="7991475" cy="5029200"/>
          </a:xfrm>
        </p:spPr>
        <p:txBody>
          <a:bodyPr/>
          <a:lstStyle/>
          <a:p>
            <a:pPr algn="just"/>
            <a:r>
              <a:rPr lang="zh-CN" altLang="en-US" dirty="0">
                <a:solidFill>
                  <a:srgbClr val="FF0000"/>
                </a:solidFill>
                <a:latin typeface="Times New Roman" pitchFamily="18" charset="0"/>
                <a:ea typeface="黑体" pitchFamily="49" charset="-122"/>
                <a:cs typeface="Times New Roman" pitchFamily="18" charset="0"/>
              </a:rPr>
              <a:t>在第</a:t>
            </a:r>
            <a:r>
              <a:rPr lang="en-US" altLang="zh-CN" dirty="0">
                <a:solidFill>
                  <a:srgbClr val="FF0000"/>
                </a:solidFill>
                <a:latin typeface="Times New Roman" pitchFamily="18" charset="0"/>
                <a:ea typeface="黑体" pitchFamily="49" charset="-122"/>
                <a:cs typeface="Times New Roman" pitchFamily="18" charset="0"/>
              </a:rPr>
              <a:t>4</a:t>
            </a:r>
            <a:r>
              <a:rPr lang="zh-CN" altLang="en-US" dirty="0">
                <a:solidFill>
                  <a:srgbClr val="FF0000"/>
                </a:solidFill>
                <a:latin typeface="Times New Roman" pitchFamily="18" charset="0"/>
                <a:ea typeface="黑体" pitchFamily="49" charset="-122"/>
                <a:cs typeface="Times New Roman" pitchFamily="18" charset="0"/>
              </a:rPr>
              <a:t>节中，子路为什么说</a:t>
            </a:r>
            <a:r>
              <a:rPr lang="zh-CN" altLang="en-US" dirty="0">
                <a:solidFill>
                  <a:srgbClr val="FF0000"/>
                </a:solidFill>
                <a:latin typeface="宋体"/>
                <a:ea typeface="黑体" pitchFamily="49" charset="-122"/>
                <a:cs typeface="Times New Roman" pitchFamily="18" charset="0"/>
              </a:rPr>
              <a:t>“</a:t>
            </a:r>
            <a:r>
              <a:rPr lang="zh-CN" altLang="en-US" dirty="0">
                <a:solidFill>
                  <a:srgbClr val="FF0000"/>
                </a:solidFill>
                <a:latin typeface="Times New Roman" pitchFamily="18" charset="0"/>
                <a:ea typeface="黑体" pitchFamily="49" charset="-122"/>
                <a:cs typeface="Times New Roman" pitchFamily="18" charset="0"/>
              </a:rPr>
              <a:t>欲洁其身</a:t>
            </a:r>
            <a:r>
              <a:rPr lang="zh-CN" altLang="en-US" dirty="0">
                <a:solidFill>
                  <a:srgbClr val="FF0000"/>
                </a:solidFill>
                <a:latin typeface="宋体"/>
                <a:ea typeface="黑体" pitchFamily="49" charset="-122"/>
                <a:cs typeface="Times New Roman" pitchFamily="18" charset="0"/>
              </a:rPr>
              <a:t>”</a:t>
            </a:r>
            <a:r>
              <a:rPr lang="zh-CN" altLang="en-US" dirty="0">
                <a:solidFill>
                  <a:srgbClr val="FF0000"/>
                </a:solidFill>
                <a:latin typeface="Times New Roman" pitchFamily="18" charset="0"/>
                <a:ea typeface="黑体" pitchFamily="49" charset="-122"/>
                <a:cs typeface="Times New Roman" pitchFamily="18" charset="0"/>
              </a:rPr>
              <a:t>的作法是</a:t>
            </a:r>
            <a:r>
              <a:rPr lang="zh-CN" altLang="en-US" dirty="0">
                <a:solidFill>
                  <a:srgbClr val="FF0000"/>
                </a:solidFill>
                <a:latin typeface="宋体"/>
                <a:ea typeface="黑体" pitchFamily="49" charset="-122"/>
                <a:cs typeface="Times New Roman" pitchFamily="18" charset="0"/>
              </a:rPr>
              <a:t>“</a:t>
            </a:r>
            <a:r>
              <a:rPr lang="zh-CN" altLang="en-US" dirty="0">
                <a:solidFill>
                  <a:srgbClr val="FF0000"/>
                </a:solidFill>
                <a:latin typeface="Times New Roman" pitchFamily="18" charset="0"/>
                <a:ea typeface="黑体" pitchFamily="49" charset="-122"/>
                <a:cs typeface="Times New Roman" pitchFamily="18" charset="0"/>
              </a:rPr>
              <a:t>乱大伦</a:t>
            </a:r>
            <a:r>
              <a:rPr lang="zh-CN" altLang="en-US" dirty="0">
                <a:solidFill>
                  <a:srgbClr val="FF0000"/>
                </a:solidFill>
                <a:latin typeface="宋体"/>
                <a:ea typeface="黑体" pitchFamily="49" charset="-122"/>
                <a:cs typeface="Times New Roman" pitchFamily="18" charset="0"/>
              </a:rPr>
              <a:t>”</a:t>
            </a:r>
            <a:r>
              <a:rPr lang="zh-CN" altLang="en-US" dirty="0">
                <a:solidFill>
                  <a:srgbClr val="FF0000"/>
                </a:solidFill>
                <a:latin typeface="Times New Roman" pitchFamily="18" charset="0"/>
                <a:ea typeface="黑体" pitchFamily="49" charset="-122"/>
                <a:cs typeface="Times New Roman" pitchFamily="18" charset="0"/>
              </a:rPr>
              <a:t>？</a:t>
            </a:r>
          </a:p>
          <a:p>
            <a:pPr algn="just"/>
            <a:endParaRPr lang="zh-CN" altLang="en-US" dirty="0">
              <a:solidFill>
                <a:srgbClr val="FF0000"/>
              </a:solidFill>
              <a:latin typeface="Times New Roman" pitchFamily="18" charset="0"/>
              <a:ea typeface="黑体" pitchFamily="49" charset="-122"/>
              <a:cs typeface="Times New Roman" pitchFamily="18" charset="0"/>
            </a:endParaRPr>
          </a:p>
          <a:p>
            <a:pPr algn="just"/>
            <a:r>
              <a:rPr lang="zh-CN" altLang="en-US" dirty="0">
                <a:solidFill>
                  <a:srgbClr val="000000"/>
                </a:solidFill>
                <a:latin typeface="Times New Roman" pitchFamily="18" charset="0"/>
                <a:ea typeface="黑体" pitchFamily="49" charset="-122"/>
                <a:cs typeface="Times New Roman" pitchFamily="18" charset="0"/>
              </a:rPr>
              <a:t>因为</a:t>
            </a:r>
            <a:r>
              <a:rPr lang="zh-CN" altLang="en-US" dirty="0">
                <a:solidFill>
                  <a:srgbClr val="000000"/>
                </a:solidFill>
                <a:latin typeface="宋体"/>
                <a:ea typeface="黑体" pitchFamily="49" charset="-122"/>
                <a:cs typeface="Times New Roman" pitchFamily="18" charset="0"/>
              </a:rPr>
              <a:t>“</a:t>
            </a:r>
            <a:r>
              <a:rPr lang="zh-CN" altLang="en-US" dirty="0">
                <a:solidFill>
                  <a:srgbClr val="000000"/>
                </a:solidFill>
                <a:latin typeface="Times New Roman" pitchFamily="18" charset="0"/>
                <a:ea typeface="黑体" pitchFamily="49" charset="-122"/>
                <a:cs typeface="Times New Roman" pitchFamily="18" charset="0"/>
              </a:rPr>
              <a:t>欲洁其身</a:t>
            </a:r>
            <a:r>
              <a:rPr lang="zh-CN" altLang="en-US" dirty="0">
                <a:solidFill>
                  <a:srgbClr val="000000"/>
                </a:solidFill>
                <a:latin typeface="宋体"/>
                <a:ea typeface="黑体" pitchFamily="49" charset="-122"/>
                <a:cs typeface="Times New Roman" pitchFamily="18" charset="0"/>
              </a:rPr>
              <a:t>”</a:t>
            </a:r>
            <a:r>
              <a:rPr lang="zh-CN" altLang="en-US" dirty="0">
                <a:solidFill>
                  <a:srgbClr val="000000"/>
                </a:solidFill>
                <a:latin typeface="Times New Roman" pitchFamily="18" charset="0"/>
                <a:ea typeface="黑体" pitchFamily="49" charset="-122"/>
                <a:cs typeface="Times New Roman" pitchFamily="18" charset="0"/>
              </a:rPr>
              <a:t>的人消极避世，</a:t>
            </a:r>
            <a:r>
              <a:rPr lang="zh-CN" altLang="en-US" dirty="0">
                <a:solidFill>
                  <a:srgbClr val="0000FF"/>
                </a:solidFill>
                <a:latin typeface="Times New Roman" pitchFamily="18" charset="0"/>
                <a:ea typeface="黑体" pitchFamily="49" charset="-122"/>
                <a:cs typeface="Times New Roman" pitchFamily="18" charset="0"/>
              </a:rPr>
              <a:t>缺乏对国家社会的责任心。</a:t>
            </a:r>
          </a:p>
          <a:p>
            <a:pPr algn="just"/>
            <a:r>
              <a:rPr lang="zh-CN" altLang="en-US" dirty="0">
                <a:solidFill>
                  <a:srgbClr val="000000"/>
                </a:solidFill>
                <a:latin typeface="Times New Roman" pitchFamily="18" charset="0"/>
                <a:ea typeface="黑体" pitchFamily="49" charset="-122"/>
                <a:cs typeface="Times New Roman" pitchFamily="18" charset="0"/>
              </a:rPr>
              <a:t>所以子路认为</a:t>
            </a:r>
            <a:r>
              <a:rPr lang="zh-CN" altLang="en-US" dirty="0">
                <a:solidFill>
                  <a:srgbClr val="000000"/>
                </a:solidFill>
                <a:latin typeface="宋体"/>
                <a:ea typeface="黑体" pitchFamily="49" charset="-122"/>
                <a:cs typeface="Times New Roman" pitchFamily="18" charset="0"/>
              </a:rPr>
              <a:t>“</a:t>
            </a:r>
            <a:r>
              <a:rPr lang="zh-CN" altLang="en-US" dirty="0">
                <a:solidFill>
                  <a:srgbClr val="000000"/>
                </a:solidFill>
                <a:latin typeface="Times New Roman" pitchFamily="18" charset="0"/>
                <a:ea typeface="黑体" pitchFamily="49" charset="-122"/>
                <a:cs typeface="Times New Roman" pitchFamily="18" charset="0"/>
              </a:rPr>
              <a:t>欲洁其身</a:t>
            </a:r>
            <a:r>
              <a:rPr lang="zh-CN" altLang="en-US" dirty="0">
                <a:solidFill>
                  <a:srgbClr val="000000"/>
                </a:solidFill>
                <a:latin typeface="宋体"/>
                <a:ea typeface="黑体" pitchFamily="49" charset="-122"/>
                <a:cs typeface="Times New Roman" pitchFamily="18" charset="0"/>
              </a:rPr>
              <a:t>”</a:t>
            </a:r>
            <a:r>
              <a:rPr lang="zh-CN" altLang="en-US" dirty="0">
                <a:solidFill>
                  <a:srgbClr val="000000"/>
                </a:solidFill>
                <a:latin typeface="Times New Roman" pitchFamily="18" charset="0"/>
                <a:ea typeface="黑体" pitchFamily="49" charset="-122"/>
                <a:cs typeface="Times New Roman" pitchFamily="18" charset="0"/>
              </a:rPr>
              <a:t>的做法违背了君臣间的根本伦理关系，是</a:t>
            </a:r>
            <a:r>
              <a:rPr lang="zh-CN" altLang="en-US" dirty="0">
                <a:solidFill>
                  <a:srgbClr val="000000"/>
                </a:solidFill>
                <a:latin typeface="宋体"/>
                <a:ea typeface="黑体" pitchFamily="49" charset="-122"/>
                <a:cs typeface="Times New Roman" pitchFamily="18" charset="0"/>
              </a:rPr>
              <a:t>“</a:t>
            </a:r>
            <a:r>
              <a:rPr lang="zh-CN" altLang="en-US" dirty="0">
                <a:solidFill>
                  <a:srgbClr val="000000"/>
                </a:solidFill>
                <a:latin typeface="Times New Roman" pitchFamily="18" charset="0"/>
                <a:ea typeface="黑体" pitchFamily="49" charset="-122"/>
                <a:cs typeface="Times New Roman" pitchFamily="18" charset="0"/>
              </a:rPr>
              <a:t>乱大伦</a:t>
            </a:r>
            <a:r>
              <a:rPr lang="zh-CN" altLang="en-US" dirty="0">
                <a:solidFill>
                  <a:srgbClr val="000000"/>
                </a:solidFill>
                <a:latin typeface="宋体"/>
                <a:ea typeface="黑体" pitchFamily="49" charset="-122"/>
                <a:cs typeface="Times New Roman" pitchFamily="18" charset="0"/>
              </a:rPr>
              <a:t>”</a:t>
            </a:r>
            <a:r>
              <a:rPr lang="zh-CN" altLang="en-US" dirty="0">
                <a:solidFill>
                  <a:srgbClr val="000000"/>
                </a:solidFill>
                <a:latin typeface="Times New Roman" pitchFamily="18" charset="0"/>
                <a:ea typeface="黑体" pitchFamily="49" charset="-122"/>
                <a:cs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6498">
                                            <p:txEl>
                                              <p:pRg st="2" end="2"/>
                                            </p:txEl>
                                          </p:spTgt>
                                        </p:tgtEl>
                                        <p:attrNameLst>
                                          <p:attrName>style.visibility</p:attrName>
                                        </p:attrNameLst>
                                      </p:cBhvr>
                                      <p:to>
                                        <p:strVal val="visible"/>
                                      </p:to>
                                    </p:set>
                                    <p:animEffect transition="in" filter="diamond(in)">
                                      <p:cBhvr>
                                        <p:cTn id="7" dur="2000"/>
                                        <p:tgtEl>
                                          <p:spTgt spid="10649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6498">
                                            <p:txEl>
                                              <p:pRg st="3" end="3"/>
                                            </p:txEl>
                                          </p:spTgt>
                                        </p:tgtEl>
                                        <p:attrNameLst>
                                          <p:attrName>style.visibility</p:attrName>
                                        </p:attrNameLst>
                                      </p:cBhvr>
                                      <p:to>
                                        <p:strVal val="visible"/>
                                      </p:to>
                                    </p:set>
                                    <p:animEffect transition="in" filter="diamond(in)">
                                      <p:cBhvr>
                                        <p:cTn id="12" dur="2000"/>
                                        <p:tgtEl>
                                          <p:spTgt spid="10649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3"/>
          <p:cNvSpPr>
            <a:spLocks noGrp="1" noChangeArrowheads="1"/>
          </p:cNvSpPr>
          <p:nvPr>
            <p:ph type="body" idx="1"/>
          </p:nvPr>
        </p:nvSpPr>
        <p:spPr>
          <a:xfrm>
            <a:off x="3419475" y="377825"/>
            <a:ext cx="5508625" cy="6480175"/>
          </a:xfrm>
          <a:solidFill>
            <a:schemeClr val="bg1">
              <a:alpha val="31000"/>
            </a:schemeClr>
          </a:solidFill>
          <a:ln w="57150" cmpd="thinThick">
            <a:noFill/>
          </a:ln>
        </p:spPr>
        <p:txBody>
          <a:bodyPr/>
          <a:lstStyle/>
          <a:p>
            <a:pPr marL="0" indent="720725">
              <a:lnSpc>
                <a:spcPct val="90000"/>
              </a:lnSpc>
              <a:buFontTx/>
              <a:buNone/>
            </a:pPr>
            <a:r>
              <a:rPr lang="zh-CN" altLang="en-US" sz="2800" b="1" dirty="0">
                <a:latin typeface="黑体" pitchFamily="49" charset="-122"/>
                <a:ea typeface="黑体" pitchFamily="49" charset="-122"/>
              </a:rPr>
              <a:t>孔子身处</a:t>
            </a:r>
            <a:r>
              <a:rPr lang="zh-CN" altLang="en-US" sz="2800" b="1" dirty="0">
                <a:latin typeface="Arial"/>
                <a:ea typeface="黑体" pitchFamily="49" charset="-122"/>
              </a:rPr>
              <a:t>“</a:t>
            </a:r>
            <a:r>
              <a:rPr lang="zh-CN" altLang="en-US" sz="2800" b="1" dirty="0">
                <a:latin typeface="黑体" pitchFamily="49" charset="-122"/>
                <a:ea typeface="黑体" pitchFamily="49" charset="-122"/>
              </a:rPr>
              <a:t>礼崩乐坏</a:t>
            </a:r>
            <a:r>
              <a:rPr lang="zh-CN" altLang="en-US" sz="2800" b="1" dirty="0">
                <a:latin typeface="Arial"/>
                <a:ea typeface="黑体" pitchFamily="49" charset="-122"/>
              </a:rPr>
              <a:t>”</a:t>
            </a:r>
            <a:r>
              <a:rPr lang="zh-CN" altLang="en-US" sz="2800" b="1" dirty="0">
                <a:latin typeface="黑体" pitchFamily="49" charset="-122"/>
                <a:ea typeface="黑体" pitchFamily="49" charset="-122"/>
              </a:rPr>
              <a:t>的时代，在多次碰壁后，知道自己的主张、抱负不能实现，但他仍然为之奋斗，被成为</a:t>
            </a:r>
            <a:r>
              <a:rPr lang="zh-CN" altLang="en-US" sz="2800" b="1" dirty="0">
                <a:latin typeface="Arial"/>
                <a:ea typeface="黑体" pitchFamily="49" charset="-122"/>
              </a:rPr>
              <a:t>“</a:t>
            </a:r>
            <a:r>
              <a:rPr lang="zh-CN" altLang="en-US" sz="2800" b="1" dirty="0">
                <a:solidFill>
                  <a:srgbClr val="FF0000"/>
                </a:solidFill>
                <a:latin typeface="黑体" pitchFamily="49" charset="-122"/>
                <a:ea typeface="黑体" pitchFamily="49" charset="-122"/>
              </a:rPr>
              <a:t>知其不可而为之</a:t>
            </a:r>
            <a:r>
              <a:rPr lang="zh-CN" altLang="en-US" sz="2800" b="1" dirty="0">
                <a:latin typeface="Arial"/>
                <a:ea typeface="黑体" pitchFamily="49" charset="-122"/>
              </a:rPr>
              <a:t>”</a:t>
            </a:r>
            <a:r>
              <a:rPr lang="zh-CN" altLang="en-US" sz="2800" b="1" dirty="0">
                <a:latin typeface="黑体" pitchFamily="49" charset="-122"/>
                <a:ea typeface="黑体" pitchFamily="49" charset="-122"/>
              </a:rPr>
              <a:t>的人。</a:t>
            </a:r>
          </a:p>
          <a:p>
            <a:pPr marL="0" indent="720725">
              <a:lnSpc>
                <a:spcPct val="90000"/>
              </a:lnSpc>
              <a:buFontTx/>
              <a:buNone/>
            </a:pPr>
            <a:r>
              <a:rPr lang="zh-CN" altLang="en-US" sz="2800" b="1" dirty="0">
                <a:latin typeface="黑体" pitchFamily="49" charset="-122"/>
                <a:ea typeface="黑体" pitchFamily="49" charset="-122"/>
              </a:rPr>
              <a:t>而孔子的这种精神却遭到了许多</a:t>
            </a:r>
            <a:r>
              <a:rPr lang="zh-CN" altLang="en-US" sz="2800" b="1" dirty="0">
                <a:solidFill>
                  <a:srgbClr val="FF0000"/>
                </a:solidFill>
                <a:latin typeface="黑体" pitchFamily="49" charset="-122"/>
                <a:ea typeface="黑体" pitchFamily="49" charset="-122"/>
              </a:rPr>
              <a:t>隐士（有识之士）</a:t>
            </a:r>
            <a:r>
              <a:rPr lang="zh-CN" altLang="en-US" sz="2800" b="1" dirty="0">
                <a:latin typeface="黑体" pitchFamily="49" charset="-122"/>
                <a:ea typeface="黑体" pitchFamily="49" charset="-122"/>
              </a:rPr>
              <a:t>的反对。如</a:t>
            </a:r>
            <a:r>
              <a:rPr lang="zh-CN" altLang="en-US" sz="2800" b="1" dirty="0">
                <a:solidFill>
                  <a:srgbClr val="0000FF"/>
                </a:solidFill>
                <a:latin typeface="黑体" pitchFamily="49" charset="-122"/>
                <a:ea typeface="黑体" pitchFamily="49" charset="-122"/>
              </a:rPr>
              <a:t>接舆</a:t>
            </a:r>
            <a:r>
              <a:rPr lang="zh-CN" altLang="en-US" sz="2800" b="1" dirty="0">
                <a:latin typeface="黑体" pitchFamily="49" charset="-122"/>
                <a:ea typeface="黑体" pitchFamily="49" charset="-122"/>
              </a:rPr>
              <a:t>（狂放游侠似的隐士）、</a:t>
            </a:r>
            <a:r>
              <a:rPr lang="zh-CN" altLang="en-US" sz="2800" b="1" dirty="0">
                <a:solidFill>
                  <a:srgbClr val="0000FF"/>
                </a:solidFill>
                <a:latin typeface="黑体" pitchFamily="49" charset="-122"/>
                <a:ea typeface="黑体" pitchFamily="49" charset="-122"/>
              </a:rPr>
              <a:t>长沮、桀溺</a:t>
            </a:r>
            <a:r>
              <a:rPr lang="zh-CN" altLang="en-US" sz="2800" b="1" dirty="0">
                <a:latin typeface="黑体" pitchFamily="49" charset="-122"/>
                <a:ea typeface="黑体" pitchFamily="49" charset="-122"/>
              </a:rPr>
              <a:t>（匿迹山林的隐士）、</a:t>
            </a:r>
            <a:r>
              <a:rPr lang="zh-CN" altLang="en-US" sz="2800" b="1" dirty="0">
                <a:solidFill>
                  <a:srgbClr val="0000FF"/>
                </a:solidFill>
                <a:latin typeface="黑体" pitchFamily="49" charset="-122"/>
                <a:ea typeface="黑体" pitchFamily="49" charset="-122"/>
              </a:rPr>
              <a:t>荷蓧丈人</a:t>
            </a:r>
            <a:r>
              <a:rPr lang="zh-CN" altLang="en-US" sz="2800" b="1" dirty="0">
                <a:latin typeface="黑体" pitchFamily="49" charset="-122"/>
                <a:ea typeface="黑体" pitchFamily="49" charset="-122"/>
              </a:rPr>
              <a:t>（清高孤傲而性格复杂的隐士）。他们对孔子师徒极尽奚落和嘲弄。</a:t>
            </a:r>
          </a:p>
          <a:p>
            <a:pPr marL="0" indent="720725">
              <a:lnSpc>
                <a:spcPct val="90000"/>
              </a:lnSpc>
              <a:buFontTx/>
              <a:buNone/>
            </a:pPr>
            <a:r>
              <a:rPr lang="zh-CN" altLang="en-US" sz="2800" b="1" dirty="0">
                <a:latin typeface="黑体" pitchFamily="49" charset="-122"/>
                <a:ea typeface="黑体" pitchFamily="49" charset="-122"/>
              </a:rPr>
              <a:t>同时还遭到</a:t>
            </a:r>
            <a:r>
              <a:rPr lang="zh-CN" altLang="en-US" sz="2800" b="1" dirty="0">
                <a:solidFill>
                  <a:srgbClr val="FF0000"/>
                </a:solidFill>
                <a:latin typeface="黑体" pitchFamily="49" charset="-122"/>
                <a:ea typeface="黑体" pitchFamily="49" charset="-122"/>
              </a:rPr>
              <a:t>普通人</a:t>
            </a:r>
            <a:r>
              <a:rPr lang="zh-CN" altLang="en-US" sz="2800" b="1" dirty="0">
                <a:latin typeface="黑体" pitchFamily="49" charset="-122"/>
                <a:ea typeface="黑体" pitchFamily="49" charset="-122"/>
              </a:rPr>
              <a:t>的反对，如</a:t>
            </a:r>
            <a:r>
              <a:rPr lang="zh-CN" altLang="en-US" sz="2800" b="1" dirty="0">
                <a:solidFill>
                  <a:srgbClr val="0000FF"/>
                </a:solidFill>
                <a:latin typeface="黑体" pitchFamily="49" charset="-122"/>
                <a:ea typeface="黑体" pitchFamily="49" charset="-122"/>
              </a:rPr>
              <a:t>晨门人、荷蒉</a:t>
            </a:r>
            <a:r>
              <a:rPr lang="zh-CN" altLang="en-US" sz="2800" b="1" dirty="0" smtClean="0">
                <a:solidFill>
                  <a:srgbClr val="0000FF"/>
                </a:solidFill>
                <a:latin typeface="黑体" pitchFamily="49" charset="-122"/>
                <a:ea typeface="黑体" pitchFamily="49" charset="-122"/>
              </a:rPr>
              <a:t>者，</a:t>
            </a:r>
            <a:r>
              <a:rPr lang="zh-CN" altLang="en-US" sz="2800" b="1" dirty="0" smtClean="0">
                <a:latin typeface="黑体" pitchFamily="49" charset="-122"/>
                <a:ea typeface="黑体" pitchFamily="49" charset="-122"/>
              </a:rPr>
              <a:t>认为</a:t>
            </a:r>
            <a:r>
              <a:rPr lang="zh-CN" altLang="en-US" sz="2800" b="1" dirty="0">
                <a:latin typeface="黑体" pitchFamily="49" charset="-122"/>
                <a:ea typeface="黑体" pitchFamily="49" charset="-122"/>
              </a:rPr>
              <a:t>孔子固执，不因势利导改变自己。</a:t>
            </a:r>
            <a:endParaRPr lang="zh-CN" altLang="en-US" sz="2800" dirty="0">
              <a:latin typeface="黑体" pitchFamily="49" charset="-122"/>
              <a:ea typeface="黑体" pitchFamily="49" charset="-122"/>
            </a:endParaRPr>
          </a:p>
        </p:txBody>
      </p:sp>
      <p:pic>
        <p:nvPicPr>
          <p:cNvPr id="69637" name="Picture 5" descr="W020071107341473296426"/>
          <p:cNvPicPr>
            <a:picLocks noChangeAspect="1" noChangeArrowheads="1"/>
          </p:cNvPicPr>
          <p:nvPr/>
        </p:nvPicPr>
        <p:blipFill>
          <a:blip r:embed="rId2"/>
          <a:srcRect/>
          <a:stretch>
            <a:fillRect/>
          </a:stretch>
        </p:blipFill>
        <p:spPr bwMode="auto">
          <a:xfrm>
            <a:off x="0" y="46038"/>
            <a:ext cx="3348038" cy="681196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9635">
                                            <p:bg/>
                                          </p:spTgt>
                                        </p:tgtEl>
                                        <p:attrNameLst>
                                          <p:attrName>style.visibility</p:attrName>
                                        </p:attrNameLst>
                                      </p:cBhvr>
                                      <p:to>
                                        <p:strVal val="visible"/>
                                      </p:to>
                                    </p:set>
                                    <p:animEffect transition="in" filter="box(in)">
                                      <p:cBhvr>
                                        <p:cTn id="7" dur="500"/>
                                        <p:tgtEl>
                                          <p:spTgt spid="69635">
                                            <p:bg/>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9635">
                                            <p:txEl>
                                              <p:pRg st="0" end="0"/>
                                            </p:txEl>
                                          </p:spTgt>
                                        </p:tgtEl>
                                        <p:attrNameLst>
                                          <p:attrName>style.visibility</p:attrName>
                                        </p:attrNameLst>
                                      </p:cBhvr>
                                      <p:to>
                                        <p:strVal val="visible"/>
                                      </p:to>
                                    </p:set>
                                    <p:animEffect transition="in" filter="box(in)">
                                      <p:cBhvr>
                                        <p:cTn id="12" dur="500"/>
                                        <p:tgtEl>
                                          <p:spTgt spid="6963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9635">
                                            <p:txEl>
                                              <p:pRg st="1" end="1"/>
                                            </p:txEl>
                                          </p:spTgt>
                                        </p:tgtEl>
                                        <p:attrNameLst>
                                          <p:attrName>style.visibility</p:attrName>
                                        </p:attrNameLst>
                                      </p:cBhvr>
                                      <p:to>
                                        <p:strVal val="visible"/>
                                      </p:to>
                                    </p:set>
                                    <p:animEffect transition="in" filter="box(in)">
                                      <p:cBhvr>
                                        <p:cTn id="17" dur="500"/>
                                        <p:tgtEl>
                                          <p:spTgt spid="6963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9635">
                                            <p:txEl>
                                              <p:pRg st="2" end="2"/>
                                            </p:txEl>
                                          </p:spTgt>
                                        </p:tgtEl>
                                        <p:attrNameLst>
                                          <p:attrName>style.visibility</p:attrName>
                                        </p:attrNameLst>
                                      </p:cBhvr>
                                      <p:to>
                                        <p:strVal val="visible"/>
                                      </p:to>
                                    </p:set>
                                    <p:animEffect transition="in" filter="box(in)">
                                      <p:cBhvr>
                                        <p:cTn id="22" dur="500"/>
                                        <p:tgtEl>
                                          <p:spTgt spid="696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5" name="Rectangle 3"/>
          <p:cNvSpPr>
            <a:spLocks noGrp="1" noChangeArrowheads="1"/>
          </p:cNvSpPr>
          <p:nvPr>
            <p:ph type="body" idx="1"/>
          </p:nvPr>
        </p:nvSpPr>
        <p:spPr>
          <a:xfrm>
            <a:off x="468313" y="836613"/>
            <a:ext cx="8207375" cy="5472112"/>
          </a:xfrm>
        </p:spPr>
        <p:txBody>
          <a:bodyPr/>
          <a:lstStyle/>
          <a:p>
            <a:pPr>
              <a:lnSpc>
                <a:spcPct val="90000"/>
              </a:lnSpc>
            </a:pPr>
            <a:r>
              <a:rPr lang="zh-CN" altLang="en-US" sz="2800" dirty="0">
                <a:latin typeface="华文中宋" pitchFamily="2" charset="-122"/>
                <a:ea typeface="华文中宋" pitchFamily="2" charset="-122"/>
              </a:rPr>
              <a:t>子路这时可有个感想，认为</a:t>
            </a:r>
            <a:r>
              <a:rPr lang="zh-CN" altLang="en-US" sz="2800" dirty="0">
                <a:solidFill>
                  <a:srgbClr val="FF0000"/>
                </a:solidFill>
                <a:latin typeface="华文中宋" pitchFamily="2" charset="-122"/>
                <a:ea typeface="华文中宋" pitchFamily="2" charset="-122"/>
              </a:rPr>
              <a:t>洁身自好的人，乱了人伦之道，把一切都丢开了，只管自己</a:t>
            </a:r>
            <a:r>
              <a:rPr lang="zh-CN" altLang="en-US" sz="2800" dirty="0">
                <a:latin typeface="华文中宋" pitchFamily="2" charset="-122"/>
                <a:ea typeface="华文中宋" pitchFamily="2" charset="-122"/>
              </a:rPr>
              <a:t>。也可以说，是绝对的个人自由主义者，对于国家社会并无贡献。</a:t>
            </a:r>
          </a:p>
          <a:p>
            <a:pPr>
              <a:lnSpc>
                <a:spcPct val="90000"/>
              </a:lnSpc>
            </a:pPr>
            <a:r>
              <a:rPr lang="zh-CN" altLang="en-US" sz="2800" dirty="0">
                <a:latin typeface="华文中宋" pitchFamily="2" charset="-122"/>
                <a:ea typeface="华文中宋" pitchFamily="2" charset="-122"/>
              </a:rPr>
              <a:t>看了这些隐士们，就晓得“道之不行”了。因为社会上的知识分子，多半喜欢走隐士的路线，觉得救不了时代，就做隐士，向后退，不敢跳下这个浑水去。</a:t>
            </a:r>
          </a:p>
          <a:p>
            <a:pPr>
              <a:lnSpc>
                <a:spcPct val="90000"/>
              </a:lnSpc>
            </a:pPr>
            <a:r>
              <a:rPr lang="zh-CN" altLang="en-US" sz="2800" dirty="0">
                <a:latin typeface="华文中宋" pitchFamily="2" charset="-122"/>
                <a:ea typeface="华文中宋" pitchFamily="2" charset="-122"/>
              </a:rPr>
              <a:t>大家都像这个样子，有学问，有修养的人，头脑太清明了，看清楚了，不愿来淌这个浑水。</a:t>
            </a:r>
          </a:p>
          <a:p>
            <a:pPr>
              <a:lnSpc>
                <a:spcPct val="90000"/>
              </a:lnSpc>
            </a:pPr>
            <a:r>
              <a:rPr lang="zh-CN" altLang="en-US" sz="2800" dirty="0">
                <a:latin typeface="华文中宋" pitchFamily="2" charset="-122"/>
                <a:ea typeface="华文中宋" pitchFamily="2" charset="-122"/>
              </a:rPr>
              <a:t>所以，子路说他懂了，搞不好了，他知道跟孔子这位老师所走的路线，自始至终，永远都是自我牺牲，因为其他的知识分子，多半只管自己了。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1795">
                                            <p:txEl>
                                              <p:pRg st="0" end="0"/>
                                            </p:txEl>
                                          </p:spTgt>
                                        </p:tgtEl>
                                        <p:attrNameLst>
                                          <p:attrName>style.visibility</p:attrName>
                                        </p:attrNameLst>
                                      </p:cBhvr>
                                      <p:to>
                                        <p:strVal val="visible"/>
                                      </p:to>
                                    </p:set>
                                    <p:animEffect transition="in" filter="diamond(in)">
                                      <p:cBhvr>
                                        <p:cTn id="7" dur="2000"/>
                                        <p:tgtEl>
                                          <p:spTgt spid="1617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61795">
                                            <p:txEl>
                                              <p:pRg st="1" end="1"/>
                                            </p:txEl>
                                          </p:spTgt>
                                        </p:tgtEl>
                                        <p:attrNameLst>
                                          <p:attrName>style.visibility</p:attrName>
                                        </p:attrNameLst>
                                      </p:cBhvr>
                                      <p:to>
                                        <p:strVal val="visible"/>
                                      </p:to>
                                    </p:set>
                                    <p:animEffect transition="in" filter="diamond(in)">
                                      <p:cBhvr>
                                        <p:cTn id="12" dur="2000"/>
                                        <p:tgtEl>
                                          <p:spTgt spid="1617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61795">
                                            <p:txEl>
                                              <p:pRg st="2" end="2"/>
                                            </p:txEl>
                                          </p:spTgt>
                                        </p:tgtEl>
                                        <p:attrNameLst>
                                          <p:attrName>style.visibility</p:attrName>
                                        </p:attrNameLst>
                                      </p:cBhvr>
                                      <p:to>
                                        <p:strVal val="visible"/>
                                      </p:to>
                                    </p:set>
                                    <p:animEffect transition="in" filter="diamond(in)">
                                      <p:cBhvr>
                                        <p:cTn id="17" dur="2000"/>
                                        <p:tgtEl>
                                          <p:spTgt spid="1617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61795">
                                            <p:txEl>
                                              <p:pRg st="3" end="3"/>
                                            </p:txEl>
                                          </p:spTgt>
                                        </p:tgtEl>
                                        <p:attrNameLst>
                                          <p:attrName>style.visibility</p:attrName>
                                        </p:attrNameLst>
                                      </p:cBhvr>
                                      <p:to>
                                        <p:strVal val="visible"/>
                                      </p:to>
                                    </p:set>
                                    <p:animEffect transition="in" filter="diamond(in)">
                                      <p:cBhvr>
                                        <p:cTn id="22" dur="2000"/>
                                        <p:tgtEl>
                                          <p:spTgt spid="1617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body" idx="1"/>
          </p:nvPr>
        </p:nvSpPr>
        <p:spPr>
          <a:xfrm>
            <a:off x="214282" y="0"/>
            <a:ext cx="8540750" cy="1809741"/>
          </a:xfrm>
        </p:spPr>
        <p:txBody>
          <a:bodyPr>
            <a:noAutofit/>
          </a:bodyPr>
          <a:lstStyle/>
          <a:p>
            <a:pPr>
              <a:buFontTx/>
              <a:buNone/>
            </a:pPr>
            <a:r>
              <a:rPr lang="en-US" altLang="zh-CN" b="1" dirty="0">
                <a:solidFill>
                  <a:srgbClr val="008000"/>
                </a:solidFill>
                <a:latin typeface="楷体" pitchFamily="49" charset="-122"/>
                <a:ea typeface="楷体" pitchFamily="49" charset="-122"/>
              </a:rPr>
              <a:t>       “</a:t>
            </a:r>
            <a:r>
              <a:rPr lang="zh-CN" altLang="en-US" b="1" dirty="0">
                <a:solidFill>
                  <a:srgbClr val="008000"/>
                </a:solidFill>
                <a:latin typeface="楷体" pitchFamily="49" charset="-122"/>
                <a:ea typeface="楷体" pitchFamily="49" charset="-122"/>
              </a:rPr>
              <a:t>不仕无义。长幼之节，不可废也；君臣之义，如之何其废之？欲洁其身，而乱大伦。君子之仕也，行其义也。道之不行，已知之矣！” </a:t>
            </a:r>
          </a:p>
        </p:txBody>
      </p:sp>
      <p:sp>
        <p:nvSpPr>
          <p:cNvPr id="88067" name="Text Box 3"/>
          <p:cNvSpPr txBox="1">
            <a:spLocks noChangeArrowheads="1"/>
          </p:cNvSpPr>
          <p:nvPr/>
        </p:nvSpPr>
        <p:spPr bwMode="auto">
          <a:xfrm>
            <a:off x="285720" y="2214554"/>
            <a:ext cx="8351838" cy="3539430"/>
          </a:xfrm>
          <a:prstGeom prst="rect">
            <a:avLst/>
          </a:prstGeom>
          <a:noFill/>
          <a:ln w="9525">
            <a:noFill/>
            <a:miter lim="800000"/>
            <a:headEnd/>
            <a:tailEnd/>
          </a:ln>
          <a:effectLst/>
        </p:spPr>
        <p:txBody>
          <a:bodyPr>
            <a:spAutoFit/>
          </a:bodyPr>
          <a:lstStyle/>
          <a:p>
            <a:pPr indent="631825">
              <a:spcBef>
                <a:spcPct val="0"/>
              </a:spcBef>
            </a:pPr>
            <a:r>
              <a:rPr lang="zh-CN" altLang="en-US" sz="2800" dirty="0"/>
              <a:t>子路这段话是对丈人这种隐居行为的否定和为儒家“用世”观点寻找理论依据。</a:t>
            </a:r>
          </a:p>
          <a:p>
            <a:pPr indent="631825">
              <a:spcBef>
                <a:spcPct val="0"/>
              </a:spcBef>
            </a:pPr>
            <a:r>
              <a:rPr lang="zh-CN" altLang="en-US" sz="2800" dirty="0"/>
              <a:t>既然通晓长幼有序的“小义”，就也该明白“臣仕其君”的“大义”。</a:t>
            </a:r>
          </a:p>
          <a:p>
            <a:pPr indent="631825">
              <a:spcBef>
                <a:spcPct val="0"/>
              </a:spcBef>
            </a:pPr>
            <a:r>
              <a:rPr lang="zh-CN" altLang="en-US" sz="2800" dirty="0"/>
              <a:t>虽然时局动荡，我们的观点不被人们接受，但是不能以此为借口，废大义，乱大伦，更应该投身到政治中去，推行自己的主张，来改变现状。</a:t>
            </a:r>
          </a:p>
          <a:p>
            <a:pPr indent="631825">
              <a:spcBef>
                <a:spcPct val="0"/>
              </a:spcBef>
            </a:pPr>
            <a:r>
              <a:rPr lang="zh-CN" altLang="en-US" sz="2800" dirty="0"/>
              <a:t>由此可见子路的坚决与清醒。</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8067">
                                            <p:txEl>
                                              <p:pRg st="0" end="0"/>
                                            </p:txEl>
                                          </p:spTgt>
                                        </p:tgtEl>
                                        <p:attrNameLst>
                                          <p:attrName>style.visibility</p:attrName>
                                        </p:attrNameLst>
                                      </p:cBhvr>
                                      <p:to>
                                        <p:strVal val="visible"/>
                                      </p:to>
                                    </p:set>
                                    <p:animEffect transition="in" filter="diamond(in)">
                                      <p:cBhvr>
                                        <p:cTn id="7" dur="2000"/>
                                        <p:tgtEl>
                                          <p:spTgt spid="880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8067">
                                            <p:txEl>
                                              <p:pRg st="1" end="1"/>
                                            </p:txEl>
                                          </p:spTgt>
                                        </p:tgtEl>
                                        <p:attrNameLst>
                                          <p:attrName>style.visibility</p:attrName>
                                        </p:attrNameLst>
                                      </p:cBhvr>
                                      <p:to>
                                        <p:strVal val="visible"/>
                                      </p:to>
                                    </p:set>
                                    <p:animEffect transition="in" filter="diamond(in)">
                                      <p:cBhvr>
                                        <p:cTn id="12" dur="2000"/>
                                        <p:tgtEl>
                                          <p:spTgt spid="880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88067">
                                            <p:txEl>
                                              <p:pRg st="2" end="2"/>
                                            </p:txEl>
                                          </p:spTgt>
                                        </p:tgtEl>
                                        <p:attrNameLst>
                                          <p:attrName>style.visibility</p:attrName>
                                        </p:attrNameLst>
                                      </p:cBhvr>
                                      <p:to>
                                        <p:strVal val="visible"/>
                                      </p:to>
                                    </p:set>
                                    <p:animEffect transition="in" filter="diamond(in)">
                                      <p:cBhvr>
                                        <p:cTn id="17" dur="2000"/>
                                        <p:tgtEl>
                                          <p:spTgt spid="8806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88067">
                                            <p:txEl>
                                              <p:pRg st="3" end="3"/>
                                            </p:txEl>
                                          </p:spTgt>
                                        </p:tgtEl>
                                        <p:attrNameLst>
                                          <p:attrName>style.visibility</p:attrName>
                                        </p:attrNameLst>
                                      </p:cBhvr>
                                      <p:to>
                                        <p:strVal val="visible"/>
                                      </p:to>
                                    </p:set>
                                    <p:animEffect transition="in" filter="diamond(in)">
                                      <p:cBhvr>
                                        <p:cTn id="22" dur="2000"/>
                                        <p:tgtEl>
                                          <p:spTgt spid="880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body" idx="1"/>
          </p:nvPr>
        </p:nvSpPr>
        <p:spPr>
          <a:xfrm>
            <a:off x="608013" y="692150"/>
            <a:ext cx="7991475" cy="5029200"/>
          </a:xfrm>
        </p:spPr>
        <p:txBody>
          <a:bodyPr/>
          <a:lstStyle/>
          <a:p>
            <a:pPr algn="just"/>
            <a:r>
              <a:rPr lang="zh-CN" altLang="en-US">
                <a:solidFill>
                  <a:srgbClr val="FF0000"/>
                </a:solidFill>
                <a:latin typeface="Times New Roman" pitchFamily="18" charset="0"/>
                <a:ea typeface="黑体" pitchFamily="49" charset="-122"/>
                <a:cs typeface="Times New Roman" pitchFamily="18" charset="0"/>
              </a:rPr>
              <a:t>孔子与长沮、桀溺以及荷蓧丈人有什么不同？</a:t>
            </a:r>
          </a:p>
          <a:p>
            <a:pPr algn="just"/>
            <a:endParaRPr lang="zh-CN" altLang="en-US">
              <a:solidFill>
                <a:srgbClr val="FF0000"/>
              </a:solidFill>
              <a:latin typeface="Times New Roman" pitchFamily="18" charset="0"/>
              <a:ea typeface="黑体" pitchFamily="49" charset="-122"/>
              <a:cs typeface="Times New Roman" pitchFamily="18" charset="0"/>
            </a:endParaRPr>
          </a:p>
          <a:p>
            <a:pPr algn="just"/>
            <a:r>
              <a:rPr lang="zh-CN" altLang="en-US">
                <a:solidFill>
                  <a:srgbClr val="000000"/>
                </a:solidFill>
                <a:latin typeface="Times New Roman" pitchFamily="18" charset="0"/>
                <a:ea typeface="黑体" pitchFamily="49" charset="-122"/>
                <a:cs typeface="Times New Roman" pitchFamily="18" charset="0"/>
              </a:rPr>
              <a:t>长沮、桀溺、荷蓧丈人因为世道太乱，因此躲起来，他们属于避世之人。</a:t>
            </a:r>
          </a:p>
          <a:p>
            <a:pPr algn="just"/>
            <a:r>
              <a:rPr lang="zh-CN" altLang="en-US">
                <a:solidFill>
                  <a:srgbClr val="000000"/>
                </a:solidFill>
                <a:latin typeface="Times New Roman" pitchFamily="18" charset="0"/>
                <a:ea typeface="黑体" pitchFamily="49" charset="-122"/>
                <a:cs typeface="Times New Roman" pitchFamily="18" charset="0"/>
              </a:rPr>
              <a:t>孔子知道世道不太平，但是他敢于去改变，虽然有时候这种努力并没有起到什么效果，但是他的出发点和目的是值得肯定的。</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7522">
                                            <p:txEl>
                                              <p:pRg st="2" end="2"/>
                                            </p:txEl>
                                          </p:spTgt>
                                        </p:tgtEl>
                                        <p:attrNameLst>
                                          <p:attrName>style.visibility</p:attrName>
                                        </p:attrNameLst>
                                      </p:cBhvr>
                                      <p:to>
                                        <p:strVal val="visible"/>
                                      </p:to>
                                    </p:set>
                                    <p:animEffect transition="in" filter="diamond(in)">
                                      <p:cBhvr>
                                        <p:cTn id="7" dur="2000"/>
                                        <p:tgtEl>
                                          <p:spTgt spid="10752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7522">
                                            <p:txEl>
                                              <p:pRg st="3" end="3"/>
                                            </p:txEl>
                                          </p:spTgt>
                                        </p:tgtEl>
                                        <p:attrNameLst>
                                          <p:attrName>style.visibility</p:attrName>
                                        </p:attrNameLst>
                                      </p:cBhvr>
                                      <p:to>
                                        <p:strVal val="visible"/>
                                      </p:to>
                                    </p:set>
                                    <p:animEffect transition="in" filter="diamond(in)">
                                      <p:cBhvr>
                                        <p:cTn id="12" dur="2000"/>
                                        <p:tgtEl>
                                          <p:spTgt spid="10752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142876" y="71414"/>
            <a:ext cx="8858280" cy="3860800"/>
          </a:xfrm>
          <a:solidFill>
            <a:schemeClr val="bg1">
              <a:alpha val="42999"/>
            </a:schemeClr>
          </a:solidFill>
          <a:ln w="28575">
            <a:solidFill>
              <a:srgbClr val="800000"/>
            </a:solidFill>
          </a:ln>
        </p:spPr>
        <p:txBody>
          <a:bodyPr>
            <a:normAutofit lnSpcReduction="10000"/>
          </a:bodyPr>
          <a:lstStyle/>
          <a:p>
            <a:pPr marL="0" indent="0">
              <a:lnSpc>
                <a:spcPct val="90000"/>
              </a:lnSpc>
              <a:buFontTx/>
              <a:buNone/>
            </a:pP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评析</a:t>
            </a:r>
            <a:r>
              <a:rPr lang="en-US" altLang="zh-CN" sz="2800" b="1" dirty="0">
                <a:solidFill>
                  <a:srgbClr val="FF0000"/>
                </a:solidFill>
                <a:latin typeface="黑体" pitchFamily="49" charset="-122"/>
                <a:ea typeface="黑体" pitchFamily="49" charset="-122"/>
              </a:rPr>
              <a:t>】</a:t>
            </a:r>
          </a:p>
          <a:p>
            <a:pPr marL="0" indent="0">
              <a:lnSpc>
                <a:spcPct val="90000"/>
              </a:lnSpc>
              <a:buFontTx/>
              <a:buNone/>
            </a:pPr>
            <a:r>
              <a:rPr lang="en-US" altLang="zh-CN" sz="2800" b="1" dirty="0">
                <a:solidFill>
                  <a:srgbClr val="FF0000"/>
                </a:solidFill>
                <a:latin typeface="黑体" pitchFamily="49" charset="-122"/>
                <a:ea typeface="黑体" pitchFamily="49" charset="-122"/>
              </a:rPr>
              <a:t>    </a:t>
            </a:r>
            <a:r>
              <a:rPr lang="zh-CN" altLang="en-US" sz="2800" b="1" dirty="0">
                <a:latin typeface="黑体" pitchFamily="49" charset="-122"/>
                <a:ea typeface="黑体" pitchFamily="49" charset="-122"/>
              </a:rPr>
              <a:t>过去有一个时期，人们认为这一章中老丈所说：</a:t>
            </a:r>
            <a:r>
              <a:rPr lang="zh-CN" altLang="en-US" sz="2800" b="1" dirty="0">
                <a:latin typeface="Arial"/>
                <a:ea typeface="黑体" pitchFamily="49" charset="-122"/>
              </a:rPr>
              <a:t>“</a:t>
            </a:r>
            <a:r>
              <a:rPr lang="zh-CN" altLang="en-US" sz="2800" b="1" dirty="0">
                <a:latin typeface="黑体" pitchFamily="49" charset="-122"/>
                <a:ea typeface="黑体" pitchFamily="49" charset="-122"/>
              </a:rPr>
              <a:t>四体不勤，五谷不分</a:t>
            </a:r>
            <a:r>
              <a:rPr lang="zh-CN" altLang="en-US" sz="2800" b="1" dirty="0">
                <a:latin typeface="Arial"/>
                <a:ea typeface="黑体" pitchFamily="49" charset="-122"/>
              </a:rPr>
              <a:t>”</a:t>
            </a:r>
            <a:r>
              <a:rPr lang="zh-CN" altLang="en-US" sz="2800" b="1" dirty="0">
                <a:latin typeface="黑体" pitchFamily="49" charset="-122"/>
                <a:ea typeface="黑体" pitchFamily="49" charset="-122"/>
              </a:rPr>
              <a:t>是劳动人民对孔丘的批判等等。这恐怕是理解上和思想方法上的问题。对此，我们不想多作评论，因为当时不是科学研究，而是政治需要。</a:t>
            </a:r>
          </a:p>
          <a:p>
            <a:pPr marL="0" indent="0">
              <a:lnSpc>
                <a:spcPct val="90000"/>
              </a:lnSpc>
              <a:buFontTx/>
              <a:buNone/>
            </a:pPr>
            <a:r>
              <a:rPr lang="zh-CN" altLang="en-US" sz="2800" b="1" dirty="0">
                <a:latin typeface="黑体" pitchFamily="49" charset="-122"/>
                <a:ea typeface="黑体" pitchFamily="49" charset="-122"/>
              </a:rPr>
              <a:t>    其实，本章的要点不在于此，而在于后面子路所作的总结。即认为，</a:t>
            </a:r>
            <a:r>
              <a:rPr lang="zh-CN" altLang="en-US" sz="2800" b="1" dirty="0">
                <a:solidFill>
                  <a:srgbClr val="FF0000"/>
                </a:solidFill>
                <a:latin typeface="黑体" pitchFamily="49" charset="-122"/>
                <a:ea typeface="黑体" pitchFamily="49" charset="-122"/>
              </a:rPr>
              <a:t>隐居山林避世是不对的，</a:t>
            </a:r>
            <a:r>
              <a:rPr lang="zh-CN" altLang="en-US" sz="2800" b="1" dirty="0">
                <a:latin typeface="黑体" pitchFamily="49" charset="-122"/>
                <a:ea typeface="黑体" pitchFamily="49" charset="-122"/>
              </a:rPr>
              <a:t>老丈与他的儿子的关系仍然保持，却抛弃了君臣之伦。这是儒家向来都不提倡的，反映了孔子明</a:t>
            </a:r>
            <a:r>
              <a:rPr lang="zh-CN" altLang="en-US" sz="2800" b="1" dirty="0">
                <a:solidFill>
                  <a:srgbClr val="FF0000"/>
                </a:solidFill>
                <a:latin typeface="黑体" pitchFamily="49" charset="-122"/>
                <a:ea typeface="黑体" pitchFamily="49" charset="-122"/>
              </a:rPr>
              <a:t>知其不可为而为之的执着精神。 </a:t>
            </a:r>
          </a:p>
        </p:txBody>
      </p:sp>
      <p:pic>
        <p:nvPicPr>
          <p:cNvPr id="23558" name="Picture 6" descr="4ad543cf1b4b6b15f9dc61f9"/>
          <p:cNvPicPr>
            <a:picLocks noChangeAspect="1" noChangeArrowheads="1"/>
          </p:cNvPicPr>
          <p:nvPr/>
        </p:nvPicPr>
        <p:blipFill>
          <a:blip r:embed="rId2"/>
          <a:srcRect/>
          <a:stretch>
            <a:fillRect/>
          </a:stretch>
        </p:blipFill>
        <p:spPr bwMode="auto">
          <a:xfrm>
            <a:off x="0" y="3787775"/>
            <a:ext cx="9144000" cy="307022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diamond(in)">
                                      <p:cBhvr>
                                        <p:cTn id="7" dur="2000"/>
                                        <p:tgtEl>
                                          <p:spTgt spid="235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Effect transition="in" filter="diamond(in)">
                                      <p:cBhvr>
                                        <p:cTn id="12" dur="2000"/>
                                        <p:tgtEl>
                                          <p:spTgt spid="235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3555">
                                            <p:txEl>
                                              <p:pRg st="2" end="2"/>
                                            </p:txEl>
                                          </p:spTgt>
                                        </p:tgtEl>
                                        <p:attrNameLst>
                                          <p:attrName>style.visibility</p:attrName>
                                        </p:attrNameLst>
                                      </p:cBhvr>
                                      <p:to>
                                        <p:strVal val="visible"/>
                                      </p:to>
                                    </p:set>
                                    <p:animEffect transition="in" filter="diamond(in)">
                                      <p:cBhvr>
                                        <p:cTn id="17" dur="2000"/>
                                        <p:tgtEl>
                                          <p:spTgt spid="235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a:xfrm>
            <a:off x="1403350" y="0"/>
            <a:ext cx="7561263" cy="836613"/>
          </a:xfrm>
        </p:spPr>
        <p:txBody>
          <a:bodyPr/>
          <a:lstStyle/>
          <a:p>
            <a:pPr marL="0" indent="631825">
              <a:buFontTx/>
              <a:buNone/>
            </a:pPr>
            <a:r>
              <a:rPr lang="zh-CN" altLang="en-US" sz="2400" b="1" dirty="0">
                <a:latin typeface="黑体" pitchFamily="49" charset="-122"/>
                <a:ea typeface="黑体" pitchFamily="49" charset="-122"/>
              </a:rPr>
              <a:t>子路宿于石门。晨门曰：</a:t>
            </a:r>
            <a:r>
              <a:rPr lang="zh-CN" altLang="en-US" sz="2400" b="1" dirty="0">
                <a:latin typeface="Arial"/>
                <a:ea typeface="黑体" pitchFamily="49" charset="-122"/>
              </a:rPr>
              <a:t>“</a:t>
            </a:r>
            <a:r>
              <a:rPr lang="zh-CN" altLang="en-US" sz="2400" b="1" dirty="0">
                <a:latin typeface="黑体" pitchFamily="49" charset="-122"/>
                <a:ea typeface="黑体" pitchFamily="49" charset="-122"/>
              </a:rPr>
              <a:t>奚自？</a:t>
            </a:r>
            <a:r>
              <a:rPr lang="zh-CN" altLang="en-US" sz="2400" b="1" dirty="0">
                <a:latin typeface="Arial"/>
                <a:ea typeface="黑体" pitchFamily="49" charset="-122"/>
              </a:rPr>
              <a:t>”</a:t>
            </a:r>
            <a:r>
              <a:rPr lang="zh-CN" altLang="en-US" sz="2400" b="1" dirty="0">
                <a:latin typeface="黑体" pitchFamily="49" charset="-122"/>
                <a:ea typeface="黑体" pitchFamily="49" charset="-122"/>
              </a:rPr>
              <a:t>子路曰：</a:t>
            </a:r>
            <a:r>
              <a:rPr lang="zh-CN" altLang="en-US" sz="2400" b="1" dirty="0">
                <a:latin typeface="Arial"/>
                <a:ea typeface="黑体" pitchFamily="49" charset="-122"/>
              </a:rPr>
              <a:t>“</a:t>
            </a:r>
            <a:r>
              <a:rPr lang="zh-CN" altLang="en-US" sz="2400" b="1" dirty="0">
                <a:latin typeface="黑体" pitchFamily="49" charset="-122"/>
                <a:ea typeface="黑体" pitchFamily="49" charset="-122"/>
              </a:rPr>
              <a:t>自孔氏。</a:t>
            </a:r>
            <a:r>
              <a:rPr lang="zh-CN" altLang="en-US" sz="2400" b="1" dirty="0">
                <a:latin typeface="Arial"/>
                <a:ea typeface="黑体" pitchFamily="49" charset="-122"/>
              </a:rPr>
              <a:t>”</a:t>
            </a:r>
            <a:r>
              <a:rPr lang="zh-CN" altLang="en-US" sz="2400" b="1" dirty="0">
                <a:latin typeface="黑体" pitchFamily="49" charset="-122"/>
                <a:ea typeface="黑体" pitchFamily="49" charset="-122"/>
              </a:rPr>
              <a:t>曰：</a:t>
            </a:r>
            <a:r>
              <a:rPr lang="zh-CN" altLang="en-US" sz="2400" b="1" dirty="0">
                <a:latin typeface="Arial"/>
                <a:ea typeface="黑体" pitchFamily="49" charset="-122"/>
              </a:rPr>
              <a:t>“</a:t>
            </a:r>
            <a:r>
              <a:rPr lang="zh-CN" altLang="en-US" sz="2400" b="1" dirty="0">
                <a:latin typeface="黑体" pitchFamily="49" charset="-122"/>
                <a:ea typeface="黑体" pitchFamily="49" charset="-122"/>
              </a:rPr>
              <a:t>是知其不可而为之者与？</a:t>
            </a:r>
            <a:r>
              <a:rPr lang="zh-CN" altLang="en-US" sz="2400" b="1" dirty="0">
                <a:latin typeface="Arial"/>
                <a:ea typeface="黑体" pitchFamily="49" charset="-122"/>
              </a:rPr>
              <a:t>”</a:t>
            </a:r>
            <a:endParaRPr lang="zh-CN" altLang="en-US" sz="2400" b="1" dirty="0">
              <a:latin typeface="黑体" pitchFamily="49" charset="-122"/>
              <a:ea typeface="黑体" pitchFamily="49" charset="-122"/>
            </a:endParaRPr>
          </a:p>
        </p:txBody>
      </p:sp>
      <p:sp>
        <p:nvSpPr>
          <p:cNvPr id="24582" name="Text Box 6"/>
          <p:cNvSpPr txBox="1">
            <a:spLocks noChangeArrowheads="1"/>
          </p:cNvSpPr>
          <p:nvPr/>
        </p:nvSpPr>
        <p:spPr bwMode="auto">
          <a:xfrm>
            <a:off x="0" y="0"/>
            <a:ext cx="1331913" cy="646331"/>
          </a:xfrm>
          <a:prstGeom prst="rect">
            <a:avLst/>
          </a:prstGeom>
          <a:solidFill>
            <a:srgbClr val="C00000"/>
          </a:solidFill>
          <a:ln w="9525" algn="ctr">
            <a:noFill/>
            <a:miter lim="800000"/>
            <a:headEnd/>
            <a:tailEnd/>
          </a:ln>
          <a:effectLst/>
        </p:spPr>
        <p:txBody>
          <a:bodyPr>
            <a:spAutoFit/>
          </a:bodyPr>
          <a:lstStyle/>
          <a:p>
            <a:pPr marL="342900" indent="-342900">
              <a:spcBef>
                <a:spcPct val="50000"/>
              </a:spcBef>
            </a:pPr>
            <a:r>
              <a:rPr lang="zh-CN" altLang="en-US" sz="3600">
                <a:solidFill>
                  <a:srgbClr val="FFFF00"/>
                </a:solidFill>
                <a:latin typeface="黑体" pitchFamily="49" charset="-122"/>
                <a:ea typeface="黑体" pitchFamily="49" charset="-122"/>
              </a:rPr>
              <a:t>选文</a:t>
            </a:r>
            <a:r>
              <a:rPr lang="en-US" altLang="zh-CN" sz="3600">
                <a:solidFill>
                  <a:srgbClr val="FFFF00"/>
                </a:solidFill>
                <a:latin typeface="黑体" pitchFamily="49" charset="-122"/>
                <a:ea typeface="黑体" pitchFamily="49" charset="-122"/>
              </a:rPr>
              <a:t>5</a:t>
            </a:r>
          </a:p>
        </p:txBody>
      </p:sp>
      <p:sp>
        <p:nvSpPr>
          <p:cNvPr id="24583" name="Rectangle 7"/>
          <p:cNvSpPr>
            <a:spLocks noChangeArrowheads="1"/>
          </p:cNvSpPr>
          <p:nvPr/>
        </p:nvSpPr>
        <p:spPr bwMode="auto">
          <a:xfrm>
            <a:off x="3929058" y="1000108"/>
            <a:ext cx="4857784" cy="1938992"/>
          </a:xfrm>
          <a:prstGeom prst="rect">
            <a:avLst/>
          </a:prstGeom>
          <a:solidFill>
            <a:srgbClr val="FFFF99">
              <a:alpha val="34000"/>
            </a:srgbClr>
          </a:solidFill>
          <a:ln w="57150" cmpd="thinThick" algn="ctr">
            <a:noFill/>
            <a:miter lim="800000"/>
            <a:headEnd/>
            <a:tailEnd/>
          </a:ln>
          <a:effectLst/>
        </p:spPr>
        <p:txBody>
          <a:bodyPr wrap="square">
            <a:spAutoFit/>
          </a:bodyPr>
          <a:lstStyle/>
          <a:p>
            <a:pPr indent="631825"/>
            <a:r>
              <a:rPr lang="zh-CN" altLang="en-US" sz="2400" dirty="0">
                <a:solidFill>
                  <a:srgbClr val="0000FF"/>
                </a:solidFill>
                <a:latin typeface="华文中宋" pitchFamily="2" charset="-122"/>
                <a:ea typeface="华文中宋" pitchFamily="2" charset="-122"/>
              </a:rPr>
              <a:t>子路夜里住在石门，看门的人问：“从哪里来？”</a:t>
            </a:r>
          </a:p>
          <a:p>
            <a:pPr indent="631825"/>
            <a:r>
              <a:rPr lang="zh-CN" altLang="en-US" sz="2400" dirty="0">
                <a:solidFill>
                  <a:srgbClr val="0000FF"/>
                </a:solidFill>
                <a:latin typeface="华文中宋" pitchFamily="2" charset="-122"/>
                <a:ea typeface="华文中宋" pitchFamily="2" charset="-122"/>
              </a:rPr>
              <a:t>子路说：“从孔子那里来。”</a:t>
            </a:r>
          </a:p>
          <a:p>
            <a:pPr indent="631825"/>
            <a:r>
              <a:rPr lang="zh-CN" altLang="en-US" sz="2400" dirty="0">
                <a:solidFill>
                  <a:srgbClr val="0000FF"/>
                </a:solidFill>
                <a:latin typeface="华文中宋" pitchFamily="2" charset="-122"/>
                <a:ea typeface="华文中宋" pitchFamily="2" charset="-122"/>
              </a:rPr>
              <a:t>看门的人说：“是那个明知做不到却还要去做的人吗？”</a:t>
            </a:r>
          </a:p>
        </p:txBody>
      </p:sp>
      <p:sp>
        <p:nvSpPr>
          <p:cNvPr id="24584" name="Rectangle 8"/>
          <p:cNvSpPr>
            <a:spLocks noChangeArrowheads="1"/>
          </p:cNvSpPr>
          <p:nvPr/>
        </p:nvSpPr>
        <p:spPr bwMode="auto">
          <a:xfrm>
            <a:off x="179389" y="1916113"/>
            <a:ext cx="3392480" cy="1569660"/>
          </a:xfrm>
          <a:prstGeom prst="rect">
            <a:avLst/>
          </a:prstGeom>
          <a:noFill/>
          <a:ln w="9525" algn="ctr">
            <a:noFill/>
            <a:miter lim="800000"/>
            <a:headEnd/>
            <a:tailEnd/>
          </a:ln>
          <a:effectLst/>
        </p:spPr>
        <p:txBody>
          <a:bodyPr wrap="square">
            <a:spAutoFit/>
          </a:bodyPr>
          <a:lstStyle/>
          <a:p>
            <a:pPr marL="342900" indent="-342900"/>
            <a:r>
              <a:rPr kumimoji="1" lang="zh-CN" altLang="en-US" sz="2400" dirty="0"/>
              <a:t>石门：地名。鲁国都城的外门。</a:t>
            </a:r>
            <a:endParaRPr kumimoji="1" lang="zh-CN" altLang="en-US" sz="2400" dirty="0">
              <a:solidFill>
                <a:srgbClr val="9933FF"/>
              </a:solidFill>
            </a:endParaRPr>
          </a:p>
          <a:p>
            <a:pPr marL="342900" indent="-342900"/>
            <a:r>
              <a:rPr kumimoji="1" lang="zh-CN" altLang="en-US" sz="2400" dirty="0"/>
              <a:t>晨门：早上看守城门的人。</a:t>
            </a:r>
          </a:p>
        </p:txBody>
      </p:sp>
      <p:sp>
        <p:nvSpPr>
          <p:cNvPr id="6" name="TextBox 5"/>
          <p:cNvSpPr txBox="1"/>
          <p:nvPr/>
        </p:nvSpPr>
        <p:spPr>
          <a:xfrm>
            <a:off x="1071538" y="3714752"/>
            <a:ext cx="7286676" cy="2062103"/>
          </a:xfrm>
          <a:prstGeom prst="rect">
            <a:avLst/>
          </a:prstGeom>
          <a:noFill/>
        </p:spPr>
        <p:txBody>
          <a:bodyPr wrap="square" rtlCol="0">
            <a:spAutoFit/>
          </a:bodyPr>
          <a:lstStyle/>
          <a:p>
            <a:pPr marL="357188" indent="-357188">
              <a:buFont typeface="Wingdings" pitchFamily="2" charset="2"/>
              <a:buChar char="Ø"/>
            </a:pPr>
            <a:r>
              <a:rPr lang="zh-CN" altLang="en-US" sz="3200" dirty="0" smtClean="0"/>
              <a:t>子路大清早的就从外城赶往城里，使守门人大感惊讶，所以才会发问。</a:t>
            </a:r>
            <a:endParaRPr lang="en-US" altLang="zh-CN" sz="3200" dirty="0" smtClean="0"/>
          </a:p>
          <a:p>
            <a:pPr marL="357188" indent="-357188">
              <a:buFont typeface="Wingdings" pitchFamily="2" charset="2"/>
              <a:buChar char="Ø"/>
            </a:pPr>
            <a:r>
              <a:rPr lang="zh-CN" altLang="en-US" sz="3200" dirty="0" smtClean="0"/>
              <a:t>世之不可为是天意，我不可不为业是天意！</a:t>
            </a:r>
            <a:endParaRPr lang="zh-CN" altLang="en-US"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83">
                                            <p:txEl>
                                              <p:pRg st="0" end="0"/>
                                            </p:txEl>
                                          </p:spTgt>
                                        </p:tgtEl>
                                        <p:attrNameLst>
                                          <p:attrName>style.visibility</p:attrName>
                                        </p:attrNameLst>
                                      </p:cBhvr>
                                      <p:to>
                                        <p:strVal val="visible"/>
                                      </p:to>
                                    </p:set>
                                    <p:animEffect transition="in" filter="blinds(horizontal)">
                                      <p:cBhvr>
                                        <p:cTn id="7" dur="500"/>
                                        <p:tgtEl>
                                          <p:spTgt spid="245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583">
                                            <p:txEl>
                                              <p:pRg st="1" end="1"/>
                                            </p:txEl>
                                          </p:spTgt>
                                        </p:tgtEl>
                                        <p:attrNameLst>
                                          <p:attrName>style.visibility</p:attrName>
                                        </p:attrNameLst>
                                      </p:cBhvr>
                                      <p:to>
                                        <p:strVal val="visible"/>
                                      </p:to>
                                    </p:set>
                                    <p:animEffect transition="in" filter="blinds(horizontal)">
                                      <p:cBhvr>
                                        <p:cTn id="12" dur="500"/>
                                        <p:tgtEl>
                                          <p:spTgt spid="2458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4583">
                                            <p:txEl>
                                              <p:pRg st="2" end="2"/>
                                            </p:txEl>
                                          </p:spTgt>
                                        </p:tgtEl>
                                        <p:attrNameLst>
                                          <p:attrName>style.visibility</p:attrName>
                                        </p:attrNameLst>
                                      </p:cBhvr>
                                      <p:to>
                                        <p:strVal val="visible"/>
                                      </p:to>
                                    </p:set>
                                    <p:animEffect transition="in" filter="blinds(horizontal)">
                                      <p:cBhvr>
                                        <p:cTn id="17" dur="500"/>
                                        <p:tgtEl>
                                          <p:spTgt spid="2458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blinds(horizontal)">
                                      <p:cBhvr>
                                        <p:cTn id="2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idx="1"/>
          </p:nvPr>
        </p:nvSpPr>
        <p:spPr>
          <a:xfrm>
            <a:off x="250825" y="188913"/>
            <a:ext cx="5257800" cy="5761037"/>
          </a:xfrm>
          <a:solidFill>
            <a:schemeClr val="bg1">
              <a:alpha val="46001"/>
            </a:schemeClr>
          </a:solidFill>
          <a:ln w="38100" cmpd="dbl">
            <a:solidFill>
              <a:srgbClr val="FF0000"/>
            </a:solidFill>
          </a:ln>
        </p:spPr>
        <p:txBody>
          <a:bodyPr/>
          <a:lstStyle/>
          <a:p>
            <a:pPr marL="0" indent="0">
              <a:lnSpc>
                <a:spcPct val="90000"/>
              </a:lnSpc>
              <a:buFontTx/>
              <a:buNone/>
            </a:pPr>
            <a:r>
              <a:rPr lang="en-US" altLang="zh-CN" b="1">
                <a:solidFill>
                  <a:srgbClr val="FF0000"/>
                </a:solidFill>
                <a:latin typeface="黑体" pitchFamily="49" charset="-122"/>
                <a:ea typeface="黑体" pitchFamily="49" charset="-122"/>
              </a:rPr>
              <a:t>【</a:t>
            </a:r>
            <a:r>
              <a:rPr lang="zh-CN" altLang="en-US" b="1">
                <a:solidFill>
                  <a:srgbClr val="FF0000"/>
                </a:solidFill>
                <a:latin typeface="黑体" pitchFamily="49" charset="-122"/>
                <a:ea typeface="黑体" pitchFamily="49" charset="-122"/>
              </a:rPr>
              <a:t>评析</a:t>
            </a:r>
            <a:r>
              <a:rPr lang="en-US" altLang="zh-CN" b="1">
                <a:solidFill>
                  <a:srgbClr val="FF0000"/>
                </a:solidFill>
                <a:latin typeface="黑体" pitchFamily="49" charset="-122"/>
                <a:ea typeface="黑体" pitchFamily="49" charset="-122"/>
              </a:rPr>
              <a:t>】 </a:t>
            </a:r>
            <a:endParaRPr lang="en-US" altLang="zh-CN">
              <a:solidFill>
                <a:srgbClr val="FF0000"/>
              </a:solidFill>
              <a:latin typeface="黑体" pitchFamily="49" charset="-122"/>
              <a:ea typeface="黑体" pitchFamily="49" charset="-122"/>
            </a:endParaRPr>
          </a:p>
          <a:p>
            <a:pPr marL="0" indent="0">
              <a:lnSpc>
                <a:spcPct val="90000"/>
              </a:lnSpc>
              <a:buFontTx/>
              <a:buNone/>
            </a:pPr>
            <a:r>
              <a:rPr lang="en-US" altLang="zh-CN">
                <a:latin typeface="黑体" pitchFamily="49" charset="-122"/>
                <a:ea typeface="黑体" pitchFamily="49" charset="-122"/>
              </a:rPr>
              <a:t>    </a:t>
            </a:r>
            <a:r>
              <a:rPr lang="en-US" altLang="zh-CN" b="1">
                <a:latin typeface="Arial"/>
                <a:ea typeface="黑体" pitchFamily="49" charset="-122"/>
              </a:rPr>
              <a:t>“</a:t>
            </a:r>
            <a:r>
              <a:rPr lang="zh-CN" altLang="en-US" b="1">
                <a:latin typeface="黑体" pitchFamily="49" charset="-122"/>
                <a:ea typeface="黑体" pitchFamily="49" charset="-122"/>
              </a:rPr>
              <a:t>知其不可而为之</a:t>
            </a:r>
            <a:r>
              <a:rPr lang="zh-CN" altLang="en-US" b="1">
                <a:latin typeface="Arial"/>
                <a:ea typeface="黑体" pitchFamily="49" charset="-122"/>
              </a:rPr>
              <a:t>”</a:t>
            </a:r>
            <a:r>
              <a:rPr lang="zh-CN" altLang="en-US" b="1">
                <a:latin typeface="黑体" pitchFamily="49" charset="-122"/>
                <a:ea typeface="黑体" pitchFamily="49" charset="-122"/>
              </a:rPr>
              <a:t>，这是做人的大道理。人要有一点锲而不舍的追求精神，许多事情都是经过艰苦努力和奋斗而得来的。</a:t>
            </a:r>
          </a:p>
          <a:p>
            <a:pPr marL="0" indent="0">
              <a:lnSpc>
                <a:spcPct val="90000"/>
              </a:lnSpc>
              <a:buFontTx/>
              <a:buNone/>
            </a:pPr>
            <a:r>
              <a:rPr lang="zh-CN" altLang="en-US" b="1">
                <a:latin typeface="黑体" pitchFamily="49" charset="-122"/>
                <a:ea typeface="黑体" pitchFamily="49" charset="-122"/>
              </a:rPr>
              <a:t>    孔子</a:t>
            </a:r>
            <a:r>
              <a:rPr lang="zh-CN" altLang="en-US" b="1">
                <a:latin typeface="Arial"/>
                <a:ea typeface="黑体" pitchFamily="49" charset="-122"/>
              </a:rPr>
              <a:t>“</a:t>
            </a:r>
            <a:r>
              <a:rPr lang="zh-CN" altLang="en-US" b="1">
                <a:latin typeface="黑体" pitchFamily="49" charset="-122"/>
                <a:ea typeface="黑体" pitchFamily="49" charset="-122"/>
              </a:rPr>
              <a:t>知其不可而为之</a:t>
            </a:r>
            <a:r>
              <a:rPr lang="zh-CN" altLang="en-US" b="1">
                <a:latin typeface="Arial"/>
                <a:ea typeface="黑体" pitchFamily="49" charset="-122"/>
              </a:rPr>
              <a:t>”</a:t>
            </a:r>
            <a:r>
              <a:rPr lang="zh-CN" altLang="en-US" b="1">
                <a:latin typeface="黑体" pitchFamily="49" charset="-122"/>
                <a:ea typeface="黑体" pitchFamily="49" charset="-122"/>
              </a:rPr>
              <a:t>，反映出他</a:t>
            </a:r>
            <a:r>
              <a:rPr lang="zh-CN" altLang="en-US" b="1">
                <a:solidFill>
                  <a:srgbClr val="FF0000"/>
                </a:solidFill>
                <a:latin typeface="黑体" pitchFamily="49" charset="-122"/>
                <a:ea typeface="黑体" pitchFamily="49" charset="-122"/>
              </a:rPr>
              <a:t>孜孜不倦的执着精神</a:t>
            </a:r>
            <a:r>
              <a:rPr lang="zh-CN" altLang="en-US" b="1">
                <a:latin typeface="黑体" pitchFamily="49" charset="-122"/>
                <a:ea typeface="黑体" pitchFamily="49" charset="-122"/>
              </a:rPr>
              <a:t>。</a:t>
            </a:r>
          </a:p>
          <a:p>
            <a:pPr marL="0" indent="0">
              <a:lnSpc>
                <a:spcPct val="90000"/>
              </a:lnSpc>
              <a:buFontTx/>
              <a:buNone/>
            </a:pPr>
            <a:r>
              <a:rPr lang="zh-CN" altLang="en-US" b="1">
                <a:latin typeface="黑体" pitchFamily="49" charset="-122"/>
                <a:ea typeface="黑体" pitchFamily="49" charset="-122"/>
              </a:rPr>
              <a:t>    从这位看门人的话中，我们也可以见出当时普通人对孔子的评论。</a:t>
            </a:r>
          </a:p>
        </p:txBody>
      </p:sp>
      <p:pic>
        <p:nvPicPr>
          <p:cNvPr id="25606" name="Picture 6" descr="2feaf6dfba4e9973cdbf1ab8"/>
          <p:cNvPicPr>
            <a:picLocks noChangeAspect="1" noChangeArrowheads="1"/>
          </p:cNvPicPr>
          <p:nvPr/>
        </p:nvPicPr>
        <p:blipFill>
          <a:blip r:embed="rId2"/>
          <a:srcRect/>
          <a:stretch>
            <a:fillRect/>
          </a:stretch>
        </p:blipFill>
        <p:spPr bwMode="auto">
          <a:xfrm>
            <a:off x="5580063" y="836613"/>
            <a:ext cx="3563937" cy="6021387"/>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box(in)">
                                      <p:cBhvr>
                                        <p:cTn id="7" dur="500"/>
                                        <p:tgtEl>
                                          <p:spTgt spid="256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5603">
                                            <p:txEl>
                                              <p:pRg st="1" end="1"/>
                                            </p:txEl>
                                          </p:spTgt>
                                        </p:tgtEl>
                                        <p:attrNameLst>
                                          <p:attrName>style.visibility</p:attrName>
                                        </p:attrNameLst>
                                      </p:cBhvr>
                                      <p:to>
                                        <p:strVal val="visible"/>
                                      </p:to>
                                    </p:set>
                                    <p:animEffect transition="in" filter="box(in)">
                                      <p:cBhvr>
                                        <p:cTn id="12" dur="500"/>
                                        <p:tgtEl>
                                          <p:spTgt spid="256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5603">
                                            <p:txEl>
                                              <p:pRg st="2" end="2"/>
                                            </p:txEl>
                                          </p:spTgt>
                                        </p:tgtEl>
                                        <p:attrNameLst>
                                          <p:attrName>style.visibility</p:attrName>
                                        </p:attrNameLst>
                                      </p:cBhvr>
                                      <p:to>
                                        <p:strVal val="visible"/>
                                      </p:to>
                                    </p:set>
                                    <p:animEffect transition="in" filter="box(in)">
                                      <p:cBhvr>
                                        <p:cTn id="17" dur="500"/>
                                        <p:tgtEl>
                                          <p:spTgt spid="2560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5603">
                                            <p:txEl>
                                              <p:pRg st="3" end="3"/>
                                            </p:txEl>
                                          </p:spTgt>
                                        </p:tgtEl>
                                        <p:attrNameLst>
                                          <p:attrName>style.visibility</p:attrName>
                                        </p:attrNameLst>
                                      </p:cBhvr>
                                      <p:to>
                                        <p:strVal val="visible"/>
                                      </p:to>
                                    </p:set>
                                    <p:animEffect transition="in" filter="box(in)">
                                      <p:cBhvr>
                                        <p:cTn id="22" dur="500"/>
                                        <p:tgtEl>
                                          <p:spTgt spid="256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7" name="Rectangle 3"/>
          <p:cNvSpPr>
            <a:spLocks noGrp="1" noChangeArrowheads="1"/>
          </p:cNvSpPr>
          <p:nvPr>
            <p:ph type="body" idx="1"/>
          </p:nvPr>
        </p:nvSpPr>
        <p:spPr>
          <a:xfrm>
            <a:off x="395288" y="692150"/>
            <a:ext cx="8229600" cy="5832475"/>
          </a:xfrm>
        </p:spPr>
        <p:txBody>
          <a:bodyPr/>
          <a:lstStyle/>
          <a:p>
            <a:pPr>
              <a:lnSpc>
                <a:spcPct val="90000"/>
              </a:lnSpc>
            </a:pPr>
            <a:r>
              <a:rPr lang="zh-CN" altLang="en-US" sz="2800" dirty="0">
                <a:latin typeface="华文中宋" pitchFamily="2" charset="-122"/>
                <a:ea typeface="华文中宋" pitchFamily="2" charset="-122"/>
              </a:rPr>
              <a:t>古代有所谓“小隐在山林，大隐于市朝。”</a:t>
            </a:r>
          </a:p>
          <a:p>
            <a:pPr>
              <a:lnSpc>
                <a:spcPct val="90000"/>
              </a:lnSpc>
            </a:pPr>
            <a:r>
              <a:rPr lang="zh-CN" altLang="en-US" sz="2800" dirty="0">
                <a:latin typeface="华文中宋" pitchFamily="2" charset="-122"/>
                <a:ea typeface="华文中宋" pitchFamily="2" charset="-122"/>
              </a:rPr>
              <a:t>孔子为圣人，重心就在这个地方。而孔子的难学之处也在这里。 </a:t>
            </a:r>
          </a:p>
          <a:p>
            <a:pPr>
              <a:lnSpc>
                <a:spcPct val="90000"/>
              </a:lnSpc>
            </a:pPr>
            <a:r>
              <a:rPr lang="zh-CN" altLang="en-US" sz="2800" dirty="0">
                <a:latin typeface="华文中宋" pitchFamily="2" charset="-122"/>
                <a:ea typeface="华文中宋" pitchFamily="2" charset="-122"/>
              </a:rPr>
              <a:t>唐代有位知名的文中子（本名</a:t>
            </a:r>
            <a:r>
              <a:rPr lang="zh-CN" altLang="en-US" sz="2800" dirty="0">
                <a:solidFill>
                  <a:srgbClr val="FF0000"/>
                </a:solidFill>
                <a:latin typeface="华文中宋" pitchFamily="2" charset="-122"/>
                <a:ea typeface="华文中宋" pitchFamily="2" charset="-122"/>
              </a:rPr>
              <a:t>王通</a:t>
            </a:r>
            <a:r>
              <a:rPr lang="zh-CN" altLang="en-US" sz="2800" dirty="0">
                <a:latin typeface="华文中宋" pitchFamily="2" charset="-122"/>
                <a:ea typeface="华文中宋" pitchFamily="2" charset="-122"/>
              </a:rPr>
              <a:t>，写</a:t>
            </a:r>
            <a:r>
              <a:rPr lang="en-US" altLang="zh-CN" sz="2800" dirty="0">
                <a:latin typeface="华文中宋" pitchFamily="2" charset="-122"/>
                <a:ea typeface="华文中宋" pitchFamily="2" charset="-122"/>
              </a:rPr>
              <a:t>《</a:t>
            </a:r>
            <a:r>
              <a:rPr lang="zh-CN" altLang="en-US" sz="2800" dirty="0">
                <a:latin typeface="华文中宋" pitchFamily="2" charset="-122"/>
                <a:ea typeface="华文中宋" pitchFamily="2" charset="-122"/>
              </a:rPr>
              <a:t>滕王阁序</a:t>
            </a:r>
            <a:r>
              <a:rPr lang="en-US" altLang="zh-CN" sz="2800" dirty="0">
                <a:latin typeface="华文中宋" pitchFamily="2" charset="-122"/>
                <a:ea typeface="华文中宋" pitchFamily="2" charset="-122"/>
              </a:rPr>
              <a:t>》</a:t>
            </a:r>
            <a:r>
              <a:rPr lang="zh-CN" altLang="en-US" sz="2800" dirty="0">
                <a:latin typeface="华文中宋" pitchFamily="2" charset="-122"/>
                <a:ea typeface="华文中宋" pitchFamily="2" charset="-122"/>
              </a:rPr>
              <a:t>的</a:t>
            </a:r>
            <a:r>
              <a:rPr lang="zh-CN" altLang="en-US" sz="2800" dirty="0">
                <a:solidFill>
                  <a:srgbClr val="FF0000"/>
                </a:solidFill>
                <a:latin typeface="华文中宋" pitchFamily="2" charset="-122"/>
                <a:ea typeface="华文中宋" pitchFamily="2" charset="-122"/>
              </a:rPr>
              <a:t>王勃</a:t>
            </a:r>
            <a:r>
              <a:rPr lang="zh-CN" altLang="en-US" sz="2800" dirty="0" smtClean="0">
                <a:solidFill>
                  <a:srgbClr val="FF0000"/>
                </a:solidFill>
                <a:latin typeface="华文中宋" pitchFamily="2" charset="-122"/>
                <a:ea typeface="华文中宋" pitchFamily="2" charset="-122"/>
              </a:rPr>
              <a:t>，是</a:t>
            </a:r>
            <a:r>
              <a:rPr lang="zh-CN" altLang="en-US" sz="2800" dirty="0">
                <a:solidFill>
                  <a:srgbClr val="FF0000"/>
                </a:solidFill>
                <a:latin typeface="华文中宋" pitchFamily="2" charset="-122"/>
                <a:ea typeface="华文中宋" pitchFamily="2" charset="-122"/>
              </a:rPr>
              <a:t>他的孙子</a:t>
            </a:r>
            <a:r>
              <a:rPr lang="zh-CN" altLang="en-US" sz="2800" dirty="0">
                <a:latin typeface="华文中宋" pitchFamily="2" charset="-122"/>
                <a:ea typeface="华文中宋" pitchFamily="2" charset="-122"/>
              </a:rPr>
              <a:t>），儒、释、道三家的学问都通。</a:t>
            </a:r>
          </a:p>
          <a:p>
            <a:pPr>
              <a:lnSpc>
                <a:spcPct val="90000"/>
              </a:lnSpc>
            </a:pPr>
            <a:r>
              <a:rPr lang="zh-CN" altLang="en-US" sz="2800" dirty="0">
                <a:latin typeface="华文中宋" pitchFamily="2" charset="-122"/>
                <a:ea typeface="华文中宋" pitchFamily="2" charset="-122"/>
              </a:rPr>
              <a:t>在隋炀帝的时候还年轻，有志于天下，但到处碰壁行不通，看到当前的时代不宜施展才学，于是退下来讲学，培养下一代，教化年轻的学生，传播种籽。</a:t>
            </a:r>
          </a:p>
          <a:p>
            <a:pPr>
              <a:lnSpc>
                <a:spcPct val="90000"/>
              </a:lnSpc>
            </a:pPr>
            <a:r>
              <a:rPr lang="zh-CN" altLang="en-US" sz="2800" dirty="0">
                <a:latin typeface="华文中宋" pitchFamily="2" charset="-122"/>
                <a:ea typeface="华文中宋" pitchFamily="2" charset="-122"/>
              </a:rPr>
              <a:t>后来唐太宗的开国名臣，如房玄龄、杜如晦这一班人，都是他的学生，他的目的达到了。所以他死后，门人尊谥他为“文中子”。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4867">
                                            <p:txEl>
                                              <p:pRg st="0" end="0"/>
                                            </p:txEl>
                                          </p:spTgt>
                                        </p:tgtEl>
                                        <p:attrNameLst>
                                          <p:attrName>style.visibility</p:attrName>
                                        </p:attrNameLst>
                                      </p:cBhvr>
                                      <p:to>
                                        <p:strVal val="visible"/>
                                      </p:to>
                                    </p:set>
                                    <p:animEffect transition="in" filter="diamond(in)">
                                      <p:cBhvr>
                                        <p:cTn id="7" dur="2000"/>
                                        <p:tgtEl>
                                          <p:spTgt spid="1648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64867">
                                            <p:txEl>
                                              <p:pRg st="1" end="1"/>
                                            </p:txEl>
                                          </p:spTgt>
                                        </p:tgtEl>
                                        <p:attrNameLst>
                                          <p:attrName>style.visibility</p:attrName>
                                        </p:attrNameLst>
                                      </p:cBhvr>
                                      <p:to>
                                        <p:strVal val="visible"/>
                                      </p:to>
                                    </p:set>
                                    <p:animEffect transition="in" filter="diamond(in)">
                                      <p:cBhvr>
                                        <p:cTn id="12" dur="2000"/>
                                        <p:tgtEl>
                                          <p:spTgt spid="1648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64867">
                                            <p:txEl>
                                              <p:pRg st="2" end="2"/>
                                            </p:txEl>
                                          </p:spTgt>
                                        </p:tgtEl>
                                        <p:attrNameLst>
                                          <p:attrName>style.visibility</p:attrName>
                                        </p:attrNameLst>
                                      </p:cBhvr>
                                      <p:to>
                                        <p:strVal val="visible"/>
                                      </p:to>
                                    </p:set>
                                    <p:animEffect transition="in" filter="diamond(in)">
                                      <p:cBhvr>
                                        <p:cTn id="17" dur="2000"/>
                                        <p:tgtEl>
                                          <p:spTgt spid="16486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64867">
                                            <p:txEl>
                                              <p:pRg st="3" end="3"/>
                                            </p:txEl>
                                          </p:spTgt>
                                        </p:tgtEl>
                                        <p:attrNameLst>
                                          <p:attrName>style.visibility</p:attrName>
                                        </p:attrNameLst>
                                      </p:cBhvr>
                                      <p:to>
                                        <p:strVal val="visible"/>
                                      </p:to>
                                    </p:set>
                                    <p:animEffect transition="in" filter="diamond(in)">
                                      <p:cBhvr>
                                        <p:cTn id="22" dur="2000"/>
                                        <p:tgtEl>
                                          <p:spTgt spid="16486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64867">
                                            <p:txEl>
                                              <p:pRg st="4" end="4"/>
                                            </p:txEl>
                                          </p:spTgt>
                                        </p:tgtEl>
                                        <p:attrNameLst>
                                          <p:attrName>style.visibility</p:attrName>
                                        </p:attrNameLst>
                                      </p:cBhvr>
                                      <p:to>
                                        <p:strVal val="visible"/>
                                      </p:to>
                                    </p:set>
                                    <p:animEffect transition="in" filter="diamond(in)">
                                      <p:cBhvr>
                                        <p:cTn id="27" dur="2000"/>
                                        <p:tgtEl>
                                          <p:spTgt spid="1648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468313" y="260350"/>
            <a:ext cx="8229600" cy="1143000"/>
          </a:xfrm>
        </p:spPr>
        <p:txBody>
          <a:bodyPr/>
          <a:lstStyle/>
          <a:p>
            <a:pPr algn="l"/>
            <a:r>
              <a:rPr lang="zh-CN" altLang="en-US" sz="3200">
                <a:solidFill>
                  <a:srgbClr val="FF0000"/>
                </a:solidFill>
                <a:ea typeface="黑体" pitchFamily="49" charset="-122"/>
              </a:rPr>
              <a:t>你如何看待孔子</a:t>
            </a:r>
            <a:r>
              <a:rPr lang="zh-CN" altLang="en-US" sz="3200">
                <a:solidFill>
                  <a:srgbClr val="FF0000"/>
                </a:solidFill>
                <a:latin typeface="黑体"/>
                <a:ea typeface="黑体" pitchFamily="49" charset="-122"/>
              </a:rPr>
              <a:t>“</a:t>
            </a:r>
            <a:r>
              <a:rPr lang="zh-CN" altLang="en-US" sz="3200">
                <a:solidFill>
                  <a:srgbClr val="FF0000"/>
                </a:solidFill>
                <a:ea typeface="黑体" pitchFamily="49" charset="-122"/>
              </a:rPr>
              <a:t>知其不可为而为之</a:t>
            </a:r>
            <a:r>
              <a:rPr lang="zh-CN" altLang="en-US" sz="3200">
                <a:solidFill>
                  <a:srgbClr val="FF0000"/>
                </a:solidFill>
                <a:latin typeface="黑体"/>
                <a:ea typeface="黑体" pitchFamily="49" charset="-122"/>
              </a:rPr>
              <a:t>”</a:t>
            </a:r>
            <a:r>
              <a:rPr lang="zh-CN" altLang="en-US" sz="3200">
                <a:solidFill>
                  <a:srgbClr val="FF0000"/>
                </a:solidFill>
                <a:ea typeface="黑体" pitchFamily="49" charset="-122"/>
              </a:rPr>
              <a:t>的执著精神？</a:t>
            </a:r>
          </a:p>
        </p:txBody>
      </p:sp>
      <p:sp>
        <p:nvSpPr>
          <p:cNvPr id="155651" name="Rectangle 3"/>
          <p:cNvSpPr>
            <a:spLocks noGrp="1" noChangeArrowheads="1"/>
          </p:cNvSpPr>
          <p:nvPr>
            <p:ph type="body" idx="1"/>
          </p:nvPr>
        </p:nvSpPr>
        <p:spPr>
          <a:xfrm>
            <a:off x="323850" y="1412875"/>
            <a:ext cx="8229600" cy="5257800"/>
          </a:xfrm>
        </p:spPr>
        <p:txBody>
          <a:bodyPr/>
          <a:lstStyle/>
          <a:p>
            <a:pPr marL="990600" indent="-990600">
              <a:lnSpc>
                <a:spcPct val="80000"/>
              </a:lnSpc>
              <a:buFontTx/>
              <a:buNone/>
            </a:pPr>
            <a:r>
              <a:rPr lang="zh-CN" altLang="en-US" sz="2800">
                <a:latin typeface="华文中宋" pitchFamily="2" charset="-122"/>
                <a:ea typeface="华文中宋" pitchFamily="2" charset="-122"/>
              </a:rPr>
              <a:t>观点一：孔子是自己折磨自己，他何必“知其不可为而为之”呢？他这样变成一生都</a:t>
            </a:r>
            <a:r>
              <a:rPr lang="zh-CN" altLang="en-US" sz="2800">
                <a:solidFill>
                  <a:srgbClr val="0000FF"/>
                </a:solidFill>
                <a:latin typeface="黑体" pitchFamily="49" charset="-122"/>
                <a:ea typeface="黑体" pitchFamily="49" charset="-122"/>
              </a:rPr>
              <a:t>没有好好的享受自己的生命</a:t>
            </a:r>
            <a:r>
              <a:rPr lang="zh-CN" altLang="en-US" sz="2800">
                <a:latin typeface="华文中宋" pitchFamily="2" charset="-122"/>
                <a:ea typeface="华文中宋" pitchFamily="2" charset="-122"/>
              </a:rPr>
              <a:t>；</a:t>
            </a:r>
          </a:p>
          <a:p>
            <a:pPr marL="990600" indent="-990600">
              <a:lnSpc>
                <a:spcPct val="80000"/>
              </a:lnSpc>
              <a:buFontTx/>
              <a:buNone/>
            </a:pPr>
            <a:r>
              <a:rPr lang="zh-CN" altLang="en-US" sz="2800">
                <a:latin typeface="华文中宋" pitchFamily="2" charset="-122"/>
                <a:ea typeface="华文中宋" pitchFamily="2" charset="-122"/>
              </a:rPr>
              <a:t>观点二：孔子</a:t>
            </a:r>
            <a:r>
              <a:rPr lang="zh-CN" altLang="en-US" sz="2800">
                <a:solidFill>
                  <a:srgbClr val="0000FF"/>
                </a:solidFill>
                <a:latin typeface="黑体" pitchFamily="49" charset="-122"/>
                <a:ea typeface="黑体" pitchFamily="49" charset="-122"/>
              </a:rPr>
              <a:t>大可以在鲁国好好的为官，壮大自己的名声</a:t>
            </a:r>
            <a:r>
              <a:rPr lang="zh-CN" altLang="en-US" sz="2800">
                <a:latin typeface="华文中宋" pitchFamily="2" charset="-122"/>
                <a:ea typeface="华文中宋" pitchFamily="2" charset="-122"/>
              </a:rPr>
              <a:t>。</a:t>
            </a:r>
          </a:p>
          <a:p>
            <a:pPr marL="990600" indent="-990600">
              <a:lnSpc>
                <a:spcPct val="80000"/>
              </a:lnSpc>
              <a:buFontTx/>
              <a:buNone/>
            </a:pPr>
            <a:r>
              <a:rPr lang="zh-CN" altLang="en-US" sz="2800">
                <a:latin typeface="华文中宋" pitchFamily="2" charset="-122"/>
                <a:ea typeface="华文中宋" pitchFamily="2" charset="-122"/>
              </a:rPr>
              <a:t>观点三：孔子</a:t>
            </a:r>
            <a:r>
              <a:rPr lang="zh-CN" altLang="en-US" sz="2800">
                <a:solidFill>
                  <a:srgbClr val="0000FF"/>
                </a:solidFill>
                <a:latin typeface="黑体" pitchFamily="49" charset="-122"/>
                <a:ea typeface="黑体" pitchFamily="49" charset="-122"/>
              </a:rPr>
              <a:t>大可不必</a:t>
            </a:r>
            <a:r>
              <a:rPr lang="zh-CN" altLang="en-US" sz="2800">
                <a:latin typeface="华文中宋" pitchFamily="2" charset="-122"/>
                <a:ea typeface="华文中宋" pitchFamily="2" charset="-122"/>
              </a:rPr>
              <a:t>“知其不可为而为之”，因为在乱世必须用暴力、战争来解决；</a:t>
            </a:r>
          </a:p>
          <a:p>
            <a:pPr marL="990600" indent="-990600">
              <a:lnSpc>
                <a:spcPct val="80000"/>
              </a:lnSpc>
              <a:buFontTx/>
              <a:buNone/>
            </a:pPr>
            <a:r>
              <a:rPr lang="zh-CN" altLang="en-US" sz="2800">
                <a:latin typeface="华文中宋" pitchFamily="2" charset="-122"/>
                <a:ea typeface="华文中宋" pitchFamily="2" charset="-122"/>
              </a:rPr>
              <a:t>观点四：国外有些</a:t>
            </a:r>
            <a:r>
              <a:rPr lang="zh-CN" altLang="en-US" sz="2800">
                <a:solidFill>
                  <a:srgbClr val="0000FF"/>
                </a:solidFill>
                <a:latin typeface="黑体" pitchFamily="49" charset="-122"/>
                <a:ea typeface="黑体" pitchFamily="49" charset="-122"/>
              </a:rPr>
              <a:t>伟人</a:t>
            </a:r>
            <a:r>
              <a:rPr lang="zh-CN" altLang="en-US" sz="2800">
                <a:latin typeface="华文中宋" pitchFamily="2" charset="-122"/>
                <a:ea typeface="华文中宋" pitchFamily="2" charset="-122"/>
              </a:rPr>
              <a:t>是</a:t>
            </a:r>
            <a:r>
              <a:rPr lang="zh-CN" altLang="en-US" sz="2800">
                <a:solidFill>
                  <a:srgbClr val="0000FF"/>
                </a:solidFill>
                <a:latin typeface="黑体" pitchFamily="49" charset="-122"/>
                <a:ea typeface="黑体" pitchFamily="49" charset="-122"/>
              </a:rPr>
              <a:t>放弃自己优越的地位而到贫民窟里</a:t>
            </a:r>
            <a:r>
              <a:rPr lang="zh-CN" altLang="en-US" sz="2800">
                <a:latin typeface="华文中宋" pitchFamily="2" charset="-122"/>
                <a:ea typeface="华文中宋" pitchFamily="2" charset="-122"/>
              </a:rPr>
              <a:t>的，</a:t>
            </a:r>
            <a:r>
              <a:rPr lang="zh-CN" altLang="en-US" sz="2800">
                <a:solidFill>
                  <a:srgbClr val="0000FF"/>
                </a:solidFill>
                <a:latin typeface="黑体" pitchFamily="49" charset="-122"/>
                <a:ea typeface="黑体" pitchFamily="49" charset="-122"/>
              </a:rPr>
              <a:t>这正是他们的伟大</a:t>
            </a:r>
            <a:r>
              <a:rPr lang="zh-CN" altLang="en-US" sz="2800">
                <a:latin typeface="华文中宋" pitchFamily="2" charset="-122"/>
                <a:ea typeface="华文中宋" pitchFamily="2" charset="-122"/>
              </a:rPr>
              <a:t>；</a:t>
            </a:r>
          </a:p>
          <a:p>
            <a:pPr marL="990600" indent="-990600">
              <a:lnSpc>
                <a:spcPct val="80000"/>
              </a:lnSpc>
              <a:buFontTx/>
              <a:buNone/>
            </a:pPr>
            <a:r>
              <a:rPr lang="zh-CN" altLang="en-US" sz="2800">
                <a:latin typeface="华文中宋" pitchFamily="2" charset="-122"/>
                <a:ea typeface="华文中宋" pitchFamily="2" charset="-122"/>
              </a:rPr>
              <a:t>观点五：如果孔子因为自己一时的困厄而放弃，而不是想说救一时之政治，万世之政治，那么就没有后代的君王对他思想的推广，他的仁政思想也不会在太平时期那么的深入人心。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5651">
                                            <p:txEl>
                                              <p:pRg st="0" end="0"/>
                                            </p:txEl>
                                          </p:spTgt>
                                        </p:tgtEl>
                                        <p:attrNameLst>
                                          <p:attrName>style.visibility</p:attrName>
                                        </p:attrNameLst>
                                      </p:cBhvr>
                                      <p:to>
                                        <p:strVal val="visible"/>
                                      </p:to>
                                    </p:set>
                                    <p:animEffect transition="in" filter="diamond(in)">
                                      <p:cBhvr>
                                        <p:cTn id="7" dur="2000"/>
                                        <p:tgtEl>
                                          <p:spTgt spid="1556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55651">
                                            <p:txEl>
                                              <p:pRg st="1" end="1"/>
                                            </p:txEl>
                                          </p:spTgt>
                                        </p:tgtEl>
                                        <p:attrNameLst>
                                          <p:attrName>style.visibility</p:attrName>
                                        </p:attrNameLst>
                                      </p:cBhvr>
                                      <p:to>
                                        <p:strVal val="visible"/>
                                      </p:to>
                                    </p:set>
                                    <p:animEffect transition="in" filter="diamond(in)">
                                      <p:cBhvr>
                                        <p:cTn id="12" dur="2000"/>
                                        <p:tgtEl>
                                          <p:spTgt spid="1556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55651">
                                            <p:txEl>
                                              <p:pRg st="2" end="2"/>
                                            </p:txEl>
                                          </p:spTgt>
                                        </p:tgtEl>
                                        <p:attrNameLst>
                                          <p:attrName>style.visibility</p:attrName>
                                        </p:attrNameLst>
                                      </p:cBhvr>
                                      <p:to>
                                        <p:strVal val="visible"/>
                                      </p:to>
                                    </p:set>
                                    <p:animEffect transition="in" filter="diamond(in)">
                                      <p:cBhvr>
                                        <p:cTn id="17" dur="2000"/>
                                        <p:tgtEl>
                                          <p:spTgt spid="15565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55651">
                                            <p:txEl>
                                              <p:pRg st="3" end="3"/>
                                            </p:txEl>
                                          </p:spTgt>
                                        </p:tgtEl>
                                        <p:attrNameLst>
                                          <p:attrName>style.visibility</p:attrName>
                                        </p:attrNameLst>
                                      </p:cBhvr>
                                      <p:to>
                                        <p:strVal val="visible"/>
                                      </p:to>
                                    </p:set>
                                    <p:animEffect transition="in" filter="diamond(in)">
                                      <p:cBhvr>
                                        <p:cTn id="22" dur="2000"/>
                                        <p:tgtEl>
                                          <p:spTgt spid="15565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55651">
                                            <p:txEl>
                                              <p:pRg st="4" end="4"/>
                                            </p:txEl>
                                          </p:spTgt>
                                        </p:tgtEl>
                                        <p:attrNameLst>
                                          <p:attrName>style.visibility</p:attrName>
                                        </p:attrNameLst>
                                      </p:cBhvr>
                                      <p:to>
                                        <p:strVal val="visible"/>
                                      </p:to>
                                    </p:set>
                                    <p:animEffect transition="in" filter="diamond(in)">
                                      <p:cBhvr>
                                        <p:cTn id="27" dur="2000"/>
                                        <p:tgtEl>
                                          <p:spTgt spid="15565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type="body" idx="1"/>
          </p:nvPr>
        </p:nvSpPr>
        <p:spPr>
          <a:xfrm>
            <a:off x="179388" y="260350"/>
            <a:ext cx="8374062" cy="1108075"/>
          </a:xfrm>
        </p:spPr>
        <p:txBody>
          <a:bodyPr/>
          <a:lstStyle/>
          <a:p>
            <a:pPr marL="0" indent="0">
              <a:buFontTx/>
              <a:buNone/>
            </a:pPr>
            <a:r>
              <a:rPr lang="zh-CN" altLang="en-US">
                <a:solidFill>
                  <a:srgbClr val="FF0066"/>
                </a:solidFill>
                <a:ea typeface="黑体" pitchFamily="49" charset="-122"/>
              </a:rPr>
              <a:t>课文中所提到的仪封人、长沮、桀溺、接舆、荷蓧丈人、晨门对待孔子有着怎样的态度？　</a:t>
            </a:r>
          </a:p>
        </p:txBody>
      </p:sp>
      <p:sp>
        <p:nvSpPr>
          <p:cNvPr id="84996" name="Text Box 4"/>
          <p:cNvSpPr txBox="1">
            <a:spLocks noChangeArrowheads="1"/>
          </p:cNvSpPr>
          <p:nvPr/>
        </p:nvSpPr>
        <p:spPr bwMode="auto">
          <a:xfrm>
            <a:off x="323850" y="1557338"/>
            <a:ext cx="8496300" cy="457200"/>
          </a:xfrm>
          <a:prstGeom prst="rect">
            <a:avLst/>
          </a:prstGeom>
          <a:noFill/>
          <a:ln w="9525">
            <a:noFill/>
            <a:miter lim="800000"/>
            <a:headEnd/>
            <a:tailEnd/>
          </a:ln>
          <a:effectLst/>
        </p:spPr>
        <p:txBody>
          <a:bodyPr>
            <a:spAutoFit/>
          </a:bodyPr>
          <a:lstStyle/>
          <a:p>
            <a:pPr>
              <a:spcBef>
                <a:spcPct val="50000"/>
              </a:spcBef>
            </a:pPr>
            <a:r>
              <a:rPr lang="zh-CN" altLang="en-US" sz="2400" b="1" dirty="0">
                <a:solidFill>
                  <a:srgbClr val="0000FF"/>
                </a:solidFill>
              </a:rPr>
              <a:t>仪封人：天下之无道也久久矣，天将以夫子为木铎。（赞美）</a:t>
            </a:r>
          </a:p>
        </p:txBody>
      </p:sp>
      <p:sp>
        <p:nvSpPr>
          <p:cNvPr id="84997" name="Text Box 5"/>
          <p:cNvSpPr txBox="1">
            <a:spLocks noChangeArrowheads="1"/>
          </p:cNvSpPr>
          <p:nvPr/>
        </p:nvSpPr>
        <p:spPr bwMode="auto">
          <a:xfrm>
            <a:off x="323850" y="2492375"/>
            <a:ext cx="7848600" cy="457200"/>
          </a:xfrm>
          <a:prstGeom prst="rect">
            <a:avLst/>
          </a:prstGeom>
          <a:noFill/>
          <a:ln w="9525">
            <a:noFill/>
            <a:miter lim="800000"/>
            <a:headEnd/>
            <a:tailEnd/>
          </a:ln>
          <a:effectLst/>
        </p:spPr>
        <p:txBody>
          <a:bodyPr>
            <a:spAutoFit/>
          </a:bodyPr>
          <a:lstStyle/>
          <a:p>
            <a:pPr>
              <a:spcBef>
                <a:spcPct val="50000"/>
              </a:spcBef>
            </a:pPr>
            <a:r>
              <a:rPr lang="zh-CN" altLang="en-US" sz="2400" b="1">
                <a:solidFill>
                  <a:srgbClr val="0000FF"/>
                </a:solidFill>
              </a:rPr>
              <a:t>长沮：是知津也  （嘲讽） </a:t>
            </a:r>
          </a:p>
        </p:txBody>
      </p:sp>
      <p:sp>
        <p:nvSpPr>
          <p:cNvPr id="84998" name="Text Box 6"/>
          <p:cNvSpPr txBox="1">
            <a:spLocks noChangeArrowheads="1"/>
          </p:cNvSpPr>
          <p:nvPr/>
        </p:nvSpPr>
        <p:spPr bwMode="auto">
          <a:xfrm>
            <a:off x="323850" y="2997200"/>
            <a:ext cx="8640763" cy="457200"/>
          </a:xfrm>
          <a:prstGeom prst="rect">
            <a:avLst/>
          </a:prstGeom>
          <a:noFill/>
          <a:ln w="9525">
            <a:noFill/>
            <a:miter lim="800000"/>
            <a:headEnd/>
            <a:tailEnd/>
          </a:ln>
          <a:effectLst/>
        </p:spPr>
        <p:txBody>
          <a:bodyPr>
            <a:spAutoFit/>
          </a:bodyPr>
          <a:lstStyle/>
          <a:p>
            <a:pPr>
              <a:spcBef>
                <a:spcPct val="50000"/>
              </a:spcBef>
            </a:pPr>
            <a:r>
              <a:rPr lang="zh-CN" altLang="en-US" sz="2400" b="1">
                <a:solidFill>
                  <a:srgbClr val="0000FF"/>
                </a:solidFill>
              </a:rPr>
              <a:t>桀溺：且而与其从辟人之士也，岂若从辟世之士哉？（劝告）</a:t>
            </a:r>
          </a:p>
        </p:txBody>
      </p:sp>
      <p:sp>
        <p:nvSpPr>
          <p:cNvPr id="84999" name="Text Box 7"/>
          <p:cNvSpPr txBox="1">
            <a:spLocks noChangeArrowheads="1"/>
          </p:cNvSpPr>
          <p:nvPr/>
        </p:nvSpPr>
        <p:spPr bwMode="auto">
          <a:xfrm>
            <a:off x="395288" y="4005263"/>
            <a:ext cx="6480175" cy="457200"/>
          </a:xfrm>
          <a:prstGeom prst="rect">
            <a:avLst/>
          </a:prstGeom>
          <a:noFill/>
          <a:ln w="9525">
            <a:noFill/>
            <a:miter lim="800000"/>
            <a:headEnd/>
            <a:tailEnd/>
          </a:ln>
          <a:effectLst/>
        </p:spPr>
        <p:txBody>
          <a:bodyPr>
            <a:spAutoFit/>
          </a:bodyPr>
          <a:lstStyle/>
          <a:p>
            <a:pPr>
              <a:spcBef>
                <a:spcPct val="50000"/>
              </a:spcBef>
            </a:pPr>
            <a:r>
              <a:rPr lang="zh-CN" altLang="en-US" sz="2400" b="1">
                <a:solidFill>
                  <a:srgbClr val="0000FF"/>
                </a:solidFill>
              </a:rPr>
              <a:t>接舆：凤兮凤兮，何德之衰？（惋惜）</a:t>
            </a:r>
          </a:p>
        </p:txBody>
      </p:sp>
      <p:sp>
        <p:nvSpPr>
          <p:cNvPr id="85000" name="Text Box 8"/>
          <p:cNvSpPr txBox="1">
            <a:spLocks noChangeArrowheads="1"/>
          </p:cNvSpPr>
          <p:nvPr/>
        </p:nvSpPr>
        <p:spPr bwMode="auto">
          <a:xfrm>
            <a:off x="323850" y="4941888"/>
            <a:ext cx="7920038" cy="457200"/>
          </a:xfrm>
          <a:prstGeom prst="rect">
            <a:avLst/>
          </a:prstGeom>
          <a:noFill/>
          <a:ln w="9525">
            <a:noFill/>
            <a:miter lim="800000"/>
            <a:headEnd/>
            <a:tailEnd/>
          </a:ln>
          <a:effectLst/>
        </p:spPr>
        <p:txBody>
          <a:bodyPr>
            <a:spAutoFit/>
          </a:bodyPr>
          <a:lstStyle/>
          <a:p>
            <a:pPr>
              <a:spcBef>
                <a:spcPct val="50000"/>
              </a:spcBef>
            </a:pPr>
            <a:r>
              <a:rPr lang="zh-CN" altLang="en-US" sz="2400" b="1">
                <a:solidFill>
                  <a:srgbClr val="0000FF"/>
                </a:solidFill>
              </a:rPr>
              <a:t>荷蓧丈人：四体不勤，五谷不分，孰为夫子？（淡漠）</a:t>
            </a:r>
          </a:p>
        </p:txBody>
      </p:sp>
      <p:sp>
        <p:nvSpPr>
          <p:cNvPr id="85001" name="Text Box 9"/>
          <p:cNvSpPr txBox="1">
            <a:spLocks noChangeArrowheads="1"/>
          </p:cNvSpPr>
          <p:nvPr/>
        </p:nvSpPr>
        <p:spPr bwMode="auto">
          <a:xfrm>
            <a:off x="395288" y="5805488"/>
            <a:ext cx="6335712" cy="457200"/>
          </a:xfrm>
          <a:prstGeom prst="rect">
            <a:avLst/>
          </a:prstGeom>
          <a:noFill/>
          <a:ln w="9525">
            <a:noFill/>
            <a:miter lim="800000"/>
            <a:headEnd/>
            <a:tailEnd/>
          </a:ln>
          <a:effectLst/>
        </p:spPr>
        <p:txBody>
          <a:bodyPr>
            <a:spAutoFit/>
          </a:bodyPr>
          <a:lstStyle/>
          <a:p>
            <a:pPr>
              <a:spcBef>
                <a:spcPct val="50000"/>
              </a:spcBef>
            </a:pPr>
            <a:r>
              <a:rPr lang="zh-CN" altLang="en-US" sz="2400" b="1">
                <a:solidFill>
                  <a:srgbClr val="0000FF"/>
                </a:solidFill>
              </a:rPr>
              <a:t>晨门：是知其不可而为之者与？（钦佩）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4996"/>
                                        </p:tgtEl>
                                        <p:attrNameLst>
                                          <p:attrName>style.visibility</p:attrName>
                                        </p:attrNameLst>
                                      </p:cBhvr>
                                      <p:to>
                                        <p:strVal val="visible"/>
                                      </p:to>
                                    </p:set>
                                    <p:animEffect transition="in" filter="wipe(left)">
                                      <p:cBhvr>
                                        <p:cTn id="7" dur="500"/>
                                        <p:tgtEl>
                                          <p:spTgt spid="849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4997"/>
                                        </p:tgtEl>
                                        <p:attrNameLst>
                                          <p:attrName>style.visibility</p:attrName>
                                        </p:attrNameLst>
                                      </p:cBhvr>
                                      <p:to>
                                        <p:strVal val="visible"/>
                                      </p:to>
                                    </p:set>
                                    <p:animEffect transition="in" filter="wipe(left)">
                                      <p:cBhvr>
                                        <p:cTn id="12" dur="500"/>
                                        <p:tgtEl>
                                          <p:spTgt spid="8499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4998"/>
                                        </p:tgtEl>
                                        <p:attrNameLst>
                                          <p:attrName>style.visibility</p:attrName>
                                        </p:attrNameLst>
                                      </p:cBhvr>
                                      <p:to>
                                        <p:strVal val="visible"/>
                                      </p:to>
                                    </p:set>
                                    <p:animEffect transition="in" filter="wipe(left)">
                                      <p:cBhvr>
                                        <p:cTn id="17" dur="500"/>
                                        <p:tgtEl>
                                          <p:spTgt spid="8499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4999"/>
                                        </p:tgtEl>
                                        <p:attrNameLst>
                                          <p:attrName>style.visibility</p:attrName>
                                        </p:attrNameLst>
                                      </p:cBhvr>
                                      <p:to>
                                        <p:strVal val="visible"/>
                                      </p:to>
                                    </p:set>
                                    <p:animEffect transition="in" filter="wipe(left)">
                                      <p:cBhvr>
                                        <p:cTn id="22" dur="500"/>
                                        <p:tgtEl>
                                          <p:spTgt spid="8499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5000"/>
                                        </p:tgtEl>
                                        <p:attrNameLst>
                                          <p:attrName>style.visibility</p:attrName>
                                        </p:attrNameLst>
                                      </p:cBhvr>
                                      <p:to>
                                        <p:strVal val="visible"/>
                                      </p:to>
                                    </p:set>
                                    <p:animEffect transition="in" filter="wipe(left)">
                                      <p:cBhvr>
                                        <p:cTn id="27" dur="500"/>
                                        <p:tgtEl>
                                          <p:spTgt spid="8500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5001"/>
                                        </p:tgtEl>
                                        <p:attrNameLst>
                                          <p:attrName>style.visibility</p:attrName>
                                        </p:attrNameLst>
                                      </p:cBhvr>
                                      <p:to>
                                        <p:strVal val="visible"/>
                                      </p:to>
                                    </p:set>
                                    <p:animEffect transition="in" filter="wipe(left)">
                                      <p:cBhvr>
                                        <p:cTn id="32" dur="500"/>
                                        <p:tgtEl>
                                          <p:spTgt spid="850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6" grpId="0"/>
      <p:bldP spid="84997" grpId="0"/>
      <p:bldP spid="84998" grpId="0"/>
      <p:bldP spid="84999" grpId="0"/>
      <p:bldP spid="85000" grpId="0"/>
      <p:bldP spid="8500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zh-CN" altLang="en-US"/>
              <a:t>启示</a:t>
            </a:r>
          </a:p>
        </p:txBody>
      </p:sp>
      <p:sp>
        <p:nvSpPr>
          <p:cNvPr id="86019" name="Rectangle 3"/>
          <p:cNvSpPr>
            <a:spLocks noGrp="1" noChangeArrowheads="1"/>
          </p:cNvSpPr>
          <p:nvPr>
            <p:ph type="body" idx="1"/>
          </p:nvPr>
        </p:nvSpPr>
        <p:spPr>
          <a:xfrm>
            <a:off x="665163" y="1600200"/>
            <a:ext cx="7861300" cy="4525963"/>
          </a:xfrm>
        </p:spPr>
        <p:txBody>
          <a:bodyPr/>
          <a:lstStyle/>
          <a:p>
            <a:pPr marL="0" indent="0">
              <a:buFontTx/>
              <a:buNone/>
            </a:pPr>
            <a:r>
              <a:rPr lang="zh-CN" altLang="en-US" sz="4400" dirty="0"/>
              <a:t>以上可以看出，当时的孔子及其门徒面对的环境是</a:t>
            </a:r>
            <a:r>
              <a:rPr lang="zh-CN" altLang="en-US" sz="4400" b="1" dirty="0">
                <a:solidFill>
                  <a:srgbClr val="FF0066"/>
                </a:solidFill>
                <a:ea typeface="楷体_GB2312" pitchFamily="49" charset="-122"/>
              </a:rPr>
              <a:t>复杂</a:t>
            </a:r>
            <a:r>
              <a:rPr lang="zh-CN" altLang="en-US" sz="4400" dirty="0"/>
              <a:t>的，既有赞同，又有质疑，甚至是嘲讽，而据课本本身所提供的资料来看，他们面对的更多是</a:t>
            </a:r>
            <a:r>
              <a:rPr lang="zh-CN" altLang="en-US" sz="4400" b="1" dirty="0">
                <a:solidFill>
                  <a:srgbClr val="FF0066"/>
                </a:solidFill>
                <a:ea typeface="楷体_GB2312" pitchFamily="49" charset="-122"/>
              </a:rPr>
              <a:t>困境</a:t>
            </a:r>
            <a:r>
              <a:rPr lang="zh-CN" altLang="en-US" sz="4400" dirty="0"/>
              <a:t>。</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body" idx="1"/>
          </p:nvPr>
        </p:nvSpPr>
        <p:spPr>
          <a:xfrm>
            <a:off x="928662" y="785794"/>
            <a:ext cx="7272338" cy="3652838"/>
          </a:xfrm>
        </p:spPr>
        <p:txBody>
          <a:bodyPr>
            <a:noAutofit/>
          </a:bodyPr>
          <a:lstStyle/>
          <a:p>
            <a:pPr algn="just">
              <a:buFontTx/>
              <a:buNone/>
            </a:pPr>
            <a:r>
              <a:rPr lang="zh-CN" altLang="en-US" sz="4000" dirty="0">
                <a:solidFill>
                  <a:srgbClr val="000000"/>
                </a:solidFill>
                <a:latin typeface="Times New Roman" pitchFamily="18" charset="0"/>
                <a:ea typeface="黑体" pitchFamily="49" charset="-122"/>
                <a:cs typeface="Times New Roman" pitchFamily="18" charset="0"/>
              </a:rPr>
              <a:t>读准字音</a:t>
            </a:r>
          </a:p>
          <a:p>
            <a:pPr algn="just">
              <a:buFontTx/>
              <a:buNone/>
            </a:pPr>
            <a:r>
              <a:rPr lang="zh-CN" altLang="en-US" sz="4000" dirty="0">
                <a:solidFill>
                  <a:srgbClr val="000000"/>
                </a:solidFill>
                <a:latin typeface="Times New Roman" pitchFamily="18" charset="0"/>
                <a:ea typeface="黑体" pitchFamily="49" charset="-122"/>
                <a:cs typeface="Times New Roman" pitchFamily="18" charset="0"/>
              </a:rPr>
              <a:t>佾：</a:t>
            </a:r>
            <a:r>
              <a:rPr lang="en-US" altLang="zh-CN" sz="4000" dirty="0" err="1">
                <a:solidFill>
                  <a:srgbClr val="000000"/>
                </a:solidFill>
                <a:latin typeface="Times New Roman" pitchFamily="18" charset="0"/>
                <a:ea typeface="黑体" pitchFamily="49" charset="-122"/>
                <a:cs typeface="Times New Roman" pitchFamily="18" charset="0"/>
              </a:rPr>
              <a:t>y</a:t>
            </a:r>
            <a:r>
              <a:rPr lang="en-US" altLang="zh-CN" sz="4000" dirty="0" err="1">
                <a:solidFill>
                  <a:srgbClr val="000000"/>
                </a:solidFill>
                <a:latin typeface="Courier New"/>
                <a:ea typeface="黑体" pitchFamily="49" charset="-122"/>
                <a:cs typeface="Times New Roman" pitchFamily="18" charset="0"/>
              </a:rPr>
              <a:t>ì</a:t>
            </a:r>
            <a:r>
              <a:rPr lang="en-US" altLang="zh-CN" sz="4000" dirty="0">
                <a:solidFill>
                  <a:srgbClr val="000000"/>
                </a:solidFill>
                <a:latin typeface="Times New Roman" pitchFamily="18" charset="0"/>
                <a:ea typeface="黑体" pitchFamily="49" charset="-122"/>
                <a:cs typeface="Times New Roman" pitchFamily="18" charset="0"/>
              </a:rPr>
              <a:t>          </a:t>
            </a:r>
            <a:r>
              <a:rPr lang="zh-CN" altLang="en-US" sz="4000" dirty="0">
                <a:solidFill>
                  <a:srgbClr val="000000"/>
                </a:solidFill>
                <a:latin typeface="Times New Roman" pitchFamily="18" charset="0"/>
                <a:ea typeface="黑体" pitchFamily="49" charset="-122"/>
                <a:cs typeface="Times New Roman" pitchFamily="18" charset="0"/>
              </a:rPr>
              <a:t>沮：</a:t>
            </a:r>
            <a:r>
              <a:rPr lang="en-US" altLang="zh-CN" sz="4000" dirty="0" err="1">
                <a:solidFill>
                  <a:srgbClr val="000000"/>
                </a:solidFill>
                <a:latin typeface="Times New Roman" pitchFamily="18" charset="0"/>
                <a:ea typeface="黑体" pitchFamily="49" charset="-122"/>
                <a:cs typeface="Times New Roman" pitchFamily="18" charset="0"/>
              </a:rPr>
              <a:t>j</a:t>
            </a:r>
            <a:r>
              <a:rPr lang="en-US" altLang="zh-CN" sz="4000" dirty="0" err="1">
                <a:solidFill>
                  <a:srgbClr val="000000"/>
                </a:solidFill>
                <a:latin typeface="Courier New"/>
                <a:ea typeface="黑体" pitchFamily="49" charset="-122"/>
                <a:cs typeface="Times New Roman" pitchFamily="18" charset="0"/>
              </a:rPr>
              <a:t>ù</a:t>
            </a:r>
            <a:r>
              <a:rPr lang="zh-CN" altLang="en-US" sz="4000" dirty="0">
                <a:solidFill>
                  <a:srgbClr val="000000"/>
                </a:solidFill>
                <a:latin typeface="Times New Roman" pitchFamily="18" charset="0"/>
                <a:ea typeface="黑体" pitchFamily="49" charset="-122"/>
                <a:cs typeface="Times New Roman" pitchFamily="18" charset="0"/>
              </a:rPr>
              <a:t>　     耦：</a:t>
            </a:r>
            <a:r>
              <a:rPr lang="en-US" altLang="zh-CN" sz="4000" dirty="0" err="1">
                <a:solidFill>
                  <a:srgbClr val="000000"/>
                </a:solidFill>
                <a:latin typeface="Times New Roman" pitchFamily="18" charset="0"/>
                <a:ea typeface="黑体" pitchFamily="49" charset="-122"/>
                <a:cs typeface="Times New Roman" pitchFamily="18" charset="0"/>
              </a:rPr>
              <a:t>ǒu</a:t>
            </a:r>
            <a:r>
              <a:rPr lang="zh-CN" altLang="en-US" sz="4000" dirty="0">
                <a:solidFill>
                  <a:srgbClr val="000000"/>
                </a:solidFill>
                <a:latin typeface="Times New Roman" pitchFamily="18" charset="0"/>
                <a:ea typeface="黑体" pitchFamily="49" charset="-122"/>
                <a:cs typeface="Times New Roman" pitchFamily="18" charset="0"/>
              </a:rPr>
              <a:t>　</a:t>
            </a:r>
          </a:p>
          <a:p>
            <a:pPr algn="just">
              <a:buFontTx/>
              <a:buNone/>
            </a:pPr>
            <a:r>
              <a:rPr lang="zh-CN" altLang="en-US" sz="4000" dirty="0">
                <a:solidFill>
                  <a:srgbClr val="000000"/>
                </a:solidFill>
                <a:latin typeface="Times New Roman" pitchFamily="18" charset="0"/>
                <a:ea typeface="黑体" pitchFamily="49" charset="-122"/>
                <a:cs typeface="Times New Roman" pitchFamily="18" charset="0"/>
              </a:rPr>
              <a:t>舆：</a:t>
            </a:r>
            <a:r>
              <a:rPr lang="en-US" altLang="zh-CN" sz="4000" dirty="0" err="1">
                <a:solidFill>
                  <a:srgbClr val="000000"/>
                </a:solidFill>
                <a:latin typeface="Times New Roman" pitchFamily="18" charset="0"/>
                <a:ea typeface="黑体" pitchFamily="49" charset="-122"/>
                <a:cs typeface="Times New Roman" pitchFamily="18" charset="0"/>
              </a:rPr>
              <a:t>y</a:t>
            </a:r>
            <a:r>
              <a:rPr lang="en-US" altLang="zh-CN" sz="4000" dirty="0" err="1">
                <a:solidFill>
                  <a:srgbClr val="000000"/>
                </a:solidFill>
                <a:latin typeface="Courier New"/>
                <a:ea typeface="黑体" pitchFamily="49" charset="-122"/>
                <a:cs typeface="Times New Roman" pitchFamily="18" charset="0"/>
              </a:rPr>
              <a:t>ú</a:t>
            </a:r>
            <a:r>
              <a:rPr lang="zh-CN" altLang="en-US" sz="4000" dirty="0">
                <a:solidFill>
                  <a:srgbClr val="000000"/>
                </a:solidFill>
                <a:latin typeface="Times New Roman" pitchFamily="18" charset="0"/>
                <a:ea typeface="黑体" pitchFamily="49" charset="-122"/>
                <a:cs typeface="Times New Roman" pitchFamily="18" charset="0"/>
              </a:rPr>
              <a:t>　      耰：</a:t>
            </a:r>
            <a:r>
              <a:rPr lang="en-US" altLang="zh-CN" sz="4000" dirty="0" err="1">
                <a:solidFill>
                  <a:srgbClr val="000000"/>
                </a:solidFill>
                <a:latin typeface="Times New Roman" pitchFamily="18" charset="0"/>
                <a:ea typeface="黑体" pitchFamily="49" charset="-122"/>
                <a:cs typeface="Times New Roman" pitchFamily="18" charset="0"/>
              </a:rPr>
              <a:t>yōu</a:t>
            </a:r>
            <a:r>
              <a:rPr lang="en-US" altLang="zh-CN" sz="4000" dirty="0">
                <a:solidFill>
                  <a:srgbClr val="000000"/>
                </a:solidFill>
                <a:latin typeface="Times New Roman" pitchFamily="18" charset="0"/>
                <a:ea typeface="黑体" pitchFamily="49" charset="-122"/>
                <a:cs typeface="Times New Roman" pitchFamily="18" charset="0"/>
              </a:rPr>
              <a:t>      </a:t>
            </a:r>
            <a:r>
              <a:rPr lang="zh-CN" altLang="en-US" sz="4000" dirty="0">
                <a:solidFill>
                  <a:srgbClr val="000000"/>
                </a:solidFill>
                <a:latin typeface="Times New Roman" pitchFamily="18" charset="0"/>
                <a:ea typeface="黑体" pitchFamily="49" charset="-122"/>
                <a:cs typeface="Times New Roman" pitchFamily="18" charset="0"/>
              </a:rPr>
              <a:t>怃：</a:t>
            </a:r>
            <a:r>
              <a:rPr lang="en-US" altLang="zh-CN" sz="4000" dirty="0" err="1">
                <a:solidFill>
                  <a:srgbClr val="000000"/>
                </a:solidFill>
                <a:latin typeface="Times New Roman" pitchFamily="18" charset="0"/>
                <a:ea typeface="黑体" pitchFamily="49" charset="-122"/>
                <a:cs typeface="Times New Roman" pitchFamily="18" charset="0"/>
              </a:rPr>
              <a:t>wǔ</a:t>
            </a:r>
            <a:endParaRPr lang="en-US" altLang="zh-CN" sz="4000" dirty="0">
              <a:solidFill>
                <a:srgbClr val="000000"/>
              </a:solidFill>
              <a:latin typeface="Times New Roman" pitchFamily="18" charset="0"/>
              <a:ea typeface="黑体" pitchFamily="49" charset="-122"/>
              <a:cs typeface="Times New Roman" pitchFamily="18" charset="0"/>
            </a:endParaRPr>
          </a:p>
          <a:p>
            <a:pPr algn="just">
              <a:buFontTx/>
              <a:buNone/>
            </a:pPr>
            <a:r>
              <a:rPr lang="zh-CN" altLang="en-US" sz="4000" dirty="0">
                <a:solidFill>
                  <a:srgbClr val="000000"/>
                </a:solidFill>
                <a:latin typeface="Times New Roman" pitchFamily="18" charset="0"/>
                <a:ea typeface="黑体" pitchFamily="49" charset="-122"/>
                <a:cs typeface="Times New Roman" pitchFamily="18" charset="0"/>
              </a:rPr>
              <a:t>殆：</a:t>
            </a:r>
            <a:r>
              <a:rPr lang="en-US" altLang="zh-CN" sz="4000" dirty="0" err="1">
                <a:solidFill>
                  <a:srgbClr val="000000"/>
                </a:solidFill>
                <a:latin typeface="Times New Roman" pitchFamily="18" charset="0"/>
                <a:ea typeface="黑体" pitchFamily="49" charset="-122"/>
                <a:cs typeface="Times New Roman" pitchFamily="18" charset="0"/>
              </a:rPr>
              <a:t>d</a:t>
            </a:r>
            <a:r>
              <a:rPr lang="en-US" altLang="zh-CN" sz="4000" dirty="0" err="1">
                <a:solidFill>
                  <a:srgbClr val="000000"/>
                </a:solidFill>
                <a:latin typeface="Courier New"/>
                <a:ea typeface="黑体" pitchFamily="49" charset="-122"/>
                <a:cs typeface="Times New Roman" pitchFamily="18" charset="0"/>
              </a:rPr>
              <a:t>à</a:t>
            </a:r>
            <a:r>
              <a:rPr lang="en-US" altLang="zh-CN" sz="4000" dirty="0" err="1">
                <a:solidFill>
                  <a:srgbClr val="000000"/>
                </a:solidFill>
                <a:latin typeface="Times New Roman" pitchFamily="18" charset="0"/>
                <a:ea typeface="黑体" pitchFamily="49" charset="-122"/>
                <a:cs typeface="Times New Roman" pitchFamily="18" charset="0"/>
              </a:rPr>
              <a:t>i</a:t>
            </a:r>
            <a:r>
              <a:rPr lang="zh-CN" altLang="en-US" sz="4000" dirty="0">
                <a:solidFill>
                  <a:srgbClr val="000000"/>
                </a:solidFill>
                <a:latin typeface="Times New Roman" pitchFamily="18" charset="0"/>
                <a:ea typeface="黑体" pitchFamily="49" charset="-122"/>
                <a:cs typeface="Times New Roman" pitchFamily="18" charset="0"/>
              </a:rPr>
              <a:t>　   </a:t>
            </a:r>
            <a:r>
              <a:rPr lang="zh-CN" altLang="en-US" sz="4000" dirty="0" smtClean="0">
                <a:solidFill>
                  <a:srgbClr val="000000"/>
                </a:solidFill>
                <a:latin typeface="Times New Roman" pitchFamily="18" charset="0"/>
                <a:ea typeface="黑体" pitchFamily="49" charset="-122"/>
                <a:cs typeface="Times New Roman" pitchFamily="18" charset="0"/>
              </a:rPr>
              <a:t>荷</a:t>
            </a:r>
            <a:r>
              <a:rPr lang="zh-CN" altLang="en-US" sz="4000" dirty="0">
                <a:solidFill>
                  <a:srgbClr val="000000"/>
                </a:solidFill>
                <a:latin typeface="Times New Roman" pitchFamily="18" charset="0"/>
                <a:ea typeface="黑体" pitchFamily="49" charset="-122"/>
                <a:cs typeface="Times New Roman" pitchFamily="18" charset="0"/>
              </a:rPr>
              <a:t>：</a:t>
            </a:r>
            <a:r>
              <a:rPr lang="en-US" altLang="zh-CN" sz="4000" dirty="0" err="1">
                <a:solidFill>
                  <a:srgbClr val="000000"/>
                </a:solidFill>
                <a:latin typeface="Times New Roman" pitchFamily="18" charset="0"/>
                <a:ea typeface="黑体" pitchFamily="49" charset="-122"/>
                <a:cs typeface="Times New Roman" pitchFamily="18" charset="0"/>
              </a:rPr>
              <a:t>h</a:t>
            </a:r>
            <a:r>
              <a:rPr lang="en-US" altLang="zh-CN" sz="4000" dirty="0" err="1">
                <a:solidFill>
                  <a:srgbClr val="000000"/>
                </a:solidFill>
                <a:latin typeface="Courier New"/>
                <a:ea typeface="黑体" pitchFamily="49" charset="-122"/>
                <a:cs typeface="Times New Roman" pitchFamily="18" charset="0"/>
              </a:rPr>
              <a:t>è</a:t>
            </a:r>
            <a:r>
              <a:rPr lang="zh-CN" altLang="en-US" sz="4000" dirty="0">
                <a:solidFill>
                  <a:srgbClr val="000000"/>
                </a:solidFill>
                <a:latin typeface="Times New Roman" pitchFamily="18" charset="0"/>
                <a:ea typeface="黑体" pitchFamily="49" charset="-122"/>
                <a:cs typeface="Times New Roman" pitchFamily="18" charset="0"/>
              </a:rPr>
              <a:t>　</a:t>
            </a:r>
            <a:r>
              <a:rPr lang="zh-CN" altLang="en-US" sz="4000" dirty="0" smtClean="0">
                <a:solidFill>
                  <a:srgbClr val="000000"/>
                </a:solidFill>
                <a:latin typeface="Times New Roman" pitchFamily="18" charset="0"/>
                <a:ea typeface="黑体" pitchFamily="49" charset="-122"/>
                <a:cs typeface="Times New Roman" pitchFamily="18" charset="0"/>
              </a:rPr>
              <a:t>  </a:t>
            </a:r>
            <a:r>
              <a:rPr lang="zh-CN" altLang="en-US" sz="4000" dirty="0">
                <a:solidFill>
                  <a:srgbClr val="000000"/>
                </a:solidFill>
                <a:latin typeface="Times New Roman" pitchFamily="18" charset="0"/>
                <a:ea typeface="黑体" pitchFamily="49" charset="-122"/>
                <a:cs typeface="Times New Roman" pitchFamily="18" charset="0"/>
              </a:rPr>
              <a:t>蓧：</a:t>
            </a:r>
            <a:r>
              <a:rPr lang="en-US" altLang="zh-CN" sz="4000" dirty="0" err="1">
                <a:solidFill>
                  <a:srgbClr val="000000"/>
                </a:solidFill>
                <a:latin typeface="Times New Roman" pitchFamily="18" charset="0"/>
                <a:ea typeface="黑体" pitchFamily="49" charset="-122"/>
                <a:cs typeface="Times New Roman" pitchFamily="18" charset="0"/>
              </a:rPr>
              <a:t>di</a:t>
            </a:r>
            <a:r>
              <a:rPr lang="en-US" altLang="zh-CN" sz="4000" dirty="0" err="1">
                <a:solidFill>
                  <a:srgbClr val="000000"/>
                </a:solidFill>
                <a:latin typeface="Courier New"/>
                <a:ea typeface="黑体" pitchFamily="49" charset="-122"/>
                <a:cs typeface="Times New Roman" pitchFamily="18" charset="0"/>
              </a:rPr>
              <a:t>à</a:t>
            </a:r>
            <a:r>
              <a:rPr lang="en-US" altLang="zh-CN" sz="4000" dirty="0" err="1">
                <a:solidFill>
                  <a:srgbClr val="000000"/>
                </a:solidFill>
                <a:latin typeface="Times New Roman" pitchFamily="18" charset="0"/>
                <a:ea typeface="黑体" pitchFamily="49" charset="-122"/>
                <a:cs typeface="Times New Roman" pitchFamily="18" charset="0"/>
              </a:rPr>
              <a:t>o</a:t>
            </a:r>
            <a:r>
              <a:rPr lang="zh-CN" altLang="en-US" sz="4000" dirty="0">
                <a:solidFill>
                  <a:srgbClr val="000000"/>
                </a:solidFill>
                <a:latin typeface="Times New Roman" pitchFamily="18" charset="0"/>
                <a:ea typeface="黑体" pitchFamily="49" charset="-122"/>
                <a:cs typeface="Times New Roman" pitchFamily="18" charset="0"/>
              </a:rPr>
              <a:t>　  </a:t>
            </a:r>
          </a:p>
          <a:p>
            <a:pPr algn="just">
              <a:buFontTx/>
              <a:buNone/>
            </a:pPr>
            <a:r>
              <a:rPr lang="zh-CN" altLang="en-US" sz="4000" dirty="0">
                <a:solidFill>
                  <a:srgbClr val="000000"/>
                </a:solidFill>
                <a:latin typeface="Times New Roman" pitchFamily="18" charset="0"/>
                <a:ea typeface="黑体" pitchFamily="49" charset="-122"/>
                <a:cs typeface="Times New Roman" pitchFamily="18" charset="0"/>
              </a:rPr>
              <a:t>芸：</a:t>
            </a:r>
            <a:r>
              <a:rPr lang="en-US" altLang="zh-CN" sz="4000" dirty="0" err="1">
                <a:solidFill>
                  <a:srgbClr val="000000"/>
                </a:solidFill>
                <a:latin typeface="Times New Roman" pitchFamily="18" charset="0"/>
                <a:ea typeface="黑体" pitchFamily="49" charset="-122"/>
                <a:cs typeface="Times New Roman" pitchFamily="18" charset="0"/>
              </a:rPr>
              <a:t>y</a:t>
            </a:r>
            <a:r>
              <a:rPr lang="en-US" altLang="zh-CN" sz="4000" dirty="0" err="1">
                <a:solidFill>
                  <a:srgbClr val="000000"/>
                </a:solidFill>
                <a:latin typeface="Courier New"/>
                <a:ea typeface="黑体" pitchFamily="49" charset="-122"/>
                <a:cs typeface="Times New Roman" pitchFamily="18" charset="0"/>
              </a:rPr>
              <a:t>ú</a:t>
            </a:r>
            <a:r>
              <a:rPr lang="en-US" altLang="zh-CN" sz="4000" dirty="0" err="1">
                <a:solidFill>
                  <a:srgbClr val="000000"/>
                </a:solidFill>
                <a:latin typeface="Times New Roman" pitchFamily="18" charset="0"/>
                <a:ea typeface="黑体" pitchFamily="49" charset="-122"/>
                <a:cs typeface="Times New Roman" pitchFamily="18" charset="0"/>
              </a:rPr>
              <a:t>n</a:t>
            </a:r>
            <a:endParaRPr lang="en-US" altLang="zh-CN" sz="4000" dirty="0">
              <a:solidFill>
                <a:srgbClr val="000000"/>
              </a:solidFill>
              <a:latin typeface="Times New Roman" pitchFamily="18" charset="0"/>
              <a:ea typeface="黑体" pitchFamily="49" charset="-122"/>
              <a:cs typeface="Times New Roman" pitchFamily="18" charset="0"/>
            </a:endParaRPr>
          </a:p>
        </p:txBody>
      </p:sp>
      <p:pic>
        <p:nvPicPr>
          <p:cNvPr id="90116" name="1.1.wma">
            <a:hlinkClick r:id="" action="ppaction://media"/>
          </p:cNvPr>
          <p:cNvPicPr>
            <a:picLocks noRot="1" noChangeAspect="1" noChangeArrowheads="1"/>
          </p:cNvPicPr>
          <p:nvPr>
            <a:audioFile r:link="rId1"/>
          </p:nvPr>
        </p:nvPicPr>
        <p:blipFill>
          <a:blip r:embed="rId3"/>
          <a:srcRect/>
          <a:stretch>
            <a:fillRect/>
          </a:stretch>
        </p:blipFill>
        <p:spPr bwMode="auto">
          <a:xfrm>
            <a:off x="6372225" y="4437063"/>
            <a:ext cx="1376363" cy="1376362"/>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9011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48081" fill="hold"/>
                                        <p:tgtEl>
                                          <p:spTgt spid="90116"/>
                                        </p:tgtEl>
                                      </p:cBhvr>
                                    </p:cmd>
                                  </p:childTnLst>
                                </p:cTn>
                              </p:par>
                            </p:childTnLst>
                          </p:cTn>
                        </p:par>
                      </p:childTnLst>
                    </p:cTn>
                  </p:par>
                </p:childTnLst>
              </p:cTn>
              <p:nextCondLst>
                <p:cond evt="onClick" delay="0">
                  <p:tgtEl>
                    <p:spTgt spid="9011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0116"/>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68313" y="260350"/>
            <a:ext cx="8229600" cy="1143000"/>
          </a:xfrm>
        </p:spPr>
        <p:txBody>
          <a:bodyPr/>
          <a:lstStyle/>
          <a:p>
            <a:r>
              <a:rPr lang="zh-CN" altLang="en-US"/>
              <a:t>启示</a:t>
            </a:r>
          </a:p>
        </p:txBody>
      </p:sp>
      <p:sp>
        <p:nvSpPr>
          <p:cNvPr id="89091" name="Rectangle 3"/>
          <p:cNvSpPr>
            <a:spLocks noGrp="1" noChangeArrowheads="1"/>
          </p:cNvSpPr>
          <p:nvPr>
            <p:ph type="body" idx="1"/>
          </p:nvPr>
        </p:nvSpPr>
        <p:spPr>
          <a:xfrm>
            <a:off x="395288" y="1341438"/>
            <a:ext cx="8229600" cy="4525962"/>
          </a:xfrm>
        </p:spPr>
        <p:txBody>
          <a:bodyPr/>
          <a:lstStyle/>
          <a:p>
            <a:pPr marL="0" indent="811213">
              <a:lnSpc>
                <a:spcPct val="90000"/>
              </a:lnSpc>
              <a:buFontTx/>
              <a:buNone/>
            </a:pPr>
            <a:r>
              <a:rPr lang="zh-CN" altLang="en-US" b="1"/>
              <a:t>我们之所以尊崇孔子，就是因为从他和他的弟子身上体现出来的那种对真理和正义地执著追求。</a:t>
            </a:r>
          </a:p>
          <a:p>
            <a:pPr marL="0" indent="811213">
              <a:lnSpc>
                <a:spcPct val="90000"/>
              </a:lnSpc>
              <a:buFontTx/>
              <a:buNone/>
            </a:pPr>
            <a:r>
              <a:rPr lang="zh-CN" altLang="en-US" b="1"/>
              <a:t>这种“</a:t>
            </a:r>
            <a:r>
              <a:rPr lang="zh-CN" altLang="en-US" b="1">
                <a:solidFill>
                  <a:srgbClr val="FF0066"/>
                </a:solidFill>
                <a:ea typeface="楷体_GB2312" pitchFamily="49" charset="-122"/>
              </a:rPr>
              <a:t>知其不可而为之</a:t>
            </a:r>
            <a:r>
              <a:rPr lang="zh-CN" altLang="en-US" b="1"/>
              <a:t> ”的人生观，这种“</a:t>
            </a:r>
            <a:r>
              <a:rPr lang="zh-CN" altLang="en-US" b="1">
                <a:solidFill>
                  <a:srgbClr val="FF0066"/>
                </a:solidFill>
                <a:ea typeface="楷体_GB2312" pitchFamily="49" charset="-122"/>
              </a:rPr>
              <a:t>天下有道，丘不与易也</a:t>
            </a:r>
            <a:r>
              <a:rPr lang="zh-CN" altLang="en-US" b="1"/>
              <a:t>”的责任感，两千年来，一直鼓舞着中国最优秀的人才，司马迁、诸葛亮、范仲淹、梁启超、鲁迅等等等等，他们身上，无一不闪耀着直面困境、勇挑重担的光辉！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9091">
                                            <p:txEl>
                                              <p:pRg st="0" end="0"/>
                                            </p:txEl>
                                          </p:spTgt>
                                        </p:tgtEl>
                                        <p:attrNameLst>
                                          <p:attrName>style.visibility</p:attrName>
                                        </p:attrNameLst>
                                      </p:cBhvr>
                                      <p:to>
                                        <p:strVal val="visible"/>
                                      </p:to>
                                    </p:set>
                                    <p:animEffect transition="in" filter="diamond(in)">
                                      <p:cBhvr>
                                        <p:cTn id="7" dur="2000"/>
                                        <p:tgtEl>
                                          <p:spTgt spid="890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9091">
                                            <p:txEl>
                                              <p:pRg st="1" end="1"/>
                                            </p:txEl>
                                          </p:spTgt>
                                        </p:tgtEl>
                                        <p:attrNameLst>
                                          <p:attrName>style.visibility</p:attrName>
                                        </p:attrNameLst>
                                      </p:cBhvr>
                                      <p:to>
                                        <p:strVal val="visible"/>
                                      </p:to>
                                    </p:set>
                                    <p:animEffect transition="in" filter="diamond(in)">
                                      <p:cBhvr>
                                        <p:cTn id="12" dur="2000"/>
                                        <p:tgtEl>
                                          <p:spTgt spid="8909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6674" name="Rectangle 2"/>
          <p:cNvSpPr>
            <a:spLocks noGrp="1" noChangeArrowheads="1"/>
          </p:cNvSpPr>
          <p:nvPr>
            <p:ph type="body" idx="1"/>
          </p:nvPr>
        </p:nvSpPr>
        <p:spPr>
          <a:xfrm>
            <a:off x="0" y="188913"/>
            <a:ext cx="8748713" cy="3671887"/>
          </a:xfrm>
        </p:spPr>
        <p:txBody>
          <a:bodyPr/>
          <a:lstStyle/>
          <a:p>
            <a:r>
              <a:rPr lang="zh-CN" altLang="en-US" b="1" dirty="0">
                <a:solidFill>
                  <a:srgbClr val="FF0000"/>
                </a:solidFill>
                <a:latin typeface="黑体" pitchFamily="49" charset="-122"/>
                <a:ea typeface="黑体" pitchFamily="49" charset="-122"/>
              </a:rPr>
              <a:t>思考问题</a:t>
            </a:r>
            <a:r>
              <a:rPr lang="en-US" altLang="zh-CN" b="1" dirty="0">
                <a:solidFill>
                  <a:srgbClr val="FF0000"/>
                </a:solidFill>
                <a:latin typeface="黑体" pitchFamily="49" charset="-122"/>
                <a:ea typeface="黑体" pitchFamily="49" charset="-122"/>
              </a:rPr>
              <a:t>:</a:t>
            </a:r>
            <a:endParaRPr lang="en-US" altLang="zh-CN" dirty="0">
              <a:latin typeface="黑体" pitchFamily="49" charset="-122"/>
              <a:ea typeface="黑体" pitchFamily="49" charset="-122"/>
            </a:endParaRPr>
          </a:p>
          <a:p>
            <a:pPr>
              <a:buNone/>
            </a:pPr>
            <a:r>
              <a:rPr lang="en-US" altLang="zh-CN" sz="2800" b="1" dirty="0">
                <a:solidFill>
                  <a:srgbClr val="800000"/>
                </a:solidFill>
                <a:latin typeface="黑体" pitchFamily="49" charset="-122"/>
                <a:ea typeface="黑体" pitchFamily="49" charset="-122"/>
              </a:rPr>
              <a:t>1</a:t>
            </a:r>
            <a:r>
              <a:rPr lang="zh-CN" altLang="en-US" sz="2800" b="1" dirty="0">
                <a:solidFill>
                  <a:srgbClr val="800000"/>
                </a:solidFill>
                <a:latin typeface="黑体" pitchFamily="49" charset="-122"/>
                <a:ea typeface="黑体" pitchFamily="49" charset="-122"/>
              </a:rPr>
              <a:t>、请同学们根据课文用简洁的语言概括孔子的为人</a:t>
            </a:r>
            <a:r>
              <a:rPr lang="zh-CN" altLang="en-US" sz="2800" b="1" dirty="0" smtClean="0">
                <a:solidFill>
                  <a:srgbClr val="800000"/>
                </a:solidFill>
                <a:latin typeface="黑体" pitchFamily="49" charset="-122"/>
                <a:ea typeface="黑体" pitchFamily="49" charset="-122"/>
              </a:rPr>
              <a:t>。</a:t>
            </a:r>
            <a:r>
              <a:rPr lang="zh-CN" altLang="en-US" sz="2800" b="1" dirty="0">
                <a:solidFill>
                  <a:srgbClr val="800000"/>
                </a:solidFill>
                <a:latin typeface="黑体" pitchFamily="49" charset="-122"/>
                <a:ea typeface="黑体" pitchFamily="49" charset="-122"/>
              </a:rPr>
              <a:t/>
            </a:r>
            <a:br>
              <a:rPr lang="zh-CN" altLang="en-US" sz="2800" b="1" dirty="0">
                <a:solidFill>
                  <a:srgbClr val="800000"/>
                </a:solidFill>
                <a:latin typeface="黑体" pitchFamily="49" charset="-122"/>
                <a:ea typeface="黑体" pitchFamily="49" charset="-122"/>
              </a:rPr>
            </a:br>
            <a:r>
              <a:rPr lang="zh-CN" altLang="en-US" sz="2800" b="1" dirty="0">
                <a:latin typeface="黑体" pitchFamily="49" charset="-122"/>
                <a:ea typeface="黑体" pitchFamily="49" charset="-122"/>
              </a:rPr>
              <a:t>孔子知道时代不太平，难以实现心中的理想，但是他能够努力坚持去实现去维护思想的核心</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礼</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a:t>
            </a:r>
          </a:p>
          <a:p>
            <a:pPr>
              <a:buFontTx/>
              <a:buNone/>
            </a:pPr>
            <a:r>
              <a:rPr lang="zh-CN" altLang="en-US" sz="2800" b="1" dirty="0">
                <a:latin typeface="黑体" pitchFamily="49" charset="-122"/>
                <a:ea typeface="黑体" pitchFamily="49" charset="-122"/>
              </a:rPr>
              <a:t>　　</a:t>
            </a:r>
          </a:p>
          <a:p>
            <a:pPr>
              <a:buFontTx/>
              <a:buNone/>
            </a:pPr>
            <a:r>
              <a:rPr lang="zh-CN" altLang="en-US" sz="2000" dirty="0">
                <a:latin typeface="黑体" pitchFamily="49" charset="-122"/>
                <a:ea typeface="黑体" pitchFamily="49" charset="-122"/>
              </a:rPr>
              <a:t>　　</a:t>
            </a:r>
          </a:p>
        </p:txBody>
      </p:sp>
      <p:pic>
        <p:nvPicPr>
          <p:cNvPr id="156675" name="Picture 3" descr="8cf56b628975121bab184cca"/>
          <p:cNvPicPr>
            <a:picLocks noChangeAspect="1" noChangeArrowheads="1"/>
          </p:cNvPicPr>
          <p:nvPr/>
        </p:nvPicPr>
        <p:blipFill>
          <a:blip r:embed="rId2"/>
          <a:srcRect/>
          <a:stretch>
            <a:fillRect/>
          </a:stretch>
        </p:blipFill>
        <p:spPr bwMode="auto">
          <a:xfrm>
            <a:off x="0" y="2143116"/>
            <a:ext cx="9144000" cy="471488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667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667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667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667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4"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a:xfrm>
            <a:off x="323850" y="198438"/>
            <a:ext cx="8605868" cy="1658926"/>
          </a:xfrm>
        </p:spPr>
        <p:txBody>
          <a:bodyPr>
            <a:noAutofit/>
          </a:bodyPr>
          <a:lstStyle/>
          <a:p>
            <a:pPr algn="l"/>
            <a:r>
              <a:rPr lang="zh-CN" altLang="en-US" sz="2800" dirty="0">
                <a:solidFill>
                  <a:srgbClr val="FF0000"/>
                </a:solidFill>
                <a:ea typeface="黑体" pitchFamily="49" charset="-122"/>
              </a:rPr>
              <a:t>孟子</a:t>
            </a:r>
            <a:r>
              <a:rPr lang="zh-CN" altLang="en-US" sz="2800" dirty="0">
                <a:ea typeface="黑体" pitchFamily="49" charset="-122"/>
              </a:rPr>
              <a:t>在</a:t>
            </a:r>
            <a:r>
              <a:rPr lang="en-US" altLang="zh-CN" sz="2800" dirty="0">
                <a:solidFill>
                  <a:srgbClr val="FF0000"/>
                </a:solidFill>
                <a:ea typeface="黑体" pitchFamily="49" charset="-122"/>
              </a:rPr>
              <a:t>《</a:t>
            </a:r>
            <a:r>
              <a:rPr lang="zh-CN" altLang="en-US" sz="2800" dirty="0">
                <a:solidFill>
                  <a:srgbClr val="FF0000"/>
                </a:solidFill>
                <a:ea typeface="黑体" pitchFamily="49" charset="-122"/>
              </a:rPr>
              <a:t>孟子</a:t>
            </a:r>
            <a:r>
              <a:rPr lang="en-US" altLang="zh-CN" sz="2800" dirty="0">
                <a:solidFill>
                  <a:srgbClr val="FF0000"/>
                </a:solidFill>
                <a:latin typeface="黑体"/>
                <a:ea typeface="黑体" pitchFamily="49" charset="-122"/>
              </a:rPr>
              <a:t>·</a:t>
            </a:r>
            <a:r>
              <a:rPr lang="zh-CN" altLang="en-US" sz="2800" dirty="0">
                <a:solidFill>
                  <a:srgbClr val="FF0000"/>
                </a:solidFill>
                <a:ea typeface="黑体" pitchFamily="49" charset="-122"/>
              </a:rPr>
              <a:t>尽心上</a:t>
            </a:r>
            <a:r>
              <a:rPr lang="en-US" altLang="zh-CN" sz="2800" dirty="0">
                <a:solidFill>
                  <a:srgbClr val="FF0000"/>
                </a:solidFill>
                <a:ea typeface="黑体" pitchFamily="49" charset="-122"/>
              </a:rPr>
              <a:t>》</a:t>
            </a:r>
            <a:r>
              <a:rPr lang="zh-CN" altLang="en-US" sz="2800" dirty="0">
                <a:ea typeface="黑体" pitchFamily="49" charset="-122"/>
              </a:rPr>
              <a:t>中提出了</a:t>
            </a:r>
            <a:r>
              <a:rPr lang="zh-CN" altLang="en-US" sz="2800" dirty="0">
                <a:latin typeface="黑体"/>
                <a:ea typeface="黑体" pitchFamily="49" charset="-122"/>
              </a:rPr>
              <a:t>“</a:t>
            </a:r>
            <a:r>
              <a:rPr lang="zh-CN" altLang="en-US" sz="2800" dirty="0">
                <a:solidFill>
                  <a:srgbClr val="FF0000"/>
                </a:solidFill>
                <a:ea typeface="黑体" pitchFamily="49" charset="-122"/>
              </a:rPr>
              <a:t>穷则独善其身，达则兼济天下</a:t>
            </a:r>
            <a:r>
              <a:rPr lang="zh-CN" altLang="en-US" sz="2800" dirty="0">
                <a:latin typeface="黑体"/>
                <a:ea typeface="黑体" pitchFamily="49" charset="-122"/>
              </a:rPr>
              <a:t>”</a:t>
            </a:r>
            <a:r>
              <a:rPr lang="zh-CN" altLang="en-US" sz="2800" dirty="0">
                <a:ea typeface="黑体" pitchFamily="49" charset="-122"/>
              </a:rPr>
              <a:t>的观点。</a:t>
            </a:r>
            <a:r>
              <a:rPr lang="zh-CN" altLang="en-US" sz="2800" dirty="0">
                <a:solidFill>
                  <a:srgbClr val="FF0000"/>
                </a:solidFill>
                <a:ea typeface="黑体" pitchFamily="49" charset="-122"/>
              </a:rPr>
              <a:t>而本文孔子给我们的印象是</a:t>
            </a:r>
            <a:r>
              <a:rPr lang="zh-CN" altLang="en-US" sz="2800" dirty="0">
                <a:solidFill>
                  <a:srgbClr val="FF0000"/>
                </a:solidFill>
                <a:latin typeface="黑体"/>
                <a:ea typeface="黑体" pitchFamily="49" charset="-122"/>
              </a:rPr>
              <a:t>“</a:t>
            </a:r>
            <a:r>
              <a:rPr lang="zh-CN" altLang="en-US" sz="2800" dirty="0">
                <a:solidFill>
                  <a:srgbClr val="FF0000"/>
                </a:solidFill>
                <a:ea typeface="黑体" pitchFamily="49" charset="-122"/>
              </a:rPr>
              <a:t>知其不可为而</a:t>
            </a:r>
            <a:r>
              <a:rPr lang="zh-CN" altLang="en-US" sz="2800" dirty="0" smtClean="0">
                <a:solidFill>
                  <a:srgbClr val="FF0000"/>
                </a:solidFill>
                <a:ea typeface="黑体" pitchFamily="49" charset="-122"/>
              </a:rPr>
              <a:t>为之</a:t>
            </a:r>
            <a:r>
              <a:rPr lang="zh-CN" altLang="en-US" sz="2800" dirty="0" smtClean="0">
                <a:solidFill>
                  <a:srgbClr val="FF0000"/>
                </a:solidFill>
                <a:latin typeface="黑体"/>
                <a:ea typeface="黑体" pitchFamily="49" charset="-122"/>
              </a:rPr>
              <a:t>”</a:t>
            </a:r>
            <a:r>
              <a:rPr lang="zh-CN" altLang="en-US" sz="2800" dirty="0">
                <a:solidFill>
                  <a:srgbClr val="FF0000"/>
                </a:solidFill>
                <a:ea typeface="黑体" pitchFamily="49" charset="-122"/>
              </a:rPr>
              <a:t>。如何看待孔子与孟子的这种差别。</a:t>
            </a:r>
          </a:p>
        </p:txBody>
      </p:sp>
      <p:sp>
        <p:nvSpPr>
          <p:cNvPr id="154627" name="Rectangle 3"/>
          <p:cNvSpPr>
            <a:spLocks noGrp="1" noChangeArrowheads="1"/>
          </p:cNvSpPr>
          <p:nvPr>
            <p:ph type="body" idx="1"/>
          </p:nvPr>
        </p:nvSpPr>
        <p:spPr>
          <a:xfrm>
            <a:off x="428596" y="2071678"/>
            <a:ext cx="8229600" cy="4525963"/>
          </a:xfrm>
        </p:spPr>
        <p:txBody>
          <a:bodyPr>
            <a:normAutofit/>
          </a:bodyPr>
          <a:lstStyle/>
          <a:p>
            <a:pPr>
              <a:lnSpc>
                <a:spcPct val="90000"/>
              </a:lnSpc>
            </a:pPr>
            <a:r>
              <a:rPr lang="zh-CN" altLang="en-US" dirty="0" smtClean="0">
                <a:latin typeface="华文中宋" pitchFamily="2" charset="-122"/>
                <a:ea typeface="华文中宋" pitchFamily="2" charset="-122"/>
              </a:rPr>
              <a:t>在</a:t>
            </a:r>
            <a:r>
              <a:rPr lang="zh-CN" altLang="en-US" dirty="0">
                <a:latin typeface="华文中宋" pitchFamily="2" charset="-122"/>
                <a:ea typeface="华文中宋" pitchFamily="2" charset="-122"/>
              </a:rPr>
              <a:t>我国传统中</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孔子被称为“圣人”，孟子被称为“亚圣”，两人都是先秦儒家的大师。</a:t>
            </a:r>
          </a:p>
          <a:p>
            <a:pPr>
              <a:lnSpc>
                <a:spcPct val="90000"/>
              </a:lnSpc>
            </a:pPr>
            <a:r>
              <a:rPr lang="zh-CN" altLang="en-US" dirty="0">
                <a:latin typeface="华文中宋" pitchFamily="2" charset="-122"/>
                <a:ea typeface="华文中宋" pitchFamily="2" charset="-122"/>
              </a:rPr>
              <a:t>他们的人格和人生追求都是“修身</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齐家</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治国</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平天下”的模式。</a:t>
            </a:r>
          </a:p>
          <a:p>
            <a:pPr>
              <a:lnSpc>
                <a:spcPct val="90000"/>
              </a:lnSpc>
            </a:pPr>
            <a:r>
              <a:rPr lang="zh-CN" altLang="en-US" dirty="0">
                <a:latin typeface="华文中宋" pitchFamily="2" charset="-122"/>
                <a:ea typeface="华文中宋" pitchFamily="2" charset="-122"/>
              </a:rPr>
              <a:t>在修身为立足点上，无论是进还是退，两者并无差异。但是，孔子对治国、平天下的追求更为执着。</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4627">
                                            <p:txEl>
                                              <p:pRg st="0" end="0"/>
                                            </p:txEl>
                                          </p:spTgt>
                                        </p:tgtEl>
                                        <p:attrNameLst>
                                          <p:attrName>style.visibility</p:attrName>
                                        </p:attrNameLst>
                                      </p:cBhvr>
                                      <p:to>
                                        <p:strVal val="visible"/>
                                      </p:to>
                                    </p:set>
                                    <p:animEffect transition="in" filter="blinds(horizontal)">
                                      <p:cBhvr>
                                        <p:cTn id="7" dur="500"/>
                                        <p:tgtEl>
                                          <p:spTgt spid="1546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4627">
                                            <p:txEl>
                                              <p:pRg st="1" end="1"/>
                                            </p:txEl>
                                          </p:spTgt>
                                        </p:tgtEl>
                                        <p:attrNameLst>
                                          <p:attrName>style.visibility</p:attrName>
                                        </p:attrNameLst>
                                      </p:cBhvr>
                                      <p:to>
                                        <p:strVal val="visible"/>
                                      </p:to>
                                    </p:set>
                                    <p:animEffect transition="in" filter="blinds(horizontal)">
                                      <p:cBhvr>
                                        <p:cTn id="12" dur="500"/>
                                        <p:tgtEl>
                                          <p:spTgt spid="1546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4627">
                                            <p:txEl>
                                              <p:pRg st="2" end="2"/>
                                            </p:txEl>
                                          </p:spTgt>
                                        </p:tgtEl>
                                        <p:attrNameLst>
                                          <p:attrName>style.visibility</p:attrName>
                                        </p:attrNameLst>
                                      </p:cBhvr>
                                      <p:to>
                                        <p:strVal val="visible"/>
                                      </p:to>
                                    </p:set>
                                    <p:animEffect transition="in" filter="blinds(horizontal)">
                                      <p:cBhvr>
                                        <p:cTn id="17" dur="500"/>
                                        <p:tgtEl>
                                          <p:spTgt spid="1546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Picture 2" descr="20060828171218279"/>
          <p:cNvPicPr>
            <a:picLocks noChangeAspect="1" noChangeArrowheads="1"/>
          </p:cNvPicPr>
          <p:nvPr/>
        </p:nvPicPr>
        <p:blipFill>
          <a:blip r:embed="rId2"/>
          <a:srcRect/>
          <a:stretch>
            <a:fillRect/>
          </a:stretch>
        </p:blipFill>
        <p:spPr bwMode="auto">
          <a:xfrm>
            <a:off x="5651500" y="0"/>
            <a:ext cx="3492500" cy="6858000"/>
          </a:xfrm>
          <a:prstGeom prst="rect">
            <a:avLst/>
          </a:prstGeom>
          <a:noFill/>
        </p:spPr>
      </p:pic>
      <p:sp>
        <p:nvSpPr>
          <p:cNvPr id="158723" name="Text Box 3"/>
          <p:cNvSpPr txBox="1">
            <a:spLocks noChangeArrowheads="1"/>
          </p:cNvSpPr>
          <p:nvPr/>
        </p:nvSpPr>
        <p:spPr bwMode="auto">
          <a:xfrm>
            <a:off x="539750" y="476250"/>
            <a:ext cx="4608513" cy="4476750"/>
          </a:xfrm>
          <a:prstGeom prst="rect">
            <a:avLst/>
          </a:prstGeom>
          <a:noFill/>
          <a:ln w="57150" cmpd="thinThick" algn="ctr">
            <a:solidFill>
              <a:srgbClr val="FF0000"/>
            </a:solidFill>
            <a:miter lim="800000"/>
            <a:headEnd/>
            <a:tailEnd/>
          </a:ln>
          <a:effectLst/>
        </p:spPr>
        <p:txBody>
          <a:bodyPr>
            <a:spAutoFit/>
          </a:bodyPr>
          <a:lstStyle/>
          <a:p>
            <a:pPr marL="342900" indent="-342900">
              <a:spcBef>
                <a:spcPct val="50000"/>
              </a:spcBef>
            </a:pPr>
            <a:r>
              <a:rPr lang="zh-CN" altLang="en-US" sz="4400" dirty="0">
                <a:solidFill>
                  <a:srgbClr val="FF0000"/>
                </a:solidFill>
                <a:ea typeface="黑体" pitchFamily="49" charset="-122"/>
              </a:rPr>
              <a:t>孔子的人生态度</a:t>
            </a:r>
          </a:p>
          <a:p>
            <a:pPr marL="342900" indent="-342900">
              <a:spcBef>
                <a:spcPct val="50000"/>
              </a:spcBef>
            </a:pPr>
            <a:r>
              <a:rPr lang="zh-CN" altLang="en-US" sz="4000" dirty="0">
                <a:solidFill>
                  <a:srgbClr val="000000"/>
                </a:solidFill>
                <a:ea typeface="黑体" pitchFamily="49" charset="-122"/>
              </a:rPr>
              <a:t>积极入世；</a:t>
            </a:r>
          </a:p>
          <a:p>
            <a:pPr marL="342900" indent="-342900">
              <a:spcBef>
                <a:spcPct val="50000"/>
              </a:spcBef>
            </a:pPr>
            <a:r>
              <a:rPr lang="zh-CN" altLang="en-US" sz="4000" dirty="0">
                <a:solidFill>
                  <a:srgbClr val="000000"/>
                </a:solidFill>
                <a:ea typeface="黑体" pitchFamily="49" charset="-122"/>
              </a:rPr>
              <a:t>勇于担当；</a:t>
            </a:r>
          </a:p>
          <a:p>
            <a:pPr marL="342900" indent="-342900">
              <a:spcBef>
                <a:spcPct val="50000"/>
              </a:spcBef>
            </a:pPr>
            <a:r>
              <a:rPr lang="zh-CN" altLang="en-US" sz="4000" dirty="0">
                <a:solidFill>
                  <a:srgbClr val="000000"/>
                </a:solidFill>
                <a:ea typeface="黑体" pitchFamily="49" charset="-122"/>
              </a:rPr>
              <a:t>以天下为己任；</a:t>
            </a:r>
          </a:p>
          <a:p>
            <a:pPr marL="342900" indent="-342900">
              <a:spcBef>
                <a:spcPct val="50000"/>
              </a:spcBef>
            </a:pPr>
            <a:r>
              <a:rPr lang="zh-CN" altLang="en-US" sz="4000" dirty="0">
                <a:solidFill>
                  <a:srgbClr val="000000"/>
                </a:solidFill>
                <a:ea typeface="黑体" pitchFamily="49" charset="-122"/>
              </a:rPr>
              <a:t>知其不可为而为之。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8723"/>
                                        </p:tgtEl>
                                        <p:attrNameLst>
                                          <p:attrName>style.visibility</p:attrName>
                                        </p:attrNameLst>
                                      </p:cBhvr>
                                      <p:to>
                                        <p:strVal val="visible"/>
                                      </p:to>
                                    </p:set>
                                    <p:animEffect transition="in" filter="blinds(horizontal)">
                                      <p:cBhvr>
                                        <p:cTn id="7" dur="500"/>
                                        <p:tgtEl>
                                          <p:spTgt spid="158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500034" y="214290"/>
            <a:ext cx="1757346" cy="714356"/>
          </a:xfrm>
          <a:prstGeom prst="rect">
            <a:avLst/>
          </a:prstGeom>
          <a:solidFill>
            <a:srgbClr val="FFFF00"/>
          </a:solidFill>
          <a:ln w="9525">
            <a:noFill/>
            <a:miter lim="800000"/>
            <a:headEnd/>
            <a:tailEnd/>
          </a:ln>
          <a:effectLst/>
          <a:scene3d>
            <a:camera prst="orthographicFront"/>
            <a:lightRig rig="threePt" dir="t"/>
          </a:scene3d>
          <a:sp3d>
            <a:bevelT prst="convex"/>
          </a:sp3d>
        </p:spPr>
        <p:txBody>
          <a:bodyPr anchor="ctr"/>
          <a:lstStyle/>
          <a:p>
            <a:pPr algn="ctr">
              <a:spcBef>
                <a:spcPct val="0"/>
              </a:spcBef>
              <a:defRPr/>
            </a:pPr>
            <a:r>
              <a:rPr lang="zh-CN" sz="4400" b="0" dirty="0">
                <a:solidFill>
                  <a:srgbClr val="FF0000"/>
                </a:solidFill>
                <a:latin typeface="华文琥珀" pitchFamily="2" charset="-122"/>
                <a:ea typeface="华文琥珀" pitchFamily="2" charset="-122"/>
              </a:rPr>
              <a:t>总</a:t>
            </a:r>
            <a:r>
              <a:rPr lang="en-US" altLang="zh-CN" sz="4400" b="0" dirty="0">
                <a:solidFill>
                  <a:srgbClr val="FF0000"/>
                </a:solidFill>
                <a:latin typeface="华文琥珀" pitchFamily="2" charset="-122"/>
                <a:ea typeface="华文琥珀" pitchFamily="2" charset="-122"/>
              </a:rPr>
              <a:t>  </a:t>
            </a:r>
            <a:r>
              <a:rPr lang="zh-CN" sz="4400" b="0" dirty="0">
                <a:solidFill>
                  <a:srgbClr val="FF0000"/>
                </a:solidFill>
                <a:latin typeface="华文琥珀" pitchFamily="2" charset="-122"/>
                <a:ea typeface="华文琥珀" pitchFamily="2" charset="-122"/>
              </a:rPr>
              <a:t>结</a:t>
            </a:r>
          </a:p>
        </p:txBody>
      </p:sp>
      <p:sp>
        <p:nvSpPr>
          <p:cNvPr id="140293" name="Rectangle 3"/>
          <p:cNvSpPr>
            <a:spLocks noChangeArrowheads="1"/>
          </p:cNvSpPr>
          <p:nvPr/>
        </p:nvSpPr>
        <p:spPr bwMode="auto">
          <a:xfrm>
            <a:off x="0" y="1643063"/>
            <a:ext cx="9144000" cy="4357687"/>
          </a:xfrm>
          <a:prstGeom prst="rect">
            <a:avLst/>
          </a:prstGeom>
          <a:noFill/>
          <a:ln w="9525">
            <a:noFill/>
            <a:miter lim="800000"/>
            <a:headEnd/>
            <a:tailEnd/>
          </a:ln>
        </p:spPr>
        <p:txBody>
          <a:bodyPr/>
          <a:lstStyle/>
          <a:p>
            <a:pPr>
              <a:lnSpc>
                <a:spcPts val="4700"/>
              </a:lnSpc>
              <a:buClr>
                <a:schemeClr val="tx1"/>
              </a:buClr>
              <a:buSzPts val="2800"/>
            </a:pPr>
            <a:r>
              <a:rPr lang="zh-CN" altLang="en-US" sz="2800">
                <a:latin typeface="黑体" pitchFamily="49" charset="-122"/>
                <a:ea typeface="黑体" pitchFamily="49" charset="-122"/>
              </a:rPr>
              <a:t>（</a:t>
            </a:r>
            <a:r>
              <a:rPr lang="en-US" altLang="zh-CN" sz="2800">
                <a:latin typeface="黑体" pitchFamily="49" charset="-122"/>
                <a:ea typeface="黑体" pitchFamily="49" charset="-122"/>
              </a:rPr>
              <a:t>1</a:t>
            </a:r>
            <a:r>
              <a:rPr lang="zh-CN" altLang="en-US" sz="2800">
                <a:latin typeface="黑体" pitchFamily="49" charset="-122"/>
                <a:ea typeface="黑体" pitchFamily="49" charset="-122"/>
              </a:rPr>
              <a:t>）</a:t>
            </a:r>
            <a:r>
              <a:rPr lang="zh-CN" altLang="en-US" sz="2800">
                <a:solidFill>
                  <a:srgbClr val="0066FF"/>
                </a:solidFill>
                <a:latin typeface="黑体" pitchFamily="49" charset="-122"/>
                <a:ea typeface="黑体" pitchFamily="49" charset="-122"/>
              </a:rPr>
              <a:t>仪封人请</a:t>
            </a:r>
            <a:r>
              <a:rPr lang="zh-CN" altLang="en-US" sz="2800">
                <a:solidFill>
                  <a:srgbClr val="FF0000"/>
                </a:solidFill>
                <a:latin typeface="黑体" pitchFamily="49" charset="-122"/>
                <a:ea typeface="黑体" pitchFamily="49" charset="-122"/>
              </a:rPr>
              <a:t>见</a:t>
            </a:r>
            <a:r>
              <a:rPr lang="zh-CN" altLang="en-US" sz="2800">
                <a:latin typeface="黑体" pitchFamily="49" charset="-122"/>
                <a:ea typeface="黑体" pitchFamily="49" charset="-122"/>
              </a:rPr>
              <a:t/>
            </a:r>
            <a:br>
              <a:rPr lang="zh-CN" altLang="en-US" sz="2800">
                <a:latin typeface="黑体" pitchFamily="49" charset="-122"/>
                <a:ea typeface="黑体" pitchFamily="49" charset="-122"/>
              </a:rPr>
            </a:br>
            <a:r>
              <a:rPr lang="zh-CN" altLang="en-US" sz="2800">
                <a:latin typeface="黑体" pitchFamily="49" charset="-122"/>
                <a:ea typeface="黑体" pitchFamily="49" charset="-122"/>
              </a:rPr>
              <a:t>（</a:t>
            </a:r>
            <a:r>
              <a:rPr lang="en-US" altLang="zh-CN" sz="2800">
                <a:latin typeface="黑体" pitchFamily="49" charset="-122"/>
                <a:ea typeface="黑体" pitchFamily="49" charset="-122"/>
              </a:rPr>
              <a:t>2</a:t>
            </a:r>
            <a:r>
              <a:rPr lang="zh-CN" altLang="en-US" sz="2800">
                <a:latin typeface="黑体" pitchFamily="49" charset="-122"/>
                <a:ea typeface="黑体" pitchFamily="49" charset="-122"/>
              </a:rPr>
              <a:t>）</a:t>
            </a:r>
            <a:r>
              <a:rPr lang="zh-CN" altLang="en-US" sz="2800">
                <a:solidFill>
                  <a:srgbClr val="FF0000"/>
                </a:solidFill>
                <a:latin typeface="黑体" pitchFamily="49" charset="-122"/>
                <a:ea typeface="黑体" pitchFamily="49" charset="-122"/>
              </a:rPr>
              <a:t>桀</a:t>
            </a:r>
            <a:r>
              <a:rPr lang="zh-CN" altLang="en-US" sz="2800">
                <a:solidFill>
                  <a:srgbClr val="0066FF"/>
                </a:solidFill>
                <a:latin typeface="黑体" pitchFamily="49" charset="-122"/>
                <a:ea typeface="黑体" pitchFamily="49" charset="-122"/>
              </a:rPr>
              <a:t>溺</a:t>
            </a:r>
            <a:endParaRPr lang="zh-CN" altLang="en-US" sz="2800">
              <a:latin typeface="黑体" pitchFamily="49" charset="-122"/>
              <a:ea typeface="黑体" pitchFamily="49" charset="-122"/>
            </a:endParaRPr>
          </a:p>
          <a:p>
            <a:pPr>
              <a:lnSpc>
                <a:spcPts val="4700"/>
              </a:lnSpc>
            </a:pPr>
            <a:r>
              <a:rPr lang="zh-CN" altLang="en-US" sz="2800">
                <a:latin typeface="黑体" pitchFamily="49" charset="-122"/>
                <a:ea typeface="黑体" pitchFamily="49" charset="-122"/>
              </a:rPr>
              <a:t>（</a:t>
            </a:r>
            <a:r>
              <a:rPr lang="en-US" altLang="zh-CN" sz="2800">
                <a:latin typeface="黑体" pitchFamily="49" charset="-122"/>
                <a:ea typeface="黑体" pitchFamily="49" charset="-122"/>
              </a:rPr>
              <a:t>3</a:t>
            </a:r>
            <a:r>
              <a:rPr lang="zh-CN" altLang="en-US" sz="2800">
                <a:latin typeface="黑体" pitchFamily="49" charset="-122"/>
                <a:ea typeface="黑体" pitchFamily="49" charset="-122"/>
              </a:rPr>
              <a:t>）</a:t>
            </a:r>
            <a:r>
              <a:rPr lang="zh-CN" altLang="en-US" sz="2800">
                <a:solidFill>
                  <a:srgbClr val="0066FF"/>
                </a:solidFill>
                <a:latin typeface="黑体" pitchFamily="49" charset="-122"/>
                <a:ea typeface="黑体" pitchFamily="49" charset="-122"/>
              </a:rPr>
              <a:t>是鲁孔丘</a:t>
            </a:r>
            <a:r>
              <a:rPr lang="zh-CN" altLang="en-US" sz="2800">
                <a:solidFill>
                  <a:srgbClr val="FF0000"/>
                </a:solidFill>
                <a:latin typeface="黑体" pitchFamily="49" charset="-122"/>
                <a:ea typeface="黑体" pitchFamily="49" charset="-122"/>
              </a:rPr>
              <a:t>与</a:t>
            </a:r>
            <a:r>
              <a:rPr lang="zh-CN" altLang="en-US" sz="2800">
                <a:latin typeface="黑体" pitchFamily="49" charset="-122"/>
                <a:ea typeface="黑体" pitchFamily="49" charset="-122"/>
              </a:rPr>
              <a:t/>
            </a:r>
            <a:br>
              <a:rPr lang="zh-CN" altLang="en-US" sz="2800">
                <a:latin typeface="黑体" pitchFamily="49" charset="-122"/>
                <a:ea typeface="黑体" pitchFamily="49" charset="-122"/>
              </a:rPr>
            </a:br>
            <a:r>
              <a:rPr lang="zh-CN" altLang="en-US" sz="2800">
                <a:latin typeface="黑体" pitchFamily="49" charset="-122"/>
                <a:ea typeface="黑体" pitchFamily="49" charset="-122"/>
              </a:rPr>
              <a:t>（</a:t>
            </a:r>
            <a:r>
              <a:rPr lang="en-US" altLang="zh-CN" sz="2800">
                <a:latin typeface="黑体" pitchFamily="49" charset="-122"/>
                <a:ea typeface="黑体" pitchFamily="49" charset="-122"/>
              </a:rPr>
              <a:t>4</a:t>
            </a:r>
            <a:r>
              <a:rPr lang="zh-CN" altLang="en-US" sz="2800">
                <a:latin typeface="黑体" pitchFamily="49" charset="-122"/>
                <a:ea typeface="黑体" pitchFamily="49" charset="-122"/>
              </a:rPr>
              <a:t>）</a:t>
            </a:r>
            <a:r>
              <a:rPr lang="zh-CN" altLang="en-US" sz="2800">
                <a:solidFill>
                  <a:srgbClr val="FF0000"/>
                </a:solidFill>
                <a:latin typeface="黑体" pitchFamily="49" charset="-122"/>
                <a:ea typeface="黑体" pitchFamily="49" charset="-122"/>
              </a:rPr>
              <a:t>而</a:t>
            </a:r>
            <a:r>
              <a:rPr lang="zh-CN" altLang="en-US" sz="2800">
                <a:solidFill>
                  <a:srgbClr val="0066FF"/>
                </a:solidFill>
                <a:latin typeface="黑体" pitchFamily="49" charset="-122"/>
                <a:ea typeface="黑体" pitchFamily="49" charset="-122"/>
              </a:rPr>
              <a:t>谁以易之</a:t>
            </a:r>
            <a:r>
              <a:rPr lang="zh-CN" altLang="en-US" sz="2800">
                <a:latin typeface="黑体" pitchFamily="49" charset="-122"/>
                <a:ea typeface="黑体" pitchFamily="49" charset="-122"/>
              </a:rPr>
              <a:t/>
            </a:r>
            <a:br>
              <a:rPr lang="zh-CN" altLang="en-US" sz="2800">
                <a:latin typeface="黑体" pitchFamily="49" charset="-122"/>
                <a:ea typeface="黑体" pitchFamily="49" charset="-122"/>
              </a:rPr>
            </a:br>
            <a:r>
              <a:rPr lang="zh-CN" altLang="en-US" sz="2800">
                <a:latin typeface="黑体" pitchFamily="49" charset="-122"/>
                <a:ea typeface="黑体" pitchFamily="49" charset="-122"/>
              </a:rPr>
              <a:t>（</a:t>
            </a:r>
            <a:r>
              <a:rPr lang="en-US" altLang="zh-CN" sz="2800">
                <a:latin typeface="黑体" pitchFamily="49" charset="-122"/>
                <a:ea typeface="黑体" pitchFamily="49" charset="-122"/>
              </a:rPr>
              <a:t>5</a:t>
            </a:r>
            <a:r>
              <a:rPr lang="zh-CN" altLang="en-US" sz="2800">
                <a:latin typeface="黑体" pitchFamily="49" charset="-122"/>
                <a:ea typeface="黑体" pitchFamily="49" charset="-122"/>
              </a:rPr>
              <a:t>）</a:t>
            </a:r>
            <a:r>
              <a:rPr lang="zh-CN" altLang="en-US" sz="2800">
                <a:solidFill>
                  <a:srgbClr val="0066FF"/>
                </a:solidFill>
                <a:latin typeface="黑体" pitchFamily="49" charset="-122"/>
                <a:ea typeface="黑体" pitchFamily="49" charset="-122"/>
              </a:rPr>
              <a:t>且而与其从</a:t>
            </a:r>
            <a:r>
              <a:rPr lang="zh-CN" altLang="en-US" sz="2800">
                <a:solidFill>
                  <a:srgbClr val="FF0000"/>
                </a:solidFill>
                <a:latin typeface="黑体" pitchFamily="49" charset="-122"/>
                <a:ea typeface="黑体" pitchFamily="49" charset="-122"/>
              </a:rPr>
              <a:t>辟</a:t>
            </a:r>
            <a:r>
              <a:rPr lang="zh-CN" altLang="en-US" sz="2800">
                <a:solidFill>
                  <a:srgbClr val="0066FF"/>
                </a:solidFill>
                <a:latin typeface="黑体" pitchFamily="49" charset="-122"/>
                <a:ea typeface="黑体" pitchFamily="49" charset="-122"/>
              </a:rPr>
              <a:t>人之士也</a:t>
            </a:r>
            <a:r>
              <a:rPr lang="zh-CN" altLang="en-US" sz="2800">
                <a:latin typeface="黑体" pitchFamily="49" charset="-122"/>
                <a:ea typeface="黑体" pitchFamily="49" charset="-122"/>
              </a:rPr>
              <a:t/>
            </a:r>
            <a:br>
              <a:rPr lang="zh-CN" altLang="en-US" sz="2800">
                <a:latin typeface="黑体" pitchFamily="49" charset="-122"/>
                <a:ea typeface="黑体" pitchFamily="49" charset="-122"/>
              </a:rPr>
            </a:br>
            <a:r>
              <a:rPr lang="zh-CN" altLang="en-US" sz="2800">
                <a:latin typeface="黑体" pitchFamily="49" charset="-122"/>
                <a:ea typeface="黑体" pitchFamily="49" charset="-122"/>
              </a:rPr>
              <a:t>（</a:t>
            </a:r>
            <a:r>
              <a:rPr lang="en-US" altLang="zh-CN" sz="2800">
                <a:latin typeface="黑体" pitchFamily="49" charset="-122"/>
                <a:ea typeface="黑体" pitchFamily="49" charset="-122"/>
              </a:rPr>
              <a:t>6</a:t>
            </a:r>
            <a:r>
              <a:rPr lang="zh-CN" altLang="en-US" sz="2800">
                <a:latin typeface="黑体" pitchFamily="49" charset="-122"/>
                <a:ea typeface="黑体" pitchFamily="49" charset="-122"/>
              </a:rPr>
              <a:t>）</a:t>
            </a:r>
            <a:r>
              <a:rPr lang="zh-CN" altLang="en-US" sz="2800">
                <a:solidFill>
                  <a:srgbClr val="0066FF"/>
                </a:solidFill>
                <a:latin typeface="黑体" pitchFamily="49" charset="-122"/>
                <a:ea typeface="黑体" pitchFamily="49" charset="-122"/>
              </a:rPr>
              <a:t>植其杖而</a:t>
            </a:r>
            <a:r>
              <a:rPr lang="zh-CN" altLang="en-US" sz="2800">
                <a:solidFill>
                  <a:srgbClr val="FF0000"/>
                </a:solidFill>
                <a:latin typeface="黑体" pitchFamily="49" charset="-122"/>
                <a:ea typeface="黑体" pitchFamily="49" charset="-122"/>
              </a:rPr>
              <a:t>芸</a:t>
            </a:r>
            <a:r>
              <a:rPr lang="zh-CN" altLang="en-US" sz="2800">
                <a:latin typeface="黑体" pitchFamily="49" charset="-122"/>
                <a:ea typeface="黑体" pitchFamily="49" charset="-122"/>
              </a:rPr>
              <a:t/>
            </a:r>
            <a:br>
              <a:rPr lang="zh-CN" altLang="en-US" sz="2800">
                <a:latin typeface="黑体" pitchFamily="49" charset="-122"/>
                <a:ea typeface="黑体" pitchFamily="49" charset="-122"/>
              </a:rPr>
            </a:br>
            <a:r>
              <a:rPr lang="zh-CN" altLang="en-US" sz="2800">
                <a:latin typeface="黑体" pitchFamily="49" charset="-122"/>
                <a:ea typeface="黑体" pitchFamily="49" charset="-122"/>
              </a:rPr>
              <a:t>（</a:t>
            </a:r>
            <a:r>
              <a:rPr lang="en-US" altLang="zh-CN" sz="2800">
                <a:latin typeface="黑体" pitchFamily="49" charset="-122"/>
                <a:ea typeface="黑体" pitchFamily="49" charset="-122"/>
              </a:rPr>
              <a:t>7</a:t>
            </a:r>
            <a:r>
              <a:rPr lang="zh-CN" altLang="en-US" sz="2800">
                <a:latin typeface="黑体" pitchFamily="49" charset="-122"/>
                <a:ea typeface="黑体" pitchFamily="49" charset="-122"/>
              </a:rPr>
              <a:t>）</a:t>
            </a:r>
            <a:r>
              <a:rPr lang="zh-CN" altLang="en-US" sz="2800">
                <a:solidFill>
                  <a:srgbClr val="0066FF"/>
                </a:solidFill>
                <a:latin typeface="黑体" pitchFamily="49" charset="-122"/>
                <a:ea typeface="黑体" pitchFamily="49" charset="-122"/>
              </a:rPr>
              <a:t>使子路</a:t>
            </a:r>
            <a:r>
              <a:rPr lang="zh-CN" altLang="en-US" sz="2800">
                <a:solidFill>
                  <a:srgbClr val="FF0000"/>
                </a:solidFill>
                <a:latin typeface="黑体" pitchFamily="49" charset="-122"/>
                <a:ea typeface="黑体" pitchFamily="49" charset="-122"/>
              </a:rPr>
              <a:t>反</a:t>
            </a:r>
            <a:r>
              <a:rPr lang="zh-CN" altLang="en-US" sz="2800">
                <a:solidFill>
                  <a:srgbClr val="0066FF"/>
                </a:solidFill>
                <a:latin typeface="黑体" pitchFamily="49" charset="-122"/>
                <a:ea typeface="黑体" pitchFamily="49" charset="-122"/>
              </a:rPr>
              <a:t>见之</a:t>
            </a:r>
            <a:endParaRPr lang="zh-CN" altLang="en-US" sz="2800" b="0">
              <a:latin typeface="黑体" pitchFamily="49" charset="-122"/>
              <a:ea typeface="黑体" pitchFamily="49" charset="-122"/>
            </a:endParaRPr>
          </a:p>
        </p:txBody>
      </p:sp>
      <p:sp>
        <p:nvSpPr>
          <p:cNvPr id="5" name="矩形 4"/>
          <p:cNvSpPr>
            <a:spLocks noChangeArrowheads="1"/>
          </p:cNvSpPr>
          <p:nvPr/>
        </p:nvSpPr>
        <p:spPr bwMode="auto">
          <a:xfrm>
            <a:off x="3786188" y="1643063"/>
            <a:ext cx="2698175" cy="523220"/>
          </a:xfrm>
          <a:prstGeom prst="rect">
            <a:avLst/>
          </a:prstGeom>
          <a:noFill/>
          <a:ln w="9525">
            <a:noFill/>
            <a:miter lim="800000"/>
            <a:headEnd/>
            <a:tailEnd/>
          </a:ln>
        </p:spPr>
        <p:txBody>
          <a:bodyPr wrap="none">
            <a:spAutoFit/>
          </a:bodyPr>
          <a:lstStyle/>
          <a:p>
            <a:pPr>
              <a:spcBef>
                <a:spcPct val="0"/>
              </a:spcBef>
            </a:pPr>
            <a:r>
              <a:rPr lang="zh-CN" altLang="en-US" sz="2800">
                <a:solidFill>
                  <a:srgbClr val="000000"/>
                </a:solidFill>
                <a:latin typeface="华文中宋" pitchFamily="2" charset="-122"/>
                <a:ea typeface="华文中宋" pitchFamily="2" charset="-122"/>
              </a:rPr>
              <a:t>通“现”，引见</a:t>
            </a:r>
            <a:endParaRPr lang="zh-CN" altLang="en-US" sz="2800" b="0">
              <a:latin typeface="Calibri" pitchFamily="34" charset="0"/>
            </a:endParaRPr>
          </a:p>
        </p:txBody>
      </p:sp>
      <p:sp>
        <p:nvSpPr>
          <p:cNvPr id="6" name="矩形 5"/>
          <p:cNvSpPr>
            <a:spLocks noChangeArrowheads="1"/>
          </p:cNvSpPr>
          <p:nvPr/>
        </p:nvSpPr>
        <p:spPr bwMode="auto">
          <a:xfrm>
            <a:off x="3786188" y="2357438"/>
            <a:ext cx="3172663" cy="523220"/>
          </a:xfrm>
          <a:prstGeom prst="rect">
            <a:avLst/>
          </a:prstGeom>
          <a:noFill/>
          <a:ln w="9525">
            <a:noFill/>
            <a:miter lim="800000"/>
            <a:headEnd/>
            <a:tailEnd/>
          </a:ln>
        </p:spPr>
        <p:txBody>
          <a:bodyPr wrap="none">
            <a:spAutoFit/>
          </a:bodyPr>
          <a:lstStyle/>
          <a:p>
            <a:pPr>
              <a:spcBef>
                <a:spcPct val="0"/>
              </a:spcBef>
            </a:pPr>
            <a:r>
              <a:rPr lang="zh-CN" altLang="en-US" sz="2800">
                <a:solidFill>
                  <a:srgbClr val="000000"/>
                </a:solidFill>
                <a:latin typeface="华文中宋" pitchFamily="2" charset="-122"/>
                <a:ea typeface="华文中宋" pitchFamily="2" charset="-122"/>
              </a:rPr>
              <a:t>通“杰”</a:t>
            </a:r>
            <a:r>
              <a:rPr lang="en-US" altLang="zh-CN" sz="2800">
                <a:solidFill>
                  <a:srgbClr val="000000"/>
                </a:solidFill>
                <a:latin typeface="华文中宋" pitchFamily="2" charset="-122"/>
                <a:ea typeface="华文中宋" pitchFamily="2" charset="-122"/>
              </a:rPr>
              <a:t>,</a:t>
            </a:r>
            <a:r>
              <a:rPr lang="zh-CN" altLang="en-US" sz="2800">
                <a:solidFill>
                  <a:srgbClr val="000000"/>
                </a:solidFill>
                <a:latin typeface="华文中宋" pitchFamily="2" charset="-122"/>
                <a:ea typeface="华文中宋" pitchFamily="2" charset="-122"/>
              </a:rPr>
              <a:t>形容高大</a:t>
            </a:r>
            <a:endParaRPr lang="zh-CN" altLang="en-US" sz="2800" b="0">
              <a:latin typeface="Calibri" pitchFamily="34" charset="0"/>
            </a:endParaRPr>
          </a:p>
        </p:txBody>
      </p:sp>
      <p:sp>
        <p:nvSpPr>
          <p:cNvPr id="7" name="矩形 6"/>
          <p:cNvSpPr>
            <a:spLocks noChangeArrowheads="1"/>
          </p:cNvSpPr>
          <p:nvPr/>
        </p:nvSpPr>
        <p:spPr bwMode="auto">
          <a:xfrm>
            <a:off x="3714750" y="3000375"/>
            <a:ext cx="4493538" cy="523220"/>
          </a:xfrm>
          <a:prstGeom prst="rect">
            <a:avLst/>
          </a:prstGeom>
          <a:noFill/>
          <a:ln w="9525">
            <a:noFill/>
            <a:miter lim="800000"/>
            <a:headEnd/>
            <a:tailEnd/>
          </a:ln>
        </p:spPr>
        <p:txBody>
          <a:bodyPr wrap="none">
            <a:spAutoFit/>
          </a:bodyPr>
          <a:lstStyle/>
          <a:p>
            <a:pPr>
              <a:spcBef>
                <a:spcPct val="0"/>
              </a:spcBef>
            </a:pPr>
            <a:r>
              <a:rPr lang="zh-CN" altLang="en-US" sz="2800">
                <a:solidFill>
                  <a:srgbClr val="000000"/>
                </a:solidFill>
                <a:latin typeface="华文中宋" pitchFamily="2" charset="-122"/>
                <a:ea typeface="华文中宋" pitchFamily="2" charset="-122"/>
              </a:rPr>
              <a:t>通“欤”，语气词，表疑问</a:t>
            </a:r>
            <a:endParaRPr lang="zh-CN" altLang="en-US" sz="2800" b="0">
              <a:latin typeface="Calibri" pitchFamily="34" charset="0"/>
            </a:endParaRPr>
          </a:p>
        </p:txBody>
      </p:sp>
      <p:sp>
        <p:nvSpPr>
          <p:cNvPr id="8" name="矩形 7"/>
          <p:cNvSpPr>
            <a:spLocks noChangeArrowheads="1"/>
          </p:cNvSpPr>
          <p:nvPr/>
        </p:nvSpPr>
        <p:spPr bwMode="auto">
          <a:xfrm>
            <a:off x="3714750" y="3571875"/>
            <a:ext cx="4134465" cy="523220"/>
          </a:xfrm>
          <a:prstGeom prst="rect">
            <a:avLst/>
          </a:prstGeom>
          <a:noFill/>
          <a:ln w="9525">
            <a:noFill/>
            <a:miter lim="800000"/>
            <a:headEnd/>
            <a:tailEnd/>
          </a:ln>
        </p:spPr>
        <p:txBody>
          <a:bodyPr wrap="none">
            <a:spAutoFit/>
          </a:bodyPr>
          <a:lstStyle/>
          <a:p>
            <a:pPr>
              <a:spcBef>
                <a:spcPct val="0"/>
              </a:spcBef>
            </a:pPr>
            <a:r>
              <a:rPr lang="zh-CN" altLang="en-US" sz="2800">
                <a:solidFill>
                  <a:srgbClr val="000000"/>
                </a:solidFill>
                <a:latin typeface="华文中宋" pitchFamily="2" charset="-122"/>
                <a:ea typeface="华文中宋" pitchFamily="2" charset="-122"/>
              </a:rPr>
              <a:t>通“尔”，第二人称代词</a:t>
            </a:r>
            <a:endParaRPr lang="zh-CN" altLang="en-US" sz="2800" b="0">
              <a:latin typeface="Calibri" pitchFamily="34" charset="0"/>
            </a:endParaRPr>
          </a:p>
        </p:txBody>
      </p:sp>
      <p:sp>
        <p:nvSpPr>
          <p:cNvPr id="9" name="矩形 8"/>
          <p:cNvSpPr>
            <a:spLocks noChangeArrowheads="1"/>
          </p:cNvSpPr>
          <p:nvPr/>
        </p:nvSpPr>
        <p:spPr bwMode="auto">
          <a:xfrm>
            <a:off x="5500688" y="4214813"/>
            <a:ext cx="2698175" cy="523220"/>
          </a:xfrm>
          <a:prstGeom prst="rect">
            <a:avLst/>
          </a:prstGeom>
          <a:noFill/>
          <a:ln w="9525">
            <a:noFill/>
            <a:miter lim="800000"/>
            <a:headEnd/>
            <a:tailEnd/>
          </a:ln>
        </p:spPr>
        <p:txBody>
          <a:bodyPr wrap="none">
            <a:spAutoFit/>
          </a:bodyPr>
          <a:lstStyle/>
          <a:p>
            <a:pPr>
              <a:spcBef>
                <a:spcPct val="0"/>
              </a:spcBef>
            </a:pPr>
            <a:r>
              <a:rPr lang="en-US" altLang="zh-CN" sz="2800">
                <a:solidFill>
                  <a:srgbClr val="000000"/>
                </a:solidFill>
                <a:latin typeface="华文中宋" pitchFamily="2" charset="-122"/>
                <a:ea typeface="华文中宋" pitchFamily="2" charset="-122"/>
              </a:rPr>
              <a:t>“</a:t>
            </a:r>
            <a:r>
              <a:rPr lang="zh-CN" altLang="en-US" sz="2800">
                <a:solidFill>
                  <a:srgbClr val="000000"/>
                </a:solidFill>
                <a:latin typeface="华文中宋" pitchFamily="2" charset="-122"/>
                <a:ea typeface="华文中宋" pitchFamily="2" charset="-122"/>
              </a:rPr>
              <a:t>辟”通“避”</a:t>
            </a:r>
            <a:endParaRPr lang="zh-CN" altLang="en-US" sz="2800" b="0">
              <a:latin typeface="Calibri" pitchFamily="34" charset="0"/>
            </a:endParaRPr>
          </a:p>
        </p:txBody>
      </p:sp>
      <p:sp>
        <p:nvSpPr>
          <p:cNvPr id="10" name="矩形 9"/>
          <p:cNvSpPr>
            <a:spLocks noChangeArrowheads="1"/>
          </p:cNvSpPr>
          <p:nvPr/>
        </p:nvSpPr>
        <p:spPr bwMode="auto">
          <a:xfrm>
            <a:off x="5429250" y="4857750"/>
            <a:ext cx="2698175" cy="523220"/>
          </a:xfrm>
          <a:prstGeom prst="rect">
            <a:avLst/>
          </a:prstGeom>
          <a:noFill/>
          <a:ln w="9525">
            <a:noFill/>
            <a:miter lim="800000"/>
            <a:headEnd/>
            <a:tailEnd/>
          </a:ln>
        </p:spPr>
        <p:txBody>
          <a:bodyPr wrap="none">
            <a:spAutoFit/>
          </a:bodyPr>
          <a:lstStyle/>
          <a:p>
            <a:pPr>
              <a:spcBef>
                <a:spcPct val="0"/>
              </a:spcBef>
            </a:pPr>
            <a:r>
              <a:rPr lang="en-US" altLang="zh-CN" sz="2800">
                <a:solidFill>
                  <a:srgbClr val="000000"/>
                </a:solidFill>
                <a:latin typeface="华文中宋" pitchFamily="2" charset="-122"/>
                <a:ea typeface="华文中宋" pitchFamily="2" charset="-122"/>
              </a:rPr>
              <a:t>“</a:t>
            </a:r>
            <a:r>
              <a:rPr lang="zh-CN" altLang="en-US" sz="2800">
                <a:solidFill>
                  <a:srgbClr val="000000"/>
                </a:solidFill>
                <a:latin typeface="华文中宋" pitchFamily="2" charset="-122"/>
                <a:ea typeface="华文中宋" pitchFamily="2" charset="-122"/>
              </a:rPr>
              <a:t>芸”通“耘”</a:t>
            </a:r>
            <a:endParaRPr lang="zh-CN" altLang="en-US" sz="2800" b="0">
              <a:latin typeface="Calibri" pitchFamily="34" charset="0"/>
            </a:endParaRPr>
          </a:p>
        </p:txBody>
      </p:sp>
      <p:sp>
        <p:nvSpPr>
          <p:cNvPr id="11" name="矩形 10"/>
          <p:cNvSpPr>
            <a:spLocks noChangeArrowheads="1"/>
          </p:cNvSpPr>
          <p:nvPr/>
        </p:nvSpPr>
        <p:spPr bwMode="auto">
          <a:xfrm>
            <a:off x="5429250" y="5429250"/>
            <a:ext cx="2698175" cy="523220"/>
          </a:xfrm>
          <a:prstGeom prst="rect">
            <a:avLst/>
          </a:prstGeom>
          <a:noFill/>
          <a:ln w="9525">
            <a:noFill/>
            <a:miter lim="800000"/>
            <a:headEnd/>
            <a:tailEnd/>
          </a:ln>
        </p:spPr>
        <p:txBody>
          <a:bodyPr wrap="none">
            <a:spAutoFit/>
          </a:bodyPr>
          <a:lstStyle/>
          <a:p>
            <a:r>
              <a:rPr lang="en-US" altLang="zh-CN" sz="2800">
                <a:solidFill>
                  <a:srgbClr val="000000"/>
                </a:solidFill>
                <a:latin typeface="华文中宋" pitchFamily="2" charset="-122"/>
                <a:ea typeface="华文中宋" pitchFamily="2" charset="-122"/>
              </a:rPr>
              <a:t>“</a:t>
            </a:r>
            <a:r>
              <a:rPr lang="zh-CN" altLang="en-US" sz="2800">
                <a:solidFill>
                  <a:srgbClr val="000000"/>
                </a:solidFill>
                <a:latin typeface="华文中宋" pitchFamily="2" charset="-122"/>
                <a:ea typeface="华文中宋" pitchFamily="2" charset="-122"/>
              </a:rPr>
              <a:t>反”通“返”</a:t>
            </a:r>
            <a:endParaRPr lang="zh-CN" altLang="en-US" sz="2800" b="0">
              <a:solidFill>
                <a:srgbClr val="000000"/>
              </a:solidFill>
              <a:latin typeface="华文中宋" pitchFamily="2" charset="-122"/>
              <a:ea typeface="华文中宋" pitchFamily="2" charset="-122"/>
            </a:endParaRPr>
          </a:p>
        </p:txBody>
      </p:sp>
      <p:sp>
        <p:nvSpPr>
          <p:cNvPr id="12" name="矩形 11"/>
          <p:cNvSpPr/>
          <p:nvPr/>
        </p:nvSpPr>
        <p:spPr>
          <a:xfrm>
            <a:off x="3643313" y="642938"/>
            <a:ext cx="1728787" cy="695325"/>
          </a:xfrm>
          <a:prstGeom prst="rect">
            <a:avLst/>
          </a:prstGeom>
        </p:spPr>
        <p:txBody>
          <a:bodyPr wrap="none">
            <a:spAutoFit/>
          </a:bodyPr>
          <a:lstStyle/>
          <a:p>
            <a:pPr>
              <a:lnSpc>
                <a:spcPts val="4700"/>
              </a:lnSpc>
              <a:buClr>
                <a:srgbClr val="FF0000"/>
              </a:buClr>
              <a:buSzPts val="2800"/>
              <a:defRPr/>
            </a:pPr>
            <a:r>
              <a:rPr lang="zh-CN" altLang="en-US" sz="4000" dirty="0">
                <a:solidFill>
                  <a:srgbClr val="FF0000"/>
                </a:solidFill>
                <a:effectLst>
                  <a:outerShdw blurRad="38100" dist="38100" dir="2700000" algn="tl">
                    <a:srgbClr val="000000">
                      <a:alpha val="43137"/>
                    </a:srgbClr>
                  </a:outerShdw>
                </a:effectLst>
                <a:latin typeface="黑体" pitchFamily="2" charset="-122"/>
                <a:ea typeface="黑体" pitchFamily="2" charset="-122"/>
              </a:rPr>
              <a:t>通假字</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1+#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1+#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3143250" y="214313"/>
            <a:ext cx="2500313" cy="708025"/>
          </a:xfrm>
          <a:prstGeom prst="rect">
            <a:avLst/>
          </a:prstGeom>
          <a:noFill/>
          <a:ln w="9525">
            <a:noFill/>
            <a:miter lim="800000"/>
            <a:headEnd/>
            <a:tailEnd/>
          </a:ln>
          <a:effectLst/>
        </p:spPr>
        <p:txBody>
          <a:bodyPr anchor="ctr">
            <a:spAutoFit/>
          </a:bodyPr>
          <a:lstStyle/>
          <a:p>
            <a:pPr marL="342900" indent="-342900">
              <a:spcBef>
                <a:spcPct val="0"/>
              </a:spcBef>
            </a:pPr>
            <a:r>
              <a:rPr lang="zh-CN" altLang="en-US" sz="4000">
                <a:solidFill>
                  <a:srgbClr val="FF0000"/>
                </a:solidFill>
                <a:effectLst>
                  <a:outerShdw blurRad="38100" dist="38100" dir="2700000" algn="tl">
                    <a:srgbClr val="000000"/>
                  </a:outerShdw>
                </a:effectLst>
                <a:latin typeface="黑体" pitchFamily="49" charset="-122"/>
                <a:ea typeface="黑体" pitchFamily="49" charset="-122"/>
              </a:rPr>
              <a:t>古今异义</a:t>
            </a:r>
            <a:endParaRPr lang="zh-CN" altLang="en-US" sz="1800" b="0">
              <a:effectLst>
                <a:outerShdw blurRad="38100" dist="38100" dir="2700000" algn="tl">
                  <a:srgbClr val="FFFFFF"/>
                </a:outerShdw>
              </a:effectLst>
              <a:latin typeface="黑体" pitchFamily="49" charset="-122"/>
              <a:ea typeface="黑体" pitchFamily="49" charset="-122"/>
            </a:endParaRPr>
          </a:p>
        </p:txBody>
      </p:sp>
      <p:sp>
        <p:nvSpPr>
          <p:cNvPr id="142339" name="Rectangle 2"/>
          <p:cNvSpPr>
            <a:spLocks noChangeArrowheads="1"/>
          </p:cNvSpPr>
          <p:nvPr/>
        </p:nvSpPr>
        <p:spPr bwMode="auto">
          <a:xfrm>
            <a:off x="0" y="1357313"/>
            <a:ext cx="9144000" cy="1976437"/>
          </a:xfrm>
          <a:prstGeom prst="rect">
            <a:avLst/>
          </a:prstGeom>
          <a:noFill/>
          <a:ln w="9525">
            <a:noFill/>
            <a:miter lim="800000"/>
            <a:headEnd/>
            <a:tailEnd/>
          </a:ln>
        </p:spPr>
        <p:txBody>
          <a:bodyPr anchor="ctr">
            <a:spAutoFit/>
          </a:bodyPr>
          <a:lstStyle/>
          <a:p>
            <a:pPr marL="342900" indent="-342900"/>
            <a:r>
              <a:rPr lang="zh-CN" altLang="en-US" sz="3600">
                <a:latin typeface="黑体" pitchFamily="49" charset="-122"/>
                <a:ea typeface="黑体" pitchFamily="49" charset="-122"/>
              </a:rPr>
              <a:t>（</a:t>
            </a:r>
            <a:r>
              <a:rPr lang="en-US" altLang="zh-CN" sz="3600">
                <a:latin typeface="黑体" pitchFamily="49" charset="-122"/>
                <a:ea typeface="黑体" pitchFamily="49" charset="-122"/>
              </a:rPr>
              <a:t>1</a:t>
            </a:r>
            <a:r>
              <a:rPr lang="zh-CN" altLang="en-US" sz="3600">
                <a:latin typeface="黑体" pitchFamily="49" charset="-122"/>
                <a:ea typeface="黑体" pitchFamily="49" charset="-122"/>
              </a:rPr>
              <a:t>）遇</a:t>
            </a:r>
            <a:r>
              <a:rPr lang="zh-CN" altLang="en-US" sz="3600">
                <a:solidFill>
                  <a:srgbClr val="0066FF"/>
                </a:solidFill>
                <a:latin typeface="黑体" pitchFamily="49" charset="-122"/>
                <a:ea typeface="黑体" pitchFamily="49" charset="-122"/>
              </a:rPr>
              <a:t>丈人</a:t>
            </a:r>
            <a:r>
              <a:rPr lang="zh-CN" altLang="en-US" sz="3600">
                <a:latin typeface="黑体" pitchFamily="49" charset="-122"/>
                <a:ea typeface="黑体" pitchFamily="49" charset="-122"/>
              </a:rPr>
              <a:t>：</a:t>
            </a:r>
          </a:p>
          <a:p>
            <a:pPr marL="342900" indent="-342900"/>
            <a:r>
              <a:rPr lang="zh-CN" altLang="en-US" sz="3600">
                <a:latin typeface="黑体" pitchFamily="49" charset="-122"/>
                <a:ea typeface="黑体" pitchFamily="49" charset="-122"/>
              </a:rPr>
              <a:t>（</a:t>
            </a:r>
            <a:r>
              <a:rPr lang="en-US" altLang="zh-CN" sz="3600">
                <a:latin typeface="黑体" pitchFamily="49" charset="-122"/>
                <a:ea typeface="黑体" pitchFamily="49" charset="-122"/>
              </a:rPr>
              <a:t>2</a:t>
            </a:r>
            <a:r>
              <a:rPr lang="zh-CN" altLang="en-US" sz="3600">
                <a:latin typeface="黑体" pitchFamily="49" charset="-122"/>
                <a:ea typeface="黑体" pitchFamily="49" charset="-122"/>
              </a:rPr>
              <a:t>）</a:t>
            </a:r>
            <a:r>
              <a:rPr lang="zh-CN" altLang="en-US" sz="3600">
                <a:solidFill>
                  <a:srgbClr val="0066FF"/>
                </a:solidFill>
                <a:latin typeface="黑体" pitchFamily="49" charset="-122"/>
                <a:ea typeface="黑体" pitchFamily="49" charset="-122"/>
              </a:rPr>
              <a:t>明日</a:t>
            </a:r>
            <a:r>
              <a:rPr lang="zh-CN" altLang="en-US" sz="3600">
                <a:latin typeface="黑体" pitchFamily="49" charset="-122"/>
                <a:ea typeface="黑体" pitchFamily="49" charset="-122"/>
              </a:rPr>
              <a:t>：</a:t>
            </a:r>
          </a:p>
          <a:p>
            <a:pPr marL="342900" indent="-342900"/>
            <a:r>
              <a:rPr lang="zh-CN" altLang="en-US" sz="3600">
                <a:latin typeface="黑体" pitchFamily="49" charset="-122"/>
                <a:ea typeface="黑体" pitchFamily="49" charset="-122"/>
              </a:rPr>
              <a:t>（</a:t>
            </a:r>
            <a:r>
              <a:rPr lang="en-US" altLang="zh-CN" sz="3600">
                <a:latin typeface="黑体" pitchFamily="49" charset="-122"/>
                <a:ea typeface="黑体" pitchFamily="49" charset="-122"/>
              </a:rPr>
              <a:t>3</a:t>
            </a:r>
            <a:r>
              <a:rPr lang="zh-CN" altLang="en-US" sz="3600">
                <a:latin typeface="黑体" pitchFamily="49" charset="-122"/>
                <a:ea typeface="黑体" pitchFamily="49" charset="-122"/>
              </a:rPr>
              <a:t>）不仕</a:t>
            </a:r>
            <a:r>
              <a:rPr lang="zh-CN" altLang="en-US" sz="3600">
                <a:solidFill>
                  <a:srgbClr val="0066FF"/>
                </a:solidFill>
                <a:latin typeface="黑体" pitchFamily="49" charset="-122"/>
                <a:ea typeface="黑体" pitchFamily="49" charset="-122"/>
              </a:rPr>
              <a:t>无义</a:t>
            </a:r>
            <a:r>
              <a:rPr lang="zh-CN" altLang="en-US" sz="3600">
                <a:latin typeface="黑体" pitchFamily="49" charset="-122"/>
                <a:ea typeface="黑体" pitchFamily="49" charset="-122"/>
              </a:rPr>
              <a:t>：</a:t>
            </a:r>
            <a:endParaRPr lang="zh-CN" altLang="en-US" sz="3600" b="0">
              <a:latin typeface="黑体" pitchFamily="49" charset="-122"/>
              <a:ea typeface="黑体" pitchFamily="49" charset="-122"/>
            </a:endParaRPr>
          </a:p>
        </p:txBody>
      </p:sp>
      <p:sp>
        <p:nvSpPr>
          <p:cNvPr id="4" name="矩形 3"/>
          <p:cNvSpPr>
            <a:spLocks noChangeArrowheads="1"/>
          </p:cNvSpPr>
          <p:nvPr/>
        </p:nvSpPr>
        <p:spPr bwMode="auto">
          <a:xfrm>
            <a:off x="3071813" y="1357313"/>
            <a:ext cx="4381328" cy="461665"/>
          </a:xfrm>
          <a:prstGeom prst="rect">
            <a:avLst/>
          </a:prstGeom>
          <a:noFill/>
          <a:ln w="9525">
            <a:noFill/>
            <a:miter lim="800000"/>
            <a:headEnd/>
            <a:tailEnd/>
          </a:ln>
        </p:spPr>
        <p:txBody>
          <a:bodyPr wrap="none">
            <a:spAutoFit/>
          </a:bodyPr>
          <a:lstStyle/>
          <a:p>
            <a:pPr>
              <a:spcBef>
                <a:spcPct val="0"/>
              </a:spcBef>
            </a:pPr>
            <a:r>
              <a:rPr lang="zh-CN" altLang="en-US" sz="2400">
                <a:solidFill>
                  <a:srgbClr val="9933FF"/>
                </a:solidFill>
                <a:latin typeface="华文中宋" pitchFamily="2" charset="-122"/>
                <a:ea typeface="华文中宋" pitchFamily="2" charset="-122"/>
              </a:rPr>
              <a:t>古：</a:t>
            </a:r>
            <a:r>
              <a:rPr lang="zh-CN" altLang="en-US" sz="2400">
                <a:solidFill>
                  <a:srgbClr val="000000"/>
                </a:solidFill>
                <a:latin typeface="华文中宋" pitchFamily="2" charset="-122"/>
                <a:ea typeface="华文中宋" pitchFamily="2" charset="-122"/>
              </a:rPr>
              <a:t>老年男子  </a:t>
            </a:r>
            <a:r>
              <a:rPr lang="zh-CN" altLang="en-US" sz="2400">
                <a:solidFill>
                  <a:srgbClr val="9933FF"/>
                </a:solidFill>
                <a:latin typeface="华文中宋" pitchFamily="2" charset="-122"/>
                <a:ea typeface="华文中宋" pitchFamily="2" charset="-122"/>
              </a:rPr>
              <a:t>今：</a:t>
            </a:r>
            <a:r>
              <a:rPr lang="zh-CN" altLang="en-US" sz="2400">
                <a:solidFill>
                  <a:srgbClr val="000000"/>
                </a:solidFill>
                <a:latin typeface="华文中宋" pitchFamily="2" charset="-122"/>
                <a:ea typeface="华文中宋" pitchFamily="2" charset="-122"/>
              </a:rPr>
              <a:t>妻子的父亲</a:t>
            </a:r>
            <a:endParaRPr lang="zh-CN" altLang="en-US" sz="2400" b="0">
              <a:latin typeface="华文中宋" pitchFamily="2" charset="-122"/>
              <a:ea typeface="华文中宋" pitchFamily="2" charset="-122"/>
            </a:endParaRPr>
          </a:p>
        </p:txBody>
      </p:sp>
      <p:sp>
        <p:nvSpPr>
          <p:cNvPr id="5" name="矩形 4"/>
          <p:cNvSpPr>
            <a:spLocks noChangeArrowheads="1"/>
          </p:cNvSpPr>
          <p:nvPr/>
        </p:nvSpPr>
        <p:spPr bwMode="auto">
          <a:xfrm>
            <a:off x="3071813" y="2000250"/>
            <a:ext cx="3639138" cy="461665"/>
          </a:xfrm>
          <a:prstGeom prst="rect">
            <a:avLst/>
          </a:prstGeom>
          <a:noFill/>
          <a:ln w="9525">
            <a:noFill/>
            <a:miter lim="800000"/>
            <a:headEnd/>
            <a:tailEnd/>
          </a:ln>
        </p:spPr>
        <p:txBody>
          <a:bodyPr wrap="none">
            <a:spAutoFit/>
          </a:bodyPr>
          <a:lstStyle/>
          <a:p>
            <a:pPr>
              <a:spcBef>
                <a:spcPct val="0"/>
              </a:spcBef>
            </a:pPr>
            <a:r>
              <a:rPr lang="zh-CN" altLang="en-US" sz="2400">
                <a:solidFill>
                  <a:srgbClr val="9933FF"/>
                </a:solidFill>
                <a:latin typeface="华文中宋" pitchFamily="2" charset="-122"/>
                <a:ea typeface="华文中宋" pitchFamily="2" charset="-122"/>
              </a:rPr>
              <a:t>古：</a:t>
            </a:r>
            <a:r>
              <a:rPr lang="zh-CN" altLang="en-US" sz="2400">
                <a:solidFill>
                  <a:srgbClr val="000000"/>
                </a:solidFill>
                <a:latin typeface="华文中宋" pitchFamily="2" charset="-122"/>
                <a:ea typeface="华文中宋" pitchFamily="2" charset="-122"/>
              </a:rPr>
              <a:t>第二天       </a:t>
            </a:r>
            <a:r>
              <a:rPr lang="zh-CN" altLang="en-US" sz="2400">
                <a:solidFill>
                  <a:srgbClr val="9933FF"/>
                </a:solidFill>
                <a:latin typeface="华文中宋" pitchFamily="2" charset="-122"/>
                <a:ea typeface="华文中宋" pitchFamily="2" charset="-122"/>
              </a:rPr>
              <a:t>今：</a:t>
            </a:r>
            <a:r>
              <a:rPr lang="zh-CN" altLang="en-US" sz="2400">
                <a:solidFill>
                  <a:srgbClr val="000000"/>
                </a:solidFill>
                <a:latin typeface="华文中宋" pitchFamily="2" charset="-122"/>
                <a:ea typeface="华文中宋" pitchFamily="2" charset="-122"/>
              </a:rPr>
              <a:t>明天</a:t>
            </a:r>
            <a:endParaRPr lang="zh-CN" altLang="en-US" sz="2400" b="0">
              <a:latin typeface="华文中宋" pitchFamily="2" charset="-122"/>
              <a:ea typeface="华文中宋" pitchFamily="2" charset="-122"/>
            </a:endParaRPr>
          </a:p>
        </p:txBody>
      </p:sp>
      <p:sp>
        <p:nvSpPr>
          <p:cNvPr id="7" name="矩形 6"/>
          <p:cNvSpPr>
            <a:spLocks noChangeArrowheads="1"/>
          </p:cNvSpPr>
          <p:nvPr/>
        </p:nvSpPr>
        <p:spPr bwMode="auto">
          <a:xfrm>
            <a:off x="3500438" y="2714625"/>
            <a:ext cx="4929214" cy="1200329"/>
          </a:xfrm>
          <a:prstGeom prst="rect">
            <a:avLst/>
          </a:prstGeom>
          <a:noFill/>
          <a:ln w="9525">
            <a:noFill/>
            <a:miter lim="800000"/>
            <a:headEnd/>
            <a:tailEnd/>
          </a:ln>
        </p:spPr>
        <p:txBody>
          <a:bodyPr wrap="square">
            <a:spAutoFit/>
          </a:bodyPr>
          <a:lstStyle/>
          <a:p>
            <a:pPr marL="342900" indent="-342900"/>
            <a:r>
              <a:rPr lang="zh-CN" altLang="en-US" sz="2400" dirty="0">
                <a:solidFill>
                  <a:srgbClr val="9933FF"/>
                </a:solidFill>
                <a:latin typeface="华文中宋" pitchFamily="2" charset="-122"/>
                <a:ea typeface="华文中宋" pitchFamily="2" charset="-122"/>
              </a:rPr>
              <a:t>古：</a:t>
            </a:r>
            <a:r>
              <a:rPr lang="zh-CN" altLang="en-US" sz="2400" dirty="0">
                <a:solidFill>
                  <a:srgbClr val="000000"/>
                </a:solidFill>
                <a:latin typeface="华文中宋" pitchFamily="2" charset="-122"/>
                <a:ea typeface="华文中宋" pitchFamily="2" charset="-122"/>
              </a:rPr>
              <a:t>违背了臣对君应当秉持的政教伦理原则。  </a:t>
            </a:r>
          </a:p>
          <a:p>
            <a:pPr marL="342900" indent="-342900"/>
            <a:r>
              <a:rPr lang="zh-CN" altLang="en-US" sz="2400" dirty="0">
                <a:solidFill>
                  <a:srgbClr val="9933FF"/>
                </a:solidFill>
                <a:latin typeface="华文中宋" pitchFamily="2" charset="-122"/>
                <a:ea typeface="华文中宋" pitchFamily="2" charset="-122"/>
              </a:rPr>
              <a:t>今：</a:t>
            </a:r>
            <a:r>
              <a:rPr lang="zh-CN" altLang="en-US" sz="2400" dirty="0">
                <a:solidFill>
                  <a:srgbClr val="000000"/>
                </a:solidFill>
                <a:latin typeface="华文中宋" pitchFamily="2" charset="-122"/>
                <a:ea typeface="华文中宋" pitchFamily="2" charset="-122"/>
              </a:rPr>
              <a:t>没有义气</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1"/>
          <p:cNvSpPr>
            <a:spLocks noChangeArrowheads="1"/>
          </p:cNvSpPr>
          <p:nvPr/>
        </p:nvSpPr>
        <p:spPr bwMode="auto">
          <a:xfrm>
            <a:off x="952410" y="1268413"/>
            <a:ext cx="6429375" cy="5016758"/>
          </a:xfrm>
          <a:prstGeom prst="rect">
            <a:avLst/>
          </a:prstGeom>
          <a:noFill/>
          <a:ln w="9525">
            <a:noFill/>
            <a:miter lim="800000"/>
            <a:headEnd/>
            <a:tailEnd/>
          </a:ln>
        </p:spPr>
        <p:txBody>
          <a:bodyPr anchor="ctr">
            <a:spAutoFit/>
          </a:bodyPr>
          <a:lstStyle/>
          <a:p>
            <a:pPr marL="342900" indent="-342900"/>
            <a:r>
              <a:rPr lang="zh-CN" altLang="en-US" sz="3200" dirty="0">
                <a:latin typeface="黑体" pitchFamily="49" charset="-122"/>
                <a:ea typeface="黑体" pitchFamily="49" charset="-122"/>
              </a:rPr>
              <a:t>（</a:t>
            </a:r>
            <a:r>
              <a:rPr lang="en-US" altLang="zh-CN" sz="3200" dirty="0">
                <a:latin typeface="黑体" pitchFamily="49" charset="-122"/>
                <a:ea typeface="黑体" pitchFamily="49" charset="-122"/>
              </a:rPr>
              <a:t>1</a:t>
            </a:r>
            <a:r>
              <a:rPr lang="zh-CN" altLang="en-US" sz="3200" dirty="0">
                <a:latin typeface="黑体" pitchFamily="49" charset="-122"/>
                <a:ea typeface="黑体" pitchFamily="49" charset="-122"/>
              </a:rPr>
              <a:t>）子路从而</a:t>
            </a:r>
            <a:r>
              <a:rPr lang="zh-CN" altLang="en-US" sz="3200" dirty="0">
                <a:solidFill>
                  <a:srgbClr val="FF0000"/>
                </a:solidFill>
                <a:latin typeface="黑体" pitchFamily="49" charset="-122"/>
                <a:ea typeface="黑体" pitchFamily="49" charset="-122"/>
              </a:rPr>
              <a:t>后</a:t>
            </a:r>
          </a:p>
          <a:p>
            <a:pPr marL="342900" indent="-342900"/>
            <a:r>
              <a:rPr lang="zh-CN" altLang="en-US" sz="3200" dirty="0">
                <a:latin typeface="黑体" pitchFamily="49" charset="-122"/>
                <a:ea typeface="黑体" pitchFamily="49" charset="-122"/>
              </a:rPr>
              <a:t>（</a:t>
            </a:r>
            <a:r>
              <a:rPr lang="en-US" altLang="zh-CN" sz="3200" dirty="0">
                <a:latin typeface="黑体" pitchFamily="49" charset="-122"/>
                <a:ea typeface="黑体" pitchFamily="49" charset="-122"/>
              </a:rPr>
              <a:t>2</a:t>
            </a:r>
            <a:r>
              <a:rPr lang="zh-CN" altLang="en-US" sz="3200" dirty="0">
                <a:latin typeface="黑体" pitchFamily="49" charset="-122"/>
                <a:ea typeface="黑体" pitchFamily="49" charset="-122"/>
              </a:rPr>
              <a:t>）孔子</a:t>
            </a:r>
            <a:r>
              <a:rPr lang="zh-CN" altLang="en-US" sz="3200" dirty="0">
                <a:solidFill>
                  <a:srgbClr val="FF0000"/>
                </a:solidFill>
                <a:latin typeface="黑体" pitchFamily="49" charset="-122"/>
                <a:ea typeface="黑体" pitchFamily="49" charset="-122"/>
              </a:rPr>
              <a:t>下</a:t>
            </a:r>
          </a:p>
          <a:p>
            <a:pPr marL="342900" indent="-342900"/>
            <a:r>
              <a:rPr lang="zh-CN" altLang="en-US" sz="3200" dirty="0">
                <a:latin typeface="黑体" pitchFamily="49" charset="-122"/>
                <a:ea typeface="黑体" pitchFamily="49" charset="-122"/>
              </a:rPr>
              <a:t>（</a:t>
            </a:r>
            <a:r>
              <a:rPr lang="en-US" altLang="zh-CN" sz="3200" dirty="0">
                <a:latin typeface="黑体" pitchFamily="49" charset="-122"/>
                <a:ea typeface="黑体" pitchFamily="49" charset="-122"/>
              </a:rPr>
              <a:t>3</a:t>
            </a:r>
            <a:r>
              <a:rPr lang="zh-CN" altLang="en-US" sz="3200" dirty="0">
                <a:latin typeface="黑体" pitchFamily="49" charset="-122"/>
                <a:ea typeface="黑体" pitchFamily="49" charset="-122"/>
              </a:rPr>
              <a:t>）</a:t>
            </a:r>
            <a:r>
              <a:rPr lang="zh-CN" altLang="en-US" sz="3200" dirty="0">
                <a:solidFill>
                  <a:srgbClr val="FF0000"/>
                </a:solidFill>
                <a:latin typeface="黑体" pitchFamily="49" charset="-122"/>
                <a:ea typeface="黑体" pitchFamily="49" charset="-122"/>
              </a:rPr>
              <a:t>植</a:t>
            </a:r>
            <a:r>
              <a:rPr lang="zh-CN" altLang="en-US" sz="3200" dirty="0">
                <a:latin typeface="黑体" pitchFamily="49" charset="-122"/>
                <a:ea typeface="黑体" pitchFamily="49" charset="-122"/>
              </a:rPr>
              <a:t>其杖而芸</a:t>
            </a:r>
          </a:p>
          <a:p>
            <a:pPr marL="342900" indent="-342900"/>
            <a:r>
              <a:rPr lang="zh-CN" altLang="en-US" sz="3200" dirty="0">
                <a:latin typeface="黑体" pitchFamily="49" charset="-122"/>
                <a:ea typeface="黑体" pitchFamily="49" charset="-122"/>
              </a:rPr>
              <a:t>（</a:t>
            </a:r>
            <a:r>
              <a:rPr lang="en-US" altLang="zh-CN" sz="3200" dirty="0">
                <a:latin typeface="黑体" pitchFamily="49" charset="-122"/>
                <a:ea typeface="黑体" pitchFamily="49" charset="-122"/>
              </a:rPr>
              <a:t>4</a:t>
            </a:r>
            <a:r>
              <a:rPr lang="zh-CN" altLang="en-US" sz="3200" dirty="0">
                <a:latin typeface="黑体" pitchFamily="49" charset="-122"/>
                <a:ea typeface="黑体" pitchFamily="49" charset="-122"/>
              </a:rPr>
              <a:t>）</a:t>
            </a:r>
            <a:r>
              <a:rPr lang="zh-CN" altLang="en-US" sz="3200" dirty="0">
                <a:solidFill>
                  <a:srgbClr val="FF0000"/>
                </a:solidFill>
                <a:latin typeface="黑体" pitchFamily="49" charset="-122"/>
                <a:ea typeface="黑体" pitchFamily="49" charset="-122"/>
              </a:rPr>
              <a:t>止</a:t>
            </a:r>
            <a:r>
              <a:rPr lang="zh-CN" altLang="en-US" sz="3200" dirty="0">
                <a:latin typeface="黑体" pitchFamily="49" charset="-122"/>
                <a:ea typeface="黑体" pitchFamily="49" charset="-122"/>
              </a:rPr>
              <a:t>子路宿</a:t>
            </a:r>
          </a:p>
          <a:p>
            <a:pPr marL="342900" indent="-342900"/>
            <a:r>
              <a:rPr lang="zh-CN" altLang="en-US" sz="3200" dirty="0">
                <a:latin typeface="黑体" pitchFamily="49" charset="-122"/>
                <a:ea typeface="黑体" pitchFamily="49" charset="-122"/>
              </a:rPr>
              <a:t>（</a:t>
            </a:r>
            <a:r>
              <a:rPr lang="en-US" altLang="zh-CN" sz="3200" dirty="0">
                <a:latin typeface="黑体" pitchFamily="49" charset="-122"/>
                <a:ea typeface="黑体" pitchFamily="49" charset="-122"/>
              </a:rPr>
              <a:t>5</a:t>
            </a:r>
            <a:r>
              <a:rPr lang="zh-CN" altLang="en-US" sz="3200" dirty="0">
                <a:latin typeface="黑体" pitchFamily="49" charset="-122"/>
                <a:ea typeface="黑体" pitchFamily="49" charset="-122"/>
              </a:rPr>
              <a:t>）不</a:t>
            </a:r>
            <a:r>
              <a:rPr lang="zh-CN" altLang="en-US" sz="3200" dirty="0">
                <a:solidFill>
                  <a:srgbClr val="FF0000"/>
                </a:solidFill>
                <a:latin typeface="黑体" pitchFamily="49" charset="-122"/>
                <a:ea typeface="黑体" pitchFamily="49" charset="-122"/>
              </a:rPr>
              <a:t>仕</a:t>
            </a:r>
            <a:r>
              <a:rPr lang="zh-CN" altLang="en-US" sz="3200" dirty="0">
                <a:latin typeface="黑体" pitchFamily="49" charset="-122"/>
                <a:ea typeface="黑体" pitchFamily="49" charset="-122"/>
              </a:rPr>
              <a:t>无义</a:t>
            </a:r>
          </a:p>
          <a:p>
            <a:pPr marL="342900" indent="-342900"/>
            <a:r>
              <a:rPr lang="zh-CN" altLang="en-US" sz="3200" dirty="0">
                <a:latin typeface="黑体" pitchFamily="49" charset="-122"/>
                <a:ea typeface="黑体" pitchFamily="49" charset="-122"/>
              </a:rPr>
              <a:t>（</a:t>
            </a:r>
            <a:r>
              <a:rPr lang="en-US" altLang="zh-CN" sz="3200" dirty="0">
                <a:latin typeface="黑体" pitchFamily="49" charset="-122"/>
                <a:ea typeface="黑体" pitchFamily="49" charset="-122"/>
              </a:rPr>
              <a:t>6</a:t>
            </a:r>
            <a:r>
              <a:rPr lang="zh-CN" altLang="en-US" sz="3200" dirty="0">
                <a:latin typeface="黑体" pitchFamily="49" charset="-122"/>
                <a:ea typeface="黑体" pitchFamily="49" charset="-122"/>
              </a:rPr>
              <a:t>）欲</a:t>
            </a:r>
            <a:r>
              <a:rPr lang="zh-CN" altLang="en-US" sz="3200" dirty="0">
                <a:solidFill>
                  <a:srgbClr val="FF0000"/>
                </a:solidFill>
                <a:latin typeface="黑体" pitchFamily="49" charset="-122"/>
                <a:ea typeface="黑体" pitchFamily="49" charset="-122"/>
              </a:rPr>
              <a:t>洁</a:t>
            </a:r>
            <a:r>
              <a:rPr lang="zh-CN" altLang="en-US" sz="3200" dirty="0">
                <a:latin typeface="黑体" pitchFamily="49" charset="-122"/>
                <a:ea typeface="黑体" pitchFamily="49" charset="-122"/>
              </a:rPr>
              <a:t>其身</a:t>
            </a:r>
          </a:p>
          <a:p>
            <a:pPr marL="342900" indent="-342900"/>
            <a:r>
              <a:rPr lang="zh-CN" altLang="en-US" sz="3200" dirty="0">
                <a:latin typeface="黑体" pitchFamily="49" charset="-122"/>
                <a:ea typeface="黑体" pitchFamily="49" charset="-122"/>
              </a:rPr>
              <a:t>（</a:t>
            </a:r>
            <a:r>
              <a:rPr lang="en-US" altLang="zh-CN" sz="3200" dirty="0">
                <a:latin typeface="黑体" pitchFamily="49" charset="-122"/>
                <a:ea typeface="黑体" pitchFamily="49" charset="-122"/>
              </a:rPr>
              <a:t>7</a:t>
            </a:r>
            <a:r>
              <a:rPr lang="zh-CN" altLang="en-US" sz="3200" dirty="0">
                <a:latin typeface="黑体" pitchFamily="49" charset="-122"/>
                <a:ea typeface="黑体" pitchFamily="49" charset="-122"/>
              </a:rPr>
              <a:t>）</a:t>
            </a:r>
            <a:r>
              <a:rPr lang="zh-CN" altLang="en-US" sz="3200" dirty="0">
                <a:solidFill>
                  <a:srgbClr val="FF0000"/>
                </a:solidFill>
                <a:latin typeface="黑体" pitchFamily="49" charset="-122"/>
                <a:ea typeface="黑体" pitchFamily="49" charset="-122"/>
              </a:rPr>
              <a:t>歌</a:t>
            </a:r>
            <a:r>
              <a:rPr lang="zh-CN" altLang="en-US" sz="3200" dirty="0">
                <a:latin typeface="黑体" pitchFamily="49" charset="-122"/>
                <a:ea typeface="黑体" pitchFamily="49" charset="-122"/>
              </a:rPr>
              <a:t>而过孔子</a:t>
            </a:r>
          </a:p>
          <a:p>
            <a:pPr marL="342900" indent="-342900"/>
            <a:r>
              <a:rPr lang="zh-CN" altLang="en-US" sz="3200" dirty="0">
                <a:latin typeface="黑体" pitchFamily="49" charset="-122"/>
                <a:ea typeface="黑体" pitchFamily="49" charset="-122"/>
              </a:rPr>
              <a:t>（</a:t>
            </a:r>
            <a:r>
              <a:rPr lang="en-US" altLang="zh-CN" sz="3200" dirty="0">
                <a:latin typeface="黑体" pitchFamily="49" charset="-122"/>
                <a:ea typeface="黑体" pitchFamily="49" charset="-122"/>
              </a:rPr>
              <a:t>8</a:t>
            </a:r>
            <a:r>
              <a:rPr lang="zh-CN" altLang="en-US" sz="3200" dirty="0">
                <a:latin typeface="黑体" pitchFamily="49" charset="-122"/>
                <a:ea typeface="黑体" pitchFamily="49" charset="-122"/>
              </a:rPr>
              <a:t>）而</a:t>
            </a:r>
            <a:r>
              <a:rPr lang="zh-CN" altLang="en-US" sz="3200" dirty="0">
                <a:solidFill>
                  <a:srgbClr val="FF0000"/>
                </a:solidFill>
                <a:latin typeface="黑体" pitchFamily="49" charset="-122"/>
                <a:ea typeface="黑体" pitchFamily="49" charset="-122"/>
              </a:rPr>
              <a:t>乱</a:t>
            </a:r>
            <a:r>
              <a:rPr lang="zh-CN" altLang="en-US" sz="3200" dirty="0">
                <a:latin typeface="黑体" pitchFamily="49" charset="-122"/>
                <a:ea typeface="黑体" pitchFamily="49" charset="-122"/>
              </a:rPr>
              <a:t>大伦</a:t>
            </a:r>
          </a:p>
          <a:p>
            <a:pPr marL="342900" indent="-342900"/>
            <a:r>
              <a:rPr lang="zh-CN" altLang="en-US" sz="3200" dirty="0">
                <a:latin typeface="黑体" pitchFamily="49" charset="-122"/>
                <a:ea typeface="黑体" pitchFamily="49" charset="-122"/>
              </a:rPr>
              <a:t>（</a:t>
            </a:r>
            <a:r>
              <a:rPr lang="en-US" altLang="zh-CN" sz="3200" dirty="0">
                <a:latin typeface="黑体" pitchFamily="49" charset="-122"/>
                <a:ea typeface="黑体" pitchFamily="49" charset="-122"/>
              </a:rPr>
              <a:t>9</a:t>
            </a:r>
            <a:r>
              <a:rPr lang="zh-CN" altLang="en-US" sz="3200" dirty="0">
                <a:latin typeface="黑体" pitchFamily="49" charset="-122"/>
                <a:ea typeface="黑体" pitchFamily="49" charset="-122"/>
              </a:rPr>
              <a:t>）杀鸡为黍而</a:t>
            </a:r>
            <a:r>
              <a:rPr lang="zh-CN" altLang="en-US" sz="3200" dirty="0">
                <a:solidFill>
                  <a:srgbClr val="FF0000"/>
                </a:solidFill>
                <a:latin typeface="黑体" pitchFamily="49" charset="-122"/>
                <a:ea typeface="黑体" pitchFamily="49" charset="-122"/>
              </a:rPr>
              <a:t>食</a:t>
            </a:r>
            <a:r>
              <a:rPr lang="zh-CN" altLang="en-US" sz="3200" dirty="0">
                <a:latin typeface="黑体" pitchFamily="49" charset="-122"/>
                <a:ea typeface="黑体" pitchFamily="49" charset="-122"/>
              </a:rPr>
              <a:t>之</a:t>
            </a:r>
          </a:p>
          <a:p>
            <a:pPr marL="342900" indent="-342900" eaLnBrk="0" hangingPunct="0">
              <a:spcBef>
                <a:spcPct val="0"/>
              </a:spcBef>
            </a:pPr>
            <a:endParaRPr lang="en-US" altLang="zh-CN" sz="3200" b="0" dirty="0">
              <a:latin typeface="黑体" pitchFamily="49" charset="-122"/>
              <a:ea typeface="黑体" pitchFamily="49" charset="-122"/>
            </a:endParaRPr>
          </a:p>
        </p:txBody>
      </p:sp>
      <p:sp>
        <p:nvSpPr>
          <p:cNvPr id="3" name="矩形 2"/>
          <p:cNvSpPr/>
          <p:nvPr/>
        </p:nvSpPr>
        <p:spPr>
          <a:xfrm>
            <a:off x="3000375" y="285750"/>
            <a:ext cx="2243138" cy="708025"/>
          </a:xfrm>
          <a:prstGeom prst="rect">
            <a:avLst/>
          </a:prstGeom>
        </p:spPr>
        <p:txBody>
          <a:bodyPr wrap="none">
            <a:spAutoFit/>
          </a:bodyPr>
          <a:lstStyle/>
          <a:p>
            <a:pPr marL="342900" indent="-342900">
              <a:defRPr/>
            </a:pPr>
            <a:r>
              <a:rPr lang="zh-CN" altLang="en-US" sz="4000" dirty="0">
                <a:solidFill>
                  <a:srgbClr val="FF0000"/>
                </a:solidFill>
                <a:effectLst>
                  <a:outerShdw blurRad="38100" dist="38100" dir="2700000" algn="tl">
                    <a:srgbClr val="000000">
                      <a:alpha val="43137"/>
                    </a:srgbClr>
                  </a:outerShdw>
                </a:effectLst>
                <a:latin typeface="黑体" pitchFamily="2" charset="-122"/>
                <a:ea typeface="黑体" pitchFamily="2" charset="-122"/>
              </a:rPr>
              <a:t>词类活用</a:t>
            </a:r>
          </a:p>
        </p:txBody>
      </p:sp>
      <p:sp>
        <p:nvSpPr>
          <p:cNvPr id="4" name="矩形 3"/>
          <p:cNvSpPr>
            <a:spLocks noChangeArrowheads="1"/>
          </p:cNvSpPr>
          <p:nvPr/>
        </p:nvSpPr>
        <p:spPr bwMode="auto">
          <a:xfrm>
            <a:off x="4524278" y="1285875"/>
            <a:ext cx="3262432" cy="461665"/>
          </a:xfrm>
          <a:prstGeom prst="rect">
            <a:avLst/>
          </a:prstGeom>
          <a:noFill/>
          <a:ln w="9525">
            <a:noFill/>
            <a:miter lim="800000"/>
            <a:headEnd/>
            <a:tailEnd/>
          </a:ln>
        </p:spPr>
        <p:txBody>
          <a:bodyPr wrap="none">
            <a:spAutoFit/>
          </a:bodyPr>
          <a:lstStyle/>
          <a:p>
            <a:pPr>
              <a:spcBef>
                <a:spcPct val="0"/>
              </a:spcBef>
            </a:pPr>
            <a:r>
              <a:rPr lang="zh-CN" altLang="en-US" sz="2400" dirty="0">
                <a:solidFill>
                  <a:srgbClr val="3333CC"/>
                </a:solidFill>
                <a:latin typeface="华文中宋" pitchFamily="2" charset="-122"/>
                <a:ea typeface="华文中宋" pitchFamily="2" charset="-122"/>
              </a:rPr>
              <a:t>名词作动词，落在后面</a:t>
            </a:r>
            <a:endParaRPr lang="zh-CN" altLang="en-US" sz="2400" b="0" dirty="0">
              <a:solidFill>
                <a:srgbClr val="3333CC"/>
              </a:solidFill>
              <a:latin typeface="华文中宋" pitchFamily="2" charset="-122"/>
              <a:ea typeface="华文中宋" pitchFamily="2" charset="-122"/>
            </a:endParaRPr>
          </a:p>
        </p:txBody>
      </p:sp>
      <p:sp>
        <p:nvSpPr>
          <p:cNvPr id="5" name="矩形 4"/>
          <p:cNvSpPr>
            <a:spLocks noChangeArrowheads="1"/>
          </p:cNvSpPr>
          <p:nvPr/>
        </p:nvSpPr>
        <p:spPr bwMode="auto">
          <a:xfrm>
            <a:off x="3595584" y="1824327"/>
            <a:ext cx="2646878" cy="461665"/>
          </a:xfrm>
          <a:prstGeom prst="rect">
            <a:avLst/>
          </a:prstGeom>
          <a:noFill/>
          <a:ln w="9525">
            <a:noFill/>
            <a:miter lim="800000"/>
            <a:headEnd/>
            <a:tailEnd/>
          </a:ln>
        </p:spPr>
        <p:txBody>
          <a:bodyPr wrap="none">
            <a:spAutoFit/>
          </a:bodyPr>
          <a:lstStyle/>
          <a:p>
            <a:pPr>
              <a:spcBef>
                <a:spcPct val="0"/>
              </a:spcBef>
            </a:pPr>
            <a:r>
              <a:rPr lang="zh-CN" altLang="en-US" sz="2400" dirty="0">
                <a:solidFill>
                  <a:srgbClr val="3333CC"/>
                </a:solidFill>
                <a:latin typeface="华文中宋" pitchFamily="2" charset="-122"/>
                <a:ea typeface="华文中宋" pitchFamily="2" charset="-122"/>
              </a:rPr>
              <a:t>名词作动词，下车</a:t>
            </a:r>
            <a:endParaRPr lang="zh-CN" altLang="en-US" sz="2400" b="0" dirty="0">
              <a:solidFill>
                <a:srgbClr val="3333CC"/>
              </a:solidFill>
              <a:latin typeface="华文中宋" pitchFamily="2" charset="-122"/>
              <a:ea typeface="华文中宋" pitchFamily="2" charset="-122"/>
            </a:endParaRPr>
          </a:p>
        </p:txBody>
      </p:sp>
      <p:sp>
        <p:nvSpPr>
          <p:cNvPr id="6" name="矩形 5"/>
          <p:cNvSpPr>
            <a:spLocks noChangeArrowheads="1"/>
          </p:cNvSpPr>
          <p:nvPr/>
        </p:nvSpPr>
        <p:spPr bwMode="auto">
          <a:xfrm>
            <a:off x="4309964" y="2357430"/>
            <a:ext cx="800219" cy="461665"/>
          </a:xfrm>
          <a:prstGeom prst="rect">
            <a:avLst/>
          </a:prstGeom>
          <a:noFill/>
          <a:ln w="9525">
            <a:noFill/>
            <a:miter lim="800000"/>
            <a:headEnd/>
            <a:tailEnd/>
          </a:ln>
        </p:spPr>
        <p:txBody>
          <a:bodyPr wrap="none">
            <a:spAutoFit/>
          </a:bodyPr>
          <a:lstStyle/>
          <a:p>
            <a:pPr>
              <a:spcBef>
                <a:spcPct val="0"/>
              </a:spcBef>
            </a:pPr>
            <a:r>
              <a:rPr lang="zh-CN" altLang="en-US" sz="2400" dirty="0">
                <a:solidFill>
                  <a:srgbClr val="3333CC"/>
                </a:solidFill>
                <a:latin typeface="华文中宋" pitchFamily="2" charset="-122"/>
                <a:ea typeface="华文中宋" pitchFamily="2" charset="-122"/>
              </a:rPr>
              <a:t>使动</a:t>
            </a:r>
            <a:endParaRPr lang="zh-CN" altLang="en-US" sz="2400" b="0" dirty="0">
              <a:solidFill>
                <a:srgbClr val="3333CC"/>
              </a:solidFill>
              <a:latin typeface="华文中宋" pitchFamily="2" charset="-122"/>
              <a:ea typeface="华文中宋" pitchFamily="2" charset="-122"/>
            </a:endParaRPr>
          </a:p>
        </p:txBody>
      </p:sp>
      <p:sp>
        <p:nvSpPr>
          <p:cNvPr id="7" name="矩形 6"/>
          <p:cNvSpPr>
            <a:spLocks noChangeArrowheads="1"/>
          </p:cNvSpPr>
          <p:nvPr/>
        </p:nvSpPr>
        <p:spPr bwMode="auto">
          <a:xfrm>
            <a:off x="3809898" y="2857496"/>
            <a:ext cx="800219" cy="461665"/>
          </a:xfrm>
          <a:prstGeom prst="rect">
            <a:avLst/>
          </a:prstGeom>
          <a:noFill/>
          <a:ln w="9525">
            <a:noFill/>
            <a:miter lim="800000"/>
            <a:headEnd/>
            <a:tailEnd/>
          </a:ln>
        </p:spPr>
        <p:txBody>
          <a:bodyPr wrap="none">
            <a:spAutoFit/>
          </a:bodyPr>
          <a:lstStyle/>
          <a:p>
            <a:pPr>
              <a:spcBef>
                <a:spcPct val="0"/>
              </a:spcBef>
            </a:pPr>
            <a:r>
              <a:rPr lang="zh-CN" altLang="en-US" sz="2400" dirty="0">
                <a:solidFill>
                  <a:srgbClr val="3333CC"/>
                </a:solidFill>
                <a:latin typeface="华文中宋" pitchFamily="2" charset="-122"/>
                <a:ea typeface="华文中宋" pitchFamily="2" charset="-122"/>
              </a:rPr>
              <a:t>使动</a:t>
            </a:r>
            <a:endParaRPr lang="zh-CN" altLang="en-US" sz="2400" b="0" dirty="0">
              <a:solidFill>
                <a:srgbClr val="3333CC"/>
              </a:solidFill>
              <a:latin typeface="华文中宋" pitchFamily="2" charset="-122"/>
              <a:ea typeface="华文中宋" pitchFamily="2" charset="-122"/>
            </a:endParaRPr>
          </a:p>
        </p:txBody>
      </p:sp>
      <p:sp>
        <p:nvSpPr>
          <p:cNvPr id="8" name="矩形 7"/>
          <p:cNvSpPr>
            <a:spLocks noChangeArrowheads="1"/>
          </p:cNvSpPr>
          <p:nvPr/>
        </p:nvSpPr>
        <p:spPr bwMode="auto">
          <a:xfrm>
            <a:off x="3724059" y="3824591"/>
            <a:ext cx="800219" cy="461665"/>
          </a:xfrm>
          <a:prstGeom prst="rect">
            <a:avLst/>
          </a:prstGeom>
          <a:noFill/>
          <a:ln w="9525">
            <a:noFill/>
            <a:miter lim="800000"/>
            <a:headEnd/>
            <a:tailEnd/>
          </a:ln>
        </p:spPr>
        <p:txBody>
          <a:bodyPr wrap="none">
            <a:spAutoFit/>
          </a:bodyPr>
          <a:lstStyle/>
          <a:p>
            <a:pPr>
              <a:spcBef>
                <a:spcPct val="0"/>
              </a:spcBef>
            </a:pPr>
            <a:r>
              <a:rPr lang="zh-CN" altLang="en-US" sz="2400" dirty="0">
                <a:solidFill>
                  <a:srgbClr val="3333CC"/>
                </a:solidFill>
                <a:latin typeface="华文中宋" pitchFamily="2" charset="-122"/>
                <a:ea typeface="华文中宋" pitchFamily="2" charset="-122"/>
              </a:rPr>
              <a:t>使动</a:t>
            </a:r>
            <a:endParaRPr lang="zh-CN" altLang="en-US" sz="2400" b="0" dirty="0">
              <a:solidFill>
                <a:srgbClr val="3333CC"/>
              </a:solidFill>
              <a:latin typeface="华文中宋" pitchFamily="2" charset="-122"/>
              <a:ea typeface="华文中宋" pitchFamily="2" charset="-122"/>
            </a:endParaRPr>
          </a:p>
        </p:txBody>
      </p:sp>
      <p:sp>
        <p:nvSpPr>
          <p:cNvPr id="9" name="矩形 8"/>
          <p:cNvSpPr>
            <a:spLocks noChangeArrowheads="1"/>
          </p:cNvSpPr>
          <p:nvPr/>
        </p:nvSpPr>
        <p:spPr bwMode="auto">
          <a:xfrm>
            <a:off x="3809898" y="3357562"/>
            <a:ext cx="1723549" cy="461665"/>
          </a:xfrm>
          <a:prstGeom prst="rect">
            <a:avLst/>
          </a:prstGeom>
          <a:noFill/>
          <a:ln w="9525">
            <a:noFill/>
            <a:miter lim="800000"/>
            <a:headEnd/>
            <a:tailEnd/>
          </a:ln>
        </p:spPr>
        <p:txBody>
          <a:bodyPr wrap="none">
            <a:spAutoFit/>
          </a:bodyPr>
          <a:lstStyle/>
          <a:p>
            <a:pPr>
              <a:spcBef>
                <a:spcPct val="0"/>
              </a:spcBef>
            </a:pPr>
            <a:r>
              <a:rPr lang="zh-CN" altLang="en-US" sz="2400" dirty="0">
                <a:solidFill>
                  <a:srgbClr val="3333CC"/>
                </a:solidFill>
                <a:latin typeface="华文中宋" pitchFamily="2" charset="-122"/>
                <a:ea typeface="华文中宋" pitchFamily="2" charset="-122"/>
              </a:rPr>
              <a:t>名词作动词</a:t>
            </a:r>
            <a:endParaRPr lang="zh-CN" altLang="en-US" sz="2400" b="0" dirty="0">
              <a:solidFill>
                <a:srgbClr val="3333CC"/>
              </a:solidFill>
              <a:latin typeface="华文中宋" pitchFamily="2" charset="-122"/>
              <a:ea typeface="华文中宋" pitchFamily="2" charset="-122"/>
            </a:endParaRPr>
          </a:p>
        </p:txBody>
      </p:sp>
      <p:sp>
        <p:nvSpPr>
          <p:cNvPr id="10" name="矩形 9"/>
          <p:cNvSpPr>
            <a:spLocks noChangeArrowheads="1"/>
          </p:cNvSpPr>
          <p:nvPr/>
        </p:nvSpPr>
        <p:spPr bwMode="auto">
          <a:xfrm>
            <a:off x="4095650" y="4357694"/>
            <a:ext cx="1723549" cy="461665"/>
          </a:xfrm>
          <a:prstGeom prst="rect">
            <a:avLst/>
          </a:prstGeom>
          <a:noFill/>
          <a:ln w="9525">
            <a:noFill/>
            <a:miter lim="800000"/>
            <a:headEnd/>
            <a:tailEnd/>
          </a:ln>
        </p:spPr>
        <p:txBody>
          <a:bodyPr wrap="none">
            <a:spAutoFit/>
          </a:bodyPr>
          <a:lstStyle/>
          <a:p>
            <a:pPr>
              <a:spcBef>
                <a:spcPct val="0"/>
              </a:spcBef>
            </a:pPr>
            <a:r>
              <a:rPr lang="zh-CN" altLang="en-US" sz="2400" dirty="0">
                <a:solidFill>
                  <a:srgbClr val="3333CC"/>
                </a:solidFill>
                <a:latin typeface="华文中宋" pitchFamily="2" charset="-122"/>
                <a:ea typeface="华文中宋" pitchFamily="2" charset="-122"/>
              </a:rPr>
              <a:t>名词作动词</a:t>
            </a:r>
            <a:endParaRPr lang="zh-CN" altLang="en-US" sz="2400" b="0" dirty="0">
              <a:solidFill>
                <a:srgbClr val="3333CC"/>
              </a:solidFill>
              <a:latin typeface="华文中宋" pitchFamily="2" charset="-122"/>
              <a:ea typeface="华文中宋" pitchFamily="2" charset="-122"/>
            </a:endParaRPr>
          </a:p>
        </p:txBody>
      </p:sp>
      <p:sp>
        <p:nvSpPr>
          <p:cNvPr id="11" name="矩形 10"/>
          <p:cNvSpPr>
            <a:spLocks noChangeArrowheads="1"/>
          </p:cNvSpPr>
          <p:nvPr/>
        </p:nvSpPr>
        <p:spPr bwMode="auto">
          <a:xfrm>
            <a:off x="3738460" y="4786322"/>
            <a:ext cx="1723549" cy="461665"/>
          </a:xfrm>
          <a:prstGeom prst="rect">
            <a:avLst/>
          </a:prstGeom>
          <a:noFill/>
          <a:ln w="9525">
            <a:noFill/>
            <a:miter lim="800000"/>
            <a:headEnd/>
            <a:tailEnd/>
          </a:ln>
        </p:spPr>
        <p:txBody>
          <a:bodyPr wrap="none">
            <a:spAutoFit/>
          </a:bodyPr>
          <a:lstStyle/>
          <a:p>
            <a:pPr>
              <a:spcBef>
                <a:spcPct val="0"/>
              </a:spcBef>
            </a:pPr>
            <a:r>
              <a:rPr lang="zh-CN" altLang="en-US" sz="2400" dirty="0">
                <a:solidFill>
                  <a:srgbClr val="3333CC"/>
                </a:solidFill>
                <a:latin typeface="华文中宋" pitchFamily="2" charset="-122"/>
                <a:ea typeface="华文中宋" pitchFamily="2" charset="-122"/>
              </a:rPr>
              <a:t>形容词使动</a:t>
            </a:r>
            <a:endParaRPr lang="zh-CN" altLang="en-US" sz="2400" b="0" dirty="0">
              <a:solidFill>
                <a:srgbClr val="3333CC"/>
              </a:solidFill>
              <a:latin typeface="华文中宋" pitchFamily="2" charset="-122"/>
              <a:ea typeface="华文中宋" pitchFamily="2" charset="-122"/>
            </a:endParaRPr>
          </a:p>
        </p:txBody>
      </p:sp>
      <p:sp>
        <p:nvSpPr>
          <p:cNvPr id="12" name="矩形 11"/>
          <p:cNvSpPr>
            <a:spLocks noChangeArrowheads="1"/>
          </p:cNvSpPr>
          <p:nvPr/>
        </p:nvSpPr>
        <p:spPr bwMode="auto">
          <a:xfrm>
            <a:off x="4881468" y="5286388"/>
            <a:ext cx="1415772" cy="461665"/>
          </a:xfrm>
          <a:prstGeom prst="rect">
            <a:avLst/>
          </a:prstGeom>
          <a:noFill/>
          <a:ln w="9525">
            <a:noFill/>
            <a:miter lim="800000"/>
            <a:headEnd/>
            <a:tailEnd/>
          </a:ln>
        </p:spPr>
        <p:txBody>
          <a:bodyPr wrap="none">
            <a:spAutoFit/>
          </a:bodyPr>
          <a:lstStyle/>
          <a:p>
            <a:pPr>
              <a:spcBef>
                <a:spcPct val="0"/>
              </a:spcBef>
            </a:pPr>
            <a:r>
              <a:rPr lang="zh-CN" altLang="en-US" sz="2400" dirty="0">
                <a:solidFill>
                  <a:srgbClr val="3333CC"/>
                </a:solidFill>
                <a:latin typeface="华文中宋" pitchFamily="2" charset="-122"/>
                <a:ea typeface="华文中宋" pitchFamily="2" charset="-122"/>
              </a:rPr>
              <a:t>动词使动</a:t>
            </a:r>
            <a:endParaRPr lang="zh-CN" altLang="en-US" sz="2400" b="0" dirty="0">
              <a:solidFill>
                <a:srgbClr val="3333CC"/>
              </a:solidFill>
              <a:latin typeface="华文中宋" pitchFamily="2" charset="-122"/>
              <a:ea typeface="华文中宋"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642961" y="1285875"/>
            <a:ext cx="7358063" cy="4221669"/>
          </a:xfrm>
          <a:prstGeom prst="rect">
            <a:avLst/>
          </a:prstGeom>
          <a:noFill/>
          <a:ln w="9525">
            <a:noFill/>
            <a:miter lim="800000"/>
            <a:headEnd/>
            <a:tailEnd/>
          </a:ln>
          <a:effectLst/>
        </p:spPr>
        <p:txBody>
          <a:bodyPr anchor="ctr">
            <a:spAutoFit/>
          </a:bodyPr>
          <a:lstStyle/>
          <a:p>
            <a:pPr marL="342900" indent="-342900">
              <a:lnSpc>
                <a:spcPts val="4600"/>
              </a:lnSpc>
              <a:defRPr/>
            </a:pPr>
            <a:r>
              <a:rPr lang="zh-CN" sz="2800" dirty="0">
                <a:latin typeface="黑体" pitchFamily="2" charset="-122"/>
                <a:ea typeface="黑体" pitchFamily="2" charset="-122"/>
              </a:rPr>
              <a:t>（</a:t>
            </a:r>
            <a:r>
              <a:rPr lang="en-US" altLang="zh-CN" sz="2800" dirty="0">
                <a:latin typeface="黑体" pitchFamily="2" charset="-122"/>
                <a:ea typeface="黑体" pitchFamily="2" charset="-122"/>
              </a:rPr>
              <a:t>1</a:t>
            </a:r>
            <a:r>
              <a:rPr lang="zh-CN" altLang="en-US" sz="2800" dirty="0">
                <a:latin typeface="黑体" pitchFamily="2" charset="-122"/>
                <a:ea typeface="黑体" pitchFamily="2" charset="-122"/>
              </a:rPr>
              <a:t>）长沮、桀溺耦而耕</a:t>
            </a:r>
            <a:r>
              <a:rPr lang="en-US" altLang="zh-CN" sz="2800" dirty="0">
                <a:latin typeface="黑体" pitchFamily="2" charset="-122"/>
                <a:ea typeface="黑体" pitchFamily="2" charset="-122"/>
              </a:rPr>
              <a:t>/</a:t>
            </a:r>
            <a:r>
              <a:rPr lang="zh-CN" altLang="en-US" sz="2800" dirty="0">
                <a:latin typeface="黑体" pitchFamily="2" charset="-122"/>
                <a:ea typeface="黑体" pitchFamily="2" charset="-122"/>
              </a:rPr>
              <a:t>子路拱而立</a:t>
            </a:r>
            <a:endParaRPr lang="en-US" altLang="zh-CN" sz="2800" dirty="0">
              <a:latin typeface="黑体" pitchFamily="2" charset="-122"/>
              <a:ea typeface="黑体" pitchFamily="2" charset="-122"/>
            </a:endParaRPr>
          </a:p>
          <a:p>
            <a:pPr marL="342900" indent="-342900">
              <a:lnSpc>
                <a:spcPts val="4600"/>
              </a:lnSpc>
              <a:defRPr/>
            </a:pPr>
            <a:r>
              <a:rPr lang="zh-CN" altLang="en-US" sz="2800" dirty="0">
                <a:latin typeface="黑体" pitchFamily="2" charset="-122"/>
                <a:ea typeface="黑体" pitchFamily="2" charset="-122"/>
              </a:rPr>
              <a:t>（</a:t>
            </a:r>
            <a:r>
              <a:rPr lang="en-US" sz="2800" dirty="0">
                <a:latin typeface="黑体" pitchFamily="2" charset="-122"/>
                <a:ea typeface="黑体" pitchFamily="2" charset="-122"/>
              </a:rPr>
              <a:t>2</a:t>
            </a:r>
            <a:r>
              <a:rPr lang="zh-CN" altLang="en-US" sz="2800" dirty="0">
                <a:latin typeface="黑体" pitchFamily="2" charset="-122"/>
                <a:ea typeface="黑体" pitchFamily="2" charset="-122"/>
              </a:rPr>
              <a:t>）而谁与易之</a:t>
            </a:r>
          </a:p>
          <a:p>
            <a:pPr marL="342900" indent="-342900">
              <a:lnSpc>
                <a:spcPts val="4600"/>
              </a:lnSpc>
              <a:defRPr/>
            </a:pPr>
            <a:r>
              <a:rPr lang="zh-CN" altLang="en-US" sz="2800" dirty="0">
                <a:latin typeface="黑体" pitchFamily="2" charset="-122"/>
                <a:ea typeface="黑体" pitchFamily="2" charset="-122"/>
              </a:rPr>
              <a:t>（</a:t>
            </a:r>
            <a:r>
              <a:rPr lang="en-US" sz="2800" dirty="0">
                <a:latin typeface="黑体" pitchFamily="2" charset="-122"/>
                <a:ea typeface="黑体" pitchFamily="2" charset="-122"/>
              </a:rPr>
              <a:t>3</a:t>
            </a:r>
            <a:r>
              <a:rPr lang="zh-CN" altLang="en-US" sz="2800" dirty="0">
                <a:latin typeface="黑体" pitchFamily="2" charset="-122"/>
                <a:ea typeface="黑体" pitchFamily="2" charset="-122"/>
              </a:rPr>
              <a:t>）吾非斯人之徒与而谁与？</a:t>
            </a:r>
            <a:endParaRPr lang="zh-CN" sz="2800" b="0" dirty="0">
              <a:latin typeface="黑体" pitchFamily="2" charset="-122"/>
              <a:ea typeface="黑体" pitchFamily="2" charset="-122"/>
            </a:endParaRPr>
          </a:p>
          <a:p>
            <a:pPr marL="342900" indent="-342900">
              <a:lnSpc>
                <a:spcPts val="4600"/>
              </a:lnSpc>
              <a:defRPr/>
            </a:pPr>
            <a:r>
              <a:rPr lang="zh-CN" altLang="en-US" sz="2800" dirty="0">
                <a:latin typeface="黑体" pitchFamily="2" charset="-122"/>
                <a:ea typeface="黑体" pitchFamily="2" charset="-122"/>
              </a:rPr>
              <a:t>（</a:t>
            </a:r>
            <a:r>
              <a:rPr lang="en-US" sz="2800" dirty="0">
                <a:latin typeface="黑体" pitchFamily="2" charset="-122"/>
                <a:ea typeface="黑体" pitchFamily="2" charset="-122"/>
              </a:rPr>
              <a:t>4</a:t>
            </a:r>
            <a:r>
              <a:rPr lang="zh-CN" altLang="en-US" sz="2800" dirty="0">
                <a:latin typeface="黑体" pitchFamily="2" charset="-122"/>
                <a:ea typeface="黑体" pitchFamily="2" charset="-122"/>
              </a:rPr>
              <a:t>）已而、已而</a:t>
            </a:r>
            <a:endParaRPr lang="zh-CN" sz="2800" b="0" dirty="0">
              <a:latin typeface="黑体" pitchFamily="2" charset="-122"/>
              <a:ea typeface="黑体" pitchFamily="2" charset="-122"/>
            </a:endParaRPr>
          </a:p>
          <a:p>
            <a:pPr marL="342900" indent="-342900">
              <a:lnSpc>
                <a:spcPts val="4600"/>
              </a:lnSpc>
              <a:defRPr/>
            </a:pPr>
            <a:r>
              <a:rPr lang="zh-CN" altLang="en-US" sz="2800" dirty="0">
                <a:latin typeface="黑体" pitchFamily="2" charset="-122"/>
                <a:ea typeface="黑体" pitchFamily="2" charset="-122"/>
              </a:rPr>
              <a:t>（</a:t>
            </a:r>
            <a:r>
              <a:rPr lang="en-US" sz="2800" dirty="0">
                <a:latin typeface="黑体" pitchFamily="2" charset="-122"/>
                <a:ea typeface="黑体" pitchFamily="2" charset="-122"/>
              </a:rPr>
              <a:t>5</a:t>
            </a:r>
            <a:r>
              <a:rPr lang="zh-CN" altLang="en-US" sz="2800" dirty="0">
                <a:latin typeface="黑体" pitchFamily="2" charset="-122"/>
                <a:ea typeface="黑体" pitchFamily="2" charset="-122"/>
              </a:rPr>
              <a:t>）趋而避之</a:t>
            </a:r>
            <a:endParaRPr lang="zh-CN" sz="2800" b="0" dirty="0">
              <a:latin typeface="黑体" pitchFamily="2" charset="-122"/>
              <a:ea typeface="黑体" pitchFamily="2" charset="-122"/>
            </a:endParaRPr>
          </a:p>
          <a:p>
            <a:pPr fontAlgn="auto">
              <a:lnSpc>
                <a:spcPts val="4600"/>
              </a:lnSpc>
              <a:spcBef>
                <a:spcPts val="0"/>
              </a:spcBef>
              <a:spcAft>
                <a:spcPts val="0"/>
              </a:spcAft>
              <a:defRPr/>
            </a:pPr>
            <a:r>
              <a:rPr lang="zh-CN" altLang="en-US" sz="2800" dirty="0">
                <a:latin typeface="黑体" pitchFamily="2" charset="-122"/>
                <a:ea typeface="黑体" pitchFamily="2" charset="-122"/>
              </a:rPr>
              <a:t>（</a:t>
            </a:r>
            <a:r>
              <a:rPr lang="en-US" sz="2800" dirty="0">
                <a:latin typeface="黑体" pitchFamily="2" charset="-122"/>
                <a:ea typeface="黑体" pitchFamily="2" charset="-122"/>
              </a:rPr>
              <a:t>6</a:t>
            </a:r>
            <a:r>
              <a:rPr lang="zh-CN" altLang="en-US" sz="2800" dirty="0">
                <a:latin typeface="黑体" pitchFamily="2" charset="-122"/>
                <a:ea typeface="黑体" pitchFamily="2" charset="-122"/>
              </a:rPr>
              <a:t>）杀鸡为黍而食之</a:t>
            </a:r>
          </a:p>
          <a:p>
            <a:pPr fontAlgn="auto">
              <a:lnSpc>
                <a:spcPts val="4600"/>
              </a:lnSpc>
              <a:spcBef>
                <a:spcPts val="0"/>
              </a:spcBef>
              <a:spcAft>
                <a:spcPts val="0"/>
              </a:spcAft>
              <a:defRPr/>
            </a:pPr>
            <a:r>
              <a:rPr lang="zh-CN" altLang="en-US" sz="2800" dirty="0">
                <a:latin typeface="黑体" pitchFamily="2" charset="-122"/>
                <a:ea typeface="黑体" pitchFamily="2" charset="-122"/>
              </a:rPr>
              <a:t>（</a:t>
            </a:r>
            <a:r>
              <a:rPr lang="en-US" sz="2800" dirty="0">
                <a:latin typeface="黑体" pitchFamily="2" charset="-122"/>
                <a:ea typeface="黑体" pitchFamily="2" charset="-122"/>
              </a:rPr>
              <a:t>7</a:t>
            </a:r>
            <a:r>
              <a:rPr lang="zh-CN" altLang="en-US" sz="2800" dirty="0">
                <a:latin typeface="黑体" pitchFamily="2" charset="-122"/>
                <a:ea typeface="黑体" pitchFamily="2" charset="-122"/>
              </a:rPr>
              <a:t>）欲洁其身，而乱大伦</a:t>
            </a:r>
          </a:p>
        </p:txBody>
      </p:sp>
      <p:sp>
        <p:nvSpPr>
          <p:cNvPr id="36867" name="Rectangle 3"/>
          <p:cNvSpPr>
            <a:spLocks noChangeArrowheads="1"/>
          </p:cNvSpPr>
          <p:nvPr/>
        </p:nvSpPr>
        <p:spPr bwMode="auto">
          <a:xfrm>
            <a:off x="6572275" y="1428736"/>
            <a:ext cx="1643063" cy="523220"/>
          </a:xfrm>
          <a:prstGeom prst="rect">
            <a:avLst/>
          </a:prstGeom>
          <a:noFill/>
          <a:ln w="9525">
            <a:noFill/>
            <a:miter lim="800000"/>
            <a:headEnd/>
            <a:tailEnd/>
          </a:ln>
        </p:spPr>
        <p:txBody>
          <a:bodyPr anchor="ctr">
            <a:spAutoFit/>
          </a:bodyPr>
          <a:lstStyle/>
          <a:p>
            <a:pPr>
              <a:spcBef>
                <a:spcPct val="0"/>
              </a:spcBef>
            </a:pPr>
            <a:r>
              <a:rPr lang="zh-CN" altLang="en-US" sz="2800" dirty="0">
                <a:solidFill>
                  <a:srgbClr val="FF0000"/>
                </a:solidFill>
                <a:latin typeface="华文中宋" pitchFamily="2" charset="-122"/>
                <a:ea typeface="华文中宋" pitchFamily="2" charset="-122"/>
              </a:rPr>
              <a:t>表修饰</a:t>
            </a:r>
            <a:endParaRPr lang="zh-CN" altLang="en-US" sz="2800" b="0" dirty="0">
              <a:latin typeface="华文中宋" pitchFamily="2" charset="-122"/>
              <a:ea typeface="华文中宋" pitchFamily="2" charset="-122"/>
            </a:endParaRPr>
          </a:p>
        </p:txBody>
      </p:sp>
      <p:sp>
        <p:nvSpPr>
          <p:cNvPr id="36868" name="Rectangle 4"/>
          <p:cNvSpPr>
            <a:spLocks noChangeArrowheads="1"/>
          </p:cNvSpPr>
          <p:nvPr/>
        </p:nvSpPr>
        <p:spPr bwMode="auto">
          <a:xfrm>
            <a:off x="3500441" y="2000240"/>
            <a:ext cx="950913" cy="523220"/>
          </a:xfrm>
          <a:prstGeom prst="rect">
            <a:avLst/>
          </a:prstGeom>
          <a:noFill/>
          <a:ln w="9525">
            <a:noFill/>
            <a:miter lim="800000"/>
            <a:headEnd/>
            <a:tailEnd/>
          </a:ln>
        </p:spPr>
        <p:txBody>
          <a:bodyPr anchor="ctr">
            <a:spAutoFit/>
          </a:bodyPr>
          <a:lstStyle/>
          <a:p>
            <a:pPr>
              <a:spcBef>
                <a:spcPct val="0"/>
              </a:spcBef>
            </a:pPr>
            <a:r>
              <a:rPr lang="zh-CN" altLang="en-US" sz="2800" dirty="0">
                <a:solidFill>
                  <a:srgbClr val="FF0000"/>
                </a:solidFill>
                <a:latin typeface="华文中宋" pitchFamily="2" charset="-122"/>
                <a:ea typeface="华文中宋" pitchFamily="2" charset="-122"/>
              </a:rPr>
              <a:t>你</a:t>
            </a:r>
            <a:endParaRPr lang="zh-CN" altLang="en-US" sz="2800" b="0" dirty="0">
              <a:latin typeface="华文中宋" pitchFamily="2" charset="-122"/>
              <a:ea typeface="华文中宋" pitchFamily="2" charset="-122"/>
            </a:endParaRPr>
          </a:p>
        </p:txBody>
      </p:sp>
      <p:sp>
        <p:nvSpPr>
          <p:cNvPr id="36869" name="Rectangle 5"/>
          <p:cNvSpPr>
            <a:spLocks noChangeArrowheads="1"/>
          </p:cNvSpPr>
          <p:nvPr/>
        </p:nvSpPr>
        <p:spPr bwMode="auto">
          <a:xfrm>
            <a:off x="5500705" y="2643182"/>
            <a:ext cx="1728788" cy="523220"/>
          </a:xfrm>
          <a:prstGeom prst="rect">
            <a:avLst/>
          </a:prstGeom>
          <a:noFill/>
          <a:ln w="9525">
            <a:noFill/>
            <a:miter lim="800000"/>
            <a:headEnd/>
            <a:tailEnd/>
          </a:ln>
        </p:spPr>
        <p:txBody>
          <a:bodyPr anchor="ctr">
            <a:spAutoFit/>
          </a:bodyPr>
          <a:lstStyle/>
          <a:p>
            <a:pPr>
              <a:spcBef>
                <a:spcPct val="0"/>
              </a:spcBef>
            </a:pPr>
            <a:r>
              <a:rPr lang="zh-CN" altLang="en-US" sz="2800" dirty="0">
                <a:solidFill>
                  <a:srgbClr val="FF0000"/>
                </a:solidFill>
                <a:latin typeface="华文中宋" pitchFamily="2" charset="-122"/>
                <a:ea typeface="华文中宋" pitchFamily="2" charset="-122"/>
              </a:rPr>
              <a:t>表并列</a:t>
            </a:r>
            <a:endParaRPr lang="zh-CN" altLang="en-US" sz="2800" b="0" dirty="0">
              <a:latin typeface="华文中宋" pitchFamily="2" charset="-122"/>
              <a:ea typeface="华文中宋" pitchFamily="2" charset="-122"/>
            </a:endParaRPr>
          </a:p>
        </p:txBody>
      </p:sp>
      <p:sp>
        <p:nvSpPr>
          <p:cNvPr id="36870" name="Rectangle 6"/>
          <p:cNvSpPr>
            <a:spLocks noChangeArrowheads="1"/>
          </p:cNvSpPr>
          <p:nvPr/>
        </p:nvSpPr>
        <p:spPr bwMode="auto">
          <a:xfrm>
            <a:off x="3500441" y="3214686"/>
            <a:ext cx="1357312" cy="523220"/>
          </a:xfrm>
          <a:prstGeom prst="rect">
            <a:avLst/>
          </a:prstGeom>
          <a:noFill/>
          <a:ln w="9525">
            <a:noFill/>
            <a:miter lim="800000"/>
            <a:headEnd/>
            <a:tailEnd/>
          </a:ln>
        </p:spPr>
        <p:txBody>
          <a:bodyPr anchor="ctr">
            <a:spAutoFit/>
          </a:bodyPr>
          <a:lstStyle/>
          <a:p>
            <a:pPr>
              <a:spcBef>
                <a:spcPct val="50000"/>
              </a:spcBef>
            </a:pPr>
            <a:r>
              <a:rPr lang="zh-CN" altLang="en-US" sz="2800" dirty="0">
                <a:solidFill>
                  <a:srgbClr val="FF0000"/>
                </a:solidFill>
                <a:latin typeface="华文中宋" pitchFamily="2" charset="-122"/>
                <a:ea typeface="华文中宋" pitchFamily="2" charset="-122"/>
              </a:rPr>
              <a:t>罢了</a:t>
            </a:r>
          </a:p>
        </p:txBody>
      </p:sp>
      <p:sp>
        <p:nvSpPr>
          <p:cNvPr id="36871" name="Rectangle 7"/>
          <p:cNvSpPr>
            <a:spLocks noChangeArrowheads="1"/>
          </p:cNvSpPr>
          <p:nvPr/>
        </p:nvSpPr>
        <p:spPr bwMode="auto">
          <a:xfrm>
            <a:off x="3214689" y="3786190"/>
            <a:ext cx="1557338" cy="523220"/>
          </a:xfrm>
          <a:prstGeom prst="rect">
            <a:avLst/>
          </a:prstGeom>
          <a:noFill/>
          <a:ln w="9525">
            <a:noFill/>
            <a:miter lim="800000"/>
            <a:headEnd/>
            <a:tailEnd/>
          </a:ln>
        </p:spPr>
        <p:txBody>
          <a:bodyPr anchor="ctr">
            <a:spAutoFit/>
          </a:bodyPr>
          <a:lstStyle/>
          <a:p>
            <a:pPr>
              <a:spcBef>
                <a:spcPct val="0"/>
              </a:spcBef>
            </a:pPr>
            <a:r>
              <a:rPr lang="zh-CN" altLang="en-US" sz="2800" dirty="0">
                <a:solidFill>
                  <a:srgbClr val="FF0000"/>
                </a:solidFill>
                <a:latin typeface="华文中宋" pitchFamily="2" charset="-122"/>
                <a:ea typeface="华文中宋" pitchFamily="2" charset="-122"/>
              </a:rPr>
              <a:t>表顺承</a:t>
            </a:r>
            <a:endParaRPr lang="zh-CN" altLang="en-US" sz="2800" b="0" dirty="0">
              <a:latin typeface="华文中宋" pitchFamily="2" charset="-122"/>
              <a:ea typeface="华文中宋" pitchFamily="2" charset="-122"/>
            </a:endParaRPr>
          </a:p>
        </p:txBody>
      </p:sp>
      <p:sp>
        <p:nvSpPr>
          <p:cNvPr id="9" name="Rectangle 7"/>
          <p:cNvSpPr>
            <a:spLocks noChangeArrowheads="1"/>
          </p:cNvSpPr>
          <p:nvPr/>
        </p:nvSpPr>
        <p:spPr bwMode="auto">
          <a:xfrm>
            <a:off x="4286259" y="4357694"/>
            <a:ext cx="1557338" cy="523220"/>
          </a:xfrm>
          <a:prstGeom prst="rect">
            <a:avLst/>
          </a:prstGeom>
          <a:noFill/>
          <a:ln w="9525">
            <a:noFill/>
            <a:miter lim="800000"/>
            <a:headEnd/>
            <a:tailEnd/>
          </a:ln>
        </p:spPr>
        <p:txBody>
          <a:bodyPr anchor="ctr">
            <a:spAutoFit/>
          </a:bodyPr>
          <a:lstStyle/>
          <a:p>
            <a:pPr>
              <a:spcBef>
                <a:spcPct val="0"/>
              </a:spcBef>
            </a:pPr>
            <a:r>
              <a:rPr lang="zh-CN" altLang="en-US" sz="2800" dirty="0">
                <a:solidFill>
                  <a:srgbClr val="FF0000"/>
                </a:solidFill>
                <a:latin typeface="华文中宋" pitchFamily="2" charset="-122"/>
                <a:ea typeface="华文中宋" pitchFamily="2" charset="-122"/>
              </a:rPr>
              <a:t>表顺承</a:t>
            </a:r>
            <a:endParaRPr lang="zh-CN" altLang="en-US" sz="2800" b="0" dirty="0">
              <a:latin typeface="华文中宋" pitchFamily="2" charset="-122"/>
              <a:ea typeface="华文中宋" pitchFamily="2" charset="-122"/>
            </a:endParaRPr>
          </a:p>
        </p:txBody>
      </p:sp>
      <p:sp>
        <p:nvSpPr>
          <p:cNvPr id="36872" name="Rectangle 8"/>
          <p:cNvSpPr>
            <a:spLocks noChangeArrowheads="1"/>
          </p:cNvSpPr>
          <p:nvPr/>
        </p:nvSpPr>
        <p:spPr bwMode="auto">
          <a:xfrm>
            <a:off x="5000639" y="5000636"/>
            <a:ext cx="1643063" cy="523220"/>
          </a:xfrm>
          <a:prstGeom prst="rect">
            <a:avLst/>
          </a:prstGeom>
          <a:noFill/>
          <a:ln w="9525">
            <a:noFill/>
            <a:miter lim="800000"/>
            <a:headEnd/>
            <a:tailEnd/>
          </a:ln>
        </p:spPr>
        <p:txBody>
          <a:bodyPr anchor="ctr">
            <a:spAutoFit/>
          </a:bodyPr>
          <a:lstStyle/>
          <a:p>
            <a:pPr>
              <a:spcBef>
                <a:spcPct val="0"/>
              </a:spcBef>
            </a:pPr>
            <a:r>
              <a:rPr lang="zh-CN" altLang="en-US" sz="2800" dirty="0">
                <a:solidFill>
                  <a:srgbClr val="FF0000"/>
                </a:solidFill>
                <a:latin typeface="华文中宋" pitchFamily="2" charset="-122"/>
                <a:ea typeface="华文中宋" pitchFamily="2" charset="-122"/>
              </a:rPr>
              <a:t>表转折</a:t>
            </a:r>
            <a:endParaRPr lang="zh-CN" altLang="en-US" sz="2800" b="0" dirty="0">
              <a:latin typeface="华文中宋" pitchFamily="2" charset="-122"/>
              <a:ea typeface="华文中宋" pitchFamily="2" charset="-122"/>
            </a:endParaRPr>
          </a:p>
        </p:txBody>
      </p:sp>
      <p:sp>
        <p:nvSpPr>
          <p:cNvPr id="36873" name="Rectangle 9"/>
          <p:cNvSpPr>
            <a:spLocks noChangeArrowheads="1"/>
          </p:cNvSpPr>
          <p:nvPr/>
        </p:nvSpPr>
        <p:spPr bwMode="auto">
          <a:xfrm>
            <a:off x="3143250" y="357188"/>
            <a:ext cx="2714625" cy="708025"/>
          </a:xfrm>
          <a:prstGeom prst="rect">
            <a:avLst/>
          </a:prstGeom>
          <a:noFill/>
          <a:ln w="9525">
            <a:noFill/>
            <a:miter lim="800000"/>
            <a:headEnd/>
            <a:tailEnd/>
          </a:ln>
          <a:effectLst/>
        </p:spPr>
        <p:txBody>
          <a:bodyPr anchor="ctr">
            <a:spAutoFit/>
          </a:bodyPr>
          <a:lstStyle/>
          <a:p>
            <a:pPr>
              <a:spcBef>
                <a:spcPct val="0"/>
              </a:spcBef>
              <a:defRPr/>
            </a:pPr>
            <a:r>
              <a:rPr lang="zh-CN" sz="4000" dirty="0">
                <a:solidFill>
                  <a:srgbClr val="FF0000"/>
                </a:solidFill>
                <a:effectLst>
                  <a:outerShdw blurRad="38100" dist="38100" dir="2700000" algn="tl">
                    <a:srgbClr val="000000">
                      <a:alpha val="43137"/>
                    </a:srgbClr>
                  </a:outerShdw>
                </a:effectLst>
                <a:latin typeface="黑体" pitchFamily="2" charset="-122"/>
                <a:ea typeface="黑体" pitchFamily="2" charset="-122"/>
              </a:rPr>
              <a:t>虚词“而”</a:t>
            </a:r>
            <a:endParaRPr lang="zh-CN" sz="4000" dirty="0">
              <a:effectLst>
                <a:outerShdw blurRad="38100" dist="38100" dir="2700000" algn="tl">
                  <a:srgbClr val="000000">
                    <a:alpha val="43137"/>
                  </a:srgbClr>
                </a:outerShdw>
              </a:effectLst>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1000" fill="hold"/>
                                        <p:tgtEl>
                                          <p:spTgt spid="36867"/>
                                        </p:tgtEl>
                                        <p:attrNameLst>
                                          <p:attrName>ppt_x</p:attrName>
                                        </p:attrNameLst>
                                      </p:cBhvr>
                                      <p:tavLst>
                                        <p:tav tm="0">
                                          <p:val>
                                            <p:strVal val="0-#ppt_w/2"/>
                                          </p:val>
                                        </p:tav>
                                        <p:tav tm="100000">
                                          <p:val>
                                            <p:strVal val="#ppt_x"/>
                                          </p:val>
                                        </p:tav>
                                      </p:tavLst>
                                    </p:anim>
                                    <p:anim calcmode="lin" valueType="num">
                                      <p:cBhvr additive="base">
                                        <p:cTn id="8" dur="1000" fill="hold"/>
                                        <p:tgtEl>
                                          <p:spTgt spid="3686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36868"/>
                                        </p:tgtEl>
                                        <p:attrNameLst>
                                          <p:attrName>style.visibility</p:attrName>
                                        </p:attrNameLst>
                                      </p:cBhvr>
                                      <p:to>
                                        <p:strVal val="visible"/>
                                      </p:to>
                                    </p:set>
                                    <p:anim calcmode="lin" valueType="num">
                                      <p:cBhvr additive="base">
                                        <p:cTn id="13" dur="1000" fill="hold"/>
                                        <p:tgtEl>
                                          <p:spTgt spid="36868"/>
                                        </p:tgtEl>
                                        <p:attrNameLst>
                                          <p:attrName>ppt_x</p:attrName>
                                        </p:attrNameLst>
                                      </p:cBhvr>
                                      <p:tavLst>
                                        <p:tav tm="0">
                                          <p:val>
                                            <p:strVal val="0-#ppt_w/2"/>
                                          </p:val>
                                        </p:tav>
                                        <p:tav tm="100000">
                                          <p:val>
                                            <p:strVal val="#ppt_x"/>
                                          </p:val>
                                        </p:tav>
                                      </p:tavLst>
                                    </p:anim>
                                    <p:anim calcmode="lin" valueType="num">
                                      <p:cBhvr additive="base">
                                        <p:cTn id="14" dur="1000" fill="hold"/>
                                        <p:tgtEl>
                                          <p:spTgt spid="3686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36869"/>
                                        </p:tgtEl>
                                        <p:attrNameLst>
                                          <p:attrName>style.visibility</p:attrName>
                                        </p:attrNameLst>
                                      </p:cBhvr>
                                      <p:to>
                                        <p:strVal val="visible"/>
                                      </p:to>
                                    </p:set>
                                    <p:anim calcmode="lin" valueType="num">
                                      <p:cBhvr additive="base">
                                        <p:cTn id="19" dur="1000" fill="hold"/>
                                        <p:tgtEl>
                                          <p:spTgt spid="36869"/>
                                        </p:tgtEl>
                                        <p:attrNameLst>
                                          <p:attrName>ppt_x</p:attrName>
                                        </p:attrNameLst>
                                      </p:cBhvr>
                                      <p:tavLst>
                                        <p:tav tm="0">
                                          <p:val>
                                            <p:strVal val="0-#ppt_w/2"/>
                                          </p:val>
                                        </p:tav>
                                        <p:tav tm="100000">
                                          <p:val>
                                            <p:strVal val="#ppt_x"/>
                                          </p:val>
                                        </p:tav>
                                      </p:tavLst>
                                    </p:anim>
                                    <p:anim calcmode="lin" valueType="num">
                                      <p:cBhvr additive="base">
                                        <p:cTn id="20" dur="1000" fill="hold"/>
                                        <p:tgtEl>
                                          <p:spTgt spid="36869"/>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grpId="0" nodeType="clickEffect">
                                  <p:stCondLst>
                                    <p:cond delay="0"/>
                                  </p:stCondLst>
                                  <p:childTnLst>
                                    <p:set>
                                      <p:cBhvr>
                                        <p:cTn id="24" dur="1" fill="hold">
                                          <p:stCondLst>
                                            <p:cond delay="0"/>
                                          </p:stCondLst>
                                        </p:cTn>
                                        <p:tgtEl>
                                          <p:spTgt spid="36870"/>
                                        </p:tgtEl>
                                        <p:attrNameLst>
                                          <p:attrName>style.visibility</p:attrName>
                                        </p:attrNameLst>
                                      </p:cBhvr>
                                      <p:to>
                                        <p:strVal val="visible"/>
                                      </p:to>
                                    </p:set>
                                    <p:anim calcmode="lin" valueType="num">
                                      <p:cBhvr additive="base">
                                        <p:cTn id="25" dur="1000" fill="hold"/>
                                        <p:tgtEl>
                                          <p:spTgt spid="36870"/>
                                        </p:tgtEl>
                                        <p:attrNameLst>
                                          <p:attrName>ppt_x</p:attrName>
                                        </p:attrNameLst>
                                      </p:cBhvr>
                                      <p:tavLst>
                                        <p:tav tm="0">
                                          <p:val>
                                            <p:strVal val="0-#ppt_w/2"/>
                                          </p:val>
                                        </p:tav>
                                        <p:tav tm="100000">
                                          <p:val>
                                            <p:strVal val="#ppt_x"/>
                                          </p:val>
                                        </p:tav>
                                      </p:tavLst>
                                    </p:anim>
                                    <p:anim calcmode="lin" valueType="num">
                                      <p:cBhvr additive="base">
                                        <p:cTn id="26" dur="1000" fill="hold"/>
                                        <p:tgtEl>
                                          <p:spTgt spid="36870"/>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grpId="0" nodeType="clickEffect">
                                  <p:stCondLst>
                                    <p:cond delay="0"/>
                                  </p:stCondLst>
                                  <p:childTnLst>
                                    <p:set>
                                      <p:cBhvr>
                                        <p:cTn id="30" dur="1" fill="hold">
                                          <p:stCondLst>
                                            <p:cond delay="0"/>
                                          </p:stCondLst>
                                        </p:cTn>
                                        <p:tgtEl>
                                          <p:spTgt spid="36871"/>
                                        </p:tgtEl>
                                        <p:attrNameLst>
                                          <p:attrName>style.visibility</p:attrName>
                                        </p:attrNameLst>
                                      </p:cBhvr>
                                      <p:to>
                                        <p:strVal val="visible"/>
                                      </p:to>
                                    </p:set>
                                    <p:anim calcmode="lin" valueType="num">
                                      <p:cBhvr additive="base">
                                        <p:cTn id="31" dur="1000" fill="hold"/>
                                        <p:tgtEl>
                                          <p:spTgt spid="36871"/>
                                        </p:tgtEl>
                                        <p:attrNameLst>
                                          <p:attrName>ppt_x</p:attrName>
                                        </p:attrNameLst>
                                      </p:cBhvr>
                                      <p:tavLst>
                                        <p:tav tm="0">
                                          <p:val>
                                            <p:strVal val="0-#ppt_w/2"/>
                                          </p:val>
                                        </p:tav>
                                        <p:tav tm="100000">
                                          <p:val>
                                            <p:strVal val="#ppt_x"/>
                                          </p:val>
                                        </p:tav>
                                      </p:tavLst>
                                    </p:anim>
                                    <p:anim calcmode="lin" valueType="num">
                                      <p:cBhvr additive="base">
                                        <p:cTn id="32" dur="1000" fill="hold"/>
                                        <p:tgtEl>
                                          <p:spTgt spid="36871"/>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9"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1000" fill="hold"/>
                                        <p:tgtEl>
                                          <p:spTgt spid="9"/>
                                        </p:tgtEl>
                                        <p:attrNameLst>
                                          <p:attrName>ppt_x</p:attrName>
                                        </p:attrNameLst>
                                      </p:cBhvr>
                                      <p:tavLst>
                                        <p:tav tm="0">
                                          <p:val>
                                            <p:strVal val="0-#ppt_w/2"/>
                                          </p:val>
                                        </p:tav>
                                        <p:tav tm="100000">
                                          <p:val>
                                            <p:strVal val="#ppt_x"/>
                                          </p:val>
                                        </p:tav>
                                      </p:tavLst>
                                    </p:anim>
                                    <p:anim calcmode="lin" valueType="num">
                                      <p:cBhvr additive="base">
                                        <p:cTn id="38"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9" fill="hold" grpId="0" nodeType="clickEffect">
                                  <p:stCondLst>
                                    <p:cond delay="0"/>
                                  </p:stCondLst>
                                  <p:childTnLst>
                                    <p:set>
                                      <p:cBhvr>
                                        <p:cTn id="42" dur="1" fill="hold">
                                          <p:stCondLst>
                                            <p:cond delay="0"/>
                                          </p:stCondLst>
                                        </p:cTn>
                                        <p:tgtEl>
                                          <p:spTgt spid="36872"/>
                                        </p:tgtEl>
                                        <p:attrNameLst>
                                          <p:attrName>style.visibility</p:attrName>
                                        </p:attrNameLst>
                                      </p:cBhvr>
                                      <p:to>
                                        <p:strVal val="visible"/>
                                      </p:to>
                                    </p:set>
                                    <p:anim calcmode="lin" valueType="num">
                                      <p:cBhvr additive="base">
                                        <p:cTn id="43" dur="1000" fill="hold"/>
                                        <p:tgtEl>
                                          <p:spTgt spid="36872"/>
                                        </p:tgtEl>
                                        <p:attrNameLst>
                                          <p:attrName>ppt_x</p:attrName>
                                        </p:attrNameLst>
                                      </p:cBhvr>
                                      <p:tavLst>
                                        <p:tav tm="0">
                                          <p:val>
                                            <p:strVal val="0-#ppt_w/2"/>
                                          </p:val>
                                        </p:tav>
                                        <p:tav tm="100000">
                                          <p:val>
                                            <p:strVal val="#ppt_x"/>
                                          </p:val>
                                        </p:tav>
                                      </p:tavLst>
                                    </p:anim>
                                    <p:anim calcmode="lin" valueType="num">
                                      <p:cBhvr additive="base">
                                        <p:cTn id="44" dur="1000" fill="hold"/>
                                        <p:tgtEl>
                                          <p:spTgt spid="3687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P spid="36868" grpId="0"/>
      <p:bldP spid="36869" grpId="0"/>
      <p:bldP spid="36870" grpId="0"/>
      <p:bldP spid="36871" grpId="0"/>
      <p:bldP spid="9" grpId="0"/>
      <p:bldP spid="3687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8" name="Picture 4"/>
          <p:cNvPicPr>
            <a:picLocks noChangeAspect="1" noChangeArrowheads="1"/>
          </p:cNvPicPr>
          <p:nvPr/>
        </p:nvPicPr>
        <p:blipFill>
          <a:blip r:embed="rId2"/>
          <a:srcRect/>
          <a:stretch>
            <a:fillRect/>
          </a:stretch>
        </p:blipFill>
        <p:spPr bwMode="auto">
          <a:xfrm>
            <a:off x="179388" y="549275"/>
            <a:ext cx="8785225" cy="4567238"/>
          </a:xfrm>
          <a:prstGeom prst="rect">
            <a:avLst/>
          </a:prstGeom>
          <a:noFill/>
        </p:spPr>
      </p:pic>
      <p:sp>
        <p:nvSpPr>
          <p:cNvPr id="3" name="TextBox 2"/>
          <p:cNvSpPr txBox="1"/>
          <p:nvPr/>
        </p:nvSpPr>
        <p:spPr>
          <a:xfrm>
            <a:off x="2643174" y="571480"/>
            <a:ext cx="3143272"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grpSp>
        <p:nvGrpSpPr>
          <p:cNvPr id="11" name="组合 10"/>
          <p:cNvGrpSpPr/>
          <p:nvPr/>
        </p:nvGrpSpPr>
        <p:grpSpPr>
          <a:xfrm>
            <a:off x="1285852" y="1142984"/>
            <a:ext cx="7572428" cy="1012274"/>
            <a:chOff x="1285852" y="1142984"/>
            <a:chExt cx="7572428" cy="1012274"/>
          </a:xfrm>
        </p:grpSpPr>
        <p:sp>
          <p:nvSpPr>
            <p:cNvPr id="4" name="TextBox 3"/>
            <p:cNvSpPr txBox="1"/>
            <p:nvPr/>
          </p:nvSpPr>
          <p:spPr>
            <a:xfrm>
              <a:off x="4214810" y="1142984"/>
              <a:ext cx="4643470"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5" name="TextBox 4"/>
            <p:cNvSpPr txBox="1"/>
            <p:nvPr/>
          </p:nvSpPr>
          <p:spPr>
            <a:xfrm>
              <a:off x="1285852" y="1785926"/>
              <a:ext cx="3143272"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grpSp>
      <p:sp>
        <p:nvSpPr>
          <p:cNvPr id="6" name="TextBox 5"/>
          <p:cNvSpPr txBox="1"/>
          <p:nvPr/>
        </p:nvSpPr>
        <p:spPr>
          <a:xfrm>
            <a:off x="3786182" y="2357430"/>
            <a:ext cx="3143272"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7" name="TextBox 6"/>
          <p:cNvSpPr txBox="1"/>
          <p:nvPr/>
        </p:nvSpPr>
        <p:spPr>
          <a:xfrm>
            <a:off x="4143372" y="2928934"/>
            <a:ext cx="3143272"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8" name="TextBox 7"/>
          <p:cNvSpPr txBox="1"/>
          <p:nvPr/>
        </p:nvSpPr>
        <p:spPr>
          <a:xfrm>
            <a:off x="3000364" y="3500438"/>
            <a:ext cx="3143272"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9" name="TextBox 8"/>
          <p:cNvSpPr txBox="1"/>
          <p:nvPr/>
        </p:nvSpPr>
        <p:spPr>
          <a:xfrm>
            <a:off x="3357554" y="4071942"/>
            <a:ext cx="3143272"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10" name="TextBox 9"/>
          <p:cNvSpPr txBox="1"/>
          <p:nvPr/>
        </p:nvSpPr>
        <p:spPr>
          <a:xfrm>
            <a:off x="4143372" y="4714884"/>
            <a:ext cx="3143272"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grpId="0" nodeType="clickEffect">
                                  <p:stCondLst>
                                    <p:cond delay="0"/>
                                  </p:stCondLst>
                                  <p:childTnLst>
                                    <p:animEffect transition="out" filter="blinds(horizontal)">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9" grpId="0" animBg="1"/>
      <p:bldP spid="1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1" name="Picture 3"/>
          <p:cNvPicPr>
            <a:picLocks noChangeAspect="1" noChangeArrowheads="1"/>
          </p:cNvPicPr>
          <p:nvPr/>
        </p:nvPicPr>
        <p:blipFill>
          <a:blip r:embed="rId2"/>
          <a:srcRect/>
          <a:stretch>
            <a:fillRect/>
          </a:stretch>
        </p:blipFill>
        <p:spPr bwMode="auto">
          <a:xfrm>
            <a:off x="323850" y="765175"/>
            <a:ext cx="8640763" cy="5076825"/>
          </a:xfrm>
          <a:prstGeom prst="rect">
            <a:avLst/>
          </a:prstGeom>
          <a:noFill/>
        </p:spPr>
      </p:pic>
      <p:sp>
        <p:nvSpPr>
          <p:cNvPr id="3" name="TextBox 2"/>
          <p:cNvSpPr txBox="1"/>
          <p:nvPr/>
        </p:nvSpPr>
        <p:spPr>
          <a:xfrm>
            <a:off x="3071802" y="857232"/>
            <a:ext cx="3143272"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4" name="TextBox 3"/>
          <p:cNvSpPr txBox="1"/>
          <p:nvPr/>
        </p:nvSpPr>
        <p:spPr>
          <a:xfrm>
            <a:off x="3071802" y="1416594"/>
            <a:ext cx="2857520"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5" name="TextBox 4"/>
          <p:cNvSpPr txBox="1"/>
          <p:nvPr/>
        </p:nvSpPr>
        <p:spPr>
          <a:xfrm>
            <a:off x="4500562" y="2000240"/>
            <a:ext cx="2857520"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grpSp>
        <p:nvGrpSpPr>
          <p:cNvPr id="12" name="组合 11"/>
          <p:cNvGrpSpPr/>
          <p:nvPr/>
        </p:nvGrpSpPr>
        <p:grpSpPr>
          <a:xfrm>
            <a:off x="1357290" y="2631040"/>
            <a:ext cx="7500990" cy="952978"/>
            <a:chOff x="1357290" y="2631040"/>
            <a:chExt cx="7500990" cy="952978"/>
          </a:xfrm>
        </p:grpSpPr>
        <p:sp>
          <p:nvSpPr>
            <p:cNvPr id="6" name="TextBox 5"/>
            <p:cNvSpPr txBox="1"/>
            <p:nvPr/>
          </p:nvSpPr>
          <p:spPr>
            <a:xfrm>
              <a:off x="4429124" y="2631040"/>
              <a:ext cx="4429156"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7" name="TextBox 6"/>
            <p:cNvSpPr txBox="1"/>
            <p:nvPr/>
          </p:nvSpPr>
          <p:spPr>
            <a:xfrm>
              <a:off x="1357290" y="3214686"/>
              <a:ext cx="2857520"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grpSp>
      <p:sp>
        <p:nvSpPr>
          <p:cNvPr id="8" name="TextBox 7"/>
          <p:cNvSpPr txBox="1"/>
          <p:nvPr/>
        </p:nvSpPr>
        <p:spPr>
          <a:xfrm>
            <a:off x="4214810" y="3714752"/>
            <a:ext cx="2857520"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9" name="TextBox 8"/>
          <p:cNvSpPr txBox="1"/>
          <p:nvPr/>
        </p:nvSpPr>
        <p:spPr>
          <a:xfrm>
            <a:off x="4071934" y="4286256"/>
            <a:ext cx="2857520"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10" name="TextBox 9"/>
          <p:cNvSpPr txBox="1"/>
          <p:nvPr/>
        </p:nvSpPr>
        <p:spPr>
          <a:xfrm>
            <a:off x="3857620" y="4857760"/>
            <a:ext cx="2857520"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11" name="TextBox 10"/>
          <p:cNvSpPr txBox="1"/>
          <p:nvPr/>
        </p:nvSpPr>
        <p:spPr>
          <a:xfrm>
            <a:off x="4786314" y="5500702"/>
            <a:ext cx="2857520"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grpId="0" nodeType="clickEffect">
                                  <p:stCondLst>
                                    <p:cond delay="0"/>
                                  </p:stCondLst>
                                  <p:childTnLst>
                                    <p:animEffect transition="out" filter="blinds(horizontal)">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grpId="0" nodeType="clickEffect">
                                  <p:stCondLst>
                                    <p:cond delay="0"/>
                                  </p:stCondLst>
                                  <p:childTnLst>
                                    <p:animEffect transition="out" filter="blinds(horizontal)">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8" grpId="0" animBg="1"/>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1547813" y="188913"/>
            <a:ext cx="7596187" cy="1295400"/>
          </a:xfrm>
        </p:spPr>
        <p:txBody>
          <a:bodyPr>
            <a:normAutofit lnSpcReduction="10000"/>
          </a:bodyPr>
          <a:lstStyle/>
          <a:p>
            <a:pPr marL="0" indent="631825">
              <a:lnSpc>
                <a:spcPct val="80000"/>
              </a:lnSpc>
              <a:buFontTx/>
              <a:buNone/>
            </a:pPr>
            <a:r>
              <a:rPr lang="zh-CN" altLang="en-US" sz="2400" b="1" dirty="0">
                <a:solidFill>
                  <a:srgbClr val="FF0000"/>
                </a:solidFill>
                <a:latin typeface="黑体" pitchFamily="49" charset="-122"/>
                <a:ea typeface="黑体" pitchFamily="49" charset="-122"/>
              </a:rPr>
              <a:t>仪</a:t>
            </a:r>
            <a:r>
              <a:rPr lang="zh-CN" altLang="en-US" sz="2400" b="1" dirty="0">
                <a:solidFill>
                  <a:srgbClr val="0000FF"/>
                </a:solidFill>
                <a:latin typeface="黑体" pitchFamily="49" charset="-122"/>
                <a:ea typeface="黑体" pitchFamily="49" charset="-122"/>
              </a:rPr>
              <a:t>封人</a:t>
            </a:r>
            <a:r>
              <a:rPr lang="zh-CN" altLang="en-US" sz="2400" b="1" dirty="0">
                <a:solidFill>
                  <a:srgbClr val="000000"/>
                </a:solidFill>
                <a:latin typeface="黑体" pitchFamily="49" charset="-122"/>
                <a:ea typeface="黑体" pitchFamily="49" charset="-122"/>
              </a:rPr>
              <a:t>请见</a:t>
            </a:r>
            <a:r>
              <a:rPr lang="en-US" altLang="zh-CN" sz="2400" b="1" dirty="0">
                <a:solidFill>
                  <a:srgbClr val="000000"/>
                </a:solidFill>
                <a:latin typeface="黑体" pitchFamily="49" charset="-122"/>
                <a:ea typeface="黑体" pitchFamily="49" charset="-122"/>
              </a:rPr>
              <a:t>(</a:t>
            </a:r>
            <a:r>
              <a:rPr lang="en-US" altLang="zh-CN" sz="2400" b="1" dirty="0" err="1">
                <a:solidFill>
                  <a:srgbClr val="000000"/>
                </a:solidFill>
                <a:latin typeface="黑体" pitchFamily="49" charset="-122"/>
                <a:ea typeface="黑体" pitchFamily="49" charset="-122"/>
              </a:rPr>
              <a:t>xi</a:t>
            </a:r>
            <a:r>
              <a:rPr lang="en-US" altLang="en-US" sz="2400" b="1" dirty="0" err="1">
                <a:solidFill>
                  <a:srgbClr val="000000"/>
                </a:solidFill>
                <a:latin typeface="Arial"/>
                <a:ea typeface="黑体" pitchFamily="49" charset="-122"/>
              </a:rPr>
              <a:t>à</a:t>
            </a:r>
            <a:r>
              <a:rPr lang="en-US" altLang="zh-CN" sz="2400" b="1" dirty="0" err="1">
                <a:solidFill>
                  <a:srgbClr val="000000"/>
                </a:solidFill>
                <a:latin typeface="黑体" pitchFamily="49" charset="-122"/>
                <a:ea typeface="黑体" pitchFamily="49" charset="-122"/>
              </a:rPr>
              <a:t>n</a:t>
            </a:r>
            <a:r>
              <a:rPr lang="en-US" altLang="zh-CN" sz="2400" b="1" dirty="0">
                <a:solidFill>
                  <a:srgbClr val="000000"/>
                </a:solidFill>
                <a:latin typeface="黑体" pitchFamily="49" charset="-122"/>
                <a:ea typeface="黑体" pitchFamily="49" charset="-122"/>
              </a:rPr>
              <a:t>)</a:t>
            </a:r>
            <a:r>
              <a:rPr lang="zh-CN" altLang="en-US" sz="2400" b="1" dirty="0">
                <a:solidFill>
                  <a:srgbClr val="000000"/>
                </a:solidFill>
                <a:latin typeface="黑体" pitchFamily="49" charset="-122"/>
                <a:ea typeface="黑体" pitchFamily="49" charset="-122"/>
              </a:rPr>
              <a:t>，曰：</a:t>
            </a:r>
            <a:r>
              <a:rPr lang="zh-CN" altLang="en-US" sz="2400" b="1" dirty="0">
                <a:solidFill>
                  <a:srgbClr val="000000"/>
                </a:solidFill>
                <a:latin typeface="Arial"/>
                <a:ea typeface="黑体" pitchFamily="49" charset="-122"/>
              </a:rPr>
              <a:t>“</a:t>
            </a:r>
            <a:r>
              <a:rPr lang="zh-CN" altLang="en-US" sz="2400" b="1" i="1" dirty="0">
                <a:solidFill>
                  <a:srgbClr val="FF0000"/>
                </a:solidFill>
                <a:latin typeface="黑体" pitchFamily="49" charset="-122"/>
                <a:ea typeface="黑体" pitchFamily="49" charset="-122"/>
              </a:rPr>
              <a:t>君子</a:t>
            </a:r>
            <a:r>
              <a:rPr lang="zh-CN" altLang="en-US" sz="2400" b="1" i="1" dirty="0">
                <a:solidFill>
                  <a:srgbClr val="000000"/>
                </a:solidFill>
                <a:latin typeface="黑体" pitchFamily="49" charset="-122"/>
                <a:ea typeface="黑体" pitchFamily="49" charset="-122"/>
              </a:rPr>
              <a:t>之至于斯也</a:t>
            </a:r>
            <a:r>
              <a:rPr lang="zh-CN" altLang="en-US" sz="2400" b="1" dirty="0">
                <a:solidFill>
                  <a:srgbClr val="000000"/>
                </a:solidFill>
                <a:latin typeface="黑体" pitchFamily="49" charset="-122"/>
                <a:ea typeface="黑体" pitchFamily="49" charset="-122"/>
              </a:rPr>
              <a:t>，吾未尝不得见也。</a:t>
            </a:r>
            <a:r>
              <a:rPr lang="zh-CN" altLang="en-US" sz="2400" b="1" dirty="0">
                <a:solidFill>
                  <a:srgbClr val="000000"/>
                </a:solidFill>
                <a:latin typeface="Arial"/>
                <a:ea typeface="黑体" pitchFamily="49" charset="-122"/>
              </a:rPr>
              <a:t>”</a:t>
            </a:r>
            <a:r>
              <a:rPr lang="zh-CN" altLang="en-US" sz="2400" b="1" dirty="0">
                <a:solidFill>
                  <a:srgbClr val="000000"/>
                </a:solidFill>
                <a:latin typeface="黑体" pitchFamily="49" charset="-122"/>
                <a:ea typeface="黑体" pitchFamily="49" charset="-122"/>
              </a:rPr>
              <a:t>从者</a:t>
            </a:r>
            <a:r>
              <a:rPr lang="zh-CN" altLang="en-US" sz="2400" b="1" dirty="0">
                <a:solidFill>
                  <a:srgbClr val="FF0000"/>
                </a:solidFill>
                <a:latin typeface="黑体" pitchFamily="49" charset="-122"/>
                <a:ea typeface="黑体" pitchFamily="49" charset="-122"/>
              </a:rPr>
              <a:t>见</a:t>
            </a:r>
            <a:r>
              <a:rPr lang="zh-CN" altLang="en-US" sz="2400" b="1" dirty="0">
                <a:solidFill>
                  <a:srgbClr val="000000"/>
                </a:solidFill>
                <a:latin typeface="黑体" pitchFamily="49" charset="-122"/>
                <a:ea typeface="黑体" pitchFamily="49" charset="-122"/>
              </a:rPr>
              <a:t>之。</a:t>
            </a:r>
          </a:p>
          <a:p>
            <a:pPr marL="0" indent="631825">
              <a:lnSpc>
                <a:spcPct val="80000"/>
              </a:lnSpc>
              <a:buFontTx/>
              <a:buNone/>
            </a:pPr>
            <a:r>
              <a:rPr lang="zh-CN" altLang="en-US" sz="2400" b="1" dirty="0">
                <a:solidFill>
                  <a:srgbClr val="000000"/>
                </a:solidFill>
                <a:latin typeface="黑体" pitchFamily="49" charset="-122"/>
                <a:ea typeface="黑体" pitchFamily="49" charset="-122"/>
              </a:rPr>
              <a:t>出曰：</a:t>
            </a:r>
            <a:r>
              <a:rPr lang="zh-CN" altLang="en-US" sz="2400" b="1" dirty="0">
                <a:solidFill>
                  <a:srgbClr val="000000"/>
                </a:solidFill>
                <a:latin typeface="Arial"/>
                <a:ea typeface="黑体" pitchFamily="49" charset="-122"/>
              </a:rPr>
              <a:t>“</a:t>
            </a:r>
            <a:r>
              <a:rPr lang="zh-CN" altLang="en-US" sz="2400" b="1" dirty="0">
                <a:solidFill>
                  <a:srgbClr val="000000"/>
                </a:solidFill>
                <a:latin typeface="黑体" pitchFamily="49" charset="-122"/>
                <a:ea typeface="黑体" pitchFamily="49" charset="-122"/>
              </a:rPr>
              <a:t>二三子何患于</a:t>
            </a:r>
            <a:r>
              <a:rPr lang="zh-CN" altLang="en-US" sz="2400" b="1" dirty="0">
                <a:solidFill>
                  <a:srgbClr val="FF0000"/>
                </a:solidFill>
                <a:latin typeface="黑体" pitchFamily="49" charset="-122"/>
                <a:ea typeface="黑体" pitchFamily="49" charset="-122"/>
              </a:rPr>
              <a:t>丧</a:t>
            </a:r>
            <a:r>
              <a:rPr lang="en-US" altLang="zh-CN" sz="2400" b="1" dirty="0">
                <a:solidFill>
                  <a:srgbClr val="FF0000"/>
                </a:solidFill>
                <a:latin typeface="黑体" pitchFamily="49" charset="-122"/>
                <a:ea typeface="黑体" pitchFamily="49" charset="-122"/>
              </a:rPr>
              <a:t>(</a:t>
            </a:r>
            <a:r>
              <a:rPr lang="en-US" altLang="zh-CN" sz="2400" b="1" dirty="0" err="1">
                <a:solidFill>
                  <a:srgbClr val="FF0000"/>
                </a:solidFill>
                <a:latin typeface="黑体" pitchFamily="49" charset="-122"/>
                <a:ea typeface="黑体" pitchFamily="49" charset="-122"/>
              </a:rPr>
              <a:t>sàng</a:t>
            </a:r>
            <a:r>
              <a:rPr lang="en-US" altLang="zh-CN" sz="2400" b="1" dirty="0">
                <a:solidFill>
                  <a:srgbClr val="FF0000"/>
                </a:solidFill>
                <a:latin typeface="黑体" pitchFamily="49" charset="-122"/>
                <a:ea typeface="黑体" pitchFamily="49" charset="-122"/>
              </a:rPr>
              <a:t>) </a:t>
            </a:r>
            <a:r>
              <a:rPr lang="zh-CN" altLang="en-US" sz="2400" b="1" dirty="0">
                <a:solidFill>
                  <a:srgbClr val="000000"/>
                </a:solidFill>
                <a:latin typeface="黑体" pitchFamily="49" charset="-122"/>
                <a:ea typeface="黑体" pitchFamily="49" charset="-122"/>
              </a:rPr>
              <a:t>乎？天下之无道也久矣，天将以夫子为</a:t>
            </a:r>
            <a:r>
              <a:rPr lang="zh-CN" altLang="en-US" sz="2400" b="1" dirty="0">
                <a:solidFill>
                  <a:srgbClr val="FF0000"/>
                </a:solidFill>
                <a:latin typeface="黑体" pitchFamily="49" charset="-122"/>
                <a:ea typeface="黑体" pitchFamily="49" charset="-122"/>
              </a:rPr>
              <a:t>木铎（</a:t>
            </a:r>
            <a:r>
              <a:rPr lang="en-US" altLang="zh-CN" sz="2400" b="1" dirty="0" err="1">
                <a:solidFill>
                  <a:srgbClr val="FF0000"/>
                </a:solidFill>
                <a:latin typeface="黑体" pitchFamily="49" charset="-122"/>
                <a:ea typeface="黑体" pitchFamily="49" charset="-122"/>
              </a:rPr>
              <a:t>duó</a:t>
            </a:r>
            <a:r>
              <a:rPr lang="zh-CN" altLang="en-US" sz="2400" b="1" dirty="0">
                <a:solidFill>
                  <a:srgbClr val="FF0000"/>
                </a:solidFill>
                <a:latin typeface="黑体" pitchFamily="49" charset="-122"/>
                <a:ea typeface="黑体" pitchFamily="49" charset="-122"/>
              </a:rPr>
              <a:t>）</a:t>
            </a:r>
            <a:r>
              <a:rPr lang="zh-CN" altLang="en-US" sz="2400" b="1" dirty="0">
                <a:solidFill>
                  <a:srgbClr val="000000"/>
                </a:solidFill>
                <a:latin typeface="黑体" pitchFamily="49" charset="-122"/>
                <a:ea typeface="黑体" pitchFamily="49" charset="-122"/>
              </a:rPr>
              <a:t>。</a:t>
            </a:r>
            <a:r>
              <a:rPr lang="zh-CN" altLang="en-US" sz="2400" b="1" dirty="0">
                <a:solidFill>
                  <a:srgbClr val="000000"/>
                </a:solidFill>
                <a:latin typeface="Arial"/>
                <a:ea typeface="黑体" pitchFamily="49" charset="-122"/>
              </a:rPr>
              <a:t>”</a:t>
            </a:r>
            <a:endParaRPr lang="zh-CN" altLang="en-US" sz="2400" b="1" dirty="0">
              <a:solidFill>
                <a:srgbClr val="000000"/>
              </a:solidFill>
              <a:latin typeface="黑体" pitchFamily="49" charset="-122"/>
              <a:ea typeface="黑体" pitchFamily="49" charset="-122"/>
            </a:endParaRPr>
          </a:p>
        </p:txBody>
      </p:sp>
      <p:sp>
        <p:nvSpPr>
          <p:cNvPr id="6150" name="Text Box 6"/>
          <p:cNvSpPr txBox="1">
            <a:spLocks noChangeArrowheads="1"/>
          </p:cNvSpPr>
          <p:nvPr/>
        </p:nvSpPr>
        <p:spPr bwMode="auto">
          <a:xfrm>
            <a:off x="4643438" y="1500174"/>
            <a:ext cx="4211638" cy="5262979"/>
          </a:xfrm>
          <a:prstGeom prst="rect">
            <a:avLst/>
          </a:prstGeom>
          <a:solidFill>
            <a:srgbClr val="FFFF00">
              <a:alpha val="55000"/>
            </a:srgbClr>
          </a:solidFill>
          <a:ln w="9525" algn="ctr">
            <a:noFill/>
            <a:miter lim="800000"/>
            <a:headEnd/>
            <a:tailEnd/>
          </a:ln>
          <a:effectLst/>
        </p:spPr>
        <p:txBody>
          <a:bodyPr wrap="square">
            <a:spAutoFit/>
          </a:bodyPr>
          <a:lstStyle/>
          <a:p>
            <a:pPr indent="623888">
              <a:spcBef>
                <a:spcPct val="0"/>
              </a:spcBef>
            </a:pPr>
            <a:r>
              <a:rPr lang="zh-CN" altLang="en-US" sz="2400" dirty="0">
                <a:solidFill>
                  <a:srgbClr val="3333CC"/>
                </a:solidFill>
                <a:latin typeface="华文中宋" pitchFamily="2" charset="-122"/>
                <a:ea typeface="华文中宋" pitchFamily="2" charset="-122"/>
              </a:rPr>
              <a:t>仪这个地方镇守边界的长官请求把自己引见给孔子，他说：“凡是君子到这里来，我从没有见不到的。”</a:t>
            </a:r>
          </a:p>
          <a:p>
            <a:pPr indent="623888">
              <a:spcBef>
                <a:spcPct val="0"/>
              </a:spcBef>
            </a:pPr>
            <a:r>
              <a:rPr lang="zh-CN" altLang="en-US" sz="2400" dirty="0">
                <a:solidFill>
                  <a:srgbClr val="3333CC"/>
                </a:solidFill>
                <a:latin typeface="华文中宋" pitchFamily="2" charset="-122"/>
                <a:ea typeface="华文中宋" pitchFamily="2" charset="-122"/>
              </a:rPr>
              <a:t>孔子的随从学生把他引见给了孔子。</a:t>
            </a:r>
          </a:p>
          <a:p>
            <a:pPr indent="623888">
              <a:spcBef>
                <a:spcPct val="0"/>
              </a:spcBef>
            </a:pPr>
            <a:r>
              <a:rPr lang="zh-CN" altLang="en-US" sz="2400" dirty="0">
                <a:solidFill>
                  <a:srgbClr val="3333CC"/>
                </a:solidFill>
                <a:latin typeface="华文中宋" pitchFamily="2" charset="-122"/>
                <a:ea typeface="华文中宋" pitchFamily="2" charset="-122"/>
              </a:rPr>
              <a:t>他出来后（对孔子的学生们）说：“诸位何必为孔子丧失官位而担忧呢</a:t>
            </a:r>
            <a:r>
              <a:rPr lang="zh-CN" altLang="en-US" sz="2400" dirty="0" smtClean="0">
                <a:solidFill>
                  <a:srgbClr val="3333CC"/>
                </a:solidFill>
                <a:latin typeface="华文中宋" pitchFamily="2" charset="-122"/>
                <a:ea typeface="华文中宋" pitchFamily="2" charset="-122"/>
              </a:rPr>
              <a:t>？</a:t>
            </a:r>
            <a:r>
              <a:rPr lang="en-US" altLang="zh-CN" sz="2400" dirty="0" smtClean="0">
                <a:solidFill>
                  <a:srgbClr val="3333CC"/>
                </a:solidFill>
                <a:latin typeface="华文中宋" pitchFamily="2" charset="-122"/>
                <a:ea typeface="华文中宋" pitchFamily="2" charset="-122"/>
              </a:rPr>
              <a:t>(</a:t>
            </a:r>
            <a:r>
              <a:rPr lang="zh-CN" altLang="en-US" sz="2400" b="1" dirty="0" smtClean="0">
                <a:solidFill>
                  <a:srgbClr val="003300"/>
                </a:solidFill>
                <a:latin typeface="幼圆" pitchFamily="49" charset="-122"/>
                <a:ea typeface="幼圆" pitchFamily="49" charset="-122"/>
              </a:rPr>
              <a:t>你们诸位不必担心文化的衰落，我们中国文化有救了。</a:t>
            </a:r>
            <a:r>
              <a:rPr lang="en-US" altLang="zh-CN" sz="2400" b="1" dirty="0" smtClean="0">
                <a:solidFill>
                  <a:srgbClr val="003300"/>
                </a:solidFill>
                <a:latin typeface="幼圆" pitchFamily="49" charset="-122"/>
                <a:ea typeface="幼圆" pitchFamily="49" charset="-122"/>
              </a:rPr>
              <a:t>——</a:t>
            </a:r>
            <a:r>
              <a:rPr lang="zh-CN" altLang="en-US" sz="2400" b="1" dirty="0" smtClean="0">
                <a:solidFill>
                  <a:srgbClr val="003300"/>
                </a:solidFill>
                <a:latin typeface="幼圆" pitchFamily="49" charset="-122"/>
                <a:ea typeface="幼圆" pitchFamily="49" charset="-122"/>
              </a:rPr>
              <a:t>南怀瑾</a:t>
            </a:r>
            <a:r>
              <a:rPr lang="en-US" altLang="zh-CN" sz="2400" b="1" dirty="0" smtClean="0">
                <a:solidFill>
                  <a:srgbClr val="003300"/>
                </a:solidFill>
                <a:latin typeface="幼圆" pitchFamily="49" charset="-122"/>
                <a:ea typeface="幼圆" pitchFamily="49" charset="-122"/>
              </a:rPr>
              <a:t>)</a:t>
            </a:r>
          </a:p>
          <a:p>
            <a:pPr indent="623888">
              <a:spcBef>
                <a:spcPct val="0"/>
              </a:spcBef>
            </a:pPr>
            <a:r>
              <a:rPr lang="zh-CN" altLang="en-US" sz="2400" dirty="0" smtClean="0">
                <a:solidFill>
                  <a:srgbClr val="3333CC"/>
                </a:solidFill>
                <a:latin typeface="华文中宋" pitchFamily="2" charset="-122"/>
                <a:ea typeface="华文中宋" pitchFamily="2" charset="-122"/>
              </a:rPr>
              <a:t>天下</a:t>
            </a:r>
            <a:r>
              <a:rPr lang="zh-CN" altLang="en-US" sz="2400" dirty="0">
                <a:solidFill>
                  <a:srgbClr val="3333CC"/>
                </a:solidFill>
                <a:latin typeface="华文中宋" pitchFamily="2" charset="-122"/>
                <a:ea typeface="华文中宋" pitchFamily="2" charset="-122"/>
              </a:rPr>
              <a:t>没有德政已经很久了，上天将借孔夫子为圣人来宣扬大道。” </a:t>
            </a:r>
          </a:p>
        </p:txBody>
      </p:sp>
      <p:sp>
        <p:nvSpPr>
          <p:cNvPr id="6156" name="Text Box 12"/>
          <p:cNvSpPr txBox="1">
            <a:spLocks noChangeArrowheads="1"/>
          </p:cNvSpPr>
          <p:nvPr/>
        </p:nvSpPr>
        <p:spPr bwMode="auto">
          <a:xfrm>
            <a:off x="0" y="0"/>
            <a:ext cx="1331913" cy="646331"/>
          </a:xfrm>
          <a:prstGeom prst="rect">
            <a:avLst/>
          </a:prstGeom>
          <a:solidFill>
            <a:schemeClr val="accent2">
              <a:lumMod val="50000"/>
            </a:schemeClr>
          </a:solidFill>
          <a:ln w="9525" algn="ctr">
            <a:noFill/>
            <a:miter lim="800000"/>
            <a:headEnd/>
            <a:tailEnd/>
          </a:ln>
          <a:effectLst/>
        </p:spPr>
        <p:txBody>
          <a:bodyPr>
            <a:spAutoFit/>
          </a:bodyPr>
          <a:lstStyle/>
          <a:p>
            <a:pPr marL="342900" indent="-342900">
              <a:spcBef>
                <a:spcPct val="50000"/>
              </a:spcBef>
            </a:pPr>
            <a:r>
              <a:rPr lang="zh-CN" altLang="en-US" sz="3600">
                <a:solidFill>
                  <a:srgbClr val="FFFF00"/>
                </a:solidFill>
                <a:latin typeface="黑体" pitchFamily="49" charset="-122"/>
                <a:ea typeface="黑体" pitchFamily="49" charset="-122"/>
              </a:rPr>
              <a:t>选文</a:t>
            </a:r>
            <a:r>
              <a:rPr lang="en-US" altLang="zh-CN" sz="3600">
                <a:solidFill>
                  <a:srgbClr val="FFFF00"/>
                </a:solidFill>
                <a:latin typeface="黑体" pitchFamily="49" charset="-122"/>
                <a:ea typeface="黑体" pitchFamily="49" charset="-122"/>
              </a:rPr>
              <a:t>1</a:t>
            </a:r>
          </a:p>
        </p:txBody>
      </p:sp>
      <p:sp>
        <p:nvSpPr>
          <p:cNvPr id="6157" name="Rectangle 13"/>
          <p:cNvSpPr>
            <a:spLocks noChangeArrowheads="1"/>
          </p:cNvSpPr>
          <p:nvPr/>
        </p:nvSpPr>
        <p:spPr bwMode="auto">
          <a:xfrm>
            <a:off x="285720" y="1571612"/>
            <a:ext cx="4249736" cy="4893647"/>
          </a:xfrm>
          <a:prstGeom prst="rect">
            <a:avLst/>
          </a:prstGeom>
          <a:noFill/>
          <a:ln w="9525" algn="ctr">
            <a:noFill/>
            <a:miter lim="800000"/>
            <a:headEnd/>
            <a:tailEnd/>
          </a:ln>
          <a:effectLst/>
        </p:spPr>
        <p:txBody>
          <a:bodyPr wrap="square">
            <a:spAutoFit/>
          </a:bodyPr>
          <a:lstStyle/>
          <a:p>
            <a:pPr marL="631825" indent="-631825">
              <a:spcBef>
                <a:spcPct val="0"/>
              </a:spcBef>
            </a:pPr>
            <a:r>
              <a:rPr kumimoji="1" lang="zh-CN" altLang="en-US" sz="2400" dirty="0"/>
              <a:t>仪，地名，在今河南兰考县境内。</a:t>
            </a:r>
          </a:p>
          <a:p>
            <a:pPr marL="631825" indent="-631825">
              <a:spcBef>
                <a:spcPct val="0"/>
              </a:spcBef>
            </a:pPr>
            <a:r>
              <a:rPr kumimoji="1" lang="zh-CN" altLang="en-US" sz="2400" dirty="0"/>
              <a:t>封人，系镇守边疆的官。 </a:t>
            </a:r>
            <a:endParaRPr kumimoji="1" lang="zh-CN" altLang="en-US" sz="2400" dirty="0">
              <a:solidFill>
                <a:srgbClr val="9933FF"/>
              </a:solidFill>
            </a:endParaRPr>
          </a:p>
          <a:p>
            <a:pPr marL="631825" indent="-631825">
              <a:spcBef>
                <a:spcPct val="0"/>
              </a:spcBef>
            </a:pPr>
            <a:r>
              <a:rPr kumimoji="1" lang="zh-CN" altLang="en-US" sz="2400" dirty="0"/>
              <a:t>君子，谓当时贤者。 </a:t>
            </a:r>
          </a:p>
          <a:p>
            <a:pPr marL="631825" indent="-631825">
              <a:spcBef>
                <a:spcPct val="0"/>
              </a:spcBef>
            </a:pPr>
            <a:r>
              <a:rPr kumimoji="1" lang="zh-CN" altLang="en-US" sz="2400" i="1" dirty="0"/>
              <a:t>君子之至于斯也</a:t>
            </a:r>
            <a:r>
              <a:rPr kumimoji="1" lang="zh-CN" altLang="en-US" sz="2400" dirty="0"/>
              <a:t>。之，定语后置标志。相当于“至于斯之君子”。</a:t>
            </a:r>
          </a:p>
          <a:p>
            <a:pPr marL="631825" indent="-631825">
              <a:spcBef>
                <a:spcPct val="0"/>
              </a:spcBef>
            </a:pPr>
            <a:r>
              <a:rPr kumimoji="1" lang="zh-CN" altLang="en-US" sz="2400" dirty="0"/>
              <a:t>从者见之：随行的</a:t>
            </a:r>
            <a:r>
              <a:rPr kumimoji="1" lang="zh-CN" altLang="en-US" sz="2400" dirty="0" smtClean="0"/>
              <a:t>人把他引见给了孔子。 </a:t>
            </a:r>
            <a:endParaRPr kumimoji="1" lang="zh-CN" altLang="en-US" sz="2400" dirty="0">
              <a:solidFill>
                <a:srgbClr val="9933FF"/>
              </a:solidFill>
            </a:endParaRPr>
          </a:p>
          <a:p>
            <a:pPr marL="631825" indent="-631825">
              <a:spcBef>
                <a:spcPct val="0"/>
              </a:spcBef>
            </a:pPr>
            <a:r>
              <a:rPr kumimoji="1" lang="zh-CN" altLang="en-US" sz="2400" dirty="0"/>
              <a:t>丧：失去，这里指失去官职。 </a:t>
            </a:r>
            <a:endParaRPr kumimoji="1" lang="zh-CN" altLang="en-US" sz="2400" dirty="0">
              <a:solidFill>
                <a:srgbClr val="9933FF"/>
              </a:solidFill>
            </a:endParaRPr>
          </a:p>
          <a:p>
            <a:pPr marL="631825" indent="-631825">
              <a:spcBef>
                <a:spcPct val="0"/>
              </a:spcBef>
            </a:pPr>
            <a:r>
              <a:rPr kumimoji="1" lang="zh-CN" altLang="en-US" sz="2400" dirty="0"/>
              <a:t>木铎：木舌的铜铃。古代天子发布政令时摇它以召集听众。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50">
                                            <p:txEl>
                                              <p:pRg st="0" end="0"/>
                                            </p:txEl>
                                          </p:spTgt>
                                        </p:tgtEl>
                                        <p:attrNameLst>
                                          <p:attrName>style.visibility</p:attrName>
                                        </p:attrNameLst>
                                      </p:cBhvr>
                                      <p:to>
                                        <p:strVal val="visible"/>
                                      </p:to>
                                    </p:set>
                                    <p:animEffect transition="in" filter="blinds(horizontal)">
                                      <p:cBhvr>
                                        <p:cTn id="7" dur="500"/>
                                        <p:tgtEl>
                                          <p:spTgt spid="61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50">
                                            <p:txEl>
                                              <p:pRg st="1" end="1"/>
                                            </p:txEl>
                                          </p:spTgt>
                                        </p:tgtEl>
                                        <p:attrNameLst>
                                          <p:attrName>style.visibility</p:attrName>
                                        </p:attrNameLst>
                                      </p:cBhvr>
                                      <p:to>
                                        <p:strVal val="visible"/>
                                      </p:to>
                                    </p:set>
                                    <p:animEffect transition="in" filter="blinds(horizontal)">
                                      <p:cBhvr>
                                        <p:cTn id="12" dur="500"/>
                                        <p:tgtEl>
                                          <p:spTgt spid="615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50">
                                            <p:txEl>
                                              <p:pRg st="2" end="2"/>
                                            </p:txEl>
                                          </p:spTgt>
                                        </p:tgtEl>
                                        <p:attrNameLst>
                                          <p:attrName>style.visibility</p:attrName>
                                        </p:attrNameLst>
                                      </p:cBhvr>
                                      <p:to>
                                        <p:strVal val="visible"/>
                                      </p:to>
                                    </p:set>
                                    <p:animEffect transition="in" filter="blinds(horizontal)">
                                      <p:cBhvr>
                                        <p:cTn id="17" dur="500"/>
                                        <p:tgtEl>
                                          <p:spTgt spid="615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150">
                                            <p:txEl>
                                              <p:pRg st="3" end="3"/>
                                            </p:txEl>
                                          </p:spTgt>
                                        </p:tgtEl>
                                        <p:attrNameLst>
                                          <p:attrName>style.visibility</p:attrName>
                                        </p:attrNameLst>
                                      </p:cBhvr>
                                      <p:to>
                                        <p:strVal val="visible"/>
                                      </p:to>
                                    </p:set>
                                    <p:animEffect transition="in" filter="blinds(horizontal)">
                                      <p:cBhvr>
                                        <p:cTn id="22" dur="500"/>
                                        <p:tgtEl>
                                          <p:spTgt spid="615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5" name="Picture 3"/>
          <p:cNvPicPr>
            <a:picLocks noChangeAspect="1" noChangeArrowheads="1"/>
          </p:cNvPicPr>
          <p:nvPr/>
        </p:nvPicPr>
        <p:blipFill>
          <a:blip r:embed="rId2"/>
          <a:srcRect/>
          <a:stretch>
            <a:fillRect/>
          </a:stretch>
        </p:blipFill>
        <p:spPr bwMode="auto">
          <a:xfrm>
            <a:off x="250825" y="836613"/>
            <a:ext cx="8642350" cy="4135437"/>
          </a:xfrm>
          <a:prstGeom prst="rect">
            <a:avLst/>
          </a:prstGeom>
          <a:noFill/>
        </p:spPr>
      </p:pic>
      <p:sp>
        <p:nvSpPr>
          <p:cNvPr id="3" name="TextBox 2"/>
          <p:cNvSpPr txBox="1"/>
          <p:nvPr/>
        </p:nvSpPr>
        <p:spPr>
          <a:xfrm>
            <a:off x="5143504" y="1000108"/>
            <a:ext cx="2857520"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4" name="TextBox 3"/>
          <p:cNvSpPr txBox="1"/>
          <p:nvPr/>
        </p:nvSpPr>
        <p:spPr>
          <a:xfrm>
            <a:off x="5500694" y="1714488"/>
            <a:ext cx="2571768"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5" name="TextBox 4"/>
          <p:cNvSpPr txBox="1"/>
          <p:nvPr/>
        </p:nvSpPr>
        <p:spPr>
          <a:xfrm>
            <a:off x="5072066" y="2357430"/>
            <a:ext cx="2571768"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6" name="TextBox 5"/>
          <p:cNvSpPr txBox="1"/>
          <p:nvPr/>
        </p:nvSpPr>
        <p:spPr>
          <a:xfrm>
            <a:off x="4071934" y="3071810"/>
            <a:ext cx="4500594"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7" name="TextBox 6"/>
          <p:cNvSpPr txBox="1"/>
          <p:nvPr/>
        </p:nvSpPr>
        <p:spPr>
          <a:xfrm>
            <a:off x="3643306" y="3786190"/>
            <a:ext cx="2286016"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8" name="TextBox 7"/>
          <p:cNvSpPr txBox="1"/>
          <p:nvPr/>
        </p:nvSpPr>
        <p:spPr>
          <a:xfrm>
            <a:off x="5857884" y="4429132"/>
            <a:ext cx="2143140"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9506" name="Object 2"/>
          <p:cNvGraphicFramePr>
            <a:graphicFrameLocks noChangeAspect="1"/>
          </p:cNvGraphicFramePr>
          <p:nvPr/>
        </p:nvGraphicFramePr>
        <p:xfrm>
          <a:off x="684213" y="1125538"/>
          <a:ext cx="7820025" cy="4591050"/>
        </p:xfrm>
        <a:graphic>
          <a:graphicData uri="http://schemas.openxmlformats.org/presentationml/2006/ole">
            <p:oleObj spid="_x0000_s1026" name="Image" r:id="rId3" imgW="10425397" imgH="6120635" progId="">
              <p:embed/>
            </p:oleObj>
          </a:graphicData>
        </a:graphic>
      </p:graphicFrame>
      <p:sp>
        <p:nvSpPr>
          <p:cNvPr id="3" name="TextBox 2"/>
          <p:cNvSpPr txBox="1"/>
          <p:nvPr/>
        </p:nvSpPr>
        <p:spPr>
          <a:xfrm>
            <a:off x="4929190" y="4643446"/>
            <a:ext cx="2571768"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4" name="TextBox 3"/>
          <p:cNvSpPr txBox="1"/>
          <p:nvPr/>
        </p:nvSpPr>
        <p:spPr>
          <a:xfrm>
            <a:off x="4929190" y="2130974"/>
            <a:ext cx="2571768"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5" name="TextBox 4"/>
          <p:cNvSpPr txBox="1"/>
          <p:nvPr/>
        </p:nvSpPr>
        <p:spPr>
          <a:xfrm>
            <a:off x="4929190" y="2631040"/>
            <a:ext cx="2571768"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6" name="TextBox 5"/>
          <p:cNvSpPr txBox="1"/>
          <p:nvPr/>
        </p:nvSpPr>
        <p:spPr>
          <a:xfrm>
            <a:off x="4929190" y="3143248"/>
            <a:ext cx="2571768"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7" name="TextBox 6"/>
          <p:cNvSpPr txBox="1"/>
          <p:nvPr/>
        </p:nvSpPr>
        <p:spPr>
          <a:xfrm>
            <a:off x="4929190" y="3631172"/>
            <a:ext cx="2571768"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8" name="TextBox 7"/>
          <p:cNvSpPr txBox="1"/>
          <p:nvPr/>
        </p:nvSpPr>
        <p:spPr>
          <a:xfrm>
            <a:off x="4929190" y="4143380"/>
            <a:ext cx="2571768"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9" name="TextBox 8"/>
          <p:cNvSpPr txBox="1"/>
          <p:nvPr/>
        </p:nvSpPr>
        <p:spPr>
          <a:xfrm>
            <a:off x="4929190" y="1571612"/>
            <a:ext cx="2571768"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
        <p:nvSpPr>
          <p:cNvPr id="10" name="TextBox 9"/>
          <p:cNvSpPr txBox="1"/>
          <p:nvPr/>
        </p:nvSpPr>
        <p:spPr>
          <a:xfrm>
            <a:off x="4929190" y="5143512"/>
            <a:ext cx="2571768" cy="369332"/>
          </a:xfrm>
          <a:prstGeom prst="rect">
            <a:avLst/>
          </a:prstGeom>
          <a:solidFill>
            <a:schemeClr val="accent2">
              <a:lumMod val="20000"/>
              <a:lumOff val="80000"/>
            </a:schemeClr>
          </a:solidFill>
        </p:spPr>
        <p:txBody>
          <a:bodyPr wrap="square" rtlCol="0">
            <a:spAutoFit/>
          </a:bodyPr>
          <a:lstStyle/>
          <a:p>
            <a:r>
              <a:rPr lang="en-US" altLang="zh-CN" dirty="0" smtClean="0"/>
              <a:t>                                             </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grpId="0" nodeType="clickEffect">
                                  <p:stCondLst>
                                    <p:cond delay="0"/>
                                  </p:stCondLst>
                                  <p:childTnLst>
                                    <p:animEffect transition="out" filter="blinds(horizontal)">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grpId="0" nodeType="clickEffect">
                                  <p:stCondLst>
                                    <p:cond delay="0"/>
                                  </p:stCondLst>
                                  <p:childTnLst>
                                    <p:animEffect transition="out" filter="blinds(horizontal)">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ChangeArrowheads="1"/>
          </p:cNvSpPr>
          <p:nvPr/>
        </p:nvSpPr>
        <p:spPr bwMode="auto">
          <a:xfrm>
            <a:off x="2500298" y="5429264"/>
            <a:ext cx="2002471" cy="523220"/>
          </a:xfrm>
          <a:prstGeom prst="rect">
            <a:avLst/>
          </a:prstGeom>
          <a:noFill/>
          <a:ln w="9525">
            <a:noFill/>
            <a:miter lim="800000"/>
            <a:headEnd/>
            <a:tailEnd/>
          </a:ln>
          <a:effectLst/>
        </p:spPr>
        <p:txBody>
          <a:bodyPr wrap="none" anchor="ctr">
            <a:spAutoFit/>
          </a:bodyPr>
          <a:lstStyle/>
          <a:p>
            <a:pPr>
              <a:spcBef>
                <a:spcPct val="0"/>
              </a:spcBef>
            </a:pPr>
            <a:r>
              <a:rPr lang="en-US" altLang="zh-CN" sz="2800" dirty="0">
                <a:solidFill>
                  <a:srgbClr val="FF0000"/>
                </a:solidFill>
                <a:latin typeface="华文中宋" pitchFamily="2" charset="-122"/>
                <a:ea typeface="华文中宋" pitchFamily="2" charset="-122"/>
                <a:cs typeface="Times New Roman" pitchFamily="18" charset="0"/>
              </a:rPr>
              <a:t>【</a:t>
            </a:r>
            <a:r>
              <a:rPr lang="zh-CN" altLang="en-US" sz="2800" dirty="0">
                <a:solidFill>
                  <a:srgbClr val="FF0000"/>
                </a:solidFill>
                <a:latin typeface="华文中宋" pitchFamily="2" charset="-122"/>
                <a:ea typeface="华文中宋" pitchFamily="2" charset="-122"/>
                <a:cs typeface="Times New Roman" pitchFamily="18" charset="0"/>
              </a:rPr>
              <a:t>答案</a:t>
            </a:r>
            <a:r>
              <a:rPr lang="en-US" altLang="zh-CN" sz="2800" dirty="0">
                <a:solidFill>
                  <a:srgbClr val="FF0000"/>
                </a:solidFill>
                <a:latin typeface="华文中宋" pitchFamily="2" charset="-122"/>
                <a:ea typeface="华文中宋" pitchFamily="2" charset="-122"/>
                <a:cs typeface="Times New Roman" pitchFamily="18" charset="0"/>
              </a:rPr>
              <a:t>】C </a:t>
            </a:r>
            <a:endParaRPr lang="en-US" altLang="zh-CN" sz="2800" dirty="0">
              <a:solidFill>
                <a:srgbClr val="0000FF"/>
              </a:solidFill>
              <a:latin typeface="华文中宋" pitchFamily="2" charset="-122"/>
              <a:ea typeface="华文中宋" pitchFamily="2" charset="-122"/>
              <a:cs typeface="Times New Roman" pitchFamily="18" charset="0"/>
            </a:endParaRPr>
          </a:p>
        </p:txBody>
      </p:sp>
      <p:sp>
        <p:nvSpPr>
          <p:cNvPr id="108548" name="Rectangle 4"/>
          <p:cNvSpPr>
            <a:spLocks noChangeArrowheads="1"/>
          </p:cNvSpPr>
          <p:nvPr/>
        </p:nvSpPr>
        <p:spPr bwMode="auto">
          <a:xfrm>
            <a:off x="395288" y="333375"/>
            <a:ext cx="8208962" cy="4524315"/>
          </a:xfrm>
          <a:prstGeom prst="rect">
            <a:avLst/>
          </a:prstGeom>
          <a:noFill/>
          <a:ln w="9525" algn="ctr">
            <a:noFill/>
            <a:miter lim="800000"/>
            <a:headEnd/>
            <a:tailEnd/>
          </a:ln>
          <a:effectLst/>
        </p:spPr>
        <p:txBody>
          <a:bodyPr anchor="ctr">
            <a:spAutoFit/>
          </a:bodyPr>
          <a:lstStyle/>
          <a:p>
            <a:pPr marL="360363" indent="-360363"/>
            <a:r>
              <a:rPr lang="en-US" altLang="zh-CN" sz="3200" dirty="0"/>
              <a:t>1</a:t>
            </a:r>
            <a:r>
              <a:rPr lang="zh-CN" altLang="en-US" sz="3200" dirty="0"/>
              <a:t>．下列各组词语中加点字的注音全都正确的一项是</a:t>
            </a:r>
            <a:r>
              <a:rPr lang="en-US" altLang="zh-CN" sz="3200" dirty="0"/>
              <a:t>( </a:t>
            </a:r>
            <a:r>
              <a:rPr lang="en-US" altLang="zh-CN" sz="3200" dirty="0" smtClean="0"/>
              <a:t>     </a:t>
            </a:r>
            <a:r>
              <a:rPr lang="en-US" altLang="zh-CN" sz="3200" dirty="0"/>
              <a:t>)</a:t>
            </a:r>
          </a:p>
          <a:p>
            <a:pPr marL="360363" indent="-360363"/>
            <a:r>
              <a:rPr lang="en-US" altLang="zh-CN" sz="3200" dirty="0"/>
              <a:t>A</a:t>
            </a:r>
            <a:r>
              <a:rPr lang="zh-CN" altLang="en-US" sz="3200" dirty="0"/>
              <a:t>．譬如</a:t>
            </a:r>
            <a:r>
              <a:rPr lang="en-US" altLang="zh-CN" sz="3200" dirty="0"/>
              <a:t>(</a:t>
            </a:r>
            <a:r>
              <a:rPr lang="en-US" altLang="zh-CN" sz="3200" dirty="0" err="1"/>
              <a:t>pì</a:t>
            </a:r>
            <a:r>
              <a:rPr lang="en-US" altLang="zh-CN" sz="3200" dirty="0"/>
              <a:t>)    </a:t>
            </a:r>
            <a:r>
              <a:rPr lang="zh-CN" altLang="en-US" sz="3200" dirty="0"/>
              <a:t>长沮</a:t>
            </a:r>
            <a:r>
              <a:rPr lang="en-US" altLang="zh-CN" sz="3200" dirty="0"/>
              <a:t>(</a:t>
            </a:r>
            <a:r>
              <a:rPr lang="en-US" altLang="zh-CN" sz="3200" dirty="0" err="1"/>
              <a:t>jǔ</a:t>
            </a:r>
            <a:r>
              <a:rPr lang="en-US" altLang="zh-CN" sz="3200" dirty="0"/>
              <a:t>)    </a:t>
            </a:r>
            <a:r>
              <a:rPr lang="zh-CN" altLang="en-US" sz="3200" dirty="0"/>
              <a:t>桀</a:t>
            </a:r>
            <a:r>
              <a:rPr lang="en-US" altLang="zh-CN" sz="3200" dirty="0"/>
              <a:t>(</a:t>
            </a:r>
            <a:r>
              <a:rPr lang="en-US" altLang="zh-CN" sz="3200" dirty="0" err="1"/>
              <a:t>jié</a:t>
            </a:r>
            <a:r>
              <a:rPr lang="en-US" altLang="zh-CN" sz="3200" dirty="0"/>
              <a:t>)</a:t>
            </a:r>
            <a:r>
              <a:rPr lang="zh-CN" altLang="en-US" sz="3200" dirty="0"/>
              <a:t>溺    执舆</a:t>
            </a:r>
            <a:r>
              <a:rPr lang="en-US" altLang="zh-CN" sz="3200" dirty="0"/>
              <a:t>(</a:t>
            </a:r>
            <a:r>
              <a:rPr lang="en-US" altLang="zh-CN" sz="3200" dirty="0" err="1"/>
              <a:t>yú</a:t>
            </a:r>
            <a:r>
              <a:rPr lang="en-US" altLang="zh-CN" sz="3200" dirty="0"/>
              <a:t>)</a:t>
            </a:r>
          </a:p>
          <a:p>
            <a:pPr marL="360363" indent="-360363"/>
            <a:r>
              <a:rPr lang="en-US" altLang="zh-CN" sz="3200" dirty="0"/>
              <a:t>B</a:t>
            </a:r>
            <a:r>
              <a:rPr lang="zh-CN" altLang="en-US" sz="3200" dirty="0"/>
              <a:t>．辟</a:t>
            </a:r>
            <a:r>
              <a:rPr lang="en-US" altLang="zh-CN" sz="3200" dirty="0"/>
              <a:t>(</a:t>
            </a:r>
            <a:r>
              <a:rPr lang="en-US" altLang="zh-CN" sz="3200" dirty="0" err="1"/>
              <a:t>pì</a:t>
            </a:r>
            <a:r>
              <a:rPr lang="en-US" altLang="zh-CN" sz="3200" dirty="0"/>
              <a:t>)</a:t>
            </a:r>
            <a:r>
              <a:rPr lang="zh-CN" altLang="en-US" sz="3200" dirty="0"/>
              <a:t>人之士   荷蓧</a:t>
            </a:r>
            <a:r>
              <a:rPr lang="en-US" altLang="zh-CN" sz="3200" dirty="0"/>
              <a:t>(</a:t>
            </a:r>
            <a:r>
              <a:rPr lang="en-US" altLang="zh-CN" sz="3200" dirty="0" err="1"/>
              <a:t>diào</a:t>
            </a:r>
            <a:r>
              <a:rPr lang="en-US" altLang="zh-CN" sz="3200" dirty="0"/>
              <a:t>)    </a:t>
            </a:r>
            <a:r>
              <a:rPr lang="zh-CN" altLang="en-US" sz="3200" dirty="0"/>
              <a:t>木铎</a:t>
            </a:r>
            <a:r>
              <a:rPr lang="en-US" altLang="zh-CN" sz="3200" dirty="0"/>
              <a:t>(</a:t>
            </a:r>
            <a:r>
              <a:rPr lang="en-US" altLang="zh-CN" sz="3200" dirty="0" err="1"/>
              <a:t>duó</a:t>
            </a:r>
            <a:r>
              <a:rPr lang="en-US" altLang="zh-CN" sz="3200" dirty="0"/>
              <a:t>)  </a:t>
            </a:r>
            <a:r>
              <a:rPr lang="zh-CN" altLang="en-US" sz="3200" dirty="0"/>
              <a:t>耰</a:t>
            </a:r>
            <a:r>
              <a:rPr lang="en-US" altLang="zh-CN" sz="3200" dirty="0"/>
              <a:t>(</a:t>
            </a:r>
            <a:r>
              <a:rPr lang="en-US" altLang="zh-CN" sz="3200" dirty="0" err="1"/>
              <a:t>yōu</a:t>
            </a:r>
            <a:r>
              <a:rPr lang="en-US" altLang="zh-CN" sz="3200" dirty="0"/>
              <a:t>)</a:t>
            </a:r>
            <a:r>
              <a:rPr lang="zh-CN" altLang="en-US" sz="3200" dirty="0"/>
              <a:t>而不辍</a:t>
            </a:r>
          </a:p>
          <a:p>
            <a:pPr marL="360363" indent="-360363"/>
            <a:r>
              <a:rPr lang="en-US" altLang="zh-CN" sz="3200" dirty="0"/>
              <a:t>C</a:t>
            </a:r>
            <a:r>
              <a:rPr lang="zh-CN" altLang="en-US" sz="3200" dirty="0"/>
              <a:t>．怃</a:t>
            </a:r>
            <a:r>
              <a:rPr lang="en-US" altLang="zh-CN" sz="3200" dirty="0"/>
              <a:t>(</a:t>
            </a:r>
            <a:r>
              <a:rPr lang="en-US" altLang="zh-CN" sz="3200" dirty="0" err="1"/>
              <a:t>wǔ</a:t>
            </a:r>
            <a:r>
              <a:rPr lang="en-US" altLang="zh-CN" sz="3200" dirty="0"/>
              <a:t>)</a:t>
            </a:r>
            <a:r>
              <a:rPr lang="zh-CN" altLang="en-US" sz="3200" dirty="0"/>
              <a:t>然   食黍</a:t>
            </a:r>
            <a:r>
              <a:rPr lang="en-US" altLang="zh-CN" sz="3200" dirty="0"/>
              <a:t>(</a:t>
            </a:r>
            <a:r>
              <a:rPr lang="en-US" altLang="zh-CN" sz="3200" dirty="0" err="1"/>
              <a:t>shǔ</a:t>
            </a:r>
            <a:r>
              <a:rPr lang="en-US" altLang="zh-CN" sz="3200" dirty="0"/>
              <a:t>)      </a:t>
            </a:r>
            <a:r>
              <a:rPr lang="zh-CN" altLang="en-US" sz="3200" dirty="0"/>
              <a:t>孰</a:t>
            </a:r>
            <a:r>
              <a:rPr lang="en-US" altLang="zh-CN" sz="3200" dirty="0"/>
              <a:t>(</a:t>
            </a:r>
            <a:r>
              <a:rPr lang="en-US" altLang="zh-CN" sz="3200" dirty="0" err="1"/>
              <a:t>shú</a:t>
            </a:r>
            <a:r>
              <a:rPr lang="en-US" altLang="zh-CN" sz="3200" dirty="0"/>
              <a:t>)</a:t>
            </a:r>
            <a:r>
              <a:rPr lang="zh-CN" altLang="en-US" sz="3200" dirty="0"/>
              <a:t>为     何德之衰</a:t>
            </a:r>
            <a:r>
              <a:rPr lang="en-US" altLang="zh-CN" sz="3200" dirty="0"/>
              <a:t>(</a:t>
            </a:r>
            <a:r>
              <a:rPr lang="en-US" altLang="zh-CN" sz="3200" dirty="0" err="1"/>
              <a:t>shuāi</a:t>
            </a:r>
            <a:r>
              <a:rPr lang="en-US" altLang="zh-CN" sz="3200" dirty="0"/>
              <a:t>)</a:t>
            </a:r>
          </a:p>
          <a:p>
            <a:pPr marL="360363" indent="-360363"/>
            <a:r>
              <a:rPr lang="en-US" altLang="zh-CN" sz="3200" dirty="0"/>
              <a:t>D</a:t>
            </a:r>
            <a:r>
              <a:rPr lang="zh-CN" altLang="en-US" sz="3200" dirty="0"/>
              <a:t>．植其杖而芸</a:t>
            </a:r>
            <a:r>
              <a:rPr lang="en-US" altLang="zh-CN" sz="3200" dirty="0"/>
              <a:t>(</a:t>
            </a:r>
            <a:r>
              <a:rPr lang="en-US" altLang="zh-CN" sz="3200" dirty="0" err="1"/>
              <a:t>yún</a:t>
            </a:r>
            <a:r>
              <a:rPr lang="en-US" altLang="zh-CN" sz="3200" dirty="0"/>
              <a:t>)  </a:t>
            </a:r>
            <a:r>
              <a:rPr lang="zh-CN" altLang="en-US" sz="3200" dirty="0"/>
              <a:t>论 </a:t>
            </a:r>
            <a:r>
              <a:rPr lang="en-US" altLang="zh-CN" sz="3200" dirty="0"/>
              <a:t>(</a:t>
            </a:r>
            <a:r>
              <a:rPr lang="en-US" altLang="zh-CN" sz="3200" dirty="0" err="1"/>
              <a:t>lún</a:t>
            </a:r>
            <a:r>
              <a:rPr lang="en-US" altLang="zh-CN" sz="3200" dirty="0"/>
              <a:t>)</a:t>
            </a:r>
            <a:r>
              <a:rPr lang="zh-CN" altLang="en-US" sz="3200" dirty="0"/>
              <a:t>语     奚 </a:t>
            </a:r>
            <a:r>
              <a:rPr lang="en-US" altLang="zh-CN" sz="3200" dirty="0"/>
              <a:t>(</a:t>
            </a:r>
            <a:r>
              <a:rPr lang="en-US" altLang="zh-CN" sz="3200" dirty="0" err="1"/>
              <a:t>xī</a:t>
            </a:r>
            <a:r>
              <a:rPr lang="en-US" altLang="zh-CN" sz="3200" dirty="0"/>
              <a:t>)</a:t>
            </a:r>
            <a:r>
              <a:rPr lang="zh-CN" altLang="en-US" sz="3200" dirty="0"/>
              <a:t>自今之从政者殆</a:t>
            </a:r>
            <a:r>
              <a:rPr lang="en-US" altLang="zh-CN" sz="3200" dirty="0"/>
              <a:t>(</a:t>
            </a:r>
            <a:r>
              <a:rPr lang="en-US" altLang="zh-CN" sz="3200" dirty="0" err="1"/>
              <a:t>tái</a:t>
            </a:r>
            <a:r>
              <a:rPr lang="en-US" altLang="zh-CN" sz="3200" dirty="0"/>
              <a:t>)</a:t>
            </a:r>
            <a:r>
              <a:rPr lang="zh-CN" altLang="en-US" sz="3200" dirty="0"/>
              <a:t>而</a:t>
            </a:r>
          </a:p>
        </p:txBody>
      </p:sp>
      <p:sp>
        <p:nvSpPr>
          <p:cNvPr id="4" name="矩形 3"/>
          <p:cNvSpPr/>
          <p:nvPr/>
        </p:nvSpPr>
        <p:spPr>
          <a:xfrm>
            <a:off x="4071934" y="928670"/>
            <a:ext cx="535724" cy="523220"/>
          </a:xfrm>
          <a:prstGeom prst="rect">
            <a:avLst/>
          </a:prstGeom>
          <a:solidFill>
            <a:srgbClr val="FFFF00"/>
          </a:solidFill>
        </p:spPr>
        <p:txBody>
          <a:bodyPr wrap="none">
            <a:spAutoFit/>
          </a:bodyPr>
          <a:lstStyle/>
          <a:p>
            <a:r>
              <a:rPr lang="en-US" altLang="zh-CN" sz="2800" dirty="0" err="1" smtClean="0">
                <a:solidFill>
                  <a:srgbClr val="0000FF"/>
                </a:solidFill>
                <a:latin typeface="华文中宋" pitchFamily="2" charset="-122"/>
                <a:ea typeface="华文中宋" pitchFamily="2" charset="-122"/>
                <a:cs typeface="Times New Roman" pitchFamily="18" charset="0"/>
              </a:rPr>
              <a:t>jù</a:t>
            </a:r>
            <a:endParaRPr lang="zh-CN" altLang="en-US" dirty="0"/>
          </a:p>
        </p:txBody>
      </p:sp>
      <p:sp>
        <p:nvSpPr>
          <p:cNvPr id="5" name="矩形 4"/>
          <p:cNvSpPr/>
          <p:nvPr/>
        </p:nvSpPr>
        <p:spPr>
          <a:xfrm>
            <a:off x="642910" y="1785926"/>
            <a:ext cx="514885" cy="523220"/>
          </a:xfrm>
          <a:prstGeom prst="rect">
            <a:avLst/>
          </a:prstGeom>
          <a:solidFill>
            <a:srgbClr val="FFFF00"/>
          </a:solidFill>
        </p:spPr>
        <p:txBody>
          <a:bodyPr wrap="none">
            <a:spAutoFit/>
          </a:bodyPr>
          <a:lstStyle/>
          <a:p>
            <a:r>
              <a:rPr lang="en-US" altLang="zh-CN" sz="2800" dirty="0" err="1" smtClean="0">
                <a:solidFill>
                  <a:srgbClr val="0000FF"/>
                </a:solidFill>
                <a:latin typeface="华文中宋" pitchFamily="2" charset="-122"/>
                <a:ea typeface="华文中宋" pitchFamily="2" charset="-122"/>
                <a:cs typeface="Times New Roman" pitchFamily="18" charset="0"/>
              </a:rPr>
              <a:t>bì</a:t>
            </a:r>
            <a:endParaRPr lang="zh-CN" altLang="en-US" dirty="0"/>
          </a:p>
        </p:txBody>
      </p:sp>
      <p:sp>
        <p:nvSpPr>
          <p:cNvPr id="6" name="矩形 5"/>
          <p:cNvSpPr/>
          <p:nvPr/>
        </p:nvSpPr>
        <p:spPr>
          <a:xfrm>
            <a:off x="3286116" y="4714884"/>
            <a:ext cx="723275" cy="523220"/>
          </a:xfrm>
          <a:prstGeom prst="rect">
            <a:avLst/>
          </a:prstGeom>
          <a:solidFill>
            <a:srgbClr val="FFFF00"/>
          </a:solidFill>
        </p:spPr>
        <p:txBody>
          <a:bodyPr wrap="none">
            <a:spAutoFit/>
          </a:bodyPr>
          <a:lstStyle/>
          <a:p>
            <a:r>
              <a:rPr lang="en-US" altLang="zh-CN" sz="2800" dirty="0" err="1" smtClean="0">
                <a:solidFill>
                  <a:srgbClr val="0000FF"/>
                </a:solidFill>
                <a:latin typeface="华文中宋" pitchFamily="2" charset="-122"/>
                <a:ea typeface="华文中宋" pitchFamily="2" charset="-122"/>
                <a:cs typeface="Times New Roman" pitchFamily="18" charset="0"/>
              </a:rPr>
              <a:t>dài</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8547"/>
                                        </p:tgtEl>
                                        <p:attrNameLst>
                                          <p:attrName>style.visibility</p:attrName>
                                        </p:attrNameLst>
                                      </p:cBhvr>
                                      <p:to>
                                        <p:strVal val="visible"/>
                                      </p:to>
                                    </p:set>
                                    <p:animEffect transition="in" filter="blinds(horizontal)">
                                      <p:cBhvr>
                                        <p:cTn id="7" dur="500"/>
                                        <p:tgtEl>
                                          <p:spTgt spid="10854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p:bldP spid="4" grpId="0" animBg="1"/>
      <p:bldP spid="5" grpId="0" animBg="1"/>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body" idx="1"/>
          </p:nvPr>
        </p:nvSpPr>
        <p:spPr>
          <a:xfrm>
            <a:off x="1258888" y="3933825"/>
            <a:ext cx="5908675" cy="873125"/>
          </a:xfrm>
        </p:spPr>
        <p:txBody>
          <a:bodyPr/>
          <a:lstStyle/>
          <a:p>
            <a:pPr>
              <a:buFontTx/>
              <a:buNone/>
            </a:pPr>
            <a:r>
              <a:rPr lang="en-US" altLang="zh-CN" sz="4400" dirty="0">
                <a:solidFill>
                  <a:srgbClr val="FF0000"/>
                </a:solidFill>
                <a:latin typeface="华文中宋" pitchFamily="2" charset="-122"/>
                <a:ea typeface="华文中宋" pitchFamily="2" charset="-122"/>
                <a:cs typeface="Times New Roman" pitchFamily="18" charset="0"/>
              </a:rPr>
              <a:t>【</a:t>
            </a:r>
            <a:r>
              <a:rPr lang="zh-CN" altLang="en-US" sz="4400" dirty="0">
                <a:solidFill>
                  <a:srgbClr val="FF0000"/>
                </a:solidFill>
                <a:latin typeface="华文中宋" pitchFamily="2" charset="-122"/>
                <a:ea typeface="华文中宋" pitchFamily="2" charset="-122"/>
                <a:cs typeface="Times New Roman" pitchFamily="18" charset="0"/>
              </a:rPr>
              <a:t>答案</a:t>
            </a:r>
            <a:r>
              <a:rPr lang="en-US" altLang="zh-CN" sz="4400" dirty="0">
                <a:solidFill>
                  <a:srgbClr val="FF0000"/>
                </a:solidFill>
                <a:latin typeface="华文中宋" pitchFamily="2" charset="-122"/>
                <a:ea typeface="华文中宋" pitchFamily="2" charset="-122"/>
                <a:cs typeface="Times New Roman" pitchFamily="18" charset="0"/>
              </a:rPr>
              <a:t>】</a:t>
            </a:r>
            <a:r>
              <a:rPr lang="en-US" altLang="zh-CN" sz="4400" dirty="0">
                <a:solidFill>
                  <a:srgbClr val="0000FF"/>
                </a:solidFill>
                <a:latin typeface="华文中宋" pitchFamily="2" charset="-122"/>
                <a:ea typeface="华文中宋" pitchFamily="2" charset="-122"/>
                <a:cs typeface="Times New Roman" pitchFamily="18" charset="0"/>
              </a:rPr>
              <a:t>C(</a:t>
            </a:r>
            <a:r>
              <a:rPr lang="zh-CN" altLang="en-US" sz="4400" dirty="0">
                <a:solidFill>
                  <a:srgbClr val="0000FF"/>
                </a:solidFill>
                <a:latin typeface="华文中宋" pitchFamily="2" charset="-122"/>
                <a:ea typeface="华文中宋" pitchFamily="2" charset="-122"/>
                <a:cs typeface="Times New Roman" pitchFamily="18" charset="0"/>
              </a:rPr>
              <a:t>给</a:t>
            </a:r>
            <a:r>
              <a:rPr lang="en-US" altLang="zh-CN" sz="4400" dirty="0">
                <a:solidFill>
                  <a:srgbClr val="0000FF"/>
                </a:solidFill>
                <a:latin typeface="华文中宋" pitchFamily="2" charset="-122"/>
                <a:ea typeface="华文中宋" pitchFamily="2" charset="-122"/>
                <a:cs typeface="Times New Roman" pitchFamily="18" charset="0"/>
              </a:rPr>
              <a:t>……</a:t>
            </a:r>
            <a:r>
              <a:rPr lang="zh-CN" altLang="en-US" sz="4400" dirty="0">
                <a:solidFill>
                  <a:srgbClr val="0000FF"/>
                </a:solidFill>
                <a:latin typeface="华文中宋" pitchFamily="2" charset="-122"/>
                <a:ea typeface="华文中宋" pitchFamily="2" charset="-122"/>
                <a:cs typeface="Times New Roman" pitchFamily="18" charset="0"/>
              </a:rPr>
              <a:t>吃</a:t>
            </a:r>
            <a:r>
              <a:rPr lang="en-US" altLang="zh-CN" sz="4400" dirty="0">
                <a:solidFill>
                  <a:srgbClr val="0000FF"/>
                </a:solidFill>
                <a:latin typeface="华文中宋" pitchFamily="2" charset="-122"/>
                <a:ea typeface="华文中宋" pitchFamily="2" charset="-122"/>
                <a:cs typeface="Times New Roman" pitchFamily="18" charset="0"/>
              </a:rPr>
              <a:t>)</a:t>
            </a:r>
          </a:p>
        </p:txBody>
      </p:sp>
      <p:graphicFrame>
        <p:nvGraphicFramePr>
          <p:cNvPr id="109571" name="Object 3"/>
          <p:cNvGraphicFramePr>
            <a:graphicFrameLocks noChangeAspect="1"/>
          </p:cNvGraphicFramePr>
          <p:nvPr/>
        </p:nvGraphicFramePr>
        <p:xfrm>
          <a:off x="0" y="476250"/>
          <a:ext cx="9144000" cy="3140075"/>
        </p:xfrm>
        <a:graphic>
          <a:graphicData uri="http://schemas.openxmlformats.org/presentationml/2006/ole">
            <p:oleObj spid="_x0000_s2050" name="文档" r:id="rId3" imgW="7483089" imgH="2569412" progId="Word.Document.8">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9570">
                                            <p:txEl>
                                              <p:pRg st="0" end="0"/>
                                            </p:txEl>
                                          </p:spTgt>
                                        </p:tgtEl>
                                        <p:attrNameLst>
                                          <p:attrName>style.visibility</p:attrName>
                                        </p:attrNameLst>
                                      </p:cBhvr>
                                      <p:to>
                                        <p:strVal val="visible"/>
                                      </p:to>
                                    </p:set>
                                    <p:animEffect transition="in" filter="blinds(horizontal)">
                                      <p:cBhvr>
                                        <p:cTn id="7" dur="500"/>
                                        <p:tgtEl>
                                          <p:spTgt spid="1095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body" idx="1"/>
          </p:nvPr>
        </p:nvSpPr>
        <p:spPr>
          <a:xfrm>
            <a:off x="395288" y="333375"/>
            <a:ext cx="7991475" cy="5522913"/>
          </a:xfrm>
        </p:spPr>
        <p:txBody>
          <a:bodyPr/>
          <a:lstStyle/>
          <a:p>
            <a:pPr algn="just">
              <a:spcBef>
                <a:spcPct val="0"/>
              </a:spcBef>
              <a:buFontTx/>
              <a:buNone/>
            </a:pPr>
            <a:r>
              <a:rPr lang="en-US" altLang="zh-CN" sz="2800">
                <a:solidFill>
                  <a:srgbClr val="000000"/>
                </a:solidFill>
                <a:latin typeface="Times New Roman" pitchFamily="18" charset="0"/>
                <a:cs typeface="Times New Roman" pitchFamily="18" charset="0"/>
              </a:rPr>
              <a:t>3</a:t>
            </a:r>
            <a:r>
              <a:rPr lang="zh-CN" altLang="en-US" sz="2800">
                <a:solidFill>
                  <a:srgbClr val="000000"/>
                </a:solidFill>
                <a:latin typeface="Times New Roman" pitchFamily="18" charset="0"/>
                <a:cs typeface="Times New Roman" pitchFamily="18" charset="0"/>
              </a:rPr>
              <a:t>．下列对文学知识解说错误的一项是	</a:t>
            </a:r>
            <a:r>
              <a:rPr lang="en-US" altLang="zh-CN" sz="2800">
                <a:solidFill>
                  <a:srgbClr val="000000"/>
                </a:solidFill>
                <a:latin typeface="Times New Roman" pitchFamily="18" charset="0"/>
                <a:cs typeface="Times New Roman" pitchFamily="18" charset="0"/>
              </a:rPr>
              <a:t>(</a:t>
            </a:r>
            <a:r>
              <a:rPr lang="zh-CN" altLang="en-US" sz="2800">
                <a:solidFill>
                  <a:srgbClr val="000000"/>
                </a:solidFill>
                <a:latin typeface="Times New Roman" pitchFamily="18" charset="0"/>
                <a:cs typeface="Times New Roman" pitchFamily="18" charset="0"/>
              </a:rPr>
              <a:t>　　</a:t>
            </a:r>
            <a:r>
              <a:rPr lang="en-US" altLang="zh-CN" sz="2800">
                <a:solidFill>
                  <a:srgbClr val="000000"/>
                </a:solidFill>
                <a:latin typeface="Times New Roman" pitchFamily="18" charset="0"/>
                <a:cs typeface="Times New Roman" pitchFamily="18" charset="0"/>
              </a:rPr>
              <a:t>)</a:t>
            </a:r>
          </a:p>
          <a:p>
            <a:pPr algn="just">
              <a:spcBef>
                <a:spcPct val="0"/>
              </a:spcBef>
              <a:buFontTx/>
              <a:buNone/>
            </a:pPr>
            <a:r>
              <a:rPr lang="en-US" altLang="zh-CN" sz="2800">
                <a:solidFill>
                  <a:srgbClr val="000000"/>
                </a:solidFill>
                <a:latin typeface="Times New Roman" pitchFamily="18" charset="0"/>
                <a:cs typeface="Times New Roman" pitchFamily="18" charset="0"/>
              </a:rPr>
              <a:t>A</a:t>
            </a:r>
            <a:r>
              <a:rPr lang="zh-CN" altLang="en-US" sz="2800">
                <a:solidFill>
                  <a:srgbClr val="000000"/>
                </a:solidFill>
                <a:latin typeface="Times New Roman" pitchFamily="18" charset="0"/>
                <a:cs typeface="Times New Roman" pitchFamily="18" charset="0"/>
              </a:rPr>
              <a:t>．</a:t>
            </a:r>
            <a:r>
              <a:rPr lang="en-US" altLang="zh-CN" sz="2800">
                <a:solidFill>
                  <a:srgbClr val="000000"/>
                </a:solidFill>
                <a:latin typeface="Times New Roman" pitchFamily="18" charset="0"/>
                <a:cs typeface="Times New Roman" pitchFamily="18" charset="0"/>
              </a:rPr>
              <a:t>《</a:t>
            </a:r>
            <a:r>
              <a:rPr lang="zh-CN" altLang="en-US" sz="2800">
                <a:solidFill>
                  <a:srgbClr val="000000"/>
                </a:solidFill>
                <a:latin typeface="Times New Roman" pitchFamily="18" charset="0"/>
                <a:cs typeface="Times New Roman" pitchFamily="18" charset="0"/>
              </a:rPr>
              <a:t>论语</a:t>
            </a:r>
            <a:r>
              <a:rPr lang="en-US" altLang="zh-CN" sz="2800">
                <a:solidFill>
                  <a:srgbClr val="000000"/>
                </a:solidFill>
                <a:latin typeface="Times New Roman" pitchFamily="18" charset="0"/>
                <a:cs typeface="Times New Roman" pitchFamily="18" charset="0"/>
              </a:rPr>
              <a:t>》</a:t>
            </a:r>
            <a:r>
              <a:rPr lang="zh-CN" altLang="en-US" sz="2800">
                <a:solidFill>
                  <a:srgbClr val="000000"/>
                </a:solidFill>
                <a:latin typeface="Times New Roman" pitchFamily="18" charset="0"/>
                <a:cs typeface="Times New Roman" pitchFamily="18" charset="0"/>
              </a:rPr>
              <a:t>是记录孔子及其弟子言行的一部语录体著作，也是有关儒家思想的最重要的著作。</a:t>
            </a:r>
          </a:p>
          <a:p>
            <a:pPr algn="just">
              <a:spcBef>
                <a:spcPct val="0"/>
              </a:spcBef>
              <a:buFontTx/>
              <a:buNone/>
            </a:pPr>
            <a:r>
              <a:rPr lang="en-US" altLang="zh-CN" sz="2800">
                <a:solidFill>
                  <a:srgbClr val="000000"/>
                </a:solidFill>
                <a:latin typeface="Times New Roman" pitchFamily="18" charset="0"/>
                <a:cs typeface="Times New Roman" pitchFamily="18" charset="0"/>
              </a:rPr>
              <a:t>B</a:t>
            </a:r>
            <a:r>
              <a:rPr lang="zh-CN" altLang="en-US" sz="2800">
                <a:solidFill>
                  <a:srgbClr val="000000"/>
                </a:solidFill>
                <a:latin typeface="Times New Roman" pitchFamily="18" charset="0"/>
                <a:cs typeface="Times New Roman" pitchFamily="18" charset="0"/>
              </a:rPr>
              <a:t>．</a:t>
            </a:r>
            <a:r>
              <a:rPr lang="en-US" altLang="zh-CN" sz="2800">
                <a:solidFill>
                  <a:srgbClr val="000000"/>
                </a:solidFill>
                <a:latin typeface="Times New Roman" pitchFamily="18" charset="0"/>
                <a:cs typeface="Times New Roman" pitchFamily="18" charset="0"/>
              </a:rPr>
              <a:t>《</a:t>
            </a:r>
            <a:r>
              <a:rPr lang="zh-CN" altLang="en-US" sz="2800">
                <a:solidFill>
                  <a:srgbClr val="000000"/>
                </a:solidFill>
                <a:latin typeface="Times New Roman" pitchFamily="18" charset="0"/>
                <a:cs typeface="Times New Roman" pitchFamily="18" charset="0"/>
              </a:rPr>
              <a:t>论语</a:t>
            </a:r>
            <a:r>
              <a:rPr lang="en-US" altLang="zh-CN" sz="2800">
                <a:solidFill>
                  <a:srgbClr val="000000"/>
                </a:solidFill>
                <a:latin typeface="Times New Roman" pitchFamily="18" charset="0"/>
                <a:cs typeface="Times New Roman" pitchFamily="18" charset="0"/>
              </a:rPr>
              <a:t>》</a:t>
            </a:r>
            <a:r>
              <a:rPr lang="zh-CN" altLang="en-US" sz="2800">
                <a:solidFill>
                  <a:srgbClr val="000000"/>
                </a:solidFill>
                <a:latin typeface="Times New Roman" pitchFamily="18" charset="0"/>
                <a:cs typeface="Times New Roman" pitchFamily="18" charset="0"/>
              </a:rPr>
              <a:t>由孔子编写，全书共</a:t>
            </a:r>
            <a:r>
              <a:rPr lang="en-US" altLang="zh-CN" sz="2800">
                <a:solidFill>
                  <a:srgbClr val="000000"/>
                </a:solidFill>
                <a:latin typeface="Times New Roman" pitchFamily="18" charset="0"/>
                <a:cs typeface="Times New Roman" pitchFamily="18" charset="0"/>
              </a:rPr>
              <a:t>20</a:t>
            </a:r>
            <a:r>
              <a:rPr lang="zh-CN" altLang="en-US" sz="2800">
                <a:solidFill>
                  <a:srgbClr val="000000"/>
                </a:solidFill>
                <a:latin typeface="Times New Roman" pitchFamily="18" charset="0"/>
                <a:cs typeface="Times New Roman" pitchFamily="18" charset="0"/>
              </a:rPr>
              <a:t>篇；孔子，春秋时期伟大的思想家、教育家和学者。</a:t>
            </a:r>
          </a:p>
          <a:p>
            <a:pPr algn="just">
              <a:spcBef>
                <a:spcPct val="0"/>
              </a:spcBef>
              <a:buFontTx/>
              <a:buNone/>
            </a:pPr>
            <a:r>
              <a:rPr lang="en-US" altLang="zh-CN" sz="2800">
                <a:solidFill>
                  <a:srgbClr val="000000"/>
                </a:solidFill>
                <a:latin typeface="Times New Roman" pitchFamily="18" charset="0"/>
                <a:cs typeface="Times New Roman" pitchFamily="18" charset="0"/>
              </a:rPr>
              <a:t>C</a:t>
            </a:r>
            <a:r>
              <a:rPr lang="zh-CN" altLang="en-US" sz="2800">
                <a:solidFill>
                  <a:srgbClr val="000000"/>
                </a:solidFill>
                <a:latin typeface="Times New Roman" pitchFamily="18" charset="0"/>
                <a:cs typeface="Times New Roman" pitchFamily="18" charset="0"/>
              </a:rPr>
              <a:t>．</a:t>
            </a:r>
            <a:r>
              <a:rPr lang="en-US" altLang="zh-CN" sz="2800">
                <a:solidFill>
                  <a:srgbClr val="000000"/>
                </a:solidFill>
                <a:latin typeface="Times New Roman" pitchFamily="18" charset="0"/>
                <a:cs typeface="Times New Roman" pitchFamily="18" charset="0"/>
              </a:rPr>
              <a:t>《</a:t>
            </a:r>
            <a:r>
              <a:rPr lang="zh-CN" altLang="en-US" sz="2800">
                <a:solidFill>
                  <a:srgbClr val="000000"/>
                </a:solidFill>
                <a:latin typeface="Times New Roman" pitchFamily="18" charset="0"/>
                <a:cs typeface="Times New Roman" pitchFamily="18" charset="0"/>
              </a:rPr>
              <a:t>论语</a:t>
            </a:r>
            <a:r>
              <a:rPr lang="en-US" altLang="zh-CN" sz="2800">
                <a:solidFill>
                  <a:srgbClr val="000000"/>
                </a:solidFill>
                <a:latin typeface="Times New Roman" pitchFamily="18" charset="0"/>
                <a:cs typeface="Times New Roman" pitchFamily="18" charset="0"/>
              </a:rPr>
              <a:t>》</a:t>
            </a:r>
            <a:r>
              <a:rPr lang="zh-CN" altLang="en-US" sz="2800">
                <a:solidFill>
                  <a:srgbClr val="000000"/>
                </a:solidFill>
                <a:latin typeface="Times New Roman" pitchFamily="18" charset="0"/>
                <a:cs typeface="Times New Roman" pitchFamily="18" charset="0"/>
              </a:rPr>
              <a:t>的内容涉及政治、教育、文学、哲学以及立身处世的道理等多方面。</a:t>
            </a:r>
          </a:p>
          <a:p>
            <a:pPr algn="just">
              <a:spcBef>
                <a:spcPct val="0"/>
              </a:spcBef>
              <a:buFontTx/>
              <a:buNone/>
            </a:pPr>
            <a:r>
              <a:rPr lang="en-US" altLang="zh-CN" sz="2800">
                <a:solidFill>
                  <a:srgbClr val="000000"/>
                </a:solidFill>
                <a:latin typeface="Times New Roman" pitchFamily="18" charset="0"/>
                <a:cs typeface="Times New Roman" pitchFamily="18" charset="0"/>
              </a:rPr>
              <a:t>D</a:t>
            </a:r>
            <a:r>
              <a:rPr lang="zh-CN" altLang="en-US" sz="2800">
                <a:solidFill>
                  <a:srgbClr val="000000"/>
                </a:solidFill>
                <a:latin typeface="Times New Roman" pitchFamily="18" charset="0"/>
                <a:cs typeface="Times New Roman" pitchFamily="18" charset="0"/>
              </a:rPr>
              <a:t>．</a:t>
            </a:r>
            <a:r>
              <a:rPr lang="zh-CN" altLang="en-US" sz="2800">
                <a:solidFill>
                  <a:srgbClr val="000000"/>
                </a:solidFill>
                <a:latin typeface="宋体"/>
                <a:cs typeface="Times New Roman" pitchFamily="18" charset="0"/>
              </a:rPr>
              <a:t>“</a:t>
            </a:r>
            <a:r>
              <a:rPr lang="zh-CN" altLang="en-US" sz="2800">
                <a:solidFill>
                  <a:srgbClr val="000000"/>
                </a:solidFill>
                <a:latin typeface="Times New Roman" pitchFamily="18" charset="0"/>
                <a:cs typeface="Times New Roman" pitchFamily="18" charset="0"/>
              </a:rPr>
              <a:t>四书</a:t>
            </a:r>
            <a:r>
              <a:rPr lang="zh-CN" altLang="en-US" sz="2800">
                <a:solidFill>
                  <a:srgbClr val="000000"/>
                </a:solidFill>
                <a:latin typeface="宋体"/>
                <a:cs typeface="Times New Roman" pitchFamily="18" charset="0"/>
              </a:rPr>
              <a:t>”</a:t>
            </a:r>
            <a:r>
              <a:rPr lang="zh-CN" altLang="en-US" sz="2800">
                <a:solidFill>
                  <a:srgbClr val="000000"/>
                </a:solidFill>
                <a:latin typeface="Times New Roman" pitchFamily="18" charset="0"/>
                <a:cs typeface="Times New Roman" pitchFamily="18" charset="0"/>
              </a:rPr>
              <a:t>指</a:t>
            </a:r>
            <a:r>
              <a:rPr lang="en-US" altLang="zh-CN" sz="2800">
                <a:solidFill>
                  <a:srgbClr val="000000"/>
                </a:solidFill>
                <a:latin typeface="Times New Roman" pitchFamily="18" charset="0"/>
                <a:cs typeface="Times New Roman" pitchFamily="18" charset="0"/>
              </a:rPr>
              <a:t>《</a:t>
            </a:r>
            <a:r>
              <a:rPr lang="zh-CN" altLang="en-US" sz="2800">
                <a:solidFill>
                  <a:srgbClr val="000000"/>
                </a:solidFill>
                <a:latin typeface="Times New Roman" pitchFamily="18" charset="0"/>
                <a:cs typeface="Times New Roman" pitchFamily="18" charset="0"/>
              </a:rPr>
              <a:t>大学</a:t>
            </a:r>
            <a:r>
              <a:rPr lang="en-US" altLang="zh-CN" sz="2800">
                <a:solidFill>
                  <a:srgbClr val="000000"/>
                </a:solidFill>
                <a:latin typeface="Times New Roman" pitchFamily="18" charset="0"/>
                <a:cs typeface="Times New Roman" pitchFamily="18" charset="0"/>
              </a:rPr>
              <a:t>》《</a:t>
            </a:r>
            <a:r>
              <a:rPr lang="zh-CN" altLang="en-US" sz="2800">
                <a:solidFill>
                  <a:srgbClr val="000000"/>
                </a:solidFill>
                <a:latin typeface="Times New Roman" pitchFamily="18" charset="0"/>
                <a:cs typeface="Times New Roman" pitchFamily="18" charset="0"/>
              </a:rPr>
              <a:t>中庸</a:t>
            </a:r>
            <a:r>
              <a:rPr lang="en-US" altLang="zh-CN" sz="2800">
                <a:solidFill>
                  <a:srgbClr val="000000"/>
                </a:solidFill>
                <a:latin typeface="Times New Roman" pitchFamily="18" charset="0"/>
                <a:cs typeface="Times New Roman" pitchFamily="18" charset="0"/>
              </a:rPr>
              <a:t>》《</a:t>
            </a:r>
            <a:r>
              <a:rPr lang="zh-CN" altLang="en-US" sz="2800">
                <a:solidFill>
                  <a:srgbClr val="000000"/>
                </a:solidFill>
                <a:latin typeface="Times New Roman" pitchFamily="18" charset="0"/>
                <a:cs typeface="Times New Roman" pitchFamily="18" charset="0"/>
              </a:rPr>
              <a:t>论语</a:t>
            </a:r>
            <a:r>
              <a:rPr lang="en-US" altLang="zh-CN" sz="2800">
                <a:solidFill>
                  <a:srgbClr val="000000"/>
                </a:solidFill>
                <a:latin typeface="Times New Roman" pitchFamily="18" charset="0"/>
                <a:cs typeface="Times New Roman" pitchFamily="18" charset="0"/>
              </a:rPr>
              <a:t>》《</a:t>
            </a:r>
            <a:r>
              <a:rPr lang="zh-CN" altLang="en-US" sz="2800">
                <a:solidFill>
                  <a:srgbClr val="000000"/>
                </a:solidFill>
                <a:latin typeface="Times New Roman" pitchFamily="18" charset="0"/>
                <a:cs typeface="Times New Roman" pitchFamily="18" charset="0"/>
              </a:rPr>
              <a:t>孟子</a:t>
            </a:r>
            <a:r>
              <a:rPr lang="en-US" altLang="zh-CN" sz="2800">
                <a:solidFill>
                  <a:srgbClr val="000000"/>
                </a:solidFill>
                <a:latin typeface="Times New Roman" pitchFamily="18" charset="0"/>
                <a:cs typeface="Times New Roman" pitchFamily="18" charset="0"/>
              </a:rPr>
              <a:t>》</a:t>
            </a:r>
            <a:r>
              <a:rPr lang="zh-CN" altLang="en-US" sz="2800">
                <a:solidFill>
                  <a:srgbClr val="000000"/>
                </a:solidFill>
                <a:latin typeface="Times New Roman" pitchFamily="18" charset="0"/>
                <a:cs typeface="Times New Roman" pitchFamily="18" charset="0"/>
              </a:rPr>
              <a:t>。</a:t>
            </a:r>
            <a:endParaRPr lang="zh-CN" altLang="en-US" sz="2800">
              <a:solidFill>
                <a:srgbClr val="FF0000"/>
              </a:solidFill>
              <a:latin typeface="Times New Roman" pitchFamily="18" charset="0"/>
              <a:ea typeface="黑体" pitchFamily="49" charset="-122"/>
              <a:cs typeface="Times New Roman" pitchFamily="18" charset="0"/>
            </a:endParaRPr>
          </a:p>
          <a:p>
            <a:pPr algn="just">
              <a:spcBef>
                <a:spcPct val="0"/>
              </a:spcBef>
              <a:buFontTx/>
              <a:buNone/>
            </a:pPr>
            <a:r>
              <a:rPr lang="en-US" altLang="zh-CN" sz="2800">
                <a:solidFill>
                  <a:srgbClr val="FF0000"/>
                </a:solidFill>
                <a:latin typeface="Times New Roman" pitchFamily="18" charset="0"/>
                <a:ea typeface="黑体" pitchFamily="49" charset="-122"/>
                <a:cs typeface="Times New Roman" pitchFamily="18" charset="0"/>
              </a:rPr>
              <a:t>【</a:t>
            </a:r>
            <a:r>
              <a:rPr lang="zh-CN" altLang="en-US" sz="2800">
                <a:solidFill>
                  <a:srgbClr val="FF0000"/>
                </a:solidFill>
                <a:latin typeface="Times New Roman" pitchFamily="18" charset="0"/>
                <a:ea typeface="黑体" pitchFamily="49" charset="-122"/>
                <a:cs typeface="Times New Roman" pitchFamily="18" charset="0"/>
              </a:rPr>
              <a:t>答案</a:t>
            </a:r>
            <a:r>
              <a:rPr lang="en-US" altLang="zh-CN" sz="2800">
                <a:solidFill>
                  <a:srgbClr val="FF0000"/>
                </a:solidFill>
                <a:latin typeface="Times New Roman" pitchFamily="18" charset="0"/>
                <a:ea typeface="黑体" pitchFamily="49" charset="-122"/>
                <a:cs typeface="Times New Roman" pitchFamily="18" charset="0"/>
              </a:rPr>
              <a:t>】</a:t>
            </a:r>
            <a:r>
              <a:rPr lang="en-US" altLang="zh-CN" sz="2800">
                <a:solidFill>
                  <a:srgbClr val="FF0000"/>
                </a:solidFill>
                <a:latin typeface="华文中宋" pitchFamily="2" charset="-122"/>
                <a:ea typeface="华文中宋" pitchFamily="2" charset="-122"/>
                <a:cs typeface="Times New Roman" pitchFamily="18" charset="0"/>
              </a:rPr>
              <a:t>B</a:t>
            </a:r>
            <a:r>
              <a:rPr lang="en-US" altLang="zh-CN" sz="2800">
                <a:solidFill>
                  <a:srgbClr val="000000"/>
                </a:solidFill>
                <a:latin typeface="华文中宋" pitchFamily="2" charset="-122"/>
                <a:ea typeface="华文中宋" pitchFamily="2" charset="-122"/>
                <a:cs typeface="Times New Roman" pitchFamily="18" charset="0"/>
              </a:rPr>
              <a:t>  </a:t>
            </a:r>
            <a:r>
              <a:rPr lang="en-US" altLang="zh-CN" sz="2800">
                <a:solidFill>
                  <a:srgbClr val="0000FF"/>
                </a:solidFill>
                <a:latin typeface="华文中宋" pitchFamily="2" charset="-122"/>
                <a:ea typeface="华文中宋" pitchFamily="2" charset="-122"/>
                <a:cs typeface="Times New Roman" pitchFamily="18" charset="0"/>
              </a:rPr>
              <a:t>(《</a:t>
            </a:r>
            <a:r>
              <a:rPr lang="zh-CN" altLang="en-US" sz="2800">
                <a:solidFill>
                  <a:srgbClr val="0000FF"/>
                </a:solidFill>
                <a:latin typeface="华文中宋" pitchFamily="2" charset="-122"/>
                <a:ea typeface="华文中宋" pitchFamily="2" charset="-122"/>
                <a:cs typeface="Times New Roman" pitchFamily="18" charset="0"/>
              </a:rPr>
              <a:t>论语</a:t>
            </a:r>
            <a:r>
              <a:rPr lang="en-US" altLang="zh-CN" sz="2800">
                <a:solidFill>
                  <a:srgbClr val="0000FF"/>
                </a:solidFill>
                <a:latin typeface="华文中宋" pitchFamily="2" charset="-122"/>
                <a:ea typeface="华文中宋" pitchFamily="2" charset="-122"/>
                <a:cs typeface="Times New Roman" pitchFamily="18" charset="0"/>
              </a:rPr>
              <a:t>》</a:t>
            </a:r>
            <a:r>
              <a:rPr lang="zh-CN" altLang="en-US" sz="2800">
                <a:solidFill>
                  <a:srgbClr val="0000FF"/>
                </a:solidFill>
                <a:latin typeface="华文中宋" pitchFamily="2" charset="-122"/>
                <a:ea typeface="华文中宋" pitchFamily="2" charset="-122"/>
                <a:cs typeface="Times New Roman" pitchFamily="18" charset="0"/>
              </a:rPr>
              <a:t>不是孔子编写的，是由孔子的弟子及其再传弟子编写的。</a:t>
            </a:r>
            <a:r>
              <a:rPr lang="en-US" altLang="zh-CN" sz="2800">
                <a:solidFill>
                  <a:srgbClr val="0000FF"/>
                </a:solidFill>
                <a:latin typeface="华文中宋" pitchFamily="2" charset="-122"/>
                <a:ea typeface="华文中宋" pitchFamily="2" charset="-122"/>
                <a:cs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4690">
                                            <p:txEl>
                                              <p:pRg st="5" end="5"/>
                                            </p:txEl>
                                          </p:spTgt>
                                        </p:tgtEl>
                                        <p:attrNameLst>
                                          <p:attrName>style.visibility</p:attrName>
                                        </p:attrNameLst>
                                      </p:cBhvr>
                                      <p:to>
                                        <p:strVal val="visible"/>
                                      </p:to>
                                    </p:set>
                                    <p:animEffect transition="in" filter="blinds(horizontal)">
                                      <p:cBhvr>
                                        <p:cTn id="7" dur="500"/>
                                        <p:tgtEl>
                                          <p:spTgt spid="11469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body" idx="1"/>
          </p:nvPr>
        </p:nvSpPr>
        <p:spPr>
          <a:xfrm>
            <a:off x="395288" y="333375"/>
            <a:ext cx="7991475" cy="5788025"/>
          </a:xfrm>
        </p:spPr>
        <p:txBody>
          <a:bodyPr>
            <a:normAutofit fontScale="92500"/>
          </a:bodyPr>
          <a:lstStyle/>
          <a:p>
            <a:pPr algn="just">
              <a:lnSpc>
                <a:spcPct val="120000"/>
              </a:lnSpc>
            </a:pPr>
            <a:r>
              <a:rPr lang="zh-CN" altLang="en-US" sz="2400">
                <a:solidFill>
                  <a:srgbClr val="000000"/>
                </a:solidFill>
                <a:latin typeface="Times New Roman" pitchFamily="18" charset="0"/>
                <a:ea typeface="黑体" pitchFamily="49" charset="-122"/>
                <a:cs typeface="Times New Roman" pitchFamily="18" charset="0"/>
              </a:rPr>
              <a:t>阅读下面的文字，完成文后各题。</a:t>
            </a:r>
            <a:endParaRPr lang="zh-CN" altLang="en-US" sz="2400">
              <a:solidFill>
                <a:srgbClr val="000000"/>
              </a:solidFill>
              <a:latin typeface="Times New Roman" pitchFamily="18" charset="0"/>
              <a:ea typeface="仿宋_GB2312" pitchFamily="49" charset="-122"/>
              <a:cs typeface="Times New Roman" pitchFamily="18" charset="0"/>
            </a:endParaRPr>
          </a:p>
          <a:p>
            <a:pPr algn="just">
              <a:lnSpc>
                <a:spcPct val="120000"/>
              </a:lnSpc>
            </a:pPr>
            <a:r>
              <a:rPr lang="zh-CN" altLang="en-US" sz="2400">
                <a:solidFill>
                  <a:srgbClr val="000000"/>
                </a:solidFill>
                <a:latin typeface="Times New Roman" pitchFamily="18" charset="0"/>
                <a:ea typeface="仿宋_GB2312" pitchFamily="49" charset="-122"/>
                <a:cs typeface="Times New Roman" pitchFamily="18" charset="0"/>
              </a:rPr>
              <a:t>子路从而后，遇丈人，以杖荷</a:t>
            </a:r>
            <a:r>
              <a:rPr lang="zh-CN" altLang="en-US" sz="2400">
                <a:solidFill>
                  <a:srgbClr val="000000"/>
                </a:solidFill>
              </a:rPr>
              <a:t>蓧</a:t>
            </a:r>
            <a:r>
              <a:rPr lang="zh-CN" altLang="en-US" sz="2400">
                <a:solidFill>
                  <a:srgbClr val="000000"/>
                </a:solidFill>
                <a:latin typeface="Times New Roman" pitchFamily="18" charset="0"/>
                <a:ea typeface="仿宋_GB2312" pitchFamily="49" charset="-122"/>
              </a:rPr>
              <a:t>。子路问曰：</a:t>
            </a:r>
            <a:r>
              <a:rPr lang="zh-CN" altLang="en-US" sz="2400">
                <a:solidFill>
                  <a:srgbClr val="000000"/>
                </a:solidFill>
                <a:latin typeface="宋体"/>
                <a:cs typeface="Times New Roman" pitchFamily="18" charset="0"/>
              </a:rPr>
              <a:t>“</a:t>
            </a:r>
            <a:r>
              <a:rPr lang="zh-CN" altLang="en-US" sz="2400">
                <a:solidFill>
                  <a:srgbClr val="000000"/>
                </a:solidFill>
                <a:latin typeface="Times New Roman" pitchFamily="18" charset="0"/>
                <a:ea typeface="仿宋_GB2312" pitchFamily="49" charset="-122"/>
              </a:rPr>
              <a:t>子见夫子乎？</a:t>
            </a:r>
            <a:r>
              <a:rPr lang="zh-CN" altLang="en-US" sz="2400">
                <a:solidFill>
                  <a:srgbClr val="000000"/>
                </a:solidFill>
                <a:latin typeface="宋体"/>
                <a:cs typeface="Times New Roman" pitchFamily="18" charset="0"/>
              </a:rPr>
              <a:t>”</a:t>
            </a:r>
            <a:endParaRPr lang="zh-CN" altLang="en-US" sz="2400">
              <a:solidFill>
                <a:srgbClr val="000000"/>
              </a:solidFill>
              <a:latin typeface="Times New Roman" pitchFamily="18" charset="0"/>
              <a:ea typeface="仿宋_GB2312" pitchFamily="49" charset="-122"/>
            </a:endParaRPr>
          </a:p>
          <a:p>
            <a:pPr algn="just">
              <a:lnSpc>
                <a:spcPct val="120000"/>
              </a:lnSpc>
            </a:pPr>
            <a:r>
              <a:rPr lang="zh-CN" altLang="en-US" sz="2400">
                <a:solidFill>
                  <a:srgbClr val="000000"/>
                </a:solidFill>
                <a:latin typeface="Times New Roman" pitchFamily="18" charset="0"/>
                <a:ea typeface="仿宋_GB2312" pitchFamily="49" charset="-122"/>
              </a:rPr>
              <a:t>丈人曰：</a:t>
            </a:r>
            <a:r>
              <a:rPr lang="zh-CN" altLang="en-US" sz="2400">
                <a:solidFill>
                  <a:srgbClr val="000000"/>
                </a:solidFill>
                <a:latin typeface="宋体"/>
                <a:cs typeface="Times New Roman" pitchFamily="18" charset="0"/>
              </a:rPr>
              <a:t>“</a:t>
            </a:r>
            <a:r>
              <a:rPr lang="zh-CN" altLang="en-US" sz="2400">
                <a:solidFill>
                  <a:srgbClr val="000000"/>
                </a:solidFill>
                <a:latin typeface="Times New Roman" pitchFamily="18" charset="0"/>
                <a:ea typeface="仿宋_GB2312" pitchFamily="49" charset="-122"/>
              </a:rPr>
              <a:t>四体不勤，五谷不分，孰为夫子？</a:t>
            </a:r>
            <a:r>
              <a:rPr lang="zh-CN" altLang="en-US" sz="2400">
                <a:solidFill>
                  <a:srgbClr val="000000"/>
                </a:solidFill>
                <a:latin typeface="宋体"/>
                <a:cs typeface="Times New Roman" pitchFamily="18" charset="0"/>
              </a:rPr>
              <a:t>”</a:t>
            </a:r>
            <a:r>
              <a:rPr lang="zh-CN" altLang="en-US" sz="2400">
                <a:solidFill>
                  <a:srgbClr val="000000"/>
                </a:solidFill>
                <a:latin typeface="Times New Roman" pitchFamily="18" charset="0"/>
                <a:ea typeface="仿宋_GB2312" pitchFamily="49" charset="-122"/>
              </a:rPr>
              <a:t>植其杖而芸。</a:t>
            </a:r>
          </a:p>
          <a:p>
            <a:pPr algn="just">
              <a:lnSpc>
                <a:spcPct val="120000"/>
              </a:lnSpc>
            </a:pPr>
            <a:r>
              <a:rPr lang="zh-CN" altLang="en-US" sz="2400">
                <a:solidFill>
                  <a:srgbClr val="000000"/>
                </a:solidFill>
                <a:latin typeface="Times New Roman" pitchFamily="18" charset="0"/>
                <a:ea typeface="仿宋_GB2312" pitchFamily="49" charset="-122"/>
              </a:rPr>
              <a:t>子路拱而立。</a:t>
            </a:r>
          </a:p>
          <a:p>
            <a:pPr algn="just">
              <a:lnSpc>
                <a:spcPct val="120000"/>
              </a:lnSpc>
            </a:pPr>
            <a:r>
              <a:rPr lang="zh-CN" altLang="en-US" sz="2400">
                <a:solidFill>
                  <a:srgbClr val="000000"/>
                </a:solidFill>
                <a:latin typeface="Times New Roman" pitchFamily="18" charset="0"/>
                <a:ea typeface="仿宋_GB2312" pitchFamily="49" charset="-122"/>
              </a:rPr>
              <a:t>止子路宿，杀鸡为黍而食之，见其二子焉。</a:t>
            </a:r>
          </a:p>
          <a:p>
            <a:pPr algn="just">
              <a:lnSpc>
                <a:spcPct val="120000"/>
              </a:lnSpc>
            </a:pPr>
            <a:r>
              <a:rPr lang="zh-CN" altLang="en-US" sz="2400">
                <a:solidFill>
                  <a:srgbClr val="000000"/>
                </a:solidFill>
                <a:latin typeface="Times New Roman" pitchFamily="18" charset="0"/>
                <a:ea typeface="仿宋_GB2312" pitchFamily="49" charset="-122"/>
              </a:rPr>
              <a:t>明日，子路行以告。子曰：</a:t>
            </a:r>
            <a:r>
              <a:rPr lang="zh-CN" altLang="en-US" sz="2400">
                <a:solidFill>
                  <a:srgbClr val="000000"/>
                </a:solidFill>
                <a:latin typeface="宋体"/>
                <a:cs typeface="Times New Roman" pitchFamily="18" charset="0"/>
              </a:rPr>
              <a:t>“</a:t>
            </a:r>
            <a:r>
              <a:rPr lang="zh-CN" altLang="en-US" sz="2400">
                <a:solidFill>
                  <a:srgbClr val="000000"/>
                </a:solidFill>
                <a:latin typeface="Times New Roman" pitchFamily="18" charset="0"/>
                <a:ea typeface="仿宋_GB2312" pitchFamily="49" charset="-122"/>
              </a:rPr>
              <a:t>隐者也。</a:t>
            </a:r>
            <a:r>
              <a:rPr lang="zh-CN" altLang="en-US" sz="2400">
                <a:solidFill>
                  <a:srgbClr val="000000"/>
                </a:solidFill>
                <a:latin typeface="宋体"/>
                <a:cs typeface="Times New Roman" pitchFamily="18" charset="0"/>
              </a:rPr>
              <a:t>”</a:t>
            </a:r>
            <a:r>
              <a:rPr lang="zh-CN" altLang="en-US" sz="2400">
                <a:solidFill>
                  <a:srgbClr val="000000"/>
                </a:solidFill>
                <a:latin typeface="Times New Roman" pitchFamily="18" charset="0"/>
                <a:ea typeface="仿宋_GB2312" pitchFamily="49" charset="-122"/>
              </a:rPr>
              <a:t>使子路反见之。至，则行矣。</a:t>
            </a:r>
          </a:p>
          <a:p>
            <a:pPr algn="just">
              <a:lnSpc>
                <a:spcPct val="120000"/>
              </a:lnSpc>
            </a:pPr>
            <a:r>
              <a:rPr lang="zh-CN" altLang="en-US" sz="2400">
                <a:solidFill>
                  <a:srgbClr val="000000"/>
                </a:solidFill>
                <a:latin typeface="Times New Roman" pitchFamily="18" charset="0"/>
                <a:ea typeface="仿宋_GB2312" pitchFamily="49" charset="-122"/>
              </a:rPr>
              <a:t>子路曰：</a:t>
            </a:r>
            <a:r>
              <a:rPr lang="zh-CN" altLang="en-US" sz="2400">
                <a:solidFill>
                  <a:srgbClr val="000000"/>
                </a:solidFill>
                <a:latin typeface="宋体"/>
                <a:cs typeface="Times New Roman" pitchFamily="18" charset="0"/>
              </a:rPr>
              <a:t>“</a:t>
            </a:r>
            <a:r>
              <a:rPr lang="zh-CN" altLang="en-US" sz="2400">
                <a:solidFill>
                  <a:srgbClr val="000000"/>
                </a:solidFill>
                <a:latin typeface="Times New Roman" pitchFamily="18" charset="0"/>
                <a:ea typeface="仿宋_GB2312" pitchFamily="49" charset="-122"/>
              </a:rPr>
              <a:t>不仕无义。长幼之节，不可废也；君臣之义，如之何其废之？欲洁其身，而乱大伦。君子之仕也，行其义也。道之不行，已知之矣！</a:t>
            </a:r>
            <a:r>
              <a:rPr lang="zh-CN" altLang="en-US" sz="2400">
                <a:solidFill>
                  <a:srgbClr val="000000"/>
                </a:solidFill>
                <a:latin typeface="宋体"/>
                <a:cs typeface="Times New Roman" pitchFamily="18" charset="0"/>
              </a:rPr>
              <a:t>”</a:t>
            </a:r>
            <a:endParaRPr lang="zh-CN" altLang="en-US" sz="2400">
              <a:solidFill>
                <a:srgbClr val="000000"/>
              </a:solidFill>
              <a:latin typeface="Times New Roman" pitchFamily="18" charset="0"/>
              <a:ea typeface="仿宋_GB2312" pitchFamily="49" charset="-122"/>
            </a:endParaRPr>
          </a:p>
          <a:p>
            <a:pPr algn="r">
              <a:lnSpc>
                <a:spcPct val="120000"/>
              </a:lnSpc>
            </a:pPr>
            <a:r>
              <a:rPr lang="en-US" altLang="zh-CN" sz="2400">
                <a:solidFill>
                  <a:srgbClr val="000000"/>
                </a:solidFill>
                <a:latin typeface="Times New Roman" pitchFamily="18" charset="0"/>
                <a:ea typeface="仿宋_GB2312" pitchFamily="49" charset="-122"/>
              </a:rPr>
              <a:t>(《</a:t>
            </a:r>
            <a:r>
              <a:rPr lang="zh-CN" altLang="en-US" sz="2400">
                <a:solidFill>
                  <a:srgbClr val="000000"/>
                </a:solidFill>
                <a:latin typeface="Times New Roman" pitchFamily="18" charset="0"/>
                <a:ea typeface="仿宋_GB2312" pitchFamily="49" charset="-122"/>
              </a:rPr>
              <a:t>论语</a:t>
            </a:r>
            <a:r>
              <a:rPr lang="en-US" altLang="zh-CN" sz="2400">
                <a:solidFill>
                  <a:srgbClr val="000000"/>
                </a:solidFill>
                <a:latin typeface="Courier New"/>
                <a:ea typeface="仿宋_GB2312" pitchFamily="49" charset="-122"/>
              </a:rPr>
              <a:t>·</a:t>
            </a:r>
            <a:r>
              <a:rPr lang="zh-CN" altLang="en-US" sz="2400">
                <a:solidFill>
                  <a:srgbClr val="000000"/>
                </a:solidFill>
                <a:latin typeface="Times New Roman" pitchFamily="18" charset="0"/>
                <a:ea typeface="仿宋_GB2312" pitchFamily="49" charset="-122"/>
              </a:rPr>
              <a:t>微子</a:t>
            </a:r>
            <a:r>
              <a:rPr lang="en-US" altLang="zh-CN" sz="2400">
                <a:solidFill>
                  <a:srgbClr val="000000"/>
                </a:solidFill>
                <a:latin typeface="Times New Roman" pitchFamily="18" charset="0"/>
                <a:ea typeface="仿宋_GB2312" pitchFamily="49" charset="-122"/>
              </a:rPr>
              <a:t>》)</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3"/>
          <p:cNvSpPr>
            <a:spLocks noGrp="1" noChangeArrowheads="1"/>
          </p:cNvSpPr>
          <p:nvPr>
            <p:ph type="body" idx="1"/>
          </p:nvPr>
        </p:nvSpPr>
        <p:spPr>
          <a:xfrm>
            <a:off x="285720" y="4500570"/>
            <a:ext cx="8642350" cy="2357430"/>
          </a:xfrm>
          <a:noFill/>
          <a:ln/>
        </p:spPr>
        <p:txBody>
          <a:bodyPr>
            <a:noAutofit/>
          </a:bodyPr>
          <a:lstStyle/>
          <a:p>
            <a:pPr marL="0" indent="0">
              <a:lnSpc>
                <a:spcPct val="80000"/>
              </a:lnSpc>
              <a:buFontTx/>
              <a:buNone/>
            </a:pPr>
            <a:r>
              <a:rPr lang="en-US" altLang="zh-CN" sz="2800" dirty="0">
                <a:solidFill>
                  <a:srgbClr val="0000FF"/>
                </a:solidFill>
                <a:latin typeface="华文中宋" pitchFamily="2" charset="-122"/>
                <a:ea typeface="华文中宋" pitchFamily="2" charset="-122"/>
              </a:rPr>
              <a:t>【</a:t>
            </a:r>
            <a:r>
              <a:rPr lang="zh-CN" altLang="en-US" sz="2800" dirty="0">
                <a:solidFill>
                  <a:srgbClr val="0000FF"/>
                </a:solidFill>
                <a:latin typeface="华文中宋" pitchFamily="2" charset="-122"/>
                <a:ea typeface="华文中宋" pitchFamily="2" charset="-122"/>
              </a:rPr>
              <a:t>答案</a:t>
            </a:r>
            <a:r>
              <a:rPr lang="en-US" altLang="zh-CN" sz="2800" dirty="0">
                <a:solidFill>
                  <a:srgbClr val="0000FF"/>
                </a:solidFill>
                <a:latin typeface="华文中宋" pitchFamily="2" charset="-122"/>
                <a:ea typeface="华文中宋" pitchFamily="2" charset="-122"/>
              </a:rPr>
              <a:t>】D</a:t>
            </a:r>
          </a:p>
          <a:p>
            <a:pPr marL="0" indent="0">
              <a:lnSpc>
                <a:spcPct val="80000"/>
              </a:lnSpc>
              <a:buFontTx/>
              <a:buNone/>
            </a:pPr>
            <a:r>
              <a:rPr lang="en-US" altLang="zh-CN" sz="2800" dirty="0">
                <a:solidFill>
                  <a:srgbClr val="0000FF"/>
                </a:solidFill>
                <a:latin typeface="华文中宋" pitchFamily="2" charset="-122"/>
                <a:ea typeface="华文中宋" pitchFamily="2" charset="-122"/>
              </a:rPr>
              <a:t>(①</a:t>
            </a:r>
            <a:r>
              <a:rPr lang="zh-CN" altLang="en-US" sz="2800" dirty="0">
                <a:solidFill>
                  <a:srgbClr val="0000FF"/>
                </a:solidFill>
                <a:latin typeface="华文中宋" pitchFamily="2" charset="-122"/>
                <a:ea typeface="华文中宋" pitchFamily="2" charset="-122"/>
              </a:rPr>
              <a:t>句中的“以”是介词，可译为“用”；</a:t>
            </a:r>
          </a:p>
          <a:p>
            <a:pPr marL="0" indent="0">
              <a:lnSpc>
                <a:spcPct val="80000"/>
              </a:lnSpc>
              <a:buFontTx/>
              <a:buNone/>
            </a:pPr>
            <a:r>
              <a:rPr lang="zh-CN" altLang="en-US" sz="2800" dirty="0">
                <a:solidFill>
                  <a:srgbClr val="0000FF"/>
                </a:solidFill>
                <a:latin typeface="华文中宋" pitchFamily="2" charset="-122"/>
                <a:ea typeface="华文中宋" pitchFamily="2" charset="-122"/>
              </a:rPr>
              <a:t>②句中的“以”也是介词，可译为“把”；③句中的“之”是结构助词，可译为“的”；</a:t>
            </a:r>
          </a:p>
          <a:p>
            <a:pPr marL="0" indent="0">
              <a:lnSpc>
                <a:spcPct val="80000"/>
              </a:lnSpc>
              <a:buFontTx/>
              <a:buNone/>
            </a:pPr>
            <a:r>
              <a:rPr lang="zh-CN" altLang="en-US" sz="2800" dirty="0">
                <a:solidFill>
                  <a:srgbClr val="0000FF"/>
                </a:solidFill>
                <a:latin typeface="华文中宋" pitchFamily="2" charset="-122"/>
                <a:ea typeface="华文中宋" pitchFamily="2" charset="-122"/>
              </a:rPr>
              <a:t>④句中的“之”也是助词，用于主谓之间，取消句子的独立性，不译。</a:t>
            </a:r>
            <a:r>
              <a:rPr lang="en-US" altLang="zh-CN" sz="2800" dirty="0">
                <a:solidFill>
                  <a:srgbClr val="0000FF"/>
                </a:solidFill>
                <a:latin typeface="华文中宋" pitchFamily="2" charset="-122"/>
                <a:ea typeface="华文中宋" pitchFamily="2" charset="-122"/>
              </a:rPr>
              <a:t>)</a:t>
            </a:r>
          </a:p>
        </p:txBody>
      </p:sp>
      <p:sp>
        <p:nvSpPr>
          <p:cNvPr id="3075" name="Rectangle 3"/>
          <p:cNvSpPr>
            <a:spLocks noChangeArrowheads="1"/>
          </p:cNvSpPr>
          <p:nvPr/>
        </p:nvSpPr>
        <p:spPr bwMode="auto">
          <a:xfrm>
            <a:off x="0" y="0"/>
            <a:ext cx="91440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．下列句中加点的</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以</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和</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之</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的意义和用法判断正确的一项是	</a:t>
            </a:r>
            <a:r>
              <a:rPr kumimoji="0" lang="en-US" altLang="zh-CN"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endParaRPr kumimoji="0" lang="en-US" altLang="zh-CN" sz="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612775"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①</a:t>
            </a:r>
            <a:r>
              <a:rPr kumimoji="0" lang="zh-CN" altLang="en-US" sz="24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以</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杖荷蓧　                       </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②</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子路行</a:t>
            </a:r>
            <a:r>
              <a:rPr lang="zh-CN" altLang="en-US" sz="2400" b="1" dirty="0" smtClean="0">
                <a:solidFill>
                  <a:srgbClr val="FF0000"/>
                </a:solidFill>
                <a:latin typeface="Times New Roman" pitchFamily="18" charset="0"/>
                <a:ea typeface="宋体" pitchFamily="2" charset="-122"/>
                <a:cs typeface="Times New Roman" pitchFamily="18" charset="0"/>
              </a:rPr>
              <a:t>以</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告　</a:t>
            </a:r>
            <a:endParaRPr kumimoji="0" lang="en-US" altLang="zh-CN"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612775" algn="l" defTabSz="91440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③</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长幼</a:t>
            </a:r>
            <a:r>
              <a:rPr lang="zh-CN" altLang="en-US" sz="2400" b="1" dirty="0" smtClean="0">
                <a:solidFill>
                  <a:srgbClr val="FF0000"/>
                </a:solidFill>
                <a:latin typeface="Times New Roman" pitchFamily="18" charset="0"/>
                <a:ea typeface="宋体" pitchFamily="2" charset="-122"/>
                <a:cs typeface="Times New Roman" pitchFamily="18" charset="0"/>
              </a:rPr>
              <a:t>之</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节，不可废也       </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④</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君子</a:t>
            </a:r>
            <a:r>
              <a:rPr lang="zh-CN" altLang="en-US" sz="2400" b="1" dirty="0" smtClean="0">
                <a:solidFill>
                  <a:srgbClr val="FF0000"/>
                </a:solidFill>
                <a:latin typeface="Times New Roman" pitchFamily="18" charset="0"/>
                <a:ea typeface="宋体" pitchFamily="2" charset="-122"/>
                <a:cs typeface="Times New Roman" pitchFamily="18" charset="0"/>
              </a:rPr>
              <a:t>之</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仕也，行其义也</a:t>
            </a:r>
            <a:endParaRPr kumimoji="0" lang="en-US" altLang="zh-CN"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271463" marR="0" lvl="0" indent="-271463"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①</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和</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②</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句中的</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以</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意义和用法相同，</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③</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和</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④</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句中的</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之</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意义和用法也相同。</a:t>
            </a:r>
            <a:endParaRPr kumimoji="0" lang="zh-CN" altLang="en-US" sz="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271463" marR="0" lvl="0" indent="-271463"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B</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①</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和</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②</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句中的</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以</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意义和用法相同，</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③</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和</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④</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句中的</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之</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意义和用法不同。</a:t>
            </a:r>
            <a:endParaRPr kumimoji="0" lang="zh-CN" altLang="en-US" sz="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271463" marR="0" lvl="0" indent="-271463"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①</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和</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②</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句中的</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以</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意义和用法不同，</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③</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和</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④</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句中的</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之</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意义和用法相同。</a:t>
            </a:r>
            <a:endParaRPr kumimoji="0" lang="zh-CN" altLang="en-US" sz="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271463" marR="0" lvl="0" indent="-271463"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D</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①</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和</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②</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句中的</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以</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意义和用法不同，</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③</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和</a:t>
            </a:r>
            <a:r>
              <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④</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句中的</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之</a:t>
            </a:r>
            <a:r>
              <a:rPr kumimoji="0" lang="zh-CN" altLang="en-US" sz="2400" b="1"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意义和用法也不同。</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16739">
                                            <p:txEl>
                                              <p:pRg st="0" end="0"/>
                                            </p:txEl>
                                          </p:spTgt>
                                        </p:tgtEl>
                                        <p:attrNameLst>
                                          <p:attrName>style.visibility</p:attrName>
                                        </p:attrNameLst>
                                      </p:cBhvr>
                                      <p:to>
                                        <p:strVal val="visible"/>
                                      </p:to>
                                    </p:set>
                                    <p:animEffect transition="in" filter="diamond(in)">
                                      <p:cBhvr>
                                        <p:cTn id="7" dur="2000"/>
                                        <p:tgtEl>
                                          <p:spTgt spid="1167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16739">
                                            <p:txEl>
                                              <p:pRg st="1" end="1"/>
                                            </p:txEl>
                                          </p:spTgt>
                                        </p:tgtEl>
                                        <p:attrNameLst>
                                          <p:attrName>style.visibility</p:attrName>
                                        </p:attrNameLst>
                                      </p:cBhvr>
                                      <p:to>
                                        <p:strVal val="visible"/>
                                      </p:to>
                                    </p:set>
                                    <p:animEffect transition="in" filter="diamond(in)">
                                      <p:cBhvr>
                                        <p:cTn id="12" dur="2000"/>
                                        <p:tgtEl>
                                          <p:spTgt spid="1167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16739">
                                            <p:txEl>
                                              <p:pRg st="2" end="2"/>
                                            </p:txEl>
                                          </p:spTgt>
                                        </p:tgtEl>
                                        <p:attrNameLst>
                                          <p:attrName>style.visibility</p:attrName>
                                        </p:attrNameLst>
                                      </p:cBhvr>
                                      <p:to>
                                        <p:strVal val="visible"/>
                                      </p:to>
                                    </p:set>
                                    <p:animEffect transition="in" filter="diamond(in)">
                                      <p:cBhvr>
                                        <p:cTn id="17" dur="2000"/>
                                        <p:tgtEl>
                                          <p:spTgt spid="1167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16739">
                                            <p:txEl>
                                              <p:pRg st="3" end="3"/>
                                            </p:txEl>
                                          </p:spTgt>
                                        </p:tgtEl>
                                        <p:attrNameLst>
                                          <p:attrName>style.visibility</p:attrName>
                                        </p:attrNameLst>
                                      </p:cBhvr>
                                      <p:to>
                                        <p:strVal val="visible"/>
                                      </p:to>
                                    </p:set>
                                    <p:animEffect transition="in" filter="diamond(in)">
                                      <p:cBhvr>
                                        <p:cTn id="22" dur="2000"/>
                                        <p:tgtEl>
                                          <p:spTgt spid="1167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body" idx="1"/>
          </p:nvPr>
        </p:nvSpPr>
        <p:spPr>
          <a:xfrm>
            <a:off x="468313" y="333375"/>
            <a:ext cx="8280400" cy="5975350"/>
          </a:xfrm>
        </p:spPr>
        <p:txBody>
          <a:bodyPr/>
          <a:lstStyle/>
          <a:p>
            <a:pPr algn="just">
              <a:buFontTx/>
              <a:buNone/>
            </a:pPr>
            <a:r>
              <a:rPr lang="en-US" altLang="zh-CN">
                <a:solidFill>
                  <a:srgbClr val="000000"/>
                </a:solidFill>
                <a:latin typeface="Times New Roman" pitchFamily="18" charset="0"/>
                <a:cs typeface="Times New Roman" pitchFamily="18" charset="0"/>
              </a:rPr>
              <a:t>7</a:t>
            </a:r>
            <a:r>
              <a:rPr lang="zh-CN" altLang="en-US">
                <a:solidFill>
                  <a:srgbClr val="000000"/>
                </a:solidFill>
                <a:latin typeface="Times New Roman" pitchFamily="18" charset="0"/>
                <a:cs typeface="Times New Roman" pitchFamily="18" charset="0"/>
              </a:rPr>
              <a:t>．选出句式不同于其他三项的一项	</a:t>
            </a:r>
            <a:r>
              <a:rPr lang="en-US" altLang="zh-CN">
                <a:solidFill>
                  <a:srgbClr val="000000"/>
                </a:solidFill>
                <a:latin typeface="Times New Roman" pitchFamily="18" charset="0"/>
                <a:cs typeface="Times New Roman" pitchFamily="18" charset="0"/>
              </a:rPr>
              <a:t>(</a:t>
            </a:r>
            <a:r>
              <a:rPr lang="zh-CN" altLang="en-US">
                <a:solidFill>
                  <a:srgbClr val="000000"/>
                </a:solidFill>
                <a:latin typeface="Times New Roman" pitchFamily="18" charset="0"/>
                <a:cs typeface="Times New Roman" pitchFamily="18" charset="0"/>
              </a:rPr>
              <a:t>　　</a:t>
            </a:r>
            <a:r>
              <a:rPr lang="en-US" altLang="zh-CN">
                <a:solidFill>
                  <a:srgbClr val="000000"/>
                </a:solidFill>
                <a:latin typeface="Times New Roman" pitchFamily="18" charset="0"/>
                <a:cs typeface="Times New Roman" pitchFamily="18" charset="0"/>
              </a:rPr>
              <a:t>)</a:t>
            </a:r>
          </a:p>
          <a:p>
            <a:pPr algn="just">
              <a:buFontTx/>
              <a:buNone/>
            </a:pPr>
            <a:r>
              <a:rPr lang="en-US" altLang="zh-CN">
                <a:solidFill>
                  <a:srgbClr val="000000"/>
                </a:solidFill>
                <a:latin typeface="Times New Roman" pitchFamily="18" charset="0"/>
                <a:cs typeface="Times New Roman" pitchFamily="18" charset="0"/>
              </a:rPr>
              <a:t>A</a:t>
            </a:r>
            <a:r>
              <a:rPr lang="zh-CN" altLang="en-US">
                <a:solidFill>
                  <a:srgbClr val="000000"/>
                </a:solidFill>
                <a:latin typeface="Times New Roman" pitchFamily="18" charset="0"/>
                <a:cs typeface="Times New Roman" pitchFamily="18" charset="0"/>
              </a:rPr>
              <a:t>．植其杖而芸。  </a:t>
            </a:r>
          </a:p>
          <a:p>
            <a:pPr algn="just">
              <a:buFontTx/>
              <a:buNone/>
            </a:pPr>
            <a:r>
              <a:rPr lang="en-US" altLang="zh-CN">
                <a:solidFill>
                  <a:srgbClr val="000000"/>
                </a:solidFill>
                <a:latin typeface="Times New Roman" pitchFamily="18" charset="0"/>
                <a:cs typeface="Times New Roman" pitchFamily="18" charset="0"/>
              </a:rPr>
              <a:t>B</a:t>
            </a:r>
            <a:r>
              <a:rPr lang="zh-CN" altLang="en-US">
                <a:solidFill>
                  <a:srgbClr val="000000"/>
                </a:solidFill>
                <a:latin typeface="Times New Roman" pitchFamily="18" charset="0"/>
                <a:cs typeface="Times New Roman" pitchFamily="18" charset="0"/>
              </a:rPr>
              <a:t>．至，则行矣。</a:t>
            </a:r>
          </a:p>
          <a:p>
            <a:pPr algn="just">
              <a:buFontTx/>
              <a:buNone/>
            </a:pPr>
            <a:r>
              <a:rPr lang="en-US" altLang="zh-CN">
                <a:solidFill>
                  <a:srgbClr val="000000"/>
                </a:solidFill>
                <a:latin typeface="Times New Roman" pitchFamily="18" charset="0"/>
                <a:cs typeface="Times New Roman" pitchFamily="18" charset="0"/>
              </a:rPr>
              <a:t>C</a:t>
            </a:r>
            <a:r>
              <a:rPr lang="zh-CN" altLang="en-US">
                <a:solidFill>
                  <a:srgbClr val="000000"/>
                </a:solidFill>
                <a:latin typeface="Times New Roman" pitchFamily="18" charset="0"/>
                <a:cs typeface="Times New Roman" pitchFamily="18" charset="0"/>
              </a:rPr>
              <a:t>．子曰：</a:t>
            </a:r>
            <a:r>
              <a:rPr lang="zh-CN" altLang="en-US">
                <a:solidFill>
                  <a:srgbClr val="000000"/>
                </a:solidFill>
                <a:latin typeface="宋体"/>
                <a:cs typeface="Times New Roman" pitchFamily="18" charset="0"/>
              </a:rPr>
              <a:t>“</a:t>
            </a:r>
            <a:r>
              <a:rPr lang="zh-CN" altLang="en-US">
                <a:solidFill>
                  <a:srgbClr val="000000"/>
                </a:solidFill>
                <a:latin typeface="Times New Roman" pitchFamily="18" charset="0"/>
                <a:cs typeface="Times New Roman" pitchFamily="18" charset="0"/>
              </a:rPr>
              <a:t>隐者也。</a:t>
            </a:r>
            <a:r>
              <a:rPr lang="zh-CN" altLang="en-US">
                <a:solidFill>
                  <a:srgbClr val="000000"/>
                </a:solidFill>
                <a:latin typeface="宋体"/>
                <a:cs typeface="Times New Roman" pitchFamily="18" charset="0"/>
              </a:rPr>
              <a:t>”</a:t>
            </a:r>
            <a:r>
              <a:rPr lang="zh-CN" altLang="en-US">
                <a:solidFill>
                  <a:srgbClr val="000000"/>
                </a:solidFill>
                <a:latin typeface="Times New Roman" pitchFamily="18" charset="0"/>
                <a:cs typeface="Times New Roman" pitchFamily="18" charset="0"/>
              </a:rPr>
              <a:t>  </a:t>
            </a:r>
          </a:p>
          <a:p>
            <a:pPr algn="just">
              <a:buFontTx/>
              <a:buNone/>
            </a:pPr>
            <a:r>
              <a:rPr lang="en-US" altLang="zh-CN">
                <a:solidFill>
                  <a:srgbClr val="000000"/>
                </a:solidFill>
                <a:latin typeface="Times New Roman" pitchFamily="18" charset="0"/>
                <a:cs typeface="Times New Roman" pitchFamily="18" charset="0"/>
              </a:rPr>
              <a:t>D</a:t>
            </a:r>
            <a:r>
              <a:rPr lang="zh-CN" altLang="en-US">
                <a:solidFill>
                  <a:srgbClr val="000000"/>
                </a:solidFill>
                <a:latin typeface="Times New Roman" pitchFamily="18" charset="0"/>
                <a:cs typeface="Times New Roman" pitchFamily="18" charset="0"/>
              </a:rPr>
              <a:t>．道之不行，已知之矣！</a:t>
            </a:r>
            <a:endParaRPr lang="zh-CN" altLang="en-US">
              <a:solidFill>
                <a:srgbClr val="FF0000"/>
              </a:solidFill>
              <a:latin typeface="Times New Roman" pitchFamily="18" charset="0"/>
              <a:ea typeface="黑体" pitchFamily="49" charset="-122"/>
              <a:cs typeface="Times New Roman" pitchFamily="18" charset="0"/>
            </a:endParaRPr>
          </a:p>
          <a:p>
            <a:pPr algn="just">
              <a:buFontTx/>
              <a:buNone/>
            </a:pPr>
            <a:r>
              <a:rPr lang="en-US" altLang="zh-CN" sz="2800">
                <a:solidFill>
                  <a:srgbClr val="0000FF"/>
                </a:solidFill>
                <a:latin typeface="华文中宋" pitchFamily="2" charset="-122"/>
                <a:ea typeface="华文中宋" pitchFamily="2" charset="-122"/>
                <a:cs typeface="Times New Roman" pitchFamily="18" charset="0"/>
              </a:rPr>
              <a:t>【</a:t>
            </a:r>
            <a:r>
              <a:rPr lang="zh-CN" altLang="en-US" sz="2800">
                <a:solidFill>
                  <a:srgbClr val="0000FF"/>
                </a:solidFill>
                <a:latin typeface="华文中宋" pitchFamily="2" charset="-122"/>
                <a:ea typeface="华文中宋" pitchFamily="2" charset="-122"/>
                <a:cs typeface="Times New Roman" pitchFamily="18" charset="0"/>
              </a:rPr>
              <a:t>答案</a:t>
            </a:r>
            <a:r>
              <a:rPr lang="en-US" altLang="zh-CN" sz="2800">
                <a:solidFill>
                  <a:srgbClr val="0000FF"/>
                </a:solidFill>
                <a:latin typeface="华文中宋" pitchFamily="2" charset="-122"/>
                <a:ea typeface="华文中宋" pitchFamily="2" charset="-122"/>
                <a:cs typeface="Times New Roman" pitchFamily="18" charset="0"/>
              </a:rPr>
              <a:t>】C(</a:t>
            </a:r>
            <a:r>
              <a:rPr lang="zh-CN" altLang="en-US" sz="2800">
                <a:solidFill>
                  <a:srgbClr val="0000FF"/>
                </a:solidFill>
                <a:latin typeface="华文中宋" pitchFamily="2" charset="-122"/>
                <a:ea typeface="华文中宋" pitchFamily="2" charset="-122"/>
                <a:cs typeface="Times New Roman" pitchFamily="18" charset="0"/>
              </a:rPr>
              <a:t>判断句。</a:t>
            </a:r>
          </a:p>
          <a:p>
            <a:pPr algn="just">
              <a:buFontTx/>
              <a:buNone/>
            </a:pPr>
            <a:r>
              <a:rPr lang="zh-CN" altLang="en-US" sz="2800">
                <a:solidFill>
                  <a:srgbClr val="0000FF"/>
                </a:solidFill>
                <a:latin typeface="华文中宋" pitchFamily="2" charset="-122"/>
                <a:ea typeface="华文中宋" pitchFamily="2" charset="-122"/>
                <a:cs typeface="Times New Roman" pitchFamily="18" charset="0"/>
              </a:rPr>
              <a:t>其他三项都是省略句，省略主语：</a:t>
            </a:r>
          </a:p>
          <a:p>
            <a:pPr algn="just">
              <a:buFontTx/>
              <a:buNone/>
            </a:pPr>
            <a:r>
              <a:rPr lang="en-US" altLang="zh-CN" sz="2800">
                <a:solidFill>
                  <a:srgbClr val="0000FF"/>
                </a:solidFill>
                <a:latin typeface="华文中宋" pitchFamily="2" charset="-122"/>
                <a:ea typeface="华文中宋" pitchFamily="2" charset="-122"/>
                <a:cs typeface="Times New Roman" pitchFamily="18" charset="0"/>
              </a:rPr>
              <a:t>A</a:t>
            </a:r>
            <a:r>
              <a:rPr lang="zh-CN" altLang="en-US" sz="2800">
                <a:solidFill>
                  <a:srgbClr val="0000FF"/>
                </a:solidFill>
                <a:latin typeface="华文中宋" pitchFamily="2" charset="-122"/>
                <a:ea typeface="华文中宋" pitchFamily="2" charset="-122"/>
                <a:cs typeface="Times New Roman" pitchFamily="18" charset="0"/>
              </a:rPr>
              <a:t>项省略“丈人”；</a:t>
            </a:r>
          </a:p>
          <a:p>
            <a:pPr algn="just">
              <a:buFontTx/>
              <a:buNone/>
            </a:pPr>
            <a:r>
              <a:rPr lang="en-US" altLang="zh-CN" sz="2800">
                <a:solidFill>
                  <a:srgbClr val="0000FF"/>
                </a:solidFill>
                <a:latin typeface="华文中宋" pitchFamily="2" charset="-122"/>
                <a:ea typeface="华文中宋" pitchFamily="2" charset="-122"/>
                <a:cs typeface="Times New Roman" pitchFamily="18" charset="0"/>
              </a:rPr>
              <a:t>B</a:t>
            </a:r>
            <a:r>
              <a:rPr lang="zh-CN" altLang="en-US" sz="2800">
                <a:solidFill>
                  <a:srgbClr val="0000FF"/>
                </a:solidFill>
                <a:latin typeface="华文中宋" pitchFamily="2" charset="-122"/>
                <a:ea typeface="华文中宋" pitchFamily="2" charset="-122"/>
                <a:cs typeface="Times New Roman" pitchFamily="18" charset="0"/>
              </a:rPr>
              <a:t>项“至”前省略“子路”，“则”前省略“丈人”；</a:t>
            </a:r>
          </a:p>
          <a:p>
            <a:pPr algn="just">
              <a:buFontTx/>
              <a:buNone/>
            </a:pPr>
            <a:r>
              <a:rPr lang="en-US" altLang="zh-CN" sz="2800">
                <a:solidFill>
                  <a:srgbClr val="0000FF"/>
                </a:solidFill>
                <a:latin typeface="华文中宋" pitchFamily="2" charset="-122"/>
                <a:ea typeface="华文中宋" pitchFamily="2" charset="-122"/>
                <a:cs typeface="Times New Roman" pitchFamily="18" charset="0"/>
              </a:rPr>
              <a:t>D</a:t>
            </a:r>
            <a:r>
              <a:rPr lang="zh-CN" altLang="en-US" sz="2800">
                <a:solidFill>
                  <a:srgbClr val="0000FF"/>
                </a:solidFill>
                <a:latin typeface="华文中宋" pitchFamily="2" charset="-122"/>
                <a:ea typeface="华文中宋" pitchFamily="2" charset="-122"/>
                <a:cs typeface="Times New Roman" pitchFamily="18" charset="0"/>
              </a:rPr>
              <a:t>项“已”前省略“我们”。</a:t>
            </a:r>
            <a:r>
              <a:rPr lang="en-US" altLang="zh-CN" sz="2800">
                <a:solidFill>
                  <a:srgbClr val="0000FF"/>
                </a:solidFill>
                <a:latin typeface="华文中宋" pitchFamily="2" charset="-122"/>
                <a:ea typeface="华文中宋" pitchFamily="2" charset="-122"/>
                <a:cs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8786">
                                            <p:txEl>
                                              <p:pRg st="5" end="5"/>
                                            </p:txEl>
                                          </p:spTgt>
                                        </p:tgtEl>
                                        <p:attrNameLst>
                                          <p:attrName>style.visibility</p:attrName>
                                        </p:attrNameLst>
                                      </p:cBhvr>
                                      <p:to>
                                        <p:strVal val="visible"/>
                                      </p:to>
                                    </p:set>
                                    <p:animEffect transition="in" filter="blinds(horizontal)">
                                      <p:cBhvr>
                                        <p:cTn id="7" dur="500"/>
                                        <p:tgtEl>
                                          <p:spTgt spid="118786">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8786">
                                            <p:txEl>
                                              <p:pRg st="6" end="6"/>
                                            </p:txEl>
                                          </p:spTgt>
                                        </p:tgtEl>
                                        <p:attrNameLst>
                                          <p:attrName>style.visibility</p:attrName>
                                        </p:attrNameLst>
                                      </p:cBhvr>
                                      <p:to>
                                        <p:strVal val="visible"/>
                                      </p:to>
                                    </p:set>
                                    <p:animEffect transition="in" filter="blinds(horizontal)">
                                      <p:cBhvr>
                                        <p:cTn id="12" dur="500"/>
                                        <p:tgtEl>
                                          <p:spTgt spid="118786">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8786">
                                            <p:txEl>
                                              <p:pRg st="7" end="7"/>
                                            </p:txEl>
                                          </p:spTgt>
                                        </p:tgtEl>
                                        <p:attrNameLst>
                                          <p:attrName>style.visibility</p:attrName>
                                        </p:attrNameLst>
                                      </p:cBhvr>
                                      <p:to>
                                        <p:strVal val="visible"/>
                                      </p:to>
                                    </p:set>
                                    <p:animEffect transition="in" filter="blinds(horizontal)">
                                      <p:cBhvr>
                                        <p:cTn id="17" dur="500"/>
                                        <p:tgtEl>
                                          <p:spTgt spid="118786">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8786">
                                            <p:txEl>
                                              <p:pRg st="8" end="8"/>
                                            </p:txEl>
                                          </p:spTgt>
                                        </p:tgtEl>
                                        <p:attrNameLst>
                                          <p:attrName>style.visibility</p:attrName>
                                        </p:attrNameLst>
                                      </p:cBhvr>
                                      <p:to>
                                        <p:strVal val="visible"/>
                                      </p:to>
                                    </p:set>
                                    <p:animEffect transition="in" filter="blinds(horizontal)">
                                      <p:cBhvr>
                                        <p:cTn id="22" dur="500"/>
                                        <p:tgtEl>
                                          <p:spTgt spid="11878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8786">
                                            <p:txEl>
                                              <p:pRg st="9" end="9"/>
                                            </p:txEl>
                                          </p:spTgt>
                                        </p:tgtEl>
                                        <p:attrNameLst>
                                          <p:attrName>style.visibility</p:attrName>
                                        </p:attrNameLst>
                                      </p:cBhvr>
                                      <p:to>
                                        <p:strVal val="visible"/>
                                      </p:to>
                                    </p:set>
                                    <p:animEffect transition="in" filter="blinds(horizontal)">
                                      <p:cBhvr>
                                        <p:cTn id="27" dur="500"/>
                                        <p:tgtEl>
                                          <p:spTgt spid="11878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body" idx="1"/>
          </p:nvPr>
        </p:nvSpPr>
        <p:spPr>
          <a:xfrm>
            <a:off x="468313" y="260350"/>
            <a:ext cx="8424862" cy="4968875"/>
          </a:xfrm>
        </p:spPr>
        <p:txBody>
          <a:bodyPr/>
          <a:lstStyle/>
          <a:p>
            <a:pPr algn="just">
              <a:lnSpc>
                <a:spcPct val="80000"/>
              </a:lnSpc>
              <a:buFontTx/>
              <a:buNone/>
            </a:pPr>
            <a:r>
              <a:rPr lang="en-US" altLang="zh-CN" sz="2800" b="1">
                <a:solidFill>
                  <a:srgbClr val="000000"/>
                </a:solidFill>
                <a:latin typeface="Times New Roman" pitchFamily="18" charset="0"/>
                <a:cs typeface="Times New Roman" pitchFamily="18" charset="0"/>
              </a:rPr>
              <a:t>8</a:t>
            </a:r>
            <a:r>
              <a:rPr lang="zh-CN" altLang="en-US" sz="2800" b="1">
                <a:solidFill>
                  <a:srgbClr val="000000"/>
                </a:solidFill>
                <a:latin typeface="Times New Roman" pitchFamily="18" charset="0"/>
                <a:cs typeface="Times New Roman" pitchFamily="18" charset="0"/>
              </a:rPr>
              <a:t>．下列对文章的理解与分析，不当的一项是</a:t>
            </a:r>
            <a:r>
              <a:rPr lang="en-US" altLang="zh-CN" sz="2800" b="1">
                <a:solidFill>
                  <a:srgbClr val="000000"/>
                </a:solidFill>
                <a:latin typeface="Times New Roman" pitchFamily="18" charset="0"/>
                <a:cs typeface="Times New Roman" pitchFamily="18" charset="0"/>
              </a:rPr>
              <a:t>(</a:t>
            </a:r>
            <a:r>
              <a:rPr lang="zh-CN" altLang="en-US" sz="2800" b="1">
                <a:solidFill>
                  <a:srgbClr val="000000"/>
                </a:solidFill>
                <a:latin typeface="Times New Roman" pitchFamily="18" charset="0"/>
                <a:cs typeface="Times New Roman" pitchFamily="18" charset="0"/>
              </a:rPr>
              <a:t>　　</a:t>
            </a:r>
            <a:r>
              <a:rPr lang="en-US" altLang="zh-CN" sz="2800" b="1">
                <a:solidFill>
                  <a:srgbClr val="000000"/>
                </a:solidFill>
                <a:latin typeface="Times New Roman" pitchFamily="18" charset="0"/>
                <a:cs typeface="Times New Roman" pitchFamily="18" charset="0"/>
              </a:rPr>
              <a:t>)</a:t>
            </a:r>
          </a:p>
          <a:p>
            <a:pPr algn="just">
              <a:lnSpc>
                <a:spcPct val="80000"/>
              </a:lnSpc>
              <a:buFontTx/>
              <a:buNone/>
            </a:pPr>
            <a:r>
              <a:rPr lang="en-US" altLang="zh-CN" sz="2800" b="1">
                <a:solidFill>
                  <a:srgbClr val="000000"/>
                </a:solidFill>
                <a:latin typeface="Times New Roman" pitchFamily="18" charset="0"/>
                <a:cs typeface="Times New Roman" pitchFamily="18" charset="0"/>
              </a:rPr>
              <a:t>A</a:t>
            </a:r>
            <a:r>
              <a:rPr lang="zh-CN" altLang="en-US" sz="2800" b="1">
                <a:solidFill>
                  <a:srgbClr val="000000"/>
                </a:solidFill>
                <a:latin typeface="Times New Roman" pitchFamily="18" charset="0"/>
                <a:cs typeface="Times New Roman" pitchFamily="18" charset="0"/>
              </a:rPr>
              <a:t>．荷蓧丈人开始对子路很气愤，很傲慢，后来又热情地接待子路，这是因为他想展示宁静、团聚的田园生活给子路看，证明隐居比</a:t>
            </a:r>
            <a:r>
              <a:rPr lang="zh-CN" altLang="en-US" sz="2800" b="1">
                <a:solidFill>
                  <a:srgbClr val="000000"/>
                </a:solidFill>
                <a:latin typeface="宋体"/>
                <a:cs typeface="Times New Roman" pitchFamily="18" charset="0"/>
              </a:rPr>
              <a:t>“</a:t>
            </a:r>
            <a:r>
              <a:rPr lang="zh-CN" altLang="en-US" sz="2800" b="1">
                <a:solidFill>
                  <a:srgbClr val="000000"/>
                </a:solidFill>
                <a:latin typeface="Times New Roman" pitchFamily="18" charset="0"/>
                <a:cs typeface="Times New Roman" pitchFamily="18" charset="0"/>
              </a:rPr>
              <a:t>知其不可而为之</a:t>
            </a:r>
            <a:r>
              <a:rPr lang="zh-CN" altLang="en-US" sz="2800" b="1">
                <a:solidFill>
                  <a:srgbClr val="000000"/>
                </a:solidFill>
                <a:latin typeface="宋体"/>
                <a:cs typeface="Times New Roman" pitchFamily="18" charset="0"/>
              </a:rPr>
              <a:t>”</a:t>
            </a:r>
            <a:r>
              <a:rPr lang="zh-CN" altLang="en-US" sz="2800" b="1">
                <a:solidFill>
                  <a:srgbClr val="000000"/>
                </a:solidFill>
                <a:latin typeface="Times New Roman" pitchFamily="18" charset="0"/>
                <a:cs typeface="Times New Roman" pitchFamily="18" charset="0"/>
              </a:rPr>
              <a:t>好。</a:t>
            </a:r>
          </a:p>
          <a:p>
            <a:pPr algn="just">
              <a:lnSpc>
                <a:spcPct val="80000"/>
              </a:lnSpc>
              <a:buFontTx/>
              <a:buNone/>
            </a:pPr>
            <a:r>
              <a:rPr lang="en-US" altLang="zh-CN" sz="2800" b="1">
                <a:solidFill>
                  <a:srgbClr val="000000"/>
                </a:solidFill>
                <a:latin typeface="Times New Roman" pitchFamily="18" charset="0"/>
                <a:cs typeface="Times New Roman" pitchFamily="18" charset="0"/>
              </a:rPr>
              <a:t>B</a:t>
            </a:r>
            <a:r>
              <a:rPr lang="zh-CN" altLang="en-US" sz="2800" b="1">
                <a:solidFill>
                  <a:srgbClr val="000000"/>
                </a:solidFill>
                <a:latin typeface="Times New Roman" pitchFamily="18" charset="0"/>
                <a:cs typeface="Times New Roman" pitchFamily="18" charset="0"/>
              </a:rPr>
              <a:t>．子路离开荷蓧丈人后，孔子</a:t>
            </a:r>
            <a:r>
              <a:rPr lang="zh-CN" altLang="en-US" sz="2800" b="1">
                <a:solidFill>
                  <a:srgbClr val="000000"/>
                </a:solidFill>
                <a:latin typeface="宋体"/>
                <a:cs typeface="Times New Roman" pitchFamily="18" charset="0"/>
              </a:rPr>
              <a:t>“</a:t>
            </a:r>
            <a:r>
              <a:rPr lang="zh-CN" altLang="en-US" sz="2800" b="1">
                <a:solidFill>
                  <a:srgbClr val="000000"/>
                </a:solidFill>
                <a:latin typeface="Times New Roman" pitchFamily="18" charset="0"/>
                <a:cs typeface="Times New Roman" pitchFamily="18" charset="0"/>
              </a:rPr>
              <a:t>使子路反见之</a:t>
            </a:r>
            <a:r>
              <a:rPr lang="zh-CN" altLang="en-US" sz="2800" b="1">
                <a:solidFill>
                  <a:srgbClr val="000000"/>
                </a:solidFill>
                <a:latin typeface="宋体"/>
                <a:cs typeface="Times New Roman" pitchFamily="18" charset="0"/>
              </a:rPr>
              <a:t>”</a:t>
            </a:r>
            <a:r>
              <a:rPr lang="zh-CN" altLang="en-US" sz="2800" b="1">
                <a:solidFill>
                  <a:srgbClr val="000000"/>
                </a:solidFill>
                <a:latin typeface="Times New Roman" pitchFamily="18" charset="0"/>
                <a:cs typeface="Times New Roman" pitchFamily="18" charset="0"/>
              </a:rPr>
              <a:t>，是要子路去劝说荷蓧丈人，不要隐居，要出来治理天下。</a:t>
            </a:r>
          </a:p>
          <a:p>
            <a:pPr algn="just">
              <a:lnSpc>
                <a:spcPct val="80000"/>
              </a:lnSpc>
              <a:buFontTx/>
              <a:buNone/>
            </a:pPr>
            <a:r>
              <a:rPr lang="en-US" altLang="zh-CN" sz="2800" b="1">
                <a:solidFill>
                  <a:srgbClr val="000000"/>
                </a:solidFill>
                <a:latin typeface="Times New Roman" pitchFamily="18" charset="0"/>
                <a:cs typeface="Times New Roman" pitchFamily="18" charset="0"/>
              </a:rPr>
              <a:t>C</a:t>
            </a:r>
            <a:r>
              <a:rPr lang="zh-CN" altLang="en-US" sz="2800" b="1">
                <a:solidFill>
                  <a:srgbClr val="000000"/>
                </a:solidFill>
                <a:latin typeface="Times New Roman" pitchFamily="18" charset="0"/>
                <a:cs typeface="Times New Roman" pitchFamily="18" charset="0"/>
              </a:rPr>
              <a:t>．子路</a:t>
            </a:r>
            <a:r>
              <a:rPr lang="zh-CN" altLang="en-US" sz="2800" b="1">
                <a:solidFill>
                  <a:srgbClr val="000000"/>
                </a:solidFill>
                <a:latin typeface="宋体"/>
                <a:cs typeface="Times New Roman" pitchFamily="18" charset="0"/>
              </a:rPr>
              <a:t>“</a:t>
            </a:r>
            <a:r>
              <a:rPr lang="zh-CN" altLang="en-US" sz="2800" b="1">
                <a:solidFill>
                  <a:srgbClr val="000000"/>
                </a:solidFill>
                <a:latin typeface="Times New Roman" pitchFamily="18" charset="0"/>
                <a:cs typeface="Times New Roman" pitchFamily="18" charset="0"/>
              </a:rPr>
              <a:t>至，则行矣</a:t>
            </a:r>
            <a:r>
              <a:rPr lang="zh-CN" altLang="en-US" sz="2800" b="1">
                <a:solidFill>
                  <a:srgbClr val="000000"/>
                </a:solidFill>
                <a:latin typeface="宋体"/>
                <a:cs typeface="Times New Roman" pitchFamily="18" charset="0"/>
              </a:rPr>
              <a:t>”</a:t>
            </a:r>
            <a:r>
              <a:rPr lang="zh-CN" altLang="en-US" sz="2800" b="1">
                <a:solidFill>
                  <a:srgbClr val="000000"/>
                </a:solidFill>
                <a:latin typeface="Times New Roman" pitchFamily="18" charset="0"/>
                <a:cs typeface="Times New Roman" pitchFamily="18" charset="0"/>
              </a:rPr>
              <a:t>，说明荷蓧丈人受了孔子的影响，也</a:t>
            </a:r>
            <a:r>
              <a:rPr lang="zh-CN" altLang="en-US" sz="2800" b="1">
                <a:solidFill>
                  <a:srgbClr val="000000"/>
                </a:solidFill>
                <a:latin typeface="宋体"/>
                <a:cs typeface="Times New Roman" pitchFamily="18" charset="0"/>
              </a:rPr>
              <a:t>“</a:t>
            </a:r>
            <a:r>
              <a:rPr lang="zh-CN" altLang="en-US" sz="2800" b="1">
                <a:solidFill>
                  <a:srgbClr val="000000"/>
                </a:solidFill>
                <a:latin typeface="Times New Roman" pitchFamily="18" charset="0"/>
                <a:cs typeface="Times New Roman" pitchFamily="18" charset="0"/>
              </a:rPr>
              <a:t>知其不可而为之</a:t>
            </a:r>
            <a:r>
              <a:rPr lang="zh-CN" altLang="en-US" sz="2800" b="1">
                <a:solidFill>
                  <a:srgbClr val="000000"/>
                </a:solidFill>
                <a:latin typeface="宋体"/>
                <a:cs typeface="Times New Roman" pitchFamily="18" charset="0"/>
              </a:rPr>
              <a:t>”</a:t>
            </a:r>
            <a:r>
              <a:rPr lang="zh-CN" altLang="en-US" sz="2800" b="1">
                <a:solidFill>
                  <a:srgbClr val="000000"/>
                </a:solidFill>
                <a:latin typeface="Times New Roman" pitchFamily="18" charset="0"/>
                <a:cs typeface="Times New Roman" pitchFamily="18" charset="0"/>
              </a:rPr>
              <a:t>去了。</a:t>
            </a:r>
          </a:p>
          <a:p>
            <a:pPr algn="just">
              <a:lnSpc>
                <a:spcPct val="80000"/>
              </a:lnSpc>
              <a:buFontTx/>
              <a:buNone/>
            </a:pPr>
            <a:r>
              <a:rPr lang="en-US" altLang="zh-CN" sz="2800" b="1">
                <a:solidFill>
                  <a:srgbClr val="000000"/>
                </a:solidFill>
                <a:latin typeface="Times New Roman" pitchFamily="18" charset="0"/>
                <a:cs typeface="Times New Roman" pitchFamily="18" charset="0"/>
              </a:rPr>
              <a:t>D</a:t>
            </a:r>
            <a:r>
              <a:rPr lang="zh-CN" altLang="en-US" sz="2800" b="1">
                <a:solidFill>
                  <a:srgbClr val="000000"/>
                </a:solidFill>
                <a:latin typeface="Times New Roman" pitchFamily="18" charset="0"/>
                <a:cs typeface="Times New Roman" pitchFamily="18" charset="0"/>
              </a:rPr>
              <a:t>．尽管知道这种政治主张不能实现，也不肯洁身自好而放弃责任。孔子这种</a:t>
            </a:r>
            <a:r>
              <a:rPr lang="zh-CN" altLang="en-US" sz="2800" b="1">
                <a:solidFill>
                  <a:srgbClr val="000000"/>
                </a:solidFill>
                <a:latin typeface="宋体"/>
                <a:cs typeface="Times New Roman" pitchFamily="18" charset="0"/>
              </a:rPr>
              <a:t>“</a:t>
            </a:r>
            <a:r>
              <a:rPr lang="zh-CN" altLang="en-US" sz="2800" b="1">
                <a:solidFill>
                  <a:srgbClr val="000000"/>
                </a:solidFill>
                <a:latin typeface="Times New Roman" pitchFamily="18" charset="0"/>
                <a:cs typeface="Times New Roman" pitchFamily="18" charset="0"/>
              </a:rPr>
              <a:t>知其不可而为之</a:t>
            </a:r>
            <a:r>
              <a:rPr lang="zh-CN" altLang="en-US" sz="2800" b="1">
                <a:solidFill>
                  <a:srgbClr val="000000"/>
                </a:solidFill>
                <a:latin typeface="宋体"/>
                <a:cs typeface="Times New Roman" pitchFamily="18" charset="0"/>
              </a:rPr>
              <a:t>”</a:t>
            </a:r>
            <a:r>
              <a:rPr lang="zh-CN" altLang="en-US" sz="2800" b="1">
                <a:solidFill>
                  <a:srgbClr val="000000"/>
                </a:solidFill>
                <a:latin typeface="Times New Roman" pitchFamily="18" charset="0"/>
                <a:cs typeface="Times New Roman" pitchFamily="18" charset="0"/>
              </a:rPr>
              <a:t>的态度，比起隐士来是积极的。</a:t>
            </a:r>
          </a:p>
        </p:txBody>
      </p:sp>
      <p:sp>
        <p:nvSpPr>
          <p:cNvPr id="119811" name="Rectangle 3"/>
          <p:cNvSpPr>
            <a:spLocks noChangeArrowheads="1"/>
          </p:cNvSpPr>
          <p:nvPr/>
        </p:nvSpPr>
        <p:spPr bwMode="auto">
          <a:xfrm>
            <a:off x="468313" y="5229225"/>
            <a:ext cx="8229600" cy="1403350"/>
          </a:xfrm>
          <a:prstGeom prst="rect">
            <a:avLst/>
          </a:prstGeom>
          <a:noFill/>
          <a:ln w="9525">
            <a:noFill/>
            <a:miter lim="800000"/>
            <a:headEnd/>
            <a:tailEnd/>
          </a:ln>
          <a:effectLst/>
        </p:spPr>
        <p:txBody>
          <a:bodyPr/>
          <a:lstStyle/>
          <a:p>
            <a:pPr marL="342900" indent="-342900"/>
            <a:r>
              <a:rPr lang="en-US" altLang="zh-CN" sz="3200" b="0" dirty="0">
                <a:solidFill>
                  <a:srgbClr val="FF0000"/>
                </a:solidFill>
                <a:latin typeface="Times New Roman" pitchFamily="18" charset="0"/>
                <a:ea typeface="黑体" pitchFamily="49" charset="-122"/>
                <a:cs typeface="Times New Roman" pitchFamily="18" charset="0"/>
              </a:rPr>
              <a:t>【</a:t>
            </a:r>
            <a:r>
              <a:rPr lang="zh-CN" altLang="en-US" sz="3200" b="0" dirty="0">
                <a:solidFill>
                  <a:srgbClr val="FF0000"/>
                </a:solidFill>
                <a:latin typeface="Times New Roman" pitchFamily="18" charset="0"/>
                <a:ea typeface="黑体" pitchFamily="49" charset="-122"/>
                <a:cs typeface="Times New Roman" pitchFamily="18" charset="0"/>
              </a:rPr>
              <a:t>答案</a:t>
            </a:r>
            <a:r>
              <a:rPr lang="en-US" altLang="zh-CN" sz="3200" b="0" dirty="0">
                <a:solidFill>
                  <a:srgbClr val="FF0000"/>
                </a:solidFill>
                <a:latin typeface="Times New Roman" pitchFamily="18" charset="0"/>
                <a:ea typeface="黑体" pitchFamily="49" charset="-122"/>
                <a:cs typeface="Times New Roman" pitchFamily="18" charset="0"/>
              </a:rPr>
              <a:t>】</a:t>
            </a:r>
            <a:r>
              <a:rPr lang="en-US" altLang="zh-CN" sz="3200" b="0" dirty="0">
                <a:solidFill>
                  <a:srgbClr val="0000FF"/>
                </a:solidFill>
                <a:latin typeface="华文中宋" pitchFamily="2" charset="-122"/>
                <a:ea typeface="华文中宋" pitchFamily="2" charset="-122"/>
                <a:cs typeface="Times New Roman" pitchFamily="18" charset="0"/>
              </a:rPr>
              <a:t>C(</a:t>
            </a:r>
            <a:r>
              <a:rPr lang="zh-CN" altLang="en-US" sz="3200" b="0" dirty="0">
                <a:solidFill>
                  <a:srgbClr val="0000FF"/>
                </a:solidFill>
                <a:latin typeface="华文中宋" pitchFamily="2" charset="-122"/>
                <a:ea typeface="华文中宋" pitchFamily="2" charset="-122"/>
                <a:cs typeface="Times New Roman" pitchFamily="18" charset="0"/>
              </a:rPr>
              <a:t>丈人之所以离开是估计孔子会让子路重来劝说他不要隐居，而他又不愿从仕，所以先走了。</a:t>
            </a:r>
            <a:r>
              <a:rPr lang="en-US" altLang="zh-CN" sz="3200" b="0" dirty="0">
                <a:solidFill>
                  <a:srgbClr val="0000FF"/>
                </a:solidFill>
                <a:latin typeface="华文中宋" pitchFamily="2" charset="-122"/>
                <a:ea typeface="华文中宋" pitchFamily="2" charset="-122"/>
                <a:cs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19811">
                                            <p:txEl>
                                              <p:pRg st="0" end="0"/>
                                            </p:txEl>
                                          </p:spTgt>
                                        </p:tgtEl>
                                        <p:attrNameLst>
                                          <p:attrName>style.visibility</p:attrName>
                                        </p:attrNameLst>
                                      </p:cBhvr>
                                      <p:to>
                                        <p:strVal val="visible"/>
                                      </p:to>
                                    </p:set>
                                    <p:animEffect transition="in" filter="diamond(in)">
                                      <p:cBhvr>
                                        <p:cTn id="7" dur="2000"/>
                                        <p:tgtEl>
                                          <p:spTgt spid="1198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ext Box 2"/>
          <p:cNvSpPr txBox="1">
            <a:spLocks noChangeArrowheads="1"/>
          </p:cNvSpPr>
          <p:nvPr/>
        </p:nvSpPr>
        <p:spPr bwMode="auto">
          <a:xfrm>
            <a:off x="447675" y="642938"/>
            <a:ext cx="6645275" cy="366712"/>
          </a:xfrm>
          <a:prstGeom prst="rect">
            <a:avLst/>
          </a:prstGeom>
          <a:noFill/>
          <a:ln w="9525">
            <a:noFill/>
            <a:miter lim="800000"/>
            <a:headEnd/>
            <a:tailEnd/>
          </a:ln>
          <a:effectLst/>
        </p:spPr>
        <p:txBody>
          <a:bodyPr>
            <a:spAutoFit/>
          </a:bodyPr>
          <a:lstStyle/>
          <a:p>
            <a:pPr>
              <a:spcBef>
                <a:spcPct val="0"/>
              </a:spcBef>
            </a:pPr>
            <a:endParaRPr lang="zh-CN" altLang="zh-CN" sz="1800" b="0">
              <a:ea typeface="PMingLiU" pitchFamily="18" charset="-120"/>
            </a:endParaRPr>
          </a:p>
        </p:txBody>
      </p:sp>
      <p:sp>
        <p:nvSpPr>
          <p:cNvPr id="165891" name="Rectangle 3"/>
          <p:cNvSpPr>
            <a:spLocks noGrp="1" noChangeArrowheads="1"/>
          </p:cNvSpPr>
          <p:nvPr>
            <p:ph type="subTitle" idx="1"/>
          </p:nvPr>
        </p:nvSpPr>
        <p:spPr>
          <a:xfrm>
            <a:off x="468313" y="260350"/>
            <a:ext cx="8675687" cy="6264275"/>
          </a:xfrm>
          <a:noFill/>
          <a:ln/>
        </p:spPr>
        <p:txBody>
          <a:bodyPr/>
          <a:lstStyle/>
          <a:p>
            <a:pPr indent="720725" algn="l"/>
            <a:r>
              <a:rPr lang="en-US" altLang="zh-CN" sz="4000" b="1">
                <a:solidFill>
                  <a:srgbClr val="0000FF"/>
                </a:solidFill>
                <a:latin typeface="黑体" pitchFamily="49" charset="-122"/>
                <a:ea typeface="黑体" pitchFamily="49" charset="-122"/>
              </a:rPr>
              <a:t>      </a:t>
            </a:r>
            <a:r>
              <a:rPr lang="zh-CN" altLang="en-US" sz="4000" b="1">
                <a:latin typeface="黑体" pitchFamily="49" charset="-122"/>
                <a:ea typeface="黑体" pitchFamily="49" charset="-122"/>
              </a:rPr>
              <a:t>知其不可而为之</a:t>
            </a:r>
            <a:r>
              <a:rPr lang="zh-CN" altLang="en-US" sz="4000" b="1">
                <a:solidFill>
                  <a:srgbClr val="0000FF"/>
                </a:solidFill>
                <a:latin typeface="黑体" pitchFamily="49" charset="-122"/>
                <a:ea typeface="黑体" pitchFamily="49" charset="-122"/>
              </a:rPr>
              <a:t>　　</a:t>
            </a:r>
          </a:p>
          <a:p>
            <a:pPr indent="720725" algn="l"/>
            <a:r>
              <a:rPr lang="zh-CN" altLang="en-US" sz="2800" b="1">
                <a:solidFill>
                  <a:srgbClr val="0000FF"/>
                </a:solidFill>
                <a:latin typeface="华文中宋" pitchFamily="2" charset="-122"/>
                <a:ea typeface="华文中宋" pitchFamily="2" charset="-122"/>
              </a:rPr>
              <a:t>冬天萧瑟，万物凋零，腊梅深知寒冬不适宜万物生存，但它“知其不可而为之”，凌寒独自开，昭示了一种贯穿生命的不屈与坚韧。</a:t>
            </a:r>
          </a:p>
          <a:p>
            <a:pPr indent="720725" algn="l"/>
            <a:r>
              <a:rPr lang="zh-CN" altLang="en-US" sz="2800" b="1">
                <a:solidFill>
                  <a:srgbClr val="0000FF"/>
                </a:solidFill>
                <a:latin typeface="华文中宋" pitchFamily="2" charset="-122"/>
                <a:ea typeface="华文中宋" pitchFamily="2" charset="-122"/>
              </a:rPr>
              <a:t>悬崖峭壁，土壤贫乏，迎客松明知在此生长非常困难，但它“知其不可而为之”，在岩石夹缝中生存，笑迎天下客，昭示了一种生命的蓬勃与无惧。</a:t>
            </a:r>
            <a:r>
              <a:rPr lang="zh-CN" altLang="en-US" sz="2800">
                <a:solidFill>
                  <a:srgbClr val="0000FF"/>
                </a:solidFill>
                <a:latin typeface="华文中宋" pitchFamily="2" charset="-122"/>
                <a:ea typeface="华文中宋" pitchFamily="2" charset="-122"/>
              </a:rPr>
              <a:t> </a:t>
            </a:r>
          </a:p>
          <a:p>
            <a:pPr indent="720725" algn="l"/>
            <a:r>
              <a:rPr lang="zh-CN" altLang="en-US" sz="2800" b="1">
                <a:solidFill>
                  <a:srgbClr val="0000FF"/>
                </a:solidFill>
                <a:latin typeface="华文中宋" pitchFamily="2" charset="-122"/>
                <a:ea typeface="华文中宋" pitchFamily="2" charset="-122"/>
              </a:rPr>
              <a:t>“知其不可而为之”是生命的一种境界，体现了一种义无返顾的殉道精神。它昭示了生命的不屈与坚韧，显示了生命的蓬勃与无惧。</a:t>
            </a:r>
          </a:p>
          <a:p>
            <a:pPr indent="720725" algn="l"/>
            <a:r>
              <a:rPr lang="zh-CN" altLang="en-US" sz="2800" b="1">
                <a:solidFill>
                  <a:srgbClr val="0000FF"/>
                </a:solidFill>
                <a:latin typeface="华文中宋" pitchFamily="2" charset="-122"/>
                <a:ea typeface="华文中宋" pitchFamily="2" charset="-122"/>
              </a:rPr>
              <a:t>“知其不可而为之”昭示了生命的不屈与坚韧。拥有这种精神的人会勇敢面对困难不屈服，创造生命的华丽篇章。　 </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908" name="Picture 12"/>
          <p:cNvPicPr>
            <a:picLocks noChangeAspect="1" noChangeArrowheads="1"/>
          </p:cNvPicPr>
          <p:nvPr/>
        </p:nvPicPr>
        <p:blipFill>
          <a:blip r:embed="rId2"/>
          <a:srcRect/>
          <a:stretch>
            <a:fillRect/>
          </a:stretch>
        </p:blipFill>
        <p:spPr bwMode="auto">
          <a:xfrm>
            <a:off x="0" y="0"/>
            <a:ext cx="3835890" cy="4643446"/>
          </a:xfrm>
          <a:prstGeom prst="rect">
            <a:avLst/>
          </a:prstGeom>
          <a:noFill/>
          <a:ln w="9525">
            <a:noFill/>
            <a:miter lim="800000"/>
            <a:headEnd/>
            <a:tailEnd/>
          </a:ln>
          <a:effectLst/>
        </p:spPr>
      </p:pic>
      <p:pic>
        <p:nvPicPr>
          <p:cNvPr id="80898" name="Picture 2" descr="http://s7.sinaimg.cn/mw690/005PO6lSgy6NRnJXGHI16&amp;690"/>
          <p:cNvPicPr>
            <a:picLocks noChangeAspect="1" noChangeArrowheads="1"/>
          </p:cNvPicPr>
          <p:nvPr/>
        </p:nvPicPr>
        <p:blipFill>
          <a:blip r:embed="rId3"/>
          <a:srcRect/>
          <a:stretch>
            <a:fillRect/>
          </a:stretch>
        </p:blipFill>
        <p:spPr bwMode="auto">
          <a:xfrm>
            <a:off x="5000628" y="0"/>
            <a:ext cx="2928958" cy="3507663"/>
          </a:xfrm>
          <a:prstGeom prst="rect">
            <a:avLst/>
          </a:prstGeom>
          <a:noFill/>
        </p:spPr>
      </p:pic>
      <p:grpSp>
        <p:nvGrpSpPr>
          <p:cNvPr id="11" name="组合 10"/>
          <p:cNvGrpSpPr/>
          <p:nvPr/>
        </p:nvGrpSpPr>
        <p:grpSpPr>
          <a:xfrm>
            <a:off x="3571868" y="3571876"/>
            <a:ext cx="3000396" cy="3012538"/>
            <a:chOff x="2000232" y="3286124"/>
            <a:chExt cx="3000396" cy="3012538"/>
          </a:xfrm>
        </p:grpSpPr>
        <p:pic>
          <p:nvPicPr>
            <p:cNvPr id="80903" name="Picture 7"/>
            <p:cNvPicPr>
              <a:picLocks noChangeAspect="1" noChangeArrowheads="1"/>
            </p:cNvPicPr>
            <p:nvPr/>
          </p:nvPicPr>
          <p:blipFill>
            <a:blip r:embed="rId4"/>
            <a:srcRect/>
            <a:stretch>
              <a:fillRect/>
            </a:stretch>
          </p:blipFill>
          <p:spPr bwMode="auto">
            <a:xfrm>
              <a:off x="2000232" y="3286124"/>
              <a:ext cx="3000396" cy="2718006"/>
            </a:xfrm>
            <a:prstGeom prst="rect">
              <a:avLst/>
            </a:prstGeom>
            <a:noFill/>
            <a:ln w="9525">
              <a:noFill/>
              <a:miter lim="800000"/>
              <a:headEnd/>
              <a:tailEnd/>
            </a:ln>
            <a:effectLst/>
          </p:spPr>
        </p:pic>
        <p:sp>
          <p:nvSpPr>
            <p:cNvPr id="8" name="TextBox 7"/>
            <p:cNvSpPr txBox="1"/>
            <p:nvPr/>
          </p:nvSpPr>
          <p:spPr>
            <a:xfrm>
              <a:off x="2714612" y="5929330"/>
              <a:ext cx="1571636" cy="369332"/>
            </a:xfrm>
            <a:prstGeom prst="rect">
              <a:avLst/>
            </a:prstGeom>
            <a:noFill/>
          </p:spPr>
          <p:txBody>
            <a:bodyPr wrap="square" rtlCol="0">
              <a:spAutoFit/>
            </a:bodyPr>
            <a:lstStyle/>
            <a:p>
              <a:r>
                <a:rPr lang="zh-CN" altLang="en-US" dirty="0" smtClean="0"/>
                <a:t>西北师范大学</a:t>
              </a:r>
              <a:endParaRPr lang="zh-CN" altLang="en-US" dirty="0"/>
            </a:p>
          </p:txBody>
        </p:sp>
      </p:grpSp>
      <p:pic>
        <p:nvPicPr>
          <p:cNvPr id="80905" name="Picture 9"/>
          <p:cNvPicPr>
            <a:picLocks noChangeAspect="1" noChangeArrowheads="1"/>
          </p:cNvPicPr>
          <p:nvPr/>
        </p:nvPicPr>
        <p:blipFill>
          <a:blip r:embed="rId5"/>
          <a:srcRect/>
          <a:stretch>
            <a:fillRect/>
          </a:stretch>
        </p:blipFill>
        <p:spPr bwMode="auto">
          <a:xfrm>
            <a:off x="6562242" y="3643314"/>
            <a:ext cx="2581758" cy="271464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0908"/>
                                        </p:tgtEl>
                                        <p:attrNameLst>
                                          <p:attrName>style.visibility</p:attrName>
                                        </p:attrNameLst>
                                      </p:cBhvr>
                                      <p:to>
                                        <p:strVal val="visible"/>
                                      </p:to>
                                    </p:set>
                                    <p:animEffect transition="in" filter="blinds(horizontal)">
                                      <p:cBhvr>
                                        <p:cTn id="7" dur="500"/>
                                        <p:tgtEl>
                                          <p:spTgt spid="8090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0898"/>
                                        </p:tgtEl>
                                        <p:attrNameLst>
                                          <p:attrName>style.visibility</p:attrName>
                                        </p:attrNameLst>
                                      </p:cBhvr>
                                      <p:to>
                                        <p:strVal val="visible"/>
                                      </p:to>
                                    </p:set>
                                    <p:animEffect transition="in" filter="blinds(horizontal)">
                                      <p:cBhvr>
                                        <p:cTn id="12" dur="500"/>
                                        <p:tgtEl>
                                          <p:spTgt spid="8089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0905"/>
                                        </p:tgtEl>
                                        <p:attrNameLst>
                                          <p:attrName>style.visibility</p:attrName>
                                        </p:attrNameLst>
                                      </p:cBhvr>
                                      <p:to>
                                        <p:strVal val="visible"/>
                                      </p:to>
                                    </p:set>
                                    <p:animEffect transition="in" filter="blinds(horizontal)">
                                      <p:cBhvr>
                                        <p:cTn id="22" dur="500"/>
                                        <p:tgtEl>
                                          <p:spTgt spid="809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body" idx="1"/>
          </p:nvPr>
        </p:nvSpPr>
        <p:spPr>
          <a:xfrm>
            <a:off x="250825" y="260350"/>
            <a:ext cx="8435975" cy="6192838"/>
          </a:xfrm>
        </p:spPr>
        <p:txBody>
          <a:bodyPr/>
          <a:lstStyle/>
          <a:p>
            <a:pPr marL="0" indent="720725">
              <a:buFontTx/>
              <a:buNone/>
            </a:pPr>
            <a:r>
              <a:rPr lang="zh-CN" altLang="en-US" sz="2800" b="1">
                <a:solidFill>
                  <a:srgbClr val="0000FF"/>
                </a:solidFill>
                <a:ea typeface="华文中宋" pitchFamily="2" charset="-122"/>
              </a:rPr>
              <a:t>邰丽华的</a:t>
            </a:r>
            <a:r>
              <a:rPr lang="zh-CN" altLang="en-US" sz="2800" b="1">
                <a:solidFill>
                  <a:srgbClr val="0000FF"/>
                </a:solidFill>
                <a:latin typeface="华文中宋"/>
                <a:ea typeface="华文中宋" pitchFamily="2" charset="-122"/>
              </a:rPr>
              <a:t>“</a:t>
            </a:r>
            <a:r>
              <a:rPr lang="zh-CN" altLang="en-US" sz="2800" b="1">
                <a:solidFill>
                  <a:srgbClr val="0000FF"/>
                </a:solidFill>
                <a:ea typeface="华文中宋" pitchFamily="2" charset="-122"/>
              </a:rPr>
              <a:t>千手观音</a:t>
            </a:r>
            <a:r>
              <a:rPr lang="zh-CN" altLang="en-US" sz="2800" b="1">
                <a:solidFill>
                  <a:srgbClr val="0000FF"/>
                </a:solidFill>
                <a:latin typeface="华文中宋"/>
                <a:ea typeface="华文中宋" pitchFamily="2" charset="-122"/>
              </a:rPr>
              <a:t>”</a:t>
            </a:r>
            <a:r>
              <a:rPr lang="zh-CN" altLang="en-US" sz="2800" b="1">
                <a:solidFill>
                  <a:srgbClr val="0000FF"/>
                </a:solidFill>
                <a:ea typeface="华文中宋" pitchFamily="2" charset="-122"/>
              </a:rPr>
              <a:t>让人震撼，而她的坚强不屈的精神更让人动容。生命的缺陷阻挡不了她拼搏的梦想，从生命的谷底到艺术的颠峰，她创造了生命的奇迹，在手臂间勾勒出人性的高洁，在无声处展现生命的蓬勃。</a:t>
            </a:r>
          </a:p>
          <a:p>
            <a:pPr marL="0" indent="720725">
              <a:buFontTx/>
              <a:buNone/>
            </a:pPr>
            <a:r>
              <a:rPr lang="zh-CN" altLang="en-US" sz="2800" b="1">
                <a:solidFill>
                  <a:srgbClr val="0000FF"/>
                </a:solidFill>
                <a:latin typeface="华文中宋"/>
                <a:ea typeface="华文中宋" pitchFamily="2" charset="-122"/>
              </a:rPr>
              <a:t>“</a:t>
            </a:r>
            <a:r>
              <a:rPr lang="zh-CN" altLang="en-US" sz="2800" b="1">
                <a:solidFill>
                  <a:srgbClr val="0000FF"/>
                </a:solidFill>
                <a:ea typeface="华文中宋" pitchFamily="2" charset="-122"/>
              </a:rPr>
              <a:t>爱心大使</a:t>
            </a:r>
            <a:r>
              <a:rPr lang="zh-CN" altLang="en-US" sz="2800" b="1">
                <a:solidFill>
                  <a:srgbClr val="0000FF"/>
                </a:solidFill>
                <a:latin typeface="华文中宋"/>
                <a:ea typeface="华文中宋" pitchFamily="2" charset="-122"/>
              </a:rPr>
              <a:t>”</a:t>
            </a:r>
            <a:r>
              <a:rPr lang="zh-CN" altLang="en-US" sz="2800" b="1">
                <a:solidFill>
                  <a:srgbClr val="0000FF"/>
                </a:solidFill>
                <a:ea typeface="华文中宋" pitchFamily="2" charset="-122"/>
              </a:rPr>
              <a:t>丛飞用他微薄的工资资助失学儿童，在濒临死亡的边缘，仍默默奉献自己的爱心，他的坚强不屈感动了全中国。面对困难，他们没有退缩，相反是</a:t>
            </a:r>
            <a:r>
              <a:rPr lang="zh-CN" altLang="en-US" sz="2800" b="1">
                <a:solidFill>
                  <a:srgbClr val="0000FF"/>
                </a:solidFill>
                <a:latin typeface="华文中宋"/>
                <a:ea typeface="华文中宋" pitchFamily="2" charset="-122"/>
              </a:rPr>
              <a:t>“</a:t>
            </a:r>
            <a:r>
              <a:rPr lang="zh-CN" altLang="en-US" sz="2800" b="1">
                <a:solidFill>
                  <a:srgbClr val="0000FF"/>
                </a:solidFill>
                <a:ea typeface="华文中宋" pitchFamily="2" charset="-122"/>
              </a:rPr>
              <a:t>知其不可而为之</a:t>
            </a:r>
            <a:r>
              <a:rPr lang="zh-CN" altLang="en-US" sz="2800" b="1">
                <a:solidFill>
                  <a:srgbClr val="0000FF"/>
                </a:solidFill>
                <a:latin typeface="华文中宋"/>
                <a:ea typeface="华文中宋" pitchFamily="2" charset="-122"/>
              </a:rPr>
              <a:t>”</a:t>
            </a:r>
            <a:r>
              <a:rPr lang="zh-CN" altLang="en-US" sz="2800" b="1">
                <a:solidFill>
                  <a:srgbClr val="0000FF"/>
                </a:solidFill>
                <a:ea typeface="华文中宋" pitchFamily="2" charset="-122"/>
              </a:rPr>
              <a:t>努力拼搏创造奇迹。</a:t>
            </a:r>
          </a:p>
          <a:p>
            <a:pPr marL="0" indent="720725">
              <a:buFontTx/>
              <a:buNone/>
            </a:pPr>
            <a:r>
              <a:rPr lang="zh-CN" altLang="en-US" sz="2800" b="1">
                <a:solidFill>
                  <a:srgbClr val="0000FF"/>
                </a:solidFill>
                <a:latin typeface="华文中宋"/>
                <a:ea typeface="华文中宋" pitchFamily="2" charset="-122"/>
              </a:rPr>
              <a:t>“</a:t>
            </a:r>
            <a:r>
              <a:rPr lang="zh-CN" altLang="en-US" sz="2800" b="1">
                <a:solidFill>
                  <a:srgbClr val="0000FF"/>
                </a:solidFill>
                <a:ea typeface="华文中宋" pitchFamily="2" charset="-122"/>
              </a:rPr>
              <a:t>知其不可而为之</a:t>
            </a:r>
            <a:r>
              <a:rPr lang="zh-CN" altLang="en-US" sz="2800" b="1">
                <a:solidFill>
                  <a:srgbClr val="0000FF"/>
                </a:solidFill>
                <a:latin typeface="华文中宋"/>
                <a:ea typeface="华文中宋" pitchFamily="2" charset="-122"/>
              </a:rPr>
              <a:t>”</a:t>
            </a:r>
            <a:r>
              <a:rPr lang="zh-CN" altLang="en-US" sz="2800" b="1">
                <a:solidFill>
                  <a:srgbClr val="0000FF"/>
                </a:solidFill>
                <a:ea typeface="华文中宋" pitchFamily="2" charset="-122"/>
              </a:rPr>
              <a:t>显示了生命的蓬勃与无惧。拥有这种精神的人会在绝境中寻找希望。无所畏惧，去谱写生命的赞歌。 　</a:t>
            </a: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body" idx="1"/>
          </p:nvPr>
        </p:nvSpPr>
        <p:spPr>
          <a:xfrm>
            <a:off x="277813" y="260350"/>
            <a:ext cx="8686800" cy="5865813"/>
          </a:xfrm>
        </p:spPr>
        <p:txBody>
          <a:bodyPr/>
          <a:lstStyle/>
          <a:p>
            <a:pPr marL="0" indent="720725">
              <a:buFontTx/>
              <a:buNone/>
            </a:pPr>
            <a:r>
              <a:rPr lang="zh-CN" altLang="en-US" sz="2800" b="1">
                <a:solidFill>
                  <a:srgbClr val="0000FF"/>
                </a:solidFill>
                <a:latin typeface="华文中宋" pitchFamily="2" charset="-122"/>
                <a:ea typeface="华文中宋" pitchFamily="2" charset="-122"/>
              </a:rPr>
              <a:t>漫步于茫茫戈壁，偶尔看见一株纤细的小草，你是否会感叹生命的昂然生机？傲立于悬崖峭壁上的迎客松是否会让你感受到生命的无惧？</a:t>
            </a:r>
          </a:p>
          <a:p>
            <a:pPr marL="0" indent="720725">
              <a:buFontTx/>
              <a:buNone/>
            </a:pPr>
            <a:r>
              <a:rPr lang="zh-CN" altLang="en-US" sz="2800" b="1">
                <a:solidFill>
                  <a:srgbClr val="0000FF"/>
                </a:solidFill>
                <a:latin typeface="华文中宋" pitchFamily="2" charset="-122"/>
                <a:ea typeface="华文中宋" pitchFamily="2" charset="-122"/>
              </a:rPr>
              <a:t>是的，生命的力量是强大的。杜甫一生漂泊不定，生活孤苦，国家的危难，百姓的疾苦让他痛心，他知道凭借自己一个人的力量无法改变现状，但这又何妨，他把自己的感情倾注于笔端，不停地写下去，这体现伟大诗人忧国忧民的情怀。</a:t>
            </a:r>
          </a:p>
          <a:p>
            <a:pPr marL="0" indent="720725">
              <a:buFontTx/>
              <a:buNone/>
            </a:pPr>
            <a:r>
              <a:rPr lang="zh-CN" altLang="en-US" sz="2800" b="1">
                <a:solidFill>
                  <a:srgbClr val="0000FF"/>
                </a:solidFill>
                <a:latin typeface="华文中宋" pitchFamily="2" charset="-122"/>
                <a:ea typeface="华文中宋" pitchFamily="2" charset="-122"/>
              </a:rPr>
              <a:t>杜甫面对社会现状悲叹不已，但他“知其不可而为之”，将其对祖国的忠贞，对百姓的热爱之情写在诗中。　</a:t>
            </a:r>
            <a:r>
              <a:rPr lang="zh-CN" altLang="en-US" sz="2800">
                <a:latin typeface="华文中宋" pitchFamily="2" charset="-122"/>
                <a:ea typeface="华文中宋" pitchFamily="2" charset="-122"/>
              </a:rPr>
              <a:t> </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body" idx="1"/>
          </p:nvPr>
        </p:nvSpPr>
        <p:spPr>
          <a:xfrm>
            <a:off x="250825" y="260350"/>
            <a:ext cx="8435975" cy="5865813"/>
          </a:xfrm>
        </p:spPr>
        <p:txBody>
          <a:bodyPr/>
          <a:lstStyle/>
          <a:p>
            <a:pPr marL="0" indent="720725">
              <a:buFontTx/>
              <a:buNone/>
            </a:pPr>
            <a:r>
              <a:rPr lang="zh-CN" altLang="en-US" sz="2800" b="1">
                <a:solidFill>
                  <a:srgbClr val="0000FF"/>
                </a:solidFill>
                <a:ea typeface="华文中宋" pitchFamily="2" charset="-122"/>
              </a:rPr>
              <a:t>熊熊烈火中凤凰得到重生，滚滚黄沙中骆驼感受生命，萧瑟寒冬腊梅独自开放，悬崖峭壁迎客松倔强生存。在不可能的条件下，它们创造了奇迹是因为它们</a:t>
            </a:r>
            <a:r>
              <a:rPr lang="zh-CN" altLang="en-US" sz="2800" b="1">
                <a:solidFill>
                  <a:srgbClr val="0000FF"/>
                </a:solidFill>
                <a:latin typeface="华文中宋"/>
                <a:ea typeface="华文中宋" pitchFamily="2" charset="-122"/>
              </a:rPr>
              <a:t>“</a:t>
            </a:r>
            <a:r>
              <a:rPr lang="zh-CN" altLang="en-US" sz="2800" b="1">
                <a:solidFill>
                  <a:srgbClr val="0000FF"/>
                </a:solidFill>
                <a:ea typeface="华文中宋" pitchFamily="2" charset="-122"/>
              </a:rPr>
              <a:t>知其不可而为之</a:t>
            </a:r>
            <a:r>
              <a:rPr lang="zh-CN" altLang="en-US" sz="2800" b="1">
                <a:solidFill>
                  <a:srgbClr val="0000FF"/>
                </a:solidFill>
                <a:latin typeface="华文中宋"/>
                <a:ea typeface="华文中宋" pitchFamily="2" charset="-122"/>
              </a:rPr>
              <a:t>”</a:t>
            </a:r>
            <a:r>
              <a:rPr lang="zh-CN" altLang="en-US" sz="2800" b="1">
                <a:solidFill>
                  <a:srgbClr val="0000FF"/>
                </a:solidFill>
                <a:ea typeface="华文中宋" pitchFamily="2" charset="-122"/>
              </a:rPr>
              <a:t>。</a:t>
            </a:r>
          </a:p>
          <a:p>
            <a:pPr marL="0" indent="720725">
              <a:buFontTx/>
              <a:buNone/>
            </a:pPr>
            <a:r>
              <a:rPr lang="zh-CN" altLang="en-US" sz="2800" b="1">
                <a:solidFill>
                  <a:srgbClr val="0000FF"/>
                </a:solidFill>
                <a:latin typeface="华文中宋"/>
                <a:ea typeface="华文中宋" pitchFamily="2" charset="-122"/>
              </a:rPr>
              <a:t>“</a:t>
            </a:r>
            <a:r>
              <a:rPr lang="zh-CN" altLang="en-US" sz="2800" b="1">
                <a:solidFill>
                  <a:srgbClr val="0000FF"/>
                </a:solidFill>
                <a:ea typeface="华文中宋" pitchFamily="2" charset="-122"/>
              </a:rPr>
              <a:t>知其不可而为之</a:t>
            </a:r>
            <a:r>
              <a:rPr lang="zh-CN" altLang="en-US" sz="2800" b="1">
                <a:solidFill>
                  <a:srgbClr val="0000FF"/>
                </a:solidFill>
                <a:latin typeface="华文中宋"/>
                <a:ea typeface="华文中宋" pitchFamily="2" charset="-122"/>
              </a:rPr>
              <a:t>”</a:t>
            </a:r>
            <a:r>
              <a:rPr lang="zh-CN" altLang="en-US" sz="2800" b="1">
                <a:solidFill>
                  <a:srgbClr val="0000FF"/>
                </a:solidFill>
                <a:ea typeface="华文中宋" pitchFamily="2" charset="-122"/>
              </a:rPr>
              <a:t>昭示生命的不屈与坚韧，创造生命的华丽篇章；显示生命的蓬勃与无惧，谱写生命的赞歌。　</a:t>
            </a:r>
          </a:p>
          <a:p>
            <a:pPr marL="0" indent="720725">
              <a:buFontTx/>
              <a:buNone/>
            </a:pPr>
            <a:r>
              <a:rPr lang="zh-CN" altLang="en-US" sz="2800" b="1">
                <a:solidFill>
                  <a:srgbClr val="0000FF"/>
                </a:solidFill>
                <a:ea typeface="华文中宋" pitchFamily="2" charset="-122"/>
              </a:rPr>
              <a:t>对待理想应该义无反顾知其不可而为之。</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214282" y="115888"/>
            <a:ext cx="8786874" cy="6742112"/>
          </a:xfrm>
          <a:solidFill>
            <a:schemeClr val="bg1">
              <a:alpha val="41000"/>
            </a:schemeClr>
          </a:solidFill>
          <a:ln w="57150" cmpd="thinThick">
            <a:solidFill>
              <a:srgbClr val="008000"/>
            </a:solidFill>
          </a:ln>
        </p:spPr>
        <p:txBody>
          <a:bodyPr>
            <a:normAutofit fontScale="92500" lnSpcReduction="10000"/>
          </a:bodyPr>
          <a:lstStyle/>
          <a:p>
            <a:pPr marL="171450" indent="-171450">
              <a:spcBef>
                <a:spcPts val="0"/>
              </a:spcBef>
            </a:pPr>
            <a:r>
              <a:rPr lang="zh-CN" altLang="en-US" b="1" dirty="0" smtClean="0">
                <a:solidFill>
                  <a:srgbClr val="FF0000"/>
                </a:solidFill>
                <a:latin typeface="黑体" pitchFamily="49" charset="-122"/>
                <a:ea typeface="黑体" pitchFamily="49" charset="-122"/>
              </a:rPr>
              <a:t>“仪”地与礼“仪”同字，是不是因为这个原因，故意略去他的名字？</a:t>
            </a:r>
            <a:endParaRPr lang="en-US" altLang="zh-CN" b="1" dirty="0" smtClean="0">
              <a:solidFill>
                <a:srgbClr val="FF0000"/>
              </a:solidFill>
              <a:latin typeface="黑体" pitchFamily="49" charset="-122"/>
              <a:ea typeface="黑体" pitchFamily="49" charset="-122"/>
            </a:endParaRPr>
          </a:p>
          <a:p>
            <a:pPr marL="0" indent="723900">
              <a:spcBef>
                <a:spcPts val="0"/>
              </a:spcBef>
              <a:buNone/>
            </a:pPr>
            <a:r>
              <a:rPr lang="zh-CN" altLang="en-US" dirty="0" smtClean="0">
                <a:latin typeface="黑体" pitchFamily="49" charset="-122"/>
                <a:ea typeface="黑体" pitchFamily="49" charset="-122"/>
              </a:rPr>
              <a:t>孔子的一生奔波困苦，所为者何？别说</a:t>
            </a:r>
            <a:r>
              <a:rPr lang="zh-CN" altLang="en-US" b="1" dirty="0" smtClean="0">
                <a:solidFill>
                  <a:srgbClr val="0000FF"/>
                </a:solidFill>
                <a:latin typeface="黑体" pitchFamily="49" charset="-122"/>
                <a:ea typeface="黑体" pitchFamily="49" charset="-122"/>
              </a:rPr>
              <a:t>知心</a:t>
            </a:r>
            <a:r>
              <a:rPr lang="zh-CN" altLang="en-US" dirty="0" smtClean="0">
                <a:latin typeface="黑体" pitchFamily="49" charset="-122"/>
                <a:ea typeface="黑体" pitchFamily="49" charset="-122"/>
              </a:rPr>
              <a:t>难求，就连</a:t>
            </a:r>
            <a:r>
              <a:rPr lang="zh-CN" altLang="en-US" b="1" dirty="0" smtClean="0">
                <a:solidFill>
                  <a:srgbClr val="0000FF"/>
                </a:solidFill>
                <a:latin typeface="黑体" pitchFamily="49" charset="-122"/>
                <a:ea typeface="黑体" pitchFamily="49" charset="-122"/>
              </a:rPr>
              <a:t>知其行</a:t>
            </a:r>
            <a:r>
              <a:rPr lang="zh-CN" altLang="en-US" dirty="0" smtClean="0">
                <a:latin typeface="黑体" pitchFamily="49" charset="-122"/>
                <a:ea typeface="黑体" pitchFamily="49" charset="-122"/>
              </a:rPr>
              <a:t>的，也少之又少。所以文中的仪封人很重要，可他的名字、他是谁却不重要。</a:t>
            </a:r>
            <a:endParaRPr lang="en-US" altLang="zh-CN" dirty="0" smtClean="0">
              <a:latin typeface="黑体" pitchFamily="49" charset="-122"/>
              <a:ea typeface="黑体" pitchFamily="49" charset="-122"/>
            </a:endParaRPr>
          </a:p>
          <a:p>
            <a:pPr marL="0" indent="723900">
              <a:spcBef>
                <a:spcPts val="0"/>
              </a:spcBef>
              <a:buNone/>
            </a:pPr>
            <a:endParaRPr lang="en-US" altLang="zh-CN" dirty="0" smtClean="0">
              <a:latin typeface="黑体" pitchFamily="49" charset="-122"/>
              <a:ea typeface="黑体" pitchFamily="49" charset="-122"/>
            </a:endParaRPr>
          </a:p>
          <a:p>
            <a:pPr marL="0" indent="171450">
              <a:spcBef>
                <a:spcPts val="0"/>
              </a:spcBef>
            </a:pPr>
            <a:r>
              <a:rPr lang="zh-CN" altLang="en-US" b="1" dirty="0" smtClean="0">
                <a:solidFill>
                  <a:srgbClr val="FF0000"/>
                </a:solidFill>
                <a:latin typeface="黑体" pitchFamily="49" charset="-122"/>
                <a:ea typeface="黑体" pitchFamily="49" charset="-122"/>
              </a:rPr>
              <a:t>仪封人为何前倨后恭？</a:t>
            </a:r>
            <a:r>
              <a:rPr lang="zh-CN" altLang="en-US" sz="2000" b="1" dirty="0" smtClean="0">
                <a:latin typeface="黑体" pitchFamily="49" charset="-122"/>
                <a:ea typeface="黑体" pitchFamily="49" charset="-122"/>
              </a:rPr>
              <a:t>    </a:t>
            </a:r>
            <a:endParaRPr lang="en-US" altLang="zh-CN" sz="2000" b="1" dirty="0" smtClean="0">
              <a:latin typeface="黑体" pitchFamily="49" charset="-122"/>
              <a:ea typeface="黑体" pitchFamily="49" charset="-122"/>
            </a:endParaRPr>
          </a:p>
          <a:p>
            <a:pPr marL="0" indent="723900">
              <a:buFontTx/>
              <a:buNone/>
            </a:pPr>
            <a:r>
              <a:rPr lang="zh-CN" altLang="en-US" dirty="0" smtClean="0">
                <a:latin typeface="黑体" pitchFamily="49" charset="-122"/>
                <a:ea typeface="黑体" pitchFamily="49" charset="-122"/>
              </a:rPr>
              <a:t>这个长官是有些傲气的，想必也是个君子。</a:t>
            </a:r>
            <a:endParaRPr lang="en-US" altLang="zh-CN" dirty="0" smtClean="0">
              <a:latin typeface="黑体" pitchFamily="49" charset="-122"/>
              <a:ea typeface="黑体" pitchFamily="49" charset="-122"/>
            </a:endParaRPr>
          </a:p>
          <a:p>
            <a:pPr marL="0" indent="723900">
              <a:buFontTx/>
              <a:buNone/>
            </a:pPr>
            <a:r>
              <a:rPr lang="zh-CN" altLang="en-US" dirty="0" smtClean="0">
                <a:latin typeface="黑体" pitchFamily="49" charset="-122"/>
                <a:ea typeface="黑体" pitchFamily="49" charset="-122"/>
              </a:rPr>
              <a:t>或许是孔子身上所体现的“礼乐”之美、之德吧。</a:t>
            </a:r>
            <a:endParaRPr lang="en-US" altLang="zh-CN" dirty="0" smtClean="0">
              <a:latin typeface="黑体" pitchFamily="49" charset="-122"/>
              <a:ea typeface="黑体" pitchFamily="49" charset="-122"/>
            </a:endParaRPr>
          </a:p>
          <a:p>
            <a:pPr marL="0" indent="723900">
              <a:buFontTx/>
              <a:buNone/>
            </a:pPr>
            <a:r>
              <a:rPr lang="zh-CN" altLang="en-US" dirty="0" smtClean="0">
                <a:latin typeface="黑体" pitchFamily="49" charset="-122"/>
                <a:ea typeface="黑体" pitchFamily="49" charset="-122"/>
              </a:rPr>
              <a:t>他与孔子一番谈话之后，出来相当感慨地说：孔子身系礼乐道德，他是天生来唤醒世人的！</a:t>
            </a:r>
            <a:endParaRPr lang="en-US" altLang="zh-CN" dirty="0" smtClean="0">
              <a:latin typeface="黑体" pitchFamily="49" charset="-122"/>
              <a:ea typeface="黑体" pitchFamily="49" charset="-122"/>
            </a:endParaRPr>
          </a:p>
          <a:p>
            <a:pPr marL="0" indent="723900">
              <a:buFontTx/>
              <a:buNone/>
            </a:pPr>
            <a:r>
              <a:rPr lang="zh-CN" altLang="en-US" b="1" dirty="0" smtClean="0">
                <a:latin typeface="黑体" pitchFamily="49" charset="-122"/>
                <a:ea typeface="黑体" pitchFamily="49" charset="-122"/>
              </a:rPr>
              <a:t>可见他对孔子是佩服至极了。 </a:t>
            </a:r>
            <a:endParaRPr lang="en-US" altLang="zh-CN" dirty="0" smtClean="0">
              <a:latin typeface="黑体" pitchFamily="49" charset="-122"/>
              <a:ea typeface="黑体" pitchFamily="49" charset="-122"/>
            </a:endParaRPr>
          </a:p>
          <a:p>
            <a:pPr marL="0" indent="723900">
              <a:buFontTx/>
              <a:buNone/>
            </a:pPr>
            <a:r>
              <a:rPr lang="zh-CN" altLang="en-US" dirty="0" smtClean="0">
                <a:latin typeface="黑体" pitchFamily="49" charset="-122"/>
                <a:ea typeface="黑体" pitchFamily="49" charset="-122"/>
              </a:rPr>
              <a:t>或许他之前所见的君子，都没让他感到如此震撼吧。</a:t>
            </a:r>
            <a:endParaRPr lang="zh-CN" altLang="en-US" sz="2800" b="1" dirty="0">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blinds(horizontal)">
                                      <p:cBhvr>
                                        <p:cTn id="7" dur="500"/>
                                        <p:tgtEl>
                                          <p:spTgt spid="133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blinds(horizontal)">
                                      <p:cBhvr>
                                        <p:cTn id="12" dur="500"/>
                                        <p:tgtEl>
                                          <p:spTgt spid="133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315">
                                            <p:txEl>
                                              <p:pRg st="3" end="3"/>
                                            </p:txEl>
                                          </p:spTgt>
                                        </p:tgtEl>
                                        <p:attrNameLst>
                                          <p:attrName>style.visibility</p:attrName>
                                        </p:attrNameLst>
                                      </p:cBhvr>
                                      <p:to>
                                        <p:strVal val="visible"/>
                                      </p:to>
                                    </p:set>
                                    <p:animEffect transition="in" filter="blinds(horizontal)">
                                      <p:cBhvr>
                                        <p:cTn id="17" dur="500"/>
                                        <p:tgtEl>
                                          <p:spTgt spid="1331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315">
                                            <p:txEl>
                                              <p:pRg st="4" end="4"/>
                                            </p:txEl>
                                          </p:spTgt>
                                        </p:tgtEl>
                                        <p:attrNameLst>
                                          <p:attrName>style.visibility</p:attrName>
                                        </p:attrNameLst>
                                      </p:cBhvr>
                                      <p:to>
                                        <p:strVal val="visible"/>
                                      </p:to>
                                    </p:set>
                                    <p:animEffect transition="in" filter="blinds(horizontal)">
                                      <p:cBhvr>
                                        <p:cTn id="22" dur="500"/>
                                        <p:tgtEl>
                                          <p:spTgt spid="1331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3315">
                                            <p:txEl>
                                              <p:pRg st="5" end="5"/>
                                            </p:txEl>
                                          </p:spTgt>
                                        </p:tgtEl>
                                        <p:attrNameLst>
                                          <p:attrName>style.visibility</p:attrName>
                                        </p:attrNameLst>
                                      </p:cBhvr>
                                      <p:to>
                                        <p:strVal val="visible"/>
                                      </p:to>
                                    </p:set>
                                    <p:animEffect transition="in" filter="blinds(horizontal)">
                                      <p:cBhvr>
                                        <p:cTn id="27" dur="500"/>
                                        <p:tgtEl>
                                          <p:spTgt spid="1331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3315">
                                            <p:txEl>
                                              <p:pRg st="6" end="6"/>
                                            </p:txEl>
                                          </p:spTgt>
                                        </p:tgtEl>
                                        <p:attrNameLst>
                                          <p:attrName>style.visibility</p:attrName>
                                        </p:attrNameLst>
                                      </p:cBhvr>
                                      <p:to>
                                        <p:strVal val="visible"/>
                                      </p:to>
                                    </p:set>
                                    <p:animEffect transition="in" filter="blinds(horizontal)">
                                      <p:cBhvr>
                                        <p:cTn id="32" dur="500"/>
                                        <p:tgtEl>
                                          <p:spTgt spid="1331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3315">
                                            <p:txEl>
                                              <p:pRg st="7" end="7"/>
                                            </p:txEl>
                                          </p:spTgt>
                                        </p:tgtEl>
                                        <p:attrNameLst>
                                          <p:attrName>style.visibility</p:attrName>
                                        </p:attrNameLst>
                                      </p:cBhvr>
                                      <p:to>
                                        <p:strVal val="visible"/>
                                      </p:to>
                                    </p:set>
                                    <p:animEffect transition="in" filter="blinds(horizontal)">
                                      <p:cBhvr>
                                        <p:cTn id="37" dur="500"/>
                                        <p:tgtEl>
                                          <p:spTgt spid="13315">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3315">
                                            <p:txEl>
                                              <p:pRg st="8" end="8"/>
                                            </p:txEl>
                                          </p:spTgt>
                                        </p:tgtEl>
                                        <p:attrNameLst>
                                          <p:attrName>style.visibility</p:attrName>
                                        </p:attrNameLst>
                                      </p:cBhvr>
                                      <p:to>
                                        <p:strVal val="visible"/>
                                      </p:to>
                                    </p:set>
                                    <p:animEffect transition="in" filter="blinds(horizontal)">
                                      <p:cBhvr>
                                        <p:cTn id="42" dur="500"/>
                                        <p:tgtEl>
                                          <p:spTgt spid="1331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1000100" y="0"/>
            <a:ext cx="7893075" cy="2000240"/>
          </a:xfrm>
          <a:solidFill>
            <a:schemeClr val="bg1">
              <a:alpha val="38000"/>
            </a:schemeClr>
          </a:solidFill>
        </p:spPr>
        <p:txBody>
          <a:bodyPr>
            <a:noAutofit/>
          </a:bodyPr>
          <a:lstStyle/>
          <a:p>
            <a:pPr marL="0" indent="631825">
              <a:lnSpc>
                <a:spcPct val="80000"/>
              </a:lnSpc>
              <a:buFontTx/>
              <a:buNone/>
            </a:pPr>
            <a:r>
              <a:rPr lang="zh-CN" altLang="en-US" sz="2400" b="1" dirty="0">
                <a:solidFill>
                  <a:srgbClr val="FF0000"/>
                </a:solidFill>
                <a:latin typeface="黑体" pitchFamily="49" charset="-122"/>
                <a:ea typeface="黑体" pitchFamily="49" charset="-122"/>
              </a:rPr>
              <a:t>长沮、桀溺</a:t>
            </a:r>
            <a:r>
              <a:rPr lang="zh-CN" altLang="en-US" sz="2400" b="1" dirty="0">
                <a:solidFill>
                  <a:srgbClr val="0000FF"/>
                </a:solidFill>
                <a:latin typeface="黑体" pitchFamily="49" charset="-122"/>
                <a:ea typeface="黑体" pitchFamily="49" charset="-122"/>
              </a:rPr>
              <a:t>耦而耕</a:t>
            </a:r>
            <a:r>
              <a:rPr lang="zh-CN" altLang="en-US" sz="2400" b="1" dirty="0">
                <a:latin typeface="黑体" pitchFamily="49" charset="-122"/>
                <a:ea typeface="黑体" pitchFamily="49" charset="-122"/>
              </a:rPr>
              <a:t>。孔子</a:t>
            </a:r>
            <a:r>
              <a:rPr lang="zh-CN" altLang="en-US" sz="2400" b="1" dirty="0">
                <a:solidFill>
                  <a:srgbClr val="0000CC"/>
                </a:solidFill>
                <a:latin typeface="黑体" pitchFamily="49" charset="-122"/>
                <a:ea typeface="黑体" pitchFamily="49" charset="-122"/>
              </a:rPr>
              <a:t>过</a:t>
            </a:r>
            <a:r>
              <a:rPr lang="zh-CN" altLang="en-US" sz="2400" b="1" dirty="0">
                <a:latin typeface="黑体" pitchFamily="49" charset="-122"/>
                <a:ea typeface="黑体" pitchFamily="49" charset="-122"/>
              </a:rPr>
              <a:t>之，使子路</a:t>
            </a:r>
            <a:r>
              <a:rPr lang="zh-CN" altLang="en-US" sz="2400" b="1" dirty="0">
                <a:solidFill>
                  <a:srgbClr val="FF0000"/>
                </a:solidFill>
                <a:latin typeface="黑体" pitchFamily="49" charset="-122"/>
                <a:ea typeface="黑体" pitchFamily="49" charset="-122"/>
              </a:rPr>
              <a:t>问津</a:t>
            </a:r>
            <a:r>
              <a:rPr lang="zh-CN" altLang="en-US" sz="2400" b="1" dirty="0">
                <a:latin typeface="黑体" pitchFamily="49" charset="-122"/>
                <a:ea typeface="黑体" pitchFamily="49" charset="-122"/>
              </a:rPr>
              <a:t>焉。</a:t>
            </a:r>
          </a:p>
          <a:p>
            <a:pPr marL="0" indent="631825">
              <a:lnSpc>
                <a:spcPct val="80000"/>
              </a:lnSpc>
              <a:buFontTx/>
              <a:buNone/>
            </a:pPr>
            <a:r>
              <a:rPr lang="zh-CN" altLang="en-US" sz="2400" b="1" dirty="0">
                <a:latin typeface="黑体" pitchFamily="49" charset="-122"/>
                <a:ea typeface="黑体" pitchFamily="49" charset="-122"/>
              </a:rPr>
              <a:t>长沮曰：“夫</a:t>
            </a:r>
            <a:r>
              <a:rPr lang="zh-CN" altLang="en-US" sz="2400" b="1" dirty="0">
                <a:solidFill>
                  <a:srgbClr val="FF0000"/>
                </a:solidFill>
                <a:latin typeface="黑体" pitchFamily="49" charset="-122"/>
                <a:ea typeface="黑体" pitchFamily="49" charset="-122"/>
              </a:rPr>
              <a:t>执舆</a:t>
            </a:r>
            <a:r>
              <a:rPr lang="zh-CN" altLang="en-US" sz="2400" b="1" dirty="0">
                <a:latin typeface="黑体" pitchFamily="49" charset="-122"/>
                <a:ea typeface="黑体" pitchFamily="49" charset="-122"/>
              </a:rPr>
              <a:t>者为谁？”子路曰：“为孔丘。”曰：“</a:t>
            </a:r>
            <a:r>
              <a:rPr lang="zh-CN" altLang="en-US" sz="2400" b="1" dirty="0">
                <a:solidFill>
                  <a:srgbClr val="0000CC"/>
                </a:solidFill>
                <a:latin typeface="黑体" pitchFamily="49" charset="-122"/>
                <a:ea typeface="黑体" pitchFamily="49" charset="-122"/>
              </a:rPr>
              <a:t>是</a:t>
            </a:r>
            <a:r>
              <a:rPr lang="zh-CN" altLang="en-US" sz="2400" b="1" dirty="0">
                <a:latin typeface="黑体" pitchFamily="49" charset="-122"/>
                <a:ea typeface="黑体" pitchFamily="49" charset="-122"/>
              </a:rPr>
              <a:t>鲁孔丘</a:t>
            </a:r>
            <a:r>
              <a:rPr lang="zh-CN" altLang="en-US" sz="2400" b="1" dirty="0">
                <a:solidFill>
                  <a:srgbClr val="FF0000"/>
                </a:solidFill>
                <a:latin typeface="黑体" pitchFamily="49" charset="-122"/>
                <a:ea typeface="黑体" pitchFamily="49" charset="-122"/>
              </a:rPr>
              <a:t>与</a:t>
            </a:r>
            <a:r>
              <a:rPr lang="en-US" altLang="zh-CN" sz="2400" b="1" dirty="0" err="1">
                <a:solidFill>
                  <a:srgbClr val="FF0000"/>
                </a:solidFill>
                <a:latin typeface="黑体" pitchFamily="49" charset="-122"/>
                <a:ea typeface="黑体" pitchFamily="49" charset="-122"/>
              </a:rPr>
              <a:t>yú</a:t>
            </a:r>
            <a:r>
              <a:rPr lang="en-US" altLang="zh-CN" sz="2400" dirty="0">
                <a:solidFill>
                  <a:srgbClr val="FF0000"/>
                </a:solidFill>
                <a:latin typeface="黑体" pitchFamily="49" charset="-122"/>
                <a:ea typeface="黑体" pitchFamily="49" charset="-122"/>
              </a:rPr>
              <a:t> </a:t>
            </a:r>
            <a:r>
              <a:rPr lang="zh-CN" altLang="en-US" sz="2400" b="1" dirty="0">
                <a:latin typeface="黑体" pitchFamily="49" charset="-122"/>
                <a:ea typeface="黑体" pitchFamily="49" charset="-122"/>
              </a:rPr>
              <a:t>？”曰：“是也。”曰：“</a:t>
            </a:r>
            <a:r>
              <a:rPr lang="zh-CN" altLang="en-US" sz="2400" b="1" dirty="0">
                <a:solidFill>
                  <a:srgbClr val="0000CC"/>
                </a:solidFill>
                <a:latin typeface="黑体" pitchFamily="49" charset="-122"/>
                <a:ea typeface="黑体" pitchFamily="49" charset="-122"/>
              </a:rPr>
              <a:t>是</a:t>
            </a:r>
            <a:r>
              <a:rPr lang="zh-CN" altLang="en-US" sz="2400" b="1" dirty="0">
                <a:latin typeface="黑体" pitchFamily="49" charset="-122"/>
                <a:ea typeface="黑体" pitchFamily="49" charset="-122"/>
              </a:rPr>
              <a:t>知津矣。”</a:t>
            </a:r>
          </a:p>
          <a:p>
            <a:pPr marL="0" indent="631825">
              <a:lnSpc>
                <a:spcPct val="80000"/>
              </a:lnSpc>
              <a:buFontTx/>
              <a:buNone/>
            </a:pPr>
            <a:r>
              <a:rPr lang="zh-CN" altLang="en-US" sz="2400" b="1" dirty="0">
                <a:latin typeface="黑体" pitchFamily="49" charset="-122"/>
                <a:ea typeface="黑体" pitchFamily="49" charset="-122"/>
              </a:rPr>
              <a:t>问于桀溺。桀溺曰：“子</a:t>
            </a:r>
            <a:r>
              <a:rPr lang="zh-CN" altLang="en-US" sz="2400" b="1" dirty="0">
                <a:solidFill>
                  <a:srgbClr val="0000CC"/>
                </a:solidFill>
                <a:latin typeface="黑体" pitchFamily="49" charset="-122"/>
                <a:ea typeface="黑体" pitchFamily="49" charset="-122"/>
              </a:rPr>
              <a:t>为</a:t>
            </a:r>
            <a:r>
              <a:rPr lang="zh-CN" altLang="en-US" sz="2400" b="1" dirty="0">
                <a:latin typeface="黑体" pitchFamily="49" charset="-122"/>
                <a:ea typeface="黑体" pitchFamily="49" charset="-122"/>
              </a:rPr>
              <a:t>谁？”曰：“为仲由。”曰：“是孔丘之徒与？”对曰：“</a:t>
            </a:r>
            <a:r>
              <a:rPr lang="zh-CN" altLang="en-US" sz="2400" b="1" dirty="0">
                <a:solidFill>
                  <a:srgbClr val="0000CC"/>
                </a:solidFill>
                <a:latin typeface="黑体" pitchFamily="49" charset="-122"/>
                <a:ea typeface="黑体" pitchFamily="49" charset="-122"/>
              </a:rPr>
              <a:t>然</a:t>
            </a:r>
            <a:r>
              <a:rPr lang="zh-CN" altLang="en-US" sz="2400" b="1" dirty="0">
                <a:latin typeface="黑体" pitchFamily="49" charset="-122"/>
                <a:ea typeface="黑体" pitchFamily="49" charset="-122"/>
              </a:rPr>
              <a:t>。”</a:t>
            </a:r>
          </a:p>
        </p:txBody>
      </p:sp>
      <p:sp>
        <p:nvSpPr>
          <p:cNvPr id="14340" name="Text Box 4"/>
          <p:cNvSpPr txBox="1">
            <a:spLocks noChangeArrowheads="1"/>
          </p:cNvSpPr>
          <p:nvPr/>
        </p:nvSpPr>
        <p:spPr bwMode="auto">
          <a:xfrm>
            <a:off x="0" y="0"/>
            <a:ext cx="1285851" cy="584775"/>
          </a:xfrm>
          <a:prstGeom prst="rect">
            <a:avLst/>
          </a:prstGeom>
          <a:solidFill>
            <a:schemeClr val="accent2">
              <a:lumMod val="50000"/>
            </a:schemeClr>
          </a:solidFill>
          <a:ln w="9525" algn="ctr">
            <a:noFill/>
            <a:miter lim="800000"/>
            <a:headEnd/>
            <a:tailEnd/>
          </a:ln>
          <a:effectLst/>
        </p:spPr>
        <p:txBody>
          <a:bodyPr wrap="square">
            <a:spAutoFit/>
          </a:bodyPr>
          <a:lstStyle/>
          <a:p>
            <a:pPr marL="342900" indent="-342900">
              <a:spcBef>
                <a:spcPct val="50000"/>
              </a:spcBef>
            </a:pPr>
            <a:r>
              <a:rPr lang="zh-CN" altLang="en-US" sz="3200">
                <a:solidFill>
                  <a:srgbClr val="FFFF00"/>
                </a:solidFill>
                <a:latin typeface="黑体" pitchFamily="49" charset="-122"/>
                <a:ea typeface="黑体" pitchFamily="49" charset="-122"/>
              </a:rPr>
              <a:t>选文</a:t>
            </a:r>
            <a:r>
              <a:rPr lang="en-US" altLang="zh-CN" sz="3200">
                <a:solidFill>
                  <a:srgbClr val="FFFF00"/>
                </a:solidFill>
                <a:latin typeface="黑体" pitchFamily="49" charset="-122"/>
                <a:ea typeface="黑体" pitchFamily="49" charset="-122"/>
              </a:rPr>
              <a:t>2</a:t>
            </a:r>
          </a:p>
        </p:txBody>
      </p:sp>
      <p:sp>
        <p:nvSpPr>
          <p:cNvPr id="14342" name="Rectangle 6"/>
          <p:cNvSpPr>
            <a:spLocks noChangeArrowheads="1"/>
          </p:cNvSpPr>
          <p:nvPr/>
        </p:nvSpPr>
        <p:spPr bwMode="auto">
          <a:xfrm>
            <a:off x="214282" y="1928802"/>
            <a:ext cx="3071833" cy="4524315"/>
          </a:xfrm>
          <a:prstGeom prst="rect">
            <a:avLst/>
          </a:prstGeom>
          <a:noFill/>
          <a:ln w="9525" algn="ctr">
            <a:noFill/>
            <a:miter lim="800000"/>
            <a:headEnd/>
            <a:tailEnd/>
          </a:ln>
          <a:effectLst/>
        </p:spPr>
        <p:txBody>
          <a:bodyPr wrap="square">
            <a:spAutoFit/>
          </a:bodyPr>
          <a:lstStyle/>
          <a:p>
            <a:pPr marL="342900" indent="-342900"/>
            <a:r>
              <a:rPr kumimoji="1" lang="zh-CN" altLang="en-US" sz="2400" b="1" dirty="0" smtClean="0">
                <a:latin typeface="幼圆" pitchFamily="49" charset="-122"/>
                <a:ea typeface="幼圆" pitchFamily="49" charset="-122"/>
              </a:rPr>
              <a:t>沮，沮洳，</a:t>
            </a:r>
            <a:r>
              <a:rPr lang="zh-CN" altLang="en-US" sz="2400" b="1" dirty="0" smtClean="0">
                <a:latin typeface="幼圆" pitchFamily="49" charset="-122"/>
                <a:ea typeface="幼圆" pitchFamily="49" charset="-122"/>
              </a:rPr>
              <a:t>低湿之地。 </a:t>
            </a:r>
            <a:endParaRPr kumimoji="1" lang="en-US" altLang="zh-CN" sz="2400" b="1" dirty="0" smtClean="0">
              <a:latin typeface="幼圆" pitchFamily="49" charset="-122"/>
              <a:ea typeface="幼圆" pitchFamily="49" charset="-122"/>
            </a:endParaRPr>
          </a:p>
          <a:p>
            <a:pPr marL="342900" indent="-342900"/>
            <a:r>
              <a:rPr kumimoji="1" lang="zh-CN" altLang="en-US" sz="2400" b="1" dirty="0" smtClean="0">
                <a:latin typeface="幼圆" pitchFamily="49" charset="-122"/>
                <a:ea typeface="幼圆" pitchFamily="49" charset="-122"/>
              </a:rPr>
              <a:t>溺，淖溺，。</a:t>
            </a:r>
            <a:endParaRPr kumimoji="1" lang="en-US" altLang="zh-CN" sz="2400" b="1" dirty="0" smtClean="0">
              <a:latin typeface="幼圆" pitchFamily="49" charset="-122"/>
              <a:ea typeface="幼圆" pitchFamily="49" charset="-122"/>
            </a:endParaRPr>
          </a:p>
          <a:p>
            <a:pPr marL="342900" indent="-342900"/>
            <a:r>
              <a:rPr kumimoji="1" lang="zh-CN" altLang="en-US" sz="2400" b="1" dirty="0" smtClean="0">
                <a:latin typeface="幼圆" pitchFamily="49" charset="-122"/>
                <a:ea typeface="幼圆" pitchFamily="49" charset="-122"/>
              </a:rPr>
              <a:t>长</a:t>
            </a:r>
            <a:r>
              <a:rPr kumimoji="1" lang="zh-CN" altLang="en-US" sz="2400" b="1" dirty="0">
                <a:latin typeface="幼圆" pitchFamily="49" charset="-122"/>
                <a:ea typeface="幼圆" pitchFamily="49" charset="-122"/>
              </a:rPr>
              <a:t>沮、桀溺：两位</a:t>
            </a:r>
            <a:r>
              <a:rPr kumimoji="1" lang="zh-CN" altLang="en-US" sz="2400" b="1" dirty="0">
                <a:solidFill>
                  <a:srgbClr val="FF0000"/>
                </a:solidFill>
                <a:latin typeface="幼圆" pitchFamily="49" charset="-122"/>
                <a:ea typeface="幼圆" pitchFamily="49" charset="-122"/>
              </a:rPr>
              <a:t>隐士</a:t>
            </a:r>
            <a:r>
              <a:rPr kumimoji="1" lang="zh-CN" altLang="en-US" sz="2400" b="1" dirty="0">
                <a:latin typeface="幼圆" pitchFamily="49" charset="-122"/>
                <a:ea typeface="幼圆" pitchFamily="49" charset="-122"/>
              </a:rPr>
              <a:t>，真实姓名和身世不详。 </a:t>
            </a:r>
            <a:endParaRPr kumimoji="1" lang="zh-CN" altLang="en-US" sz="2400" b="1" dirty="0">
              <a:solidFill>
                <a:srgbClr val="9933FF"/>
              </a:solidFill>
              <a:latin typeface="幼圆" pitchFamily="49" charset="-122"/>
              <a:ea typeface="幼圆" pitchFamily="49" charset="-122"/>
            </a:endParaRPr>
          </a:p>
          <a:p>
            <a:pPr marL="342900" indent="-342900"/>
            <a:r>
              <a:rPr kumimoji="1" lang="zh-CN" altLang="en-US" sz="2400" b="1" dirty="0">
                <a:latin typeface="幼圆" pitchFamily="49" charset="-122"/>
                <a:ea typeface="幼圆" pitchFamily="49" charset="-122"/>
              </a:rPr>
              <a:t>耦而耕：两个人合力耕作。</a:t>
            </a:r>
            <a:endParaRPr kumimoji="1" lang="zh-CN" altLang="en-US" sz="2400" b="1" dirty="0">
              <a:solidFill>
                <a:srgbClr val="9933FF"/>
              </a:solidFill>
              <a:latin typeface="幼圆" pitchFamily="49" charset="-122"/>
              <a:ea typeface="幼圆" pitchFamily="49" charset="-122"/>
            </a:endParaRPr>
          </a:p>
          <a:p>
            <a:pPr marL="342900" indent="-342900"/>
            <a:r>
              <a:rPr kumimoji="1" lang="zh-CN" altLang="en-US" sz="2400" b="1" dirty="0">
                <a:latin typeface="幼圆" pitchFamily="49" charset="-122"/>
                <a:ea typeface="幼圆" pitchFamily="49" charset="-122"/>
              </a:rPr>
              <a:t>问津：津，渡口。寻问渡口。</a:t>
            </a:r>
            <a:endParaRPr kumimoji="1" lang="zh-CN" altLang="en-US" sz="2400" b="1" dirty="0">
              <a:solidFill>
                <a:srgbClr val="9933FF"/>
              </a:solidFill>
              <a:latin typeface="幼圆" pitchFamily="49" charset="-122"/>
              <a:ea typeface="幼圆" pitchFamily="49" charset="-122"/>
            </a:endParaRPr>
          </a:p>
          <a:p>
            <a:pPr marL="342900" indent="-342900"/>
            <a:r>
              <a:rPr kumimoji="1" lang="zh-CN" altLang="en-US" sz="2400" b="1" dirty="0">
                <a:latin typeface="幼圆" pitchFamily="49" charset="-122"/>
                <a:ea typeface="幼圆" pitchFamily="49" charset="-122"/>
              </a:rPr>
              <a:t>执舆：即执辔</a:t>
            </a:r>
            <a:r>
              <a:rPr kumimoji="1" lang="en-US" altLang="zh-CN" sz="2400" b="1" dirty="0">
                <a:latin typeface="幼圆" pitchFamily="49" charset="-122"/>
                <a:ea typeface="幼圆" pitchFamily="49" charset="-122"/>
              </a:rPr>
              <a:t>(</a:t>
            </a:r>
            <a:r>
              <a:rPr kumimoji="1" lang="en-US" altLang="zh-CN" sz="2400" b="1" dirty="0" err="1">
                <a:latin typeface="幼圆" pitchFamily="49" charset="-122"/>
                <a:ea typeface="幼圆" pitchFamily="49" charset="-122"/>
              </a:rPr>
              <a:t>pèi</a:t>
            </a:r>
            <a:r>
              <a:rPr kumimoji="1" lang="en-US" altLang="zh-CN" sz="2400" b="1" dirty="0">
                <a:latin typeface="幼圆" pitchFamily="49" charset="-122"/>
                <a:ea typeface="幼圆" pitchFamily="49" charset="-122"/>
              </a:rPr>
              <a:t>)</a:t>
            </a:r>
            <a:r>
              <a:rPr kumimoji="1" lang="zh-CN" altLang="en-US" sz="2400" b="1" dirty="0" smtClean="0">
                <a:latin typeface="幼圆" pitchFamily="49" charset="-122"/>
                <a:ea typeface="幼圆" pitchFamily="49" charset="-122"/>
              </a:rPr>
              <a:t>。子路去问路，缰绳交于孔子。</a:t>
            </a:r>
            <a:endParaRPr kumimoji="1" lang="zh-CN" altLang="en-US" sz="2400" b="1" dirty="0">
              <a:solidFill>
                <a:srgbClr val="9933FF"/>
              </a:solidFill>
              <a:latin typeface="幼圆" pitchFamily="49" charset="-122"/>
              <a:ea typeface="幼圆" pitchFamily="49" charset="-122"/>
            </a:endParaRPr>
          </a:p>
        </p:txBody>
      </p:sp>
      <p:sp>
        <p:nvSpPr>
          <p:cNvPr id="14343" name="Rectangle 7"/>
          <p:cNvSpPr>
            <a:spLocks noChangeArrowheads="1"/>
          </p:cNvSpPr>
          <p:nvPr/>
        </p:nvSpPr>
        <p:spPr bwMode="auto">
          <a:xfrm>
            <a:off x="3357554" y="2071678"/>
            <a:ext cx="5715008" cy="4524315"/>
          </a:xfrm>
          <a:prstGeom prst="rect">
            <a:avLst/>
          </a:prstGeom>
          <a:solidFill>
            <a:srgbClr val="FFFF00"/>
          </a:solidFill>
          <a:ln w="9525" algn="ctr">
            <a:noFill/>
            <a:miter lim="800000"/>
            <a:headEnd/>
            <a:tailEnd/>
          </a:ln>
          <a:effectLst/>
        </p:spPr>
        <p:txBody>
          <a:bodyPr wrap="square">
            <a:spAutoFit/>
          </a:bodyPr>
          <a:lstStyle/>
          <a:p>
            <a:pPr indent="631825">
              <a:spcBef>
                <a:spcPct val="0"/>
              </a:spcBef>
            </a:pPr>
            <a:r>
              <a:rPr kumimoji="1" lang="zh-CN" altLang="en-US" sz="2400" dirty="0">
                <a:solidFill>
                  <a:srgbClr val="0000FF"/>
                </a:solidFill>
                <a:latin typeface="华文中宋" pitchFamily="2" charset="-122"/>
                <a:ea typeface="华文中宋" pitchFamily="2" charset="-122"/>
              </a:rPr>
              <a:t>长沮、桀溺并力一起耕种，孔子路过，让子路去寻问渡口在哪里。</a:t>
            </a:r>
          </a:p>
          <a:p>
            <a:pPr indent="631825">
              <a:spcBef>
                <a:spcPct val="0"/>
              </a:spcBef>
            </a:pPr>
            <a:r>
              <a:rPr kumimoji="1" lang="zh-CN" altLang="en-US" sz="2400" dirty="0">
                <a:solidFill>
                  <a:srgbClr val="0000FF"/>
                </a:solidFill>
                <a:latin typeface="华文中宋" pitchFamily="2" charset="-122"/>
                <a:ea typeface="华文中宋" pitchFamily="2" charset="-122"/>
              </a:rPr>
              <a:t>长沮问子路：“那个手拿着缰绳驾御车马的人是谁？”子路说：“是孔丘。”</a:t>
            </a:r>
          </a:p>
          <a:p>
            <a:pPr indent="631825">
              <a:spcBef>
                <a:spcPct val="0"/>
              </a:spcBef>
            </a:pPr>
            <a:r>
              <a:rPr kumimoji="1" lang="zh-CN" altLang="en-US" sz="2400" dirty="0">
                <a:solidFill>
                  <a:srgbClr val="0000FF"/>
                </a:solidFill>
                <a:latin typeface="华文中宋" pitchFamily="2" charset="-122"/>
                <a:ea typeface="华文中宋" pitchFamily="2" charset="-122"/>
              </a:rPr>
              <a:t>长沮说；“是鲁国的孔丘吗？”          子路说：“是的。”</a:t>
            </a:r>
          </a:p>
          <a:p>
            <a:pPr indent="631825">
              <a:spcBef>
                <a:spcPct val="0"/>
              </a:spcBef>
            </a:pPr>
            <a:r>
              <a:rPr kumimoji="1" lang="zh-CN" altLang="en-US" sz="2400" dirty="0">
                <a:solidFill>
                  <a:srgbClr val="0000FF"/>
                </a:solidFill>
                <a:latin typeface="华文中宋" pitchFamily="2" charset="-122"/>
                <a:ea typeface="华文中宋" pitchFamily="2" charset="-122"/>
              </a:rPr>
              <a:t>长沮说：“那他是早已知道渡口的位置了。”</a:t>
            </a:r>
          </a:p>
          <a:p>
            <a:pPr indent="631825">
              <a:spcBef>
                <a:spcPct val="0"/>
              </a:spcBef>
            </a:pPr>
            <a:r>
              <a:rPr kumimoji="1" lang="zh-CN" altLang="en-US" sz="2400" dirty="0">
                <a:solidFill>
                  <a:srgbClr val="0000FF"/>
                </a:solidFill>
                <a:latin typeface="华文中宋" pitchFamily="2" charset="-122"/>
                <a:ea typeface="华文中宋" pitchFamily="2" charset="-122"/>
              </a:rPr>
              <a:t>子路再去问桀溺。桀溺说：“你是谁？”子路说：“我是仲由。” </a:t>
            </a:r>
            <a:endParaRPr kumimoji="1" lang="en-US" altLang="zh-CN" sz="2400" dirty="0" smtClean="0">
              <a:solidFill>
                <a:srgbClr val="0000FF"/>
              </a:solidFill>
              <a:latin typeface="华文中宋" pitchFamily="2" charset="-122"/>
              <a:ea typeface="华文中宋" pitchFamily="2" charset="-122"/>
            </a:endParaRPr>
          </a:p>
          <a:p>
            <a:pPr indent="631825">
              <a:spcBef>
                <a:spcPct val="0"/>
              </a:spcBef>
            </a:pPr>
            <a:r>
              <a:rPr kumimoji="1" lang="zh-CN" altLang="en-US" sz="2400" dirty="0" smtClean="0">
                <a:solidFill>
                  <a:srgbClr val="0000FF"/>
                </a:solidFill>
                <a:latin typeface="华文中宋" pitchFamily="2" charset="-122"/>
                <a:ea typeface="华文中宋" pitchFamily="2" charset="-122"/>
              </a:rPr>
              <a:t>桀</a:t>
            </a:r>
            <a:r>
              <a:rPr kumimoji="1" lang="zh-CN" altLang="en-US" sz="2400" dirty="0">
                <a:solidFill>
                  <a:srgbClr val="0000FF"/>
                </a:solidFill>
                <a:latin typeface="华文中宋" pitchFamily="2" charset="-122"/>
                <a:ea typeface="华文中宋" pitchFamily="2" charset="-122"/>
              </a:rPr>
              <a:t>溺说：“你是鲁国孔丘的弟子吗？”子路说：“是的。”</a:t>
            </a:r>
          </a:p>
        </p:txBody>
      </p:sp>
      <p:pic>
        <p:nvPicPr>
          <p:cNvPr id="55298" name="Picture 2"/>
          <p:cNvPicPr>
            <a:picLocks noChangeAspect="1" noChangeArrowheads="1"/>
          </p:cNvPicPr>
          <p:nvPr/>
        </p:nvPicPr>
        <p:blipFill>
          <a:blip r:embed="rId2"/>
          <a:srcRect/>
          <a:stretch>
            <a:fillRect/>
          </a:stretch>
        </p:blipFill>
        <p:spPr bwMode="auto">
          <a:xfrm>
            <a:off x="1214414" y="428604"/>
            <a:ext cx="4673600" cy="3149600"/>
          </a:xfrm>
          <a:prstGeom prst="rect">
            <a:avLst/>
          </a:prstGeom>
          <a:noFill/>
          <a:ln w="9525">
            <a:noFill/>
            <a:miter lim="800000"/>
            <a:headEnd/>
            <a:tailEnd/>
          </a:ln>
          <a:effectLst/>
        </p:spPr>
      </p:pic>
      <p:pic>
        <p:nvPicPr>
          <p:cNvPr id="55299" name="Picture 3"/>
          <p:cNvPicPr>
            <a:picLocks noChangeAspect="1" noChangeArrowheads="1"/>
          </p:cNvPicPr>
          <p:nvPr/>
        </p:nvPicPr>
        <p:blipFill>
          <a:blip r:embed="rId3"/>
          <a:srcRect/>
          <a:stretch>
            <a:fillRect/>
          </a:stretch>
        </p:blipFill>
        <p:spPr bwMode="auto">
          <a:xfrm>
            <a:off x="3233676" y="3571876"/>
            <a:ext cx="5910324" cy="3286124"/>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blinds(horizontal)">
                                      <p:cBhvr>
                                        <p:cTn id="7" dur="500"/>
                                        <p:tgtEl>
                                          <p:spTgt spid="5529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5299"/>
                                        </p:tgtEl>
                                        <p:attrNameLst>
                                          <p:attrName>style.visibility</p:attrName>
                                        </p:attrNameLst>
                                      </p:cBhvr>
                                      <p:to>
                                        <p:strVal val="visible"/>
                                      </p:to>
                                    </p:set>
                                    <p:animEffect transition="in" filter="blinds(horizontal)">
                                      <p:cBhvr>
                                        <p:cTn id="12" dur="500"/>
                                        <p:tgtEl>
                                          <p:spTgt spid="5529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55298"/>
                                        </p:tgtEl>
                                      </p:cBhvr>
                                    </p:animEffect>
                                    <p:set>
                                      <p:cBhvr>
                                        <p:cTn id="17" dur="1" fill="hold">
                                          <p:stCondLst>
                                            <p:cond delay="499"/>
                                          </p:stCondLst>
                                        </p:cTn>
                                        <p:tgtEl>
                                          <p:spTgt spid="5529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55299"/>
                                        </p:tgtEl>
                                      </p:cBhvr>
                                    </p:animEffect>
                                    <p:set>
                                      <p:cBhvr>
                                        <p:cTn id="22" dur="1" fill="hold">
                                          <p:stCondLst>
                                            <p:cond delay="499"/>
                                          </p:stCondLst>
                                        </p:cTn>
                                        <p:tgtEl>
                                          <p:spTgt spid="5529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4343">
                                            <p:txEl>
                                              <p:pRg st="0" end="0"/>
                                            </p:txEl>
                                          </p:spTgt>
                                        </p:tgtEl>
                                        <p:attrNameLst>
                                          <p:attrName>style.visibility</p:attrName>
                                        </p:attrNameLst>
                                      </p:cBhvr>
                                      <p:to>
                                        <p:strVal val="visible"/>
                                      </p:to>
                                    </p:set>
                                    <p:animEffect transition="in" filter="blinds(horizontal)">
                                      <p:cBhvr>
                                        <p:cTn id="27" dur="500"/>
                                        <p:tgtEl>
                                          <p:spTgt spid="1434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4343">
                                            <p:txEl>
                                              <p:pRg st="1" end="1"/>
                                            </p:txEl>
                                          </p:spTgt>
                                        </p:tgtEl>
                                        <p:attrNameLst>
                                          <p:attrName>style.visibility</p:attrName>
                                        </p:attrNameLst>
                                      </p:cBhvr>
                                      <p:to>
                                        <p:strVal val="visible"/>
                                      </p:to>
                                    </p:set>
                                    <p:animEffect transition="in" filter="blinds(horizontal)">
                                      <p:cBhvr>
                                        <p:cTn id="32" dur="500"/>
                                        <p:tgtEl>
                                          <p:spTgt spid="14343">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4343">
                                            <p:txEl>
                                              <p:pRg st="2" end="2"/>
                                            </p:txEl>
                                          </p:spTgt>
                                        </p:tgtEl>
                                        <p:attrNameLst>
                                          <p:attrName>style.visibility</p:attrName>
                                        </p:attrNameLst>
                                      </p:cBhvr>
                                      <p:to>
                                        <p:strVal val="visible"/>
                                      </p:to>
                                    </p:set>
                                    <p:animEffect transition="in" filter="blinds(horizontal)">
                                      <p:cBhvr>
                                        <p:cTn id="37" dur="500"/>
                                        <p:tgtEl>
                                          <p:spTgt spid="14343">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4343">
                                            <p:txEl>
                                              <p:pRg st="3" end="3"/>
                                            </p:txEl>
                                          </p:spTgt>
                                        </p:tgtEl>
                                        <p:attrNameLst>
                                          <p:attrName>style.visibility</p:attrName>
                                        </p:attrNameLst>
                                      </p:cBhvr>
                                      <p:to>
                                        <p:strVal val="visible"/>
                                      </p:to>
                                    </p:set>
                                    <p:animEffect transition="in" filter="blinds(horizontal)">
                                      <p:cBhvr>
                                        <p:cTn id="42" dur="500"/>
                                        <p:tgtEl>
                                          <p:spTgt spid="14343">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4343">
                                            <p:txEl>
                                              <p:pRg st="4" end="4"/>
                                            </p:txEl>
                                          </p:spTgt>
                                        </p:tgtEl>
                                        <p:attrNameLst>
                                          <p:attrName>style.visibility</p:attrName>
                                        </p:attrNameLst>
                                      </p:cBhvr>
                                      <p:to>
                                        <p:strVal val="visible"/>
                                      </p:to>
                                    </p:set>
                                    <p:animEffect transition="in" filter="blinds(horizontal)">
                                      <p:cBhvr>
                                        <p:cTn id="47" dur="500"/>
                                        <p:tgtEl>
                                          <p:spTgt spid="14343">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4343">
                                            <p:txEl>
                                              <p:pRg st="5" end="5"/>
                                            </p:txEl>
                                          </p:spTgt>
                                        </p:tgtEl>
                                        <p:attrNameLst>
                                          <p:attrName>style.visibility</p:attrName>
                                        </p:attrNameLst>
                                      </p:cBhvr>
                                      <p:to>
                                        <p:strVal val="visible"/>
                                      </p:to>
                                    </p:set>
                                    <p:animEffect transition="in" filter="blinds(horizontal)">
                                      <p:cBhvr>
                                        <p:cTn id="52" dur="500"/>
                                        <p:tgtEl>
                                          <p:spTgt spid="143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371</TotalTime>
  <Words>8079</Words>
  <Application>Microsoft Office PowerPoint</Application>
  <PresentationFormat>全屏显示(4:3)</PresentationFormat>
  <Paragraphs>474</Paragraphs>
  <Slides>72</Slides>
  <Notes>0</Notes>
  <HiddenSlides>0</HiddenSlides>
  <MMClips>1</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72</vt:i4>
      </vt:variant>
    </vt:vector>
  </HeadingPairs>
  <TitlesOfParts>
    <vt:vector size="75" baseType="lpstr">
      <vt:lpstr>Office 主题</vt:lpstr>
      <vt:lpstr>Image</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你如何看待孔子“知其不可为而为之”的执著精神？</vt:lpstr>
      <vt:lpstr>幻灯片 48</vt:lpstr>
      <vt:lpstr>启示</vt:lpstr>
      <vt:lpstr>启示</vt:lpstr>
      <vt:lpstr>幻灯片 51</vt:lpstr>
      <vt:lpstr>孟子在《孟子·尽心上》中提出了“穷则独善其身，达则兼济天下”的观点。而本文孔子给我们的印象是“知其不可为而为之”。如何看待孔子与孟子的这种差别。</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微软用户</cp:lastModifiedBy>
  <cp:revision>39</cp:revision>
  <dcterms:created xsi:type="dcterms:W3CDTF">2017-05-04T13:02:44Z</dcterms:created>
  <dcterms:modified xsi:type="dcterms:W3CDTF">2017-05-08T10:47:42Z</dcterms:modified>
</cp:coreProperties>
</file>