
<file path=[Content_Types].xml><?xml version="1.0" encoding="utf-8"?>
<Types xmlns="http://schemas.openxmlformats.org/package/2006/content-types">
  <Default Extension="jpeg" ContentType="image/jpeg"/>
  <Default Extension="JPG" ContentType="image/.jpg"/>
  <Default Extension="wav" ContentType="audio/x-wav"/>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31"/>
  </p:handoutMasterIdLst>
  <p:sldIdLst>
    <p:sldId id="256" r:id="rId3"/>
    <p:sldId id="331" r:id="rId5"/>
    <p:sldId id="334" r:id="rId6"/>
    <p:sldId id="335" r:id="rId7"/>
    <p:sldId id="336" r:id="rId8"/>
    <p:sldId id="337" r:id="rId9"/>
    <p:sldId id="378" r:id="rId10"/>
    <p:sldId id="402" r:id="rId11"/>
    <p:sldId id="403" r:id="rId12"/>
    <p:sldId id="405" r:id="rId13"/>
    <p:sldId id="455" r:id="rId14"/>
    <p:sldId id="592" r:id="rId15"/>
    <p:sldId id="598" r:id="rId16"/>
    <p:sldId id="599" r:id="rId17"/>
    <p:sldId id="600" r:id="rId18"/>
    <p:sldId id="601" r:id="rId19"/>
    <p:sldId id="602" r:id="rId20"/>
    <p:sldId id="562" r:id="rId21"/>
    <p:sldId id="561" r:id="rId22"/>
    <p:sldId id="363" r:id="rId23"/>
    <p:sldId id="354" r:id="rId24"/>
    <p:sldId id="506" r:id="rId25"/>
    <p:sldId id="641" r:id="rId26"/>
    <p:sldId id="359" r:id="rId27"/>
    <p:sldId id="342" r:id="rId28"/>
    <p:sldId id="633" r:id="rId29"/>
    <p:sldId id="360" r:id="rId30"/>
  </p:sldIdLst>
  <p:sldSz cx="12192000" cy="6858000"/>
  <p:notesSz cx="7103745" cy="10234295"/>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3300"/>
    <a:srgbClr val="007370"/>
    <a:srgbClr val="FBE5D6"/>
    <a:srgbClr val="009999"/>
    <a:srgbClr val="4F855D"/>
    <a:srgbClr val="B2B2B2"/>
    <a:srgbClr val="202020"/>
    <a:srgbClr val="323232"/>
    <a:srgbClr val="CC3300"/>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278" autoAdjust="0"/>
    <p:restoredTop sz="94660"/>
  </p:normalViewPr>
  <p:slideViewPr>
    <p:cSldViewPr snapToGrid="0" showGuides="1">
      <p:cViewPr varScale="1">
        <p:scale>
          <a:sx n="90" d="100"/>
          <a:sy n="90" d="100"/>
        </p:scale>
        <p:origin x="-288" y="-108"/>
      </p:cViewPr>
      <p:guideLst>
        <p:guide orient="horz" pos="2207"/>
        <p:guide pos="3840"/>
      </p:guideLst>
    </p:cSldViewPr>
  </p:slideViewPr>
  <p:notesTextViewPr>
    <p:cViewPr>
      <p:scale>
        <a:sx n="3" d="2"/>
        <a:sy n="3" d="2"/>
      </p:scale>
      <p:origin x="0" y="0"/>
    </p:cViewPr>
  </p:notesTextViewPr>
  <p:gridSpacing cx="72000" cy="72000"/>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4" Type="http://schemas.openxmlformats.org/officeDocument/2006/relationships/tableStyles" Target="tableStyles.xml"/><Relationship Id="rId33" Type="http://schemas.openxmlformats.org/officeDocument/2006/relationships/viewProps" Target="viewProps.xml"/><Relationship Id="rId32" Type="http://schemas.openxmlformats.org/officeDocument/2006/relationships/presProps" Target="presProps.xml"/><Relationship Id="rId31" Type="http://schemas.openxmlformats.org/officeDocument/2006/relationships/handoutMaster" Target="handoutMasters/handoutMaster1.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45"/>
            </a:lvl1pPr>
          </a:lstStyle>
          <a:p>
            <a:endParaRPr lang="zh-CN" altLang="en-US"/>
          </a:p>
        </p:txBody>
      </p:sp>
      <p:sp>
        <p:nvSpPr>
          <p:cNvPr id="3" name="日期占位符 2"/>
          <p:cNvSpPr>
            <a:spLocks noGrp="1"/>
          </p:cNvSpPr>
          <p:nvPr>
            <p:ph type="dt" sz="quarter" idx="1"/>
          </p:nvPr>
        </p:nvSpPr>
        <p:spPr>
          <a:xfrm>
            <a:off x="4023812" y="0"/>
            <a:ext cx="3078290" cy="513492"/>
          </a:xfrm>
          <a:prstGeom prst="rect">
            <a:avLst/>
          </a:prstGeom>
        </p:spPr>
        <p:txBody>
          <a:bodyPr vert="horz" lIns="91440" tIns="45720" rIns="91440" bIns="45720" rtlCol="0"/>
          <a:lstStyle>
            <a:lvl1pPr algn="r">
              <a:defRPr sz="1245"/>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9720804"/>
            <a:ext cx="3078290" cy="513491"/>
          </a:xfrm>
          <a:prstGeom prst="rect">
            <a:avLst/>
          </a:prstGeom>
        </p:spPr>
        <p:txBody>
          <a:bodyPr vert="horz" lIns="91440" tIns="45720" rIns="91440" bIns="45720" rtlCol="0" anchor="b"/>
          <a:lstStyle>
            <a:lvl1pPr algn="l">
              <a:defRPr sz="1245"/>
            </a:lvl1pPr>
          </a:lstStyle>
          <a:p>
            <a:endParaRPr lang="zh-CN" altLang="en-US"/>
          </a:p>
        </p:txBody>
      </p:sp>
      <p:sp>
        <p:nvSpPr>
          <p:cNvPr id="5" name="灯片编号占位符 4"/>
          <p:cNvSpPr>
            <a:spLocks noGrp="1"/>
          </p:cNvSpPr>
          <p:nvPr>
            <p:ph type="sldNum" sz="quarter" idx="3"/>
          </p:nvPr>
        </p:nvSpPr>
        <p:spPr>
          <a:xfrm>
            <a:off x="4023812" y="9720804"/>
            <a:ext cx="3078290" cy="513491"/>
          </a:xfrm>
          <a:prstGeom prst="rect">
            <a:avLst/>
          </a:prstGeom>
        </p:spPr>
        <p:txBody>
          <a:bodyPr vert="horz" lIns="91440" tIns="45720" rIns="91440" bIns="45720" rtlCol="0" anchor="b"/>
          <a:lstStyle>
            <a:lvl1pPr algn="r">
              <a:defRPr sz="1245"/>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163" cy="512763"/>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4313" y="0"/>
            <a:ext cx="3078162" cy="512763"/>
          </a:xfrm>
          <a:prstGeom prst="rect">
            <a:avLst/>
          </a:prstGeom>
        </p:spPr>
        <p:txBody>
          <a:bodyPr vert="horz" lIns="91440" tIns="45720" rIns="91440" bIns="45720" rtlCol="0"/>
          <a:lstStyle>
            <a:lvl1pPr algn="r">
              <a:defRPr sz="1200"/>
            </a:lvl1pPr>
          </a:lstStyle>
          <a:p>
            <a:fld id="{D6C8D182-E4C8-4120-9249-FC9774456FF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82600" y="1279525"/>
            <a:ext cx="6140450" cy="34544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1200" y="4926013"/>
            <a:ext cx="5683250" cy="4029075"/>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9721850"/>
            <a:ext cx="3078163" cy="512763"/>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4313" y="9721850"/>
            <a:ext cx="3078162" cy="512763"/>
          </a:xfrm>
          <a:prstGeom prst="rect">
            <a:avLst/>
          </a:prstGeom>
        </p:spPr>
        <p:txBody>
          <a:bodyPr vert="horz" lIns="91440" tIns="45720" rIns="91440" bIns="45720" rtlCol="0" anchor="b"/>
          <a:lstStyle>
            <a:lvl1pPr algn="r">
              <a:defRPr sz="1200"/>
            </a:lvl1pPr>
          </a:lstStyle>
          <a:p>
            <a:fld id="{85D0DACE-38E0-42D2-9336-2B707D34BC6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3" name="幻灯片图像占位符 1"/>
          <p:cNvSpPr>
            <a:spLocks noGrp="1" noRot="1" noTextEdit="1"/>
          </p:cNvSpPr>
          <p:nvPr>
            <p:ph type="sldImg"/>
          </p:nvPr>
        </p:nvSpPr>
        <p:spPr>
          <a:ln>
            <a:solidFill>
              <a:srgbClr val="000000"/>
            </a:solidFill>
            <a:miter/>
          </a:ln>
        </p:spPr>
      </p:sp>
      <p:sp>
        <p:nvSpPr>
          <p:cNvPr id="13314" name="文本占位符 2"/>
          <p:cNvSpPr>
            <a:spLocks noGrp="1"/>
          </p:cNvSpPr>
          <p:nvPr>
            <p:ph type="body"/>
          </p:nvPr>
        </p:nvSpPr>
        <p:spPr>
          <a:noFill/>
          <a:ln>
            <a:noFill/>
          </a:ln>
        </p:spPr>
        <p:txBody>
          <a:bodyPr wrap="square" lIns="91440" tIns="45720" rIns="91440" bIns="45720" anchor="t"/>
          <a:p>
            <a:pPr lvl="0" eaLnBrk="1" hangingPunct="1"/>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nvPr>
        </p:nvSpPr>
        <p:spPr>
          <a:xfrm>
            <a:off x="1524000" y="1322962"/>
            <a:ext cx="9144000" cy="2187001"/>
          </a:xfrm>
        </p:spPr>
        <p:txBody>
          <a:bodyPr anchor="b">
            <a:normAutofit/>
          </a:bodyPr>
          <a:lstStyle>
            <a:lvl1pPr algn="ctr">
              <a:defRPr sz="6000">
                <a:effectLst>
                  <a:outerShdw blurRad="38100" dist="38100" dir="2700000" algn="tl">
                    <a:srgbClr val="000000">
                      <a:alpha val="43137"/>
                    </a:srgbClr>
                  </a:outerShdw>
                </a:effectLst>
              </a:defRPr>
            </a:lvl1pPr>
          </a:lstStyle>
          <a:p>
            <a:r>
              <a:rPr lang="zh-CN" altLang="en-US" dirty="0"/>
              <a:t>单击此处编辑标题</a:t>
            </a:r>
            <a:endParaRPr lang="zh-CN" altLang="en-US" dirty="0"/>
          </a:p>
        </p:txBody>
      </p:sp>
      <p:sp>
        <p:nvSpPr>
          <p:cNvPr id="3" name="副标题 2"/>
          <p:cNvSpPr>
            <a:spLocks noGrp="1"/>
          </p:cNvSpPr>
          <p:nvPr>
            <p:ph type="subTitle" idx="1"/>
          </p:nvPr>
        </p:nvSpPr>
        <p:spPr>
          <a:xfrm>
            <a:off x="1524000" y="3602038"/>
            <a:ext cx="9144000" cy="1655762"/>
          </a:xfrm>
        </p:spPr>
        <p:txBody>
          <a:bodyPr>
            <a:normAutofit/>
          </a:bodyPr>
          <a:lstStyle>
            <a:lvl1pPr marL="0" indent="0" algn="ctr">
              <a:buNone/>
              <a:defRPr sz="1800">
                <a:solidFill>
                  <a:schemeClr val="tx1">
                    <a:lumMod val="75000"/>
                    <a:lumOff val="25000"/>
                  </a:schemeClr>
                </a:solidFill>
                <a:effectLst/>
                <a:latin typeface="+mj-lt"/>
                <a:ea typeface="+mj-ea"/>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nvPr>
        </p:nvSpPr>
        <p:spPr>
          <a:xfrm>
            <a:off x="838200" y="551543"/>
            <a:ext cx="10515600" cy="5558971"/>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4_标题和内容">
    <p:spTree>
      <p:nvGrpSpPr>
        <p:cNvPr id="1" name=""/>
        <p:cNvGrpSpPr/>
        <p:nvPr/>
      </p:nvGrpSpPr>
      <p:grpSpPr>
        <a:xfrm>
          <a:off x="0" y="0"/>
          <a:ext cx="0" cy="0"/>
          <a:chOff x="0" y="0"/>
          <a:chExt cx="0" cy="0"/>
        </a:xfrm>
      </p:grpSpPr>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5_标题和内容">
    <p:spTree>
      <p:nvGrpSpPr>
        <p:cNvPr id="1" name=""/>
        <p:cNvGrpSpPr/>
        <p:nvPr/>
      </p:nvGrpSpPr>
      <p:grpSpPr>
        <a:xfrm>
          <a:off x="0" y="0"/>
          <a:ext cx="0" cy="0"/>
          <a:chOff x="0" y="0"/>
          <a:chExt cx="0" cy="0"/>
        </a:xfrm>
      </p:grpSpPr>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6_标题和内容">
    <p:spTree>
      <p:nvGrpSpPr>
        <p:cNvPr id="1" name=""/>
        <p:cNvGrpSpPr/>
        <p:nvPr/>
      </p:nvGrpSpPr>
      <p:grpSpPr>
        <a:xfrm>
          <a:off x="0" y="0"/>
          <a:ext cx="0" cy="0"/>
          <a:chOff x="0" y="0"/>
          <a:chExt cx="0" cy="0"/>
        </a:xfrm>
      </p:grpSpPr>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7_标题和内容">
    <p:spTree>
      <p:nvGrpSpPr>
        <p:cNvPr id="1" name=""/>
        <p:cNvGrpSpPr/>
        <p:nvPr/>
      </p:nvGrpSpPr>
      <p:grpSpPr>
        <a:xfrm>
          <a:off x="0" y="0"/>
          <a:ext cx="0" cy="0"/>
          <a:chOff x="0" y="0"/>
          <a:chExt cx="0" cy="0"/>
        </a:xfrm>
      </p:grpSpPr>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8_标题和内容">
    <p:spTree>
      <p:nvGrpSpPr>
        <p:cNvPr id="1" name=""/>
        <p:cNvGrpSpPr/>
        <p:nvPr/>
      </p:nvGrpSpPr>
      <p:grpSpPr>
        <a:xfrm>
          <a:off x="0" y="0"/>
          <a:ext cx="0" cy="0"/>
          <a:chOff x="0" y="0"/>
          <a:chExt cx="0" cy="0"/>
        </a:xfrm>
      </p:grpSpPr>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9_标题和内容">
    <p:spTree>
      <p:nvGrpSpPr>
        <p:cNvPr id="1" name=""/>
        <p:cNvGrpSpPr/>
        <p:nvPr/>
      </p:nvGrpSpPr>
      <p:grpSpPr>
        <a:xfrm>
          <a:off x="0" y="0"/>
          <a:ext cx="0" cy="0"/>
          <a:chOff x="0" y="0"/>
          <a:chExt cx="0" cy="0"/>
        </a:xfrm>
      </p:grpSpPr>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10_标题和内容">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47700" y="258445"/>
            <a:ext cx="10515600" cy="1325563"/>
          </a:xfrm>
        </p:spPr>
        <p:txBody>
          <a:bodyPr anchor="ctr" anchorCtr="0">
            <a:normAutofit/>
          </a:bodyPr>
          <a:lstStyle>
            <a:lvl1pPr>
              <a:defRPr sz="2400" b="1">
                <a:effectLst>
                  <a:outerShdw blurRad="38100" dist="38100" dir="2700000" algn="tl">
                    <a:srgbClr val="000000">
                      <a:alpha val="43137"/>
                    </a:srgbClr>
                  </a:outerShdw>
                </a:effectLst>
              </a:defRPr>
            </a:lvl1pPr>
          </a:lstStyle>
          <a:p>
            <a:r>
              <a:rPr lang="zh-CN" altLang="en-US" dirty="0"/>
              <a:t>单击此处编辑母版标题样式</a:t>
            </a:r>
            <a:endParaRPr lang="zh-CN" altLang="en-US" dirty="0"/>
          </a:p>
        </p:txBody>
      </p:sp>
      <p:sp>
        <p:nvSpPr>
          <p:cNvPr id="3" name="内容占位符 2"/>
          <p:cNvSpPr>
            <a:spLocks noGrp="1"/>
          </p:cNvSpPr>
          <p:nvPr>
            <p:ph idx="1"/>
          </p:nvPr>
        </p:nvSpPr>
        <p:spPr>
          <a:xfrm>
            <a:off x="647700" y="1825625"/>
            <a:ext cx="10515600" cy="4351338"/>
          </a:xfrm>
        </p:spPr>
        <p:txBody>
          <a:bodyPr>
            <a:normAutofit/>
          </a:bodyPr>
          <a:lstStyle>
            <a:lvl1pPr>
              <a:defRPr sz="2000">
                <a:solidFill>
                  <a:schemeClr val="tx1">
                    <a:lumMod val="75000"/>
                    <a:lumOff val="25000"/>
                  </a:schemeClr>
                </a:solidFill>
              </a:defRPr>
            </a:lvl1pPr>
            <a:lvl2pPr>
              <a:defRPr sz="1800">
                <a:solidFill>
                  <a:schemeClr val="tx1">
                    <a:lumMod val="75000"/>
                    <a:lumOff val="25000"/>
                  </a:schemeClr>
                </a:solidFill>
              </a:defRPr>
            </a:lvl2pPr>
            <a:lvl3pPr>
              <a:defRPr sz="1600">
                <a:solidFill>
                  <a:schemeClr val="tx1">
                    <a:lumMod val="75000"/>
                    <a:lumOff val="25000"/>
                  </a:schemeClr>
                </a:solidFill>
              </a:defRPr>
            </a:lvl3pPr>
            <a:lvl4pPr>
              <a:defRPr sz="1600">
                <a:solidFill>
                  <a:schemeClr val="tx1">
                    <a:lumMod val="75000"/>
                    <a:lumOff val="25000"/>
                  </a:schemeClr>
                </a:solidFill>
              </a:defRPr>
            </a:lvl4pPr>
            <a:lvl5pPr>
              <a:defRPr sz="16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11_标题和内容">
    <p:spTree>
      <p:nvGrpSpPr>
        <p:cNvPr id="1" name=""/>
        <p:cNvGrpSpPr/>
        <p:nvPr/>
      </p:nvGrpSpPr>
      <p:grpSpPr>
        <a:xfrm>
          <a:off x="0" y="0"/>
          <a:ext cx="0" cy="0"/>
          <a:chOff x="0" y="0"/>
          <a:chExt cx="0" cy="0"/>
        </a:xfrm>
      </p:grpSpPr>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12_标题和内容">
    <p:spTree>
      <p:nvGrpSpPr>
        <p:cNvPr id="1" name=""/>
        <p:cNvGrpSpPr/>
        <p:nvPr/>
      </p:nvGrpSpPr>
      <p:grpSpPr>
        <a:xfrm>
          <a:off x="0" y="0"/>
          <a:ext cx="0" cy="0"/>
          <a:chOff x="0" y="0"/>
          <a:chExt cx="0" cy="0"/>
        </a:xfrm>
      </p:grpSpPr>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13_标题和内容">
    <p:spTree>
      <p:nvGrpSpPr>
        <p:cNvPr id="1" name=""/>
        <p:cNvGrpSpPr/>
        <p:nvPr/>
      </p:nvGrpSpPr>
      <p:grpSpPr>
        <a:xfrm>
          <a:off x="0" y="0"/>
          <a:ext cx="0" cy="0"/>
          <a:chOff x="0" y="0"/>
          <a:chExt cx="0" cy="0"/>
        </a:xfrm>
      </p:grpSpPr>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4_标题和内容">
    <p:spTree>
      <p:nvGrpSpPr>
        <p:cNvPr id="1" name=""/>
        <p:cNvGrpSpPr/>
        <p:nvPr/>
      </p:nvGrpSpPr>
      <p:grpSpPr>
        <a:xfrm>
          <a:off x="0" y="0"/>
          <a:ext cx="0" cy="0"/>
          <a:chOff x="0" y="0"/>
          <a:chExt cx="0" cy="0"/>
        </a:xfrm>
      </p:grpSpPr>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15_标题和内容">
    <p:spTree>
      <p:nvGrpSpPr>
        <p:cNvPr id="1" name=""/>
        <p:cNvGrpSpPr/>
        <p:nvPr/>
      </p:nvGrpSpPr>
      <p:grpSpPr>
        <a:xfrm>
          <a:off x="0" y="0"/>
          <a:ext cx="0" cy="0"/>
          <a:chOff x="0" y="0"/>
          <a:chExt cx="0" cy="0"/>
        </a:xfrm>
      </p:grpSpPr>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16_标题和内容">
    <p:spTree>
      <p:nvGrpSpPr>
        <p:cNvPr id="1" name=""/>
        <p:cNvGrpSpPr/>
        <p:nvPr/>
      </p:nvGrpSpPr>
      <p:grpSpPr>
        <a:xfrm>
          <a:off x="0" y="0"/>
          <a:ext cx="0" cy="0"/>
          <a:chOff x="0" y="0"/>
          <a:chExt cx="0" cy="0"/>
        </a:xfrm>
      </p:grpSpPr>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17_标题和内容">
    <p:spTree>
      <p:nvGrpSpPr>
        <p:cNvPr id="1" name=""/>
        <p:cNvGrpSpPr/>
        <p:nvPr/>
      </p:nvGrpSpPr>
      <p:grpSpPr>
        <a:xfrm>
          <a:off x="0" y="0"/>
          <a:ext cx="0" cy="0"/>
          <a:chOff x="0" y="0"/>
          <a:chExt cx="0" cy="0"/>
        </a:xfrm>
      </p:grpSpPr>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21_标题和内容">
    <p:spTree>
      <p:nvGrpSpPr>
        <p:cNvPr id="1" name=""/>
        <p:cNvGrpSpPr/>
        <p:nvPr/>
      </p:nvGrpSpPr>
      <p:grpSpPr>
        <a:xfrm>
          <a:off x="0" y="0"/>
          <a:ext cx="0" cy="0"/>
          <a:chOff x="0" y="0"/>
          <a:chExt cx="0" cy="0"/>
        </a:xfrm>
      </p:grpSpPr>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22_标题和内容">
    <p:spTree>
      <p:nvGrpSpPr>
        <p:cNvPr id="1" name=""/>
        <p:cNvGrpSpPr/>
        <p:nvPr/>
      </p:nvGrpSpPr>
      <p:grpSpPr>
        <a:xfrm>
          <a:off x="0" y="0"/>
          <a:ext cx="0" cy="0"/>
          <a:chOff x="0" y="0"/>
          <a:chExt cx="0" cy="0"/>
        </a:xfrm>
      </p:grpSpPr>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23_标题和内容">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3751117"/>
            <a:ext cx="7321550" cy="811357"/>
          </a:xfrm>
        </p:spPr>
        <p:txBody>
          <a:bodyPr anchor="b">
            <a:normAutofit/>
          </a:bodyPr>
          <a:lstStyle>
            <a:lvl1pPr>
              <a:defRPr sz="4000">
                <a:effectLst>
                  <a:outerShdw blurRad="38100" dist="38100" dir="2700000" algn="tl">
                    <a:srgbClr val="000000">
                      <a:alpha val="43137"/>
                    </a:srgbClr>
                  </a:outerShdw>
                </a:effectLst>
              </a:defRPr>
            </a:lvl1p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831850" y="4610028"/>
            <a:ext cx="7321550" cy="647555"/>
          </a:xfrm>
        </p:spPr>
        <p:txBody>
          <a:bodyPr>
            <a:normAutofit/>
          </a:bodyPr>
          <a:lstStyle>
            <a:lvl1pPr marL="0" indent="0">
              <a:buNone/>
              <a:defRPr sz="18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24_标题和内容">
    <p:spTree>
      <p:nvGrpSpPr>
        <p:cNvPr id="1" name=""/>
        <p:cNvGrpSpPr/>
        <p:nvPr/>
      </p:nvGrpSpPr>
      <p:grpSpPr>
        <a:xfrm>
          <a:off x="0" y="0"/>
          <a:ext cx="0" cy="0"/>
          <a:chOff x="0" y="0"/>
          <a:chExt cx="0" cy="0"/>
        </a:xfrm>
      </p:grpSpPr>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25_标题和内容">
    <p:spTree>
      <p:nvGrpSpPr>
        <p:cNvPr id="1" name=""/>
        <p:cNvGrpSpPr/>
        <p:nvPr/>
      </p:nvGrpSpPr>
      <p:grpSpPr>
        <a:xfrm>
          <a:off x="0" y="0"/>
          <a:ext cx="0" cy="0"/>
          <a:chOff x="0" y="0"/>
          <a:chExt cx="0" cy="0"/>
        </a:xfrm>
      </p:grpSpPr>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26_标题和内容">
    <p:spTree>
      <p:nvGrpSpPr>
        <p:cNvPr id="1" name=""/>
        <p:cNvGrpSpPr/>
        <p:nvPr/>
      </p:nvGrpSpPr>
      <p:grpSpPr>
        <a:xfrm>
          <a:off x="0" y="0"/>
          <a:ext cx="0" cy="0"/>
          <a:chOff x="0" y="0"/>
          <a:chExt cx="0" cy="0"/>
        </a:xfrm>
      </p:grpSpPr>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27_标题和内容">
    <p:spTree>
      <p:nvGrpSpPr>
        <p:cNvPr id="1" name=""/>
        <p:cNvGrpSpPr/>
        <p:nvPr/>
      </p:nvGrpSpPr>
      <p:grpSpPr>
        <a:xfrm>
          <a:off x="0" y="0"/>
          <a:ext cx="0" cy="0"/>
          <a:chOff x="0" y="0"/>
          <a:chExt cx="0" cy="0"/>
        </a:xfrm>
      </p:grpSpPr>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28_标题和内容">
    <p:spTree>
      <p:nvGrpSpPr>
        <p:cNvPr id="1" name=""/>
        <p:cNvGrpSpPr/>
        <p:nvPr/>
      </p:nvGrpSpPr>
      <p:grpSpPr>
        <a:xfrm>
          <a:off x="0" y="0"/>
          <a:ext cx="0" cy="0"/>
          <a:chOff x="0" y="0"/>
          <a:chExt cx="0" cy="0"/>
        </a:xfrm>
      </p:grpSpPr>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29_标题和内容">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47700" y="258445"/>
            <a:ext cx="10515600" cy="1325563"/>
          </a:xfrm>
        </p:spPr>
        <p:txBody>
          <a:bodyPr>
            <a:normAutofit/>
          </a:bodyPr>
          <a:lstStyle>
            <a:lvl1pPr>
              <a:defRPr sz="2400" b="1" i="0">
                <a:effectLst>
                  <a:outerShdw blurRad="38100" dist="38100" dir="2700000" algn="tl">
                    <a:srgbClr val="000000">
                      <a:alpha val="43137"/>
                    </a:srgbClr>
                  </a:outerShdw>
                </a:effectLst>
              </a:defRPr>
            </a:lvl1pPr>
          </a:lstStyle>
          <a:p>
            <a:r>
              <a:rPr lang="zh-CN" altLang="en-US" dirty="0"/>
              <a:t>单击此处编辑母版标题样式</a:t>
            </a:r>
            <a:endParaRPr lang="zh-CN" altLang="en-US" dirty="0"/>
          </a:p>
        </p:txBody>
      </p:sp>
      <p:sp>
        <p:nvSpPr>
          <p:cNvPr id="3" name="内容占位符 2"/>
          <p:cNvSpPr>
            <a:spLocks noGrp="1"/>
          </p:cNvSpPr>
          <p:nvPr>
            <p:ph sz="half" idx="1"/>
          </p:nvPr>
        </p:nvSpPr>
        <p:spPr>
          <a:xfrm>
            <a:off x="647700" y="1825625"/>
            <a:ext cx="5181600" cy="4351338"/>
          </a:xfrm>
        </p:spPr>
        <p:txBody>
          <a:bodyPr>
            <a:normAutofit/>
          </a:bodyPr>
          <a:lstStyle>
            <a:lvl1pPr>
              <a:lnSpc>
                <a:spcPct val="150000"/>
              </a:lnSpc>
              <a:defRPr sz="2000">
                <a:solidFill>
                  <a:schemeClr val="tx1">
                    <a:lumMod val="75000"/>
                    <a:lumOff val="25000"/>
                  </a:schemeClr>
                </a:solidFill>
              </a:defRPr>
            </a:lvl1pPr>
            <a:lvl2pPr>
              <a:lnSpc>
                <a:spcPct val="150000"/>
              </a:lnSpc>
              <a:defRPr sz="1800">
                <a:solidFill>
                  <a:schemeClr val="tx1">
                    <a:lumMod val="75000"/>
                    <a:lumOff val="25000"/>
                  </a:schemeClr>
                </a:solidFill>
              </a:defRPr>
            </a:lvl2pPr>
            <a:lvl3pPr>
              <a:lnSpc>
                <a:spcPct val="150000"/>
              </a:lnSpc>
              <a:defRPr sz="1600">
                <a:solidFill>
                  <a:schemeClr val="tx1">
                    <a:lumMod val="75000"/>
                    <a:lumOff val="25000"/>
                  </a:schemeClr>
                </a:solidFill>
              </a:defRPr>
            </a:lvl3pPr>
            <a:lvl4pPr>
              <a:lnSpc>
                <a:spcPct val="150000"/>
              </a:lnSpc>
              <a:defRPr sz="1600">
                <a:solidFill>
                  <a:schemeClr val="tx1">
                    <a:lumMod val="75000"/>
                    <a:lumOff val="25000"/>
                  </a:schemeClr>
                </a:solidFill>
              </a:defRPr>
            </a:lvl4pPr>
            <a:lvl5pPr>
              <a:lnSpc>
                <a:spcPct val="150000"/>
              </a:lnSpc>
              <a:defRPr sz="16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内容占位符 3"/>
          <p:cNvSpPr>
            <a:spLocks noGrp="1"/>
          </p:cNvSpPr>
          <p:nvPr>
            <p:ph sz="half" idx="2"/>
          </p:nvPr>
        </p:nvSpPr>
        <p:spPr>
          <a:xfrm>
            <a:off x="5981700" y="1825625"/>
            <a:ext cx="5181600" cy="4351338"/>
          </a:xfrm>
        </p:spPr>
        <p:txBody>
          <a:bodyPr>
            <a:normAutofit/>
          </a:bodyPr>
          <a:lstStyle>
            <a:lvl1pPr>
              <a:lnSpc>
                <a:spcPct val="150000"/>
              </a:lnSpc>
              <a:defRPr sz="2000">
                <a:solidFill>
                  <a:schemeClr val="tx1">
                    <a:lumMod val="75000"/>
                    <a:lumOff val="25000"/>
                  </a:schemeClr>
                </a:solidFill>
              </a:defRPr>
            </a:lvl1pPr>
            <a:lvl2pPr>
              <a:lnSpc>
                <a:spcPct val="150000"/>
              </a:lnSpc>
              <a:defRPr sz="1800">
                <a:solidFill>
                  <a:schemeClr val="tx1">
                    <a:lumMod val="75000"/>
                    <a:lumOff val="25000"/>
                  </a:schemeClr>
                </a:solidFill>
              </a:defRPr>
            </a:lvl2pPr>
            <a:lvl3pPr>
              <a:lnSpc>
                <a:spcPct val="150000"/>
              </a:lnSpc>
              <a:defRPr sz="1600">
                <a:solidFill>
                  <a:schemeClr val="tx1">
                    <a:lumMod val="75000"/>
                    <a:lumOff val="25000"/>
                  </a:schemeClr>
                </a:solidFill>
              </a:defRPr>
            </a:lvl3pPr>
            <a:lvl4pPr>
              <a:lnSpc>
                <a:spcPct val="150000"/>
              </a:lnSpc>
              <a:defRPr sz="1600">
                <a:solidFill>
                  <a:schemeClr val="tx1">
                    <a:lumMod val="75000"/>
                    <a:lumOff val="25000"/>
                  </a:schemeClr>
                </a:solidFill>
              </a:defRPr>
            </a:lvl4pPr>
            <a:lvl5pPr>
              <a:lnSpc>
                <a:spcPct val="150000"/>
              </a:lnSpc>
              <a:defRPr sz="16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744961"/>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4" name="内容占位符 3"/>
          <p:cNvSpPr>
            <a:spLocks noGrp="1"/>
          </p:cNvSpPr>
          <p:nvPr>
            <p:ph sz="half" idx="2"/>
          </p:nvPr>
        </p:nvSpPr>
        <p:spPr>
          <a:xfrm>
            <a:off x="839788" y="2615609"/>
            <a:ext cx="5157787" cy="3574054"/>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文本占位符 4"/>
          <p:cNvSpPr>
            <a:spLocks noGrp="1"/>
          </p:cNvSpPr>
          <p:nvPr>
            <p:ph type="body" sz="quarter" idx="3"/>
          </p:nvPr>
        </p:nvSpPr>
        <p:spPr>
          <a:xfrm>
            <a:off x="6172200" y="1744961"/>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6" name="内容占位符 5"/>
          <p:cNvSpPr>
            <a:spLocks noGrp="1"/>
          </p:cNvSpPr>
          <p:nvPr>
            <p:ph sz="quarter" idx="4"/>
          </p:nvPr>
        </p:nvSpPr>
        <p:spPr>
          <a:xfrm>
            <a:off x="6172200" y="2615609"/>
            <a:ext cx="5183188" cy="3574054"/>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7" name="日期占位符 6"/>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2766219"/>
            <a:ext cx="10515600" cy="1325563"/>
          </a:xfrm>
        </p:spPr>
        <p:txBody>
          <a:bodyPr>
            <a:normAutofit/>
          </a:bodyPr>
          <a:lstStyle>
            <a:lvl1pPr algn="ctr">
              <a:defRPr sz="4800" b="0">
                <a:effectLst>
                  <a:outerShdw blurRad="38100" dist="38100" dir="2700000" algn="tl">
                    <a:srgbClr val="000000">
                      <a:alpha val="43137"/>
                    </a:srgbClr>
                  </a:outerShdw>
                </a:effectLst>
              </a:defRPr>
            </a:lvl1pPr>
          </a:lstStyle>
          <a:p>
            <a:r>
              <a:rPr lang="zh-CN" altLang="en-US" dirty="0"/>
              <a:t>单击此处编辑母版标题样式</a:t>
            </a:r>
            <a:endParaRPr lang="zh-CN" altLang="en-US" dirty="0"/>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646747" y="127000"/>
            <a:ext cx="4165200" cy="1600200"/>
          </a:xfrm>
        </p:spPr>
        <p:txBody>
          <a:bodyPr anchor="ctr" anchorCtr="0">
            <a:normAutofit/>
          </a:bodyPr>
          <a:lstStyle>
            <a:lvl1pPr>
              <a:defRPr sz="2400" b="1">
                <a:effectLst>
                  <a:outerShdw blurRad="38100" dist="38100" dir="2700000" algn="tl">
                    <a:srgbClr val="000000">
                      <a:alpha val="43137"/>
                    </a:srgbClr>
                  </a:outerShdw>
                </a:effectLst>
              </a:defRPr>
            </a:lvl1pPr>
          </a:lstStyle>
          <a:p>
            <a:r>
              <a:rPr lang="zh-CN" altLang="en-US" dirty="0"/>
              <a:t>单击此处编辑标题</a:t>
            </a:r>
            <a:endParaRPr lang="zh-CN" altLang="en-US" dirty="0"/>
          </a:p>
        </p:txBody>
      </p:sp>
      <p:sp>
        <p:nvSpPr>
          <p:cNvPr id="3" name="图片占位符 2"/>
          <p:cNvSpPr>
            <a:spLocks noGrp="1" noChangeAspect="1"/>
          </p:cNvSpPr>
          <p:nvPr>
            <p:ph type="pic" idx="1"/>
          </p:nvPr>
        </p:nvSpPr>
        <p:spPr>
          <a:xfrm>
            <a:off x="5184000" y="766354"/>
            <a:ext cx="5817375" cy="5094446"/>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dirty="0"/>
          </a:p>
        </p:txBody>
      </p:sp>
      <p:sp>
        <p:nvSpPr>
          <p:cNvPr id="4" name="文本占位符 3"/>
          <p:cNvSpPr>
            <a:spLocks noGrp="1"/>
          </p:cNvSpPr>
          <p:nvPr>
            <p:ph type="body" sz="half" idx="2"/>
          </p:nvPr>
        </p:nvSpPr>
        <p:spPr>
          <a:xfrm>
            <a:off x="651827" y="2057400"/>
            <a:ext cx="4165200" cy="3811588"/>
          </a:xfrm>
        </p:spPr>
        <p:txBody>
          <a:bodyPr>
            <a:normAutofit/>
          </a:bodyPr>
          <a:lstStyle>
            <a:lvl1pPr marL="0" indent="0">
              <a:lnSpc>
                <a:spcPct val="150000"/>
              </a:lnSpc>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单击此处编辑母版文本样式</a:t>
            </a:r>
            <a:endParaRPr lang="zh-CN" altLang="en-US" dirty="0"/>
          </a:p>
        </p:txBody>
      </p:sp>
      <p:sp>
        <p:nvSpPr>
          <p:cNvPr id="5" name="日期占位符 4"/>
          <p:cNvSpPr>
            <a:spLocks noGrp="1"/>
          </p:cNvSpPr>
          <p:nvPr>
            <p:ph type="dt" sz="half" idx="10"/>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nvPr>
        </p:nvSpPr>
        <p:spPr/>
        <p:txBody>
          <a:bodyPr/>
          <a:lstStyle/>
          <a:p>
            <a:endParaRPr lang="zh-CN" altLang="en-US" dirty="0"/>
          </a:p>
        </p:txBody>
      </p:sp>
      <p:sp>
        <p:nvSpPr>
          <p:cNvPr id="7" name="灯片编号占位符 6"/>
          <p:cNvSpPr>
            <a:spLocks noGrp="1"/>
          </p:cNvSpPr>
          <p:nvPr>
            <p:ph type="sldNum" sz="quarter" idx="12"/>
          </p:nvPr>
        </p:nvSpPr>
        <p:spPr/>
        <p:txBody>
          <a:bodyPr/>
          <a:lstStyle/>
          <a:p>
            <a:fld id="{FABC47A4-756D-490B-A52F-7D9E2C9FC05F}" type="slidenum">
              <a:rPr lang="zh-CN" altLang="en-US" smtClean="0"/>
            </a:fld>
            <a:endParaRPr lang="zh-CN" altLang="en-US"/>
          </a:p>
        </p:txBody>
      </p:sp>
      <p:cxnSp>
        <p:nvCxnSpPr>
          <p:cNvPr id="8" name="直接连接符 7" hidden="1"/>
          <p:cNvCxnSpPr/>
          <p:nvPr userDrawn="1"/>
        </p:nvCxnSpPr>
        <p:spPr>
          <a:xfrm>
            <a:off x="742950" y="434340"/>
            <a:ext cx="0" cy="1391285"/>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9824484" y="365125"/>
            <a:ext cx="1529316" cy="5811838"/>
          </a:xfrm>
        </p:spPr>
        <p:txBody>
          <a:bodyPr vert="eaVert">
            <a:normAutofit/>
          </a:bodyPr>
          <a:lstStyle>
            <a:lvl1pPr>
              <a:defRPr sz="3600"/>
            </a:lvl1p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8879958" cy="5811838"/>
          </a:xfrm>
        </p:spPr>
        <p:txBody>
          <a:bodyPr vert="eaVert"/>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0" Type="http://schemas.openxmlformats.org/officeDocument/2006/relationships/theme" Target="../theme/theme1.xml"/><Relationship Id="rId4" Type="http://schemas.openxmlformats.org/officeDocument/2006/relationships/slideLayout" Target="../slideLayouts/slideLayout4.xml"/><Relationship Id="rId39" Type="http://schemas.openxmlformats.org/officeDocument/2006/relationships/image" Target="../media/image1.png"/><Relationship Id="rId38" Type="http://schemas.openxmlformats.org/officeDocument/2006/relationships/tags" Target="../tags/tag3.xml"/><Relationship Id="rId37" Type="http://schemas.openxmlformats.org/officeDocument/2006/relationships/tags" Target="../tags/tag2.xml"/><Relationship Id="rId36" Type="http://schemas.openxmlformats.org/officeDocument/2006/relationships/tags" Target="../tags/tag1.xml"/><Relationship Id="rId35" Type="http://schemas.openxmlformats.org/officeDocument/2006/relationships/slideLayout" Target="../slideLayouts/slideLayout35.xml"/><Relationship Id="rId34" Type="http://schemas.openxmlformats.org/officeDocument/2006/relationships/slideLayout" Target="../slideLayouts/slideLayout34.xml"/><Relationship Id="rId33" Type="http://schemas.openxmlformats.org/officeDocument/2006/relationships/slideLayout" Target="../slideLayouts/slideLayout33.xml"/><Relationship Id="rId32" Type="http://schemas.openxmlformats.org/officeDocument/2006/relationships/slideLayout" Target="../slideLayouts/slideLayout32.xml"/><Relationship Id="rId31" Type="http://schemas.openxmlformats.org/officeDocument/2006/relationships/slideLayout" Target="../slideLayouts/slideLayout31.xml"/><Relationship Id="rId30" Type="http://schemas.openxmlformats.org/officeDocument/2006/relationships/slideLayout" Target="../slideLayouts/slideLayout30.xml"/><Relationship Id="rId3" Type="http://schemas.openxmlformats.org/officeDocument/2006/relationships/slideLayout" Target="../slideLayouts/slideLayout3.xml"/><Relationship Id="rId29" Type="http://schemas.openxmlformats.org/officeDocument/2006/relationships/slideLayout" Target="../slideLayouts/slideLayout29.xml"/><Relationship Id="rId28" Type="http://schemas.openxmlformats.org/officeDocument/2006/relationships/slideLayout" Target="../slideLayouts/slideLayout28.xml"/><Relationship Id="rId27" Type="http://schemas.openxmlformats.org/officeDocument/2006/relationships/slideLayout" Target="../slideLayouts/slideLayout27.xml"/><Relationship Id="rId26" Type="http://schemas.openxmlformats.org/officeDocument/2006/relationships/slideLayout" Target="../slideLayouts/slideLayout26.xml"/><Relationship Id="rId25" Type="http://schemas.openxmlformats.org/officeDocument/2006/relationships/slideLayout" Target="../slideLayouts/slideLayout25.xml"/><Relationship Id="rId24" Type="http://schemas.openxmlformats.org/officeDocument/2006/relationships/slideLayout" Target="../slideLayouts/slideLayout24.xml"/><Relationship Id="rId23" Type="http://schemas.openxmlformats.org/officeDocument/2006/relationships/slideLayout" Target="../slideLayouts/slideLayout23.xml"/><Relationship Id="rId22" Type="http://schemas.openxmlformats.org/officeDocument/2006/relationships/slideLayout" Target="../slideLayouts/slideLayout22.xml"/><Relationship Id="rId21" Type="http://schemas.openxmlformats.org/officeDocument/2006/relationships/slideLayout" Target="../slideLayouts/slideLayout2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gradFill>
          <a:gsLst>
            <a:gs pos="0">
              <a:schemeClr val="bg1">
                <a:lumMod val="95000"/>
              </a:schemeClr>
            </a:gs>
            <a:gs pos="100000">
              <a:schemeClr val="tx2"/>
            </a:gs>
          </a:gsLst>
          <a:lin ang="5400000" scaled="0"/>
        </a:gra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36"/>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37"/>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
        <p:nvSpPr>
          <p:cNvPr id="7" name="KSO_TEMPLATE" hidden="1"/>
          <p:cNvSpPr/>
          <p:nvPr userDrawn="1">
            <p:custDataLst>
              <p:tags r:id="rId38"/>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userDrawn="1"/>
        </p:nvSpPr>
        <p:spPr>
          <a:xfrm>
            <a:off x="-21590" y="-635"/>
            <a:ext cx="12210415" cy="6888480"/>
          </a:xfrm>
          <a:prstGeom prst="rect">
            <a:avLst/>
          </a:prstGeom>
          <a:solidFill>
            <a:srgbClr val="FBE5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685800" rtl="0" eaLnBrk="1" latinLnBrk="0" hangingPunct="1">
              <a:defRPr sz="1400" kern="1200">
                <a:solidFill>
                  <a:schemeClr val="lt1"/>
                </a:solidFill>
                <a:latin typeface="+mn-lt"/>
                <a:ea typeface="+mn-ea"/>
                <a:cs typeface="+mn-cs"/>
              </a:defRPr>
            </a:lvl1pPr>
            <a:lvl2pPr marL="342900" algn="l" defTabSz="685800" rtl="0" eaLnBrk="1" latinLnBrk="0" hangingPunct="1">
              <a:defRPr sz="1400" kern="1200">
                <a:solidFill>
                  <a:schemeClr val="lt1"/>
                </a:solidFill>
                <a:latin typeface="+mn-lt"/>
                <a:ea typeface="+mn-ea"/>
                <a:cs typeface="+mn-cs"/>
              </a:defRPr>
            </a:lvl2pPr>
            <a:lvl3pPr marL="685800" algn="l" defTabSz="685800" rtl="0" eaLnBrk="1" latinLnBrk="0" hangingPunct="1">
              <a:defRPr sz="1400" kern="1200">
                <a:solidFill>
                  <a:schemeClr val="lt1"/>
                </a:solidFill>
                <a:latin typeface="+mn-lt"/>
                <a:ea typeface="+mn-ea"/>
                <a:cs typeface="+mn-cs"/>
              </a:defRPr>
            </a:lvl3pPr>
            <a:lvl4pPr marL="1028700" algn="l" defTabSz="685800" rtl="0" eaLnBrk="1" latinLnBrk="0" hangingPunct="1">
              <a:defRPr sz="1400" kern="1200">
                <a:solidFill>
                  <a:schemeClr val="lt1"/>
                </a:solidFill>
                <a:latin typeface="+mn-lt"/>
                <a:ea typeface="+mn-ea"/>
                <a:cs typeface="+mn-cs"/>
              </a:defRPr>
            </a:lvl4pPr>
            <a:lvl5pPr marL="1371600" algn="l" defTabSz="685800" rtl="0" eaLnBrk="1" latinLnBrk="0" hangingPunct="1">
              <a:defRPr sz="1400" kern="1200">
                <a:solidFill>
                  <a:schemeClr val="lt1"/>
                </a:solidFill>
                <a:latin typeface="+mn-lt"/>
                <a:ea typeface="+mn-ea"/>
                <a:cs typeface="+mn-cs"/>
              </a:defRPr>
            </a:lvl5pPr>
            <a:lvl6pPr marL="1714500" algn="l" defTabSz="685800" rtl="0" eaLnBrk="1" latinLnBrk="0" hangingPunct="1">
              <a:defRPr sz="1400" kern="1200">
                <a:solidFill>
                  <a:schemeClr val="lt1"/>
                </a:solidFill>
                <a:latin typeface="+mn-lt"/>
                <a:ea typeface="+mn-ea"/>
                <a:cs typeface="+mn-cs"/>
              </a:defRPr>
            </a:lvl6pPr>
            <a:lvl7pPr marL="2057400" algn="l" defTabSz="685800" rtl="0" eaLnBrk="1" latinLnBrk="0" hangingPunct="1">
              <a:defRPr sz="1400" kern="1200">
                <a:solidFill>
                  <a:schemeClr val="lt1"/>
                </a:solidFill>
                <a:latin typeface="+mn-lt"/>
                <a:ea typeface="+mn-ea"/>
                <a:cs typeface="+mn-cs"/>
              </a:defRPr>
            </a:lvl7pPr>
            <a:lvl8pPr marL="2400300" algn="l" defTabSz="685800" rtl="0" eaLnBrk="1" latinLnBrk="0" hangingPunct="1">
              <a:defRPr sz="1400" kern="1200">
                <a:solidFill>
                  <a:schemeClr val="lt1"/>
                </a:solidFill>
                <a:latin typeface="+mn-lt"/>
                <a:ea typeface="+mn-ea"/>
                <a:cs typeface="+mn-cs"/>
              </a:defRPr>
            </a:lvl8pPr>
            <a:lvl9pPr marL="2743200" algn="l" defTabSz="685800" rtl="0" eaLnBrk="1" latinLnBrk="0" hangingPunct="1">
              <a:defRPr sz="1400" kern="1200">
                <a:solidFill>
                  <a:schemeClr val="lt1"/>
                </a:solidFill>
                <a:latin typeface="+mn-lt"/>
                <a:ea typeface="+mn-ea"/>
                <a:cs typeface="+mn-cs"/>
              </a:defRPr>
            </a:lvl9pPr>
          </a:lstStyle>
          <a:p>
            <a:pPr algn="ctr"/>
            <a:endParaRPr lang="zh-CN" altLang="en-US"/>
          </a:p>
        </p:txBody>
      </p:sp>
      <p:pic>
        <p:nvPicPr>
          <p:cNvPr id="15" name="图片 14" descr="LOGO"/>
          <p:cNvPicPr>
            <a:picLocks noChangeAspect="1"/>
          </p:cNvPicPr>
          <p:nvPr userDrawn="1"/>
        </p:nvPicPr>
        <p:blipFill>
          <a:blip r:embed="rId39" cstate="screen"/>
          <a:stretch>
            <a:fillRect/>
          </a:stretch>
        </p:blipFill>
        <p:spPr>
          <a:xfrm>
            <a:off x="10455275" y="123190"/>
            <a:ext cx="1513205" cy="458470"/>
          </a:xfrm>
          <a:prstGeom prst="rect">
            <a:avLst/>
          </a:prstGeom>
        </p:spPr>
      </p:pic>
      <p:grpSp>
        <p:nvGrpSpPr>
          <p:cNvPr id="8" name="组合 7"/>
          <p:cNvGrpSpPr/>
          <p:nvPr userDrawn="1"/>
        </p:nvGrpSpPr>
        <p:grpSpPr>
          <a:xfrm>
            <a:off x="-24765" y="6691630"/>
            <a:ext cx="12212955" cy="195580"/>
            <a:chOff x="-22" y="7904"/>
            <a:chExt cx="14533" cy="308"/>
          </a:xfrm>
        </p:grpSpPr>
        <p:sp>
          <p:nvSpPr>
            <p:cNvPr id="9" name="矩形 8"/>
            <p:cNvSpPr/>
            <p:nvPr userDrawn="1"/>
          </p:nvSpPr>
          <p:spPr>
            <a:xfrm>
              <a:off x="-22" y="7904"/>
              <a:ext cx="10915" cy="309"/>
            </a:xfrm>
            <a:prstGeom prst="rect">
              <a:avLst/>
            </a:prstGeom>
            <a:solidFill>
              <a:srgbClr val="0073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9457" y="7904"/>
              <a:ext cx="5055" cy="30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Lst>
  <p:txStyles>
    <p:titleStyle>
      <a:lvl1pPr algn="l" defTabSz="914400" rtl="0" eaLnBrk="1" latinLnBrk="0" hangingPunct="1">
        <a:lnSpc>
          <a:spcPct val="90000"/>
        </a:lnSpc>
        <a:spcBef>
          <a:spcPct val="0"/>
        </a:spcBef>
        <a:buNone/>
        <a:defRPr sz="40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4.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6.xml"/><Relationship Id="rId1" Type="http://schemas.openxmlformats.org/officeDocument/2006/relationships/image" Target="../media/image5.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7.xml"/><Relationship Id="rId1" Type="http://schemas.openxmlformats.org/officeDocument/2006/relationships/image" Target="../media/image6.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35.xml"/><Relationship Id="rId1" Type="http://schemas.openxmlformats.org/officeDocument/2006/relationships/image" Target="../media/image7.jpe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6.xml"/><Relationship Id="rId1" Type="http://schemas.openxmlformats.org/officeDocument/2006/relationships/tags" Target="../tags/tag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6.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audio1.wav"/><Relationship Id="rId1" Type="http://schemas.openxmlformats.org/officeDocument/2006/relationships/image" Target="../media/image8.jpeg"/></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34.xml"/><Relationship Id="rId1" Type="http://schemas.openxmlformats.org/officeDocument/2006/relationships/image" Target="../media/image9.jpe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openxmlformats.org/officeDocument/2006/relationships/image" Target="../media/image3.jpeg"/><Relationship Id="rId1" Type="http://schemas.openxmlformats.org/officeDocument/2006/relationships/image" Target="../media/image2.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4.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6" name="文本框 5"/>
          <p:cNvSpPr txBox="1"/>
          <p:nvPr/>
        </p:nvSpPr>
        <p:spPr>
          <a:xfrm>
            <a:off x="3831033" y="2149076"/>
            <a:ext cx="4231486" cy="1014730"/>
          </a:xfrm>
          <a:prstGeom prst="rect">
            <a:avLst/>
          </a:prstGeom>
          <a:noFill/>
          <a:ln>
            <a:noFill/>
          </a:ln>
          <a:effectLst/>
        </p:spPr>
        <p:style>
          <a:lnRef idx="3">
            <a:schemeClr val="lt1"/>
          </a:lnRef>
          <a:fillRef idx="1">
            <a:schemeClr val="accent1"/>
          </a:fillRef>
          <a:effectRef idx="1">
            <a:schemeClr val="accent1"/>
          </a:effectRef>
          <a:fontRef idx="minor">
            <a:schemeClr val="lt1"/>
          </a:fontRef>
        </p:style>
        <p:txBody>
          <a:bodyPr wrap="square" rtlCol="0">
            <a:spAutoFit/>
          </a:bodyPr>
          <a:lstStyle/>
          <a:p>
            <a:pPr algn="dist"/>
            <a:r>
              <a:rPr lang="en-US" sz="6000" b="1" dirty="0" smtClean="0">
                <a:ln w="28575">
                  <a:noFill/>
                </a:ln>
                <a:solidFill>
                  <a:schemeClr val="bg2">
                    <a:lumMod val="25000"/>
                  </a:schemeClr>
                </a:solidFill>
                <a:latin typeface="思源黑体 CN Bold" panose="020B0800000000000000" charset="-122"/>
                <a:ea typeface="思源黑体 CN Bold" panose="020B0800000000000000" charset="-122"/>
                <a:sym typeface="+mn-ea"/>
              </a:rPr>
              <a:t>11 </a:t>
            </a:r>
            <a:r>
              <a:rPr lang="en-US" sz="6000" b="1" dirty="0" smtClean="0">
                <a:ln w="28575">
                  <a:noFill/>
                </a:ln>
                <a:solidFill>
                  <a:schemeClr val="bg2">
                    <a:lumMod val="25000"/>
                  </a:schemeClr>
                </a:solidFill>
                <a:latin typeface="思源黑体 CN Bold" panose="020B0800000000000000" charset="-122"/>
                <a:ea typeface="思源黑体 CN Bold" panose="020B0800000000000000" charset="-122"/>
              </a:rPr>
              <a:t> </a:t>
            </a:r>
            <a:r>
              <a:rPr lang="zh-CN" altLang="en-US" sz="6000" b="1" dirty="0" smtClean="0">
                <a:ln w="28575">
                  <a:noFill/>
                </a:ln>
                <a:solidFill>
                  <a:schemeClr val="bg2">
                    <a:lumMod val="25000"/>
                  </a:schemeClr>
                </a:solidFill>
                <a:latin typeface="思源黑体 CN Bold" panose="020B0800000000000000" charset="-122"/>
                <a:ea typeface="思源黑体 CN Bold" panose="020B0800000000000000" charset="-122"/>
              </a:rPr>
              <a:t>老 王</a:t>
            </a:r>
            <a:endParaRPr sz="6000" b="1" dirty="0" smtClean="0">
              <a:ln w="28575">
                <a:noFill/>
              </a:ln>
              <a:solidFill>
                <a:schemeClr val="bg2">
                  <a:lumMod val="25000"/>
                </a:schemeClr>
              </a:solidFill>
              <a:latin typeface="思源黑体 CN Bold" panose="020B0800000000000000" charset="-122"/>
              <a:ea typeface="思源黑体 CN Bold" panose="020B0800000000000000" charset="-122"/>
            </a:endParaRPr>
          </a:p>
        </p:txBody>
      </p:sp>
      <p:sp>
        <p:nvSpPr>
          <p:cNvPr id="1028" name="Text Box 1027"/>
          <p:cNvSpPr txBox="1"/>
          <p:nvPr/>
        </p:nvSpPr>
        <p:spPr>
          <a:xfrm>
            <a:off x="6433503" y="3342640"/>
            <a:ext cx="2697163" cy="645160"/>
          </a:xfrm>
          <a:prstGeom prst="rect">
            <a:avLst/>
          </a:prstGeom>
          <a:solidFill>
            <a:schemeClr val="bg1">
              <a:alpha val="54117"/>
            </a:schemeClr>
          </a:solidFill>
          <a:ln w="9525" cap="flat" cmpd="sng">
            <a:solidFill>
              <a:schemeClr val="bg1"/>
            </a:solidFill>
            <a:prstDash val="solid"/>
            <a:miter/>
            <a:headEnd type="none" w="med" len="med"/>
            <a:tailEnd type="none" w="med" len="med"/>
          </a:ln>
        </p:spPr>
        <p:txBody>
          <a:bodyPr wrap="square" anchor="t">
            <a:spAutoFit/>
          </a:bodyPr>
          <a:p>
            <a:pPr>
              <a:spcBef>
                <a:spcPct val="50000"/>
              </a:spcBef>
            </a:pPr>
            <a:r>
              <a:rPr lang="zh-CN" altLang="en-US" sz="3600" noProof="1" dirty="0">
                <a:latin typeface="Arial" panose="020B0604020202020204" pitchFamily="34" charset="0"/>
                <a:ea typeface="宋体" panose="02010600030101010101" pitchFamily="2" charset="-122"/>
                <a:cs typeface="+mn-cs"/>
              </a:rPr>
              <a:t> </a:t>
            </a:r>
            <a:r>
              <a:rPr lang="zh-CN" altLang="en-US" sz="3600" b="1" noProof="1" dirty="0">
                <a:latin typeface="Arial" panose="020B0604020202020204" pitchFamily="34" charset="0"/>
                <a:ea typeface="宋体" panose="02010600030101010101" pitchFamily="2" charset="-122"/>
                <a:cs typeface="+mn-cs"/>
              </a:rPr>
              <a:t>杨绛</a:t>
            </a:r>
            <a:r>
              <a:rPr lang="en-US" altLang="zh-CN" sz="3600" noProof="1">
                <a:solidFill>
                  <a:srgbClr val="0000FF"/>
                </a:solidFill>
                <a:latin typeface="Arial" panose="020B0604020202020204" pitchFamily="34" charset="0"/>
                <a:ea typeface="宋体" panose="02010600030101010101" pitchFamily="2" charset="-122"/>
                <a:cs typeface="Arial" panose="020B0604020202020204" pitchFamily="34" charset="0"/>
                <a:sym typeface="宋体" panose="02010600030101010101" pitchFamily="2" charset="-122"/>
              </a:rPr>
              <a:t>ji</a:t>
            </a:r>
            <a:r>
              <a:rPr lang="en-US" altLang="zh-CN" sz="3600" b="1" noProof="1">
                <a:solidFill>
                  <a:srgbClr val="0000FF"/>
                </a:solidFill>
                <a:latin typeface="宋体" panose="02010600030101010101" pitchFamily="2" charset="-122"/>
                <a:ea typeface="宋体" panose="02010600030101010101" pitchFamily="2" charset="-122"/>
                <a:cs typeface="Arial" panose="020B0604020202020204" pitchFamily="34" charset="0"/>
                <a:sym typeface="宋体" panose="02010600030101010101" pitchFamily="2" charset="-122"/>
              </a:rPr>
              <a:t>à</a:t>
            </a:r>
            <a:r>
              <a:rPr lang="en-US" altLang="zh-CN" sz="3600" noProof="1">
                <a:solidFill>
                  <a:srgbClr val="0000FF"/>
                </a:solidFill>
                <a:latin typeface="Arial" panose="020B0604020202020204" pitchFamily="34" charset="0"/>
                <a:ea typeface="宋体" panose="02010600030101010101" pitchFamily="2" charset="-122"/>
                <a:cs typeface="Arial" panose="020B0604020202020204" pitchFamily="34" charset="0"/>
                <a:sym typeface="宋体" panose="02010600030101010101" pitchFamily="2" charset="-122"/>
              </a:rPr>
              <a:t>nɡ</a:t>
            </a:r>
            <a:endParaRPr lang="en-US" altLang="zh-CN" sz="3600" noProof="1" dirty="0">
              <a:solidFill>
                <a:srgbClr val="0000FF"/>
              </a:solidFill>
              <a:latin typeface="Arial" panose="020B0604020202020204" pitchFamily="34" charset="0"/>
              <a:ea typeface="宋体" panose="02010600030101010101" pitchFamily="2" charset="-122"/>
              <a:cs typeface="Arial" panose="020B0604020202020204" pitchFamily="34" charset="0"/>
              <a:sym typeface="宋体" panose="02010600030101010101" pitchFamily="2" charset="-122"/>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500" fill="hold">
                                          <p:stCondLst>
                                            <p:cond delay="0"/>
                                          </p:stCondLst>
                                        </p:cTn>
                                        <p:tgtEl>
                                          <p:spTgt spid="1028"/>
                                        </p:tgtEl>
                                        <p:attrNameLst>
                                          <p:attrName>style.visibility</p:attrName>
                                        </p:attrNameLst>
                                      </p:cBhvr>
                                      <p:to>
                                        <p:strVal val="visible"/>
                                      </p:to>
                                    </p:set>
                                    <p:anim calcmode="lin" valueType="num">
                                      <p:cBhvr>
                                        <p:cTn id="7" dur="500" fill="hold"/>
                                        <p:tgtEl>
                                          <p:spTgt spid="1028"/>
                                        </p:tgtEl>
                                        <p:attrNameLst>
                                          <p:attrName>ppt_x</p:attrName>
                                        </p:attrNameLst>
                                      </p:cBhvr>
                                      <p:tavLst>
                                        <p:tav tm="0">
                                          <p:val>
                                            <p:strVal val="0-#ppt_w/2"/>
                                          </p:val>
                                        </p:tav>
                                        <p:tav tm="100000">
                                          <p:val>
                                            <p:strVal val="#ppt_x"/>
                                          </p:val>
                                        </p:tav>
                                      </p:tavLst>
                                    </p:anim>
                                    <p:anim calcmode="lin" valueType="num">
                                      <p:cBhvr>
                                        <p:cTn id="8" dur="500" fill="hold"/>
                                        <p:tgtEl>
                                          <p:spTgt spid="102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8"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2" name="文本框 1"/>
          <p:cNvSpPr txBox="1"/>
          <p:nvPr/>
        </p:nvSpPr>
        <p:spPr>
          <a:xfrm>
            <a:off x="343535" y="1350645"/>
            <a:ext cx="11504295" cy="3138170"/>
          </a:xfrm>
          <a:prstGeom prst="rect">
            <a:avLst/>
          </a:prstGeom>
          <a:noFill/>
        </p:spPr>
        <p:txBody>
          <a:bodyPr wrap="square" rtlCol="0" anchor="t">
            <a:spAutoFit/>
          </a:bodyPr>
          <a:p>
            <a:pPr>
              <a:lnSpc>
                <a:spcPct val="110000"/>
              </a:lnSpc>
              <a:spcBef>
                <a:spcPts val="0"/>
              </a:spcBef>
              <a:spcAft>
                <a:spcPts val="0"/>
              </a:spcAft>
            </a:pPr>
            <a:r>
              <a:rPr lang="en-US" altLang="zh-CN" sz="3000" b="1">
                <a:latin typeface="宋体" panose="02010600030101010101" pitchFamily="2" charset="-122"/>
                <a:ea typeface="宋体" panose="02010600030101010101" pitchFamily="2" charset="-122"/>
                <a:cs typeface="宋体" panose="02010600030101010101" pitchFamily="2" charset="-122"/>
              </a:rPr>
              <a:t>1.</a:t>
            </a:r>
            <a:r>
              <a:rPr lang="zh-CN" altLang="en-US" sz="3000" b="1">
                <a:latin typeface="宋体" panose="02010600030101010101" pitchFamily="2" charset="-122"/>
                <a:ea typeface="宋体" panose="02010600030101010101" pitchFamily="2" charset="-122"/>
                <a:cs typeface="宋体" panose="02010600030101010101" pitchFamily="2" charset="-122"/>
              </a:rPr>
              <a:t>任务一：下面是某同学在阅读课文时写下的批注。请你仿照示例</a:t>
            </a:r>
            <a:r>
              <a:rPr lang="en-US" altLang="zh-CN" sz="3000" b="1">
                <a:uFillTx/>
                <a:ea typeface="SimSun-ExtB" panose="02010609060101010101" charset="-122"/>
                <a:cs typeface="+mj-cs"/>
                <a:sym typeface="宋体" panose="02010600030101010101" pitchFamily="2" charset="-122"/>
              </a:rPr>
              <a:t>,</a:t>
            </a:r>
            <a:r>
              <a:rPr lang="zh-CN" altLang="en-US" sz="3000" b="1">
                <a:latin typeface="宋体" panose="02010600030101010101" pitchFamily="2" charset="-122"/>
                <a:ea typeface="宋体" panose="02010600030101010101" pitchFamily="2" charset="-122"/>
                <a:cs typeface="宋体" panose="02010600030101010101" pitchFamily="2" charset="-122"/>
              </a:rPr>
              <a:t>结合课文内容</a:t>
            </a:r>
            <a:r>
              <a:rPr lang="en-US" altLang="zh-CN" sz="3000" b="1">
                <a:uFillTx/>
                <a:ea typeface="SimSun-ExtB" panose="02010609060101010101" charset="-122"/>
                <a:cs typeface="+mj-cs"/>
                <a:sym typeface="宋体" panose="02010600030101010101" pitchFamily="2" charset="-122"/>
              </a:rPr>
              <a:t>,</a:t>
            </a:r>
            <a:r>
              <a:rPr lang="zh-CN" altLang="en-US" sz="3000" b="1">
                <a:latin typeface="宋体" panose="02010600030101010101" pitchFamily="2" charset="-122"/>
                <a:ea typeface="宋体" panose="02010600030101010101" pitchFamily="2" charset="-122"/>
                <a:cs typeface="宋体" panose="02010600030101010101" pitchFamily="2" charset="-122"/>
              </a:rPr>
              <a:t>选择你最认同的两个词语</a:t>
            </a:r>
            <a:r>
              <a:rPr lang="en-US" altLang="zh-CN" sz="3000" b="1">
                <a:uFillTx/>
                <a:ea typeface="SimSun-ExtB" panose="02010609060101010101" charset="-122"/>
                <a:cs typeface="+mj-cs"/>
                <a:sym typeface="宋体" panose="02010600030101010101" pitchFamily="2" charset="-122"/>
              </a:rPr>
              <a:t>,</a:t>
            </a:r>
            <a:r>
              <a:rPr lang="zh-CN" altLang="en-US" sz="3000" b="1">
                <a:latin typeface="宋体" panose="02010600030101010101" pitchFamily="2" charset="-122"/>
                <a:ea typeface="宋体" panose="02010600030101010101" pitchFamily="2" charset="-122"/>
                <a:cs typeface="宋体" panose="02010600030101010101" pitchFamily="2" charset="-122"/>
              </a:rPr>
              <a:t>做详细的批注</a:t>
            </a:r>
            <a:r>
              <a:rPr lang="zh-CN" altLang="zh-CN" sz="3000" b="1" dirty="0">
                <a:latin typeface="宋体" panose="02010600030101010101" pitchFamily="2" charset="-122"/>
                <a:ea typeface="宋体" panose="02010600030101010101" pitchFamily="2" charset="-122"/>
                <a:cs typeface="宋体" panose="02010600030101010101" pitchFamily="2" charset="-122"/>
                <a:sym typeface="+mn-ea"/>
              </a:rPr>
              <a:t>(</a:t>
            </a:r>
            <a:r>
              <a:rPr lang="zh-CN" sz="3000" b="1" dirty="0">
                <a:latin typeface="宋体" panose="02010600030101010101" pitchFamily="2" charset="-122"/>
                <a:ea typeface="宋体" panose="02010600030101010101" pitchFamily="2" charset="-122"/>
                <a:sym typeface="+mn-ea"/>
              </a:rPr>
              <a:t>思考探究一</a:t>
            </a:r>
            <a:r>
              <a:rPr lang="zh-CN" altLang="zh-CN" sz="3000" b="1" dirty="0">
                <a:uFillTx/>
                <a:latin typeface="宋体" panose="02010600030101010101" pitchFamily="2" charset="-122"/>
                <a:ea typeface="宋体" panose="02010600030101010101" pitchFamily="2" charset="-122"/>
                <a:cs typeface="宋体" panose="02010600030101010101" pitchFamily="2" charset="-122"/>
                <a:sym typeface="+mn-ea"/>
              </a:rPr>
              <a:t>)</a:t>
            </a:r>
            <a:r>
              <a:rPr lang="zh-CN" altLang="en-US" sz="3000" b="1">
                <a:latin typeface="宋体" panose="02010600030101010101" pitchFamily="2" charset="-122"/>
                <a:ea typeface="宋体" panose="02010600030101010101" pitchFamily="2" charset="-122"/>
                <a:cs typeface="宋体" panose="02010600030101010101" pitchFamily="2" charset="-122"/>
              </a:rPr>
              <a:t>。</a:t>
            </a:r>
            <a:endParaRPr lang="zh-CN" altLang="en-US" sz="3000" b="1">
              <a:latin typeface="宋体" panose="02010600030101010101" pitchFamily="2" charset="-122"/>
              <a:ea typeface="宋体" panose="02010600030101010101" pitchFamily="2" charset="-122"/>
              <a:cs typeface="宋体" panose="02010600030101010101" pitchFamily="2" charset="-122"/>
            </a:endParaRPr>
          </a:p>
          <a:p>
            <a:pPr>
              <a:lnSpc>
                <a:spcPct val="110000"/>
              </a:lnSpc>
              <a:spcBef>
                <a:spcPts val="0"/>
              </a:spcBef>
              <a:spcAft>
                <a:spcPts val="0"/>
              </a:spcAft>
            </a:pPr>
            <a:r>
              <a:rPr lang="zh-CN" altLang="en-US" sz="3000" b="1">
                <a:latin typeface="宋体" panose="02010600030101010101" pitchFamily="2" charset="-122"/>
                <a:ea typeface="宋体" panose="02010600030101010101" pitchFamily="2" charset="-122"/>
                <a:cs typeface="宋体" panose="02010600030101010101" pitchFamily="2" charset="-122"/>
              </a:rPr>
              <a:t>【批注】①穷苦 ②命运 ③平等 ④尊重 ⑤同情 ⑥人道主义关怀</a:t>
            </a:r>
            <a:endParaRPr lang="zh-CN" altLang="en-US" sz="3000" b="1">
              <a:latin typeface="宋体" panose="02010600030101010101" pitchFamily="2" charset="-122"/>
              <a:ea typeface="宋体" panose="02010600030101010101" pitchFamily="2" charset="-122"/>
              <a:cs typeface="宋体" panose="02010600030101010101" pitchFamily="2" charset="-122"/>
            </a:endParaRPr>
          </a:p>
          <a:p>
            <a:pPr>
              <a:lnSpc>
                <a:spcPct val="110000"/>
              </a:lnSpc>
              <a:spcBef>
                <a:spcPts val="0"/>
              </a:spcBef>
              <a:spcAft>
                <a:spcPts val="0"/>
              </a:spcAft>
            </a:pPr>
            <a:r>
              <a:rPr lang="zh-CN" altLang="en-US" sz="3000" b="1">
                <a:latin typeface="宋体" panose="02010600030101010101" pitchFamily="2" charset="-122"/>
                <a:ea typeface="宋体" panose="02010600030101010101" pitchFamily="2" charset="-122"/>
                <a:cs typeface="宋体" panose="02010600030101010101" pitchFamily="2" charset="-122"/>
              </a:rPr>
              <a:t>【示例】我选①</a:t>
            </a:r>
            <a:r>
              <a:rPr lang="en-US" altLang="zh-CN" sz="3000" b="1">
                <a:uFillTx/>
                <a:ea typeface="SimSun-ExtB" panose="02010609060101010101" charset="-122"/>
                <a:cs typeface="+mj-cs"/>
                <a:sym typeface="宋体" panose="02010600030101010101" pitchFamily="2" charset="-122"/>
              </a:rPr>
              <a:t>,</a:t>
            </a:r>
            <a:r>
              <a:rPr lang="zh-CN" altLang="en-US" sz="3000" b="1">
                <a:latin typeface="宋体" panose="02010600030101010101" pitchFamily="2" charset="-122"/>
                <a:ea typeface="宋体" panose="02010600030101010101" pitchFamily="2" charset="-122"/>
                <a:cs typeface="宋体" panose="02010600030101010101" pitchFamily="2" charset="-122"/>
              </a:rPr>
              <a:t>结合课文第4段内容</a:t>
            </a:r>
            <a:r>
              <a:rPr lang="en-US" altLang="zh-CN" sz="3000" b="1">
                <a:uFillTx/>
                <a:ea typeface="SimSun-ExtB" panose="02010609060101010101" charset="-122"/>
                <a:cs typeface="+mj-cs"/>
                <a:sym typeface="宋体" panose="02010600030101010101" pitchFamily="2" charset="-122"/>
              </a:rPr>
              <a:t>,</a:t>
            </a:r>
            <a:r>
              <a:rPr lang="zh-CN" altLang="en-US" sz="3000" b="1">
                <a:latin typeface="宋体" panose="02010600030101010101" pitchFamily="2" charset="-122"/>
                <a:ea typeface="宋体" panose="02010600030101010101" pitchFamily="2" charset="-122"/>
                <a:cs typeface="宋体" panose="02010600030101010101" pitchFamily="2" charset="-122"/>
              </a:rPr>
              <a:t>从</a:t>
            </a:r>
            <a:r>
              <a:rPr lang="zh-CN" altLang="en-US" sz="3000" b="1">
                <a:solidFill>
                  <a:schemeClr val="tx1"/>
                </a:solidFill>
                <a:uFillTx/>
                <a:latin typeface="Arial" panose="020B0604020202020204" pitchFamily="34" charset="0"/>
                <a:ea typeface="SimSun-ExtB" panose="02010609060101010101" charset="-122"/>
                <a:cs typeface="Arial" panose="020B0604020202020204" pitchFamily="34" charset="0"/>
              </a:rPr>
              <a:t>“</a:t>
            </a:r>
            <a:r>
              <a:rPr lang="zh-CN" altLang="en-US" sz="3000" b="1" u="sng">
                <a:solidFill>
                  <a:schemeClr val="tx1"/>
                </a:solidFill>
                <a:uFillTx/>
                <a:latin typeface="Arial" panose="020B0604020202020204" pitchFamily="34" charset="0"/>
                <a:ea typeface="SimSun-ExtB" panose="02010609060101010101" charset="-122"/>
                <a:cs typeface="Arial" panose="020B0604020202020204" pitchFamily="34" charset="0"/>
              </a:rPr>
              <a:t>荒僻的小胡同</a:t>
            </a:r>
            <a:r>
              <a:rPr lang="zh-CN" altLang="en-US" sz="3000" b="1">
                <a:solidFill>
                  <a:schemeClr val="tx1"/>
                </a:solidFill>
                <a:uFillTx/>
                <a:latin typeface="Arial" panose="020B0604020202020204" pitchFamily="34" charset="0"/>
                <a:ea typeface="SimSun-ExtB" panose="02010609060101010101" charset="-122"/>
                <a:cs typeface="Arial" panose="020B0604020202020204" pitchFamily="34" charset="0"/>
              </a:rPr>
              <a:t>”“</a:t>
            </a:r>
            <a:r>
              <a:rPr lang="zh-CN" altLang="en-US" sz="3000" b="1" u="sng">
                <a:solidFill>
                  <a:schemeClr val="tx1"/>
                </a:solidFill>
                <a:uFillTx/>
                <a:latin typeface="Arial" panose="020B0604020202020204" pitchFamily="34" charset="0"/>
                <a:ea typeface="SimSun-ExtB" panose="02010609060101010101" charset="-122"/>
                <a:cs typeface="Arial" panose="020B0604020202020204" pitchFamily="34" charset="0"/>
              </a:rPr>
              <a:t>破破落落的大院</a:t>
            </a:r>
            <a:r>
              <a:rPr lang="zh-CN" altLang="en-US" sz="3000" b="1">
                <a:solidFill>
                  <a:schemeClr val="tx1"/>
                </a:solidFill>
                <a:uFillTx/>
                <a:latin typeface="Arial" panose="020B0604020202020204" pitchFamily="34" charset="0"/>
                <a:ea typeface="SimSun-ExtB" panose="02010609060101010101" charset="-122"/>
                <a:cs typeface="Arial" panose="020B0604020202020204" pitchFamily="34" charset="0"/>
              </a:rPr>
              <a:t>”“</a:t>
            </a:r>
            <a:r>
              <a:rPr lang="zh-CN" altLang="en-US" sz="3000" b="1" u="sng">
                <a:solidFill>
                  <a:schemeClr val="tx1"/>
                </a:solidFill>
                <a:uFillTx/>
                <a:latin typeface="Arial" panose="020B0604020202020204" pitchFamily="34" charset="0"/>
                <a:ea typeface="SimSun-ExtB" panose="02010609060101010101" charset="-122"/>
                <a:cs typeface="Arial" panose="020B0604020202020204" pitchFamily="34" charset="0"/>
              </a:rPr>
              <a:t>塌败的小屋</a:t>
            </a:r>
            <a:r>
              <a:rPr lang="zh-CN" altLang="en-US" sz="3000" b="1">
                <a:solidFill>
                  <a:schemeClr val="tx1"/>
                </a:solidFill>
                <a:uFillTx/>
                <a:latin typeface="Arial" panose="020B0604020202020204" pitchFamily="34" charset="0"/>
                <a:ea typeface="SimSun-ExtB" panose="02010609060101010101" charset="-122"/>
                <a:cs typeface="Arial" panose="020B0604020202020204" pitchFamily="34" charset="0"/>
              </a:rPr>
              <a:t>”</a:t>
            </a:r>
            <a:r>
              <a:rPr lang="zh-CN" altLang="en-US" sz="3000" b="1">
                <a:latin typeface="宋体" panose="02010600030101010101" pitchFamily="2" charset="-122"/>
                <a:ea typeface="宋体" panose="02010600030101010101" pitchFamily="2" charset="-122"/>
                <a:cs typeface="宋体" panose="02010600030101010101" pitchFamily="2" charset="-122"/>
              </a:rPr>
              <a:t>中</a:t>
            </a:r>
            <a:r>
              <a:rPr lang="en-US" altLang="zh-CN" sz="3000" b="1">
                <a:uFillTx/>
                <a:ea typeface="SimSun-ExtB" panose="02010609060101010101" charset="-122"/>
                <a:cs typeface="+mj-cs"/>
                <a:sym typeface="宋体" panose="02010600030101010101" pitchFamily="2" charset="-122"/>
              </a:rPr>
              <a:t>,</a:t>
            </a:r>
            <a:r>
              <a:rPr lang="zh-CN" altLang="en-US" sz="3000" b="1">
                <a:latin typeface="宋体" panose="02010600030101010101" pitchFamily="2" charset="-122"/>
                <a:ea typeface="宋体" panose="02010600030101010101" pitchFamily="2" charset="-122"/>
                <a:cs typeface="宋体" panose="02010600030101010101" pitchFamily="2" charset="-122"/>
              </a:rPr>
              <a:t>我感受到老王的</a:t>
            </a:r>
            <a:r>
              <a:rPr lang="zh-CN" altLang="en-US" sz="3000" b="1" u="sng">
                <a:latin typeface="宋体" panose="02010600030101010101" pitchFamily="2" charset="-122"/>
                <a:ea typeface="宋体" panose="02010600030101010101" pitchFamily="2" charset="-122"/>
                <a:cs typeface="宋体" panose="02010600030101010101" pitchFamily="2" charset="-122"/>
              </a:rPr>
              <a:t>居住条件很不好</a:t>
            </a:r>
            <a:r>
              <a:rPr lang="en-US" altLang="zh-CN" sz="3000" b="1">
                <a:uFillTx/>
                <a:ea typeface="SimSun-ExtB" panose="02010609060101010101" charset="-122"/>
                <a:cs typeface="+mj-cs"/>
                <a:sym typeface="宋体" panose="02010600030101010101" pitchFamily="2" charset="-122"/>
              </a:rPr>
              <a:t>,</a:t>
            </a:r>
            <a:r>
              <a:rPr lang="zh-CN" altLang="en-US" sz="3000" b="1">
                <a:latin typeface="宋体" panose="02010600030101010101" pitchFamily="2" charset="-122"/>
                <a:ea typeface="宋体" panose="02010600030101010101" pitchFamily="2" charset="-122"/>
                <a:cs typeface="宋体" panose="02010600030101010101" pitchFamily="2" charset="-122"/>
              </a:rPr>
              <a:t>而且这么差的地方也不是他的家</a:t>
            </a:r>
            <a:r>
              <a:rPr lang="en-US" altLang="zh-CN" sz="3000" b="1">
                <a:uFillTx/>
                <a:ea typeface="SimSun-ExtB" panose="02010609060101010101" charset="-122"/>
                <a:cs typeface="+mj-cs"/>
                <a:sym typeface="宋体" panose="02010600030101010101" pitchFamily="2" charset="-122"/>
              </a:rPr>
              <a:t>,</a:t>
            </a:r>
            <a:r>
              <a:rPr lang="zh-CN" altLang="en-US" sz="3000" b="1">
                <a:latin typeface="宋体" panose="02010600030101010101" pitchFamily="2" charset="-122"/>
                <a:ea typeface="宋体" panose="02010600030101010101" pitchFamily="2" charset="-122"/>
                <a:cs typeface="宋体" panose="02010600030101010101" pitchFamily="2" charset="-122"/>
              </a:rPr>
              <a:t>体现出一种没有家的</a:t>
            </a:r>
            <a:r>
              <a:rPr lang="zh-CN" altLang="en-US" sz="3000" b="1" u="sng">
                <a:solidFill>
                  <a:srgbClr val="FF0000"/>
                </a:solidFill>
                <a:latin typeface="宋体" panose="02010600030101010101" pitchFamily="2" charset="-122"/>
                <a:ea typeface="宋体" panose="02010600030101010101" pitchFamily="2" charset="-122"/>
                <a:cs typeface="宋体" panose="02010600030101010101" pitchFamily="2" charset="-122"/>
              </a:rPr>
              <a:t>穷苦</a:t>
            </a:r>
            <a:r>
              <a:rPr lang="zh-CN" altLang="en-US" sz="3000" b="1">
                <a:latin typeface="宋体" panose="02010600030101010101" pitchFamily="2" charset="-122"/>
                <a:ea typeface="宋体" panose="02010600030101010101" pitchFamily="2" charset="-122"/>
                <a:cs typeface="宋体" panose="02010600030101010101" pitchFamily="2" charset="-122"/>
              </a:rPr>
              <a:t>。</a:t>
            </a:r>
            <a:endParaRPr lang="zh-CN" altLang="en-US" sz="3000" b="1">
              <a:latin typeface="宋体" panose="02010600030101010101" pitchFamily="2" charset="-122"/>
              <a:ea typeface="宋体" panose="02010600030101010101" pitchFamily="2" charset="-122"/>
              <a:cs typeface="宋体" panose="02010600030101010101" pitchFamily="2" charset="-122"/>
            </a:endParaRPr>
          </a:p>
        </p:txBody>
      </p:sp>
      <p:grpSp>
        <p:nvGrpSpPr>
          <p:cNvPr id="7" name="组合 6"/>
          <p:cNvGrpSpPr/>
          <p:nvPr/>
        </p:nvGrpSpPr>
        <p:grpSpPr>
          <a:xfrm>
            <a:off x="428564" y="469043"/>
            <a:ext cx="2792615" cy="713740"/>
            <a:chOff x="2371" y="690"/>
            <a:chExt cx="3471" cy="1124"/>
          </a:xfrm>
        </p:grpSpPr>
        <p:sp>
          <p:nvSpPr>
            <p:cNvPr id="8" name="MH_Entry_1"/>
            <p:cNvSpPr>
              <a:spLocks noChangeArrowheads="1"/>
            </p:cNvSpPr>
            <p:nvPr/>
          </p:nvSpPr>
          <p:spPr bwMode="auto">
            <a:xfrm flipH="1">
              <a:off x="2371" y="690"/>
              <a:ext cx="3471" cy="1124"/>
            </a:xfrm>
            <a:prstGeom prst="roundRect">
              <a:avLst>
                <a:gd name="adj" fmla="val 16667"/>
              </a:avLst>
            </a:prstGeom>
            <a:solidFill>
              <a:srgbClr val="DF2938"/>
            </a:solidFill>
            <a:ln>
              <a:noFill/>
            </a:ln>
            <a:extLst>
              <a:ext uri="{91240B29-F687-4F45-9708-019B960494DF}">
                <a14:hiddenLine xmlns:a14="http://schemas.microsoft.com/office/drawing/2010/main" w="12700">
                  <a:solidFill>
                    <a:srgbClr val="000000"/>
                  </a:solidFill>
                  <a:bevel/>
                </a14:hiddenLine>
              </a:ext>
            </a:extLst>
          </p:spPr>
          <p:txBody>
            <a:bodyPr lIns="94531" tIns="47265" rIns="94531" bIns="4726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eaLnBrk="1" hangingPunct="1">
                <a:buFont typeface="Arial" panose="020B0604020202020204" pitchFamily="34" charset="0"/>
                <a:buNone/>
              </a:pPr>
              <a:endParaRPr lang="zh-CN" altLang="en-US" sz="2900">
                <a:sym typeface="Calibri" panose="020F0502020204030204" pitchFamily="34" charset="0"/>
              </a:endParaRPr>
            </a:p>
          </p:txBody>
        </p:sp>
        <p:sp>
          <p:nvSpPr>
            <p:cNvPr id="9" name="TextBox 18"/>
            <p:cNvSpPr txBox="1"/>
            <p:nvPr/>
          </p:nvSpPr>
          <p:spPr>
            <a:xfrm>
              <a:off x="2644" y="741"/>
              <a:ext cx="2895" cy="923"/>
            </a:xfrm>
            <a:prstGeom prst="rect">
              <a:avLst/>
            </a:prstGeom>
            <a:noFill/>
          </p:spPr>
          <p:txBody>
            <a:bodyPr wrap="square" lIns="94531" tIns="47265" rIns="94531" bIns="47265"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sz="3200" b="1" dirty="0">
                  <a:solidFill>
                    <a:schemeClr val="bg1"/>
                  </a:solidFill>
                  <a:latin typeface="思源宋体 CN SemiBold" panose="02020600000000000000" charset="-122"/>
                  <a:ea typeface="思源宋体 CN SemiBold" panose="02020600000000000000" charset="-122"/>
                </a:rPr>
                <a:t>合作探究</a:t>
              </a:r>
              <a:endParaRPr lang="zh-CN" altLang="en-US" sz="3200" b="1" dirty="0">
                <a:solidFill>
                  <a:schemeClr val="bg1"/>
                </a:solidFill>
                <a:latin typeface="思源宋体 CN SemiBold" panose="02020600000000000000" charset="-122"/>
                <a:ea typeface="思源宋体 CN SemiBold" panose="02020600000000000000" charset="-122"/>
              </a:endParaRPr>
            </a:p>
          </p:txBody>
        </p:sp>
      </p:grpSp>
      <p:sp>
        <p:nvSpPr>
          <p:cNvPr id="4" name="文本框 3"/>
          <p:cNvSpPr txBox="1"/>
          <p:nvPr/>
        </p:nvSpPr>
        <p:spPr>
          <a:xfrm>
            <a:off x="343535" y="4586605"/>
            <a:ext cx="11504295" cy="1106805"/>
          </a:xfrm>
          <a:prstGeom prst="rect">
            <a:avLst/>
          </a:prstGeom>
          <a:noFill/>
        </p:spPr>
        <p:txBody>
          <a:bodyPr wrap="square" rtlCol="0" anchor="t">
            <a:spAutoFit/>
          </a:bodyPr>
          <a:p>
            <a:pPr>
              <a:lnSpc>
                <a:spcPct val="110000"/>
              </a:lnSpc>
              <a:spcBef>
                <a:spcPts val="0"/>
              </a:spcBef>
              <a:spcAft>
                <a:spcPts val="0"/>
              </a:spcAft>
            </a:pPr>
            <a:r>
              <a:rPr lang="zh-CN" altLang="en-US" sz="3000" b="1">
                <a:latin typeface="宋体" panose="02010600030101010101" pitchFamily="2" charset="-122"/>
                <a:ea typeface="宋体" panose="02010600030101010101" pitchFamily="2" charset="-122"/>
                <a:cs typeface="宋体" panose="02010600030101010101" pitchFamily="2" charset="-122"/>
              </a:rPr>
              <a:t>我选</a:t>
            </a:r>
            <a:r>
              <a:rPr lang="zh-CN" altLang="en-US" sz="3000" b="1">
                <a:latin typeface="宋体" panose="02010600030101010101" pitchFamily="2" charset="-122"/>
                <a:ea typeface="宋体" panose="02010600030101010101" pitchFamily="2" charset="-122"/>
                <a:cs typeface="宋体" panose="02010600030101010101" pitchFamily="2" charset="-122"/>
                <a:sym typeface="+mn-ea"/>
              </a:rPr>
              <a:t>②</a:t>
            </a:r>
            <a:r>
              <a:rPr lang="en-US" altLang="zh-CN" sz="3000" b="1">
                <a:uFillTx/>
                <a:ea typeface="SimSun-ExtB" panose="02010609060101010101" charset="-122"/>
                <a:cs typeface="+mj-cs"/>
                <a:sym typeface="宋体" panose="02010600030101010101" pitchFamily="2" charset="-122"/>
              </a:rPr>
              <a:t>,</a:t>
            </a:r>
            <a:r>
              <a:rPr lang="zh-CN" altLang="en-US" sz="3000" b="1">
                <a:latin typeface="宋体" panose="02010600030101010101" pitchFamily="2" charset="-122"/>
                <a:ea typeface="宋体" panose="02010600030101010101" pitchFamily="2" charset="-122"/>
                <a:cs typeface="宋体" panose="02010600030101010101" pitchFamily="2" charset="-122"/>
              </a:rPr>
              <a:t>结合课文第</a:t>
            </a:r>
            <a:r>
              <a:rPr lang="en-US" altLang="zh-CN" sz="3000" b="1">
                <a:latin typeface="宋体" panose="02010600030101010101" pitchFamily="2" charset="-122"/>
                <a:ea typeface="宋体" panose="02010600030101010101" pitchFamily="2" charset="-122"/>
                <a:cs typeface="宋体" panose="02010600030101010101" pitchFamily="2" charset="-122"/>
              </a:rPr>
              <a:t>2</a:t>
            </a:r>
            <a:r>
              <a:rPr lang="zh-CN" altLang="en-US" sz="3000" b="1">
                <a:latin typeface="宋体" panose="02010600030101010101" pitchFamily="2" charset="-122"/>
                <a:ea typeface="宋体" panose="02010600030101010101" pitchFamily="2" charset="-122"/>
                <a:cs typeface="宋体" panose="02010600030101010101" pitchFamily="2" charset="-122"/>
              </a:rPr>
              <a:t>段内容</a:t>
            </a:r>
            <a:r>
              <a:rPr lang="en-US" altLang="zh-CN" sz="3000" b="1">
                <a:uFillTx/>
                <a:ea typeface="SimSun-ExtB" panose="02010609060101010101" charset="-122"/>
                <a:cs typeface="+mj-cs"/>
                <a:sym typeface="宋体" panose="02010600030101010101" pitchFamily="2" charset="-122"/>
              </a:rPr>
              <a:t>,</a:t>
            </a:r>
            <a:r>
              <a:rPr lang="zh-CN" altLang="en-US" sz="3000" b="1">
                <a:latin typeface="宋体" panose="02010600030101010101" pitchFamily="2" charset="-122"/>
                <a:ea typeface="宋体" panose="02010600030101010101" pitchFamily="2" charset="-122"/>
                <a:cs typeface="宋体" panose="02010600030101010101" pitchFamily="2" charset="-122"/>
              </a:rPr>
              <a:t>从</a:t>
            </a:r>
            <a:r>
              <a:rPr lang="zh-CN" altLang="en-US" sz="3000" b="1">
                <a:solidFill>
                  <a:schemeClr val="tx1"/>
                </a:solidFill>
                <a:uFillTx/>
                <a:latin typeface="Arial" panose="020B0604020202020204" pitchFamily="34" charset="0"/>
                <a:ea typeface="SimSun-ExtB" panose="02010609060101010101" charset="-122"/>
                <a:cs typeface="Arial" panose="020B0604020202020204" pitchFamily="34" charset="0"/>
              </a:rPr>
              <a:t>“</a:t>
            </a:r>
            <a:r>
              <a:rPr lang="zh-CN" altLang="en-US" sz="3000" b="1" u="sng">
                <a:solidFill>
                  <a:schemeClr val="tx1"/>
                </a:solidFill>
                <a:uFillTx/>
                <a:latin typeface="Arial" panose="020B0604020202020204" pitchFamily="34" charset="0"/>
                <a:ea typeface="SimSun-ExtB" panose="02010609060101010101" charset="-122"/>
                <a:cs typeface="Arial" panose="020B0604020202020204" pitchFamily="34" charset="0"/>
              </a:rPr>
              <a:t>有个哥哥</a:t>
            </a:r>
            <a:r>
              <a:rPr lang="en-US" altLang="zh-CN" sz="3000" b="1">
                <a:uFillTx/>
                <a:ea typeface="SimSun-ExtB" panose="02010609060101010101" charset="-122"/>
                <a:cs typeface="+mj-cs"/>
                <a:sym typeface="宋体" panose="02010600030101010101" pitchFamily="2" charset="-122"/>
              </a:rPr>
              <a:t>,</a:t>
            </a:r>
            <a:r>
              <a:rPr lang="zh-CN" altLang="en-US" sz="3000" b="1" u="sng">
                <a:solidFill>
                  <a:schemeClr val="tx1"/>
                </a:solidFill>
                <a:uFillTx/>
                <a:latin typeface="Arial" panose="020B0604020202020204" pitchFamily="34" charset="0"/>
                <a:ea typeface="SimSun-ExtB" panose="02010609060101010101" charset="-122"/>
                <a:cs typeface="Arial" panose="020B0604020202020204" pitchFamily="34" charset="0"/>
              </a:rPr>
              <a:t>死了</a:t>
            </a:r>
            <a:r>
              <a:rPr lang="zh-CN" altLang="en-US" sz="3000" b="1">
                <a:solidFill>
                  <a:schemeClr val="tx1"/>
                </a:solidFill>
                <a:uFillTx/>
                <a:latin typeface="Arial" panose="020B0604020202020204" pitchFamily="34" charset="0"/>
                <a:ea typeface="SimSun-ExtB" panose="02010609060101010101" charset="-122"/>
                <a:cs typeface="Arial" panose="020B0604020202020204" pitchFamily="34" charset="0"/>
              </a:rPr>
              <a:t>”“</a:t>
            </a:r>
            <a:r>
              <a:rPr lang="zh-CN" altLang="en-US" sz="3000" b="1" u="sng">
                <a:solidFill>
                  <a:schemeClr val="tx1"/>
                </a:solidFill>
                <a:uFillTx/>
                <a:latin typeface="Arial" panose="020B0604020202020204" pitchFamily="34" charset="0"/>
                <a:ea typeface="SimSun-ExtB" panose="02010609060101010101" charset="-122"/>
                <a:cs typeface="Arial" panose="020B0604020202020204" pitchFamily="34" charset="0"/>
              </a:rPr>
              <a:t>有两个侄儿</a:t>
            </a:r>
            <a:r>
              <a:rPr lang="en-US" altLang="zh-CN" sz="3000" b="1">
                <a:uFillTx/>
                <a:ea typeface="SimSun-ExtB" panose="02010609060101010101" charset="-122"/>
                <a:cs typeface="+mj-cs"/>
                <a:sym typeface="宋体" panose="02010600030101010101" pitchFamily="2" charset="-122"/>
              </a:rPr>
              <a:t>,</a:t>
            </a:r>
            <a:r>
              <a:rPr lang="zh-CN" altLang="en-US" sz="3000" b="1" u="sng">
                <a:solidFill>
                  <a:schemeClr val="tx1"/>
                </a:solidFill>
                <a:uFillTx/>
                <a:latin typeface="Arial" panose="020B0604020202020204" pitchFamily="34" charset="0"/>
                <a:ea typeface="SimSun-ExtB" panose="02010609060101010101" charset="-122"/>
                <a:cs typeface="Arial" panose="020B0604020202020204" pitchFamily="34" charset="0"/>
              </a:rPr>
              <a:t>没出息</a:t>
            </a:r>
            <a:r>
              <a:rPr lang="zh-CN" altLang="en-US" sz="3000" b="1">
                <a:solidFill>
                  <a:schemeClr val="tx1"/>
                </a:solidFill>
                <a:uFillTx/>
                <a:latin typeface="Arial" panose="020B0604020202020204" pitchFamily="34" charset="0"/>
                <a:ea typeface="SimSun-ExtB" panose="02010609060101010101" charset="-122"/>
                <a:cs typeface="Arial" panose="020B0604020202020204" pitchFamily="34" charset="0"/>
              </a:rPr>
              <a:t>”</a:t>
            </a:r>
            <a:r>
              <a:rPr lang="zh-CN" altLang="en-US" sz="3000" b="1">
                <a:latin typeface="宋体" panose="02010600030101010101" pitchFamily="2" charset="-122"/>
                <a:ea typeface="宋体" panose="02010600030101010101" pitchFamily="2" charset="-122"/>
                <a:cs typeface="宋体" panose="02010600030101010101" pitchFamily="2" charset="-122"/>
              </a:rPr>
              <a:t>中</a:t>
            </a:r>
            <a:r>
              <a:rPr lang="en-US" altLang="zh-CN" sz="3000" b="1">
                <a:uFillTx/>
                <a:ea typeface="SimSun-ExtB" panose="02010609060101010101" charset="-122"/>
                <a:cs typeface="+mj-cs"/>
                <a:sym typeface="宋体" panose="02010600030101010101" pitchFamily="2" charset="-122"/>
              </a:rPr>
              <a:t>,</a:t>
            </a:r>
            <a:r>
              <a:rPr lang="zh-CN" altLang="en-US" sz="3000" b="1">
                <a:latin typeface="宋体" panose="02010600030101010101" pitchFamily="2" charset="-122"/>
                <a:ea typeface="宋体" panose="02010600030101010101" pitchFamily="2" charset="-122"/>
                <a:cs typeface="宋体" panose="02010600030101010101" pitchFamily="2" charset="-122"/>
              </a:rPr>
              <a:t>我感受到</a:t>
            </a:r>
            <a:r>
              <a:rPr lang="zh-CN" altLang="en-US" sz="3000" b="1" u="sng">
                <a:latin typeface="宋体" panose="02010600030101010101" pitchFamily="2" charset="-122"/>
                <a:ea typeface="宋体" panose="02010600030101010101" pitchFamily="2" charset="-122"/>
                <a:cs typeface="宋体" panose="02010600030101010101" pitchFamily="2" charset="-122"/>
              </a:rPr>
              <a:t>老王的</a:t>
            </a:r>
            <a:r>
              <a:rPr lang="zh-CN" altLang="en-US" sz="3000" b="1" u="sng">
                <a:solidFill>
                  <a:srgbClr val="FF0000"/>
                </a:solidFill>
                <a:uFillTx/>
                <a:ea typeface="SimSun-ExtB" panose="02010609060101010101" charset="-122"/>
                <a:cs typeface="+mj-cs"/>
                <a:sym typeface="宋体" panose="02010600030101010101" pitchFamily="2" charset="-122"/>
              </a:rPr>
              <a:t>孤独无亲</a:t>
            </a:r>
            <a:r>
              <a:rPr lang="en-US" altLang="zh-CN" sz="3000" b="1">
                <a:uFillTx/>
                <a:ea typeface="SimSun-ExtB" panose="02010609060101010101" charset="-122"/>
                <a:cs typeface="+mj-cs"/>
                <a:sym typeface="宋体" panose="02010600030101010101" pitchFamily="2" charset="-122"/>
              </a:rPr>
              <a:t>,</a:t>
            </a:r>
            <a:r>
              <a:rPr lang="zh-CN" altLang="en-US" sz="3000" b="1">
                <a:uFillTx/>
                <a:ea typeface="SimSun-ExtB" panose="02010609060101010101" charset="-122"/>
                <a:cs typeface="+mj-cs"/>
                <a:sym typeface="宋体" panose="02010600030101010101" pitchFamily="2" charset="-122"/>
              </a:rPr>
              <a:t>感受到他</a:t>
            </a:r>
            <a:r>
              <a:rPr lang="zh-CN" altLang="en-US" sz="3000" b="1" u="sng">
                <a:solidFill>
                  <a:srgbClr val="FF0000"/>
                </a:solidFill>
                <a:uFillTx/>
                <a:ea typeface="SimSun-ExtB" panose="02010609060101010101" charset="-122"/>
                <a:cs typeface="+mj-cs"/>
                <a:sym typeface="宋体" panose="02010600030101010101" pitchFamily="2" charset="-122"/>
              </a:rPr>
              <a:t>命运的不幸</a:t>
            </a:r>
            <a:r>
              <a:rPr lang="zh-CN" altLang="en-US" sz="3000" b="1">
                <a:latin typeface="宋体" panose="02010600030101010101" pitchFamily="2" charset="-122"/>
                <a:ea typeface="宋体" panose="02010600030101010101" pitchFamily="2" charset="-122"/>
                <a:cs typeface="宋体" panose="02010600030101010101" pitchFamily="2" charset="-122"/>
              </a:rPr>
              <a:t>。</a:t>
            </a:r>
            <a:endParaRPr lang="zh-CN" altLang="en-US" sz="3000" b="1">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4" name="文本框 3"/>
          <p:cNvSpPr txBox="1"/>
          <p:nvPr/>
        </p:nvSpPr>
        <p:spPr>
          <a:xfrm>
            <a:off x="501015" y="691515"/>
            <a:ext cx="11504295" cy="1614805"/>
          </a:xfrm>
          <a:prstGeom prst="rect">
            <a:avLst/>
          </a:prstGeom>
          <a:noFill/>
        </p:spPr>
        <p:txBody>
          <a:bodyPr wrap="square" rtlCol="0" anchor="t">
            <a:spAutoFit/>
          </a:bodyPr>
          <a:p>
            <a:pPr>
              <a:lnSpc>
                <a:spcPct val="110000"/>
              </a:lnSpc>
              <a:spcBef>
                <a:spcPts val="0"/>
              </a:spcBef>
              <a:spcAft>
                <a:spcPts val="0"/>
              </a:spcAft>
            </a:pPr>
            <a:r>
              <a:rPr lang="zh-CN" altLang="en-US" sz="3000" b="1">
                <a:latin typeface="宋体" panose="02010600030101010101" pitchFamily="2" charset="-122"/>
                <a:ea typeface="宋体" panose="02010600030101010101" pitchFamily="2" charset="-122"/>
                <a:cs typeface="宋体" panose="02010600030101010101" pitchFamily="2" charset="-122"/>
              </a:rPr>
              <a:t>我选</a:t>
            </a:r>
            <a:r>
              <a:rPr lang="zh-CN" altLang="en-US" sz="3000" b="1">
                <a:latin typeface="宋体" panose="02010600030101010101" pitchFamily="2" charset="-122"/>
                <a:ea typeface="宋体" panose="02010600030101010101" pitchFamily="2" charset="-122"/>
                <a:cs typeface="宋体" panose="02010600030101010101" pitchFamily="2" charset="-122"/>
                <a:sym typeface="+mn-ea"/>
              </a:rPr>
              <a:t>③④</a:t>
            </a:r>
            <a:r>
              <a:rPr lang="en-US" altLang="zh-CN" sz="3000" b="1">
                <a:uFillTx/>
                <a:ea typeface="SimSun-ExtB" panose="02010609060101010101" charset="-122"/>
                <a:cs typeface="+mj-cs"/>
                <a:sym typeface="宋体" panose="02010600030101010101" pitchFamily="2" charset="-122"/>
              </a:rPr>
              <a:t>,</a:t>
            </a:r>
            <a:r>
              <a:rPr lang="zh-CN" altLang="en-US" sz="3000" b="1">
                <a:latin typeface="宋体" panose="02010600030101010101" pitchFamily="2" charset="-122"/>
                <a:ea typeface="宋体" panose="02010600030101010101" pitchFamily="2" charset="-122"/>
                <a:cs typeface="宋体" panose="02010600030101010101" pitchFamily="2" charset="-122"/>
              </a:rPr>
              <a:t>结合课文第</a:t>
            </a:r>
            <a:r>
              <a:rPr lang="en-US" altLang="zh-CN" sz="3000" b="1">
                <a:latin typeface="宋体" panose="02010600030101010101" pitchFamily="2" charset="-122"/>
                <a:ea typeface="宋体" panose="02010600030101010101" pitchFamily="2" charset="-122"/>
                <a:cs typeface="宋体" panose="02010600030101010101" pitchFamily="2" charset="-122"/>
              </a:rPr>
              <a:t>1</a:t>
            </a:r>
            <a:r>
              <a:rPr lang="zh-CN" altLang="en-US" sz="3000" b="1">
                <a:latin typeface="宋体" panose="02010600030101010101" pitchFamily="2" charset="-122"/>
                <a:ea typeface="宋体" panose="02010600030101010101" pitchFamily="2" charset="-122"/>
                <a:cs typeface="宋体" panose="02010600030101010101" pitchFamily="2" charset="-122"/>
              </a:rPr>
              <a:t>、</a:t>
            </a:r>
            <a:r>
              <a:rPr lang="en-US" altLang="zh-CN" sz="3000" b="1">
                <a:latin typeface="宋体" panose="02010600030101010101" pitchFamily="2" charset="-122"/>
                <a:ea typeface="宋体" panose="02010600030101010101" pitchFamily="2" charset="-122"/>
                <a:cs typeface="宋体" panose="02010600030101010101" pitchFamily="2" charset="-122"/>
              </a:rPr>
              <a:t>5</a:t>
            </a:r>
            <a:r>
              <a:rPr lang="zh-CN" altLang="en-US" sz="3000" b="1">
                <a:latin typeface="宋体" panose="02010600030101010101" pitchFamily="2" charset="-122"/>
                <a:ea typeface="宋体" panose="02010600030101010101" pitchFamily="2" charset="-122"/>
                <a:cs typeface="宋体" panose="02010600030101010101" pitchFamily="2" charset="-122"/>
              </a:rPr>
              <a:t>段内容</a:t>
            </a:r>
            <a:r>
              <a:rPr lang="en-US" altLang="zh-CN" sz="3000" b="1">
                <a:uFillTx/>
                <a:ea typeface="SimSun-ExtB" panose="02010609060101010101" charset="-122"/>
                <a:cs typeface="+mj-cs"/>
                <a:sym typeface="宋体" panose="02010600030101010101" pitchFamily="2" charset="-122"/>
              </a:rPr>
              <a:t>,</a:t>
            </a:r>
            <a:r>
              <a:rPr lang="zh-CN" altLang="en-US" sz="3000" b="1">
                <a:latin typeface="宋体" panose="02010600030101010101" pitchFamily="2" charset="-122"/>
                <a:ea typeface="宋体" panose="02010600030101010101" pitchFamily="2" charset="-122"/>
                <a:cs typeface="宋体" panose="02010600030101010101" pitchFamily="2" charset="-122"/>
              </a:rPr>
              <a:t>从</a:t>
            </a:r>
            <a:r>
              <a:rPr lang="zh-CN" altLang="en-US" sz="3000" b="1">
                <a:solidFill>
                  <a:schemeClr val="tx1"/>
                </a:solidFill>
                <a:uFillTx/>
                <a:latin typeface="Arial" panose="020B0604020202020204" pitchFamily="34" charset="0"/>
                <a:ea typeface="SimSun-ExtB" panose="02010609060101010101" charset="-122"/>
                <a:cs typeface="Arial" panose="020B0604020202020204" pitchFamily="34" charset="0"/>
              </a:rPr>
              <a:t>“</a:t>
            </a:r>
            <a:r>
              <a:rPr lang="zh-CN" altLang="en-US" sz="3000" b="1" u="sng">
                <a:solidFill>
                  <a:schemeClr val="tx1"/>
                </a:solidFill>
                <a:uFillTx/>
                <a:latin typeface="Arial" panose="020B0604020202020204" pitchFamily="34" charset="0"/>
                <a:ea typeface="SimSun-ExtB" panose="02010609060101010101" charset="-122"/>
                <a:cs typeface="Arial" panose="020B0604020202020204" pitchFamily="34" charset="0"/>
              </a:rPr>
              <a:t>常坐老王的三轮</a:t>
            </a:r>
            <a:r>
              <a:rPr lang="zh-CN" altLang="en-US" sz="3000" b="1">
                <a:solidFill>
                  <a:schemeClr val="tx1"/>
                </a:solidFill>
                <a:uFillTx/>
                <a:latin typeface="Arial" panose="020B0604020202020204" pitchFamily="34" charset="0"/>
                <a:ea typeface="SimSun-ExtB" panose="02010609060101010101" charset="-122"/>
                <a:cs typeface="Arial" panose="020B0604020202020204" pitchFamily="34" charset="0"/>
              </a:rPr>
              <a:t>”“</a:t>
            </a:r>
            <a:r>
              <a:rPr lang="zh-CN" altLang="en-US" sz="3000" b="1" u="sng">
                <a:solidFill>
                  <a:schemeClr val="tx1"/>
                </a:solidFill>
                <a:uFillTx/>
                <a:latin typeface="Arial" panose="020B0604020202020204" pitchFamily="34" charset="0"/>
                <a:ea typeface="SimSun-ExtB" panose="02010609060101010101" charset="-122"/>
                <a:cs typeface="Arial" panose="020B0604020202020204" pitchFamily="34" charset="0"/>
              </a:rPr>
              <a:t>车费减半</a:t>
            </a:r>
            <a:r>
              <a:rPr lang="zh-CN" altLang="en-US" sz="3000" b="1">
                <a:solidFill>
                  <a:schemeClr val="tx1"/>
                </a:solidFill>
                <a:uFillTx/>
                <a:latin typeface="Arial" panose="020B0604020202020204" pitchFamily="34" charset="0"/>
                <a:ea typeface="SimSun-ExtB" panose="02010609060101010101" charset="-122"/>
                <a:cs typeface="Arial" panose="020B0604020202020204" pitchFamily="34" charset="0"/>
              </a:rPr>
              <a:t>”</a:t>
            </a:r>
            <a:endParaRPr lang="zh-CN" altLang="en-US" sz="3000" b="1">
              <a:solidFill>
                <a:schemeClr val="tx1"/>
              </a:solidFill>
              <a:uFillTx/>
              <a:latin typeface="Arial" panose="020B0604020202020204" pitchFamily="34" charset="0"/>
              <a:ea typeface="SimSun-ExtB" panose="02010609060101010101" charset="-122"/>
              <a:cs typeface="Arial" panose="020B0604020202020204" pitchFamily="34" charset="0"/>
            </a:endParaRPr>
          </a:p>
          <a:p>
            <a:pPr>
              <a:lnSpc>
                <a:spcPct val="110000"/>
              </a:lnSpc>
              <a:spcBef>
                <a:spcPts val="0"/>
              </a:spcBef>
              <a:spcAft>
                <a:spcPts val="0"/>
              </a:spcAft>
            </a:pPr>
            <a:r>
              <a:rPr lang="zh-CN" altLang="en-US" sz="3000" b="1">
                <a:uFillTx/>
                <a:latin typeface="Arial" panose="020B0604020202020204" pitchFamily="34" charset="0"/>
                <a:ea typeface="SimSun-ExtB" panose="02010609060101010101" charset="-122"/>
                <a:cs typeface="Arial" panose="020B0604020202020204" pitchFamily="34" charset="0"/>
                <a:sym typeface="+mn-ea"/>
              </a:rPr>
              <a:t>“</a:t>
            </a:r>
            <a:r>
              <a:rPr lang="zh-CN" altLang="en-US" sz="3000" b="1" u="sng">
                <a:uFillTx/>
                <a:latin typeface="Arial" panose="020B0604020202020204" pitchFamily="34" charset="0"/>
                <a:ea typeface="SimSun-ExtB" panose="02010609060101010101" charset="-122"/>
                <a:cs typeface="Arial" panose="020B0604020202020204" pitchFamily="34" charset="0"/>
                <a:sym typeface="+mn-ea"/>
              </a:rPr>
              <a:t>当然不要</a:t>
            </a:r>
            <a:r>
              <a:rPr lang="zh-CN" altLang="en-US" sz="3000" b="1">
                <a:uFillTx/>
                <a:latin typeface="Arial" panose="020B0604020202020204" pitchFamily="34" charset="0"/>
                <a:ea typeface="SimSun-ExtB" panose="02010609060101010101" charset="-122"/>
                <a:cs typeface="Arial" panose="020B0604020202020204" pitchFamily="34" charset="0"/>
                <a:sym typeface="+mn-ea"/>
              </a:rPr>
              <a:t>”</a:t>
            </a:r>
            <a:r>
              <a:rPr lang="zh-CN" altLang="en-US" sz="3000" b="1">
                <a:latin typeface="宋体" panose="02010600030101010101" pitchFamily="2" charset="-122"/>
                <a:ea typeface="宋体" panose="02010600030101010101" pitchFamily="2" charset="-122"/>
                <a:cs typeface="宋体" panose="02010600030101010101" pitchFamily="2" charset="-122"/>
              </a:rPr>
              <a:t>中</a:t>
            </a:r>
            <a:r>
              <a:rPr lang="en-US" altLang="zh-CN" sz="3000" b="1">
                <a:uFillTx/>
                <a:ea typeface="SimSun-ExtB" panose="02010609060101010101" charset="-122"/>
                <a:cs typeface="+mj-cs"/>
                <a:sym typeface="宋体" panose="02010600030101010101" pitchFamily="2" charset="-122"/>
              </a:rPr>
              <a:t>,</a:t>
            </a:r>
            <a:r>
              <a:rPr lang="zh-CN" altLang="en-US" sz="3000" b="1">
                <a:latin typeface="宋体" panose="02010600030101010101" pitchFamily="2" charset="-122"/>
                <a:ea typeface="宋体" panose="02010600030101010101" pitchFamily="2" charset="-122"/>
                <a:cs typeface="宋体" panose="02010600030101010101" pitchFamily="2" charset="-122"/>
              </a:rPr>
              <a:t>我感受到</a:t>
            </a:r>
            <a:r>
              <a:rPr lang="zh-CN" altLang="en-US" sz="3000" b="1" u="sng">
                <a:latin typeface="宋体" panose="02010600030101010101" pitchFamily="2" charset="-122"/>
                <a:ea typeface="宋体" panose="02010600030101010101" pitchFamily="2" charset="-122"/>
                <a:cs typeface="宋体" panose="02010600030101010101" pitchFamily="2" charset="-122"/>
              </a:rPr>
              <a:t>老王</a:t>
            </a:r>
            <a:r>
              <a:rPr lang="zh-CN" altLang="en-US" sz="3000" b="1" u="sng">
                <a:solidFill>
                  <a:srgbClr val="FF0000"/>
                </a:solidFill>
                <a:latin typeface="宋体" panose="02010600030101010101" pitchFamily="2" charset="-122"/>
                <a:ea typeface="宋体" panose="02010600030101010101" pitchFamily="2" charset="-122"/>
                <a:cs typeface="宋体" panose="02010600030101010101" pitchFamily="2" charset="-122"/>
              </a:rPr>
              <a:t>渴望得到一种平等的尊重</a:t>
            </a:r>
            <a:r>
              <a:rPr lang="en-US" altLang="zh-CN" sz="3000" b="1">
                <a:uFillTx/>
                <a:ea typeface="SimSun-ExtB" panose="02010609060101010101" charset="-122"/>
                <a:cs typeface="+mj-cs"/>
                <a:sym typeface="宋体" panose="02010600030101010101" pitchFamily="2" charset="-122"/>
              </a:rPr>
              <a:t>,</a:t>
            </a:r>
            <a:r>
              <a:rPr lang="zh-CN" altLang="en-US" sz="3000" b="1">
                <a:uFillTx/>
                <a:ea typeface="SimSun-ExtB" panose="02010609060101010101" charset="-122"/>
                <a:cs typeface="+mj-cs"/>
                <a:sym typeface="宋体" panose="02010600030101010101" pitchFamily="2" charset="-122"/>
              </a:rPr>
              <a:t>而作者确实要比别人尊重他</a:t>
            </a:r>
            <a:r>
              <a:rPr lang="en-US" altLang="zh-CN" sz="3000" b="1">
                <a:uFillTx/>
                <a:ea typeface="SimSun-ExtB" panose="02010609060101010101" charset="-122"/>
                <a:cs typeface="+mj-cs"/>
                <a:sym typeface="宋体" panose="02010600030101010101" pitchFamily="2" charset="-122"/>
              </a:rPr>
              <a:t>,</a:t>
            </a:r>
            <a:r>
              <a:rPr lang="zh-CN" altLang="en-US" sz="3000" b="1">
                <a:uFillTx/>
                <a:ea typeface="SimSun-ExtB" panose="02010609060101010101" charset="-122"/>
                <a:cs typeface="+mj-cs"/>
                <a:sym typeface="宋体" panose="02010600030101010101" pitchFamily="2" charset="-122"/>
              </a:rPr>
              <a:t>但是也不完全平等</a:t>
            </a:r>
            <a:r>
              <a:rPr lang="zh-CN" altLang="en-US" sz="3000" b="1">
                <a:latin typeface="宋体" panose="02010600030101010101" pitchFamily="2" charset="-122"/>
                <a:ea typeface="宋体" panose="02010600030101010101" pitchFamily="2" charset="-122"/>
                <a:cs typeface="宋体" panose="02010600030101010101" pitchFamily="2" charset="-122"/>
              </a:rPr>
              <a:t>。</a:t>
            </a:r>
            <a:endParaRPr lang="zh-CN" altLang="en-US" sz="3000" b="1">
              <a:latin typeface="宋体" panose="02010600030101010101" pitchFamily="2" charset="-122"/>
              <a:ea typeface="宋体" panose="02010600030101010101" pitchFamily="2" charset="-122"/>
              <a:cs typeface="宋体" panose="02010600030101010101" pitchFamily="2" charset="-122"/>
            </a:endParaRPr>
          </a:p>
        </p:txBody>
      </p:sp>
      <p:sp>
        <p:nvSpPr>
          <p:cNvPr id="7" name="文本框 6"/>
          <p:cNvSpPr txBox="1"/>
          <p:nvPr/>
        </p:nvSpPr>
        <p:spPr>
          <a:xfrm>
            <a:off x="501015" y="2725420"/>
            <a:ext cx="11504295" cy="1106805"/>
          </a:xfrm>
          <a:prstGeom prst="rect">
            <a:avLst/>
          </a:prstGeom>
          <a:noFill/>
        </p:spPr>
        <p:txBody>
          <a:bodyPr wrap="square" rtlCol="0" anchor="t">
            <a:spAutoFit/>
          </a:bodyPr>
          <a:p>
            <a:pPr>
              <a:lnSpc>
                <a:spcPct val="110000"/>
              </a:lnSpc>
              <a:spcBef>
                <a:spcPts val="0"/>
              </a:spcBef>
              <a:spcAft>
                <a:spcPts val="0"/>
              </a:spcAft>
            </a:pPr>
            <a:r>
              <a:rPr lang="zh-CN" altLang="en-US" sz="3000" b="1">
                <a:latin typeface="宋体" panose="02010600030101010101" pitchFamily="2" charset="-122"/>
                <a:ea typeface="宋体" panose="02010600030101010101" pitchFamily="2" charset="-122"/>
                <a:cs typeface="宋体" panose="02010600030101010101" pitchFamily="2" charset="-122"/>
              </a:rPr>
              <a:t>我选</a:t>
            </a:r>
            <a:r>
              <a:rPr lang="zh-CN" altLang="en-US" sz="3000" b="1">
                <a:latin typeface="宋体" panose="02010600030101010101" pitchFamily="2" charset="-122"/>
                <a:ea typeface="宋体" panose="02010600030101010101" pitchFamily="2" charset="-122"/>
                <a:cs typeface="宋体" panose="02010600030101010101" pitchFamily="2" charset="-122"/>
                <a:sym typeface="+mn-ea"/>
              </a:rPr>
              <a:t>⑤</a:t>
            </a:r>
            <a:r>
              <a:rPr lang="en-US" altLang="zh-CN" sz="3000" b="1">
                <a:uFillTx/>
                <a:ea typeface="SimSun-ExtB" panose="02010609060101010101" charset="-122"/>
                <a:cs typeface="+mj-cs"/>
                <a:sym typeface="宋体" panose="02010600030101010101" pitchFamily="2" charset="-122"/>
              </a:rPr>
              <a:t>,</a:t>
            </a:r>
            <a:r>
              <a:rPr lang="zh-CN" altLang="en-US" sz="3000" b="1">
                <a:latin typeface="宋体" panose="02010600030101010101" pitchFamily="2" charset="-122"/>
                <a:ea typeface="宋体" panose="02010600030101010101" pitchFamily="2" charset="-122"/>
                <a:cs typeface="宋体" panose="02010600030101010101" pitchFamily="2" charset="-122"/>
              </a:rPr>
              <a:t>结合课文第</a:t>
            </a:r>
            <a:r>
              <a:rPr lang="en-US" altLang="zh-CN" sz="3000" b="1">
                <a:latin typeface="宋体" panose="02010600030101010101" pitchFamily="2" charset="-122"/>
                <a:ea typeface="宋体" panose="02010600030101010101" pitchFamily="2" charset="-122"/>
                <a:cs typeface="宋体" panose="02010600030101010101" pitchFamily="2" charset="-122"/>
              </a:rPr>
              <a:t>6</a:t>
            </a:r>
            <a:r>
              <a:rPr lang="zh-CN" altLang="en-US" sz="3000" b="1">
                <a:latin typeface="宋体" panose="02010600030101010101" pitchFamily="2" charset="-122"/>
                <a:ea typeface="宋体" panose="02010600030101010101" pitchFamily="2" charset="-122"/>
                <a:cs typeface="宋体" panose="02010600030101010101" pitchFamily="2" charset="-122"/>
              </a:rPr>
              <a:t>段内容和老王送香油鸡蛋的片段</a:t>
            </a:r>
            <a:r>
              <a:rPr lang="en-US" altLang="zh-CN" sz="3000" b="1">
                <a:uFillTx/>
                <a:ea typeface="SimSun-ExtB" panose="02010609060101010101" charset="-122"/>
                <a:cs typeface="+mj-cs"/>
                <a:sym typeface="宋体" panose="02010600030101010101" pitchFamily="2" charset="-122"/>
              </a:rPr>
              <a:t>,</a:t>
            </a:r>
            <a:r>
              <a:rPr lang="zh-CN" altLang="en-US" sz="3000" b="1">
                <a:latin typeface="宋体" panose="02010600030101010101" pitchFamily="2" charset="-122"/>
                <a:ea typeface="宋体" panose="02010600030101010101" pitchFamily="2" charset="-122"/>
                <a:cs typeface="宋体" panose="02010600030101010101" pitchFamily="2" charset="-122"/>
              </a:rPr>
              <a:t>从</a:t>
            </a:r>
            <a:r>
              <a:rPr lang="zh-CN" altLang="en-US" sz="3000" b="1">
                <a:solidFill>
                  <a:schemeClr val="tx1"/>
                </a:solidFill>
                <a:uFillTx/>
                <a:latin typeface="Arial" panose="020B0604020202020204" pitchFamily="34" charset="0"/>
                <a:ea typeface="SimSun-ExtB" panose="02010609060101010101" charset="-122"/>
                <a:cs typeface="Arial" panose="020B0604020202020204" pitchFamily="34" charset="0"/>
              </a:rPr>
              <a:t>“</a:t>
            </a:r>
            <a:r>
              <a:rPr lang="zh-CN" altLang="en-US" sz="3000" b="1" u="sng">
                <a:solidFill>
                  <a:schemeClr val="tx1"/>
                </a:solidFill>
                <a:uFillTx/>
                <a:latin typeface="Arial" panose="020B0604020202020204" pitchFamily="34" charset="0"/>
                <a:ea typeface="SimSun-ExtB" panose="02010609060101010101" charset="-122"/>
                <a:cs typeface="Arial" panose="020B0604020202020204" pitchFamily="34" charset="0"/>
              </a:rPr>
              <a:t>我一定要给他钱</a:t>
            </a:r>
            <a:r>
              <a:rPr lang="zh-CN" altLang="en-US" sz="3000" b="1">
                <a:solidFill>
                  <a:schemeClr val="tx1"/>
                </a:solidFill>
                <a:uFillTx/>
                <a:latin typeface="Arial" panose="020B0604020202020204" pitchFamily="34" charset="0"/>
                <a:ea typeface="SimSun-ExtB" panose="02010609060101010101" charset="-122"/>
                <a:cs typeface="Arial" panose="020B0604020202020204" pitchFamily="34" charset="0"/>
              </a:rPr>
              <a:t>”</a:t>
            </a:r>
            <a:r>
              <a:rPr lang="zh-CN" altLang="en-US" sz="3000" b="1">
                <a:uFillTx/>
                <a:latin typeface="Arial" panose="020B0604020202020204" pitchFamily="34" charset="0"/>
                <a:ea typeface="SimSun-ExtB" panose="02010609060101010101" charset="-122"/>
                <a:cs typeface="Arial" panose="020B0604020202020204" pitchFamily="34" charset="0"/>
                <a:sym typeface="+mn-ea"/>
              </a:rPr>
              <a:t>“</a:t>
            </a:r>
            <a:r>
              <a:rPr lang="zh-CN" altLang="en-US" sz="3000" b="1" u="sng">
                <a:uFillTx/>
                <a:latin typeface="Arial" panose="020B0604020202020204" pitchFamily="34" charset="0"/>
                <a:ea typeface="SimSun-ExtB" panose="02010609060101010101" charset="-122"/>
                <a:cs typeface="Arial" panose="020B0604020202020204" pitchFamily="34" charset="0"/>
                <a:sym typeface="+mn-ea"/>
              </a:rPr>
              <a:t>我不是要钱</a:t>
            </a:r>
            <a:r>
              <a:rPr lang="zh-CN" altLang="en-US" sz="3000" b="1">
                <a:uFillTx/>
                <a:latin typeface="Arial" panose="020B0604020202020204" pitchFamily="34" charset="0"/>
                <a:ea typeface="SimSun-ExtB" panose="02010609060101010101" charset="-122"/>
                <a:cs typeface="Arial" panose="020B0604020202020204" pitchFamily="34" charset="0"/>
                <a:sym typeface="+mn-ea"/>
              </a:rPr>
              <a:t>”</a:t>
            </a:r>
            <a:r>
              <a:rPr lang="zh-CN" altLang="en-US" sz="3000" b="1">
                <a:latin typeface="宋体" panose="02010600030101010101" pitchFamily="2" charset="-122"/>
                <a:ea typeface="宋体" panose="02010600030101010101" pitchFamily="2" charset="-122"/>
                <a:cs typeface="宋体" panose="02010600030101010101" pitchFamily="2" charset="-122"/>
              </a:rPr>
              <a:t>中</a:t>
            </a:r>
            <a:r>
              <a:rPr lang="en-US" altLang="zh-CN" sz="3000" b="1">
                <a:uFillTx/>
                <a:ea typeface="SimSun-ExtB" panose="02010609060101010101" charset="-122"/>
                <a:cs typeface="+mj-cs"/>
                <a:sym typeface="宋体" panose="02010600030101010101" pitchFamily="2" charset="-122"/>
              </a:rPr>
              <a:t>,</a:t>
            </a:r>
            <a:r>
              <a:rPr lang="zh-CN" altLang="en-US" sz="3000" b="1">
                <a:latin typeface="宋体" panose="02010600030101010101" pitchFamily="2" charset="-122"/>
                <a:ea typeface="宋体" panose="02010600030101010101" pitchFamily="2" charset="-122"/>
                <a:cs typeface="宋体" panose="02010600030101010101" pitchFamily="2" charset="-122"/>
              </a:rPr>
              <a:t>我感受到</a:t>
            </a:r>
            <a:r>
              <a:rPr lang="zh-CN" altLang="en-US" sz="3000" b="1" u="sng">
                <a:latin typeface="宋体" panose="02010600030101010101" pitchFamily="2" charset="-122"/>
                <a:ea typeface="宋体" panose="02010600030101010101" pitchFamily="2" charset="-122"/>
                <a:cs typeface="宋体" panose="02010600030101010101" pitchFamily="2" charset="-122"/>
              </a:rPr>
              <a:t>作者对老王的</a:t>
            </a:r>
            <a:r>
              <a:rPr lang="zh-CN" altLang="en-US" sz="3000" b="1" u="sng">
                <a:solidFill>
                  <a:srgbClr val="FF0000"/>
                </a:solidFill>
                <a:latin typeface="宋体" panose="02010600030101010101" pitchFamily="2" charset="-122"/>
                <a:ea typeface="宋体" panose="02010600030101010101" pitchFamily="2" charset="-122"/>
                <a:cs typeface="宋体" panose="02010600030101010101" pitchFamily="2" charset="-122"/>
              </a:rPr>
              <a:t>同情</a:t>
            </a:r>
            <a:r>
              <a:rPr lang="zh-CN" altLang="en-US" sz="3000" b="1">
                <a:latin typeface="宋体" panose="02010600030101010101" pitchFamily="2" charset="-122"/>
                <a:ea typeface="宋体" panose="02010600030101010101" pitchFamily="2" charset="-122"/>
                <a:cs typeface="宋体" panose="02010600030101010101" pitchFamily="2" charset="-122"/>
              </a:rPr>
              <a:t>。</a:t>
            </a:r>
            <a:endParaRPr lang="zh-CN" altLang="en-US" sz="3000" b="1">
              <a:latin typeface="宋体" panose="02010600030101010101" pitchFamily="2" charset="-122"/>
              <a:ea typeface="宋体" panose="02010600030101010101" pitchFamily="2" charset="-122"/>
              <a:cs typeface="宋体" panose="02010600030101010101" pitchFamily="2" charset="-122"/>
            </a:endParaRPr>
          </a:p>
        </p:txBody>
      </p:sp>
      <p:sp>
        <p:nvSpPr>
          <p:cNvPr id="8" name="文本框 7"/>
          <p:cNvSpPr txBox="1"/>
          <p:nvPr/>
        </p:nvSpPr>
        <p:spPr>
          <a:xfrm>
            <a:off x="501015" y="4333240"/>
            <a:ext cx="11504295" cy="1106805"/>
          </a:xfrm>
          <a:prstGeom prst="rect">
            <a:avLst/>
          </a:prstGeom>
          <a:noFill/>
        </p:spPr>
        <p:txBody>
          <a:bodyPr wrap="square" rtlCol="0" anchor="t">
            <a:spAutoFit/>
          </a:bodyPr>
          <a:p>
            <a:pPr>
              <a:lnSpc>
                <a:spcPct val="110000"/>
              </a:lnSpc>
              <a:spcBef>
                <a:spcPts val="0"/>
              </a:spcBef>
              <a:spcAft>
                <a:spcPts val="0"/>
              </a:spcAft>
            </a:pPr>
            <a:r>
              <a:rPr lang="zh-CN" altLang="en-US" sz="3000" b="1">
                <a:latin typeface="宋体" panose="02010600030101010101" pitchFamily="2" charset="-122"/>
                <a:ea typeface="宋体" panose="02010600030101010101" pitchFamily="2" charset="-122"/>
                <a:cs typeface="宋体" panose="02010600030101010101" pitchFamily="2" charset="-122"/>
              </a:rPr>
              <a:t>我选</a:t>
            </a:r>
            <a:r>
              <a:rPr lang="zh-CN" altLang="en-US" sz="3000" b="1">
                <a:latin typeface="宋体" panose="02010600030101010101" pitchFamily="2" charset="-122"/>
                <a:ea typeface="宋体" panose="02010600030101010101" pitchFamily="2" charset="-122"/>
                <a:cs typeface="宋体" panose="02010600030101010101" pitchFamily="2" charset="-122"/>
                <a:sym typeface="+mn-ea"/>
              </a:rPr>
              <a:t>⑥</a:t>
            </a:r>
            <a:r>
              <a:rPr lang="en-US" altLang="zh-CN" sz="3000" b="1">
                <a:uFillTx/>
                <a:ea typeface="SimSun-ExtB" panose="02010609060101010101" charset="-122"/>
                <a:cs typeface="+mj-cs"/>
                <a:sym typeface="宋体" panose="02010600030101010101" pitchFamily="2" charset="-122"/>
              </a:rPr>
              <a:t>,</a:t>
            </a:r>
            <a:r>
              <a:rPr lang="zh-CN" altLang="en-US" sz="3000" b="1">
                <a:latin typeface="宋体" panose="02010600030101010101" pitchFamily="2" charset="-122"/>
                <a:ea typeface="宋体" panose="02010600030101010101" pitchFamily="2" charset="-122"/>
                <a:cs typeface="宋体" panose="02010600030101010101" pitchFamily="2" charset="-122"/>
              </a:rPr>
              <a:t>结合课文结尾</a:t>
            </a:r>
            <a:r>
              <a:rPr lang="en-US" altLang="zh-CN" sz="3000" b="1">
                <a:uFillTx/>
                <a:ea typeface="SimSun-ExtB" panose="02010609060101010101" charset="-122"/>
                <a:cs typeface="+mj-cs"/>
                <a:sym typeface="宋体" panose="02010600030101010101" pitchFamily="2" charset="-122"/>
              </a:rPr>
              <a:t>,</a:t>
            </a:r>
            <a:r>
              <a:rPr lang="zh-CN" altLang="en-US" sz="3000" b="1">
                <a:latin typeface="宋体" panose="02010600030101010101" pitchFamily="2" charset="-122"/>
                <a:ea typeface="宋体" panose="02010600030101010101" pitchFamily="2" charset="-122"/>
                <a:cs typeface="宋体" panose="02010600030101010101" pitchFamily="2" charset="-122"/>
              </a:rPr>
              <a:t>从</a:t>
            </a:r>
            <a:r>
              <a:rPr lang="zh-CN" altLang="en-US" sz="3000" b="1">
                <a:solidFill>
                  <a:schemeClr val="tx1"/>
                </a:solidFill>
                <a:uFillTx/>
                <a:latin typeface="Arial" panose="020B0604020202020204" pitchFamily="34" charset="0"/>
                <a:ea typeface="SimSun-ExtB" panose="02010609060101010101" charset="-122"/>
                <a:cs typeface="Arial" panose="020B0604020202020204" pitchFamily="34" charset="0"/>
              </a:rPr>
              <a:t>“</a:t>
            </a:r>
            <a:r>
              <a:rPr lang="zh-CN" altLang="en-US" sz="3000" b="1" u="sng">
                <a:solidFill>
                  <a:schemeClr val="tx1"/>
                </a:solidFill>
                <a:uFillTx/>
                <a:latin typeface="Arial" panose="020B0604020202020204" pitchFamily="34" charset="0"/>
                <a:ea typeface="SimSun-ExtB" panose="02010609060101010101" charset="-122"/>
                <a:cs typeface="Arial" panose="020B0604020202020204" pitchFamily="34" charset="0"/>
              </a:rPr>
              <a:t>不幸者</a:t>
            </a:r>
            <a:r>
              <a:rPr lang="zh-CN" altLang="en-US" sz="3000" b="1">
                <a:solidFill>
                  <a:schemeClr val="tx1"/>
                </a:solidFill>
                <a:uFillTx/>
                <a:latin typeface="Arial" panose="020B0604020202020204" pitchFamily="34" charset="0"/>
                <a:ea typeface="SimSun-ExtB" panose="02010609060101010101" charset="-122"/>
                <a:cs typeface="Arial" panose="020B0604020202020204" pitchFamily="34" charset="0"/>
              </a:rPr>
              <a:t>”</a:t>
            </a:r>
            <a:r>
              <a:rPr lang="zh-CN" altLang="en-US" sz="3000" b="1">
                <a:uFillTx/>
                <a:latin typeface="Arial" panose="020B0604020202020204" pitchFamily="34" charset="0"/>
                <a:ea typeface="SimSun-ExtB" panose="02010609060101010101" charset="-122"/>
                <a:cs typeface="Arial" panose="020B0604020202020204" pitchFamily="34" charset="0"/>
                <a:sym typeface="+mn-ea"/>
              </a:rPr>
              <a:t>“</a:t>
            </a:r>
            <a:r>
              <a:rPr lang="zh-CN" altLang="en-US" sz="3000" b="1" u="sng">
                <a:uFillTx/>
                <a:latin typeface="Arial" panose="020B0604020202020204" pitchFamily="34" charset="0"/>
                <a:ea typeface="SimSun-ExtB" panose="02010609060101010101" charset="-122"/>
                <a:cs typeface="Arial" panose="020B0604020202020204" pitchFamily="34" charset="0"/>
                <a:sym typeface="+mn-ea"/>
              </a:rPr>
              <a:t>愧怍</a:t>
            </a:r>
            <a:r>
              <a:rPr lang="zh-CN" altLang="en-US" sz="3000" b="1">
                <a:uFillTx/>
                <a:latin typeface="Arial" panose="020B0604020202020204" pitchFamily="34" charset="0"/>
                <a:ea typeface="SimSun-ExtB" panose="02010609060101010101" charset="-122"/>
                <a:cs typeface="Arial" panose="020B0604020202020204" pitchFamily="34" charset="0"/>
                <a:sym typeface="+mn-ea"/>
              </a:rPr>
              <a:t>”</a:t>
            </a:r>
            <a:r>
              <a:rPr lang="zh-CN" altLang="en-US" sz="3000" b="1">
                <a:latin typeface="宋体" panose="02010600030101010101" pitchFamily="2" charset="-122"/>
                <a:ea typeface="宋体" panose="02010600030101010101" pitchFamily="2" charset="-122"/>
                <a:cs typeface="宋体" panose="02010600030101010101" pitchFamily="2" charset="-122"/>
              </a:rPr>
              <a:t>中</a:t>
            </a:r>
            <a:r>
              <a:rPr lang="en-US" altLang="zh-CN" sz="3000" b="1">
                <a:uFillTx/>
                <a:ea typeface="SimSun-ExtB" panose="02010609060101010101" charset="-122"/>
                <a:cs typeface="+mj-cs"/>
                <a:sym typeface="宋体" panose="02010600030101010101" pitchFamily="2" charset="-122"/>
              </a:rPr>
              <a:t>,</a:t>
            </a:r>
            <a:r>
              <a:rPr lang="zh-CN" altLang="en-US" sz="3000" b="1">
                <a:latin typeface="宋体" panose="02010600030101010101" pitchFamily="2" charset="-122"/>
                <a:ea typeface="宋体" panose="02010600030101010101" pitchFamily="2" charset="-122"/>
                <a:cs typeface="宋体" panose="02010600030101010101" pitchFamily="2" charset="-122"/>
              </a:rPr>
              <a:t>我感受到</a:t>
            </a:r>
            <a:r>
              <a:rPr lang="zh-CN" altLang="en-US" sz="3000" b="1" u="sng">
                <a:latin typeface="宋体" panose="02010600030101010101" pitchFamily="2" charset="-122"/>
                <a:ea typeface="宋体" panose="02010600030101010101" pitchFamily="2" charset="-122"/>
                <a:cs typeface="宋体" panose="02010600030101010101" pitchFamily="2" charset="-122"/>
              </a:rPr>
              <a:t>作者作为知识分子对自己内心的</a:t>
            </a:r>
            <a:r>
              <a:rPr lang="zh-CN" altLang="en-US" sz="3000" b="1" u="sng">
                <a:solidFill>
                  <a:srgbClr val="FF0000"/>
                </a:solidFill>
                <a:latin typeface="宋体" panose="02010600030101010101" pitchFamily="2" charset="-122"/>
                <a:ea typeface="宋体" panose="02010600030101010101" pitchFamily="2" charset="-122"/>
                <a:cs typeface="宋体" panose="02010600030101010101" pitchFamily="2" charset="-122"/>
              </a:rPr>
              <a:t>反省</a:t>
            </a:r>
            <a:r>
              <a:rPr lang="en-US" altLang="zh-CN" sz="3000" b="1">
                <a:uFillTx/>
                <a:ea typeface="SimSun-ExtB" panose="02010609060101010101" charset="-122"/>
                <a:cs typeface="+mj-cs"/>
                <a:sym typeface="宋体" panose="02010600030101010101" pitchFamily="2" charset="-122"/>
              </a:rPr>
              <a:t>,</a:t>
            </a:r>
            <a:r>
              <a:rPr lang="zh-CN" altLang="en-US" sz="3000" b="1" u="sng">
                <a:latin typeface="宋体" panose="02010600030101010101" pitchFamily="2" charset="-122"/>
                <a:ea typeface="宋体" panose="02010600030101010101" pitchFamily="2" charset="-122"/>
                <a:cs typeface="宋体" panose="02010600030101010101" pitchFamily="2" charset="-122"/>
              </a:rPr>
              <a:t>充满</a:t>
            </a:r>
            <a:r>
              <a:rPr lang="zh-CN" altLang="en-US" sz="3000" b="1" u="sng">
                <a:solidFill>
                  <a:srgbClr val="FF0000"/>
                </a:solidFill>
                <a:latin typeface="宋体" panose="02010600030101010101" pitchFamily="2" charset="-122"/>
                <a:ea typeface="宋体" panose="02010600030101010101" pitchFamily="2" charset="-122"/>
                <a:cs typeface="宋体" panose="02010600030101010101" pitchFamily="2" charset="-122"/>
              </a:rPr>
              <a:t>人道主义关怀</a:t>
            </a:r>
            <a:r>
              <a:rPr lang="zh-CN" altLang="en-US" sz="3000" b="1">
                <a:latin typeface="宋体" panose="02010600030101010101" pitchFamily="2" charset="-122"/>
                <a:ea typeface="宋体" panose="02010600030101010101" pitchFamily="2" charset="-122"/>
                <a:cs typeface="宋体" panose="02010600030101010101" pitchFamily="2" charset="-122"/>
              </a:rPr>
              <a:t>。</a:t>
            </a:r>
            <a:endParaRPr lang="zh-CN" altLang="en-US" sz="3000" b="1">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p:bldP spid="8"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4" name="文本框 3"/>
          <p:cNvSpPr txBox="1"/>
          <p:nvPr/>
        </p:nvSpPr>
        <p:spPr>
          <a:xfrm>
            <a:off x="342900" y="427355"/>
            <a:ext cx="11504295" cy="1106805"/>
          </a:xfrm>
          <a:prstGeom prst="rect">
            <a:avLst/>
          </a:prstGeom>
          <a:noFill/>
        </p:spPr>
        <p:txBody>
          <a:bodyPr wrap="square" rtlCol="0" anchor="t">
            <a:spAutoFit/>
          </a:bodyPr>
          <a:p>
            <a:pPr>
              <a:lnSpc>
                <a:spcPct val="110000"/>
              </a:lnSpc>
              <a:spcBef>
                <a:spcPts val="0"/>
              </a:spcBef>
              <a:spcAft>
                <a:spcPts val="0"/>
              </a:spcAft>
            </a:pPr>
            <a:r>
              <a:rPr lang="en-US" altLang="zh-CN" sz="3000" b="1">
                <a:latin typeface="宋体" panose="02010600030101010101" pitchFamily="2" charset="-122"/>
                <a:ea typeface="宋体" panose="02010600030101010101" pitchFamily="2" charset="-122"/>
                <a:cs typeface="宋体" panose="02010600030101010101" pitchFamily="2" charset="-122"/>
              </a:rPr>
              <a:t>2.</a:t>
            </a:r>
            <a:r>
              <a:rPr sz="3000" b="1">
                <a:latin typeface="宋体" panose="02010600030101010101" pitchFamily="2" charset="-122"/>
                <a:ea typeface="宋体" panose="02010600030101010101" pitchFamily="2" charset="-122"/>
                <a:cs typeface="宋体" panose="02010600030101010101" pitchFamily="2" charset="-122"/>
              </a:rPr>
              <a:t>文中多次提到</a:t>
            </a:r>
            <a:r>
              <a:rPr lang="en-US" altLang="zh-CN" sz="3000" b="1">
                <a:uFillTx/>
                <a:ea typeface="SimSun-ExtB" panose="02010609060101010101" charset="-122"/>
                <a:cs typeface="+mj-cs"/>
                <a:sym typeface="宋体" panose="02010600030101010101" pitchFamily="2" charset="-122"/>
              </a:rPr>
              <a:t>“我”</a:t>
            </a:r>
            <a:r>
              <a:rPr sz="3000" b="1">
                <a:latin typeface="宋体" panose="02010600030101010101" pitchFamily="2" charset="-122"/>
                <a:ea typeface="宋体" panose="02010600030101010101" pitchFamily="2" charset="-122"/>
                <a:cs typeface="宋体" panose="02010600030101010101" pitchFamily="2" charset="-122"/>
              </a:rPr>
              <a:t>付钱给老王</a:t>
            </a:r>
            <a:r>
              <a:rPr lang="en-US" altLang="zh-CN" sz="3000" b="1">
                <a:uFillTx/>
                <a:ea typeface="SimSun-ExtB" panose="02010609060101010101" charset="-122"/>
                <a:cs typeface="+mj-cs"/>
                <a:sym typeface="宋体" panose="02010600030101010101" pitchFamily="2" charset="-122"/>
              </a:rPr>
              <a:t>,</a:t>
            </a:r>
            <a:r>
              <a:rPr sz="3000" b="1">
                <a:latin typeface="宋体" panose="02010600030101010101" pitchFamily="2" charset="-122"/>
                <a:ea typeface="宋体" panose="02010600030101010101" pitchFamily="2" charset="-122"/>
                <a:cs typeface="宋体" panose="02010600030101010101" pitchFamily="2" charset="-122"/>
              </a:rPr>
              <a:t>找出相关的语句</a:t>
            </a:r>
            <a:r>
              <a:rPr lang="en-US" altLang="zh-CN" sz="3000" b="1">
                <a:uFillTx/>
                <a:ea typeface="SimSun-ExtB" panose="02010609060101010101" charset="-122"/>
                <a:cs typeface="+mj-cs"/>
                <a:sym typeface="宋体" panose="02010600030101010101" pitchFamily="2" charset="-122"/>
              </a:rPr>
              <a:t>,</a:t>
            </a:r>
            <a:r>
              <a:rPr lang="zh-CN" sz="3000" b="1">
                <a:latin typeface="宋体" panose="02010600030101010101" pitchFamily="2" charset="-122"/>
                <a:ea typeface="宋体" panose="02010600030101010101" pitchFamily="2" charset="-122"/>
                <a:cs typeface="宋体" panose="02010600030101010101" pitchFamily="2" charset="-122"/>
              </a:rPr>
              <a:t>想一想</a:t>
            </a:r>
            <a:r>
              <a:rPr sz="3000" b="1">
                <a:latin typeface="宋体" panose="02010600030101010101" pitchFamily="2" charset="-122"/>
                <a:ea typeface="宋体" panose="02010600030101010101" pitchFamily="2" charset="-122"/>
                <a:cs typeface="宋体" panose="02010600030101010101" pitchFamily="2" charset="-122"/>
              </a:rPr>
              <a:t>：在</a:t>
            </a:r>
            <a:r>
              <a:rPr lang="en-US" altLang="zh-CN" sz="3000" b="1">
                <a:uFillTx/>
                <a:ea typeface="SimSun-ExtB" panose="02010609060101010101" charset="-122"/>
                <a:cs typeface="+mj-cs"/>
                <a:sym typeface="宋体" panose="02010600030101010101" pitchFamily="2" charset="-122"/>
              </a:rPr>
              <a:t>“我”</a:t>
            </a:r>
            <a:r>
              <a:rPr sz="3000" b="1">
                <a:latin typeface="宋体" panose="02010600030101010101" pitchFamily="2" charset="-122"/>
                <a:ea typeface="宋体" panose="02010600030101010101" pitchFamily="2" charset="-122"/>
                <a:cs typeface="宋体" panose="02010600030101010101" pitchFamily="2" charset="-122"/>
              </a:rPr>
              <a:t>和老王的交往中</a:t>
            </a:r>
            <a:r>
              <a:rPr lang="en-US" altLang="zh-CN" sz="3000" b="1">
                <a:uFillTx/>
                <a:ea typeface="SimSun-ExtB" panose="02010609060101010101" charset="-122"/>
                <a:cs typeface="+mj-cs"/>
                <a:sym typeface="宋体" panose="02010600030101010101" pitchFamily="2" charset="-122"/>
              </a:rPr>
              <a:t>,</a:t>
            </a:r>
            <a:r>
              <a:rPr sz="3000" b="1">
                <a:latin typeface="宋体" panose="02010600030101010101" pitchFamily="2" charset="-122"/>
                <a:ea typeface="宋体" panose="02010600030101010101" pitchFamily="2" charset="-122"/>
                <a:cs typeface="宋体" panose="02010600030101010101" pitchFamily="2" charset="-122"/>
              </a:rPr>
              <a:t>钱起到了什么作用</a:t>
            </a:r>
            <a:r>
              <a:rPr lang="zh-CN" altLang="zh-CN" sz="3000" b="1" dirty="0">
                <a:latin typeface="宋体" panose="02010600030101010101" pitchFamily="2" charset="-122"/>
                <a:ea typeface="宋体" panose="02010600030101010101" pitchFamily="2" charset="-122"/>
                <a:cs typeface="宋体" panose="02010600030101010101" pitchFamily="2" charset="-122"/>
                <a:sym typeface="+mn-ea"/>
              </a:rPr>
              <a:t>(</a:t>
            </a:r>
            <a:r>
              <a:rPr lang="zh-CN" sz="3000" b="1" dirty="0">
                <a:latin typeface="宋体" panose="02010600030101010101" pitchFamily="2" charset="-122"/>
                <a:ea typeface="宋体" panose="02010600030101010101" pitchFamily="2" charset="-122"/>
                <a:sym typeface="+mn-ea"/>
              </a:rPr>
              <a:t>思考探究二</a:t>
            </a:r>
            <a:r>
              <a:rPr lang="zh-CN" altLang="zh-CN" sz="3000" b="1" dirty="0">
                <a:uFillTx/>
                <a:latin typeface="宋体" panose="02010600030101010101" pitchFamily="2" charset="-122"/>
                <a:ea typeface="宋体" panose="02010600030101010101" pitchFamily="2" charset="-122"/>
                <a:cs typeface="宋体" panose="02010600030101010101" pitchFamily="2" charset="-122"/>
                <a:sym typeface="+mn-ea"/>
              </a:rPr>
              <a:t>)</a:t>
            </a:r>
            <a:r>
              <a:rPr lang="zh-CN" altLang="en-US" sz="3000" b="1">
                <a:latin typeface="宋体" panose="02010600030101010101" pitchFamily="2" charset="-122"/>
                <a:ea typeface="宋体" panose="02010600030101010101" pitchFamily="2" charset="-122"/>
                <a:cs typeface="宋体" panose="02010600030101010101" pitchFamily="2" charset="-122"/>
              </a:rPr>
              <a:t>？</a:t>
            </a:r>
            <a:endParaRPr lang="zh-CN" sz="3000" b="1">
              <a:latin typeface="宋体" panose="02010600030101010101" pitchFamily="2" charset="-122"/>
              <a:ea typeface="宋体" panose="02010600030101010101" pitchFamily="2" charset="-122"/>
              <a:cs typeface="宋体" panose="02010600030101010101" pitchFamily="2" charset="-122"/>
            </a:endParaRPr>
          </a:p>
        </p:txBody>
      </p:sp>
      <p:sp>
        <p:nvSpPr>
          <p:cNvPr id="24579" name="内容占位符 3"/>
          <p:cNvSpPr txBox="1"/>
          <p:nvPr/>
        </p:nvSpPr>
        <p:spPr>
          <a:xfrm>
            <a:off x="344170" y="1534160"/>
            <a:ext cx="11503660" cy="2831465"/>
          </a:xfrm>
          <a:prstGeom prst="rect">
            <a:avLst/>
          </a:prstGeom>
          <a:noFill/>
          <a:ln w="9525">
            <a:noFill/>
          </a:ln>
        </p:spPr>
        <p:txBody>
          <a:bodyPr anchor="t" anchorCtr="0"/>
          <a:p>
            <a:pPr>
              <a:lnSpc>
                <a:spcPct val="110000"/>
              </a:lnSpc>
              <a:spcBef>
                <a:spcPts val="0"/>
              </a:spcBef>
              <a:spcAft>
                <a:spcPts val="0"/>
              </a:spcAft>
            </a:pPr>
            <a:r>
              <a:rPr lang="en-US" altLang="zh-CN" sz="3000" b="1" dirty="0">
                <a:latin typeface="Arial" panose="020B0604020202020204" pitchFamily="34" charset="0"/>
                <a:ea typeface="楷体_GB2312" pitchFamily="49" charset="-122"/>
              </a:rPr>
              <a:t>       </a:t>
            </a:r>
            <a:r>
              <a:rPr lang="zh-CN" altLang="en-US" sz="3000" b="1" dirty="0">
                <a:latin typeface="Arial" panose="020B0604020202020204" pitchFamily="34" charset="0"/>
                <a:ea typeface="楷体_GB2312" pitchFamily="49" charset="-122"/>
              </a:rPr>
              <a:t>作者虽然在</a:t>
            </a:r>
            <a:r>
              <a:rPr lang="en-US" altLang="zh-CN" sz="3000" b="1" dirty="0">
                <a:latin typeface="Arial" panose="020B0604020202020204" pitchFamily="34" charset="0"/>
                <a:ea typeface="楷体_GB2312" pitchFamily="49" charset="-122"/>
              </a:rPr>
              <a:t>“</a:t>
            </a:r>
            <a:r>
              <a:rPr lang="zh-CN" altLang="en-US" sz="3000" b="1" dirty="0">
                <a:latin typeface="Arial" panose="020B0604020202020204" pitchFamily="34" charset="0"/>
                <a:ea typeface="楷体_GB2312" pitchFamily="49" charset="-122"/>
              </a:rPr>
              <a:t>文革</a:t>
            </a:r>
            <a:r>
              <a:rPr lang="en-US" altLang="zh-CN" sz="3000" b="1" dirty="0">
                <a:latin typeface="Arial" panose="020B0604020202020204" pitchFamily="34" charset="0"/>
                <a:ea typeface="楷体_GB2312" pitchFamily="49" charset="-122"/>
              </a:rPr>
              <a:t>”</a:t>
            </a:r>
            <a:r>
              <a:rPr lang="zh-CN" altLang="en-US" sz="3000" b="1" dirty="0">
                <a:latin typeface="Arial" panose="020B0604020202020204" pitchFamily="34" charset="0"/>
                <a:ea typeface="楷体_GB2312" pitchFamily="49" charset="-122"/>
              </a:rPr>
              <a:t>中一度经济拮据</a:t>
            </a:r>
            <a:r>
              <a:rPr lang="en-US" altLang="zh-CN" sz="3000" b="1">
                <a:uFillTx/>
                <a:ea typeface="SimSun-ExtB" panose="02010609060101010101" charset="-122"/>
                <a:cs typeface="+mj-cs"/>
                <a:sym typeface="宋体" panose="02010600030101010101" pitchFamily="2" charset="-122"/>
              </a:rPr>
              <a:t>,</a:t>
            </a:r>
            <a:r>
              <a:rPr lang="zh-CN" altLang="en-US" sz="3000" b="1">
                <a:uFillTx/>
                <a:ea typeface="SimSun-ExtB" panose="02010609060101010101" charset="-122"/>
                <a:cs typeface="+mj-cs"/>
                <a:sym typeface="宋体" panose="02010600030101010101" pitchFamily="2" charset="-122"/>
              </a:rPr>
              <a:t>但整体收入远在老王之上</a:t>
            </a:r>
            <a:r>
              <a:rPr lang="en-US" altLang="zh-CN" sz="3000" b="1">
                <a:uFillTx/>
                <a:ea typeface="SimSun-ExtB" panose="02010609060101010101" charset="-122"/>
                <a:cs typeface="+mj-cs"/>
                <a:sym typeface="宋体" panose="02010600030101010101" pitchFamily="2" charset="-122"/>
              </a:rPr>
              <a:t>,</a:t>
            </a:r>
            <a:r>
              <a:rPr lang="zh-CN" altLang="en-US" sz="3000" b="1">
                <a:uFillTx/>
                <a:ea typeface="SimSun-ExtB" panose="02010609060101010101" charset="-122"/>
                <a:cs typeface="+mj-cs"/>
                <a:sym typeface="宋体" panose="02010600030101010101" pitchFamily="2" charset="-122"/>
              </a:rPr>
              <a:t>作者</a:t>
            </a:r>
            <a:r>
              <a:rPr lang="zh-CN" altLang="en-US" sz="3000" b="1" dirty="0">
                <a:latin typeface="Arial" panose="020B0604020202020204" pitchFamily="34" charset="0"/>
                <a:ea typeface="楷体_GB2312" pitchFamily="49" charset="-122"/>
              </a:rPr>
              <a:t>同情老王的不幸</a:t>
            </a:r>
            <a:r>
              <a:rPr lang="en-US" altLang="zh-CN" sz="3000" b="1">
                <a:uFillTx/>
                <a:ea typeface="SimSun-ExtB" panose="02010609060101010101" charset="-122"/>
                <a:cs typeface="+mj-cs"/>
                <a:sym typeface="宋体" panose="02010600030101010101" pitchFamily="2" charset="-122"/>
              </a:rPr>
              <a:t>,</a:t>
            </a:r>
            <a:r>
              <a:rPr lang="zh-CN" altLang="en-US" sz="3000" b="1" dirty="0">
                <a:latin typeface="Arial" panose="020B0604020202020204" pitchFamily="34" charset="0"/>
                <a:ea typeface="楷体_GB2312" pitchFamily="49" charset="-122"/>
              </a:rPr>
              <a:t>敬重老王的人品</a:t>
            </a:r>
            <a:r>
              <a:rPr lang="en-US" altLang="zh-CN" sz="3000" b="1">
                <a:uFillTx/>
                <a:ea typeface="SimSun-ExtB" panose="02010609060101010101" charset="-122"/>
                <a:cs typeface="+mj-cs"/>
                <a:sym typeface="宋体" panose="02010600030101010101" pitchFamily="2" charset="-122"/>
              </a:rPr>
              <a:t>,</a:t>
            </a:r>
            <a:r>
              <a:rPr lang="zh-CN" altLang="en-US" sz="3000" b="1" dirty="0">
                <a:latin typeface="Arial" panose="020B0604020202020204" pitchFamily="34" charset="0"/>
                <a:ea typeface="楷体_GB2312" pitchFamily="49" charset="-122"/>
              </a:rPr>
              <a:t>所以愿意尽力照顾老王的生意</a:t>
            </a:r>
            <a:r>
              <a:rPr lang="en-US" altLang="zh-CN" sz="3000" b="1">
                <a:uFillTx/>
                <a:ea typeface="SimSun-ExtB" panose="02010609060101010101" charset="-122"/>
                <a:cs typeface="+mj-cs"/>
                <a:sym typeface="宋体" panose="02010600030101010101" pitchFamily="2" charset="-122"/>
              </a:rPr>
              <a:t>,</a:t>
            </a:r>
            <a:r>
              <a:rPr lang="zh-CN" altLang="en-US" sz="3000" b="1" dirty="0">
                <a:latin typeface="Arial" panose="020B0604020202020204" pitchFamily="34" charset="0"/>
                <a:ea typeface="楷体_GB2312" pitchFamily="49" charset="-122"/>
              </a:rPr>
              <a:t>不让老王吃亏</a:t>
            </a:r>
            <a:r>
              <a:rPr lang="zh-CN" altLang="zh-CN" sz="3000" b="1" dirty="0">
                <a:latin typeface="宋体" panose="02010600030101010101" pitchFamily="2" charset="-122"/>
                <a:ea typeface="宋体" panose="02010600030101010101" pitchFamily="2" charset="-122"/>
                <a:cs typeface="宋体" panose="02010600030101010101" pitchFamily="2" charset="-122"/>
                <a:sym typeface="+mn-ea"/>
              </a:rPr>
              <a:t>(</a:t>
            </a:r>
            <a:r>
              <a:rPr lang="zh-CN" altLang="en-US" sz="3000" b="1" dirty="0">
                <a:latin typeface="Arial" panose="020B0604020202020204" pitchFamily="34" charset="0"/>
                <a:ea typeface="楷体_GB2312" pitchFamily="49" charset="-122"/>
              </a:rPr>
              <a:t>不要他减半收车费</a:t>
            </a:r>
            <a:r>
              <a:rPr lang="en-US" altLang="zh-CN" sz="3000" b="1">
                <a:uFillTx/>
                <a:ea typeface="SimSun-ExtB" panose="02010609060101010101" charset="-122"/>
                <a:cs typeface="+mj-cs"/>
                <a:sym typeface="宋体" panose="02010600030101010101" pitchFamily="2" charset="-122"/>
              </a:rPr>
              <a:t>,</a:t>
            </a:r>
            <a:r>
              <a:rPr lang="zh-CN" altLang="en-US" sz="3000" b="1" dirty="0">
                <a:latin typeface="Arial" panose="020B0604020202020204" pitchFamily="34" charset="0"/>
                <a:ea typeface="楷体_GB2312" pitchFamily="49" charset="-122"/>
              </a:rPr>
              <a:t>不让他白送钱先生看病</a:t>
            </a:r>
            <a:r>
              <a:rPr lang="en-US" altLang="zh-CN" sz="3000" b="1">
                <a:uFillTx/>
                <a:ea typeface="SimSun-ExtB" panose="02010609060101010101" charset="-122"/>
                <a:cs typeface="+mj-cs"/>
                <a:sym typeface="宋体" panose="02010600030101010101" pitchFamily="2" charset="-122"/>
              </a:rPr>
              <a:t>,</a:t>
            </a:r>
            <a:r>
              <a:rPr lang="zh-CN" altLang="en-US" sz="3000" b="1" dirty="0">
                <a:latin typeface="Arial" panose="020B0604020202020204" pitchFamily="34" charset="0"/>
                <a:ea typeface="楷体_GB2312" pitchFamily="49" charset="-122"/>
              </a:rPr>
              <a:t>不白拿老王的鸡蛋香油</a:t>
            </a:r>
            <a:r>
              <a:rPr lang="zh-CN" altLang="zh-CN" sz="3000" b="1" dirty="0">
                <a:uFillTx/>
                <a:latin typeface="宋体" panose="02010600030101010101" pitchFamily="2" charset="-122"/>
                <a:ea typeface="宋体" panose="02010600030101010101" pitchFamily="2" charset="-122"/>
                <a:cs typeface="宋体" panose="02010600030101010101" pitchFamily="2" charset="-122"/>
                <a:sym typeface="+mn-ea"/>
              </a:rPr>
              <a:t>)</a:t>
            </a:r>
            <a:r>
              <a:rPr lang="zh-CN" altLang="en-US" sz="3000" b="1" dirty="0">
                <a:latin typeface="Arial" panose="020B0604020202020204" pitchFamily="34" charset="0"/>
                <a:ea typeface="楷体_GB2312" pitchFamily="49" charset="-122"/>
              </a:rPr>
              <a:t>。</a:t>
            </a:r>
            <a:r>
              <a:rPr lang="zh-CN" altLang="en-US" sz="3000" b="1" dirty="0">
                <a:latin typeface="Arial" panose="020B0604020202020204" pitchFamily="34" charset="0"/>
                <a:ea typeface="SimSun-ExtB" panose="02010609060101010101" charset="-122"/>
                <a:sym typeface="宋体" panose="02010600030101010101" pitchFamily="2" charset="-122"/>
              </a:rPr>
              <a:t>“</a:t>
            </a:r>
            <a:r>
              <a:rPr lang="zh-CN" altLang="en-US" sz="3000" b="1" dirty="0">
                <a:latin typeface="宋体" panose="02010600030101010101" pitchFamily="2" charset="-122"/>
                <a:ea typeface="宋体" panose="02010600030101010101" pitchFamily="2" charset="-122"/>
                <a:sym typeface="宋体" panose="02010600030101010101" pitchFamily="2" charset="-122"/>
              </a:rPr>
              <a:t>钱</a:t>
            </a:r>
            <a:r>
              <a:rPr lang="zh-CN" altLang="en-US" sz="3000" b="1" dirty="0">
                <a:latin typeface="Arial" panose="020B0604020202020204" pitchFamily="34" charset="0"/>
                <a:ea typeface="SimSun-ExtB" panose="02010609060101010101" charset="-122"/>
                <a:sym typeface="宋体" panose="02010600030101010101" pitchFamily="2" charset="-122"/>
              </a:rPr>
              <a:t>”</a:t>
            </a:r>
            <a:r>
              <a:rPr lang="zh-CN" altLang="en-US" sz="3000" b="1" dirty="0">
                <a:latin typeface="Arial" panose="020B0604020202020204" pitchFamily="34" charset="0"/>
                <a:ea typeface="楷体_GB2312" pitchFamily="49" charset="-122"/>
              </a:rPr>
              <a:t>在作者这一方</a:t>
            </a:r>
            <a:r>
              <a:rPr lang="en-US" altLang="zh-CN" sz="3000" b="1">
                <a:uFillTx/>
                <a:ea typeface="SimSun-ExtB" panose="02010609060101010101" charset="-122"/>
                <a:cs typeface="+mj-cs"/>
                <a:sym typeface="宋体" panose="02010600030101010101" pitchFamily="2" charset="-122"/>
              </a:rPr>
              <a:t>,</a:t>
            </a:r>
            <a:r>
              <a:rPr lang="zh-CN" altLang="en-US" sz="3000" b="1" dirty="0">
                <a:solidFill>
                  <a:srgbClr val="FF0000"/>
                </a:solidFill>
                <a:latin typeface="Arial" panose="020B0604020202020204" pitchFamily="34" charset="0"/>
                <a:ea typeface="楷体_GB2312" pitchFamily="49" charset="-122"/>
              </a:rPr>
              <a:t>是尊重老王的诚实劳动、表达谢意的方式</a:t>
            </a:r>
            <a:r>
              <a:rPr lang="en-US" altLang="zh-CN" sz="3000" b="1">
                <a:uFillTx/>
                <a:ea typeface="SimSun-ExtB" panose="02010609060101010101" charset="-122"/>
                <a:cs typeface="+mj-cs"/>
                <a:sym typeface="宋体" panose="02010600030101010101" pitchFamily="2" charset="-122"/>
              </a:rPr>
              <a:t>,</a:t>
            </a:r>
            <a:r>
              <a:rPr lang="zh-CN" altLang="en-US" sz="3000" b="1" dirty="0">
                <a:solidFill>
                  <a:srgbClr val="FF0000"/>
                </a:solidFill>
                <a:latin typeface="Arial" panose="020B0604020202020204" pitchFamily="34" charset="0"/>
                <a:ea typeface="楷体_GB2312" pitchFamily="49" charset="-122"/>
              </a:rPr>
              <a:t>也是对生活窘困的老王表示同情和关怀的物质手段。</a:t>
            </a:r>
            <a:endParaRPr lang="zh-CN" altLang="en-US" sz="3000" b="1" dirty="0">
              <a:solidFill>
                <a:srgbClr val="FF0000"/>
              </a:solidFill>
              <a:latin typeface="Arial" panose="020B0604020202020204" pitchFamily="34" charset="0"/>
              <a:ea typeface="楷体_GB2312" pitchFamily="49" charset="-122"/>
            </a:endParaRPr>
          </a:p>
        </p:txBody>
      </p:sp>
      <p:sp>
        <p:nvSpPr>
          <p:cNvPr id="2" name="文本框 1"/>
          <p:cNvSpPr txBox="1"/>
          <p:nvPr/>
        </p:nvSpPr>
        <p:spPr>
          <a:xfrm>
            <a:off x="424180" y="4281805"/>
            <a:ext cx="11504295" cy="1106805"/>
          </a:xfrm>
          <a:prstGeom prst="rect">
            <a:avLst/>
          </a:prstGeom>
          <a:noFill/>
        </p:spPr>
        <p:txBody>
          <a:bodyPr wrap="square" rtlCol="0" anchor="t">
            <a:spAutoFit/>
          </a:bodyPr>
          <a:p>
            <a:pPr>
              <a:lnSpc>
                <a:spcPct val="110000"/>
              </a:lnSpc>
              <a:spcBef>
                <a:spcPts val="0"/>
              </a:spcBef>
              <a:spcAft>
                <a:spcPts val="0"/>
              </a:spcAft>
            </a:pPr>
            <a:r>
              <a:rPr lang="en-US" altLang="zh-CN" sz="3000" b="1">
                <a:latin typeface="宋体" panose="02010600030101010101" pitchFamily="2" charset="-122"/>
                <a:ea typeface="宋体" panose="02010600030101010101" pitchFamily="2" charset="-122"/>
                <a:cs typeface="宋体" panose="02010600030101010101" pitchFamily="2" charset="-122"/>
              </a:rPr>
              <a:t>3.</a:t>
            </a:r>
            <a:r>
              <a:rPr sz="3000" b="1">
                <a:latin typeface="宋体" panose="02010600030101010101" pitchFamily="2" charset="-122"/>
                <a:ea typeface="宋体" panose="02010600030101010101" pitchFamily="2" charset="-122"/>
                <a:cs typeface="宋体" panose="02010600030101010101" pitchFamily="2" charset="-122"/>
              </a:rPr>
              <a:t>对于本文的线索</a:t>
            </a:r>
            <a:r>
              <a:rPr lang="en-US" altLang="zh-CN" sz="3000" b="1">
                <a:uFillTx/>
                <a:ea typeface="SimSun-ExtB" panose="02010609060101010101" charset="-122"/>
                <a:cs typeface="+mj-cs"/>
                <a:sym typeface="宋体" panose="02010600030101010101" pitchFamily="2" charset="-122"/>
              </a:rPr>
              <a:t>,</a:t>
            </a:r>
            <a:r>
              <a:rPr sz="3000" b="1">
                <a:latin typeface="宋体" panose="02010600030101010101" pitchFamily="2" charset="-122"/>
                <a:ea typeface="宋体" panose="02010600030101010101" pitchFamily="2" charset="-122"/>
                <a:cs typeface="宋体" panose="02010600030101010101" pitchFamily="2" charset="-122"/>
              </a:rPr>
              <a:t>有人认为是</a:t>
            </a:r>
            <a:r>
              <a:rPr lang="zh-CN" altLang="en-US" sz="3000" b="1" dirty="0">
                <a:latin typeface="Arial" panose="020B0604020202020204" pitchFamily="34" charset="0"/>
                <a:ea typeface="SimSun-ExtB" panose="02010609060101010101" charset="-122"/>
                <a:sym typeface="宋体" panose="02010600030101010101" pitchFamily="2" charset="-122"/>
              </a:rPr>
              <a:t>“</a:t>
            </a:r>
            <a:r>
              <a:rPr sz="3000" b="1">
                <a:latin typeface="宋体" panose="02010600030101010101" pitchFamily="2" charset="-122"/>
                <a:ea typeface="宋体" panose="02010600030101010101" pitchFamily="2" charset="-122"/>
                <a:cs typeface="宋体" panose="02010600030101010101" pitchFamily="2" charset="-122"/>
              </a:rPr>
              <a:t>老王</a:t>
            </a:r>
            <a:r>
              <a:rPr lang="en-US" altLang="zh-CN" sz="3000" b="1" dirty="0">
                <a:latin typeface="Arial" panose="020B0604020202020204" pitchFamily="34" charset="0"/>
                <a:ea typeface="楷体_GB2312" pitchFamily="49" charset="-122"/>
                <a:sym typeface="+mn-ea"/>
              </a:rPr>
              <a:t>”</a:t>
            </a:r>
            <a:r>
              <a:rPr lang="en-US" altLang="zh-CN" sz="3000" b="1">
                <a:uFillTx/>
                <a:ea typeface="SimSun-ExtB" panose="02010609060101010101" charset="-122"/>
                <a:cs typeface="+mj-cs"/>
                <a:sym typeface="宋体" panose="02010600030101010101" pitchFamily="2" charset="-122"/>
              </a:rPr>
              <a:t>,</a:t>
            </a:r>
            <a:r>
              <a:rPr sz="3000" b="1">
                <a:latin typeface="宋体" panose="02010600030101010101" pitchFamily="2" charset="-122"/>
                <a:ea typeface="宋体" panose="02010600030101010101" pitchFamily="2" charset="-122"/>
                <a:cs typeface="宋体" panose="02010600030101010101" pitchFamily="2" charset="-122"/>
              </a:rPr>
              <a:t>有人认为是</a:t>
            </a:r>
            <a:r>
              <a:rPr lang="zh-CN" altLang="en-US" sz="3000" b="1" dirty="0">
                <a:latin typeface="Arial" panose="020B0604020202020204" pitchFamily="34" charset="0"/>
                <a:ea typeface="SimSun-ExtB" panose="02010609060101010101" charset="-122"/>
                <a:sym typeface="宋体" panose="02010600030101010101" pitchFamily="2" charset="-122"/>
              </a:rPr>
              <a:t>“</a:t>
            </a:r>
            <a:r>
              <a:rPr sz="3000" b="1">
                <a:latin typeface="宋体" panose="02010600030101010101" pitchFamily="2" charset="-122"/>
                <a:ea typeface="宋体" panose="02010600030101010101" pitchFamily="2" charset="-122"/>
                <a:cs typeface="宋体" panose="02010600030101010101" pitchFamily="2" charset="-122"/>
              </a:rPr>
              <a:t>我</a:t>
            </a:r>
            <a:r>
              <a:rPr lang="en-US" altLang="zh-CN" sz="3000" b="1" dirty="0">
                <a:latin typeface="Arial" panose="020B0604020202020204" pitchFamily="34" charset="0"/>
                <a:ea typeface="楷体_GB2312" pitchFamily="49" charset="-122"/>
                <a:sym typeface="+mn-ea"/>
              </a:rPr>
              <a:t>”</a:t>
            </a:r>
            <a:r>
              <a:rPr lang="en-US" altLang="zh-CN" sz="3000" b="1">
                <a:uFillTx/>
                <a:ea typeface="SimSun-ExtB" panose="02010609060101010101" charset="-122"/>
                <a:cs typeface="+mj-cs"/>
                <a:sym typeface="宋体" panose="02010600030101010101" pitchFamily="2" charset="-122"/>
              </a:rPr>
              <a:t>,</a:t>
            </a:r>
            <a:r>
              <a:rPr sz="3000" b="1">
                <a:latin typeface="宋体" panose="02010600030101010101" pitchFamily="2" charset="-122"/>
                <a:ea typeface="宋体" panose="02010600030101010101" pitchFamily="2" charset="-122"/>
                <a:cs typeface="宋体" panose="02010600030101010101" pitchFamily="2" charset="-122"/>
              </a:rPr>
              <a:t>有人认为是</a:t>
            </a:r>
            <a:r>
              <a:rPr lang="zh-CN" altLang="en-US" sz="3000" b="1" dirty="0">
                <a:latin typeface="Arial" panose="020B0604020202020204" pitchFamily="34" charset="0"/>
                <a:ea typeface="SimSun-ExtB" panose="02010609060101010101" charset="-122"/>
                <a:sym typeface="宋体" panose="02010600030101010101" pitchFamily="2" charset="-122"/>
              </a:rPr>
              <a:t>“</a:t>
            </a:r>
            <a:r>
              <a:rPr sz="3000" b="1">
                <a:latin typeface="宋体" panose="02010600030101010101" pitchFamily="2" charset="-122"/>
                <a:ea typeface="宋体" panose="02010600030101010101" pitchFamily="2" charset="-122"/>
                <a:cs typeface="宋体" panose="02010600030101010101" pitchFamily="2" charset="-122"/>
              </a:rPr>
              <a:t>我与老王之间的情感</a:t>
            </a:r>
            <a:r>
              <a:rPr lang="en-US" altLang="zh-CN" sz="3000" b="1" dirty="0">
                <a:latin typeface="Arial" panose="020B0604020202020204" pitchFamily="34" charset="0"/>
                <a:ea typeface="楷体_GB2312" pitchFamily="49" charset="-122"/>
                <a:sym typeface="+mn-ea"/>
              </a:rPr>
              <a:t>”</a:t>
            </a:r>
            <a:r>
              <a:rPr sz="3000" b="1">
                <a:latin typeface="宋体" panose="02010600030101010101" pitchFamily="2" charset="-122"/>
                <a:ea typeface="宋体" panose="02010600030101010101" pitchFamily="2" charset="-122"/>
                <a:cs typeface="宋体" panose="02010600030101010101" pitchFamily="2" charset="-122"/>
              </a:rPr>
              <a:t>。你认为呢？请谈谈理由</a:t>
            </a:r>
            <a:r>
              <a:rPr lang="zh-CN" altLang="zh-CN" sz="3000" b="1" dirty="0">
                <a:latin typeface="宋体" panose="02010600030101010101" pitchFamily="2" charset="-122"/>
                <a:ea typeface="宋体" panose="02010600030101010101" pitchFamily="2" charset="-122"/>
                <a:cs typeface="宋体" panose="02010600030101010101" pitchFamily="2" charset="-122"/>
                <a:sym typeface="+mn-ea"/>
              </a:rPr>
              <a:t>(</a:t>
            </a:r>
            <a:r>
              <a:rPr lang="zh-CN" sz="3000" b="1" dirty="0">
                <a:latin typeface="宋体" panose="02010600030101010101" pitchFamily="2" charset="-122"/>
                <a:ea typeface="宋体" panose="02010600030101010101" pitchFamily="2" charset="-122"/>
                <a:sym typeface="+mn-ea"/>
              </a:rPr>
              <a:t>任务</a:t>
            </a:r>
            <a:r>
              <a:rPr lang="zh-CN" sz="3000" b="1" dirty="0">
                <a:latin typeface="宋体" panose="02010600030101010101" pitchFamily="2" charset="-122"/>
                <a:ea typeface="宋体" panose="02010600030101010101" pitchFamily="2" charset="-122"/>
                <a:sym typeface="+mn-ea"/>
              </a:rPr>
              <a:t>二①</a:t>
            </a:r>
            <a:r>
              <a:rPr lang="zh-CN" altLang="zh-CN" sz="3000" b="1" dirty="0">
                <a:uFillTx/>
                <a:latin typeface="宋体" panose="02010600030101010101" pitchFamily="2" charset="-122"/>
                <a:ea typeface="宋体" panose="02010600030101010101" pitchFamily="2" charset="-122"/>
                <a:cs typeface="宋体" panose="02010600030101010101" pitchFamily="2" charset="-122"/>
                <a:sym typeface="+mn-ea"/>
              </a:rPr>
              <a:t>)</a:t>
            </a:r>
            <a:r>
              <a:rPr lang="zh-CN" altLang="en-US" sz="3000" b="1">
                <a:latin typeface="宋体" panose="02010600030101010101" pitchFamily="2" charset="-122"/>
                <a:ea typeface="宋体" panose="02010600030101010101" pitchFamily="2" charset="-122"/>
                <a:cs typeface="宋体" panose="02010600030101010101" pitchFamily="2" charset="-122"/>
              </a:rPr>
              <a:t>。</a:t>
            </a:r>
            <a:endParaRPr lang="zh-CN" sz="3000" b="1">
              <a:latin typeface="宋体" panose="02010600030101010101" pitchFamily="2" charset="-122"/>
              <a:ea typeface="宋体" panose="02010600030101010101" pitchFamily="2" charset="-122"/>
              <a:cs typeface="宋体" panose="02010600030101010101" pitchFamily="2" charset="-122"/>
            </a:endParaRPr>
          </a:p>
        </p:txBody>
      </p:sp>
      <p:sp>
        <p:nvSpPr>
          <p:cNvPr id="3" name="内容占位符 3"/>
          <p:cNvSpPr txBox="1"/>
          <p:nvPr/>
        </p:nvSpPr>
        <p:spPr>
          <a:xfrm>
            <a:off x="221615" y="5388610"/>
            <a:ext cx="11503660" cy="1238885"/>
          </a:xfrm>
          <a:prstGeom prst="rect">
            <a:avLst/>
          </a:prstGeom>
          <a:noFill/>
          <a:ln w="9525">
            <a:noFill/>
          </a:ln>
        </p:spPr>
        <p:txBody>
          <a:bodyPr anchor="t" anchorCtr="0"/>
          <a:p>
            <a:pPr>
              <a:lnSpc>
                <a:spcPct val="120000"/>
              </a:lnSpc>
              <a:spcBef>
                <a:spcPts val="0"/>
              </a:spcBef>
              <a:spcAft>
                <a:spcPts val="0"/>
              </a:spcAft>
            </a:pPr>
            <a:r>
              <a:rPr lang="en-US" altLang="zh-CN" sz="3000" b="1" dirty="0">
                <a:latin typeface="Arial" panose="020B0604020202020204" pitchFamily="34" charset="0"/>
                <a:ea typeface="楷体_GB2312" pitchFamily="49" charset="-122"/>
              </a:rPr>
              <a:t>       </a:t>
            </a:r>
            <a:r>
              <a:rPr lang="zh-CN" altLang="en-US" sz="3000" b="1" dirty="0">
                <a:latin typeface="Arial" panose="020B0604020202020204" pitchFamily="34" charset="0"/>
                <a:ea typeface="楷体_GB2312" pitchFamily="49" charset="-122"/>
              </a:rPr>
              <a:t>我认为</a:t>
            </a:r>
            <a:r>
              <a:rPr lang="zh-CN" sz="3000" b="1" dirty="0">
                <a:latin typeface="Arial" panose="020B0604020202020204" pitchFamily="34" charset="0"/>
                <a:ea typeface="楷体_GB2312" pitchFamily="49" charset="-122"/>
              </a:rPr>
              <a:t>课文</a:t>
            </a:r>
            <a:r>
              <a:rPr lang="zh-CN" altLang="en-US" sz="3000" b="1">
                <a:uFillTx/>
                <a:ea typeface="SimSun-ExtB" panose="02010609060101010101" charset="-122"/>
                <a:cs typeface="+mj-cs"/>
                <a:sym typeface="宋体" panose="02010600030101010101" pitchFamily="2" charset="-122"/>
              </a:rPr>
              <a:t>以</a:t>
            </a:r>
            <a:r>
              <a:rPr lang="en-US" altLang="zh-CN" sz="3000" b="1" dirty="0">
                <a:latin typeface="Arial" panose="020B0604020202020204" pitchFamily="34" charset="0"/>
                <a:ea typeface="楷体_GB2312" pitchFamily="49" charset="-122"/>
                <a:sym typeface="+mn-ea"/>
              </a:rPr>
              <a:t>“</a:t>
            </a:r>
            <a:r>
              <a:rPr lang="zh-CN" altLang="en-US" sz="3000" b="1" dirty="0">
                <a:latin typeface="Arial" panose="020B0604020202020204" pitchFamily="34" charset="0"/>
                <a:ea typeface="楷体_GB2312" pitchFamily="49" charset="-122"/>
                <a:sym typeface="+mn-ea"/>
              </a:rPr>
              <a:t>我与老王之间的情感</a:t>
            </a:r>
            <a:r>
              <a:rPr lang="en-US" altLang="zh-CN" sz="3000" b="1" dirty="0">
                <a:latin typeface="Arial" panose="020B0604020202020204" pitchFamily="34" charset="0"/>
                <a:ea typeface="楷体_GB2312" pitchFamily="49" charset="-122"/>
                <a:sym typeface="+mn-ea"/>
              </a:rPr>
              <a:t>”</a:t>
            </a:r>
            <a:r>
              <a:rPr lang="zh-CN" altLang="en-US" sz="3000" b="1">
                <a:uFillTx/>
                <a:ea typeface="SimSun-ExtB" panose="02010609060101010101" charset="-122"/>
                <a:cs typeface="+mj-cs"/>
                <a:sym typeface="宋体" panose="02010600030101010101" pitchFamily="2" charset="-122"/>
              </a:rPr>
              <a:t>为线索</a:t>
            </a:r>
            <a:r>
              <a:rPr lang="en-US" altLang="zh-CN" sz="3000" b="1">
                <a:uFillTx/>
                <a:ea typeface="SimSun-ExtB" panose="02010609060101010101" charset="-122"/>
                <a:cs typeface="+mj-cs"/>
                <a:sym typeface="宋体" panose="02010600030101010101" pitchFamily="2" charset="-122"/>
              </a:rPr>
              <a:t>,</a:t>
            </a:r>
            <a:r>
              <a:rPr lang="zh-CN" sz="3000" b="1">
                <a:uFillTx/>
                <a:ea typeface="SimSun-ExtB" panose="02010609060101010101" charset="-122"/>
                <a:cs typeface="+mj-cs"/>
                <a:sym typeface="宋体" panose="02010600030101010101" pitchFamily="2" charset="-122"/>
              </a:rPr>
              <a:t>课文叙写的几件事</a:t>
            </a:r>
            <a:r>
              <a:rPr lang="en-US" altLang="zh-CN" sz="3000" b="1">
                <a:uFillTx/>
                <a:ea typeface="SimSun-ExtB" panose="02010609060101010101" charset="-122"/>
                <a:cs typeface="+mj-cs"/>
                <a:sym typeface="宋体" panose="02010600030101010101" pitchFamily="2" charset="-122"/>
              </a:rPr>
              <a:t>,</a:t>
            </a:r>
            <a:r>
              <a:rPr lang="zh-CN" sz="3000" b="1" dirty="0">
                <a:solidFill>
                  <a:srgbClr val="FF0000"/>
                </a:solidFill>
                <a:latin typeface="Arial" panose="020B0604020202020204" pitchFamily="34" charset="0"/>
                <a:ea typeface="楷体_GB2312" pitchFamily="49" charset="-122"/>
              </a:rPr>
              <a:t>贯穿始终的是</a:t>
            </a:r>
            <a:r>
              <a:rPr lang="zh-CN" altLang="en-US" sz="3000" b="1" dirty="0">
                <a:solidFill>
                  <a:srgbClr val="FF0000"/>
                </a:solidFill>
                <a:latin typeface="Arial" panose="020B0604020202020204" pitchFamily="34" charset="0"/>
                <a:ea typeface="SimSun-ExtB" panose="02010609060101010101" charset="-122"/>
                <a:sym typeface="宋体" panose="02010600030101010101" pitchFamily="2" charset="-122"/>
              </a:rPr>
              <a:t>“</a:t>
            </a:r>
            <a:r>
              <a:rPr lang="zh-CN" altLang="en-US" sz="3000" b="1" dirty="0">
                <a:solidFill>
                  <a:srgbClr val="FF0000"/>
                </a:solidFill>
                <a:latin typeface="宋体" panose="02010600030101010101" pitchFamily="2" charset="-122"/>
                <a:ea typeface="宋体" panose="02010600030101010101" pitchFamily="2" charset="-122"/>
                <a:sym typeface="宋体" panose="02010600030101010101" pitchFamily="2" charset="-122"/>
              </a:rPr>
              <a:t>我</a:t>
            </a:r>
            <a:r>
              <a:rPr lang="zh-CN" altLang="en-US" sz="3000" b="1" dirty="0">
                <a:solidFill>
                  <a:srgbClr val="FF0000"/>
                </a:solidFill>
                <a:latin typeface="Arial" panose="020B0604020202020204" pitchFamily="34" charset="0"/>
                <a:ea typeface="SimSun-ExtB" panose="02010609060101010101" charset="-122"/>
                <a:sym typeface="宋体" panose="02010600030101010101" pitchFamily="2" charset="-122"/>
              </a:rPr>
              <a:t>”</a:t>
            </a:r>
            <a:r>
              <a:rPr lang="zh-CN" sz="3000" b="1" dirty="0">
                <a:solidFill>
                  <a:srgbClr val="FF0000"/>
                </a:solidFill>
                <a:latin typeface="Arial" panose="020B0604020202020204" pitchFamily="34" charset="0"/>
                <a:ea typeface="楷体_GB2312" pitchFamily="49" charset="-122"/>
              </a:rPr>
              <a:t>与</a:t>
            </a:r>
            <a:r>
              <a:rPr lang="zh-CN" altLang="en-US" sz="3000" b="1" dirty="0">
                <a:solidFill>
                  <a:srgbClr val="FF0000"/>
                </a:solidFill>
                <a:latin typeface="Arial" panose="020B0604020202020204" pitchFamily="34" charset="0"/>
                <a:ea typeface="楷体_GB2312" pitchFamily="49" charset="-122"/>
              </a:rPr>
              <a:t>老王</a:t>
            </a:r>
            <a:r>
              <a:rPr lang="zh-CN" sz="3000" b="1" dirty="0">
                <a:solidFill>
                  <a:srgbClr val="FF0000"/>
                </a:solidFill>
                <a:latin typeface="Arial" panose="020B0604020202020204" pitchFamily="34" charset="0"/>
                <a:ea typeface="楷体_GB2312" pitchFamily="49" charset="-122"/>
              </a:rPr>
              <a:t>之间友好、平等的情感</a:t>
            </a:r>
            <a:r>
              <a:rPr lang="zh-CN" altLang="en-US" sz="3000" b="1" dirty="0">
                <a:solidFill>
                  <a:srgbClr val="FF0000"/>
                </a:solidFill>
                <a:latin typeface="Arial" panose="020B0604020202020204" pitchFamily="34" charset="0"/>
                <a:ea typeface="楷体_GB2312" pitchFamily="49" charset="-122"/>
              </a:rPr>
              <a:t>。</a:t>
            </a:r>
            <a:endParaRPr lang="zh-CN" altLang="en-US" sz="3000" b="1" dirty="0">
              <a:solidFill>
                <a:srgbClr val="FF0000"/>
              </a:solidFill>
              <a:latin typeface="Arial" panose="020B0604020202020204" pitchFamily="34" charset="0"/>
              <a:ea typeface="楷体_GB2312"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500" fill="hold">
                                          <p:stCondLst>
                                            <p:cond delay="0"/>
                                          </p:stCondLst>
                                        </p:cTn>
                                        <p:tgtEl>
                                          <p:spTgt spid="24579"/>
                                        </p:tgtEl>
                                        <p:attrNameLst>
                                          <p:attrName>style.visibility</p:attrName>
                                        </p:attrNameLst>
                                      </p:cBhvr>
                                      <p:to>
                                        <p:strVal val="visible"/>
                                      </p:to>
                                    </p:set>
                                    <p:anim calcmode="lin" valueType="num">
                                      <p:cBhvr additive="base">
                                        <p:cTn id="7" dur="500" fill="hold"/>
                                        <p:tgtEl>
                                          <p:spTgt spid="24579"/>
                                        </p:tgtEl>
                                        <p:attrNameLst>
                                          <p:attrName>ppt_x</p:attrName>
                                        </p:attrNameLst>
                                      </p:cBhvr>
                                      <p:tavLst>
                                        <p:tav tm="0">
                                          <p:val>
                                            <p:strVal val="#ppt_x"/>
                                          </p:val>
                                        </p:tav>
                                        <p:tav tm="100000">
                                          <p:val>
                                            <p:strVal val="#ppt_x"/>
                                          </p:val>
                                        </p:tav>
                                      </p:tavLst>
                                    </p:anim>
                                    <p:anim calcmode="lin" valueType="num">
                                      <p:cBhvr additive="base">
                                        <p:cTn id="8" dur="500" fill="hold"/>
                                        <p:tgtEl>
                                          <p:spTgt spid="2457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500"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9" grpId="0"/>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23553" name="文本框 2"/>
          <p:cNvSpPr txBox="1"/>
          <p:nvPr/>
        </p:nvSpPr>
        <p:spPr>
          <a:xfrm>
            <a:off x="5446713" y="1304925"/>
            <a:ext cx="1298575" cy="583565"/>
          </a:xfrm>
          <a:prstGeom prst="rect">
            <a:avLst/>
          </a:prstGeom>
          <a:noFill/>
          <a:ln w="9525">
            <a:noFill/>
          </a:ln>
        </p:spPr>
        <p:txBody>
          <a:bodyPr anchor="t" anchorCtr="0">
            <a:spAutoFit/>
          </a:bodyPr>
          <a:p>
            <a:r>
              <a:rPr lang="zh-CN" altLang="en-US" sz="3200" dirty="0">
                <a:solidFill>
                  <a:schemeClr val="tx1"/>
                </a:solidFill>
                <a:latin typeface="黑体" panose="02010609060101010101" charset="-122"/>
                <a:ea typeface="黑体" panose="02010609060101010101" charset="-122"/>
              </a:rPr>
              <a:t>老 王</a:t>
            </a:r>
            <a:endParaRPr lang="zh-CN" altLang="en-US" sz="3200" dirty="0">
              <a:solidFill>
                <a:schemeClr val="tx1"/>
              </a:solidFill>
              <a:latin typeface="黑体" panose="02010609060101010101" charset="-122"/>
              <a:ea typeface="黑体" panose="02010609060101010101" charset="-122"/>
            </a:endParaRPr>
          </a:p>
        </p:txBody>
      </p:sp>
      <p:sp>
        <p:nvSpPr>
          <p:cNvPr id="23554" name="文本框 27653"/>
          <p:cNvSpPr txBox="1"/>
          <p:nvPr/>
        </p:nvSpPr>
        <p:spPr>
          <a:xfrm>
            <a:off x="3871913" y="3929063"/>
            <a:ext cx="1827212" cy="1753235"/>
          </a:xfrm>
          <a:prstGeom prst="rect">
            <a:avLst/>
          </a:prstGeom>
          <a:noFill/>
          <a:ln w="9525">
            <a:noFill/>
          </a:ln>
        </p:spPr>
        <p:txBody>
          <a:bodyPr anchor="t" anchorCtr="0">
            <a:spAutoFit/>
          </a:bodyPr>
          <a:p>
            <a:pPr>
              <a:lnSpc>
                <a:spcPct val="120000"/>
              </a:lnSpc>
            </a:pPr>
            <a:r>
              <a:rPr lang="zh-CN" altLang="en-US" sz="3000" b="1" dirty="0">
                <a:latin typeface="宋体" panose="02010600030101010101" pitchFamily="2" charset="-122"/>
                <a:ea typeface="宋体" panose="02010600030101010101" pitchFamily="2" charset="-122"/>
              </a:rPr>
              <a:t>老实厚道</a:t>
            </a:r>
            <a:endParaRPr lang="zh-CN" altLang="en-US" sz="3000" dirty="0">
              <a:latin typeface="宋体" panose="02010600030101010101" pitchFamily="2" charset="-122"/>
              <a:ea typeface="宋体" panose="02010600030101010101" pitchFamily="2" charset="-122"/>
            </a:endParaRPr>
          </a:p>
          <a:p>
            <a:pPr>
              <a:lnSpc>
                <a:spcPct val="120000"/>
              </a:lnSpc>
            </a:pPr>
            <a:r>
              <a:rPr lang="zh-CN" altLang="en-US" sz="3000" b="1" dirty="0">
                <a:latin typeface="宋体" panose="02010600030101010101" pitchFamily="2" charset="-122"/>
                <a:ea typeface="宋体" panose="02010600030101010101" pitchFamily="2" charset="-122"/>
              </a:rPr>
              <a:t>善良淳朴</a:t>
            </a:r>
            <a:endParaRPr lang="zh-CN" altLang="en-US" sz="3000" b="1" dirty="0">
              <a:latin typeface="宋体" panose="02010600030101010101" pitchFamily="2" charset="-122"/>
              <a:ea typeface="宋体" panose="02010600030101010101" pitchFamily="2" charset="-122"/>
            </a:endParaRPr>
          </a:p>
          <a:p>
            <a:pPr>
              <a:lnSpc>
                <a:spcPct val="120000"/>
              </a:lnSpc>
            </a:pPr>
            <a:r>
              <a:rPr lang="zh-CN" altLang="en-US" sz="3000" b="1" dirty="0">
                <a:latin typeface="宋体" panose="02010600030101010101" pitchFamily="2" charset="-122"/>
                <a:ea typeface="宋体" panose="02010600030101010101" pitchFamily="2" charset="-122"/>
              </a:rPr>
              <a:t>知恩图报</a:t>
            </a:r>
            <a:endParaRPr lang="zh-CN" altLang="en-US" sz="3000" b="1" dirty="0">
              <a:latin typeface="宋体" panose="02010600030101010101" pitchFamily="2" charset="-122"/>
              <a:ea typeface="宋体" panose="02010600030101010101" pitchFamily="2" charset="-122"/>
            </a:endParaRPr>
          </a:p>
        </p:txBody>
      </p:sp>
      <p:sp>
        <p:nvSpPr>
          <p:cNvPr id="23555" name="文本框 27654"/>
          <p:cNvSpPr txBox="1"/>
          <p:nvPr/>
        </p:nvSpPr>
        <p:spPr>
          <a:xfrm>
            <a:off x="2751138" y="4446588"/>
            <a:ext cx="561975" cy="553085"/>
          </a:xfrm>
          <a:prstGeom prst="rect">
            <a:avLst/>
          </a:prstGeom>
          <a:noFill/>
          <a:ln w="9525">
            <a:noFill/>
          </a:ln>
        </p:spPr>
        <p:txBody>
          <a:bodyPr anchor="t" anchorCtr="0">
            <a:spAutoFit/>
          </a:bodyPr>
          <a:p>
            <a:r>
              <a:rPr lang="zh-CN" altLang="en-US" sz="3000" b="1" dirty="0">
                <a:solidFill>
                  <a:srgbClr val="0000FF"/>
                </a:solidFill>
                <a:latin typeface="宋体" panose="02010600030101010101" pitchFamily="2" charset="-122"/>
                <a:ea typeface="宋体" panose="02010600030101010101" pitchFamily="2" charset="-122"/>
              </a:rPr>
              <a:t>善</a:t>
            </a:r>
            <a:endParaRPr lang="zh-CN" altLang="en-US" sz="3000" b="1" dirty="0">
              <a:solidFill>
                <a:srgbClr val="0000FF"/>
              </a:solidFill>
              <a:latin typeface="宋体" panose="02010600030101010101" pitchFamily="2" charset="-122"/>
              <a:ea typeface="宋体" panose="02010600030101010101" pitchFamily="2" charset="-122"/>
            </a:endParaRPr>
          </a:p>
        </p:txBody>
      </p:sp>
      <p:sp>
        <p:nvSpPr>
          <p:cNvPr id="23556" name="文本框 27655"/>
          <p:cNvSpPr txBox="1"/>
          <p:nvPr/>
        </p:nvSpPr>
        <p:spPr>
          <a:xfrm>
            <a:off x="3871913" y="2103438"/>
            <a:ext cx="1827212" cy="1198880"/>
          </a:xfrm>
          <a:prstGeom prst="rect">
            <a:avLst/>
          </a:prstGeom>
          <a:noFill/>
          <a:ln w="9525">
            <a:noFill/>
          </a:ln>
        </p:spPr>
        <p:txBody>
          <a:bodyPr anchor="t" anchorCtr="0">
            <a:spAutoFit/>
          </a:bodyPr>
          <a:p>
            <a:pPr>
              <a:lnSpc>
                <a:spcPct val="120000"/>
              </a:lnSpc>
            </a:pPr>
            <a:r>
              <a:rPr lang="zh-CN" altLang="en-US" sz="3000" b="1" dirty="0">
                <a:latin typeface="宋体" panose="02010600030101010101" pitchFamily="2" charset="-122"/>
                <a:ea typeface="宋体" panose="02010600030101010101" pitchFamily="2" charset="-122"/>
              </a:rPr>
              <a:t>穷苦卑微</a:t>
            </a:r>
            <a:endParaRPr lang="zh-CN" altLang="en-US" sz="3000" dirty="0">
              <a:latin typeface="宋体" panose="02010600030101010101" pitchFamily="2" charset="-122"/>
              <a:ea typeface="宋体" panose="02010600030101010101" pitchFamily="2" charset="-122"/>
            </a:endParaRPr>
          </a:p>
          <a:p>
            <a:pPr>
              <a:lnSpc>
                <a:spcPct val="120000"/>
              </a:lnSpc>
            </a:pPr>
            <a:r>
              <a:rPr lang="zh-CN" altLang="en-US" sz="3000" b="1" dirty="0">
                <a:latin typeface="宋体" panose="02010600030101010101" pitchFamily="2" charset="-122"/>
                <a:ea typeface="宋体" panose="02010600030101010101" pitchFamily="2" charset="-122"/>
              </a:rPr>
              <a:t>孤苦眼疾</a:t>
            </a:r>
            <a:endParaRPr lang="zh-CN" altLang="en-US" sz="3000" b="1" dirty="0">
              <a:latin typeface="宋体" panose="02010600030101010101" pitchFamily="2" charset="-122"/>
              <a:ea typeface="宋体" panose="02010600030101010101" pitchFamily="2" charset="-122"/>
            </a:endParaRPr>
          </a:p>
        </p:txBody>
      </p:sp>
      <p:sp>
        <p:nvSpPr>
          <p:cNvPr id="23557" name="文本框 27656"/>
          <p:cNvSpPr txBox="1"/>
          <p:nvPr/>
        </p:nvSpPr>
        <p:spPr>
          <a:xfrm>
            <a:off x="2751138" y="2425700"/>
            <a:ext cx="630237" cy="553085"/>
          </a:xfrm>
          <a:prstGeom prst="rect">
            <a:avLst/>
          </a:prstGeom>
          <a:noFill/>
          <a:ln w="9525">
            <a:noFill/>
          </a:ln>
        </p:spPr>
        <p:txBody>
          <a:bodyPr anchor="t" anchorCtr="0">
            <a:spAutoFit/>
          </a:bodyPr>
          <a:p>
            <a:r>
              <a:rPr lang="zh-CN" altLang="en-US" sz="3000" b="1" dirty="0">
                <a:solidFill>
                  <a:srgbClr val="0000FF"/>
                </a:solidFill>
                <a:latin typeface="宋体" panose="02010600030101010101" pitchFamily="2" charset="-122"/>
                <a:ea typeface="宋体" panose="02010600030101010101" pitchFamily="2" charset="-122"/>
              </a:rPr>
              <a:t>苦</a:t>
            </a:r>
            <a:endParaRPr lang="zh-CN" altLang="en-US" sz="3000" b="1" dirty="0">
              <a:solidFill>
                <a:srgbClr val="0000FF"/>
              </a:solidFill>
              <a:latin typeface="宋体" panose="02010600030101010101" pitchFamily="2" charset="-122"/>
              <a:ea typeface="宋体" panose="02010600030101010101" pitchFamily="2" charset="-122"/>
            </a:endParaRPr>
          </a:p>
        </p:txBody>
      </p:sp>
      <p:sp>
        <p:nvSpPr>
          <p:cNvPr id="6" name="左大括号 5"/>
          <p:cNvSpPr/>
          <p:nvPr/>
        </p:nvSpPr>
        <p:spPr>
          <a:xfrm>
            <a:off x="2390775" y="2584450"/>
            <a:ext cx="360363" cy="2284413"/>
          </a:xfrm>
          <a:prstGeom prst="leftBrace">
            <a:avLst/>
          </a:prstGeom>
        </p:spPr>
        <p:style>
          <a:lnRef idx="2">
            <a:schemeClr val="dk1"/>
          </a:lnRef>
          <a:fillRef idx="0">
            <a:schemeClr val="dk1"/>
          </a:fillRef>
          <a:effectRef idx="1">
            <a:schemeClr val="dk1"/>
          </a:effectRef>
          <a:fontRef idx="minor">
            <a:schemeClr val="tx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23559" name="文本框 7"/>
          <p:cNvSpPr txBox="1"/>
          <p:nvPr/>
        </p:nvSpPr>
        <p:spPr>
          <a:xfrm>
            <a:off x="6207125" y="2192338"/>
            <a:ext cx="1428750" cy="553085"/>
          </a:xfrm>
          <a:prstGeom prst="rect">
            <a:avLst/>
          </a:prstGeom>
          <a:noFill/>
          <a:ln w="9525">
            <a:noFill/>
          </a:ln>
        </p:spPr>
        <p:txBody>
          <a:bodyPr anchor="t" anchorCtr="0">
            <a:spAutoFit/>
          </a:bodyPr>
          <a:p>
            <a:r>
              <a:rPr lang="zh-CN" altLang="en-US" sz="3000" b="1" dirty="0">
                <a:solidFill>
                  <a:srgbClr val="0000FF"/>
                </a:solidFill>
                <a:latin typeface="宋体" panose="02010600030101010101" pitchFamily="2" charset="-122"/>
                <a:ea typeface="宋体" panose="02010600030101010101" pitchFamily="2" charset="-122"/>
              </a:rPr>
              <a:t>不幸者</a:t>
            </a:r>
            <a:endParaRPr lang="zh-CN" altLang="en-US" sz="3000" b="1" dirty="0">
              <a:solidFill>
                <a:srgbClr val="0000FF"/>
              </a:solidFill>
              <a:latin typeface="宋体" panose="02010600030101010101" pitchFamily="2" charset="-122"/>
              <a:ea typeface="宋体" panose="02010600030101010101" pitchFamily="2" charset="-122"/>
            </a:endParaRPr>
          </a:p>
        </p:txBody>
      </p:sp>
      <p:sp>
        <p:nvSpPr>
          <p:cNvPr id="2" name="左大括号 1"/>
          <p:cNvSpPr/>
          <p:nvPr/>
        </p:nvSpPr>
        <p:spPr>
          <a:xfrm>
            <a:off x="3381375" y="2305050"/>
            <a:ext cx="360363" cy="844550"/>
          </a:xfrm>
          <a:prstGeom prst="leftBrace">
            <a:avLst/>
          </a:prstGeom>
        </p:spPr>
        <p:style>
          <a:lnRef idx="2">
            <a:schemeClr val="dk1"/>
          </a:lnRef>
          <a:fillRef idx="0">
            <a:schemeClr val="dk1"/>
          </a:fillRef>
          <a:effectRef idx="1">
            <a:schemeClr val="dk1"/>
          </a:effectRef>
          <a:fontRef idx="minor">
            <a:schemeClr val="tx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3" name="左大括号 2"/>
          <p:cNvSpPr/>
          <p:nvPr/>
        </p:nvSpPr>
        <p:spPr>
          <a:xfrm>
            <a:off x="3381375" y="4133850"/>
            <a:ext cx="360363" cy="1343025"/>
          </a:xfrm>
          <a:prstGeom prst="leftBrace">
            <a:avLst/>
          </a:prstGeom>
        </p:spPr>
        <p:style>
          <a:lnRef idx="2">
            <a:schemeClr val="dk1"/>
          </a:lnRef>
          <a:fillRef idx="0">
            <a:schemeClr val="dk1"/>
          </a:fillRef>
          <a:effectRef idx="1">
            <a:schemeClr val="dk1"/>
          </a:effectRef>
          <a:fontRef idx="minor">
            <a:schemeClr val="tx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mn-lt"/>
              <a:ea typeface="+mn-ea"/>
              <a:cs typeface="+mn-cs"/>
            </a:endParaRPr>
          </a:p>
        </p:txBody>
      </p:sp>
      <p:sp>
        <p:nvSpPr>
          <p:cNvPr id="23562" name="文本框 3"/>
          <p:cNvSpPr txBox="1"/>
          <p:nvPr/>
        </p:nvSpPr>
        <p:spPr>
          <a:xfrm>
            <a:off x="6207125" y="4924425"/>
            <a:ext cx="1428750" cy="553085"/>
          </a:xfrm>
          <a:prstGeom prst="rect">
            <a:avLst/>
          </a:prstGeom>
          <a:noFill/>
          <a:ln w="9525">
            <a:noFill/>
          </a:ln>
        </p:spPr>
        <p:txBody>
          <a:bodyPr anchor="t" anchorCtr="0">
            <a:spAutoFit/>
          </a:bodyPr>
          <a:p>
            <a:r>
              <a:rPr lang="zh-CN" altLang="en-US" sz="3000" b="1" dirty="0">
                <a:solidFill>
                  <a:srgbClr val="0000FF"/>
                </a:solidFill>
                <a:latin typeface="宋体" panose="02010600030101010101" pitchFamily="2" charset="-122"/>
                <a:ea typeface="宋体" panose="02010600030101010101" pitchFamily="2" charset="-122"/>
              </a:rPr>
              <a:t>幸运者</a:t>
            </a:r>
            <a:endParaRPr lang="zh-CN" altLang="en-US" sz="3000" b="1" dirty="0">
              <a:solidFill>
                <a:srgbClr val="0000FF"/>
              </a:solidFill>
              <a:latin typeface="宋体" panose="02010600030101010101" pitchFamily="2" charset="-122"/>
              <a:ea typeface="宋体" panose="02010600030101010101" pitchFamily="2" charset="-122"/>
            </a:endParaRPr>
          </a:p>
        </p:txBody>
      </p:sp>
      <p:sp>
        <p:nvSpPr>
          <p:cNvPr id="23563" name="文本框 4"/>
          <p:cNvSpPr txBox="1"/>
          <p:nvPr/>
        </p:nvSpPr>
        <p:spPr>
          <a:xfrm>
            <a:off x="6964363" y="2979738"/>
            <a:ext cx="996950" cy="1753235"/>
          </a:xfrm>
          <a:prstGeom prst="rect">
            <a:avLst/>
          </a:prstGeom>
          <a:noFill/>
          <a:ln w="9525">
            <a:noFill/>
          </a:ln>
        </p:spPr>
        <p:txBody>
          <a:bodyPr anchor="t" anchorCtr="0">
            <a:spAutoFit/>
          </a:bodyPr>
          <a:p>
            <a:pPr>
              <a:lnSpc>
                <a:spcPct val="120000"/>
              </a:lnSpc>
            </a:pPr>
            <a:r>
              <a:rPr lang="zh-CN" altLang="en-US" sz="3000" b="1" dirty="0">
                <a:solidFill>
                  <a:srgbClr val="FF0000"/>
                </a:solidFill>
                <a:latin typeface="宋体" panose="02010600030101010101" pitchFamily="2" charset="-122"/>
                <a:ea typeface="宋体" panose="02010600030101010101" pitchFamily="2" charset="-122"/>
              </a:rPr>
              <a:t>关心</a:t>
            </a:r>
            <a:endParaRPr lang="zh-CN" altLang="en-US" sz="3000" b="1" dirty="0">
              <a:solidFill>
                <a:srgbClr val="FF0000"/>
              </a:solidFill>
              <a:latin typeface="宋体" panose="02010600030101010101" pitchFamily="2" charset="-122"/>
              <a:ea typeface="宋体" panose="02010600030101010101" pitchFamily="2" charset="-122"/>
            </a:endParaRPr>
          </a:p>
          <a:p>
            <a:pPr>
              <a:lnSpc>
                <a:spcPct val="120000"/>
              </a:lnSpc>
            </a:pPr>
            <a:r>
              <a:rPr lang="zh-CN" altLang="en-US" sz="3000" b="1" dirty="0">
                <a:solidFill>
                  <a:srgbClr val="FF0000"/>
                </a:solidFill>
                <a:latin typeface="宋体" panose="02010600030101010101" pitchFamily="2" charset="-122"/>
                <a:ea typeface="宋体" panose="02010600030101010101" pitchFamily="2" charset="-122"/>
              </a:rPr>
              <a:t>同情</a:t>
            </a:r>
            <a:endParaRPr lang="zh-CN" altLang="en-US" sz="3000" b="1" dirty="0">
              <a:solidFill>
                <a:srgbClr val="FF0000"/>
              </a:solidFill>
              <a:latin typeface="宋体" panose="02010600030101010101" pitchFamily="2" charset="-122"/>
              <a:ea typeface="宋体" panose="02010600030101010101" pitchFamily="2" charset="-122"/>
            </a:endParaRPr>
          </a:p>
          <a:p>
            <a:pPr>
              <a:lnSpc>
                <a:spcPct val="120000"/>
              </a:lnSpc>
            </a:pPr>
            <a:r>
              <a:rPr lang="zh-CN" altLang="en-US" sz="3000" b="1" dirty="0">
                <a:solidFill>
                  <a:srgbClr val="FF0000"/>
                </a:solidFill>
                <a:latin typeface="宋体" panose="02010600030101010101" pitchFamily="2" charset="-122"/>
                <a:ea typeface="宋体" panose="02010600030101010101" pitchFamily="2" charset="-122"/>
              </a:rPr>
              <a:t>尊重</a:t>
            </a:r>
            <a:endParaRPr lang="zh-CN" altLang="en-US" sz="3000" b="1" dirty="0">
              <a:solidFill>
                <a:srgbClr val="FF0000"/>
              </a:solidFill>
              <a:latin typeface="宋体" panose="02010600030101010101" pitchFamily="2" charset="-122"/>
              <a:ea typeface="宋体" panose="02010600030101010101" pitchFamily="2" charset="-122"/>
            </a:endParaRPr>
          </a:p>
        </p:txBody>
      </p:sp>
      <p:sp>
        <p:nvSpPr>
          <p:cNvPr id="10" name="上下箭头 9"/>
          <p:cNvSpPr/>
          <p:nvPr/>
        </p:nvSpPr>
        <p:spPr>
          <a:xfrm>
            <a:off x="6888163" y="2852738"/>
            <a:ext cx="76200" cy="2016125"/>
          </a:xfrm>
          <a:prstGeom prst="upDownArrow">
            <a:avLst/>
          </a:prstGeom>
        </p:spPr>
        <p:style>
          <a:lnRef idx="2">
            <a:schemeClr val="dk1"/>
          </a:lnRef>
          <a:fillRef idx="1">
            <a:schemeClr val="lt1"/>
          </a:fillRef>
          <a:effectRef idx="0">
            <a:schemeClr val="dk1"/>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dk1"/>
              </a:solidFill>
              <a:effectLst/>
              <a:uLnTx/>
              <a:uFillTx/>
              <a:latin typeface="+mn-lt"/>
              <a:ea typeface="+mn-ea"/>
              <a:cs typeface="+mn-cs"/>
            </a:endParaRPr>
          </a:p>
        </p:txBody>
      </p:sp>
      <p:grpSp>
        <p:nvGrpSpPr>
          <p:cNvPr id="7" name="组合 6"/>
          <p:cNvGrpSpPr/>
          <p:nvPr/>
        </p:nvGrpSpPr>
        <p:grpSpPr>
          <a:xfrm>
            <a:off x="427294" y="686213"/>
            <a:ext cx="2792615" cy="713740"/>
            <a:chOff x="2371" y="690"/>
            <a:chExt cx="3471" cy="1124"/>
          </a:xfrm>
        </p:grpSpPr>
        <p:sp>
          <p:nvSpPr>
            <p:cNvPr id="8" name="MH_Entry_1"/>
            <p:cNvSpPr>
              <a:spLocks noChangeArrowheads="1"/>
            </p:cNvSpPr>
            <p:nvPr/>
          </p:nvSpPr>
          <p:spPr bwMode="auto">
            <a:xfrm flipH="1">
              <a:off x="2371" y="690"/>
              <a:ext cx="3471" cy="1124"/>
            </a:xfrm>
            <a:prstGeom prst="roundRect">
              <a:avLst>
                <a:gd name="adj" fmla="val 16667"/>
              </a:avLst>
            </a:prstGeom>
            <a:solidFill>
              <a:srgbClr val="DF2938"/>
            </a:solidFill>
            <a:ln>
              <a:noFill/>
            </a:ln>
            <a:extLst>
              <a:ext uri="{91240B29-F687-4F45-9708-019B960494DF}">
                <a14:hiddenLine xmlns:a14="http://schemas.microsoft.com/office/drawing/2010/main" w="12700">
                  <a:solidFill>
                    <a:srgbClr val="000000"/>
                  </a:solidFill>
                  <a:bevel/>
                </a14:hiddenLine>
              </a:ext>
            </a:extLst>
          </p:spPr>
          <p:txBody>
            <a:bodyPr lIns="94531" tIns="47265" rIns="94531" bIns="4726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eaLnBrk="1" hangingPunct="1">
                <a:buFont typeface="Arial" panose="020B0604020202020204" pitchFamily="34" charset="0"/>
                <a:buNone/>
              </a:pPr>
              <a:endParaRPr lang="zh-CN" altLang="en-US" sz="2900">
                <a:sym typeface="Calibri" panose="020F0502020204030204" pitchFamily="34" charset="0"/>
              </a:endParaRPr>
            </a:p>
          </p:txBody>
        </p:sp>
        <p:sp>
          <p:nvSpPr>
            <p:cNvPr id="9" name="TextBox 18"/>
            <p:cNvSpPr txBox="1"/>
            <p:nvPr/>
          </p:nvSpPr>
          <p:spPr>
            <a:xfrm>
              <a:off x="2644" y="741"/>
              <a:ext cx="2895" cy="923"/>
            </a:xfrm>
            <a:prstGeom prst="rect">
              <a:avLst/>
            </a:prstGeom>
            <a:noFill/>
          </p:spPr>
          <p:txBody>
            <a:bodyPr wrap="square" lIns="94531" tIns="47265" rIns="94531" bIns="47265"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sz="3200" b="1" dirty="0">
                  <a:solidFill>
                    <a:schemeClr val="bg1"/>
                  </a:solidFill>
                  <a:latin typeface="思源宋体 CN SemiBold" panose="02020600000000000000" charset="-122"/>
                  <a:ea typeface="思源宋体 CN SemiBold" panose="02020600000000000000" charset="-122"/>
                </a:rPr>
                <a:t>板书设计</a:t>
              </a:r>
              <a:endParaRPr lang="zh-CN" altLang="en-US" sz="3200" b="1" dirty="0">
                <a:solidFill>
                  <a:schemeClr val="bg1"/>
                </a:solidFill>
                <a:latin typeface="思源宋体 CN SemiBold" panose="02020600000000000000" charset="-122"/>
                <a:ea typeface="思源宋体 CN SemiBold" panose="02020600000000000000" charset="-122"/>
              </a:endParaRPr>
            </a:p>
          </p:txBody>
        </p:sp>
      </p:grpSp>
    </p:spTree>
  </p:cSld>
  <p:clrMapOvr>
    <a:masterClrMapping/>
  </p:clrMapOvr>
  <p:transition>
    <p:random/>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grpSp>
        <p:nvGrpSpPr>
          <p:cNvPr id="2" name="组合 1"/>
          <p:cNvGrpSpPr/>
          <p:nvPr/>
        </p:nvGrpSpPr>
        <p:grpSpPr>
          <a:xfrm>
            <a:off x="1127152" y="573479"/>
            <a:ext cx="2792615" cy="713740"/>
            <a:chOff x="2371" y="690"/>
            <a:chExt cx="3471" cy="1124"/>
          </a:xfrm>
        </p:grpSpPr>
        <p:sp>
          <p:nvSpPr>
            <p:cNvPr id="3" name="MH_Entry_1"/>
            <p:cNvSpPr>
              <a:spLocks noChangeArrowheads="1"/>
            </p:cNvSpPr>
            <p:nvPr/>
          </p:nvSpPr>
          <p:spPr bwMode="auto">
            <a:xfrm flipH="1">
              <a:off x="2371" y="690"/>
              <a:ext cx="3471" cy="1124"/>
            </a:xfrm>
            <a:prstGeom prst="roundRect">
              <a:avLst>
                <a:gd name="adj" fmla="val 16667"/>
              </a:avLst>
            </a:prstGeom>
            <a:solidFill>
              <a:srgbClr val="DF2938"/>
            </a:solidFill>
            <a:ln>
              <a:noFill/>
            </a:ln>
            <a:extLst>
              <a:ext uri="{91240B29-F687-4F45-9708-019B960494DF}">
                <a14:hiddenLine xmlns:a14="http://schemas.microsoft.com/office/drawing/2010/main" w="12700">
                  <a:solidFill>
                    <a:srgbClr val="000000"/>
                  </a:solidFill>
                  <a:bevel/>
                </a14:hiddenLine>
              </a:ext>
            </a:extLst>
          </p:spPr>
          <p:txBody>
            <a:bodyPr lIns="94531" tIns="47265" rIns="94531" bIns="4726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eaLnBrk="1" hangingPunct="1">
                <a:buFont typeface="Arial" panose="020B0604020202020204" pitchFamily="34" charset="0"/>
                <a:buNone/>
              </a:pPr>
              <a:endParaRPr lang="zh-CN" altLang="en-US" sz="2900">
                <a:sym typeface="Calibri" panose="020F0502020204030204" pitchFamily="34" charset="0"/>
              </a:endParaRPr>
            </a:p>
          </p:txBody>
        </p:sp>
        <p:sp>
          <p:nvSpPr>
            <p:cNvPr id="4" name="TextBox 18"/>
            <p:cNvSpPr txBox="1"/>
            <p:nvPr/>
          </p:nvSpPr>
          <p:spPr>
            <a:xfrm>
              <a:off x="2644" y="741"/>
              <a:ext cx="2895" cy="923"/>
            </a:xfrm>
            <a:prstGeom prst="rect">
              <a:avLst/>
            </a:prstGeom>
            <a:noFill/>
          </p:spPr>
          <p:txBody>
            <a:bodyPr wrap="square" lIns="94531" tIns="47265" rIns="94531" bIns="47265"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sz="3200" b="1" dirty="0">
                  <a:solidFill>
                    <a:schemeClr val="bg1"/>
                  </a:solidFill>
                  <a:latin typeface="思源宋体 CN SemiBold" panose="02020600000000000000" charset="-122"/>
                  <a:ea typeface="思源宋体 CN SemiBold" panose="02020600000000000000" charset="-122"/>
                </a:rPr>
                <a:t>课堂小结</a:t>
              </a:r>
              <a:endParaRPr lang="zh-CN" altLang="en-US" sz="3200" b="1" dirty="0">
                <a:solidFill>
                  <a:schemeClr val="bg1"/>
                </a:solidFill>
                <a:latin typeface="思源宋体 CN SemiBold" panose="02020600000000000000" charset="-122"/>
                <a:ea typeface="思源宋体 CN SemiBold" panose="02020600000000000000" charset="-122"/>
              </a:endParaRPr>
            </a:p>
          </p:txBody>
        </p:sp>
      </p:grpSp>
      <p:sp>
        <p:nvSpPr>
          <p:cNvPr id="5" name="矩形 4"/>
          <p:cNvSpPr/>
          <p:nvPr/>
        </p:nvSpPr>
        <p:spPr>
          <a:xfrm>
            <a:off x="1038225" y="1765300"/>
            <a:ext cx="10134600" cy="2676525"/>
          </a:xfrm>
          <a:prstGeom prst="rect">
            <a:avLst/>
          </a:prstGeom>
        </p:spPr>
        <p:txBody>
          <a:bodyPr wrap="square">
            <a:spAutoFit/>
          </a:bodyPr>
          <a:lstStyle/>
          <a:p>
            <a:pPr algn="just" fontAlgn="auto">
              <a:lnSpc>
                <a:spcPct val="150000"/>
              </a:lnSpc>
            </a:pPr>
            <a:r>
              <a:rPr lang="zh-CN" altLang="en-US" sz="2800" b="1" dirty="0" smtClean="0">
                <a:solidFill>
                  <a:schemeClr val="accent1">
                    <a:lumMod val="75000"/>
                  </a:schemeClr>
                </a:solidFill>
                <a:latin typeface="新宋体" panose="02010609030101010101" pitchFamily="49" charset="-122"/>
                <a:ea typeface="新宋体" panose="02010609030101010101" pitchFamily="49" charset="-122"/>
              </a:rPr>
              <a:t>    </a:t>
            </a:r>
            <a:r>
              <a:rPr lang="zh-CN" altLang="en-US" sz="2800" b="1" dirty="0" smtClean="0">
                <a:solidFill>
                  <a:schemeClr val="tx1"/>
                </a:solidFill>
                <a:latin typeface="新宋体" panose="02010609030101010101" pitchFamily="49" charset="-122"/>
                <a:ea typeface="新宋体" panose="02010609030101010101" pitchFamily="49" charset="-122"/>
              </a:rPr>
              <a:t>这</a:t>
            </a:r>
            <a:r>
              <a:rPr lang="zh-CN" altLang="en-US" sz="2800" b="1" dirty="0">
                <a:solidFill>
                  <a:schemeClr val="tx1"/>
                </a:solidFill>
                <a:latin typeface="新宋体" panose="02010609030101010101" pitchFamily="49" charset="-122"/>
                <a:ea typeface="新宋体" panose="02010609030101010101" pitchFamily="49" charset="-122"/>
              </a:rPr>
              <a:t>篇文章不仅仅写了老王一个人力车夫的善良</a:t>
            </a:r>
            <a:r>
              <a:rPr lang="en-US" altLang="zh-CN" sz="2800" b="1">
                <a:solidFill>
                  <a:schemeClr val="tx1"/>
                </a:solidFill>
                <a:uFillTx/>
                <a:ea typeface="SimSun-ExtB" panose="02010609060101010101" charset="-122"/>
                <a:cs typeface="+mj-cs"/>
                <a:sym typeface="宋体" panose="02010600030101010101" pitchFamily="2" charset="-122"/>
              </a:rPr>
              <a:t>,</a:t>
            </a:r>
            <a:r>
              <a:rPr lang="zh-CN" altLang="en-US" sz="2800" b="1" dirty="0">
                <a:solidFill>
                  <a:schemeClr val="tx1"/>
                </a:solidFill>
                <a:latin typeface="新宋体" panose="02010609030101010101" pitchFamily="49" charset="-122"/>
                <a:ea typeface="新宋体" panose="02010609030101010101" pitchFamily="49" charset="-122"/>
              </a:rPr>
              <a:t>同时透露了一个异常善良的知识分子对劳动人民的关心、同情、尊重、愧怍和怀念</a:t>
            </a:r>
            <a:r>
              <a:rPr lang="en-US" altLang="zh-CN" sz="2800" b="1">
                <a:solidFill>
                  <a:schemeClr val="tx1"/>
                </a:solidFill>
                <a:uFillTx/>
                <a:ea typeface="SimSun-ExtB" panose="02010609060101010101" charset="-122"/>
                <a:cs typeface="+mj-cs"/>
                <a:sym typeface="宋体" panose="02010600030101010101" pitchFamily="2" charset="-122"/>
              </a:rPr>
              <a:t>,</a:t>
            </a:r>
            <a:r>
              <a:rPr lang="zh-CN" altLang="en-US" sz="2800" b="1" dirty="0">
                <a:solidFill>
                  <a:schemeClr val="tx1"/>
                </a:solidFill>
                <a:latin typeface="新宋体" panose="02010609030101010101" pitchFamily="49" charset="-122"/>
                <a:ea typeface="新宋体" panose="02010609030101010101" pitchFamily="49" charset="-122"/>
              </a:rPr>
              <a:t>这是一曲善良的人们在特殊年代里</a:t>
            </a:r>
            <a:r>
              <a:rPr lang="zh-CN" altLang="en-US" sz="2800" b="1" dirty="0">
                <a:uFillTx/>
                <a:latin typeface="Arial" panose="020B0604020202020204" pitchFamily="34" charset="0"/>
                <a:ea typeface="SimSun-ExtB" panose="02010609060101010101" charset="-122"/>
                <a:cs typeface="Arial" panose="020B0604020202020204" pitchFamily="34" charset="0"/>
                <a:sym typeface="+mn-ea"/>
              </a:rPr>
              <a:t>“以善良对待善良”</a:t>
            </a:r>
            <a:r>
              <a:rPr lang="zh-CN" altLang="en-US" sz="2800" b="1" dirty="0">
                <a:solidFill>
                  <a:schemeClr val="tx1"/>
                </a:solidFill>
                <a:latin typeface="新宋体" panose="02010609030101010101" pitchFamily="49" charset="-122"/>
                <a:ea typeface="新宋体" panose="02010609030101010101" pitchFamily="49" charset="-122"/>
              </a:rPr>
              <a:t>的颂歌</a:t>
            </a:r>
            <a:r>
              <a:rPr lang="en-US" altLang="zh-CN" sz="2800" b="1">
                <a:solidFill>
                  <a:schemeClr val="tx1"/>
                </a:solidFill>
                <a:uFillTx/>
                <a:ea typeface="SimSun-ExtB" panose="02010609060101010101" charset="-122"/>
                <a:cs typeface="+mj-cs"/>
                <a:sym typeface="宋体" panose="02010600030101010101" pitchFamily="2" charset="-122"/>
              </a:rPr>
              <a:t>,</a:t>
            </a:r>
            <a:r>
              <a:rPr lang="zh-CN" altLang="en-US" sz="2800" b="1">
                <a:solidFill>
                  <a:schemeClr val="tx1"/>
                </a:solidFill>
                <a:uFillTx/>
                <a:ea typeface="SimSun-ExtB" panose="02010609060101010101" charset="-122"/>
                <a:cs typeface="+mj-cs"/>
                <a:sym typeface="宋体" panose="02010600030101010101" pitchFamily="2" charset="-122"/>
              </a:rPr>
              <a:t>呼唤</a:t>
            </a:r>
            <a:r>
              <a:rPr lang="en-US" altLang="zh-CN" sz="2800" b="1">
                <a:solidFill>
                  <a:schemeClr val="tx1"/>
                </a:solidFill>
                <a:uFillTx/>
                <a:ea typeface="SimSun-ExtB" panose="02010609060101010101" charset="-122"/>
                <a:cs typeface="+mj-cs"/>
                <a:sym typeface="宋体" panose="02010600030101010101" pitchFamily="2" charset="-122"/>
              </a:rPr>
              <a:t>社会应该以人道主义精神来关心不幸者</a:t>
            </a:r>
            <a:r>
              <a:rPr lang="zh-CN" altLang="en-US" sz="2800" b="1" dirty="0">
                <a:solidFill>
                  <a:schemeClr val="tx1"/>
                </a:solidFill>
                <a:latin typeface="新宋体" panose="02010609030101010101" pitchFamily="49" charset="-122"/>
                <a:ea typeface="新宋体" panose="02010609030101010101" pitchFamily="49" charset="-122"/>
              </a:rPr>
              <a:t>。</a:t>
            </a:r>
            <a:endParaRPr lang="zh-CN" altLang="en-US" sz="2800" b="1" dirty="0">
              <a:solidFill>
                <a:schemeClr val="tx1"/>
              </a:solidFill>
              <a:latin typeface="新宋体" panose="02010609030101010101" pitchFamily="49" charset="-122"/>
              <a:ea typeface="新宋体" panose="02010609030101010101" pitchFamily="49" charset="-122"/>
            </a:endParaRPr>
          </a:p>
        </p:txBody>
      </p:sp>
      <p:pic>
        <p:nvPicPr>
          <p:cNvPr id="6" name="图片 5" descr="2911dd63379ecd30e35325962d6d016d"/>
          <p:cNvPicPr>
            <a:picLocks noChangeAspect="1"/>
          </p:cNvPicPr>
          <p:nvPr/>
        </p:nvPicPr>
        <p:blipFill>
          <a:blip r:embed="rId1"/>
          <a:stretch>
            <a:fillRect/>
          </a:stretch>
        </p:blipFill>
        <p:spPr>
          <a:xfrm>
            <a:off x="7393305" y="3576955"/>
            <a:ext cx="4805680" cy="3352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heckerboard(across)">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25602" name="Rectangle 2"/>
          <p:cNvSpPr>
            <a:spLocks noGrp="1" noChangeArrowheads="1"/>
          </p:cNvSpPr>
          <p:nvPr>
            <p:ph type="body" idx="4294967295"/>
          </p:nvPr>
        </p:nvSpPr>
        <p:spPr bwMode="auto">
          <a:xfrm>
            <a:off x="788670" y="1490345"/>
            <a:ext cx="10636885" cy="111696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bg1"/>
                </a:solidFill>
                <a:miter lim="800000"/>
                <a:headEnd/>
                <a:tailEnd/>
              </a14:hiddenLine>
            </a:ext>
          </a:extLst>
        </p:spPr>
        <p:txBody>
          <a:bodyPr wrap="square">
            <a:spAutoFit/>
          </a:bodyPr>
          <a:lstStyle/>
          <a:p>
            <a:pPr marL="0" indent="0">
              <a:lnSpc>
                <a:spcPts val="4000"/>
              </a:lnSpc>
              <a:spcBef>
                <a:spcPts val="0"/>
              </a:spcBef>
              <a:buNone/>
              <a:defRPr/>
            </a:pPr>
            <a:r>
              <a:rPr lang="en-US" altLang="zh-CN" sz="2800" b="1" dirty="0" smtClean="0">
                <a:solidFill>
                  <a:srgbClr val="C00000"/>
                </a:solidFill>
                <a:latin typeface="新宋体" panose="02010609030101010101" pitchFamily="49" charset="-122"/>
                <a:ea typeface="新宋体" panose="02010609030101010101" pitchFamily="49" charset="-122"/>
              </a:rPr>
              <a:t>    </a:t>
            </a:r>
            <a:r>
              <a:rPr lang="zh-CN" altLang="en-US" sz="2800" b="1" dirty="0" smtClean="0">
                <a:solidFill>
                  <a:schemeClr val="tx1"/>
                </a:solidFill>
                <a:latin typeface="新宋体" panose="02010609030101010101" pitchFamily="49" charset="-122"/>
                <a:ea typeface="新宋体" panose="02010609030101010101" pitchFamily="49" charset="-122"/>
              </a:rPr>
              <a:t>假如你是老王的邻居或一个熟识的人</a:t>
            </a:r>
            <a:r>
              <a:rPr lang="en-US" altLang="zh-CN" sz="2800" b="1">
                <a:solidFill>
                  <a:schemeClr val="tx1"/>
                </a:solidFill>
                <a:uFillTx/>
                <a:ea typeface="SimSun-ExtB" panose="02010609060101010101" charset="-122"/>
                <a:cs typeface="+mj-cs"/>
                <a:sym typeface="宋体" panose="02010600030101010101" pitchFamily="2" charset="-122"/>
              </a:rPr>
              <a:t>,</a:t>
            </a:r>
            <a:r>
              <a:rPr lang="zh-CN" altLang="en-US" sz="2800" b="1" dirty="0" smtClean="0">
                <a:solidFill>
                  <a:schemeClr val="tx1"/>
                </a:solidFill>
                <a:latin typeface="新宋体" panose="02010609030101010101" pitchFamily="49" charset="-122"/>
                <a:ea typeface="新宋体" panose="02010609030101010101" pitchFamily="49" charset="-122"/>
              </a:rPr>
              <a:t>面对老王的遗像</a:t>
            </a:r>
            <a:r>
              <a:rPr lang="en-US" altLang="zh-CN" sz="2800" b="1">
                <a:solidFill>
                  <a:schemeClr val="tx1"/>
                </a:solidFill>
                <a:uFillTx/>
                <a:ea typeface="SimSun-ExtB" panose="02010609060101010101" charset="-122"/>
                <a:cs typeface="+mj-cs"/>
                <a:sym typeface="宋体" panose="02010600030101010101" pitchFamily="2" charset="-122"/>
              </a:rPr>
              <a:t>,</a:t>
            </a:r>
            <a:r>
              <a:rPr lang="zh-CN" altLang="en-US" sz="2800" b="1" dirty="0" smtClean="0">
                <a:solidFill>
                  <a:schemeClr val="tx1"/>
                </a:solidFill>
                <a:latin typeface="新宋体" panose="02010609030101010101" pitchFamily="49" charset="-122"/>
                <a:ea typeface="新宋体" panose="02010609030101010101" pitchFamily="49" charset="-122"/>
              </a:rPr>
              <a:t>你心里好受吗？你有什么话要对老王说吗？</a:t>
            </a:r>
            <a:endParaRPr lang="zh-CN" altLang="en-US" sz="2800" b="1" dirty="0" smtClean="0">
              <a:solidFill>
                <a:schemeClr val="tx1"/>
              </a:solidFill>
              <a:latin typeface="新宋体" panose="02010609030101010101" pitchFamily="49" charset="-122"/>
              <a:ea typeface="新宋体" panose="02010609030101010101" pitchFamily="49" charset="-122"/>
            </a:endParaRPr>
          </a:p>
        </p:txBody>
      </p:sp>
      <p:pic>
        <p:nvPicPr>
          <p:cNvPr id="23555"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199549" y="2660881"/>
            <a:ext cx="5768764" cy="3803373"/>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 name="组合 3"/>
          <p:cNvGrpSpPr/>
          <p:nvPr/>
        </p:nvGrpSpPr>
        <p:grpSpPr>
          <a:xfrm>
            <a:off x="925134" y="403357"/>
            <a:ext cx="2792615" cy="713740"/>
            <a:chOff x="2371" y="690"/>
            <a:chExt cx="3471" cy="1124"/>
          </a:xfrm>
        </p:grpSpPr>
        <p:sp>
          <p:nvSpPr>
            <p:cNvPr id="5" name="MH_Entry_1"/>
            <p:cNvSpPr>
              <a:spLocks noChangeArrowheads="1"/>
            </p:cNvSpPr>
            <p:nvPr/>
          </p:nvSpPr>
          <p:spPr bwMode="auto">
            <a:xfrm flipH="1">
              <a:off x="2371" y="690"/>
              <a:ext cx="3471" cy="1124"/>
            </a:xfrm>
            <a:prstGeom prst="roundRect">
              <a:avLst>
                <a:gd name="adj" fmla="val 16667"/>
              </a:avLst>
            </a:prstGeom>
            <a:solidFill>
              <a:srgbClr val="DF2938"/>
            </a:solidFill>
            <a:ln>
              <a:noFill/>
            </a:ln>
            <a:extLst>
              <a:ext uri="{91240B29-F687-4F45-9708-019B960494DF}">
                <a14:hiddenLine xmlns:a14="http://schemas.microsoft.com/office/drawing/2010/main" w="12700">
                  <a:solidFill>
                    <a:srgbClr val="000000"/>
                  </a:solidFill>
                  <a:bevel/>
                </a14:hiddenLine>
              </a:ext>
            </a:extLst>
          </p:spPr>
          <p:txBody>
            <a:bodyPr lIns="94531" tIns="47265" rIns="94531" bIns="4726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eaLnBrk="1" hangingPunct="1">
                <a:buFont typeface="Arial" panose="020B0604020202020204" pitchFamily="34" charset="0"/>
                <a:buNone/>
              </a:pPr>
              <a:endParaRPr lang="zh-CN" altLang="en-US" sz="2900">
                <a:sym typeface="Calibri" panose="020F0502020204030204" pitchFamily="34" charset="0"/>
              </a:endParaRPr>
            </a:p>
          </p:txBody>
        </p:sp>
        <p:sp>
          <p:nvSpPr>
            <p:cNvPr id="6" name="TextBox 18"/>
            <p:cNvSpPr txBox="1"/>
            <p:nvPr/>
          </p:nvSpPr>
          <p:spPr>
            <a:xfrm>
              <a:off x="2644" y="741"/>
              <a:ext cx="2895" cy="923"/>
            </a:xfrm>
            <a:prstGeom prst="rect">
              <a:avLst/>
            </a:prstGeom>
            <a:noFill/>
          </p:spPr>
          <p:txBody>
            <a:bodyPr wrap="square" lIns="94531" tIns="47265" rIns="94531" bIns="47265"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sz="3200" b="1" dirty="0">
                  <a:solidFill>
                    <a:schemeClr val="bg1"/>
                  </a:solidFill>
                  <a:latin typeface="思源宋体 CN SemiBold" panose="02020600000000000000" charset="-122"/>
                  <a:ea typeface="思源宋体 CN SemiBold" panose="02020600000000000000" charset="-122"/>
                </a:rPr>
                <a:t>拓展延伸</a:t>
              </a:r>
              <a:endParaRPr lang="zh-CN" altLang="en-US" sz="3200" b="1" dirty="0">
                <a:solidFill>
                  <a:schemeClr val="bg1"/>
                </a:solidFill>
                <a:latin typeface="思源宋体 CN SemiBold" panose="02020600000000000000" charset="-122"/>
                <a:ea typeface="思源宋体 CN SemiBold" panose="02020600000000000000" charset="-122"/>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5602">
                                            <p:txEl>
                                              <p:pRg st="0" end="0"/>
                                            </p:txEl>
                                          </p:spTgt>
                                        </p:tgtEl>
                                        <p:attrNameLst>
                                          <p:attrName>style.visibility</p:attrName>
                                        </p:attrNameLst>
                                      </p:cBhvr>
                                      <p:to>
                                        <p:strVal val="visible"/>
                                      </p:to>
                                    </p:set>
                                    <p:animEffect transition="in" filter="circle(in)">
                                      <p:cBhvr>
                                        <p:cTn id="7" dur="2000"/>
                                        <p:tgtEl>
                                          <p:spTgt spid="2560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23555"/>
                                        </p:tgtEl>
                                        <p:attrNameLst>
                                          <p:attrName>style.visibility</p:attrName>
                                        </p:attrNameLst>
                                      </p:cBhvr>
                                      <p:to>
                                        <p:strVal val="visible"/>
                                      </p:to>
                                    </p:set>
                                    <p:anim calcmode="lin" valueType="num">
                                      <p:cBhvr additive="base">
                                        <p:cTn id="12" dur="500" fill="hold"/>
                                        <p:tgtEl>
                                          <p:spTgt spid="23555"/>
                                        </p:tgtEl>
                                        <p:attrNameLst>
                                          <p:attrName>ppt_x</p:attrName>
                                        </p:attrNameLst>
                                      </p:cBhvr>
                                      <p:tavLst>
                                        <p:tav tm="0">
                                          <p:val>
                                            <p:strVal val="#ppt_x"/>
                                          </p:val>
                                        </p:tav>
                                        <p:tav tm="100000">
                                          <p:val>
                                            <p:strVal val="#ppt_x"/>
                                          </p:val>
                                        </p:tav>
                                      </p:tavLst>
                                    </p:anim>
                                    <p:anim calcmode="lin" valueType="num">
                                      <p:cBhvr additive="base">
                                        <p:cTn id="13" dur="500" fill="hold"/>
                                        <p:tgtEl>
                                          <p:spTgt spid="2355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2" grpId="0" build="p"/>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32771" name="Text Box 4"/>
          <p:cNvSpPr txBox="1">
            <a:spLocks noChangeArrowheads="1"/>
          </p:cNvSpPr>
          <p:nvPr/>
        </p:nvSpPr>
        <p:spPr bwMode="auto">
          <a:xfrm>
            <a:off x="861484" y="1982271"/>
            <a:ext cx="10733616" cy="2192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eaLnBrk="1" hangingPunct="1">
              <a:lnSpc>
                <a:spcPct val="150000"/>
              </a:lnSpc>
            </a:pPr>
            <a:r>
              <a:rPr lang="zh-CN" altLang="en-US" sz="3200" b="1" dirty="0">
                <a:latin typeface="黑体" panose="02010609060101010101" charset="-122"/>
                <a:ea typeface="黑体" panose="02010609060101010101" charset="-122"/>
              </a:rPr>
              <a:t>    你身边有类似老王那样生活艰辛而心地善良的人吗？你能用文字描述一下他（她）吗？或者勾勒一幅他（她）的简笔画。</a:t>
            </a:r>
            <a:endParaRPr lang="zh-CN" altLang="en-US" sz="3200" b="1" dirty="0">
              <a:latin typeface="黑体" panose="02010609060101010101" charset="-122"/>
              <a:ea typeface="黑体" panose="02010609060101010101" charset="-122"/>
            </a:endParaRPr>
          </a:p>
        </p:txBody>
      </p:sp>
      <p:pic>
        <p:nvPicPr>
          <p:cNvPr id="32772" name="图片 1"/>
          <p:cNvPicPr>
            <a:picLocks noChangeAspect="1" noChangeArrowheads="1"/>
          </p:cNvPicPr>
          <p:nvPr/>
        </p:nvPicPr>
        <p:blipFill>
          <a:blip r:embed="rId1">
            <a:clrChange>
              <a:clrFrom>
                <a:srgbClr val="FFFFFF"/>
              </a:clrFrom>
              <a:clrTo>
                <a:srgbClr val="FFFFFF">
                  <a:alpha val="0"/>
                </a:srgbClr>
              </a:clrTo>
            </a:clrChange>
            <a:extLst>
              <a:ext uri="{28A0092B-C50C-407E-A947-70E740481C1C}">
                <a14:useLocalDpi xmlns:a14="http://schemas.microsoft.com/office/drawing/2010/main" val="0"/>
              </a:ext>
            </a:extLst>
          </a:blip>
          <a:srcRect b="3535"/>
          <a:stretch>
            <a:fillRect/>
          </a:stretch>
        </p:blipFill>
        <p:spPr bwMode="auto">
          <a:xfrm>
            <a:off x="8511118" y="4051301"/>
            <a:ext cx="2241549" cy="2551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7" name="组合 6"/>
          <p:cNvGrpSpPr/>
          <p:nvPr/>
        </p:nvGrpSpPr>
        <p:grpSpPr>
          <a:xfrm>
            <a:off x="1031460" y="647907"/>
            <a:ext cx="2792615" cy="713740"/>
            <a:chOff x="2371" y="690"/>
            <a:chExt cx="3471" cy="1124"/>
          </a:xfrm>
        </p:grpSpPr>
        <p:sp>
          <p:nvSpPr>
            <p:cNvPr id="8" name="MH_Entry_1"/>
            <p:cNvSpPr>
              <a:spLocks noChangeArrowheads="1"/>
            </p:cNvSpPr>
            <p:nvPr/>
          </p:nvSpPr>
          <p:spPr bwMode="auto">
            <a:xfrm flipH="1">
              <a:off x="2371" y="690"/>
              <a:ext cx="3471" cy="1124"/>
            </a:xfrm>
            <a:prstGeom prst="roundRect">
              <a:avLst>
                <a:gd name="adj" fmla="val 16667"/>
              </a:avLst>
            </a:prstGeom>
            <a:solidFill>
              <a:srgbClr val="DF2938"/>
            </a:solidFill>
            <a:ln>
              <a:noFill/>
            </a:ln>
            <a:extLst>
              <a:ext uri="{91240B29-F687-4F45-9708-019B960494DF}">
                <a14:hiddenLine xmlns:a14="http://schemas.microsoft.com/office/drawing/2010/main" w="12700">
                  <a:solidFill>
                    <a:srgbClr val="000000"/>
                  </a:solidFill>
                  <a:bevel/>
                </a14:hiddenLine>
              </a:ext>
            </a:extLst>
          </p:spPr>
          <p:txBody>
            <a:bodyPr lIns="94531" tIns="47265" rIns="94531" bIns="4726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eaLnBrk="1" hangingPunct="1">
                <a:buFont typeface="Arial" panose="020B0604020202020204" pitchFamily="34" charset="0"/>
                <a:buNone/>
              </a:pPr>
              <a:endParaRPr lang="zh-CN" altLang="en-US" sz="2900">
                <a:sym typeface="Calibri" panose="020F0502020204030204" pitchFamily="34" charset="0"/>
              </a:endParaRPr>
            </a:p>
          </p:txBody>
        </p:sp>
        <p:sp>
          <p:nvSpPr>
            <p:cNvPr id="9" name="TextBox 18"/>
            <p:cNvSpPr txBox="1"/>
            <p:nvPr/>
          </p:nvSpPr>
          <p:spPr>
            <a:xfrm>
              <a:off x="2644" y="741"/>
              <a:ext cx="2895" cy="923"/>
            </a:xfrm>
            <a:prstGeom prst="rect">
              <a:avLst/>
            </a:prstGeom>
            <a:noFill/>
          </p:spPr>
          <p:txBody>
            <a:bodyPr wrap="square" lIns="94531" tIns="47265" rIns="94531" bIns="47265"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sz="3200" b="1" dirty="0">
                  <a:solidFill>
                    <a:schemeClr val="bg1"/>
                  </a:solidFill>
                  <a:latin typeface="思源宋体 CN SemiBold" panose="02020600000000000000" charset="-122"/>
                  <a:ea typeface="思源宋体 CN SemiBold" panose="02020600000000000000" charset="-122"/>
                </a:rPr>
                <a:t>作业布置</a:t>
              </a:r>
              <a:endParaRPr lang="zh-CN" altLang="en-US" sz="3200" b="1" dirty="0">
                <a:solidFill>
                  <a:schemeClr val="bg1"/>
                </a:solidFill>
                <a:latin typeface="思源宋体 CN SemiBold" panose="02020600000000000000" charset="-122"/>
                <a:ea typeface="思源宋体 CN SemiBold" panose="02020600000000000000" charset="-122"/>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32771"/>
                                        </p:tgtEl>
                                        <p:attrNameLst>
                                          <p:attrName>style.visibility</p:attrName>
                                        </p:attrNameLst>
                                      </p:cBhvr>
                                      <p:to>
                                        <p:strVal val="visible"/>
                                      </p:to>
                                    </p:set>
                                    <p:animEffect transition="in" filter="wheel(1)">
                                      <p:cBhvr>
                                        <p:cTn id="7" dur="2000"/>
                                        <p:tgtEl>
                                          <p:spTgt spid="32771"/>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32772"/>
                                        </p:tgtEl>
                                        <p:attrNameLst>
                                          <p:attrName>style.visibility</p:attrName>
                                        </p:attrNameLst>
                                      </p:cBhvr>
                                      <p:to>
                                        <p:strVal val="visible"/>
                                      </p:to>
                                    </p:set>
                                    <p:animEffect transition="in" filter="fade">
                                      <p:cBhvr>
                                        <p:cTn id="12" dur="1000"/>
                                        <p:tgtEl>
                                          <p:spTgt spid="32772"/>
                                        </p:tgtEl>
                                      </p:cBhvr>
                                    </p:animEffect>
                                    <p:anim calcmode="lin" valueType="num">
                                      <p:cBhvr>
                                        <p:cTn id="13" dur="1000" fill="hold"/>
                                        <p:tgtEl>
                                          <p:spTgt spid="32772"/>
                                        </p:tgtEl>
                                        <p:attrNameLst>
                                          <p:attrName>ppt_x</p:attrName>
                                        </p:attrNameLst>
                                      </p:cBhvr>
                                      <p:tavLst>
                                        <p:tav tm="0">
                                          <p:val>
                                            <p:strVal val="#ppt_x"/>
                                          </p:val>
                                        </p:tav>
                                        <p:tav tm="100000">
                                          <p:val>
                                            <p:strVal val="#ppt_x"/>
                                          </p:val>
                                        </p:tav>
                                      </p:tavLst>
                                    </p:anim>
                                    <p:anim calcmode="lin" valueType="num">
                                      <p:cBhvr>
                                        <p:cTn id="14" dur="1000" fill="hold"/>
                                        <p:tgtEl>
                                          <p:spTgt spid="3277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1"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881231" y="2357428"/>
            <a:ext cx="10515600" cy="1325563"/>
          </a:xfrm>
        </p:spPr>
        <p:txBody>
          <a:bodyPr>
            <a:normAutofit/>
          </a:bodyPr>
          <a:lstStyle/>
          <a:p>
            <a:r>
              <a:rPr lang="zh-CN" altLang="en-US" sz="6600" dirty="0" smtClean="0">
                <a:effectLst/>
                <a:latin typeface="黑体" panose="02010609060101010101" charset="-122"/>
                <a:ea typeface="黑体" panose="02010609060101010101" charset="-122"/>
              </a:rPr>
              <a:t>第二课时</a:t>
            </a:r>
            <a:endParaRPr lang="zh-CN" altLang="en-US" sz="6600" dirty="0">
              <a:effectLst/>
              <a:latin typeface="黑体" panose="02010609060101010101" charset="-122"/>
              <a:ea typeface="黑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80">
                                          <p:stCondLst>
                                            <p:cond delay="0"/>
                                          </p:stCondLst>
                                        </p:cTn>
                                        <p:tgtEl>
                                          <p:spTgt spid="2"/>
                                        </p:tgtEl>
                                      </p:cBhvr>
                                    </p:animEffect>
                                    <p:anim calcmode="lin" valueType="num">
                                      <p:cBhvr>
                                        <p:cTn id="8"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13" dur="26">
                                          <p:stCondLst>
                                            <p:cond delay="650"/>
                                          </p:stCondLst>
                                        </p:cTn>
                                        <p:tgtEl>
                                          <p:spTgt spid="2"/>
                                        </p:tgtEl>
                                      </p:cBhvr>
                                      <p:to x="100000" y="60000"/>
                                    </p:animScale>
                                    <p:animScale>
                                      <p:cBhvr>
                                        <p:cTn id="14" dur="166" decel="50000">
                                          <p:stCondLst>
                                            <p:cond delay="676"/>
                                          </p:stCondLst>
                                        </p:cTn>
                                        <p:tgtEl>
                                          <p:spTgt spid="2"/>
                                        </p:tgtEl>
                                      </p:cBhvr>
                                      <p:to x="100000" y="100000"/>
                                    </p:animScale>
                                    <p:animScale>
                                      <p:cBhvr>
                                        <p:cTn id="15" dur="26">
                                          <p:stCondLst>
                                            <p:cond delay="1312"/>
                                          </p:stCondLst>
                                        </p:cTn>
                                        <p:tgtEl>
                                          <p:spTgt spid="2"/>
                                        </p:tgtEl>
                                      </p:cBhvr>
                                      <p:to x="100000" y="80000"/>
                                    </p:animScale>
                                    <p:animScale>
                                      <p:cBhvr>
                                        <p:cTn id="16" dur="166" decel="50000">
                                          <p:stCondLst>
                                            <p:cond delay="1338"/>
                                          </p:stCondLst>
                                        </p:cTn>
                                        <p:tgtEl>
                                          <p:spTgt spid="2"/>
                                        </p:tgtEl>
                                      </p:cBhvr>
                                      <p:to x="100000" y="100000"/>
                                    </p:animScale>
                                    <p:animScale>
                                      <p:cBhvr>
                                        <p:cTn id="17" dur="26">
                                          <p:stCondLst>
                                            <p:cond delay="1642"/>
                                          </p:stCondLst>
                                        </p:cTn>
                                        <p:tgtEl>
                                          <p:spTgt spid="2"/>
                                        </p:tgtEl>
                                      </p:cBhvr>
                                      <p:to x="100000" y="90000"/>
                                    </p:animScale>
                                    <p:animScale>
                                      <p:cBhvr>
                                        <p:cTn id="18" dur="166" decel="50000">
                                          <p:stCondLst>
                                            <p:cond delay="1668"/>
                                          </p:stCondLst>
                                        </p:cTn>
                                        <p:tgtEl>
                                          <p:spTgt spid="2"/>
                                        </p:tgtEl>
                                      </p:cBhvr>
                                      <p:to x="100000" y="100000"/>
                                    </p:animScale>
                                    <p:animScale>
                                      <p:cBhvr>
                                        <p:cTn id="19" dur="26">
                                          <p:stCondLst>
                                            <p:cond delay="1808"/>
                                          </p:stCondLst>
                                        </p:cTn>
                                        <p:tgtEl>
                                          <p:spTgt spid="2"/>
                                        </p:tgtEl>
                                      </p:cBhvr>
                                      <p:to x="100000" y="95000"/>
                                    </p:animScale>
                                    <p:animScale>
                                      <p:cBhvr>
                                        <p:cTn id="20" dur="166" decel="50000">
                                          <p:stCondLst>
                                            <p:cond delay="1834"/>
                                          </p:stCondLst>
                                        </p:cTn>
                                        <p:tgtEl>
                                          <p:spTgt spid="2"/>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4" name="文本框 3"/>
          <p:cNvSpPr txBox="1"/>
          <p:nvPr/>
        </p:nvSpPr>
        <p:spPr>
          <a:xfrm>
            <a:off x="344170" y="1071880"/>
            <a:ext cx="11504295" cy="4389755"/>
          </a:xfrm>
          <a:prstGeom prst="rect">
            <a:avLst/>
          </a:prstGeom>
          <a:noFill/>
        </p:spPr>
        <p:txBody>
          <a:bodyPr wrap="square" rtlCol="0" anchor="t">
            <a:spAutoFit/>
          </a:bodyPr>
          <a:p>
            <a:pPr>
              <a:lnSpc>
                <a:spcPct val="110000"/>
              </a:lnSpc>
              <a:spcBef>
                <a:spcPts val="0"/>
              </a:spcBef>
              <a:spcAft>
                <a:spcPts val="0"/>
              </a:spcAft>
            </a:pPr>
            <a:r>
              <a:rPr lang="en-US" altLang="zh-CN" sz="3000" b="1">
                <a:latin typeface="宋体" panose="02010600030101010101" pitchFamily="2" charset="-122"/>
                <a:ea typeface="宋体" panose="02010600030101010101" pitchFamily="2" charset="-122"/>
                <a:cs typeface="宋体" panose="02010600030101010101" pitchFamily="2" charset="-122"/>
              </a:rPr>
              <a:t>  </a:t>
            </a:r>
            <a:r>
              <a:rPr lang="zh-CN" altLang="en-US" sz="2800" b="1">
                <a:latin typeface="宋体" panose="02010600030101010101" pitchFamily="2" charset="-122"/>
                <a:ea typeface="宋体" panose="02010600030101010101" pitchFamily="2" charset="-122"/>
                <a:cs typeface="宋体" panose="02010600030101010101" pitchFamily="2" charset="-122"/>
              </a:rPr>
              <a:t>细读文中</a:t>
            </a:r>
            <a:r>
              <a:rPr lang="en-US" altLang="zh-CN" sz="2800" b="1">
                <a:latin typeface="Arial" panose="020B0604020202020204" pitchFamily="34" charset="0"/>
                <a:ea typeface="宋体" panose="02010600030101010101" pitchFamily="2" charset="-122"/>
                <a:cs typeface="Arial" panose="020B0604020202020204" pitchFamily="34" charset="0"/>
              </a:rPr>
              <a:t>“</a:t>
            </a:r>
            <a:r>
              <a:rPr lang="zh-CN" altLang="en-US" sz="2800" b="1">
                <a:latin typeface="Arial" panose="020B0604020202020204" pitchFamily="34" charset="0"/>
                <a:ea typeface="宋体" panose="02010600030101010101" pitchFamily="2" charset="-122"/>
                <a:cs typeface="Arial" panose="020B0604020202020204" pitchFamily="34" charset="0"/>
              </a:rPr>
              <a:t>老王来送香油鸡蛋</a:t>
            </a:r>
            <a:r>
              <a:rPr lang="en-US" altLang="zh-CN" sz="2800" b="1">
                <a:latin typeface="Arial" panose="020B0604020202020204" pitchFamily="34" charset="0"/>
                <a:ea typeface="宋体" panose="02010600030101010101" pitchFamily="2" charset="-122"/>
                <a:cs typeface="Arial" panose="020B0604020202020204" pitchFamily="34" charset="0"/>
              </a:rPr>
              <a:t>”</a:t>
            </a:r>
            <a:r>
              <a:rPr lang="zh-CN" altLang="en-US" sz="2800" b="1">
                <a:latin typeface="Arial" panose="020B0604020202020204" pitchFamily="34" charset="0"/>
                <a:ea typeface="宋体" panose="02010600030101010101" pitchFamily="2" charset="-122"/>
                <a:cs typeface="Arial" panose="020B0604020202020204" pitchFamily="34" charset="0"/>
              </a:rPr>
              <a:t>的段落</a:t>
            </a:r>
            <a:r>
              <a:rPr lang="en-US" altLang="zh-CN" sz="2800" b="1">
                <a:uFillTx/>
                <a:ea typeface="SimSun-ExtB" panose="02010609060101010101" charset="-122"/>
                <a:cs typeface="+mj-cs"/>
                <a:sym typeface="宋体" panose="02010600030101010101" pitchFamily="2" charset="-122"/>
              </a:rPr>
              <a:t>,</a:t>
            </a:r>
            <a:r>
              <a:rPr lang="zh-CN" sz="2800" b="1">
                <a:latin typeface="宋体" panose="02010600030101010101" pitchFamily="2" charset="-122"/>
                <a:ea typeface="宋体" panose="02010600030101010101" pitchFamily="2" charset="-122"/>
                <a:cs typeface="宋体" panose="02010600030101010101" pitchFamily="2" charset="-122"/>
              </a:rPr>
              <a:t>探究下列问题</a:t>
            </a:r>
            <a:r>
              <a:rPr lang="zh-CN" altLang="zh-CN" sz="2800" b="1" dirty="0">
                <a:latin typeface="宋体" panose="02010600030101010101" pitchFamily="2" charset="-122"/>
                <a:ea typeface="宋体" panose="02010600030101010101" pitchFamily="2" charset="-122"/>
                <a:cs typeface="宋体" panose="02010600030101010101" pitchFamily="2" charset="-122"/>
                <a:sym typeface="+mn-ea"/>
              </a:rPr>
              <a:t>(</a:t>
            </a:r>
            <a:r>
              <a:rPr lang="zh-CN" sz="2800" b="1" dirty="0">
                <a:latin typeface="宋体" panose="02010600030101010101" pitchFamily="2" charset="-122"/>
                <a:ea typeface="宋体" panose="02010600030101010101" pitchFamily="2" charset="-122"/>
                <a:sym typeface="+mn-ea"/>
              </a:rPr>
              <a:t>思考探究三</a:t>
            </a:r>
            <a:r>
              <a:rPr lang="zh-CN" altLang="zh-CN" sz="2800" b="1" dirty="0">
                <a:uFillTx/>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b="1">
                <a:latin typeface="宋体" panose="02010600030101010101" pitchFamily="2" charset="-122"/>
                <a:ea typeface="宋体" panose="02010600030101010101" pitchFamily="2" charset="-122"/>
                <a:cs typeface="宋体" panose="02010600030101010101" pitchFamily="2" charset="-122"/>
              </a:rPr>
              <a:t>。</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a:lnSpc>
                <a:spcPct val="110000"/>
              </a:lnSpc>
              <a:spcBef>
                <a:spcPts val="0"/>
              </a:spcBef>
              <a:spcAft>
                <a:spcPts val="0"/>
              </a:spcAft>
            </a:pPr>
            <a:r>
              <a:rPr lang="zh-CN" altLang="en-US" sz="2800" b="1">
                <a:latin typeface="宋体" panose="02010600030101010101" pitchFamily="2" charset="-122"/>
                <a:ea typeface="宋体" panose="02010600030101010101" pitchFamily="2" charset="-122"/>
                <a:cs typeface="宋体" panose="02010600030101010101" pitchFamily="2" charset="-122"/>
              </a:rPr>
              <a:t>1.为什么要详写这部分内容？ </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a:lnSpc>
                <a:spcPct val="110000"/>
              </a:lnSpc>
              <a:spcBef>
                <a:spcPts val="0"/>
              </a:spcBef>
              <a:spcAft>
                <a:spcPts val="0"/>
              </a:spcAft>
            </a:pPr>
            <a:r>
              <a:rPr lang="zh-CN" altLang="en-US" sz="2800" b="1">
                <a:latin typeface="宋体" panose="02010600030101010101" pitchFamily="2" charset="-122"/>
                <a:ea typeface="宋体" panose="02010600030101010101" pitchFamily="2" charset="-122"/>
                <a:cs typeface="宋体" panose="02010600030101010101" pitchFamily="2" charset="-122"/>
              </a:rPr>
              <a:t> </a:t>
            </a:r>
            <a:r>
              <a:rPr lang="en-US" altLang="zh-CN" sz="2800" b="1">
                <a:latin typeface="宋体" panose="02010600030101010101" pitchFamily="2" charset="-122"/>
                <a:ea typeface="宋体" panose="02010600030101010101" pitchFamily="2" charset="-122"/>
                <a:cs typeface="宋体" panose="02010600030101010101" pitchFamily="2" charset="-122"/>
              </a:rPr>
              <a:t> </a:t>
            </a:r>
            <a:endParaRPr lang="en-US" altLang="zh-CN" sz="2800" b="1">
              <a:latin typeface="宋体" panose="02010600030101010101" pitchFamily="2" charset="-122"/>
              <a:ea typeface="宋体" panose="02010600030101010101" pitchFamily="2" charset="-122"/>
              <a:cs typeface="宋体" panose="02010600030101010101" pitchFamily="2" charset="-122"/>
            </a:endParaRPr>
          </a:p>
          <a:p>
            <a:pPr>
              <a:lnSpc>
                <a:spcPct val="11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   </a:t>
            </a:r>
            <a:endParaRPr lang="en-US" altLang="zh-CN" sz="2800" b="1">
              <a:latin typeface="宋体" panose="02010600030101010101" pitchFamily="2" charset="-122"/>
              <a:ea typeface="宋体" panose="02010600030101010101" pitchFamily="2" charset="-122"/>
              <a:cs typeface="宋体" panose="02010600030101010101" pitchFamily="2" charset="-122"/>
            </a:endParaRPr>
          </a:p>
          <a:p>
            <a:pPr>
              <a:lnSpc>
                <a:spcPct val="11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2.在这部分中,又为什么要详写老王的肖像、神态以及</a:t>
            </a:r>
            <a:r>
              <a:rPr lang="zh-CN" altLang="en-US" sz="2800" b="1" dirty="0">
                <a:latin typeface="Arial" panose="020B0604020202020204" pitchFamily="34" charset="0"/>
                <a:ea typeface="SimSun-ExtB" panose="02010609060101010101" charset="-122"/>
                <a:sym typeface="宋体" panose="02010600030101010101" pitchFamily="2" charset="-122"/>
              </a:rPr>
              <a:t>“</a:t>
            </a:r>
            <a:r>
              <a:rPr sz="2800" b="1">
                <a:latin typeface="宋体" panose="02010600030101010101" pitchFamily="2" charset="-122"/>
                <a:ea typeface="宋体" panose="02010600030101010101" pitchFamily="2" charset="-122"/>
                <a:cs typeface="宋体" panose="02010600030101010101" pitchFamily="2" charset="-122"/>
                <a:sym typeface="+mn-ea"/>
              </a:rPr>
              <a:t>我</a:t>
            </a:r>
            <a:r>
              <a:rPr lang="en-US" altLang="zh-CN" sz="2800" b="1" dirty="0">
                <a:latin typeface="Arial" panose="020B0604020202020204" pitchFamily="34" charset="0"/>
                <a:ea typeface="楷体_GB2312" pitchFamily="49" charset="-122"/>
                <a:sym typeface="+mn-ea"/>
              </a:rPr>
              <a:t>”</a:t>
            </a:r>
            <a:r>
              <a:rPr lang="en-US" altLang="zh-CN" sz="2800" b="1">
                <a:latin typeface="宋体" panose="02010600030101010101" pitchFamily="2" charset="-122"/>
                <a:ea typeface="宋体" panose="02010600030101010101" pitchFamily="2" charset="-122"/>
                <a:cs typeface="宋体" panose="02010600030101010101" pitchFamily="2" charset="-122"/>
              </a:rPr>
              <a:t>的心理活动？</a:t>
            </a:r>
            <a:endParaRPr lang="en-US" altLang="zh-CN" sz="2800" b="1">
              <a:latin typeface="宋体" panose="02010600030101010101" pitchFamily="2" charset="-122"/>
              <a:ea typeface="宋体" panose="02010600030101010101" pitchFamily="2" charset="-122"/>
              <a:cs typeface="宋体" panose="02010600030101010101" pitchFamily="2" charset="-122"/>
            </a:endParaRPr>
          </a:p>
          <a:p>
            <a:pPr>
              <a:lnSpc>
                <a:spcPct val="110000"/>
              </a:lnSpc>
              <a:spcBef>
                <a:spcPts val="0"/>
              </a:spcBef>
              <a:spcAft>
                <a:spcPts val="0"/>
              </a:spcAft>
            </a:pPr>
            <a:endParaRPr lang="en-US" altLang="zh-CN" sz="2800" b="1">
              <a:latin typeface="宋体" panose="02010600030101010101" pitchFamily="2" charset="-122"/>
              <a:ea typeface="宋体" panose="02010600030101010101" pitchFamily="2" charset="-122"/>
              <a:cs typeface="宋体" panose="02010600030101010101" pitchFamily="2" charset="-122"/>
              <a:sym typeface="+mn-ea"/>
            </a:endParaRPr>
          </a:p>
          <a:p>
            <a:pPr>
              <a:lnSpc>
                <a:spcPct val="110000"/>
              </a:lnSpc>
              <a:spcBef>
                <a:spcPts val="0"/>
              </a:spcBef>
              <a:spcAft>
                <a:spcPts val="0"/>
              </a:spcAft>
            </a:pPr>
            <a:endParaRPr lang="en-US" altLang="zh-CN" sz="2800" b="1">
              <a:latin typeface="宋体" panose="02010600030101010101" pitchFamily="2" charset="-122"/>
              <a:ea typeface="宋体" panose="02010600030101010101" pitchFamily="2" charset="-122"/>
              <a:cs typeface="宋体" panose="02010600030101010101" pitchFamily="2" charset="-122"/>
              <a:sym typeface="+mn-ea"/>
            </a:endParaRPr>
          </a:p>
          <a:p>
            <a:pPr>
              <a:lnSpc>
                <a:spcPct val="110000"/>
              </a:lnSpc>
              <a:spcBef>
                <a:spcPts val="0"/>
              </a:spcBef>
              <a:spcAft>
                <a:spcPts val="0"/>
              </a:spcAft>
            </a:pPr>
            <a:endParaRPr lang="en-US" altLang="zh-CN" sz="2800" b="1">
              <a:latin typeface="宋体" panose="02010600030101010101" pitchFamily="2" charset="-122"/>
              <a:ea typeface="宋体" panose="02010600030101010101" pitchFamily="2" charset="-122"/>
              <a:cs typeface="宋体" panose="02010600030101010101" pitchFamily="2" charset="-122"/>
              <a:sym typeface="+mn-ea"/>
            </a:endParaRPr>
          </a:p>
          <a:p>
            <a:pPr>
              <a:lnSpc>
                <a:spcPct val="11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sym typeface="+mn-ea"/>
              </a:rPr>
              <a:t>3</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b="1">
                <a:latin typeface="宋体" panose="02010600030101010101" pitchFamily="2" charset="-122"/>
                <a:ea typeface="宋体" panose="02010600030101010101" pitchFamily="2" charset="-122"/>
                <a:cs typeface="宋体" panose="02010600030101010101" pitchFamily="2" charset="-122"/>
              </a:rPr>
              <a:t>怎么理解作者所说的</a:t>
            </a:r>
            <a:r>
              <a:rPr lang="zh-CN" altLang="en-US" sz="2800" b="1">
                <a:solidFill>
                  <a:schemeClr val="tx1"/>
                </a:solidFill>
                <a:uFillTx/>
                <a:latin typeface="Arial" panose="020B0604020202020204" pitchFamily="34" charset="0"/>
                <a:ea typeface="SimSun-ExtB" panose="02010609060101010101" charset="-122"/>
                <a:cs typeface="Arial" panose="020B0604020202020204" pitchFamily="34" charset="0"/>
              </a:rPr>
              <a:t>“可是我害怕得糊涂了”</a:t>
            </a:r>
            <a:r>
              <a:rPr lang="zh-CN" sz="2800" b="1">
                <a:solidFill>
                  <a:schemeClr val="tx1"/>
                </a:solidFill>
                <a:uFillTx/>
                <a:latin typeface="Arial" panose="020B0604020202020204" pitchFamily="34" charset="0"/>
                <a:ea typeface="SimSun-ExtB" panose="02010609060101010101" charset="-122"/>
                <a:cs typeface="Arial" panose="020B0604020202020204" pitchFamily="34" charset="0"/>
              </a:rPr>
              <a:t>？</a:t>
            </a:r>
            <a:endParaRPr lang="zh-CN" sz="2800" b="1">
              <a:latin typeface="宋体" panose="02010600030101010101" pitchFamily="2" charset="-122"/>
              <a:ea typeface="宋体" panose="02010600030101010101" pitchFamily="2" charset="-122"/>
              <a:cs typeface="宋体" panose="02010600030101010101" pitchFamily="2" charset="-122"/>
            </a:endParaRPr>
          </a:p>
        </p:txBody>
      </p:sp>
      <p:grpSp>
        <p:nvGrpSpPr>
          <p:cNvPr id="2" name="组合 1"/>
          <p:cNvGrpSpPr/>
          <p:nvPr/>
        </p:nvGrpSpPr>
        <p:grpSpPr>
          <a:xfrm>
            <a:off x="742254" y="261117"/>
            <a:ext cx="2792615" cy="713740"/>
            <a:chOff x="2371" y="690"/>
            <a:chExt cx="3471" cy="1124"/>
          </a:xfrm>
        </p:grpSpPr>
        <p:sp>
          <p:nvSpPr>
            <p:cNvPr id="5" name="MH_Entry_1"/>
            <p:cNvSpPr>
              <a:spLocks noChangeArrowheads="1"/>
            </p:cNvSpPr>
            <p:nvPr/>
          </p:nvSpPr>
          <p:spPr bwMode="auto">
            <a:xfrm flipH="1">
              <a:off x="2371" y="690"/>
              <a:ext cx="3471" cy="1124"/>
            </a:xfrm>
            <a:prstGeom prst="roundRect">
              <a:avLst>
                <a:gd name="adj" fmla="val 16667"/>
              </a:avLst>
            </a:prstGeom>
            <a:solidFill>
              <a:srgbClr val="DF2938"/>
            </a:solidFill>
            <a:ln>
              <a:noFill/>
            </a:ln>
            <a:extLst>
              <a:ext uri="{91240B29-F687-4F45-9708-019B960494DF}">
                <a14:hiddenLine xmlns:a14="http://schemas.microsoft.com/office/drawing/2010/main" w="12700">
                  <a:solidFill>
                    <a:srgbClr val="000000"/>
                  </a:solidFill>
                  <a:bevel/>
                </a14:hiddenLine>
              </a:ext>
            </a:extLst>
          </p:spPr>
          <p:txBody>
            <a:bodyPr lIns="94531" tIns="47265" rIns="94531" bIns="4726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eaLnBrk="1" hangingPunct="1">
                <a:buFont typeface="Arial" panose="020B0604020202020204" pitchFamily="34" charset="0"/>
                <a:buNone/>
              </a:pPr>
              <a:endParaRPr lang="zh-CN" altLang="en-US" sz="2900">
                <a:sym typeface="Calibri" panose="020F0502020204030204" pitchFamily="34" charset="0"/>
              </a:endParaRPr>
            </a:p>
          </p:txBody>
        </p:sp>
        <p:sp>
          <p:nvSpPr>
            <p:cNvPr id="6" name="TextBox 18"/>
            <p:cNvSpPr txBox="1"/>
            <p:nvPr/>
          </p:nvSpPr>
          <p:spPr>
            <a:xfrm>
              <a:off x="2644" y="741"/>
              <a:ext cx="2895" cy="923"/>
            </a:xfrm>
            <a:prstGeom prst="rect">
              <a:avLst/>
            </a:prstGeom>
            <a:noFill/>
          </p:spPr>
          <p:txBody>
            <a:bodyPr wrap="square" lIns="94531" tIns="47265" rIns="94531" bIns="47265"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sz="3200" b="1" dirty="0">
                  <a:solidFill>
                    <a:schemeClr val="bg1"/>
                  </a:solidFill>
                  <a:latin typeface="思源宋体 CN SemiBold" panose="02020600000000000000" charset="-122"/>
                  <a:ea typeface="思源宋体 CN SemiBold" panose="02020600000000000000" charset="-122"/>
                </a:rPr>
                <a:t>细读品味</a:t>
              </a:r>
              <a:endParaRPr lang="zh-CN" altLang="en-US" sz="3200" b="1" dirty="0">
                <a:solidFill>
                  <a:schemeClr val="bg1"/>
                </a:solidFill>
                <a:latin typeface="思源宋体 CN SemiBold" panose="02020600000000000000" charset="-122"/>
                <a:ea typeface="思源宋体 CN SemiBold" panose="02020600000000000000" charset="-122"/>
              </a:endParaRPr>
            </a:p>
          </p:txBody>
        </p:sp>
      </p:grpSp>
      <p:sp>
        <p:nvSpPr>
          <p:cNvPr id="3" name="文本占位符 15362"/>
          <p:cNvSpPr>
            <a:spLocks noGrp="1"/>
          </p:cNvSpPr>
          <p:nvPr/>
        </p:nvSpPr>
        <p:spPr>
          <a:xfrm>
            <a:off x="742315" y="2061845"/>
            <a:ext cx="10904855" cy="938530"/>
          </a:xfrm>
          <a:prstGeom prst="rect">
            <a:avLst/>
          </a:prstGeom>
          <a:noFill/>
          <a:ln w="9525">
            <a:noFill/>
          </a:ln>
        </p:spPr>
        <p:txBody>
          <a:bodyPr anchor="t" anchorCtr="0"/>
          <a:p>
            <a:pPr indent="0" eaLnBrk="0" fontAlgn="base" hangingPunct="0">
              <a:spcBef>
                <a:spcPct val="20000"/>
              </a:spcBef>
              <a:buFont typeface="Arial" panose="020B0604020202020204" pitchFamily="34" charset="0"/>
              <a:buNone/>
            </a:pPr>
            <a:r>
              <a:rPr lang="en-US" altLang="zh-CN" sz="2800" b="1" dirty="0">
                <a:latin typeface="宋体" panose="02010600030101010101" pitchFamily="2" charset="-122"/>
                <a:ea typeface="宋体" panose="02010600030101010101" pitchFamily="2" charset="-122"/>
              </a:rPr>
              <a:t>     </a:t>
            </a:r>
            <a:r>
              <a:rPr lang="zh-CN" altLang="en-US" sz="2800" b="1" dirty="0">
                <a:latin typeface="宋体" panose="02010600030101010101" pitchFamily="2" charset="-122"/>
                <a:ea typeface="宋体" panose="02010600030101010101" pitchFamily="2" charset="-122"/>
              </a:rPr>
              <a:t>因为</a:t>
            </a:r>
            <a:r>
              <a:rPr lang="zh-CN" altLang="en-US" sz="2800" b="1" dirty="0">
                <a:solidFill>
                  <a:srgbClr val="FF0000"/>
                </a:solidFill>
                <a:latin typeface="宋体" panose="02010600030101010101" pitchFamily="2" charset="-122"/>
                <a:ea typeface="宋体" panose="02010600030101010101" pitchFamily="2" charset="-122"/>
              </a:rPr>
              <a:t>这部分</a:t>
            </a:r>
            <a:r>
              <a:rPr lang="zh-CN" altLang="en-US" sz="2800" b="1" dirty="0">
                <a:latin typeface="宋体" panose="02010600030101010101" pitchFamily="2" charset="-122"/>
                <a:ea typeface="宋体" panose="02010600030101010101" pitchFamily="2" charset="-122"/>
              </a:rPr>
              <a:t>内容记叙的是</a:t>
            </a:r>
            <a:r>
              <a:rPr lang="zh-CN" altLang="en-US" sz="2800" b="1" dirty="0">
                <a:solidFill>
                  <a:srgbClr val="FF0000"/>
                </a:solidFill>
                <a:latin typeface="宋体" panose="02010600030101010101" pitchFamily="2" charset="-122"/>
                <a:ea typeface="宋体" panose="02010600030101010101" pitchFamily="2" charset="-122"/>
              </a:rPr>
              <a:t>集中体现作者一家与老王珍贵友情的一幕</a:t>
            </a:r>
            <a:r>
              <a:rPr lang="en-US" altLang="zh-CN" sz="2800" b="1">
                <a:uFillTx/>
                <a:ea typeface="SimSun-ExtB" panose="02010609060101010101" charset="-122"/>
                <a:cs typeface="+mj-cs"/>
                <a:sym typeface="宋体" panose="02010600030101010101" pitchFamily="2" charset="-122"/>
              </a:rPr>
              <a:t>,</a:t>
            </a:r>
            <a:r>
              <a:rPr lang="zh-CN" altLang="en-US" sz="2800" b="1" dirty="0">
                <a:solidFill>
                  <a:srgbClr val="FF0000"/>
                </a:solidFill>
                <a:latin typeface="宋体" panose="02010600030101010101" pitchFamily="2" charset="-122"/>
                <a:ea typeface="宋体" panose="02010600030101010101" pitchFamily="2" charset="-122"/>
              </a:rPr>
              <a:t>也是老王向作者一家表达敬意</a:t>
            </a:r>
            <a:r>
              <a:rPr lang="en-US" altLang="zh-CN" sz="2800" b="1">
                <a:uFillTx/>
                <a:ea typeface="SimSun-ExtB" panose="02010609060101010101" charset="-122"/>
                <a:cs typeface="+mj-cs"/>
                <a:sym typeface="宋体" panose="02010600030101010101" pitchFamily="2" charset="-122"/>
              </a:rPr>
              <a:t>,</a:t>
            </a:r>
            <a:r>
              <a:rPr lang="zh-CN" altLang="en-US" sz="2800" b="1" dirty="0">
                <a:solidFill>
                  <a:srgbClr val="FF0000"/>
                </a:solidFill>
                <a:latin typeface="宋体" panose="02010600030101010101" pitchFamily="2" charset="-122"/>
                <a:ea typeface="宋体" panose="02010600030101010101" pitchFamily="2" charset="-122"/>
              </a:rPr>
              <a:t>令作者既感动又愧怍的一幕</a:t>
            </a:r>
            <a:r>
              <a:rPr lang="zh-CN" altLang="en-US" sz="2800" b="1" dirty="0">
                <a:latin typeface="宋体" panose="02010600030101010101" pitchFamily="2" charset="-122"/>
                <a:ea typeface="宋体" panose="02010600030101010101" pitchFamily="2" charset="-122"/>
              </a:rPr>
              <a:t>。</a:t>
            </a:r>
            <a:endParaRPr lang="zh-CN" altLang="en-US" sz="2800" b="1" dirty="0">
              <a:latin typeface="宋体" panose="02010600030101010101" pitchFamily="2" charset="-122"/>
              <a:ea typeface="宋体" panose="02010600030101010101" pitchFamily="2" charset="-122"/>
            </a:endParaRPr>
          </a:p>
        </p:txBody>
      </p:sp>
      <p:sp>
        <p:nvSpPr>
          <p:cNvPr id="7" name="文本占位符 15362"/>
          <p:cNvSpPr>
            <a:spLocks noGrp="1"/>
          </p:cNvSpPr>
          <p:nvPr/>
        </p:nvSpPr>
        <p:spPr>
          <a:xfrm>
            <a:off x="431165" y="5349875"/>
            <a:ext cx="11300460" cy="938530"/>
          </a:xfrm>
          <a:prstGeom prst="rect">
            <a:avLst/>
          </a:prstGeom>
          <a:noFill/>
          <a:ln w="9525">
            <a:noFill/>
          </a:ln>
        </p:spPr>
        <p:txBody>
          <a:bodyPr anchor="t" anchorCtr="0"/>
          <a:p>
            <a:pPr indent="0" eaLnBrk="0" fontAlgn="base" hangingPunct="0">
              <a:spcBef>
                <a:spcPct val="20000"/>
              </a:spcBef>
              <a:buFont typeface="Arial" panose="020B0604020202020204" pitchFamily="34" charset="0"/>
              <a:buNone/>
            </a:pPr>
            <a:r>
              <a:rPr lang="en-US" altLang="zh-CN" sz="2800" b="1" dirty="0">
                <a:latin typeface="宋体" panose="02010600030101010101" pitchFamily="2" charset="-122"/>
                <a:ea typeface="宋体" panose="02010600030101010101" pitchFamily="2" charset="-122"/>
              </a:rPr>
              <a:t>     </a:t>
            </a:r>
            <a:r>
              <a:rPr sz="2800" b="1">
                <a:latin typeface="宋体" panose="02010600030101010101" pitchFamily="2" charset="-122"/>
                <a:ea typeface="宋体" panose="02010600030101010101" pitchFamily="2" charset="-122"/>
                <a:cs typeface="宋体" panose="02010600030101010101" pitchFamily="2" charset="-122"/>
              </a:rPr>
              <a:t>一是本能地被老王骇人的病容吓到了；二是担心老王马上就会倒下。所以</a:t>
            </a:r>
            <a:r>
              <a:rPr lang="zh-CN" altLang="en-US" sz="2800" b="1" dirty="0">
                <a:latin typeface="Arial" panose="020B0604020202020204" pitchFamily="34" charset="0"/>
                <a:ea typeface="SimSun-ExtB" panose="02010609060101010101" charset="-122"/>
                <a:sym typeface="宋体" panose="02010600030101010101" pitchFamily="2" charset="-122"/>
              </a:rPr>
              <a:t>“</a:t>
            </a:r>
            <a:r>
              <a:rPr sz="2800" b="1">
                <a:latin typeface="宋体" panose="02010600030101010101" pitchFamily="2" charset="-122"/>
                <a:ea typeface="宋体" panose="02010600030101010101" pitchFamily="2" charset="-122"/>
                <a:cs typeface="宋体" panose="02010600030101010101" pitchFamily="2" charset="-122"/>
                <a:sym typeface="+mn-ea"/>
              </a:rPr>
              <a:t>我</a:t>
            </a:r>
            <a:r>
              <a:rPr lang="en-US" altLang="zh-CN" sz="2800" b="1" dirty="0">
                <a:latin typeface="Arial" panose="020B0604020202020204" pitchFamily="34" charset="0"/>
                <a:ea typeface="楷体_GB2312" pitchFamily="49" charset="-122"/>
                <a:sym typeface="+mn-ea"/>
              </a:rPr>
              <a:t>”</a:t>
            </a:r>
            <a:r>
              <a:rPr sz="2800" b="1">
                <a:latin typeface="宋体" panose="02010600030101010101" pitchFamily="2" charset="-122"/>
                <a:ea typeface="宋体" panose="02010600030101010101" pitchFamily="2" charset="-122"/>
                <a:cs typeface="宋体" panose="02010600030101010101" pitchFamily="2" charset="-122"/>
              </a:rPr>
              <a:t>在害怕的心理下</a:t>
            </a:r>
            <a:r>
              <a:rPr lang="en-US" altLang="zh-CN" sz="2800" b="1">
                <a:uFillTx/>
                <a:ea typeface="SimSun-ExtB" panose="02010609060101010101" charset="-122"/>
                <a:cs typeface="+mj-cs"/>
                <a:sym typeface="宋体" panose="02010600030101010101" pitchFamily="2" charset="-122"/>
              </a:rPr>
              <a:t>,</a:t>
            </a:r>
            <a:r>
              <a:rPr sz="2800" b="1">
                <a:latin typeface="宋体" panose="02010600030101010101" pitchFamily="2" charset="-122"/>
                <a:ea typeface="宋体" panose="02010600030101010101" pitchFamily="2" charset="-122"/>
                <a:cs typeface="宋体" panose="02010600030101010101" pitchFamily="2" charset="-122"/>
              </a:rPr>
              <a:t>条件反射式地拿钱给老王</a:t>
            </a:r>
            <a:r>
              <a:rPr lang="en-US" altLang="zh-CN" sz="2800" b="1">
                <a:uFillTx/>
                <a:ea typeface="SimSun-ExtB" panose="02010609060101010101" charset="-122"/>
                <a:cs typeface="+mj-cs"/>
                <a:sym typeface="宋体" panose="02010600030101010101" pitchFamily="2" charset="-122"/>
              </a:rPr>
              <a:t>,</a:t>
            </a:r>
            <a:r>
              <a:rPr sz="2800" b="1">
                <a:latin typeface="宋体" panose="02010600030101010101" pitchFamily="2" charset="-122"/>
                <a:ea typeface="宋体" panose="02010600030101010101" pitchFamily="2" charset="-122"/>
                <a:cs typeface="宋体" panose="02010600030101010101" pitchFamily="2" charset="-122"/>
              </a:rPr>
              <a:t>没有请他坐坐</a:t>
            </a:r>
            <a:r>
              <a:rPr lang="zh-CN" sz="2800" b="1">
                <a:latin typeface="宋体" panose="02010600030101010101" pitchFamily="2" charset="-122"/>
                <a:ea typeface="宋体" panose="02010600030101010101" pitchFamily="2" charset="-122"/>
                <a:cs typeface="宋体" panose="02010600030101010101" pitchFamily="2" charset="-122"/>
              </a:rPr>
              <a:t>喝茶水</a:t>
            </a:r>
            <a:r>
              <a:rPr lang="en-US" altLang="zh-CN" sz="2800" b="1">
                <a:uFillTx/>
                <a:ea typeface="SimSun-ExtB" panose="02010609060101010101" charset="-122"/>
                <a:cs typeface="+mj-cs"/>
                <a:sym typeface="宋体" panose="02010600030101010101" pitchFamily="2" charset="-122"/>
              </a:rPr>
              <a:t>,</a:t>
            </a:r>
            <a:r>
              <a:rPr sz="2800" b="1">
                <a:latin typeface="宋体" panose="02010600030101010101" pitchFamily="2" charset="-122"/>
                <a:ea typeface="宋体" panose="02010600030101010101" pitchFamily="2" charset="-122"/>
                <a:cs typeface="宋体" panose="02010600030101010101" pitchFamily="2" charset="-122"/>
              </a:rPr>
              <a:t>事后看来确实有失礼貌</a:t>
            </a:r>
            <a:r>
              <a:rPr lang="en-US" altLang="zh-CN" sz="2800" b="1">
                <a:uFillTx/>
                <a:ea typeface="SimSun-ExtB" panose="02010609060101010101" charset="-122"/>
                <a:cs typeface="+mj-cs"/>
                <a:sym typeface="宋体" panose="02010600030101010101" pitchFamily="2" charset="-122"/>
              </a:rPr>
              <a:t>,</a:t>
            </a:r>
            <a:r>
              <a:rPr sz="2800" b="1">
                <a:latin typeface="宋体" panose="02010600030101010101" pitchFamily="2" charset="-122"/>
                <a:ea typeface="宋体" panose="02010600030101010101" pitchFamily="2" charset="-122"/>
                <a:cs typeface="宋体" panose="02010600030101010101" pitchFamily="2" charset="-122"/>
              </a:rPr>
              <a:t>显得</a:t>
            </a:r>
            <a:r>
              <a:rPr lang="en-US" altLang="zh-CN" sz="2800" b="1">
                <a:latin typeface="Arial" panose="020B0604020202020204" pitchFamily="34" charset="0"/>
                <a:ea typeface="宋体" panose="02010600030101010101" pitchFamily="2" charset="-122"/>
                <a:cs typeface="Arial" panose="020B0604020202020204" pitchFamily="34" charset="0"/>
                <a:sym typeface="+mn-ea"/>
              </a:rPr>
              <a:t>“</a:t>
            </a:r>
            <a:r>
              <a:rPr sz="2800" b="1">
                <a:latin typeface="宋体" panose="02010600030101010101" pitchFamily="2" charset="-122"/>
                <a:ea typeface="宋体" panose="02010600030101010101" pitchFamily="2" charset="-122"/>
                <a:cs typeface="宋体" panose="02010600030101010101" pitchFamily="2" charset="-122"/>
              </a:rPr>
              <a:t>糊涂</a:t>
            </a:r>
            <a:r>
              <a:rPr lang="en-US" altLang="zh-CN" sz="2800" b="1">
                <a:latin typeface="Arial" panose="020B0604020202020204" pitchFamily="34" charset="0"/>
                <a:ea typeface="宋体" panose="02010600030101010101" pitchFamily="2" charset="-122"/>
                <a:cs typeface="Arial" panose="020B0604020202020204" pitchFamily="34" charset="0"/>
                <a:sym typeface="+mn-ea"/>
              </a:rPr>
              <a:t>”</a:t>
            </a:r>
            <a:r>
              <a:rPr lang="zh-CN" altLang="en-US" sz="2800" b="1" dirty="0">
                <a:latin typeface="宋体" panose="02010600030101010101" pitchFamily="2" charset="-122"/>
                <a:ea typeface="宋体" panose="02010600030101010101" pitchFamily="2" charset="-122"/>
              </a:rPr>
              <a:t>。</a:t>
            </a:r>
            <a:endParaRPr lang="zh-CN" altLang="en-US" sz="2800" b="1" dirty="0">
              <a:latin typeface="宋体" panose="02010600030101010101" pitchFamily="2" charset="-122"/>
              <a:ea typeface="宋体" panose="02010600030101010101" pitchFamily="2" charset="-122"/>
            </a:endParaRPr>
          </a:p>
        </p:txBody>
      </p:sp>
      <p:sp>
        <p:nvSpPr>
          <p:cNvPr id="8" name="文本框 7"/>
          <p:cNvSpPr txBox="1"/>
          <p:nvPr/>
        </p:nvSpPr>
        <p:spPr>
          <a:xfrm>
            <a:off x="582930" y="3459480"/>
            <a:ext cx="11290935" cy="1383665"/>
          </a:xfrm>
          <a:prstGeom prst="rect">
            <a:avLst/>
          </a:prstGeom>
          <a:noFill/>
        </p:spPr>
        <p:txBody>
          <a:bodyPr wrap="square" rtlCol="0" anchor="t">
            <a:spAutoFit/>
          </a:bodyPr>
          <a:p>
            <a:r>
              <a:rPr lang="en-US" altLang="zh-CN" sz="2800" b="1">
                <a:solidFill>
                  <a:schemeClr val="tx1"/>
                </a:solidFill>
                <a:uFillTx/>
                <a:latin typeface="Arial" panose="020B0604020202020204" pitchFamily="34" charset="0"/>
                <a:ea typeface="SimSun-ExtB" panose="02010609060101010101" charset="-122"/>
                <a:cs typeface="Arial" panose="020B0604020202020204" pitchFamily="34" charset="0"/>
              </a:rPr>
              <a:t>       </a:t>
            </a:r>
            <a:r>
              <a:rPr lang="zh-CN" altLang="en-US" sz="2800" b="1">
                <a:solidFill>
                  <a:schemeClr val="tx1"/>
                </a:solidFill>
                <a:uFillTx/>
                <a:latin typeface="Arial" panose="020B0604020202020204" pitchFamily="34" charset="0"/>
                <a:ea typeface="SimSun-ExtB" panose="02010609060101010101" charset="-122"/>
                <a:cs typeface="Arial" panose="020B0604020202020204" pitchFamily="34" charset="0"/>
              </a:rPr>
              <a:t>“直僵僵地镶嵌”令人联想到“遗像”和“僵尸”</a:t>
            </a:r>
            <a:r>
              <a:rPr lang="en-US" altLang="zh-CN" sz="2800" b="1">
                <a:uFillTx/>
                <a:ea typeface="SimSun-ExtB" panose="02010609060101010101" charset="-122"/>
                <a:cs typeface="+mj-cs"/>
                <a:sym typeface="宋体" panose="02010600030101010101" pitchFamily="2" charset="-122"/>
              </a:rPr>
              <a:t>,</a:t>
            </a:r>
            <a:r>
              <a:rPr lang="zh-CN" altLang="en-US" sz="2800" b="1">
                <a:uFillTx/>
                <a:ea typeface="SimSun-ExtB" panose="02010609060101010101" charset="-122"/>
                <a:cs typeface="+mj-cs"/>
                <a:sym typeface="宋体" panose="02010600030101010101" pitchFamily="2" charset="-122"/>
              </a:rPr>
              <a:t>以及</a:t>
            </a:r>
            <a:r>
              <a:rPr lang="zh-CN" altLang="en-US" sz="2800" b="1" dirty="0">
                <a:latin typeface="Arial" panose="020B0604020202020204" pitchFamily="34" charset="0"/>
                <a:ea typeface="SimSun-ExtB" panose="02010609060101010101" charset="-122"/>
                <a:sym typeface="宋体" panose="02010600030101010101" pitchFamily="2" charset="-122"/>
              </a:rPr>
              <a:t>“</a:t>
            </a:r>
            <a:r>
              <a:rPr sz="2800" b="1">
                <a:latin typeface="宋体" panose="02010600030101010101" pitchFamily="2" charset="-122"/>
                <a:ea typeface="宋体" panose="02010600030101010101" pitchFamily="2" charset="-122"/>
                <a:cs typeface="宋体" panose="02010600030101010101" pitchFamily="2" charset="-122"/>
                <a:sym typeface="+mn-ea"/>
              </a:rPr>
              <a:t>我</a:t>
            </a:r>
            <a:r>
              <a:rPr lang="en-US" altLang="zh-CN" sz="2800" b="1" dirty="0">
                <a:latin typeface="Arial" panose="020B0604020202020204" pitchFamily="34" charset="0"/>
                <a:ea typeface="楷体_GB2312" pitchFamily="49" charset="-122"/>
                <a:sym typeface="+mn-ea"/>
              </a:rPr>
              <a:t>”</a:t>
            </a:r>
            <a:r>
              <a:rPr lang="zh-CN" altLang="en-US" sz="2800" b="1" dirty="0">
                <a:latin typeface="Arial" panose="020B0604020202020204" pitchFamily="34" charset="0"/>
                <a:ea typeface="楷体_GB2312" pitchFamily="49" charset="-122"/>
                <a:sym typeface="+mn-ea"/>
              </a:rPr>
              <a:t>害怕</a:t>
            </a:r>
            <a:r>
              <a:rPr lang="zh-CN" altLang="en-US" sz="2800" b="1">
                <a:solidFill>
                  <a:schemeClr val="tx1"/>
                </a:solidFill>
                <a:uFillTx/>
                <a:latin typeface="Arial" panose="020B0604020202020204" pitchFamily="34" charset="0"/>
                <a:ea typeface="SimSun-ExtB" panose="02010609060101010101" charset="-122"/>
                <a:cs typeface="Arial" panose="020B0604020202020204" pitchFamily="34" charset="0"/>
              </a:rPr>
              <a:t>的心理</a:t>
            </a:r>
            <a:r>
              <a:rPr lang="en-US" altLang="zh-CN" sz="2800" b="1">
                <a:uFillTx/>
                <a:ea typeface="SimSun-ExtB" panose="02010609060101010101" charset="-122"/>
                <a:cs typeface="+mj-cs"/>
                <a:sym typeface="宋体" panose="02010600030101010101" pitchFamily="2" charset="-122"/>
              </a:rPr>
              <a:t>,</a:t>
            </a:r>
            <a:r>
              <a:rPr lang="zh-CN" altLang="en-US" sz="2800" b="1">
                <a:solidFill>
                  <a:schemeClr val="tx1"/>
                </a:solidFill>
                <a:uFillTx/>
                <a:latin typeface="Arial" panose="020B0604020202020204" pitchFamily="34" charset="0"/>
                <a:ea typeface="SimSun-ExtB" panose="02010609060101010101" charset="-122"/>
                <a:cs typeface="Arial" panose="020B0604020202020204" pitchFamily="34" charset="0"/>
              </a:rPr>
              <a:t>这些暗示作者已隐约感到老王将死亡的气息。作者详写老王骇人的病容以及自己的心理活动</a:t>
            </a:r>
            <a:r>
              <a:rPr lang="en-US" altLang="zh-CN" sz="2800" b="1">
                <a:uFillTx/>
                <a:ea typeface="SimSun-ExtB" panose="02010609060101010101" charset="-122"/>
                <a:cs typeface="+mj-cs"/>
                <a:sym typeface="宋体" panose="02010600030101010101" pitchFamily="2" charset="-122"/>
              </a:rPr>
              <a:t>,</a:t>
            </a:r>
            <a:r>
              <a:rPr lang="zh-CN" altLang="en-US" sz="2800" b="1">
                <a:solidFill>
                  <a:srgbClr val="FF3300"/>
                </a:solidFill>
                <a:uFillTx/>
                <a:latin typeface="Arial" panose="020B0604020202020204" pitchFamily="34" charset="0"/>
                <a:ea typeface="SimSun-ExtB" panose="02010609060101010101" charset="-122"/>
                <a:cs typeface="Arial" panose="020B0604020202020204" pitchFamily="34" charset="0"/>
              </a:rPr>
              <a:t>为后面自责因受惊吓而忽略老王的心意做铺垫</a:t>
            </a:r>
            <a:r>
              <a:rPr lang="zh-CN" altLang="en-US" sz="2800" b="1">
                <a:solidFill>
                  <a:schemeClr val="tx1"/>
                </a:solidFill>
                <a:uFillTx/>
                <a:latin typeface="Arial" panose="020B0604020202020204" pitchFamily="34" charset="0"/>
                <a:ea typeface="SimSun-ExtB" panose="02010609060101010101" charset="-122"/>
                <a:cs typeface="Arial" panose="020B0604020202020204" pitchFamily="34" charset="0"/>
              </a:rPr>
              <a:t>。</a:t>
            </a:r>
            <a:endParaRPr lang="zh-CN" altLang="en-US" sz="2800" b="1">
              <a:solidFill>
                <a:schemeClr val="tx1"/>
              </a:solidFill>
              <a:uFillTx/>
              <a:latin typeface="Arial" panose="020B0604020202020204" pitchFamily="34" charset="0"/>
              <a:ea typeface="SimSun-ExtB" panose="02010609060101010101" charset="-122"/>
              <a:cs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p:bldP spid="8"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4" name="文本框 3"/>
          <p:cNvSpPr txBox="1"/>
          <p:nvPr/>
        </p:nvSpPr>
        <p:spPr>
          <a:xfrm>
            <a:off x="454660" y="650240"/>
            <a:ext cx="11282045" cy="1198880"/>
          </a:xfrm>
          <a:prstGeom prst="rect">
            <a:avLst/>
          </a:prstGeom>
          <a:noFill/>
        </p:spPr>
        <p:txBody>
          <a:bodyPr wrap="square" rtlCol="0" anchor="t">
            <a:spAutoFit/>
          </a:bodyPr>
          <a:p>
            <a:pPr>
              <a:lnSpc>
                <a:spcPct val="120000"/>
              </a:lnSpc>
              <a:spcBef>
                <a:spcPts val="0"/>
              </a:spcBef>
              <a:spcAft>
                <a:spcPts val="0"/>
              </a:spcAft>
            </a:pPr>
            <a:r>
              <a:rPr lang="zh-CN" sz="3000" b="1" dirty="0">
                <a:latin typeface="宋体" panose="02010600030101010101" pitchFamily="2" charset="-122"/>
                <a:ea typeface="宋体" panose="02010600030101010101" pitchFamily="2" charset="-122"/>
                <a:sym typeface="+mn-ea"/>
              </a:rPr>
              <a:t>任务二</a:t>
            </a:r>
            <a:r>
              <a:rPr lang="zh-CN" altLang="zh-CN" sz="3000" b="1" dirty="0">
                <a:latin typeface="宋体" panose="02010600030101010101" pitchFamily="2" charset="-122"/>
                <a:ea typeface="宋体" panose="02010600030101010101" pitchFamily="2" charset="-122"/>
                <a:cs typeface="宋体" panose="02010600030101010101" pitchFamily="2" charset="-122"/>
                <a:sym typeface="+mn-ea"/>
              </a:rPr>
              <a:t>(</a:t>
            </a:r>
            <a:r>
              <a:rPr lang="en-US" altLang="zh-CN" sz="3000" b="1" dirty="0">
                <a:latin typeface="宋体" panose="02010600030101010101" pitchFamily="2" charset="-122"/>
                <a:ea typeface="宋体" panose="02010600030101010101" pitchFamily="2" charset="-122"/>
                <a:cs typeface="宋体" panose="02010600030101010101" pitchFamily="2" charset="-122"/>
                <a:sym typeface="+mn-ea"/>
              </a:rPr>
              <a:t>2</a:t>
            </a:r>
            <a:r>
              <a:rPr lang="zh-CN" altLang="zh-CN" sz="3000" b="1" dirty="0">
                <a:uFillTx/>
                <a:latin typeface="宋体" panose="02010600030101010101" pitchFamily="2" charset="-122"/>
                <a:ea typeface="宋体" panose="02010600030101010101" pitchFamily="2" charset="-122"/>
                <a:cs typeface="宋体" panose="02010600030101010101" pitchFamily="2" charset="-122"/>
                <a:sym typeface="+mn-ea"/>
              </a:rPr>
              <a:t>)：</a:t>
            </a:r>
            <a:r>
              <a:rPr lang="zh-CN" sz="3000" b="1">
                <a:uFillTx/>
                <a:ea typeface="SimSun-ExtB" panose="02010609060101010101" charset="-122"/>
                <a:cs typeface="+mj-cs"/>
                <a:sym typeface="宋体" panose="02010600030101010101" pitchFamily="2" charset="-122"/>
              </a:rPr>
              <a:t>你有没有发现反复出现对</a:t>
            </a:r>
            <a:r>
              <a:rPr lang="en-US" altLang="zh-CN" sz="3000" b="1">
                <a:uFillTx/>
                <a:ea typeface="SimSun-ExtB" panose="02010609060101010101" charset="-122"/>
                <a:cs typeface="+mj-cs"/>
                <a:sym typeface="宋体" panose="02010600030101010101" pitchFamily="2" charset="-122"/>
              </a:rPr>
              <a:t>老王肖像</a:t>
            </a:r>
            <a:r>
              <a:rPr lang="zh-CN" altLang="en-US" sz="3000" b="1">
                <a:uFillTx/>
                <a:ea typeface="SimSun-ExtB" panose="02010609060101010101" charset="-122"/>
                <a:cs typeface="+mj-cs"/>
                <a:sym typeface="宋体" panose="02010600030101010101" pitchFamily="2" charset="-122"/>
              </a:rPr>
              <a:t>和</a:t>
            </a:r>
            <a:r>
              <a:rPr lang="en-US" altLang="zh-CN" sz="3000" b="1">
                <a:uFillTx/>
                <a:ea typeface="SimSun-ExtB" panose="02010609060101010101" charset="-122"/>
                <a:cs typeface="+mj-cs"/>
                <a:sym typeface="宋体" panose="02010600030101010101" pitchFamily="2" charset="-122"/>
              </a:rPr>
              <a:t>神态</a:t>
            </a:r>
            <a:r>
              <a:rPr lang="zh-CN" altLang="en-US" sz="3000" b="1">
                <a:uFillTx/>
                <a:ea typeface="SimSun-ExtB" panose="02010609060101010101" charset="-122"/>
                <a:cs typeface="+mj-cs"/>
                <a:sym typeface="宋体" panose="02010600030101010101" pitchFamily="2" charset="-122"/>
              </a:rPr>
              <a:t>的描写</a:t>
            </a:r>
            <a:r>
              <a:rPr lang="en-US" altLang="zh-CN" sz="3000" b="1">
                <a:uFillTx/>
                <a:ea typeface="SimSun-ExtB" panose="02010609060101010101" charset="-122"/>
                <a:cs typeface="+mj-cs"/>
                <a:sym typeface="宋体" panose="02010600030101010101" pitchFamily="2" charset="-122"/>
              </a:rPr>
              <a:t>,</a:t>
            </a:r>
            <a:r>
              <a:rPr lang="zh-CN" altLang="en-US" sz="3000" b="1">
                <a:uFillTx/>
                <a:ea typeface="SimSun-ExtB" panose="02010609060101010101" charset="-122"/>
                <a:cs typeface="+mj-cs"/>
                <a:sym typeface="宋体" panose="02010600030101010101" pitchFamily="2" charset="-122"/>
              </a:rPr>
              <a:t>内容近乎相同</a:t>
            </a:r>
            <a:r>
              <a:rPr lang="en-US" altLang="zh-CN" sz="3000" b="1">
                <a:uFillTx/>
                <a:ea typeface="SimSun-ExtB" panose="02010609060101010101" charset="-122"/>
                <a:cs typeface="+mj-cs"/>
                <a:sym typeface="宋体" panose="02010600030101010101" pitchFamily="2" charset="-122"/>
              </a:rPr>
              <a:t>,</a:t>
            </a:r>
            <a:r>
              <a:rPr lang="en-US" altLang="zh-CN" sz="3000" b="1">
                <a:uFillTx/>
                <a:ea typeface="SimSun-ExtB" panose="02010609060101010101" charset="-122"/>
                <a:cs typeface="+mj-cs"/>
                <a:sym typeface="宋体" panose="02010600030101010101" pitchFamily="2" charset="-122"/>
              </a:rPr>
              <a:t>“</a:t>
            </a:r>
            <a:r>
              <a:rPr lang="zh-CN" altLang="en-US" sz="3000" b="1">
                <a:uFillTx/>
                <a:latin typeface="Arial" panose="020B0604020202020204" pitchFamily="34" charset="0"/>
                <a:ea typeface="SimSun-ExtB" panose="02010609060101010101" charset="-122"/>
                <a:cs typeface="Arial" panose="020B0604020202020204" pitchFamily="34" charset="0"/>
                <a:sym typeface="+mn-ea"/>
              </a:rPr>
              <a:t>直僵僵</a:t>
            </a:r>
            <a:r>
              <a:rPr lang="en-US" altLang="zh-CN" sz="3000" b="1">
                <a:uFillTx/>
                <a:ea typeface="SimSun-ExtB" panose="02010609060101010101" charset="-122"/>
                <a:cs typeface="+mj-cs"/>
                <a:sym typeface="宋体" panose="02010600030101010101" pitchFamily="2" charset="-122"/>
              </a:rPr>
              <a:t>”</a:t>
            </a:r>
            <a:r>
              <a:rPr lang="zh-CN" altLang="en-US" sz="3000" b="1">
                <a:uFillTx/>
                <a:ea typeface="SimSun-ExtB" panose="02010609060101010101" charset="-122"/>
                <a:cs typeface="+mj-cs"/>
                <a:sym typeface="宋体" panose="02010600030101010101" pitchFamily="2" charset="-122"/>
              </a:rPr>
              <a:t>这些词语有什么表达效果</a:t>
            </a:r>
            <a:r>
              <a:rPr lang="zh-CN" altLang="en-US" sz="3000" b="1">
                <a:latin typeface="宋体" panose="02010600030101010101" pitchFamily="2" charset="-122"/>
                <a:ea typeface="宋体" panose="02010600030101010101" pitchFamily="2" charset="-122"/>
                <a:cs typeface="宋体" panose="02010600030101010101" pitchFamily="2" charset="-122"/>
                <a:sym typeface="+mn-ea"/>
              </a:rPr>
              <a:t>？</a:t>
            </a:r>
            <a:r>
              <a:rPr lang="zh-CN" altLang="en-US" sz="3000" b="1">
                <a:latin typeface="宋体" panose="02010600030101010101" pitchFamily="2" charset="-122"/>
                <a:ea typeface="宋体" panose="02010600030101010101" pitchFamily="2" charset="-122"/>
                <a:cs typeface="宋体" panose="02010600030101010101" pitchFamily="2" charset="-122"/>
              </a:rPr>
              <a:t> </a:t>
            </a:r>
            <a:endParaRPr lang="zh-CN" sz="3000" b="1">
              <a:latin typeface="宋体" panose="02010600030101010101" pitchFamily="2" charset="-122"/>
              <a:ea typeface="宋体" panose="02010600030101010101" pitchFamily="2" charset="-122"/>
              <a:cs typeface="宋体" panose="02010600030101010101" pitchFamily="2" charset="-122"/>
            </a:endParaRPr>
          </a:p>
        </p:txBody>
      </p:sp>
      <p:sp>
        <p:nvSpPr>
          <p:cNvPr id="9" name="文本框 8"/>
          <p:cNvSpPr txBox="1"/>
          <p:nvPr/>
        </p:nvSpPr>
        <p:spPr>
          <a:xfrm>
            <a:off x="532130" y="1909445"/>
            <a:ext cx="11290935" cy="1198880"/>
          </a:xfrm>
          <a:prstGeom prst="rect">
            <a:avLst/>
          </a:prstGeom>
          <a:noFill/>
        </p:spPr>
        <p:txBody>
          <a:bodyPr wrap="square" rtlCol="0" anchor="t">
            <a:spAutoFit/>
          </a:bodyPr>
          <a:p>
            <a:pPr>
              <a:lnSpc>
                <a:spcPct val="120000"/>
              </a:lnSpc>
              <a:spcBef>
                <a:spcPts val="0"/>
              </a:spcBef>
              <a:spcAft>
                <a:spcPts val="0"/>
              </a:spcAft>
            </a:pPr>
            <a:r>
              <a:rPr lang="en-US" altLang="zh-CN" sz="2800" b="1">
                <a:solidFill>
                  <a:schemeClr val="tx1"/>
                </a:solidFill>
                <a:uFillTx/>
                <a:latin typeface="Arial" panose="020B0604020202020204" pitchFamily="34" charset="0"/>
                <a:ea typeface="SimSun-ExtB" panose="02010609060101010101" charset="-122"/>
                <a:cs typeface="Arial" panose="020B0604020202020204" pitchFamily="34" charset="0"/>
              </a:rPr>
              <a:t>       </a:t>
            </a:r>
            <a:r>
              <a:rPr lang="en-US" altLang="en-US" sz="3000" b="1" dirty="0">
                <a:latin typeface="Arial" panose="020B0604020202020204" pitchFamily="34" charset="0"/>
                <a:ea typeface="SimSun-ExtB" panose="02010609060101010101" charset="-122"/>
                <a:cs typeface="Arial" panose="020B0604020202020204" pitchFamily="34" charset="0"/>
                <a:sym typeface="+mn-ea"/>
              </a:rPr>
              <a:t>第</a:t>
            </a:r>
            <a:r>
              <a:rPr lang="en-US" altLang="en-US" sz="3000" dirty="0">
                <a:latin typeface="Arial" panose="020B0604020202020204" pitchFamily="34" charset="0"/>
                <a:ea typeface="SimSun-ExtB" panose="02010609060101010101" charset="-122"/>
                <a:cs typeface="Arial" panose="020B0604020202020204" pitchFamily="34" charset="0"/>
                <a:sym typeface="+mn-ea"/>
              </a:rPr>
              <a:t>8</a:t>
            </a:r>
            <a:r>
              <a:rPr lang="en-US" altLang="zh-CN" sz="3000" b="1" dirty="0">
                <a:latin typeface="Arial" panose="020B0604020202020204" pitchFamily="34" charset="0"/>
                <a:ea typeface="SimSun-ExtB" panose="02010609060101010101" charset="-122"/>
                <a:cs typeface="Arial" panose="020B0604020202020204" pitchFamily="34" charset="0"/>
                <a:sym typeface="+mn-ea"/>
              </a:rPr>
              <a:t>段</a:t>
            </a:r>
            <a:r>
              <a:rPr lang="zh-CN" altLang="en-US" sz="3000" b="1" dirty="0">
                <a:latin typeface="Arial" panose="020B0604020202020204" pitchFamily="34" charset="0"/>
                <a:ea typeface="SimSun-ExtB" panose="02010609060101010101" charset="-122"/>
                <a:cs typeface="Arial" panose="020B0604020202020204" pitchFamily="34" charset="0"/>
                <a:sym typeface="+mn-ea"/>
              </a:rPr>
              <a:t>中的</a:t>
            </a:r>
            <a:r>
              <a:rPr lang="zh-CN" altLang="en-US" sz="3000" b="1">
                <a:solidFill>
                  <a:schemeClr val="tx1"/>
                </a:solidFill>
                <a:uFillTx/>
                <a:latin typeface="Arial" panose="020B0604020202020204" pitchFamily="34" charset="0"/>
                <a:ea typeface="SimSun-ExtB" panose="02010609060101010101" charset="-122"/>
                <a:cs typeface="Arial" panose="020B0604020202020204" pitchFamily="34" charset="0"/>
              </a:rPr>
              <a:t>“直僵僵”</a:t>
            </a:r>
            <a:r>
              <a:rPr lang="zh-CN" altLang="en-US" sz="3000" b="1" dirty="0">
                <a:latin typeface="Arial" panose="020B0604020202020204" pitchFamily="34" charset="0"/>
                <a:ea typeface="SimSun-ExtB" panose="02010609060101010101" charset="-122"/>
                <a:cs typeface="Arial" panose="020B0604020202020204" pitchFamily="34" charset="0"/>
                <a:sym typeface="+mn-ea"/>
              </a:rPr>
              <a:t>等词是为了</a:t>
            </a:r>
            <a:r>
              <a:rPr lang="en-US" altLang="zh-CN" sz="3000" b="1" err="1">
                <a:solidFill>
                  <a:srgbClr val="FF0000"/>
                </a:solidFill>
                <a:latin typeface="Arial" panose="020B0604020202020204" pitchFamily="34" charset="0"/>
                <a:ea typeface="SimSun-ExtB" panose="02010609060101010101" charset="-122"/>
                <a:cs typeface="Arial" panose="020B0604020202020204" pitchFamily="34" charset="0"/>
                <a:sym typeface="+mn-ea"/>
              </a:rPr>
              <a:t>写出老王病得严</a:t>
            </a:r>
            <a:r>
              <a:rPr lang="en-US" altLang="zh-CN" sz="3000" b="1">
                <a:solidFill>
                  <a:srgbClr val="FF0000"/>
                </a:solidFill>
                <a:latin typeface="Arial" panose="020B0604020202020204" pitchFamily="34" charset="0"/>
                <a:ea typeface="SimSun-ExtB" panose="02010609060101010101" charset="-122"/>
                <a:cs typeface="Arial" panose="020B0604020202020204" pitchFamily="34" charset="0"/>
                <a:sym typeface="+mn-ea"/>
              </a:rPr>
              <a:t>重</a:t>
            </a:r>
            <a:r>
              <a:rPr lang="en-US" altLang="zh-CN" sz="3000" b="1">
                <a:uFillTx/>
                <a:ea typeface="SimSun-ExtB" panose="02010609060101010101" charset="-122"/>
                <a:cs typeface="+mj-cs"/>
                <a:sym typeface="宋体" panose="02010600030101010101" pitchFamily="2" charset="-122"/>
              </a:rPr>
              <a:t>,</a:t>
            </a:r>
            <a:r>
              <a:rPr lang="zh-CN" altLang="en-US" sz="3000" b="1" dirty="0">
                <a:latin typeface="Arial" panose="020B0604020202020204" pitchFamily="34" charset="0"/>
                <a:ea typeface="SimSun-ExtB" panose="02010609060101010101" charset="-122"/>
                <a:cs typeface="Arial" panose="020B0604020202020204" pitchFamily="34" charset="0"/>
                <a:sym typeface="+mn-ea"/>
              </a:rPr>
              <a:t>而“我”面对这样的老王很</a:t>
            </a:r>
            <a:r>
              <a:rPr lang="en-US" altLang="en-US" sz="3000" b="1" dirty="0">
                <a:solidFill>
                  <a:srgbClr val="FF0000"/>
                </a:solidFill>
                <a:latin typeface="Arial" panose="020B0604020202020204" pitchFamily="34" charset="0"/>
                <a:ea typeface="SimSun-ExtB" panose="02010609060101010101" charset="-122"/>
                <a:cs typeface="Arial" panose="020B0604020202020204" pitchFamily="34" charset="0"/>
                <a:sym typeface="+mn-ea"/>
              </a:rPr>
              <a:t>惊讶</a:t>
            </a:r>
            <a:r>
              <a:rPr lang="en-US" altLang="en-US" sz="3000" b="1" dirty="0">
                <a:latin typeface="Arial" panose="020B0604020202020204" pitchFamily="34" charset="0"/>
                <a:ea typeface="SimSun-ExtB" panose="02010609060101010101" charset="-122"/>
                <a:cs typeface="Arial" panose="020B0604020202020204" pitchFamily="34" charset="0"/>
                <a:sym typeface="+mn-ea"/>
              </a:rPr>
              <a:t>；</a:t>
            </a:r>
            <a:endParaRPr lang="zh-CN" altLang="en-US" sz="2800" b="1">
              <a:solidFill>
                <a:schemeClr val="tx1"/>
              </a:solidFill>
              <a:uFillTx/>
              <a:latin typeface="Arial" panose="020B0604020202020204" pitchFamily="34" charset="0"/>
              <a:ea typeface="SimSun-ExtB" panose="02010609060101010101" charset="-122"/>
              <a:cs typeface="Arial" panose="020B0604020202020204" pitchFamily="34" charset="0"/>
            </a:endParaRPr>
          </a:p>
        </p:txBody>
      </p:sp>
      <p:sp>
        <p:nvSpPr>
          <p:cNvPr id="10" name="文本框 9"/>
          <p:cNvSpPr txBox="1"/>
          <p:nvPr/>
        </p:nvSpPr>
        <p:spPr>
          <a:xfrm>
            <a:off x="532130" y="3108325"/>
            <a:ext cx="11290935" cy="1198880"/>
          </a:xfrm>
          <a:prstGeom prst="rect">
            <a:avLst/>
          </a:prstGeom>
          <a:noFill/>
        </p:spPr>
        <p:txBody>
          <a:bodyPr wrap="square" rtlCol="0" anchor="t">
            <a:spAutoFit/>
          </a:bodyPr>
          <a:p>
            <a:pPr>
              <a:lnSpc>
                <a:spcPct val="120000"/>
              </a:lnSpc>
              <a:spcBef>
                <a:spcPts val="0"/>
              </a:spcBef>
              <a:spcAft>
                <a:spcPts val="0"/>
              </a:spcAft>
            </a:pPr>
            <a:r>
              <a:rPr lang="en-US" altLang="zh-CN" sz="2800" b="1">
                <a:solidFill>
                  <a:schemeClr val="tx1"/>
                </a:solidFill>
                <a:uFillTx/>
                <a:latin typeface="Arial" panose="020B0604020202020204" pitchFamily="34" charset="0"/>
                <a:ea typeface="SimSun-ExtB" panose="02010609060101010101" charset="-122"/>
                <a:cs typeface="Arial" panose="020B0604020202020204" pitchFamily="34" charset="0"/>
              </a:rPr>
              <a:t>       </a:t>
            </a:r>
            <a:r>
              <a:rPr lang="en-US" altLang="en-US" sz="3000" b="1" dirty="0">
                <a:latin typeface="Arial" panose="020B0604020202020204" pitchFamily="34" charset="0"/>
                <a:ea typeface="SimSun-ExtB" panose="02010609060101010101" charset="-122"/>
                <a:cs typeface="Arial" panose="020B0604020202020204" pitchFamily="34" charset="0"/>
                <a:sym typeface="+mn-ea"/>
              </a:rPr>
              <a:t>第</a:t>
            </a:r>
            <a:r>
              <a:rPr lang="en-US" altLang="en-US" sz="3000" dirty="0">
                <a:latin typeface="Arial" panose="020B0604020202020204" pitchFamily="34" charset="0"/>
                <a:ea typeface="SimSun-ExtB" panose="02010609060101010101" charset="-122"/>
                <a:cs typeface="Arial" panose="020B0604020202020204" pitchFamily="34" charset="0"/>
                <a:sym typeface="+mn-ea"/>
              </a:rPr>
              <a:t>16</a:t>
            </a:r>
            <a:r>
              <a:rPr lang="en-US" altLang="zh-CN" sz="3000" b="1" dirty="0">
                <a:latin typeface="Arial" panose="020B0604020202020204" pitchFamily="34" charset="0"/>
                <a:ea typeface="SimSun-ExtB" panose="02010609060101010101" charset="-122"/>
                <a:cs typeface="Arial" panose="020B0604020202020204" pitchFamily="34" charset="0"/>
                <a:sym typeface="+mn-ea"/>
              </a:rPr>
              <a:t>段</a:t>
            </a:r>
            <a:r>
              <a:rPr lang="zh-CN" altLang="en-US" sz="3000" b="1" dirty="0">
                <a:latin typeface="Arial" panose="020B0604020202020204" pitchFamily="34" charset="0"/>
                <a:ea typeface="SimSun-ExtB" panose="02010609060101010101" charset="-122"/>
                <a:cs typeface="Arial" panose="020B0604020202020204" pitchFamily="34" charset="0"/>
                <a:sym typeface="+mn-ea"/>
              </a:rPr>
              <a:t>中的</a:t>
            </a:r>
            <a:r>
              <a:rPr lang="zh-CN" altLang="en-US" sz="3000" b="1">
                <a:solidFill>
                  <a:schemeClr val="tx1"/>
                </a:solidFill>
                <a:uFillTx/>
                <a:latin typeface="Arial" panose="020B0604020202020204" pitchFamily="34" charset="0"/>
                <a:ea typeface="SimSun-ExtB" panose="02010609060101010101" charset="-122"/>
                <a:cs typeface="Arial" panose="020B0604020202020204" pitchFamily="34" charset="0"/>
              </a:rPr>
              <a:t>“直僵僵”</a:t>
            </a:r>
            <a:r>
              <a:rPr lang="zh-CN" altLang="en-US" sz="3000" b="1" dirty="0">
                <a:latin typeface="Arial" panose="020B0604020202020204" pitchFamily="34" charset="0"/>
                <a:ea typeface="SimSun-ExtB" panose="02010609060101010101" charset="-122"/>
                <a:cs typeface="Arial" panose="020B0604020202020204" pitchFamily="34" charset="0"/>
                <a:sym typeface="+mn-ea"/>
              </a:rPr>
              <a:t>是为了</a:t>
            </a:r>
            <a:r>
              <a:rPr lang="en-US" altLang="en-US" sz="3000" b="1" dirty="0">
                <a:solidFill>
                  <a:srgbClr val="FF0000"/>
                </a:solidFill>
                <a:latin typeface="Arial" panose="020B0604020202020204" pitchFamily="34" charset="0"/>
                <a:ea typeface="SimSun-ExtB" panose="02010609060101010101" charset="-122"/>
                <a:cs typeface="Arial" panose="020B0604020202020204" pitchFamily="34" charset="0"/>
                <a:sym typeface="+mn-ea"/>
              </a:rPr>
              <a:t>突出老王内心的落寞</a:t>
            </a:r>
            <a:r>
              <a:rPr lang="en-US" altLang="zh-CN" sz="3000" b="1">
                <a:uFillTx/>
                <a:ea typeface="SimSun-ExtB" panose="02010609060101010101" charset="-122"/>
                <a:cs typeface="+mj-cs"/>
                <a:sym typeface="宋体" panose="02010600030101010101" pitchFamily="2" charset="-122"/>
              </a:rPr>
              <a:t>,</a:t>
            </a:r>
            <a:r>
              <a:rPr lang="en-US" altLang="en-US" sz="3000" b="1" dirty="0">
                <a:latin typeface="Arial" panose="020B0604020202020204" pitchFamily="34" charset="0"/>
                <a:ea typeface="SimSun-ExtB" panose="02010609060101010101" charset="-122"/>
                <a:cs typeface="Arial" panose="020B0604020202020204" pitchFamily="34" charset="0"/>
                <a:sym typeface="+mn-ea"/>
              </a:rPr>
              <a:t>也写出了当时</a:t>
            </a:r>
            <a:r>
              <a:rPr lang="en-US" altLang="en-US" sz="3000" b="1" dirty="0">
                <a:solidFill>
                  <a:srgbClr val="FF0000"/>
                </a:solidFill>
                <a:latin typeface="Arial" panose="020B0604020202020204" pitchFamily="34" charset="0"/>
                <a:ea typeface="SimSun-ExtB" panose="02010609060101010101" charset="-122"/>
                <a:cs typeface="Arial" panose="020B0604020202020204" pitchFamily="34" charset="0"/>
                <a:sym typeface="+mn-ea"/>
              </a:rPr>
              <a:t>对老王的不理解和</a:t>
            </a:r>
            <a:r>
              <a:rPr lang="en-US" altLang="en-US" sz="3000" b="1" dirty="0">
                <a:solidFill>
                  <a:srgbClr val="FF0000"/>
                </a:solidFill>
                <a:latin typeface="Arial" panose="020B0604020202020204" pitchFamily="34" charset="0"/>
                <a:ea typeface="SimSun-ExtB" panose="02010609060101010101" charset="-122"/>
                <a:cs typeface="Arial" panose="020B0604020202020204" pitchFamily="34" charset="0"/>
                <a:sym typeface="+mn-ea"/>
              </a:rPr>
              <a:t>“我”</a:t>
            </a:r>
            <a:r>
              <a:rPr lang="en-US" altLang="zh-CN" sz="3000" b="1" err="1">
                <a:solidFill>
                  <a:srgbClr val="FF0000"/>
                </a:solidFill>
                <a:latin typeface="Arial" panose="020B0604020202020204" pitchFamily="34" charset="0"/>
                <a:ea typeface="SimSun-ExtB" panose="02010609060101010101" charset="-122"/>
                <a:cs typeface="Arial" panose="020B0604020202020204" pitchFamily="34" charset="0"/>
                <a:sym typeface="+mn-ea"/>
              </a:rPr>
              <a:t>内心</a:t>
            </a:r>
            <a:r>
              <a:rPr lang="en-US" altLang="en-US" sz="3000" b="1" dirty="0">
                <a:solidFill>
                  <a:srgbClr val="FF0000"/>
                </a:solidFill>
                <a:latin typeface="Arial" panose="020B0604020202020204" pitchFamily="34" charset="0"/>
                <a:ea typeface="SimSun-ExtB" panose="02010609060101010101" charset="-122"/>
                <a:cs typeface="Arial" panose="020B0604020202020204" pitchFamily="34" charset="0"/>
                <a:sym typeface="+mn-ea"/>
              </a:rPr>
              <a:t>的害怕</a:t>
            </a:r>
            <a:r>
              <a:rPr lang="en-US" altLang="en-US" sz="3000" b="1" dirty="0">
                <a:latin typeface="宋体" panose="02010600030101010101" pitchFamily="2" charset="-122"/>
                <a:ea typeface="宋体" panose="02010600030101010101" pitchFamily="2" charset="-122"/>
                <a:cs typeface="宋体" panose="02010600030101010101" pitchFamily="2" charset="-122"/>
                <a:sym typeface="+mn-ea"/>
              </a:rPr>
              <a:t>。</a:t>
            </a:r>
            <a:endParaRPr lang="zh-CN" altLang="en-US" sz="2800" b="1">
              <a:solidFill>
                <a:schemeClr val="tx1"/>
              </a:solidFill>
              <a:uFillTx/>
              <a:latin typeface="Arial" panose="020B0604020202020204" pitchFamily="34" charset="0"/>
              <a:ea typeface="SimSun-ExtB" panose="02010609060101010101" charset="-122"/>
              <a:cs typeface="Arial" panose="020B0604020202020204" pitchFamily="34" charset="0"/>
            </a:endParaRPr>
          </a:p>
        </p:txBody>
      </p:sp>
      <p:sp>
        <p:nvSpPr>
          <p:cNvPr id="11" name="文本框 10"/>
          <p:cNvSpPr txBox="1"/>
          <p:nvPr/>
        </p:nvSpPr>
        <p:spPr>
          <a:xfrm>
            <a:off x="532130" y="4307205"/>
            <a:ext cx="11290935" cy="1198880"/>
          </a:xfrm>
          <a:prstGeom prst="rect">
            <a:avLst/>
          </a:prstGeom>
          <a:noFill/>
        </p:spPr>
        <p:txBody>
          <a:bodyPr wrap="square" rtlCol="0" anchor="t">
            <a:spAutoFit/>
          </a:bodyPr>
          <a:p>
            <a:pPr>
              <a:lnSpc>
                <a:spcPct val="120000"/>
              </a:lnSpc>
              <a:spcBef>
                <a:spcPts val="0"/>
              </a:spcBef>
              <a:spcAft>
                <a:spcPts val="0"/>
              </a:spcAft>
            </a:pPr>
            <a:r>
              <a:rPr lang="en-US" altLang="zh-CN" sz="2800" b="1">
                <a:solidFill>
                  <a:schemeClr val="tx1"/>
                </a:solidFill>
                <a:uFillTx/>
                <a:latin typeface="Arial" panose="020B0604020202020204" pitchFamily="34" charset="0"/>
                <a:ea typeface="SimSun-ExtB" panose="02010609060101010101" charset="-122"/>
                <a:cs typeface="Arial" panose="020B0604020202020204" pitchFamily="34" charset="0"/>
              </a:rPr>
              <a:t>       </a:t>
            </a:r>
            <a:r>
              <a:rPr lang="en-US" altLang="en-US" sz="3000" b="1" dirty="0">
                <a:solidFill>
                  <a:srgbClr val="FF0000"/>
                </a:solidFill>
                <a:latin typeface="Arial" panose="020B0604020202020204" pitchFamily="34" charset="0"/>
                <a:ea typeface="SimSun-ExtB" panose="02010609060101010101" charset="-122"/>
                <a:cs typeface="Arial" panose="020B0604020202020204" pitchFamily="34" charset="0"/>
                <a:sym typeface="+mn-ea"/>
              </a:rPr>
              <a:t>前后呼应</a:t>
            </a:r>
            <a:r>
              <a:rPr lang="en-US" altLang="zh-CN" sz="3000" b="1">
                <a:uFillTx/>
                <a:ea typeface="SimSun-ExtB" panose="02010609060101010101" charset="-122"/>
                <a:cs typeface="+mj-cs"/>
                <a:sym typeface="宋体" panose="02010600030101010101" pitchFamily="2" charset="-122"/>
              </a:rPr>
              <a:t>,</a:t>
            </a:r>
            <a:r>
              <a:rPr lang="en-US" altLang="en-US" sz="3000" b="1" dirty="0">
                <a:latin typeface="Arial" panose="020B0604020202020204" pitchFamily="34" charset="0"/>
                <a:ea typeface="SimSun-ExtB" panose="02010609060101010101" charset="-122"/>
                <a:cs typeface="Arial" panose="020B0604020202020204" pitchFamily="34" charset="0"/>
                <a:sym typeface="+mn-ea"/>
              </a:rPr>
              <a:t>完整地</a:t>
            </a:r>
            <a:r>
              <a:rPr lang="en-US" altLang="en-US" sz="3000" b="1" dirty="0">
                <a:solidFill>
                  <a:srgbClr val="FF0000"/>
                </a:solidFill>
                <a:latin typeface="Arial" panose="020B0604020202020204" pitchFamily="34" charset="0"/>
                <a:ea typeface="SimSun-ExtB" panose="02010609060101010101" charset="-122"/>
                <a:cs typeface="Arial" panose="020B0604020202020204" pitchFamily="34" charset="0"/>
                <a:sym typeface="+mn-ea"/>
              </a:rPr>
              <a:t>展现出老王重病时来送香油鸡蛋的真情</a:t>
            </a:r>
            <a:r>
              <a:rPr lang="en-US" altLang="zh-CN" sz="3000" b="1">
                <a:uFillTx/>
                <a:ea typeface="SimSun-ExtB" panose="02010609060101010101" charset="-122"/>
                <a:cs typeface="+mj-cs"/>
                <a:sym typeface="宋体" panose="02010600030101010101" pitchFamily="2" charset="-122"/>
              </a:rPr>
              <a:t>,</a:t>
            </a:r>
            <a:r>
              <a:rPr lang="en-US" altLang="en-US" sz="3000" b="1" dirty="0">
                <a:solidFill>
                  <a:srgbClr val="FF0000"/>
                </a:solidFill>
                <a:latin typeface="Arial" panose="020B0604020202020204" pitchFamily="34" charset="0"/>
                <a:ea typeface="SimSun-ExtB" panose="02010609060101010101" charset="-122"/>
                <a:cs typeface="Arial" panose="020B0604020202020204" pitchFamily="34" charset="0"/>
                <a:sym typeface="+mn-ea"/>
              </a:rPr>
              <a:t>为下文写</a:t>
            </a:r>
            <a:r>
              <a:rPr lang="en-US" altLang="en-US" sz="3000" b="1" dirty="0">
                <a:solidFill>
                  <a:srgbClr val="FF0000"/>
                </a:solidFill>
                <a:latin typeface="Arial" panose="020B0604020202020204" pitchFamily="34" charset="0"/>
                <a:ea typeface="SimSun-ExtB" panose="02010609060101010101" charset="-122"/>
                <a:cs typeface="Arial" panose="020B0604020202020204" pitchFamily="34" charset="0"/>
                <a:sym typeface="+mn-ea"/>
              </a:rPr>
              <a:t>“我”</a:t>
            </a:r>
            <a:r>
              <a:rPr lang="en-US" altLang="en-US" sz="3000" b="1" dirty="0">
                <a:solidFill>
                  <a:srgbClr val="FF0000"/>
                </a:solidFill>
                <a:latin typeface="Arial" panose="020B0604020202020204" pitchFamily="34" charset="0"/>
                <a:ea typeface="SimSun-ExtB" panose="02010609060101010101" charset="-122"/>
                <a:cs typeface="Arial" panose="020B0604020202020204" pitchFamily="34" charset="0"/>
                <a:sym typeface="+mn-ea"/>
              </a:rPr>
              <a:t>的愧怍做铺垫</a:t>
            </a:r>
            <a:r>
              <a:rPr lang="en-US" altLang="en-US" sz="3000" b="1" dirty="0">
                <a:latin typeface="Arial" panose="020B0604020202020204" pitchFamily="34" charset="0"/>
                <a:ea typeface="SimSun-ExtB" panose="02010609060101010101" charset="-122"/>
                <a:cs typeface="Arial" panose="020B0604020202020204" pitchFamily="34" charset="0"/>
                <a:sym typeface="+mn-ea"/>
              </a:rPr>
              <a:t>。</a:t>
            </a:r>
            <a:endParaRPr lang="zh-CN" altLang="en-US" sz="2800" b="1">
              <a:solidFill>
                <a:schemeClr val="tx1"/>
              </a:solidFill>
              <a:uFillTx/>
              <a:latin typeface="Arial" panose="020B0604020202020204" pitchFamily="34" charset="0"/>
              <a:ea typeface="SimSun-ExtB" panose="02010609060101010101" charset="-122"/>
              <a:cs typeface="Arial" panose="020B0604020202020204" pitchFamily="34" charset="0"/>
            </a:endParaRPr>
          </a:p>
        </p:txBody>
      </p:sp>
    </p:spTree>
  </p:cSld>
  <p:clrMapOvr>
    <a:masterClrMapping/>
  </p:clrMapOvr>
  <p:transition>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ppt_x"/>
                                          </p:val>
                                        </p:tav>
                                        <p:tav tm="100000">
                                          <p:val>
                                            <p:strVal val="#ppt_x"/>
                                          </p:val>
                                        </p:tav>
                                      </p:tavLst>
                                    </p:anim>
                                    <p:anim calcmode="lin" valueType="num">
                                      <p:cBhvr additive="base">
                                        <p:cTn id="20"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859716" y="2142275"/>
            <a:ext cx="10515600" cy="1325563"/>
          </a:xfrm>
        </p:spPr>
        <p:txBody>
          <a:bodyPr>
            <a:normAutofit/>
          </a:bodyPr>
          <a:lstStyle/>
          <a:p>
            <a:r>
              <a:rPr lang="zh-CN" altLang="en-US" sz="6600" dirty="0">
                <a:effectLst/>
                <a:latin typeface="黑体" panose="02010609060101010101" charset="-122"/>
                <a:ea typeface="黑体" panose="02010609060101010101" charset="-122"/>
              </a:rPr>
              <a:t>第一课时</a:t>
            </a:r>
            <a:endParaRPr lang="zh-CN" altLang="en-US" sz="6600" dirty="0">
              <a:effectLst/>
              <a:latin typeface="黑体" panose="02010609060101010101" charset="-122"/>
              <a:ea typeface="黑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grpSp>
        <p:nvGrpSpPr>
          <p:cNvPr id="2" name="组合 1"/>
          <p:cNvGrpSpPr/>
          <p:nvPr/>
        </p:nvGrpSpPr>
        <p:grpSpPr>
          <a:xfrm>
            <a:off x="432086" y="161570"/>
            <a:ext cx="2792615" cy="713740"/>
            <a:chOff x="2371" y="690"/>
            <a:chExt cx="3471" cy="1124"/>
          </a:xfrm>
        </p:grpSpPr>
        <p:sp>
          <p:nvSpPr>
            <p:cNvPr id="3" name="MH_Entry_1"/>
            <p:cNvSpPr>
              <a:spLocks noChangeArrowheads="1"/>
            </p:cNvSpPr>
            <p:nvPr/>
          </p:nvSpPr>
          <p:spPr bwMode="auto">
            <a:xfrm flipH="1">
              <a:off x="2371" y="690"/>
              <a:ext cx="3471" cy="1124"/>
            </a:xfrm>
            <a:prstGeom prst="roundRect">
              <a:avLst>
                <a:gd name="adj" fmla="val 16667"/>
              </a:avLst>
            </a:prstGeom>
            <a:solidFill>
              <a:srgbClr val="DF2938"/>
            </a:solidFill>
            <a:ln>
              <a:noFill/>
            </a:ln>
            <a:extLst>
              <a:ext uri="{91240B29-F687-4F45-9708-019B960494DF}">
                <a14:hiddenLine xmlns:a14="http://schemas.microsoft.com/office/drawing/2010/main" w="12700">
                  <a:solidFill>
                    <a:srgbClr val="000000"/>
                  </a:solidFill>
                  <a:bevel/>
                </a14:hiddenLine>
              </a:ext>
            </a:extLst>
          </p:spPr>
          <p:txBody>
            <a:bodyPr lIns="94531" tIns="47265" rIns="94531" bIns="4726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eaLnBrk="1" hangingPunct="1">
                <a:buFont typeface="Arial" panose="020B0604020202020204" pitchFamily="34" charset="0"/>
                <a:buNone/>
              </a:pPr>
              <a:endParaRPr lang="zh-CN" altLang="en-US" sz="2900">
                <a:sym typeface="Calibri" panose="020F0502020204030204" pitchFamily="34" charset="0"/>
              </a:endParaRPr>
            </a:p>
          </p:txBody>
        </p:sp>
        <p:sp>
          <p:nvSpPr>
            <p:cNvPr id="4" name="TextBox 18"/>
            <p:cNvSpPr txBox="1"/>
            <p:nvPr/>
          </p:nvSpPr>
          <p:spPr>
            <a:xfrm>
              <a:off x="2644" y="741"/>
              <a:ext cx="2895" cy="923"/>
            </a:xfrm>
            <a:prstGeom prst="rect">
              <a:avLst/>
            </a:prstGeom>
            <a:noFill/>
          </p:spPr>
          <p:txBody>
            <a:bodyPr wrap="square" lIns="94531" tIns="47265" rIns="94531" bIns="47265"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sz="3200" b="1" dirty="0">
                  <a:solidFill>
                    <a:schemeClr val="bg1"/>
                  </a:solidFill>
                  <a:latin typeface="思源宋体 CN SemiBold" panose="02020600000000000000" charset="-122"/>
                  <a:ea typeface="思源宋体 CN SemiBold" panose="02020600000000000000" charset="-122"/>
                </a:rPr>
                <a:t>主旨探究</a:t>
              </a:r>
              <a:endParaRPr lang="zh-CN" altLang="en-US" sz="3200" b="1" dirty="0">
                <a:solidFill>
                  <a:schemeClr val="bg1"/>
                </a:solidFill>
                <a:latin typeface="思源宋体 CN SemiBold" panose="02020600000000000000" charset="-122"/>
                <a:ea typeface="思源宋体 CN SemiBold" panose="02020600000000000000" charset="-122"/>
              </a:endParaRPr>
            </a:p>
          </p:txBody>
        </p:sp>
      </p:grpSp>
      <p:sp>
        <p:nvSpPr>
          <p:cNvPr id="5" name="文本框 4"/>
          <p:cNvSpPr txBox="1"/>
          <p:nvPr/>
        </p:nvSpPr>
        <p:spPr>
          <a:xfrm>
            <a:off x="219075" y="875030"/>
            <a:ext cx="11282045" cy="1938020"/>
          </a:xfrm>
          <a:prstGeom prst="rect">
            <a:avLst/>
          </a:prstGeom>
          <a:noFill/>
        </p:spPr>
        <p:txBody>
          <a:bodyPr wrap="square" rtlCol="0" anchor="t">
            <a:spAutoFit/>
          </a:bodyPr>
          <a:p>
            <a:pPr>
              <a:lnSpc>
                <a:spcPct val="100000"/>
              </a:lnSpc>
              <a:spcBef>
                <a:spcPts val="0"/>
              </a:spcBef>
              <a:spcAft>
                <a:spcPts val="0"/>
              </a:spcAft>
            </a:pPr>
            <a:r>
              <a:rPr lang="zh-CN" sz="3000" b="1" dirty="0">
                <a:latin typeface="宋体" panose="02010600030101010101" pitchFamily="2" charset="-122"/>
                <a:ea typeface="宋体" panose="02010600030101010101" pitchFamily="2" charset="-122"/>
                <a:sym typeface="+mn-ea"/>
              </a:rPr>
              <a:t>任务三</a:t>
            </a:r>
            <a:r>
              <a:rPr lang="zh-CN" altLang="zh-CN" sz="3000" b="1" dirty="0">
                <a:uFillTx/>
                <a:latin typeface="宋体" panose="02010600030101010101" pitchFamily="2" charset="-122"/>
                <a:ea typeface="宋体" panose="02010600030101010101" pitchFamily="2" charset="-122"/>
                <a:cs typeface="宋体" panose="02010600030101010101" pitchFamily="2" charset="-122"/>
                <a:sym typeface="+mn-ea"/>
              </a:rPr>
              <a:t>：</a:t>
            </a:r>
            <a:r>
              <a:rPr lang="zh-CN" sz="3000" b="1">
                <a:uFillTx/>
                <a:ea typeface="SimSun-ExtB" panose="02010609060101010101" charset="-122"/>
                <a:cs typeface="+mj-cs"/>
                <a:sym typeface="宋体" panose="02010600030101010101" pitchFamily="2" charset="-122"/>
              </a:rPr>
              <a:t>你小语反复研读课文结尾的语句</a:t>
            </a:r>
            <a:r>
              <a:rPr lang="en-US" altLang="zh-CN" sz="3000" b="1">
                <a:uFillTx/>
                <a:ea typeface="SimSun-ExtB" panose="02010609060101010101" charset="-122"/>
                <a:cs typeface="+mj-cs"/>
                <a:sym typeface="宋体" panose="02010600030101010101" pitchFamily="2" charset="-122"/>
              </a:rPr>
              <a:t>,</a:t>
            </a:r>
            <a:r>
              <a:rPr lang="zh-CN" altLang="en-US" sz="3000" b="1">
                <a:uFillTx/>
                <a:ea typeface="SimSun-ExtB" panose="02010609060101010101" charset="-122"/>
                <a:cs typeface="+mj-cs"/>
                <a:sym typeface="宋体" panose="02010600030101010101" pitchFamily="2" charset="-122"/>
              </a:rPr>
              <a:t>并将之与杨绛所写初稿的结尾进行对照</a:t>
            </a:r>
            <a:r>
              <a:rPr lang="en-US" altLang="zh-CN" sz="3000" b="1">
                <a:uFillTx/>
                <a:ea typeface="SimSun-ExtB" panose="02010609060101010101" charset="-122"/>
                <a:cs typeface="+mj-cs"/>
                <a:sym typeface="宋体" panose="02010600030101010101" pitchFamily="2" charset="-122"/>
              </a:rPr>
              <a:t>,</a:t>
            </a:r>
            <a:r>
              <a:rPr lang="zh-CN" altLang="en-US" sz="3000" b="1">
                <a:uFillTx/>
                <a:ea typeface="SimSun-ExtB" panose="02010609060101010101" charset="-122"/>
                <a:cs typeface="+mj-cs"/>
                <a:sym typeface="宋体" panose="02010600030101010101" pitchFamily="2" charset="-122"/>
              </a:rPr>
              <a:t>却产生了更大的困惑。现在邀请你一起来解惑。</a:t>
            </a:r>
            <a:endParaRPr lang="zh-CN" altLang="en-US" sz="3000" b="1">
              <a:uFillTx/>
              <a:ea typeface="SimSun-ExtB" panose="02010609060101010101" charset="-122"/>
              <a:cs typeface="+mj-cs"/>
              <a:sym typeface="宋体" panose="02010600030101010101" pitchFamily="2" charset="-122"/>
            </a:endParaRPr>
          </a:p>
          <a:p>
            <a:pPr>
              <a:lnSpc>
                <a:spcPct val="100000"/>
              </a:lnSpc>
              <a:spcBef>
                <a:spcPts val="0"/>
              </a:spcBef>
              <a:spcAft>
                <a:spcPts val="0"/>
              </a:spcAft>
            </a:pPr>
            <a:r>
              <a:rPr lang="zh-CN" altLang="en-US" sz="3000" b="1">
                <a:uFillTx/>
                <a:ea typeface="SimSun-ExtB" panose="02010609060101010101" charset="-122"/>
                <a:cs typeface="+mj-cs"/>
                <a:sym typeface="宋体" panose="02010600030101010101" pitchFamily="2" charset="-122"/>
              </a:rPr>
              <a:t> </a:t>
            </a:r>
            <a:r>
              <a:rPr lang="en-US" altLang="zh-CN" sz="3000" b="1">
                <a:uFillTx/>
                <a:ea typeface="SimSun-ExtB" panose="02010609060101010101" charset="-122"/>
                <a:cs typeface="+mj-cs"/>
                <a:sym typeface="宋体" panose="02010600030101010101" pitchFamily="2" charset="-122"/>
              </a:rPr>
              <a:t>     </a:t>
            </a:r>
            <a:r>
              <a:rPr lang="zh-CN" altLang="en-US" sz="3000" b="1">
                <a:uFillTx/>
                <a:ea typeface="SimSun-ExtB" panose="02010609060101010101" charset="-122"/>
                <a:cs typeface="+mj-cs"/>
                <a:sym typeface="宋体" panose="02010600030101010101" pitchFamily="2" charset="-122"/>
              </a:rPr>
              <a:t>初稿：那是一个</a:t>
            </a:r>
            <a:r>
              <a:rPr lang="zh-CN" altLang="en-US" sz="3000" b="1" u="sng">
                <a:solidFill>
                  <a:schemeClr val="tx1"/>
                </a:solidFill>
                <a:uFillTx/>
                <a:ea typeface="SimSun-ExtB" panose="02010609060101010101" charset="-122"/>
                <a:cs typeface="+mj-cs"/>
                <a:sym typeface="宋体" panose="02010600030101010101" pitchFamily="2" charset="-122"/>
              </a:rPr>
              <a:t>多吃多占</a:t>
            </a:r>
            <a:r>
              <a:rPr lang="zh-CN" altLang="en-US" sz="3000" b="1">
                <a:uFillTx/>
                <a:ea typeface="SimSun-ExtB" panose="02010609060101010101" charset="-122"/>
                <a:cs typeface="+mj-cs"/>
                <a:sym typeface="宋体" panose="02010600030101010101" pitchFamily="2" charset="-122"/>
              </a:rPr>
              <a:t>的人对一个不幸者的愧怍。</a:t>
            </a:r>
            <a:endParaRPr lang="zh-CN" altLang="en-US" sz="3000" b="1">
              <a:uFillTx/>
              <a:ea typeface="SimSun-ExtB" panose="02010609060101010101" charset="-122"/>
              <a:cs typeface="+mj-cs"/>
              <a:sym typeface="宋体" panose="02010600030101010101" pitchFamily="2" charset="-122"/>
            </a:endParaRPr>
          </a:p>
          <a:p>
            <a:pPr>
              <a:lnSpc>
                <a:spcPct val="100000"/>
              </a:lnSpc>
              <a:spcBef>
                <a:spcPts val="0"/>
              </a:spcBef>
              <a:spcAft>
                <a:spcPts val="0"/>
              </a:spcAft>
            </a:pPr>
            <a:r>
              <a:rPr lang="zh-CN" altLang="en-US" sz="3000" b="1">
                <a:uFillTx/>
                <a:ea typeface="SimSun-ExtB" panose="02010609060101010101" charset="-122"/>
                <a:cs typeface="+mj-cs"/>
                <a:sym typeface="宋体" panose="02010600030101010101" pitchFamily="2" charset="-122"/>
              </a:rPr>
              <a:t> </a:t>
            </a:r>
            <a:r>
              <a:rPr lang="en-US" altLang="zh-CN" sz="3000" b="1">
                <a:uFillTx/>
                <a:ea typeface="SimSun-ExtB" panose="02010609060101010101" charset="-122"/>
                <a:cs typeface="+mj-cs"/>
                <a:sym typeface="宋体" panose="02010600030101010101" pitchFamily="2" charset="-122"/>
              </a:rPr>
              <a:t>     </a:t>
            </a:r>
            <a:r>
              <a:rPr lang="zh-CN" altLang="en-US" sz="3000" b="1">
                <a:uFillTx/>
                <a:ea typeface="SimSun-ExtB" panose="02010609060101010101" charset="-122"/>
                <a:cs typeface="+mj-cs"/>
                <a:sym typeface="宋体" panose="02010600030101010101" pitchFamily="2" charset="-122"/>
              </a:rPr>
              <a:t>课文：</a:t>
            </a:r>
            <a:r>
              <a:rPr lang="zh-CN" altLang="en-US" sz="3000" b="1">
                <a:uFillTx/>
                <a:ea typeface="SimSun-ExtB" panose="02010609060101010101" charset="-122"/>
                <a:cs typeface="+mj-cs"/>
                <a:sym typeface="宋体" panose="02010600030101010101" pitchFamily="2" charset="-122"/>
              </a:rPr>
              <a:t>那是一个</a:t>
            </a:r>
            <a:r>
              <a:rPr lang="zh-CN" altLang="en-US" sz="3000" b="1" u="sng">
                <a:solidFill>
                  <a:srgbClr val="FF0000"/>
                </a:solidFill>
                <a:uFillTx/>
                <a:ea typeface="SimSun-ExtB" panose="02010609060101010101" charset="-122"/>
                <a:cs typeface="+mj-cs"/>
                <a:sym typeface="宋体" panose="02010600030101010101" pitchFamily="2" charset="-122"/>
              </a:rPr>
              <a:t>幸运</a:t>
            </a:r>
            <a:r>
              <a:rPr lang="zh-CN" altLang="en-US" sz="3000" b="1">
                <a:uFillTx/>
                <a:ea typeface="SimSun-ExtB" panose="02010609060101010101" charset="-122"/>
                <a:cs typeface="+mj-cs"/>
                <a:sym typeface="宋体" panose="02010600030101010101" pitchFamily="2" charset="-122"/>
              </a:rPr>
              <a:t>的人对一个不幸者的愧怍。</a:t>
            </a:r>
            <a:r>
              <a:rPr lang="zh-CN" altLang="en-US" sz="3000" b="1">
                <a:latin typeface="宋体" panose="02010600030101010101" pitchFamily="2" charset="-122"/>
                <a:ea typeface="宋体" panose="02010600030101010101" pitchFamily="2" charset="-122"/>
                <a:cs typeface="宋体" panose="02010600030101010101" pitchFamily="2" charset="-122"/>
              </a:rPr>
              <a:t> </a:t>
            </a:r>
            <a:endParaRPr lang="zh-CN" sz="3000" b="1">
              <a:latin typeface="宋体" panose="02010600030101010101" pitchFamily="2" charset="-122"/>
              <a:ea typeface="宋体" panose="02010600030101010101" pitchFamily="2" charset="-122"/>
              <a:cs typeface="宋体" panose="02010600030101010101" pitchFamily="2" charset="-122"/>
            </a:endParaRPr>
          </a:p>
        </p:txBody>
      </p:sp>
      <p:graphicFrame>
        <p:nvGraphicFramePr>
          <p:cNvPr id="31774" name="表格 31773"/>
          <p:cNvGraphicFramePr/>
          <p:nvPr>
            <p:custDataLst>
              <p:tags r:id="rId1"/>
            </p:custDataLst>
          </p:nvPr>
        </p:nvGraphicFramePr>
        <p:xfrm>
          <a:off x="219075" y="2813050"/>
          <a:ext cx="11720195" cy="3873500"/>
        </p:xfrm>
        <a:graphic>
          <a:graphicData uri="http://schemas.openxmlformats.org/drawingml/2006/table">
            <a:tbl>
              <a:tblPr/>
              <a:tblGrid>
                <a:gridCol w="4488815"/>
                <a:gridCol w="7231380"/>
              </a:tblGrid>
              <a:tr h="944880">
                <a:tc>
                  <a:txBody>
                    <a:bodyPr/>
                    <a:lstStyle>
                      <a:lvl1pPr marL="342900" lvl="0" indent="-342900" algn="l" rtl="0" eaLnBrk="0" fontAlgn="base" hangingPunct="0">
                        <a:spcBef>
                          <a:spcPct val="20000"/>
                        </a:spcBef>
                        <a:spcAft>
                          <a:spcPct val="0"/>
                        </a:spcAft>
                        <a:buChar char="•"/>
                        <a:defRPr sz="2800" b="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sz="2400">
                          <a:solidFill>
                            <a:schemeClr val="tx1"/>
                          </a:solidFill>
                          <a:latin typeface="+mn-lt"/>
                          <a:ea typeface="+mn-ea"/>
                        </a:defRPr>
                      </a:lvl2pPr>
                      <a:lvl3pPr marL="1143000" lvl="2" indent="-228600" algn="l" rtl="0" eaLnBrk="0" fontAlgn="base" hangingPunct="0">
                        <a:spcBef>
                          <a:spcPct val="20000"/>
                        </a:spcBef>
                        <a:spcAft>
                          <a:spcPct val="0"/>
                        </a:spcAft>
                        <a:buChar char="•"/>
                        <a:defRPr sz="2000">
                          <a:solidFill>
                            <a:schemeClr val="tx1"/>
                          </a:solidFill>
                          <a:latin typeface="+mn-lt"/>
                          <a:ea typeface="+mn-ea"/>
                        </a:defRPr>
                      </a:lvl3pPr>
                      <a:lvl4pPr marL="1600200" lvl="3" indent="-228600" algn="l" rtl="0" eaLnBrk="0" fontAlgn="base" hangingPunct="0">
                        <a:spcBef>
                          <a:spcPct val="20000"/>
                        </a:spcBef>
                        <a:spcAft>
                          <a:spcPct val="0"/>
                        </a:spcAft>
                        <a:buChar char="–"/>
                        <a:defRPr sz="1800">
                          <a:solidFill>
                            <a:schemeClr val="tx1"/>
                          </a:solidFill>
                          <a:latin typeface="+mn-lt"/>
                          <a:ea typeface="+mn-ea"/>
                        </a:defRPr>
                      </a:lvl4pPr>
                      <a:lvl5pPr marL="2057400" lvl="4" indent="-228600" algn="l" rtl="0" eaLnBrk="0" fontAlgn="base" hangingPunct="0">
                        <a:spcBef>
                          <a:spcPct val="20000"/>
                        </a:spcBef>
                        <a:spcAft>
                          <a:spcPct val="0"/>
                        </a:spcAft>
                        <a:buChar char="»"/>
                        <a:defRPr sz="1800">
                          <a:solidFill>
                            <a:schemeClr val="tx1"/>
                          </a:solidFill>
                          <a:latin typeface="+mn-lt"/>
                          <a:ea typeface="+mn-ea"/>
                        </a:defRPr>
                      </a:lvl5pPr>
                    </a:lstStyle>
                    <a:p>
                      <a:pPr marL="0" lvl="0" indent="0">
                        <a:buNone/>
                      </a:pPr>
                      <a:r>
                        <a:rPr lang="zh-CN" altLang="en-US" sz="2800" b="1" dirty="0">
                          <a:solidFill>
                            <a:schemeClr val="tx1"/>
                          </a:solidFill>
                          <a:uFillTx/>
                          <a:latin typeface="Arial" panose="020B0604020202020204" pitchFamily="34" charset="0"/>
                          <a:ea typeface="SimSun-ExtB" panose="02010609060101010101" charset="-122"/>
                        </a:rPr>
                        <a:t>作者为什么把</a:t>
                      </a:r>
                      <a:r>
                        <a:rPr lang="en-US" altLang="en-US" sz="2800" b="1" dirty="0">
                          <a:solidFill>
                            <a:schemeClr val="tx1"/>
                          </a:solidFill>
                          <a:uFillTx/>
                          <a:latin typeface="Arial" panose="020B0604020202020204" pitchFamily="34" charset="0"/>
                          <a:ea typeface="SimSun-ExtB" panose="02010609060101010101" charset="-122"/>
                          <a:sym typeface="+mn-ea"/>
                        </a:rPr>
                        <a:t>“</a:t>
                      </a:r>
                      <a:r>
                        <a:rPr lang="zh-CN" altLang="en-US" sz="2800" b="1" dirty="0">
                          <a:solidFill>
                            <a:schemeClr val="tx1"/>
                          </a:solidFill>
                          <a:uFillTx/>
                          <a:latin typeface="Arial" panose="020B0604020202020204" pitchFamily="34" charset="0"/>
                          <a:ea typeface="SimSun-ExtB" panose="02010609060101010101" charset="-122"/>
                        </a:rPr>
                        <a:t>多吃多占</a:t>
                      </a:r>
                      <a:r>
                        <a:rPr lang="zh-CN" altLang="en-US" sz="2800" b="1" dirty="0">
                          <a:solidFill>
                            <a:schemeClr val="tx1"/>
                          </a:solidFill>
                          <a:uFillTx/>
                          <a:latin typeface="Arial" panose="020B0604020202020204" pitchFamily="34" charset="0"/>
                          <a:ea typeface="SimSun-ExtB" panose="02010609060101010101" charset="-122"/>
                          <a:sym typeface="+mn-ea"/>
                        </a:rPr>
                        <a:t>”</a:t>
                      </a:r>
                      <a:r>
                        <a:rPr lang="zh-CN" altLang="en-US" sz="2800" b="1" dirty="0">
                          <a:solidFill>
                            <a:schemeClr val="tx1"/>
                          </a:solidFill>
                          <a:uFillTx/>
                          <a:latin typeface="Arial" panose="020B0604020202020204" pitchFamily="34" charset="0"/>
                          <a:ea typeface="SimSun-ExtB" panose="02010609060101010101" charset="-122"/>
                        </a:rPr>
                        <a:t>改为</a:t>
                      </a:r>
                      <a:r>
                        <a:rPr lang="en-US" altLang="en-US" sz="2800" b="1" dirty="0">
                          <a:solidFill>
                            <a:schemeClr val="tx1"/>
                          </a:solidFill>
                          <a:uFillTx/>
                          <a:latin typeface="Arial" panose="020B0604020202020204" pitchFamily="34" charset="0"/>
                          <a:ea typeface="SimSun-ExtB" panose="02010609060101010101" charset="-122"/>
                          <a:sym typeface="+mn-ea"/>
                        </a:rPr>
                        <a:t>“</a:t>
                      </a:r>
                      <a:r>
                        <a:rPr lang="zh-CN" altLang="en-US" sz="2800" b="1" dirty="0">
                          <a:solidFill>
                            <a:schemeClr val="tx1"/>
                          </a:solidFill>
                          <a:uFillTx/>
                          <a:latin typeface="Arial" panose="020B0604020202020204" pitchFamily="34" charset="0"/>
                          <a:ea typeface="SimSun-ExtB" panose="02010609060101010101" charset="-122"/>
                        </a:rPr>
                        <a:t>幸运</a:t>
                      </a:r>
                      <a:r>
                        <a:rPr lang="zh-CN" altLang="en-US" sz="2800" b="1" dirty="0">
                          <a:solidFill>
                            <a:schemeClr val="tx1"/>
                          </a:solidFill>
                          <a:uFillTx/>
                          <a:latin typeface="Arial" panose="020B0604020202020204" pitchFamily="34" charset="0"/>
                          <a:ea typeface="SimSun-ExtB" panose="02010609060101010101" charset="-122"/>
                          <a:sym typeface="+mn-ea"/>
                        </a:rPr>
                        <a:t>”</a:t>
                      </a:r>
                      <a:endParaRPr lang="zh-CN" altLang="en-US" sz="2800" b="1" dirty="0">
                        <a:solidFill>
                          <a:schemeClr val="tx1"/>
                        </a:solidFill>
                        <a:uFillTx/>
                        <a:latin typeface="Arial" panose="020B0604020202020204" pitchFamily="34" charset="0"/>
                        <a:ea typeface="SimSun-ExtB" panose="02010609060101010101" charset="-122"/>
                        <a:sym typeface="+mn-ea"/>
                      </a:endParaRPr>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rtl="0" eaLnBrk="0" fontAlgn="base" hangingPunct="0">
                        <a:spcBef>
                          <a:spcPct val="20000"/>
                        </a:spcBef>
                        <a:spcAft>
                          <a:spcPct val="0"/>
                        </a:spcAft>
                        <a:buChar char="•"/>
                        <a:defRPr sz="2800" b="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sz="2400">
                          <a:solidFill>
                            <a:schemeClr val="tx1"/>
                          </a:solidFill>
                          <a:latin typeface="+mn-lt"/>
                          <a:ea typeface="+mn-ea"/>
                        </a:defRPr>
                      </a:lvl2pPr>
                      <a:lvl3pPr marL="1143000" lvl="2" indent="-228600" algn="l" rtl="0" eaLnBrk="0" fontAlgn="base" hangingPunct="0">
                        <a:spcBef>
                          <a:spcPct val="20000"/>
                        </a:spcBef>
                        <a:spcAft>
                          <a:spcPct val="0"/>
                        </a:spcAft>
                        <a:buChar char="•"/>
                        <a:defRPr sz="2000">
                          <a:solidFill>
                            <a:schemeClr val="tx1"/>
                          </a:solidFill>
                          <a:latin typeface="+mn-lt"/>
                          <a:ea typeface="+mn-ea"/>
                        </a:defRPr>
                      </a:lvl3pPr>
                      <a:lvl4pPr marL="1600200" lvl="3" indent="-228600" algn="l" rtl="0" eaLnBrk="0" fontAlgn="base" hangingPunct="0">
                        <a:spcBef>
                          <a:spcPct val="20000"/>
                        </a:spcBef>
                        <a:spcAft>
                          <a:spcPct val="0"/>
                        </a:spcAft>
                        <a:buChar char="–"/>
                        <a:defRPr sz="1800">
                          <a:solidFill>
                            <a:schemeClr val="tx1"/>
                          </a:solidFill>
                          <a:latin typeface="+mn-lt"/>
                          <a:ea typeface="+mn-ea"/>
                        </a:defRPr>
                      </a:lvl4pPr>
                      <a:lvl5pPr marL="2057400" lvl="4" indent="-228600" algn="l" rtl="0" eaLnBrk="0" fontAlgn="base" hangingPunct="0">
                        <a:spcBef>
                          <a:spcPct val="20000"/>
                        </a:spcBef>
                        <a:spcAft>
                          <a:spcPct val="0"/>
                        </a:spcAft>
                        <a:buChar char="»"/>
                        <a:defRPr sz="1800">
                          <a:solidFill>
                            <a:schemeClr val="tx1"/>
                          </a:solidFill>
                          <a:latin typeface="+mn-lt"/>
                          <a:ea typeface="+mn-ea"/>
                        </a:defRPr>
                      </a:lvl5pPr>
                    </a:lstStyle>
                    <a:p>
                      <a:pPr marL="0" lvl="0" indent="0">
                        <a:buNone/>
                      </a:pPr>
                      <a:r>
                        <a:rPr lang="en-US" altLang="en-US" sz="2800" b="1" dirty="0">
                          <a:solidFill>
                            <a:schemeClr val="tx1"/>
                          </a:solidFill>
                          <a:uFillTx/>
                          <a:latin typeface="Arial" panose="020B0604020202020204" pitchFamily="34" charset="0"/>
                          <a:ea typeface="SimSun-ExtB" panose="02010609060101010101" charset="-122"/>
                          <a:sym typeface="+mn-ea"/>
                        </a:rPr>
                        <a:t>“</a:t>
                      </a:r>
                      <a:r>
                        <a:rPr lang="zh-CN" altLang="en-US" b="1" dirty="0">
                          <a:solidFill>
                            <a:schemeClr val="tx1"/>
                          </a:solidFill>
                          <a:uFillTx/>
                          <a:latin typeface="Arial" panose="020B0604020202020204" pitchFamily="34" charset="0"/>
                          <a:ea typeface="SimSun-ExtB" panose="02010609060101010101" charset="-122"/>
                        </a:rPr>
                        <a:t>多吃多占</a:t>
                      </a:r>
                      <a:r>
                        <a:rPr lang="zh-CN" altLang="en-US" sz="2800" b="1" dirty="0">
                          <a:solidFill>
                            <a:schemeClr val="tx1"/>
                          </a:solidFill>
                          <a:uFillTx/>
                          <a:latin typeface="Arial" panose="020B0604020202020204" pitchFamily="34" charset="0"/>
                          <a:ea typeface="SimSun-ExtB" panose="02010609060101010101" charset="-122"/>
                          <a:sym typeface="+mn-ea"/>
                        </a:rPr>
                        <a:t>”</a:t>
                      </a:r>
                      <a:r>
                        <a:rPr lang="zh-CN" altLang="en-US" b="1" dirty="0">
                          <a:solidFill>
                            <a:schemeClr val="tx1"/>
                          </a:solidFill>
                          <a:uFillTx/>
                          <a:latin typeface="Arial" panose="020B0604020202020204" pitchFamily="34" charset="0"/>
                          <a:ea typeface="SimSun-ExtB" panose="02010609060101010101" charset="-122"/>
                        </a:rPr>
                        <a:t>指物质层面的占有</a:t>
                      </a:r>
                      <a:r>
                        <a:rPr lang="en-US" altLang="zh-CN" sz="2800" b="1">
                          <a:uFillTx/>
                          <a:ea typeface="SimSun-ExtB" panose="02010609060101010101" charset="-122"/>
                          <a:cs typeface="+mj-cs"/>
                          <a:sym typeface="宋体" panose="02010600030101010101" pitchFamily="2" charset="-122"/>
                        </a:rPr>
                        <a:t>,</a:t>
                      </a:r>
                      <a:r>
                        <a:rPr lang="zh-CN" altLang="en-US" b="1" dirty="0">
                          <a:solidFill>
                            <a:schemeClr val="tx1"/>
                          </a:solidFill>
                          <a:uFillTx/>
                          <a:latin typeface="Arial" panose="020B0604020202020204" pitchFamily="34" charset="0"/>
                          <a:ea typeface="SimSun-ExtB" panose="02010609060101010101" charset="-122"/>
                        </a:rPr>
                        <a:t>含贬义；相对而言</a:t>
                      </a:r>
                      <a:r>
                        <a:rPr lang="en-US" altLang="zh-CN" sz="2800" b="1">
                          <a:uFillTx/>
                          <a:ea typeface="SimSun-ExtB" panose="02010609060101010101" charset="-122"/>
                          <a:cs typeface="+mj-cs"/>
                          <a:sym typeface="宋体" panose="02010600030101010101" pitchFamily="2" charset="-122"/>
                        </a:rPr>
                        <a:t>,</a:t>
                      </a:r>
                      <a:r>
                        <a:rPr lang="en-US" altLang="en-US" sz="2800" b="1" dirty="0">
                          <a:solidFill>
                            <a:schemeClr val="tx1"/>
                          </a:solidFill>
                          <a:uFillTx/>
                          <a:latin typeface="Arial" panose="020B0604020202020204" pitchFamily="34" charset="0"/>
                          <a:ea typeface="SimSun-ExtB" panose="02010609060101010101" charset="-122"/>
                          <a:sym typeface="+mn-ea"/>
                        </a:rPr>
                        <a:t>“</a:t>
                      </a:r>
                      <a:r>
                        <a:rPr lang="zh-CN" altLang="en-US" b="1" dirty="0">
                          <a:solidFill>
                            <a:schemeClr val="tx1"/>
                          </a:solidFill>
                          <a:uFillTx/>
                          <a:latin typeface="Arial" panose="020B0604020202020204" pitchFamily="34" charset="0"/>
                          <a:ea typeface="SimSun-ExtB" panose="02010609060101010101" charset="-122"/>
                        </a:rPr>
                        <a:t>幸运</a:t>
                      </a:r>
                      <a:r>
                        <a:rPr lang="zh-CN" altLang="en-US" sz="2800" b="1" dirty="0">
                          <a:solidFill>
                            <a:schemeClr val="tx1"/>
                          </a:solidFill>
                          <a:uFillTx/>
                          <a:latin typeface="Arial" panose="020B0604020202020204" pitchFamily="34" charset="0"/>
                          <a:ea typeface="SimSun-ExtB" panose="02010609060101010101" charset="-122"/>
                          <a:sym typeface="+mn-ea"/>
                        </a:rPr>
                        <a:t>”</a:t>
                      </a:r>
                      <a:r>
                        <a:rPr lang="zh-CN" altLang="en-US" b="1" dirty="0">
                          <a:solidFill>
                            <a:schemeClr val="tx1"/>
                          </a:solidFill>
                          <a:uFillTx/>
                          <a:latin typeface="Arial" panose="020B0604020202020204" pitchFamily="34" charset="0"/>
                          <a:ea typeface="SimSun-ExtB" panose="02010609060101010101" charset="-122"/>
                        </a:rPr>
                        <a:t>则侧重于：</a:t>
                      </a:r>
                      <a:endParaRPr lang="zh-CN" altLang="en-US" b="1" dirty="0">
                        <a:solidFill>
                          <a:schemeClr val="tx1"/>
                        </a:solidFill>
                        <a:uFillTx/>
                        <a:latin typeface="Arial" panose="020B0604020202020204" pitchFamily="34" charset="0"/>
                        <a:ea typeface="SimSun-ExtB" panose="02010609060101010101" charset="-122"/>
                      </a:endParaRPr>
                    </a:p>
                  </a:txBody>
                  <a:tcP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1254125">
                <a:tc>
                  <a:txBody>
                    <a:bodyPr/>
                    <a:lstStyle>
                      <a:lvl1pPr marL="342900" lvl="0" indent="-342900" algn="l" rtl="0" eaLnBrk="0" fontAlgn="base" hangingPunct="0">
                        <a:spcBef>
                          <a:spcPct val="20000"/>
                        </a:spcBef>
                        <a:spcAft>
                          <a:spcPct val="0"/>
                        </a:spcAft>
                        <a:buChar char="•"/>
                        <a:defRPr sz="2800" b="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sz="2400">
                          <a:solidFill>
                            <a:schemeClr val="tx1"/>
                          </a:solidFill>
                          <a:latin typeface="+mn-lt"/>
                          <a:ea typeface="+mn-ea"/>
                        </a:defRPr>
                      </a:lvl2pPr>
                      <a:lvl3pPr marL="1143000" lvl="2" indent="-228600" algn="l" rtl="0" eaLnBrk="0" fontAlgn="base" hangingPunct="0">
                        <a:spcBef>
                          <a:spcPct val="20000"/>
                        </a:spcBef>
                        <a:spcAft>
                          <a:spcPct val="0"/>
                        </a:spcAft>
                        <a:buChar char="•"/>
                        <a:defRPr sz="2000">
                          <a:solidFill>
                            <a:schemeClr val="tx1"/>
                          </a:solidFill>
                          <a:latin typeface="+mn-lt"/>
                          <a:ea typeface="+mn-ea"/>
                        </a:defRPr>
                      </a:lvl3pPr>
                      <a:lvl4pPr marL="1600200" lvl="3" indent="-228600" algn="l" rtl="0" eaLnBrk="0" fontAlgn="base" hangingPunct="0">
                        <a:spcBef>
                          <a:spcPct val="20000"/>
                        </a:spcBef>
                        <a:spcAft>
                          <a:spcPct val="0"/>
                        </a:spcAft>
                        <a:buChar char="–"/>
                        <a:defRPr sz="1800">
                          <a:solidFill>
                            <a:schemeClr val="tx1"/>
                          </a:solidFill>
                          <a:latin typeface="+mn-lt"/>
                          <a:ea typeface="+mn-ea"/>
                        </a:defRPr>
                      </a:lvl4pPr>
                      <a:lvl5pPr marL="2057400" lvl="4" indent="-228600" algn="l" rtl="0" eaLnBrk="0" fontAlgn="base" hangingPunct="0">
                        <a:spcBef>
                          <a:spcPct val="20000"/>
                        </a:spcBef>
                        <a:spcAft>
                          <a:spcPct val="0"/>
                        </a:spcAft>
                        <a:buChar char="»"/>
                        <a:defRPr sz="1800">
                          <a:solidFill>
                            <a:schemeClr val="tx1"/>
                          </a:solidFill>
                          <a:latin typeface="+mn-lt"/>
                          <a:ea typeface="+mn-ea"/>
                        </a:defRPr>
                      </a:lvl5pPr>
                    </a:lstStyle>
                    <a:p>
                      <a:pPr marL="0" lvl="0" indent="0">
                        <a:buNone/>
                      </a:pPr>
                      <a:r>
                        <a:rPr lang="zh-CN" altLang="en-US" sz="2800" b="1" dirty="0">
                          <a:solidFill>
                            <a:schemeClr val="tx1"/>
                          </a:solidFill>
                          <a:uFillTx/>
                          <a:latin typeface="Arial" panose="020B0604020202020204" pitchFamily="34" charset="0"/>
                          <a:ea typeface="SimSun-ExtB" panose="02010609060101010101" charset="-122"/>
                        </a:rPr>
                        <a:t>老王是</a:t>
                      </a:r>
                      <a:r>
                        <a:rPr lang="en-US" altLang="en-US" sz="2800" b="1" dirty="0">
                          <a:solidFill>
                            <a:schemeClr val="tx1"/>
                          </a:solidFill>
                          <a:uFillTx/>
                          <a:latin typeface="Arial" panose="020B0604020202020204" pitchFamily="34" charset="0"/>
                          <a:ea typeface="SimSun-ExtB" panose="02010609060101010101" charset="-122"/>
                          <a:sym typeface="+mn-ea"/>
                        </a:rPr>
                        <a:t>“</a:t>
                      </a:r>
                      <a:r>
                        <a:rPr lang="zh-CN" altLang="en-US" sz="2800" b="1" dirty="0">
                          <a:solidFill>
                            <a:schemeClr val="tx1"/>
                          </a:solidFill>
                          <a:uFillTx/>
                          <a:latin typeface="Arial" panose="020B0604020202020204" pitchFamily="34" charset="0"/>
                          <a:ea typeface="SimSun-ExtB" panose="02010609060101010101" charset="-122"/>
                        </a:rPr>
                        <a:t>不幸者</a:t>
                      </a:r>
                      <a:r>
                        <a:rPr lang="zh-CN" altLang="en-US" sz="2800" b="1" dirty="0">
                          <a:solidFill>
                            <a:schemeClr val="tx1"/>
                          </a:solidFill>
                          <a:uFillTx/>
                          <a:latin typeface="Arial" panose="020B0604020202020204" pitchFamily="34" charset="0"/>
                          <a:ea typeface="SimSun-ExtB" panose="02010609060101010101" charset="-122"/>
                          <a:sym typeface="+mn-ea"/>
                        </a:rPr>
                        <a:t>”</a:t>
                      </a:r>
                      <a:r>
                        <a:rPr lang="en-US" altLang="zh-CN" sz="2800" b="1">
                          <a:uFillTx/>
                          <a:ea typeface="SimSun-ExtB" panose="02010609060101010101" charset="-122"/>
                          <a:cs typeface="+mj-cs"/>
                          <a:sym typeface="宋体" panose="02010600030101010101" pitchFamily="2" charset="-122"/>
                        </a:rPr>
                        <a:t>,</a:t>
                      </a:r>
                      <a:r>
                        <a:rPr lang="zh-CN" altLang="en-US" sz="2800" b="1" dirty="0">
                          <a:solidFill>
                            <a:schemeClr val="tx1"/>
                          </a:solidFill>
                          <a:uFillTx/>
                          <a:latin typeface="Arial" panose="020B0604020202020204" pitchFamily="34" charset="0"/>
                          <a:ea typeface="SimSun-ExtB" panose="02010609060101010101" charset="-122"/>
                        </a:rPr>
                        <a:t>但是作者一家就真的是</a:t>
                      </a:r>
                      <a:r>
                        <a:rPr lang="en-US" altLang="en-US" sz="2800" b="1" dirty="0">
                          <a:solidFill>
                            <a:schemeClr val="tx1"/>
                          </a:solidFill>
                          <a:uFillTx/>
                          <a:latin typeface="Arial" panose="020B0604020202020204" pitchFamily="34" charset="0"/>
                          <a:ea typeface="SimSun-ExtB" panose="02010609060101010101" charset="-122"/>
                          <a:sym typeface="+mn-ea"/>
                        </a:rPr>
                        <a:t>“</a:t>
                      </a:r>
                      <a:r>
                        <a:rPr lang="zh-CN" altLang="en-US" sz="2800" b="1" dirty="0">
                          <a:solidFill>
                            <a:schemeClr val="tx1"/>
                          </a:solidFill>
                          <a:uFillTx/>
                          <a:latin typeface="Arial" panose="020B0604020202020204" pitchFamily="34" charset="0"/>
                          <a:ea typeface="SimSun-ExtB" panose="02010609060101010101" charset="-122"/>
                        </a:rPr>
                        <a:t>幸运者</a:t>
                      </a:r>
                      <a:r>
                        <a:rPr lang="zh-CN" altLang="en-US" sz="2800" b="1" dirty="0">
                          <a:solidFill>
                            <a:schemeClr val="tx1"/>
                          </a:solidFill>
                          <a:uFillTx/>
                          <a:latin typeface="Arial" panose="020B0604020202020204" pitchFamily="34" charset="0"/>
                          <a:ea typeface="SimSun-ExtB" panose="02010609060101010101" charset="-122"/>
                          <a:sym typeface="+mn-ea"/>
                        </a:rPr>
                        <a:t>”</a:t>
                      </a:r>
                      <a:r>
                        <a:rPr lang="zh-CN" altLang="en-US" sz="2800" b="1" dirty="0">
                          <a:solidFill>
                            <a:schemeClr val="tx1"/>
                          </a:solidFill>
                          <a:uFillTx/>
                          <a:latin typeface="Arial" panose="020B0604020202020204" pitchFamily="34" charset="0"/>
                          <a:ea typeface="SimSun-ExtB" panose="02010609060101010101" charset="-122"/>
                        </a:rPr>
                        <a:t>吗</a:t>
                      </a:r>
                      <a:endParaRPr lang="zh-CN" altLang="en-US" sz="2800" b="1" dirty="0">
                        <a:solidFill>
                          <a:schemeClr val="tx1"/>
                        </a:solidFill>
                        <a:uFillTx/>
                        <a:latin typeface="Arial" panose="020B0604020202020204" pitchFamily="34" charset="0"/>
                        <a:ea typeface="SimSun-ExtB" panose="02010609060101010101" charset="-122"/>
                      </a:endParaRPr>
                    </a:p>
                    <a:p>
                      <a:pPr marL="0" lvl="0" indent="0">
                        <a:buNone/>
                      </a:pPr>
                      <a:endParaRPr lang="zh-CN" altLang="en-US" sz="2000" b="1" dirty="0">
                        <a:solidFill>
                          <a:schemeClr val="tx1"/>
                        </a:solidFill>
                        <a:uFillTx/>
                        <a:latin typeface="Arial" panose="020B0604020202020204" pitchFamily="34" charset="0"/>
                        <a:ea typeface="SimSun-ExtB" panose="02010609060101010101" charset="-122"/>
                      </a:endParaRPr>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rtl="0" eaLnBrk="0" fontAlgn="base" hangingPunct="0">
                        <a:spcBef>
                          <a:spcPct val="20000"/>
                        </a:spcBef>
                        <a:spcAft>
                          <a:spcPct val="0"/>
                        </a:spcAft>
                        <a:buChar char="•"/>
                        <a:defRPr sz="2800" b="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sz="2400">
                          <a:solidFill>
                            <a:schemeClr val="tx1"/>
                          </a:solidFill>
                          <a:latin typeface="+mn-lt"/>
                          <a:ea typeface="+mn-ea"/>
                        </a:defRPr>
                      </a:lvl2pPr>
                      <a:lvl3pPr marL="1143000" lvl="2" indent="-228600" algn="l" rtl="0" eaLnBrk="0" fontAlgn="base" hangingPunct="0">
                        <a:spcBef>
                          <a:spcPct val="20000"/>
                        </a:spcBef>
                        <a:spcAft>
                          <a:spcPct val="0"/>
                        </a:spcAft>
                        <a:buChar char="•"/>
                        <a:defRPr sz="2000">
                          <a:solidFill>
                            <a:schemeClr val="tx1"/>
                          </a:solidFill>
                          <a:latin typeface="+mn-lt"/>
                          <a:ea typeface="+mn-ea"/>
                        </a:defRPr>
                      </a:lvl3pPr>
                      <a:lvl4pPr marL="1600200" lvl="3" indent="-228600" algn="l" rtl="0" eaLnBrk="0" fontAlgn="base" hangingPunct="0">
                        <a:spcBef>
                          <a:spcPct val="20000"/>
                        </a:spcBef>
                        <a:spcAft>
                          <a:spcPct val="0"/>
                        </a:spcAft>
                        <a:buChar char="–"/>
                        <a:defRPr sz="1800">
                          <a:solidFill>
                            <a:schemeClr val="tx1"/>
                          </a:solidFill>
                          <a:latin typeface="+mn-lt"/>
                          <a:ea typeface="+mn-ea"/>
                        </a:defRPr>
                      </a:lvl4pPr>
                      <a:lvl5pPr marL="2057400" lvl="4" indent="-228600" algn="l" rtl="0" eaLnBrk="0" fontAlgn="base" hangingPunct="0">
                        <a:spcBef>
                          <a:spcPct val="20000"/>
                        </a:spcBef>
                        <a:spcAft>
                          <a:spcPct val="0"/>
                        </a:spcAft>
                        <a:buChar char="»"/>
                        <a:defRPr sz="1800">
                          <a:solidFill>
                            <a:schemeClr val="tx1"/>
                          </a:solidFill>
                          <a:latin typeface="+mn-lt"/>
                          <a:ea typeface="+mn-ea"/>
                        </a:defRPr>
                      </a:lvl5pPr>
                    </a:lstStyle>
                    <a:p>
                      <a:pPr marL="0" lvl="0" indent="0">
                        <a:buNone/>
                      </a:pPr>
                      <a:endParaRPr lang="zh-CN" altLang="en-US" dirty="0"/>
                    </a:p>
                  </a:txBody>
                  <a:tcP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1471930">
                <a:tc>
                  <a:txBody>
                    <a:bodyPr/>
                    <a:lstStyle>
                      <a:lvl1pPr marL="342900" lvl="0" indent="-342900" algn="l" rtl="0" eaLnBrk="0" fontAlgn="base" hangingPunct="0">
                        <a:spcBef>
                          <a:spcPct val="20000"/>
                        </a:spcBef>
                        <a:spcAft>
                          <a:spcPct val="0"/>
                        </a:spcAft>
                        <a:buChar char="•"/>
                        <a:defRPr sz="2800" b="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sz="2400">
                          <a:solidFill>
                            <a:schemeClr val="tx1"/>
                          </a:solidFill>
                          <a:latin typeface="+mn-lt"/>
                          <a:ea typeface="+mn-ea"/>
                        </a:defRPr>
                      </a:lvl2pPr>
                      <a:lvl3pPr marL="1143000" lvl="2" indent="-228600" algn="l" rtl="0" eaLnBrk="0" fontAlgn="base" hangingPunct="0">
                        <a:spcBef>
                          <a:spcPct val="20000"/>
                        </a:spcBef>
                        <a:spcAft>
                          <a:spcPct val="0"/>
                        </a:spcAft>
                        <a:buChar char="•"/>
                        <a:defRPr sz="2000">
                          <a:solidFill>
                            <a:schemeClr val="tx1"/>
                          </a:solidFill>
                          <a:latin typeface="+mn-lt"/>
                          <a:ea typeface="+mn-ea"/>
                        </a:defRPr>
                      </a:lvl3pPr>
                      <a:lvl4pPr marL="1600200" lvl="3" indent="-228600" algn="l" rtl="0" eaLnBrk="0" fontAlgn="base" hangingPunct="0">
                        <a:spcBef>
                          <a:spcPct val="20000"/>
                        </a:spcBef>
                        <a:spcAft>
                          <a:spcPct val="0"/>
                        </a:spcAft>
                        <a:buChar char="–"/>
                        <a:defRPr sz="1800">
                          <a:solidFill>
                            <a:schemeClr val="tx1"/>
                          </a:solidFill>
                          <a:latin typeface="+mn-lt"/>
                          <a:ea typeface="+mn-ea"/>
                        </a:defRPr>
                      </a:lvl4pPr>
                      <a:lvl5pPr marL="2057400" lvl="4" indent="-228600" algn="l" rtl="0" eaLnBrk="0" fontAlgn="base" hangingPunct="0">
                        <a:spcBef>
                          <a:spcPct val="20000"/>
                        </a:spcBef>
                        <a:spcAft>
                          <a:spcPct val="0"/>
                        </a:spcAft>
                        <a:buChar char="»"/>
                        <a:defRPr sz="1800">
                          <a:solidFill>
                            <a:schemeClr val="tx1"/>
                          </a:solidFill>
                          <a:latin typeface="+mn-lt"/>
                          <a:ea typeface="+mn-ea"/>
                        </a:defRPr>
                      </a:lvl5pPr>
                    </a:lstStyle>
                    <a:p>
                      <a:pPr marL="0" lvl="0" indent="0">
                        <a:buNone/>
                      </a:pPr>
                      <a:r>
                        <a:rPr lang="zh-CN" altLang="en-US" sz="2800" b="1" dirty="0">
                          <a:solidFill>
                            <a:schemeClr val="tx1"/>
                          </a:solidFill>
                          <a:uFillTx/>
                          <a:latin typeface="Arial" panose="020B0604020202020204" pitchFamily="34" charset="0"/>
                          <a:ea typeface="SimSun-ExtB" panose="02010609060101010101" charset="-122"/>
                        </a:rPr>
                        <a:t>既然各人有各人的</a:t>
                      </a:r>
                      <a:r>
                        <a:rPr lang="en-US" altLang="en-US" sz="2800" b="1" dirty="0">
                          <a:solidFill>
                            <a:schemeClr val="tx1"/>
                          </a:solidFill>
                          <a:uFillTx/>
                          <a:latin typeface="Arial" panose="020B0604020202020204" pitchFamily="34" charset="0"/>
                          <a:ea typeface="SimSun-ExtB" panose="02010609060101010101" charset="-122"/>
                          <a:sym typeface="+mn-ea"/>
                        </a:rPr>
                        <a:t>“</a:t>
                      </a:r>
                      <a:r>
                        <a:rPr lang="zh-CN" altLang="en-US" sz="2800" b="1" dirty="0">
                          <a:solidFill>
                            <a:schemeClr val="tx1"/>
                          </a:solidFill>
                          <a:uFillTx/>
                          <a:latin typeface="Arial" panose="020B0604020202020204" pitchFamily="34" charset="0"/>
                          <a:ea typeface="SimSun-ExtB" panose="02010609060101010101" charset="-122"/>
                        </a:rPr>
                        <a:t>不幸</a:t>
                      </a:r>
                      <a:r>
                        <a:rPr lang="zh-CN" altLang="en-US" sz="2800" b="1" dirty="0">
                          <a:solidFill>
                            <a:schemeClr val="tx1"/>
                          </a:solidFill>
                          <a:uFillTx/>
                          <a:latin typeface="Arial" panose="020B0604020202020204" pitchFamily="34" charset="0"/>
                          <a:ea typeface="SimSun-ExtB" panose="02010609060101010101" charset="-122"/>
                          <a:sym typeface="+mn-ea"/>
                        </a:rPr>
                        <a:t>”</a:t>
                      </a:r>
                      <a:r>
                        <a:rPr lang="en-US" altLang="zh-CN" sz="2800" b="1">
                          <a:uFillTx/>
                          <a:ea typeface="SimSun-ExtB" panose="02010609060101010101" charset="-122"/>
                          <a:cs typeface="+mj-cs"/>
                          <a:sym typeface="宋体" panose="02010600030101010101" pitchFamily="2" charset="-122"/>
                        </a:rPr>
                        <a:t>,</a:t>
                      </a:r>
                      <a:r>
                        <a:rPr lang="zh-CN" altLang="en-US" sz="2800" b="1" dirty="0">
                          <a:solidFill>
                            <a:schemeClr val="tx1"/>
                          </a:solidFill>
                          <a:uFillTx/>
                          <a:latin typeface="Arial" panose="020B0604020202020204" pitchFamily="34" charset="0"/>
                          <a:ea typeface="SimSun-ExtB" panose="02010609060101010101" charset="-122"/>
                        </a:rPr>
                        <a:t>作者为什么要感到</a:t>
                      </a:r>
                      <a:r>
                        <a:rPr lang="en-US" altLang="en-US" sz="2800" b="1" dirty="0">
                          <a:solidFill>
                            <a:schemeClr val="tx1"/>
                          </a:solidFill>
                          <a:uFillTx/>
                          <a:latin typeface="Arial" panose="020B0604020202020204" pitchFamily="34" charset="0"/>
                          <a:ea typeface="SimSun-ExtB" panose="02010609060101010101" charset="-122"/>
                          <a:sym typeface="+mn-ea"/>
                        </a:rPr>
                        <a:t>“</a:t>
                      </a:r>
                      <a:r>
                        <a:rPr lang="zh-CN" altLang="en-US" sz="2800" b="1" dirty="0">
                          <a:solidFill>
                            <a:schemeClr val="tx1"/>
                          </a:solidFill>
                          <a:uFillTx/>
                          <a:latin typeface="Arial" panose="020B0604020202020204" pitchFamily="34" charset="0"/>
                          <a:ea typeface="SimSun-ExtB" panose="02010609060101010101" charset="-122"/>
                        </a:rPr>
                        <a:t>愧怍</a:t>
                      </a:r>
                      <a:r>
                        <a:rPr lang="zh-CN" altLang="en-US" sz="2800" b="1" dirty="0">
                          <a:solidFill>
                            <a:schemeClr val="tx1"/>
                          </a:solidFill>
                          <a:uFillTx/>
                          <a:latin typeface="Arial" panose="020B0604020202020204" pitchFamily="34" charset="0"/>
                          <a:ea typeface="SimSun-ExtB" panose="02010609060101010101" charset="-122"/>
                          <a:sym typeface="+mn-ea"/>
                        </a:rPr>
                        <a:t>”</a:t>
                      </a:r>
                      <a:r>
                        <a:rPr lang="zh-CN" altLang="en-US" sz="2800" b="1" dirty="0">
                          <a:solidFill>
                            <a:schemeClr val="tx1"/>
                          </a:solidFill>
                          <a:uFillTx/>
                          <a:latin typeface="Arial" panose="020B0604020202020204" pitchFamily="34" charset="0"/>
                          <a:ea typeface="SimSun-ExtB" panose="02010609060101010101" charset="-122"/>
                        </a:rPr>
                        <a:t>  </a:t>
                      </a:r>
                      <a:endParaRPr lang="zh-CN" altLang="en-US" sz="2800" b="1" dirty="0">
                        <a:solidFill>
                          <a:schemeClr val="tx1"/>
                        </a:solidFill>
                        <a:uFillTx/>
                        <a:latin typeface="Arial" panose="020B0604020202020204" pitchFamily="34" charset="0"/>
                        <a:ea typeface="SimSun-ExtB" panose="02010609060101010101" charset="-122"/>
                      </a:endParaRPr>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rtl="0" eaLnBrk="0" fontAlgn="base" hangingPunct="0">
                        <a:spcBef>
                          <a:spcPct val="20000"/>
                        </a:spcBef>
                        <a:spcAft>
                          <a:spcPct val="0"/>
                        </a:spcAft>
                        <a:buChar char="•"/>
                        <a:defRPr sz="2800" b="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sz="2400">
                          <a:solidFill>
                            <a:schemeClr val="tx1"/>
                          </a:solidFill>
                          <a:latin typeface="+mn-lt"/>
                          <a:ea typeface="+mn-ea"/>
                        </a:defRPr>
                      </a:lvl2pPr>
                      <a:lvl3pPr marL="1143000" lvl="2" indent="-228600" algn="l" rtl="0" eaLnBrk="0" fontAlgn="base" hangingPunct="0">
                        <a:spcBef>
                          <a:spcPct val="20000"/>
                        </a:spcBef>
                        <a:spcAft>
                          <a:spcPct val="0"/>
                        </a:spcAft>
                        <a:buChar char="•"/>
                        <a:defRPr sz="2000">
                          <a:solidFill>
                            <a:schemeClr val="tx1"/>
                          </a:solidFill>
                          <a:latin typeface="+mn-lt"/>
                          <a:ea typeface="+mn-ea"/>
                        </a:defRPr>
                      </a:lvl3pPr>
                      <a:lvl4pPr marL="1600200" lvl="3" indent="-228600" algn="l" rtl="0" eaLnBrk="0" fontAlgn="base" hangingPunct="0">
                        <a:spcBef>
                          <a:spcPct val="20000"/>
                        </a:spcBef>
                        <a:spcAft>
                          <a:spcPct val="0"/>
                        </a:spcAft>
                        <a:buChar char="–"/>
                        <a:defRPr sz="1800">
                          <a:solidFill>
                            <a:schemeClr val="tx1"/>
                          </a:solidFill>
                          <a:latin typeface="+mn-lt"/>
                          <a:ea typeface="+mn-ea"/>
                        </a:defRPr>
                      </a:lvl4pPr>
                      <a:lvl5pPr marL="2057400" lvl="4" indent="-228600" algn="l" rtl="0" eaLnBrk="0" fontAlgn="base" hangingPunct="0">
                        <a:spcBef>
                          <a:spcPct val="20000"/>
                        </a:spcBef>
                        <a:spcAft>
                          <a:spcPct val="0"/>
                        </a:spcAft>
                        <a:buChar char="»"/>
                        <a:defRPr sz="1800">
                          <a:solidFill>
                            <a:schemeClr val="tx1"/>
                          </a:solidFill>
                          <a:latin typeface="+mn-lt"/>
                          <a:ea typeface="+mn-ea"/>
                        </a:defRPr>
                      </a:lvl5pPr>
                    </a:lstStyle>
                    <a:p>
                      <a:pPr marL="0" lvl="0" indent="0">
                        <a:buNone/>
                      </a:pPr>
                      <a:endParaRPr lang="zh-CN" altLang="en-US" dirty="0"/>
                    </a:p>
                  </a:txBody>
                  <a:tcP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r>
            </a:tbl>
          </a:graphicData>
        </a:graphic>
      </p:graphicFrame>
      <p:sp>
        <p:nvSpPr>
          <p:cNvPr id="31766" name="Rectangle 2"/>
          <p:cNvSpPr/>
          <p:nvPr/>
        </p:nvSpPr>
        <p:spPr>
          <a:xfrm>
            <a:off x="8231188" y="3276283"/>
            <a:ext cx="3960812" cy="521970"/>
          </a:xfrm>
          <a:prstGeom prst="rect">
            <a:avLst/>
          </a:prstGeom>
          <a:noFill/>
          <a:ln w="57150">
            <a:noFill/>
          </a:ln>
        </p:spPr>
        <p:txBody>
          <a:bodyPr anchor="t" anchorCtr="0">
            <a:spAutoFit/>
          </a:bodyPr>
          <a:p>
            <a:pPr fontAlgn="base">
              <a:spcBef>
                <a:spcPct val="50000"/>
              </a:spcBef>
            </a:pPr>
            <a:r>
              <a:rPr lang="zh-CN" altLang="en-US" sz="2800" b="1" dirty="0">
                <a:solidFill>
                  <a:srgbClr val="FF0000"/>
                </a:solidFill>
                <a:latin typeface="Arial" panose="020B0604020202020204" pitchFamily="34" charset="0"/>
                <a:ea typeface="新宋体" panose="02010609030101010101" pitchFamily="49" charset="-122"/>
              </a:rPr>
              <a:t>作者在精神层面的优势</a:t>
            </a:r>
            <a:endParaRPr lang="zh-CN" altLang="en-US" sz="2800" b="1" dirty="0">
              <a:solidFill>
                <a:srgbClr val="FF0000"/>
              </a:solidFill>
              <a:latin typeface="Arial" panose="020B0604020202020204" pitchFamily="34" charset="0"/>
              <a:ea typeface="新宋体" panose="02010609030101010101" pitchFamily="49" charset="-122"/>
            </a:endParaRPr>
          </a:p>
        </p:txBody>
      </p:sp>
      <p:sp>
        <p:nvSpPr>
          <p:cNvPr id="31775" name="Rectangle 2"/>
          <p:cNvSpPr/>
          <p:nvPr/>
        </p:nvSpPr>
        <p:spPr>
          <a:xfrm>
            <a:off x="4720590" y="3727450"/>
            <a:ext cx="7218680" cy="1383665"/>
          </a:xfrm>
          <a:prstGeom prst="rect">
            <a:avLst/>
          </a:prstGeom>
          <a:noFill/>
          <a:ln w="57150">
            <a:noFill/>
          </a:ln>
        </p:spPr>
        <p:txBody>
          <a:bodyPr wrap="square" anchor="t">
            <a:spAutoFit/>
          </a:bodyPr>
          <a:p>
            <a:pPr fontAlgn="base">
              <a:spcBef>
                <a:spcPct val="50000"/>
              </a:spcBef>
            </a:pPr>
            <a:r>
              <a:rPr lang="zh-CN" altLang="en-US" sz="2800" b="1" strike="noStrike" noProof="1" dirty="0">
                <a:solidFill>
                  <a:schemeClr val="tx1"/>
                </a:solidFill>
                <a:latin typeface="Arial" panose="020B0604020202020204" pitchFamily="34" charset="0"/>
                <a:ea typeface="新宋体" panose="02010609030101010101" pitchFamily="49" charset="-122"/>
                <a:cs typeface="+mn-cs"/>
              </a:rPr>
              <a:t>从</a:t>
            </a:r>
            <a:r>
              <a:rPr lang="en-US" altLang="en-US" sz="2800" b="1" strike="noStrike" noProof="1" dirty="0">
                <a:solidFill>
                  <a:schemeClr val="tx1"/>
                </a:solidFill>
                <a:latin typeface="Arial" panose="020B0604020202020204" pitchFamily="34" charset="0"/>
                <a:ea typeface="宋体" panose="02010600030101010101" pitchFamily="2" charset="-122"/>
                <a:cs typeface="+mn-cs"/>
                <a:sym typeface="+mn-ea"/>
              </a:rPr>
              <a:t>“</a:t>
            </a:r>
            <a:r>
              <a:rPr lang="zh-CN" altLang="en-US" sz="2800" b="1" strike="noStrike" noProof="1" dirty="0">
                <a:solidFill>
                  <a:schemeClr val="tx1"/>
                </a:solidFill>
                <a:latin typeface="Arial" panose="020B0604020202020204" pitchFamily="34" charset="0"/>
                <a:ea typeface="新宋体" panose="02010609030101010101" pitchFamily="49" charset="-122"/>
                <a:cs typeface="+mn-cs"/>
              </a:rPr>
              <a:t>默存不知怎么的一条腿走不得路了</a:t>
            </a:r>
            <a:r>
              <a:rPr lang="zh-CN" altLang="en-US" sz="2800" b="1" strike="noStrike" noProof="1" dirty="0">
                <a:solidFill>
                  <a:schemeClr val="tx1"/>
                </a:solidFill>
                <a:uFillTx/>
                <a:latin typeface="Arial" panose="020B0604020202020204" pitchFamily="34" charset="0"/>
                <a:ea typeface="SimSun-ExtB" panose="02010609060101010101" charset="-122"/>
                <a:cs typeface="+mn-cs"/>
              </a:rPr>
              <a:t>”</a:t>
            </a:r>
            <a:r>
              <a:rPr lang="en-US" altLang="en-US" sz="2800" b="1" strike="noStrike" noProof="1" dirty="0">
                <a:solidFill>
                  <a:schemeClr val="tx1"/>
                </a:solidFill>
                <a:latin typeface="Arial" panose="020B0604020202020204" pitchFamily="34" charset="0"/>
                <a:ea typeface="宋体" panose="02010600030101010101" pitchFamily="2" charset="-122"/>
                <a:cs typeface="+mn-cs"/>
                <a:sym typeface="+mn-ea"/>
              </a:rPr>
              <a:t>“</a:t>
            </a:r>
            <a:r>
              <a:rPr lang="zh-CN" altLang="en-US" sz="2800" b="1" strike="noStrike" noProof="1" dirty="0">
                <a:solidFill>
                  <a:schemeClr val="tx1"/>
                </a:solidFill>
                <a:latin typeface="Arial" panose="020B0604020202020204" pitchFamily="34" charset="0"/>
                <a:ea typeface="新宋体" panose="02010609030101010101" pitchFamily="49" charset="-122"/>
                <a:cs typeface="+mn-cs"/>
              </a:rPr>
              <a:t>我们在干校</a:t>
            </a:r>
            <a:r>
              <a:rPr lang="zh-CN" altLang="en-US" sz="2800" b="1" strike="noStrike" noProof="1" dirty="0">
                <a:uFillTx/>
                <a:latin typeface="Arial" panose="020B0604020202020204" pitchFamily="34" charset="0"/>
                <a:ea typeface="SimSun-ExtB" panose="02010609060101010101" charset="-122"/>
                <a:cs typeface="+mn-cs"/>
                <a:sym typeface="+mn-ea"/>
              </a:rPr>
              <a:t>”</a:t>
            </a:r>
            <a:r>
              <a:rPr lang="en-US" altLang="en-US" sz="2800" b="1" strike="noStrike" noProof="1" dirty="0">
                <a:solidFill>
                  <a:schemeClr val="tx1"/>
                </a:solidFill>
                <a:latin typeface="Arial" panose="020B0604020202020204" pitchFamily="34" charset="0"/>
                <a:ea typeface="宋体" panose="02010600030101010101" pitchFamily="2" charset="-122"/>
                <a:cs typeface="+mn-cs"/>
                <a:sym typeface="+mn-ea"/>
              </a:rPr>
              <a:t>“</a:t>
            </a:r>
            <a:r>
              <a:rPr lang="zh-CN" altLang="en-US" sz="2800" b="1" strike="noStrike" noProof="1" dirty="0">
                <a:solidFill>
                  <a:schemeClr val="tx1"/>
                </a:solidFill>
                <a:latin typeface="Arial" panose="020B0604020202020204" pitchFamily="34" charset="0"/>
                <a:ea typeface="新宋体" panose="02010609030101010101" pitchFamily="49" charset="-122"/>
                <a:cs typeface="+mn-cs"/>
              </a:rPr>
              <a:t>我自己不敢乘三轮</a:t>
            </a:r>
            <a:r>
              <a:rPr lang="zh-CN" altLang="en-US" sz="2800" b="1" strike="noStrike" noProof="1" dirty="0">
                <a:uFillTx/>
                <a:latin typeface="Arial" panose="020B0604020202020204" pitchFamily="34" charset="0"/>
                <a:ea typeface="SimSun-ExtB" panose="02010609060101010101" charset="-122"/>
                <a:cs typeface="+mn-cs"/>
                <a:sym typeface="+mn-ea"/>
              </a:rPr>
              <a:t>”</a:t>
            </a:r>
            <a:r>
              <a:rPr lang="zh-CN" altLang="en-US" sz="2800" b="1" strike="noStrike" noProof="1" dirty="0">
                <a:solidFill>
                  <a:schemeClr val="tx1"/>
                </a:solidFill>
                <a:latin typeface="Arial" panose="020B0604020202020204" pitchFamily="34" charset="0"/>
                <a:ea typeface="新宋体" panose="02010609030101010101" pitchFamily="49" charset="-122"/>
                <a:cs typeface="+mn-cs"/>
              </a:rPr>
              <a:t>等可以看出</a:t>
            </a:r>
            <a:r>
              <a:rPr lang="zh-CN" altLang="en-US" sz="2800" b="1" strike="noStrike" noProof="1" dirty="0">
                <a:solidFill>
                  <a:srgbClr val="FF0000"/>
                </a:solidFill>
                <a:latin typeface="Arial" panose="020B0604020202020204" pitchFamily="34" charset="0"/>
                <a:ea typeface="新宋体" panose="02010609030101010101" pitchFamily="49" charset="-122"/>
                <a:cs typeface="+mn-cs"/>
              </a:rPr>
              <a:t>作者一家此时的境况也不尽如人意</a:t>
            </a:r>
            <a:endParaRPr lang="zh-CN" altLang="en-US" sz="2800" b="1" strike="noStrike" noProof="1" dirty="0">
              <a:solidFill>
                <a:srgbClr val="FF0000"/>
              </a:solidFill>
              <a:latin typeface="Arial" panose="020B0604020202020204" pitchFamily="34" charset="0"/>
              <a:ea typeface="黑体" panose="02010609060101010101" charset="-122"/>
            </a:endParaRPr>
          </a:p>
        </p:txBody>
      </p:sp>
      <p:sp>
        <p:nvSpPr>
          <p:cNvPr id="31776" name="Rectangle 2"/>
          <p:cNvSpPr/>
          <p:nvPr/>
        </p:nvSpPr>
        <p:spPr>
          <a:xfrm>
            <a:off x="4720590" y="5111115"/>
            <a:ext cx="7218680" cy="1383665"/>
          </a:xfrm>
          <a:prstGeom prst="rect">
            <a:avLst/>
          </a:prstGeom>
          <a:noFill/>
          <a:ln w="57150">
            <a:noFill/>
          </a:ln>
        </p:spPr>
        <p:txBody>
          <a:bodyPr wrap="square" anchor="t">
            <a:spAutoFit/>
          </a:bodyPr>
          <a:p>
            <a:pPr fontAlgn="base">
              <a:spcBef>
                <a:spcPct val="50000"/>
              </a:spcBef>
            </a:pPr>
            <a:r>
              <a:rPr lang="zh-CN" altLang="en-US" sz="2800" b="1" strike="noStrike" noProof="1" dirty="0">
                <a:solidFill>
                  <a:schemeClr val="tx1"/>
                </a:solidFill>
                <a:latin typeface="Arial" panose="020B0604020202020204" pitchFamily="34" charset="0"/>
                <a:ea typeface="新宋体" panose="02010609030101010101" pitchFamily="49" charset="-122"/>
                <a:cs typeface="+mn-cs"/>
              </a:rPr>
              <a:t>老王给了</a:t>
            </a:r>
            <a:r>
              <a:rPr lang="en-US" altLang="en-US" sz="2800" b="1" strike="noStrike" noProof="1" dirty="0">
                <a:solidFill>
                  <a:schemeClr val="tx1"/>
                </a:solidFill>
                <a:latin typeface="Arial" panose="020B0604020202020204" pitchFamily="34" charset="0"/>
                <a:ea typeface="宋体" panose="02010600030101010101" pitchFamily="2" charset="-122"/>
                <a:cs typeface="+mn-cs"/>
                <a:sym typeface="+mn-ea"/>
              </a:rPr>
              <a:t>“</a:t>
            </a:r>
            <a:r>
              <a:rPr lang="zh-CN" altLang="en-US" sz="2800" b="1" strike="noStrike" noProof="1" dirty="0">
                <a:solidFill>
                  <a:schemeClr val="tx1"/>
                </a:solidFill>
                <a:latin typeface="Arial" panose="020B0604020202020204" pitchFamily="34" charset="0"/>
                <a:ea typeface="新宋体" panose="02010609030101010101" pitchFamily="49" charset="-122"/>
                <a:cs typeface="+mn-cs"/>
              </a:rPr>
              <a:t>我们</a:t>
            </a:r>
            <a:r>
              <a:rPr lang="zh-CN" altLang="en-US" sz="2800" b="1" strike="noStrike" noProof="1" dirty="0">
                <a:solidFill>
                  <a:schemeClr val="tx1"/>
                </a:solidFill>
                <a:uFillTx/>
                <a:latin typeface="Arial" panose="020B0604020202020204" pitchFamily="34" charset="0"/>
                <a:ea typeface="SimSun-ExtB" panose="02010609060101010101" charset="-122"/>
                <a:cs typeface="+mn-cs"/>
                <a:sym typeface="+mn-ea"/>
              </a:rPr>
              <a:t>”</a:t>
            </a:r>
            <a:r>
              <a:rPr lang="zh-CN" altLang="en-US" sz="2800" b="1" strike="noStrike" noProof="1" dirty="0">
                <a:solidFill>
                  <a:schemeClr val="tx1"/>
                </a:solidFill>
                <a:latin typeface="Arial" panose="020B0604020202020204" pitchFamily="34" charset="0"/>
                <a:ea typeface="新宋体" panose="02010609030101010101" pitchFamily="49" charset="-122"/>
                <a:cs typeface="+mn-cs"/>
              </a:rPr>
              <a:t>真情和尊重</a:t>
            </a:r>
            <a:r>
              <a:rPr lang="en-US" altLang="zh-CN" sz="2800" b="1">
                <a:uFillTx/>
                <a:ea typeface="SimSun-ExtB" panose="02010609060101010101" charset="-122"/>
                <a:cs typeface="+mj-cs"/>
                <a:sym typeface="宋体" panose="02010600030101010101" pitchFamily="2" charset="-122"/>
              </a:rPr>
              <a:t>,</a:t>
            </a:r>
            <a:r>
              <a:rPr lang="zh-CN" altLang="en-US" sz="2800" b="1">
                <a:uFillTx/>
                <a:ea typeface="SimSun-ExtB" panose="02010609060101010101" charset="-122"/>
                <a:cs typeface="+mj-cs"/>
                <a:sym typeface="宋体" panose="02010600030101010101" pitchFamily="2" charset="-122"/>
              </a:rPr>
              <a:t>把</a:t>
            </a:r>
            <a:r>
              <a:rPr lang="en-US" altLang="en-US" sz="2800" b="1" dirty="0">
                <a:latin typeface="Arial" panose="020B0604020202020204" pitchFamily="34" charset="0"/>
                <a:ea typeface="宋体" panose="02010600030101010101" pitchFamily="2" charset="-122"/>
                <a:sym typeface="+mn-ea"/>
              </a:rPr>
              <a:t>“</a:t>
            </a:r>
            <a:r>
              <a:rPr lang="zh-CN" altLang="en-US" sz="2800" b="1" dirty="0">
                <a:latin typeface="Arial" panose="020B0604020202020204" pitchFamily="34" charset="0"/>
                <a:ea typeface="新宋体" panose="02010609030101010101" pitchFamily="49" charset="-122"/>
                <a:sym typeface="+mn-ea"/>
              </a:rPr>
              <a:t>我们</a:t>
            </a:r>
            <a:r>
              <a:rPr lang="zh-CN" altLang="en-US" sz="2800" b="1" dirty="0">
                <a:uFillTx/>
                <a:latin typeface="Arial" panose="020B0604020202020204" pitchFamily="34" charset="0"/>
                <a:ea typeface="SimSun-ExtB" panose="02010609060101010101" charset="-122"/>
                <a:sym typeface="+mn-ea"/>
              </a:rPr>
              <a:t>”</a:t>
            </a:r>
            <a:r>
              <a:rPr lang="zh-CN" altLang="en-US" sz="2800" b="1" dirty="0">
                <a:solidFill>
                  <a:srgbClr val="FF0000"/>
                </a:solidFill>
                <a:latin typeface="Arial" panose="020B0604020202020204" pitchFamily="34" charset="0"/>
                <a:ea typeface="宋体" panose="02010600030101010101" pitchFamily="2" charset="-122"/>
                <a:sym typeface="+mn-ea"/>
              </a:rPr>
              <a:t>当亲人</a:t>
            </a:r>
            <a:r>
              <a:rPr lang="zh-CN" altLang="en-US" sz="2800" b="1" strike="noStrike" noProof="1" dirty="0">
                <a:solidFill>
                  <a:schemeClr val="tx1"/>
                </a:solidFill>
                <a:latin typeface="Arial" panose="020B0604020202020204" pitchFamily="34" charset="0"/>
                <a:ea typeface="新宋体" panose="02010609030101010101" pitchFamily="49" charset="-122"/>
                <a:cs typeface="+mn-cs"/>
              </a:rPr>
              <a:t>。</a:t>
            </a:r>
            <a:r>
              <a:rPr lang="en-US" altLang="en-US" sz="2800" b="1" strike="noStrike" noProof="1" dirty="0">
                <a:latin typeface="Arial" panose="020B0604020202020204" pitchFamily="34" charset="0"/>
                <a:ea typeface="宋体" panose="02010600030101010101" pitchFamily="2" charset="-122"/>
                <a:cs typeface="+mn-cs"/>
                <a:sym typeface="+mn-ea"/>
              </a:rPr>
              <a:t>“</a:t>
            </a:r>
            <a:r>
              <a:rPr lang="zh-CN" altLang="en-US" sz="2800" b="1" strike="noStrike" noProof="1" dirty="0">
                <a:solidFill>
                  <a:srgbClr val="FF0000"/>
                </a:solidFill>
                <a:latin typeface="Arial" panose="020B0604020202020204" pitchFamily="34" charset="0"/>
                <a:ea typeface="新宋体" panose="02010609030101010101" pitchFamily="49" charset="-122"/>
                <a:cs typeface="+mn-cs"/>
              </a:rPr>
              <a:t>我</a:t>
            </a:r>
            <a:r>
              <a:rPr lang="zh-CN" altLang="en-US" sz="2800" b="1" strike="noStrike" noProof="1" dirty="0">
                <a:uFillTx/>
                <a:latin typeface="Arial" panose="020B0604020202020204" pitchFamily="34" charset="0"/>
                <a:ea typeface="SimSun-ExtB" panose="02010609060101010101" charset="-122"/>
                <a:cs typeface="+mn-cs"/>
                <a:sym typeface="+mn-ea"/>
              </a:rPr>
              <a:t>”</a:t>
            </a:r>
            <a:r>
              <a:rPr lang="zh-CN" altLang="en-US" sz="2800" b="1" strike="noStrike" noProof="1" dirty="0">
                <a:solidFill>
                  <a:srgbClr val="FF0000"/>
                </a:solidFill>
                <a:latin typeface="Arial" panose="020B0604020202020204" pitchFamily="34" charset="0"/>
                <a:ea typeface="新宋体" panose="02010609030101010101" pitchFamily="49" charset="-122"/>
                <a:cs typeface="+mn-cs"/>
              </a:rPr>
              <a:t>还之以善良</a:t>
            </a:r>
            <a:r>
              <a:rPr lang="en-US" altLang="zh-CN" sz="2800" b="1">
                <a:uFillTx/>
                <a:ea typeface="SimSun-ExtB" panose="02010609060101010101" charset="-122"/>
                <a:cs typeface="+mj-cs"/>
                <a:sym typeface="宋体" panose="02010600030101010101" pitchFamily="2" charset="-122"/>
              </a:rPr>
              <a:t>,</a:t>
            </a:r>
            <a:r>
              <a:rPr lang="zh-CN" altLang="en-US" sz="2800" b="1" strike="noStrike" noProof="1" dirty="0">
                <a:solidFill>
                  <a:srgbClr val="FF0000"/>
                </a:solidFill>
                <a:latin typeface="Arial" panose="020B0604020202020204" pitchFamily="34" charset="0"/>
                <a:ea typeface="新宋体" panose="02010609030101010101" pitchFamily="49" charset="-122"/>
                <a:cs typeface="+mn-cs"/>
              </a:rPr>
              <a:t>却并不同样深切和平等</a:t>
            </a:r>
            <a:r>
              <a:rPr lang="en-US" altLang="zh-CN" sz="2800" b="1">
                <a:uFillTx/>
                <a:ea typeface="SimSun-ExtB" panose="02010609060101010101" charset="-122"/>
                <a:cs typeface="+mj-cs"/>
                <a:sym typeface="宋体" panose="02010600030101010101" pitchFamily="2" charset="-122"/>
              </a:rPr>
              <a:t>,</a:t>
            </a:r>
            <a:r>
              <a:rPr lang="zh-CN" sz="2800" b="1" strike="noStrike" noProof="1" dirty="0">
                <a:solidFill>
                  <a:schemeClr val="tx1"/>
                </a:solidFill>
                <a:latin typeface="Arial" panose="020B0604020202020204" pitchFamily="34" charset="0"/>
                <a:ea typeface="新宋体" panose="02010609030101010101" pitchFamily="49" charset="-122"/>
                <a:cs typeface="+mn-cs"/>
              </a:rPr>
              <a:t>只是把老王</a:t>
            </a:r>
            <a:r>
              <a:rPr lang="zh-CN" altLang="en-US" sz="2800" b="1" dirty="0">
                <a:solidFill>
                  <a:srgbClr val="FF0000"/>
                </a:solidFill>
                <a:latin typeface="Arial" panose="020B0604020202020204" pitchFamily="34" charset="0"/>
                <a:ea typeface="宋体" panose="02010600030101010101" pitchFamily="2" charset="-122"/>
                <a:sym typeface="+mn-ea"/>
              </a:rPr>
              <a:t>当朋友</a:t>
            </a:r>
            <a:endParaRPr lang="zh-CN" altLang="en-US" sz="2800" b="1" strike="noStrike" noProof="1" dirty="0">
              <a:solidFill>
                <a:srgbClr val="FF0000"/>
              </a:solidFill>
              <a:uFillTx/>
              <a:latin typeface="Arial" panose="020B0604020202020204" pitchFamily="34" charset="0"/>
              <a:ea typeface="宋体" panose="02010600030101010101" pitchFamily="2"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1766"/>
                                        </p:tgtEl>
                                        <p:attrNameLst>
                                          <p:attrName>style.visibility</p:attrName>
                                        </p:attrNameLst>
                                      </p:cBhvr>
                                      <p:to>
                                        <p:strVal val="visible"/>
                                      </p:to>
                                    </p:set>
                                    <p:anim calcmode="lin" valueType="num">
                                      <p:cBhvr additive="base">
                                        <p:cTn id="7" dur="500" fill="hold"/>
                                        <p:tgtEl>
                                          <p:spTgt spid="31766"/>
                                        </p:tgtEl>
                                        <p:attrNameLst>
                                          <p:attrName>ppt_x</p:attrName>
                                        </p:attrNameLst>
                                      </p:cBhvr>
                                      <p:tavLst>
                                        <p:tav tm="0">
                                          <p:val>
                                            <p:strVal val="#ppt_x"/>
                                          </p:val>
                                        </p:tav>
                                        <p:tav tm="100000">
                                          <p:val>
                                            <p:strVal val="#ppt_x"/>
                                          </p:val>
                                        </p:tav>
                                      </p:tavLst>
                                    </p:anim>
                                    <p:anim calcmode="lin" valueType="num">
                                      <p:cBhvr additive="base">
                                        <p:cTn id="8" dur="500" fill="hold"/>
                                        <p:tgtEl>
                                          <p:spTgt spid="3176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1775"/>
                                        </p:tgtEl>
                                        <p:attrNameLst>
                                          <p:attrName>style.visibility</p:attrName>
                                        </p:attrNameLst>
                                      </p:cBhvr>
                                      <p:to>
                                        <p:strVal val="visible"/>
                                      </p:to>
                                    </p:set>
                                    <p:anim calcmode="lin" valueType="num">
                                      <p:cBhvr additive="base">
                                        <p:cTn id="13" dur="500" fill="hold"/>
                                        <p:tgtEl>
                                          <p:spTgt spid="31775"/>
                                        </p:tgtEl>
                                        <p:attrNameLst>
                                          <p:attrName>ppt_x</p:attrName>
                                        </p:attrNameLst>
                                      </p:cBhvr>
                                      <p:tavLst>
                                        <p:tav tm="0">
                                          <p:val>
                                            <p:strVal val="#ppt_x"/>
                                          </p:val>
                                        </p:tav>
                                        <p:tav tm="100000">
                                          <p:val>
                                            <p:strVal val="#ppt_x"/>
                                          </p:val>
                                        </p:tav>
                                      </p:tavLst>
                                    </p:anim>
                                    <p:anim calcmode="lin" valueType="num">
                                      <p:cBhvr additive="base">
                                        <p:cTn id="14" dur="500" fill="hold"/>
                                        <p:tgtEl>
                                          <p:spTgt spid="3177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1776"/>
                                        </p:tgtEl>
                                        <p:attrNameLst>
                                          <p:attrName>style.visibility</p:attrName>
                                        </p:attrNameLst>
                                      </p:cBhvr>
                                      <p:to>
                                        <p:strVal val="visible"/>
                                      </p:to>
                                    </p:set>
                                    <p:anim calcmode="lin" valueType="num">
                                      <p:cBhvr additive="base">
                                        <p:cTn id="19" dur="500" fill="hold"/>
                                        <p:tgtEl>
                                          <p:spTgt spid="31776"/>
                                        </p:tgtEl>
                                        <p:attrNameLst>
                                          <p:attrName>ppt_x</p:attrName>
                                        </p:attrNameLst>
                                      </p:cBhvr>
                                      <p:tavLst>
                                        <p:tav tm="0">
                                          <p:val>
                                            <p:strVal val="#ppt_x"/>
                                          </p:val>
                                        </p:tav>
                                        <p:tav tm="100000">
                                          <p:val>
                                            <p:strVal val="#ppt_x"/>
                                          </p:val>
                                        </p:tav>
                                      </p:tavLst>
                                    </p:anim>
                                    <p:anim calcmode="lin" valueType="num">
                                      <p:cBhvr additive="base">
                                        <p:cTn id="20" dur="500" fill="hold"/>
                                        <p:tgtEl>
                                          <p:spTgt spid="3177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66" grpId="0"/>
      <p:bldP spid="31775" grpId="0"/>
      <p:bldP spid="31776" grpId="0"/>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92164" name="Text Box 4"/>
          <p:cNvSpPr txBox="1">
            <a:spLocks noChangeArrowheads="1"/>
          </p:cNvSpPr>
          <p:nvPr/>
        </p:nvSpPr>
        <p:spPr bwMode="auto">
          <a:xfrm>
            <a:off x="259715" y="1003300"/>
            <a:ext cx="11855450" cy="5784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ts val="3800"/>
              </a:lnSpc>
            </a:pPr>
            <a:r>
              <a:rPr lang="en-US" altLang="zh-CN" sz="2800" b="1" dirty="0">
                <a:latin typeface="宋体" panose="02010600030101010101" pitchFamily="2" charset="-122"/>
              </a:rPr>
              <a:t>1.</a:t>
            </a:r>
            <a:r>
              <a:rPr lang="zh-CN" altLang="en-US" sz="2800" b="1" dirty="0">
                <a:latin typeface="宋体" panose="02010600030101010101" pitchFamily="2" charset="-122"/>
              </a:rPr>
              <a:t>比较下列每组的两个句子</a:t>
            </a:r>
            <a:r>
              <a:rPr lang="en-US" altLang="zh-CN" sz="2800" b="1">
                <a:uFillTx/>
                <a:ea typeface="SimSun-ExtB" panose="02010609060101010101" charset="-122"/>
                <a:cs typeface="+mj-cs"/>
                <a:sym typeface="宋体" panose="02010600030101010101" pitchFamily="2" charset="-122"/>
              </a:rPr>
              <a:t>,</a:t>
            </a:r>
            <a:r>
              <a:rPr lang="zh-CN" altLang="en-US" sz="2800" b="1" dirty="0">
                <a:latin typeface="宋体" panose="02010600030101010101" pitchFamily="2" charset="-122"/>
              </a:rPr>
              <a:t>联系上下文</a:t>
            </a:r>
            <a:r>
              <a:rPr lang="en-US" altLang="zh-CN" sz="2800" b="1">
                <a:uFillTx/>
                <a:ea typeface="SimSun-ExtB" panose="02010609060101010101" charset="-122"/>
                <a:cs typeface="+mj-cs"/>
                <a:sym typeface="宋体" panose="02010600030101010101" pitchFamily="2" charset="-122"/>
              </a:rPr>
              <a:t>,</a:t>
            </a:r>
            <a:r>
              <a:rPr lang="zh-CN" altLang="en-US" sz="2800" b="1" dirty="0">
                <a:latin typeface="宋体" panose="02010600030101010101" pitchFamily="2" charset="-122"/>
              </a:rPr>
              <a:t>说说每组的第一句在表达上的好处。</a:t>
            </a:r>
            <a:endParaRPr lang="zh-CN" altLang="en-US" sz="2800" b="1" dirty="0">
              <a:latin typeface="宋体" panose="02010600030101010101" pitchFamily="2" charset="-122"/>
            </a:endParaRPr>
          </a:p>
        </p:txBody>
      </p:sp>
      <p:sp>
        <p:nvSpPr>
          <p:cNvPr id="92170" name="Text Box 10"/>
          <p:cNvSpPr txBox="1">
            <a:spLocks noChangeArrowheads="1"/>
          </p:cNvSpPr>
          <p:nvPr/>
        </p:nvSpPr>
        <p:spPr bwMode="auto">
          <a:xfrm>
            <a:off x="747204" y="1581468"/>
            <a:ext cx="8504555" cy="911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l" eaLnBrk="1" hangingPunct="1">
              <a:lnSpc>
                <a:spcPts val="3200"/>
              </a:lnSpc>
            </a:pPr>
            <a:r>
              <a:rPr lang="zh-CN" altLang="en-US" sz="2800" b="1" dirty="0">
                <a:solidFill>
                  <a:schemeClr val="tx1"/>
                </a:solidFill>
                <a:latin typeface="新宋体" panose="02010609030101010101" pitchFamily="49" charset="-122"/>
                <a:ea typeface="新宋体" panose="02010609030101010101" pitchFamily="49" charset="-122"/>
              </a:rPr>
              <a:t>他送的冰比他</a:t>
            </a:r>
            <a:r>
              <a:rPr lang="zh-CN" altLang="en-US" sz="2800" b="1" dirty="0">
                <a:solidFill>
                  <a:srgbClr val="FF0000"/>
                </a:solidFill>
                <a:latin typeface="新宋体" panose="02010609030101010101" pitchFamily="49" charset="-122"/>
                <a:ea typeface="新宋体" panose="02010609030101010101" pitchFamily="49" charset="-122"/>
              </a:rPr>
              <a:t>前任</a:t>
            </a:r>
            <a:r>
              <a:rPr lang="zh-CN" altLang="en-US" sz="2800" b="1" dirty="0">
                <a:solidFill>
                  <a:schemeClr val="tx1"/>
                </a:solidFill>
                <a:latin typeface="新宋体" panose="02010609030101010101" pitchFamily="49" charset="-122"/>
                <a:ea typeface="新宋体" panose="02010609030101010101" pitchFamily="49" charset="-122"/>
              </a:rPr>
              <a:t>送的大一倍</a:t>
            </a:r>
            <a:r>
              <a:rPr lang="en-US" altLang="zh-CN" sz="2800" b="1">
                <a:solidFill>
                  <a:schemeClr val="tx1"/>
                </a:solidFill>
                <a:uFillTx/>
                <a:ea typeface="SimSun-ExtB" panose="02010609060101010101" charset="-122"/>
                <a:cs typeface="+mj-cs"/>
                <a:sym typeface="宋体" panose="02010600030101010101" pitchFamily="2" charset="-122"/>
              </a:rPr>
              <a:t>,</a:t>
            </a:r>
            <a:r>
              <a:rPr lang="zh-CN" altLang="en-US" sz="2800" b="1" dirty="0">
                <a:solidFill>
                  <a:schemeClr val="tx1"/>
                </a:solidFill>
                <a:latin typeface="新宋体" panose="02010609030101010101" pitchFamily="49" charset="-122"/>
                <a:ea typeface="新宋体" panose="02010609030101010101" pitchFamily="49" charset="-122"/>
              </a:rPr>
              <a:t>冰价相等。</a:t>
            </a:r>
            <a:endParaRPr lang="zh-CN" altLang="en-US" sz="2800" b="1" dirty="0">
              <a:solidFill>
                <a:srgbClr val="0000FF"/>
              </a:solidFill>
              <a:latin typeface="新宋体" panose="02010609030101010101" pitchFamily="49" charset="-122"/>
              <a:ea typeface="新宋体" panose="02010609030101010101" pitchFamily="49" charset="-122"/>
            </a:endParaRPr>
          </a:p>
          <a:p>
            <a:pPr algn="l" eaLnBrk="1" hangingPunct="1">
              <a:lnSpc>
                <a:spcPts val="3200"/>
              </a:lnSpc>
            </a:pPr>
            <a:r>
              <a:rPr lang="zh-CN" altLang="en-US" sz="2800" b="1" dirty="0">
                <a:solidFill>
                  <a:schemeClr val="tx1"/>
                </a:solidFill>
                <a:latin typeface="新宋体" panose="02010609030101010101" pitchFamily="49" charset="-122"/>
                <a:ea typeface="新宋体" panose="02010609030101010101" pitchFamily="49" charset="-122"/>
              </a:rPr>
              <a:t>他送的冰比</a:t>
            </a:r>
            <a:r>
              <a:rPr lang="zh-CN" altLang="en-US" sz="2800" b="1" dirty="0">
                <a:solidFill>
                  <a:srgbClr val="FF0000"/>
                </a:solidFill>
                <a:latin typeface="新宋体" panose="02010609030101010101" pitchFamily="49" charset="-122"/>
                <a:ea typeface="新宋体" panose="02010609030101010101" pitchFamily="49" charset="-122"/>
              </a:rPr>
              <a:t>前一个三轮车工人</a:t>
            </a:r>
            <a:r>
              <a:rPr lang="zh-CN" altLang="en-US" sz="2800" b="1" dirty="0">
                <a:solidFill>
                  <a:schemeClr val="tx1"/>
                </a:solidFill>
                <a:latin typeface="新宋体" panose="02010609030101010101" pitchFamily="49" charset="-122"/>
                <a:ea typeface="新宋体" panose="02010609030101010101" pitchFamily="49" charset="-122"/>
              </a:rPr>
              <a:t>送的大一倍</a:t>
            </a:r>
            <a:r>
              <a:rPr lang="en-US" altLang="zh-CN" sz="2800" b="1">
                <a:solidFill>
                  <a:schemeClr val="tx1"/>
                </a:solidFill>
                <a:uFillTx/>
                <a:ea typeface="SimSun-ExtB" panose="02010609060101010101" charset="-122"/>
                <a:cs typeface="+mj-cs"/>
                <a:sym typeface="宋体" panose="02010600030101010101" pitchFamily="2" charset="-122"/>
              </a:rPr>
              <a:t>,</a:t>
            </a:r>
            <a:r>
              <a:rPr lang="zh-CN" altLang="en-US" sz="2800" b="1" dirty="0">
                <a:solidFill>
                  <a:schemeClr val="tx1"/>
                </a:solidFill>
                <a:latin typeface="新宋体" panose="02010609030101010101" pitchFamily="49" charset="-122"/>
                <a:ea typeface="新宋体" panose="02010609030101010101" pitchFamily="49" charset="-122"/>
              </a:rPr>
              <a:t>冰价相等。</a:t>
            </a:r>
            <a:endParaRPr lang="zh-CN" altLang="en-US" sz="2800" b="1" dirty="0">
              <a:solidFill>
                <a:schemeClr val="tx1"/>
              </a:solidFill>
              <a:latin typeface="新宋体" panose="02010609030101010101" pitchFamily="49" charset="-122"/>
              <a:ea typeface="新宋体" panose="02010609030101010101" pitchFamily="49" charset="-122"/>
            </a:endParaRPr>
          </a:p>
        </p:txBody>
      </p:sp>
      <p:sp>
        <p:nvSpPr>
          <p:cNvPr id="92171" name="Text Box 11"/>
          <p:cNvSpPr txBox="1">
            <a:spLocks noChangeArrowheads="1"/>
          </p:cNvSpPr>
          <p:nvPr/>
        </p:nvSpPr>
        <p:spPr bwMode="auto">
          <a:xfrm>
            <a:off x="2886710" y="2419985"/>
            <a:ext cx="4046855" cy="521970"/>
          </a:xfrm>
          <a:prstGeom prst="rect">
            <a:avLst/>
          </a:prstGeom>
          <a:solidFill>
            <a:schemeClr val="accent6">
              <a:lumMod val="40000"/>
              <a:lumOff val="60000"/>
            </a:schemeClr>
          </a:solidFill>
        </p:spPr>
        <p:style>
          <a:lnRef idx="2">
            <a:schemeClr val="accent1"/>
          </a:lnRef>
          <a:fillRef idx="1">
            <a:schemeClr val="lt1"/>
          </a:fillRef>
          <a:effectRef idx="0">
            <a:schemeClr val="accent1"/>
          </a:effectRef>
          <a:fontRef idx="minor">
            <a:schemeClr val="dk1"/>
          </a:fontRef>
        </p:style>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800" b="1" dirty="0">
                <a:solidFill>
                  <a:srgbClr val="FF0000"/>
                </a:solidFill>
                <a:latin typeface="Tahoma" panose="020B0604030504040204" pitchFamily="34" charset="0"/>
              </a:rPr>
              <a:t>大词小用</a:t>
            </a:r>
            <a:r>
              <a:rPr lang="en-US" altLang="zh-CN" sz="2800" b="1">
                <a:solidFill>
                  <a:srgbClr val="FF0000"/>
                </a:solidFill>
                <a:uFillTx/>
                <a:ea typeface="SimSun-ExtB" panose="02010609060101010101" charset="-122"/>
                <a:cs typeface="+mj-cs"/>
                <a:sym typeface="宋体" panose="02010600030101010101" pitchFamily="2" charset="-122"/>
              </a:rPr>
              <a:t>,</a:t>
            </a:r>
            <a:r>
              <a:rPr lang="zh-CN" altLang="en-US" sz="2800" b="1" dirty="0">
                <a:solidFill>
                  <a:srgbClr val="FF0000"/>
                </a:solidFill>
                <a:latin typeface="Tahoma" panose="020B0604030504040204" pitchFamily="34" charset="0"/>
              </a:rPr>
              <a:t>简练、风趣</a:t>
            </a:r>
            <a:endParaRPr lang="zh-CN" altLang="en-US" sz="2800" b="1" dirty="0">
              <a:solidFill>
                <a:srgbClr val="FF0000"/>
              </a:solidFill>
              <a:latin typeface="Tahoma" panose="020B0604030504040204" pitchFamily="34" charset="0"/>
            </a:endParaRPr>
          </a:p>
        </p:txBody>
      </p:sp>
      <p:sp>
        <p:nvSpPr>
          <p:cNvPr id="14" name="Text Box 6"/>
          <p:cNvSpPr txBox="1">
            <a:spLocks noChangeArrowheads="1"/>
          </p:cNvSpPr>
          <p:nvPr/>
        </p:nvSpPr>
        <p:spPr bwMode="auto">
          <a:xfrm>
            <a:off x="651437" y="3088722"/>
            <a:ext cx="8862060" cy="911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l" eaLnBrk="1" hangingPunct="1">
              <a:lnSpc>
                <a:spcPts val="3200"/>
              </a:lnSpc>
            </a:pPr>
            <a:r>
              <a:rPr lang="zh-CN" altLang="en-US" sz="2800" b="1" dirty="0">
                <a:solidFill>
                  <a:schemeClr val="tx1"/>
                </a:solidFill>
                <a:latin typeface="新宋体" panose="02010609030101010101" pitchFamily="49" charset="-122"/>
                <a:ea typeface="新宋体" panose="02010609030101010101" pitchFamily="49" charset="-122"/>
              </a:rPr>
              <a:t>我在家听到打门</a:t>
            </a:r>
            <a:r>
              <a:rPr lang="en-US" altLang="zh-CN" sz="2800" b="1">
                <a:solidFill>
                  <a:schemeClr val="tx1"/>
                </a:solidFill>
                <a:uFillTx/>
                <a:ea typeface="SimSun-ExtB" panose="02010609060101010101" charset="-122"/>
                <a:cs typeface="+mj-cs"/>
                <a:sym typeface="宋体" panose="02010600030101010101" pitchFamily="2" charset="-122"/>
              </a:rPr>
              <a:t>,</a:t>
            </a:r>
            <a:r>
              <a:rPr lang="zh-CN" altLang="en-US" sz="2800" b="1" dirty="0">
                <a:solidFill>
                  <a:schemeClr val="tx1"/>
                </a:solidFill>
                <a:latin typeface="新宋体" panose="02010609030101010101" pitchFamily="49" charset="-122"/>
                <a:ea typeface="新宋体" panose="02010609030101010101" pitchFamily="49" charset="-122"/>
              </a:rPr>
              <a:t>开门看见老王直僵僵地</a:t>
            </a:r>
            <a:r>
              <a:rPr lang="zh-CN" altLang="en-US" sz="2800" b="1" dirty="0">
                <a:solidFill>
                  <a:srgbClr val="FF0000"/>
                </a:solidFill>
                <a:latin typeface="新宋体" panose="02010609030101010101" pitchFamily="49" charset="-122"/>
                <a:ea typeface="新宋体" panose="02010609030101010101" pitchFamily="49" charset="-122"/>
              </a:rPr>
              <a:t>镶嵌</a:t>
            </a:r>
            <a:r>
              <a:rPr lang="zh-CN" altLang="en-US" sz="2800" b="1" dirty="0">
                <a:solidFill>
                  <a:schemeClr val="tx1"/>
                </a:solidFill>
                <a:latin typeface="新宋体" panose="02010609030101010101" pitchFamily="49" charset="-122"/>
                <a:ea typeface="新宋体" panose="02010609030101010101" pitchFamily="49" charset="-122"/>
              </a:rPr>
              <a:t>在门框里。</a:t>
            </a:r>
            <a:endParaRPr lang="zh-CN" altLang="en-US" sz="2800" b="1" dirty="0">
              <a:solidFill>
                <a:srgbClr val="0000FF"/>
              </a:solidFill>
              <a:latin typeface="新宋体" panose="02010609030101010101" pitchFamily="49" charset="-122"/>
              <a:ea typeface="新宋体" panose="02010609030101010101" pitchFamily="49" charset="-122"/>
            </a:endParaRPr>
          </a:p>
          <a:p>
            <a:pPr algn="l" eaLnBrk="1" hangingPunct="1">
              <a:lnSpc>
                <a:spcPts val="3200"/>
              </a:lnSpc>
            </a:pPr>
            <a:r>
              <a:rPr lang="zh-CN" altLang="en-US" sz="2800" b="1" dirty="0">
                <a:solidFill>
                  <a:schemeClr val="tx1"/>
                </a:solidFill>
                <a:latin typeface="新宋体" panose="02010609030101010101" pitchFamily="49" charset="-122"/>
                <a:ea typeface="新宋体" panose="02010609030101010101" pitchFamily="49" charset="-122"/>
              </a:rPr>
              <a:t>我在家听到打门</a:t>
            </a:r>
            <a:r>
              <a:rPr lang="en-US" altLang="zh-CN" sz="2800" b="1">
                <a:solidFill>
                  <a:schemeClr val="tx1"/>
                </a:solidFill>
                <a:uFillTx/>
                <a:ea typeface="SimSun-ExtB" panose="02010609060101010101" charset="-122"/>
                <a:cs typeface="+mj-cs"/>
                <a:sym typeface="宋体" panose="02010600030101010101" pitchFamily="2" charset="-122"/>
              </a:rPr>
              <a:t>,</a:t>
            </a:r>
            <a:r>
              <a:rPr lang="zh-CN" altLang="en-US" sz="2800" b="1" dirty="0">
                <a:solidFill>
                  <a:schemeClr val="tx1"/>
                </a:solidFill>
                <a:latin typeface="新宋体" panose="02010609030101010101" pitchFamily="49" charset="-122"/>
                <a:ea typeface="新宋体" panose="02010609030101010101" pitchFamily="49" charset="-122"/>
              </a:rPr>
              <a:t>开门看见老王直僵僵地</a:t>
            </a:r>
            <a:r>
              <a:rPr lang="zh-CN" altLang="en-US" sz="2800" b="1" dirty="0">
                <a:solidFill>
                  <a:srgbClr val="FF0000"/>
                </a:solidFill>
                <a:latin typeface="新宋体" panose="02010609030101010101" pitchFamily="49" charset="-122"/>
                <a:ea typeface="新宋体" panose="02010609030101010101" pitchFamily="49" charset="-122"/>
              </a:rPr>
              <a:t>站立</a:t>
            </a:r>
            <a:r>
              <a:rPr lang="zh-CN" altLang="en-US" sz="2800" b="1" dirty="0">
                <a:solidFill>
                  <a:schemeClr val="tx1"/>
                </a:solidFill>
                <a:latin typeface="新宋体" panose="02010609030101010101" pitchFamily="49" charset="-122"/>
                <a:ea typeface="新宋体" panose="02010609030101010101" pitchFamily="49" charset="-122"/>
              </a:rPr>
              <a:t>在门口。</a:t>
            </a:r>
            <a:endParaRPr lang="zh-CN" altLang="en-US" sz="2800" b="1" dirty="0">
              <a:solidFill>
                <a:schemeClr val="tx1"/>
              </a:solidFill>
              <a:latin typeface="新宋体" panose="02010609030101010101" pitchFamily="49" charset="-122"/>
              <a:ea typeface="新宋体" panose="02010609030101010101" pitchFamily="49" charset="-122"/>
            </a:endParaRPr>
          </a:p>
        </p:txBody>
      </p:sp>
      <p:sp>
        <p:nvSpPr>
          <p:cNvPr id="15" name="Text Box 13"/>
          <p:cNvSpPr txBox="1">
            <a:spLocks noChangeArrowheads="1"/>
          </p:cNvSpPr>
          <p:nvPr/>
        </p:nvSpPr>
        <p:spPr bwMode="auto">
          <a:xfrm>
            <a:off x="5309870" y="3939540"/>
            <a:ext cx="4977765" cy="521970"/>
          </a:xfrm>
          <a:prstGeom prst="rect">
            <a:avLst/>
          </a:prstGeom>
          <a:solidFill>
            <a:schemeClr val="accent6">
              <a:lumMod val="40000"/>
              <a:lumOff val="6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800" b="1" dirty="0">
                <a:solidFill>
                  <a:srgbClr val="FF0000"/>
                </a:solidFill>
                <a:latin typeface="宋体" panose="02010600030101010101" pitchFamily="2" charset="-122"/>
              </a:rPr>
              <a:t>夸张</a:t>
            </a:r>
            <a:r>
              <a:rPr lang="en-US" altLang="zh-CN" sz="2800" b="1">
                <a:solidFill>
                  <a:srgbClr val="FF0000"/>
                </a:solidFill>
                <a:uFillTx/>
                <a:ea typeface="SimSun-ExtB" panose="02010609060101010101" charset="-122"/>
                <a:cs typeface="+mj-cs"/>
                <a:sym typeface="宋体" panose="02010600030101010101" pitchFamily="2" charset="-122"/>
              </a:rPr>
              <a:t>,</a:t>
            </a:r>
            <a:r>
              <a:rPr lang="zh-CN" altLang="en-US" sz="2800" b="1" dirty="0">
                <a:solidFill>
                  <a:srgbClr val="FF0000"/>
                </a:solidFill>
                <a:latin typeface="宋体" panose="02010600030101010101" pitchFamily="2" charset="-122"/>
              </a:rPr>
              <a:t>强调老王身体僵直的状态</a:t>
            </a:r>
            <a:endParaRPr lang="zh-CN" altLang="en-US" sz="2800" b="1" dirty="0">
              <a:solidFill>
                <a:srgbClr val="FF0000"/>
              </a:solidFill>
              <a:latin typeface="宋体" panose="02010600030101010101" pitchFamily="2" charset="-122"/>
            </a:endParaRPr>
          </a:p>
        </p:txBody>
      </p:sp>
      <p:grpSp>
        <p:nvGrpSpPr>
          <p:cNvPr id="2" name="组合 1"/>
          <p:cNvGrpSpPr/>
          <p:nvPr/>
        </p:nvGrpSpPr>
        <p:grpSpPr>
          <a:xfrm>
            <a:off x="432086" y="161570"/>
            <a:ext cx="2792615" cy="713740"/>
            <a:chOff x="2371" y="690"/>
            <a:chExt cx="3471" cy="1124"/>
          </a:xfrm>
        </p:grpSpPr>
        <p:sp>
          <p:nvSpPr>
            <p:cNvPr id="3" name="MH_Entry_1"/>
            <p:cNvSpPr>
              <a:spLocks noChangeArrowheads="1"/>
            </p:cNvSpPr>
            <p:nvPr/>
          </p:nvSpPr>
          <p:spPr bwMode="auto">
            <a:xfrm flipH="1">
              <a:off x="2371" y="690"/>
              <a:ext cx="3471" cy="1124"/>
            </a:xfrm>
            <a:prstGeom prst="roundRect">
              <a:avLst>
                <a:gd name="adj" fmla="val 16667"/>
              </a:avLst>
            </a:prstGeom>
            <a:solidFill>
              <a:srgbClr val="DF2938"/>
            </a:solidFill>
            <a:ln>
              <a:noFill/>
            </a:ln>
            <a:extLst>
              <a:ext uri="{91240B29-F687-4F45-9708-019B960494DF}">
                <a14:hiddenLine xmlns:a14="http://schemas.microsoft.com/office/drawing/2010/main" w="12700">
                  <a:solidFill>
                    <a:srgbClr val="000000"/>
                  </a:solidFill>
                  <a:bevel/>
                </a14:hiddenLine>
              </a:ext>
            </a:extLst>
          </p:spPr>
          <p:txBody>
            <a:bodyPr lIns="94531" tIns="47265" rIns="94531" bIns="4726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eaLnBrk="1" hangingPunct="1">
                <a:buFont typeface="Arial" panose="020B0604020202020204" pitchFamily="34" charset="0"/>
                <a:buNone/>
              </a:pPr>
              <a:endParaRPr lang="zh-CN" altLang="en-US" sz="2900">
                <a:sym typeface="Calibri" panose="020F0502020204030204" pitchFamily="34" charset="0"/>
              </a:endParaRPr>
            </a:p>
          </p:txBody>
        </p:sp>
        <p:sp>
          <p:nvSpPr>
            <p:cNvPr id="4" name="TextBox 18"/>
            <p:cNvSpPr txBox="1"/>
            <p:nvPr/>
          </p:nvSpPr>
          <p:spPr>
            <a:xfrm>
              <a:off x="2644" y="741"/>
              <a:ext cx="2895" cy="923"/>
            </a:xfrm>
            <a:prstGeom prst="rect">
              <a:avLst/>
            </a:prstGeom>
            <a:noFill/>
          </p:spPr>
          <p:txBody>
            <a:bodyPr wrap="square" lIns="94531" tIns="47265" rIns="94531" bIns="47265"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sz="3200" b="1" dirty="0">
                  <a:solidFill>
                    <a:schemeClr val="bg1"/>
                  </a:solidFill>
                  <a:latin typeface="思源宋体 CN SemiBold" panose="02020600000000000000" charset="-122"/>
                  <a:ea typeface="思源宋体 CN SemiBold" panose="02020600000000000000" charset="-122"/>
                </a:rPr>
                <a:t>揣摩语言</a:t>
              </a:r>
              <a:endParaRPr lang="zh-CN" altLang="en-US" sz="3200" b="1" dirty="0">
                <a:solidFill>
                  <a:schemeClr val="bg1"/>
                </a:solidFill>
                <a:latin typeface="思源宋体 CN SemiBold" panose="02020600000000000000" charset="-122"/>
                <a:ea typeface="思源宋体 CN SemiBold" panose="02020600000000000000" charset="-122"/>
              </a:endParaRPr>
            </a:p>
          </p:txBody>
        </p:sp>
      </p:grpSp>
      <p:sp>
        <p:nvSpPr>
          <p:cNvPr id="5" name="Text Box 5"/>
          <p:cNvSpPr txBox="1">
            <a:spLocks noChangeArrowheads="1"/>
          </p:cNvSpPr>
          <p:nvPr/>
        </p:nvSpPr>
        <p:spPr bwMode="auto">
          <a:xfrm>
            <a:off x="747528" y="4715887"/>
            <a:ext cx="8244205" cy="953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l" eaLnBrk="1" hangingPunct="1">
              <a:lnSpc>
                <a:spcPct val="100000"/>
              </a:lnSpc>
            </a:pPr>
            <a:r>
              <a:rPr lang="zh-CN" altLang="en-US" sz="2800" b="1" dirty="0">
                <a:solidFill>
                  <a:schemeClr val="tx1"/>
                </a:solidFill>
                <a:latin typeface="新宋体" panose="02010609030101010101" pitchFamily="49" charset="-122"/>
                <a:ea typeface="新宋体" panose="02010609030101010101" pitchFamily="49" charset="-122"/>
              </a:rPr>
              <a:t>我</a:t>
            </a:r>
            <a:r>
              <a:rPr lang="zh-CN" altLang="en-US" sz="2800" b="1" dirty="0">
                <a:solidFill>
                  <a:srgbClr val="FF0000"/>
                </a:solidFill>
                <a:latin typeface="新宋体" panose="02010609030101010101" pitchFamily="49" charset="-122"/>
                <a:ea typeface="新宋体" panose="02010609030101010101" pitchFamily="49" charset="-122"/>
              </a:rPr>
              <a:t>强笑</a:t>
            </a:r>
            <a:r>
              <a:rPr lang="zh-CN" altLang="en-US" sz="2800" b="1" dirty="0">
                <a:uFillTx/>
                <a:ea typeface="SimSun-ExtB" panose="02010609060101010101" charset="-122"/>
                <a:cs typeface="Arial" panose="020B0604020202020204" pitchFamily="34" charset="0"/>
                <a:sym typeface="+mn-ea"/>
              </a:rPr>
              <a:t>说：“老王</a:t>
            </a:r>
            <a:r>
              <a:rPr lang="en-US" altLang="zh-CN" sz="2800" b="1">
                <a:uFillTx/>
                <a:ea typeface="SimSun-ExtB" panose="02010609060101010101" charset="-122"/>
                <a:cs typeface="+mj-cs"/>
                <a:sym typeface="宋体" panose="02010600030101010101" pitchFamily="2" charset="-122"/>
              </a:rPr>
              <a:t>,</a:t>
            </a:r>
            <a:r>
              <a:rPr lang="zh-CN" altLang="en-US" sz="2800" b="1" dirty="0">
                <a:uFillTx/>
                <a:ea typeface="SimSun-ExtB" panose="02010609060101010101" charset="-122"/>
                <a:cs typeface="Arial" panose="020B0604020202020204" pitchFamily="34" charset="0"/>
                <a:sym typeface="+mn-ea"/>
              </a:rPr>
              <a:t>这么新鲜的大鸡蛋</a:t>
            </a:r>
            <a:r>
              <a:rPr lang="en-US" altLang="zh-CN" sz="2800" b="1">
                <a:uFillTx/>
                <a:ea typeface="SimSun-ExtB" panose="02010609060101010101" charset="-122"/>
                <a:cs typeface="+mj-cs"/>
                <a:sym typeface="宋体" panose="02010600030101010101" pitchFamily="2" charset="-122"/>
              </a:rPr>
              <a:t>,</a:t>
            </a:r>
            <a:r>
              <a:rPr lang="zh-CN" altLang="en-US" sz="2800" b="1" dirty="0">
                <a:uFillTx/>
                <a:ea typeface="SimSun-ExtB" panose="02010609060101010101" charset="-122"/>
                <a:cs typeface="Arial" panose="020B0604020202020204" pitchFamily="34" charset="0"/>
                <a:sym typeface="+mn-ea"/>
              </a:rPr>
              <a:t>都给我们吃？”</a:t>
            </a:r>
            <a:endParaRPr lang="zh-CN" altLang="en-US" sz="2800" b="1" dirty="0">
              <a:solidFill>
                <a:schemeClr val="tx1"/>
              </a:solidFill>
              <a:uFillTx/>
              <a:ea typeface="SimSun-ExtB" panose="02010609060101010101" charset="-122"/>
              <a:cs typeface="Arial" panose="020B0604020202020204" pitchFamily="34" charset="0"/>
            </a:endParaRPr>
          </a:p>
          <a:p>
            <a:pPr algn="l" eaLnBrk="1" hangingPunct="1">
              <a:lnSpc>
                <a:spcPct val="100000"/>
              </a:lnSpc>
            </a:pPr>
            <a:r>
              <a:rPr lang="zh-CN" altLang="en-US" sz="2800" b="1" dirty="0">
                <a:solidFill>
                  <a:schemeClr val="tx1"/>
                </a:solidFill>
                <a:latin typeface="新宋体" panose="02010609030101010101" pitchFamily="49" charset="-122"/>
                <a:ea typeface="新宋体" panose="02010609030101010101" pitchFamily="49" charset="-122"/>
              </a:rPr>
              <a:t>我</a:t>
            </a:r>
            <a:r>
              <a:rPr lang="zh-CN" altLang="en-US" sz="2800" b="1" dirty="0">
                <a:solidFill>
                  <a:srgbClr val="FF0000"/>
                </a:solidFill>
                <a:latin typeface="新宋体" panose="02010609030101010101" pitchFamily="49" charset="-122"/>
                <a:ea typeface="新宋体" panose="02010609030101010101" pitchFamily="49" charset="-122"/>
              </a:rPr>
              <a:t>笑着</a:t>
            </a:r>
            <a:r>
              <a:rPr lang="zh-CN" altLang="en-US" sz="2800" b="1" dirty="0">
                <a:solidFill>
                  <a:schemeClr val="tx1"/>
                </a:solidFill>
                <a:uFillTx/>
                <a:ea typeface="SimSun-ExtB" panose="02010609060101010101" charset="-122"/>
                <a:cs typeface="Arial" panose="020B0604020202020204" pitchFamily="34" charset="0"/>
              </a:rPr>
              <a:t>说：“老王</a:t>
            </a:r>
            <a:r>
              <a:rPr lang="en-US" altLang="zh-CN" sz="2800" b="1">
                <a:uFillTx/>
                <a:ea typeface="SimSun-ExtB" panose="02010609060101010101" charset="-122"/>
                <a:cs typeface="+mj-cs"/>
                <a:sym typeface="宋体" panose="02010600030101010101" pitchFamily="2" charset="-122"/>
              </a:rPr>
              <a:t>,</a:t>
            </a:r>
            <a:r>
              <a:rPr lang="zh-CN" altLang="en-US" sz="2800" b="1" dirty="0">
                <a:solidFill>
                  <a:schemeClr val="tx1"/>
                </a:solidFill>
                <a:uFillTx/>
                <a:ea typeface="SimSun-ExtB" panose="02010609060101010101" charset="-122"/>
                <a:cs typeface="Arial" panose="020B0604020202020204" pitchFamily="34" charset="0"/>
              </a:rPr>
              <a:t>这么新鲜的大鸡蛋</a:t>
            </a:r>
            <a:r>
              <a:rPr lang="en-US" altLang="zh-CN" sz="2800" b="1">
                <a:uFillTx/>
                <a:ea typeface="SimSun-ExtB" panose="02010609060101010101" charset="-122"/>
                <a:cs typeface="+mj-cs"/>
                <a:sym typeface="宋体" panose="02010600030101010101" pitchFamily="2" charset="-122"/>
              </a:rPr>
              <a:t>,</a:t>
            </a:r>
            <a:r>
              <a:rPr lang="zh-CN" altLang="en-US" sz="2800" b="1" dirty="0">
                <a:solidFill>
                  <a:schemeClr val="tx1"/>
                </a:solidFill>
                <a:uFillTx/>
                <a:ea typeface="SimSun-ExtB" panose="02010609060101010101" charset="-122"/>
                <a:cs typeface="Arial" panose="020B0604020202020204" pitchFamily="34" charset="0"/>
              </a:rPr>
              <a:t>都给我们吃？”</a:t>
            </a:r>
            <a:endParaRPr lang="zh-CN" altLang="en-US" sz="2800" b="1" dirty="0">
              <a:solidFill>
                <a:schemeClr val="tx1"/>
              </a:solidFill>
              <a:uFillTx/>
              <a:ea typeface="SimSun-ExtB" panose="02010609060101010101" charset="-122"/>
              <a:cs typeface="Arial" panose="020B0604020202020204" pitchFamily="34" charset="0"/>
            </a:endParaRPr>
          </a:p>
        </p:txBody>
      </p:sp>
      <p:sp>
        <p:nvSpPr>
          <p:cNvPr id="6" name="Text Box 13"/>
          <p:cNvSpPr txBox="1">
            <a:spLocks noChangeArrowheads="1"/>
          </p:cNvSpPr>
          <p:nvPr/>
        </p:nvSpPr>
        <p:spPr bwMode="auto">
          <a:xfrm>
            <a:off x="1243965" y="5669280"/>
            <a:ext cx="3963035" cy="521970"/>
          </a:xfrm>
          <a:prstGeom prst="rect">
            <a:avLst/>
          </a:prstGeom>
          <a:solidFill>
            <a:schemeClr val="accent6">
              <a:lumMod val="40000"/>
              <a:lumOff val="6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800" b="1" dirty="0">
                <a:solidFill>
                  <a:srgbClr val="FF0000"/>
                </a:solidFill>
                <a:latin typeface="宋体" panose="02010600030101010101" pitchFamily="2" charset="-122"/>
              </a:rPr>
              <a:t>含蓄</a:t>
            </a:r>
            <a:r>
              <a:rPr lang="en-US" altLang="zh-CN" sz="2800" b="1">
                <a:solidFill>
                  <a:srgbClr val="FF0000"/>
                </a:solidFill>
                <a:uFillTx/>
                <a:ea typeface="SimSun-ExtB" panose="02010609060101010101" charset="-122"/>
                <a:cs typeface="+mj-cs"/>
                <a:sym typeface="宋体" panose="02010600030101010101" pitchFamily="2" charset="-122"/>
              </a:rPr>
              <a:t>,</a:t>
            </a:r>
            <a:r>
              <a:rPr lang="zh-CN" altLang="en-US" sz="2800" b="1" dirty="0">
                <a:solidFill>
                  <a:srgbClr val="FF0000"/>
                </a:solidFill>
                <a:latin typeface="宋体" panose="02010600030101010101" pitchFamily="2" charset="-122"/>
              </a:rPr>
              <a:t>心中有悲酸、感动</a:t>
            </a:r>
            <a:endParaRPr lang="zh-CN" altLang="en-US" sz="2800" b="1" dirty="0">
              <a:solidFill>
                <a:srgbClr val="FF0000"/>
              </a:solidFill>
              <a:latin typeface="宋体" panose="02010600030101010101" pitchFamily="2" charset="-122"/>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92171"/>
                                        </p:tgtEl>
                                        <p:attrNameLst>
                                          <p:attrName>style.visibility</p:attrName>
                                        </p:attrNameLst>
                                      </p:cBhvr>
                                      <p:to>
                                        <p:strVal val="visible"/>
                                      </p:to>
                                    </p:set>
                                    <p:animEffect transition="in" filter="wipe(down)">
                                      <p:cBhvr>
                                        <p:cTn id="7" dur="580">
                                          <p:stCondLst>
                                            <p:cond delay="0"/>
                                          </p:stCondLst>
                                        </p:cTn>
                                        <p:tgtEl>
                                          <p:spTgt spid="92171"/>
                                        </p:tgtEl>
                                      </p:cBhvr>
                                    </p:animEffect>
                                    <p:anim calcmode="lin" valueType="num">
                                      <p:cBhvr>
                                        <p:cTn id="8" dur="1822" tmFilter="0,0; 0.14,0.36; 0.43,0.73; 0.71,0.91; 1.0,1.0">
                                          <p:stCondLst>
                                            <p:cond delay="0"/>
                                          </p:stCondLst>
                                        </p:cTn>
                                        <p:tgtEl>
                                          <p:spTgt spid="92171"/>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92171"/>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92171"/>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92171"/>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92171"/>
                                        </p:tgtEl>
                                        <p:attrNameLst>
                                          <p:attrName>ppt_y</p:attrName>
                                        </p:attrNameLst>
                                      </p:cBhvr>
                                      <p:tavLst>
                                        <p:tav tm="0" fmla="#ppt_y-sin(pi*$)/81">
                                          <p:val>
                                            <p:fltVal val="0"/>
                                          </p:val>
                                        </p:tav>
                                        <p:tav tm="100000">
                                          <p:val>
                                            <p:fltVal val="1"/>
                                          </p:val>
                                        </p:tav>
                                      </p:tavLst>
                                    </p:anim>
                                    <p:animScale>
                                      <p:cBhvr>
                                        <p:cTn id="13" dur="26">
                                          <p:stCondLst>
                                            <p:cond delay="650"/>
                                          </p:stCondLst>
                                        </p:cTn>
                                        <p:tgtEl>
                                          <p:spTgt spid="92171"/>
                                        </p:tgtEl>
                                      </p:cBhvr>
                                      <p:to x="100000" y="60000"/>
                                    </p:animScale>
                                    <p:animScale>
                                      <p:cBhvr>
                                        <p:cTn id="14" dur="166" decel="50000">
                                          <p:stCondLst>
                                            <p:cond delay="676"/>
                                          </p:stCondLst>
                                        </p:cTn>
                                        <p:tgtEl>
                                          <p:spTgt spid="92171"/>
                                        </p:tgtEl>
                                      </p:cBhvr>
                                      <p:to x="100000" y="100000"/>
                                    </p:animScale>
                                    <p:animScale>
                                      <p:cBhvr>
                                        <p:cTn id="15" dur="26">
                                          <p:stCondLst>
                                            <p:cond delay="1312"/>
                                          </p:stCondLst>
                                        </p:cTn>
                                        <p:tgtEl>
                                          <p:spTgt spid="92171"/>
                                        </p:tgtEl>
                                      </p:cBhvr>
                                      <p:to x="100000" y="80000"/>
                                    </p:animScale>
                                    <p:animScale>
                                      <p:cBhvr>
                                        <p:cTn id="16" dur="166" decel="50000">
                                          <p:stCondLst>
                                            <p:cond delay="1338"/>
                                          </p:stCondLst>
                                        </p:cTn>
                                        <p:tgtEl>
                                          <p:spTgt spid="92171"/>
                                        </p:tgtEl>
                                      </p:cBhvr>
                                      <p:to x="100000" y="100000"/>
                                    </p:animScale>
                                    <p:animScale>
                                      <p:cBhvr>
                                        <p:cTn id="17" dur="26">
                                          <p:stCondLst>
                                            <p:cond delay="1642"/>
                                          </p:stCondLst>
                                        </p:cTn>
                                        <p:tgtEl>
                                          <p:spTgt spid="92171"/>
                                        </p:tgtEl>
                                      </p:cBhvr>
                                      <p:to x="100000" y="90000"/>
                                    </p:animScale>
                                    <p:animScale>
                                      <p:cBhvr>
                                        <p:cTn id="18" dur="166" decel="50000">
                                          <p:stCondLst>
                                            <p:cond delay="1668"/>
                                          </p:stCondLst>
                                        </p:cTn>
                                        <p:tgtEl>
                                          <p:spTgt spid="92171"/>
                                        </p:tgtEl>
                                      </p:cBhvr>
                                      <p:to x="100000" y="100000"/>
                                    </p:animScale>
                                    <p:animScale>
                                      <p:cBhvr>
                                        <p:cTn id="19" dur="26">
                                          <p:stCondLst>
                                            <p:cond delay="1808"/>
                                          </p:stCondLst>
                                        </p:cTn>
                                        <p:tgtEl>
                                          <p:spTgt spid="92171"/>
                                        </p:tgtEl>
                                      </p:cBhvr>
                                      <p:to x="100000" y="95000"/>
                                    </p:animScale>
                                    <p:animScale>
                                      <p:cBhvr>
                                        <p:cTn id="20" dur="166" decel="50000">
                                          <p:stCondLst>
                                            <p:cond delay="1834"/>
                                          </p:stCondLst>
                                        </p:cTn>
                                        <p:tgtEl>
                                          <p:spTgt spid="92171"/>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grpId="0" nodeType="click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wipe(down)">
                                      <p:cBhvr>
                                        <p:cTn id="25" dur="580">
                                          <p:stCondLst>
                                            <p:cond delay="0"/>
                                          </p:stCondLst>
                                        </p:cTn>
                                        <p:tgtEl>
                                          <p:spTgt spid="15"/>
                                        </p:tgtEl>
                                      </p:cBhvr>
                                    </p:animEffect>
                                    <p:anim calcmode="lin" valueType="num">
                                      <p:cBhvr>
                                        <p:cTn id="26" dur="1822" tmFilter="0,0; 0.14,0.36; 0.43,0.73; 0.71,0.91; 1.0,1.0">
                                          <p:stCondLst>
                                            <p:cond delay="0"/>
                                          </p:stCondLst>
                                        </p:cTn>
                                        <p:tgtEl>
                                          <p:spTgt spid="15"/>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15"/>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15"/>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15"/>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15"/>
                                        </p:tgtEl>
                                        <p:attrNameLst>
                                          <p:attrName>ppt_y</p:attrName>
                                        </p:attrNameLst>
                                      </p:cBhvr>
                                      <p:tavLst>
                                        <p:tav tm="0" fmla="#ppt_y-sin(pi*$)/81">
                                          <p:val>
                                            <p:fltVal val="0"/>
                                          </p:val>
                                        </p:tav>
                                        <p:tav tm="100000">
                                          <p:val>
                                            <p:fltVal val="1"/>
                                          </p:val>
                                        </p:tav>
                                      </p:tavLst>
                                    </p:anim>
                                    <p:animScale>
                                      <p:cBhvr>
                                        <p:cTn id="31" dur="26">
                                          <p:stCondLst>
                                            <p:cond delay="650"/>
                                          </p:stCondLst>
                                        </p:cTn>
                                        <p:tgtEl>
                                          <p:spTgt spid="15"/>
                                        </p:tgtEl>
                                      </p:cBhvr>
                                      <p:to x="100000" y="60000"/>
                                    </p:animScale>
                                    <p:animScale>
                                      <p:cBhvr>
                                        <p:cTn id="32" dur="166" decel="50000">
                                          <p:stCondLst>
                                            <p:cond delay="676"/>
                                          </p:stCondLst>
                                        </p:cTn>
                                        <p:tgtEl>
                                          <p:spTgt spid="15"/>
                                        </p:tgtEl>
                                      </p:cBhvr>
                                      <p:to x="100000" y="100000"/>
                                    </p:animScale>
                                    <p:animScale>
                                      <p:cBhvr>
                                        <p:cTn id="33" dur="26">
                                          <p:stCondLst>
                                            <p:cond delay="1312"/>
                                          </p:stCondLst>
                                        </p:cTn>
                                        <p:tgtEl>
                                          <p:spTgt spid="15"/>
                                        </p:tgtEl>
                                      </p:cBhvr>
                                      <p:to x="100000" y="80000"/>
                                    </p:animScale>
                                    <p:animScale>
                                      <p:cBhvr>
                                        <p:cTn id="34" dur="166" decel="50000">
                                          <p:stCondLst>
                                            <p:cond delay="1338"/>
                                          </p:stCondLst>
                                        </p:cTn>
                                        <p:tgtEl>
                                          <p:spTgt spid="15"/>
                                        </p:tgtEl>
                                      </p:cBhvr>
                                      <p:to x="100000" y="100000"/>
                                    </p:animScale>
                                    <p:animScale>
                                      <p:cBhvr>
                                        <p:cTn id="35" dur="26">
                                          <p:stCondLst>
                                            <p:cond delay="1642"/>
                                          </p:stCondLst>
                                        </p:cTn>
                                        <p:tgtEl>
                                          <p:spTgt spid="15"/>
                                        </p:tgtEl>
                                      </p:cBhvr>
                                      <p:to x="100000" y="90000"/>
                                    </p:animScale>
                                    <p:animScale>
                                      <p:cBhvr>
                                        <p:cTn id="36" dur="166" decel="50000">
                                          <p:stCondLst>
                                            <p:cond delay="1668"/>
                                          </p:stCondLst>
                                        </p:cTn>
                                        <p:tgtEl>
                                          <p:spTgt spid="15"/>
                                        </p:tgtEl>
                                      </p:cBhvr>
                                      <p:to x="100000" y="100000"/>
                                    </p:animScale>
                                    <p:animScale>
                                      <p:cBhvr>
                                        <p:cTn id="37" dur="26">
                                          <p:stCondLst>
                                            <p:cond delay="1808"/>
                                          </p:stCondLst>
                                        </p:cTn>
                                        <p:tgtEl>
                                          <p:spTgt spid="15"/>
                                        </p:tgtEl>
                                      </p:cBhvr>
                                      <p:to x="100000" y="95000"/>
                                    </p:animScale>
                                    <p:animScale>
                                      <p:cBhvr>
                                        <p:cTn id="38" dur="166" decel="50000">
                                          <p:stCondLst>
                                            <p:cond delay="1834"/>
                                          </p:stCondLst>
                                        </p:cTn>
                                        <p:tgtEl>
                                          <p:spTgt spid="15"/>
                                        </p:tgtEl>
                                      </p:cBhvr>
                                      <p:to x="100000" y="100000"/>
                                    </p:animScale>
                                  </p:childTnLst>
                                </p:cTn>
                              </p:par>
                            </p:childTnLst>
                          </p:cTn>
                        </p:par>
                      </p:childTnLst>
                    </p:cTn>
                  </p:par>
                  <p:par>
                    <p:cTn id="39" fill="hold">
                      <p:stCondLst>
                        <p:cond delay="indefinite"/>
                      </p:stCondLst>
                      <p:childTnLst>
                        <p:par>
                          <p:cTn id="40" fill="hold">
                            <p:stCondLst>
                              <p:cond delay="0"/>
                            </p:stCondLst>
                            <p:childTnLst>
                              <p:par>
                                <p:cTn id="41" presetID="26" presetClass="entr" presetSubtype="0" fill="hold" grpId="0" nodeType="clickEffect">
                                  <p:stCondLst>
                                    <p:cond delay="0"/>
                                  </p:stCondLst>
                                  <p:childTnLst>
                                    <p:set>
                                      <p:cBhvr>
                                        <p:cTn id="42" dur="1" fill="hold">
                                          <p:stCondLst>
                                            <p:cond delay="0"/>
                                          </p:stCondLst>
                                        </p:cTn>
                                        <p:tgtEl>
                                          <p:spTgt spid="6"/>
                                        </p:tgtEl>
                                        <p:attrNameLst>
                                          <p:attrName>style.visibility</p:attrName>
                                        </p:attrNameLst>
                                      </p:cBhvr>
                                      <p:to>
                                        <p:strVal val="visible"/>
                                      </p:to>
                                    </p:set>
                                    <p:animEffect transition="in" filter="wipe(down)">
                                      <p:cBhvr>
                                        <p:cTn id="43" dur="580">
                                          <p:stCondLst>
                                            <p:cond delay="0"/>
                                          </p:stCondLst>
                                        </p:cTn>
                                        <p:tgtEl>
                                          <p:spTgt spid="6"/>
                                        </p:tgtEl>
                                      </p:cBhvr>
                                    </p:animEffect>
                                    <p:anim calcmode="lin" valueType="num">
                                      <p:cBhvr>
                                        <p:cTn id="44" dur="1822"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45" dur="664"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46" dur="664" tmFilter="0, 0; 0.125,0.2665; 0.25,0.4; 0.375,0.465; 0.5,0.5;  0.625,0.535; 0.75,0.6; 0.875,0.7335; 1,1">
                                          <p:stCondLst>
                                            <p:cond delay="664"/>
                                          </p:stCondLst>
                                        </p:cTn>
                                        <p:tgtEl>
                                          <p:spTgt spid="6"/>
                                        </p:tgtEl>
                                        <p:attrNameLst>
                                          <p:attrName>ppt_y</p:attrName>
                                        </p:attrNameLst>
                                      </p:cBhvr>
                                      <p:tavLst>
                                        <p:tav tm="0" fmla="#ppt_y-sin(pi*$)/9">
                                          <p:val>
                                            <p:fltVal val="0"/>
                                          </p:val>
                                        </p:tav>
                                        <p:tav tm="100000">
                                          <p:val>
                                            <p:fltVal val="1"/>
                                          </p:val>
                                        </p:tav>
                                      </p:tavLst>
                                    </p:anim>
                                    <p:anim calcmode="lin" valueType="num">
                                      <p:cBhvr>
                                        <p:cTn id="47" dur="332" tmFilter="0, 0; 0.125,0.2665; 0.25,0.4; 0.375,0.465; 0.5,0.5;  0.625,0.535; 0.75,0.6; 0.875,0.7335; 1,1">
                                          <p:stCondLst>
                                            <p:cond delay="1324"/>
                                          </p:stCondLst>
                                        </p:cTn>
                                        <p:tgtEl>
                                          <p:spTgt spid="6"/>
                                        </p:tgtEl>
                                        <p:attrNameLst>
                                          <p:attrName>ppt_y</p:attrName>
                                        </p:attrNameLst>
                                      </p:cBhvr>
                                      <p:tavLst>
                                        <p:tav tm="0" fmla="#ppt_y-sin(pi*$)/27">
                                          <p:val>
                                            <p:fltVal val="0"/>
                                          </p:val>
                                        </p:tav>
                                        <p:tav tm="100000">
                                          <p:val>
                                            <p:fltVal val="1"/>
                                          </p:val>
                                        </p:tav>
                                      </p:tavLst>
                                    </p:anim>
                                    <p:anim calcmode="lin" valueType="num">
                                      <p:cBhvr>
                                        <p:cTn id="48" dur="164" tmFilter="0, 0; 0.125,0.2665; 0.25,0.4; 0.375,0.465; 0.5,0.5;  0.625,0.535; 0.75,0.6; 0.875,0.7335; 1,1">
                                          <p:stCondLst>
                                            <p:cond delay="1656"/>
                                          </p:stCondLst>
                                        </p:cTn>
                                        <p:tgtEl>
                                          <p:spTgt spid="6"/>
                                        </p:tgtEl>
                                        <p:attrNameLst>
                                          <p:attrName>ppt_y</p:attrName>
                                        </p:attrNameLst>
                                      </p:cBhvr>
                                      <p:tavLst>
                                        <p:tav tm="0" fmla="#ppt_y-sin(pi*$)/81">
                                          <p:val>
                                            <p:fltVal val="0"/>
                                          </p:val>
                                        </p:tav>
                                        <p:tav tm="100000">
                                          <p:val>
                                            <p:fltVal val="1"/>
                                          </p:val>
                                        </p:tav>
                                      </p:tavLst>
                                    </p:anim>
                                    <p:animScale>
                                      <p:cBhvr>
                                        <p:cTn id="49" dur="26">
                                          <p:stCondLst>
                                            <p:cond delay="650"/>
                                          </p:stCondLst>
                                        </p:cTn>
                                        <p:tgtEl>
                                          <p:spTgt spid="6"/>
                                        </p:tgtEl>
                                      </p:cBhvr>
                                      <p:to x="100000" y="60000"/>
                                    </p:animScale>
                                    <p:animScale>
                                      <p:cBhvr>
                                        <p:cTn id="50" dur="166" decel="50000">
                                          <p:stCondLst>
                                            <p:cond delay="676"/>
                                          </p:stCondLst>
                                        </p:cTn>
                                        <p:tgtEl>
                                          <p:spTgt spid="6"/>
                                        </p:tgtEl>
                                      </p:cBhvr>
                                      <p:to x="100000" y="100000"/>
                                    </p:animScale>
                                    <p:animScale>
                                      <p:cBhvr>
                                        <p:cTn id="51" dur="26">
                                          <p:stCondLst>
                                            <p:cond delay="1312"/>
                                          </p:stCondLst>
                                        </p:cTn>
                                        <p:tgtEl>
                                          <p:spTgt spid="6"/>
                                        </p:tgtEl>
                                      </p:cBhvr>
                                      <p:to x="100000" y="80000"/>
                                    </p:animScale>
                                    <p:animScale>
                                      <p:cBhvr>
                                        <p:cTn id="52" dur="166" decel="50000">
                                          <p:stCondLst>
                                            <p:cond delay="1338"/>
                                          </p:stCondLst>
                                        </p:cTn>
                                        <p:tgtEl>
                                          <p:spTgt spid="6"/>
                                        </p:tgtEl>
                                      </p:cBhvr>
                                      <p:to x="100000" y="100000"/>
                                    </p:animScale>
                                    <p:animScale>
                                      <p:cBhvr>
                                        <p:cTn id="53" dur="26">
                                          <p:stCondLst>
                                            <p:cond delay="1642"/>
                                          </p:stCondLst>
                                        </p:cTn>
                                        <p:tgtEl>
                                          <p:spTgt spid="6"/>
                                        </p:tgtEl>
                                      </p:cBhvr>
                                      <p:to x="100000" y="90000"/>
                                    </p:animScale>
                                    <p:animScale>
                                      <p:cBhvr>
                                        <p:cTn id="54" dur="166" decel="50000">
                                          <p:stCondLst>
                                            <p:cond delay="1668"/>
                                          </p:stCondLst>
                                        </p:cTn>
                                        <p:tgtEl>
                                          <p:spTgt spid="6"/>
                                        </p:tgtEl>
                                      </p:cBhvr>
                                      <p:to x="100000" y="100000"/>
                                    </p:animScale>
                                    <p:animScale>
                                      <p:cBhvr>
                                        <p:cTn id="55" dur="26">
                                          <p:stCondLst>
                                            <p:cond delay="1808"/>
                                          </p:stCondLst>
                                        </p:cTn>
                                        <p:tgtEl>
                                          <p:spTgt spid="6"/>
                                        </p:tgtEl>
                                      </p:cBhvr>
                                      <p:to x="100000" y="95000"/>
                                    </p:animScale>
                                    <p:animScale>
                                      <p:cBhvr>
                                        <p:cTn id="56" dur="166" decel="50000">
                                          <p:stCondLst>
                                            <p:cond delay="1834"/>
                                          </p:stCondLst>
                                        </p:cTn>
                                        <p:tgtEl>
                                          <p:spTgt spid="6"/>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71" grpId="0" bldLvl="0" animBg="1"/>
      <p:bldP spid="15" grpId="0" bldLvl="0" animBg="1"/>
      <p:bldP spid="6" grpId="0" bldLvl="0" animBg="1"/>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6" name="文本框 5"/>
          <p:cNvSpPr txBox="1"/>
          <p:nvPr/>
        </p:nvSpPr>
        <p:spPr>
          <a:xfrm>
            <a:off x="356870" y="2337435"/>
            <a:ext cx="11802745" cy="1383665"/>
          </a:xfrm>
          <a:prstGeom prst="rect">
            <a:avLst/>
          </a:prstGeom>
          <a:noFill/>
        </p:spPr>
        <p:txBody>
          <a:bodyPr wrap="square">
            <a:spAutoFit/>
            <a:scene3d>
              <a:camera prst="orthographicFront"/>
              <a:lightRig rig="threePt" dir="t"/>
            </a:scene3d>
          </a:bodyPr>
          <a:lstStyle/>
          <a:p>
            <a:pPr eaLnBrk="0" fontAlgn="auto" hangingPunct="0">
              <a:spcBef>
                <a:spcPts val="0"/>
              </a:spcBef>
              <a:spcAft>
                <a:spcPts val="0"/>
              </a:spcAft>
              <a:defRPr/>
            </a:pPr>
            <a:r>
              <a:rPr lang="en-US" altLang="zh-CN" sz="2800" b="1" dirty="0">
                <a:solidFill>
                  <a:schemeClr val="accent1"/>
                </a:solidFill>
                <a:effectLst>
                  <a:outerShdw blurRad="38100" dist="25400" dir="5400000" algn="ctr" rotWithShape="0">
                    <a:srgbClr val="6E747A">
                      <a:alpha val="43000"/>
                    </a:srgbClr>
                  </a:outerShdw>
                </a:effectLst>
                <a:latin typeface="黑体" panose="02010609060101010101" charset="-122"/>
                <a:ea typeface="黑体" panose="02010609060101010101" charset="-122"/>
                <a:cs typeface="黑体" panose="02010609060101010101" charset="-122"/>
                <a:sym typeface="+mn-ea"/>
              </a:rPr>
              <a:t>    </a:t>
            </a:r>
            <a:r>
              <a:rPr lang="zh-CN" altLang="en-US" sz="2800" b="1" dirty="0">
                <a:solidFill>
                  <a:srgbClr val="FF0000"/>
                </a:solidFill>
                <a:effectLst/>
                <a:latin typeface="宋体" panose="02010600030101010101" pitchFamily="2" charset="-122"/>
                <a:ea typeface="宋体" panose="02010600030101010101" pitchFamily="2" charset="-122"/>
                <a:cs typeface="宋体" panose="02010600030101010101" pitchFamily="2" charset="-122"/>
                <a:sym typeface="+mn-ea"/>
              </a:rPr>
              <a:t>顺理成章</a:t>
            </a:r>
            <a:r>
              <a:rPr lang="zh-CN" altLang="en-US" sz="2800" b="1" dirty="0">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的情况说</a:t>
            </a:r>
            <a:r>
              <a:rPr sz="2800" b="1">
                <a:latin typeface="Arial" panose="020B0604020202020204" pitchFamily="34" charset="0"/>
                <a:ea typeface="宋体" panose="02010600030101010101" pitchFamily="2" charset="-122"/>
                <a:sym typeface="+mn-ea"/>
              </a:rPr>
              <a:t>“当然”</a:t>
            </a:r>
            <a:r>
              <a:rPr lang="zh-CN" altLang="en-US" sz="2800" b="1" dirty="0">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。表明</a:t>
            </a:r>
            <a:r>
              <a:rPr lang="zh-CN" altLang="en-US" sz="2800" b="1" dirty="0">
                <a:solidFill>
                  <a:srgbClr val="FF0000"/>
                </a:solidFill>
                <a:effectLst/>
                <a:latin typeface="宋体" panose="02010600030101010101" pitchFamily="2" charset="-122"/>
                <a:ea typeface="宋体" panose="02010600030101010101" pitchFamily="2" charset="-122"/>
                <a:cs typeface="宋体" panose="02010600030101010101" pitchFamily="2" charset="-122"/>
                <a:sym typeface="+mn-ea"/>
              </a:rPr>
              <a:t>作者一家之前帮助老王是诚心诚意的</a:t>
            </a:r>
            <a:r>
              <a:rPr lang="en-US" altLang="zh-CN" sz="2800" b="1">
                <a:uFillTx/>
                <a:ea typeface="SimSun-ExtB" panose="02010609060101010101" charset="-122"/>
                <a:cs typeface="+mj-cs"/>
                <a:sym typeface="宋体" panose="02010600030101010101" pitchFamily="2" charset="-122"/>
              </a:rPr>
              <a:t>,</a:t>
            </a:r>
            <a:r>
              <a:rPr lang="zh-CN" altLang="en-US" sz="2800" b="1" dirty="0">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并</a:t>
            </a:r>
            <a:r>
              <a:rPr lang="zh-CN" altLang="en-US" sz="2800" b="1" dirty="0">
                <a:solidFill>
                  <a:srgbClr val="FF0000"/>
                </a:solidFill>
                <a:effectLst/>
                <a:latin typeface="宋体" panose="02010600030101010101" pitchFamily="2" charset="-122"/>
                <a:ea typeface="宋体" panose="02010600030101010101" pitchFamily="2" charset="-122"/>
                <a:cs typeface="宋体" panose="02010600030101010101" pitchFamily="2" charset="-122"/>
                <a:sym typeface="+mn-ea"/>
              </a:rPr>
              <a:t>不要求老王回报</a:t>
            </a:r>
            <a:r>
              <a:rPr lang="zh-CN" altLang="en-US" sz="2800" b="1">
                <a:uFillTx/>
                <a:ea typeface="SimSun-ExtB" panose="02010609060101010101" charset="-122"/>
                <a:cs typeface="+mj-cs"/>
                <a:sym typeface="宋体" panose="02010600030101010101" pitchFamily="2" charset="-122"/>
              </a:rPr>
              <a:t>。</a:t>
            </a:r>
            <a:r>
              <a:rPr lang="zh-CN" altLang="en-US" sz="2800" b="1" dirty="0">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作者一家也很</a:t>
            </a:r>
            <a:r>
              <a:rPr lang="zh-CN" altLang="en-US" sz="2800" b="1" dirty="0">
                <a:solidFill>
                  <a:srgbClr val="FF0000"/>
                </a:solidFill>
                <a:effectLst/>
                <a:latin typeface="宋体" panose="02010600030101010101" pitchFamily="2" charset="-122"/>
                <a:ea typeface="宋体" panose="02010600030101010101" pitchFamily="2" charset="-122"/>
                <a:cs typeface="宋体" panose="02010600030101010101" pitchFamily="2" charset="-122"/>
                <a:sym typeface="+mn-ea"/>
              </a:rPr>
              <a:t>同情老王的贫苦生活</a:t>
            </a:r>
            <a:r>
              <a:rPr lang="en-US" altLang="zh-CN" sz="2800" b="1">
                <a:uFillTx/>
                <a:ea typeface="SimSun-ExtB" panose="02010609060101010101" charset="-122"/>
                <a:cs typeface="+mj-cs"/>
                <a:sym typeface="宋体" panose="02010600030101010101" pitchFamily="2" charset="-122"/>
              </a:rPr>
              <a:t>,</a:t>
            </a:r>
            <a:r>
              <a:rPr lang="zh-CN" altLang="en-US" sz="2800" b="1" dirty="0">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从来没有占便宜的念头。</a:t>
            </a:r>
            <a:endParaRPr lang="zh-CN" altLang="en-US" sz="2800" b="1" dirty="0">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92164" name="Text Box 4"/>
          <p:cNvSpPr txBox="1">
            <a:spLocks noChangeArrowheads="1"/>
          </p:cNvSpPr>
          <p:nvPr/>
        </p:nvSpPr>
        <p:spPr bwMode="auto">
          <a:xfrm>
            <a:off x="259715" y="730250"/>
            <a:ext cx="11997055" cy="39897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ts val="3800"/>
              </a:lnSpc>
            </a:pPr>
            <a:r>
              <a:rPr lang="en-US" altLang="zh-CN" sz="2800" b="1" dirty="0">
                <a:latin typeface="宋体" panose="02010600030101010101" pitchFamily="2" charset="-122"/>
              </a:rPr>
              <a:t>2.</a:t>
            </a:r>
            <a:r>
              <a:rPr sz="2800" b="1"/>
              <a:t> 联系上下文</a:t>
            </a:r>
            <a:r>
              <a:rPr lang="en-US" altLang="zh-CN" sz="2800" b="1">
                <a:uFillTx/>
                <a:ea typeface="SimSun-ExtB" panose="02010609060101010101" charset="-122"/>
                <a:cs typeface="+mj-cs"/>
                <a:sym typeface="宋体" panose="02010600030101010101" pitchFamily="2" charset="-122"/>
              </a:rPr>
              <a:t>,</a:t>
            </a:r>
            <a:r>
              <a:rPr lang="zh-CN" sz="2800" b="1"/>
              <a:t>揣摩</a:t>
            </a:r>
            <a:r>
              <a:rPr sz="2800" b="1"/>
              <a:t>句中加点词表情达意的效果。</a:t>
            </a:r>
            <a:endParaRPr sz="2800" b="1"/>
          </a:p>
          <a:p>
            <a:pPr eaLnBrk="1" hangingPunct="1">
              <a:lnSpc>
                <a:spcPts val="3800"/>
              </a:lnSpc>
            </a:pPr>
            <a:r>
              <a:rPr sz="2800" b="1"/>
              <a:t>①我们当然不要他减半收费。</a:t>
            </a:r>
            <a:endParaRPr sz="2800" b="1"/>
          </a:p>
          <a:p>
            <a:pPr eaLnBrk="1" hangingPunct="1">
              <a:lnSpc>
                <a:spcPts val="3800"/>
              </a:lnSpc>
            </a:pPr>
            <a:r>
              <a:rPr lang="zh-CN" altLang="zh-CN" sz="2800" b="1" dirty="0">
                <a:latin typeface="宋体" panose="02010600030101010101" pitchFamily="2" charset="-122"/>
                <a:cs typeface="宋体" panose="02010600030101010101" pitchFamily="2" charset="-122"/>
                <a:sym typeface="+mn-ea"/>
              </a:rPr>
              <a:t>(</a:t>
            </a:r>
            <a:r>
              <a:rPr sz="2800" b="1"/>
              <a:t>一般什么情况下说“当然”</a:t>
            </a:r>
            <a:r>
              <a:rPr lang="zh-CN" sz="2800" b="1"/>
              <a:t>？</a:t>
            </a:r>
            <a:r>
              <a:rPr sz="2800" b="1"/>
              <a:t>“当然”用在这里</a:t>
            </a:r>
            <a:r>
              <a:rPr lang="en-US" altLang="zh-CN" sz="2800" b="1">
                <a:uFillTx/>
                <a:ea typeface="SimSun-ExtB" panose="02010609060101010101" charset="-122"/>
                <a:cs typeface="+mj-cs"/>
                <a:sym typeface="宋体" panose="02010600030101010101" pitchFamily="2" charset="-122"/>
              </a:rPr>
              <a:t>,</a:t>
            </a:r>
            <a:r>
              <a:rPr sz="2800" b="1"/>
              <a:t>流露了“我们”什么样的心理？</a:t>
            </a:r>
            <a:r>
              <a:rPr lang="zh-CN" altLang="zh-CN" sz="2800" b="1" dirty="0">
                <a:uFillTx/>
                <a:latin typeface="宋体" panose="02010600030101010101" pitchFamily="2" charset="-122"/>
                <a:cs typeface="宋体" panose="02010600030101010101" pitchFamily="2" charset="-122"/>
                <a:sym typeface="+mn-ea"/>
              </a:rPr>
              <a:t>)</a:t>
            </a:r>
            <a:endParaRPr sz="2800" b="1"/>
          </a:p>
          <a:p>
            <a:pPr eaLnBrk="1" hangingPunct="1">
              <a:lnSpc>
                <a:spcPts val="3800"/>
              </a:lnSpc>
            </a:pPr>
            <a:endParaRPr sz="2800" b="1"/>
          </a:p>
          <a:p>
            <a:pPr eaLnBrk="1" hangingPunct="1">
              <a:lnSpc>
                <a:spcPts val="3800"/>
              </a:lnSpc>
            </a:pPr>
            <a:endParaRPr sz="2800" b="1"/>
          </a:p>
          <a:p>
            <a:pPr eaLnBrk="1" hangingPunct="1">
              <a:lnSpc>
                <a:spcPts val="3800"/>
              </a:lnSpc>
            </a:pPr>
            <a:endParaRPr sz="2800" b="1"/>
          </a:p>
          <a:p>
            <a:pPr eaLnBrk="1" hangingPunct="1">
              <a:lnSpc>
                <a:spcPts val="3800"/>
              </a:lnSpc>
            </a:pPr>
            <a:r>
              <a:rPr sz="2800" b="1"/>
              <a:t>②他从没看透我们是好欺负的主顾</a:t>
            </a:r>
            <a:r>
              <a:rPr lang="en-US" altLang="zh-CN" sz="2800" b="1">
                <a:uFillTx/>
                <a:ea typeface="SimSun-ExtB" panose="02010609060101010101" charset="-122"/>
                <a:cs typeface="+mj-cs"/>
                <a:sym typeface="宋体" panose="02010600030101010101" pitchFamily="2" charset="-122"/>
              </a:rPr>
              <a:t>,</a:t>
            </a:r>
            <a:r>
              <a:rPr sz="2800" b="1"/>
              <a:t>他大概压根儿没想到这点。</a:t>
            </a:r>
            <a:endParaRPr sz="2800" b="1"/>
          </a:p>
          <a:p>
            <a:pPr eaLnBrk="1" hangingPunct="1">
              <a:lnSpc>
                <a:spcPts val="3800"/>
              </a:lnSpc>
            </a:pPr>
            <a:r>
              <a:rPr lang="zh-CN" altLang="zh-CN" sz="2800" b="1" dirty="0">
                <a:latin typeface="宋体" panose="02010600030101010101" pitchFamily="2" charset="-122"/>
                <a:cs typeface="宋体" panose="02010600030101010101" pitchFamily="2" charset="-122"/>
                <a:sym typeface="+mn-ea"/>
              </a:rPr>
              <a:t>(</a:t>
            </a:r>
            <a:r>
              <a:rPr sz="2800" b="1"/>
              <a:t>“从”和“压根儿”强调的是什么？“大概”同“压根儿”是否矛盾？</a:t>
            </a:r>
            <a:r>
              <a:rPr lang="zh-CN" altLang="zh-CN" sz="2800" b="1" dirty="0">
                <a:uFillTx/>
                <a:latin typeface="宋体" panose="02010600030101010101" pitchFamily="2" charset="-122"/>
                <a:cs typeface="宋体" panose="02010600030101010101" pitchFamily="2" charset="-122"/>
                <a:sym typeface="+mn-ea"/>
              </a:rPr>
              <a:t>)</a:t>
            </a:r>
            <a:endParaRPr sz="2800" b="1"/>
          </a:p>
        </p:txBody>
      </p:sp>
      <p:sp>
        <p:nvSpPr>
          <p:cNvPr id="7" name="文本框 6"/>
          <p:cNvSpPr txBox="1"/>
          <p:nvPr/>
        </p:nvSpPr>
        <p:spPr>
          <a:xfrm>
            <a:off x="427990" y="4577715"/>
            <a:ext cx="11442065" cy="1630045"/>
          </a:xfrm>
          <a:prstGeom prst="rect">
            <a:avLst/>
          </a:prstGeom>
          <a:noFill/>
        </p:spPr>
        <p:txBody>
          <a:bodyPr wrap="square">
            <a:spAutoFit/>
            <a:scene3d>
              <a:camera prst="orthographicFront"/>
              <a:lightRig rig="threePt" dir="t"/>
            </a:scene3d>
          </a:bodyPr>
          <a:p>
            <a:pPr fontAlgn="auto">
              <a:spcBef>
                <a:spcPts val="0"/>
              </a:spcBef>
              <a:spcAft>
                <a:spcPts val="0"/>
              </a:spcAft>
              <a:defRPr/>
            </a:pPr>
            <a:r>
              <a:rPr lang="en-US" altLang="zh-CN" sz="3600" b="1" dirty="0">
                <a:solidFill>
                  <a:schemeClr val="accent1"/>
                </a:solidFill>
                <a:effectLst>
                  <a:outerShdw blurRad="38100" dist="25400" dir="5400000" algn="ctr" rotWithShape="0">
                    <a:srgbClr val="6E747A">
                      <a:alpha val="43000"/>
                    </a:srgbClr>
                  </a:outerShdw>
                </a:effectLst>
                <a:latin typeface="黑体" panose="02010609060101010101" charset="-122"/>
                <a:ea typeface="黑体" panose="02010609060101010101" charset="-122"/>
                <a:cs typeface="黑体" panose="02010609060101010101" charset="-122"/>
                <a:sym typeface="+mn-ea"/>
              </a:rPr>
              <a:t>   </a:t>
            </a:r>
            <a:r>
              <a:rPr lang="en-US" altLang="zh-CN" sz="2800" b="1" dirty="0">
                <a:solidFill>
                  <a:schemeClr val="tx1"/>
                </a:solidFill>
                <a:effectLst/>
                <a:latin typeface="Arial" panose="020B0604020202020204" pitchFamily="34" charset="0"/>
                <a:ea typeface="SimSun-ExtB" panose="02010609060101010101" charset="-122"/>
                <a:cs typeface="Arial" panose="020B0604020202020204" pitchFamily="34" charset="0"/>
                <a:sym typeface="+mn-ea"/>
              </a:rPr>
              <a:t>“</a:t>
            </a:r>
            <a:r>
              <a:rPr lang="zh-CN" altLang="en-US" sz="2800" b="1" dirty="0">
                <a:solidFill>
                  <a:schemeClr val="tx1"/>
                </a:solidFill>
                <a:effectLst/>
                <a:latin typeface="Arial" panose="020B0604020202020204" pitchFamily="34" charset="0"/>
                <a:ea typeface="SimSun-ExtB" panose="02010609060101010101" charset="-122"/>
                <a:cs typeface="Arial" panose="020B0604020202020204" pitchFamily="34" charset="0"/>
                <a:sym typeface="+mn-ea"/>
              </a:rPr>
              <a:t>从</a:t>
            </a:r>
            <a:r>
              <a:rPr lang="en-US" altLang="zh-CN" sz="2800" b="1" dirty="0">
                <a:solidFill>
                  <a:schemeClr val="tx1"/>
                </a:solidFill>
                <a:effectLst/>
                <a:latin typeface="Arial" panose="020B0604020202020204" pitchFamily="34" charset="0"/>
                <a:ea typeface="SimSun-ExtB" panose="02010609060101010101" charset="-122"/>
                <a:cs typeface="Arial" panose="020B0604020202020204" pitchFamily="34" charset="0"/>
                <a:sym typeface="+mn-ea"/>
              </a:rPr>
              <a:t>”</a:t>
            </a:r>
            <a:r>
              <a:rPr lang="zh-CN" altLang="en-US" sz="2800" b="1" dirty="0">
                <a:solidFill>
                  <a:srgbClr val="FF0000"/>
                </a:solidFill>
                <a:effectLst/>
                <a:latin typeface="Arial" panose="020B0604020202020204" pitchFamily="34" charset="0"/>
                <a:ea typeface="SimSun-ExtB" panose="02010609060101010101" charset="-122"/>
                <a:cs typeface="Arial" panose="020B0604020202020204" pitchFamily="34" charset="0"/>
                <a:sym typeface="+mn-ea"/>
              </a:rPr>
              <a:t>强调以前从未发生过</a:t>
            </a:r>
            <a:r>
              <a:rPr lang="en-US" altLang="zh-CN" sz="2800" b="1">
                <a:uFillTx/>
                <a:ea typeface="SimSun-ExtB" panose="02010609060101010101" charset="-122"/>
                <a:cs typeface="+mj-cs"/>
                <a:sym typeface="宋体" panose="02010600030101010101" pitchFamily="2" charset="-122"/>
              </a:rPr>
              <a:t>,</a:t>
            </a:r>
            <a:r>
              <a:rPr lang="zh-CN" altLang="en-US" sz="2800" b="1" dirty="0">
                <a:solidFill>
                  <a:schemeClr val="tx1"/>
                </a:solidFill>
                <a:effectLst/>
                <a:latin typeface="Arial" panose="020B0604020202020204" pitchFamily="34" charset="0"/>
                <a:ea typeface="SimSun-ExtB" panose="02010609060101010101" charset="-122"/>
                <a:cs typeface="Arial" panose="020B0604020202020204" pitchFamily="34" charset="0"/>
                <a:sym typeface="+mn-ea"/>
              </a:rPr>
              <a:t>“压根儿”</a:t>
            </a:r>
            <a:r>
              <a:rPr lang="zh-CN" altLang="en-US" sz="2800" b="1" dirty="0">
                <a:solidFill>
                  <a:srgbClr val="FF0000"/>
                </a:solidFill>
                <a:effectLst/>
                <a:latin typeface="Arial" panose="020B0604020202020204" pitchFamily="34" charset="0"/>
                <a:ea typeface="SimSun-ExtB" panose="02010609060101010101" charset="-122"/>
                <a:cs typeface="Arial" panose="020B0604020202020204" pitchFamily="34" charset="0"/>
                <a:sym typeface="+mn-ea"/>
              </a:rPr>
              <a:t>强调一点儿也没有过</a:t>
            </a:r>
            <a:r>
              <a:rPr lang="en-US" altLang="zh-CN" sz="2800" b="1">
                <a:uFillTx/>
                <a:ea typeface="SimSun-ExtB" panose="02010609060101010101" charset="-122"/>
                <a:cs typeface="+mj-cs"/>
                <a:sym typeface="宋体" panose="02010600030101010101" pitchFamily="2" charset="-122"/>
              </a:rPr>
              <a:t>,</a:t>
            </a:r>
            <a:r>
              <a:rPr lang="zh-CN" altLang="en-US" sz="2800" b="1" dirty="0">
                <a:solidFill>
                  <a:schemeClr val="tx1"/>
                </a:solidFill>
                <a:effectLst/>
                <a:latin typeface="Arial" panose="020B0604020202020204" pitchFamily="34" charset="0"/>
                <a:ea typeface="SimSun-ExtB" panose="02010609060101010101" charset="-122"/>
                <a:cs typeface="Arial" panose="020B0604020202020204" pitchFamily="34" charset="0"/>
                <a:sym typeface="+mn-ea"/>
              </a:rPr>
              <a:t>“大概”</a:t>
            </a:r>
            <a:r>
              <a:rPr lang="zh-CN" altLang="en-US" sz="2800" b="1" dirty="0">
                <a:solidFill>
                  <a:srgbClr val="FF0000"/>
                </a:solidFill>
                <a:effectLst/>
                <a:latin typeface="Arial" panose="020B0604020202020204" pitchFamily="34" charset="0"/>
                <a:ea typeface="SimSun-ExtB" panose="02010609060101010101" charset="-122"/>
                <a:cs typeface="Arial" panose="020B0604020202020204" pitchFamily="34" charset="0"/>
                <a:sym typeface="+mn-ea"/>
              </a:rPr>
              <a:t>表明这是作者的推测</a:t>
            </a:r>
            <a:r>
              <a:rPr lang="en-US" altLang="zh-CN" sz="2800" b="1">
                <a:uFillTx/>
                <a:ea typeface="SimSun-ExtB" panose="02010609060101010101" charset="-122"/>
                <a:cs typeface="+mj-cs"/>
                <a:sym typeface="宋体" panose="02010600030101010101" pitchFamily="2" charset="-122"/>
              </a:rPr>
              <a:t>,</a:t>
            </a:r>
            <a:r>
              <a:rPr lang="zh-CN" altLang="en-US" sz="2800" b="1" dirty="0">
                <a:solidFill>
                  <a:schemeClr val="tx1"/>
                </a:solidFill>
                <a:effectLst/>
                <a:latin typeface="Arial" panose="020B0604020202020204" pitchFamily="34" charset="0"/>
                <a:ea typeface="SimSun-ExtB" panose="02010609060101010101" charset="-122"/>
                <a:cs typeface="Arial" panose="020B0604020202020204" pitchFamily="34" charset="0"/>
                <a:sym typeface="+mn-ea"/>
              </a:rPr>
              <a:t>而“压根儿” </a:t>
            </a:r>
            <a:r>
              <a:rPr lang="zh-CN" altLang="en-US" sz="2800" b="1" dirty="0">
                <a:solidFill>
                  <a:srgbClr val="FF0000"/>
                </a:solidFill>
                <a:effectLst/>
                <a:latin typeface="Arial" panose="020B0604020202020204" pitchFamily="34" charset="0"/>
                <a:ea typeface="SimSun-ExtB" panose="02010609060101010101" charset="-122"/>
                <a:cs typeface="Arial" panose="020B0604020202020204" pitchFamily="34" charset="0"/>
                <a:sym typeface="+mn-ea"/>
              </a:rPr>
              <a:t>表明作者坚信老王的诚实和善良</a:t>
            </a:r>
            <a:r>
              <a:rPr lang="en-US" altLang="zh-CN" sz="2800" b="1">
                <a:uFillTx/>
                <a:ea typeface="SimSun-ExtB" panose="02010609060101010101" charset="-122"/>
                <a:cs typeface="+mj-cs"/>
                <a:sym typeface="宋体" panose="02010600030101010101" pitchFamily="2" charset="-122"/>
              </a:rPr>
              <a:t>,</a:t>
            </a:r>
            <a:r>
              <a:rPr lang="zh-CN" altLang="en-US" sz="2800" b="1" dirty="0">
                <a:solidFill>
                  <a:schemeClr val="tx1"/>
                </a:solidFill>
                <a:effectLst/>
                <a:latin typeface="Arial" panose="020B0604020202020204" pitchFamily="34" charset="0"/>
                <a:ea typeface="SimSun-ExtB" panose="02010609060101010101" charset="-122"/>
                <a:cs typeface="Arial" panose="020B0604020202020204" pitchFamily="34" charset="0"/>
                <a:sym typeface="+mn-ea"/>
              </a:rPr>
              <a:t>他绝不会有欺负主顾的念头</a:t>
            </a:r>
            <a:r>
              <a:rPr lang="zh-CN" altLang="en-US" sz="3600" b="1" dirty="0">
                <a:solidFill>
                  <a:schemeClr val="tx1"/>
                </a:solidFill>
                <a:effectLst/>
                <a:latin typeface="Arial" panose="020B0604020202020204" pitchFamily="34" charset="0"/>
                <a:ea typeface="SimSun-ExtB" panose="02010609060101010101" charset="-122"/>
                <a:cs typeface="Arial" panose="020B0604020202020204" pitchFamily="34" charset="0"/>
                <a:sym typeface="+mn-ea"/>
              </a:rPr>
              <a:t>。</a:t>
            </a:r>
            <a:endParaRPr lang="zh-CN" altLang="en-US" sz="3600" b="1" dirty="0">
              <a:solidFill>
                <a:schemeClr val="tx1"/>
              </a:solidFill>
              <a:effectLst/>
              <a:latin typeface="Arial" panose="020B0604020202020204" pitchFamily="34" charset="0"/>
              <a:ea typeface="SimSun-ExtB" panose="02010609060101010101" charset="-122"/>
              <a:cs typeface="Arial" panose="020B0604020202020204" pitchFamily="34" charset="0"/>
              <a:sym typeface="+mn-ea"/>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92164" name="Text Box 4"/>
          <p:cNvSpPr txBox="1">
            <a:spLocks noChangeArrowheads="1"/>
          </p:cNvSpPr>
          <p:nvPr/>
        </p:nvSpPr>
        <p:spPr bwMode="auto">
          <a:xfrm>
            <a:off x="97155" y="1807210"/>
            <a:ext cx="11997055" cy="1065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ts val="3800"/>
              </a:lnSpc>
            </a:pPr>
            <a:r>
              <a:rPr sz="2800" b="1"/>
              <a:t>③我也赶忙解释</a:t>
            </a:r>
            <a:r>
              <a:rPr lang="zh-CN" sz="2800" b="1"/>
              <a:t>：</a:t>
            </a:r>
            <a:r>
              <a:rPr sz="2800" b="1"/>
              <a:t>“我知道</a:t>
            </a:r>
            <a:r>
              <a:rPr lang="en-US" altLang="zh-CN" sz="2800" b="1">
                <a:uFillTx/>
                <a:ea typeface="SimSun-ExtB" panose="02010609060101010101" charset="-122"/>
                <a:cs typeface="+mj-cs"/>
                <a:sym typeface="宋体" panose="02010600030101010101" pitchFamily="2" charset="-122"/>
              </a:rPr>
              <a:t>,</a:t>
            </a:r>
            <a:r>
              <a:rPr sz="2800" b="1"/>
              <a:t>我知道</a:t>
            </a:r>
            <a:r>
              <a:rPr lang="en-US" sz="2800" b="1"/>
              <a:t>——</a:t>
            </a:r>
            <a:r>
              <a:rPr sz="2800" b="1"/>
              <a:t>不过你既然来了</a:t>
            </a:r>
            <a:r>
              <a:rPr lang="en-US" altLang="zh-CN" sz="2800" b="1">
                <a:uFillTx/>
                <a:ea typeface="SimSun-ExtB" panose="02010609060101010101" charset="-122"/>
                <a:cs typeface="+mj-cs"/>
                <a:sym typeface="宋体" panose="02010600030101010101" pitchFamily="2" charset="-122"/>
              </a:rPr>
              <a:t>,</a:t>
            </a:r>
            <a:r>
              <a:rPr sz="2800" b="1"/>
              <a:t>就免得托人捎了。”</a:t>
            </a:r>
            <a:endParaRPr sz="2800" b="1"/>
          </a:p>
          <a:p>
            <a:pPr eaLnBrk="1" hangingPunct="1">
              <a:lnSpc>
                <a:spcPts val="3800"/>
              </a:lnSpc>
            </a:pPr>
            <a:r>
              <a:rPr lang="zh-CN" altLang="zh-CN" sz="2800" b="1" dirty="0">
                <a:latin typeface="宋体" panose="02010600030101010101" pitchFamily="2" charset="-122"/>
                <a:cs typeface="宋体" panose="02010600030101010101" pitchFamily="2" charset="-122"/>
                <a:sym typeface="+mn-ea"/>
              </a:rPr>
              <a:t>(</a:t>
            </a:r>
            <a:r>
              <a:rPr sz="2800" b="1"/>
              <a:t>“我”为什么这么说？</a:t>
            </a:r>
            <a:r>
              <a:rPr lang="zh-CN" altLang="zh-CN" sz="2800" b="1" dirty="0">
                <a:uFillTx/>
                <a:latin typeface="宋体" panose="02010600030101010101" pitchFamily="2" charset="-122"/>
                <a:cs typeface="宋体" panose="02010600030101010101" pitchFamily="2" charset="-122"/>
                <a:sym typeface="+mn-ea"/>
              </a:rPr>
              <a:t>)</a:t>
            </a:r>
            <a:endParaRPr sz="2800" b="1"/>
          </a:p>
        </p:txBody>
      </p:sp>
      <p:sp>
        <p:nvSpPr>
          <p:cNvPr id="5" name="文本框 4"/>
          <p:cNvSpPr txBox="1"/>
          <p:nvPr/>
        </p:nvSpPr>
        <p:spPr>
          <a:xfrm>
            <a:off x="193040" y="2872740"/>
            <a:ext cx="11417935" cy="1506855"/>
          </a:xfrm>
          <a:prstGeom prst="rect">
            <a:avLst/>
          </a:prstGeom>
          <a:noFill/>
        </p:spPr>
        <p:txBody>
          <a:bodyPr wrap="square">
            <a:spAutoFit/>
            <a:scene3d>
              <a:camera prst="orthographicFront"/>
              <a:lightRig rig="threePt" dir="t"/>
            </a:scene3d>
          </a:bodyPr>
          <a:p>
            <a:pPr eaLnBrk="0" fontAlgn="auto" hangingPunct="0">
              <a:spcBef>
                <a:spcPts val="0"/>
              </a:spcBef>
              <a:spcAft>
                <a:spcPts val="0"/>
              </a:spcAft>
              <a:defRPr/>
            </a:pPr>
            <a:r>
              <a:rPr lang="zh-CN" altLang="en-US" sz="3600" b="1" dirty="0">
                <a:solidFill>
                  <a:schemeClr val="accent1"/>
                </a:solidFill>
                <a:effectLst>
                  <a:outerShdw blurRad="38100" dist="25400" dir="5400000" algn="ctr" rotWithShape="0">
                    <a:srgbClr val="6E747A">
                      <a:alpha val="43000"/>
                    </a:srgbClr>
                  </a:outerShdw>
                </a:effectLst>
                <a:latin typeface="黑体" panose="02010609060101010101" charset="-122"/>
                <a:ea typeface="黑体" panose="02010609060101010101" charset="-122"/>
                <a:cs typeface="黑体" panose="02010609060101010101" charset="-122"/>
                <a:sym typeface="+mn-ea"/>
              </a:rPr>
              <a:t>   </a:t>
            </a:r>
            <a:r>
              <a:rPr lang="zh-CN" altLang="en-US" sz="2800" b="1" dirty="0">
                <a:solidFill>
                  <a:schemeClr val="tx1"/>
                </a:solidFill>
                <a:effectLst/>
                <a:latin typeface="Arial" panose="020B0604020202020204" pitchFamily="34" charset="0"/>
                <a:ea typeface="SimSun-ExtB" panose="02010609060101010101" charset="-122"/>
                <a:cs typeface="Arial" panose="020B0604020202020204" pitchFamily="34" charset="0"/>
                <a:sym typeface="+mn-ea"/>
              </a:rPr>
              <a:t>“我知道”重复两次</a:t>
            </a:r>
            <a:r>
              <a:rPr lang="en-US" altLang="zh-CN" sz="2800" b="1">
                <a:uFillTx/>
                <a:ea typeface="SimSun-ExtB" panose="02010609060101010101" charset="-122"/>
                <a:cs typeface="+mj-cs"/>
                <a:sym typeface="宋体" panose="02010600030101010101" pitchFamily="2" charset="-122"/>
              </a:rPr>
              <a:t>,</a:t>
            </a:r>
            <a:r>
              <a:rPr lang="zh-CN" altLang="en-US" sz="2800" b="1" dirty="0">
                <a:solidFill>
                  <a:srgbClr val="FF0000"/>
                </a:solidFill>
                <a:effectLst/>
                <a:latin typeface="Arial" panose="020B0604020202020204" pitchFamily="34" charset="0"/>
                <a:ea typeface="SimSun-ExtB" panose="02010609060101010101" charset="-122"/>
                <a:cs typeface="Arial" panose="020B0604020202020204" pitchFamily="34" charset="0"/>
                <a:sym typeface="+mn-ea"/>
              </a:rPr>
              <a:t>表示作者对老王的尊重</a:t>
            </a:r>
            <a:r>
              <a:rPr lang="en-US" altLang="zh-CN" sz="2800" b="1">
                <a:uFillTx/>
                <a:ea typeface="SimSun-ExtB" panose="02010609060101010101" charset="-122"/>
                <a:cs typeface="+mj-cs"/>
                <a:sym typeface="宋体" panose="02010600030101010101" pitchFamily="2" charset="-122"/>
              </a:rPr>
              <a:t>,</a:t>
            </a:r>
            <a:r>
              <a:rPr lang="zh-CN" altLang="en-US" sz="2800" b="1" dirty="0">
                <a:solidFill>
                  <a:schemeClr val="tx1"/>
                </a:solidFill>
                <a:effectLst/>
                <a:latin typeface="Arial" panose="020B0604020202020204" pitchFamily="34" charset="0"/>
                <a:ea typeface="SimSun-ExtB" panose="02010609060101010101" charset="-122"/>
                <a:cs typeface="Arial" panose="020B0604020202020204" pitchFamily="34" charset="0"/>
                <a:sym typeface="+mn-ea"/>
              </a:rPr>
              <a:t>因为老王强调“我不是要钱”。“不过</a:t>
            </a:r>
            <a:r>
              <a:rPr lang="en-US" altLang="zh-CN" sz="2800" b="1" dirty="0">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b="1" dirty="0">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既然</a:t>
            </a:r>
            <a:r>
              <a:rPr lang="en-US" altLang="zh-CN" sz="2800" b="1" dirty="0">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b="1" dirty="0">
                <a:solidFill>
                  <a:schemeClr val="tx1"/>
                </a:solidFill>
                <a:effectLst/>
                <a:latin typeface="Arial" panose="020B0604020202020204" pitchFamily="34" charset="0"/>
                <a:ea typeface="SimSun-ExtB" panose="02010609060101010101" charset="-122"/>
                <a:cs typeface="Arial" panose="020B0604020202020204" pitchFamily="34" charset="0"/>
                <a:sym typeface="+mn-ea"/>
              </a:rPr>
              <a:t>就”的句式</a:t>
            </a:r>
            <a:r>
              <a:rPr lang="en-US" altLang="zh-CN" sz="2800" b="1">
                <a:uFillTx/>
                <a:ea typeface="SimSun-ExtB" panose="02010609060101010101" charset="-122"/>
                <a:cs typeface="+mj-cs"/>
                <a:sym typeface="宋体" panose="02010600030101010101" pitchFamily="2" charset="-122"/>
              </a:rPr>
              <a:t>,</a:t>
            </a:r>
            <a:r>
              <a:rPr lang="zh-CN" altLang="en-US" sz="2800" b="1" dirty="0">
                <a:solidFill>
                  <a:srgbClr val="FF0000"/>
                </a:solidFill>
                <a:effectLst/>
                <a:latin typeface="Arial" panose="020B0604020202020204" pitchFamily="34" charset="0"/>
                <a:ea typeface="SimSun-ExtB" panose="02010609060101010101" charset="-122"/>
                <a:cs typeface="Arial" panose="020B0604020202020204" pitchFamily="34" charset="0"/>
                <a:sym typeface="+mn-ea"/>
              </a:rPr>
              <a:t>强化了委婉的语气</a:t>
            </a:r>
            <a:r>
              <a:rPr lang="en-US" altLang="zh-CN" sz="2800" b="1">
                <a:uFillTx/>
                <a:ea typeface="SimSun-ExtB" panose="02010609060101010101" charset="-122"/>
                <a:cs typeface="+mj-cs"/>
                <a:sym typeface="宋体" panose="02010600030101010101" pitchFamily="2" charset="-122"/>
              </a:rPr>
              <a:t>,</a:t>
            </a:r>
            <a:r>
              <a:rPr lang="zh-CN" altLang="en-US" sz="2800" b="1" dirty="0">
                <a:solidFill>
                  <a:schemeClr val="tx1"/>
                </a:solidFill>
                <a:effectLst/>
                <a:latin typeface="Arial" panose="020B0604020202020204" pitchFamily="34" charset="0"/>
                <a:ea typeface="SimSun-ExtB" panose="02010609060101010101" charset="-122"/>
                <a:cs typeface="Arial" panose="020B0604020202020204" pitchFamily="34" charset="0"/>
                <a:sym typeface="+mn-ea"/>
              </a:rPr>
              <a:t>表明作者怕老王不好意思收钱</a:t>
            </a:r>
            <a:r>
              <a:rPr lang="en-US" altLang="zh-CN" sz="2800" b="1">
                <a:uFillTx/>
                <a:ea typeface="SimSun-ExtB" panose="02010609060101010101" charset="-122"/>
                <a:cs typeface="+mj-cs"/>
                <a:sym typeface="宋体" panose="02010600030101010101" pitchFamily="2" charset="-122"/>
              </a:rPr>
              <a:t>,</a:t>
            </a:r>
            <a:r>
              <a:rPr lang="zh-CN" altLang="en-US" sz="2800" b="1" dirty="0">
                <a:solidFill>
                  <a:schemeClr val="tx1"/>
                </a:solidFill>
                <a:effectLst/>
                <a:latin typeface="Arial" panose="020B0604020202020204" pitchFamily="34" charset="0"/>
                <a:ea typeface="SimSun-ExtB" panose="02010609060101010101" charset="-122"/>
                <a:cs typeface="Arial" panose="020B0604020202020204" pitchFamily="34" charset="0"/>
                <a:sym typeface="+mn-ea"/>
              </a:rPr>
              <a:t>以此方式让老王体面地收钱。</a:t>
            </a:r>
            <a:endParaRPr lang="zh-CN" altLang="en-US" sz="2800" b="1" dirty="0">
              <a:solidFill>
                <a:schemeClr val="tx1"/>
              </a:solidFill>
              <a:effectLst/>
              <a:latin typeface="Arial" panose="020B0604020202020204" pitchFamily="34" charset="0"/>
              <a:ea typeface="SimSun-ExtB" panose="02010609060101010101" charset="-122"/>
              <a:cs typeface="Arial" panose="020B0604020202020204" pitchFamily="34" charset="0"/>
              <a:sym typeface="+mn-ea"/>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grpSp>
        <p:nvGrpSpPr>
          <p:cNvPr id="7" name="组合 6"/>
          <p:cNvGrpSpPr/>
          <p:nvPr/>
        </p:nvGrpSpPr>
        <p:grpSpPr>
          <a:xfrm>
            <a:off x="908682" y="478229"/>
            <a:ext cx="2792615" cy="713740"/>
            <a:chOff x="2371" y="690"/>
            <a:chExt cx="3471" cy="1124"/>
          </a:xfrm>
        </p:grpSpPr>
        <p:sp>
          <p:nvSpPr>
            <p:cNvPr id="8" name="MH_Entry_1"/>
            <p:cNvSpPr>
              <a:spLocks noChangeArrowheads="1"/>
            </p:cNvSpPr>
            <p:nvPr/>
          </p:nvSpPr>
          <p:spPr bwMode="auto">
            <a:xfrm flipH="1">
              <a:off x="2371" y="690"/>
              <a:ext cx="3471" cy="1124"/>
            </a:xfrm>
            <a:prstGeom prst="roundRect">
              <a:avLst>
                <a:gd name="adj" fmla="val 16667"/>
              </a:avLst>
            </a:prstGeom>
            <a:solidFill>
              <a:srgbClr val="DF2938"/>
            </a:solidFill>
            <a:ln>
              <a:noFill/>
            </a:ln>
            <a:extLst>
              <a:ext uri="{91240B29-F687-4F45-9708-019B960494DF}">
                <a14:hiddenLine xmlns:a14="http://schemas.microsoft.com/office/drawing/2010/main" w="12700">
                  <a:solidFill>
                    <a:srgbClr val="000000"/>
                  </a:solidFill>
                  <a:bevel/>
                </a14:hiddenLine>
              </a:ext>
            </a:extLst>
          </p:spPr>
          <p:txBody>
            <a:bodyPr lIns="94531" tIns="47265" rIns="94531" bIns="4726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eaLnBrk="1" hangingPunct="1">
                <a:buFont typeface="Arial" panose="020B0604020202020204" pitchFamily="34" charset="0"/>
                <a:buNone/>
              </a:pPr>
              <a:endParaRPr lang="zh-CN" altLang="en-US" sz="2900">
                <a:sym typeface="Calibri" panose="020F0502020204030204" pitchFamily="34" charset="0"/>
              </a:endParaRPr>
            </a:p>
          </p:txBody>
        </p:sp>
        <p:sp>
          <p:nvSpPr>
            <p:cNvPr id="9" name="TextBox 18"/>
            <p:cNvSpPr txBox="1"/>
            <p:nvPr/>
          </p:nvSpPr>
          <p:spPr>
            <a:xfrm>
              <a:off x="2644" y="741"/>
              <a:ext cx="2895" cy="923"/>
            </a:xfrm>
            <a:prstGeom prst="rect">
              <a:avLst/>
            </a:prstGeom>
            <a:noFill/>
          </p:spPr>
          <p:txBody>
            <a:bodyPr wrap="square" lIns="94531" tIns="47265" rIns="94531" bIns="47265"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sz="3200" b="1" dirty="0">
                  <a:solidFill>
                    <a:schemeClr val="bg1"/>
                  </a:solidFill>
                  <a:latin typeface="思源宋体 CN SemiBold" panose="02020600000000000000" charset="-122"/>
                  <a:ea typeface="思源宋体 CN SemiBold" panose="02020600000000000000" charset="-122"/>
                </a:rPr>
                <a:t>拓展延伸</a:t>
              </a:r>
              <a:endParaRPr lang="zh-CN" altLang="en-US" sz="3200" b="1" dirty="0">
                <a:solidFill>
                  <a:schemeClr val="bg1"/>
                </a:solidFill>
                <a:latin typeface="思源宋体 CN SemiBold" panose="02020600000000000000" charset="-122"/>
                <a:ea typeface="思源宋体 CN SemiBold" panose="02020600000000000000" charset="-122"/>
              </a:endParaRPr>
            </a:p>
          </p:txBody>
        </p:sp>
      </p:grpSp>
      <p:sp>
        <p:nvSpPr>
          <p:cNvPr id="2" name="文本框 1"/>
          <p:cNvSpPr txBox="1"/>
          <p:nvPr/>
        </p:nvSpPr>
        <p:spPr>
          <a:xfrm>
            <a:off x="687705" y="1305560"/>
            <a:ext cx="10753090" cy="3538220"/>
          </a:xfrm>
          <a:prstGeom prst="rect">
            <a:avLst/>
          </a:prstGeom>
          <a:noFill/>
        </p:spPr>
        <p:txBody>
          <a:bodyPr wrap="square" rtlCol="0" anchor="t">
            <a:spAutoFit/>
          </a:bodyPr>
          <a:p>
            <a:r>
              <a:rPr lang="en-US" altLang="zh-CN" sz="2800" b="1">
                <a:latin typeface="宋体" panose="02010600030101010101" pitchFamily="2" charset="-122"/>
                <a:ea typeface="宋体" panose="02010600030101010101" pitchFamily="2" charset="-122"/>
                <a:cs typeface="宋体" panose="02010600030101010101" pitchFamily="2" charset="-122"/>
              </a:rPr>
              <a:t>    </a:t>
            </a:r>
            <a:r>
              <a:rPr lang="zh-CN" altLang="en-US" sz="2800" b="1">
                <a:latin typeface="宋体" panose="02010600030101010101" pitchFamily="2" charset="-122"/>
                <a:ea typeface="宋体" panose="02010600030101010101" pitchFamily="2" charset="-122"/>
                <a:cs typeface="宋体" panose="02010600030101010101" pitchFamily="2" charset="-122"/>
              </a:rPr>
              <a:t>有人评价杨绛与丈夫钱钟书还有女儿钱瑗所构成的</a:t>
            </a:r>
            <a:r>
              <a:rPr lang="zh-CN" altLang="en-US" sz="2800" b="1">
                <a:uFillTx/>
                <a:latin typeface="Arial" panose="020B0604020202020204" pitchFamily="34" charset="0"/>
                <a:ea typeface="SimSun-ExtB" panose="02010609060101010101" charset="-122"/>
                <a:cs typeface="Arial" panose="020B0604020202020204" pitchFamily="34" charset="0"/>
                <a:sym typeface="+mn-ea"/>
              </a:rPr>
              <a:t>“</a:t>
            </a:r>
            <a:r>
              <a:rPr lang="zh-CN" altLang="en-US" sz="2800" b="1">
                <a:latin typeface="宋体" panose="02010600030101010101" pitchFamily="2" charset="-122"/>
                <a:ea typeface="宋体" panose="02010600030101010101" pitchFamily="2" charset="-122"/>
                <a:cs typeface="宋体" panose="02010600030101010101" pitchFamily="2" charset="-122"/>
              </a:rPr>
              <a:t>我们仨</a:t>
            </a:r>
            <a:r>
              <a:rPr lang="zh-CN" altLang="en-US" sz="2800" b="1">
                <a:uFillTx/>
                <a:latin typeface="Arial" panose="020B0604020202020204" pitchFamily="34" charset="0"/>
                <a:ea typeface="SimSun-ExtB" panose="02010609060101010101" charset="-122"/>
                <a:cs typeface="Arial" panose="020B0604020202020204" pitchFamily="34" charset="0"/>
                <a:sym typeface="+mn-ea"/>
              </a:rPr>
              <a:t>”</a:t>
            </a:r>
            <a:r>
              <a:rPr lang="zh-CN" altLang="en-US" sz="2800" b="1">
                <a:latin typeface="宋体" panose="02010600030101010101" pitchFamily="2" charset="-122"/>
                <a:ea typeface="宋体" panose="02010600030101010101" pitchFamily="2" charset="-122"/>
                <a:cs typeface="宋体" panose="02010600030101010101" pitchFamily="2" charset="-122"/>
              </a:rPr>
              <a:t>是</a:t>
            </a:r>
            <a:r>
              <a:rPr lang="zh-CN" altLang="en-US" sz="2800" b="1">
                <a:solidFill>
                  <a:schemeClr val="tx1"/>
                </a:solidFill>
                <a:uFillTx/>
                <a:latin typeface="Arial" panose="020B0604020202020204" pitchFamily="34" charset="0"/>
                <a:ea typeface="SimSun-ExtB" panose="02010609060101010101" charset="-122"/>
                <a:cs typeface="Arial" panose="020B0604020202020204" pitchFamily="34" charset="0"/>
              </a:rPr>
              <a:t>“一个单纯温馨的学者家庭”</a:t>
            </a:r>
            <a:r>
              <a:rPr lang="zh-CN" altLang="en-US" sz="2800" b="1">
                <a:latin typeface="宋体" panose="02010600030101010101" pitchFamily="2" charset="-122"/>
                <a:ea typeface="宋体" panose="02010600030101010101" pitchFamily="2" charset="-122"/>
                <a:cs typeface="宋体" panose="02010600030101010101" pitchFamily="2" charset="-122"/>
              </a:rPr>
              <a:t>。请熟读课文</a:t>
            </a:r>
            <a:r>
              <a:rPr lang="en-US" altLang="zh-CN" sz="2800" b="1">
                <a:uFillTx/>
                <a:ea typeface="SimSun-ExtB" panose="02010609060101010101" charset="-122"/>
                <a:cs typeface="+mj-cs"/>
                <a:sym typeface="宋体" panose="02010600030101010101" pitchFamily="2" charset="-122"/>
              </a:rPr>
              <a:t>,</a:t>
            </a:r>
            <a:r>
              <a:rPr lang="zh-CN" altLang="en-US" sz="2800" b="1">
                <a:latin typeface="宋体" panose="02010600030101010101" pitchFamily="2" charset="-122"/>
                <a:ea typeface="宋体" panose="02010600030101010101" pitchFamily="2" charset="-122"/>
                <a:cs typeface="宋体" panose="02010600030101010101" pitchFamily="2" charset="-122"/>
              </a:rPr>
              <a:t>结合下列材料</a:t>
            </a:r>
            <a:r>
              <a:rPr lang="en-US" altLang="zh-CN" sz="2800" b="1">
                <a:uFillTx/>
                <a:ea typeface="SimSun-ExtB" panose="02010609060101010101" charset="-122"/>
                <a:cs typeface="+mj-cs"/>
                <a:sym typeface="宋体" panose="02010600030101010101" pitchFamily="2" charset="-122"/>
              </a:rPr>
              <a:t>,</a:t>
            </a:r>
            <a:r>
              <a:rPr lang="zh-CN" altLang="en-US" sz="2800" b="1">
                <a:latin typeface="宋体" panose="02010600030101010101" pitchFamily="2" charset="-122"/>
                <a:ea typeface="宋体" panose="02010600030101010101" pitchFamily="2" charset="-122"/>
                <a:cs typeface="宋体" panose="02010600030101010101" pitchFamily="2" charset="-122"/>
              </a:rPr>
              <a:t>分析人物的语言和行为细节等</a:t>
            </a:r>
            <a:r>
              <a:rPr lang="en-US" altLang="zh-CN" sz="2800" b="1">
                <a:uFillTx/>
                <a:ea typeface="SimSun-ExtB" panose="02010609060101010101" charset="-122"/>
                <a:cs typeface="+mj-cs"/>
                <a:sym typeface="宋体" panose="02010600030101010101" pitchFamily="2" charset="-122"/>
              </a:rPr>
              <a:t>,</a:t>
            </a:r>
            <a:r>
              <a:rPr lang="zh-CN" altLang="en-US" sz="2800" b="1">
                <a:latin typeface="宋体" panose="02010600030101010101" pitchFamily="2" charset="-122"/>
                <a:ea typeface="宋体" panose="02010600030101010101" pitchFamily="2" charset="-122"/>
                <a:cs typeface="宋体" panose="02010600030101010101" pitchFamily="2" charset="-122"/>
              </a:rPr>
              <a:t>完成学习任务。</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r>
              <a:rPr lang="zh-CN" altLang="zh-CN" sz="2800" b="1" dirty="0">
                <a:latin typeface="宋体" panose="02010600030101010101" pitchFamily="2" charset="-122"/>
                <a:cs typeface="宋体" panose="02010600030101010101" pitchFamily="2" charset="-122"/>
                <a:sym typeface="+mn-ea"/>
              </a:rPr>
              <a:t>(</a:t>
            </a:r>
            <a:r>
              <a:rPr lang="zh-CN" altLang="en-US" sz="2800" b="1">
                <a:latin typeface="宋体" panose="02010600030101010101" pitchFamily="2" charset="-122"/>
                <a:ea typeface="宋体" panose="02010600030101010101" pitchFamily="2" charset="-122"/>
                <a:cs typeface="宋体" panose="02010600030101010101" pitchFamily="2" charset="-122"/>
              </a:rPr>
              <a:t>1</a:t>
            </a:r>
            <a:r>
              <a:rPr lang="zh-CN" altLang="zh-CN" sz="2800" b="1" dirty="0">
                <a:uFillTx/>
                <a:latin typeface="宋体" panose="02010600030101010101" pitchFamily="2" charset="-122"/>
                <a:cs typeface="宋体" panose="02010600030101010101" pitchFamily="2" charset="-122"/>
                <a:sym typeface="+mn-ea"/>
              </a:rPr>
              <a:t>)</a:t>
            </a:r>
            <a:r>
              <a:rPr lang="zh-CN" altLang="en-US" sz="2800" b="1">
                <a:latin typeface="宋体" panose="02010600030101010101" pitchFamily="2" charset="-122"/>
                <a:ea typeface="宋体" panose="02010600030101010101" pitchFamily="2" charset="-122"/>
                <a:cs typeface="宋体" panose="02010600030101010101" pitchFamily="2" charset="-122"/>
              </a:rPr>
              <a:t>根据材料一和材料二的内容</a:t>
            </a:r>
            <a:r>
              <a:rPr lang="en-US" altLang="zh-CN" sz="2800" b="1">
                <a:uFillTx/>
                <a:ea typeface="SimSun-ExtB" panose="02010609060101010101" charset="-122"/>
                <a:cs typeface="+mj-cs"/>
                <a:sym typeface="宋体" panose="02010600030101010101" pitchFamily="2" charset="-122"/>
              </a:rPr>
              <a:t>,</a:t>
            </a:r>
            <a:r>
              <a:rPr lang="zh-CN" altLang="en-US" sz="2800" b="1">
                <a:latin typeface="宋体" panose="02010600030101010101" pitchFamily="2" charset="-122"/>
                <a:ea typeface="宋体" panose="02010600030101010101" pitchFamily="2" charset="-122"/>
                <a:cs typeface="宋体" panose="02010600030101010101" pitchFamily="2" charset="-122"/>
              </a:rPr>
              <a:t>探究杨</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绛</a:t>
            </a:r>
            <a:r>
              <a:rPr lang="zh-CN" altLang="en-US" sz="2800" b="1">
                <a:latin typeface="宋体" panose="02010600030101010101" pitchFamily="2" charset="-122"/>
                <a:ea typeface="宋体" panose="02010600030101010101" pitchFamily="2" charset="-122"/>
                <a:cs typeface="宋体" panose="02010600030101010101" pitchFamily="2" charset="-122"/>
              </a:rPr>
              <a:t>一家人的性格共同点</a:t>
            </a:r>
            <a:r>
              <a:rPr lang="en-US" altLang="zh-CN" sz="2800" b="1">
                <a:uFillTx/>
                <a:ea typeface="SimSun-ExtB" panose="02010609060101010101" charset="-122"/>
                <a:cs typeface="+mj-cs"/>
                <a:sym typeface="宋体" panose="02010600030101010101" pitchFamily="2" charset="-122"/>
              </a:rPr>
              <a:t>,</a:t>
            </a:r>
            <a:r>
              <a:rPr lang="zh-CN" altLang="en-US" sz="2800" b="1">
                <a:latin typeface="宋体" panose="02010600030101010101" pitchFamily="2" charset="-122"/>
                <a:ea typeface="宋体" panose="02010600030101010101" pitchFamily="2" charset="-122"/>
                <a:cs typeface="宋体" panose="02010600030101010101" pitchFamily="2" charset="-122"/>
              </a:rPr>
              <a:t>写出两条探究结果。</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endParaRPr lang="zh-CN" altLang="en-US" sz="2800" b="1">
              <a:latin typeface="宋体" panose="02010600030101010101" pitchFamily="2" charset="-122"/>
              <a:ea typeface="宋体" panose="02010600030101010101" pitchFamily="2" charset="-122"/>
              <a:cs typeface="宋体" panose="02010600030101010101" pitchFamily="2" charset="-122"/>
            </a:endParaRPr>
          </a:p>
          <a:p>
            <a:endParaRPr lang="zh-CN" altLang="en-US" sz="2800" b="1">
              <a:latin typeface="宋体" panose="02010600030101010101" pitchFamily="2" charset="-122"/>
              <a:ea typeface="宋体" panose="02010600030101010101" pitchFamily="2" charset="-122"/>
              <a:cs typeface="宋体" panose="02010600030101010101" pitchFamily="2" charset="-122"/>
            </a:endParaRPr>
          </a:p>
          <a:p>
            <a:r>
              <a:rPr lang="zh-CN" altLang="zh-CN" sz="2800" b="1" dirty="0">
                <a:latin typeface="宋体" panose="02010600030101010101" pitchFamily="2" charset="-122"/>
                <a:cs typeface="宋体" panose="02010600030101010101" pitchFamily="2" charset="-122"/>
                <a:sym typeface="+mn-ea"/>
              </a:rPr>
              <a:t>(</a:t>
            </a:r>
            <a:r>
              <a:rPr lang="zh-CN" altLang="en-US" sz="2800" b="1">
                <a:latin typeface="宋体" panose="02010600030101010101" pitchFamily="2" charset="-122"/>
                <a:ea typeface="宋体" panose="02010600030101010101" pitchFamily="2" charset="-122"/>
                <a:cs typeface="宋体" panose="02010600030101010101" pitchFamily="2" charset="-122"/>
              </a:rPr>
              <a:t>2)根据材料三</a:t>
            </a:r>
            <a:r>
              <a:rPr lang="en-US" altLang="zh-CN" sz="2800" b="1">
                <a:uFillTx/>
                <a:ea typeface="SimSun-ExtB" panose="02010609060101010101" charset="-122"/>
                <a:cs typeface="+mj-cs"/>
                <a:sym typeface="宋体" panose="02010600030101010101" pitchFamily="2" charset="-122"/>
              </a:rPr>
              <a:t>,</a:t>
            </a:r>
            <a:r>
              <a:rPr lang="zh-CN" altLang="en-US" sz="2800" b="1">
                <a:latin typeface="宋体" panose="02010600030101010101" pitchFamily="2" charset="-122"/>
                <a:ea typeface="宋体" panose="02010600030101010101" pitchFamily="2" charset="-122"/>
                <a:cs typeface="宋体" panose="02010600030101010101" pitchFamily="2" charset="-122"/>
              </a:rPr>
              <a:t>分析杨绛的生活态度。</a:t>
            </a:r>
            <a:endParaRPr lang="zh-CN" altLang="en-US" sz="2800" b="1">
              <a:latin typeface="宋体" panose="02010600030101010101" pitchFamily="2" charset="-122"/>
              <a:ea typeface="宋体" panose="02010600030101010101" pitchFamily="2" charset="-122"/>
              <a:cs typeface="宋体" panose="02010600030101010101" pitchFamily="2" charset="-122"/>
            </a:endParaRPr>
          </a:p>
        </p:txBody>
      </p:sp>
      <p:sp>
        <p:nvSpPr>
          <p:cNvPr id="3" name="文本框 2"/>
          <p:cNvSpPr txBox="1"/>
          <p:nvPr/>
        </p:nvSpPr>
        <p:spPr>
          <a:xfrm>
            <a:off x="748665" y="3475355"/>
            <a:ext cx="9902825" cy="521970"/>
          </a:xfrm>
          <a:prstGeom prst="rect">
            <a:avLst/>
          </a:prstGeom>
          <a:noFill/>
        </p:spPr>
        <p:txBody>
          <a:bodyPr wrap="square" rtlCol="0" anchor="t">
            <a:spAutoFit/>
          </a:bodyPr>
          <a:p>
            <a:r>
              <a:rPr lang="en-US" altLang="zh-CN" sz="2800" b="1">
                <a:latin typeface="宋体" panose="02010600030101010101" pitchFamily="2" charset="-122"/>
                <a:ea typeface="宋体" panose="02010600030101010101" pitchFamily="2" charset="-122"/>
              </a:rPr>
              <a:t>    </a:t>
            </a:r>
            <a:r>
              <a:rPr lang="zh-CN" altLang="en-US" sz="2800" b="1">
                <a:solidFill>
                  <a:schemeClr val="tx1"/>
                </a:solidFill>
                <a:latin typeface="宋体" panose="02010600030101010101" pitchFamily="2" charset="-122"/>
                <a:ea typeface="宋体" panose="02010600030101010101" pitchFamily="2" charset="-122"/>
              </a:rPr>
              <a:t>杨绛一家是</a:t>
            </a:r>
            <a:r>
              <a:rPr lang="zh-CN" altLang="en-US" sz="2800" b="1">
                <a:solidFill>
                  <a:srgbClr val="FF0000"/>
                </a:solidFill>
                <a:latin typeface="宋体" panose="02010600030101010101" pitchFamily="2" charset="-122"/>
                <a:ea typeface="宋体" panose="02010600030101010101" pitchFamily="2" charset="-122"/>
              </a:rPr>
              <a:t>相亲相爱的学者家庭</a:t>
            </a:r>
            <a:r>
              <a:rPr lang="en-US" altLang="zh-CN" sz="2800" b="1">
                <a:solidFill>
                  <a:srgbClr val="FF0000"/>
                </a:solidFill>
                <a:uFillTx/>
                <a:ea typeface="SimSun-ExtB" panose="02010609060101010101" charset="-122"/>
                <a:cs typeface="+mj-cs"/>
                <a:sym typeface="宋体" panose="02010600030101010101" pitchFamily="2" charset="-122"/>
              </a:rPr>
              <a:t>,</a:t>
            </a:r>
            <a:r>
              <a:rPr lang="zh-CN" altLang="en-US" sz="2800" b="1">
                <a:solidFill>
                  <a:srgbClr val="FF0000"/>
                </a:solidFill>
                <a:latin typeface="宋体" panose="02010600030101010101" pitchFamily="2" charset="-122"/>
                <a:ea typeface="宋体" panose="02010600030101010101" pitchFamily="2" charset="-122"/>
              </a:rPr>
              <a:t>充满生活情趣</a:t>
            </a:r>
            <a:r>
              <a:rPr lang="zh-CN" altLang="en-US" sz="2800" b="1">
                <a:latin typeface="宋体" panose="02010600030101010101" pitchFamily="2" charset="-122"/>
                <a:ea typeface="宋体" panose="02010600030101010101" pitchFamily="2" charset="-122"/>
              </a:rPr>
              <a:t>；</a:t>
            </a:r>
            <a:endParaRPr lang="zh-CN" altLang="en-US" sz="2800" b="1">
              <a:latin typeface="宋体" panose="02010600030101010101" pitchFamily="2" charset="-122"/>
              <a:ea typeface="宋体" panose="02010600030101010101" pitchFamily="2" charset="-122"/>
            </a:endParaRPr>
          </a:p>
        </p:txBody>
      </p:sp>
      <p:sp>
        <p:nvSpPr>
          <p:cNvPr id="4" name="文本框 3"/>
          <p:cNvSpPr txBox="1"/>
          <p:nvPr/>
        </p:nvSpPr>
        <p:spPr>
          <a:xfrm>
            <a:off x="748665" y="3928110"/>
            <a:ext cx="8168640" cy="521970"/>
          </a:xfrm>
          <a:prstGeom prst="rect">
            <a:avLst/>
          </a:prstGeom>
          <a:noFill/>
        </p:spPr>
        <p:txBody>
          <a:bodyPr wrap="square" rtlCol="0" anchor="t">
            <a:spAutoFit/>
          </a:bodyPr>
          <a:p>
            <a:r>
              <a:rPr lang="en-US" altLang="zh-CN" sz="2800" b="1">
                <a:solidFill>
                  <a:srgbClr val="FF0000"/>
                </a:solidFill>
                <a:latin typeface="宋体" panose="02010600030101010101" pitchFamily="2" charset="-122"/>
                <a:ea typeface="宋体" panose="02010600030101010101" pitchFamily="2" charset="-122"/>
              </a:rPr>
              <a:t>    </a:t>
            </a:r>
            <a:r>
              <a:rPr lang="zh-CN" altLang="en-US" sz="2800" b="1">
                <a:solidFill>
                  <a:srgbClr val="FF0000"/>
                </a:solidFill>
                <a:latin typeface="宋体" panose="02010600030101010101" pitchFamily="2" charset="-122"/>
                <a:ea typeface="宋体" panose="02010600030101010101" pitchFamily="2" charset="-122"/>
              </a:rPr>
              <a:t>热爱祖国人民</a:t>
            </a:r>
            <a:r>
              <a:rPr lang="zh-CN" altLang="en-US" sz="2800" b="1">
                <a:latin typeface="宋体" panose="02010600030101010101" pitchFamily="2" charset="-122"/>
                <a:ea typeface="宋体" panose="02010600030101010101" pitchFamily="2" charset="-122"/>
              </a:rPr>
              <a:t>。</a:t>
            </a:r>
            <a:endParaRPr lang="zh-CN" altLang="en-US" sz="2800" b="1">
              <a:latin typeface="宋体" panose="02010600030101010101" pitchFamily="2" charset="-122"/>
              <a:ea typeface="宋体" panose="02010600030101010101" pitchFamily="2" charset="-122"/>
            </a:endParaRPr>
          </a:p>
        </p:txBody>
      </p:sp>
      <p:sp>
        <p:nvSpPr>
          <p:cNvPr id="5" name="文本框 4"/>
          <p:cNvSpPr txBox="1"/>
          <p:nvPr/>
        </p:nvSpPr>
        <p:spPr>
          <a:xfrm>
            <a:off x="908685" y="4752975"/>
            <a:ext cx="10653395" cy="953135"/>
          </a:xfrm>
          <a:prstGeom prst="rect">
            <a:avLst/>
          </a:prstGeom>
          <a:noFill/>
        </p:spPr>
        <p:txBody>
          <a:bodyPr wrap="square" rtlCol="0" anchor="t">
            <a:spAutoFit/>
          </a:bodyPr>
          <a:p>
            <a:r>
              <a:rPr lang="en-US" altLang="zh-CN" sz="2800" b="1">
                <a:solidFill>
                  <a:schemeClr val="tx1"/>
                </a:solidFill>
                <a:uFillTx/>
                <a:latin typeface="Arial" panose="020B0604020202020204" pitchFamily="34" charset="0"/>
                <a:ea typeface="SimSun-ExtB" panose="02010609060101010101" charset="-122"/>
                <a:cs typeface="Arial" panose="020B0604020202020204" pitchFamily="34" charset="0"/>
              </a:rPr>
              <a:t>       </a:t>
            </a:r>
            <a:r>
              <a:rPr lang="zh-CN" altLang="en-US" sz="2800" b="1">
                <a:solidFill>
                  <a:schemeClr val="tx1"/>
                </a:solidFill>
                <a:uFillTx/>
                <a:latin typeface="Arial" panose="020B0604020202020204" pitchFamily="34" charset="0"/>
                <a:ea typeface="SimSun-ExtB" panose="02010609060101010101" charset="-122"/>
                <a:cs typeface="Arial" panose="020B0604020202020204" pitchFamily="34" charset="0"/>
              </a:rPr>
              <a:t>杨绛被剃了“阴阳头”还打趣自己来自嘲</a:t>
            </a:r>
            <a:r>
              <a:rPr lang="en-US" altLang="zh-CN" sz="2800" b="1">
                <a:uFillTx/>
                <a:ea typeface="SimSun-ExtB" panose="02010609060101010101" charset="-122"/>
                <a:cs typeface="+mj-cs"/>
                <a:sym typeface="宋体" panose="02010600030101010101" pitchFamily="2" charset="-122"/>
              </a:rPr>
              <a:t>,</a:t>
            </a:r>
            <a:r>
              <a:rPr lang="zh-CN" altLang="en-US" sz="2800" b="1">
                <a:solidFill>
                  <a:schemeClr val="tx1"/>
                </a:solidFill>
                <a:uFillTx/>
                <a:latin typeface="Arial" panose="020B0604020202020204" pitchFamily="34" charset="0"/>
                <a:ea typeface="SimSun-ExtB" panose="02010609060101010101" charset="-122"/>
                <a:cs typeface="Arial" panose="020B0604020202020204" pitchFamily="34" charset="0"/>
              </a:rPr>
              <a:t>并想办法做假发以求过正常人的生活</a:t>
            </a:r>
            <a:r>
              <a:rPr lang="en-US" altLang="zh-CN" sz="2800" b="1">
                <a:uFillTx/>
                <a:ea typeface="SimSun-ExtB" panose="02010609060101010101" charset="-122"/>
                <a:cs typeface="+mj-cs"/>
                <a:sym typeface="宋体" panose="02010600030101010101" pitchFamily="2" charset="-122"/>
              </a:rPr>
              <a:t>,</a:t>
            </a:r>
            <a:r>
              <a:rPr lang="zh-CN" altLang="en-US" sz="2800" b="1">
                <a:solidFill>
                  <a:schemeClr val="tx1"/>
                </a:solidFill>
                <a:uFillTx/>
                <a:latin typeface="Arial" panose="020B0604020202020204" pitchFamily="34" charset="0"/>
                <a:ea typeface="SimSun-ExtB" panose="02010609060101010101" charset="-122"/>
                <a:cs typeface="Arial" panose="020B0604020202020204" pitchFamily="34" charset="0"/>
              </a:rPr>
              <a:t>可见她是一个</a:t>
            </a:r>
            <a:r>
              <a:rPr lang="zh-CN" altLang="en-US" sz="2800" b="1">
                <a:solidFill>
                  <a:srgbClr val="FF3300"/>
                </a:solidFill>
                <a:uFillTx/>
                <a:latin typeface="Arial" panose="020B0604020202020204" pitchFamily="34" charset="0"/>
                <a:ea typeface="SimSun-ExtB" panose="02010609060101010101" charset="-122"/>
                <a:cs typeface="Arial" panose="020B0604020202020204" pitchFamily="34" charset="0"/>
              </a:rPr>
              <a:t>乐观</a:t>
            </a:r>
            <a:r>
              <a:rPr lang="zh-CN" altLang="en-US" sz="2800" b="1">
                <a:solidFill>
                  <a:schemeClr val="tx1"/>
                </a:solidFill>
                <a:uFillTx/>
                <a:latin typeface="Arial" panose="020B0604020202020204" pitchFamily="34" charset="0"/>
                <a:ea typeface="SimSun-ExtB" panose="02010609060101010101" charset="-122"/>
                <a:cs typeface="Arial" panose="020B0604020202020204" pitchFamily="34" charset="0"/>
              </a:rPr>
              <a:t>的人；</a:t>
            </a:r>
            <a:endParaRPr lang="zh-CN" altLang="en-US" sz="2800" b="1">
              <a:solidFill>
                <a:schemeClr val="tx1"/>
              </a:solidFill>
              <a:uFillTx/>
              <a:latin typeface="Arial" panose="020B0604020202020204" pitchFamily="34" charset="0"/>
              <a:ea typeface="SimSun-ExtB" panose="02010609060101010101" charset="-122"/>
              <a:cs typeface="Arial" panose="020B0604020202020204" pitchFamily="34" charset="0"/>
            </a:endParaRPr>
          </a:p>
        </p:txBody>
      </p:sp>
      <p:sp>
        <p:nvSpPr>
          <p:cNvPr id="6" name="文本框 5"/>
          <p:cNvSpPr txBox="1"/>
          <p:nvPr/>
        </p:nvSpPr>
        <p:spPr>
          <a:xfrm>
            <a:off x="969010" y="5706110"/>
            <a:ext cx="10532110" cy="521970"/>
          </a:xfrm>
          <a:prstGeom prst="rect">
            <a:avLst/>
          </a:prstGeom>
          <a:noFill/>
        </p:spPr>
        <p:txBody>
          <a:bodyPr wrap="square" rtlCol="0" anchor="t">
            <a:spAutoFit/>
          </a:bodyPr>
          <a:p>
            <a:r>
              <a:rPr lang="en-US" altLang="zh-CN" sz="2800" b="1">
                <a:solidFill>
                  <a:schemeClr val="tx1"/>
                </a:solidFill>
                <a:uFillTx/>
                <a:latin typeface="Arial" panose="020B0604020202020204" pitchFamily="34" charset="0"/>
                <a:ea typeface="SimSun-ExtB" panose="02010609060101010101" charset="-122"/>
                <a:cs typeface="Arial" panose="020B0604020202020204" pitchFamily="34" charset="0"/>
              </a:rPr>
              <a:t>      </a:t>
            </a:r>
            <a:r>
              <a:rPr lang="zh-CN" altLang="en-US" sz="2800" b="1">
                <a:solidFill>
                  <a:schemeClr val="tx1"/>
                </a:solidFill>
                <a:uFillTx/>
                <a:latin typeface="Arial" panose="020B0604020202020204" pitchFamily="34" charset="0"/>
                <a:ea typeface="SimSun-ExtB" panose="02010609060101010101" charset="-122"/>
                <a:cs typeface="Arial" panose="020B0604020202020204" pitchFamily="34" charset="0"/>
              </a:rPr>
              <a:t>和老王等人平等相待</a:t>
            </a:r>
            <a:r>
              <a:rPr lang="en-US" altLang="zh-CN" sz="2800" b="1">
                <a:uFillTx/>
                <a:ea typeface="SimSun-ExtB" panose="02010609060101010101" charset="-122"/>
                <a:cs typeface="+mj-cs"/>
                <a:sym typeface="宋体" panose="02010600030101010101" pitchFamily="2" charset="-122"/>
              </a:rPr>
              <a:t>,</a:t>
            </a:r>
            <a:r>
              <a:rPr lang="zh-CN" altLang="en-US" sz="2800" b="1">
                <a:solidFill>
                  <a:schemeClr val="tx1"/>
                </a:solidFill>
                <a:uFillTx/>
                <a:latin typeface="Arial" panose="020B0604020202020204" pitchFamily="34" charset="0"/>
                <a:ea typeface="SimSun-ExtB" panose="02010609060101010101" charset="-122"/>
                <a:cs typeface="Arial" panose="020B0604020202020204" pitchFamily="34" charset="0"/>
              </a:rPr>
              <a:t>可见杨绛</a:t>
            </a:r>
            <a:r>
              <a:rPr lang="zh-CN" altLang="en-US" sz="2800" b="1">
                <a:solidFill>
                  <a:srgbClr val="FF3300"/>
                </a:solidFill>
                <a:uFillTx/>
                <a:latin typeface="Arial" panose="020B0604020202020204" pitchFamily="34" charset="0"/>
                <a:ea typeface="SimSun-ExtB" panose="02010609060101010101" charset="-122"/>
                <a:cs typeface="Arial" panose="020B0604020202020204" pitchFamily="34" charset="0"/>
              </a:rPr>
              <a:t>朴实、谦逊的生活作风</a:t>
            </a:r>
            <a:r>
              <a:rPr lang="zh-CN" altLang="en-US" sz="2800" b="1">
                <a:solidFill>
                  <a:schemeClr val="tx1"/>
                </a:solidFill>
                <a:uFillTx/>
                <a:latin typeface="Arial" panose="020B0604020202020204" pitchFamily="34" charset="0"/>
                <a:ea typeface="SimSun-ExtB" panose="02010609060101010101" charset="-122"/>
                <a:cs typeface="Arial" panose="020B0604020202020204" pitchFamily="34" charset="0"/>
              </a:rPr>
              <a:t>。</a:t>
            </a:r>
            <a:endParaRPr lang="zh-CN" altLang="en-US" sz="2800" b="1">
              <a:solidFill>
                <a:schemeClr val="tx1"/>
              </a:solidFill>
              <a:uFillTx/>
              <a:latin typeface="Arial" panose="020B0604020202020204" pitchFamily="34" charset="0"/>
              <a:ea typeface="SimSun-ExtB" panose="02010609060101010101" charset="-122"/>
              <a:cs typeface="Arial" panose="020B060402020202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16" name="TextBox 15"/>
          <p:cNvSpPr txBox="1">
            <a:spLocks noChangeArrowheads="1"/>
          </p:cNvSpPr>
          <p:nvPr/>
        </p:nvSpPr>
        <p:spPr bwMode="auto">
          <a:xfrm>
            <a:off x="1115060" y="3323590"/>
            <a:ext cx="613410" cy="10515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b="1">
                <a:solidFill>
                  <a:srgbClr val="FF0000"/>
                </a:solidFill>
                <a:latin typeface="楷体_GB2312" pitchFamily="49" charset="-122"/>
                <a:ea typeface="楷体_GB2312" pitchFamily="49" charset="-122"/>
              </a:rPr>
              <a:t>老 王</a:t>
            </a:r>
            <a:endParaRPr lang="zh-CN" altLang="en-US" sz="2800" b="1">
              <a:solidFill>
                <a:srgbClr val="FF0000"/>
              </a:solidFill>
              <a:latin typeface="楷体_GB2312" pitchFamily="49" charset="-122"/>
              <a:ea typeface="楷体_GB2312" pitchFamily="49" charset="-122"/>
            </a:endParaRPr>
          </a:p>
        </p:txBody>
      </p:sp>
      <p:sp>
        <p:nvSpPr>
          <p:cNvPr id="18" name="左大括号 17"/>
          <p:cNvSpPr/>
          <p:nvPr/>
        </p:nvSpPr>
        <p:spPr>
          <a:xfrm>
            <a:off x="1771651" y="1758951"/>
            <a:ext cx="266700" cy="4424363"/>
          </a:xfrm>
          <a:prstGeom prst="leftBrac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a:buFontTx/>
              <a:buNone/>
              <a:defRPr/>
            </a:pPr>
            <a:endParaRPr lang="zh-CN" altLang="en-US" sz="2400" b="1" dirty="0"/>
          </a:p>
        </p:txBody>
      </p:sp>
      <p:sp>
        <p:nvSpPr>
          <p:cNvPr id="22" name="左大括号 21"/>
          <p:cNvSpPr/>
          <p:nvPr/>
        </p:nvSpPr>
        <p:spPr>
          <a:xfrm>
            <a:off x="2896872" y="4374834"/>
            <a:ext cx="273049" cy="1862137"/>
          </a:xfrm>
          <a:prstGeom prst="leftBrac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a:buFontTx/>
              <a:buNone/>
              <a:defRPr/>
            </a:pPr>
            <a:endParaRPr lang="zh-CN" altLang="en-US" sz="2400" b="1" dirty="0"/>
          </a:p>
        </p:txBody>
      </p:sp>
      <p:sp>
        <p:nvSpPr>
          <p:cNvPr id="24" name="右大括号 23"/>
          <p:cNvSpPr/>
          <p:nvPr/>
        </p:nvSpPr>
        <p:spPr>
          <a:xfrm>
            <a:off x="5915025" y="1352550"/>
            <a:ext cx="426720" cy="4831080"/>
          </a:xfrm>
          <a:prstGeom prst="rightBrac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a:buFontTx/>
              <a:buNone/>
              <a:defRPr/>
            </a:pPr>
            <a:endParaRPr lang="zh-CN" altLang="en-US" sz="2400"/>
          </a:p>
        </p:txBody>
      </p:sp>
      <p:sp>
        <p:nvSpPr>
          <p:cNvPr id="25" name="TextBox 24"/>
          <p:cNvSpPr txBox="1">
            <a:spLocks noChangeArrowheads="1"/>
          </p:cNvSpPr>
          <p:nvPr/>
        </p:nvSpPr>
        <p:spPr bwMode="auto">
          <a:xfrm>
            <a:off x="6508115" y="3162300"/>
            <a:ext cx="2471420" cy="1210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pPr>
            <a:r>
              <a:rPr lang="zh-CN" altLang="en-US" sz="2800" b="1" dirty="0">
                <a:solidFill>
                  <a:srgbClr val="FF0000"/>
                </a:solidFill>
                <a:latin typeface="楷体_GB2312" pitchFamily="49" charset="-122"/>
                <a:ea typeface="楷体_GB2312" pitchFamily="49" charset="-122"/>
              </a:rPr>
              <a:t>同情关爱</a:t>
            </a:r>
            <a:r>
              <a:rPr lang="en-US" altLang="zh-CN" sz="2800" b="1" dirty="0">
                <a:solidFill>
                  <a:srgbClr val="FF0000"/>
                </a:solidFill>
                <a:latin typeface="楷体_GB2312" pitchFamily="49" charset="-122"/>
                <a:ea typeface="楷体_GB2312" pitchFamily="49" charset="-122"/>
              </a:rPr>
              <a:t>   </a:t>
            </a:r>
            <a:r>
              <a:rPr lang="zh-CN" altLang="en-US" sz="2800" b="1" dirty="0">
                <a:solidFill>
                  <a:srgbClr val="FF0000"/>
                </a:solidFill>
                <a:latin typeface="楷体_GB2312" pitchFamily="49" charset="-122"/>
                <a:ea typeface="楷体_GB2312" pitchFamily="49" charset="-122"/>
              </a:rPr>
              <a:t>呼吁关怀尊重</a:t>
            </a:r>
            <a:endParaRPr lang="zh-CN" altLang="en-US" sz="2800" b="1" dirty="0">
              <a:solidFill>
                <a:srgbClr val="FF0000"/>
              </a:solidFill>
              <a:latin typeface="楷体_GB2312" pitchFamily="49" charset="-122"/>
              <a:ea typeface="楷体_GB2312" pitchFamily="49" charset="-122"/>
            </a:endParaRPr>
          </a:p>
        </p:txBody>
      </p:sp>
      <p:sp>
        <p:nvSpPr>
          <p:cNvPr id="26" name="TextBox 25"/>
          <p:cNvSpPr txBox="1">
            <a:spLocks noChangeArrowheads="1"/>
          </p:cNvSpPr>
          <p:nvPr/>
        </p:nvSpPr>
        <p:spPr bwMode="auto">
          <a:xfrm>
            <a:off x="3105151" y="5776596"/>
            <a:ext cx="6330949"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b="1">
                <a:latin typeface="楷体_GB2312" pitchFamily="49" charset="-122"/>
                <a:ea typeface="楷体_GB2312" pitchFamily="49" charset="-122"/>
              </a:rPr>
              <a:t>愧怍：关爱不够</a:t>
            </a:r>
            <a:endParaRPr lang="zh-CN" altLang="en-US" sz="2800" b="1">
              <a:solidFill>
                <a:srgbClr val="FF0000"/>
              </a:solidFill>
              <a:latin typeface="楷体_GB2312" pitchFamily="49" charset="-122"/>
              <a:ea typeface="楷体_GB2312" pitchFamily="49" charset="-122"/>
            </a:endParaRPr>
          </a:p>
        </p:txBody>
      </p:sp>
      <p:sp>
        <p:nvSpPr>
          <p:cNvPr id="27" name="右大括号 26"/>
          <p:cNvSpPr/>
          <p:nvPr/>
        </p:nvSpPr>
        <p:spPr>
          <a:xfrm flipH="1">
            <a:off x="3728085" y="1352550"/>
            <a:ext cx="272415" cy="1123950"/>
          </a:xfrm>
          <a:prstGeom prst="rightBrac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a:buFontTx/>
              <a:buNone/>
              <a:defRPr/>
            </a:pPr>
            <a:endParaRPr lang="zh-CN" altLang="en-US" sz="2400"/>
          </a:p>
        </p:txBody>
      </p:sp>
      <p:sp>
        <p:nvSpPr>
          <p:cNvPr id="28" name="右大括号 27"/>
          <p:cNvSpPr/>
          <p:nvPr/>
        </p:nvSpPr>
        <p:spPr>
          <a:xfrm flipH="1">
            <a:off x="3682365" y="4288790"/>
            <a:ext cx="318135" cy="1252855"/>
          </a:xfrm>
          <a:prstGeom prst="rightBrac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a:buFontTx/>
              <a:buNone/>
              <a:defRPr/>
            </a:pPr>
            <a:endParaRPr lang="zh-CN" altLang="en-US" sz="2400"/>
          </a:p>
        </p:txBody>
      </p:sp>
      <p:sp>
        <p:nvSpPr>
          <p:cNvPr id="29" name="TextBox 28"/>
          <p:cNvSpPr txBox="1">
            <a:spLocks noChangeArrowheads="1"/>
          </p:cNvSpPr>
          <p:nvPr/>
        </p:nvSpPr>
        <p:spPr bwMode="auto">
          <a:xfrm>
            <a:off x="3105151" y="1718754"/>
            <a:ext cx="806449"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b="1" dirty="0">
                <a:latin typeface="楷体_GB2312" pitchFamily="49" charset="-122"/>
                <a:ea typeface="楷体_GB2312" pitchFamily="49" charset="-122"/>
              </a:rPr>
              <a:t>苦</a:t>
            </a:r>
            <a:endParaRPr lang="zh-CN" altLang="en-US" sz="2800" b="1" dirty="0">
              <a:latin typeface="楷体_GB2312" pitchFamily="49" charset="-122"/>
              <a:ea typeface="楷体_GB2312" pitchFamily="49" charset="-122"/>
            </a:endParaRPr>
          </a:p>
        </p:txBody>
      </p:sp>
      <p:sp>
        <p:nvSpPr>
          <p:cNvPr id="30" name="TextBox 29"/>
          <p:cNvSpPr txBox="1">
            <a:spLocks noChangeArrowheads="1"/>
          </p:cNvSpPr>
          <p:nvPr/>
        </p:nvSpPr>
        <p:spPr bwMode="auto">
          <a:xfrm>
            <a:off x="3105150" y="4801235"/>
            <a:ext cx="760095"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b="1" dirty="0">
                <a:latin typeface="楷体_GB2312" pitchFamily="49" charset="-122"/>
                <a:ea typeface="楷体_GB2312" pitchFamily="49" charset="-122"/>
              </a:rPr>
              <a:t>善</a:t>
            </a:r>
            <a:endParaRPr lang="zh-CN" altLang="en-US" sz="2800" b="1" dirty="0">
              <a:latin typeface="楷体_GB2312" pitchFamily="49" charset="-122"/>
              <a:ea typeface="楷体_GB2312" pitchFamily="49" charset="-122"/>
            </a:endParaRPr>
          </a:p>
        </p:txBody>
      </p:sp>
      <p:sp>
        <p:nvSpPr>
          <p:cNvPr id="31" name="TextBox 30"/>
          <p:cNvSpPr txBox="1">
            <a:spLocks noChangeArrowheads="1"/>
          </p:cNvSpPr>
          <p:nvPr/>
        </p:nvSpPr>
        <p:spPr bwMode="auto">
          <a:xfrm>
            <a:off x="1998345" y="2407920"/>
            <a:ext cx="996315"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b="1">
                <a:latin typeface="楷体_GB2312" pitchFamily="49" charset="-122"/>
                <a:ea typeface="楷体_GB2312" pitchFamily="49" charset="-122"/>
              </a:rPr>
              <a:t>老王</a:t>
            </a:r>
            <a:endParaRPr lang="zh-CN" altLang="en-US" sz="2800" b="1">
              <a:latin typeface="楷体_GB2312" pitchFamily="49" charset="-122"/>
              <a:ea typeface="楷体_GB2312" pitchFamily="49" charset="-122"/>
            </a:endParaRPr>
          </a:p>
        </p:txBody>
      </p:sp>
      <p:sp>
        <p:nvSpPr>
          <p:cNvPr id="32" name="左大括号 31"/>
          <p:cNvSpPr/>
          <p:nvPr/>
        </p:nvSpPr>
        <p:spPr>
          <a:xfrm>
            <a:off x="2884170" y="1532890"/>
            <a:ext cx="285750" cy="2271395"/>
          </a:xfrm>
          <a:prstGeom prst="leftBrac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a:buFontTx/>
              <a:buNone/>
              <a:defRPr/>
            </a:pPr>
            <a:endParaRPr lang="zh-CN" altLang="en-US" sz="2400" b="1" dirty="0"/>
          </a:p>
        </p:txBody>
      </p:sp>
      <p:sp>
        <p:nvSpPr>
          <p:cNvPr id="33" name="TextBox 32"/>
          <p:cNvSpPr txBox="1">
            <a:spLocks noChangeArrowheads="1"/>
          </p:cNvSpPr>
          <p:nvPr/>
        </p:nvSpPr>
        <p:spPr bwMode="auto">
          <a:xfrm>
            <a:off x="4000501" y="1288415"/>
            <a:ext cx="2687970" cy="1383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00000"/>
              </a:lnSpc>
            </a:pPr>
            <a:r>
              <a:rPr lang="zh-CN" altLang="en-US" sz="2800" b="1">
                <a:latin typeface="楷体_GB2312" pitchFamily="49" charset="-122"/>
                <a:ea typeface="楷体_GB2312" pitchFamily="49" charset="-122"/>
              </a:rPr>
              <a:t>孤苦伶仃</a:t>
            </a:r>
            <a:endParaRPr lang="zh-CN" altLang="en-US" sz="2800" b="1">
              <a:latin typeface="楷体_GB2312" pitchFamily="49" charset="-122"/>
              <a:ea typeface="楷体_GB2312" pitchFamily="49" charset="-122"/>
            </a:endParaRPr>
          </a:p>
          <a:p>
            <a:pPr eaLnBrk="1" hangingPunct="1">
              <a:lnSpc>
                <a:spcPct val="100000"/>
              </a:lnSpc>
            </a:pPr>
            <a:r>
              <a:rPr lang="zh-CN" altLang="en-US" sz="2800" b="1">
                <a:latin typeface="楷体_GB2312" pitchFamily="49" charset="-122"/>
                <a:ea typeface="楷体_GB2312" pitchFamily="49" charset="-122"/>
              </a:rPr>
              <a:t>身有残疾</a:t>
            </a:r>
            <a:endParaRPr lang="zh-CN" altLang="en-US" sz="2800" b="1">
              <a:latin typeface="楷体_GB2312" pitchFamily="49" charset="-122"/>
              <a:ea typeface="楷体_GB2312" pitchFamily="49" charset="-122"/>
            </a:endParaRPr>
          </a:p>
          <a:p>
            <a:pPr eaLnBrk="1" hangingPunct="1">
              <a:lnSpc>
                <a:spcPct val="100000"/>
              </a:lnSpc>
            </a:pPr>
            <a:r>
              <a:rPr lang="zh-CN" altLang="en-US" sz="2800" b="1">
                <a:latin typeface="楷体_GB2312" pitchFamily="49" charset="-122"/>
                <a:ea typeface="楷体_GB2312" pitchFamily="49" charset="-122"/>
              </a:rPr>
              <a:t>家境破败</a:t>
            </a:r>
            <a:endParaRPr lang="zh-CN" altLang="en-US" sz="2800" b="1">
              <a:latin typeface="楷体_GB2312" pitchFamily="49" charset="-122"/>
              <a:ea typeface="楷体_GB2312" pitchFamily="49" charset="-122"/>
            </a:endParaRPr>
          </a:p>
        </p:txBody>
      </p:sp>
      <p:grpSp>
        <p:nvGrpSpPr>
          <p:cNvPr id="20" name="组合 19"/>
          <p:cNvGrpSpPr/>
          <p:nvPr/>
        </p:nvGrpSpPr>
        <p:grpSpPr>
          <a:xfrm>
            <a:off x="893236" y="477785"/>
            <a:ext cx="2792615" cy="713740"/>
            <a:chOff x="2371" y="690"/>
            <a:chExt cx="3471" cy="1124"/>
          </a:xfrm>
        </p:grpSpPr>
        <p:sp>
          <p:nvSpPr>
            <p:cNvPr id="34" name="MH_Entry_1"/>
            <p:cNvSpPr>
              <a:spLocks noChangeArrowheads="1"/>
            </p:cNvSpPr>
            <p:nvPr/>
          </p:nvSpPr>
          <p:spPr bwMode="auto">
            <a:xfrm flipH="1">
              <a:off x="2371" y="690"/>
              <a:ext cx="3471" cy="1124"/>
            </a:xfrm>
            <a:prstGeom prst="roundRect">
              <a:avLst>
                <a:gd name="adj" fmla="val 16667"/>
              </a:avLst>
            </a:prstGeom>
            <a:solidFill>
              <a:srgbClr val="DF2938"/>
            </a:solidFill>
            <a:ln>
              <a:noFill/>
            </a:ln>
            <a:extLst>
              <a:ext uri="{91240B29-F687-4F45-9708-019B960494DF}">
                <a14:hiddenLine xmlns:a14="http://schemas.microsoft.com/office/drawing/2010/main" w="12700">
                  <a:solidFill>
                    <a:srgbClr val="000000"/>
                  </a:solidFill>
                  <a:bevel/>
                </a14:hiddenLine>
              </a:ext>
            </a:extLst>
          </p:spPr>
          <p:txBody>
            <a:bodyPr lIns="94531" tIns="47265" rIns="94531" bIns="4726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eaLnBrk="1" hangingPunct="1">
                <a:buFont typeface="Arial" panose="020B0604020202020204" pitchFamily="34" charset="0"/>
                <a:buNone/>
              </a:pPr>
              <a:endParaRPr lang="zh-CN" altLang="en-US" sz="2900">
                <a:sym typeface="Calibri" panose="020F0502020204030204" pitchFamily="34" charset="0"/>
              </a:endParaRPr>
            </a:p>
          </p:txBody>
        </p:sp>
        <p:sp>
          <p:nvSpPr>
            <p:cNvPr id="35" name="TextBox 18"/>
            <p:cNvSpPr txBox="1"/>
            <p:nvPr/>
          </p:nvSpPr>
          <p:spPr>
            <a:xfrm>
              <a:off x="2644" y="741"/>
              <a:ext cx="2895" cy="923"/>
            </a:xfrm>
            <a:prstGeom prst="rect">
              <a:avLst/>
            </a:prstGeom>
            <a:noFill/>
          </p:spPr>
          <p:txBody>
            <a:bodyPr wrap="square" lIns="94531" tIns="47265" rIns="94531" bIns="47265"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sz="3200" b="1" dirty="0" smtClean="0">
                  <a:solidFill>
                    <a:schemeClr val="bg1"/>
                  </a:solidFill>
                  <a:latin typeface="思源宋体 CN SemiBold" panose="02020600000000000000" charset="-122"/>
                  <a:ea typeface="思源宋体 CN SemiBold" panose="02020600000000000000" charset="-122"/>
                </a:rPr>
                <a:t>板书</a:t>
              </a:r>
              <a:r>
                <a:rPr lang="zh-CN" altLang="en-US" sz="3200" b="1" dirty="0">
                  <a:solidFill>
                    <a:schemeClr val="bg1"/>
                  </a:solidFill>
                  <a:latin typeface="思源宋体 CN SemiBold" panose="02020600000000000000" charset="-122"/>
                  <a:ea typeface="思源宋体 CN SemiBold" panose="02020600000000000000" charset="-122"/>
                </a:rPr>
                <a:t>设计</a:t>
              </a:r>
              <a:endParaRPr lang="zh-CN" altLang="en-US" sz="3200" b="1" dirty="0">
                <a:solidFill>
                  <a:schemeClr val="bg1"/>
                </a:solidFill>
                <a:latin typeface="思源宋体 CN SemiBold" panose="02020600000000000000" charset="-122"/>
                <a:ea typeface="思源宋体 CN SemiBold" panose="02020600000000000000" charset="-122"/>
              </a:endParaRPr>
            </a:p>
          </p:txBody>
        </p:sp>
      </p:grpSp>
      <p:sp>
        <p:nvSpPr>
          <p:cNvPr id="2" name="TextBox 28"/>
          <p:cNvSpPr txBox="1">
            <a:spLocks noChangeArrowheads="1"/>
          </p:cNvSpPr>
          <p:nvPr/>
        </p:nvSpPr>
        <p:spPr bwMode="auto">
          <a:xfrm>
            <a:off x="3105151" y="2982404"/>
            <a:ext cx="806449"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b="1" dirty="0">
                <a:latin typeface="楷体_GB2312" pitchFamily="49" charset="-122"/>
                <a:ea typeface="楷体_GB2312" pitchFamily="49" charset="-122"/>
              </a:rPr>
              <a:t>善</a:t>
            </a:r>
            <a:endParaRPr lang="zh-CN" altLang="en-US" sz="2800" b="1" dirty="0">
              <a:latin typeface="楷体_GB2312" pitchFamily="49" charset="-122"/>
              <a:ea typeface="楷体_GB2312" pitchFamily="49" charset="-122"/>
            </a:endParaRPr>
          </a:p>
        </p:txBody>
      </p:sp>
      <p:sp>
        <p:nvSpPr>
          <p:cNvPr id="3" name="右大括号 2"/>
          <p:cNvSpPr/>
          <p:nvPr/>
        </p:nvSpPr>
        <p:spPr>
          <a:xfrm flipH="1">
            <a:off x="3685540" y="2801620"/>
            <a:ext cx="272415" cy="1123950"/>
          </a:xfrm>
          <a:prstGeom prst="rightBrac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anchor="ctr"/>
          <a:p>
            <a:pPr algn="ctr">
              <a:buFontTx/>
              <a:buNone/>
              <a:defRPr/>
            </a:pPr>
            <a:endParaRPr lang="zh-CN" altLang="en-US" sz="2400"/>
          </a:p>
        </p:txBody>
      </p:sp>
      <p:sp>
        <p:nvSpPr>
          <p:cNvPr id="4" name="TextBox 22"/>
          <p:cNvSpPr txBox="1">
            <a:spLocks noChangeArrowheads="1"/>
          </p:cNvSpPr>
          <p:nvPr/>
        </p:nvSpPr>
        <p:spPr bwMode="auto">
          <a:xfrm>
            <a:off x="3957955" y="2736850"/>
            <a:ext cx="2151380" cy="1383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00000"/>
              </a:lnSpc>
            </a:pPr>
            <a:r>
              <a:rPr lang="zh-CN" altLang="en-US" sz="2800" b="1" dirty="0">
                <a:latin typeface="楷体_GB2312" pitchFamily="49" charset="-122"/>
                <a:ea typeface="楷体_GB2312" pitchFamily="49" charset="-122"/>
              </a:rPr>
              <a:t>送冰块      </a:t>
            </a:r>
            <a:endParaRPr lang="zh-CN" altLang="en-US" sz="2800" b="1" dirty="0">
              <a:latin typeface="楷体_GB2312" pitchFamily="49" charset="-122"/>
              <a:ea typeface="楷体_GB2312" pitchFamily="49" charset="-122"/>
            </a:endParaRPr>
          </a:p>
          <a:p>
            <a:pPr eaLnBrk="1" hangingPunct="1">
              <a:lnSpc>
                <a:spcPct val="100000"/>
              </a:lnSpc>
            </a:pPr>
            <a:r>
              <a:rPr lang="zh-CN" altLang="en-US" sz="2800" b="1" dirty="0">
                <a:latin typeface="楷体_GB2312" pitchFamily="49" charset="-122"/>
                <a:ea typeface="楷体_GB2312" pitchFamily="49" charset="-122"/>
              </a:rPr>
              <a:t>送病人  </a:t>
            </a:r>
            <a:endParaRPr lang="zh-CN" altLang="en-US" sz="2800" b="1" dirty="0">
              <a:latin typeface="楷体_GB2312" pitchFamily="49" charset="-122"/>
              <a:ea typeface="楷体_GB2312" pitchFamily="49" charset="-122"/>
            </a:endParaRPr>
          </a:p>
          <a:p>
            <a:pPr eaLnBrk="1" hangingPunct="1">
              <a:lnSpc>
                <a:spcPct val="100000"/>
              </a:lnSpc>
            </a:pPr>
            <a:r>
              <a:rPr lang="zh-CN" altLang="en-US" sz="2800" b="1" dirty="0">
                <a:latin typeface="楷体_GB2312" pitchFamily="49" charset="-122"/>
                <a:ea typeface="楷体_GB2312" pitchFamily="49" charset="-122"/>
              </a:rPr>
              <a:t>送香油鸡蛋  </a:t>
            </a:r>
            <a:endParaRPr lang="en-US" altLang="zh-CN" sz="2800" b="1" dirty="0">
              <a:latin typeface="楷体_GB2312" pitchFamily="49" charset="-122"/>
              <a:ea typeface="楷体_GB2312" pitchFamily="49" charset="-122"/>
            </a:endParaRPr>
          </a:p>
        </p:txBody>
      </p:sp>
      <p:sp>
        <p:nvSpPr>
          <p:cNvPr id="5" name="TextBox 30"/>
          <p:cNvSpPr txBox="1">
            <a:spLocks noChangeArrowheads="1"/>
          </p:cNvSpPr>
          <p:nvPr/>
        </p:nvSpPr>
        <p:spPr bwMode="auto">
          <a:xfrm>
            <a:off x="1998345" y="2407920"/>
            <a:ext cx="99695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b="1">
                <a:latin typeface="楷体_GB2312" pitchFamily="49" charset="-122"/>
                <a:ea typeface="楷体_GB2312" pitchFamily="49" charset="-122"/>
              </a:rPr>
              <a:t>老王</a:t>
            </a:r>
            <a:endParaRPr lang="zh-CN" altLang="en-US" sz="2800" b="1">
              <a:latin typeface="楷体_GB2312" pitchFamily="49" charset="-122"/>
              <a:ea typeface="楷体_GB2312" pitchFamily="49" charset="-122"/>
            </a:endParaRPr>
          </a:p>
        </p:txBody>
      </p:sp>
      <p:sp>
        <p:nvSpPr>
          <p:cNvPr id="6" name="TextBox 30"/>
          <p:cNvSpPr txBox="1">
            <a:spLocks noChangeArrowheads="1"/>
          </p:cNvSpPr>
          <p:nvPr/>
        </p:nvSpPr>
        <p:spPr bwMode="auto">
          <a:xfrm>
            <a:off x="1997710" y="5045075"/>
            <a:ext cx="99695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b="1">
                <a:latin typeface="楷体_GB2312" pitchFamily="49" charset="-122"/>
                <a:ea typeface="楷体_GB2312" pitchFamily="49" charset="-122"/>
              </a:rPr>
              <a:t>我们</a:t>
            </a:r>
            <a:endParaRPr lang="zh-CN" altLang="en-US" sz="2800" b="1">
              <a:latin typeface="楷体_GB2312" pitchFamily="49" charset="-122"/>
              <a:ea typeface="楷体_GB2312" pitchFamily="49" charset="-122"/>
            </a:endParaRPr>
          </a:p>
        </p:txBody>
      </p:sp>
      <p:sp>
        <p:nvSpPr>
          <p:cNvPr id="7" name="TextBox 32"/>
          <p:cNvSpPr txBox="1">
            <a:spLocks noChangeArrowheads="1"/>
          </p:cNvSpPr>
          <p:nvPr/>
        </p:nvSpPr>
        <p:spPr bwMode="auto">
          <a:xfrm>
            <a:off x="3911601" y="4288790"/>
            <a:ext cx="2687970" cy="1383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00000"/>
              </a:lnSpc>
            </a:pPr>
            <a:r>
              <a:rPr lang="zh-CN" altLang="en-US" sz="2800" b="1">
                <a:latin typeface="楷体_GB2312" pitchFamily="49" charset="-122"/>
                <a:ea typeface="楷体_GB2312" pitchFamily="49" charset="-122"/>
              </a:rPr>
              <a:t>送鱼肝油</a:t>
            </a:r>
            <a:endParaRPr lang="zh-CN" altLang="en-US" sz="2800" b="1">
              <a:latin typeface="楷体_GB2312" pitchFamily="49" charset="-122"/>
              <a:ea typeface="楷体_GB2312" pitchFamily="49" charset="-122"/>
            </a:endParaRPr>
          </a:p>
          <a:p>
            <a:pPr eaLnBrk="1" hangingPunct="1">
              <a:lnSpc>
                <a:spcPct val="100000"/>
              </a:lnSpc>
            </a:pPr>
            <a:r>
              <a:rPr lang="zh-CN" altLang="en-US" sz="2800" b="1">
                <a:latin typeface="楷体_GB2312" pitchFamily="49" charset="-122"/>
                <a:ea typeface="楷体_GB2312" pitchFamily="49" charset="-122"/>
              </a:rPr>
              <a:t>照顾生意</a:t>
            </a:r>
            <a:endParaRPr lang="zh-CN" altLang="en-US" sz="2800" b="1">
              <a:latin typeface="楷体_GB2312" pitchFamily="49" charset="-122"/>
              <a:ea typeface="楷体_GB2312" pitchFamily="49" charset="-122"/>
            </a:endParaRPr>
          </a:p>
          <a:p>
            <a:pPr eaLnBrk="1" hangingPunct="1">
              <a:lnSpc>
                <a:spcPct val="100000"/>
              </a:lnSpc>
            </a:pPr>
            <a:r>
              <a:rPr lang="zh-CN" altLang="en-US" sz="2800" b="1">
                <a:latin typeface="楷体_GB2312" pitchFamily="49" charset="-122"/>
                <a:ea typeface="楷体_GB2312" pitchFamily="49" charset="-122"/>
              </a:rPr>
              <a:t>交流聊天</a:t>
            </a:r>
            <a:endParaRPr lang="zh-CN" altLang="en-US" sz="2800" b="1">
              <a:latin typeface="楷体_GB2312" pitchFamily="49" charset="-122"/>
              <a:ea typeface="楷体_GB2312" pitchFamily="49" charset="-122"/>
            </a:endParaRPr>
          </a:p>
        </p:txBody>
      </p:sp>
    </p:spTree>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44034" name="Text Box 2"/>
          <p:cNvSpPr txBox="1">
            <a:spLocks noChangeArrowheads="1"/>
          </p:cNvSpPr>
          <p:nvPr/>
        </p:nvSpPr>
        <p:spPr bwMode="auto">
          <a:xfrm>
            <a:off x="4667250" y="1285875"/>
            <a:ext cx="6000750" cy="3599815"/>
          </a:xfrm>
          <a:prstGeom prst="rect">
            <a:avLst/>
          </a:prstGeom>
          <a:noFill/>
          <a:ln w="9525">
            <a:noFill/>
            <a:miter lim="800000"/>
          </a:ln>
          <a:effectLst>
            <a:outerShdw dist="35921" dir="2700000" algn="ctr" rotWithShape="0">
              <a:srgbClr val="C0C0C0">
                <a:alpha val="79999"/>
              </a:srgbClr>
            </a:outerShdw>
          </a:effectLst>
        </p:spPr>
        <p:txBody>
          <a:bodyPr>
            <a:spAutoFit/>
          </a:bodyPr>
          <a:lstStyle/>
          <a:p>
            <a:pPr marR="0" defTabSz="914400" fontAlgn="base">
              <a:spcBef>
                <a:spcPct val="50000"/>
              </a:spcBef>
              <a:buClrTx/>
              <a:buSzTx/>
              <a:buFont typeface="Arial" panose="020B0604020202020204" pitchFamily="34" charset="0"/>
              <a:buNone/>
              <a:defRPr/>
            </a:pPr>
            <a:r>
              <a:rPr kumimoji="0" lang="zh-CN" altLang="en-US" sz="4000" kern="1200" cap="none" spc="0" normalizeH="0" baseline="0" noProof="1">
                <a:solidFill>
                  <a:srgbClr val="0000FF"/>
                </a:solidFill>
                <a:effectLst>
                  <a:outerShdw blurRad="38100" dist="38100" dir="2700000">
                    <a:srgbClr val="C0C0C0"/>
                  </a:outerShdw>
                </a:effectLst>
                <a:latin typeface="隶书" panose="02010509060101010101" pitchFamily="49" charset="-122"/>
                <a:ea typeface="隶书" panose="02010509060101010101" pitchFamily="49" charset="-122"/>
                <a:cs typeface="+mn-cs"/>
              </a:rPr>
              <a:t>    </a:t>
            </a:r>
            <a:r>
              <a:rPr kumimoji="0" lang="zh-CN" altLang="en-US" sz="4000" kern="1200" cap="none" spc="0" normalizeH="0" baseline="0" noProof="1">
                <a:solidFill>
                  <a:srgbClr val="0000FF"/>
                </a:solidFill>
                <a:effectLst/>
                <a:latin typeface="隶书" panose="02010509060101010101" pitchFamily="49" charset="-122"/>
                <a:ea typeface="隶书" panose="02010509060101010101" pitchFamily="49" charset="-122"/>
                <a:cs typeface="+mn-cs"/>
              </a:rPr>
              <a:t>我们常常无法做伟大的</a:t>
            </a:r>
            <a:r>
              <a:rPr kumimoji="0" lang="zh-CN" altLang="en-US" sz="4000" kern="1200" cap="none" spc="0" normalizeH="0" baseline="0" noProof="1">
                <a:solidFill>
                  <a:srgbClr val="FF0066"/>
                </a:solidFill>
                <a:effectLst/>
                <a:latin typeface="隶书" panose="02010509060101010101" pitchFamily="49" charset="-122"/>
                <a:ea typeface="隶书" panose="02010509060101010101" pitchFamily="49" charset="-122"/>
                <a:cs typeface="+mn-cs"/>
              </a:rPr>
              <a:t>事</a:t>
            </a:r>
            <a:r>
              <a:rPr kumimoji="0" lang="zh-CN" altLang="en-US" sz="4000" kern="1200" cap="none" spc="0" normalizeH="0" baseline="0" noProof="1">
                <a:solidFill>
                  <a:srgbClr val="0000FF"/>
                </a:solidFill>
                <a:effectLst/>
                <a:latin typeface="隶书" panose="02010509060101010101" pitchFamily="49" charset="-122"/>
                <a:ea typeface="隶书" panose="02010509060101010101" pitchFamily="49" charset="-122"/>
                <a:cs typeface="+mn-cs"/>
              </a:rPr>
              <a:t>，但我们可以用伟大的</a:t>
            </a:r>
            <a:r>
              <a:rPr kumimoji="0" lang="zh-CN" altLang="en-US" sz="4800" kern="1200" cap="none" spc="0" normalizeH="0" baseline="0" noProof="1">
                <a:solidFill>
                  <a:srgbClr val="FF0000"/>
                </a:solidFill>
                <a:effectLst/>
                <a:latin typeface="隶书" panose="02010509060101010101" pitchFamily="49" charset="-122"/>
                <a:ea typeface="隶书" panose="02010509060101010101" pitchFamily="49" charset="-122"/>
                <a:cs typeface="+mn-cs"/>
              </a:rPr>
              <a:t>爱</a:t>
            </a:r>
            <a:r>
              <a:rPr kumimoji="0" lang="zh-CN" altLang="en-US" sz="4000" kern="1200" cap="none" spc="0" normalizeH="0" baseline="0" noProof="1">
                <a:solidFill>
                  <a:srgbClr val="0000FF"/>
                </a:solidFill>
                <a:effectLst/>
                <a:latin typeface="隶书" panose="02010509060101010101" pitchFamily="49" charset="-122"/>
                <a:ea typeface="隶书" panose="02010509060101010101" pitchFamily="49" charset="-122"/>
                <a:cs typeface="+mn-cs"/>
              </a:rPr>
              <a:t>去做些小事。</a:t>
            </a:r>
            <a:r>
              <a:rPr kumimoji="0" lang="zh-CN" altLang="en-US" sz="4000" b="0" kern="1200" cap="none" spc="0" normalizeH="0" baseline="0" noProof="1">
                <a:effectLst>
                  <a:outerShdw blurRad="38100" dist="38100" dir="2700000">
                    <a:srgbClr val="C0C0C0"/>
                  </a:outerShdw>
                </a:effectLst>
                <a:latin typeface="Arial" panose="020B0604020202020204" pitchFamily="34" charset="0"/>
                <a:ea typeface="宋体" panose="02010600030101010101" pitchFamily="2" charset="-122"/>
                <a:cs typeface="+mn-cs"/>
              </a:rPr>
              <a:t> </a:t>
            </a:r>
            <a:endParaRPr kumimoji="0" lang="zh-CN" altLang="en-US" sz="4000" b="0" kern="1200" cap="none" spc="0" normalizeH="0" baseline="0" noProof="1">
              <a:effectLst>
                <a:outerShdw blurRad="38100" dist="38100" dir="2700000">
                  <a:srgbClr val="C0C0C0"/>
                </a:outerShdw>
              </a:effectLst>
              <a:latin typeface="Arial" panose="020B0604020202020204" pitchFamily="34" charset="0"/>
              <a:ea typeface="宋体" panose="02010600030101010101" pitchFamily="2" charset="-122"/>
              <a:cs typeface="+mn-cs"/>
            </a:endParaRPr>
          </a:p>
          <a:p>
            <a:pPr marR="0" algn="r" defTabSz="914400" fontAlgn="base">
              <a:spcBef>
                <a:spcPct val="50000"/>
              </a:spcBef>
              <a:buClrTx/>
              <a:buSzTx/>
              <a:buFont typeface="Arial" panose="020B0604020202020204" pitchFamily="34" charset="0"/>
              <a:buNone/>
              <a:defRPr/>
            </a:pPr>
            <a:r>
              <a:rPr kumimoji="0" lang="zh-CN" altLang="en-US" sz="4000" b="0" kern="1200" cap="none" spc="0" normalizeH="0" baseline="0" noProof="1">
                <a:effectLst>
                  <a:outerShdw blurRad="38100" dist="38100" dir="2700000">
                    <a:srgbClr val="C0C0C0"/>
                  </a:outerShdw>
                </a:effectLst>
                <a:latin typeface="宋体" panose="02010600030101010101" pitchFamily="2" charset="-122"/>
                <a:ea typeface="宋体" panose="02010600030101010101" pitchFamily="2" charset="-122"/>
                <a:cs typeface="+mn-cs"/>
              </a:rPr>
              <a:t> </a:t>
            </a:r>
            <a:r>
              <a:rPr kumimoji="0" lang="en-US" altLang="zh-CN" sz="4000" b="0" kern="1200" cap="none" spc="0" normalizeH="0" baseline="0" noProof="1">
                <a:latin typeface="宋体" panose="02010600030101010101" pitchFamily="2" charset="-122"/>
                <a:ea typeface="宋体" panose="02010600030101010101" pitchFamily="2" charset="-122"/>
                <a:cs typeface="+mn-cs"/>
              </a:rPr>
              <a:t>——</a:t>
            </a:r>
            <a:r>
              <a:rPr kumimoji="0" lang="zh-CN" altLang="en-US" sz="4000" kern="1200" cap="none" spc="0" normalizeH="0" baseline="0" noProof="1">
                <a:latin typeface="华文行楷" panose="02010800040101010101" pitchFamily="2" charset="-122"/>
                <a:ea typeface="华文行楷" panose="02010800040101010101" pitchFamily="2" charset="-122"/>
                <a:cs typeface="+mn-cs"/>
              </a:rPr>
              <a:t>诺贝尔和平奖得主         特蕾莎修女</a:t>
            </a:r>
            <a:endParaRPr kumimoji="0" lang="zh-CN" altLang="en-US" sz="4000" kern="1200" cap="none" spc="0" normalizeH="0" baseline="0" noProof="1">
              <a:latin typeface="华文行楷" panose="02010800040101010101" pitchFamily="2" charset="-122"/>
              <a:ea typeface="华文行楷" panose="02010800040101010101" pitchFamily="2" charset="-122"/>
              <a:cs typeface="+mn-cs"/>
            </a:endParaRPr>
          </a:p>
        </p:txBody>
      </p:sp>
      <p:pic>
        <p:nvPicPr>
          <p:cNvPr id="16386" name="Picture 3" descr="teresa1"/>
          <p:cNvPicPr>
            <a:picLocks noChangeAspect="1"/>
          </p:cNvPicPr>
          <p:nvPr/>
        </p:nvPicPr>
        <p:blipFill>
          <a:blip r:embed="rId1"/>
          <a:stretch>
            <a:fillRect/>
          </a:stretch>
        </p:blipFill>
        <p:spPr>
          <a:xfrm>
            <a:off x="1703388" y="476250"/>
            <a:ext cx="2879725" cy="4191000"/>
          </a:xfrm>
          <a:prstGeom prst="rect">
            <a:avLst/>
          </a:prstGeom>
          <a:noFill/>
          <a:ln w="9525">
            <a:noFill/>
          </a:ln>
        </p:spPr>
      </p:pic>
      <p:sp>
        <p:nvSpPr>
          <p:cNvPr id="16387" name="Rectangle 4"/>
          <p:cNvSpPr/>
          <p:nvPr/>
        </p:nvSpPr>
        <p:spPr>
          <a:xfrm>
            <a:off x="1524000" y="3178175"/>
            <a:ext cx="9144000" cy="368300"/>
          </a:xfrm>
          <a:prstGeom prst="rect">
            <a:avLst/>
          </a:prstGeom>
          <a:noFill/>
          <a:ln w="9525">
            <a:noFill/>
          </a:ln>
          <a:effectLst>
            <a:outerShdw dist="35921" dir="2699999" algn="ctr" rotWithShape="0">
              <a:srgbClr val="C0C0C0">
                <a:alpha val="79999"/>
              </a:srgbClr>
            </a:outerShdw>
          </a:effectLst>
        </p:spPr>
        <p:txBody>
          <a:bodyPr anchor="t" anchorCtr="0">
            <a:spAutoFit/>
          </a:bodyPr>
          <a:p>
            <a:endParaRPr lang="zh-CN" altLang="en-US" b="0" dirty="0">
              <a:latin typeface="Arial" panose="020B0604020202020204" pitchFamily="34" charset="0"/>
              <a:ea typeface="宋体" panose="02010600030101010101" pitchFamily="2" charset="-122"/>
            </a:endParaRPr>
          </a:p>
        </p:txBody>
      </p:sp>
      <p:sp>
        <p:nvSpPr>
          <p:cNvPr id="28676" name="Rectangle 5"/>
          <p:cNvSpPr/>
          <p:nvPr/>
        </p:nvSpPr>
        <p:spPr>
          <a:xfrm>
            <a:off x="1524000" y="4797425"/>
            <a:ext cx="3106738" cy="1620520"/>
          </a:xfrm>
          <a:prstGeom prst="rect">
            <a:avLst/>
          </a:prstGeom>
          <a:noFill/>
          <a:ln w="9525">
            <a:noFill/>
          </a:ln>
          <a:effectLst>
            <a:outerShdw dist="35921" dir="2699999" algn="ctr" rotWithShape="0">
              <a:srgbClr val="C0C0C0">
                <a:alpha val="79999"/>
              </a:srgbClr>
            </a:outerShdw>
          </a:effectLst>
        </p:spPr>
        <p:txBody>
          <a:bodyPr>
            <a:spAutoFit/>
          </a:bodyPr>
          <a:p>
            <a:pPr algn="ctr" fontAlgn="base">
              <a:lnSpc>
                <a:spcPct val="85000"/>
              </a:lnSpc>
              <a:spcBef>
                <a:spcPct val="50000"/>
              </a:spcBef>
            </a:pPr>
            <a:r>
              <a:rPr lang="en-US" altLang="zh-CN" sz="2000" strike="noStrike" noProof="1">
                <a:effectLst>
                  <a:outerShdw blurRad="38100" dist="38100" dir="2700000">
                    <a:srgbClr val="C0C0C0"/>
                  </a:outerShdw>
                </a:effectLst>
                <a:latin typeface="Arial" panose="020B0604020202020204" pitchFamily="34" charset="0"/>
                <a:ea typeface="宋体" panose="02010600030101010101" pitchFamily="2" charset="-122"/>
                <a:cs typeface="+mn-cs"/>
              </a:rPr>
              <a:t>      </a:t>
            </a:r>
            <a:r>
              <a:rPr lang="en-US" altLang="zh-CN" sz="2000" b="1" strike="noStrike" noProof="1">
                <a:effectLst>
                  <a:outerShdw blurRad="38100" dist="38100" dir="2700000">
                    <a:srgbClr val="C0C0C0"/>
                  </a:outerShdw>
                </a:effectLst>
                <a:latin typeface="Arial" panose="020B0604020202020204" pitchFamily="34" charset="0"/>
                <a:ea typeface="宋体" panose="02010600030101010101" pitchFamily="2" charset="-122"/>
                <a:cs typeface="+mn-cs"/>
              </a:rPr>
              <a:t> </a:t>
            </a:r>
            <a:r>
              <a:rPr lang="zh-CN" altLang="en-US" sz="2800" b="1" strike="noStrike" noProof="1">
                <a:latin typeface="Arial" panose="020B0604020202020204" pitchFamily="34" charset="0"/>
                <a:ea typeface="宋体" panose="02010600030101010101" pitchFamily="2" charset="-122"/>
                <a:cs typeface="+mn-cs"/>
              </a:rPr>
              <a:t>特蕾莎</a:t>
            </a:r>
            <a:endParaRPr lang="en-US" altLang="zh-CN" sz="2800" b="1" strike="noStrike" noProof="1">
              <a:latin typeface="Arial" panose="020B0604020202020204" pitchFamily="34" charset="0"/>
            </a:endParaRPr>
          </a:p>
          <a:p>
            <a:pPr algn="ctr" fontAlgn="base">
              <a:lnSpc>
                <a:spcPct val="85000"/>
              </a:lnSpc>
              <a:spcBef>
                <a:spcPct val="50000"/>
              </a:spcBef>
            </a:pPr>
            <a:r>
              <a:rPr lang="en-US" altLang="zh-CN" sz="2800" b="1" strike="noStrike" noProof="1">
                <a:effectLst>
                  <a:outerShdw blurRad="38100" dist="38100" dir="2700000">
                    <a:srgbClr val="C0C0C0"/>
                  </a:outerShdw>
                </a:effectLst>
                <a:latin typeface="Arial" panose="020B0604020202020204" pitchFamily="34" charset="0"/>
                <a:ea typeface="宋体" panose="02010600030101010101" pitchFamily="2" charset="-122"/>
                <a:cs typeface="+mn-cs"/>
              </a:rPr>
              <a:t> </a:t>
            </a:r>
            <a:r>
              <a:rPr lang="zh-CN" altLang="en-US" sz="2800" b="1" strike="noStrike" noProof="1">
                <a:effectLst>
                  <a:outerShdw blurRad="38100" dist="38100" dir="2700000">
                    <a:srgbClr val="C0C0C0"/>
                  </a:outerShdw>
                </a:effectLst>
                <a:latin typeface="Arial" panose="020B0604020202020204" pitchFamily="34" charset="0"/>
                <a:ea typeface="宋体" panose="02010600030101010101" pitchFamily="2" charset="-122"/>
                <a:cs typeface="+mn-cs"/>
              </a:rPr>
              <a:t>（</a:t>
            </a:r>
            <a:r>
              <a:rPr lang="en-US" altLang="zh-CN" sz="2800" b="1" strike="noStrike" noProof="1">
                <a:effectLst>
                  <a:outerShdw blurRad="38100" dist="38100" dir="2700000">
                    <a:srgbClr val="C0C0C0"/>
                  </a:outerShdw>
                </a:effectLst>
                <a:latin typeface="宋体" panose="02010600030101010101" pitchFamily="2" charset="-122"/>
                <a:ea typeface="宋体" panose="02010600030101010101" pitchFamily="2" charset="-122"/>
                <a:cs typeface="+mn-cs"/>
              </a:rPr>
              <a:t>1910-1997</a:t>
            </a:r>
            <a:r>
              <a:rPr lang="zh-CN" altLang="en-US" sz="2800" b="1" strike="noStrike" noProof="1">
                <a:effectLst>
                  <a:outerShdw blurRad="38100" dist="38100" dir="2700000">
                    <a:srgbClr val="C0C0C0"/>
                  </a:outerShdw>
                </a:effectLst>
                <a:latin typeface="Arial" panose="020B0604020202020204" pitchFamily="34" charset="0"/>
                <a:ea typeface="宋体" panose="02010600030101010101" pitchFamily="2" charset="-122"/>
                <a:cs typeface="+mn-cs"/>
              </a:rPr>
              <a:t>）</a:t>
            </a:r>
            <a:endParaRPr lang="zh-CN" altLang="en-US" sz="2800" b="1" strike="noStrike" noProof="1">
              <a:effectLst>
                <a:outerShdw blurRad="38100" dist="38100" dir="2700000">
                  <a:srgbClr val="C0C0C0"/>
                </a:outerShdw>
              </a:effectLst>
              <a:latin typeface="Arial" panose="020B0604020202020204" pitchFamily="34" charset="0"/>
            </a:endParaRPr>
          </a:p>
          <a:p>
            <a:pPr algn="ctr" fontAlgn="base">
              <a:lnSpc>
                <a:spcPct val="85000"/>
              </a:lnSpc>
              <a:spcBef>
                <a:spcPct val="50000"/>
              </a:spcBef>
            </a:pPr>
            <a:r>
              <a:rPr lang="en-US" altLang="zh-CN" sz="2800" b="1" strike="noStrike" noProof="1">
                <a:effectLst>
                  <a:outerShdw blurRad="38100" dist="38100" dir="2700000">
                    <a:srgbClr val="C0C0C0"/>
                  </a:outerShdw>
                </a:effectLst>
                <a:latin typeface="Arial" panose="020B0604020202020204" pitchFamily="34" charset="0"/>
                <a:ea typeface="宋体" panose="02010600030101010101" pitchFamily="2" charset="-122"/>
                <a:cs typeface="+mn-cs"/>
              </a:rPr>
              <a:t>  </a:t>
            </a:r>
            <a:r>
              <a:rPr lang="zh-CN" altLang="en-US" sz="2800" b="1" strike="noStrike" noProof="1">
                <a:effectLst>
                  <a:outerShdw blurRad="38100" dist="38100" dir="2700000">
                    <a:srgbClr val="C0C0C0"/>
                  </a:outerShdw>
                </a:effectLst>
                <a:latin typeface="Arial" panose="020B0604020202020204" pitchFamily="34" charset="0"/>
                <a:ea typeface="宋体" panose="02010600030101010101" pitchFamily="2" charset="-122"/>
                <a:cs typeface="+mn-cs"/>
              </a:rPr>
              <a:t>南斯拉夫</a:t>
            </a:r>
            <a:endParaRPr lang="en-US" altLang="zh-CN" sz="2000" b="1" strike="noStrike" noProof="1">
              <a:effectLst>
                <a:outerShdw blurRad="38100" dist="38100" dir="2700000">
                  <a:srgbClr val="C0C0C0"/>
                </a:outerShdw>
              </a:effectLst>
              <a:latin typeface="Arial" panose="020B0604020202020204" pitchFamily="34" charset="0"/>
            </a:endParaRPr>
          </a:p>
        </p:txBody>
      </p:sp>
    </p:spTree>
  </p:cSld>
  <p:clrMapOvr>
    <a:masterClrMapping/>
  </p:clrMapOvr>
  <p:transition>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4034"/>
                                        </p:tgtEl>
                                        <p:attrNameLst>
                                          <p:attrName>style.visibility</p:attrName>
                                        </p:attrNameLst>
                                      </p:cBhvr>
                                      <p:to>
                                        <p:strVal val="visible"/>
                                      </p:to>
                                    </p:set>
                                    <p:animEffect transition="in" filter="fade">
                                      <p:cBhvr>
                                        <p:cTn id="7" dur="500"/>
                                        <p:tgtEl>
                                          <p:spTgt spid="44034"/>
                                        </p:tgtEl>
                                      </p:cBhvr>
                                    </p:animEffect>
                                  </p:childTnLst>
                                  <p:subTnLst>
                                    <p:audio>
                                      <p:cMediaNode>
                                        <p:cTn display="0" masterRel="sameClick">
                                          <p:stCondLst>
                                            <p:cond evt="begin" delay="0">
                                              <p:tn val="5"/>
                                            </p:cond>
                                          </p:stCondLst>
                                          <p:endCondLst>
                                            <p:cond evt="onStopAudio" delay="0">
                                              <p:tgtEl>
                                                <p:sldTgt/>
                                              </p:tgtEl>
                                            </p:cond>
                                          </p:endCondLst>
                                        </p:cTn>
                                        <p:tgtEl>
                                          <p:sndTgt r:embed="rId2"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34" grpId="0" bldLvl="0" animBg="1"/>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useBgFill="1">
        <p:nvSpPr>
          <p:cNvPr id="31746" name="Rectangle 2"/>
          <p:cNvSpPr>
            <a:spLocks noChangeArrowheads="1"/>
          </p:cNvSpPr>
          <p:nvPr/>
        </p:nvSpPr>
        <p:spPr bwMode="auto">
          <a:xfrm>
            <a:off x="719667" y="4503739"/>
            <a:ext cx="10862733" cy="1108075"/>
          </a:xfrm>
          <a:prstGeom prst="rect">
            <a:avLst/>
          </a:prstGeom>
          <a:ln>
            <a:noFill/>
          </a:ln>
          <a:extLs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r>
              <a:rPr lang="zh-CN" altLang="en-US" sz="6600">
                <a:solidFill>
                  <a:srgbClr val="00FF00"/>
                </a:solidFill>
                <a:latin typeface="隶书" panose="02010509060101010101" pitchFamily="49" charset="-122"/>
                <a:ea typeface="隶书" panose="02010509060101010101" pitchFamily="49" charset="-122"/>
              </a:rPr>
              <a:t>赠人玫瑰，手留余香</a:t>
            </a:r>
            <a:r>
              <a:rPr lang="zh-CN" altLang="en-US" sz="6600">
                <a:solidFill>
                  <a:schemeClr val="tx2"/>
                </a:solidFill>
                <a:latin typeface="隶书" panose="02010509060101010101" pitchFamily="49" charset="-122"/>
                <a:ea typeface="隶书" panose="02010509060101010101" pitchFamily="49" charset="-122"/>
              </a:rPr>
              <a:t> </a:t>
            </a:r>
            <a:endParaRPr lang="zh-CN" altLang="en-US" sz="6600">
              <a:solidFill>
                <a:schemeClr val="tx2"/>
              </a:solidFill>
              <a:latin typeface="隶书" panose="02010509060101010101" pitchFamily="49" charset="-122"/>
              <a:ea typeface="隶书" panose="02010509060101010101" pitchFamily="49" charset="-122"/>
            </a:endParaRPr>
          </a:p>
        </p:txBody>
      </p:sp>
      <p:pic>
        <p:nvPicPr>
          <p:cNvPr id="31747" name="Picture 3" descr="473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719667" y="784226"/>
            <a:ext cx="10837333" cy="560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4"/>
          <p:cNvSpPr>
            <a:spLocks noChangeArrowheads="1"/>
          </p:cNvSpPr>
          <p:nvPr/>
        </p:nvSpPr>
        <p:spPr bwMode="auto">
          <a:xfrm>
            <a:off x="2393950" y="1388362"/>
            <a:ext cx="6005772" cy="3749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8000" b="1" dirty="0">
                <a:solidFill>
                  <a:srgbClr val="FFFF00"/>
                </a:solidFill>
                <a:latin typeface="Tahoma" panose="020B0604030504040204" pitchFamily="34" charset="0"/>
                <a:ea typeface="华文新魏" panose="02010800040101010101" pitchFamily="2" charset="-122"/>
              </a:rPr>
              <a:t>  </a:t>
            </a:r>
            <a:r>
              <a:rPr lang="zh-CN" altLang="en-US" sz="8000" b="1" dirty="0">
                <a:solidFill>
                  <a:srgbClr val="FFFF00"/>
                </a:solidFill>
                <a:latin typeface="Tahoma" panose="020B0604030504040204" pitchFamily="34" charset="0"/>
                <a:ea typeface="华文新魏" panose="02010800040101010101" pitchFamily="2" charset="-122"/>
              </a:rPr>
              <a:t>请记住</a:t>
            </a:r>
            <a:endParaRPr lang="zh-CN" altLang="en-US" sz="8000" b="1" dirty="0">
              <a:solidFill>
                <a:srgbClr val="FFFF00"/>
              </a:solidFill>
              <a:latin typeface="Tahoma" panose="020B0604030504040204" pitchFamily="34" charset="0"/>
              <a:ea typeface="华文新魏" panose="02010800040101010101" pitchFamily="2" charset="-122"/>
            </a:endParaRPr>
          </a:p>
          <a:p>
            <a:r>
              <a:rPr lang="zh-CN" altLang="en-US" sz="8000" b="1" dirty="0">
                <a:solidFill>
                  <a:srgbClr val="FFFF00"/>
                </a:solidFill>
                <a:latin typeface="Tahoma" panose="020B0604030504040204" pitchFamily="34" charset="0"/>
                <a:ea typeface="华文新魏" panose="02010800040101010101" pitchFamily="2" charset="-122"/>
              </a:rPr>
              <a:t>赠人玫瑰</a:t>
            </a:r>
            <a:r>
              <a:rPr lang="zh-CN" altLang="en-US" sz="8000" b="1" dirty="0" smtClean="0">
                <a:solidFill>
                  <a:srgbClr val="FFFF00"/>
                </a:solidFill>
                <a:latin typeface="Tahoma" panose="020B0604030504040204" pitchFamily="34" charset="0"/>
                <a:ea typeface="华文新魏" panose="02010800040101010101" pitchFamily="2" charset="-122"/>
              </a:rPr>
              <a:t>，</a:t>
            </a:r>
            <a:endParaRPr lang="en-US" altLang="zh-CN" sz="8000" b="1" dirty="0" smtClean="0">
              <a:solidFill>
                <a:srgbClr val="FFFF00"/>
              </a:solidFill>
              <a:latin typeface="Tahoma" panose="020B0604030504040204" pitchFamily="34" charset="0"/>
              <a:ea typeface="华文新魏" panose="02010800040101010101" pitchFamily="2" charset="-122"/>
            </a:endParaRPr>
          </a:p>
          <a:p>
            <a:r>
              <a:rPr lang="zh-CN" altLang="en-US" sz="8000" b="1" dirty="0" smtClean="0">
                <a:solidFill>
                  <a:srgbClr val="FFFF00"/>
                </a:solidFill>
                <a:latin typeface="Tahoma" panose="020B0604030504040204" pitchFamily="34" charset="0"/>
                <a:ea typeface="华文新魏" panose="02010800040101010101" pitchFamily="2" charset="-122"/>
              </a:rPr>
              <a:t>手</a:t>
            </a:r>
            <a:r>
              <a:rPr lang="zh-CN" altLang="en-US" sz="8000" b="1" dirty="0">
                <a:solidFill>
                  <a:srgbClr val="FFFF00"/>
                </a:solidFill>
                <a:latin typeface="Tahoma" panose="020B0604030504040204" pitchFamily="34" charset="0"/>
                <a:ea typeface="华文新魏" panose="02010800040101010101" pitchFamily="2" charset="-122"/>
              </a:rPr>
              <a:t>留余香。</a:t>
            </a:r>
            <a:endParaRPr lang="zh-CN" altLang="en-US" sz="8000" b="1" dirty="0">
              <a:solidFill>
                <a:srgbClr val="FFFF00"/>
              </a:solidFill>
              <a:latin typeface="Tahoma" panose="020B0604030504040204" pitchFamily="34" charset="0"/>
              <a:ea typeface="华文新魏" panose="0201080004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fltVal val="0"/>
                                          </p:val>
                                        </p:tav>
                                        <p:tav tm="100000">
                                          <p:val>
                                            <p:strVal val="#ppt_w"/>
                                          </p:val>
                                        </p:tav>
                                      </p:tavLst>
                                    </p:anim>
                                    <p:anim calcmode="lin" valueType="num">
                                      <p:cBhvr>
                                        <p:cTn id="8" dur="1000" fill="hold"/>
                                        <p:tgtEl>
                                          <p:spTgt spid="6"/>
                                        </p:tgtEl>
                                        <p:attrNameLst>
                                          <p:attrName>ppt_h</p:attrName>
                                        </p:attrNameLst>
                                      </p:cBhvr>
                                      <p:tavLst>
                                        <p:tav tm="0">
                                          <p:val>
                                            <p:fltVal val="0"/>
                                          </p:val>
                                        </p:tav>
                                        <p:tav tm="100000">
                                          <p:val>
                                            <p:strVal val="#ppt_h"/>
                                          </p:val>
                                        </p:tav>
                                      </p:tavLst>
                                    </p:anim>
                                    <p:anim calcmode="lin" valueType="num">
                                      <p:cBhvr>
                                        <p:cTn id="9" dur="1000" fill="hold"/>
                                        <p:tgtEl>
                                          <p:spTgt spid="6"/>
                                        </p:tgtEl>
                                        <p:attrNameLst>
                                          <p:attrName>style.rotation</p:attrName>
                                        </p:attrNameLst>
                                      </p:cBhvr>
                                      <p:tavLst>
                                        <p:tav tm="0">
                                          <p:val>
                                            <p:fltVal val="90"/>
                                          </p:val>
                                        </p:tav>
                                        <p:tav tm="100000">
                                          <p:val>
                                            <p:fltVal val="0"/>
                                          </p:val>
                                        </p:tav>
                                      </p:tavLst>
                                    </p:anim>
                                    <p:animEffect transition="in" filter="fade">
                                      <p:cBhvr>
                                        <p:cTn id="10"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5123" name="矩形 1"/>
          <p:cNvSpPr>
            <a:spLocks noChangeArrowheads="1"/>
          </p:cNvSpPr>
          <p:nvPr/>
        </p:nvSpPr>
        <p:spPr bwMode="auto">
          <a:xfrm>
            <a:off x="784052" y="1204470"/>
            <a:ext cx="10693400" cy="13309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30000"/>
              </a:lnSpc>
              <a:spcBef>
                <a:spcPts val="1200"/>
              </a:spcBef>
            </a:pPr>
            <a:r>
              <a:rPr lang="zh-CN" altLang="en-US" sz="2800" b="1" dirty="0">
                <a:latin typeface="黑体" panose="02010609060101010101" charset="-122"/>
                <a:ea typeface="黑体" panose="02010609060101010101" charset="-122"/>
              </a:rPr>
              <a:t>   </a:t>
            </a:r>
            <a:r>
              <a:rPr lang="zh-CN" altLang="en-US" sz="3200" b="1" dirty="0">
                <a:latin typeface="黑体" panose="02010609060101010101" charset="-122"/>
                <a:ea typeface="黑体" panose="02010609060101010101" charset="-122"/>
              </a:rPr>
              <a:t> </a:t>
            </a:r>
            <a:r>
              <a:rPr lang="zh-CN" altLang="en-US" sz="3000" b="1" dirty="0">
                <a:latin typeface="宋体" panose="02010600030101010101" pitchFamily="2" charset="-122"/>
                <a:ea typeface="宋体" panose="02010600030101010101" pitchFamily="2" charset="-122"/>
              </a:rPr>
              <a:t>在我们身边有着很多生活艰难但心灵美好的人</a:t>
            </a:r>
            <a:r>
              <a:rPr lang="en-US" altLang="zh-CN" sz="3000" b="1">
                <a:uFillTx/>
                <a:ea typeface="SimSun-ExtB" panose="02010609060101010101" charset="-122"/>
                <a:cs typeface="+mj-cs"/>
                <a:sym typeface="宋体" panose="02010600030101010101" pitchFamily="2" charset="-122"/>
              </a:rPr>
              <a:t>,</a:t>
            </a:r>
            <a:r>
              <a:rPr lang="zh-CN" altLang="en-US" sz="3000" b="1" dirty="0">
                <a:latin typeface="宋体" panose="02010600030101010101" pitchFamily="2" charset="-122"/>
                <a:ea typeface="宋体" panose="02010600030101010101" pitchFamily="2" charset="-122"/>
              </a:rPr>
              <a:t>他们平凡、普通</a:t>
            </a:r>
            <a:r>
              <a:rPr lang="en-US" altLang="zh-CN" sz="3000" b="1">
                <a:uFillTx/>
                <a:ea typeface="SimSun-ExtB" panose="02010609060101010101" charset="-122"/>
                <a:cs typeface="+mj-cs"/>
                <a:sym typeface="宋体" panose="02010600030101010101" pitchFamily="2" charset="-122"/>
              </a:rPr>
              <a:t>,</a:t>
            </a:r>
            <a:r>
              <a:rPr lang="zh-CN" altLang="en-US" sz="3000" b="1" dirty="0">
                <a:latin typeface="宋体" panose="02010600030101010101" pitchFamily="2" charset="-122"/>
                <a:ea typeface="宋体" panose="02010600030101010101" pitchFamily="2" charset="-122"/>
              </a:rPr>
              <a:t>不引人注意也不被人注意</a:t>
            </a:r>
            <a:r>
              <a:rPr lang="en-US" altLang="zh-CN" sz="3000" b="1">
                <a:uFillTx/>
                <a:ea typeface="SimSun-ExtB" panose="02010609060101010101" charset="-122"/>
                <a:cs typeface="+mj-cs"/>
                <a:sym typeface="宋体" panose="02010600030101010101" pitchFamily="2" charset="-122"/>
              </a:rPr>
              <a:t>,</a:t>
            </a:r>
            <a:r>
              <a:rPr lang="zh-CN" altLang="en-US" sz="3000" b="1" dirty="0">
                <a:latin typeface="宋体" panose="02010600030101010101" pitchFamily="2" charset="-122"/>
                <a:ea typeface="宋体" panose="02010600030101010101" pitchFamily="2" charset="-122"/>
              </a:rPr>
              <a:t>你是怎样对待他们的呢？</a:t>
            </a:r>
            <a:endParaRPr lang="zh-CN" altLang="en-US" sz="3000" b="1" dirty="0">
              <a:latin typeface="宋体" panose="02010600030101010101" pitchFamily="2" charset="-122"/>
              <a:ea typeface="宋体" panose="02010600030101010101" pitchFamily="2" charset="-122"/>
            </a:endParaRPr>
          </a:p>
        </p:txBody>
      </p:sp>
      <p:pic>
        <p:nvPicPr>
          <p:cNvPr id="2" name="图片 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753533" y="3104515"/>
            <a:ext cx="4749800" cy="316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902933" y="3104515"/>
            <a:ext cx="5261652" cy="276690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grpSp>
        <p:nvGrpSpPr>
          <p:cNvPr id="5" name="组合 4"/>
          <p:cNvGrpSpPr/>
          <p:nvPr/>
        </p:nvGrpSpPr>
        <p:grpSpPr>
          <a:xfrm>
            <a:off x="753533" y="233237"/>
            <a:ext cx="2792615" cy="713740"/>
            <a:chOff x="2371" y="690"/>
            <a:chExt cx="3471" cy="1124"/>
          </a:xfrm>
        </p:grpSpPr>
        <p:sp>
          <p:nvSpPr>
            <p:cNvPr id="6" name="MH_Entry_1"/>
            <p:cNvSpPr>
              <a:spLocks noChangeArrowheads="1"/>
            </p:cNvSpPr>
            <p:nvPr/>
          </p:nvSpPr>
          <p:spPr bwMode="auto">
            <a:xfrm flipH="1">
              <a:off x="2371" y="690"/>
              <a:ext cx="3471" cy="1124"/>
            </a:xfrm>
            <a:prstGeom prst="roundRect">
              <a:avLst>
                <a:gd name="adj" fmla="val 16667"/>
              </a:avLst>
            </a:prstGeom>
            <a:solidFill>
              <a:srgbClr val="DF2938"/>
            </a:solidFill>
            <a:ln>
              <a:noFill/>
            </a:ln>
            <a:extLst>
              <a:ext uri="{91240B29-F687-4F45-9708-019B960494DF}">
                <a14:hiddenLine xmlns:a14="http://schemas.microsoft.com/office/drawing/2010/main" w="12700">
                  <a:solidFill>
                    <a:srgbClr val="000000"/>
                  </a:solidFill>
                  <a:bevel/>
                </a14:hiddenLine>
              </a:ext>
            </a:extLst>
          </p:spPr>
          <p:txBody>
            <a:bodyPr lIns="94531" tIns="47265" rIns="94531" bIns="4726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eaLnBrk="1" hangingPunct="1">
                <a:buFont typeface="Arial" panose="020B0604020202020204" pitchFamily="34" charset="0"/>
                <a:buNone/>
              </a:pPr>
              <a:endParaRPr lang="zh-CN" altLang="en-US" sz="2900">
                <a:sym typeface="Calibri" panose="020F0502020204030204" pitchFamily="34" charset="0"/>
              </a:endParaRPr>
            </a:p>
          </p:txBody>
        </p:sp>
        <p:sp>
          <p:nvSpPr>
            <p:cNvPr id="7" name="TextBox 18"/>
            <p:cNvSpPr txBox="1"/>
            <p:nvPr/>
          </p:nvSpPr>
          <p:spPr>
            <a:xfrm>
              <a:off x="2644" y="741"/>
              <a:ext cx="2895" cy="923"/>
            </a:xfrm>
            <a:prstGeom prst="rect">
              <a:avLst/>
            </a:prstGeom>
            <a:noFill/>
          </p:spPr>
          <p:txBody>
            <a:bodyPr wrap="square" lIns="94531" tIns="47265" rIns="94531" bIns="47265"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sz="3200" b="1" dirty="0">
                  <a:solidFill>
                    <a:schemeClr val="bg1"/>
                  </a:solidFill>
                  <a:latin typeface="思源宋体 CN SemiBold" panose="02020600000000000000" charset="-122"/>
                  <a:ea typeface="思源宋体 CN SemiBold" panose="02020600000000000000" charset="-122"/>
                </a:rPr>
                <a:t>导入新课</a:t>
              </a:r>
              <a:endParaRPr lang="zh-CN" altLang="en-US" sz="3200" b="1" dirty="0">
                <a:solidFill>
                  <a:schemeClr val="bg1"/>
                </a:solidFill>
                <a:latin typeface="思源宋体 CN SemiBold" panose="02020600000000000000" charset="-122"/>
                <a:ea typeface="思源宋体 CN SemiBold" panose="02020600000000000000"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5123"/>
                                        </p:tgtEl>
                                        <p:attrNameLst>
                                          <p:attrName>style.visibility</p:attrName>
                                        </p:attrNameLst>
                                      </p:cBhvr>
                                      <p:to>
                                        <p:strVal val="visible"/>
                                      </p:to>
                                    </p:set>
                                    <p:animEffect transition="in" filter="dissolve">
                                      <p:cBhvr>
                                        <p:cTn id="7" dur="500"/>
                                        <p:tgtEl>
                                          <p:spTgt spid="5123"/>
                                        </p:tgtEl>
                                      </p:cBhvr>
                                    </p:animEffect>
                                  </p:childTnLst>
                                </p:cTn>
                              </p:par>
                            </p:childTnLst>
                          </p:cTn>
                        </p:par>
                      </p:childTnLst>
                    </p:cTn>
                  </p:par>
                  <p:par>
                    <p:cTn id="8" fill="hold">
                      <p:stCondLst>
                        <p:cond delay="indefinite"/>
                      </p:stCondLst>
                      <p:childTnLst>
                        <p:par>
                          <p:cTn id="9" fill="hold">
                            <p:stCondLst>
                              <p:cond delay="0"/>
                            </p:stCondLst>
                            <p:childTnLst>
                              <p:par>
                                <p:cTn id="10" presetID="26"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down)">
                                      <p:cBhvr>
                                        <p:cTn id="12" dur="580">
                                          <p:stCondLst>
                                            <p:cond delay="0"/>
                                          </p:stCondLst>
                                        </p:cTn>
                                        <p:tgtEl>
                                          <p:spTgt spid="2"/>
                                        </p:tgtEl>
                                      </p:cBhvr>
                                    </p:animEffect>
                                    <p:anim calcmode="lin" valueType="num">
                                      <p:cBhvr>
                                        <p:cTn id="13"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14"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5"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6"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7"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18" dur="26">
                                          <p:stCondLst>
                                            <p:cond delay="650"/>
                                          </p:stCondLst>
                                        </p:cTn>
                                        <p:tgtEl>
                                          <p:spTgt spid="2"/>
                                        </p:tgtEl>
                                      </p:cBhvr>
                                      <p:to x="100000" y="60000"/>
                                    </p:animScale>
                                    <p:animScale>
                                      <p:cBhvr>
                                        <p:cTn id="19" dur="166" decel="50000">
                                          <p:stCondLst>
                                            <p:cond delay="676"/>
                                          </p:stCondLst>
                                        </p:cTn>
                                        <p:tgtEl>
                                          <p:spTgt spid="2"/>
                                        </p:tgtEl>
                                      </p:cBhvr>
                                      <p:to x="100000" y="100000"/>
                                    </p:animScale>
                                    <p:animScale>
                                      <p:cBhvr>
                                        <p:cTn id="20" dur="26">
                                          <p:stCondLst>
                                            <p:cond delay="1312"/>
                                          </p:stCondLst>
                                        </p:cTn>
                                        <p:tgtEl>
                                          <p:spTgt spid="2"/>
                                        </p:tgtEl>
                                      </p:cBhvr>
                                      <p:to x="100000" y="80000"/>
                                    </p:animScale>
                                    <p:animScale>
                                      <p:cBhvr>
                                        <p:cTn id="21" dur="166" decel="50000">
                                          <p:stCondLst>
                                            <p:cond delay="1338"/>
                                          </p:stCondLst>
                                        </p:cTn>
                                        <p:tgtEl>
                                          <p:spTgt spid="2"/>
                                        </p:tgtEl>
                                      </p:cBhvr>
                                      <p:to x="100000" y="100000"/>
                                    </p:animScale>
                                    <p:animScale>
                                      <p:cBhvr>
                                        <p:cTn id="22" dur="26">
                                          <p:stCondLst>
                                            <p:cond delay="1642"/>
                                          </p:stCondLst>
                                        </p:cTn>
                                        <p:tgtEl>
                                          <p:spTgt spid="2"/>
                                        </p:tgtEl>
                                      </p:cBhvr>
                                      <p:to x="100000" y="90000"/>
                                    </p:animScale>
                                    <p:animScale>
                                      <p:cBhvr>
                                        <p:cTn id="23" dur="166" decel="50000">
                                          <p:stCondLst>
                                            <p:cond delay="1668"/>
                                          </p:stCondLst>
                                        </p:cTn>
                                        <p:tgtEl>
                                          <p:spTgt spid="2"/>
                                        </p:tgtEl>
                                      </p:cBhvr>
                                      <p:to x="100000" y="100000"/>
                                    </p:animScale>
                                    <p:animScale>
                                      <p:cBhvr>
                                        <p:cTn id="24" dur="26">
                                          <p:stCondLst>
                                            <p:cond delay="1808"/>
                                          </p:stCondLst>
                                        </p:cTn>
                                        <p:tgtEl>
                                          <p:spTgt spid="2"/>
                                        </p:tgtEl>
                                      </p:cBhvr>
                                      <p:to x="100000" y="95000"/>
                                    </p:animScale>
                                    <p:animScale>
                                      <p:cBhvr>
                                        <p:cTn id="25" dur="166" decel="50000">
                                          <p:stCondLst>
                                            <p:cond delay="1834"/>
                                          </p:stCondLst>
                                        </p:cTn>
                                        <p:tgtEl>
                                          <p:spTgt spid="2"/>
                                        </p:tgtEl>
                                      </p:cBhvr>
                                      <p:to x="100000" y="100000"/>
                                    </p:animScale>
                                  </p:childTnLst>
                                </p:cTn>
                              </p:par>
                            </p:childTnLst>
                          </p:cTn>
                        </p:par>
                        <p:par>
                          <p:cTn id="26" fill="hold">
                            <p:stCondLst>
                              <p:cond delay="2000"/>
                            </p:stCondLst>
                            <p:childTnLst>
                              <p:par>
                                <p:cTn id="27" presetID="31" presetClass="entr" presetSubtype="0" fill="hold" nodeType="afterEffect">
                                  <p:stCondLst>
                                    <p:cond delay="0"/>
                                  </p:stCondLst>
                                  <p:childTnLst>
                                    <p:set>
                                      <p:cBhvr>
                                        <p:cTn id="28" dur="1" fill="hold">
                                          <p:stCondLst>
                                            <p:cond delay="0"/>
                                          </p:stCondLst>
                                        </p:cTn>
                                        <p:tgtEl>
                                          <p:spTgt spid="4"/>
                                        </p:tgtEl>
                                        <p:attrNameLst>
                                          <p:attrName>style.visibility</p:attrName>
                                        </p:attrNameLst>
                                      </p:cBhvr>
                                      <p:to>
                                        <p:strVal val="visible"/>
                                      </p:to>
                                    </p:set>
                                    <p:anim calcmode="lin" valueType="num">
                                      <p:cBhvr>
                                        <p:cTn id="29" dur="1000" fill="hold"/>
                                        <p:tgtEl>
                                          <p:spTgt spid="4"/>
                                        </p:tgtEl>
                                        <p:attrNameLst>
                                          <p:attrName>ppt_w</p:attrName>
                                        </p:attrNameLst>
                                      </p:cBhvr>
                                      <p:tavLst>
                                        <p:tav tm="0">
                                          <p:val>
                                            <p:fltVal val="0"/>
                                          </p:val>
                                        </p:tav>
                                        <p:tav tm="100000">
                                          <p:val>
                                            <p:strVal val="#ppt_w"/>
                                          </p:val>
                                        </p:tav>
                                      </p:tavLst>
                                    </p:anim>
                                    <p:anim calcmode="lin" valueType="num">
                                      <p:cBhvr>
                                        <p:cTn id="30" dur="1000" fill="hold"/>
                                        <p:tgtEl>
                                          <p:spTgt spid="4"/>
                                        </p:tgtEl>
                                        <p:attrNameLst>
                                          <p:attrName>ppt_h</p:attrName>
                                        </p:attrNameLst>
                                      </p:cBhvr>
                                      <p:tavLst>
                                        <p:tav tm="0">
                                          <p:val>
                                            <p:fltVal val="0"/>
                                          </p:val>
                                        </p:tav>
                                        <p:tav tm="100000">
                                          <p:val>
                                            <p:strVal val="#ppt_h"/>
                                          </p:val>
                                        </p:tav>
                                      </p:tavLst>
                                    </p:anim>
                                    <p:anim calcmode="lin" valueType="num">
                                      <p:cBhvr>
                                        <p:cTn id="31" dur="1000" fill="hold"/>
                                        <p:tgtEl>
                                          <p:spTgt spid="4"/>
                                        </p:tgtEl>
                                        <p:attrNameLst>
                                          <p:attrName>style.rotation</p:attrName>
                                        </p:attrNameLst>
                                      </p:cBhvr>
                                      <p:tavLst>
                                        <p:tav tm="0">
                                          <p:val>
                                            <p:fltVal val="90"/>
                                          </p:val>
                                        </p:tav>
                                        <p:tav tm="100000">
                                          <p:val>
                                            <p:fltVal val="0"/>
                                          </p:val>
                                        </p:tav>
                                      </p:tavLst>
                                    </p:anim>
                                    <p:animEffect transition="in" filter="fade">
                                      <p:cBhvr>
                                        <p:cTn id="32"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3"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6146" name="矩形 1"/>
          <p:cNvSpPr>
            <a:spLocks noChangeArrowheads="1"/>
          </p:cNvSpPr>
          <p:nvPr/>
        </p:nvSpPr>
        <p:spPr bwMode="auto">
          <a:xfrm>
            <a:off x="1207770" y="1743075"/>
            <a:ext cx="10160635" cy="278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ct val="125000"/>
              </a:lnSpc>
              <a:spcBef>
                <a:spcPts val="0"/>
              </a:spcBef>
              <a:spcAft>
                <a:spcPts val="0"/>
              </a:spcAft>
            </a:pPr>
            <a:r>
              <a:rPr lang="en-US" altLang="zh-CN" sz="2800" b="1" dirty="0" smtClean="0">
                <a:solidFill>
                  <a:schemeClr val="tx1"/>
                </a:solidFill>
                <a:latin typeface="新宋体" panose="02010609030101010101" pitchFamily="49" charset="-122"/>
                <a:ea typeface="新宋体" panose="02010609030101010101" pitchFamily="49" charset="-122"/>
              </a:rPr>
              <a:t>1</a:t>
            </a:r>
            <a:r>
              <a:rPr lang="en-US" altLang="zh-CN" sz="2800" b="1" dirty="0">
                <a:solidFill>
                  <a:schemeClr val="tx1"/>
                </a:solidFill>
                <a:latin typeface="新宋体" panose="02010609030101010101" pitchFamily="49" charset="-122"/>
                <a:ea typeface="新宋体" panose="02010609030101010101" pitchFamily="49" charset="-122"/>
              </a:rPr>
              <a:t>.</a:t>
            </a:r>
            <a:r>
              <a:rPr lang="zh-CN" altLang="zh-CN" sz="2800" b="1" dirty="0">
                <a:solidFill>
                  <a:schemeClr val="tx1"/>
                </a:solidFill>
                <a:latin typeface="新宋体" panose="02010609030101010101" pitchFamily="49" charset="-122"/>
                <a:ea typeface="新宋体" panose="02010609030101010101" pitchFamily="49" charset="-122"/>
              </a:rPr>
              <a:t>细读课文</a:t>
            </a:r>
            <a:r>
              <a:rPr lang="en-US" altLang="zh-CN" sz="2800" b="1">
                <a:uFillTx/>
                <a:ea typeface="SimSun-ExtB" panose="02010609060101010101" charset="-122"/>
                <a:cs typeface="+mj-cs"/>
                <a:sym typeface="宋体" panose="02010600030101010101" pitchFamily="2" charset="-122"/>
              </a:rPr>
              <a:t>,</a:t>
            </a:r>
            <a:r>
              <a:rPr lang="zh-CN" altLang="en-US" sz="2800" b="1" dirty="0">
                <a:solidFill>
                  <a:schemeClr val="tx1"/>
                </a:solidFill>
                <a:latin typeface="新宋体" panose="02010609030101010101" pitchFamily="49" charset="-122"/>
                <a:ea typeface="新宋体" panose="02010609030101010101" pitchFamily="49" charset="-122"/>
              </a:rPr>
              <a:t>体</a:t>
            </a:r>
            <a:r>
              <a:rPr lang="zh-CN" altLang="en-US" sz="2800" b="1" dirty="0" smtClean="0">
                <a:solidFill>
                  <a:schemeClr val="tx1"/>
                </a:solidFill>
                <a:latin typeface="新宋体" panose="02010609030101010101" pitchFamily="49" charset="-122"/>
                <a:ea typeface="新宋体" panose="02010609030101010101" pitchFamily="49" charset="-122"/>
              </a:rPr>
              <a:t>会作者一家与老王之间的珍贵情谊</a:t>
            </a:r>
            <a:r>
              <a:rPr lang="en-US" altLang="zh-CN" sz="2800" b="1">
                <a:uFillTx/>
                <a:ea typeface="SimSun-ExtB" panose="02010609060101010101" charset="-122"/>
                <a:cs typeface="+mj-cs"/>
                <a:sym typeface="宋体" panose="02010600030101010101" pitchFamily="2" charset="-122"/>
              </a:rPr>
              <a:t>,</a:t>
            </a:r>
            <a:r>
              <a:rPr lang="zh-CN" altLang="en-US" sz="2800" b="1" dirty="0" smtClean="0">
                <a:solidFill>
                  <a:schemeClr val="tx1"/>
                </a:solidFill>
                <a:latin typeface="新宋体" panose="02010609030101010101" pitchFamily="49" charset="-122"/>
                <a:ea typeface="新宋体" panose="02010609030101010101" pitchFamily="49" charset="-122"/>
              </a:rPr>
              <a:t>理解老王身上闪耀的人性之美。</a:t>
            </a:r>
            <a:endParaRPr lang="zh-CN" altLang="zh-CN" sz="2800" b="1" dirty="0">
              <a:solidFill>
                <a:schemeClr val="tx1"/>
              </a:solidFill>
              <a:latin typeface="新宋体" panose="02010609030101010101" pitchFamily="49" charset="-122"/>
              <a:ea typeface="新宋体" panose="02010609030101010101" pitchFamily="49" charset="-122"/>
            </a:endParaRPr>
          </a:p>
          <a:p>
            <a:pPr algn="just">
              <a:lnSpc>
                <a:spcPct val="125000"/>
              </a:lnSpc>
              <a:spcBef>
                <a:spcPts val="0"/>
              </a:spcBef>
              <a:spcAft>
                <a:spcPts val="0"/>
              </a:spcAft>
            </a:pPr>
            <a:r>
              <a:rPr lang="en-US" altLang="zh-CN" sz="2800" b="1" dirty="0" smtClean="0">
                <a:solidFill>
                  <a:schemeClr val="tx1"/>
                </a:solidFill>
                <a:latin typeface="新宋体" panose="02010609030101010101" pitchFamily="49" charset="-122"/>
                <a:ea typeface="新宋体" panose="02010609030101010101" pitchFamily="49" charset="-122"/>
              </a:rPr>
              <a:t>2.</a:t>
            </a:r>
            <a:r>
              <a:rPr lang="zh-CN" altLang="en-US" sz="2800" b="1" dirty="0" smtClean="0">
                <a:solidFill>
                  <a:schemeClr val="tx1"/>
                </a:solidFill>
                <a:latin typeface="新宋体" panose="02010609030101010101" pitchFamily="49" charset="-122"/>
                <a:ea typeface="新宋体" panose="02010609030101010101" pitchFamily="49" charset="-122"/>
              </a:rPr>
              <a:t>结合时代背景</a:t>
            </a:r>
            <a:r>
              <a:rPr lang="en-US" altLang="zh-CN" sz="2800" b="1">
                <a:uFillTx/>
                <a:ea typeface="SimSun-ExtB" panose="02010609060101010101" charset="-122"/>
                <a:cs typeface="+mj-cs"/>
                <a:sym typeface="宋体" panose="02010600030101010101" pitchFamily="2" charset="-122"/>
              </a:rPr>
              <a:t>,</a:t>
            </a:r>
            <a:r>
              <a:rPr lang="zh-CN" altLang="en-US" sz="2800" b="1" dirty="0" smtClean="0">
                <a:solidFill>
                  <a:schemeClr val="tx1"/>
                </a:solidFill>
                <a:latin typeface="新宋体" panose="02010609030101010101" pitchFamily="49" charset="-122"/>
                <a:ea typeface="新宋体" panose="02010609030101010101" pitchFamily="49" charset="-122"/>
              </a:rPr>
              <a:t>解读老王临终前赠送香油和鸡蛋的丰富内涵。 </a:t>
            </a:r>
            <a:endParaRPr lang="en-US" altLang="zh-CN" sz="2800" b="1" dirty="0" smtClean="0">
              <a:solidFill>
                <a:schemeClr val="tx1"/>
              </a:solidFill>
              <a:latin typeface="新宋体" panose="02010609030101010101" pitchFamily="49" charset="-122"/>
              <a:ea typeface="新宋体" panose="02010609030101010101" pitchFamily="49" charset="-122"/>
            </a:endParaRPr>
          </a:p>
          <a:p>
            <a:pPr algn="just">
              <a:lnSpc>
                <a:spcPct val="125000"/>
              </a:lnSpc>
              <a:spcBef>
                <a:spcPts val="0"/>
              </a:spcBef>
              <a:spcAft>
                <a:spcPts val="0"/>
              </a:spcAft>
            </a:pPr>
            <a:r>
              <a:rPr lang="en-US" sz="2800" b="1" dirty="0" smtClean="0">
                <a:solidFill>
                  <a:schemeClr val="tx1"/>
                </a:solidFill>
                <a:latin typeface="新宋体" panose="02010609030101010101" pitchFamily="49" charset="-122"/>
                <a:ea typeface="新宋体" panose="02010609030101010101" pitchFamily="49" charset="-122"/>
              </a:rPr>
              <a:t>3</a:t>
            </a:r>
            <a:r>
              <a:rPr lang="en-US" altLang="zh-CN" sz="2800" b="1" dirty="0" smtClean="0">
                <a:solidFill>
                  <a:schemeClr val="tx1"/>
                </a:solidFill>
                <a:latin typeface="新宋体" panose="02010609030101010101" pitchFamily="49" charset="-122"/>
                <a:ea typeface="新宋体" panose="02010609030101010101" pitchFamily="49" charset="-122"/>
              </a:rPr>
              <a:t>.</a:t>
            </a:r>
            <a:r>
              <a:rPr lang="zh-CN" altLang="en-US" sz="2800" b="1" dirty="0" smtClean="0">
                <a:solidFill>
                  <a:schemeClr val="tx1"/>
                </a:solidFill>
                <a:latin typeface="新宋体" panose="02010609030101010101" pitchFamily="49" charset="-122"/>
                <a:ea typeface="新宋体" panose="02010609030101010101" pitchFamily="49" charset="-122"/>
              </a:rPr>
              <a:t>探究作者对老王心怀</a:t>
            </a:r>
            <a:r>
              <a:rPr lang="zh-CN" altLang="en-US" sz="2800" b="1" dirty="0" smtClean="0">
                <a:solidFill>
                  <a:schemeClr val="tx1"/>
                </a:solidFill>
                <a:uFillTx/>
                <a:latin typeface="Arial" panose="020B0604020202020204" pitchFamily="34" charset="0"/>
                <a:ea typeface="SimSun-ExtB" panose="02010609060101010101" charset="-122"/>
                <a:cs typeface="Arial" panose="020B0604020202020204" pitchFamily="34" charset="0"/>
              </a:rPr>
              <a:t>“愧怍”</a:t>
            </a:r>
            <a:r>
              <a:rPr lang="zh-CN" altLang="en-US" sz="2800" b="1" dirty="0" smtClean="0">
                <a:solidFill>
                  <a:schemeClr val="tx1"/>
                </a:solidFill>
                <a:latin typeface="新宋体" panose="02010609030101010101" pitchFamily="49" charset="-122"/>
                <a:ea typeface="新宋体" panose="02010609030101010101" pitchFamily="49" charset="-122"/>
              </a:rPr>
              <a:t>的深刻原因</a:t>
            </a:r>
            <a:r>
              <a:rPr lang="en-US" altLang="zh-CN" sz="2800" b="1">
                <a:uFillTx/>
                <a:ea typeface="SimSun-ExtB" panose="02010609060101010101" charset="-122"/>
                <a:cs typeface="+mj-cs"/>
                <a:sym typeface="宋体" panose="02010600030101010101" pitchFamily="2" charset="-122"/>
              </a:rPr>
              <a:t>,</a:t>
            </a:r>
            <a:r>
              <a:rPr lang="zh-CN" altLang="en-US" sz="2800" b="1" dirty="0" smtClean="0">
                <a:solidFill>
                  <a:schemeClr val="tx1"/>
                </a:solidFill>
                <a:latin typeface="新宋体" panose="02010609030101010101" pitchFamily="49" charset="-122"/>
                <a:ea typeface="新宋体" panose="02010609030101010101" pitchFamily="49" charset="-122"/>
              </a:rPr>
              <a:t>体会作者在平和语调中流露出的叹惋和感伤</a:t>
            </a:r>
            <a:r>
              <a:rPr lang="zh-CN" altLang="zh-CN" sz="2800" b="1" dirty="0" smtClean="0">
                <a:solidFill>
                  <a:schemeClr val="tx1"/>
                </a:solidFill>
                <a:latin typeface="新宋体" panose="02010609030101010101" pitchFamily="49" charset="-122"/>
                <a:ea typeface="新宋体" panose="02010609030101010101" pitchFamily="49" charset="-122"/>
              </a:rPr>
              <a:t>。</a:t>
            </a:r>
            <a:endParaRPr lang="zh-CN" altLang="zh-CN" sz="2800" b="1" dirty="0" smtClean="0">
              <a:solidFill>
                <a:schemeClr val="tx1"/>
              </a:solidFill>
              <a:latin typeface="新宋体" panose="02010609030101010101" pitchFamily="49" charset="-122"/>
              <a:ea typeface="新宋体" panose="02010609030101010101" pitchFamily="49" charset="-122"/>
            </a:endParaRPr>
          </a:p>
        </p:txBody>
      </p:sp>
      <p:grpSp>
        <p:nvGrpSpPr>
          <p:cNvPr id="4" name="组合 3"/>
          <p:cNvGrpSpPr/>
          <p:nvPr/>
        </p:nvGrpSpPr>
        <p:grpSpPr>
          <a:xfrm>
            <a:off x="796107" y="479350"/>
            <a:ext cx="2792615" cy="713740"/>
            <a:chOff x="2371" y="690"/>
            <a:chExt cx="3471" cy="1124"/>
          </a:xfrm>
        </p:grpSpPr>
        <p:sp>
          <p:nvSpPr>
            <p:cNvPr id="5" name="MH_Entry_1"/>
            <p:cNvSpPr>
              <a:spLocks noChangeArrowheads="1"/>
            </p:cNvSpPr>
            <p:nvPr/>
          </p:nvSpPr>
          <p:spPr bwMode="auto">
            <a:xfrm flipH="1">
              <a:off x="2371" y="690"/>
              <a:ext cx="3471" cy="1124"/>
            </a:xfrm>
            <a:prstGeom prst="roundRect">
              <a:avLst>
                <a:gd name="adj" fmla="val 16667"/>
              </a:avLst>
            </a:prstGeom>
            <a:solidFill>
              <a:srgbClr val="DF2938"/>
            </a:solidFill>
            <a:ln>
              <a:noFill/>
            </a:ln>
            <a:extLst>
              <a:ext uri="{91240B29-F687-4F45-9708-019B960494DF}">
                <a14:hiddenLine xmlns:a14="http://schemas.microsoft.com/office/drawing/2010/main" w="12700">
                  <a:solidFill>
                    <a:srgbClr val="000000"/>
                  </a:solidFill>
                  <a:bevel/>
                </a14:hiddenLine>
              </a:ext>
            </a:extLst>
          </p:spPr>
          <p:txBody>
            <a:bodyPr lIns="94531" tIns="47265" rIns="94531" bIns="4726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eaLnBrk="1" hangingPunct="1">
                <a:buFont typeface="Arial" panose="020B0604020202020204" pitchFamily="34" charset="0"/>
                <a:buNone/>
              </a:pPr>
              <a:endParaRPr lang="zh-CN" altLang="en-US" sz="2900">
                <a:sym typeface="Calibri" panose="020F0502020204030204" pitchFamily="34" charset="0"/>
              </a:endParaRPr>
            </a:p>
          </p:txBody>
        </p:sp>
        <p:sp>
          <p:nvSpPr>
            <p:cNvPr id="6" name="TextBox 18"/>
            <p:cNvSpPr txBox="1"/>
            <p:nvPr/>
          </p:nvSpPr>
          <p:spPr>
            <a:xfrm>
              <a:off x="2644" y="741"/>
              <a:ext cx="2895" cy="923"/>
            </a:xfrm>
            <a:prstGeom prst="rect">
              <a:avLst/>
            </a:prstGeom>
            <a:noFill/>
          </p:spPr>
          <p:txBody>
            <a:bodyPr wrap="square" lIns="94531" tIns="47265" rIns="94531" bIns="47265"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sz="3200" b="1" dirty="0">
                  <a:solidFill>
                    <a:schemeClr val="bg1"/>
                  </a:solidFill>
                  <a:latin typeface="思源宋体 CN SemiBold" panose="02020600000000000000" charset="-122"/>
                  <a:ea typeface="思源宋体 CN SemiBold" panose="02020600000000000000" charset="-122"/>
                </a:rPr>
                <a:t>学习目标</a:t>
              </a:r>
              <a:endParaRPr lang="zh-CN" altLang="en-US" sz="3200" b="1" dirty="0">
                <a:solidFill>
                  <a:schemeClr val="bg1"/>
                </a:solidFill>
                <a:latin typeface="思源宋体 CN SemiBold" panose="02020600000000000000" charset="-122"/>
                <a:ea typeface="思源宋体 CN SemiBold" panose="02020600000000000000"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6146"/>
                                        </p:tgtEl>
                                        <p:attrNameLst>
                                          <p:attrName>style.visibility</p:attrName>
                                        </p:attrNameLst>
                                      </p:cBhvr>
                                      <p:to>
                                        <p:strVal val="visible"/>
                                      </p:to>
                                    </p:set>
                                    <p:animEffect transition="in" filter="circle(in)">
                                      <p:cBhvr>
                                        <p:cTn id="7" dur="2000"/>
                                        <p:tgtEl>
                                          <p:spTgt spid="61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6"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5" name="TextBox 4"/>
          <p:cNvSpPr txBox="1">
            <a:spLocks noChangeArrowheads="1"/>
          </p:cNvSpPr>
          <p:nvPr/>
        </p:nvSpPr>
        <p:spPr bwMode="auto">
          <a:xfrm>
            <a:off x="3933825" y="1823085"/>
            <a:ext cx="7813675" cy="30505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eaLnBrk="1" hangingPunct="1">
              <a:lnSpc>
                <a:spcPct val="130000"/>
              </a:lnSpc>
            </a:pPr>
            <a:r>
              <a:rPr lang="zh-CN" altLang="en-US" sz="2800" b="1" dirty="0">
                <a:latin typeface="宋体" panose="02010600030101010101" pitchFamily="2" charset="-122"/>
              </a:rPr>
              <a:t>    </a:t>
            </a:r>
            <a:r>
              <a:rPr lang="zh-CN" altLang="en-US" sz="2800" b="1" dirty="0">
                <a:solidFill>
                  <a:srgbClr val="FF0000"/>
                </a:solidFill>
                <a:latin typeface="宋体" panose="02010600030101010101" pitchFamily="2" charset="-122"/>
              </a:rPr>
              <a:t>杨绛</a:t>
            </a:r>
            <a:r>
              <a:rPr lang="zh-CN" altLang="en-US" sz="2800" b="1" dirty="0">
                <a:latin typeface="宋体" panose="02010600030101010101" pitchFamily="2" charset="-122"/>
              </a:rPr>
              <a:t>（</a:t>
            </a:r>
            <a:r>
              <a:rPr lang="en-US" altLang="zh-CN" sz="2800" b="1" dirty="0">
                <a:latin typeface="宋体" panose="02010600030101010101" pitchFamily="2" charset="-122"/>
              </a:rPr>
              <a:t>1911—2016</a:t>
            </a:r>
            <a:r>
              <a:rPr lang="zh-CN" altLang="en-US" sz="2800" b="1" dirty="0">
                <a:latin typeface="宋体" panose="02010600030101010101" pitchFamily="2" charset="-122"/>
              </a:rPr>
              <a:t>）</a:t>
            </a:r>
            <a:r>
              <a:rPr lang="en-US" altLang="zh-CN" sz="2800" b="1">
                <a:uFillTx/>
                <a:ea typeface="SimSun-ExtB" panose="02010609060101010101" charset="-122"/>
                <a:cs typeface="+mj-cs"/>
                <a:sym typeface="宋体" panose="02010600030101010101" pitchFamily="2" charset="-122"/>
              </a:rPr>
              <a:t>,</a:t>
            </a:r>
            <a:r>
              <a:rPr lang="zh-CN" altLang="en-US" sz="2800" b="1" dirty="0">
                <a:latin typeface="宋体" panose="02010600030101010101" pitchFamily="2" charset="-122"/>
              </a:rPr>
              <a:t>原名</a:t>
            </a:r>
            <a:r>
              <a:rPr lang="zh-CN" altLang="en-US" sz="2800" b="1" dirty="0">
                <a:solidFill>
                  <a:srgbClr val="00B0F0"/>
                </a:solidFill>
                <a:latin typeface="宋体" panose="02010600030101010101" pitchFamily="2" charset="-122"/>
              </a:rPr>
              <a:t>杨季康</a:t>
            </a:r>
            <a:r>
              <a:rPr lang="en-US" altLang="zh-CN" sz="2800" b="1">
                <a:uFillTx/>
                <a:ea typeface="SimSun-ExtB" panose="02010609060101010101" charset="-122"/>
                <a:cs typeface="+mj-cs"/>
                <a:sym typeface="宋体" panose="02010600030101010101" pitchFamily="2" charset="-122"/>
              </a:rPr>
              <a:t>,</a:t>
            </a:r>
            <a:r>
              <a:rPr lang="zh-CN" altLang="en-US" sz="2800" b="1" dirty="0">
                <a:latin typeface="宋体" panose="02010600030101010101" pitchFamily="2" charset="-122"/>
              </a:rPr>
              <a:t>江苏无锡人</a:t>
            </a:r>
            <a:r>
              <a:rPr lang="en-US" altLang="zh-CN" sz="2800" b="1">
                <a:uFillTx/>
                <a:ea typeface="SimSun-ExtB" panose="02010609060101010101" charset="-122"/>
                <a:cs typeface="+mj-cs"/>
                <a:sym typeface="宋体" panose="02010600030101010101" pitchFamily="2" charset="-122"/>
              </a:rPr>
              <a:t>,</a:t>
            </a:r>
            <a:r>
              <a:rPr lang="zh-CN" altLang="en-US" sz="2800" b="1" dirty="0">
                <a:latin typeface="宋体" panose="02010600030101010101" pitchFamily="2" charset="-122"/>
              </a:rPr>
              <a:t>作家、翻译家。</a:t>
            </a:r>
            <a:endParaRPr lang="en-US" altLang="zh-CN" sz="2800" b="1" dirty="0">
              <a:latin typeface="宋体" panose="02010600030101010101" pitchFamily="2" charset="-122"/>
            </a:endParaRPr>
          </a:p>
          <a:p>
            <a:pPr algn="just" eaLnBrk="1" hangingPunct="1">
              <a:lnSpc>
                <a:spcPct val="130000"/>
              </a:lnSpc>
            </a:pPr>
            <a:r>
              <a:rPr lang="en-US" altLang="zh-CN" sz="2800" b="1" dirty="0">
                <a:latin typeface="宋体" panose="02010600030101010101" pitchFamily="2" charset="-122"/>
              </a:rPr>
              <a:t>    </a:t>
            </a:r>
            <a:r>
              <a:rPr lang="zh-CN" altLang="en-US" sz="2800" b="1" dirty="0">
                <a:latin typeface="宋体" panose="02010600030101010101" pitchFamily="2" charset="-122"/>
              </a:rPr>
              <a:t>著有剧本</a:t>
            </a:r>
            <a:r>
              <a:rPr lang="en-US" altLang="zh-CN" sz="2800" b="1" dirty="0">
                <a:latin typeface="宋体" panose="02010600030101010101" pitchFamily="2" charset="-122"/>
              </a:rPr>
              <a:t>《</a:t>
            </a:r>
            <a:r>
              <a:rPr lang="zh-CN" altLang="en-US" sz="2800" b="1" dirty="0">
                <a:latin typeface="宋体" panose="02010600030101010101" pitchFamily="2" charset="-122"/>
              </a:rPr>
              <a:t>称心如意</a:t>
            </a:r>
            <a:r>
              <a:rPr lang="en-US" altLang="zh-CN" sz="2800" b="1" dirty="0">
                <a:latin typeface="宋体" panose="02010600030101010101" pitchFamily="2" charset="-122"/>
              </a:rPr>
              <a:t>》《</a:t>
            </a:r>
            <a:r>
              <a:rPr lang="zh-CN" altLang="en-US" sz="2800" b="1" dirty="0">
                <a:latin typeface="宋体" panose="02010600030101010101" pitchFamily="2" charset="-122"/>
              </a:rPr>
              <a:t>弄假成真</a:t>
            </a:r>
            <a:r>
              <a:rPr lang="en-US" altLang="zh-CN" sz="2800" b="1" dirty="0">
                <a:latin typeface="宋体" panose="02010600030101010101" pitchFamily="2" charset="-122"/>
              </a:rPr>
              <a:t>》</a:t>
            </a:r>
            <a:r>
              <a:rPr lang="zh-CN" altLang="en-US" sz="2800" b="1" dirty="0">
                <a:latin typeface="宋体" panose="02010600030101010101" pitchFamily="2" charset="-122"/>
              </a:rPr>
              <a:t>等；</a:t>
            </a:r>
            <a:r>
              <a:rPr lang="zh-CN" altLang="en-US" sz="2800" b="1" dirty="0">
                <a:solidFill>
                  <a:srgbClr val="FF0000"/>
                </a:solidFill>
                <a:latin typeface="宋体" panose="02010600030101010101" pitchFamily="2" charset="-122"/>
              </a:rPr>
              <a:t>小说</a:t>
            </a:r>
            <a:r>
              <a:rPr lang="en-US" altLang="zh-CN" sz="2800" b="1" dirty="0">
                <a:solidFill>
                  <a:srgbClr val="FF0000"/>
                </a:solidFill>
                <a:latin typeface="宋体" panose="02010600030101010101" pitchFamily="2" charset="-122"/>
              </a:rPr>
              <a:t>《</a:t>
            </a:r>
            <a:r>
              <a:rPr lang="zh-CN" altLang="en-US" sz="2800" b="1" dirty="0">
                <a:solidFill>
                  <a:srgbClr val="FF0000"/>
                </a:solidFill>
                <a:latin typeface="宋体" panose="02010600030101010101" pitchFamily="2" charset="-122"/>
              </a:rPr>
              <a:t>洗澡</a:t>
            </a:r>
            <a:r>
              <a:rPr lang="en-US" altLang="zh-CN" sz="2800" b="1" dirty="0">
                <a:solidFill>
                  <a:srgbClr val="FF0000"/>
                </a:solidFill>
                <a:latin typeface="宋体" panose="02010600030101010101" pitchFamily="2" charset="-122"/>
              </a:rPr>
              <a:t>》</a:t>
            </a:r>
            <a:r>
              <a:rPr lang="zh-CN" altLang="en-US" sz="2800" b="1" dirty="0">
                <a:latin typeface="宋体" panose="02010600030101010101" pitchFamily="2" charset="-122"/>
              </a:rPr>
              <a:t>；</a:t>
            </a:r>
            <a:r>
              <a:rPr lang="zh-CN" altLang="en-US" sz="2800" b="1" dirty="0">
                <a:solidFill>
                  <a:srgbClr val="FF0000"/>
                </a:solidFill>
                <a:latin typeface="宋体" panose="02010600030101010101" pitchFamily="2" charset="-122"/>
              </a:rPr>
              <a:t>散文集</a:t>
            </a:r>
            <a:r>
              <a:rPr lang="en-US" altLang="zh-CN" sz="2800" b="1" dirty="0">
                <a:solidFill>
                  <a:srgbClr val="FF0000"/>
                </a:solidFill>
                <a:latin typeface="宋体" panose="02010600030101010101" pitchFamily="2" charset="-122"/>
              </a:rPr>
              <a:t>《</a:t>
            </a:r>
            <a:r>
              <a:rPr lang="zh-CN" altLang="en-US" sz="2800" b="1" dirty="0">
                <a:solidFill>
                  <a:srgbClr val="FF0000"/>
                </a:solidFill>
                <a:latin typeface="宋体" panose="02010600030101010101" pitchFamily="2" charset="-122"/>
              </a:rPr>
              <a:t>干校六记</a:t>
            </a:r>
            <a:r>
              <a:rPr lang="en-US" altLang="zh-CN" sz="2800" b="1" dirty="0">
                <a:solidFill>
                  <a:srgbClr val="FF0000"/>
                </a:solidFill>
                <a:latin typeface="宋体" panose="02010600030101010101" pitchFamily="2" charset="-122"/>
              </a:rPr>
              <a:t>》《</a:t>
            </a:r>
            <a:r>
              <a:rPr lang="zh-CN" altLang="en-US" sz="2800" b="1" dirty="0">
                <a:solidFill>
                  <a:srgbClr val="FF0000"/>
                </a:solidFill>
                <a:latin typeface="宋体" panose="02010600030101010101" pitchFamily="2" charset="-122"/>
              </a:rPr>
              <a:t>我们仨</a:t>
            </a:r>
            <a:r>
              <a:rPr lang="en-US" altLang="zh-CN" sz="3600">
                <a:ln>
                  <a:noFill/>
                </a:ln>
                <a:solidFill>
                  <a:srgbClr val="FF0000"/>
                </a:solidFill>
                <a:effectLst/>
                <a:uLnTx/>
                <a:uFillTx/>
                <a:cs typeface="+mn-ea"/>
                <a:sym typeface="+mn-ea"/>
              </a:rPr>
              <a:t>s</a:t>
            </a:r>
            <a:r>
              <a:rPr lang="en-US" altLang="zh-CN" sz="3600" b="1">
                <a:ln>
                  <a:noFill/>
                </a:ln>
                <a:solidFill>
                  <a:srgbClr val="FF0000"/>
                </a:solidFill>
                <a:effectLst/>
                <a:uLnTx/>
                <a:uFillTx/>
                <a:latin typeface="宋体" panose="02010600030101010101" pitchFamily="2" charset="-122"/>
                <a:cs typeface="+mn-ea"/>
                <a:sym typeface="+mn-ea"/>
              </a:rPr>
              <a:t>ā</a:t>
            </a:r>
            <a:r>
              <a:rPr lang="en-US" altLang="zh-CN" sz="2800" b="1" dirty="0">
                <a:solidFill>
                  <a:srgbClr val="FF0000"/>
                </a:solidFill>
                <a:latin typeface="宋体" panose="02010600030101010101" pitchFamily="2" charset="-122"/>
              </a:rPr>
              <a:t>》</a:t>
            </a:r>
            <a:r>
              <a:rPr lang="en-US" altLang="zh-CN" sz="2800" b="1" dirty="0">
                <a:latin typeface="宋体" panose="02010600030101010101" pitchFamily="2" charset="-122"/>
              </a:rPr>
              <a:t>《</a:t>
            </a:r>
            <a:r>
              <a:rPr lang="zh-CN" altLang="en-US" sz="2800" b="1" dirty="0">
                <a:latin typeface="宋体" panose="02010600030101010101" pitchFamily="2" charset="-122"/>
              </a:rPr>
              <a:t>将饮茶</a:t>
            </a:r>
            <a:r>
              <a:rPr lang="en-US" altLang="zh-CN" sz="2800" b="1" dirty="0">
                <a:latin typeface="宋体" panose="02010600030101010101" pitchFamily="2" charset="-122"/>
              </a:rPr>
              <a:t>》</a:t>
            </a:r>
            <a:r>
              <a:rPr lang="zh-CN" altLang="en-US" sz="2800" b="1" dirty="0">
                <a:latin typeface="宋体" panose="02010600030101010101" pitchFamily="2" charset="-122"/>
              </a:rPr>
              <a:t>；</a:t>
            </a:r>
            <a:r>
              <a:rPr lang="zh-CN" altLang="en-US" sz="2800" b="1" dirty="0">
                <a:solidFill>
                  <a:srgbClr val="FF0000"/>
                </a:solidFill>
                <a:latin typeface="宋体" panose="02010600030101010101" pitchFamily="2" charset="-122"/>
              </a:rPr>
              <a:t>译作</a:t>
            </a:r>
            <a:r>
              <a:rPr lang="en-US" altLang="zh-CN" sz="2800" b="1" dirty="0">
                <a:solidFill>
                  <a:srgbClr val="FF0000"/>
                </a:solidFill>
                <a:latin typeface="宋体" panose="02010600030101010101" pitchFamily="2" charset="-122"/>
              </a:rPr>
              <a:t>《</a:t>
            </a:r>
            <a:r>
              <a:rPr lang="zh-CN" altLang="en-US" sz="2800" b="1" dirty="0">
                <a:solidFill>
                  <a:srgbClr val="FF0000"/>
                </a:solidFill>
                <a:latin typeface="宋体" panose="02010600030101010101" pitchFamily="2" charset="-122"/>
              </a:rPr>
              <a:t>堂吉诃德</a:t>
            </a:r>
            <a:r>
              <a:rPr lang="en-US" altLang="zh-CN" sz="2800" b="1" dirty="0">
                <a:solidFill>
                  <a:srgbClr val="FF0000"/>
                </a:solidFill>
                <a:latin typeface="宋体" panose="02010600030101010101" pitchFamily="2" charset="-122"/>
              </a:rPr>
              <a:t>》</a:t>
            </a:r>
            <a:r>
              <a:rPr lang="zh-CN" altLang="en-US" sz="2800" b="1" dirty="0">
                <a:solidFill>
                  <a:schemeClr val="tx1"/>
                </a:solidFill>
                <a:latin typeface="宋体" panose="02010600030101010101" pitchFamily="2" charset="-122"/>
              </a:rPr>
              <a:t>等。</a:t>
            </a:r>
            <a:endParaRPr lang="zh-CN" altLang="en-US" sz="2800" b="1" dirty="0">
              <a:solidFill>
                <a:schemeClr val="tx1"/>
              </a:solidFill>
              <a:latin typeface="宋体" panose="02010600030101010101" pitchFamily="2" charset="-122"/>
            </a:endParaRPr>
          </a:p>
        </p:txBody>
      </p:sp>
      <p:pic>
        <p:nvPicPr>
          <p:cNvPr id="8196" name="Picture 2" descr="E:\孙巧灵\2016秋上\上课课件\制作\R八语上\人八语大课堂正文\HZH10.tif"/>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786911" y="1823353"/>
            <a:ext cx="2756240" cy="34230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7" name="组合 6"/>
          <p:cNvGrpSpPr/>
          <p:nvPr/>
        </p:nvGrpSpPr>
        <p:grpSpPr>
          <a:xfrm>
            <a:off x="786911" y="552214"/>
            <a:ext cx="2792615" cy="713740"/>
            <a:chOff x="2371" y="690"/>
            <a:chExt cx="3471" cy="1124"/>
          </a:xfrm>
        </p:grpSpPr>
        <p:sp>
          <p:nvSpPr>
            <p:cNvPr id="8" name="MH_Entry_1"/>
            <p:cNvSpPr>
              <a:spLocks noChangeArrowheads="1"/>
            </p:cNvSpPr>
            <p:nvPr/>
          </p:nvSpPr>
          <p:spPr bwMode="auto">
            <a:xfrm flipH="1">
              <a:off x="2371" y="690"/>
              <a:ext cx="3471" cy="1124"/>
            </a:xfrm>
            <a:prstGeom prst="roundRect">
              <a:avLst>
                <a:gd name="adj" fmla="val 16667"/>
              </a:avLst>
            </a:prstGeom>
            <a:solidFill>
              <a:srgbClr val="DF2938"/>
            </a:solidFill>
            <a:ln>
              <a:noFill/>
            </a:ln>
            <a:extLst>
              <a:ext uri="{91240B29-F687-4F45-9708-019B960494DF}">
                <a14:hiddenLine xmlns:a14="http://schemas.microsoft.com/office/drawing/2010/main" w="12700">
                  <a:solidFill>
                    <a:srgbClr val="000000"/>
                  </a:solidFill>
                  <a:bevel/>
                </a14:hiddenLine>
              </a:ext>
            </a:extLst>
          </p:spPr>
          <p:txBody>
            <a:bodyPr lIns="94531" tIns="47265" rIns="94531" bIns="4726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eaLnBrk="1" hangingPunct="1">
                <a:buFont typeface="Arial" panose="020B0604020202020204" pitchFamily="34" charset="0"/>
                <a:buNone/>
              </a:pPr>
              <a:endParaRPr lang="zh-CN" altLang="en-US" sz="2900">
                <a:sym typeface="Calibri" panose="020F0502020204030204" pitchFamily="34" charset="0"/>
              </a:endParaRPr>
            </a:p>
          </p:txBody>
        </p:sp>
        <p:sp>
          <p:nvSpPr>
            <p:cNvPr id="9" name="TextBox 18"/>
            <p:cNvSpPr txBox="1"/>
            <p:nvPr/>
          </p:nvSpPr>
          <p:spPr>
            <a:xfrm>
              <a:off x="2644" y="741"/>
              <a:ext cx="2895" cy="923"/>
            </a:xfrm>
            <a:prstGeom prst="rect">
              <a:avLst/>
            </a:prstGeom>
            <a:noFill/>
          </p:spPr>
          <p:txBody>
            <a:bodyPr wrap="square" lIns="94531" tIns="47265" rIns="94531" bIns="47265"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sz="3200" b="1" dirty="0">
                  <a:solidFill>
                    <a:schemeClr val="bg1"/>
                  </a:solidFill>
                  <a:latin typeface="思源宋体 CN SemiBold" panose="02020600000000000000" charset="-122"/>
                  <a:ea typeface="思源宋体 CN SemiBold" panose="02020600000000000000" charset="-122"/>
                </a:rPr>
                <a:t>作者简介</a:t>
              </a:r>
              <a:endParaRPr lang="zh-CN" altLang="en-US" sz="3200" b="1" dirty="0">
                <a:solidFill>
                  <a:schemeClr val="bg1"/>
                </a:solidFill>
                <a:latin typeface="思源宋体 CN SemiBold" panose="02020600000000000000" charset="-122"/>
                <a:ea typeface="思源宋体 CN SemiBold" panose="02020600000000000000"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par>
                                <p:cTn id="8" presetID="42" presetClass="entr" presetSubtype="0" fill="hold" nodeType="withEffect">
                                  <p:stCondLst>
                                    <p:cond delay="0"/>
                                  </p:stCondLst>
                                  <p:childTnLst>
                                    <p:set>
                                      <p:cBhvr>
                                        <p:cTn id="9" dur="1" fill="hold">
                                          <p:stCondLst>
                                            <p:cond delay="0"/>
                                          </p:stCondLst>
                                        </p:cTn>
                                        <p:tgtEl>
                                          <p:spTgt spid="8196"/>
                                        </p:tgtEl>
                                        <p:attrNameLst>
                                          <p:attrName>style.visibility</p:attrName>
                                        </p:attrNameLst>
                                      </p:cBhvr>
                                      <p:to>
                                        <p:strVal val="visible"/>
                                      </p:to>
                                    </p:set>
                                    <p:animEffect transition="in" filter="fade">
                                      <p:cBhvr>
                                        <p:cTn id="10" dur="1000"/>
                                        <p:tgtEl>
                                          <p:spTgt spid="8196"/>
                                        </p:tgtEl>
                                      </p:cBhvr>
                                    </p:animEffect>
                                    <p:anim calcmode="lin" valueType="num">
                                      <p:cBhvr>
                                        <p:cTn id="11" dur="1000" fill="hold"/>
                                        <p:tgtEl>
                                          <p:spTgt spid="8196"/>
                                        </p:tgtEl>
                                        <p:attrNameLst>
                                          <p:attrName>ppt_x</p:attrName>
                                        </p:attrNameLst>
                                      </p:cBhvr>
                                      <p:tavLst>
                                        <p:tav tm="0">
                                          <p:val>
                                            <p:strVal val="#ppt_x"/>
                                          </p:val>
                                        </p:tav>
                                        <p:tav tm="100000">
                                          <p:val>
                                            <p:strVal val="#ppt_x"/>
                                          </p:val>
                                        </p:tav>
                                      </p:tavLst>
                                    </p:anim>
                                    <p:anim calcmode="lin" valueType="num">
                                      <p:cBhvr>
                                        <p:cTn id="12" dur="1000" fill="hold"/>
                                        <p:tgtEl>
                                          <p:spTgt spid="819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9219" name="矩形 1"/>
          <p:cNvSpPr>
            <a:spLocks noChangeArrowheads="1"/>
          </p:cNvSpPr>
          <p:nvPr/>
        </p:nvSpPr>
        <p:spPr bwMode="auto">
          <a:xfrm>
            <a:off x="829734" y="1673041"/>
            <a:ext cx="10773833" cy="3399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28000"/>
              </a:lnSpc>
            </a:pPr>
            <a:r>
              <a:rPr lang="zh-CN" altLang="en-US" sz="2800" b="1" dirty="0">
                <a:latin typeface="宋体" panose="02010600030101010101" pitchFamily="2" charset="-122"/>
                <a:ea typeface="宋体" panose="02010600030101010101" pitchFamily="2" charset="-122"/>
              </a:rPr>
              <a:t>    本文选自</a:t>
            </a:r>
            <a:r>
              <a:rPr lang="en-US" altLang="zh-CN" sz="2800" b="1" dirty="0">
                <a:latin typeface="宋体" panose="02010600030101010101" pitchFamily="2" charset="-122"/>
                <a:ea typeface="宋体" panose="02010600030101010101" pitchFamily="2" charset="-122"/>
              </a:rPr>
              <a:t>《</a:t>
            </a:r>
            <a:r>
              <a:rPr lang="zh-CN" altLang="en-US" sz="2800" b="1" dirty="0">
                <a:latin typeface="宋体" panose="02010600030101010101" pitchFamily="2" charset="-122"/>
                <a:ea typeface="宋体" panose="02010600030101010101" pitchFamily="2" charset="-122"/>
              </a:rPr>
              <a:t>杨绛散文</a:t>
            </a:r>
            <a:r>
              <a:rPr lang="en-US" altLang="zh-CN" sz="2800" b="1" dirty="0">
                <a:latin typeface="宋体" panose="02010600030101010101" pitchFamily="2" charset="-122"/>
                <a:ea typeface="宋体" panose="02010600030101010101" pitchFamily="2" charset="-122"/>
              </a:rPr>
              <a:t>》</a:t>
            </a:r>
            <a:r>
              <a:rPr lang="en-US" altLang="zh-CN" sz="2800" b="1">
                <a:uFillTx/>
                <a:ea typeface="SimSun-ExtB" panose="02010609060101010101" charset="-122"/>
                <a:cs typeface="+mj-cs"/>
                <a:sym typeface="宋体" panose="02010600030101010101" pitchFamily="2" charset="-122"/>
              </a:rPr>
              <a:t>,</a:t>
            </a:r>
            <a:r>
              <a:rPr lang="zh-CN" altLang="en-US" sz="2800" b="1" dirty="0">
                <a:latin typeface="宋体" panose="02010600030101010101" pitchFamily="2" charset="-122"/>
                <a:ea typeface="宋体" panose="02010600030101010101" pitchFamily="2" charset="-122"/>
              </a:rPr>
              <a:t>这是一篇回忆性散文</a:t>
            </a:r>
            <a:r>
              <a:rPr lang="en-US" altLang="zh-CN" sz="2800" b="1">
                <a:uFillTx/>
                <a:ea typeface="SimSun-ExtB" panose="02010609060101010101" charset="-122"/>
                <a:cs typeface="+mj-cs"/>
                <a:sym typeface="宋体" panose="02010600030101010101" pitchFamily="2" charset="-122"/>
              </a:rPr>
              <a:t>,</a:t>
            </a:r>
            <a:r>
              <a:rPr lang="zh-CN" altLang="en-US" sz="2800" b="1" dirty="0">
                <a:latin typeface="宋体" panose="02010600030101010101" pitchFamily="2" charset="-122"/>
                <a:ea typeface="宋体" panose="02010600030101010101" pitchFamily="2" charset="-122"/>
              </a:rPr>
              <a:t>记叙了作者从前跟老王交往的几个片段。当时正是</a:t>
            </a:r>
            <a:r>
              <a:rPr lang="zh-CN" altLang="en-US" sz="2800" b="1" dirty="0">
                <a:solidFill>
                  <a:schemeClr val="tx1"/>
                </a:solidFill>
                <a:uFillTx/>
                <a:latin typeface="Arial" panose="020B0604020202020204" pitchFamily="34" charset="0"/>
                <a:ea typeface="SimSun-ExtB" panose="02010609060101010101" charset="-122"/>
                <a:cs typeface="Arial" panose="020B0604020202020204" pitchFamily="34" charset="0"/>
              </a:rPr>
              <a:t>“文化大革命”</a:t>
            </a:r>
            <a:r>
              <a:rPr lang="zh-CN" altLang="en-US" sz="2800" b="1" dirty="0">
                <a:latin typeface="宋体" panose="02010600030101010101" pitchFamily="2" charset="-122"/>
                <a:ea typeface="宋体" panose="02010600030101010101" pitchFamily="2" charset="-122"/>
              </a:rPr>
              <a:t>时期</a:t>
            </a:r>
            <a:r>
              <a:rPr lang="en-US" altLang="zh-CN" sz="2800" b="1">
                <a:uFillTx/>
                <a:ea typeface="SimSun-ExtB" panose="02010609060101010101" charset="-122"/>
                <a:cs typeface="+mj-cs"/>
                <a:sym typeface="宋体" panose="02010600030101010101" pitchFamily="2" charset="-122"/>
              </a:rPr>
              <a:t>,</a:t>
            </a:r>
            <a:r>
              <a:rPr lang="zh-CN" altLang="en-US" sz="2800" b="1" dirty="0">
                <a:latin typeface="宋体" panose="02010600030101010101" pitchFamily="2" charset="-122"/>
                <a:ea typeface="宋体" panose="02010600030101010101" pitchFamily="2" charset="-122"/>
              </a:rPr>
              <a:t>作者夫妇被认作</a:t>
            </a:r>
            <a:r>
              <a:rPr lang="zh-CN" altLang="en-US" sz="2800" b="1" dirty="0">
                <a:solidFill>
                  <a:schemeClr val="tx1"/>
                </a:solidFill>
                <a:uFillTx/>
                <a:latin typeface="Arial" panose="020B0604020202020204" pitchFamily="34" charset="0"/>
                <a:ea typeface="SimSun-ExtB" panose="02010609060101010101" charset="-122"/>
                <a:cs typeface="Arial" panose="020B0604020202020204" pitchFamily="34" charset="0"/>
              </a:rPr>
              <a:t>“反动学术权威”</a:t>
            </a:r>
            <a:r>
              <a:rPr lang="en-US" altLang="zh-CN" sz="2800" b="1">
                <a:uFillTx/>
                <a:ea typeface="SimSun-ExtB" panose="02010609060101010101" charset="-122"/>
                <a:cs typeface="+mj-cs"/>
                <a:sym typeface="宋体" panose="02010600030101010101" pitchFamily="2" charset="-122"/>
              </a:rPr>
              <a:t>,被赶到大街上游行,</a:t>
            </a:r>
            <a:r>
              <a:rPr lang="zh-CN" altLang="en-US" sz="2800" b="1" dirty="0">
                <a:latin typeface="宋体" panose="02010600030101010101" pitchFamily="2" charset="-122"/>
                <a:ea typeface="宋体" panose="02010600030101010101" pitchFamily="2" charset="-122"/>
              </a:rPr>
              <a:t>戴高帽</a:t>
            </a:r>
            <a:r>
              <a:rPr lang="en-US" altLang="zh-CN" sz="2800" b="1">
                <a:uFillTx/>
                <a:ea typeface="SimSun-ExtB" panose="02010609060101010101" charset="-122"/>
                <a:cs typeface="+mj-cs"/>
                <a:sym typeface="宋体" panose="02010600030101010101" pitchFamily="2" charset="-122"/>
              </a:rPr>
              <a:t>,</a:t>
            </a:r>
            <a:r>
              <a:rPr lang="zh-CN" altLang="en-US" sz="2800" b="1" dirty="0">
                <a:latin typeface="宋体" panose="02010600030101010101" pitchFamily="2" charset="-122"/>
                <a:ea typeface="宋体" panose="02010600030101010101" pitchFamily="2" charset="-122"/>
              </a:rPr>
              <a:t>挂木板</a:t>
            </a:r>
            <a:r>
              <a:rPr lang="en-US" altLang="zh-CN" sz="2800" b="1">
                <a:uFillTx/>
                <a:ea typeface="SimSun-ExtB" panose="02010609060101010101" charset="-122"/>
                <a:cs typeface="+mj-cs"/>
                <a:sym typeface="宋体" panose="02010600030101010101" pitchFamily="2" charset="-122"/>
              </a:rPr>
              <a:t>,</a:t>
            </a:r>
            <a:r>
              <a:rPr lang="zh-CN" altLang="en-US" sz="2800" b="1" dirty="0">
                <a:latin typeface="宋体" panose="02010600030101010101" pitchFamily="2" charset="-122"/>
                <a:ea typeface="宋体" panose="02010600030101010101" pitchFamily="2" charset="-122"/>
              </a:rPr>
              <a:t>受暴力批斗</a:t>
            </a:r>
            <a:r>
              <a:rPr lang="en-US" altLang="zh-CN" sz="2800" b="1" dirty="0">
                <a:latin typeface="宋体" panose="02010600030101010101" pitchFamily="2" charset="-122"/>
                <a:ea typeface="宋体" panose="02010600030101010101" pitchFamily="2" charset="-122"/>
              </a:rPr>
              <a:t>……</a:t>
            </a:r>
            <a:r>
              <a:rPr lang="zh-CN" altLang="en-US" sz="2800" b="1" dirty="0">
                <a:latin typeface="宋体" panose="02010600030101010101" pitchFamily="2" charset="-122"/>
                <a:ea typeface="宋体" panose="02010600030101010101" pitchFamily="2" charset="-122"/>
              </a:rPr>
              <a:t>。文中的</a:t>
            </a:r>
            <a:r>
              <a:rPr lang="zh-CN" altLang="en-US" sz="2800" b="1" dirty="0">
                <a:solidFill>
                  <a:schemeClr val="tx1"/>
                </a:solidFill>
                <a:uFillTx/>
                <a:latin typeface="Arial" panose="020B0604020202020204" pitchFamily="34" charset="0"/>
                <a:ea typeface="SimSun-ExtB" panose="02010609060101010101" charset="-122"/>
                <a:cs typeface="Arial" panose="020B0604020202020204" pitchFamily="34" charset="0"/>
              </a:rPr>
              <a:t>“单干户”</a:t>
            </a:r>
            <a:r>
              <a:rPr lang="zh-CN" altLang="en-US" sz="2800" b="1" dirty="0">
                <a:latin typeface="宋体" panose="02010600030101010101" pitchFamily="2" charset="-122"/>
                <a:ea typeface="宋体" panose="02010600030101010101" pitchFamily="2" charset="-122"/>
              </a:rPr>
              <a:t>老王在此间也受到牵连。但这并没有影响老王对作者夫妇的尊敬和关心。老王和作者身上散发出的人性的光辉给刚刚从动乱中挣扎出来的人们以希望和信心。</a:t>
            </a:r>
            <a:endParaRPr lang="zh-CN" altLang="en-US" sz="2800" b="1" dirty="0">
              <a:latin typeface="宋体" panose="02010600030101010101" pitchFamily="2" charset="-122"/>
              <a:ea typeface="宋体" panose="02010600030101010101" pitchFamily="2" charset="-122"/>
            </a:endParaRPr>
          </a:p>
        </p:txBody>
      </p:sp>
      <p:grpSp>
        <p:nvGrpSpPr>
          <p:cNvPr id="6" name="组合 5"/>
          <p:cNvGrpSpPr/>
          <p:nvPr/>
        </p:nvGrpSpPr>
        <p:grpSpPr>
          <a:xfrm>
            <a:off x="829734" y="701070"/>
            <a:ext cx="2792615" cy="713740"/>
            <a:chOff x="2371" y="690"/>
            <a:chExt cx="3471" cy="1124"/>
          </a:xfrm>
        </p:grpSpPr>
        <p:sp>
          <p:nvSpPr>
            <p:cNvPr id="7" name="MH_Entry_1"/>
            <p:cNvSpPr>
              <a:spLocks noChangeArrowheads="1"/>
            </p:cNvSpPr>
            <p:nvPr/>
          </p:nvSpPr>
          <p:spPr bwMode="auto">
            <a:xfrm flipH="1">
              <a:off x="2371" y="690"/>
              <a:ext cx="3471" cy="1124"/>
            </a:xfrm>
            <a:prstGeom prst="roundRect">
              <a:avLst>
                <a:gd name="adj" fmla="val 16667"/>
              </a:avLst>
            </a:prstGeom>
            <a:solidFill>
              <a:srgbClr val="DF2938"/>
            </a:solidFill>
            <a:ln>
              <a:noFill/>
            </a:ln>
            <a:extLst>
              <a:ext uri="{91240B29-F687-4F45-9708-019B960494DF}">
                <a14:hiddenLine xmlns:a14="http://schemas.microsoft.com/office/drawing/2010/main" w="12700">
                  <a:solidFill>
                    <a:srgbClr val="000000"/>
                  </a:solidFill>
                  <a:bevel/>
                </a14:hiddenLine>
              </a:ext>
            </a:extLst>
          </p:spPr>
          <p:txBody>
            <a:bodyPr lIns="94531" tIns="47265" rIns="94531" bIns="4726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eaLnBrk="1" hangingPunct="1">
                <a:buFont typeface="Arial" panose="020B0604020202020204" pitchFamily="34" charset="0"/>
                <a:buNone/>
              </a:pPr>
              <a:endParaRPr lang="zh-CN" altLang="en-US" sz="2900">
                <a:sym typeface="Calibri" panose="020F0502020204030204" pitchFamily="34" charset="0"/>
              </a:endParaRPr>
            </a:p>
          </p:txBody>
        </p:sp>
        <p:sp>
          <p:nvSpPr>
            <p:cNvPr id="8" name="TextBox 18"/>
            <p:cNvSpPr txBox="1"/>
            <p:nvPr/>
          </p:nvSpPr>
          <p:spPr>
            <a:xfrm>
              <a:off x="2644" y="741"/>
              <a:ext cx="2895" cy="923"/>
            </a:xfrm>
            <a:prstGeom prst="rect">
              <a:avLst/>
            </a:prstGeom>
            <a:noFill/>
          </p:spPr>
          <p:txBody>
            <a:bodyPr wrap="square" lIns="94531" tIns="47265" rIns="94531" bIns="47265"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sz="3200" b="1" dirty="0">
                  <a:solidFill>
                    <a:schemeClr val="bg1"/>
                  </a:solidFill>
                  <a:latin typeface="思源宋体 CN SemiBold" panose="02020600000000000000" charset="-122"/>
                  <a:ea typeface="思源宋体 CN SemiBold" panose="02020600000000000000" charset="-122"/>
                </a:rPr>
                <a:t>背景资料</a:t>
              </a:r>
              <a:endParaRPr lang="zh-CN" altLang="en-US" sz="3200" b="1" dirty="0">
                <a:solidFill>
                  <a:schemeClr val="bg1"/>
                </a:solidFill>
                <a:latin typeface="思源宋体 CN SemiBold" panose="02020600000000000000" charset="-122"/>
                <a:ea typeface="思源宋体 CN SemiBold" panose="02020600000000000000" charset="-122"/>
              </a:endParaRPr>
            </a:p>
          </p:txBody>
        </p:sp>
      </p:grpSp>
      <p:sp>
        <p:nvSpPr>
          <p:cNvPr id="3" name="矩形 2"/>
          <p:cNvSpPr/>
          <p:nvPr/>
        </p:nvSpPr>
        <p:spPr>
          <a:xfrm>
            <a:off x="3086735" y="6298407"/>
            <a:ext cx="309880" cy="645160"/>
          </a:xfrm>
          <a:prstGeom prst="rect">
            <a:avLst/>
          </a:prstGeom>
          <a:noFill/>
          <a:ln w="9525">
            <a:noFill/>
          </a:ln>
        </p:spPr>
        <p:txBody>
          <a:bodyPr wrap="none" anchor="ctr">
            <a:spAutoFit/>
          </a:bodyPr>
          <a:p>
            <a:pPr fontAlgn="base"/>
            <a:endParaRPr lang="zh-CN" altLang="en-US" sz="3600" strike="noStrike" noProof="1" dirty="0">
              <a:solidFill>
                <a:schemeClr val="accent6"/>
              </a:solidFill>
              <a:latin typeface="Arial" panose="020B060402020202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219"/>
                                        </p:tgtEl>
                                        <p:attrNameLst>
                                          <p:attrName>style.visibility</p:attrName>
                                        </p:attrNameLst>
                                      </p:cBhvr>
                                      <p:to>
                                        <p:strVal val="visible"/>
                                      </p:to>
                                    </p:set>
                                    <p:animEffect transition="in" filter="barn(inVertical)">
                                      <p:cBhvr>
                                        <p:cTn id="7" dur="500"/>
                                        <p:tgtEl>
                                          <p:spTgt spid="92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9"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12289" name="Rectangle 3"/>
          <p:cNvSpPr>
            <a:spLocks noGrp="1"/>
          </p:cNvSpPr>
          <p:nvPr/>
        </p:nvSpPr>
        <p:spPr>
          <a:xfrm>
            <a:off x="627381" y="1507067"/>
            <a:ext cx="11760200" cy="2501900"/>
          </a:xfrm>
          <a:prstGeom prst="rect">
            <a:avLst/>
          </a:prstGeom>
          <a:noFill/>
          <a:ln w="9525">
            <a:noFill/>
          </a:ln>
        </p:spPr>
        <p:txBody>
          <a:bodyPr anchor="t"/>
          <a:p>
            <a:pPr marL="342900" indent="-342900">
              <a:lnSpc>
                <a:spcPct val="125000"/>
              </a:lnSpc>
              <a:spcBef>
                <a:spcPts val="20"/>
              </a:spcBef>
              <a:spcAft>
                <a:spcPts val="0"/>
              </a:spcAft>
            </a:pPr>
            <a:r>
              <a:rPr lang="en-US" altLang="zh-CN" sz="3600" b="1" dirty="0">
                <a:latin typeface="宋体" panose="02010600030101010101" pitchFamily="2" charset="-122"/>
                <a:ea typeface="宋体" panose="02010600030101010101" pitchFamily="2" charset="-122"/>
                <a:sym typeface="+mn-ea"/>
              </a:rPr>
              <a:t>1.</a:t>
            </a:r>
            <a:r>
              <a:rPr lang="zh-CN" sz="3600" b="1" dirty="0">
                <a:latin typeface="宋体" panose="02010600030101010101" pitchFamily="2" charset="-122"/>
                <a:ea typeface="宋体" panose="02010600030101010101" pitchFamily="2" charset="-122"/>
                <a:sym typeface="+mn-ea"/>
              </a:rPr>
              <a:t>给红色</a:t>
            </a:r>
            <a:r>
              <a:rPr sz="3600" b="1" dirty="0">
                <a:latin typeface="宋体" panose="02010600030101010101" pitchFamily="2" charset="-122"/>
                <a:ea typeface="宋体" panose="02010600030101010101" pitchFamily="2" charset="-122"/>
                <a:sym typeface="+mn-ea"/>
              </a:rPr>
              <a:t>字</a:t>
            </a:r>
            <a:r>
              <a:rPr lang="zh-CN" sz="3600" b="1" dirty="0">
                <a:latin typeface="宋体" panose="02010600030101010101" pitchFamily="2" charset="-122"/>
                <a:ea typeface="宋体" panose="02010600030101010101" pitchFamily="2" charset="-122"/>
                <a:sym typeface="+mn-ea"/>
              </a:rPr>
              <a:t>注</a:t>
            </a:r>
            <a:r>
              <a:rPr sz="3600" b="1" dirty="0">
                <a:latin typeface="宋体" panose="02010600030101010101" pitchFamily="2" charset="-122"/>
                <a:ea typeface="宋体" panose="02010600030101010101" pitchFamily="2" charset="-122"/>
                <a:sym typeface="+mn-ea"/>
              </a:rPr>
              <a:t>音</a:t>
            </a:r>
            <a:r>
              <a:rPr lang="zh-CN" sz="3600" b="1" dirty="0">
                <a:latin typeface="宋体" panose="02010600030101010101" pitchFamily="2" charset="-122"/>
                <a:ea typeface="宋体" panose="02010600030101010101" pitchFamily="2" charset="-122"/>
                <a:sym typeface="+mn-ea"/>
              </a:rPr>
              <a:t>或根据拼音写汉字</a:t>
            </a:r>
            <a:r>
              <a:rPr lang="zh-CN" altLang="zh-CN" sz="3600" b="1" dirty="0">
                <a:latin typeface="宋体" panose="02010600030101010101" pitchFamily="2" charset="-122"/>
                <a:ea typeface="宋体" panose="02010600030101010101" pitchFamily="2" charset="-122"/>
                <a:cs typeface="宋体" panose="02010600030101010101" pitchFamily="2" charset="-122"/>
                <a:sym typeface="+mn-ea"/>
              </a:rPr>
              <a:t>(</a:t>
            </a:r>
            <a:r>
              <a:rPr lang="zh-CN" sz="3600" b="1" dirty="0">
                <a:latin typeface="宋体" panose="02010600030101010101" pitchFamily="2" charset="-122"/>
                <a:ea typeface="宋体" panose="02010600030101010101" pitchFamily="2" charset="-122"/>
                <a:sym typeface="+mn-ea"/>
              </a:rPr>
              <a:t>预学三</a:t>
            </a:r>
            <a:r>
              <a:rPr lang="zh-CN" altLang="zh-CN" sz="3600" b="1" dirty="0">
                <a:uFillTx/>
                <a:latin typeface="宋体" panose="02010600030101010101" pitchFamily="2" charset="-122"/>
                <a:ea typeface="宋体" panose="02010600030101010101" pitchFamily="2" charset="-122"/>
                <a:cs typeface="宋体" panose="02010600030101010101" pitchFamily="2" charset="-122"/>
                <a:sym typeface="+mn-ea"/>
              </a:rPr>
              <a:t>)</a:t>
            </a:r>
            <a:endParaRPr lang="zh-CN" sz="3600" b="1" dirty="0">
              <a:latin typeface="宋体" panose="02010600030101010101" pitchFamily="2" charset="-122"/>
              <a:ea typeface="宋体" panose="02010600030101010101" pitchFamily="2" charset="-122"/>
              <a:sym typeface="+mn-ea"/>
            </a:endParaRPr>
          </a:p>
          <a:p>
            <a:pPr marL="342900" indent="-342900">
              <a:lnSpc>
                <a:spcPct val="125000"/>
              </a:lnSpc>
              <a:spcBef>
                <a:spcPts val="20"/>
              </a:spcBef>
              <a:spcAft>
                <a:spcPts val="0"/>
              </a:spcAft>
            </a:pPr>
            <a:r>
              <a:rPr lang="zh-CN" altLang="zh-CN" sz="3600" b="1" dirty="0" smtClean="0">
                <a:solidFill>
                  <a:srgbClr val="FF0000"/>
                </a:solidFill>
                <a:latin typeface="新宋体" panose="02010609030101010101" pitchFamily="49" charset="-122"/>
                <a:ea typeface="新宋体" panose="02010609030101010101" pitchFamily="49" charset="-122"/>
                <a:sym typeface="+mn-ea"/>
              </a:rPr>
              <a:t>蹬</a:t>
            </a:r>
            <a:r>
              <a:rPr lang="zh-CN" altLang="zh-CN" sz="3600" b="1" dirty="0" smtClean="0">
                <a:solidFill>
                  <a:schemeClr val="tx1"/>
                </a:solidFill>
                <a:latin typeface="新宋体" panose="02010609030101010101" pitchFamily="49" charset="-122"/>
                <a:ea typeface="新宋体" panose="02010609030101010101" pitchFamily="49" charset="-122"/>
                <a:sym typeface="+mn-ea"/>
              </a:rPr>
              <a:t>     </a:t>
            </a:r>
            <a:r>
              <a:rPr lang="en-US" altLang="zh-CN" sz="3600" b="1" dirty="0" smtClean="0">
                <a:solidFill>
                  <a:schemeClr val="tx1"/>
                </a:solidFill>
                <a:latin typeface="新宋体" panose="02010609030101010101" pitchFamily="49" charset="-122"/>
                <a:ea typeface="新宋体" panose="02010609030101010101" pitchFamily="49" charset="-122"/>
                <a:sym typeface="+mn-ea"/>
              </a:rPr>
              <a:t>   </a:t>
            </a:r>
            <a:r>
              <a:rPr lang="en-US" altLang="zh-CN" sz="3600" b="1" dirty="0" smtClean="0">
                <a:solidFill>
                  <a:srgbClr val="FF0000"/>
                </a:solidFill>
                <a:effectLst/>
                <a:latin typeface="宋体" panose="02010600030101010101" pitchFamily="2" charset="-122"/>
                <a:ea typeface="宋体" panose="02010600030101010101" pitchFamily="2" charset="-122"/>
                <a:sym typeface="+mn-ea"/>
              </a:rPr>
              <a:t>绷</a:t>
            </a:r>
            <a:r>
              <a:rPr lang="zh-CN" altLang="en-US" sz="3600" b="1" dirty="0">
                <a:solidFill>
                  <a:srgbClr val="FF0000"/>
                </a:solidFill>
                <a:latin typeface="宋体" panose="02010600030101010101" pitchFamily="2" charset="-122"/>
                <a:ea typeface="宋体" panose="02010600030101010101" pitchFamily="2" charset="-122"/>
                <a:sym typeface="+mn-ea"/>
              </a:rPr>
              <a:t>      </a:t>
            </a:r>
            <a:r>
              <a:rPr lang="en-US" altLang="zh-CN" sz="3600" b="1" dirty="0">
                <a:solidFill>
                  <a:srgbClr val="FF0000"/>
                </a:solidFill>
                <a:latin typeface="宋体" panose="02010600030101010101" pitchFamily="2" charset="-122"/>
                <a:ea typeface="宋体" panose="02010600030101010101" pitchFamily="2" charset="-122"/>
                <a:sym typeface="+mn-ea"/>
              </a:rPr>
              <a:t>    </a:t>
            </a:r>
            <a:r>
              <a:rPr lang="zh-CN" altLang="zh-CN" sz="3600" b="1" dirty="0">
                <a:solidFill>
                  <a:srgbClr val="FF0000"/>
                </a:solidFill>
                <a:latin typeface="新宋体" panose="02010609030101010101" pitchFamily="49" charset="-122"/>
                <a:ea typeface="新宋体" panose="02010609030101010101" pitchFamily="49" charset="-122"/>
                <a:sym typeface="+mn-ea"/>
              </a:rPr>
              <a:t>捎</a:t>
            </a:r>
            <a:r>
              <a:rPr lang="zh-CN" altLang="zh-CN" sz="3600" b="1" dirty="0">
                <a:solidFill>
                  <a:schemeClr val="tx1"/>
                </a:solidFill>
                <a:latin typeface="新宋体" panose="02010609030101010101" pitchFamily="49" charset="-122"/>
                <a:ea typeface="新宋体" panose="02010609030101010101" pitchFamily="49" charset="-122"/>
                <a:sym typeface="+mn-ea"/>
              </a:rPr>
              <a:t>     </a:t>
            </a:r>
            <a:r>
              <a:rPr lang="en-US" altLang="zh-CN" sz="3600" b="1" dirty="0">
                <a:solidFill>
                  <a:schemeClr val="tx1"/>
                </a:solidFill>
                <a:latin typeface="新宋体" panose="02010609030101010101" pitchFamily="49" charset="-122"/>
                <a:ea typeface="新宋体" panose="02010609030101010101" pitchFamily="49" charset="-122"/>
                <a:sym typeface="+mn-ea"/>
              </a:rPr>
              <a:t> </a:t>
            </a:r>
            <a:r>
              <a:rPr lang="zh-CN" altLang="zh-CN" sz="3600" b="1" dirty="0">
                <a:solidFill>
                  <a:schemeClr val="tx1"/>
                </a:solidFill>
                <a:latin typeface="新宋体" panose="02010609030101010101" pitchFamily="49" charset="-122"/>
                <a:ea typeface="新宋体" panose="02010609030101010101" pitchFamily="49" charset="-122"/>
                <a:sym typeface="+mn-ea"/>
              </a:rPr>
              <a:t>  </a:t>
            </a:r>
            <a:r>
              <a:rPr lang="zh-CN" altLang="en-US" sz="3600" b="1" dirty="0">
                <a:latin typeface="宋体" panose="02010600030101010101" pitchFamily="2" charset="-122"/>
                <a:ea typeface="宋体" panose="02010600030101010101" pitchFamily="2" charset="-122"/>
                <a:sym typeface="+mn-ea"/>
              </a:rPr>
              <a:t>肿</a:t>
            </a:r>
            <a:r>
              <a:rPr lang="zh-CN" altLang="en-US" sz="3600" b="1" dirty="0">
                <a:solidFill>
                  <a:srgbClr val="FF0000"/>
                </a:solidFill>
                <a:latin typeface="宋体" panose="02010600030101010101" pitchFamily="2" charset="-122"/>
                <a:ea typeface="宋体" panose="02010600030101010101" pitchFamily="2" charset="-122"/>
                <a:sym typeface="+mn-ea"/>
              </a:rPr>
              <a:t>胀</a:t>
            </a:r>
            <a:endParaRPr lang="zh-CN" altLang="en-US" sz="3600" b="1" dirty="0">
              <a:latin typeface="宋体" panose="02010600030101010101" pitchFamily="2" charset="-122"/>
              <a:ea typeface="宋体" panose="02010600030101010101" pitchFamily="2" charset="-122"/>
              <a:sym typeface="+mn-ea"/>
            </a:endParaRPr>
          </a:p>
          <a:p>
            <a:pPr marL="342900" indent="-342900">
              <a:lnSpc>
                <a:spcPct val="125000"/>
              </a:lnSpc>
              <a:spcBef>
                <a:spcPts val="20"/>
              </a:spcBef>
              <a:spcAft>
                <a:spcPts val="0"/>
              </a:spcAft>
            </a:pPr>
            <a:r>
              <a:rPr lang="zh-CN" altLang="zh-CN" sz="3600" b="1" dirty="0" smtClean="0">
                <a:latin typeface="新宋体" panose="02010609030101010101" pitchFamily="49" charset="-122"/>
                <a:ea typeface="新宋体" panose="02010609030101010101" pitchFamily="49" charset="-122"/>
                <a:sym typeface="+mn-ea"/>
              </a:rPr>
              <a:t>门</a:t>
            </a:r>
            <a:r>
              <a:rPr lang="zh-CN" altLang="zh-CN" sz="3600" b="1" dirty="0" smtClean="0">
                <a:solidFill>
                  <a:srgbClr val="FF0000"/>
                </a:solidFill>
                <a:latin typeface="新宋体" panose="02010609030101010101" pitchFamily="49" charset="-122"/>
                <a:ea typeface="新宋体" panose="02010609030101010101" pitchFamily="49" charset="-122"/>
                <a:sym typeface="+mn-ea"/>
              </a:rPr>
              <a:t>框</a:t>
            </a:r>
            <a:r>
              <a:rPr lang="zh-CN" altLang="zh-CN" sz="3600" b="1" dirty="0" smtClean="0">
                <a:solidFill>
                  <a:schemeClr val="tx1"/>
                </a:solidFill>
                <a:latin typeface="新宋体" panose="02010609030101010101" pitchFamily="49" charset="-122"/>
                <a:ea typeface="新宋体" panose="02010609030101010101" pitchFamily="49" charset="-122"/>
                <a:sym typeface="+mn-ea"/>
              </a:rPr>
              <a:t>      </a:t>
            </a:r>
            <a:r>
              <a:rPr lang="en-US" altLang="zh-CN" sz="3600" b="1" dirty="0" smtClean="0">
                <a:solidFill>
                  <a:schemeClr val="tx1"/>
                </a:solidFill>
                <a:latin typeface="新宋体" panose="02010609030101010101" pitchFamily="49" charset="-122"/>
                <a:ea typeface="新宋体" panose="02010609030101010101" pitchFamily="49" charset="-122"/>
                <a:sym typeface="+mn-ea"/>
              </a:rPr>
              <a:t>   </a:t>
            </a:r>
            <a:r>
              <a:rPr lang="zh-CN" altLang="zh-CN" sz="3600" b="1" dirty="0" smtClean="0">
                <a:solidFill>
                  <a:srgbClr val="FF3300"/>
                </a:solidFill>
                <a:latin typeface="新宋体" panose="02010609030101010101" pitchFamily="49" charset="-122"/>
                <a:ea typeface="新宋体" panose="02010609030101010101" pitchFamily="49" charset="-122"/>
                <a:sym typeface="+mn-ea"/>
              </a:rPr>
              <a:t>伛偻</a:t>
            </a:r>
            <a:r>
              <a:rPr lang="en-US" altLang="zh-CN" sz="3600" b="1" dirty="0" smtClean="0">
                <a:solidFill>
                  <a:srgbClr val="FF3300"/>
                </a:solidFill>
                <a:latin typeface="新宋体" panose="02010609030101010101" pitchFamily="49" charset="-122"/>
                <a:ea typeface="新宋体" panose="02010609030101010101" pitchFamily="49" charset="-122"/>
                <a:sym typeface="+mn-ea"/>
              </a:rPr>
              <a:t>        </a:t>
            </a:r>
            <a:r>
              <a:rPr lang="zh-CN" altLang="zh-CN" sz="3600" b="1" dirty="0" smtClean="0">
                <a:solidFill>
                  <a:srgbClr val="FF3300"/>
                </a:solidFill>
                <a:latin typeface="新宋体" panose="02010609030101010101" pitchFamily="49" charset="-122"/>
                <a:ea typeface="新宋体" panose="02010609030101010101" pitchFamily="49" charset="-122"/>
                <a:sym typeface="+mn-ea"/>
              </a:rPr>
              <a:t>骷髅</a:t>
            </a:r>
            <a:r>
              <a:rPr lang="zh-CN" altLang="zh-CN" sz="3600" b="1" dirty="0">
                <a:solidFill>
                  <a:schemeClr val="tx1"/>
                </a:solidFill>
                <a:latin typeface="新宋体" panose="02010609030101010101" pitchFamily="49" charset="-122"/>
                <a:ea typeface="新宋体" panose="02010609030101010101" pitchFamily="49" charset="-122"/>
                <a:sym typeface="+mn-ea"/>
              </a:rPr>
              <a:t>      </a:t>
            </a:r>
            <a:endParaRPr lang="zh-CN" altLang="zh-CN" sz="3600" b="1" dirty="0">
              <a:solidFill>
                <a:schemeClr val="tx1"/>
              </a:solidFill>
              <a:latin typeface="新宋体" panose="02010609030101010101" pitchFamily="49" charset="-122"/>
              <a:ea typeface="新宋体" panose="02010609030101010101" pitchFamily="49" charset="-122"/>
              <a:sym typeface="+mn-ea"/>
            </a:endParaRPr>
          </a:p>
          <a:p>
            <a:pPr marL="342900" indent="-342900">
              <a:lnSpc>
                <a:spcPct val="125000"/>
              </a:lnSpc>
              <a:spcBef>
                <a:spcPts val="20"/>
              </a:spcBef>
              <a:spcAft>
                <a:spcPts val="0"/>
              </a:spcAft>
            </a:pPr>
            <a:r>
              <a:rPr lang="zh-CN" altLang="zh-CN" sz="3600" b="1" dirty="0">
                <a:solidFill>
                  <a:srgbClr val="FF0000"/>
                </a:solidFill>
                <a:latin typeface="新宋体" panose="02010609030101010101" pitchFamily="49" charset="-122"/>
                <a:ea typeface="新宋体" panose="02010609030101010101" pitchFamily="49" charset="-122"/>
                <a:sym typeface="+mn-ea"/>
              </a:rPr>
              <a:t>攥</a:t>
            </a:r>
            <a:r>
              <a:rPr lang="en-US" altLang="zh-CN" sz="3600" b="1" dirty="0">
                <a:solidFill>
                  <a:schemeClr val="tx1"/>
                </a:solidFill>
                <a:latin typeface="新宋体" panose="02010609030101010101" pitchFamily="49" charset="-122"/>
                <a:ea typeface="新宋体" panose="02010609030101010101" pitchFamily="49" charset="-122"/>
                <a:sym typeface="+mn-ea"/>
              </a:rPr>
              <a:t>      </a:t>
            </a:r>
            <a:r>
              <a:rPr sz="3600" b="1">
                <a:latin typeface="宋体" panose="02010600030101010101" pitchFamily="2" charset="-122"/>
                <a:ea typeface="宋体" panose="02010600030101010101" pitchFamily="2" charset="-122"/>
              </a:rPr>
              <a:t>愧</a:t>
            </a:r>
            <a:r>
              <a:rPr sz="3600" b="1">
                <a:solidFill>
                  <a:srgbClr val="FF0000"/>
                </a:solidFill>
                <a:latin typeface="宋体" panose="02010600030101010101" pitchFamily="2" charset="-122"/>
                <a:ea typeface="宋体" panose="02010600030101010101" pitchFamily="2" charset="-122"/>
              </a:rPr>
              <a:t>怍</a:t>
            </a:r>
            <a:r>
              <a:rPr lang="zh-CN" altLang="zh-CN" sz="3600">
                <a:latin typeface="Arial" panose="020B0604020202020204" pitchFamily="34" charset="0"/>
                <a:ea typeface="宋体" panose="02010600030101010101" pitchFamily="2" charset="-122"/>
              </a:rPr>
              <a:t>     </a:t>
            </a:r>
            <a:r>
              <a:rPr lang="en-US" altLang="zh-CN" sz="3600">
                <a:latin typeface="Arial" panose="020B0604020202020204" pitchFamily="34" charset="0"/>
                <a:ea typeface="宋体" panose="02010600030101010101" pitchFamily="2" charset="-122"/>
              </a:rPr>
              <a:t>     </a:t>
            </a:r>
            <a:r>
              <a:rPr lang="zh-CN" altLang="zh-CN" sz="3600">
                <a:latin typeface="Arial" panose="020B0604020202020204" pitchFamily="34" charset="0"/>
                <a:ea typeface="宋体" panose="02010600030101010101" pitchFamily="2" charset="-122"/>
              </a:rPr>
              <a:t> </a:t>
            </a:r>
            <a:r>
              <a:rPr lang="zh-CN" altLang="zh-CN" sz="3600" b="1">
                <a:latin typeface="Arial" panose="020B0604020202020204" pitchFamily="34" charset="0"/>
                <a:ea typeface="宋体" panose="02010600030101010101" pitchFamily="2" charset="-122"/>
              </a:rPr>
              <a:t>阴</a:t>
            </a:r>
            <a:r>
              <a:rPr lang="en-US" altLang="zh-CN" sz="3600" dirty="0" err="1">
                <a:solidFill>
                  <a:srgbClr val="000000"/>
                </a:solidFill>
                <a:latin typeface="Arial" panose="020B0604020202020204" pitchFamily="34" charset="0"/>
                <a:ea typeface="微软雅黑" panose="020B0503020204020204" pitchFamily="34" charset="-122"/>
                <a:cs typeface="Arial" panose="020B0604020202020204" pitchFamily="34" charset="0"/>
                <a:sym typeface="+mn-ea"/>
              </a:rPr>
              <a:t>yì</a:t>
            </a:r>
            <a:r>
              <a:rPr lang="en-US" altLang="zh-CN" sz="3600" dirty="0">
                <a:solidFill>
                  <a:srgbClr val="000000"/>
                </a:solidFill>
                <a:latin typeface="Arial" panose="020B0604020202020204" pitchFamily="34" charset="0"/>
                <a:ea typeface="微软雅黑" panose="020B0503020204020204" pitchFamily="34" charset="-122"/>
                <a:cs typeface="Arial" panose="020B0604020202020204" pitchFamily="34" charset="0"/>
                <a:sym typeface="+mn-ea"/>
              </a:rPr>
              <a:t> </a:t>
            </a:r>
            <a:r>
              <a:rPr lang="zh-CN" altLang="zh-CN" sz="3600" b="1">
                <a:latin typeface="Arial" panose="020B0604020202020204" pitchFamily="34" charset="0"/>
                <a:ea typeface="宋体" panose="02010600030101010101" pitchFamily="2" charset="-122"/>
              </a:rPr>
              <a:t> </a:t>
            </a:r>
            <a:r>
              <a:rPr lang="zh-CN" altLang="zh-CN" sz="3600">
                <a:latin typeface="Arial" panose="020B0604020202020204" pitchFamily="34" charset="0"/>
                <a:ea typeface="宋体" panose="02010600030101010101" pitchFamily="2" charset="-122"/>
              </a:rPr>
              <a:t>     </a:t>
            </a:r>
            <a:r>
              <a:rPr lang="en-US" altLang="zh-CN" sz="3600">
                <a:latin typeface="Arial" panose="020B0604020202020204" pitchFamily="34" charset="0"/>
                <a:ea typeface="宋体" panose="02010600030101010101" pitchFamily="2" charset="-122"/>
              </a:rPr>
              <a:t>    </a:t>
            </a:r>
            <a:r>
              <a:rPr lang="en-US" altLang="zh-CN" sz="3600" dirty="0" err="1">
                <a:solidFill>
                  <a:srgbClr val="000000"/>
                </a:solidFill>
                <a:latin typeface="Arial" panose="020B0604020202020204" pitchFamily="34" charset="0"/>
                <a:ea typeface="微软雅黑" panose="020B0503020204020204" pitchFamily="34" charset="-122"/>
                <a:cs typeface="Arial" panose="020B0604020202020204" pitchFamily="34" charset="0"/>
                <a:sym typeface="+mn-ea"/>
              </a:rPr>
              <a:t>xi</a:t>
            </a:r>
            <a:r>
              <a:rPr lang="en-US" altLang="zh-CN" sz="3600" b="1" dirty="0" err="1">
                <a:solidFill>
                  <a:srgbClr val="000000"/>
                </a:solidFill>
                <a:latin typeface="宋体" panose="02010600030101010101" pitchFamily="2" charset="-122"/>
                <a:ea typeface="宋体" panose="02010600030101010101" pitchFamily="2" charset="-122"/>
                <a:cs typeface="Arial" panose="020B0604020202020204" pitchFamily="34" charset="0"/>
                <a:sym typeface="+mn-ea"/>
              </a:rPr>
              <a:t>ā</a:t>
            </a:r>
            <a:r>
              <a:rPr lang="en-US" altLang="zh-CN" sz="3600" dirty="0" err="1">
                <a:solidFill>
                  <a:srgbClr val="000000"/>
                </a:solidFill>
                <a:latin typeface="Arial" panose="020B0604020202020204" pitchFamily="34" charset="0"/>
                <a:ea typeface="微软雅黑" panose="020B0503020204020204" pitchFamily="34" charset="-122"/>
                <a:cs typeface="Arial" panose="020B0604020202020204" pitchFamily="34" charset="0"/>
                <a:sym typeface="+mn-ea"/>
              </a:rPr>
              <a:t>ng</a:t>
            </a:r>
            <a:r>
              <a:rPr lang="en-US" altLang="zh-CN" sz="3600" dirty="0">
                <a:solidFill>
                  <a:srgbClr val="000000"/>
                </a:solidFill>
                <a:latin typeface="Arial" panose="020B0604020202020204" pitchFamily="34" charset="0"/>
                <a:ea typeface="微软雅黑" panose="020B0503020204020204" pitchFamily="34" charset="-122"/>
                <a:cs typeface="Arial" panose="020B0604020202020204" pitchFamily="34" charset="0"/>
                <a:sym typeface="+mn-ea"/>
              </a:rPr>
              <a:t> </a:t>
            </a:r>
            <a:r>
              <a:rPr lang="en-US" altLang="zh-CN" sz="3600" dirty="0" err="1">
                <a:solidFill>
                  <a:srgbClr val="000000"/>
                </a:solidFill>
                <a:latin typeface="Arial" panose="020B0604020202020204" pitchFamily="34" charset="0"/>
                <a:ea typeface="微软雅黑" panose="020B0503020204020204" pitchFamily="34" charset="-122"/>
                <a:cs typeface="Arial" panose="020B0604020202020204" pitchFamily="34" charset="0"/>
                <a:sym typeface="+mn-ea"/>
              </a:rPr>
              <a:t>qi</a:t>
            </a:r>
            <a:r>
              <a:rPr lang="en-US" altLang="zh-CN" sz="3600" b="1" dirty="0" err="1">
                <a:solidFill>
                  <a:srgbClr val="000000"/>
                </a:solidFill>
                <a:latin typeface="宋体" panose="02010600030101010101" pitchFamily="2" charset="-122"/>
                <a:ea typeface="宋体" panose="02010600030101010101" pitchFamily="2" charset="-122"/>
                <a:cs typeface="Arial" panose="020B0604020202020204" pitchFamily="34" charset="0"/>
                <a:sym typeface="+mn-ea"/>
              </a:rPr>
              <a:t>à</a:t>
            </a:r>
            <a:r>
              <a:rPr lang="en-US" altLang="zh-CN" sz="3600" dirty="0" err="1">
                <a:solidFill>
                  <a:srgbClr val="000000"/>
                </a:solidFill>
                <a:latin typeface="Arial" panose="020B0604020202020204" pitchFamily="34" charset="0"/>
                <a:ea typeface="微软雅黑" panose="020B0503020204020204" pitchFamily="34" charset="-122"/>
                <a:cs typeface="Arial" panose="020B0604020202020204" pitchFamily="34" charset="0"/>
                <a:sym typeface="+mn-ea"/>
              </a:rPr>
              <a:t>n                 </a:t>
            </a:r>
            <a:endParaRPr lang="en-US" altLang="zh-CN" sz="3600" dirty="0" err="1">
              <a:solidFill>
                <a:srgbClr val="000000"/>
              </a:solidFill>
              <a:latin typeface="Arial" panose="020B0604020202020204" pitchFamily="34" charset="0"/>
              <a:ea typeface="微软雅黑" panose="020B0503020204020204" pitchFamily="34" charset="-122"/>
              <a:cs typeface="Arial" panose="020B0604020202020204" pitchFamily="34" charset="0"/>
              <a:sym typeface="+mn-ea"/>
            </a:endParaRPr>
          </a:p>
          <a:p>
            <a:pPr marL="342900" indent="-342900">
              <a:lnSpc>
                <a:spcPct val="125000"/>
              </a:lnSpc>
              <a:spcBef>
                <a:spcPts val="20"/>
              </a:spcBef>
              <a:spcAft>
                <a:spcPts val="0"/>
              </a:spcAft>
            </a:pPr>
            <a:r>
              <a:rPr lang="en-US" altLang="zh-CN" sz="3600" dirty="0" err="1" smtClean="0">
                <a:solidFill>
                  <a:srgbClr val="000000"/>
                </a:solidFill>
                <a:latin typeface="Arial" panose="020B0604020202020204" pitchFamily="34" charset="0"/>
                <a:ea typeface="微软雅黑" panose="020B0503020204020204" pitchFamily="34" charset="-122"/>
                <a:cs typeface="Arial" panose="020B0604020202020204" pitchFamily="34" charset="0"/>
                <a:sym typeface="+mn-ea"/>
              </a:rPr>
              <a:t>hu</a:t>
            </a:r>
            <a:r>
              <a:rPr lang="en-US" altLang="zh-CN" sz="3600" b="1" dirty="0" err="1" smtClean="0">
                <a:solidFill>
                  <a:srgbClr val="000000"/>
                </a:solidFill>
                <a:latin typeface="宋体" panose="02010600030101010101" pitchFamily="2" charset="-122"/>
                <a:ea typeface="宋体" panose="02010600030101010101" pitchFamily="2" charset="-122"/>
                <a:cs typeface="Arial" panose="020B0604020202020204" pitchFamily="34" charset="0"/>
                <a:sym typeface="+mn-ea"/>
              </a:rPr>
              <a:t>á</a:t>
            </a:r>
            <a:r>
              <a:rPr lang="en-US" altLang="zh-CN" sz="3600" dirty="0" err="1" smtClean="0">
                <a:solidFill>
                  <a:srgbClr val="000000"/>
                </a:solidFill>
                <a:latin typeface="Arial" panose="020B0604020202020204" pitchFamily="34" charset="0"/>
                <a:ea typeface="微软雅黑" panose="020B0503020204020204" pitchFamily="34" charset="-122"/>
                <a:cs typeface="Arial" panose="020B0604020202020204" pitchFamily="34" charset="0"/>
                <a:sym typeface="+mn-ea"/>
              </a:rPr>
              <a:t>ng     </a:t>
            </a:r>
            <a:r>
              <a:rPr lang="en-US" altLang="zh-CN" sz="3600" b="1" dirty="0" err="1" smtClean="0">
                <a:solidFill>
                  <a:srgbClr val="FF0000"/>
                </a:solidFill>
                <a:effectLst/>
                <a:latin typeface="宋体" panose="02010600030101010101" pitchFamily="2" charset="-122"/>
                <a:ea typeface="宋体" panose="02010600030101010101" pitchFamily="2" charset="-122"/>
                <a:sym typeface="+mn-ea"/>
              </a:rPr>
              <a:t>恐     </a:t>
            </a:r>
            <a:r>
              <a:rPr lang="en-US" altLang="zh-CN" sz="3600" b="1" dirty="0" err="1" smtClean="0">
                <a:solidFill>
                  <a:schemeClr val="tx1"/>
                </a:solidFill>
                <a:effectLst/>
                <a:latin typeface="宋体" panose="02010600030101010101" pitchFamily="2" charset="-122"/>
                <a:ea typeface="宋体" panose="02010600030101010101" pitchFamily="2" charset="-122"/>
                <a:sym typeface="+mn-ea"/>
              </a:rPr>
              <a:t>荒</a:t>
            </a:r>
            <a:r>
              <a:rPr lang="en-US" altLang="zh-CN" sz="3600" dirty="0" err="1" smtClean="0">
                <a:solidFill>
                  <a:srgbClr val="FF0000"/>
                </a:solidFill>
                <a:effectLst/>
                <a:latin typeface="Arial" panose="020B0604020202020204" pitchFamily="34" charset="0"/>
                <a:ea typeface="宋体" panose="02010600030101010101" pitchFamily="2" charset="-122"/>
                <a:cs typeface="Arial" panose="020B0604020202020204" pitchFamily="34" charset="0"/>
                <a:sym typeface="+mn-ea"/>
              </a:rPr>
              <a:t>pì</a:t>
            </a:r>
            <a:r>
              <a:rPr lang="en-US" altLang="zh-CN" sz="3600" b="1" dirty="0" err="1" smtClean="0">
                <a:solidFill>
                  <a:srgbClr val="FF0000"/>
                </a:solidFill>
                <a:effectLst/>
                <a:latin typeface="宋体" panose="02010600030101010101" pitchFamily="2" charset="-122"/>
                <a:ea typeface="宋体" panose="02010600030101010101" pitchFamily="2" charset="-122"/>
                <a:sym typeface="+mn-ea"/>
              </a:rPr>
              <a:t>      </a:t>
            </a:r>
            <a:r>
              <a:rPr lang="en-US" altLang="zh-CN" sz="3600" b="1" dirty="0" err="1" smtClean="0">
                <a:solidFill>
                  <a:schemeClr val="tx1"/>
                </a:solidFill>
                <a:effectLst/>
                <a:latin typeface="宋体" panose="02010600030101010101" pitchFamily="2" charset="-122"/>
                <a:ea typeface="宋体" panose="02010600030101010101" pitchFamily="2" charset="-122"/>
                <a:sym typeface="+mn-ea"/>
              </a:rPr>
              <a:t>取</a:t>
            </a:r>
            <a:r>
              <a:rPr lang="en-US" altLang="zh-CN" sz="3600" dirty="0" err="1" smtClean="0">
                <a:solidFill>
                  <a:srgbClr val="FF0000"/>
                </a:solidFill>
                <a:effectLst/>
                <a:latin typeface="Arial" panose="020B0604020202020204" pitchFamily="34" charset="0"/>
                <a:ea typeface="宋体" panose="02010600030101010101" pitchFamily="2" charset="-122"/>
                <a:cs typeface="Arial" panose="020B0604020202020204" pitchFamily="34" charset="0"/>
                <a:sym typeface="+mn-ea"/>
              </a:rPr>
              <a:t>dì           zhì    </a:t>
            </a:r>
            <a:r>
              <a:rPr lang="en-US" altLang="zh-CN" sz="3600" b="1" dirty="0" err="1" smtClean="0">
                <a:solidFill>
                  <a:schemeClr val="tx1"/>
                </a:solidFill>
                <a:effectLst/>
                <a:latin typeface="宋体" panose="02010600030101010101" pitchFamily="2" charset="-122"/>
                <a:ea typeface="宋体" panose="02010600030101010101" pitchFamily="2" charset="-122"/>
                <a:cs typeface="Arial" panose="020B0604020202020204" pitchFamily="34" charset="0"/>
                <a:sym typeface="+mn-ea"/>
              </a:rPr>
              <a:t>笨</a:t>
            </a:r>
            <a:endParaRPr lang="en-US" altLang="zh-CN" sz="3600" b="1" dirty="0" err="1" smtClean="0">
              <a:solidFill>
                <a:schemeClr val="tx1"/>
              </a:solidFill>
              <a:effectLst/>
              <a:latin typeface="宋体" panose="02010600030101010101" pitchFamily="2" charset="-122"/>
              <a:ea typeface="宋体" panose="02010600030101010101" pitchFamily="2" charset="-122"/>
              <a:cs typeface="Arial" panose="020B0604020202020204" pitchFamily="34" charset="0"/>
              <a:sym typeface="+mn-ea"/>
            </a:endParaRPr>
          </a:p>
        </p:txBody>
      </p:sp>
      <p:sp>
        <p:nvSpPr>
          <p:cNvPr id="2" name="Text Box 4"/>
          <p:cNvSpPr txBox="1"/>
          <p:nvPr/>
        </p:nvSpPr>
        <p:spPr>
          <a:xfrm>
            <a:off x="1164167" y="2082377"/>
            <a:ext cx="11027833" cy="3046095"/>
          </a:xfrm>
          <a:prstGeom prst="rect">
            <a:avLst/>
          </a:prstGeom>
          <a:noFill/>
          <a:ln w="9525">
            <a:noFill/>
          </a:ln>
        </p:spPr>
        <p:txBody>
          <a:bodyPr wrap="square" anchor="t">
            <a:spAutoFit/>
          </a:bodyPr>
          <a:p>
            <a:pPr>
              <a:lnSpc>
                <a:spcPct val="120000"/>
              </a:lnSpc>
              <a:spcBef>
                <a:spcPts val="0"/>
              </a:spcBef>
              <a:spcAft>
                <a:spcPts val="0"/>
              </a:spcAft>
            </a:pPr>
            <a:r>
              <a:rPr lang="en-US" altLang="zh-CN" sz="4000" dirty="0" err="1">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dēng</a:t>
            </a:r>
            <a:r>
              <a:rPr lang="en-US" altLang="zh-CN" sz="4000" b="1">
                <a:solidFill>
                  <a:srgbClr val="FF0000"/>
                </a:solidFill>
                <a:latin typeface="宋体" panose="02010600030101010101" pitchFamily="2" charset="-122"/>
                <a:ea typeface="宋体" panose="02010600030101010101" pitchFamily="2" charset="-122"/>
                <a:sym typeface="黑体" panose="02010609060101010101" charset="-122"/>
              </a:rPr>
              <a:t>     </a:t>
            </a:r>
            <a:r>
              <a:rPr lang="en-US" altLang="zh-CN" sz="4000" dirty="0" err="1">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bēng</a:t>
            </a:r>
            <a:r>
              <a:rPr lang="en-US" altLang="zh-CN" sz="4000">
                <a:solidFill>
                  <a:srgbClr val="FF0000"/>
                </a:solidFill>
                <a:latin typeface="Arial" panose="020B0604020202020204" pitchFamily="34" charset="0"/>
                <a:ea typeface="宋体" panose="02010600030101010101" pitchFamily="2" charset="-122"/>
                <a:cs typeface="Arial" panose="020B0604020202020204" pitchFamily="34" charset="0"/>
                <a:sym typeface="黑体" panose="02010609060101010101" charset="-122"/>
              </a:rPr>
              <a:t>           sh</a:t>
            </a:r>
            <a:r>
              <a:rPr lang="en-US" altLang="zh-CN" sz="4000" b="1">
                <a:solidFill>
                  <a:srgbClr val="FF0000"/>
                </a:solidFill>
                <a:latin typeface="宋体" panose="02010600030101010101" pitchFamily="2" charset="-122"/>
                <a:ea typeface="宋体" panose="02010600030101010101" pitchFamily="2" charset="-122"/>
                <a:cs typeface="Arial" panose="020B0604020202020204" pitchFamily="34" charset="0"/>
                <a:sym typeface="黑体" panose="02010609060101010101" charset="-122"/>
              </a:rPr>
              <a:t>ā</a:t>
            </a:r>
            <a:r>
              <a:rPr lang="en-US" altLang="zh-CN" sz="4000">
                <a:solidFill>
                  <a:srgbClr val="FF0000"/>
                </a:solidFill>
                <a:latin typeface="Arial" panose="020B0604020202020204" pitchFamily="34" charset="0"/>
                <a:ea typeface="宋体" panose="02010600030101010101" pitchFamily="2" charset="-122"/>
                <a:cs typeface="Arial" panose="020B0604020202020204" pitchFamily="34" charset="0"/>
                <a:sym typeface="黑体" panose="02010609060101010101" charset="-122"/>
              </a:rPr>
              <a:t>o           </a:t>
            </a:r>
            <a:r>
              <a:rPr lang="en-US" altLang="zh-CN" sz="4000" b="1" dirty="0" smtClean="0">
                <a:solidFill>
                  <a:srgbClr val="000000"/>
                </a:solidFill>
                <a:latin typeface="微软雅黑" panose="020B0503020204020204" pitchFamily="34" charset="-122"/>
                <a:ea typeface="微软雅黑" panose="020B0503020204020204" pitchFamily="34" charset="-122"/>
                <a:sym typeface="+mn-ea"/>
              </a:rPr>
              <a:t> </a:t>
            </a:r>
            <a:r>
              <a:rPr lang="en-US" altLang="zh-CN" sz="4000" dirty="0" err="1">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zh</a:t>
            </a:r>
            <a:r>
              <a:rPr lang="en-US" altLang="zh-CN" sz="4000" b="1" dirty="0" err="1">
                <a:solidFill>
                  <a:srgbClr val="FF0000"/>
                </a:solidFill>
                <a:latin typeface="宋体" panose="02010600030101010101" pitchFamily="2" charset="-122"/>
                <a:ea typeface="宋体" panose="02010600030101010101" pitchFamily="2" charset="-122"/>
                <a:cs typeface="Arial" panose="020B0604020202020204" pitchFamily="34" charset="0"/>
                <a:sym typeface="+mn-ea"/>
              </a:rPr>
              <a:t>à</a:t>
            </a:r>
            <a:r>
              <a:rPr lang="en-US" altLang="zh-CN" sz="4000" dirty="0" err="1">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ng</a:t>
            </a:r>
            <a:r>
              <a:rPr lang="zh-CN" altLang="zh-CN" sz="4000" dirty="0">
                <a:solidFill>
                  <a:srgbClr val="FF3300"/>
                </a:solidFill>
                <a:latin typeface="Arial" panose="020B0604020202020204" pitchFamily="34" charset="0"/>
                <a:ea typeface="新宋体" panose="02010609030101010101" pitchFamily="49" charset="-122"/>
                <a:cs typeface="Arial" panose="020B0604020202020204" pitchFamily="34" charset="0"/>
                <a:sym typeface="+mn-ea"/>
              </a:rPr>
              <a:t>                     </a:t>
            </a:r>
            <a:r>
              <a:rPr lang="en-US" altLang="zh-CN" sz="4000" dirty="0">
                <a:solidFill>
                  <a:srgbClr val="FF3300"/>
                </a:solidFill>
                <a:latin typeface="Arial" panose="020B0604020202020204" pitchFamily="34" charset="0"/>
                <a:ea typeface="新宋体" panose="02010609030101010101" pitchFamily="49" charset="-122"/>
                <a:cs typeface="Arial" panose="020B0604020202020204" pitchFamily="34" charset="0"/>
                <a:sym typeface="+mn-ea"/>
              </a:rPr>
              <a:t>   </a:t>
            </a:r>
            <a:endParaRPr lang="en-US" altLang="zh-CN" sz="4000" dirty="0">
              <a:solidFill>
                <a:srgbClr val="FF3300"/>
              </a:solidFill>
              <a:latin typeface="Arial" panose="020B0604020202020204" pitchFamily="34" charset="0"/>
              <a:ea typeface="新宋体" panose="02010609030101010101" pitchFamily="49" charset="-122"/>
              <a:cs typeface="Arial" panose="020B0604020202020204" pitchFamily="34" charset="0"/>
              <a:sym typeface="+mn-ea"/>
            </a:endParaRPr>
          </a:p>
          <a:p>
            <a:pPr>
              <a:lnSpc>
                <a:spcPct val="120000"/>
              </a:lnSpc>
              <a:spcBef>
                <a:spcPts val="0"/>
              </a:spcBef>
              <a:spcAft>
                <a:spcPts val="0"/>
              </a:spcAft>
            </a:pPr>
            <a:r>
              <a:rPr lang="en-US" altLang="zh-CN" sz="4000" dirty="0">
                <a:solidFill>
                  <a:srgbClr val="FF3300"/>
                </a:solidFill>
                <a:latin typeface="Arial" panose="020B0604020202020204" pitchFamily="34" charset="0"/>
                <a:ea typeface="新宋体" panose="02010609030101010101" pitchFamily="49" charset="-122"/>
                <a:cs typeface="Arial" panose="020B0604020202020204" pitchFamily="34" charset="0"/>
                <a:sym typeface="+mn-ea"/>
              </a:rPr>
              <a:t>   </a:t>
            </a:r>
            <a:r>
              <a:rPr lang="en-US" altLang="zh-CN" sz="4000" dirty="0" err="1" smtClean="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ku</a:t>
            </a:r>
            <a:r>
              <a:rPr lang="en-US" altLang="zh-CN" sz="4000" b="1" dirty="0" err="1" smtClean="0">
                <a:solidFill>
                  <a:srgbClr val="FF0000"/>
                </a:solidFill>
                <a:latin typeface="宋体" panose="02010600030101010101" pitchFamily="2" charset="-122"/>
                <a:ea typeface="宋体" panose="02010600030101010101" pitchFamily="2" charset="-122"/>
                <a:cs typeface="Arial" panose="020B0604020202020204" pitchFamily="34" charset="0"/>
                <a:sym typeface="+mn-ea"/>
              </a:rPr>
              <a:t>à</a:t>
            </a:r>
            <a:r>
              <a:rPr lang="en-US" altLang="zh-CN" sz="4000" dirty="0" err="1" smtClean="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ng            yǔ lǚ            kū lóu</a:t>
            </a:r>
            <a:endParaRPr lang="en-US" altLang="zh-CN" sz="4000" dirty="0" err="1" smtClean="0">
              <a:solidFill>
                <a:srgbClr val="FF0000"/>
              </a:solidFill>
              <a:latin typeface="Arial" panose="020B0604020202020204" pitchFamily="34" charset="0"/>
              <a:ea typeface="微软雅黑" panose="020B0503020204020204" pitchFamily="34" charset="-122"/>
              <a:cs typeface="Arial" panose="020B0604020202020204" pitchFamily="34" charset="0"/>
              <a:sym typeface="+mn-ea"/>
            </a:endParaRPr>
          </a:p>
          <a:p>
            <a:pPr>
              <a:lnSpc>
                <a:spcPct val="120000"/>
              </a:lnSpc>
              <a:spcBef>
                <a:spcPts val="0"/>
              </a:spcBef>
              <a:spcAft>
                <a:spcPts val="0"/>
              </a:spcAft>
            </a:pPr>
            <a:r>
              <a:rPr lang="en-US" altLang="zh-CN" sz="4000" dirty="0" err="1" smtClean="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zu</a:t>
            </a:r>
            <a:r>
              <a:rPr lang="en-US" altLang="zh-CN" sz="4000" b="1" dirty="0" err="1" smtClean="0">
                <a:solidFill>
                  <a:srgbClr val="FF0000"/>
                </a:solidFill>
                <a:latin typeface="宋体" panose="02010600030101010101" pitchFamily="2" charset="-122"/>
                <a:ea typeface="宋体" panose="02010600030101010101" pitchFamily="2" charset="-122"/>
                <a:cs typeface="Arial" panose="020B0604020202020204" pitchFamily="34" charset="0"/>
                <a:sym typeface="+mn-ea"/>
              </a:rPr>
              <a:t>à</a:t>
            </a:r>
            <a:r>
              <a:rPr lang="en-US" altLang="zh-CN" sz="4000" dirty="0" err="1" smtClean="0">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n         </a:t>
            </a:r>
            <a:r>
              <a:rPr lang="en-US" altLang="zh-CN" sz="4000" dirty="0" err="1">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zuò          </a:t>
            </a:r>
            <a:r>
              <a:rPr lang="en-US" altLang="zh-CN" sz="4000" b="1" dirty="0" err="1">
                <a:solidFill>
                  <a:srgbClr val="FF0000"/>
                </a:solidFill>
                <a:latin typeface="宋体" panose="02010600030101010101" pitchFamily="2" charset="-122"/>
                <a:ea typeface="宋体" panose="02010600030101010101" pitchFamily="2" charset="-122"/>
                <a:cs typeface="Arial" panose="020B0604020202020204" pitchFamily="34" charset="0"/>
                <a:sym typeface="+mn-ea"/>
              </a:rPr>
              <a:t>翳            </a:t>
            </a:r>
            <a:r>
              <a:rPr lang="zh-CN" altLang="en-US" sz="4000" b="1" dirty="0" smtClean="0">
                <a:solidFill>
                  <a:srgbClr val="FF0000"/>
                </a:solidFill>
                <a:effectLst/>
                <a:latin typeface="宋体" panose="02010600030101010101" pitchFamily="2" charset="-122"/>
                <a:ea typeface="宋体" panose="02010600030101010101" pitchFamily="2" charset="-122"/>
                <a:sym typeface="+mn-ea"/>
              </a:rPr>
              <a:t>镶</a:t>
            </a:r>
            <a:r>
              <a:rPr lang="zh-CN" altLang="en-US" sz="4000" b="1" dirty="0">
                <a:solidFill>
                  <a:srgbClr val="FF0000"/>
                </a:solidFill>
                <a:effectLst/>
                <a:latin typeface="宋体" panose="02010600030101010101" pitchFamily="2" charset="-122"/>
                <a:ea typeface="宋体" panose="02010600030101010101" pitchFamily="2" charset="-122"/>
                <a:sym typeface="+mn-ea"/>
              </a:rPr>
              <a:t>嵌</a:t>
            </a:r>
            <a:r>
              <a:rPr lang="en-US" altLang="zh-CN" sz="4000">
                <a:solidFill>
                  <a:srgbClr val="FF0000"/>
                </a:solidFill>
                <a:latin typeface="Arial" panose="020B0604020202020204" pitchFamily="34" charset="0"/>
                <a:ea typeface="宋体" panose="02010600030101010101" pitchFamily="2" charset="-122"/>
                <a:cs typeface="Arial" panose="020B0604020202020204" pitchFamily="34" charset="0"/>
                <a:sym typeface="黑体" panose="02010609060101010101" charset="-122"/>
              </a:rPr>
              <a:t>                    </a:t>
            </a:r>
            <a:endParaRPr lang="en-US" altLang="zh-CN" sz="4000">
              <a:solidFill>
                <a:srgbClr val="FF0000"/>
              </a:solidFill>
              <a:latin typeface="Arial" panose="020B0604020202020204" pitchFamily="34" charset="0"/>
              <a:ea typeface="宋体" panose="02010600030101010101" pitchFamily="2" charset="-122"/>
              <a:cs typeface="Arial" panose="020B0604020202020204" pitchFamily="34" charset="0"/>
              <a:sym typeface="黑体" panose="02010609060101010101" charset="-122"/>
            </a:endParaRPr>
          </a:p>
          <a:p>
            <a:pPr>
              <a:lnSpc>
                <a:spcPct val="120000"/>
              </a:lnSpc>
              <a:spcBef>
                <a:spcPts val="0"/>
              </a:spcBef>
              <a:spcAft>
                <a:spcPts val="0"/>
              </a:spcAft>
            </a:pPr>
            <a:r>
              <a:rPr lang="en-US" altLang="zh-CN" sz="4000">
                <a:solidFill>
                  <a:srgbClr val="FF0000"/>
                </a:solidFill>
                <a:latin typeface="Arial" panose="020B0604020202020204" pitchFamily="34" charset="0"/>
                <a:ea typeface="宋体" panose="02010600030101010101" pitchFamily="2" charset="-122"/>
                <a:cs typeface="Arial" panose="020B0604020202020204" pitchFamily="34" charset="0"/>
                <a:sym typeface="黑体" panose="02010609060101010101" charset="-122"/>
              </a:rPr>
              <a:t>      </a:t>
            </a:r>
            <a:r>
              <a:rPr lang="en-US" altLang="zh-CN" sz="4000" b="1" dirty="0" err="1" smtClean="0">
                <a:solidFill>
                  <a:srgbClr val="FF0000"/>
                </a:solidFill>
                <a:effectLst/>
                <a:latin typeface="宋体" panose="02010600030101010101" pitchFamily="2" charset="-122"/>
                <a:ea typeface="宋体" panose="02010600030101010101" pitchFamily="2" charset="-122"/>
                <a:sym typeface="+mn-ea"/>
              </a:rPr>
              <a:t>惶</a:t>
            </a:r>
            <a:r>
              <a:rPr lang="en-US" altLang="zh-CN" sz="4000" b="1">
                <a:solidFill>
                  <a:srgbClr val="FF0000"/>
                </a:solidFill>
                <a:latin typeface="宋体" panose="02010600030101010101" pitchFamily="2" charset="-122"/>
                <a:ea typeface="宋体" panose="02010600030101010101" pitchFamily="2" charset="-122"/>
                <a:cs typeface="Arial" panose="020B0604020202020204" pitchFamily="34" charset="0"/>
                <a:sym typeface="黑体" panose="02010609060101010101" charset="-122"/>
              </a:rPr>
              <a:t>          </a:t>
            </a:r>
            <a:r>
              <a:rPr lang="en-US" altLang="zh-CN" sz="4000" b="1">
                <a:solidFill>
                  <a:srgbClr val="FF0000"/>
                </a:solidFill>
                <a:latin typeface="宋体" panose="02010600030101010101" pitchFamily="2" charset="-122"/>
                <a:ea typeface="宋体" panose="02010600030101010101" pitchFamily="2" charset="-122"/>
                <a:sym typeface="黑体" panose="02010609060101010101" charset="-122"/>
              </a:rPr>
              <a:t>僻</a:t>
            </a:r>
            <a:r>
              <a:rPr lang="zh-CN" altLang="zh-CN" sz="4000" b="1">
                <a:solidFill>
                  <a:srgbClr val="FF0000"/>
                </a:solidFill>
                <a:latin typeface="宋体" panose="02010600030101010101" pitchFamily="2" charset="-122"/>
                <a:ea typeface="宋体" panose="02010600030101010101" pitchFamily="2" charset="-122"/>
              </a:rPr>
              <a:t> </a:t>
            </a:r>
            <a:r>
              <a:rPr lang="zh-CN" altLang="en-US" sz="4000" b="1">
                <a:solidFill>
                  <a:srgbClr val="FF0000"/>
                </a:solidFill>
                <a:latin typeface="宋体" panose="02010600030101010101" pitchFamily="2" charset="-122"/>
                <a:ea typeface="宋体" panose="02010600030101010101" pitchFamily="2" charset="-122"/>
              </a:rPr>
              <a:t>     </a:t>
            </a:r>
            <a:r>
              <a:rPr lang="zh-CN" altLang="en-US" sz="4000" b="1" dirty="0">
                <a:solidFill>
                  <a:srgbClr val="FF0000"/>
                </a:solidFill>
                <a:effectLst/>
                <a:latin typeface="宋体" panose="02010600030101010101" pitchFamily="2" charset="-122"/>
                <a:ea typeface="宋体" panose="02010600030101010101" pitchFamily="2" charset="-122"/>
                <a:sym typeface="+mn-ea"/>
              </a:rPr>
              <a:t>缔</a:t>
            </a:r>
            <a:r>
              <a:rPr lang="zh-CN" altLang="en-US" sz="4000" b="1">
                <a:solidFill>
                  <a:srgbClr val="FF0000"/>
                </a:solidFill>
                <a:latin typeface="宋体" panose="02010600030101010101" pitchFamily="2" charset="-122"/>
                <a:ea typeface="宋体" panose="02010600030101010101" pitchFamily="2" charset="-122"/>
              </a:rPr>
              <a:t> </a:t>
            </a:r>
            <a:r>
              <a:rPr lang="en-US" altLang="zh-CN" sz="4000" b="1">
                <a:solidFill>
                  <a:srgbClr val="FF0000"/>
                </a:solidFill>
                <a:latin typeface="宋体" panose="02010600030101010101" pitchFamily="2" charset="-122"/>
                <a:ea typeface="宋体" panose="02010600030101010101" pitchFamily="2" charset="-122"/>
              </a:rPr>
              <a:t> </a:t>
            </a:r>
            <a:r>
              <a:rPr lang="zh-CN" altLang="en-US" sz="4000" b="1">
                <a:solidFill>
                  <a:srgbClr val="FF0000"/>
                </a:solidFill>
                <a:latin typeface="宋体" panose="02010600030101010101" pitchFamily="2" charset="-122"/>
                <a:ea typeface="宋体" panose="02010600030101010101" pitchFamily="2" charset="-122"/>
              </a:rPr>
              <a:t> </a:t>
            </a:r>
            <a:r>
              <a:rPr lang="en-US" altLang="zh-CN" sz="4000" b="1">
                <a:solidFill>
                  <a:srgbClr val="FF0000"/>
                </a:solidFill>
                <a:latin typeface="宋体" panose="02010600030101010101" pitchFamily="2" charset="-122"/>
                <a:ea typeface="宋体" panose="02010600030101010101" pitchFamily="2" charset="-122"/>
              </a:rPr>
              <a:t>   </a:t>
            </a:r>
            <a:r>
              <a:rPr lang="zh-CN" sz="4000" b="1">
                <a:solidFill>
                  <a:srgbClr val="FF0000"/>
                </a:solidFill>
                <a:latin typeface="宋体" panose="02010600030101010101" pitchFamily="2" charset="-122"/>
                <a:ea typeface="宋体" panose="02010600030101010101" pitchFamily="2" charset="-122"/>
              </a:rPr>
              <a:t>滞</a:t>
            </a:r>
            <a:r>
              <a:rPr lang="zh-CN" altLang="zh-CN" sz="3735">
                <a:latin typeface="黑体" panose="02010609060101010101" charset="-122"/>
                <a:ea typeface="黑体" panose="02010609060101010101" charset="-122"/>
              </a:rPr>
              <a:t>             </a:t>
            </a:r>
            <a:endParaRPr lang="zh-CN" altLang="zh-CN" sz="3735">
              <a:latin typeface="黑体" panose="02010609060101010101" charset="-122"/>
              <a:ea typeface="黑体" panose="02010609060101010101" charset="-122"/>
            </a:endParaRPr>
          </a:p>
        </p:txBody>
      </p:sp>
      <p:grpSp>
        <p:nvGrpSpPr>
          <p:cNvPr id="12291" name="组合 7"/>
          <p:cNvGrpSpPr/>
          <p:nvPr/>
        </p:nvGrpSpPr>
        <p:grpSpPr>
          <a:xfrm>
            <a:off x="776817" y="541867"/>
            <a:ext cx="2791883" cy="715433"/>
            <a:chOff x="2371" y="690"/>
            <a:chExt cx="3471" cy="1124"/>
          </a:xfrm>
        </p:grpSpPr>
        <p:sp>
          <p:nvSpPr>
            <p:cNvPr id="11" name="MH_Entry_1"/>
            <p:cNvSpPr>
              <a:spLocks noChangeArrowheads="1"/>
            </p:cNvSpPr>
            <p:nvPr/>
          </p:nvSpPr>
          <p:spPr bwMode="auto">
            <a:xfrm flipH="1">
              <a:off x="2371" y="690"/>
              <a:ext cx="3471" cy="1124"/>
            </a:xfrm>
            <a:prstGeom prst="roundRect">
              <a:avLst>
                <a:gd name="adj" fmla="val 16667"/>
              </a:avLst>
            </a:prstGeom>
            <a:solidFill>
              <a:srgbClr val="DF2938"/>
            </a:solidFill>
            <a:ln>
              <a:noFill/>
            </a:ln>
            <a:extLst>
              <a:ext uri="{91240B29-F687-4F45-9708-019B960494DF}">
                <a14:hiddenLine xmlns:a14="http://schemas.microsoft.com/office/drawing/2010/main" w="12700">
                  <a:solidFill>
                    <a:srgbClr val="000000"/>
                  </a:solidFill>
                  <a:bevel/>
                </a14:hiddenLine>
              </a:ext>
            </a:extLst>
          </p:spPr>
          <p:txBody>
            <a:bodyPr lIns="94530" tIns="47264" rIns="94530" bIns="47264"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eaLnBrk="1" fontAlgn="base" hangingPunct="1">
                <a:buFont typeface="Arial" panose="020B0604020202020204" pitchFamily="34" charset="0"/>
                <a:buNone/>
              </a:pPr>
              <a:endParaRPr lang="zh-CN" altLang="en-US" sz="2900" strike="noStrike" noProof="1">
                <a:sym typeface="Calibri" panose="020F0502020204030204" pitchFamily="34" charset="0"/>
              </a:endParaRPr>
            </a:p>
          </p:txBody>
        </p:sp>
        <p:sp>
          <p:nvSpPr>
            <p:cNvPr id="12293" name="TextBox 18"/>
            <p:cNvSpPr txBox="1"/>
            <p:nvPr/>
          </p:nvSpPr>
          <p:spPr>
            <a:xfrm>
              <a:off x="2644" y="741"/>
              <a:ext cx="2895" cy="921"/>
            </a:xfrm>
            <a:prstGeom prst="rect">
              <a:avLst/>
            </a:prstGeom>
            <a:noFill/>
            <a:ln w="9525">
              <a:noFill/>
            </a:ln>
          </p:spPr>
          <p:txBody>
            <a:bodyPr wrap="square" lIns="94530" tIns="47264" rIns="94530" bIns="47264" anchor="t">
              <a:spAutoFit/>
            </a:bodyPr>
            <a:p>
              <a:pPr algn="dist"/>
              <a:r>
                <a:rPr lang="zh-CN" altLang="en-US" sz="3200" b="1" dirty="0">
                  <a:solidFill>
                    <a:schemeClr val="bg1"/>
                  </a:solidFill>
                  <a:latin typeface="思源宋体 CN SemiBold" panose="02020600000000000000" charset="-122"/>
                  <a:ea typeface="思源宋体 CN SemiBold" panose="02020600000000000000" charset="-122"/>
                </a:rPr>
                <a:t>预学检测</a:t>
              </a:r>
              <a:endParaRPr lang="zh-CN" altLang="en-US" sz="3200" b="1" dirty="0">
                <a:solidFill>
                  <a:schemeClr val="bg1"/>
                </a:solidFill>
                <a:latin typeface="思源宋体 CN SemiBold" panose="02020600000000000000" charset="-122"/>
                <a:ea typeface="思源宋体 CN SemiBold" panose="02020600000000000000" charset="-122"/>
              </a:endParaRPr>
            </a:p>
          </p:txBody>
        </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100000">
                                          <p:val>
                                            <p:strVal val="#ppt_x"/>
                                          </p:val>
                                        </p:tav>
                                      </p:tavLst>
                                    </p:anim>
                                    <p:anim calcmode="lin" valueType="num">
                                      <p:cBhvr>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4" name="文本框 3"/>
          <p:cNvSpPr txBox="1"/>
          <p:nvPr/>
        </p:nvSpPr>
        <p:spPr>
          <a:xfrm>
            <a:off x="525145" y="638810"/>
            <a:ext cx="10762615" cy="1124585"/>
          </a:xfrm>
          <a:prstGeom prst="rect">
            <a:avLst/>
          </a:prstGeom>
          <a:noFill/>
        </p:spPr>
        <p:txBody>
          <a:bodyPr wrap="square" rtlCol="0" anchor="t">
            <a:spAutoFit/>
          </a:bodyPr>
          <a:p>
            <a:pPr>
              <a:lnSpc>
                <a:spcPct val="120000"/>
              </a:lnSpc>
              <a:spcBef>
                <a:spcPts val="0"/>
              </a:spcBef>
              <a:spcAft>
                <a:spcPts val="0"/>
              </a:spcAft>
            </a:pPr>
            <a:r>
              <a:rPr lang="en-US" altLang="zh-CN" sz="2800" b="1">
                <a:latin typeface="宋体" panose="02010600030101010101" pitchFamily="2" charset="-122"/>
                <a:ea typeface="宋体" panose="02010600030101010101" pitchFamily="2" charset="-122"/>
              </a:rPr>
              <a:t>2.</a:t>
            </a:r>
            <a:r>
              <a:rPr lang="zh-CN" altLang="en-US" sz="2800" b="1">
                <a:latin typeface="宋体" panose="02010600030101010101" pitchFamily="2" charset="-122"/>
                <a:ea typeface="宋体" panose="02010600030101010101" pitchFamily="2" charset="-122"/>
              </a:rPr>
              <a:t>初读课文</a:t>
            </a:r>
            <a:r>
              <a:rPr lang="en-US" altLang="zh-CN" sz="2800" b="1">
                <a:uFillTx/>
                <a:ea typeface="SimSun-ExtB" panose="02010609060101010101" charset="-122"/>
                <a:cs typeface="+mj-cs"/>
                <a:sym typeface="宋体" panose="02010600030101010101" pitchFamily="2" charset="-122"/>
              </a:rPr>
              <a:t>,</a:t>
            </a:r>
            <a:r>
              <a:rPr lang="zh-CN" altLang="en-US" sz="2800" b="1">
                <a:latin typeface="宋体" panose="02010600030101010101" pitchFamily="2" charset="-122"/>
                <a:ea typeface="宋体" panose="02010600030101010101" pitchFamily="2" charset="-122"/>
              </a:rPr>
              <a:t>感受平凡人给我们带来的心灵震撼。结合课文内容</a:t>
            </a:r>
            <a:r>
              <a:rPr lang="en-US" altLang="zh-CN" sz="2800" b="1">
                <a:uFillTx/>
                <a:ea typeface="SimSun-ExtB" panose="02010609060101010101" charset="-122"/>
                <a:cs typeface="+mj-cs"/>
                <a:sym typeface="宋体" panose="02010600030101010101" pitchFamily="2" charset="-122"/>
              </a:rPr>
              <a:t>,</a:t>
            </a:r>
            <a:r>
              <a:rPr lang="zh-CN" altLang="en-US" sz="2800" b="1">
                <a:latin typeface="宋体" panose="02010600030101010101" pitchFamily="2" charset="-122"/>
                <a:ea typeface="宋体" panose="02010600030101010101" pitchFamily="2" charset="-122"/>
              </a:rPr>
              <a:t>试着用杨绛先生的口吻说说老王是个怎样的人</a:t>
            </a:r>
            <a:r>
              <a:rPr lang="en-US" altLang="zh-CN" sz="2800" b="1">
                <a:uFillTx/>
                <a:ea typeface="SimSun-ExtB" panose="02010609060101010101" charset="-122"/>
                <a:cs typeface="+mj-cs"/>
                <a:sym typeface="宋体" panose="02010600030101010101" pitchFamily="2" charset="-122"/>
              </a:rPr>
              <a:t>,</a:t>
            </a:r>
            <a:r>
              <a:rPr lang="zh-CN" altLang="en-US" sz="2800" b="1">
                <a:latin typeface="宋体" panose="02010600030101010101" pitchFamily="2" charset="-122"/>
                <a:ea typeface="宋体" panose="02010600030101010101" pitchFamily="2" charset="-122"/>
              </a:rPr>
              <a:t>完成下面的</a:t>
            </a:r>
            <a:r>
              <a:rPr lang="zh-CN" sz="2800" b="1" dirty="0">
                <a:latin typeface="宋体" panose="02010600030101010101" pitchFamily="2" charset="-122"/>
                <a:ea typeface="宋体" panose="02010600030101010101" pitchFamily="2" charset="-122"/>
                <a:sym typeface="+mn-ea"/>
              </a:rPr>
              <a:t>填空</a:t>
            </a:r>
            <a:r>
              <a:rPr lang="zh-CN" altLang="zh-CN" sz="2800" b="1" dirty="0">
                <a:latin typeface="宋体" panose="02010600030101010101" pitchFamily="2" charset="-122"/>
                <a:ea typeface="宋体" panose="02010600030101010101" pitchFamily="2" charset="-122"/>
                <a:cs typeface="宋体" panose="02010600030101010101" pitchFamily="2" charset="-122"/>
                <a:sym typeface="+mn-ea"/>
              </a:rPr>
              <a:t>(</a:t>
            </a:r>
            <a:r>
              <a:rPr lang="zh-CN" sz="2800" b="1" dirty="0">
                <a:latin typeface="宋体" panose="02010600030101010101" pitchFamily="2" charset="-122"/>
                <a:ea typeface="宋体" panose="02010600030101010101" pitchFamily="2" charset="-122"/>
                <a:sym typeface="+mn-ea"/>
              </a:rPr>
              <a:t>预学一</a:t>
            </a:r>
            <a:r>
              <a:rPr lang="zh-CN" altLang="zh-CN" sz="2800" b="1" dirty="0">
                <a:uFillTx/>
                <a:latin typeface="宋体" panose="02010600030101010101" pitchFamily="2" charset="-122"/>
                <a:ea typeface="宋体" panose="02010600030101010101" pitchFamily="2" charset="-122"/>
                <a:cs typeface="宋体" panose="02010600030101010101" pitchFamily="2" charset="-122"/>
                <a:sym typeface="+mn-ea"/>
              </a:rPr>
              <a:t>)。</a:t>
            </a:r>
            <a:endParaRPr lang="zh-CN" altLang="en-US" sz="2800" b="1">
              <a:latin typeface="宋体" panose="02010600030101010101" pitchFamily="2" charset="-122"/>
              <a:ea typeface="宋体" panose="02010600030101010101" pitchFamily="2" charset="-122"/>
            </a:endParaRPr>
          </a:p>
        </p:txBody>
      </p:sp>
      <p:sp>
        <p:nvSpPr>
          <p:cNvPr id="5" name="文本框 4"/>
          <p:cNvSpPr txBox="1"/>
          <p:nvPr/>
        </p:nvSpPr>
        <p:spPr>
          <a:xfrm>
            <a:off x="524510" y="1870710"/>
            <a:ext cx="11019155" cy="3192145"/>
          </a:xfrm>
          <a:prstGeom prst="rect">
            <a:avLst/>
          </a:prstGeom>
          <a:noFill/>
        </p:spPr>
        <p:txBody>
          <a:bodyPr wrap="square" rtlCol="0" anchor="t">
            <a:spAutoFit/>
          </a:bodyPr>
          <a:p>
            <a:pPr>
              <a:lnSpc>
                <a:spcPct val="120000"/>
              </a:lnSpc>
              <a:spcBef>
                <a:spcPts val="0"/>
              </a:spcBef>
              <a:spcAft>
                <a:spcPts val="0"/>
              </a:spcAft>
            </a:pPr>
            <a:r>
              <a:rPr lang="zh-CN" altLang="en-US" sz="2800" b="1">
                <a:latin typeface="宋体" panose="02010600030101010101" pitchFamily="2" charset="-122"/>
                <a:ea typeface="宋体" panose="02010600030101010101" pitchFamily="2" charset="-122"/>
                <a:cs typeface="宋体" panose="02010600030101010101" pitchFamily="2" charset="-122"/>
              </a:rPr>
              <a:t>老王靠着活命的只是一辆破旧的三轮车</a:t>
            </a:r>
            <a:r>
              <a:rPr lang="en-US" altLang="zh-CN" sz="2800" b="1">
                <a:uFillTx/>
                <a:ea typeface="SimSun-ExtB" panose="02010609060101010101" charset="-122"/>
                <a:cs typeface="+mj-cs"/>
                <a:sym typeface="宋体" panose="02010600030101010101" pitchFamily="2" charset="-122"/>
              </a:rPr>
              <a:t>,</a:t>
            </a:r>
            <a:r>
              <a:rPr lang="zh-CN" altLang="en-US" sz="2800" b="1">
                <a:latin typeface="宋体" panose="02010600030101010101" pitchFamily="2" charset="-122"/>
                <a:ea typeface="宋体" panose="02010600030101010101" pitchFamily="2" charset="-122"/>
                <a:cs typeface="宋体" panose="02010600030101010101" pitchFamily="2" charset="-122"/>
              </a:rPr>
              <a:t>我觉得他真是一个</a:t>
            </a:r>
            <a:r>
              <a:rPr lang="zh-CN" altLang="en-US" sz="2800" b="1" u="sng">
                <a:latin typeface="宋体" panose="02010600030101010101" pitchFamily="2" charset="-122"/>
                <a:ea typeface="宋体" panose="02010600030101010101" pitchFamily="2" charset="-122"/>
                <a:cs typeface="宋体" panose="02010600030101010101" pitchFamily="2" charset="-122"/>
              </a:rPr>
              <a:t> </a:t>
            </a:r>
            <a:r>
              <a:rPr lang="en-US" altLang="zh-CN" sz="2800" b="1" u="sng">
                <a:latin typeface="宋体" panose="02010600030101010101" pitchFamily="2" charset="-122"/>
                <a:ea typeface="宋体" panose="02010600030101010101" pitchFamily="2" charset="-122"/>
                <a:cs typeface="宋体" panose="02010600030101010101" pitchFamily="2" charset="-122"/>
              </a:rPr>
              <a:t>       </a:t>
            </a:r>
            <a:r>
              <a:rPr lang="zh-CN" altLang="en-US" sz="2800" b="1">
                <a:latin typeface="宋体" panose="02010600030101010101" pitchFamily="2" charset="-122"/>
                <a:ea typeface="宋体" panose="02010600030101010101" pitchFamily="2" charset="-122"/>
                <a:cs typeface="宋体" panose="02010600030101010101" pitchFamily="2" charset="-122"/>
              </a:rPr>
              <a:t>的人</a:t>
            </a:r>
            <a:r>
              <a:rPr lang="en-US" altLang="zh-CN" sz="2800" b="1">
                <a:uFillTx/>
                <a:ea typeface="SimSun-ExtB" panose="02010609060101010101" charset="-122"/>
                <a:cs typeface="+mj-cs"/>
                <a:sym typeface="宋体" panose="02010600030101010101" pitchFamily="2" charset="-122"/>
              </a:rPr>
              <a:t>,</a:t>
            </a:r>
            <a:r>
              <a:rPr lang="zh-CN" altLang="en-US" sz="2800" b="1">
                <a:latin typeface="宋体" panose="02010600030101010101" pitchFamily="2" charset="-122"/>
                <a:ea typeface="宋体" panose="02010600030101010101" pitchFamily="2" charset="-122"/>
                <a:cs typeface="宋体" panose="02010600030101010101" pitchFamily="2" charset="-122"/>
              </a:rPr>
              <a:t>同样带给我这样感觉的还因为</a:t>
            </a:r>
            <a:r>
              <a:rPr lang="zh-CN" altLang="en-US" sz="2800" b="1" u="sng">
                <a:latin typeface="宋体" panose="02010600030101010101" pitchFamily="2" charset="-122"/>
                <a:ea typeface="宋体" panose="02010600030101010101" pitchFamily="2" charset="-122"/>
                <a:cs typeface="宋体" panose="02010600030101010101" pitchFamily="2" charset="-122"/>
                <a:sym typeface="+mn-ea"/>
              </a:rPr>
              <a:t> </a:t>
            </a:r>
            <a:r>
              <a:rPr lang="en-US" altLang="zh-CN" sz="2800" b="1" u="sng">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b="1" u="sng">
                <a:latin typeface="宋体" panose="02010600030101010101" pitchFamily="2" charset="-122"/>
                <a:ea typeface="宋体" panose="02010600030101010101" pitchFamily="2" charset="-122"/>
                <a:cs typeface="宋体" panose="02010600030101010101" pitchFamily="2" charset="-122"/>
                <a:sym typeface="+mn-ea"/>
              </a:rPr>
              <a:t> </a:t>
            </a:r>
            <a:r>
              <a:rPr lang="en-US" altLang="zh-CN" sz="2800" b="1" u="sng">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b="1">
                <a:latin typeface="宋体" panose="02010600030101010101" pitchFamily="2" charset="-122"/>
                <a:ea typeface="宋体" panose="02010600030101010101" pitchFamily="2" charset="-122"/>
                <a:cs typeface="宋体" panose="02010600030101010101" pitchFamily="2" charset="-122"/>
              </a:rPr>
              <a:t>等处境；但是他又是那么</a:t>
            </a:r>
            <a:r>
              <a:rPr lang="zh-CN" altLang="en-US" sz="2800" b="1" u="sng">
                <a:latin typeface="宋体" panose="02010600030101010101" pitchFamily="2" charset="-122"/>
                <a:ea typeface="宋体" panose="02010600030101010101" pitchFamily="2" charset="-122"/>
                <a:cs typeface="宋体" panose="02010600030101010101" pitchFamily="2" charset="-122"/>
                <a:sym typeface="+mn-ea"/>
              </a:rPr>
              <a:t> </a:t>
            </a:r>
            <a:r>
              <a:rPr lang="en-US" altLang="zh-CN" sz="2800" b="1" u="sng">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的</a:t>
            </a:r>
            <a:r>
              <a:rPr lang="zh-CN" altLang="en-US" sz="2800" b="1">
                <a:latin typeface="宋体" panose="02010600030101010101" pitchFamily="2" charset="-122"/>
                <a:ea typeface="宋体" panose="02010600030101010101" pitchFamily="2" charset="-122"/>
                <a:cs typeface="宋体" panose="02010600030101010101" pitchFamily="2" charset="-122"/>
              </a:rPr>
              <a:t>一个人</a:t>
            </a:r>
            <a:r>
              <a:rPr lang="en-US" altLang="zh-CN" sz="2800" b="1">
                <a:uFillTx/>
                <a:ea typeface="SimSun-ExtB" panose="02010609060101010101" charset="-122"/>
                <a:cs typeface="+mj-cs"/>
                <a:sym typeface="宋体" panose="02010600030101010101" pitchFamily="2" charset="-122"/>
              </a:rPr>
              <a:t>,</a:t>
            </a:r>
            <a:r>
              <a:rPr lang="zh-CN" altLang="en-US" sz="2800" b="1">
                <a:latin typeface="宋体" panose="02010600030101010101" pitchFamily="2" charset="-122"/>
                <a:ea typeface="宋体" panose="02010600030101010101" pitchFamily="2" charset="-122"/>
                <a:cs typeface="宋体" panose="02010600030101010101" pitchFamily="2" charset="-122"/>
              </a:rPr>
              <a:t>因为他愿意给我们家顺带送冰并车费减半</a:t>
            </a:r>
            <a:r>
              <a:rPr lang="en-US" altLang="zh-CN" sz="2800" b="1">
                <a:uFillTx/>
                <a:ea typeface="SimSun-ExtB" panose="02010609060101010101" charset="-122"/>
                <a:cs typeface="+mj-cs"/>
                <a:sym typeface="宋体" panose="02010600030101010101" pitchFamily="2" charset="-122"/>
              </a:rPr>
              <a:t>,</a:t>
            </a:r>
            <a:r>
              <a:rPr lang="zh-CN" altLang="en-US" sz="2800" b="1">
                <a:latin typeface="宋体" panose="02010600030101010101" pitchFamily="2" charset="-122"/>
                <a:ea typeface="宋体" panose="02010600030101010101" pitchFamily="2" charset="-122"/>
                <a:cs typeface="宋体" panose="02010600030101010101" pitchFamily="2" charset="-122"/>
              </a:rPr>
              <a:t>所以我写</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他</a:t>
            </a:r>
            <a:r>
              <a:rPr lang="zh-CN" altLang="en-US" sz="2800" b="1">
                <a:uFillTx/>
                <a:latin typeface="Arial" panose="020B0604020202020204" pitchFamily="34" charset="0"/>
                <a:ea typeface="SimSun-ExtB" panose="02010609060101010101" charset="-122"/>
                <a:cs typeface="Arial" panose="020B0604020202020204" pitchFamily="34" charset="0"/>
                <a:sym typeface="+mn-ea"/>
              </a:rPr>
              <a:t>“</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压根儿</a:t>
            </a:r>
            <a:r>
              <a:rPr lang="zh-CN" altLang="en-US" sz="2800" b="1">
                <a:uFillTx/>
                <a:latin typeface="Arial" panose="020B0604020202020204" pitchFamily="34" charset="0"/>
                <a:ea typeface="SimSun-ExtB" panose="02010609060101010101" charset="-122"/>
                <a:cs typeface="Arial" panose="020B0604020202020204" pitchFamily="34" charset="0"/>
                <a:sym typeface="+mn-ea"/>
              </a:rPr>
              <a:t>”</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没想过我们好欺负。他还做过类似的事情</a:t>
            </a:r>
            <a:r>
              <a:rPr lang="en-US" altLang="zh-CN" sz="2800" b="1">
                <a:uFillTx/>
                <a:ea typeface="SimSun-ExtB" panose="02010609060101010101" charset="-122"/>
                <a:cs typeface="+mj-cs"/>
                <a:sym typeface="宋体" panose="02010600030101010101" pitchFamily="2" charset="-122"/>
              </a:rPr>
              <a:t>,</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如</a:t>
            </a:r>
            <a:r>
              <a:rPr lang="zh-CN" altLang="en-US" sz="2800" b="1" u="sng">
                <a:latin typeface="宋体" panose="02010600030101010101" pitchFamily="2" charset="-122"/>
                <a:ea typeface="宋体" panose="02010600030101010101" pitchFamily="2" charset="-122"/>
                <a:cs typeface="宋体" panose="02010600030101010101" pitchFamily="2" charset="-122"/>
                <a:sym typeface="+mn-ea"/>
              </a:rPr>
              <a:t> </a:t>
            </a:r>
            <a:r>
              <a:rPr lang="en-US" altLang="zh-CN" sz="2800" b="1" u="sng">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b="1" u="sng">
                <a:latin typeface="宋体" panose="02010600030101010101" pitchFamily="2" charset="-122"/>
                <a:ea typeface="宋体" panose="02010600030101010101" pitchFamily="2" charset="-122"/>
                <a:cs typeface="宋体" panose="02010600030101010101" pitchFamily="2" charset="-122"/>
                <a:sym typeface="+mn-ea"/>
              </a:rPr>
              <a:t> </a:t>
            </a:r>
            <a:r>
              <a:rPr lang="en-US" altLang="zh-CN" sz="2800" b="1" u="sng">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b="1">
                <a:latin typeface="宋体" panose="02010600030101010101" pitchFamily="2" charset="-122"/>
                <a:ea typeface="宋体" panose="02010600030101010101" pitchFamily="2" charset="-122"/>
                <a:cs typeface="宋体" panose="02010600030101010101" pitchFamily="2" charset="-122"/>
              </a:rPr>
              <a:t>这种种事情</a:t>
            </a:r>
            <a:r>
              <a:rPr lang="en-US" altLang="zh-CN" sz="2800" b="1">
                <a:uFillTx/>
                <a:ea typeface="SimSun-ExtB" panose="02010609060101010101" charset="-122"/>
                <a:cs typeface="+mj-cs"/>
                <a:sym typeface="宋体" panose="02010600030101010101" pitchFamily="2" charset="-122"/>
              </a:rPr>
              <a:t>,</a:t>
            </a:r>
            <a:r>
              <a:rPr lang="zh-CN" altLang="en-US" sz="2800" b="1">
                <a:latin typeface="宋体" panose="02010600030101010101" pitchFamily="2" charset="-122"/>
                <a:ea typeface="宋体" panose="02010600030101010101" pitchFamily="2" charset="-122"/>
                <a:cs typeface="宋体" panose="02010600030101010101" pitchFamily="2" charset="-122"/>
              </a:rPr>
              <a:t>让我感谢他</a:t>
            </a:r>
            <a:r>
              <a:rPr lang="en-US" altLang="zh-CN" sz="2800" b="1">
                <a:uFillTx/>
                <a:ea typeface="SimSun-ExtB" panose="02010609060101010101" charset="-122"/>
                <a:cs typeface="+mj-cs"/>
                <a:sym typeface="宋体" panose="02010600030101010101" pitchFamily="2" charset="-122"/>
              </a:rPr>
              <a:t>,</a:t>
            </a:r>
            <a:r>
              <a:rPr lang="zh-CN" altLang="en-US" sz="2800" b="1">
                <a:latin typeface="宋体" panose="02010600030101010101" pitchFamily="2" charset="-122"/>
                <a:ea typeface="宋体" panose="02010600030101010101" pitchFamily="2" charset="-122"/>
                <a:cs typeface="宋体" panose="02010600030101010101" pitchFamily="2" charset="-122"/>
              </a:rPr>
              <a:t>同时又感到愧怍。</a:t>
            </a:r>
            <a:endParaRPr lang="zh-CN" altLang="en-US" sz="2800" b="1">
              <a:latin typeface="宋体" panose="02010600030101010101" pitchFamily="2" charset="-122"/>
              <a:ea typeface="宋体" panose="02010600030101010101" pitchFamily="2" charset="-122"/>
              <a:cs typeface="宋体" panose="02010600030101010101" pitchFamily="2" charset="-122"/>
            </a:endParaRPr>
          </a:p>
        </p:txBody>
      </p:sp>
      <p:sp>
        <p:nvSpPr>
          <p:cNvPr id="2" name="文本框 1"/>
          <p:cNvSpPr txBox="1"/>
          <p:nvPr/>
        </p:nvSpPr>
        <p:spPr>
          <a:xfrm>
            <a:off x="9573895" y="1870710"/>
            <a:ext cx="1642110" cy="506730"/>
          </a:xfrm>
          <a:prstGeom prst="rect">
            <a:avLst/>
          </a:prstGeom>
          <a:noFill/>
        </p:spPr>
        <p:txBody>
          <a:bodyPr wrap="square" rtlCol="0">
            <a:spAutoFit/>
          </a:bodyPr>
          <a:p>
            <a:r>
              <a:rPr lang="zh-CN" altLang="en-US" sz="2700" b="1">
                <a:solidFill>
                  <a:srgbClr val="FF0000"/>
                </a:solidFill>
              </a:rPr>
              <a:t>可怜不幸</a:t>
            </a:r>
            <a:endParaRPr lang="zh-CN" altLang="en-US" sz="2700" b="1">
              <a:solidFill>
                <a:srgbClr val="FF0000"/>
              </a:solidFill>
            </a:endParaRPr>
          </a:p>
        </p:txBody>
      </p:sp>
      <p:sp>
        <p:nvSpPr>
          <p:cNvPr id="3" name="文本框 2"/>
          <p:cNvSpPr txBox="1"/>
          <p:nvPr/>
        </p:nvSpPr>
        <p:spPr>
          <a:xfrm>
            <a:off x="5765800" y="2377440"/>
            <a:ext cx="1642110" cy="506730"/>
          </a:xfrm>
          <a:prstGeom prst="rect">
            <a:avLst/>
          </a:prstGeom>
          <a:noFill/>
        </p:spPr>
        <p:txBody>
          <a:bodyPr wrap="square" rtlCol="0">
            <a:spAutoFit/>
          </a:bodyPr>
          <a:p>
            <a:r>
              <a:rPr lang="zh-CN" altLang="en-US" sz="2700" b="1">
                <a:solidFill>
                  <a:srgbClr val="FF0000"/>
                </a:solidFill>
              </a:rPr>
              <a:t>没有亲人</a:t>
            </a:r>
            <a:endParaRPr lang="zh-CN" altLang="en-US" sz="2700" b="1">
              <a:solidFill>
                <a:srgbClr val="FF0000"/>
              </a:solidFill>
            </a:endParaRPr>
          </a:p>
        </p:txBody>
      </p:sp>
      <p:sp>
        <p:nvSpPr>
          <p:cNvPr id="6" name="文本框 5"/>
          <p:cNvSpPr txBox="1"/>
          <p:nvPr/>
        </p:nvSpPr>
        <p:spPr>
          <a:xfrm>
            <a:off x="7520305" y="2377440"/>
            <a:ext cx="1642110" cy="506730"/>
          </a:xfrm>
          <a:prstGeom prst="rect">
            <a:avLst/>
          </a:prstGeom>
          <a:noFill/>
        </p:spPr>
        <p:txBody>
          <a:bodyPr wrap="square" rtlCol="0">
            <a:spAutoFit/>
          </a:bodyPr>
          <a:p>
            <a:r>
              <a:rPr lang="zh-CN" altLang="en-US" sz="2700" b="1">
                <a:solidFill>
                  <a:srgbClr val="FF0000"/>
                </a:solidFill>
              </a:rPr>
              <a:t>生活贫困</a:t>
            </a:r>
            <a:endParaRPr lang="zh-CN" altLang="en-US" sz="2700" b="1">
              <a:solidFill>
                <a:srgbClr val="FF0000"/>
              </a:solidFill>
            </a:endParaRPr>
          </a:p>
        </p:txBody>
      </p:sp>
      <p:sp>
        <p:nvSpPr>
          <p:cNvPr id="7" name="文本框 6"/>
          <p:cNvSpPr txBox="1"/>
          <p:nvPr/>
        </p:nvSpPr>
        <p:spPr>
          <a:xfrm>
            <a:off x="2423160" y="2884170"/>
            <a:ext cx="1642110" cy="506730"/>
          </a:xfrm>
          <a:prstGeom prst="rect">
            <a:avLst/>
          </a:prstGeom>
          <a:noFill/>
        </p:spPr>
        <p:txBody>
          <a:bodyPr wrap="square" rtlCol="0">
            <a:spAutoFit/>
          </a:bodyPr>
          <a:p>
            <a:r>
              <a:rPr lang="zh-CN" altLang="en-US" sz="2700" b="1">
                <a:solidFill>
                  <a:srgbClr val="FF0000"/>
                </a:solidFill>
              </a:rPr>
              <a:t>善良老实</a:t>
            </a:r>
            <a:endParaRPr lang="zh-CN" altLang="en-US" sz="2700" b="1">
              <a:solidFill>
                <a:srgbClr val="FF0000"/>
              </a:solidFill>
            </a:endParaRPr>
          </a:p>
        </p:txBody>
      </p:sp>
      <p:sp>
        <p:nvSpPr>
          <p:cNvPr id="8" name="文本框 7"/>
          <p:cNvSpPr txBox="1"/>
          <p:nvPr/>
        </p:nvSpPr>
        <p:spPr>
          <a:xfrm>
            <a:off x="1033780" y="3916045"/>
            <a:ext cx="4488180" cy="506730"/>
          </a:xfrm>
          <a:prstGeom prst="rect">
            <a:avLst/>
          </a:prstGeom>
          <a:noFill/>
        </p:spPr>
        <p:txBody>
          <a:bodyPr wrap="square">
            <a:spAutoFit/>
          </a:bodyPr>
          <a:p>
            <a:pPr fontAlgn="auto">
              <a:spcBef>
                <a:spcPts val="0"/>
              </a:spcBef>
              <a:spcAft>
                <a:spcPts val="0"/>
              </a:spcAft>
              <a:defRPr/>
            </a:pPr>
            <a:r>
              <a:rPr lang="zh-CN" altLang="en-US" sz="2700" b="1">
                <a:solidFill>
                  <a:srgbClr val="FF0000"/>
                </a:solidFill>
                <a:effectLst/>
                <a:latin typeface="微软雅黑" panose="020B0503020204020204" pitchFamily="34" charset="-122"/>
                <a:ea typeface="微软雅黑" panose="020B0503020204020204" pitchFamily="34" charset="-122"/>
                <a:cs typeface="黑体" panose="02010609060101010101" charset="-122"/>
                <a:sym typeface="+mn-ea"/>
              </a:rPr>
              <a:t>送钱先生去医院不愿意收钱</a:t>
            </a:r>
            <a:endParaRPr lang="zh-CN" altLang="en-US" sz="2700" b="1">
              <a:solidFill>
                <a:srgbClr val="FF0000"/>
              </a:solidFill>
              <a:effectLst/>
              <a:latin typeface="微软雅黑" panose="020B0503020204020204" pitchFamily="34" charset="-122"/>
              <a:ea typeface="微软雅黑" panose="020B0503020204020204" pitchFamily="34" charset="-122"/>
              <a:cs typeface="黑体" panose="02010609060101010101" charset="-122"/>
              <a:sym typeface="+mn-ea"/>
            </a:endParaRPr>
          </a:p>
        </p:txBody>
      </p:sp>
      <p:sp>
        <p:nvSpPr>
          <p:cNvPr id="9" name="文本框 8"/>
          <p:cNvSpPr txBox="1"/>
          <p:nvPr/>
        </p:nvSpPr>
        <p:spPr>
          <a:xfrm>
            <a:off x="5838190" y="3916045"/>
            <a:ext cx="5908040" cy="506730"/>
          </a:xfrm>
          <a:prstGeom prst="rect">
            <a:avLst/>
          </a:prstGeom>
          <a:noFill/>
        </p:spPr>
        <p:txBody>
          <a:bodyPr wrap="square">
            <a:spAutoFit/>
          </a:bodyPr>
          <a:p>
            <a:pPr fontAlgn="auto">
              <a:spcBef>
                <a:spcPts val="0"/>
              </a:spcBef>
              <a:spcAft>
                <a:spcPts val="0"/>
              </a:spcAft>
              <a:defRPr/>
            </a:pPr>
            <a:r>
              <a:rPr lang="zh-CN" altLang="en-US" sz="2700" b="1">
                <a:solidFill>
                  <a:srgbClr val="FF0000"/>
                </a:solidFill>
                <a:effectLst/>
                <a:latin typeface="微软雅黑" panose="020B0503020204020204" pitchFamily="34" charset="-122"/>
                <a:ea typeface="微软雅黑" panose="020B0503020204020204" pitchFamily="34" charset="-122"/>
                <a:cs typeface="黑体" panose="02010609060101010101" charset="-122"/>
                <a:sym typeface="+mn-ea"/>
              </a:rPr>
              <a:t>在病入膏肓之时给我送来香油和鸡蛋</a:t>
            </a:r>
            <a:endParaRPr lang="zh-CN" altLang="en-US" sz="2700" b="1">
              <a:solidFill>
                <a:srgbClr val="FF0000"/>
              </a:solidFill>
              <a:effectLst/>
              <a:latin typeface="微软雅黑" panose="020B0503020204020204" pitchFamily="34" charset="-122"/>
              <a:ea typeface="微软雅黑" panose="020B0503020204020204" pitchFamily="34" charset="-122"/>
              <a:cs typeface="黑体" panose="02010609060101010101"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fill="hold"/>
                                        <p:tgtEl>
                                          <p:spTgt spid="8"/>
                                        </p:tgtEl>
                                        <p:attrNameLst>
                                          <p:attrName>ppt_x</p:attrName>
                                        </p:attrNameLst>
                                      </p:cBhvr>
                                      <p:tavLst>
                                        <p:tav tm="0">
                                          <p:val>
                                            <p:strVal val="#ppt_x"/>
                                          </p:val>
                                        </p:tav>
                                        <p:tav tm="100000">
                                          <p:val>
                                            <p:strVal val="#ppt_x"/>
                                          </p:val>
                                        </p:tav>
                                      </p:tavLst>
                                    </p:anim>
                                    <p:anim calcmode="lin" valueType="num">
                                      <p:cBhvr additive="base">
                                        <p:cTn id="3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additive="base">
                                        <p:cTn id="37" dur="500" fill="hold"/>
                                        <p:tgtEl>
                                          <p:spTgt spid="9"/>
                                        </p:tgtEl>
                                        <p:attrNameLst>
                                          <p:attrName>ppt_x</p:attrName>
                                        </p:attrNameLst>
                                      </p:cBhvr>
                                      <p:tavLst>
                                        <p:tav tm="0">
                                          <p:val>
                                            <p:strVal val="#ppt_x"/>
                                          </p:val>
                                        </p:tav>
                                        <p:tav tm="100000">
                                          <p:val>
                                            <p:strVal val="#ppt_x"/>
                                          </p:val>
                                        </p:tav>
                                      </p:tavLst>
                                    </p:anim>
                                    <p:anim calcmode="lin" valueType="num">
                                      <p:cBhvr additive="base">
                                        <p:cTn id="3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6" grpId="0"/>
      <p:bldP spid="7" grpId="0"/>
      <p:bldP spid="8" grpId="0"/>
      <p:bldP spid="9"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4" name="文本框 3"/>
          <p:cNvSpPr txBox="1"/>
          <p:nvPr/>
        </p:nvSpPr>
        <p:spPr>
          <a:xfrm>
            <a:off x="525145" y="638810"/>
            <a:ext cx="11176635" cy="1124585"/>
          </a:xfrm>
          <a:prstGeom prst="rect">
            <a:avLst/>
          </a:prstGeom>
          <a:noFill/>
        </p:spPr>
        <p:txBody>
          <a:bodyPr wrap="square" rtlCol="0" anchor="t">
            <a:spAutoFit/>
          </a:bodyPr>
          <a:p>
            <a:pPr>
              <a:lnSpc>
                <a:spcPct val="120000"/>
              </a:lnSpc>
              <a:spcBef>
                <a:spcPts val="0"/>
              </a:spcBef>
              <a:spcAft>
                <a:spcPts val="0"/>
              </a:spcAft>
            </a:pPr>
            <a:r>
              <a:rPr lang="en-US" altLang="zh-CN" sz="2800" b="1">
                <a:latin typeface="宋体" panose="02010600030101010101" pitchFamily="2" charset="-122"/>
                <a:ea typeface="宋体" panose="02010600030101010101" pitchFamily="2" charset="-122"/>
              </a:rPr>
              <a:t>3.</a:t>
            </a:r>
            <a:r>
              <a:rPr lang="zh-CN" altLang="en-US" sz="2800" b="1">
                <a:latin typeface="宋体" panose="02010600030101010101" pitchFamily="2" charset="-122"/>
                <a:ea typeface="宋体" panose="02010600030101010101" pitchFamily="2" charset="-122"/>
              </a:rPr>
              <a:t>再读课文</a:t>
            </a:r>
            <a:r>
              <a:rPr lang="en-US" altLang="zh-CN" sz="2800" b="1">
                <a:uFillTx/>
                <a:ea typeface="SimSun-ExtB" panose="02010609060101010101" charset="-122"/>
                <a:cs typeface="+mj-cs"/>
                <a:sym typeface="宋体" panose="02010600030101010101" pitchFamily="2" charset="-122"/>
              </a:rPr>
              <a:t>,</a:t>
            </a:r>
            <a:r>
              <a:rPr sz="2800" b="1">
                <a:latin typeface="宋体" panose="02010600030101010101" pitchFamily="2" charset="-122"/>
                <a:ea typeface="宋体" panose="02010600030101010101" pitchFamily="2" charset="-122"/>
                <a:cs typeface="宋体" panose="02010600030101010101" pitchFamily="2" charset="-122"/>
              </a:rPr>
              <a:t>下列场景中的</a:t>
            </a:r>
            <a:r>
              <a:rPr lang="zh-CN" altLang="en-US" sz="2800" b="1">
                <a:uFillTx/>
                <a:latin typeface="Arial" panose="020B0604020202020204" pitchFamily="34" charset="0"/>
                <a:ea typeface="SimSun-ExtB" panose="02010609060101010101" charset="-122"/>
                <a:cs typeface="Arial" panose="020B0604020202020204" pitchFamily="34" charset="0"/>
                <a:sym typeface="+mn-ea"/>
              </a:rPr>
              <a:t>“</a:t>
            </a:r>
            <a:r>
              <a:rPr sz="2800" b="1">
                <a:latin typeface="宋体" panose="02010600030101010101" pitchFamily="2" charset="-122"/>
                <a:ea typeface="宋体" panose="02010600030101010101" pitchFamily="2" charset="-122"/>
                <a:cs typeface="宋体" panose="02010600030101010101" pitchFamily="2" charset="-122"/>
              </a:rPr>
              <a:t>我</a:t>
            </a:r>
            <a:r>
              <a:rPr lang="zh-CN" altLang="en-US" sz="2800" b="1">
                <a:uFillTx/>
                <a:latin typeface="Arial" panose="020B0604020202020204" pitchFamily="34" charset="0"/>
                <a:ea typeface="SimSun-ExtB" panose="02010609060101010101" charset="-122"/>
                <a:cs typeface="Arial" panose="020B0604020202020204" pitchFamily="34" charset="0"/>
                <a:sym typeface="+mn-ea"/>
              </a:rPr>
              <a:t>”</a:t>
            </a:r>
            <a:r>
              <a:rPr sz="2800" b="1">
                <a:latin typeface="宋体" panose="02010600030101010101" pitchFamily="2" charset="-122"/>
                <a:ea typeface="宋体" panose="02010600030101010101" pitchFamily="2" charset="-122"/>
                <a:cs typeface="宋体" panose="02010600030101010101" pitchFamily="2" charset="-122"/>
              </a:rPr>
              <a:t>即老王。请你以老王的视角将场景中的空格补充完整</a:t>
            </a:r>
            <a:r>
              <a:rPr lang="zh-CN" altLang="zh-CN" sz="2800" b="1" dirty="0">
                <a:latin typeface="宋体" panose="02010600030101010101" pitchFamily="2" charset="-122"/>
                <a:ea typeface="宋体" panose="02010600030101010101" pitchFamily="2" charset="-122"/>
                <a:cs typeface="宋体" panose="02010600030101010101" pitchFamily="2" charset="-122"/>
                <a:sym typeface="+mn-ea"/>
              </a:rPr>
              <a:t>(</a:t>
            </a:r>
            <a:r>
              <a:rPr lang="zh-CN" sz="2800" b="1" dirty="0">
                <a:latin typeface="宋体" panose="02010600030101010101" pitchFamily="2" charset="-122"/>
                <a:ea typeface="宋体" panose="02010600030101010101" pitchFamily="2" charset="-122"/>
                <a:sym typeface="+mn-ea"/>
              </a:rPr>
              <a:t>预学二</a:t>
            </a:r>
            <a:r>
              <a:rPr lang="zh-CN" altLang="zh-CN" sz="2800" b="1" dirty="0">
                <a:uFillTx/>
                <a:latin typeface="宋体" panose="02010600030101010101" pitchFamily="2" charset="-122"/>
                <a:ea typeface="宋体" panose="02010600030101010101" pitchFamily="2" charset="-122"/>
                <a:cs typeface="宋体" panose="02010600030101010101" pitchFamily="2" charset="-122"/>
                <a:sym typeface="+mn-ea"/>
              </a:rPr>
              <a:t>)。</a:t>
            </a:r>
            <a:endParaRPr lang="zh-CN" altLang="en-US" sz="2800" b="1">
              <a:latin typeface="宋体" panose="02010600030101010101" pitchFamily="2" charset="-122"/>
              <a:ea typeface="宋体" panose="02010600030101010101" pitchFamily="2" charset="-122"/>
            </a:endParaRPr>
          </a:p>
        </p:txBody>
      </p:sp>
      <p:sp>
        <p:nvSpPr>
          <p:cNvPr id="5" name="文本框 4"/>
          <p:cNvSpPr txBox="1"/>
          <p:nvPr/>
        </p:nvSpPr>
        <p:spPr>
          <a:xfrm>
            <a:off x="524510" y="1763395"/>
            <a:ext cx="11003280" cy="3538220"/>
          </a:xfrm>
          <a:prstGeom prst="rect">
            <a:avLst/>
          </a:prstGeom>
          <a:noFill/>
        </p:spPr>
        <p:txBody>
          <a:bodyPr wrap="square" rtlCol="0" anchor="t">
            <a:spAutoFit/>
          </a:bodyPr>
          <a:p>
            <a:r>
              <a:rPr lang="zh-CN" altLang="en-US" sz="2800" b="1">
                <a:latin typeface="宋体" panose="02010600030101010101" pitchFamily="2" charset="-122"/>
                <a:ea typeface="宋体" panose="02010600030101010101" pitchFamily="2" charset="-122"/>
                <a:cs typeface="宋体" panose="02010600030101010101" pitchFamily="2" charset="-122"/>
              </a:rPr>
              <a:t>场景一：与别人不同</a:t>
            </a:r>
            <a:r>
              <a:rPr lang="en-US" altLang="zh-CN" sz="2800" b="1">
                <a:uFillTx/>
                <a:ea typeface="SimSun-ExtB" panose="02010609060101010101" charset="-122"/>
                <a:cs typeface="+mj-cs"/>
                <a:sym typeface="宋体" panose="02010600030101010101" pitchFamily="2" charset="-122"/>
              </a:rPr>
              <a:t>,</a:t>
            </a:r>
            <a:r>
              <a:rPr lang="zh-CN" altLang="en-US" sz="2800" b="1">
                <a:latin typeface="宋体" panose="02010600030101010101" pitchFamily="2" charset="-122"/>
                <a:ea typeface="宋体" panose="02010600030101010101" pitchFamily="2" charset="-122"/>
                <a:cs typeface="宋体" panose="02010600030101010101" pitchFamily="2" charset="-122"/>
              </a:rPr>
              <a:t>杨绛先生常坐我的三轮</a:t>
            </a:r>
            <a:r>
              <a:rPr lang="en-US" altLang="zh-CN" sz="2800" b="1">
                <a:uFillTx/>
                <a:ea typeface="SimSun-ExtB" panose="02010609060101010101" charset="-122"/>
                <a:cs typeface="+mj-cs"/>
                <a:sym typeface="宋体" panose="02010600030101010101" pitchFamily="2" charset="-122"/>
              </a:rPr>
              <a:t>,</a:t>
            </a:r>
            <a:r>
              <a:rPr lang="zh-CN" altLang="en-US" sz="2800" b="1">
                <a:latin typeface="宋体" panose="02010600030101010101" pitchFamily="2" charset="-122"/>
                <a:ea typeface="宋体" panose="02010600030101010101" pitchFamily="2" charset="-122"/>
                <a:cs typeface="宋体" panose="02010600030101010101" pitchFamily="2" charset="-122"/>
              </a:rPr>
              <a:t>我蹬她坐</a:t>
            </a:r>
            <a:r>
              <a:rPr lang="en-US" altLang="zh-CN" sz="2800" b="1">
                <a:uFillTx/>
                <a:ea typeface="SimSun-ExtB" panose="02010609060101010101" charset="-122"/>
                <a:cs typeface="+mj-cs"/>
                <a:sym typeface="宋体" panose="02010600030101010101" pitchFamily="2" charset="-122"/>
              </a:rPr>
              <a:t>,</a:t>
            </a:r>
            <a:r>
              <a:rPr lang="zh-CN" altLang="en-US" sz="2800" b="1">
                <a:latin typeface="宋体" panose="02010600030101010101" pitchFamily="2" charset="-122"/>
                <a:ea typeface="宋体" panose="02010600030101010101" pitchFamily="2" charset="-122"/>
                <a:cs typeface="宋体" panose="02010600030101010101" pitchFamily="2" charset="-122"/>
              </a:rPr>
              <a:t>一路说着闲话</a:t>
            </a:r>
            <a:r>
              <a:rPr lang="en-US" altLang="zh-CN" sz="2800" b="1">
                <a:uFillTx/>
                <a:ea typeface="SimSun-ExtB" panose="02010609060101010101" charset="-122"/>
                <a:cs typeface="+mj-cs"/>
                <a:sym typeface="宋体" panose="02010600030101010101" pitchFamily="2" charset="-122"/>
              </a:rPr>
              <a:t>,</a:t>
            </a:r>
            <a:r>
              <a:rPr lang="zh-CN" altLang="en-US" sz="2800" b="1">
                <a:latin typeface="宋体" panose="02010600030101010101" pitchFamily="2" charset="-122"/>
                <a:ea typeface="宋体" panose="02010600030101010101" pitchFamily="2" charset="-122"/>
                <a:cs typeface="宋体" panose="02010600030101010101" pitchFamily="2" charset="-122"/>
              </a:rPr>
              <a:t>她总是很仔细地听我讲</a:t>
            </a:r>
            <a:r>
              <a:rPr lang="en-US" altLang="zh-CN" sz="2800" b="1">
                <a:uFillTx/>
                <a:ea typeface="SimSun-ExtB" panose="02010609060101010101" charset="-122"/>
                <a:cs typeface="+mj-cs"/>
                <a:sym typeface="宋体" panose="02010600030101010101" pitchFamily="2" charset="-122"/>
              </a:rPr>
              <a:t>,</a:t>
            </a:r>
            <a:r>
              <a:rPr lang="zh-CN" altLang="en-US" sz="2800" b="1">
                <a:latin typeface="宋体" panose="02010600030101010101" pitchFamily="2" charset="-122"/>
                <a:ea typeface="宋体" panose="02010600030101010101" pitchFamily="2" charset="-122"/>
                <a:cs typeface="宋体" panose="02010600030101010101" pitchFamily="2" charset="-122"/>
              </a:rPr>
              <a:t>她真是一个</a:t>
            </a:r>
            <a:r>
              <a:rPr lang="zh-CN" altLang="en-US" sz="2800" b="1" u="sng">
                <a:latin typeface="宋体" panose="02010600030101010101" pitchFamily="2" charset="-122"/>
                <a:ea typeface="宋体" panose="02010600030101010101" pitchFamily="2" charset="-122"/>
                <a:cs typeface="宋体" panose="02010600030101010101" pitchFamily="2" charset="-122"/>
              </a:rPr>
              <a:t> </a:t>
            </a:r>
            <a:r>
              <a:rPr lang="en-US" altLang="zh-CN" sz="2800" b="1" u="sng">
                <a:latin typeface="宋体" panose="02010600030101010101" pitchFamily="2" charset="-122"/>
                <a:ea typeface="宋体" panose="02010600030101010101" pitchFamily="2" charset="-122"/>
                <a:cs typeface="宋体" panose="02010600030101010101" pitchFamily="2" charset="-122"/>
              </a:rPr>
              <a:t>                </a:t>
            </a:r>
            <a:r>
              <a:rPr lang="zh-CN" altLang="en-US" sz="2800" b="1">
                <a:latin typeface="宋体" panose="02010600030101010101" pitchFamily="2" charset="-122"/>
                <a:ea typeface="宋体" panose="02010600030101010101" pitchFamily="2" charset="-122"/>
                <a:cs typeface="宋体" panose="02010600030101010101" pitchFamily="2" charset="-122"/>
              </a:rPr>
              <a:t>的人。</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r>
              <a:rPr lang="zh-CN" altLang="en-US" sz="2800" b="1">
                <a:latin typeface="宋体" panose="02010600030101010101" pitchFamily="2" charset="-122"/>
                <a:ea typeface="宋体" panose="02010600030101010101" pitchFamily="2" charset="-122"/>
                <a:cs typeface="宋体" panose="02010600030101010101" pitchFamily="2" charset="-122"/>
              </a:rPr>
              <a:t>场景二：知道我</a:t>
            </a:r>
            <a:r>
              <a:rPr lang="zh-CN" altLang="en-US" sz="2800" b="1" u="sng">
                <a:latin typeface="宋体" panose="02010600030101010101" pitchFamily="2" charset="-122"/>
                <a:ea typeface="宋体" panose="02010600030101010101" pitchFamily="2" charset="-122"/>
                <a:cs typeface="宋体" panose="02010600030101010101" pitchFamily="2" charset="-122"/>
                <a:sym typeface="+mn-ea"/>
              </a:rPr>
              <a:t> </a:t>
            </a:r>
            <a:r>
              <a:rPr lang="en-US" altLang="zh-CN" sz="2800" b="1" u="sng">
                <a:latin typeface="宋体" panose="02010600030101010101" pitchFamily="2" charset="-122"/>
                <a:ea typeface="宋体" panose="02010600030101010101" pitchFamily="2" charset="-122"/>
                <a:cs typeface="宋体" panose="02010600030101010101" pitchFamily="2" charset="-122"/>
                <a:sym typeface="+mn-ea"/>
              </a:rPr>
              <a:t>             </a:t>
            </a:r>
            <a:r>
              <a:rPr lang="en-US" altLang="zh-CN" sz="2800" b="1">
                <a:uFillTx/>
                <a:ea typeface="SimSun-ExtB" panose="02010609060101010101" charset="-122"/>
                <a:cs typeface="+mj-cs"/>
                <a:sym typeface="宋体" panose="02010600030101010101" pitchFamily="2" charset="-122"/>
              </a:rPr>
              <a:t>,</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她女儿</a:t>
            </a:r>
            <a:r>
              <a:rPr lang="zh-CN" altLang="en-US" sz="2800" b="1" u="sng">
                <a:latin typeface="宋体" panose="02010600030101010101" pitchFamily="2" charset="-122"/>
                <a:ea typeface="宋体" panose="02010600030101010101" pitchFamily="2" charset="-122"/>
                <a:cs typeface="宋体" panose="02010600030101010101" pitchFamily="2" charset="-122"/>
                <a:sym typeface="+mn-ea"/>
              </a:rPr>
              <a:t> </a:t>
            </a:r>
            <a:r>
              <a:rPr lang="en-US" altLang="zh-CN" sz="2800" b="1" u="sng">
                <a:latin typeface="宋体" panose="02010600030101010101" pitchFamily="2" charset="-122"/>
                <a:ea typeface="宋体" panose="02010600030101010101" pitchFamily="2" charset="-122"/>
                <a:cs typeface="宋体" panose="02010600030101010101" pitchFamily="2" charset="-122"/>
                <a:sym typeface="+mn-ea"/>
              </a:rPr>
              <a:t>         </a:t>
            </a:r>
            <a:r>
              <a:rPr lang="en-US" altLang="zh-CN" sz="2800" b="1">
                <a:uFillTx/>
                <a:ea typeface="SimSun-ExtB" panose="02010609060101010101" charset="-122"/>
                <a:cs typeface="+mj-cs"/>
                <a:sym typeface="宋体" panose="02010600030101010101" pitchFamily="2" charset="-122"/>
              </a:rPr>
              <a:t>,</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我</a:t>
            </a:r>
            <a:r>
              <a:rPr lang="zh-CN" altLang="en-US" sz="2800" b="1">
                <a:latin typeface="宋体" panose="02010600030101010101" pitchFamily="2" charset="-122"/>
                <a:ea typeface="宋体" panose="02010600030101010101" pitchFamily="2" charset="-122"/>
                <a:cs typeface="宋体" panose="02010600030101010101" pitchFamily="2" charset="-122"/>
              </a:rPr>
              <a:t>感受到了她和她家人的</a:t>
            </a:r>
            <a:r>
              <a:rPr lang="zh-CN" altLang="en-US" sz="2800" b="1" u="sng">
                <a:latin typeface="宋体" panose="02010600030101010101" pitchFamily="2" charset="-122"/>
                <a:ea typeface="宋体" panose="02010600030101010101" pitchFamily="2" charset="-122"/>
                <a:cs typeface="宋体" panose="02010600030101010101" pitchFamily="2" charset="-122"/>
                <a:sym typeface="+mn-ea"/>
              </a:rPr>
              <a:t> </a:t>
            </a:r>
            <a:r>
              <a:rPr lang="en-US" altLang="zh-CN" sz="2800" b="1" u="sng">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b="1">
                <a:uFillTx/>
                <a:ea typeface="SimSun-ExtB" panose="02010609060101010101" charset="-122"/>
                <a:cs typeface="+mj-cs"/>
                <a:sym typeface="宋体" panose="02010600030101010101" pitchFamily="2" charset="-122"/>
              </a:rPr>
              <a:t>。</a:t>
            </a:r>
            <a:r>
              <a:rPr lang="zh-CN" altLang="en-US" sz="2800" b="1" u="sng">
                <a:latin typeface="宋体" panose="02010600030101010101" pitchFamily="2" charset="-122"/>
                <a:ea typeface="宋体" panose="02010600030101010101" pitchFamily="2" charset="-122"/>
                <a:cs typeface="宋体" panose="02010600030101010101" pitchFamily="2" charset="-122"/>
                <a:sym typeface="+mn-ea"/>
              </a:rPr>
              <a:t> </a:t>
            </a:r>
            <a:r>
              <a:rPr lang="en-US" altLang="zh-CN" sz="2800" b="1" u="sng">
                <a:latin typeface="宋体" panose="02010600030101010101" pitchFamily="2" charset="-122"/>
                <a:ea typeface="宋体" panose="02010600030101010101" pitchFamily="2" charset="-122"/>
                <a:cs typeface="宋体" panose="02010600030101010101" pitchFamily="2" charset="-122"/>
                <a:sym typeface="+mn-ea"/>
              </a:rPr>
              <a:t>                </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r>
              <a:rPr lang="zh-CN" altLang="en-US" sz="2800" b="1">
                <a:latin typeface="宋体" panose="02010600030101010101" pitchFamily="2" charset="-122"/>
                <a:ea typeface="宋体" panose="02010600030101010101" pitchFamily="2" charset="-122"/>
                <a:cs typeface="宋体" panose="02010600030101010101" pitchFamily="2" charset="-122"/>
              </a:rPr>
              <a:t>场景三：我顺带给杨绛家里送冰</a:t>
            </a:r>
            <a:r>
              <a:rPr lang="en-US" altLang="zh-CN" sz="2800" b="1">
                <a:uFillTx/>
                <a:ea typeface="SimSun-ExtB" panose="02010609060101010101" charset="-122"/>
                <a:cs typeface="+mj-cs"/>
                <a:sym typeface="宋体" panose="02010600030101010101" pitchFamily="2" charset="-122"/>
              </a:rPr>
              <a:t>,</a:t>
            </a:r>
            <a:r>
              <a:rPr lang="zh-CN" altLang="en-US" sz="2800" b="1">
                <a:latin typeface="宋体" panose="02010600030101010101" pitchFamily="2" charset="-122"/>
                <a:ea typeface="宋体" panose="02010600030101010101" pitchFamily="2" charset="-122"/>
                <a:cs typeface="宋体" panose="02010600030101010101" pitchFamily="2" charset="-122"/>
              </a:rPr>
              <a:t>我想要减半收费</a:t>
            </a:r>
            <a:r>
              <a:rPr lang="en-US" altLang="zh-CN" sz="2800" b="1">
                <a:uFillTx/>
                <a:ea typeface="SimSun-ExtB" panose="02010609060101010101" charset="-122"/>
                <a:cs typeface="+mj-cs"/>
                <a:sym typeface="宋体" panose="02010600030101010101" pitchFamily="2" charset="-122"/>
              </a:rPr>
              <a:t>,</a:t>
            </a:r>
            <a:r>
              <a:rPr lang="zh-CN" altLang="en-US" sz="2800" b="1">
                <a:latin typeface="宋体" panose="02010600030101010101" pitchFamily="2" charset="-122"/>
                <a:ea typeface="宋体" panose="02010600030101010101" pitchFamily="2" charset="-122"/>
                <a:cs typeface="宋体" panose="02010600030101010101" pitchFamily="2" charset="-122"/>
              </a:rPr>
              <a:t>她却认为</a:t>
            </a:r>
            <a:r>
              <a:rPr lang="zh-CN" altLang="en-US" sz="2800" b="1">
                <a:solidFill>
                  <a:schemeClr val="tx1"/>
                </a:solidFill>
                <a:uFillTx/>
                <a:latin typeface="Arial" panose="020B0604020202020204" pitchFamily="34" charset="0"/>
                <a:ea typeface="SimSun-ExtB" panose="02010609060101010101" charset="-122"/>
                <a:cs typeface="Arial" panose="020B0604020202020204" pitchFamily="34" charset="0"/>
              </a:rPr>
              <a:t>“当然”</a:t>
            </a:r>
            <a:r>
              <a:rPr lang="zh-CN" altLang="en-US" sz="2800" b="1">
                <a:latin typeface="宋体" panose="02010600030101010101" pitchFamily="2" charset="-122"/>
                <a:ea typeface="宋体" panose="02010600030101010101" pitchFamily="2" charset="-122"/>
                <a:cs typeface="宋体" panose="02010600030101010101" pitchFamily="2" charset="-122"/>
              </a:rPr>
              <a:t>不行</a:t>
            </a:r>
            <a:r>
              <a:rPr lang="en-US" altLang="zh-CN" sz="2800" b="1">
                <a:uFillTx/>
                <a:ea typeface="SimSun-ExtB" panose="02010609060101010101" charset="-122"/>
                <a:cs typeface="+mj-cs"/>
                <a:sym typeface="宋体" panose="02010600030101010101" pitchFamily="2" charset="-122"/>
              </a:rPr>
              <a:t>,</a:t>
            </a:r>
            <a:r>
              <a:rPr lang="zh-CN" altLang="en-US" sz="2800" b="1">
                <a:latin typeface="宋体" panose="02010600030101010101" pitchFamily="2" charset="-122"/>
                <a:ea typeface="宋体" panose="02010600030101010101" pitchFamily="2" charset="-122"/>
                <a:cs typeface="宋体" panose="02010600030101010101" pitchFamily="2" charset="-122"/>
              </a:rPr>
              <a:t>我想她不接受是因为觉得我本身困难面对我怀有</a:t>
            </a:r>
            <a:r>
              <a:rPr lang="zh-CN" altLang="en-US" sz="2800" b="1" u="sng">
                <a:latin typeface="宋体" panose="02010600030101010101" pitchFamily="2" charset="-122"/>
                <a:ea typeface="宋体" panose="02010600030101010101" pitchFamily="2" charset="-122"/>
                <a:cs typeface="宋体" panose="02010600030101010101" pitchFamily="2" charset="-122"/>
                <a:sym typeface="+mn-ea"/>
              </a:rPr>
              <a:t> </a:t>
            </a:r>
            <a:r>
              <a:rPr lang="en-US" altLang="zh-CN" sz="2800" b="1" u="sng">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b="1">
                <a:latin typeface="宋体" panose="02010600030101010101" pitchFamily="2" charset="-122"/>
                <a:ea typeface="宋体" panose="02010600030101010101" pitchFamily="2" charset="-122"/>
                <a:cs typeface="宋体" panose="02010600030101010101" pitchFamily="2" charset="-122"/>
              </a:rPr>
              <a:t>之心。</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r>
              <a:rPr lang="zh-CN" altLang="en-US" sz="2800" b="1">
                <a:latin typeface="宋体" panose="02010600030101010101" pitchFamily="2" charset="-122"/>
                <a:ea typeface="宋体" panose="02010600030101010101" pitchFamily="2" charset="-122"/>
                <a:cs typeface="宋体" panose="02010600030101010101" pitchFamily="2" charset="-122"/>
              </a:rPr>
              <a:t>场景四；我去送香油和鸡蛋给她</a:t>
            </a:r>
            <a:r>
              <a:rPr lang="en-US" altLang="zh-CN" sz="2800" b="1">
                <a:uFillTx/>
                <a:ea typeface="SimSun-ExtB" panose="02010609060101010101" charset="-122"/>
                <a:cs typeface="+mj-cs"/>
                <a:sym typeface="宋体" panose="02010600030101010101" pitchFamily="2" charset="-122"/>
              </a:rPr>
              <a:t>,</a:t>
            </a:r>
            <a:r>
              <a:rPr lang="zh-CN" altLang="en-US" sz="2800" b="1">
                <a:latin typeface="宋体" panose="02010600030101010101" pitchFamily="2" charset="-122"/>
                <a:ea typeface="宋体" panose="02010600030101010101" pitchFamily="2" charset="-122"/>
                <a:cs typeface="宋体" panose="02010600030101010101" pitchFamily="2" charset="-122"/>
              </a:rPr>
              <a:t>我不是要钱</a:t>
            </a:r>
            <a:r>
              <a:rPr lang="en-US" altLang="zh-CN" sz="2800" b="1">
                <a:uFillTx/>
                <a:ea typeface="SimSun-ExtB" panose="02010609060101010101" charset="-122"/>
                <a:cs typeface="+mj-cs"/>
                <a:sym typeface="宋体" panose="02010600030101010101" pitchFamily="2" charset="-122"/>
              </a:rPr>
              <a:t>,</a:t>
            </a:r>
            <a:r>
              <a:rPr lang="zh-CN" altLang="en-US" sz="2800" b="1">
                <a:latin typeface="宋体" panose="02010600030101010101" pitchFamily="2" charset="-122"/>
                <a:ea typeface="宋体" panose="02010600030101010101" pitchFamily="2" charset="-122"/>
                <a:cs typeface="宋体" panose="02010600030101010101" pitchFamily="2" charset="-122"/>
              </a:rPr>
              <a:t>但她还是拿了一些钱给我</a:t>
            </a:r>
            <a:r>
              <a:rPr lang="en-US" altLang="zh-CN" sz="2800" b="1">
                <a:uFillTx/>
                <a:ea typeface="SimSun-ExtB" panose="02010609060101010101" charset="-122"/>
                <a:cs typeface="+mj-cs"/>
                <a:sym typeface="宋体" panose="02010600030101010101" pitchFamily="2" charset="-122"/>
              </a:rPr>
              <a:t>,</a:t>
            </a:r>
            <a:r>
              <a:rPr lang="zh-CN" altLang="en-US" sz="2800" b="1">
                <a:latin typeface="宋体" panose="02010600030101010101" pitchFamily="2" charset="-122"/>
                <a:ea typeface="宋体" panose="02010600030101010101" pitchFamily="2" charset="-122"/>
                <a:cs typeface="宋体" panose="02010600030101010101" pitchFamily="2" charset="-122"/>
              </a:rPr>
              <a:t>我觉得她对我送东西的本意</a:t>
            </a:r>
            <a:r>
              <a:rPr lang="zh-CN" altLang="en-US" sz="2800" b="1" u="sng">
                <a:latin typeface="宋体" panose="02010600030101010101" pitchFamily="2" charset="-122"/>
                <a:ea typeface="宋体" panose="02010600030101010101" pitchFamily="2" charset="-122"/>
                <a:cs typeface="宋体" panose="02010600030101010101" pitchFamily="2" charset="-122"/>
                <a:sym typeface="+mn-ea"/>
              </a:rPr>
              <a:t> </a:t>
            </a:r>
            <a:r>
              <a:rPr lang="en-US" altLang="zh-CN" sz="2800" b="1" u="sng">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b="1">
                <a:uFillTx/>
                <a:ea typeface="SimSun-ExtB" panose="02010609060101010101" charset="-122"/>
                <a:cs typeface="+mj-cs"/>
                <a:sym typeface="宋体" panose="02010600030101010101" pitchFamily="2" charset="-122"/>
              </a:rPr>
              <a:t>。</a:t>
            </a:r>
            <a:r>
              <a:rPr lang="zh-CN" altLang="en-US" sz="2800" b="1" u="sng">
                <a:latin typeface="宋体" panose="02010600030101010101" pitchFamily="2" charset="-122"/>
                <a:ea typeface="宋体" panose="02010600030101010101" pitchFamily="2" charset="-122"/>
                <a:cs typeface="宋体" panose="02010600030101010101" pitchFamily="2" charset="-122"/>
                <a:sym typeface="+mn-ea"/>
              </a:rPr>
              <a:t> </a:t>
            </a:r>
            <a:r>
              <a:rPr lang="en-US" altLang="zh-CN" sz="2800" b="1" u="sng">
                <a:latin typeface="宋体" panose="02010600030101010101" pitchFamily="2" charset="-122"/>
                <a:ea typeface="宋体" panose="02010600030101010101" pitchFamily="2" charset="-122"/>
                <a:cs typeface="宋体" panose="02010600030101010101" pitchFamily="2" charset="-122"/>
                <a:sym typeface="+mn-ea"/>
              </a:rPr>
              <a:t>    </a:t>
            </a:r>
            <a:endParaRPr lang="zh-CN" altLang="en-US" sz="2800" b="1">
              <a:latin typeface="宋体" panose="02010600030101010101" pitchFamily="2" charset="-122"/>
              <a:ea typeface="宋体" panose="02010600030101010101" pitchFamily="2" charset="-122"/>
              <a:cs typeface="宋体" panose="02010600030101010101" pitchFamily="2" charset="-122"/>
            </a:endParaRPr>
          </a:p>
        </p:txBody>
      </p:sp>
      <p:sp>
        <p:nvSpPr>
          <p:cNvPr id="2" name="文本框 1"/>
          <p:cNvSpPr txBox="1"/>
          <p:nvPr/>
        </p:nvSpPr>
        <p:spPr>
          <a:xfrm>
            <a:off x="6136005" y="2134870"/>
            <a:ext cx="2950845" cy="506730"/>
          </a:xfrm>
          <a:prstGeom prst="rect">
            <a:avLst/>
          </a:prstGeom>
          <a:noFill/>
        </p:spPr>
        <p:txBody>
          <a:bodyPr wrap="square" rtlCol="0">
            <a:spAutoFit/>
          </a:bodyPr>
          <a:p>
            <a:r>
              <a:rPr lang="zh-CN" altLang="en-US" sz="2700" b="1">
                <a:solidFill>
                  <a:srgbClr val="FF0000"/>
                </a:solidFill>
              </a:rPr>
              <a:t>尊重他人、没架子</a:t>
            </a:r>
            <a:endParaRPr lang="zh-CN" altLang="en-US" sz="2700" b="1">
              <a:solidFill>
                <a:srgbClr val="FF0000"/>
              </a:solidFill>
            </a:endParaRPr>
          </a:p>
        </p:txBody>
      </p:sp>
      <p:sp>
        <p:nvSpPr>
          <p:cNvPr id="3" name="文本框 2"/>
          <p:cNvSpPr txBox="1"/>
          <p:nvPr/>
        </p:nvSpPr>
        <p:spPr>
          <a:xfrm>
            <a:off x="3098800" y="2566035"/>
            <a:ext cx="2950845" cy="506730"/>
          </a:xfrm>
          <a:prstGeom prst="rect">
            <a:avLst/>
          </a:prstGeom>
          <a:noFill/>
        </p:spPr>
        <p:txBody>
          <a:bodyPr wrap="square" rtlCol="0">
            <a:spAutoFit/>
          </a:bodyPr>
          <a:p>
            <a:r>
              <a:rPr lang="zh-CN" altLang="en-US" sz="2700" b="1">
                <a:solidFill>
                  <a:srgbClr val="0070C0"/>
                </a:solidFill>
              </a:rPr>
              <a:t>晚上眼睛看不见</a:t>
            </a:r>
            <a:endParaRPr lang="zh-CN" altLang="en-US" sz="2700" b="1">
              <a:solidFill>
                <a:srgbClr val="0070C0"/>
              </a:solidFill>
            </a:endParaRPr>
          </a:p>
        </p:txBody>
      </p:sp>
      <p:sp>
        <p:nvSpPr>
          <p:cNvPr id="6" name="文本框 5"/>
          <p:cNvSpPr txBox="1"/>
          <p:nvPr/>
        </p:nvSpPr>
        <p:spPr>
          <a:xfrm>
            <a:off x="6796405" y="2566035"/>
            <a:ext cx="2950845" cy="506730"/>
          </a:xfrm>
          <a:prstGeom prst="rect">
            <a:avLst/>
          </a:prstGeom>
          <a:noFill/>
        </p:spPr>
        <p:txBody>
          <a:bodyPr wrap="square" rtlCol="0">
            <a:spAutoFit/>
          </a:bodyPr>
          <a:p>
            <a:r>
              <a:rPr lang="zh-CN" altLang="en-US" sz="2700" b="1">
                <a:solidFill>
                  <a:srgbClr val="0070C0"/>
                </a:solidFill>
              </a:rPr>
              <a:t>送我鱼肝油</a:t>
            </a:r>
            <a:endParaRPr lang="zh-CN" altLang="en-US" sz="2700" b="1">
              <a:solidFill>
                <a:srgbClr val="0070C0"/>
              </a:solidFill>
            </a:endParaRPr>
          </a:p>
        </p:txBody>
      </p:sp>
      <p:sp>
        <p:nvSpPr>
          <p:cNvPr id="7" name="文本框 6"/>
          <p:cNvSpPr txBox="1"/>
          <p:nvPr/>
        </p:nvSpPr>
        <p:spPr>
          <a:xfrm>
            <a:off x="2043430" y="2972435"/>
            <a:ext cx="2291715" cy="506730"/>
          </a:xfrm>
          <a:prstGeom prst="rect">
            <a:avLst/>
          </a:prstGeom>
          <a:noFill/>
        </p:spPr>
        <p:txBody>
          <a:bodyPr wrap="square" rtlCol="0">
            <a:spAutoFit/>
          </a:bodyPr>
          <a:p>
            <a:r>
              <a:rPr lang="zh-CN" altLang="en-US" sz="2700" b="1">
                <a:solidFill>
                  <a:srgbClr val="FF0000"/>
                </a:solidFill>
              </a:rPr>
              <a:t>善良，有爱心</a:t>
            </a:r>
            <a:endParaRPr lang="zh-CN" altLang="en-US" sz="2700" b="1">
              <a:solidFill>
                <a:srgbClr val="FF0000"/>
              </a:solidFill>
            </a:endParaRPr>
          </a:p>
        </p:txBody>
      </p:sp>
      <p:sp>
        <p:nvSpPr>
          <p:cNvPr id="8" name="文本框 7"/>
          <p:cNvSpPr txBox="1"/>
          <p:nvPr/>
        </p:nvSpPr>
        <p:spPr>
          <a:xfrm>
            <a:off x="8590915" y="3880485"/>
            <a:ext cx="942975" cy="506730"/>
          </a:xfrm>
          <a:prstGeom prst="rect">
            <a:avLst/>
          </a:prstGeom>
          <a:noFill/>
        </p:spPr>
        <p:txBody>
          <a:bodyPr wrap="square" rtlCol="0">
            <a:spAutoFit/>
          </a:bodyPr>
          <a:p>
            <a:r>
              <a:rPr lang="zh-CN" altLang="en-US" sz="2700" b="1">
                <a:solidFill>
                  <a:srgbClr val="FF0000"/>
                </a:solidFill>
              </a:rPr>
              <a:t>同情</a:t>
            </a:r>
            <a:endParaRPr lang="zh-CN" altLang="en-US" sz="2700" b="1">
              <a:solidFill>
                <a:srgbClr val="FF0000"/>
              </a:solidFill>
            </a:endParaRPr>
          </a:p>
        </p:txBody>
      </p:sp>
      <p:sp>
        <p:nvSpPr>
          <p:cNvPr id="9" name="文本框 8"/>
          <p:cNvSpPr txBox="1"/>
          <p:nvPr/>
        </p:nvSpPr>
        <p:spPr>
          <a:xfrm>
            <a:off x="5314315" y="4703445"/>
            <a:ext cx="3357245" cy="506730"/>
          </a:xfrm>
          <a:prstGeom prst="rect">
            <a:avLst/>
          </a:prstGeom>
          <a:noFill/>
        </p:spPr>
        <p:txBody>
          <a:bodyPr wrap="square" rtlCol="0">
            <a:spAutoFit/>
          </a:bodyPr>
          <a:p>
            <a:r>
              <a:rPr lang="zh-CN" altLang="en-US" sz="2700" b="1">
                <a:solidFill>
                  <a:srgbClr val="FF0000"/>
                </a:solidFill>
              </a:rPr>
              <a:t>有所误会</a:t>
            </a:r>
            <a:endParaRPr lang="zh-CN" altLang="en-US" sz="2700" b="1">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fill="hold"/>
                                        <p:tgtEl>
                                          <p:spTgt spid="8"/>
                                        </p:tgtEl>
                                        <p:attrNameLst>
                                          <p:attrName>ppt_x</p:attrName>
                                        </p:attrNameLst>
                                      </p:cBhvr>
                                      <p:tavLst>
                                        <p:tav tm="0">
                                          <p:val>
                                            <p:strVal val="#ppt_x"/>
                                          </p:val>
                                        </p:tav>
                                        <p:tav tm="100000">
                                          <p:val>
                                            <p:strVal val="#ppt_x"/>
                                          </p:val>
                                        </p:tav>
                                      </p:tavLst>
                                    </p:anim>
                                    <p:anim calcmode="lin" valueType="num">
                                      <p:cBhvr additive="base">
                                        <p:cTn id="3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additive="base">
                                        <p:cTn id="37" dur="500" fill="hold"/>
                                        <p:tgtEl>
                                          <p:spTgt spid="9"/>
                                        </p:tgtEl>
                                        <p:attrNameLst>
                                          <p:attrName>ppt_x</p:attrName>
                                        </p:attrNameLst>
                                      </p:cBhvr>
                                      <p:tavLst>
                                        <p:tav tm="0">
                                          <p:val>
                                            <p:strVal val="#ppt_x"/>
                                          </p:val>
                                        </p:tav>
                                        <p:tav tm="100000">
                                          <p:val>
                                            <p:strVal val="#ppt_x"/>
                                          </p:val>
                                        </p:tav>
                                      </p:tavLst>
                                    </p:anim>
                                    <p:anim calcmode="lin" valueType="num">
                                      <p:cBhvr additive="base">
                                        <p:cTn id="3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6" grpId="0"/>
      <p:bldP spid="7" grpId="0"/>
      <p:bldP spid="8" grpId="0"/>
      <p:bldP spid="9" grpId="0"/>
    </p:bldLst>
  </p:timing>
</p:sld>
</file>

<file path=ppt/tags/tag1.xml><?xml version="1.0" encoding="utf-8"?>
<p:tagLst xmlns:p="http://schemas.openxmlformats.org/presentationml/2006/main">
  <p:tag name="KSO_WM_TAG_VERSION" val="1.0"/>
  <p:tag name="KSO_WM_TEMPLATE_CATEGORY" val="custom"/>
  <p:tag name="KSO_WM_TEMPLATE_INDEX" val="20187308"/>
</p:tagLst>
</file>

<file path=ppt/tags/tag2.xml><?xml version="1.0" encoding="utf-8"?>
<p:tagLst xmlns:p="http://schemas.openxmlformats.org/presentationml/2006/main">
  <p:tag name="KSO_WM_TAG_VERSION" val="1.0"/>
  <p:tag name="KSO_WM_TEMPLATE_CATEGORY" val="custom"/>
  <p:tag name="KSO_WM_TEMPLATE_INDEX" val="20187308"/>
</p:tagLst>
</file>

<file path=ppt/tags/tag3.xml><?xml version="1.0" encoding="utf-8"?>
<p:tagLst xmlns:p="http://schemas.openxmlformats.org/presentationml/2006/main">
  <p:tag name="KSO_WM_TAG_VERSION" val="1.0"/>
  <p:tag name="KSO_WM_BEAUTIFY_FLAG" val="#wm#"/>
  <p:tag name="KSO_WM_TEMPLATE_CATEGORY" val="custom"/>
  <p:tag name="KSO_WM_TEMPLATE_INDEX" val="20187308"/>
  <p:tag name="KSO_WM_TEMPLATE_THUMBS_INDEX" val="1、2、3、6、8、10、11、12、15"/>
</p:tagLst>
</file>

<file path=ppt/tags/tag4.xml><?xml version="1.0" encoding="utf-8"?>
<p:tagLst xmlns:p="http://schemas.openxmlformats.org/presentationml/2006/main">
  <p:tag name="KSO_WM_SLIDE_ID" val="custom20187308_1"/>
  <p:tag name="KSO_WM_SLIDE_TYPE" val="title"/>
  <p:tag name="KSO_WM_SLIDE_SUBTYPE" val="pureTxt"/>
  <p:tag name="KSO_WM_SLIDE_ITEM_CNT" val="2"/>
  <p:tag name="KSO_WM_SLIDE_INDEX" val="1"/>
  <p:tag name="KSO_WM_TAG_VERSION" val="1.0"/>
  <p:tag name="KSO_WM_BEAUTIFY_FLAG" val="#wm#"/>
  <p:tag name="KSO_WM_TEMPLATE_CATEGORY" val="custom"/>
  <p:tag name="KSO_WM_TEMPLATE_INDEX" val="20187308"/>
  <p:tag name="KSO_WM_SLIDE_LAYOUT" val="a_b"/>
  <p:tag name="KSO_WM_SLIDE_LAYOUT_CNT" val="1_1"/>
  <p:tag name="KSO_WM_TEMPLATE_THUMBS_INDEX" val="1、2、3、6、8、10、11、12、15"/>
  <p:tag name="KSO_WM_SLIDE_MODEL_TYPE" val="cover"/>
</p:tagLst>
</file>

<file path=ppt/tags/tag5.xml><?xml version="1.0" encoding="utf-8"?>
<p:tagLst xmlns:p="http://schemas.openxmlformats.org/presentationml/2006/main">
  <p:tag name="KSO_WM_UNIT_TABLE_BEAUTIFY" val="smartTable{4224789a-37e8-4871-b62e-17a3a5e5e652}"/>
</p:tagLst>
</file>

<file path=ppt/tags/tag6.xml><?xml version="1.0" encoding="utf-8"?>
<p:tagLst xmlns:p="http://schemas.openxmlformats.org/presentationml/2006/main">
  <p:tag name="KSO_WM_BEAUTIFY_FLAG" val="#wm#"/>
  <p:tag name="KSO_WM_TEMPLATE_CATEGORY" val="custom"/>
  <p:tag name="KSO_WM_TEMPLATE_INDEX" val="20205176"/>
</p:tagLst>
</file>

<file path=ppt/tags/tag7.xml><?xml version="1.0" encoding="utf-8"?>
<p:tagLst xmlns:p="http://schemas.openxmlformats.org/presentationml/2006/main">
  <p:tag name="KSO_WM_BEAUTIFY_FLAG" val="#wm#"/>
  <p:tag name="KSO_WM_TEMPLATE_CATEGORY" val="custom"/>
  <p:tag name="KSO_WM_TEMPLATE_INDEX" val="20205176"/>
</p:tagLst>
</file>

<file path=ppt/theme/theme1.xml><?xml version="1.0" encoding="utf-8"?>
<a:theme xmlns:a="http://schemas.openxmlformats.org/drawingml/2006/main" name="Office 主题​​">
  <a:themeElements>
    <a:clrScheme name="2019空白演示文档">
      <a:dk1>
        <a:srgbClr val="000000"/>
      </a:dk1>
      <a:lt1>
        <a:srgbClr val="FFFFFF"/>
      </a:lt1>
      <a:dk2>
        <a:srgbClr val="E6E4E4"/>
      </a:dk2>
      <a:lt2>
        <a:srgbClr val="FFFFFF"/>
      </a:lt2>
      <a:accent1>
        <a:srgbClr val="477DEA"/>
      </a:accent1>
      <a:accent2>
        <a:srgbClr val="9B9B9B"/>
      </a:accent2>
      <a:accent3>
        <a:srgbClr val="F3B745"/>
      </a:accent3>
      <a:accent4>
        <a:srgbClr val="477EE7"/>
      </a:accent4>
      <a:accent5>
        <a:srgbClr val="4BA151"/>
      </a:accent5>
      <a:accent6>
        <a:srgbClr val="E9403C"/>
      </a:accent6>
      <a:hlink>
        <a:srgbClr val="0563C1"/>
      </a:hlink>
      <a:folHlink>
        <a:srgbClr val="954D72"/>
      </a:folHlink>
    </a:clrScheme>
    <a:fontScheme name="2019空白演示文档">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4609</Words>
  <Application>WPS 演示</Application>
  <PresentationFormat>自定义</PresentationFormat>
  <Paragraphs>278</Paragraphs>
  <Slides>27</Slides>
  <Notes>2</Notes>
  <HiddenSlides>0</HiddenSlides>
  <MMClips>0</MMClips>
  <ScaleCrop>false</ScaleCrop>
  <HeadingPairs>
    <vt:vector size="6" baseType="variant">
      <vt:variant>
        <vt:lpstr>已用的字体</vt:lpstr>
      </vt:variant>
      <vt:variant>
        <vt:i4>19</vt:i4>
      </vt:variant>
      <vt:variant>
        <vt:lpstr>主题</vt:lpstr>
      </vt:variant>
      <vt:variant>
        <vt:i4>1</vt:i4>
      </vt:variant>
      <vt:variant>
        <vt:lpstr>幻灯片标题</vt:lpstr>
      </vt:variant>
      <vt:variant>
        <vt:i4>27</vt:i4>
      </vt:variant>
    </vt:vector>
  </HeadingPairs>
  <TitlesOfParts>
    <vt:vector size="47" baseType="lpstr">
      <vt:lpstr>Arial</vt:lpstr>
      <vt:lpstr>宋体</vt:lpstr>
      <vt:lpstr>Wingdings</vt:lpstr>
      <vt:lpstr>思源黑体 CN Bold</vt:lpstr>
      <vt:lpstr>黑体</vt:lpstr>
      <vt:lpstr>SimSun-ExtB</vt:lpstr>
      <vt:lpstr>Calibri</vt:lpstr>
      <vt:lpstr>思源宋体 CN SemiBold</vt:lpstr>
      <vt:lpstr>新宋体</vt:lpstr>
      <vt:lpstr>微软雅黑</vt:lpstr>
      <vt:lpstr>Arial Unicode MS</vt:lpstr>
      <vt:lpstr>等线</vt:lpstr>
      <vt:lpstr>楷体_GB2312</vt:lpstr>
      <vt:lpstr>Tahoma</vt:lpstr>
      <vt:lpstr>华文隶书</vt:lpstr>
      <vt:lpstr>华文琥珀</vt:lpstr>
      <vt:lpstr>隶书</vt:lpstr>
      <vt:lpstr>华文行楷</vt:lpstr>
      <vt:lpstr>华文新魏</vt:lpstr>
      <vt:lpstr>Office 主题​​</vt:lpstr>
      <vt:lpstr>PowerPoint 演示文稿</vt:lpstr>
      <vt:lpstr>第一课时</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第二课时</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老王</dc:title>
  <dc:creator>黄红政</dc:creator>
  <cp:lastModifiedBy>黄红政</cp:lastModifiedBy>
  <dcterms:created xsi:type="dcterms:W3CDTF">2017-08-03T09:01:00Z</dcterms:created>
  <dcterms:modified xsi:type="dcterms:W3CDTF">2021-04-05T13:00:12Z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2052-11.1.0.10356</vt:lpwstr>
  </property>
  <property fmtid="{D5CDD505-2E9C-101B-9397-08002B2CF9AE}" pid="3" name="ICV">
    <vt:lpwstr>073BDA1D8A2445F2866668071D35868F</vt:lpwstr>
  </property>
</Properties>
</file>