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99" r:id="rId3"/>
    <p:sldId id="327" r:id="rId4"/>
    <p:sldId id="325" r:id="rId5"/>
    <p:sldId id="286" r:id="rId6"/>
    <p:sldId id="289" r:id="rId7"/>
    <p:sldId id="256" r:id="rId8"/>
    <p:sldId id="303" r:id="rId9"/>
    <p:sldId id="304" r:id="rId10"/>
    <p:sldId id="290" r:id="rId11"/>
    <p:sldId id="300" r:id="rId12"/>
    <p:sldId id="291" r:id="rId13"/>
    <p:sldId id="292" r:id="rId14"/>
    <p:sldId id="293" r:id="rId15"/>
    <p:sldId id="295" r:id="rId16"/>
    <p:sldId id="287" r:id="rId17"/>
    <p:sldId id="302" r:id="rId18"/>
    <p:sldId id="288" r:id="rId19"/>
    <p:sldId id="261" r:id="rId20"/>
    <p:sldId id="296" r:id="rId21"/>
    <p:sldId id="305" r:id="rId22"/>
    <p:sldId id="306" r:id="rId23"/>
    <p:sldId id="277" r:id="rId24"/>
    <p:sldId id="297" r:id="rId25"/>
    <p:sldId id="298" r:id="rId26"/>
    <p:sldId id="326" r:id="rId27"/>
    <p:sldId id="301" r:id="rId28"/>
    <p:sldId id="283" r:id="rId29"/>
    <p:sldId id="278" r:id="rId30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/>
    <p:restoredTop sz="94590"/>
  </p:normalViewPr>
  <p:slideViewPr>
    <p:cSldViewPr showGuides="1">
      <p:cViewPr varScale="1">
        <p:scale>
          <a:sx n="66" d="100"/>
          <a:sy n="66" d="100"/>
        </p:scale>
        <p:origin x="-120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2706" name="标题 72705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2707" name="副标题 72706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2708" name="日期占位符 72707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2709" name="页脚占位符 72708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2710" name="灯片编号占位符 72709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682" name="标题 71681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683" name="文本占位符 71682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1684" name="日期占位符 71683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BB962C8B-B14F-4D97-AF65-F5344CB8AC3E}" type="datetime1">
              <a:rPr lang="zh-CN" altLang="en-US"/>
              <a:t/>
            </a:fld>
            <a:endParaRPr lang="zh-CN" altLang="en-US">
              <a:latin typeface="Times New Roman" pitchFamily="18" charset="0"/>
            </a:endParaRPr>
          </a:p>
        </p:txBody>
      </p:sp>
      <p:sp>
        <p:nvSpPr>
          <p:cNvPr id="71685" name="页脚占位符 71684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71686" name="灯片编号占位符 71685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audio" Target="../media/audio11.wav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Relationship Id="rId3" Type="http://schemas.openxmlformats.org/officeDocument/2006/relationships/audio" Target="../media/audio33.wav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Relationship Id="rId3" Type="http://schemas.openxmlformats.org/officeDocument/2006/relationships/audio" Target="../media/audio33.wav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Relationship Id="rId3" Type="http://schemas.openxmlformats.org/officeDocument/2006/relationships/audio" Target="../media/audio55.wav" /><Relationship Id="rId4" Type="http://schemas.openxmlformats.org/officeDocument/2006/relationships/audio" Target="../media/audio44.wav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44.wav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Relationship Id="rId5" Type="http://schemas.openxmlformats.org/officeDocument/2006/relationships/image" Target="../media/image24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5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6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7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audio" Target="../media/audio22.wav" /><Relationship Id="rId4" Type="http://schemas.openxmlformats.org/officeDocument/2006/relationships/audio" Target="../media/audio33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audio" Target="../media/audio11.wav" /><Relationship Id="rId4" Type="http://schemas.openxmlformats.org/officeDocument/2006/relationships/audio" Target="../media/audio44.wav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Relationship Id="rId3" Type="http://schemas.openxmlformats.org/officeDocument/2006/relationships/audio" Target="../media/audio33.wav" /><Relationship Id="rId4" Type="http://schemas.openxmlformats.org/officeDocument/2006/relationships/audio" Target="../media/audio11.wav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4097" descr="1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-57150"/>
            <a:ext cx="9220200" cy="691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311150" y="1340485"/>
            <a:ext cx="7899400" cy="110680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6600FF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别了，“不列颠尼亚”</a:t>
            </a:r>
            <a:endParaRPr lang="zh-CN" altLang="en-US" sz="6600" b="1">
              <a:solidFill>
                <a:srgbClr val="6600FF"/>
              </a:solidFill>
              <a:latin typeface="Times New Roman" pitchFamily="18" charset="0"/>
              <a:ea typeface="华文彩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48590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000" b="1">
                <a:solidFill>
                  <a:schemeClr val="accent5">
                    <a:lumMod val="10000"/>
                  </a:schemeClr>
                </a:solidFill>
                <a:effectLst/>
              </a:rPr>
              <a:t>统编版高中语文选择性必修上册</a:t>
            </a:r>
            <a:endParaRPr lang="zh-CN" altLang="en-US" sz="4000" b="1">
              <a:solidFill>
                <a:schemeClr val="accent5">
                  <a:lumMod val="1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文本框 40961"/>
          <p:cNvSpPr txBox="1"/>
          <p:nvPr/>
        </p:nvSpPr>
        <p:spPr>
          <a:xfrm>
            <a:off x="228600" y="228600"/>
            <a:ext cx="8686800" cy="259238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50000">
                <a:srgbClr val="FFD9FF"/>
              </a:gs>
              <a:gs pos="100000">
                <a:srgbClr val="FFFFFF"/>
              </a:gs>
            </a:gsLst>
            <a:lin ang="5400000" scaled="1"/>
          </a:gradFill>
          <a:ln w="63500" cap="flat" cmpd="sng">
            <a:pattFill prst="weave">
              <a:fgClr>
                <a:schemeClr val="accent1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66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    </a:t>
            </a: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本文是一篇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特写</a:t>
            </a: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，特写也称新闻速写、新闻素描，要求用类似于电影的“特写镜头”的手法反映事实，是作者深入新闻事件现场，或某些重要和精彩的场面，生动、形象地将所报道的事实再现在读者面前。</a:t>
            </a:r>
            <a:endParaRPr lang="zh-CN" altLang="en-US" sz="3200" b="1">
              <a:solidFill>
                <a:srgbClr val="FF66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pic>
        <p:nvPicPr>
          <p:cNvPr id="40963" name="图片 40962" descr="香港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3" y="2971800"/>
            <a:ext cx="8778875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CC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02" name="图片 51201" descr="香港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460" y="1288415"/>
            <a:ext cx="4537710" cy="40170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51202"/>
          <p:cNvSpPr txBox="1"/>
          <p:nvPr/>
        </p:nvSpPr>
        <p:spPr>
          <a:xfrm>
            <a:off x="4643438" y="5949950"/>
            <a:ext cx="3124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1B8D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香港 维多利亚港</a:t>
            </a:r>
            <a:endParaRPr lang="zh-CN" altLang="en-US" sz="2800" b="1">
              <a:solidFill>
                <a:srgbClr val="1B8DFF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51204" name="文本框 51203"/>
          <p:cNvSpPr txBox="1"/>
          <p:nvPr/>
        </p:nvSpPr>
        <p:spPr>
          <a:xfrm>
            <a:off x="304800" y="228600"/>
            <a:ext cx="20574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99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    </a:t>
            </a:r>
            <a:r>
              <a:rPr lang="zh-CN" altLang="en-US" sz="3200" b="1">
                <a:solidFill>
                  <a:srgbClr val="FF99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本文正文由的那几个部分组成：</a:t>
            </a:r>
            <a:endParaRPr lang="zh-CN" altLang="en-US" sz="3200" b="1">
              <a:solidFill>
                <a:srgbClr val="FF99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51207" name="文本框 51206"/>
          <p:cNvSpPr txBox="1"/>
          <p:nvPr/>
        </p:nvSpPr>
        <p:spPr>
          <a:xfrm>
            <a:off x="539750" y="2349500"/>
            <a:ext cx="2376488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1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、导语</a:t>
            </a:r>
            <a:endParaRPr lang="zh-CN" altLang="en-US" sz="2800" b="1">
              <a:solidFill>
                <a:schemeClr val="tx2"/>
              </a:solidFill>
              <a:latin typeface="Times New Roman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1B8D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（第</a:t>
            </a:r>
            <a:r>
              <a:rPr lang="en-US" altLang="zh-CN" sz="2800" b="1">
                <a:solidFill>
                  <a:srgbClr val="1B8D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1</a:t>
            </a:r>
            <a:r>
              <a:rPr lang="zh-CN" altLang="en-US" sz="2800" b="1">
                <a:solidFill>
                  <a:srgbClr val="1B8D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段）</a:t>
            </a:r>
            <a:endParaRPr lang="zh-CN" altLang="en-US" sz="2800" b="1">
              <a:solidFill>
                <a:srgbClr val="1B8D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1208" name="文本框 51207"/>
          <p:cNvSpPr txBox="1"/>
          <p:nvPr/>
        </p:nvSpPr>
        <p:spPr>
          <a:xfrm>
            <a:off x="468313" y="3716338"/>
            <a:ext cx="2736850" cy="116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、主体</a:t>
            </a:r>
            <a:r>
              <a:rPr lang="zh-CN" altLang="en-US" sz="2800" b="1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endParaRPr lang="zh-CN" altLang="en-US" sz="2800" b="1">
              <a:solidFill>
                <a:schemeClr val="accent1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1B8D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2800" b="1">
                <a:solidFill>
                  <a:srgbClr val="1B8D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sz="2800" b="1">
                <a:solidFill>
                  <a:srgbClr val="1B8D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—</a:t>
            </a:r>
            <a:r>
              <a:rPr lang="en-US" altLang="zh-CN" sz="2800" b="1">
                <a:solidFill>
                  <a:srgbClr val="1B8D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altLang="en-US" sz="2800" b="1">
                <a:solidFill>
                  <a:srgbClr val="1B8D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段）</a:t>
            </a:r>
            <a:endParaRPr lang="zh-CN" altLang="en-US" sz="2800" b="1">
              <a:solidFill>
                <a:srgbClr val="1B8D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1209" name="文本框 51208"/>
          <p:cNvSpPr txBox="1"/>
          <p:nvPr/>
        </p:nvSpPr>
        <p:spPr>
          <a:xfrm>
            <a:off x="468313" y="5013325"/>
            <a:ext cx="23749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2800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、结语</a:t>
            </a:r>
            <a:endParaRPr lang="zh-CN" altLang="en-US" sz="2800" b="1">
              <a:solidFill>
                <a:schemeClr val="tx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1B8D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（最后</a:t>
            </a:r>
            <a:r>
              <a:rPr lang="en-US" altLang="zh-CN" sz="2800" b="1">
                <a:solidFill>
                  <a:srgbClr val="1B8D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 b="1">
                <a:solidFill>
                  <a:srgbClr val="1B8D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段）</a:t>
            </a:r>
            <a:endParaRPr lang="zh-CN" altLang="en-US" sz="2800" b="1">
              <a:solidFill>
                <a:srgbClr val="1B8D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7" grpId="0"/>
      <p:bldP spid="51208" grpId="0"/>
      <p:bldP spid="5120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8BD8FF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文本框 41985"/>
          <p:cNvSpPr txBox="1"/>
          <p:nvPr/>
        </p:nvSpPr>
        <p:spPr>
          <a:xfrm>
            <a:off x="381000" y="304800"/>
            <a:ext cx="84582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    </a:t>
            </a:r>
            <a:r>
              <a:rPr lang="zh-CN" altLang="en-US" sz="3200" b="1">
                <a:solidFill>
                  <a:srgbClr val="FF66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特写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往往采用文学手法，集中、突出地描述某一重大事件的发生现场，或某些重要和精彩的场面，生动形象地将所报道的事实再现在读者面前。</a:t>
            </a:r>
            <a:endParaRPr lang="zh-CN" altLang="en-US" sz="3200" b="1">
              <a:solidFill>
                <a:srgbClr val="FF3300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533400" y="2362200"/>
            <a:ext cx="83058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         </a:t>
            </a:r>
            <a:r>
              <a:rPr lang="zh-CN" altLang="en-US" sz="2800" b="1">
                <a:solidFill>
                  <a:srgbClr val="9966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本文主体部分就是选取</a:t>
            </a:r>
            <a:r>
              <a:rPr lang="en-US" altLang="zh-CN" sz="2800" b="1">
                <a:solidFill>
                  <a:srgbClr val="9966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97</a:t>
            </a:r>
            <a:r>
              <a:rPr lang="zh-CN" altLang="en-US" sz="2800" b="1">
                <a:solidFill>
                  <a:srgbClr val="9966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香港回归，英国撤退时的几个重要场景。请快速阅读课文，找出这几个场景。</a:t>
            </a:r>
            <a:endParaRPr lang="zh-CN" altLang="en-US" sz="2800" b="1">
              <a:solidFill>
                <a:srgbClr val="9966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533400" y="4191000"/>
            <a:ext cx="2667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</a:rPr>
              <a:t>四个场景</a:t>
            </a:r>
            <a:endParaRPr lang="zh-CN" altLang="en-US" sz="3200" b="1">
              <a:solidFill>
                <a:srgbClr val="FF6600"/>
              </a:solidFill>
              <a:latin typeface="Times New Roman" pitchFamily="18" charset="0"/>
            </a:endParaRPr>
          </a:p>
        </p:txBody>
      </p:sp>
      <p:pic>
        <p:nvPicPr>
          <p:cNvPr id="41989" name="图片 41988" descr="解放军进驻香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340100"/>
            <a:ext cx="5486400" cy="3517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矩形 43009"/>
          <p:cNvSpPr/>
          <p:nvPr/>
        </p:nvSpPr>
        <p:spPr>
          <a:xfrm>
            <a:off x="539750" y="404813"/>
            <a:ext cx="8159750" cy="1441450"/>
          </a:xfrm>
          <a:prstGeom prst="rect">
            <a:avLst/>
          </a:prstGeom>
          <a:gradFill rotWithShape="1">
            <a:gsLst>
              <a:gs pos="0">
                <a:srgbClr val="D3E8F7"/>
              </a:gs>
              <a:gs pos="100000">
                <a:srgbClr val="FFFFFF"/>
              </a:gs>
            </a:gsLst>
            <a:lin ang="5400000" scaled="1"/>
          </a:gra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6E120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第一场景：</a:t>
            </a:r>
            <a:r>
              <a:rPr lang="en-US" altLang="zh-CN" sz="3200" b="1">
                <a:solidFill>
                  <a:srgbClr val="6E120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6</a:t>
            </a:r>
            <a:r>
              <a:rPr lang="zh-CN" altLang="en-US" sz="3200" b="1">
                <a:solidFill>
                  <a:srgbClr val="6E120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月</a:t>
            </a:r>
            <a:r>
              <a:rPr lang="en-US" altLang="zh-CN" sz="3200" b="1">
                <a:solidFill>
                  <a:srgbClr val="6E120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30</a:t>
            </a:r>
            <a:r>
              <a:rPr lang="zh-CN" altLang="en-US" sz="3200" b="1">
                <a:solidFill>
                  <a:srgbClr val="6E120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日下午</a:t>
            </a:r>
            <a:r>
              <a:rPr lang="en-US" altLang="zh-CN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点</a:t>
            </a:r>
            <a:r>
              <a:rPr lang="en-US" altLang="zh-CN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30</a:t>
            </a:r>
            <a:r>
              <a:rPr lang="zh-CN" altLang="en-US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分，末任港督彭定康告别  港督府，降下港督旗帜。</a:t>
            </a:r>
            <a:r>
              <a:rPr lang="zh-CN" altLang="en-US" sz="2400" b="1">
                <a:solidFill>
                  <a:srgbClr val="FF6600"/>
                </a:solidFill>
                <a:latin typeface="MingLiU" panose="02020509000000000000" pitchFamily="49" charset="-120"/>
                <a:ea typeface="MingLiU" panose="02020509000000000000" pitchFamily="49" charset="-120"/>
              </a:rPr>
              <a:t>（</a:t>
            </a:r>
            <a:r>
              <a:rPr lang="en-US" altLang="zh-CN" sz="2400" b="1">
                <a:solidFill>
                  <a:srgbClr val="FF6600"/>
                </a:solidFill>
                <a:latin typeface="MingLiU" panose="02020509000000000000" pitchFamily="49" charset="-120"/>
                <a:ea typeface="MingLiU" panose="02020509000000000000" pitchFamily="49" charset="-120"/>
              </a:rPr>
              <a:t>2</a:t>
            </a:r>
            <a:r>
              <a:rPr lang="en-US" altLang="zh-CN" sz="2400" b="1">
                <a:solidFill>
                  <a:srgbClr val="FF66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——</a:t>
            </a:r>
            <a:r>
              <a:rPr lang="en-US" altLang="zh-CN" sz="2400" b="1">
                <a:solidFill>
                  <a:srgbClr val="FF6600"/>
                </a:solidFill>
                <a:latin typeface="MingLiU" panose="02020509000000000000" pitchFamily="49" charset="-120"/>
                <a:ea typeface="MingLiU" panose="02020509000000000000" pitchFamily="49" charset="-120"/>
              </a:rPr>
              <a:t>4</a:t>
            </a:r>
            <a:r>
              <a:rPr lang="zh-CN" altLang="en-US" sz="2400" b="1">
                <a:solidFill>
                  <a:srgbClr val="FF6600"/>
                </a:solidFill>
                <a:latin typeface="MingLiU" panose="02020509000000000000" pitchFamily="49" charset="-120"/>
                <a:ea typeface="MingLiU" panose="02020509000000000000" pitchFamily="49" charset="-120"/>
              </a:rPr>
              <a:t>段）</a:t>
            </a:r>
            <a:endParaRPr lang="zh-CN" altLang="en-US" sz="2400"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pic>
        <p:nvPicPr>
          <p:cNvPr id="43011" name="图片 43010" descr="彭定康和女儿象人群告别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" y="4237990"/>
            <a:ext cx="4275455" cy="2526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文本框 43011"/>
          <p:cNvSpPr txBox="1"/>
          <p:nvPr/>
        </p:nvSpPr>
        <p:spPr>
          <a:xfrm>
            <a:off x="7740650" y="2349500"/>
            <a:ext cx="549275" cy="3657600"/>
          </a:xfrm>
          <a:prstGeom prst="rect">
            <a:avLst/>
          </a:prstGeom>
          <a:solidFill>
            <a:srgbClr val="FFEDFF"/>
          </a:solidFill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9966FF"/>
                </a:solidFill>
                <a:latin typeface="Times New Roman" panose="02020603050405020304" pitchFamily="18" charset="0"/>
              </a:rPr>
              <a:t>彭定康和女儿离开总督府</a:t>
            </a:r>
            <a:endParaRPr lang="zh-CN" altLang="en-US" sz="2400" b="1">
              <a:solidFill>
                <a:srgbClr val="9966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矩形 44033"/>
          <p:cNvSpPr/>
          <p:nvPr/>
        </p:nvSpPr>
        <p:spPr>
          <a:xfrm>
            <a:off x="468313" y="333375"/>
            <a:ext cx="8231187" cy="156368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66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6E120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第二场景：下午</a:t>
            </a:r>
            <a:r>
              <a:rPr lang="en-US" altLang="zh-CN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6</a:t>
            </a:r>
            <a:r>
              <a:rPr lang="zh-CN" altLang="en-US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时</a:t>
            </a:r>
            <a:r>
              <a:rPr lang="en-US" altLang="zh-CN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15</a:t>
            </a:r>
            <a:r>
              <a:rPr lang="zh-CN" altLang="en-US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分，在添马舰军营东面广场举行象征英国统治结束的告别仪式，降下英国国旗。</a:t>
            </a:r>
            <a:r>
              <a:rPr lang="zh-CN" altLang="en-US" sz="2400" b="1">
                <a:solidFill>
                  <a:srgbClr val="FF6600"/>
                </a:solidFill>
                <a:latin typeface="MingLiU" panose="02020509000000000000" pitchFamily="49" charset="-120"/>
                <a:ea typeface="MingLiU" panose="02020509000000000000" pitchFamily="49" charset="-120"/>
              </a:rPr>
              <a:t>（</a:t>
            </a:r>
            <a:r>
              <a:rPr lang="en-US" altLang="zh-CN" sz="2400" b="1">
                <a:solidFill>
                  <a:srgbClr val="FF6600"/>
                </a:solidFill>
                <a:latin typeface="MingLiU" panose="02020509000000000000" pitchFamily="49" charset="-120"/>
                <a:ea typeface="MingLiU" panose="02020509000000000000" pitchFamily="49" charset="-120"/>
              </a:rPr>
              <a:t>5</a:t>
            </a:r>
            <a:r>
              <a:rPr lang="en-US" altLang="zh-CN" sz="2400" b="1">
                <a:solidFill>
                  <a:srgbClr val="FF66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——</a:t>
            </a:r>
            <a:r>
              <a:rPr lang="en-US" altLang="zh-CN" sz="2400" b="1">
                <a:solidFill>
                  <a:srgbClr val="FF6600"/>
                </a:solidFill>
                <a:latin typeface="MingLiU" panose="02020509000000000000" pitchFamily="49" charset="-120"/>
                <a:ea typeface="MingLiU" panose="02020509000000000000" pitchFamily="49" charset="-120"/>
              </a:rPr>
              <a:t>7</a:t>
            </a:r>
            <a:r>
              <a:rPr lang="zh-CN" altLang="en-US" sz="2400" b="1">
                <a:solidFill>
                  <a:srgbClr val="FF6600"/>
                </a:solidFill>
                <a:latin typeface="MingLiU" panose="02020509000000000000" pitchFamily="49" charset="-120"/>
                <a:ea typeface="MingLiU" panose="02020509000000000000" pitchFamily="49" charset="-120"/>
              </a:rPr>
              <a:t>段）</a:t>
            </a:r>
            <a:endParaRPr lang="zh-CN" altLang="en-US" sz="2400" b="1">
              <a:solidFill>
                <a:srgbClr val="FF6600"/>
              </a:solidFill>
              <a:latin typeface="MingLiU" panose="02020509000000000000" pitchFamily="49" charset="-120"/>
              <a:ea typeface="MingLiU" panose="02020509000000000000" pitchFamily="49" charset="-120"/>
            </a:endParaRPr>
          </a:p>
        </p:txBody>
      </p:sp>
      <p:pic>
        <p:nvPicPr>
          <p:cNvPr id="44036" name="图片 44035" descr="{C5857FD0-31A7-11D9-962D-00E04C004EDA}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" y="3417570"/>
            <a:ext cx="4259580" cy="33566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文本框 44036"/>
          <p:cNvSpPr txBox="1"/>
          <p:nvPr/>
        </p:nvSpPr>
        <p:spPr>
          <a:xfrm>
            <a:off x="7848600" y="2743200"/>
            <a:ext cx="549275" cy="3276600"/>
          </a:xfrm>
          <a:prstGeom prst="rect">
            <a:avLst/>
          </a:prstGeom>
          <a:solidFill>
            <a:srgbClr val="3399FF"/>
          </a:solidFill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</a:rPr>
              <a:t>彭定康接过降下的旗帜</a:t>
            </a:r>
            <a:endParaRPr lang="zh-CN" altLang="en-US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EEECAE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矩形 46081"/>
          <p:cNvSpPr/>
          <p:nvPr/>
        </p:nvSpPr>
        <p:spPr>
          <a:xfrm>
            <a:off x="533400" y="381000"/>
            <a:ext cx="7926388" cy="1563688"/>
          </a:xfrm>
          <a:prstGeom prst="rect">
            <a:avLst/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99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第三场景：</a:t>
            </a:r>
            <a:r>
              <a:rPr lang="zh-CN" altLang="en-US" sz="3200" b="1">
                <a:solidFill>
                  <a:srgbClr val="6E1208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七月一日</a:t>
            </a:r>
            <a:r>
              <a:rPr lang="zh-CN" altLang="en-US" sz="3200" b="1">
                <a:solidFill>
                  <a:srgbClr val="FF66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子夜时分，中英香港交接仪式，米字旗香港最后一次降落，五星红旗升起。</a:t>
            </a:r>
            <a:r>
              <a:rPr lang="zh-CN" altLang="en-US" sz="2400" b="1">
                <a:solidFill>
                  <a:srgbClr val="FF66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（</a:t>
            </a:r>
            <a:r>
              <a:rPr lang="en-US" altLang="zh-CN" sz="2400" b="1">
                <a:solidFill>
                  <a:srgbClr val="FF66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8——9</a:t>
            </a:r>
            <a:r>
              <a:rPr lang="zh-CN" altLang="en-US" sz="2400" b="1">
                <a:solidFill>
                  <a:srgbClr val="FF66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段）</a:t>
            </a:r>
            <a:endParaRPr lang="zh-CN" altLang="en-US" sz="2400" b="1">
              <a:solidFill>
                <a:srgbClr val="FF6600"/>
              </a:solidFill>
              <a:latin typeface="Times New Roman" pitchFamily="18" charset="0"/>
              <a:ea typeface="MingLiU" panose="02020509000000000000" pitchFamily="49" charset="-120"/>
            </a:endParaRPr>
          </a:p>
        </p:txBody>
      </p:sp>
      <p:pic>
        <p:nvPicPr>
          <p:cNvPr id="46083" name="图片 46082" descr="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490" y="3073400"/>
            <a:ext cx="4928870" cy="2939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3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文本框 37889"/>
          <p:cNvSpPr txBox="1"/>
          <p:nvPr/>
        </p:nvSpPr>
        <p:spPr>
          <a:xfrm>
            <a:off x="684213" y="260350"/>
            <a:ext cx="7632700" cy="1441450"/>
          </a:xfrm>
          <a:prstGeom prst="rect">
            <a:avLst/>
          </a:prstGeom>
          <a:noFill/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99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第四场景：</a:t>
            </a:r>
            <a:r>
              <a:rPr lang="en-US" altLang="zh-CN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7</a:t>
            </a:r>
            <a:r>
              <a:rPr lang="zh-CN" altLang="en-US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月</a:t>
            </a:r>
            <a:r>
              <a:rPr lang="en-US" altLang="zh-CN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日零点</a:t>
            </a:r>
            <a:r>
              <a:rPr lang="en-US" altLang="zh-CN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40</a:t>
            </a:r>
            <a:r>
              <a:rPr lang="zh-CN" altLang="en-US" sz="3200" b="1">
                <a:solidFill>
                  <a:srgbClr val="FF66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分，查尔斯王子和彭定康登上“不列颠尼亚”号离开香港。    </a:t>
            </a:r>
            <a:r>
              <a:rPr lang="zh-CN" altLang="en-US" sz="2400" b="1">
                <a:solidFill>
                  <a:srgbClr val="FF6600"/>
                </a:solidFill>
                <a:latin typeface="MingLiU" panose="02020509000000000000" pitchFamily="49" charset="-120"/>
              </a:rPr>
              <a:t>（第十自然段）</a:t>
            </a:r>
            <a:endParaRPr lang="zh-CN" altLang="en-US" sz="2400" b="1">
              <a:solidFill>
                <a:srgbClr val="FF6600"/>
              </a:solidFill>
              <a:latin typeface="MingLiU" panose="02020509000000000000" pitchFamily="49" charset="-120"/>
            </a:endParaRPr>
          </a:p>
        </p:txBody>
      </p:sp>
      <p:sp>
        <p:nvSpPr>
          <p:cNvPr id="37891" name="文本框 37890"/>
          <p:cNvSpPr txBox="1"/>
          <p:nvPr/>
        </p:nvSpPr>
        <p:spPr>
          <a:xfrm>
            <a:off x="1143000" y="457200"/>
            <a:ext cx="487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2400">
              <a:latin typeface="Times New Roman" pitchFamily="18" charset="0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1981200" y="228600"/>
            <a:ext cx="4267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3600">
              <a:latin typeface="Times New Roman" pitchFamily="18" charset="0"/>
            </a:endParaRPr>
          </a:p>
        </p:txBody>
      </p:sp>
      <p:pic>
        <p:nvPicPr>
          <p:cNvPr id="37895" name="图片 37894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" y="2592070"/>
            <a:ext cx="6953885" cy="39820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CCFFFF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矩形 54273"/>
          <p:cNvSpPr/>
          <p:nvPr/>
        </p:nvSpPr>
        <p:spPr>
          <a:xfrm>
            <a:off x="304800" y="381000"/>
            <a:ext cx="83820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1B8D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solidFill>
                  <a:srgbClr val="1B8DFF"/>
                </a:solidFill>
                <a:latin typeface="Times New Roman" panose="02020603050405020304" pitchFamily="18" charset="0"/>
              </a:rPr>
              <a:t>这篇特写在报道新闻事实时，还适当的运用一些背景材料。请找出来（在哪些段落里），体会它们在文章中的作用</a:t>
            </a:r>
            <a:endParaRPr lang="zh-CN" altLang="en-US" sz="2800" b="1">
              <a:solidFill>
                <a:srgbClr val="1B8DFF"/>
              </a:solidFill>
              <a:latin typeface="Times New Roman" pitchFamily="18" charset="0"/>
            </a:endParaRPr>
          </a:p>
        </p:txBody>
      </p:sp>
      <p:sp>
        <p:nvSpPr>
          <p:cNvPr id="54275" name="矩形 54274"/>
          <p:cNvSpPr/>
          <p:nvPr/>
        </p:nvSpPr>
        <p:spPr>
          <a:xfrm>
            <a:off x="533400" y="2057400"/>
            <a:ext cx="4629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66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如：第</a:t>
            </a:r>
            <a:r>
              <a:rPr lang="en-US" altLang="zh-CN" sz="3200" b="1">
                <a:solidFill>
                  <a:srgbClr val="FF66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3200" b="1">
                <a:solidFill>
                  <a:srgbClr val="FF66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3200" b="1">
                <a:solidFill>
                  <a:srgbClr val="FF66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200" b="1">
                <a:solidFill>
                  <a:srgbClr val="FF66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3200" b="1">
                <a:solidFill>
                  <a:srgbClr val="FF66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11</a:t>
            </a:r>
            <a:r>
              <a:rPr lang="zh-CN" altLang="en-US" sz="3200" b="1">
                <a:solidFill>
                  <a:srgbClr val="FF66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自然段。</a:t>
            </a:r>
            <a:endParaRPr lang="zh-CN" altLang="en-US" sz="3200" b="1">
              <a:solidFill>
                <a:srgbClr val="FF6699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4276" name="矩形 54275"/>
          <p:cNvSpPr/>
          <p:nvPr/>
        </p:nvSpPr>
        <p:spPr>
          <a:xfrm>
            <a:off x="323850" y="3068638"/>
            <a:ext cx="85344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200" b="1">
                <a:solidFill>
                  <a:srgbClr val="66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背景中有历史事件回顾，港督府的修建，英国统治香港的天数，英国米字旗和港督旗的升降等，都有准确的记载，虽然只写了一天中发生的事件，但有很大的历史跨度，容量非常大，使人在丰富的知识中感受到深厚的历史内涵。</a:t>
            </a:r>
            <a:endParaRPr lang="zh-CN" altLang="en-US" sz="3200" b="1">
              <a:solidFill>
                <a:srgbClr val="66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3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/>
      <p:bldP spid="542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文本框 38913"/>
          <p:cNvSpPr txBox="1"/>
          <p:nvPr/>
        </p:nvSpPr>
        <p:spPr>
          <a:xfrm>
            <a:off x="395288" y="1052513"/>
            <a:ext cx="6351587" cy="2366962"/>
          </a:xfrm>
          <a:prstGeom prst="rect">
            <a:avLst/>
          </a:prstGeom>
          <a:noFill/>
          <a:ln w="7937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33CC33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</a:t>
            </a:r>
            <a:r>
              <a:rPr lang="zh-CN" altLang="en-US" sz="2800" b="1">
                <a:solidFill>
                  <a:srgbClr val="1B8D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本文通过描述中英香港交接仪式的四个场景，出色地记录了象征英国殖民统治的“不列颠尼亚”号撤离香港的最后历史时刻，充分表现了香港回归这一深刻的历史主题。</a:t>
            </a:r>
            <a:endParaRPr lang="zh-CN" altLang="en-US" sz="2800" b="1">
              <a:solidFill>
                <a:srgbClr val="1B8D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8915" name="图片 38914" descr="1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3613150"/>
            <a:ext cx="3852863" cy="324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9" name="矩形 38918"/>
          <p:cNvSpPr/>
          <p:nvPr/>
        </p:nvSpPr>
        <p:spPr>
          <a:xfrm>
            <a:off x="611188" y="228600"/>
            <a:ext cx="46720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</a:rPr>
              <a:t>请同学们概括本文的中心</a:t>
            </a:r>
            <a:endParaRPr lang="zh-CN" altLang="en-US" sz="3200" b="1">
              <a:solidFill>
                <a:srgbClr val="FFCC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175" y="3679825"/>
            <a:ext cx="2722880" cy="1586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6615" y="554799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中英联合声明签字仪式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1"/>
      <p:bldP spid="389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图片 8193" descr="1_1-63-1443_200207011728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9220" y="2105025"/>
            <a:ext cx="4741545" cy="3082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685800" y="6172200"/>
            <a:ext cx="3886200" cy="45720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  </a:t>
            </a:r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</a:rPr>
              <a:t>香港紫荆花广场升旗仪式</a:t>
            </a:r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0178" name="图片 50177" descr="香港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65" y="2011045"/>
            <a:ext cx="4194175" cy="3145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矩形 50180"/>
          <p:cNvSpPr/>
          <p:nvPr/>
        </p:nvSpPr>
        <p:spPr>
          <a:xfrm>
            <a:off x="4859338" y="4724400"/>
            <a:ext cx="2952750" cy="12192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CC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华文新魏" panose="02010800040101010101" pitchFamily="2" charset="-122"/>
                <a:ea typeface="华文新魏" panose="02010800040101010101" pitchFamily="2" charset="-122"/>
              </a:rPr>
              <a:t>香港</a:t>
            </a:r>
            <a:endParaRPr lang="zh-CN" altLang="en-US" sz="3600" b="1">
              <a:gradFill rotWithShape="0">
                <a:gsLst>
                  <a:gs pos="0">
                    <a:srgbClr val="FFFFCC"/>
                  </a:gs>
                  <a:gs pos="100000">
                    <a:srgbClr val="FF0000"/>
                  </a:gs>
                </a:gsLst>
                <a:lin ang="5400000" scaled="1"/>
              </a:gra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6148" name="图片 6147" descr="香港中银大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530" y="1852930"/>
            <a:ext cx="4017010" cy="2871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8" name="图片 47107" descr="香港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760" y="962025"/>
            <a:ext cx="2834005" cy="4813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文本框 47108"/>
          <p:cNvSpPr txBox="1"/>
          <p:nvPr/>
        </p:nvSpPr>
        <p:spPr>
          <a:xfrm>
            <a:off x="4343400" y="3657600"/>
            <a:ext cx="671513" cy="3200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香    港    中    环</a:t>
            </a:r>
            <a:endParaRPr lang="zh-CN" altLang="en-US" sz="3200" b="1">
              <a:solidFill>
                <a:schemeClr val="accent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7114" name="文本框 47113"/>
          <p:cNvSpPr txBox="1"/>
          <p:nvPr/>
        </p:nvSpPr>
        <p:spPr>
          <a:xfrm>
            <a:off x="0" y="188913"/>
            <a:ext cx="50768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从哪一角度来写新闻的？</a:t>
            </a:r>
            <a:endParaRPr lang="zh-CN" altLang="en-US" sz="3200" b="1">
              <a:latin typeface="Arial" pitchFamily="34" charset="0"/>
            </a:endParaRPr>
          </a:p>
        </p:txBody>
      </p:sp>
      <p:sp>
        <p:nvSpPr>
          <p:cNvPr id="47115" name="文本框 47114"/>
          <p:cNvSpPr txBox="1"/>
          <p:nvPr/>
        </p:nvSpPr>
        <p:spPr>
          <a:xfrm>
            <a:off x="4618038" y="836613"/>
            <a:ext cx="458787" cy="60213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>
              <a:latin typeface="Arial" pitchFamily="34" charset="0"/>
            </a:endParaRPr>
          </a:p>
        </p:txBody>
      </p:sp>
      <p:sp>
        <p:nvSpPr>
          <p:cNvPr id="47116" name="文本框 47115"/>
          <p:cNvSpPr txBox="1"/>
          <p:nvPr/>
        </p:nvSpPr>
        <p:spPr>
          <a:xfrm>
            <a:off x="0" y="1125538"/>
            <a:ext cx="5076825" cy="521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</a:rPr>
              <a:t>作者没有写交接仪式现场多么庄严，也没有写回归的人群是多么激动，更没有对这一时间进行政治分析，分析其意义和影响，而是选择了英方撤离这一角度，显得比较新颖，并且在简介英国人降旗参加交接仪式登上“不列颠尼亚”号回国这一系列事件的过程中穿插了英国人登上香港，开始殖民同志的历史，这样就增强了文章的历史厚重感。</a:t>
            </a:r>
            <a:endParaRPr lang="zh-CN" altLang="en-US" sz="2800" b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31" name="文本占位符 73730"/>
          <p:cNvSpPr>
            <a:spLocks noGrp="1" noRot="1"/>
          </p:cNvSpPr>
          <p:nvPr>
            <p:ph type="body" idx="1"/>
          </p:nvPr>
        </p:nvSpPr>
        <p:spPr>
          <a:xfrm>
            <a:off x="0" y="1125538"/>
            <a:ext cx="8540750" cy="5184775"/>
          </a:xfrm>
        </p:spPr>
        <p:txBody>
          <a:bodyPr/>
          <a:lstStyle/>
          <a:p>
            <a:r>
              <a:rPr lang="en-US" altLang="zh-CN" sz="2800" b="1">
                <a:solidFill>
                  <a:srgbClr val="CC0000"/>
                </a:solidFill>
              </a:rPr>
              <a:t>1</a:t>
            </a:r>
            <a:r>
              <a:rPr lang="zh-CN" altLang="en-US" sz="2800" b="1">
                <a:solidFill>
                  <a:srgbClr val="CC0000"/>
                </a:solidFill>
              </a:rPr>
              <a:t>、但这一次不同：永远都不会有另一面港督从这里升起。</a:t>
            </a:r>
            <a:endParaRPr lang="zh-CN" altLang="en-US" sz="2800" b="1">
              <a:solidFill>
                <a:srgbClr val="CC0000"/>
              </a:solidFill>
            </a:endParaRPr>
          </a:p>
          <a:p>
            <a:r>
              <a:rPr lang="zh-CN" altLang="en-US" sz="2800" b="1">
                <a:solidFill>
                  <a:schemeClr val="tx2"/>
                </a:solidFill>
              </a:rPr>
              <a:t>运用对比，强调了这次升旗是具有标志意义的最后一次，象征着英国殖民者在香港的终结。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rgbClr val="CC0000"/>
                </a:solidFill>
              </a:rPr>
              <a:t>2</a:t>
            </a:r>
            <a:r>
              <a:rPr lang="zh-CN" altLang="en-US" sz="2800" b="1">
                <a:solidFill>
                  <a:srgbClr val="CC0000"/>
                </a:solidFill>
              </a:rPr>
              <a:t>、停泊在港湾中的皇家游轮“不列颠尼亚”号和邻近大厦上悬挂的巨幅紫荆图案，恰好构成这个“日落仪式”的背景。</a:t>
            </a:r>
            <a:endParaRPr lang="zh-CN" altLang="en-US" sz="2800" b="1">
              <a:solidFill>
                <a:srgbClr val="CC0000"/>
              </a:solidFill>
            </a:endParaRPr>
          </a:p>
          <a:p>
            <a:r>
              <a:rPr lang="zh-CN" altLang="en-US" sz="2800" b="1">
                <a:solidFill>
                  <a:schemeClr val="tx2"/>
                </a:solidFill>
              </a:rPr>
              <a:t>“不列颠尼亚”号和巨幅紫荆花图案构成形成鲜明对比，说明英国在香港的统治即将结束，而作为特别行政区象征的紫荆花图案将在香港上空冉冉升起，香港即将回到祖国的怀抱。</a:t>
            </a:r>
            <a:endParaRPr lang="zh-CN" altLang="en-US" sz="2800" b="1">
              <a:solidFill>
                <a:schemeClr val="tx2"/>
              </a:solidFill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0" y="0"/>
            <a:ext cx="87487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</a:rPr>
              <a:t>文中多处运用了恰当的对比，是怎样表现出来的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?</a:t>
            </a:r>
            <a:endParaRPr lang="en-US" altLang="zh-CN" sz="3200" b="1">
              <a:solidFill>
                <a:srgbClr val="CC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5" name="文本占位符 74754"/>
          <p:cNvSpPr>
            <a:spLocks noGrp="1" noRot="1"/>
          </p:cNvSpPr>
          <p:nvPr>
            <p:ph type="body" idx="1"/>
          </p:nvPr>
        </p:nvSpPr>
        <p:spPr>
          <a:xfrm>
            <a:off x="323850" y="188913"/>
            <a:ext cx="8521700" cy="6669087"/>
          </a:xfrm>
        </p:spPr>
        <p:txBody>
          <a:bodyPr/>
          <a:lstStyle/>
          <a:p>
            <a:r>
              <a:rPr lang="en-US" altLang="zh-CN" sz="2800" b="1">
                <a:solidFill>
                  <a:srgbClr val="CC0000"/>
                </a:solidFill>
              </a:rPr>
              <a:t>3</a:t>
            </a:r>
            <a:r>
              <a:rPr lang="zh-CN" altLang="en-US" sz="2800" b="1">
                <a:solidFill>
                  <a:srgbClr val="CC0000"/>
                </a:solidFill>
              </a:rPr>
              <a:t>、大英帝国从海上来，又从海上去。</a:t>
            </a:r>
            <a:endParaRPr lang="zh-CN" altLang="en-US" sz="2800" b="1">
              <a:solidFill>
                <a:srgbClr val="CC0000"/>
              </a:solidFill>
            </a:endParaRPr>
          </a:p>
          <a:p>
            <a:r>
              <a:rPr lang="zh-CN" altLang="en-US" sz="2800" b="1">
                <a:solidFill>
                  <a:schemeClr val="tx2"/>
                </a:solidFill>
              </a:rPr>
              <a:t>短短的十三个字，运用对比手法，包含这无穷的意蕴：当年从海上耀武扬威地来，今天黯然地从海上离去。胜利的自豪之情，溢于言表。</a:t>
            </a:r>
            <a:endParaRPr lang="zh-CN" altLang="en-US" sz="2800" b="1">
              <a:solidFill>
                <a:schemeClr val="tx2"/>
              </a:solidFill>
            </a:endParaRPr>
          </a:p>
          <a:p>
            <a:r>
              <a:rPr lang="en-US" altLang="zh-CN" sz="2800" b="1">
                <a:solidFill>
                  <a:srgbClr val="CC0000"/>
                </a:solidFill>
              </a:rPr>
              <a:t>4</a:t>
            </a:r>
            <a:r>
              <a:rPr lang="zh-CN" altLang="en-US" sz="2800" b="1">
                <a:solidFill>
                  <a:srgbClr val="CC0000"/>
                </a:solidFill>
              </a:rPr>
              <a:t>、短新闻力求简短，但本新闻在有些地方却用了“闲笔”，如第四段，作者竟在百忙之中用了较多的笔墨介绍港督府，这样写有何作用</a:t>
            </a:r>
            <a:r>
              <a:rPr lang="en-US" altLang="zh-CN" sz="2800" b="1">
                <a:solidFill>
                  <a:srgbClr val="CC0000"/>
                </a:solidFill>
              </a:rPr>
              <a:t>?</a:t>
            </a:r>
            <a:endParaRPr lang="en-US" altLang="zh-CN" sz="2800" b="1">
              <a:solidFill>
                <a:srgbClr val="CC0000"/>
              </a:solidFill>
            </a:endParaRPr>
          </a:p>
          <a:p>
            <a:r>
              <a:rPr lang="zh-CN" altLang="en-US" sz="2800" b="1">
                <a:solidFill>
                  <a:schemeClr val="tx2"/>
                </a:solidFill>
              </a:rPr>
              <a:t>首先，在结构上给读者一个缓冲空间，因为彭定康告别并离开港督府是</a:t>
            </a:r>
            <a:r>
              <a:rPr lang="en-US" altLang="zh-CN" sz="2800" b="1">
                <a:solidFill>
                  <a:schemeClr val="tx2"/>
                </a:solidFill>
              </a:rPr>
              <a:t>4</a:t>
            </a:r>
            <a:r>
              <a:rPr lang="zh-CN" altLang="en-US" sz="2800" b="1">
                <a:solidFill>
                  <a:schemeClr val="tx2"/>
                </a:solidFill>
              </a:rPr>
              <a:t>时</a:t>
            </a:r>
            <a:r>
              <a:rPr lang="en-US" altLang="zh-CN" sz="2800" b="1">
                <a:solidFill>
                  <a:schemeClr val="tx2"/>
                </a:solidFill>
              </a:rPr>
              <a:t>40</a:t>
            </a:r>
            <a:r>
              <a:rPr lang="zh-CN" altLang="en-US" sz="2800" b="1">
                <a:solidFill>
                  <a:schemeClr val="tx2"/>
                </a:solidFill>
              </a:rPr>
              <a:t>分，此时距告别仪式</a:t>
            </a:r>
            <a:r>
              <a:rPr lang="en-US" altLang="zh-CN" sz="2800" b="1">
                <a:solidFill>
                  <a:schemeClr val="tx2"/>
                </a:solidFill>
              </a:rPr>
              <a:t>6</a:t>
            </a:r>
            <a:r>
              <a:rPr lang="zh-CN" altLang="en-US" sz="2800" b="1">
                <a:solidFill>
                  <a:schemeClr val="tx2"/>
                </a:solidFill>
              </a:rPr>
              <a:t>时</a:t>
            </a:r>
            <a:r>
              <a:rPr lang="en-US" altLang="zh-CN" sz="2800" b="1">
                <a:solidFill>
                  <a:schemeClr val="tx2"/>
                </a:solidFill>
              </a:rPr>
              <a:t>15</a:t>
            </a:r>
            <a:r>
              <a:rPr lang="zh-CN" altLang="en-US" sz="2800" b="1">
                <a:solidFill>
                  <a:schemeClr val="tx2"/>
                </a:solidFill>
              </a:rPr>
              <a:t>分尚有</a:t>
            </a:r>
            <a:r>
              <a:rPr lang="en-US" altLang="zh-CN" sz="2800" b="1">
                <a:solidFill>
                  <a:schemeClr val="tx2"/>
                </a:solidFill>
              </a:rPr>
              <a:t>1</a:t>
            </a:r>
            <a:r>
              <a:rPr lang="zh-CN" altLang="en-US" sz="2800" b="1">
                <a:solidFill>
                  <a:schemeClr val="tx2"/>
                </a:solidFill>
              </a:rPr>
              <a:t>小时</a:t>
            </a:r>
            <a:r>
              <a:rPr lang="en-US" altLang="zh-CN" sz="2800" b="1">
                <a:solidFill>
                  <a:schemeClr val="tx2"/>
                </a:solidFill>
              </a:rPr>
              <a:t>35</a:t>
            </a:r>
            <a:r>
              <a:rPr lang="zh-CN" altLang="en-US" sz="2800" b="1">
                <a:solidFill>
                  <a:schemeClr val="tx2"/>
                </a:solidFill>
              </a:rPr>
              <a:t>分，这样可以自然地由一个场景过渡到另一个场景。其次，在思想内容上，以总督府的沧桑变迁来暗示香港的百年变迁，是中国日益强大的另一体现。</a:t>
            </a:r>
            <a:endParaRPr lang="zh-CN" altLang="en-US" sz="2800" b="1">
              <a:solidFill>
                <a:schemeClr val="tx2"/>
              </a:solidFill>
            </a:endParaRPr>
          </a:p>
          <a:p>
            <a:endParaRPr lang="zh-CN" altLang="en-US" sz="2800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90" name="文本框 24589"/>
          <p:cNvSpPr txBox="1"/>
          <p:nvPr/>
        </p:nvSpPr>
        <p:spPr>
          <a:xfrm>
            <a:off x="2209800" y="3124200"/>
            <a:ext cx="4267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       </a:t>
            </a:r>
            <a:r>
              <a:rPr lang="zh-CN" altLang="en-US" sz="3200" b="1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香  港  回  归  场  面</a:t>
            </a:r>
            <a:endParaRPr lang="zh-CN" altLang="en-US" sz="3200" b="1">
              <a:solidFill>
                <a:srgbClr val="FF33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4593" name="图片 24592" descr="0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646488"/>
            <a:ext cx="4572000" cy="3211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5" name="图片 24594" descr="0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419600" cy="320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7" name="图片 24596" descr="0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0"/>
            <a:ext cx="4572000" cy="3189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99" name="图片 24598" descr="0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624263"/>
            <a:ext cx="4419600" cy="3233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130" name="图片 48129" descr="香港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835" y="908050"/>
            <a:ext cx="6673215" cy="45916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文本框 48130"/>
          <p:cNvSpPr txBox="1"/>
          <p:nvPr/>
        </p:nvSpPr>
        <p:spPr>
          <a:xfrm>
            <a:off x="762000" y="5943600"/>
            <a:ext cx="4343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6699"/>
                </a:solidFill>
                <a:latin typeface="Times New Roman" panose="02020603050405020304" pitchFamily="18" charset="0"/>
              </a:rPr>
              <a:t>香   港   会   展   中   心</a:t>
            </a:r>
            <a:endParaRPr lang="zh-CN" altLang="en-US" sz="2800" b="1">
              <a:solidFill>
                <a:srgbClr val="FF6699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5" name="文本框 49154"/>
          <p:cNvSpPr txBox="1"/>
          <p:nvPr/>
        </p:nvSpPr>
        <p:spPr>
          <a:xfrm>
            <a:off x="838200" y="5867400"/>
            <a:ext cx="6934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1B8D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香  港  维  多  利  亚  港  夜  景</a:t>
            </a:r>
            <a:endParaRPr lang="zh-CN" altLang="en-US" sz="2800" b="1">
              <a:solidFill>
                <a:srgbClr val="1B8D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49156" name="图片 49155" descr="0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850265"/>
            <a:ext cx="7623175" cy="47777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07720" y="2829560"/>
            <a:ext cx="7528560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作为国人，对</a:t>
            </a:r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香港的回归你感触至深的是什么？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6595" y="767715"/>
            <a:ext cx="763968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思考：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3250" name="图片 53249" descr="住港三军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2540" y="3972560"/>
            <a:ext cx="1950085" cy="2001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文本框 53250"/>
          <p:cNvSpPr txBox="1"/>
          <p:nvPr/>
        </p:nvSpPr>
        <p:spPr>
          <a:xfrm flipH="1">
            <a:off x="8251190" y="3582035"/>
            <a:ext cx="613410" cy="270891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CC33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驻 港 三 军</a:t>
            </a:r>
            <a:endParaRPr lang="zh-CN" altLang="en-US" sz="2800" b="1">
              <a:solidFill>
                <a:srgbClr val="33CC33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53256" name="文本框 53255"/>
          <p:cNvSpPr txBox="1"/>
          <p:nvPr/>
        </p:nvSpPr>
        <p:spPr>
          <a:xfrm>
            <a:off x="0" y="0"/>
            <a:ext cx="40322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latin typeface="Arial" panose="020b0604020202020204" pitchFamily="34" charset="0"/>
              </a:rPr>
              <a:t>板书</a:t>
            </a:r>
            <a:r>
              <a:rPr lang="zh-CN" altLang="en-US" sz="4400" b="1">
                <a:solidFill>
                  <a:srgbClr val="CC0000"/>
                </a:solidFill>
                <a:latin typeface="Arial" panose="020b0604020202020204" pitchFamily="34" charset="0"/>
              </a:rPr>
              <a:t>：</a:t>
            </a:r>
            <a:endParaRPr lang="zh-CN" altLang="en-US" sz="4400" b="1">
              <a:solidFill>
                <a:srgbClr val="CC0000"/>
              </a:solidFill>
              <a:latin typeface="Arial" pitchFamily="34" charset="0"/>
            </a:endParaRPr>
          </a:p>
        </p:txBody>
      </p:sp>
      <p:sp>
        <p:nvSpPr>
          <p:cNvPr id="53258" name="文本框 53257"/>
          <p:cNvSpPr txBox="1"/>
          <p:nvPr/>
        </p:nvSpPr>
        <p:spPr>
          <a:xfrm>
            <a:off x="0" y="836613"/>
            <a:ext cx="47879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Arial" panose="020b0604020202020204" pitchFamily="34" charset="0"/>
              </a:rPr>
              <a:t>导语：</a:t>
            </a:r>
            <a:r>
              <a:rPr lang="zh-CN" altLang="en-US" sz="2400" b="1">
                <a:latin typeface="Arial" panose="020b0604020202020204" pitchFamily="34" charset="0"/>
              </a:rPr>
              <a:t>香港末任港督离开香港</a:t>
            </a:r>
            <a:endParaRPr lang="zh-CN" altLang="en-US" sz="2400" b="1">
              <a:latin typeface="Arial" pitchFamily="34" charset="0"/>
            </a:endParaRPr>
          </a:p>
        </p:txBody>
      </p:sp>
      <p:sp>
        <p:nvSpPr>
          <p:cNvPr id="53259" name="文本框 53258"/>
          <p:cNvSpPr txBox="1"/>
          <p:nvPr/>
        </p:nvSpPr>
        <p:spPr>
          <a:xfrm>
            <a:off x="0" y="1412875"/>
            <a:ext cx="377983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Arial" panose="020b0604020202020204" pitchFamily="34" charset="0"/>
              </a:rPr>
              <a:t>主体：</a:t>
            </a:r>
            <a:r>
              <a:rPr lang="en-US" altLang="zh-CN" sz="2400" b="1">
                <a:latin typeface="Arial" panose="020b0604020202020204" pitchFamily="34" charset="0"/>
              </a:rPr>
              <a:t>4</a:t>
            </a:r>
            <a:r>
              <a:rPr lang="zh-CN" altLang="en-US" sz="2400" b="1">
                <a:latin typeface="Arial" panose="020b0604020202020204" pitchFamily="34" charset="0"/>
              </a:rPr>
              <a:t>时</a:t>
            </a:r>
            <a:r>
              <a:rPr lang="en-US" altLang="zh-CN" sz="2400" b="1">
                <a:latin typeface="Arial" panose="020b0604020202020204" pitchFamily="34" charset="0"/>
              </a:rPr>
              <a:t>30</a:t>
            </a:r>
            <a:r>
              <a:rPr lang="zh-CN" altLang="en-US" sz="2400" b="1">
                <a:latin typeface="Arial" panose="020b0604020202020204" pitchFamily="34" charset="0"/>
              </a:rPr>
              <a:t>分：末代港督降旗仪式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53260" name="文本框 53259"/>
          <p:cNvSpPr txBox="1"/>
          <p:nvPr/>
        </p:nvSpPr>
        <p:spPr>
          <a:xfrm>
            <a:off x="971550" y="2205038"/>
            <a:ext cx="331152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6</a:t>
            </a:r>
            <a:r>
              <a:rPr lang="zh-CN" altLang="en-US" sz="2400" b="1">
                <a:latin typeface="Arial" panose="020b0604020202020204" pitchFamily="34" charset="0"/>
              </a:rPr>
              <a:t>时</a:t>
            </a:r>
            <a:r>
              <a:rPr lang="en-US" altLang="zh-CN" sz="2400" b="1">
                <a:latin typeface="Arial" panose="020b0604020202020204" pitchFamily="34" charset="0"/>
              </a:rPr>
              <a:t>15</a:t>
            </a:r>
            <a:r>
              <a:rPr lang="zh-CN" altLang="en-US" sz="2400" b="1">
                <a:latin typeface="Arial" panose="020b0604020202020204" pitchFamily="34" charset="0"/>
              </a:rPr>
              <a:t>分：英国告别仪式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53261" name="文本框 53260"/>
          <p:cNvSpPr txBox="1"/>
          <p:nvPr/>
        </p:nvSpPr>
        <p:spPr>
          <a:xfrm>
            <a:off x="971550" y="2997200"/>
            <a:ext cx="280828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7</a:t>
            </a:r>
            <a:r>
              <a:rPr lang="zh-CN" altLang="en-US" sz="2400" b="1">
                <a:latin typeface="Arial" panose="020b0604020202020204" pitchFamily="34" charset="0"/>
              </a:rPr>
              <a:t>时</a:t>
            </a:r>
            <a:r>
              <a:rPr lang="en-US" altLang="zh-CN" sz="2400" b="1">
                <a:latin typeface="Arial" panose="020b0604020202020204" pitchFamily="34" charset="0"/>
              </a:rPr>
              <a:t>45</a:t>
            </a:r>
            <a:r>
              <a:rPr lang="zh-CN" altLang="en-US" sz="2400" b="1">
                <a:latin typeface="Arial" panose="020b0604020202020204" pitchFamily="34" charset="0"/>
              </a:rPr>
              <a:t>分：英国举行第二次降旗仪式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53262" name="文本框 53261"/>
          <p:cNvSpPr txBox="1"/>
          <p:nvPr/>
        </p:nvSpPr>
        <p:spPr>
          <a:xfrm>
            <a:off x="971550" y="3860800"/>
            <a:ext cx="273526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0</a:t>
            </a:r>
            <a:r>
              <a:rPr lang="zh-CN" altLang="en-US" sz="2400" b="1">
                <a:latin typeface="Arial" panose="020b0604020202020204" pitchFamily="34" charset="0"/>
              </a:rPr>
              <a:t>时左右：香港交接仪式上的易帜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53263" name="文本框 53262"/>
          <p:cNvSpPr txBox="1"/>
          <p:nvPr/>
        </p:nvSpPr>
        <p:spPr>
          <a:xfrm>
            <a:off x="971550" y="4724400"/>
            <a:ext cx="309721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</a:rPr>
              <a:t>0</a:t>
            </a:r>
            <a:r>
              <a:rPr lang="zh-CN" altLang="en-US" sz="2400" b="1">
                <a:latin typeface="Arial" panose="020b0604020202020204" pitchFamily="34" charset="0"/>
              </a:rPr>
              <a:t>时</a:t>
            </a:r>
            <a:r>
              <a:rPr lang="en-US" altLang="zh-CN" sz="2400" b="1">
                <a:latin typeface="Arial" panose="020b0604020202020204" pitchFamily="34" charset="0"/>
              </a:rPr>
              <a:t>40</a:t>
            </a:r>
            <a:r>
              <a:rPr lang="zh-CN" altLang="en-US" sz="2400" b="1">
                <a:latin typeface="Arial" panose="020b0604020202020204" pitchFamily="34" charset="0"/>
              </a:rPr>
              <a:t>分：“不列颠尼亚”号离开香港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53264" name="文本框 53263"/>
          <p:cNvSpPr txBox="1"/>
          <p:nvPr/>
        </p:nvSpPr>
        <p:spPr>
          <a:xfrm>
            <a:off x="0" y="5516563"/>
            <a:ext cx="3816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Arial" panose="020b0604020202020204" pitchFamily="34" charset="0"/>
              </a:rPr>
              <a:t>背景：</a:t>
            </a:r>
            <a:r>
              <a:rPr lang="zh-CN" altLang="en-US" sz="2400" b="1">
                <a:latin typeface="Arial" panose="020b0604020202020204" pitchFamily="34" charset="0"/>
              </a:rPr>
              <a:t>港督府变迁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53265" name="文本框 53264"/>
          <p:cNvSpPr txBox="1"/>
          <p:nvPr/>
        </p:nvSpPr>
        <p:spPr>
          <a:xfrm>
            <a:off x="0" y="6035675"/>
            <a:ext cx="43561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CC0000"/>
                </a:solidFill>
                <a:latin typeface="Arial" panose="020b0604020202020204" pitchFamily="34" charset="0"/>
              </a:rPr>
              <a:t>结尾：</a:t>
            </a:r>
            <a:r>
              <a:rPr lang="zh-CN" altLang="en-US" sz="2400" b="1">
                <a:latin typeface="Arial" panose="020b0604020202020204" pitchFamily="34" charset="0"/>
              </a:rPr>
              <a:t>从海上来，又从海   上去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70" name="图片 32769" descr="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19835"/>
            <a:ext cx="6990080" cy="4601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32770"/>
          <p:cNvSpPr txBox="1"/>
          <p:nvPr/>
        </p:nvSpPr>
        <p:spPr>
          <a:xfrm>
            <a:off x="762000" y="6172200"/>
            <a:ext cx="594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仿宋_GB2312" pitchFamily="49" charset="-122"/>
              </a:rPr>
              <a:t>天安门广场庆祝香港回归</a:t>
            </a:r>
            <a:endParaRPr lang="zh-CN" altLang="en-US" sz="2800" b="1">
              <a:solidFill>
                <a:srgbClr val="FF3300"/>
              </a:solidFill>
              <a:latin typeface="Times New Roman" pitchFamily="18" charset="0"/>
              <a:ea typeface="仿宋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4" name="文本框 25603"/>
          <p:cNvSpPr txBox="1"/>
          <p:nvPr/>
        </p:nvSpPr>
        <p:spPr>
          <a:xfrm>
            <a:off x="1447800" y="3200400"/>
            <a:ext cx="549275" cy="1752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sz="2400">
              <a:latin typeface="Times New Roman" panose="02020603050405020304" pitchFamily="18" charset="0"/>
            </a:endParaRPr>
          </a:p>
        </p:txBody>
      </p:sp>
      <p:sp>
        <p:nvSpPr>
          <p:cNvPr id="25610" name="矩形 25609"/>
          <p:cNvSpPr/>
          <p:nvPr/>
        </p:nvSpPr>
        <p:spPr>
          <a:xfrm>
            <a:off x="1403350" y="3573463"/>
            <a:ext cx="6248400" cy="20859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678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i="1">
                <a:gradFill rotWithShape="0">
                  <a:gsLst>
                    <a:gs pos="0">
                      <a:srgbClr val="FFFF66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谢  谢  </a:t>
            </a:r>
            <a:endParaRPr lang="zh-CN" altLang="en-US" sz="3600" b="1" i="1">
              <a:gradFill rotWithShape="0">
                <a:gsLst>
                  <a:gs pos="0">
                    <a:srgbClr val="FFFF66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5611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426700" y="12623800"/>
            <a:ext cx="317500" cy="393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8103" y="200025"/>
            <a:ext cx="40087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教学目标：</a:t>
            </a:r>
            <a:endParaRPr lang="zh-CN" alt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6240" y="2829560"/>
            <a:ext cx="8542020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、复习新闻的常识；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、分析这篇特写的内容和特点；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、理解香港回归的意义，激发爱国热情。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6" name="图片 8195" descr="香港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179705"/>
            <a:ext cx="4265930" cy="31375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0244" descr="香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555" y="179705"/>
            <a:ext cx="4030980" cy="31375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14337" descr="香港回归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3975" y="3789680"/>
            <a:ext cx="3568700" cy="2386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99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文本框 35841"/>
          <p:cNvSpPr txBox="1"/>
          <p:nvPr/>
        </p:nvSpPr>
        <p:spPr>
          <a:xfrm>
            <a:off x="395288" y="2276475"/>
            <a:ext cx="65532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FF"/>
                </a:solidFill>
                <a:latin typeface="Times New Roman" panose="02020603050405020304" pitchFamily="18" charset="0"/>
              </a:rPr>
              <a:t>作者：周婷    杨兴</a:t>
            </a:r>
            <a:endParaRPr lang="zh-CN" altLang="en-US" sz="3200" b="1">
              <a:solidFill>
                <a:srgbClr val="9900FF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66FF"/>
                </a:solidFill>
                <a:latin typeface="Times New Roman" panose="02020603050405020304" pitchFamily="18" charset="0"/>
              </a:rPr>
              <a:t>体裁：新闻（</a:t>
            </a:r>
            <a:r>
              <a:rPr lang="zh-CN" altLang="en-US" sz="3200" b="1">
                <a:solidFill>
                  <a:srgbClr val="FF00FF"/>
                </a:solidFill>
                <a:latin typeface="Times New Roman" panose="02020603050405020304" pitchFamily="18" charset="0"/>
              </a:rPr>
              <a:t>特写）</a:t>
            </a:r>
            <a:endParaRPr lang="zh-CN" altLang="en-US" sz="3200" b="1">
              <a:solidFill>
                <a:srgbClr val="FF00FF"/>
              </a:solidFill>
              <a:latin typeface="Times New Roman" pitchFamily="18" charset="0"/>
            </a:endParaRPr>
          </a:p>
        </p:txBody>
      </p:sp>
      <p:sp>
        <p:nvSpPr>
          <p:cNvPr id="35846" name="文本框 35845"/>
          <p:cNvSpPr txBox="1"/>
          <p:nvPr/>
        </p:nvSpPr>
        <p:spPr>
          <a:xfrm>
            <a:off x="0" y="4437063"/>
            <a:ext cx="78486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990099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3200">
                <a:solidFill>
                  <a:srgbClr val="990099"/>
                </a:solidFill>
                <a:latin typeface="Times New Roman" panose="02020603050405020304" pitchFamily="18" charset="0"/>
              </a:rPr>
              <a:t>特写</a:t>
            </a:r>
            <a:r>
              <a:rPr lang="zh-CN" altLang="en-US" sz="3200" b="1">
                <a:solidFill>
                  <a:srgbClr val="6600FF"/>
                </a:solidFill>
                <a:latin typeface="Times New Roman" panose="02020603050405020304" pitchFamily="18" charset="0"/>
              </a:rPr>
              <a:t>是新闻的一种。</a:t>
            </a:r>
            <a:endParaRPr lang="zh-CN" altLang="en-US" sz="3200" b="1">
              <a:solidFill>
                <a:srgbClr val="6600FF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6600FF"/>
                </a:solidFill>
                <a:latin typeface="Times New Roman" panose="02020603050405020304" pitchFamily="18" charset="0"/>
              </a:rPr>
              <a:t>       现在我们回忆一下，新闻可分为：</a:t>
            </a:r>
            <a:endParaRPr lang="zh-CN" altLang="en-US" sz="32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5848" name="图片 35847" descr="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7330" y="1073785"/>
            <a:ext cx="3363595" cy="2955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9" name="十字星 35848"/>
          <p:cNvSpPr/>
          <p:nvPr/>
        </p:nvSpPr>
        <p:spPr>
          <a:xfrm>
            <a:off x="179388" y="404813"/>
            <a:ext cx="762000" cy="838200"/>
          </a:xfrm>
          <a:prstGeom prst="star4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1B8DFF"/>
              </a:gs>
            </a:gsLst>
            <a:path path="shape">
              <a:fillToRect l="50000" t="50000" r="50000" b="50000"/>
            </a:path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0" name="矩形 35849"/>
          <p:cNvSpPr/>
          <p:nvPr/>
        </p:nvSpPr>
        <p:spPr>
          <a:xfrm>
            <a:off x="900113" y="260350"/>
            <a:ext cx="3311525" cy="10080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知识积累</a:t>
            </a:r>
            <a:endParaRPr lang="zh-CN" altLang="en-US" sz="3600" b="1">
              <a:ln w="127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3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 shadeToTitle="1">
        <a:gradFill rotWithShape="0">
          <a:gsLst>
            <a:gs pos="0">
              <a:srgbClr val="FFDDFF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9953" name="图片 39952" descr="香港回归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2133600"/>
            <a:ext cx="36576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框 39938"/>
          <p:cNvSpPr txBox="1"/>
          <p:nvPr/>
        </p:nvSpPr>
        <p:spPr>
          <a:xfrm>
            <a:off x="395288" y="1341438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99"/>
                </a:solidFill>
                <a:latin typeface="Times New Roman" panose="02020603050405020304" pitchFamily="18" charset="0"/>
              </a:rPr>
              <a:t>新闻</a:t>
            </a:r>
            <a:endParaRPr lang="zh-CN" altLang="en-US" sz="3200" b="1">
              <a:solidFill>
                <a:srgbClr val="990099"/>
              </a:solidFill>
              <a:latin typeface="Times New Roman" pitchFamily="18" charset="0"/>
            </a:endParaRPr>
          </a:p>
        </p:txBody>
      </p:sp>
      <p:sp>
        <p:nvSpPr>
          <p:cNvPr id="39940" name="左大括号 39939"/>
          <p:cNvSpPr/>
          <p:nvPr/>
        </p:nvSpPr>
        <p:spPr>
          <a:xfrm>
            <a:off x="1454150" y="685800"/>
            <a:ext cx="69850" cy="1951038"/>
          </a:xfrm>
          <a:prstGeom prst="leftBrace">
            <a:avLst>
              <a:gd name="adj1" fmla="val 232765"/>
              <a:gd name="adj2" fmla="val 51565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>
              <a:solidFill>
                <a:srgbClr val="990099"/>
              </a:solidFill>
              <a:latin typeface="Times New Roman" pitchFamily="18" charset="0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1600200" y="381000"/>
            <a:ext cx="3187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FF"/>
                </a:solidFill>
                <a:latin typeface="Times New Roman" panose="02020603050405020304" pitchFamily="18" charset="0"/>
              </a:rPr>
              <a:t>狭义</a:t>
            </a:r>
            <a:r>
              <a:rPr lang="en-US" altLang="zh-CN" sz="2800" b="1">
                <a:solidFill>
                  <a:srgbClr val="6600FF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6600FF"/>
                </a:solidFill>
                <a:latin typeface="Times New Roman" panose="02020603050405020304" pitchFamily="18" charset="0"/>
              </a:rPr>
              <a:t>消息</a:t>
            </a:r>
            <a:endParaRPr lang="zh-CN" altLang="en-US" sz="2800" b="1">
              <a:solidFill>
                <a:srgbClr val="6600FF"/>
              </a:solidFill>
              <a:latin typeface="Times New Roman" pitchFamily="18" charset="0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2843213" y="1125538"/>
            <a:ext cx="10207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FF"/>
                </a:solidFill>
                <a:latin typeface="Times New Roman" panose="02020603050405020304" pitchFamily="18" charset="0"/>
              </a:rPr>
              <a:t>通讯</a:t>
            </a:r>
            <a:endParaRPr lang="zh-CN" altLang="en-US" sz="28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4" name="左大括号 39943"/>
          <p:cNvSpPr/>
          <p:nvPr/>
        </p:nvSpPr>
        <p:spPr>
          <a:xfrm>
            <a:off x="2555875" y="908050"/>
            <a:ext cx="215900" cy="2016125"/>
          </a:xfrm>
          <a:prstGeom prst="leftBrace">
            <a:avLst>
              <a:gd name="adj1" fmla="val 7781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>
              <a:latin typeface="Times New Roman" pitchFamily="18" charset="0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4067175" y="765175"/>
            <a:ext cx="1676400" cy="457200"/>
          </a:xfrm>
          <a:prstGeom prst="rect">
            <a:avLst/>
          </a:prstGeom>
          <a:solidFill>
            <a:srgbClr val="33CC33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FF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FFFF66"/>
                </a:solidFill>
                <a:latin typeface="Times New Roman" panose="02020603050405020304" pitchFamily="18" charset="0"/>
              </a:rPr>
              <a:t>人物通讯</a:t>
            </a:r>
            <a:endParaRPr lang="zh-CN" altLang="en-US" sz="2400" b="1">
              <a:solidFill>
                <a:srgbClr val="FFFF66"/>
              </a:solidFill>
              <a:latin typeface="Times New Roman" pitchFamily="18" charset="0"/>
            </a:endParaRPr>
          </a:p>
        </p:txBody>
      </p:sp>
      <p:sp>
        <p:nvSpPr>
          <p:cNvPr id="39946" name="文本框 39945"/>
          <p:cNvSpPr txBox="1"/>
          <p:nvPr/>
        </p:nvSpPr>
        <p:spPr>
          <a:xfrm>
            <a:off x="5940425" y="765175"/>
            <a:ext cx="1676400" cy="457200"/>
          </a:xfrm>
          <a:prstGeom prst="rect">
            <a:avLst/>
          </a:prstGeom>
          <a:solidFill>
            <a:srgbClr val="33CC33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FF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FFFF66"/>
                </a:solidFill>
                <a:latin typeface="Times New Roman" panose="02020603050405020304" pitchFamily="18" charset="0"/>
              </a:rPr>
              <a:t>事件通讯</a:t>
            </a:r>
            <a:endParaRPr lang="zh-CN" altLang="en-US" sz="2400" b="1">
              <a:solidFill>
                <a:srgbClr val="FFFF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7" name="文本框 39946"/>
          <p:cNvSpPr txBox="1"/>
          <p:nvPr/>
        </p:nvSpPr>
        <p:spPr>
          <a:xfrm>
            <a:off x="4140200" y="1484313"/>
            <a:ext cx="1600200" cy="457200"/>
          </a:xfrm>
          <a:prstGeom prst="rect">
            <a:avLst/>
          </a:prstGeom>
          <a:solidFill>
            <a:srgbClr val="33CC33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FF66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rgbClr val="FFFF66"/>
                </a:solidFill>
                <a:latin typeface="Times New Roman" panose="02020603050405020304" pitchFamily="18" charset="0"/>
              </a:rPr>
              <a:t>工作通讯</a:t>
            </a:r>
            <a:endParaRPr lang="zh-CN" altLang="en-US" sz="2400" b="1">
              <a:solidFill>
                <a:srgbClr val="FFFF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9" name="文本框 39948"/>
          <p:cNvSpPr txBox="1"/>
          <p:nvPr/>
        </p:nvSpPr>
        <p:spPr>
          <a:xfrm>
            <a:off x="5940425" y="1484313"/>
            <a:ext cx="1655763" cy="457200"/>
          </a:xfrm>
          <a:prstGeom prst="rect">
            <a:avLst/>
          </a:prstGeom>
          <a:solidFill>
            <a:srgbClr val="33CC33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FF66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FFFF66"/>
                </a:solidFill>
                <a:latin typeface="Times New Roman" panose="02020603050405020304" pitchFamily="18" charset="0"/>
              </a:rPr>
              <a:t>风貌通讯</a:t>
            </a:r>
            <a:endParaRPr lang="zh-CN" altLang="en-US" sz="2400" b="1">
              <a:solidFill>
                <a:srgbClr val="FFFF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51" name="文本框 39950"/>
          <p:cNvSpPr txBox="1"/>
          <p:nvPr/>
        </p:nvSpPr>
        <p:spPr>
          <a:xfrm>
            <a:off x="323850" y="3141663"/>
            <a:ext cx="4038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新闻最主要的特征是：</a:t>
            </a:r>
            <a:endParaRPr lang="zh-CN" altLang="en-US" sz="3200" b="1">
              <a:solidFill>
                <a:srgbClr val="CC0099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39954" name="文本框 39953"/>
          <p:cNvSpPr txBox="1"/>
          <p:nvPr/>
        </p:nvSpPr>
        <p:spPr>
          <a:xfrm>
            <a:off x="8289925" y="2667000"/>
            <a:ext cx="549275" cy="3886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3399FF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 </a:t>
            </a:r>
            <a:r>
              <a:rPr lang="zh-CN" altLang="en-US" sz="2400" b="1">
                <a:solidFill>
                  <a:srgbClr val="3399FF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香 港 回 归 纪 念 碑</a:t>
            </a:r>
            <a:endParaRPr lang="zh-CN" altLang="en-US" sz="2400" b="1">
              <a:solidFill>
                <a:srgbClr val="3399FF"/>
              </a:solidFill>
              <a:latin typeface="Times New Roman" pitchFamily="18" charset="0"/>
              <a:ea typeface="MingLiU" panose="02020509000000000000" pitchFamily="49" charset="-120"/>
            </a:endParaRPr>
          </a:p>
        </p:txBody>
      </p:sp>
      <p:sp>
        <p:nvSpPr>
          <p:cNvPr id="39956" name="八角星 39955"/>
          <p:cNvSpPr/>
          <p:nvPr/>
        </p:nvSpPr>
        <p:spPr>
          <a:xfrm>
            <a:off x="0" y="3644900"/>
            <a:ext cx="4356100" cy="3213100"/>
          </a:xfrm>
          <a:prstGeom prst="star8">
            <a:avLst>
              <a:gd name="adj" fmla="val 38250"/>
            </a:avLst>
          </a:prstGeom>
          <a:solidFill>
            <a:srgbClr val="3366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57" name="文本框 39956"/>
          <p:cNvSpPr txBox="1"/>
          <p:nvPr/>
        </p:nvSpPr>
        <p:spPr>
          <a:xfrm>
            <a:off x="684530" y="4221480"/>
            <a:ext cx="33235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、真实性；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2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、及时性；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、语言简明扼要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9959" name="文本框 39958"/>
          <p:cNvSpPr txBox="1"/>
          <p:nvPr/>
        </p:nvSpPr>
        <p:spPr>
          <a:xfrm>
            <a:off x="1619250" y="1557338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FF"/>
                </a:solidFill>
                <a:latin typeface="Times New Roman" panose="02020603050405020304" pitchFamily="18" charset="0"/>
              </a:rPr>
              <a:t>广义</a:t>
            </a:r>
            <a:endParaRPr lang="zh-CN" altLang="en-US" sz="28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60" name="左大括号 39959"/>
          <p:cNvSpPr/>
          <p:nvPr/>
        </p:nvSpPr>
        <p:spPr>
          <a:xfrm>
            <a:off x="3779838" y="1052513"/>
            <a:ext cx="228600" cy="762000"/>
          </a:xfrm>
          <a:prstGeom prst="leftBrace">
            <a:avLst>
              <a:gd name="adj1" fmla="val 2777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>
              <a:latin typeface="Times New Roman" panose="02020603050405020304" pitchFamily="18" charset="0"/>
            </a:endParaRPr>
          </a:p>
        </p:txBody>
      </p:sp>
      <p:sp>
        <p:nvSpPr>
          <p:cNvPr id="39961" name="文本框 39960"/>
          <p:cNvSpPr txBox="1"/>
          <p:nvPr/>
        </p:nvSpPr>
        <p:spPr>
          <a:xfrm>
            <a:off x="2843213" y="1989138"/>
            <a:ext cx="9366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FF"/>
                </a:solidFill>
                <a:latin typeface="Times New Roman" panose="02020603050405020304" pitchFamily="18" charset="0"/>
              </a:rPr>
              <a:t>消息</a:t>
            </a:r>
            <a:endParaRPr lang="zh-CN" altLang="en-US" sz="28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62" name="文本框 39961"/>
          <p:cNvSpPr txBox="1"/>
          <p:nvPr/>
        </p:nvSpPr>
        <p:spPr>
          <a:xfrm>
            <a:off x="2843213" y="2636838"/>
            <a:ext cx="18716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FF"/>
                </a:solidFill>
                <a:latin typeface="Times New Roman" panose="02020603050405020304" pitchFamily="18" charset="0"/>
              </a:rPr>
              <a:t>报告文学</a:t>
            </a:r>
            <a:endParaRPr lang="zh-CN" altLang="en-US" sz="28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9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3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2000"/>
                                        <p:tgtEl>
                                          <p:spTgt spid="39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9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0"/>
      <p:bldP spid="39942" grpId="0"/>
      <p:bldP spid="39943" grpId="0"/>
      <p:bldP spid="39944" grpId="0"/>
      <p:bldP spid="39945" grpId="0"/>
      <p:bldP spid="39946" grpId="0"/>
      <p:bldP spid="39947" grpId="0"/>
      <p:bldP spid="39949" grpId="0"/>
      <p:bldP spid="39951" grpId="0"/>
      <p:bldP spid="39954" grpId="0"/>
      <p:bldP spid="39957" grpId="0"/>
      <p:bldP spid="399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CCFF"/>
            </a:gs>
            <a:gs pos="50000">
              <a:schemeClr val="bg1"/>
            </a:gs>
            <a:gs pos="100000">
              <a:srgbClr val="FF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9" name="文本框 2058"/>
          <p:cNvSpPr txBox="1"/>
          <p:nvPr/>
        </p:nvSpPr>
        <p:spPr>
          <a:xfrm>
            <a:off x="250825" y="4292600"/>
            <a:ext cx="412813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99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r>
              <a:rPr lang="zh-CN" altLang="en-US" sz="3200" b="1">
                <a:solidFill>
                  <a:srgbClr val="99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3200" b="1">
                <a:solidFill>
                  <a:srgbClr val="99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新闻的标题有什么特点呢？ </a:t>
            </a:r>
            <a:endParaRPr lang="zh-CN" altLang="en-US" sz="3200" b="1">
              <a:solidFill>
                <a:srgbClr val="9900FF"/>
              </a:solidFill>
              <a:latin typeface="Times New Roman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除了</a:t>
            </a:r>
            <a:r>
              <a:rPr lang="zh-CN" altLang="en-US" sz="2800" b="1">
                <a:solidFill>
                  <a:srgbClr val="6E1208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主标</a:t>
            </a:r>
            <a:r>
              <a:rPr lang="zh-CN" altLang="en-US" sz="3200" b="1">
                <a:solidFill>
                  <a:srgbClr val="99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还有哪些？</a:t>
            </a:r>
            <a:endParaRPr lang="zh-CN" altLang="en-US" sz="3200" b="1">
              <a:solidFill>
                <a:srgbClr val="99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061" name="文本框 2060"/>
          <p:cNvSpPr txBox="1"/>
          <p:nvPr/>
        </p:nvSpPr>
        <p:spPr>
          <a:xfrm>
            <a:off x="1116013" y="6092825"/>
            <a:ext cx="2362200" cy="519113"/>
          </a:xfrm>
          <a:prstGeom prst="rect">
            <a:avLst/>
          </a:prstGeom>
          <a:solidFill>
            <a:srgbClr val="FFFF66"/>
          </a:solidFill>
          <a:ln w="9525">
            <a:noFill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6E1208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  </a:t>
            </a:r>
            <a:r>
              <a:rPr lang="zh-CN" altLang="en-US" sz="2800" b="1">
                <a:solidFill>
                  <a:srgbClr val="6E1208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引标和副标</a:t>
            </a:r>
            <a:endParaRPr lang="zh-CN" altLang="en-US" sz="2800" b="1">
              <a:solidFill>
                <a:srgbClr val="6E1208"/>
              </a:solidFill>
              <a:latin typeface="Times New Roman" pitchFamily="18" charset="0"/>
              <a:ea typeface="MingLiU" panose="02020509000000000000" pitchFamily="49" charset="-120"/>
            </a:endParaRPr>
          </a:p>
        </p:txBody>
      </p:sp>
      <p:sp>
        <p:nvSpPr>
          <p:cNvPr id="2062" name="文本框 2061"/>
          <p:cNvSpPr txBox="1"/>
          <p:nvPr/>
        </p:nvSpPr>
        <p:spPr>
          <a:xfrm>
            <a:off x="0" y="1989138"/>
            <a:ext cx="8077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99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</a:t>
            </a:r>
            <a:r>
              <a:rPr lang="en-US" altLang="zh-CN" sz="3200" b="1">
                <a:solidFill>
                  <a:srgbClr val="99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b="1">
                <a:solidFill>
                  <a:srgbClr val="99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en-US" sz="3200" b="1">
                <a:solidFill>
                  <a:srgbClr val="99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新闻正文一般分为哪几个部分？</a:t>
            </a:r>
            <a:endParaRPr lang="zh-CN" altLang="en-US" sz="3200" b="1">
              <a:solidFill>
                <a:srgbClr val="99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064" name="文本框 2063"/>
          <p:cNvSpPr txBox="1"/>
          <p:nvPr/>
        </p:nvSpPr>
        <p:spPr>
          <a:xfrm>
            <a:off x="468313" y="2636838"/>
            <a:ext cx="5257800" cy="519112"/>
          </a:xfrm>
          <a:prstGeom prst="rect">
            <a:avLst/>
          </a:prstGeom>
          <a:solidFill>
            <a:srgbClr val="FFFF66"/>
          </a:solidFill>
          <a:ln w="9525">
            <a:noFill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E1208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标题、导语、主体、背景和结语</a:t>
            </a:r>
            <a:endParaRPr lang="zh-CN" altLang="en-US" sz="2800" b="1">
              <a:solidFill>
                <a:srgbClr val="6E1208"/>
              </a:solidFill>
              <a:latin typeface="Times New Roman" panose="02020603050405020304" pitchFamily="18" charset="0"/>
              <a:ea typeface="MingLiU" panose="02020509000000000000" pitchFamily="49" charset="-120"/>
            </a:endParaRPr>
          </a:p>
        </p:txBody>
      </p:sp>
      <p:sp>
        <p:nvSpPr>
          <p:cNvPr id="2065" name="文本框 2064"/>
          <p:cNvSpPr txBox="1"/>
          <p:nvPr/>
        </p:nvSpPr>
        <p:spPr>
          <a:xfrm>
            <a:off x="-180975" y="2997200"/>
            <a:ext cx="586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99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en-US" altLang="zh-CN" sz="3200" b="1">
                <a:solidFill>
                  <a:srgbClr val="99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b="1">
                <a:solidFill>
                  <a:srgbClr val="99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、哪几部分是缺一不可的</a:t>
            </a:r>
            <a:endParaRPr lang="zh-CN" altLang="en-US" sz="3200" b="1">
              <a:solidFill>
                <a:srgbClr val="99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67" name="矩形 2066"/>
          <p:cNvSpPr/>
          <p:nvPr/>
        </p:nvSpPr>
        <p:spPr>
          <a:xfrm>
            <a:off x="611188" y="3789363"/>
            <a:ext cx="3028950" cy="519112"/>
          </a:xfrm>
          <a:prstGeom prst="rect">
            <a:avLst/>
          </a:prstGeom>
          <a:solidFill>
            <a:srgbClr val="FFFF66"/>
          </a:solidFill>
          <a:ln w="9525">
            <a:noFill/>
          </a:ln>
          <a:effectLst>
            <a:outerShdw dist="107763" dir="2699999" algn="ctr" rotWithShape="0">
              <a:schemeClr val="bg2"/>
            </a:outerShdw>
          </a:effectLst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6E1208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标题、导语、主体</a:t>
            </a:r>
            <a:endParaRPr lang="zh-CN" altLang="en-US" sz="2800" b="1">
              <a:solidFill>
                <a:srgbClr val="6E1208"/>
              </a:solidFill>
              <a:latin typeface="Times New Roman" panose="02020603050405020304" pitchFamily="18" charset="0"/>
              <a:ea typeface="MingLiU" panose="02020509000000000000" pitchFamily="49" charset="-120"/>
            </a:endParaRPr>
          </a:p>
        </p:txBody>
      </p:sp>
      <p:sp>
        <p:nvSpPr>
          <p:cNvPr id="2078" name="文本框 2077"/>
          <p:cNvSpPr txBox="1"/>
          <p:nvPr/>
        </p:nvSpPr>
        <p:spPr>
          <a:xfrm>
            <a:off x="250825" y="188913"/>
            <a:ext cx="61928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66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6600FF"/>
                </a:solidFill>
                <a:latin typeface="Times New Roman" panose="02020603050405020304" pitchFamily="18" charset="0"/>
              </a:rPr>
              <a:t>、新闻的六要素</a:t>
            </a:r>
            <a:endParaRPr lang="zh-CN" altLang="en-US" sz="28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79" name="文本框 2078"/>
          <p:cNvSpPr txBox="1"/>
          <p:nvPr/>
        </p:nvSpPr>
        <p:spPr>
          <a:xfrm>
            <a:off x="250825" y="908050"/>
            <a:ext cx="86785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时间（</a:t>
            </a:r>
            <a:r>
              <a:rPr lang="en-US" altLang="zh-CN" sz="3200" b="1">
                <a:solidFill>
                  <a:srgbClr val="FF0066"/>
                </a:solidFill>
                <a:latin typeface="Times New Roman" panose="02020603050405020304" pitchFamily="18" charset="0"/>
              </a:rPr>
              <a:t>when)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  地点</a:t>
            </a:r>
            <a:r>
              <a:rPr lang="en-US" altLang="zh-CN" sz="3200" b="1">
                <a:solidFill>
                  <a:srgbClr val="FF0066"/>
                </a:solidFill>
                <a:latin typeface="Times New Roman" panose="02020603050405020304" pitchFamily="18" charset="0"/>
              </a:rPr>
              <a:t>(where)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  人物</a:t>
            </a:r>
            <a:r>
              <a:rPr lang="en-US" altLang="zh-CN" sz="3200" b="1">
                <a:solidFill>
                  <a:srgbClr val="FF0066"/>
                </a:solidFill>
                <a:latin typeface="Times New Roman" panose="02020603050405020304" pitchFamily="18" charset="0"/>
              </a:rPr>
              <a:t>(who)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   起因</a:t>
            </a:r>
            <a:r>
              <a:rPr lang="en-US" altLang="zh-CN" sz="3200" b="1">
                <a:solidFill>
                  <a:srgbClr val="FF0066"/>
                </a:solidFill>
                <a:latin typeface="Times New Roman" panose="02020603050405020304" pitchFamily="18" charset="0"/>
              </a:rPr>
              <a:t>(why)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   事件怎样</a:t>
            </a:r>
            <a:r>
              <a:rPr lang="en-US" altLang="zh-CN" sz="3200" b="1">
                <a:solidFill>
                  <a:srgbClr val="FF0066"/>
                </a:solidFill>
                <a:latin typeface="Times New Roman" panose="02020603050405020304" pitchFamily="18" charset="0"/>
              </a:rPr>
              <a:t>(how)-----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五个</a:t>
            </a:r>
            <a:r>
              <a:rPr lang="en-US" altLang="zh-CN" sz="3200" b="1">
                <a:solidFill>
                  <a:srgbClr val="FF0066"/>
                </a:solidFill>
                <a:latin typeface="Times New Roman" panose="02020603050405020304" pitchFamily="18" charset="0"/>
              </a:rPr>
              <a:t>“w”</a:t>
            </a:r>
            <a:endParaRPr lang="en-US" altLang="zh-CN" sz="32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80" name="图片 2079" descr="0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7655" y="4161790"/>
            <a:ext cx="3776345" cy="2696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61" grpId="0"/>
      <p:bldP spid="2062" grpId="0"/>
      <p:bldP spid="2064" grpId="0"/>
      <p:bldP spid="2065" grpId="0"/>
      <p:bldP spid="20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7" name="文本占位符 57346"/>
          <p:cNvSpPr>
            <a:spLocks noGrp="1" noRot="1"/>
          </p:cNvSpPr>
          <p:nvPr>
            <p:ph type="body" idx="1"/>
          </p:nvPr>
        </p:nvSpPr>
        <p:spPr>
          <a:xfrm>
            <a:off x="892175" y="333375"/>
            <a:ext cx="7947025" cy="6191250"/>
          </a:xfrm>
        </p:spPr>
        <p:txBody>
          <a:bodyPr/>
          <a:lstStyle/>
          <a:p>
            <a:r>
              <a:rPr lang="en-US" altLang="zh-CN"/>
              <a:t>  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定义：</a:t>
            </a:r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en-US" altLang="zh-CN"/>
              <a:t>    </a:t>
            </a:r>
            <a:r>
              <a:rPr lang="zh-CN" altLang="en-US" sz="4000" b="1">
                <a:solidFill>
                  <a:srgbClr val="3333CC"/>
                </a:solidFill>
              </a:rPr>
              <a:t>消息是以简要的文字迅速报道新闻事实的一种体裁，也是最广泛，最经常采用的新闻体裁。虽然消息通常由五个部分构成，即标题、导语、正文、背景、结语。后两者可以隐含在主题里或者忽略不写。</a:t>
            </a:r>
            <a:endParaRPr lang="zh-CN" altLang="en-US" sz="4000" b="1">
              <a:solidFill>
                <a:srgbClr val="3333C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3405" y="5149850"/>
            <a:ext cx="387223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倒金字塔</a:t>
            </a:r>
            <a:endParaRPr lang="zh-CN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文本占位符 62465"/>
          <p:cNvSpPr>
            <a:spLocks noGrp="1" noRot="1"/>
          </p:cNvSpPr>
          <p:nvPr>
            <p:ph type="body" idx="1"/>
          </p:nvPr>
        </p:nvSpPr>
        <p:spPr>
          <a:xfrm>
            <a:off x="-323850" y="1052513"/>
            <a:ext cx="1331913" cy="5805487"/>
          </a:xfrm>
        </p:spPr>
        <p:txBody>
          <a:bodyPr/>
          <a:lstStyle/>
          <a:p>
            <a:pPr>
              <a:buNone/>
            </a:pPr>
            <a:r>
              <a:rPr lang="en-US" altLang="zh-CN" sz="4800" b="1">
                <a:solidFill>
                  <a:schemeClr val="folHlink"/>
                </a:solidFill>
                <a:ea typeface="隶书" panose="02010509060101010101" pitchFamily="49" charset="-122"/>
              </a:rPr>
              <a:t>  </a:t>
            </a:r>
            <a:r>
              <a:rPr lang="zh-CN" altLang="en-US" sz="4800" b="1">
                <a:solidFill>
                  <a:schemeClr val="folHlink"/>
                </a:solidFill>
                <a:ea typeface="隶书" panose="02010509060101010101" pitchFamily="49" charset="-122"/>
              </a:rPr>
              <a:t>新</a:t>
            </a:r>
            <a:endParaRPr lang="zh-CN" altLang="en-US" sz="4800" b="1">
              <a:solidFill>
                <a:schemeClr val="folHlink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sz="4800" b="1">
                <a:solidFill>
                  <a:schemeClr val="folHlink"/>
                </a:solidFill>
                <a:ea typeface="隶书" panose="02010509060101010101" pitchFamily="49" charset="-122"/>
              </a:rPr>
              <a:t>  闻</a:t>
            </a:r>
            <a:endParaRPr lang="zh-CN" altLang="en-US" sz="4800" b="1">
              <a:solidFill>
                <a:schemeClr val="folHlink"/>
              </a:solidFill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800" b="1">
                <a:solidFill>
                  <a:schemeClr val="folHlink"/>
                </a:solidFill>
                <a:ea typeface="隶书" panose="02010509060101010101" pitchFamily="49" charset="-122"/>
              </a:rPr>
              <a:t>  的</a:t>
            </a:r>
            <a:endParaRPr lang="zh-CN" altLang="en-US" sz="4800" b="1">
              <a:solidFill>
                <a:schemeClr val="folHlink"/>
              </a:solidFill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800" b="1">
                <a:solidFill>
                  <a:schemeClr val="folHlink"/>
                </a:solidFill>
                <a:ea typeface="隶书" panose="02010509060101010101" pitchFamily="49" charset="-122"/>
              </a:rPr>
              <a:t>  结</a:t>
            </a:r>
            <a:endParaRPr lang="zh-CN" altLang="en-US" sz="4800" b="1">
              <a:solidFill>
                <a:schemeClr val="folHlink"/>
              </a:solidFill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sz="4800" b="1">
                <a:solidFill>
                  <a:schemeClr val="folHlink"/>
                </a:solidFill>
                <a:ea typeface="隶书" panose="02010509060101010101" pitchFamily="49" charset="-122"/>
              </a:rPr>
              <a:t>  构</a:t>
            </a:r>
            <a:endParaRPr lang="zh-CN" altLang="en-US" sz="4800" b="1">
              <a:solidFill>
                <a:schemeClr val="folHlink"/>
              </a:solidFill>
              <a:ea typeface="隶书" panose="02010509060101010101" pitchFamily="49" charset="-122"/>
            </a:endParaRPr>
          </a:p>
        </p:txBody>
      </p:sp>
      <p:sp>
        <p:nvSpPr>
          <p:cNvPr id="62467" name="左大括号 62466"/>
          <p:cNvSpPr/>
          <p:nvPr/>
        </p:nvSpPr>
        <p:spPr>
          <a:xfrm>
            <a:off x="827088" y="1412875"/>
            <a:ext cx="360362" cy="3744913"/>
          </a:xfrm>
          <a:prstGeom prst="leftBrace">
            <a:avLst>
              <a:gd name="adj1" fmla="val 86600"/>
              <a:gd name="adj2" fmla="val 50000"/>
            </a:avLst>
          </a:prstGeom>
          <a:noFill/>
          <a:ln w="571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68" name="文本框 62467"/>
          <p:cNvSpPr txBox="1"/>
          <p:nvPr/>
        </p:nvSpPr>
        <p:spPr>
          <a:xfrm>
            <a:off x="1116013" y="1125538"/>
            <a:ext cx="7826375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latin typeface="Arial Black" panose="020b0a04020102020204" pitchFamily="34" charset="0"/>
                <a:ea typeface="隶书" panose="02010509060101010101" pitchFamily="49" charset="-122"/>
              </a:rPr>
              <a:t>标题：全文的</a:t>
            </a:r>
            <a:r>
              <a:rPr lang="zh-CN" altLang="en-US" sz="4000" b="1">
                <a:latin typeface="Arial Black" panose="020b0a04020102020204" pitchFamily="34" charset="0"/>
              </a:rPr>
              <a:t>“</a:t>
            </a:r>
            <a:r>
              <a:rPr lang="zh-CN" altLang="en-US" sz="4000" b="1">
                <a:latin typeface="Arial Black" panose="020b0a04020102020204" pitchFamily="34" charset="0"/>
                <a:ea typeface="隶书" panose="02010509060101010101" pitchFamily="49" charset="-122"/>
              </a:rPr>
              <a:t>眼睛”，可以只有一</a:t>
            </a:r>
            <a:endParaRPr lang="zh-CN" altLang="en-US" sz="4000" b="1">
              <a:latin typeface="Arial Black" panose="020b0a04020102020204" pitchFamily="34" charset="0"/>
              <a:ea typeface="隶书" pitchFamily="49" charset="-122"/>
            </a:endParaRPr>
          </a:p>
          <a:p>
            <a:r>
              <a:rPr lang="zh-CN" altLang="en-US" sz="4000" b="1">
                <a:latin typeface="Arial Black" panose="020b0a04020102020204" pitchFamily="34" charset="0"/>
                <a:ea typeface="隶书" panose="02010509060101010101" pitchFamily="49" charset="-122"/>
              </a:rPr>
              <a:t>      个大标题，也可以有副标题。</a:t>
            </a:r>
            <a:endParaRPr lang="zh-CN" altLang="en-US" sz="4000" b="1">
              <a:latin typeface="Arial Black" panose="020b0a04020102020204" pitchFamily="34" charset="0"/>
              <a:ea typeface="隶书" panose="02010509060101010101" pitchFamily="49" charset="-122"/>
            </a:endParaRPr>
          </a:p>
        </p:txBody>
      </p:sp>
      <p:sp>
        <p:nvSpPr>
          <p:cNvPr id="62469" name="文本框 62468"/>
          <p:cNvSpPr txBox="1"/>
          <p:nvPr/>
        </p:nvSpPr>
        <p:spPr>
          <a:xfrm>
            <a:off x="1042988" y="2997200"/>
            <a:ext cx="83375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latin typeface="Arial Black" panose="020b0a04020102020204" pitchFamily="34" charset="0"/>
                <a:ea typeface="隶书" panose="02010509060101010101" pitchFamily="49" charset="-122"/>
              </a:rPr>
              <a:t>导语：一般是开头第一句或第一段。</a:t>
            </a:r>
            <a:endParaRPr lang="zh-CN" altLang="en-US" sz="4000" b="1">
              <a:latin typeface="Arial Black" panose="020b0a04020102020204" pitchFamily="34" charset="0"/>
              <a:ea typeface="隶书" panose="02010509060101010101" pitchFamily="49" charset="-122"/>
            </a:endParaRPr>
          </a:p>
          <a:p>
            <a:r>
              <a:rPr lang="zh-CN" altLang="en-US" sz="4000" b="1">
                <a:latin typeface="Arial Black" panose="020b0a04020102020204" pitchFamily="34" charset="0"/>
                <a:ea typeface="隶书" panose="02010509060101010101" pitchFamily="49" charset="-122"/>
              </a:rPr>
              <a:t>        是对事件或事件中心的概括。</a:t>
            </a:r>
            <a:endParaRPr lang="zh-CN" altLang="en-US" sz="4000" b="1">
              <a:latin typeface="Arial Black" panose="020b0a04020102020204" pitchFamily="34" charset="0"/>
              <a:ea typeface="隶书" panose="02010509060101010101" pitchFamily="49" charset="-122"/>
            </a:endParaRPr>
          </a:p>
        </p:txBody>
      </p:sp>
      <p:sp>
        <p:nvSpPr>
          <p:cNvPr id="62470" name="文本框 62469"/>
          <p:cNvSpPr txBox="1"/>
          <p:nvPr/>
        </p:nvSpPr>
        <p:spPr>
          <a:xfrm>
            <a:off x="1116013" y="4581525"/>
            <a:ext cx="7827962" cy="1920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latin typeface="Arial Black" panose="020b0a04020102020204" pitchFamily="34" charset="0"/>
                <a:ea typeface="隶书" panose="02010509060101010101" pitchFamily="49" charset="-122"/>
              </a:rPr>
              <a:t>主体：正文部分，是导语内容的具</a:t>
            </a:r>
            <a:endParaRPr lang="zh-CN" altLang="en-US" sz="4000" b="1">
              <a:latin typeface="Arial Black" panose="020b0a04020102020204" pitchFamily="34" charset="0"/>
              <a:ea typeface="隶书" panose="02010509060101010101" pitchFamily="49" charset="-122"/>
            </a:endParaRPr>
          </a:p>
          <a:p>
            <a:r>
              <a:rPr lang="zh-CN" altLang="en-US" sz="4000" b="1">
                <a:latin typeface="Arial Black" panose="020b0a04020102020204" pitchFamily="34" charset="0"/>
                <a:ea typeface="隶书" panose="02010509060101010101" pitchFamily="49" charset="-122"/>
              </a:rPr>
              <a:t>      体化。阐述生动、具体的新闻</a:t>
            </a:r>
            <a:endParaRPr lang="zh-CN" altLang="en-US" sz="4000" b="1">
              <a:latin typeface="Arial Black" panose="020b0a04020102020204" pitchFamily="34" charset="0"/>
              <a:ea typeface="隶书" panose="02010509060101010101" pitchFamily="49" charset="-122"/>
            </a:endParaRPr>
          </a:p>
          <a:p>
            <a:r>
              <a:rPr lang="zh-CN" altLang="en-US" sz="4000" b="1">
                <a:latin typeface="Arial Black" panose="020b0a04020102020204" pitchFamily="34" charset="0"/>
                <a:ea typeface="隶书" panose="02010509060101010101" pitchFamily="49" charset="-122"/>
              </a:rPr>
              <a:t>      事实。</a:t>
            </a:r>
            <a:endParaRPr lang="zh-CN" altLang="en-US" sz="4000" b="1">
              <a:latin typeface="Arial Black" panose="020b0a040201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uiExpand="1" build="p"/>
      <p:bldP spid="62468" grpId="0"/>
      <p:bldP spid="62469" grpId="0"/>
      <p:bldP spid="62470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CDESIGNK</Template>
  <Company>Microsoft</Company>
  <PresentationFormat>On-screen Show (4:3)</PresentationFormat>
  <Paragraphs>104</Paragraphs>
  <Slides>29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3">
      <vt:lpstr>Arial</vt:lpstr>
      <vt:lpstr>宋体</vt:lpstr>
      <vt:lpstr>Times New Roman</vt:lpstr>
      <vt:lpstr>Wingdings</vt:lpstr>
      <vt:lpstr>华文彩云</vt:lpstr>
      <vt:lpstr>华文新魏</vt:lpstr>
      <vt:lpstr>华文行楷</vt:lpstr>
      <vt:lpstr>MingLiU</vt:lpstr>
      <vt:lpstr>隶书</vt:lpstr>
      <vt:lpstr>Arial Black</vt:lpstr>
      <vt:lpstr>黑体</vt:lpstr>
      <vt:lpstr>华文细黑</vt:lpstr>
      <vt:lpstr>仿宋_GB2312</vt:lpstr>
      <vt:lpstr>古瓶荷花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Billgates</dc:creator>
  <cp:lastModifiedBy>劉曉麗</cp:lastModifiedBy>
  <cp:revision>58</cp:revision>
  <dcterms:created xsi:type="dcterms:W3CDTF">2004-08-17T15:53:18Z</dcterms:created>
  <dcterms:modified xsi:type="dcterms:W3CDTF">2020-08-24T07:22:11Z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