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8" r:id="rId3"/>
    <p:sldId id="293" r:id="rId4"/>
    <p:sldId id="260" r:id="rId5"/>
    <p:sldId id="261" r:id="rId6"/>
    <p:sldId id="267" r:id="rId7"/>
    <p:sldId id="484" r:id="rId8"/>
    <p:sldId id="445" r:id="rId9"/>
    <p:sldId id="289" r:id="rId10"/>
    <p:sldId id="299" r:id="rId11"/>
    <p:sldId id="300" r:id="rId12"/>
    <p:sldId id="468" r:id="rId13"/>
    <p:sldId id="516" r:id="rId14"/>
    <p:sldId id="469" r:id="rId15"/>
    <p:sldId id="448" r:id="rId16"/>
    <p:sldId id="471" r:id="rId17"/>
    <p:sldId id="305" r:id="rId18"/>
    <p:sldId id="306" r:id="rId19"/>
    <p:sldId id="517" r:id="rId20"/>
    <p:sldId id="518" r:id="rId21"/>
    <p:sldId id="519" r:id="rId22"/>
    <p:sldId id="520" r:id="rId23"/>
    <p:sldId id="521" r:id="rId24"/>
    <p:sldId id="522" r:id="rId25"/>
    <p:sldId id="523" r:id="rId26"/>
    <p:sldId id="524" r:id="rId27"/>
    <p:sldId id="525" r:id="rId28"/>
    <p:sldId id="526" r:id="rId29"/>
    <p:sldId id="527" r:id="rId30"/>
    <p:sldId id="528" r:id="rId31"/>
    <p:sldId id="529" r:id="rId32"/>
    <p:sldId id="530" r:id="rId33"/>
    <p:sldId id="531" r:id="rId34"/>
    <p:sldId id="532" r:id="rId35"/>
    <p:sldId id="533" r:id="rId36"/>
    <p:sldId id="534" r:id="rId37"/>
    <p:sldId id="535" r:id="rId38"/>
    <p:sldId id="536" r:id="rId39"/>
    <p:sldId id="312" r:id="rId40"/>
    <p:sldId id="317" r:id="rId41"/>
    <p:sldId id="319" r:id="rId42"/>
    <p:sldId id="436" r:id="rId43"/>
    <p:sldId id="537" r:id="rId44"/>
    <p:sldId id="483" r:id="rId45"/>
    <p:sldId id="538" r:id="rId46"/>
    <p:sldId id="539" r:id="rId47"/>
    <p:sldId id="540" r:id="rId48"/>
    <p:sldId id="541" r:id="rId49"/>
    <p:sldId id="542" r:id="rId50"/>
    <p:sldId id="543" r:id="rId51"/>
    <p:sldId id="467" r:id="rId52"/>
    <p:sldId id="515" r:id="rId53"/>
    <p:sldId id="265" r:id="rId54"/>
  </p:sldIdLst>
  <p:sldSz cx="12192000" cy="6858000"/>
  <p:notesSz cx="7103745" cy="10234295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8" autoAdjust="0"/>
    <p:restoredTop sz="95298"/>
  </p:normalViewPr>
  <p:slideViewPr>
    <p:cSldViewPr snapToGrid="0">
      <p:cViewPr varScale="1">
        <p:scale>
          <a:sx n="71" d="100"/>
          <a:sy n="71" d="100"/>
        </p:scale>
        <p:origin x="184" y="9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tags" Target="tags/tag1.xml" /><Relationship Id="rId56" Type="http://schemas.openxmlformats.org/officeDocument/2006/relationships/presProps" Target="presProps.xml" /><Relationship Id="rId57" Type="http://schemas.openxmlformats.org/officeDocument/2006/relationships/viewProps" Target="viewProps.xml" /><Relationship Id="rId58" Type="http://schemas.openxmlformats.org/officeDocument/2006/relationships/theme" Target="theme/theme1.xml" /><Relationship Id="rId59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52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675620" y="0"/>
            <a:ext cx="1516380" cy="617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1.png" /><Relationship Id="rId4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98764" y="1864426"/>
            <a:ext cx="6863937" cy="2850078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50900" y="2346960"/>
            <a:ext cx="503174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部编版高中语文必修上册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第三单元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596659" y="3015178"/>
            <a:ext cx="5399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   归园田居（其一）</a:t>
            </a:r>
            <a:endParaRPr lang="en-US" altLang="zh-CN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3455" y="3599953"/>
            <a:ext cx="6376588" cy="417830"/>
            <a:chOff x="2055" y="8307"/>
            <a:chExt cx="7215" cy="658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055" y="8307"/>
              <a:ext cx="721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直角三角形 2"/>
            <p:cNvSpPr/>
            <p:nvPr/>
          </p:nvSpPr>
          <p:spPr>
            <a:xfrm flipV="1">
              <a:off x="2055" y="8451"/>
              <a:ext cx="514" cy="51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035463" y="1582961"/>
            <a:ext cx="687746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预习检查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）鸟       守拙（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zhuō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荫（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yìn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   暧暧（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ài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    樊（</a:t>
            </a:r>
            <a:r>
              <a:rPr lang="en-US" altLang="zh-CN"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fán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751" y="1181455"/>
            <a:ext cx="3250534" cy="39050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60948" y="535313"/>
            <a:ext cx="3748005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预习检查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解释词语，明确诗意。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①适俗：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②韵：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③尘网：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④三十年：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⑤羁鸟：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⑥池鱼：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⑦野：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489963" y="1643309"/>
            <a:ext cx="8505808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适应世俗。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气质，情致。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指世俗的种种束缚。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有人认为是“十三年”之误（陶渊明做官十三年）。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笼中之鸟。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池塘之鱼。鸟恋旧林、鱼思故渊，借喻自己怀恋旧居。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一作“亩”。际：间。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60948" y="535313"/>
            <a:ext cx="3773057" cy="501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预习检查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解释词语，明确诗意。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⑧守拙：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⑨方宅：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⑩暧暧：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⑪依依：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⑫户庭：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⑬虚室：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⑭樊笼：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54061" y="1643308"/>
            <a:ext cx="8621399" cy="391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意思是不随波逐流，固守节操。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宅子四周。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迷蒙隐约的样子。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隐约的样子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门庭庭院。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静室。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关鸟兽的笼子。这里指束缚本性的俗世。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295411" y="365513"/>
            <a:ext cx="11601177" cy="6121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预习检查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译文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从小没有投合世俗的气质，性格本来爱好山野。错误地陷落在人世的罗网中，一去就是三十年。关在笼中的鸟儿依恋居住过的树林，养在池中的鱼儿思念生活过的深潭。到南边的原野里去开荒，依着愚拙的心性回家耕种田园。住宅四周有十多亩地，茅草房子有八、九间。 </a:t>
            </a:r>
            <a:endParaRPr lang="zh-CN" altLang="en-US" sz="24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榆树、柳树遮掩着后檐，桃树、李树罗列在堂前。远远的住人村落依稀可见，树落上的炊烟随风轻柔地飘扬。狗在深巷里叫，鸡在桑树顶鸣。门庭里没有世俗琐杂的事情烦扰，空房中有的是空闲的时间。长久地困在笼子里面，现在总算又能够返回到大自然了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702784" y="503299"/>
            <a:ext cx="9108205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（二）朗读感知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．边诵边读，用“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/”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划分朗读节奏；用“</a:t>
            </a:r>
            <a:r>
              <a:rPr lang="zh-CN" altLang="en-US" sz="2400" u="sng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”标出这首诗的韵脚，并说说这首诗的押韵特点。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少无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俗韵，性本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丘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。误落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尘网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中，一去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三十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羁鸟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恋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旧林，池鱼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。开荒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南野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际，守拙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园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方宅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十余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亩，草屋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八九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。榆柳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荫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，桃李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堂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暧暧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远人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村，依依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墟里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烟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。狗吠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深巷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中，鸡鸣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桑树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颠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户庭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尘杂，虚室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闲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。久在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樊笼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里，复得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400" u="sng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17859" y="5403604"/>
            <a:ext cx="626476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偶数句押韵，一韵到底。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086828" y="2243283"/>
            <a:ext cx="6790871" cy="178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（二）初读课文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自由朗读，感悟情感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751" y="1181455"/>
            <a:ext cx="3250534" cy="39050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第三部分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文本研读</a:t>
            </a:r>
            <a:endParaRPr lang="en-US" altLang="zh-CN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42008" y="1662825"/>
            <a:ext cx="7707777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畅谈感受</a:t>
            </a:r>
            <a:b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任务：读了这些描写田园风光的诗句你有什么感受？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参考： </a:t>
            </a:r>
            <a:endParaRPr lang="en-US" altLang="zh-CN" sz="24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感受一：感受到田园诗意美，如宁静祥和、清新自然等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感受二：觉得这些不过是农村很普通的景物，似乎没有什么诗意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但多少都能感受到作者对田园景物的喜爱之情，以及回归田园的轻松愉悦。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42008" y="1662825"/>
            <a:ext cx="770777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（一）本诗的诗眼是哪一个字？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42008" y="1662825"/>
            <a:ext cx="7707777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（二）从何而归？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“尘网”、“樊笼”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诗人把“尘网”、“樊笼”指的是什么？表达了怎样的情感？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在这里“尘网”“樊笼”指代的是官场生活，并通过这样的比喻，表达了对勾心斗角、尔虞我诈的官场的极端厌恶。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03039" y="1629813"/>
            <a:ext cx="6473197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“采菊东篱下，悠然见南山。”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陶渊明山林隐士的形象一直为世人称道。也为作为学生的我们带来一股清澈之风，于山野田园之上，享受自然的闲适美好。今天，让我们一齐走近陶渊明的另外一首田园诗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归园田居（其一）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647702" y="706293"/>
            <a:ext cx="29286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</a:t>
            </a:r>
            <a:endParaRPr lang="en-US" altLang="zh-CN" sz="200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" r="4125"/>
          <a:stretch>
            <a:fillRect/>
          </a:stretch>
        </p:blipFill>
        <p:spPr>
          <a:xfrm>
            <a:off x="912712" y="1833505"/>
            <a:ext cx="3937584" cy="26865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42008" y="1662825"/>
            <a:ext cx="7707777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（二）从何而归？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羁鸟”、“池鱼”指的是什么？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在这里，诗人用“羁鸟”和“池鱼”自喻，意在说明误入官场，深受束缚、迫切要求摆脱束缚、回归农村的心志。这里一方面表现了陶渊明对误入官场的痛心，对黑暗官场的嫌弃，一方面表现了他渴望摆脱官场束缚、回归田园、获得自由的迫切心情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42008" y="1662825"/>
            <a:ext cx="7707777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（三）为何而归？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“少无适俗韵，性本爱丘山。”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适俗”在文中具体指什么？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适应仕途中繁缛的礼节限制和尔虞我诈的权势之争，诗人说自已缺乏应酬官场的气质和情操，显示了他不同流合污的高尚情操。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42008" y="1662825"/>
            <a:ext cx="770777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（三）为何而归？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爱丘山”、“守拙”表达了诗人怎样的思想感情？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对田园生活的向往。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16956" y="1199362"/>
            <a:ext cx="7707777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（三）为何而归？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误入尘网中，一去三十年”表达了诗人怎样的感情？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这两句诗的意思是入仕做官，非其本性使然，而是一大失误。“误”既表现了陶渊明的后悔和厌恶之情。东晋末年权力之争剧烈，陶渊明既不愿成为上层统治阶级矛盾斗争的牺牲品，也不愿成为政治野心家争夺的工具，但是途生活却将他紧紧束缚在野心家们政治斗争的罗网之中，因此十分痛苦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79377" y="1199362"/>
            <a:ext cx="7707777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（四）归向何处？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归向田园。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田园有什么独特的景物吸引着陶渊明？给人一种什么样的感受？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“方宅十余亩，草屋八九间。榆柳荫后檐，桃李罗堂前。暖暖远人村，依依墟里烟。狗吠深巷中，鸡鸣桑树颠。”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感受：简朴、空阔、恬静、幽静、和谐、朦胧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79377" y="1199362"/>
            <a:ext cx="7707777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（四）归向何处？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诗人为何对如此平凡的茅屋、树木、鸡鸣、狗吠如此津津乐道，如数家珍？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久在樊笼的缘故，冲出罗网，得到自由，返回大自然怀抱，其乐无穷。一草一木也格外亲切。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79377" y="1199362"/>
            <a:ext cx="7707777" cy="556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（五）归去如何？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“户庭无尘杂，虚室有余闲。久在樊笼里，复得返自然。”“无尘杂”、“有余闲”、“久”、“复”表现了归后的感受。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返”字突出了诗人怎样的心情？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“返”字有重回的意思，可以看出陶渊明把田园狂野当成自己的归宿，写出了那种归后的释然、舒畅的心情。“无尘杂”“有余闲”“久”“复”等则写出了诗人此刻的自由、安逸、喜悦。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79377" y="1199362"/>
            <a:ext cx="7707777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研读内容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（五）归去如何？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返自然后的“简朴、空阔、恬静、幽静、和谐、朦胧”的田园生活环境与官场的“尘网、樊笼”对比表现了诗人怎么样的人格倾向和精神追求？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表达了诗人厌恶官场，热爱田园生活，追求精神上得自由和独立及不与世俗同流合污的高洁品格。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79377" y="1199362"/>
            <a:ext cx="7707777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感受“意境美”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任务：分析诗句的手法和营造的意境，进而体会诗人的情感。</a:t>
            </a:r>
            <a:b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）“方宅十余亩，草屋八九间。”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白描手法，简笔勾勒，一方面说明诗人生活俭朴，一方面体现出诗人对自己的生活环境的满足感。“十余亩”“八九间”，乍看就是几个约数的集合，其实这正是乡里人散淡心情的写真，充满乡居生活的独特情趣，反映出诗人的洒脱率真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79377" y="1199362"/>
            <a:ext cx="7707777" cy="556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感受“意境美”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任务：分析诗句的手法和营造的意境，进而体会诗人的情感。</a:t>
            </a:r>
            <a:b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）“榆柳荫后檐，桃李罗堂前。”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近景描写，色彩之美，榆柳青绿，桃红李白，给人生机盎然之感。炼字，“荫”和“罗”，赋予榆柳桃李人的情趣，榆柳似乎有情，洒下清阴，荫蔽屋檐，为主人遮风挡雨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桃李似乎有意，含笑开放，罗列堂前，迎接主人归来。这两句写出了诗人对田园生活的喜爱之情，内心轻松愉悦满足。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知人论世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诵读感悟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技巧点拨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79377" y="1199362"/>
            <a:ext cx="7707777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感受“意境美”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任务：分析诗句的手法和营造的意境，进而体会诗人的情感。</a:t>
            </a:r>
            <a:b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）“暧暧远人村，依依墟里烟。狗吠深巷中，鸡鸣桑树颠。”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远景描写，“暧暧”“依依”，叠词之美，给人轻松惬意之感，引导学生读一读，体会这种感受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远望朦胧的村庄，升起袅袅炊烟，鸡鸣狗吠，以声衬静，田园生活宁静祥和。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79377" y="1199362"/>
            <a:ext cx="7707777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感受“意境美”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任务：分析诗句的手法和营造的意境，进而体会诗人的情感。</a:t>
            </a:r>
            <a:b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）“户庭无尘杂，虚室有余闲。”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通过一组鲜明的对比，“虚室生白，吉祥止止。”一方面说明诗人居住环境的洁净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一方面也写出诗人生活闲适，心灵虚静。</a:t>
            </a:r>
            <a:b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42008" y="2027507"/>
            <a:ext cx="7068996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诗人笔下的田园是宁静祥和、充满诗意的，但是我们知道，农村生活还有艰辛的劳作。诗中有没有透露出农村生活艰辛劳作的诗句？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开荒南野际。</a:t>
            </a:r>
            <a:b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54534" y="1750508"/>
            <a:ext cx="706899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请同学们联系学过的诗文，看看有没有反映陶渊明耕作辛苦、生活艰辛的内容。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 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①种豆南山下，草盛豆苗稀。晨兴理荒秽，带月荷锄归。（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归园田居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其三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b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②环堵萧然，不蔽风日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短褐穿结，箪瓢屡空。（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五柳先生传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54534" y="1499988"/>
            <a:ext cx="7068996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概括诗人形象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）诗人爱自然山川的天性。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如“少无适俗韵，性本爱丘山。”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）不慕名利 宁静淡泊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如“误落尘网中，一去三十年。”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）清高自律，不同流合污，洁身自好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他用本性的洁白对抗一切黑暗，用自我的纯洁拒绝所有污浊，用生存的贫寒鉴证高度的不可或缺。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54534" y="1499988"/>
            <a:ext cx="7068996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概括诗人形象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）追求自由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如：“既自以心为形役”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）守拙抱朴，返璞归真，大智若愚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如“守拙归园田”。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）安贫乐道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安贫乐道的本质是坚守清贫，精神不为身体的欲望而牵绊、劳累，实现精神世界的极大自由。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五柳先生传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：“不戚戚于贫贱，不汲汲于富贵。”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" y="2159330"/>
            <a:ext cx="3800103" cy="25334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866373" y="734059"/>
            <a:ext cx="7068996" cy="419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对比阅读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比较阅读陶渊明的下面二首诗，完成习题。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归园田居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（节选 ）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羁鸟恋旧林，池鱼思故渊。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开荒南野际，守拙归园田。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方宅十余亩，草屋八九间。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榆柳荫后檐，桃李罗堂前。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暧暧远人村，依依墟里烟。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狗吠深巷中，鸡鸣桑树颠。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3662" y="1754317"/>
            <a:ext cx="3065916" cy="28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饮酒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结庐在人境，而无车马喧。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问君何能尔，心远地自偏。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采菊东篱下，悠然见南山。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山气日夕佳，飞鸟相与还。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此中有真意，欲辨已忘言。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8909" y="4981812"/>
            <a:ext cx="10434181" cy="1422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）陶渊明在这两首诗中都表达了一种怎样的思想感情？请举出诗句作具体分析。</a:t>
            </a:r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厌恶官场、回归自然或热爱田园生活的思想感情</a:t>
            </a:r>
            <a:endParaRPr lang="zh-CN" altLang="zh-CN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866373" y="734059"/>
            <a:ext cx="7068996" cy="96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对比阅读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比较阅读陶渊明的下面二首诗，完成习题。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131" y="1695284"/>
            <a:ext cx="1136373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）陶渊明的田园诗，因淡远的风格为人称颂。“淡”指平淡自然；“远”指意境深远，思想深刻。请联系上面的诗歌，就其中一点谈谈你的看法。</a:t>
            </a:r>
            <a:endParaRPr lang="en-US" altLang="zh-CN" sz="2000">
              <a:latin typeface="微软雅黑" pitchFamily="34" charset="-122"/>
              <a:ea typeface="微软雅黑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“淡”指平淡自然；如内容上描写的是田园风光，平常的农村生活（开荒南野际，守拙归园田。暧暧远人村，依依墟里烟。狗吠深巷中，鸡鸣桑树颠。采菊东篱下，悠然见南山。山气日夕佳，飞鸟相与还）。作者在此抱着怡然自乐的生活态度。（此中有真意，欲辨已忘言）。又如形式上，诗中使用的是朴素的语言，直率自然地叙事抒情。如：暧暧远人村，依依墟里烟。狗吠深巷中，鸡鸣桑树颠。白描的手法，毫无斧凿痕迹。“远”指意境深远，思想深刻。如语言上虽是白描，但经过高度的提炼，含有丰富的形象：榆柳、桃李、远村、墟烟、狗吠、鸡鸣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这是一种宁静安谧，怡然自适的境界。作者营造一个淳朴宁静的田园，对抗黑暗污浊的官场，表现出洁身自好的孤傲之情。如：结庐在人境，而无车马喧。问君何能尔，心远地自偏。</a:t>
            </a:r>
            <a:endParaRPr lang="zh-CN" altLang="en-US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367003" y="1124569"/>
            <a:ext cx="11457992" cy="2797048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这首诗生动地描写了诗人归隐后的生活和感受，抒发了作者辞官归隐后的愉快心情和乡居乐趣，从而表现了他对田园生活的热爱，表现出劳动者的喜悦；同时又隐含了对官场黑暗腐败的生活的厌恶之感，表现了作者不愿同流合污，为保持完整的人格和高尚的情操而甘受田间生活的艰辛，流露了一种如释重负的心情，表达了对自然和自由的热爱。</a:t>
            </a:r>
            <a:endParaRPr lang="zh-CN" altLang="en-US" sz="240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40740" y="4016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明晰主旨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182894"/>
            <a:ext cx="12192000" cy="26751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第四部分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技巧点拨</a:t>
            </a:r>
            <a:endParaRPr lang="en-US" altLang="zh-CN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</a:t>
            </a:r>
            <a:endParaRPr lang="en-US" altLang="zh-CN" sz="320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知人论世</a:t>
            </a:r>
            <a:endParaRPr lang="en-US" altLang="zh-CN" sz="360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30054" y="579076"/>
            <a:ext cx="4507865" cy="236537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269" y="1042294"/>
            <a:ext cx="677108" cy="44740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n"/>
            </a:pPr>
            <a:r>
              <a:rPr lang="zh-CN" altLang="en-US" sz="3200" b="1" spc="60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概括艺术特色</a:t>
            </a:r>
            <a:endParaRPr lang="zh-CN" altLang="en-US" sz="3200" b="1" spc="600">
              <a:solidFill>
                <a:schemeClr val="tx1">
                  <a:lumMod val="50000"/>
                  <a:lumOff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6846" y="3494293"/>
            <a:ext cx="9145620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任务引导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归园田居（其一）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这首诗生动地描写了诗人归隐后的生活和感受，诗歌中选用了典型的意象，并运用了大量的艺术手法，将诗人的那份喜悦与闲适融入到了对景物的刻画与描写中。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2067" y="304209"/>
            <a:ext cx="4507865" cy="2365375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308772" y="945775"/>
            <a:ext cx="7275384" cy="428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任务活动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分析这首诗歌的艺术特色。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①比喻手法</a:t>
            </a:r>
            <a:endParaRPr lang="zh-CN" altLang="en-US" sz="20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如：用樊笼里的一只鸟自喻，用“尘网”、“樊笼”比喻官场的庸俗，用“故渊”、“旧林”比喻乡土。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②对比手法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如：诗人归隐的田园和官场构成鲜明对比，进一步突出了返归田园的喜悦，写人时把“适俗”与“守拙”对比，写鸟时将“飞翔”与“囚于樊笼”对比，把回归自然、厌恶官场的心情表达得生动又自然。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79" y="1760922"/>
            <a:ext cx="2989346" cy="33302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1770815" y="714943"/>
            <a:ext cx="2315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/>
              <a:t>艺术特色</a:t>
            </a:r>
            <a:endParaRPr kumimoji="1"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308772" y="945775"/>
            <a:ext cx="7275384" cy="4746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任务活动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分析这首诗歌的艺术特色。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③白描手法：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如：“方宅十余亩，草屋八九间”，毫无粉饰之词，平易如话，但恰到好处地与诗意合拍。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④情景交融：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如：“方宅十余亩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......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鸡鸣桑树颠”八句，描写了方宅草屋、榆柳桃李、村落炊烟、狗吠鸡鸣，富有生活气息，构成了远离尘世、宁静安谧、淳朴自然的艺术境界。这是实境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也许的确是陶渊明归隐后的生活情景，但更是心境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陶渊明内心追求那种恬静的生活情趣的物化，实境与心境浑然一体、水乳交融。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79" y="1760922"/>
            <a:ext cx="2989346" cy="33302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1770815" y="714943"/>
            <a:ext cx="2315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/>
              <a:t>艺术特色</a:t>
            </a:r>
            <a:endParaRPr kumimoji="1"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774015" y="869293"/>
            <a:ext cx="106123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桃花源里的陶渊明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陶渊明，东晋大司马陶侃重孙，其父为安城太守陶逸，在这样一个世家里，先祖的丰功伟绩激励着陶渊明，他后来曾写诗：“忆我少壮时，无乐自欣豫。猛志逸四海，骞翮思远翥。”良好的家教熏陶下，陶渊明学习很努力。八岁的时候，陶渊明的父亲死了，只好与母妹三人一起，投靠外祖父孟嘉。陶渊明的外祖父孟嘉据说是“好酣酒，至于忘怀得意，旁若无人”的，颇有魏晋名士风范，而这位野逸散仙般的老先生也成为陶渊明学习的榜样，在归隐后的陶渊明身上可以清楚地看到孟嘉的影子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陶渊明长大了，就搬出祖父家单过，在陶家园盖了几间房子和老母同住。这期间，主要是在家读书和出外游学。祖上留下来的一些积蓄逐渐耗尽，亲友接济也逐渐不支，生活每况愈下。而且家里也已经没米下锅，学而优当仕，陶渊明决定外出做官。这个时候正是东晋末年，接二连三地爆发农民起义，军阀割据，民不聊生。陶渊明的仕逢生涯就在这样的背景下开始了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13911" y="1071540"/>
            <a:ext cx="1136417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公元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393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年，陶渊明在江州刺史王凝之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王羲之的儿子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手下谋了一个祭酒的差事。可惜好景不长，王凝之这人脾气不好，喜欢用鼻孔看人，可陶渊明官职虽小，也是有傲骨的，四个鼻孔相对，两个人隔阂日深。陶渊明心灰意冷，不久就“不堪吏职，少日自解归”了，第一次仕途结束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公元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年，陶渊明三十五岁，也许是实在过不下去了，他来到荆州，投靠到荆江二州刺使桓玄门下做了个参谋。但陶渊明很快就发现桓玄有个要命的想法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做皇帝。陶渊明毕竟是正统文人，忠君思想深入骨髓。他当然不想趟这造反的浑水，恰恰这年冬天，陶渊明母亲去世，于是以母丧辞官，第二次仕途结束。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公元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402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年，桓玄举兵攻入东晋首都建康，改国为楚。公元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405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年，刘裕在家乡京口起兵攻击桓玄，陶渊明很高兴，马上去投奔刘裕，并写诗明志：“四十无闻，斯不足畏，脂我名车，策我名骥。千里虽遥，孰敢不至！”（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荣木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736437" y="1302372"/>
            <a:ext cx="106874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这一年，刘裕击败桓玄，扶保司马德宗登基，紧接着司马德宗将皇位禅让给刘裕，刘宋王朝诞生，南北朝开始。论功行赏，刘裕却仅仅封陶渊明做了一个无职无权的镇军参军。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陶渊明对刘裕是颇有几分崇拜的，但骨子里的正统思想却使得他对刘裕的“谋朝篡位”颇有不满，在这样的矛盾心理作用下，眼里的刘裕就有了许多异样的味道，刘裕对陶渊明这样的心态自然也是洞若观火，所以当然也不会重用陶渊明。陶渊明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始作镇军参军经曲阿作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中写道：“日倦山川异，心念山泽居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三月，上表辞官，马上被批准。再回家种地。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还是公元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405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年秋，叔父陶逵介绍他任彭泽县令。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这次到任应差的原因主要是为了生计，他在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归去来兮辞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里说：“家里穷得揭不开锅了，连酒都好久喝不上了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634928" y="1164585"/>
            <a:ext cx="1092214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但干到第八十一天，浔阳督邮（汉代各郡的重要属吏。代表太守督察县乡，宣达政令兼司法等）要来视察，属下说：“您得穿戴整齐了，去跪迎上差。”这时候，陶渊明心中多年的郁结和文人傲骨终于爆发：“吾不能为五斗米折腰，拳拳事乡里小人邪！”这是陶渊明第四次辞官，也是最后一次，十三年的仕宦生涯结束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幸甚啊，幸甚！归去来！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魏晋文人洒脱飘逸的风骨对他影响颇大，陶渊明这年为自己更名为“潜”，并开始与佛道隐士来往，思索感悟，在自然天地中体会自然化生，天人合一的快乐。终于得出结论，要“聊乘化以归尽，乐夫天命复奚疑”了，这时候的陶渊明终于不再是一个半吊子政客，半吊子侠客，而成长为我们心目中那个“采菊东篱下，悠然见南山”的陶渊明了。以此为节点，把陶渊明的一生分为前后两段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816555" y="1101955"/>
            <a:ext cx="1055888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陶渊明归隐之后，过着“种豆南山下，草盛豆苗稀”的生活，每天就是流连山水田园、饮酒、吟诗。与当年龌龊官场一比，真有重生之叹，这时候的陶渊明知道，这才是自己真正喜欢的生活。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他以诗明志：“悟已往之不谏，知来者之可追。”就是说过去错了，对仕途彻底绝望了。陶渊明归隐后有自得与快乐：“舟遥遥以轻飏，风飘飘而吹衣”，欢乐之情溢于言表；但同时也有抑郁：“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景翳翳以将入，抚孤松而盘桓。”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丰收的年头，陶渊明家会酿几大缸米酒，朋友来了，则必饮，一般总是老陶先醉，醉前会说：“我要醉了，不送你了啊，自己走好。”真是可爱极了。歉收的年头，老婆孩子都一脸菜色，酒就没了。这时候也有朋友送他些钱米，也有的就请他过去，说是谈谈诗什么的，实际上就是想让陶渊明一醉。陶渊明曾在诗中写下自己的感叹：“饥来驱我去，不知竟何之！行行至斯里，叩门拙言辞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13911" y="1430178"/>
            <a:ext cx="113641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生活的确时有艰难，但归隐后的陶渊明，在大自然的山山水水里，最终得到了畅快淋漓的自由，他的诗章也在这个时期达到了最高境界，我们记住并且欣赏的也正是归隐后的田园诗家陶渊明：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归园田居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里，他说：“久在樊笼里，复得返自然。”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饮酒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中写道：“采菊东篱下，悠然见南山。”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桃花源记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中：“阡陌交通，鸡犬相闻，有良田美池桑竹之属。”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五柳先生传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里说：“不戚戚于贫贱，不汲汲于富贵。”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欧阳修说：“晋无文章，惟陶渊明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归去来兮辞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而已。”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王国维说：“三代以下之诗人，无过于屈子、渊明、子美、子瞻者。”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13911" y="1380074"/>
            <a:ext cx="113641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桃花源是一个抛却利禄功名后才能进去的一个弥满花香的所在，桃花源是个大美的所在，在陶渊明描写的世外桃源里，人们自由和平，天性真纯。成为了历代中国文人心灵的寄所，成为一个代表“田园隐逸”的文化符号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：请分析陶渊明辞官归隐的主要原因。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①政治上不得志，最终对仕途彻底绝望。对不被重用，无法施展兼济天下的抱负的不满。②对龌龊的官场的厌弃，面对屈辱时多年郁结和文人傲骨的爆发，使陶渊明最终决定归隐田园。③对田园生活的喜爱。在田园生活中体会到了真正的快乐，明白这才是自己真正喜欢的生活。④晋时文人洒脱飘逸的世风对他的影响，野逸散仙般的外祖父及佛道隐士也对他产生了影响。 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041598" y="1196510"/>
            <a:ext cx="6480175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陶渊明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(365—427)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，一名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，字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元亮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，世号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靖节先生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东晋文学家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浔阳柴桑人。二十九岁时开始出仕，任江州祭酒，不久归隐。后陆续做过镇军参军、建威参军等小官，过着时隐时仕的生活。四十一岁再出为彭泽令，八十多天便弃职而去，从此归隐田园。他去世以后，友人私谥为“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靖节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”，故后世称“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陶靖节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”；因曾任彭泽县令，后人又称为“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陶彭泽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113613" y="568268"/>
            <a:ext cx="2927985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了解诗人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97" y="1668395"/>
            <a:ext cx="2737457" cy="378774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20104" y="377847"/>
            <a:ext cx="1136417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陶渊明诗句积累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酒能祛百虑，菊为制颓龄。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童孺纵行歌，斑白欢游诣。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黄发垂髫，并怡然自乐。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一生复能几，倏如流电惊。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善万物之得时，感吾生之行休。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欲言无予和，挥杯劝孤影。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翩翩新来燕，双双入我庐，先巢故尚在，相将还旧居。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盛年不重来，一日难再晨。及时当勉励，岁月不待人。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夏日长抱饥，寒夜无被眠。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371600" lvl="2" indent="-457200" font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落地为兄弟，何必骨肉亲。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20104" y="377847"/>
            <a:ext cx="11364177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补写出下列句子中的空缺部分。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归园田居（其一）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中“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两句表露了诗人清高孤傲、与世不合的性格，为全诗定下一个基调，同时又是一个伏笔，它是诗人进入官场却终于辞官归田的根本原因。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归园田居（其一）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中透过“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两句，我们可以看出诗人生活十分闲适，有很多空闲时间。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）陶渊明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归园田居（其一）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描绘的是田园风光，其诗云：“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。狗吠深巷中，鸡鸣桑树颠。”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）陶渊明是很多古代诗人的偶像。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归园田居（其一）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写出了很多人的心声：“户庭无尘杂，虚室有余闲。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）少无适俗韵，性本爱丘山    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）户庭无尘杂，虚室有余闲    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）暧暧远人村，依依墟里烟    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）久在樊笼里，复得返自然    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-74889" y="0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468100" y="11328400"/>
            <a:ext cx="381000" cy="368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227456" y="1541864"/>
            <a:ext cx="6480175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陶渊明是这一时期成就最高的诗人，他的出现不仅成为中国士大夫精神的一个象征，而且在古典诗歌发展史上树立了一座里程碑，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他所开创的田园诗以及“平淡自然”的诗风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，把诗歌艺术提高到一种美的至境，标志着汉魏以来古典诗歌所能达到的高度。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3613" y="568268"/>
            <a:ext cx="2927985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了解诗人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97" y="1668395"/>
            <a:ext cx="2737457" cy="378774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31307" y="974357"/>
            <a:ext cx="7230064" cy="46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田园诗指歌咏田园生活的诗歌，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多以农村景物和百姓、牧人、渔父等的劳动为题材。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在中国文学史上，陶渊明第一个以田园景色和田园生活为题材进行了大量的诗歌创作。他的田园诗为中国古典诗歌开辟了一个新的境界，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巧妙地将情、景、理三者结合起来描述农村风光和田园生活，诗歌风格清新、自然，描写细腻，具有强烈的艺术魅力。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开创的诗歌传统，被后代许多诗人继承和发扬。如唐代的王维、孟浩然、储光羲、韦应物、柳宗元等人，都是他的这一传统的继承者。而李白、白居易、辛弃疾、苏轼等大诗人，也都直接或间接地受到陶渊明的影响。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77387" y="643113"/>
            <a:ext cx="2927985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了解“田园诗”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85" y="2116127"/>
            <a:ext cx="3965411" cy="26257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84480" y="275590"/>
            <a:ext cx="11623040" cy="6309995"/>
            <a:chOff x="448" y="444"/>
            <a:chExt cx="18304" cy="9937"/>
          </a:xfrm>
        </p:grpSpPr>
        <p:sp>
          <p:nvSpPr>
            <p:cNvPr id="9" name="矩形 8"/>
            <p:cNvSpPr/>
            <p:nvPr/>
          </p:nvSpPr>
          <p:spPr>
            <a:xfrm>
              <a:off x="448" y="444"/>
              <a:ext cx="18304" cy="991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" y="469"/>
              <a:ext cx="18304" cy="991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1516" y="-266700"/>
            <a:ext cx="923330" cy="68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  <a:endParaRPr lang="en-US" altLang="zh-CN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67484" y="288290"/>
            <a:ext cx="8799852" cy="8160386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915198" y="2577259"/>
            <a:ext cx="6775502" cy="22430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405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年，陶渊明在江西彭泽做县令，不过八十多天，便声称不愿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“为五斗米向乡里小儿折腰”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，挂印回家。从此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结束了时隐时仕、身不由己的生活，终老田园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。归来后，作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归园田居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诗一组。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第二部分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诵读感悟</a:t>
            </a:r>
            <a:endParaRPr lang="en-US" altLang="zh-CN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271</Paragraphs>
  <Slides>52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baseType="lpstr" size="62">
      <vt:lpstr>Arial</vt:lpstr>
      <vt:lpstr>Calibri Light</vt:lpstr>
      <vt:lpstr>Calibri</vt:lpstr>
      <vt:lpstr>等线 Light</vt:lpstr>
      <vt:lpstr>等线</vt:lpstr>
      <vt:lpstr>微软雅黑</vt:lpstr>
      <vt:lpstr>宋体</vt:lpstr>
      <vt:lpstr>Wingdings</vt:lpstr>
      <vt:lpstr>仿宋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Administrator</dc:creator>
  <cp:lastModifiedBy>dell</cp:lastModifiedBy>
  <cp:revision>99</cp:revision>
  <dcterms:created xsi:type="dcterms:W3CDTF">2017-05-26T12:47:00Z</dcterms:created>
  <dcterms:modified xsi:type="dcterms:W3CDTF">2020-09-27T03:55:21Z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