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4179" r:id="rId5"/>
    <p:sldId id="4376" r:id="rId6"/>
    <p:sldId id="3496" r:id="rId7"/>
    <p:sldId id="4322" r:id="rId8"/>
    <p:sldId id="4587" r:id="rId9"/>
    <p:sldId id="4010" r:id="rId10"/>
    <p:sldId id="4589" r:id="rId11"/>
    <p:sldId id="4588" r:id="rId12"/>
    <p:sldId id="4590" r:id="rId13"/>
    <p:sldId id="4267" r:id="rId14"/>
    <p:sldId id="4450" r:id="rId15"/>
    <p:sldId id="4510" r:id="rId16"/>
    <p:sldId id="4511" r:id="rId17"/>
    <p:sldId id="4515" r:id="rId18"/>
    <p:sldId id="4553" r:id="rId19"/>
    <p:sldId id="4554" r:id="rId20"/>
    <p:sldId id="4591" r:id="rId21"/>
    <p:sldId id="4592" r:id="rId22"/>
    <p:sldId id="2945" r:id="rId23"/>
    <p:sldId id="3151" r:id="rId24"/>
    <p:sldId id="4350" r:id="rId25"/>
    <p:sldId id="4351" r:id="rId26"/>
    <p:sldId id="4555" r:id="rId27"/>
    <p:sldId id="3354" r:id="rId28"/>
    <p:sldId id="4438" r:id="rId29"/>
    <p:sldId id="4594" r:id="rId30"/>
    <p:sldId id="4439" r:id="rId31"/>
    <p:sldId id="4437" r:id="rId32"/>
  </p:sldIdLst>
  <p:sldSz cx="9144000" cy="6858000" type="screen4x3"/>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5">
          <p15:clr>
            <a:srgbClr val="A4A3A4"/>
          </p15:clr>
        </p15:guide>
        <p15:guide id="2" pos="2880">
          <p15:clr>
            <a:srgbClr val="A4A3A4"/>
          </p15:clr>
        </p15:guide>
      </p15:sldGuideLst>
    </p:ext>
  </p:extLst>
</p:presentation>
</file>

<file path=ppt/commentAuthors.xml><?xml version="1.0" encoding="utf-8"?>
<p:cmAuthorLst xmlns:p="http://schemas.openxmlformats.org/presentationml/2006/main">
  <p:cmAuthor id="1" name="徐 落" initials="徐"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showGuides="1">
      <p:cViewPr varScale="1">
        <p:scale>
          <a:sx n="78" d="100"/>
          <a:sy n="78" d="100"/>
        </p:scale>
        <p:origin x="462" y="78"/>
      </p:cViewPr>
      <p:guideLst>
        <p:guide orient="horz" pos="2065"/>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tags" Target="tags/tag2.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2021/6/12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91133685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t>2021/6/12</a:t>
            </a:fld>
            <a:endParaRPr lang="zh-CN" altLang="en-US" strike="noStrike" noProof="1"/>
          </a:p>
        </p:txBody>
      </p:sp>
      <p:sp>
        <p:nvSpPr>
          <p:cNvPr id="7172"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33139104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TextEdit="1"/>
          </p:cNvSpPr>
          <p:nvPr>
            <p:ph type="sldImg"/>
          </p:nvPr>
        </p:nvSpPr>
        <p:spPr/>
      </p:sp>
      <p:sp>
        <p:nvSpPr>
          <p:cNvPr id="10242" name="备注占位符 2"/>
          <p:cNvSpPr>
            <a:spLocks noGrp="1"/>
          </p:cNvSpPr>
          <p:nvPr>
            <p:ph type="body" idx="1"/>
          </p:nvPr>
        </p:nvSpPr>
        <p:spPr/>
        <p:txBody>
          <a:bodyPr lIns="91440" tIns="45720" rIns="91440" bIns="45720" anchor="t"/>
          <a:lstStyle/>
          <a:p>
            <a:pPr lvl="0"/>
            <a:endParaRPr lang="zh-CN" altLang="en-US">
              <a:latin typeface="Arial" panose="020b0604020202020204" pitchFamily="34" charset="0"/>
            </a:endParaRPr>
          </a:p>
        </p:txBody>
      </p:sp>
      <p:sp>
        <p:nvSpPr>
          <p:cNvPr id="1024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en-US" altLang="zh-CN" sz="1200">
                <a:latin typeface="Arial" panose="020b0604020202020204" pitchFamily="34" charset="0"/>
              </a:rPr>
              <a:t>3</a:t>
            </a:fld>
            <a:endParaRPr lang="en-US" altLang="zh-CN" sz="1200">
              <a:latin typeface="Arial" panose="020b0604020202020204" pitchFamily="34" charset="0"/>
            </a:endParaRPr>
          </a:p>
        </p:txBody>
      </p:sp>
    </p:spTree>
    <p:extLst>
      <p:ext uri="{BB962C8B-B14F-4D97-AF65-F5344CB8AC3E}">
        <p14:creationId xmlns:p14="http://schemas.microsoft.com/office/powerpoint/2010/main" val="402192534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TextEdit="1"/>
          </p:cNvSpPr>
          <p:nvPr>
            <p:ph type="sldImg"/>
          </p:nvPr>
        </p:nvSpPr>
        <p:spPr/>
      </p:sp>
      <p:sp>
        <p:nvSpPr>
          <p:cNvPr id="10242" name="备注占位符 2"/>
          <p:cNvSpPr>
            <a:spLocks noGrp="1"/>
          </p:cNvSpPr>
          <p:nvPr>
            <p:ph type="body" idx="1"/>
          </p:nvPr>
        </p:nvSpPr>
        <p:spPr/>
        <p:txBody>
          <a:bodyPr lIns="91440" tIns="45720" rIns="91440" bIns="45720" anchor="t"/>
          <a:lstStyle/>
          <a:p>
            <a:pPr lvl="0"/>
            <a:endParaRPr lang="zh-CN" altLang="en-US">
              <a:latin typeface="Arial" panose="020b0604020202020204" pitchFamily="34" charset="0"/>
            </a:endParaRPr>
          </a:p>
        </p:txBody>
      </p:sp>
      <p:sp>
        <p:nvSpPr>
          <p:cNvPr id="1024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en-US" altLang="zh-CN" sz="1200">
                <a:latin typeface="Arial" panose="020b0604020202020204" pitchFamily="34" charset="0"/>
              </a:rPr>
              <a:t>4</a:t>
            </a:fld>
            <a:endParaRPr lang="en-US" altLang="zh-CN" sz="1200">
              <a:latin typeface="Arial" panose="020b0604020202020204" pitchFamily="34" charset="0"/>
            </a:endParaRPr>
          </a:p>
        </p:txBody>
      </p:sp>
    </p:spTree>
    <p:extLst>
      <p:ext uri="{BB962C8B-B14F-4D97-AF65-F5344CB8AC3E}">
        <p14:creationId xmlns:p14="http://schemas.microsoft.com/office/powerpoint/2010/main" val="437010174"/>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TextEdit="1"/>
          </p:cNvSpPr>
          <p:nvPr>
            <p:ph type="sldImg"/>
          </p:nvPr>
        </p:nvSpPr>
        <p:spPr/>
      </p:sp>
      <p:sp>
        <p:nvSpPr>
          <p:cNvPr id="10242" name="备注占位符 2"/>
          <p:cNvSpPr>
            <a:spLocks noGrp="1"/>
          </p:cNvSpPr>
          <p:nvPr>
            <p:ph type="body" idx="1"/>
          </p:nvPr>
        </p:nvSpPr>
        <p:spPr/>
        <p:txBody>
          <a:bodyPr lIns="91440" tIns="45720" rIns="91440" bIns="45720" anchor="t"/>
          <a:lstStyle/>
          <a:p>
            <a:pPr lvl="0"/>
            <a:endParaRPr lang="zh-CN" altLang="en-US">
              <a:latin typeface="Arial" panose="020b0604020202020204" pitchFamily="34" charset="0"/>
            </a:endParaRPr>
          </a:p>
        </p:txBody>
      </p:sp>
      <p:sp>
        <p:nvSpPr>
          <p:cNvPr id="1024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en-US" altLang="zh-CN" sz="1200">
                <a:latin typeface="Arial" panose="020b0604020202020204" pitchFamily="34" charset="0"/>
              </a:rPr>
              <a:t>5</a:t>
            </a:fld>
            <a:endParaRPr lang="en-US" altLang="zh-CN" sz="1200">
              <a:latin typeface="Arial" panose="020b0604020202020204" pitchFamily="34" charset="0"/>
            </a:endParaRPr>
          </a:p>
        </p:txBody>
      </p:sp>
    </p:spTree>
    <p:extLst>
      <p:ext uri="{BB962C8B-B14F-4D97-AF65-F5344CB8AC3E}">
        <p14:creationId xmlns:p14="http://schemas.microsoft.com/office/powerpoint/2010/main" val="380401356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870391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7285151"/>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800291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3395964"/>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9365915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pPr fontAlgn="auto"/>
            <a:r>
              <a:rPr lang="zh-CN" altLang="en-US" strike="noStrike" noProof="1"/>
              <a:t>单击此处编辑母版标题样式</a:t>
            </a:r>
            <a:endParaRPr lang="en-US" strike="noStrike" noProof="1"/>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en-US" strike="noStrike" noProof="1"/>
          </a:p>
        </p:txBody>
      </p:sp>
      <p:sp>
        <p:nvSpPr>
          <p:cNvPr id="4" name="日期占位符 3"/>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pPr fontAlgn="auto"/>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pPr fontAlgn="auto"/>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a:xfrm>
            <a:off x="628650" y="365125"/>
            <a:ext cx="5800725" cy="5811838"/>
          </a:xfr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spTree>
      <p:nvGrpSpPr>
        <p:cNvPr id="1" name=""/>
        <p:cNvGrpSpPr/>
        <p:nvPr/>
      </p:nvGrpSpPr>
      <p:grpSpPr>
        <a:xfrm>
          <a:off x="0" y="0"/>
          <a:ext cx="0" cy="0"/>
        </a:xfrm>
      </p:grpSpPr>
      <p:sp>
        <p:nvSpPr>
          <p:cNvPr id="2" name="内容占位符 1"/>
          <p:cNvSpPr>
            <a:spLocks noGrp="1"/>
          </p:cNvSpPr>
          <p:nvPr>
            <p:ph/>
          </p:nvPr>
        </p:nvSpPr>
        <p:spPr>
          <a:xfrm>
            <a:off x="298450" y="228600"/>
            <a:ext cx="8540750" cy="5870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0"/>
          <p:cNvSpPr>
            <a:spLocks noGrp="1" noChangeArrowheads="1"/>
          </p:cNvSpPr>
          <p:nvPr>
            <p:ph type="dt" sz="half" idx="10"/>
          </p:nvPr>
        </p:nvSpPr>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p:txBody>
          <a:bodyPr/>
          <a:lstStyle>
            <a:lvl1pPr>
              <a:defRPr/>
            </a:lvl1pPr>
          </a:lstStyle>
          <a:p>
            <a:pPr>
              <a:defRPr/>
            </a:pPr>
            <a:fld id="{FCE2A35B-9CDA-4E4E-A9D0-8F3C82EE3144}" type="slidenum">
              <a:rPr lang="en-US" altLang="zh-CN"/>
              <a:t>‹#›</a:t>
            </a:fld>
            <a:endParaRPr lang="en-US" altLang="zh-CN"/>
          </a:p>
        </p:txBody>
      </p:sp>
    </p:spTree>
  </p:cSld>
  <p:clrMapOvr>
    <a:masterClrMapping/>
  </p:clrMapOvr>
  <p:transition spd="slow"/>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ClipArt" preserve="1">
  <p:cSld name="标题，文本与剪贴画">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x-none" strike="noStrike" noProof="1"/>
          </a:p>
        </p:txBody>
      </p:sp>
      <p:sp>
        <p:nvSpPr>
          <p:cNvPr id="6" name="页脚占位符 5"/>
          <p:cNvSpPr>
            <a:spLocks noGrp="1"/>
          </p:cNvSpPr>
          <p:nvPr>
            <p:ph type="ftr" sz="quarter" idx="11"/>
          </p:nvPr>
        </p:nvSpPr>
        <p:spPr/>
        <p:txBody>
          <a:bodyPr/>
          <a:lstStyle/>
          <a:p>
            <a:pPr lvl="0" eaLnBrk="1" fontAlgn="base" hangingPunct="1"/>
            <a:endParaRPr lang="zh-CN"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x-none" strike="noStrike" noProof="1">
                <a:latin typeface="Arial" panose="020b0604020202020204" pitchFamily="34" charset="0"/>
                <a:ea typeface="宋体" panose="02010600030101010101" pitchFamily="2" charset="-122"/>
                <a:cs typeface="+mn-ea"/>
              </a:rPr>
              <a:t>‹#›</a:t>
            </a:fld>
            <a:endParaRPr lang="zh-CN" altLang="x-none"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TwoObj" preserve="1">
  <p:cSld name="标题，文本与两项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825625"/>
            <a:ext cx="3886200" cy="20986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629150" y="4076700"/>
            <a:ext cx="3886200" cy="21002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lstStyle/>
          <a:p>
            <a:pPr lvl="0" eaLnBrk="1" fontAlgn="base" hangingPunct="1"/>
            <a:endParaRPr lang="zh-CN" altLang="x-none" strike="noStrike" noProof="1"/>
          </a:p>
        </p:txBody>
      </p:sp>
      <p:sp>
        <p:nvSpPr>
          <p:cNvPr id="7" name="页脚占位符 6"/>
          <p:cNvSpPr>
            <a:spLocks noGrp="1"/>
          </p:cNvSpPr>
          <p:nvPr>
            <p:ph type="ftr" sz="quarter" idx="11"/>
          </p:nvPr>
        </p:nvSpPr>
        <p:spPr/>
        <p:txBody>
          <a:bodyPr/>
          <a:lstStyle/>
          <a:p>
            <a:pPr lvl="0" eaLnBrk="1" fontAlgn="base" hangingPunct="1"/>
            <a:endParaRPr lang="zh-CN" altLang="x-none" strike="noStrike" noProof="1"/>
          </a:p>
        </p:txBody>
      </p:sp>
      <p:sp>
        <p:nvSpPr>
          <p:cNvPr id="8" name="灯片编号占位符 7"/>
          <p:cNvSpPr>
            <a:spLocks noGrp="1"/>
          </p:cNvSpPr>
          <p:nvPr>
            <p:ph type="sldNum" sz="quarter" idx="12"/>
          </p:nvPr>
        </p:nvSpPr>
        <p:spPr/>
        <p:txBody>
          <a:bodyPr/>
          <a:lstStyle/>
          <a:p>
            <a:pPr lvl="0" eaLnBrk="1" fontAlgn="base" hangingPunct="1"/>
            <a:fld id="{9A0DB2DC-4C9A-4742-B13C-FB6460FD3503}" type="slidenum">
              <a:rPr lang="zh-CN" altLang="x-none" strike="noStrike" noProof="1">
                <a:latin typeface="Arial" panose="020b0604020202020204" pitchFamily="34" charset="0"/>
                <a:ea typeface="宋体" panose="02010600030101010101" pitchFamily="2" charset="-122"/>
                <a:cs typeface="+mn-ea"/>
              </a:rPr>
              <a:t>‹#›</a:t>
            </a:fld>
            <a:endParaRPr lang="zh-CN" altLang="x-none"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pPr fontAlgn="auto"/>
            <a:r>
              <a:rPr lang="zh-CN" altLang="en-US" strike="noStrike" noProof="1"/>
              <a:t>单击此处编辑母版标题样式</a:t>
            </a:r>
            <a:endParaRPr lang="en-US" strike="noStrike" noProof="1"/>
          </a:p>
        </p:txBody>
      </p:sp>
      <p:sp>
        <p:nvSpPr>
          <p:cNvPr id="3" name="Content Placeholder 2"/>
          <p:cNvSpPr>
            <a:spLocks noGrp="1"/>
          </p:cNvSpPr>
          <p:nvPr>
            <p:ph idx="1"/>
          </p:nvPr>
        </p:nvSpPr>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pPr fontAlgn="auto"/>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p>
        </p:txBody>
      </p:sp>
      <p:sp>
        <p:nvSpPr>
          <p:cNvPr id="4" name="日期占位符 3"/>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pPr fontAlgn="auto"/>
            <a:r>
              <a:rPr lang="zh-CN" altLang="en-US" strike="noStrike" noProof="1"/>
              <a:t>单击此处编辑母版标题样式</a:t>
            </a:r>
            <a:endParaRPr lang="en-US" strike="noStrike" noProof="1"/>
          </a:p>
        </p:txBody>
      </p:sp>
      <p:sp>
        <p:nvSpPr>
          <p:cNvPr id="3" name="Content Placeholder 2"/>
          <p:cNvSpPr>
            <a:spLocks noGrp="1"/>
          </p:cNvSpPr>
          <p:nvPr>
            <p:ph sz="half" idx="1"/>
          </p:nvPr>
        </p:nvSpPr>
        <p:spPr>
          <a:xfrm>
            <a:off x="628650" y="1825625"/>
            <a:ext cx="3886200" cy="435133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4" name="Content Placeholder 3"/>
          <p:cNvSpPr>
            <a:spLocks noGrp="1"/>
          </p:cNvSpPr>
          <p:nvPr>
            <p:ph sz="half" idx="2"/>
          </p:nvPr>
        </p:nvSpPr>
        <p:spPr>
          <a:xfrm>
            <a:off x="4629150" y="1825625"/>
            <a:ext cx="3886200" cy="435133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5" name="日期占位符 4"/>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7" name="日期占位符 6"/>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pPr fontAlgn="auto"/>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pPr fontAlgn="auto"/>
            <a:r>
              <a:rPr lang="zh-CN" altLang="en-US" strike="noStrike" noProof="1"/>
              <a:t>单击此处编辑母版标题样式</a:t>
            </a:r>
            <a:endParaRPr lang="en-US" strike="noStrike" noProof="1"/>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endParaRPr lang="en-US" strike="noStrike"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pPr fontAlgn="auto"/>
            <a:r>
              <a:rPr lang="zh-CN" altLang="en-US" strike="noStrike" noProof="1"/>
              <a:t>单击此处编辑母版标题样式</a:t>
            </a:r>
            <a:endParaRPr lang="en-US" strike="noStrike" noProof="1"/>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r>
              <a:rPr lang="zh-CN" altLang="en-US" strike="noStrike" noProof="1"/>
              <a:t>单击图标添加图片</a:t>
            </a:r>
            <a:endParaRPr lang="en-US" strike="noStrike"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1.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5"/>
          <a:stretch>
            <a:fillRect/>
          </a:stretch>
        </a:blipFill>
        <a:effectLst/>
      </p:bgPr>
    </p:bg>
    <p:spTree>
      <p:nvGrpSpPr>
        <p:cNvPr id="1" name=""/>
        <p:cNvGrpSpPr/>
        <p:nvPr/>
      </p:nvGrpSpPr>
      <p:grpSpPr>
        <a:xfrm>
          <a:off x="0" y="0"/>
          <a:ext cx="0" cy="0"/>
        </a:xfrm>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vert="horz" lIns="91440" tIns="45720" rIns="91440" bIns="45720" anchor="ctr"/>
          <a:lstStyle/>
          <a:p>
            <a:pPr lvl="0"/>
            <a:r>
              <a:rPr lang="zh-CN" altLang="en-US"/>
              <a:t>单击此处编辑母版标题样式</a:t>
            </a:r>
            <a:endParaRPr lang="en-US" altLang="zh-CN"/>
          </a:p>
        </p:txBody>
      </p:sp>
      <p:sp>
        <p:nvSpPr>
          <p:cNvPr id="1027" name="Text Placeholder 2"/>
          <p:cNvSpPr>
            <a:spLocks noGrp="1"/>
          </p:cNvSpPr>
          <p:nvPr>
            <p:ph type="body" idx="5"/>
          </p:nvPr>
        </p:nvSpPr>
        <p:spPr>
          <a:xfrm>
            <a:off x="628650" y="1825625"/>
            <a:ext cx="7886700" cy="4351338"/>
          </a:xfrm>
          <a:prstGeom prst="rect">
            <a:avLst/>
          </a:prstGeom>
          <a:noFill/>
          <a:ln w="9525">
            <a:noFill/>
          </a:ln>
        </p:spPr>
        <p:txBody>
          <a:bodyPr vert="horz" lIns="91440" tIns="45720" rIns="91440" bIns="4572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pPr fontAlgn="auto"/>
            <a:fld id="{44E34F91-099F-4B0B-9CE5-70A9D4A6F6E7}" type="datetimeFigureOut">
              <a:rPr lang="zh-CN" altLang="en-US" strike="noStrike" noProof="1" smtClean="0">
                <a:latin typeface="+mn-lt"/>
                <a:ea typeface="微软雅黑" panose="020b0503020204020204" pitchFamily="34" charset="-122"/>
                <a:cs typeface="+mn-cs"/>
              </a:rPr>
              <a:t>2021/6/12</a:t>
            </a:fld>
            <a:endParaRPr lang="zh-CN" altLang="en-US" strike="noStrike" noProof="1"/>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pPr fontAlgn="auto"/>
            <a:endParaRPr lang="zh-CN" altLang="en-US" strike="noStrike" noProof="1"/>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pPr fontAlgn="auto"/>
            <a:fld id="{0E2F105B-ECD7-4E17-A832-5B1E113B9661}" type="slidenum">
              <a:rPr lang="zh-CN" altLang="en-US" strike="noStrike" noProof="1" smtClean="0">
                <a:latin typeface="+mn-lt"/>
                <a:ea typeface="微软雅黑" panose="020b0503020204020204" pitchFamily="34" charset="-122"/>
                <a:cs typeface="+mn-cs"/>
              </a:rPr>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10.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10.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11.jpeg" /><Relationship Id="rId4" Type="http://schemas.openxmlformats.org/officeDocument/2006/relationships/image" Target="../media/image1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10.jpeg" /><Relationship Id="rId4" Type="http://schemas.openxmlformats.org/officeDocument/2006/relationships/image" Target="../media/image12.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11.jpeg" /><Relationship Id="rId4" Type="http://schemas.openxmlformats.org/officeDocument/2006/relationships/image" Target="../media/image10.jpeg" /><Relationship Id="rId5" Type="http://schemas.openxmlformats.org/officeDocument/2006/relationships/image" Target="../media/image1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2.png" /><Relationship Id="rId4"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PA-10223"/>
          <p:cNvSpPr/>
          <p:nvPr>
            <p:custDataLst>
              <p:tags r:id="rId2"/>
            </p:custDataLst>
          </p:nvPr>
        </p:nvSpPr>
        <p:spPr>
          <a:xfrm>
            <a:off x="635" y="2275840"/>
            <a:ext cx="9143365" cy="1360805"/>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wrap="square" rtlCol="0">
            <a:spAutoFit/>
            <a:scene3d>
              <a:camera prst="orthographicFront"/>
              <a:lightRig rig="threePt" dir="t"/>
            </a:scene3d>
          </a:bodyPr>
          <a:lstStyle/>
          <a:p>
            <a:pPr algn="ctr">
              <a:lnSpc>
                <a:spcPct val="110000"/>
              </a:lnSpc>
              <a:defRPr/>
            </a:pPr>
            <a:r>
              <a:rPr lang="zh-CN" altLang="en-US" sz="7500" b="1">
                <a:solidFill>
                  <a:schemeClr val="tx1"/>
                </a:solidFill>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秦   腔</a:t>
            </a:r>
          </a:p>
        </p:txBody>
      </p:sp>
      <p:sp>
        <p:nvSpPr>
          <p:cNvPr id="3" name="文本框 2"/>
          <p:cNvSpPr txBox="1"/>
          <p:nvPr/>
        </p:nvSpPr>
        <p:spPr>
          <a:xfrm>
            <a:off x="0" y="4018915"/>
            <a:ext cx="9144635" cy="937260"/>
          </a:xfrm>
          <a:prstGeom prst="rect">
            <a:avLst/>
          </a:prstGeom>
          <a:noFill/>
        </p:spPr>
        <p:txBody>
          <a:bodyPr wrap="square" rtlCol="0">
            <a:spAutoFit/>
          </a:bodyPr>
          <a:lstStyle/>
          <a:p>
            <a:pPr algn="ctr"/>
            <a:r>
              <a:rPr lang="zh-CN" altLang="en-US" sz="5500" b="1"/>
              <a:t>贾平凹</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层次结构</a:t>
            </a:r>
          </a:p>
        </p:txBody>
      </p:sp>
      <p:pic>
        <p:nvPicPr>
          <p:cNvPr id="9" name="图片 8" descr="企业微信截图_16123405405766"/>
          <p:cNvPicPr>
            <a:picLocks noChangeAspect="1"/>
          </p:cNvPicPr>
          <p:nvPr/>
        </p:nvPicPr>
        <p:blipFill>
          <a:blip r:embed="rId2"/>
          <a:srcRect t="6878" r="285" b="20886"/>
          <a:stretch>
            <a:fillRect/>
          </a:stretch>
        </p:blipFill>
        <p:spPr>
          <a:xfrm>
            <a:off x="6569710" y="3995420"/>
            <a:ext cx="2574290" cy="2518410"/>
          </a:xfrm>
          <a:prstGeom prst="rect">
            <a:avLst/>
          </a:prstGeom>
        </p:spPr>
      </p:pic>
      <p:pic>
        <p:nvPicPr>
          <p:cNvPr id="7" name="图片 6" descr="企业微信截图_16123405405766"/>
          <p:cNvPicPr>
            <a:picLocks noChangeAspect="1"/>
          </p:cNvPicPr>
          <p:nvPr/>
        </p:nvPicPr>
        <p:blipFill>
          <a:blip r:embed="rId2">
            <a:lum bright="36000"/>
          </a:blip>
          <a:srcRect t="6878" r="285" b="20886"/>
          <a:stretch>
            <a:fillRect/>
          </a:stretch>
        </p:blipFill>
        <p:spPr>
          <a:xfrm>
            <a:off x="822960" y="462280"/>
            <a:ext cx="8321040" cy="6051550"/>
          </a:xfrm>
          <a:prstGeom prst="rect">
            <a:avLst/>
          </a:prstGeom>
        </p:spPr>
      </p:pic>
      <p:sp>
        <p:nvSpPr>
          <p:cNvPr id="6" name="文本框 5"/>
          <p:cNvSpPr txBox="1"/>
          <p:nvPr/>
        </p:nvSpPr>
        <p:spPr>
          <a:xfrm>
            <a:off x="1400810" y="1472565"/>
            <a:ext cx="7164705" cy="4030980"/>
          </a:xfrm>
          <a:prstGeom prst="rect">
            <a:avLst/>
          </a:prstGeom>
          <a:noFill/>
          <a:ln w="9525">
            <a:noFill/>
          </a:ln>
        </p:spPr>
        <p:txBody>
          <a:bodyPr wrap="square">
            <a:spAutoFit/>
          </a:bodyPr>
          <a:lstStyle/>
          <a:p>
            <a:pPr>
              <a:lnSpc>
                <a:spcPct val="100000"/>
              </a:lnSpc>
            </a:pPr>
            <a:r>
              <a:rPr lang="zh-CN" sz="3200" b="1">
                <a:latin typeface="宋体" panose="02010600030101010101" pitchFamily="2" charset="-122"/>
                <a:cs typeface="宋体" panose="02010600030101010101" pitchFamily="2" charset="-122"/>
              </a:rPr>
              <a:t>本文共分为三个部分：</a:t>
            </a:r>
          </a:p>
          <a:p>
            <a:pPr>
              <a:lnSpc>
                <a:spcPct val="100000"/>
              </a:lnSpc>
            </a:pPr>
            <a:r>
              <a:rPr lang="zh-CN" sz="3200" b="1">
                <a:solidFill>
                  <a:schemeClr val="accent6"/>
                </a:solidFill>
                <a:latin typeface="宋体" panose="02010600030101010101" pitchFamily="2" charset="-122"/>
                <a:cs typeface="宋体" panose="02010600030101010101" pitchFamily="2" charset="-122"/>
              </a:rPr>
              <a:t>第一部分：</a:t>
            </a:r>
            <a:r>
              <a:rPr lang="zh-CN" sz="3200" b="1">
                <a:latin typeface="宋体" panose="02010600030101010101" pitchFamily="2" charset="-122"/>
                <a:cs typeface="宋体" panose="02010600030101010101" pitchFamily="2" charset="-122"/>
              </a:rPr>
              <a:t>通过比较道出秦腔高亢宏大的特点，指出它的生成与风土人情密不可分。</a:t>
            </a:r>
          </a:p>
          <a:p>
            <a:pPr>
              <a:lnSpc>
                <a:spcPct val="100000"/>
              </a:lnSpc>
            </a:pPr>
            <a:r>
              <a:rPr lang="zh-CN" sz="3200" b="1">
                <a:solidFill>
                  <a:schemeClr val="accent6"/>
                </a:solidFill>
                <a:latin typeface="宋体" panose="02010600030101010101" pitchFamily="2" charset="-122"/>
                <a:cs typeface="宋体" panose="02010600030101010101" pitchFamily="2" charset="-122"/>
              </a:rPr>
              <a:t>第二部分：</a:t>
            </a:r>
            <a:r>
              <a:rPr lang="zh-CN" sz="3200" b="1">
                <a:latin typeface="宋体" panose="02010600030101010101" pitchFamily="2" charset="-122"/>
                <a:cs typeface="宋体" panose="02010600030101010101" pitchFamily="2" charset="-122"/>
              </a:rPr>
              <a:t>神情毕现地表现了秦人对秦腔的喜爱与痴迷。</a:t>
            </a:r>
          </a:p>
          <a:p>
            <a:pPr>
              <a:lnSpc>
                <a:spcPct val="100000"/>
              </a:lnSpc>
            </a:pPr>
            <a:r>
              <a:rPr lang="zh-CN" sz="3200" b="1">
                <a:solidFill>
                  <a:schemeClr val="accent6"/>
                </a:solidFill>
                <a:latin typeface="宋体" panose="02010600030101010101" pitchFamily="2" charset="-122"/>
                <a:cs typeface="宋体" panose="02010600030101010101" pitchFamily="2" charset="-122"/>
              </a:rPr>
              <a:t>第三部分：</a:t>
            </a:r>
            <a:r>
              <a:rPr lang="zh-CN" sz="3200" b="1">
                <a:latin typeface="宋体" panose="02010600030101010101" pitchFamily="2" charset="-122"/>
                <a:cs typeface="宋体" panose="02010600030101010101" pitchFamily="2" charset="-122"/>
              </a:rPr>
              <a:t>总结全文，强调只有也有秦腔才能承载起秦人的喜怒哀乐。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273175" y="1168400"/>
            <a:ext cx="7178675" cy="1383665"/>
          </a:xfrm>
          <a:prstGeom prst="rect">
            <a:avLst/>
          </a:prstGeom>
          <a:noFill/>
          <a:ln w="9525">
            <a:noFill/>
          </a:ln>
        </p:spPr>
        <p:txBody>
          <a:bodyPr wrap="square" anchor="t">
            <a:spAutoFit/>
          </a:bodyPr>
          <a:lstStyle/>
          <a:p>
            <a:r>
              <a:rPr lang="zh-CN" altLang="en-US" sz="2800" b="1">
                <a:solidFill>
                  <a:srgbClr val="C00000"/>
                </a:solidFill>
                <a:latin typeface="Arial" panose="020b0604020202020204" pitchFamily="34" charset="0"/>
                <a:ea typeface="楷体_GB2312" pitchFamily="49" charset="-122"/>
              </a:rPr>
              <a:t>第二段中“有了秦腔，生活便有了……自己心中愁苦的皱纹。”这句话运用了哪些修辞手法？各有什么作用？</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6000"/>
          </a:blip>
          <a:stretch>
            <a:fillRect/>
          </a:stretch>
        </p:blipFill>
        <p:spPr>
          <a:xfrm>
            <a:off x="6711950" y="3696335"/>
            <a:ext cx="2432050" cy="2823845"/>
          </a:xfrm>
          <a:prstGeom prst="rect">
            <a:avLst/>
          </a:prstGeom>
        </p:spPr>
      </p:pic>
      <p:sp>
        <p:nvSpPr>
          <p:cNvPr id="3" name="矩形 2"/>
          <p:cNvSpPr/>
          <p:nvPr/>
        </p:nvSpPr>
        <p:spPr>
          <a:xfrm>
            <a:off x="1273175" y="2881630"/>
            <a:ext cx="7205345" cy="2815590"/>
          </a:xfrm>
          <a:prstGeom prst="rect">
            <a:avLst/>
          </a:prstGeom>
          <a:noFill/>
          <a:ln w="28575">
            <a:noFill/>
          </a:ln>
        </p:spPr>
        <p:txBody>
          <a:bodyPr wrap="square" bIns="0" anchor="ctr">
            <a:spAutoFit/>
          </a:bodyPr>
          <a:lstStyle/>
          <a:p>
            <a:pPr eaLnBrk="0" hangingPunct="0"/>
            <a:r>
              <a:rPr sz="3000" b="1">
                <a:latin typeface="Arial" panose="020b0604020202020204" pitchFamily="34" charset="0"/>
                <a:ea typeface="楷体_GB2312" pitchFamily="49" charset="-122"/>
              </a:rPr>
              <a:t>首先运用了夸张的修辞手法，把唱秦腔“快板”所流露出来的高兴、狂喜之情表现得淋漓尽致。其次运用了比喻和移就（有意识地把描写甲事物的词语移用来描写乙事物）的修辞手法，极为形象地表现了秦腔“慢板”对秦川人心灵的抚慰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311275" y="1002030"/>
            <a:ext cx="7309485" cy="1014730"/>
          </a:xfrm>
          <a:prstGeom prst="rect">
            <a:avLst/>
          </a:prstGeom>
          <a:noFill/>
          <a:ln w="9525">
            <a:noFill/>
          </a:ln>
        </p:spPr>
        <p:txBody>
          <a:bodyPr wrap="square" anchor="t">
            <a:spAutoFit/>
          </a:bodyPr>
          <a:lstStyle/>
          <a:p>
            <a:r>
              <a:rPr lang="zh-CN" altLang="en-US" sz="3000" b="1">
                <a:solidFill>
                  <a:srgbClr val="C00000"/>
                </a:solidFill>
                <a:latin typeface="Arial" panose="020b0604020202020204" pitchFamily="34" charset="0"/>
                <a:ea typeface="楷体_GB2312" pitchFamily="49" charset="-122"/>
              </a:rPr>
              <a:t>请概括开演前人们的活动，作者为什么要这么细致地描摹？</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12000"/>
          </a:blip>
          <a:stretch>
            <a:fillRect/>
          </a:stretch>
        </p:blipFill>
        <p:spPr>
          <a:xfrm>
            <a:off x="6711950" y="3696335"/>
            <a:ext cx="2432050" cy="2823845"/>
          </a:xfrm>
          <a:prstGeom prst="rect">
            <a:avLst/>
          </a:prstGeom>
        </p:spPr>
      </p:pic>
      <p:sp>
        <p:nvSpPr>
          <p:cNvPr id="3" name="矩形 2"/>
          <p:cNvSpPr/>
          <p:nvPr/>
        </p:nvSpPr>
        <p:spPr>
          <a:xfrm>
            <a:off x="1311275" y="2366645"/>
            <a:ext cx="7309485" cy="3061970"/>
          </a:xfrm>
          <a:prstGeom prst="rect">
            <a:avLst/>
          </a:prstGeom>
          <a:noFill/>
          <a:ln w="28575">
            <a:noFill/>
          </a:ln>
        </p:spPr>
        <p:txBody>
          <a:bodyPr wrap="square" bIns="0" anchor="ctr">
            <a:spAutoFit/>
          </a:bodyPr>
          <a:lstStyle/>
          <a:p>
            <a:pPr eaLnBrk="0" hangingPunct="0"/>
            <a:r>
              <a:rPr sz="2800" b="1">
                <a:latin typeface="Arial" panose="020b0604020202020204" pitchFamily="34" charset="0"/>
                <a:ea typeface="楷体_GB2312" pitchFamily="49" charset="-122"/>
              </a:rPr>
              <a:t>①开演之前，锣鼓喧天，人声鼎沸，观众席场面宏大，人头攒拥；②小吃丰富，叫卖不绝；③台上锣鼓不停，台下你呼我应；④小吃隔空买卖，拥挤产生冲突。这些细致的描摹使人如临其境，体现了秦川人民粗犷、质朴的性格特点，也有力地渲染了“秦人秦地、秦腔”惟妙惟肖的统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395730" y="1194435"/>
            <a:ext cx="6884035" cy="1014730"/>
          </a:xfrm>
          <a:prstGeom prst="rect">
            <a:avLst/>
          </a:prstGeom>
          <a:noFill/>
          <a:ln w="9525">
            <a:noFill/>
          </a:ln>
        </p:spPr>
        <p:txBody>
          <a:bodyPr wrap="square" anchor="t">
            <a:spAutoFit/>
          </a:bodyPr>
          <a:lstStyle/>
          <a:p>
            <a:r>
              <a:rPr lang="zh-CN" altLang="en-US" sz="3000" b="1">
                <a:solidFill>
                  <a:srgbClr val="C00000"/>
                </a:solidFill>
                <a:latin typeface="Arial" panose="020b0604020202020204" pitchFamily="34" charset="0"/>
                <a:ea typeface="楷体_GB2312" pitchFamily="49" charset="-122"/>
              </a:rPr>
              <a:t>作者对所谓“二杆子”的人物有怎样的评价？</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6000"/>
          </a:blip>
          <a:stretch>
            <a:fillRect/>
          </a:stretch>
        </p:blipFill>
        <p:spPr>
          <a:xfrm>
            <a:off x="6711950" y="3696335"/>
            <a:ext cx="2432050" cy="2823845"/>
          </a:xfrm>
          <a:prstGeom prst="rect">
            <a:avLst/>
          </a:prstGeom>
        </p:spPr>
      </p:pic>
      <p:sp>
        <p:nvSpPr>
          <p:cNvPr id="3" name="矩形 2"/>
          <p:cNvSpPr/>
          <p:nvPr/>
        </p:nvSpPr>
        <p:spPr>
          <a:xfrm>
            <a:off x="1395095" y="2537460"/>
            <a:ext cx="6884670" cy="2353945"/>
          </a:xfrm>
          <a:prstGeom prst="rect">
            <a:avLst/>
          </a:prstGeom>
          <a:noFill/>
          <a:ln w="28575">
            <a:noFill/>
          </a:ln>
        </p:spPr>
        <p:txBody>
          <a:bodyPr wrap="square" bIns="0" anchor="ctr">
            <a:spAutoFit/>
          </a:bodyPr>
          <a:lstStyle/>
          <a:p>
            <a:pPr eaLnBrk="0" hangingPunct="0"/>
            <a:r>
              <a:rPr sz="3000" b="1">
                <a:latin typeface="Arial" panose="020b0604020202020204" pitchFamily="34" charset="0"/>
                <a:ea typeface="楷体_GB2312" pitchFamily="49" charset="-122"/>
              </a:rPr>
              <a:t>有贬有褒。贬的是他们拿树条儿打人，褒的是虽然彻夜不得看戏，但他们忠于职责，维护秩序，这从侧面表现出秦川人对秦腔的忠诚，也表现出秦川人对秦腔本身的喜爱，不仅仅流于戏曲内容。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535430" y="1610360"/>
            <a:ext cx="6604635" cy="598805"/>
          </a:xfrm>
          <a:prstGeom prst="rect">
            <a:avLst/>
          </a:prstGeom>
          <a:noFill/>
          <a:ln w="9525">
            <a:noFill/>
          </a:ln>
        </p:spPr>
        <p:txBody>
          <a:bodyPr wrap="square" anchor="t">
            <a:spAutoFit/>
          </a:bodyPr>
          <a:lstStyle/>
          <a:p>
            <a:r>
              <a:rPr lang="zh-CN" altLang="en-US" sz="3300" b="1">
                <a:solidFill>
                  <a:srgbClr val="C00000"/>
                </a:solidFill>
                <a:latin typeface="Arial" panose="020b0604020202020204" pitchFamily="34" charset="0"/>
                <a:ea typeface="楷体_GB2312" pitchFamily="49" charset="-122"/>
              </a:rPr>
              <a:t>分别概括秦地、秦腔、秦人的特点。</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6000"/>
          </a:blip>
          <a:stretch>
            <a:fillRect/>
          </a:stretch>
        </p:blipFill>
        <p:spPr>
          <a:xfrm>
            <a:off x="6711950" y="3683000"/>
            <a:ext cx="2432050" cy="2823845"/>
          </a:xfrm>
          <a:prstGeom prst="rect">
            <a:avLst/>
          </a:prstGeom>
        </p:spPr>
      </p:pic>
      <p:sp>
        <p:nvSpPr>
          <p:cNvPr id="3" name="矩形 2"/>
          <p:cNvSpPr/>
          <p:nvPr/>
        </p:nvSpPr>
        <p:spPr>
          <a:xfrm>
            <a:off x="1863725" y="2860040"/>
            <a:ext cx="5654675" cy="1522730"/>
          </a:xfrm>
          <a:prstGeom prst="rect">
            <a:avLst/>
          </a:prstGeom>
          <a:noFill/>
          <a:ln w="28575">
            <a:noFill/>
          </a:ln>
        </p:spPr>
        <p:txBody>
          <a:bodyPr wrap="square" bIns="0" anchor="ctr">
            <a:spAutoFit/>
          </a:bodyPr>
          <a:lstStyle/>
          <a:p>
            <a:pPr eaLnBrk="0" hangingPunct="0"/>
            <a:r>
              <a:rPr sz="3200" b="1">
                <a:latin typeface="宋体" panose="02010600030101010101" pitchFamily="2" charset="-122"/>
                <a:cs typeface="宋体" panose="02010600030101010101" pitchFamily="2" charset="-122"/>
              </a:rPr>
              <a:t>秦地：辽阔、厚重、生机勃勃</a:t>
            </a:r>
          </a:p>
          <a:p>
            <a:pPr eaLnBrk="0" hangingPunct="0"/>
            <a:r>
              <a:rPr sz="3200" b="1">
                <a:latin typeface="宋体" panose="02010600030101010101" pitchFamily="2" charset="-122"/>
                <a:cs typeface="宋体" panose="02010600030101010101" pitchFamily="2" charset="-122"/>
              </a:rPr>
              <a:t>秦腔：高亢响亮、震撼人心</a:t>
            </a:r>
          </a:p>
          <a:p>
            <a:pPr eaLnBrk="0" hangingPunct="0"/>
            <a:r>
              <a:rPr sz="3200" b="1">
                <a:latin typeface="宋体" panose="02010600030101010101" pitchFamily="2" charset="-122"/>
                <a:cs typeface="宋体" panose="02010600030101010101" pitchFamily="2" charset="-122"/>
              </a:rPr>
              <a:t>秦人：粗犷、朴实、豪放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282700" y="781685"/>
            <a:ext cx="7411085" cy="953135"/>
          </a:xfrm>
          <a:prstGeom prst="rect">
            <a:avLst/>
          </a:prstGeom>
          <a:noFill/>
          <a:ln w="9525">
            <a:noFill/>
          </a:ln>
        </p:spPr>
        <p:txBody>
          <a:bodyPr wrap="square" anchor="t">
            <a:spAutoFit/>
          </a:bodyPr>
          <a:lstStyle/>
          <a:p>
            <a:r>
              <a:rPr lang="zh-CN" altLang="en-US" sz="2800" b="1">
                <a:solidFill>
                  <a:srgbClr val="C00000"/>
                </a:solidFill>
                <a:latin typeface="Arial" panose="020b0604020202020204" pitchFamily="34" charset="0"/>
                <a:ea typeface="楷体_GB2312" pitchFamily="49" charset="-122"/>
              </a:rPr>
              <a:t>在文中，作者认为秦腔高亢激昂，朴实粗犷的特点是怎样形成的？</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12000"/>
          </a:blip>
          <a:stretch>
            <a:fillRect/>
          </a:stretch>
        </p:blipFill>
        <p:spPr>
          <a:xfrm>
            <a:off x="6711950" y="3683000"/>
            <a:ext cx="2432050" cy="2823845"/>
          </a:xfrm>
          <a:prstGeom prst="rect">
            <a:avLst/>
          </a:prstGeom>
        </p:spPr>
      </p:pic>
      <p:sp>
        <p:nvSpPr>
          <p:cNvPr id="3" name="矩形 2"/>
          <p:cNvSpPr/>
          <p:nvPr/>
        </p:nvSpPr>
        <p:spPr>
          <a:xfrm>
            <a:off x="1282700" y="2010728"/>
            <a:ext cx="7411720" cy="3785235"/>
          </a:xfrm>
          <a:prstGeom prst="rect">
            <a:avLst/>
          </a:prstGeom>
          <a:noFill/>
          <a:ln w="28575">
            <a:noFill/>
          </a:ln>
        </p:spPr>
        <p:txBody>
          <a:bodyPr wrap="square" bIns="0" anchor="ctr">
            <a:spAutoFit/>
          </a:bodyPr>
          <a:lstStyle/>
          <a:p>
            <a:pPr eaLnBrk="0" hangingPunct="0"/>
            <a:r>
              <a:rPr sz="2700" b="1">
                <a:latin typeface="宋体" panose="02010600030101010101" pitchFamily="2" charset="-122"/>
                <a:cs typeface="宋体" panose="02010600030101010101" pitchFamily="2" charset="-122"/>
              </a:rPr>
              <a:t>作者认为，秦腔的形成与秦地的风土人情（秦地的地理构造和秦人的特点）密不可具体内容有：</a:t>
            </a:r>
          </a:p>
          <a:p>
            <a:pPr eaLnBrk="0" hangingPunct="0"/>
            <a:r>
              <a:rPr sz="2700" b="1">
                <a:latin typeface="宋体" panose="02010600030101010101" pitchFamily="2" charset="-122"/>
                <a:cs typeface="宋体" panose="02010600030101010101" pitchFamily="2" charset="-122"/>
              </a:rPr>
              <a:t>①几百年来，秦腔没有被淘汰……其解是有的，就在陕西这块土地上。</a:t>
            </a:r>
          </a:p>
          <a:p>
            <a:pPr eaLnBrk="0" hangingPunct="0"/>
            <a:r>
              <a:rPr sz="2700" b="1">
                <a:latin typeface="宋体" panose="02010600030101010101" pitchFamily="2" charset="-122"/>
                <a:cs typeface="宋体" panose="02010600030101010101" pitchFamily="2" charset="-122"/>
              </a:rPr>
              <a:t>②这里的地理构造与秦腔的旋律惟妙惟肖的一统。（秦腔与秦地的关系）</a:t>
            </a:r>
          </a:p>
          <a:p>
            <a:pPr eaLnBrk="0" hangingPunct="0"/>
            <a:r>
              <a:rPr sz="2700" b="1">
                <a:latin typeface="宋体" panose="02010600030101010101" pitchFamily="2" charset="-122"/>
                <a:cs typeface="宋体" panose="02010600030101010101" pitchFamily="2" charset="-122"/>
              </a:rPr>
              <a:t>③这秦腔原来是秦川的天籁、地籁、人籁的共鸣啊！（秦腔与秦人的关系）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454150" y="781685"/>
            <a:ext cx="7069455" cy="1430020"/>
          </a:xfrm>
          <a:prstGeom prst="rect">
            <a:avLst/>
          </a:prstGeom>
          <a:noFill/>
          <a:ln w="9525">
            <a:noFill/>
          </a:ln>
        </p:spPr>
        <p:txBody>
          <a:bodyPr wrap="square" anchor="t">
            <a:spAutoFit/>
          </a:bodyPr>
          <a:lstStyle/>
          <a:p>
            <a:r>
              <a:rPr lang="zh-CN" altLang="en-US" sz="2900" b="1">
                <a:solidFill>
                  <a:srgbClr val="C00000"/>
                </a:solidFill>
                <a:latin typeface="Arial" panose="020b0604020202020204" pitchFamily="34" charset="0"/>
                <a:ea typeface="楷体_GB2312" pitchFamily="49" charset="-122"/>
              </a:rPr>
              <a:t>文章是通过哪些描写来表现秦人对秦腔的那种痴迷的呢？在描写中运用了哪些表现手法？</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12000"/>
          </a:blip>
          <a:stretch>
            <a:fillRect/>
          </a:stretch>
        </p:blipFill>
        <p:spPr>
          <a:xfrm>
            <a:off x="6711950" y="3683000"/>
            <a:ext cx="2432050" cy="2823845"/>
          </a:xfrm>
          <a:prstGeom prst="rect">
            <a:avLst/>
          </a:prstGeom>
        </p:spPr>
      </p:pic>
      <p:sp>
        <p:nvSpPr>
          <p:cNvPr id="3" name="矩形 2"/>
          <p:cNvSpPr/>
          <p:nvPr/>
        </p:nvSpPr>
        <p:spPr>
          <a:xfrm>
            <a:off x="1453515" y="2468563"/>
            <a:ext cx="7070090" cy="3738880"/>
          </a:xfrm>
          <a:prstGeom prst="rect">
            <a:avLst/>
          </a:prstGeom>
          <a:noFill/>
          <a:ln w="28575">
            <a:noFill/>
          </a:ln>
        </p:spPr>
        <p:txBody>
          <a:bodyPr wrap="square" bIns="0" anchor="ctr">
            <a:spAutoFit/>
          </a:bodyPr>
          <a:lstStyle/>
          <a:p>
            <a:pPr eaLnBrk="0" hangingPunct="0"/>
            <a:r>
              <a:rPr sz="3000" b="1">
                <a:latin typeface="宋体" panose="02010600030101010101" pitchFamily="2" charset="-122"/>
                <a:cs typeface="宋体" panose="02010600030101010101" pitchFamily="2" charset="-122"/>
              </a:rPr>
              <a:t>（1）通过对排演的情景、搭建戏台的过程、看戏时的盛况的描写，表现了秦人对秦腔的痴迷。</a:t>
            </a:r>
          </a:p>
          <a:p>
            <a:pPr eaLnBrk="0" hangingPunct="0"/>
            <a:r>
              <a:rPr sz="3000" b="1">
                <a:latin typeface="宋体" panose="02010600030101010101" pitchFamily="2" charset="-122"/>
                <a:cs typeface="宋体" panose="02010600030101010101" pitchFamily="2" charset="-122"/>
              </a:rPr>
              <a:t>（2）在描写中主要运用了以下表现手法：①点面结合，既有对群体的描写，也有对个体的描写；②以言行描写为主，多种描写相结合；③灵活运用比喻、排比、夸张等修辞。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454785" y="1464945"/>
            <a:ext cx="7069455" cy="598805"/>
          </a:xfrm>
          <a:prstGeom prst="rect">
            <a:avLst/>
          </a:prstGeom>
          <a:noFill/>
          <a:ln w="9525">
            <a:noFill/>
          </a:ln>
        </p:spPr>
        <p:txBody>
          <a:bodyPr wrap="square" anchor="t">
            <a:spAutoFit/>
          </a:bodyPr>
          <a:lstStyle/>
          <a:p>
            <a:r>
              <a:rPr lang="zh-CN" altLang="en-US" sz="3300" b="1">
                <a:solidFill>
                  <a:srgbClr val="C00000"/>
                </a:solidFill>
                <a:latin typeface="Arial" panose="020b0604020202020204" pitchFamily="34" charset="0"/>
                <a:ea typeface="楷体_GB2312" pitchFamily="49" charset="-122"/>
              </a:rPr>
              <a:t>结尾一句有何作用？</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12000"/>
          </a:blip>
          <a:stretch>
            <a:fillRect/>
          </a:stretch>
        </p:blipFill>
        <p:spPr>
          <a:xfrm>
            <a:off x="6711950" y="3683000"/>
            <a:ext cx="2432050" cy="2823845"/>
          </a:xfrm>
          <a:prstGeom prst="rect">
            <a:avLst/>
          </a:prstGeom>
        </p:spPr>
      </p:pic>
      <p:sp>
        <p:nvSpPr>
          <p:cNvPr id="3" name="矩形 2"/>
          <p:cNvSpPr/>
          <p:nvPr/>
        </p:nvSpPr>
        <p:spPr>
          <a:xfrm>
            <a:off x="1454150" y="2770188"/>
            <a:ext cx="7070090" cy="1522730"/>
          </a:xfrm>
          <a:prstGeom prst="rect">
            <a:avLst/>
          </a:prstGeom>
          <a:noFill/>
          <a:ln w="28575">
            <a:noFill/>
          </a:ln>
        </p:spPr>
        <p:txBody>
          <a:bodyPr wrap="square" bIns="0" anchor="ctr">
            <a:spAutoFit/>
          </a:bodyPr>
          <a:lstStyle/>
          <a:p>
            <a:pPr eaLnBrk="0" hangingPunct="0"/>
            <a:r>
              <a:rPr sz="3200" b="1">
                <a:latin typeface="宋体" panose="02010600030101010101" pitchFamily="2" charset="-122"/>
                <a:cs typeface="宋体" panose="02010600030101010101" pitchFamily="2" charset="-122"/>
              </a:rPr>
              <a:t>再次点明秦腔高亢宏大的特点，强调它的生成与风土人情密不可分。呼应了开头，强化了主题。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1454785" y="1170305"/>
            <a:ext cx="7069455" cy="553085"/>
          </a:xfrm>
          <a:prstGeom prst="rect">
            <a:avLst/>
          </a:prstGeom>
          <a:noFill/>
          <a:ln w="9525">
            <a:noFill/>
          </a:ln>
        </p:spPr>
        <p:txBody>
          <a:bodyPr wrap="square" anchor="t">
            <a:spAutoFit/>
          </a:bodyPr>
          <a:lstStyle/>
          <a:p>
            <a:r>
              <a:rPr lang="zh-CN" altLang="en-US" sz="3000" b="1">
                <a:solidFill>
                  <a:srgbClr val="C00000"/>
                </a:solidFill>
                <a:latin typeface="Arial" panose="020b0604020202020204" pitchFamily="34" charset="0"/>
                <a:ea typeface="楷体_GB2312" pitchFamily="49" charset="-122"/>
              </a:rPr>
              <a:t>你从本文中读出了作者怎样的内心世界？</a:t>
            </a:r>
          </a:p>
        </p:txBody>
      </p:sp>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文本探究</a:t>
            </a:r>
          </a:p>
        </p:txBody>
      </p:sp>
      <p:pic>
        <p:nvPicPr>
          <p:cNvPr id="2" name="图片 1" descr="企业微信截图_16123392396863"/>
          <p:cNvPicPr>
            <a:picLocks noChangeAspect="1"/>
          </p:cNvPicPr>
          <p:nvPr/>
        </p:nvPicPr>
        <p:blipFill>
          <a:blip r:embed="rId2">
            <a:lum bright="12000"/>
          </a:blip>
          <a:stretch>
            <a:fillRect/>
          </a:stretch>
        </p:blipFill>
        <p:spPr>
          <a:xfrm>
            <a:off x="6711950" y="3683000"/>
            <a:ext cx="2432050" cy="2823845"/>
          </a:xfrm>
          <a:prstGeom prst="rect">
            <a:avLst/>
          </a:prstGeom>
        </p:spPr>
      </p:pic>
      <p:sp>
        <p:nvSpPr>
          <p:cNvPr id="3" name="矩形 2"/>
          <p:cNvSpPr/>
          <p:nvPr/>
        </p:nvSpPr>
        <p:spPr>
          <a:xfrm>
            <a:off x="1454150" y="2208848"/>
            <a:ext cx="7070090" cy="3492500"/>
          </a:xfrm>
          <a:prstGeom prst="rect">
            <a:avLst/>
          </a:prstGeom>
          <a:noFill/>
          <a:ln w="28575">
            <a:noFill/>
          </a:ln>
        </p:spPr>
        <p:txBody>
          <a:bodyPr wrap="square" bIns="0" anchor="ctr">
            <a:spAutoFit/>
          </a:bodyPr>
          <a:lstStyle/>
          <a:p>
            <a:pPr eaLnBrk="0" hangingPunct="0"/>
            <a:r>
              <a:rPr sz="2800" b="1">
                <a:solidFill>
                  <a:schemeClr val="accent6"/>
                </a:solidFill>
                <a:latin typeface="宋体" panose="02010600030101010101" pitchFamily="2" charset="-122"/>
                <a:cs typeface="宋体" panose="02010600030101010101" pitchFamily="2" charset="-122"/>
              </a:rPr>
              <a:t>①理解秦人。</a:t>
            </a:r>
            <a:r>
              <a:rPr sz="2800" b="1">
                <a:latin typeface="宋体" panose="02010600030101010101" pitchFamily="2" charset="-122"/>
                <a:cs typeface="宋体" panose="02010600030101010101" pitchFamily="2" charset="-122"/>
              </a:rPr>
              <a:t>作者理解他们劳动的艰辛，生活的不易，理解秦腔对于秦人的重要意义。</a:t>
            </a:r>
          </a:p>
          <a:p>
            <a:pPr eaLnBrk="0" hangingPunct="0"/>
            <a:r>
              <a:rPr sz="2800" b="1">
                <a:solidFill>
                  <a:schemeClr val="accent6"/>
                </a:solidFill>
                <a:latin typeface="宋体" panose="02010600030101010101" pitchFamily="2" charset="-122"/>
                <a:cs typeface="宋体" panose="02010600030101010101" pitchFamily="2" charset="-122"/>
              </a:rPr>
              <a:t>②欣赏秦人。</a:t>
            </a:r>
            <a:r>
              <a:rPr sz="2800" b="1">
                <a:latin typeface="宋体" panose="02010600030101010101" pitchFamily="2" charset="-122"/>
                <a:cs typeface="宋体" panose="02010600030101010101" pitchFamily="2" charset="-122"/>
              </a:rPr>
              <a:t>秦人面对艰辛的生活不屈服，懂得用秦腔进行自我慰藉。</a:t>
            </a:r>
          </a:p>
          <a:p>
            <a:pPr eaLnBrk="0" hangingPunct="0"/>
            <a:r>
              <a:rPr sz="2800" b="1">
                <a:solidFill>
                  <a:schemeClr val="accent6"/>
                </a:solidFill>
                <a:latin typeface="宋体" panose="02010600030101010101" pitchFamily="2" charset="-122"/>
                <a:cs typeface="宋体" panose="02010600030101010101" pitchFamily="2" charset="-122"/>
              </a:rPr>
              <a:t>③热爱秦人、秦川，爱得理智而深刻，爱得专注而执着。</a:t>
            </a:r>
            <a:r>
              <a:rPr sz="2800" b="1">
                <a:latin typeface="宋体" panose="02010600030101010101" pitchFamily="2" charset="-122"/>
                <a:cs typeface="宋体" panose="02010600030101010101" pitchFamily="2" charset="-122"/>
              </a:rPr>
              <a:t>这种感情上的认同，使得作者能够满怀激情地为秦腔文化呐喊、辩护，能够将秦腔文化原汁原味地展现出来。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中心思想</a:t>
            </a:r>
          </a:p>
        </p:txBody>
      </p:sp>
      <p:pic>
        <p:nvPicPr>
          <p:cNvPr id="3" name="图片 2" descr="企业微信截图_1612339158325"/>
          <p:cNvPicPr>
            <a:picLocks noChangeAspect="1"/>
          </p:cNvPicPr>
          <p:nvPr/>
        </p:nvPicPr>
        <p:blipFill>
          <a:blip r:embed="rId2"/>
          <a:stretch>
            <a:fillRect/>
          </a:stretch>
        </p:blipFill>
        <p:spPr>
          <a:xfrm>
            <a:off x="7284085" y="4286885"/>
            <a:ext cx="1859915" cy="2220595"/>
          </a:xfrm>
          <a:prstGeom prst="rect">
            <a:avLst/>
          </a:prstGeom>
        </p:spPr>
      </p:pic>
      <p:sp>
        <p:nvSpPr>
          <p:cNvPr id="6" name="矩形 5"/>
          <p:cNvSpPr/>
          <p:nvPr/>
        </p:nvSpPr>
        <p:spPr>
          <a:xfrm>
            <a:off x="1332230" y="1508125"/>
            <a:ext cx="6767830" cy="3784600"/>
          </a:xfrm>
          <a:prstGeom prst="rect">
            <a:avLst/>
          </a:prstGeom>
          <a:noFill/>
          <a:ln w="9525">
            <a:noFill/>
          </a:ln>
        </p:spPr>
        <p:txBody>
          <a:bodyPr wrap="square">
            <a:spAutoFit/>
          </a:bodyPr>
          <a:lstStyle/>
          <a:p>
            <a:r>
              <a:rPr lang="en-US" altLang="zh-CN" sz="3000" b="1">
                <a:solidFill>
                  <a:schemeClr val="tx1"/>
                </a:solidFill>
                <a:latin typeface="宋体" panose="02010600030101010101" pitchFamily="2" charset="-122"/>
                <a:cs typeface="宋体" panose="02010600030101010101" pitchFamily="2" charset="-122"/>
              </a:rPr>
              <a:t>    《秦腔》是一篇浑厚深重的文化散文，其中不仅写出了一个地方剧种的生成、变迁，也濡染了秦地的民情风俗，而且展现了他们热情蓬勃的生命力。作者生于斯长于斯，对故土的热爱使得他滤掉了其中可能存在的愚昧与丑陋，在描述中更多地凸现了黄土地人民的人情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学习目标</a:t>
            </a:r>
          </a:p>
        </p:txBody>
      </p:sp>
      <p:pic>
        <p:nvPicPr>
          <p:cNvPr id="9" name="图片 8" descr="企业微信截图_16123405405766"/>
          <p:cNvPicPr>
            <a:picLocks noChangeAspect="1"/>
          </p:cNvPicPr>
          <p:nvPr/>
        </p:nvPicPr>
        <p:blipFill>
          <a:blip r:embed="rId2">
            <a:lum bright="30000"/>
          </a:blip>
          <a:srcRect t="6878" r="285" b="20886"/>
          <a:stretch>
            <a:fillRect/>
          </a:stretch>
        </p:blipFill>
        <p:spPr>
          <a:xfrm>
            <a:off x="823595" y="487680"/>
            <a:ext cx="8321040" cy="6051550"/>
          </a:xfrm>
          <a:prstGeom prst="rect">
            <a:avLst/>
          </a:prstGeom>
        </p:spPr>
      </p:pic>
      <p:sp>
        <p:nvSpPr>
          <p:cNvPr id="10" name="内容占位符 2"/>
          <p:cNvSpPr>
            <a:spLocks noGrp="1"/>
          </p:cNvSpPr>
          <p:nvPr/>
        </p:nvSpPr>
        <p:spPr>
          <a:xfrm>
            <a:off x="1413510" y="1265555"/>
            <a:ext cx="7140575" cy="1932940"/>
          </a:xfrm>
          <a:prstGeom prst="rect">
            <a:avLst/>
          </a:prstGeom>
          <a:noFill/>
          <a:ln w="9525">
            <a:noFill/>
          </a:ln>
        </p:spPr>
        <p:txBody>
          <a:bodyPr vert="horz"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Bef>
                <a:spcPct val="0"/>
              </a:spcBef>
              <a:buNone/>
            </a:pPr>
            <a:r>
              <a:rPr lang="zh-CN" altLang="en-US" sz="3300" b="1">
                <a:latin typeface="宋体" panose="02010600030101010101" pitchFamily="2" charset="-122"/>
                <a:ea typeface="宋体" panose="02010600030101010101" pitchFamily="2" charset="-122"/>
                <a:cs typeface="宋体" panose="02010600030101010101" pitchFamily="2" charset="-122"/>
              </a:rPr>
              <a:t>1.了解秦腔的特点，及其与秦地的地理构造和风土人情的契合统一。</a:t>
            </a:r>
          </a:p>
          <a:p>
            <a:pPr marL="0" indent="0" fontAlgn="auto">
              <a:lnSpc>
                <a:spcPct val="100000"/>
              </a:lnSpc>
              <a:spcBef>
                <a:spcPct val="0"/>
              </a:spcBef>
              <a:buNone/>
            </a:pPr>
            <a:r>
              <a:rPr lang="zh-CN" altLang="en-US" sz="3300" b="1">
                <a:latin typeface="宋体" panose="02010600030101010101" pitchFamily="2" charset="-122"/>
                <a:ea typeface="宋体" panose="02010600030101010101" pitchFamily="2" charset="-122"/>
                <a:cs typeface="宋体" panose="02010600030101010101" pitchFamily="2" charset="-122"/>
              </a:rPr>
              <a:t>2.学习文章通过场面细节描写和本土化的语言来描写文化现象，表现地域文化的技法。</a:t>
            </a:r>
          </a:p>
          <a:p>
            <a:pPr marL="0" indent="0" fontAlgn="auto">
              <a:lnSpc>
                <a:spcPct val="100000"/>
              </a:lnSpc>
              <a:spcBef>
                <a:spcPct val="0"/>
              </a:spcBef>
              <a:buNone/>
            </a:pPr>
            <a:r>
              <a:rPr lang="zh-CN" altLang="en-US" sz="3300" b="1">
                <a:latin typeface="宋体" panose="02010600030101010101" pitchFamily="2" charset="-122"/>
                <a:ea typeface="宋体" panose="02010600030101010101" pitchFamily="2" charset="-122"/>
                <a:cs typeface="宋体" panose="02010600030101010101" pitchFamily="2" charset="-122"/>
              </a:rPr>
              <a:t>3.感受“秦腔”所蕴含的深沉的文化底蕴，体会中国民俗文化的特点，从而对象征中华民族的历史文化的民间文化有更深刻的理解。</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艺术特色</a:t>
            </a:r>
          </a:p>
        </p:txBody>
      </p:sp>
      <p:pic>
        <p:nvPicPr>
          <p:cNvPr id="7" name="图片 6" descr="2c43e5d7c2a6ba389d3faa4122e0bc81_true"/>
          <p:cNvPicPr>
            <a:picLocks noChangeAspect="1"/>
          </p:cNvPicPr>
          <p:nvPr/>
        </p:nvPicPr>
        <p:blipFill>
          <a:blip r:embed="rId2">
            <a:lum bright="6000"/>
          </a:blip>
          <a:stretch>
            <a:fillRect/>
          </a:stretch>
        </p:blipFill>
        <p:spPr>
          <a:xfrm>
            <a:off x="842010" y="485775"/>
            <a:ext cx="8301990" cy="6035675"/>
          </a:xfrm>
          <a:prstGeom prst="rect">
            <a:avLst/>
          </a:prstGeom>
        </p:spPr>
      </p:pic>
      <p:sp>
        <p:nvSpPr>
          <p:cNvPr id="6" name="矩形 5"/>
          <p:cNvSpPr/>
          <p:nvPr/>
        </p:nvSpPr>
        <p:spPr>
          <a:xfrm>
            <a:off x="1254760" y="1317625"/>
            <a:ext cx="7223125" cy="4030980"/>
          </a:xfrm>
          <a:prstGeom prst="rect">
            <a:avLst/>
          </a:prstGeom>
          <a:noFill/>
          <a:ln w="9525">
            <a:noFill/>
          </a:ln>
        </p:spPr>
        <p:txBody>
          <a:bodyPr wrap="square">
            <a:spAutoFit/>
          </a:bodyPr>
          <a:lstStyle/>
          <a:p>
            <a:pPr algn="ctr">
              <a:lnSpc>
                <a:spcPct val="100000"/>
              </a:lnSpc>
            </a:pPr>
            <a:r>
              <a:rPr lang="zh-CN" altLang="en-US" sz="3200" b="1">
                <a:solidFill>
                  <a:schemeClr val="tx1"/>
                </a:solidFill>
                <a:latin typeface="宋体" panose="02010600030101010101" pitchFamily="2" charset="-122"/>
                <a:cs typeface="宋体" panose="02010600030101010101" pitchFamily="2" charset="-122"/>
              </a:rPr>
              <a:t>文化散文意蕴丰厚</a:t>
            </a:r>
          </a:p>
          <a:p>
            <a:pPr algn="l">
              <a:lnSpc>
                <a:spcPct val="100000"/>
              </a:lnSpc>
            </a:pPr>
            <a:r>
              <a:rPr lang="zh-CN" altLang="en-US" sz="3200" b="1">
                <a:solidFill>
                  <a:schemeClr val="tx1"/>
                </a:solidFill>
                <a:latin typeface="宋体" panose="02010600030101010101" pitchFamily="2" charset="-122"/>
                <a:cs typeface="宋体" panose="02010600030101010101" pitchFamily="2" charset="-122"/>
              </a:rPr>
              <a:t>《秦腔》是一篇优秀的文化散文，其中不仅表现了秦腔的艺术魅力，而且传神地展现了秦地的风俗民情、百姓的精神风骨（粗犷、豪迈、乐天安命）。</a:t>
            </a:r>
          </a:p>
          <a:p>
            <a:pPr algn="l">
              <a:lnSpc>
                <a:spcPct val="100000"/>
              </a:lnSpc>
            </a:pPr>
            <a:r>
              <a:rPr lang="zh-CN" altLang="en-US" sz="3200" b="1">
                <a:solidFill>
                  <a:schemeClr val="accent6"/>
                </a:solidFill>
                <a:latin typeface="宋体" panose="02010600030101010101" pitchFamily="2" charset="-122"/>
                <a:cs typeface="宋体" panose="02010600030101010101" pitchFamily="2" charset="-122"/>
              </a:rPr>
              <a:t>（1）侧重侧面表现。</a:t>
            </a:r>
          </a:p>
          <a:p>
            <a:pPr algn="l">
              <a:lnSpc>
                <a:spcPct val="100000"/>
              </a:lnSpc>
            </a:pPr>
            <a:r>
              <a:rPr lang="zh-CN" altLang="en-US" sz="3200" b="1">
                <a:solidFill>
                  <a:schemeClr val="accent6"/>
                </a:solidFill>
                <a:latin typeface="宋体" panose="02010600030101010101" pitchFamily="2" charset="-122"/>
                <a:cs typeface="宋体" panose="02010600030101010101" pitchFamily="2" charset="-122"/>
              </a:rPr>
              <a:t>（2）场面描写出神入化。</a:t>
            </a:r>
          </a:p>
          <a:p>
            <a:pPr algn="l">
              <a:lnSpc>
                <a:spcPct val="100000"/>
              </a:lnSpc>
            </a:pPr>
            <a:r>
              <a:rPr lang="zh-CN" altLang="en-US" sz="3200" b="1">
                <a:solidFill>
                  <a:schemeClr val="accent6"/>
                </a:solidFill>
                <a:latin typeface="宋体" panose="02010600030101010101" pitchFamily="2" charset="-122"/>
                <a:cs typeface="宋体" panose="02010600030101010101" pitchFamily="2" charset="-122"/>
              </a:rPr>
              <a:t>（3）具有浓郁的秦川风情。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艺术特色</a:t>
            </a:r>
          </a:p>
        </p:txBody>
      </p:sp>
      <p:pic>
        <p:nvPicPr>
          <p:cNvPr id="7" name="图片 6" descr="2c43e5d7c2a6ba389d3faa4122e0bc81_true"/>
          <p:cNvPicPr>
            <a:picLocks noChangeAspect="1"/>
          </p:cNvPicPr>
          <p:nvPr/>
        </p:nvPicPr>
        <p:blipFill>
          <a:blip r:embed="rId2">
            <a:lum bright="6000"/>
          </a:blip>
          <a:stretch>
            <a:fillRect/>
          </a:stretch>
        </p:blipFill>
        <p:spPr>
          <a:xfrm>
            <a:off x="842010" y="485775"/>
            <a:ext cx="8301990" cy="6035675"/>
          </a:xfrm>
          <a:prstGeom prst="rect">
            <a:avLst/>
          </a:prstGeom>
        </p:spPr>
      </p:pic>
      <p:sp>
        <p:nvSpPr>
          <p:cNvPr id="9" name="矩形 8"/>
          <p:cNvSpPr/>
          <p:nvPr/>
        </p:nvSpPr>
        <p:spPr>
          <a:xfrm>
            <a:off x="1510665" y="1167765"/>
            <a:ext cx="7140575" cy="4523105"/>
          </a:xfrm>
          <a:prstGeom prst="rect">
            <a:avLst/>
          </a:prstGeom>
          <a:noFill/>
          <a:ln w="9525">
            <a:noFill/>
          </a:ln>
        </p:spPr>
        <p:txBody>
          <a:bodyPr wrap="square">
            <a:spAutoFit/>
          </a:bodyPr>
          <a:lstStyle/>
          <a:p>
            <a:pPr algn="l">
              <a:lnSpc>
                <a:spcPct val="100000"/>
              </a:lnSpc>
            </a:pPr>
            <a:r>
              <a:rPr lang="zh-CN" altLang="en-US" sz="3200" b="1">
                <a:solidFill>
                  <a:schemeClr val="accent6"/>
                </a:solidFill>
                <a:latin typeface="宋体" panose="02010600030101010101" pitchFamily="2" charset="-122"/>
                <a:cs typeface="宋体" panose="02010600030101010101" pitchFamily="2" charset="-122"/>
              </a:rPr>
              <a:t>（1）侧重侧面表现。</a:t>
            </a:r>
          </a:p>
          <a:p>
            <a:pPr algn="l">
              <a:lnSpc>
                <a:spcPct val="100000"/>
              </a:lnSpc>
            </a:pPr>
            <a:r>
              <a:rPr lang="zh-CN" altLang="en-US" sz="3200" b="1">
                <a:solidFill>
                  <a:schemeClr val="tx1"/>
                </a:solidFill>
                <a:latin typeface="宋体" panose="02010600030101010101" pitchFamily="2" charset="-122"/>
                <a:cs typeface="宋体" panose="02010600030101010101" pitchFamily="2" charset="-122"/>
              </a:rPr>
              <a:t>本文侧重从侧面叙写秦腔的艺术效果。写排戏、演戏前的氛围，尤其是戏开演前人们火爆的言辞、激动的情绪和各种行为，生动地传达出秦川人特有的粗犷、豪放的性格，让人有身临其境的真切、亲昵之感。作者也借此强调秦腔这种地方戏曲在秦川赖以生存而且生命力极其旺盛的根本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艺术特色</a:t>
            </a:r>
          </a:p>
        </p:txBody>
      </p:sp>
      <p:pic>
        <p:nvPicPr>
          <p:cNvPr id="7" name="图片 6" descr="2c43e5d7c2a6ba389d3faa4122e0bc81_true"/>
          <p:cNvPicPr>
            <a:picLocks noChangeAspect="1"/>
          </p:cNvPicPr>
          <p:nvPr/>
        </p:nvPicPr>
        <p:blipFill>
          <a:blip r:embed="rId2">
            <a:lum bright="6000"/>
          </a:blip>
          <a:stretch>
            <a:fillRect/>
          </a:stretch>
        </p:blipFill>
        <p:spPr>
          <a:xfrm>
            <a:off x="842010" y="485775"/>
            <a:ext cx="8301990" cy="6035675"/>
          </a:xfrm>
          <a:prstGeom prst="rect">
            <a:avLst/>
          </a:prstGeom>
        </p:spPr>
      </p:pic>
      <p:sp>
        <p:nvSpPr>
          <p:cNvPr id="9" name="矩形 8"/>
          <p:cNvSpPr/>
          <p:nvPr/>
        </p:nvSpPr>
        <p:spPr>
          <a:xfrm>
            <a:off x="1297940" y="1413510"/>
            <a:ext cx="7170420" cy="4030980"/>
          </a:xfrm>
          <a:prstGeom prst="rect">
            <a:avLst/>
          </a:prstGeom>
          <a:noFill/>
          <a:ln w="9525">
            <a:noFill/>
          </a:ln>
        </p:spPr>
        <p:txBody>
          <a:bodyPr wrap="square">
            <a:spAutoFit/>
          </a:bodyPr>
          <a:lstStyle/>
          <a:p>
            <a:pPr algn="l">
              <a:lnSpc>
                <a:spcPct val="100000"/>
              </a:lnSpc>
            </a:pPr>
            <a:r>
              <a:rPr lang="zh-CN" altLang="en-US" sz="3200" b="1">
                <a:solidFill>
                  <a:schemeClr val="accent6"/>
                </a:solidFill>
                <a:latin typeface="宋体" panose="02010600030101010101" pitchFamily="2" charset="-122"/>
                <a:cs typeface="宋体" panose="02010600030101010101" pitchFamily="2" charset="-122"/>
              </a:rPr>
              <a:t>（2）场面描写出神入化。</a:t>
            </a:r>
          </a:p>
          <a:p>
            <a:pPr algn="l">
              <a:lnSpc>
                <a:spcPct val="100000"/>
              </a:lnSpc>
            </a:pPr>
            <a:r>
              <a:rPr lang="zh-CN" altLang="en-US" sz="3200" b="1">
                <a:solidFill>
                  <a:schemeClr val="tx1"/>
                </a:solidFill>
                <a:latin typeface="宋体" panose="02010600030101010101" pitchFamily="2" charset="-122"/>
                <a:cs typeface="宋体" panose="02010600030101010101" pitchFamily="2" charset="-122"/>
              </a:rPr>
              <a:t>作为一篇侧重描写风俗民情的文化性散文，作者在场面描写上可谓出神入化：点面结合，以点为主；动静结合，以动为主；纵横结合，以横为主；多种描写相结合，以言行描写为主。加之灵活运用多种修辞手法，场面描写给人以直观之感，让读者产生身临其境的感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艺术特色</a:t>
            </a:r>
          </a:p>
        </p:txBody>
      </p:sp>
      <p:pic>
        <p:nvPicPr>
          <p:cNvPr id="7" name="图片 6" descr="2c43e5d7c2a6ba389d3faa4122e0bc81_true"/>
          <p:cNvPicPr>
            <a:picLocks noChangeAspect="1"/>
          </p:cNvPicPr>
          <p:nvPr/>
        </p:nvPicPr>
        <p:blipFill>
          <a:blip r:embed="rId2">
            <a:lum bright="6000"/>
          </a:blip>
          <a:stretch>
            <a:fillRect/>
          </a:stretch>
        </p:blipFill>
        <p:spPr>
          <a:xfrm>
            <a:off x="842010" y="520700"/>
            <a:ext cx="8301990" cy="5926455"/>
          </a:xfrm>
          <a:prstGeom prst="rect">
            <a:avLst/>
          </a:prstGeom>
        </p:spPr>
      </p:pic>
      <p:sp>
        <p:nvSpPr>
          <p:cNvPr id="9" name="矩形 8"/>
          <p:cNvSpPr/>
          <p:nvPr/>
        </p:nvSpPr>
        <p:spPr>
          <a:xfrm>
            <a:off x="1527810" y="1737360"/>
            <a:ext cx="6930390" cy="3138170"/>
          </a:xfrm>
          <a:prstGeom prst="rect">
            <a:avLst/>
          </a:prstGeom>
          <a:noFill/>
          <a:ln w="9525">
            <a:noFill/>
          </a:ln>
        </p:spPr>
        <p:txBody>
          <a:bodyPr wrap="square">
            <a:spAutoFit/>
          </a:bodyPr>
          <a:lstStyle/>
          <a:p>
            <a:pPr algn="l">
              <a:lnSpc>
                <a:spcPct val="100000"/>
              </a:lnSpc>
            </a:pPr>
            <a:r>
              <a:rPr lang="zh-CN" altLang="en-US" sz="3300" b="1">
                <a:solidFill>
                  <a:schemeClr val="accent6"/>
                </a:solidFill>
                <a:latin typeface="宋体" panose="02010600030101010101" pitchFamily="2" charset="-122"/>
                <a:cs typeface="宋体" panose="02010600030101010101" pitchFamily="2" charset="-122"/>
              </a:rPr>
              <a:t>（3）具有浓郁的秦川风情。</a:t>
            </a:r>
          </a:p>
          <a:p>
            <a:pPr algn="l">
              <a:lnSpc>
                <a:spcPct val="100000"/>
              </a:lnSpc>
            </a:pPr>
            <a:r>
              <a:rPr lang="zh-CN" altLang="en-US" sz="3300" b="1">
                <a:solidFill>
                  <a:schemeClr val="tx1"/>
                </a:solidFill>
                <a:latin typeface="宋体" panose="02010600030101010101" pitchFamily="2" charset="-122"/>
                <a:cs typeface="宋体" panose="02010600030101010101" pitchFamily="2" charset="-122"/>
              </a:rPr>
              <a:t>本文语言生动、雅俗辉映、活泼风趣，铺陈、排比、议论、抒情中穿插民间传闻，庄谐并重，刻画精妙，传神生动，营造出具有浓郁秦川风情的艺术世界。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小试牛刀</a:t>
            </a:r>
          </a:p>
        </p:txBody>
      </p:sp>
      <p:pic>
        <p:nvPicPr>
          <p:cNvPr id="9" name="图片 8" descr="2c43e5d7c2a6ba389d3faa4122e0bc81_true"/>
          <p:cNvPicPr>
            <a:picLocks noChangeAspect="1"/>
          </p:cNvPicPr>
          <p:nvPr/>
        </p:nvPicPr>
        <p:blipFill>
          <a:blip r:embed="rId3">
            <a:lum bright="6000"/>
          </a:blip>
          <a:stretch>
            <a:fillRect/>
          </a:stretch>
        </p:blipFill>
        <p:spPr>
          <a:xfrm>
            <a:off x="842010" y="411480"/>
            <a:ext cx="8301990" cy="6035675"/>
          </a:xfrm>
          <a:prstGeom prst="rect">
            <a:avLst/>
          </a:prstGeom>
        </p:spPr>
      </p:pic>
      <p:sp>
        <p:nvSpPr>
          <p:cNvPr id="10" name="文本框 9"/>
          <p:cNvSpPr txBox="1"/>
          <p:nvPr/>
        </p:nvSpPr>
        <p:spPr>
          <a:xfrm>
            <a:off x="842010" y="411480"/>
            <a:ext cx="8205470" cy="5908040"/>
          </a:xfrm>
          <a:prstGeom prst="rect">
            <a:avLst/>
          </a:prstGeom>
          <a:noFill/>
        </p:spPr>
        <p:txBody>
          <a:bodyPr wrap="square" rtlCol="0" anchor="t">
            <a:spAutoFit/>
          </a:bodyPr>
          <a:lstStyle/>
          <a:p>
            <a:r>
              <a:rPr sz="2100" b="1">
                <a:latin typeface="宋体" panose="02010600030101010101" pitchFamily="2" charset="-122"/>
                <a:cs typeface="宋体" panose="02010600030101010101" pitchFamily="2" charset="-122"/>
              </a:rPr>
              <a:t>1.对下列句子使用修辞手法的分类，正确的一项是</a:t>
            </a:r>
            <a:r>
              <a:rPr lang="zh-CN" sz="2100" b="1">
                <a:latin typeface="宋体" panose="02010600030101010101" pitchFamily="2" charset="-122"/>
                <a:cs typeface="宋体" panose="02010600030101010101" pitchFamily="2" charset="-122"/>
              </a:rPr>
              <a:t>（    ）</a:t>
            </a:r>
            <a:endParaRPr sz="2100" b="1">
              <a:latin typeface="宋体" panose="02010600030101010101" pitchFamily="2" charset="-122"/>
              <a:cs typeface="宋体" panose="02010600030101010101" pitchFamily="2" charset="-122"/>
            </a:endParaRPr>
          </a:p>
          <a:p>
            <a:r>
              <a:rPr sz="2100" b="1">
                <a:latin typeface="宋体" panose="02010600030101010101" pitchFamily="2" charset="-122"/>
                <a:cs typeface="宋体" panose="02010600030101010101" pitchFamily="2" charset="-122"/>
              </a:rPr>
              <a:t>①墙面上用白的与玫瑰</a:t>
            </a:r>
            <a:r>
              <a:rPr lang="zh-CN" sz="2100" b="1">
                <a:latin typeface="宋体" panose="02010600030101010101" pitchFamily="2" charset="-122"/>
                <a:cs typeface="宋体" panose="02010600030101010101" pitchFamily="2" charset="-122"/>
              </a:rPr>
              <a:t>红的大理</a:t>
            </a:r>
            <a:r>
              <a:rPr sz="2100" b="1">
                <a:latin typeface="宋体" panose="02010600030101010101" pitchFamily="2" charset="-122"/>
                <a:cs typeface="宋体" panose="02010600030101010101" pitchFamily="2" charset="-122"/>
              </a:rPr>
              <a:t>石砌成素朴的方纹，在日光里鲜明得像少女一般</a:t>
            </a:r>
            <a:r>
              <a:rPr lang="zh-CN" sz="2100" b="1">
                <a:latin typeface="宋体" panose="02010600030101010101" pitchFamily="2" charset="-122"/>
                <a:cs typeface="宋体" panose="02010600030101010101" pitchFamily="2" charset="-122"/>
              </a:rPr>
              <a:t>。</a:t>
            </a:r>
            <a:endParaRPr sz="2100" b="1">
              <a:latin typeface="宋体" panose="02010600030101010101" pitchFamily="2" charset="-122"/>
              <a:cs typeface="宋体" panose="02010600030101010101" pitchFamily="2" charset="-122"/>
            </a:endParaRPr>
          </a:p>
          <a:p>
            <a:r>
              <a:rPr sz="2100" b="1">
                <a:latin typeface="宋体" panose="02010600030101010101" pitchFamily="2" charset="-122"/>
                <a:cs typeface="宋体" panose="02010600030101010101" pitchFamily="2" charset="-122"/>
              </a:rPr>
              <a:t>②风边走边唱，脸上洋溢着幸福的微笑，她还不时捡起几片落叶，一会又轻轻把它放下</a:t>
            </a:r>
            <a:r>
              <a:rPr lang="zh-CN" sz="2100" b="1">
                <a:latin typeface="宋体" panose="02010600030101010101" pitchFamily="2" charset="-122"/>
                <a:cs typeface="宋体" panose="02010600030101010101" pitchFamily="2" charset="-122"/>
              </a:rPr>
              <a:t>。</a:t>
            </a:r>
          </a:p>
          <a:p>
            <a:r>
              <a:rPr lang="zh-CN" sz="2100" b="1">
                <a:latin typeface="宋体" panose="02010600030101010101" pitchFamily="2" charset="-122"/>
                <a:cs typeface="宋体" panose="02010600030101010101" pitchFamily="2" charset="-122"/>
              </a:rPr>
              <a:t>③</a:t>
            </a:r>
            <a:r>
              <a:rPr sz="2100" b="1">
                <a:latin typeface="宋体" panose="02010600030101010101" pitchFamily="2" charset="-122"/>
                <a:cs typeface="宋体" panose="02010600030101010101" pitchFamily="2" charset="-122"/>
              </a:rPr>
              <a:t>等到那角色猛一</a:t>
            </a:r>
            <a:r>
              <a:rPr lang="zh-CN" sz="2100" b="1">
                <a:latin typeface="宋体" panose="02010600030101010101" pitchFamily="2" charset="-122"/>
                <a:cs typeface="宋体" panose="02010600030101010101" pitchFamily="2" charset="-122"/>
              </a:rPr>
              <a:t>转身，一</a:t>
            </a:r>
            <a:r>
              <a:rPr sz="2100" b="1">
                <a:latin typeface="宋体" panose="02010600030101010101" pitchFamily="2" charset="-122"/>
                <a:cs typeface="宋体" panose="02010600030101010101" pitchFamily="2" charset="-122"/>
              </a:rPr>
              <a:t>声高叫，戏园屋顶上的瓦片也被震得哗啦啦作响</a:t>
            </a:r>
            <a:r>
              <a:rPr lang="zh-CN" sz="2100" b="1">
                <a:latin typeface="宋体" panose="02010600030101010101" pitchFamily="2" charset="-122"/>
                <a:cs typeface="宋体" panose="02010600030101010101" pitchFamily="2" charset="-122"/>
              </a:rPr>
              <a:t>。</a:t>
            </a:r>
            <a:endParaRPr sz="2100" b="1">
              <a:latin typeface="宋体" panose="02010600030101010101" pitchFamily="2" charset="-122"/>
              <a:cs typeface="宋体" panose="02010600030101010101" pitchFamily="2" charset="-122"/>
            </a:endParaRPr>
          </a:p>
          <a:p>
            <a:r>
              <a:rPr sz="2100" b="1">
                <a:latin typeface="宋体" panose="02010600030101010101" pitchFamily="2" charset="-122"/>
                <a:cs typeface="宋体" panose="02010600030101010101" pitchFamily="2" charset="-122"/>
              </a:rPr>
              <a:t>④这清冽的泉水，养育我们，同时也养育过往日那村里的</a:t>
            </a:r>
            <a:r>
              <a:rPr lang="zh-CN" sz="2100" b="1">
                <a:latin typeface="宋体" panose="02010600030101010101" pitchFamily="2" charset="-122"/>
                <a:cs typeface="宋体" panose="02010600030101010101" pitchFamily="2" charset="-122"/>
              </a:rPr>
              <a:t>人们。</a:t>
            </a:r>
            <a:endParaRPr sz="2100" b="1">
              <a:latin typeface="宋体" panose="02010600030101010101" pitchFamily="2" charset="-122"/>
              <a:cs typeface="宋体" panose="02010600030101010101" pitchFamily="2" charset="-122"/>
            </a:endParaRPr>
          </a:p>
          <a:p>
            <a:r>
              <a:rPr sz="2100" b="1">
                <a:latin typeface="宋体" panose="02010600030101010101" pitchFamily="2" charset="-122"/>
                <a:cs typeface="宋体" panose="02010600030101010101" pitchFamily="2" charset="-122"/>
              </a:rPr>
              <a:t>⑤那山静静地伫立在那里，不言不语，风来云去，闲情自若。</a:t>
            </a:r>
          </a:p>
          <a:p>
            <a:r>
              <a:rPr sz="2100" b="1">
                <a:latin typeface="宋体" panose="02010600030101010101" pitchFamily="2" charset="-122"/>
                <a:cs typeface="宋体" panose="02010600030101010101" pitchFamily="2" charset="-122"/>
              </a:rPr>
              <a:t>⑥秦腔</a:t>
            </a:r>
            <a:r>
              <a:rPr lang="zh-CN" sz="2100" b="1">
                <a:latin typeface="宋体" panose="02010600030101010101" pitchFamily="2" charset="-122"/>
                <a:cs typeface="宋体" panose="02010600030101010101" pitchFamily="2" charset="-122"/>
              </a:rPr>
              <a:t>《</a:t>
            </a:r>
            <a:r>
              <a:rPr sz="2100" b="1">
                <a:latin typeface="宋体" panose="02010600030101010101" pitchFamily="2" charset="-122"/>
                <a:cs typeface="宋体" panose="02010600030101010101" pitchFamily="2" charset="-122"/>
              </a:rPr>
              <a:t>伐董卓》在粱庄上演的时候，整个剧院挤得</a:t>
            </a:r>
            <a:r>
              <a:rPr lang="zh-CN" sz="2100" b="1">
                <a:latin typeface="宋体" panose="02010600030101010101" pitchFamily="2" charset="-122"/>
                <a:cs typeface="宋体" panose="02010600030101010101" pitchFamily="2" charset="-122"/>
              </a:rPr>
              <a:t>连</a:t>
            </a:r>
            <a:r>
              <a:rPr sz="2100" b="1">
                <a:latin typeface="宋体" panose="02010600030101010101" pitchFamily="2" charset="-122"/>
                <a:cs typeface="宋体" panose="02010600030101010101" pitchFamily="2" charset="-122"/>
              </a:rPr>
              <a:t>根针也插不下</a:t>
            </a:r>
            <a:r>
              <a:rPr lang="zh-CN" sz="2100" b="1">
                <a:latin typeface="宋体" panose="02010600030101010101" pitchFamily="2" charset="-122"/>
                <a:cs typeface="宋体" panose="02010600030101010101" pitchFamily="2" charset="-122"/>
              </a:rPr>
              <a:t>。</a:t>
            </a:r>
            <a:endParaRPr sz="2100" b="1">
              <a:latin typeface="宋体" panose="02010600030101010101" pitchFamily="2" charset="-122"/>
              <a:cs typeface="宋体" panose="02010600030101010101" pitchFamily="2" charset="-122"/>
            </a:endParaRPr>
          </a:p>
          <a:p>
            <a:r>
              <a:rPr sz="2100" b="1">
                <a:latin typeface="宋体" panose="02010600030101010101" pitchFamily="2" charset="-122"/>
                <a:cs typeface="宋体" panose="02010600030101010101" pitchFamily="2" charset="-122"/>
              </a:rPr>
              <a:t>⑦树上的花朵，被雨水这么一淋，好像卸了妆似的</a:t>
            </a:r>
            <a:r>
              <a:rPr lang="zh-CN" sz="2100" b="1">
                <a:latin typeface="宋体" panose="02010600030101010101" pitchFamily="2" charset="-122"/>
                <a:cs typeface="宋体" panose="02010600030101010101" pitchFamily="2" charset="-122"/>
              </a:rPr>
              <a:t>，伤心地</a:t>
            </a:r>
            <a:r>
              <a:rPr sz="2100" b="1">
                <a:latin typeface="宋体" panose="02010600030101010101" pitchFamily="2" charset="-122"/>
                <a:cs typeface="宋体" panose="02010600030101010101" pitchFamily="2" charset="-122"/>
              </a:rPr>
              <a:t>哭了起来</a:t>
            </a:r>
            <a:r>
              <a:rPr lang="zh-CN" sz="2100" b="1">
                <a:latin typeface="宋体" panose="02010600030101010101" pitchFamily="2" charset="-122"/>
                <a:cs typeface="宋体" panose="02010600030101010101" pitchFamily="2" charset="-122"/>
              </a:rPr>
              <a:t>。</a:t>
            </a:r>
            <a:endParaRPr sz="2100" b="1">
              <a:latin typeface="宋体" panose="02010600030101010101" pitchFamily="2" charset="-122"/>
              <a:cs typeface="宋体" panose="02010600030101010101" pitchFamily="2" charset="-122"/>
            </a:endParaRPr>
          </a:p>
          <a:p>
            <a:r>
              <a:rPr sz="2100" b="1">
                <a:latin typeface="宋体" panose="02010600030101010101" pitchFamily="2" charset="-122"/>
                <a:cs typeface="宋体" panose="02010600030101010101" pitchFamily="2" charset="-122"/>
              </a:rPr>
              <a:t>⑧等那慧娘往起站，慢慢地，慢慢地，慧娘站起来了，全场人的脖子也全拉长了起来</a:t>
            </a:r>
            <a:r>
              <a:rPr lang="zh-CN" sz="2100" b="1">
                <a:latin typeface="宋体" panose="02010600030101010101" pitchFamily="2" charset="-122"/>
                <a:cs typeface="宋体" panose="02010600030101010101" pitchFamily="2" charset="-122"/>
              </a:rPr>
              <a:t>。</a:t>
            </a:r>
            <a:endParaRPr sz="2100" b="1">
              <a:latin typeface="宋体" panose="02010600030101010101" pitchFamily="2" charset="-122"/>
              <a:cs typeface="宋体" panose="02010600030101010101" pitchFamily="2" charset="-122"/>
            </a:endParaRPr>
          </a:p>
          <a:p>
            <a:r>
              <a:rPr sz="2100" b="1">
                <a:latin typeface="宋体" panose="02010600030101010101" pitchFamily="2" charset="-122"/>
                <a:cs typeface="宋体" panose="02010600030101010101" pitchFamily="2" charset="-122"/>
              </a:rPr>
              <a:t>⑨古今真乐府，天地大梨园</a:t>
            </a:r>
            <a:r>
              <a:rPr lang="zh-CN" sz="2100" b="1">
                <a:latin typeface="宋体" panose="02010600030101010101" pitchFamily="2" charset="-122"/>
                <a:cs typeface="宋体" panose="02010600030101010101" pitchFamily="2" charset="-122"/>
              </a:rPr>
              <a:t>。</a:t>
            </a:r>
            <a:endParaRPr sz="2100" b="1">
              <a:latin typeface="宋体" panose="02010600030101010101" pitchFamily="2" charset="-122"/>
              <a:cs typeface="宋体" panose="02010600030101010101" pitchFamily="2" charset="-122"/>
            </a:endParaRPr>
          </a:p>
          <a:p>
            <a:r>
              <a:rPr lang="en-US" sz="2100" b="1">
                <a:latin typeface="宋体" panose="02010600030101010101" pitchFamily="2" charset="-122"/>
                <a:cs typeface="宋体" panose="02010600030101010101" pitchFamily="2" charset="-122"/>
              </a:rPr>
              <a:t>A.</a:t>
            </a:r>
            <a:r>
              <a:rPr sz="2100" b="1">
                <a:latin typeface="宋体" panose="02010600030101010101" pitchFamily="2" charset="-122"/>
                <a:cs typeface="宋体" panose="02010600030101010101" pitchFamily="2" charset="-122"/>
              </a:rPr>
              <a:t>①</a:t>
            </a:r>
            <a:r>
              <a:rPr sz="2100" b="1">
                <a:latin typeface="宋体" panose="02010600030101010101" pitchFamily="2" charset="-122"/>
                <a:cs typeface="宋体" panose="02010600030101010101" pitchFamily="2" charset="-122"/>
                <a:sym typeface="+mn-ea"/>
              </a:rPr>
              <a:t>/②</a:t>
            </a:r>
            <a:r>
              <a:rPr sz="2100" b="1">
                <a:latin typeface="宋体" panose="02010600030101010101" pitchFamily="2" charset="-122"/>
                <a:cs typeface="宋体" panose="02010600030101010101" pitchFamily="2" charset="-122"/>
              </a:rPr>
              <a:t>④⑤⑦/</a:t>
            </a:r>
            <a:r>
              <a:rPr sz="2100" b="1">
                <a:latin typeface="宋体" panose="02010600030101010101" pitchFamily="2" charset="-122"/>
                <a:cs typeface="宋体" panose="02010600030101010101" pitchFamily="2" charset="-122"/>
                <a:sym typeface="+mn-ea"/>
              </a:rPr>
              <a:t>③⑥⑧/⑨     </a:t>
            </a:r>
            <a:r>
              <a:rPr lang="en-US" sz="2100" b="1">
                <a:latin typeface="宋体" panose="02010600030101010101" pitchFamily="2" charset="-122"/>
                <a:cs typeface="宋体" panose="02010600030101010101" pitchFamily="2" charset="-122"/>
              </a:rPr>
              <a:t>B.</a:t>
            </a:r>
            <a:r>
              <a:rPr sz="2100" b="1">
                <a:latin typeface="宋体" panose="02010600030101010101" pitchFamily="2" charset="-122"/>
                <a:cs typeface="宋体" panose="02010600030101010101" pitchFamily="2" charset="-122"/>
                <a:sym typeface="+mn-ea"/>
              </a:rPr>
              <a:t>①②/④⑤⑥/</a:t>
            </a:r>
            <a:r>
              <a:rPr sz="2100" b="1">
                <a:latin typeface="宋体" panose="02010600030101010101" pitchFamily="2" charset="-122"/>
                <a:cs typeface="宋体" panose="02010600030101010101" pitchFamily="2" charset="-122"/>
              </a:rPr>
              <a:t>③</a:t>
            </a:r>
            <a:r>
              <a:rPr sz="2100" b="1">
                <a:latin typeface="宋体" panose="02010600030101010101" pitchFamily="2" charset="-122"/>
                <a:cs typeface="宋体" panose="02010600030101010101" pitchFamily="2" charset="-122"/>
                <a:sym typeface="+mn-ea"/>
              </a:rPr>
              <a:t>⑦⑧/</a:t>
            </a:r>
            <a:r>
              <a:rPr sz="2100" b="1">
                <a:latin typeface="宋体" panose="02010600030101010101" pitchFamily="2" charset="-122"/>
                <a:cs typeface="宋体" panose="02010600030101010101" pitchFamily="2" charset="-122"/>
              </a:rPr>
              <a:t>⑨</a:t>
            </a:r>
          </a:p>
          <a:p>
            <a:r>
              <a:rPr lang="en-US" sz="2100" b="1">
                <a:latin typeface="宋体" panose="02010600030101010101" pitchFamily="2" charset="-122"/>
                <a:cs typeface="宋体" panose="02010600030101010101" pitchFamily="2" charset="-122"/>
              </a:rPr>
              <a:t>C.</a:t>
            </a:r>
            <a:r>
              <a:rPr sz="2100" b="1">
                <a:latin typeface="宋体" panose="02010600030101010101" pitchFamily="2" charset="-122"/>
                <a:cs typeface="宋体" panose="02010600030101010101" pitchFamily="2" charset="-122"/>
                <a:sym typeface="+mn-ea"/>
              </a:rPr>
              <a:t>①/④⑤⑦⑧/②③⑥/⑨</a:t>
            </a:r>
            <a:r>
              <a:rPr sz="2100">
                <a:latin typeface="宋体" panose="02010600030101010101" pitchFamily="2" charset="-122"/>
                <a:cs typeface="宋体" panose="02010600030101010101" pitchFamily="2" charset="-122"/>
                <a:sym typeface="+mn-ea"/>
              </a:rPr>
              <a:t>     </a:t>
            </a:r>
            <a:r>
              <a:rPr sz="2100" b="1">
                <a:latin typeface="宋体" panose="02010600030101010101" pitchFamily="2" charset="-122"/>
                <a:cs typeface="宋体" panose="02010600030101010101" pitchFamily="2" charset="-122"/>
              </a:rPr>
              <a:t>D.①/③④</a:t>
            </a:r>
            <a:r>
              <a:rPr sz="2100" b="1">
                <a:latin typeface="宋体" panose="02010600030101010101" pitchFamily="2" charset="-122"/>
                <a:cs typeface="宋体" panose="02010600030101010101" pitchFamily="2" charset="-122"/>
                <a:sym typeface="+mn-ea"/>
              </a:rPr>
              <a:t>⑥/</a:t>
            </a:r>
            <a:r>
              <a:rPr sz="2100" b="1">
                <a:latin typeface="宋体" panose="02010600030101010101" pitchFamily="2" charset="-122"/>
                <a:cs typeface="宋体" panose="02010600030101010101" pitchFamily="2" charset="-122"/>
              </a:rPr>
              <a:t>②⑦⑧/⑤⑨</a:t>
            </a:r>
          </a:p>
        </p:txBody>
      </p:sp>
      <p:sp>
        <p:nvSpPr>
          <p:cNvPr id="11" name="文本框 10"/>
          <p:cNvSpPr txBox="1"/>
          <p:nvPr/>
        </p:nvSpPr>
        <p:spPr>
          <a:xfrm>
            <a:off x="7149465" y="281305"/>
            <a:ext cx="477520" cy="583565"/>
          </a:xfrm>
          <a:prstGeom prst="rect">
            <a:avLst/>
          </a:prstGeom>
          <a:noFill/>
          <a:ln w="9525">
            <a:noFill/>
          </a:ln>
        </p:spPr>
        <p:txBody>
          <a:bodyPr wrap="square">
            <a:spAutoFit/>
          </a:bodyPr>
          <a:lstStyle/>
          <a:p>
            <a:r>
              <a:rPr lang="en-US" sz="3200" b="1">
                <a:solidFill>
                  <a:schemeClr val="accent2"/>
                </a:solidFill>
                <a:latin typeface="Times New Roman" panose="02020603050405020304" pitchFamily="18" charset="0"/>
                <a:ea typeface="宋体" panose="02010600030101010101" pitchFamily="2" charset="-122"/>
              </a:rPr>
              <a:t>A</a:t>
            </a:r>
          </a:p>
        </p:txBody>
      </p:sp>
      <p:sp>
        <p:nvSpPr>
          <p:cNvPr id="2" name="文本框 1"/>
          <p:cNvSpPr txBox="1"/>
          <p:nvPr/>
        </p:nvSpPr>
        <p:spPr>
          <a:xfrm>
            <a:off x="551180" y="6174740"/>
            <a:ext cx="8041640" cy="429895"/>
          </a:xfrm>
          <a:prstGeom prst="rect">
            <a:avLst/>
          </a:prstGeom>
          <a:noFill/>
          <a:ln w="9525">
            <a:noFill/>
          </a:ln>
        </p:spPr>
        <p:txBody>
          <a:bodyPr wrap="square">
            <a:spAutoFit/>
          </a:bodyPr>
          <a:lstStyle/>
          <a:p>
            <a:r>
              <a:rPr lang="zh-CN" sz="2200" b="1">
                <a:solidFill>
                  <a:schemeClr val="accent2"/>
                </a:solidFill>
                <a:ea typeface="宋体" panose="02010600030101010101" pitchFamily="2" charset="-122"/>
              </a:rPr>
              <a:t>解析：①是比喻；②④⑤⑦是拟人；③⑥③是夸张；⑨是对偶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小试牛刀</a:t>
            </a:r>
          </a:p>
        </p:txBody>
      </p:sp>
      <p:pic>
        <p:nvPicPr>
          <p:cNvPr id="9" name="图片 8" descr="2c43e5d7c2a6ba389d3faa4122e0bc81_true"/>
          <p:cNvPicPr>
            <a:picLocks noChangeAspect="1"/>
          </p:cNvPicPr>
          <p:nvPr/>
        </p:nvPicPr>
        <p:blipFill>
          <a:blip r:embed="rId3">
            <a:lum bright="6000"/>
          </a:blip>
          <a:stretch>
            <a:fillRect/>
          </a:stretch>
        </p:blipFill>
        <p:spPr>
          <a:xfrm>
            <a:off x="842010" y="485775"/>
            <a:ext cx="8301990" cy="6035675"/>
          </a:xfrm>
          <a:prstGeom prst="rect">
            <a:avLst/>
          </a:prstGeom>
        </p:spPr>
      </p:pic>
      <p:sp>
        <p:nvSpPr>
          <p:cNvPr id="10" name="文本框 9"/>
          <p:cNvSpPr txBox="1"/>
          <p:nvPr/>
        </p:nvSpPr>
        <p:spPr>
          <a:xfrm>
            <a:off x="915670" y="851535"/>
            <a:ext cx="8154670" cy="5154295"/>
          </a:xfrm>
          <a:prstGeom prst="rect">
            <a:avLst/>
          </a:prstGeom>
          <a:noFill/>
        </p:spPr>
        <p:txBody>
          <a:bodyPr wrap="square" rtlCol="0" anchor="t">
            <a:spAutoFit/>
          </a:bodyPr>
          <a:lstStyle/>
          <a:p>
            <a:pPr eaLnBrk="1" hangingPunct="1"/>
            <a:r>
              <a:rPr sz="2350" b="1">
                <a:latin typeface="宋体" panose="02010600030101010101" pitchFamily="2" charset="-122"/>
                <a:cs typeface="宋体" panose="02010600030101010101" pitchFamily="2" charset="-122"/>
              </a:rPr>
              <a:t>2.</a:t>
            </a:r>
            <a:r>
              <a:rPr lang="zh-CN" sz="2350" b="1">
                <a:latin typeface="宋体" panose="02010600030101010101" pitchFamily="2" charset="-122"/>
                <a:sym typeface="+mn-ea"/>
              </a:rPr>
              <a:t>依次填入下面一段文字横线处的语句，衔接最恰当的一项是</a:t>
            </a:r>
            <a:r>
              <a:rPr lang="zh-CN" altLang="zh-CN" sz="2350" b="1">
                <a:latin typeface="宋体" panose="02010600030101010101" pitchFamily="2" charset="-122"/>
                <a:sym typeface="+mn-ea"/>
              </a:rPr>
              <a:t>(   )</a:t>
            </a:r>
            <a:endParaRPr lang="zh-CN" altLang="zh-CN" sz="2350" b="1">
              <a:latin typeface="宋体" panose="02010600030101010101" pitchFamily="2" charset="-122"/>
            </a:endParaRPr>
          </a:p>
          <a:p>
            <a:pPr eaLnBrk="1" hangingPunct="1"/>
            <a:r>
              <a:rPr lang="zh-CN" altLang="zh-CN" sz="2350" b="1">
                <a:latin typeface="宋体" panose="02010600030101010101" pitchFamily="2" charset="-122"/>
                <a:sym typeface="+mn-ea"/>
              </a:rPr>
              <a:t>    </a:t>
            </a:r>
            <a:r>
              <a:rPr lang="zh-CN" sz="2350" b="1">
                <a:latin typeface="宋体" panose="02010600030101010101" pitchFamily="2" charset="-122"/>
                <a:sym typeface="+mn-ea"/>
              </a:rPr>
              <a:t>一个王朝，一个英雄，都只是历史长河中转瞬即逝的漩涡，</a:t>
            </a:r>
            <a:r>
              <a:rPr lang="zh-CN" altLang="zh-CN" sz="2350" b="1">
                <a:latin typeface="宋体" panose="02010600030101010101" pitchFamily="2" charset="-122"/>
                <a:sym typeface="+mn-ea"/>
              </a:rPr>
              <a:t>________</a:t>
            </a:r>
            <a:r>
              <a:rPr lang="zh-CN" sz="2350" b="1">
                <a:latin typeface="宋体" panose="02010600030101010101" pitchFamily="2" charset="-122"/>
                <a:sym typeface="+mn-ea"/>
              </a:rPr>
              <a:t>。</a:t>
            </a:r>
            <a:r>
              <a:rPr lang="zh-CN" altLang="zh-CN" sz="2350" b="1">
                <a:latin typeface="宋体" panose="02010600030101010101" pitchFamily="2" charset="-122"/>
                <a:sym typeface="+mn-ea"/>
              </a:rPr>
              <a:t>________</a:t>
            </a:r>
            <a:r>
              <a:rPr lang="zh-CN" sz="2350" b="1">
                <a:latin typeface="宋体" panose="02010600030101010101" pitchFamily="2" charset="-122"/>
                <a:sym typeface="+mn-ea"/>
              </a:rPr>
              <a:t>，</a:t>
            </a:r>
            <a:r>
              <a:rPr lang="zh-CN" altLang="zh-CN" sz="2350" b="1">
                <a:latin typeface="宋体" panose="02010600030101010101" pitchFamily="2" charset="-122"/>
                <a:sym typeface="+mn-ea"/>
              </a:rPr>
              <a:t>________</a:t>
            </a:r>
            <a:r>
              <a:rPr lang="zh-CN" sz="2350" b="1">
                <a:latin typeface="宋体" panose="02010600030101010101" pitchFamily="2" charset="-122"/>
                <a:sym typeface="+mn-ea"/>
              </a:rPr>
              <a:t>。</a:t>
            </a:r>
            <a:r>
              <a:rPr lang="zh-CN" altLang="zh-CN" sz="2350" b="1">
                <a:latin typeface="宋体" panose="02010600030101010101" pitchFamily="2" charset="-122"/>
                <a:sym typeface="+mn-ea"/>
              </a:rPr>
              <a:t>________</a:t>
            </a:r>
            <a:r>
              <a:rPr lang="zh-CN" sz="2350" b="1">
                <a:latin typeface="宋体" panose="02010600030101010101" pitchFamily="2" charset="-122"/>
                <a:sym typeface="+mn-ea"/>
              </a:rPr>
              <a:t>，</a:t>
            </a:r>
            <a:r>
              <a:rPr lang="zh-CN" altLang="zh-CN" sz="2350" b="1">
                <a:latin typeface="宋体" panose="02010600030101010101" pitchFamily="2" charset="-122"/>
                <a:sym typeface="+mn-ea"/>
              </a:rPr>
              <a:t>________</a:t>
            </a:r>
            <a:r>
              <a:rPr lang="zh-CN" sz="2350" b="1">
                <a:latin typeface="宋体" panose="02010600030101010101" pitchFamily="2" charset="-122"/>
                <a:sym typeface="+mn-ea"/>
              </a:rPr>
              <a:t>。</a:t>
            </a:r>
            <a:r>
              <a:rPr lang="zh-CN" altLang="zh-CN" sz="2350" b="1">
                <a:latin typeface="宋体" panose="02010600030101010101" pitchFamily="2" charset="-122"/>
                <a:sym typeface="+mn-ea"/>
              </a:rPr>
              <a:t>________</a:t>
            </a:r>
            <a:r>
              <a:rPr lang="zh-CN" sz="2350" b="1">
                <a:latin typeface="宋体" panose="02010600030101010101" pitchFamily="2" charset="-122"/>
                <a:sym typeface="+mn-ea"/>
              </a:rPr>
              <a:t>，依然唱着秦宫小曲，在西凤酒香中吼几声秦腔，依然把对生活的追求融入民间艺术之中。</a:t>
            </a:r>
            <a:endParaRPr lang="zh-CN" sz="2350" b="1">
              <a:latin typeface="宋体" panose="02010600030101010101" pitchFamily="2" charset="-122"/>
            </a:endParaRPr>
          </a:p>
          <a:p>
            <a:pPr eaLnBrk="1" hangingPunct="1"/>
            <a:r>
              <a:rPr lang="zh-CN" altLang="zh-CN" sz="2350" b="1">
                <a:latin typeface="宋体" panose="02010600030101010101" pitchFamily="2" charset="-122"/>
                <a:sym typeface="+mn-ea"/>
              </a:rPr>
              <a:t>①</a:t>
            </a:r>
            <a:r>
              <a:rPr lang="zh-CN" sz="2350" b="1">
                <a:latin typeface="宋体" panose="02010600030101010101" pitchFamily="2" charset="-122"/>
                <a:sym typeface="+mn-ea"/>
              </a:rPr>
              <a:t>曾经叱咤风云的秦穆公，如今一抔黄土掩住了风流与豪气</a:t>
            </a:r>
            <a:endParaRPr lang="zh-CN" sz="2350" b="1">
              <a:latin typeface="宋体" panose="02010600030101010101" pitchFamily="2" charset="-122"/>
            </a:endParaRPr>
          </a:p>
          <a:p>
            <a:pPr eaLnBrk="1" hangingPunct="1"/>
            <a:r>
              <a:rPr lang="zh-CN" altLang="zh-CN" sz="2350" b="1">
                <a:latin typeface="宋体" panose="02010600030101010101" pitchFamily="2" charset="-122"/>
                <a:sym typeface="+mn-ea"/>
              </a:rPr>
              <a:t>②</a:t>
            </a:r>
            <a:r>
              <a:rPr lang="zh-CN" sz="2350" b="1">
                <a:latin typeface="宋体" panose="02010600030101010101" pitchFamily="2" charset="-122"/>
                <a:sym typeface="+mn-ea"/>
              </a:rPr>
              <a:t>而万里山河又毁于二世之手</a:t>
            </a:r>
            <a:endParaRPr lang="zh-CN" sz="2350" b="1">
              <a:latin typeface="宋体" panose="02010600030101010101" pitchFamily="2" charset="-122"/>
            </a:endParaRPr>
          </a:p>
          <a:p>
            <a:pPr eaLnBrk="1" hangingPunct="1"/>
            <a:r>
              <a:rPr lang="zh-CN" altLang="zh-CN" sz="2350" b="1">
                <a:latin typeface="宋体" panose="02010600030101010101" pitchFamily="2" charset="-122"/>
                <a:sym typeface="+mn-ea"/>
              </a:rPr>
              <a:t>③</a:t>
            </a:r>
            <a:r>
              <a:rPr lang="zh-CN" sz="2350" b="1">
                <a:latin typeface="宋体" panose="02010600030101010101" pitchFamily="2" charset="-122"/>
                <a:sym typeface="+mn-ea"/>
              </a:rPr>
              <a:t>唯有那个时代的文化和精神穿越了时间和空间，得到永恒</a:t>
            </a:r>
            <a:endParaRPr lang="zh-CN" sz="2350" b="1">
              <a:latin typeface="宋体" panose="02010600030101010101" pitchFamily="2" charset="-122"/>
            </a:endParaRPr>
          </a:p>
          <a:p>
            <a:pPr eaLnBrk="1" hangingPunct="1"/>
            <a:r>
              <a:rPr lang="zh-CN" altLang="zh-CN" sz="2350" b="1">
                <a:latin typeface="宋体" panose="02010600030101010101" pitchFamily="2" charset="-122"/>
                <a:sym typeface="+mn-ea"/>
              </a:rPr>
              <a:t>④</a:t>
            </a:r>
            <a:r>
              <a:rPr lang="zh-CN" sz="2350" b="1">
                <a:latin typeface="宋体" panose="02010600030101010101" pitchFamily="2" charset="-122"/>
                <a:sym typeface="+mn-ea"/>
              </a:rPr>
              <a:t>今天我们依然在这华夏故土上挥汗如雨，依然同命运抗争</a:t>
            </a:r>
            <a:endParaRPr lang="zh-CN" sz="2350" b="1">
              <a:latin typeface="宋体" panose="02010600030101010101" pitchFamily="2" charset="-122"/>
            </a:endParaRPr>
          </a:p>
          <a:p>
            <a:pPr eaLnBrk="1" hangingPunct="1"/>
            <a:r>
              <a:rPr lang="zh-CN" altLang="zh-CN" sz="2350" b="1">
                <a:latin typeface="宋体" panose="02010600030101010101" pitchFamily="2" charset="-122"/>
                <a:sym typeface="+mn-ea"/>
              </a:rPr>
              <a:t>⑤</a:t>
            </a:r>
            <a:r>
              <a:rPr lang="zh-CN" sz="2350" b="1">
                <a:latin typeface="宋体" panose="02010600030101010101" pitchFamily="2" charset="-122"/>
                <a:sym typeface="+mn-ea"/>
              </a:rPr>
              <a:t>成为被人们遗忘于城郊的土丘</a:t>
            </a:r>
            <a:endParaRPr lang="zh-CN" sz="2350" b="1">
              <a:latin typeface="宋体" panose="02010600030101010101" pitchFamily="2" charset="-122"/>
            </a:endParaRPr>
          </a:p>
          <a:p>
            <a:pPr eaLnBrk="1" hangingPunct="1"/>
            <a:r>
              <a:rPr lang="zh-CN" altLang="zh-CN" sz="2350" b="1">
                <a:latin typeface="宋体" panose="02010600030101010101" pitchFamily="2" charset="-122"/>
                <a:sym typeface="+mn-ea"/>
              </a:rPr>
              <a:t>⑥</a:t>
            </a:r>
            <a:r>
              <a:rPr lang="zh-CN" sz="2350" b="1">
                <a:latin typeface="宋体" panose="02010600030101010101" pitchFamily="2" charset="-122"/>
                <a:sym typeface="+mn-ea"/>
              </a:rPr>
              <a:t>他没有想到秦王嬴政会统一六国</a:t>
            </a:r>
            <a:endParaRPr lang="zh-CN" sz="2350" b="1">
              <a:latin typeface="宋体" panose="02010600030101010101" pitchFamily="2" charset="-122"/>
            </a:endParaRPr>
          </a:p>
          <a:p>
            <a:pPr eaLnBrk="1" hangingPunct="1"/>
            <a:r>
              <a:rPr lang="zh-CN" altLang="zh-CN" sz="2350" b="1">
                <a:latin typeface="宋体" panose="02010600030101010101" pitchFamily="2" charset="-122"/>
                <a:sym typeface="+mn-ea"/>
              </a:rPr>
              <a:t>A.③①④②⑤⑥		B.③①⑤⑥②④</a:t>
            </a:r>
            <a:endParaRPr lang="zh-CN" altLang="zh-CN" sz="2350" b="1">
              <a:latin typeface="宋体" panose="02010600030101010101" pitchFamily="2" charset="-122"/>
            </a:endParaRPr>
          </a:p>
          <a:p>
            <a:pPr eaLnBrk="1" hangingPunct="1"/>
            <a:r>
              <a:rPr lang="zh-CN" altLang="zh-CN" sz="2350" b="1">
                <a:latin typeface="宋体" panose="02010600030101010101" pitchFamily="2" charset="-122"/>
                <a:sym typeface="+mn-ea"/>
              </a:rPr>
              <a:t>C.⑤①③②④⑥		D.⑤⑥③①②④</a:t>
            </a:r>
            <a:endParaRPr sz="2350" b="1">
              <a:latin typeface="宋体" panose="02010600030101010101" pitchFamily="2" charset="-122"/>
              <a:cs typeface="宋体" panose="02010600030101010101" pitchFamily="2" charset="-122"/>
            </a:endParaRPr>
          </a:p>
        </p:txBody>
      </p:sp>
      <p:sp>
        <p:nvSpPr>
          <p:cNvPr id="11" name="文本框 10"/>
          <p:cNvSpPr txBox="1"/>
          <p:nvPr/>
        </p:nvSpPr>
        <p:spPr>
          <a:xfrm>
            <a:off x="1470025" y="1104900"/>
            <a:ext cx="477520" cy="583565"/>
          </a:xfrm>
          <a:prstGeom prst="rect">
            <a:avLst/>
          </a:prstGeom>
          <a:noFill/>
          <a:ln w="9525">
            <a:noFill/>
          </a:ln>
        </p:spPr>
        <p:txBody>
          <a:bodyPr wrap="square">
            <a:spAutoFit/>
          </a:bodyPr>
          <a:lstStyle/>
          <a:p>
            <a:r>
              <a:rPr lang="en-US" sz="3200" b="1">
                <a:solidFill>
                  <a:schemeClr val="accent2"/>
                </a:solidFill>
                <a:latin typeface="Times New Roman" panose="02020603050405020304" pitchFamily="18" charset="0"/>
                <a:ea typeface="宋体" panose="02010600030101010101" pitchFamily="2" charset="-122"/>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u=3469709572,842683844&amp;fm=15&amp;gp=0"/>
          <p:cNvPicPr>
            <a:picLocks noChangeAspect="1"/>
          </p:cNvPicPr>
          <p:nvPr/>
        </p:nvPicPr>
        <p:blipFill>
          <a:blip r:embed="rId3"/>
          <a:stretch>
            <a:fillRect/>
          </a:stretch>
        </p:blipFill>
        <p:spPr>
          <a:xfrm flipH="1">
            <a:off x="6904990" y="518160"/>
            <a:ext cx="2239010" cy="1214120"/>
          </a:xfrm>
          <a:prstGeom prst="rect">
            <a:avLst/>
          </a:prstGeom>
        </p:spPr>
      </p:pic>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小试牛刀</a:t>
            </a:r>
          </a:p>
        </p:txBody>
      </p:sp>
      <p:pic>
        <p:nvPicPr>
          <p:cNvPr id="3" name="图片 2" descr="2c43e5d7c2a6ba389d3faa4122e0bc81_true"/>
          <p:cNvPicPr>
            <a:picLocks noChangeAspect="1"/>
          </p:cNvPicPr>
          <p:nvPr/>
        </p:nvPicPr>
        <p:blipFill>
          <a:blip r:embed="rId4">
            <a:lum bright="6000"/>
          </a:blip>
          <a:stretch>
            <a:fillRect/>
          </a:stretch>
        </p:blipFill>
        <p:spPr>
          <a:xfrm>
            <a:off x="842010" y="485775"/>
            <a:ext cx="8301990" cy="6035675"/>
          </a:xfrm>
          <a:prstGeom prst="rect">
            <a:avLst/>
          </a:prstGeom>
        </p:spPr>
      </p:pic>
      <p:sp>
        <p:nvSpPr>
          <p:cNvPr id="7" name="文本框 6"/>
          <p:cNvSpPr txBox="1"/>
          <p:nvPr/>
        </p:nvSpPr>
        <p:spPr>
          <a:xfrm>
            <a:off x="1537970" y="1842135"/>
            <a:ext cx="6737350" cy="3322955"/>
          </a:xfrm>
          <a:prstGeom prst="rect">
            <a:avLst/>
          </a:prstGeom>
          <a:noFill/>
          <a:ln w="9525">
            <a:noFill/>
          </a:ln>
        </p:spPr>
        <p:txBody>
          <a:bodyPr wrap="square">
            <a:spAutoFit/>
          </a:bodyPr>
          <a:lstStyle/>
          <a:p>
            <a:pPr eaLnBrk="1" hangingPunct="1"/>
            <a:r>
              <a:rPr lang="zh-CN" sz="3000" b="1">
                <a:solidFill>
                  <a:schemeClr val="accent2"/>
                </a:solidFill>
                <a:ea typeface="宋体" panose="02010600030101010101" pitchFamily="2" charset="-122"/>
              </a:rPr>
              <a:t>解析：</a:t>
            </a:r>
            <a:r>
              <a:rPr lang="zh-CN" altLang="en-US" sz="3000" b="1">
                <a:solidFill>
                  <a:schemeClr val="accent2"/>
                </a:solidFill>
                <a:sym typeface="+mn-ea"/>
              </a:rPr>
              <a:t>根据横线前面的“都只是历史长河中转瞬即逝的漩涡”可知，后面应承接③；接下来举秦穆公的例子，也就是后面承接①；由①中的“一抔黄土”可知，后面应承接⑤；接下来⑥②写的是秦穆公死后的情形；最后④是联系今天的“我们”，与横线后面的句子衔接。</a:t>
            </a:r>
            <a:endParaRPr lang="zh-CN" altLang="en-US" sz="3000" b="1">
              <a:solidFill>
                <a:schemeClr val="accent2"/>
              </a:solidFill>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小试牛刀</a:t>
            </a:r>
          </a:p>
        </p:txBody>
      </p:sp>
      <p:pic>
        <p:nvPicPr>
          <p:cNvPr id="9" name="图片 8" descr="2c43e5d7c2a6ba389d3faa4122e0bc81_true"/>
          <p:cNvPicPr>
            <a:picLocks noChangeAspect="1"/>
          </p:cNvPicPr>
          <p:nvPr/>
        </p:nvPicPr>
        <p:blipFill>
          <a:blip r:embed="rId3">
            <a:lum bright="6000"/>
          </a:blip>
          <a:stretch>
            <a:fillRect/>
          </a:stretch>
        </p:blipFill>
        <p:spPr>
          <a:xfrm>
            <a:off x="842010" y="490220"/>
            <a:ext cx="8301990" cy="6035675"/>
          </a:xfrm>
          <a:prstGeom prst="rect">
            <a:avLst/>
          </a:prstGeom>
        </p:spPr>
      </p:pic>
      <p:sp>
        <p:nvSpPr>
          <p:cNvPr id="10" name="文本框 9"/>
          <p:cNvSpPr txBox="1"/>
          <p:nvPr/>
        </p:nvSpPr>
        <p:spPr>
          <a:xfrm>
            <a:off x="1040765" y="729615"/>
            <a:ext cx="7904480" cy="2730500"/>
          </a:xfrm>
          <a:prstGeom prst="rect">
            <a:avLst/>
          </a:prstGeom>
          <a:noFill/>
        </p:spPr>
        <p:txBody>
          <a:bodyPr wrap="square" rtlCol="0" anchor="t">
            <a:spAutoFit/>
          </a:bodyPr>
          <a:lstStyle/>
          <a:p>
            <a:r>
              <a:rPr sz="2450" b="1">
                <a:latin typeface="宋体" panose="02010600030101010101" pitchFamily="2" charset="-122"/>
                <a:cs typeface="宋体" panose="02010600030101010101" pitchFamily="2" charset="-122"/>
              </a:rPr>
              <a:t>3.微写作。</a:t>
            </a:r>
          </a:p>
          <a:p>
            <a:r>
              <a:rPr sz="2450" b="1">
                <a:latin typeface="宋体" panose="02010600030101010101" pitchFamily="2" charset="-122"/>
                <a:cs typeface="宋体" panose="02010600030101010101" pitchFamily="2" charset="-122"/>
              </a:rPr>
              <a:t>秦腔是一种民俗文化，剪纸也是一种民俗文化。</a:t>
            </a:r>
          </a:p>
          <a:p>
            <a:r>
              <a:rPr sz="2450" b="1">
                <a:latin typeface="宋体" panose="02010600030101010101" pitchFamily="2" charset="-122"/>
                <a:cs typeface="宋体" panose="02010600030101010101" pitchFamily="2" charset="-122"/>
              </a:rPr>
              <a:t>绥米剪纸，造型奇特，浑厚圆润；神府剪纸，粗犷豪放，洒脱不羁；三边剪纸，图案玲珑，温婉俏丽：陕北剪纸，无言有情，韵味悠深……</a:t>
            </a:r>
          </a:p>
          <a:p>
            <a:r>
              <a:rPr sz="2450" b="1">
                <a:latin typeface="宋体" panose="02010600030101010101" pitchFamily="2" charset="-122"/>
                <a:cs typeface="宋体" panose="02010600030101010101" pitchFamily="2" charset="-122"/>
              </a:rPr>
              <a:t>请拟写一段文字，作为以“剪纸”为主题的手抄报的导语。不少于150字。</a:t>
            </a:r>
          </a:p>
        </p:txBody>
      </p:sp>
      <p:pic>
        <p:nvPicPr>
          <p:cNvPr id="2" name="图片 1" descr="www.zqy.com"/>
          <p:cNvPicPr>
            <a:picLocks noChangeAspect="1"/>
          </p:cNvPicPr>
          <p:nvPr/>
        </p:nvPicPr>
        <p:blipFill>
          <a:blip r:embed="rId4"/>
          <a:stretch>
            <a:fillRect/>
          </a:stretch>
        </p:blipFill>
        <p:spPr>
          <a:xfrm>
            <a:off x="2959100" y="3460115"/>
            <a:ext cx="3719195" cy="2943860"/>
          </a:xfrm>
          <a:prstGeom prst="rect">
            <a:avLst/>
          </a:prstGeom>
          <a:noFill/>
          <a:ln>
            <a:noFill/>
          </a:ln>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u=3469709572,842683844&amp;fm=15&amp;gp=0"/>
          <p:cNvPicPr>
            <a:picLocks noChangeAspect="1"/>
          </p:cNvPicPr>
          <p:nvPr/>
        </p:nvPicPr>
        <p:blipFill>
          <a:blip r:embed="rId3"/>
          <a:stretch>
            <a:fillRect/>
          </a:stretch>
        </p:blipFill>
        <p:spPr>
          <a:xfrm flipH="1">
            <a:off x="6904990" y="518160"/>
            <a:ext cx="2239010" cy="1214120"/>
          </a:xfrm>
          <a:prstGeom prst="rect">
            <a:avLst/>
          </a:prstGeom>
        </p:spPr>
      </p:pic>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小试牛刀</a:t>
            </a:r>
          </a:p>
        </p:txBody>
      </p:sp>
      <p:pic>
        <p:nvPicPr>
          <p:cNvPr id="3" name="图片 2" descr="2c43e5d7c2a6ba389d3faa4122e0bc81_true"/>
          <p:cNvPicPr>
            <a:picLocks noChangeAspect="1"/>
          </p:cNvPicPr>
          <p:nvPr/>
        </p:nvPicPr>
        <p:blipFill>
          <a:blip r:embed="rId4">
            <a:lum bright="6000"/>
          </a:blip>
          <a:stretch>
            <a:fillRect/>
          </a:stretch>
        </p:blipFill>
        <p:spPr>
          <a:xfrm>
            <a:off x="842010" y="485775"/>
            <a:ext cx="8301990" cy="6035675"/>
          </a:xfrm>
          <a:prstGeom prst="rect">
            <a:avLst/>
          </a:prstGeom>
        </p:spPr>
      </p:pic>
      <p:sp>
        <p:nvSpPr>
          <p:cNvPr id="7" name="文本框 6"/>
          <p:cNvSpPr txBox="1"/>
          <p:nvPr/>
        </p:nvSpPr>
        <p:spPr>
          <a:xfrm>
            <a:off x="1716405" y="2095500"/>
            <a:ext cx="6737350" cy="2553335"/>
          </a:xfrm>
          <a:prstGeom prst="rect">
            <a:avLst/>
          </a:prstGeom>
          <a:noFill/>
          <a:ln w="9525">
            <a:noFill/>
          </a:ln>
        </p:spPr>
        <p:txBody>
          <a:bodyPr wrap="square">
            <a:spAutoFit/>
          </a:bodyPr>
          <a:lstStyle/>
          <a:p>
            <a:r>
              <a:rPr lang="zh-CN" sz="3200" b="1">
                <a:solidFill>
                  <a:schemeClr val="accent2"/>
                </a:solidFill>
                <a:ea typeface="宋体" panose="02010600030101010101" pitchFamily="2" charset="-122"/>
              </a:rPr>
              <a:t>写作指导：导语要有吸引力，富有文采，能突出剪纸的价值或意义，能引起读者的共鸣。可以简述剪纸的历史，也可以阐释剪纸的内涵，还可以表达对剪纸的情感，等等。</a:t>
            </a:r>
          </a:p>
        </p:txBody>
      </p:sp>
      <p:pic>
        <p:nvPicPr>
          <p:cNvPr id="9" name="New picture"/>
          <p:cNvPicPr/>
          <p:nvPr/>
        </p:nvPicPr>
        <p:blipFill>
          <a:blip r:embed="rId5"/>
          <a:stretch>
            <a:fillRect/>
          </a:stretch>
        </p:blipFill>
        <p:spPr>
          <a:xfrm>
            <a:off x="10579100" y="102743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走进作者</a:t>
            </a:r>
          </a:p>
        </p:txBody>
      </p:sp>
      <p:pic>
        <p:nvPicPr>
          <p:cNvPr id="9" name="图片 8" descr="企业微信截图_16123405405766"/>
          <p:cNvPicPr>
            <a:picLocks noChangeAspect="1"/>
          </p:cNvPicPr>
          <p:nvPr/>
        </p:nvPicPr>
        <p:blipFill>
          <a:blip r:embed="rId3">
            <a:lum bright="36000"/>
          </a:blip>
          <a:srcRect t="6878" r="285" b="20886"/>
          <a:stretch>
            <a:fillRect/>
          </a:stretch>
        </p:blipFill>
        <p:spPr>
          <a:xfrm>
            <a:off x="822960" y="462280"/>
            <a:ext cx="8321040" cy="6051550"/>
          </a:xfrm>
          <a:prstGeom prst="rect">
            <a:avLst/>
          </a:prstGeom>
        </p:spPr>
      </p:pic>
      <p:sp>
        <p:nvSpPr>
          <p:cNvPr id="5" name="矩形 4"/>
          <p:cNvSpPr/>
          <p:nvPr/>
        </p:nvSpPr>
        <p:spPr>
          <a:xfrm>
            <a:off x="913765" y="993140"/>
            <a:ext cx="4350385" cy="5169535"/>
          </a:xfrm>
          <a:prstGeom prst="rect">
            <a:avLst/>
          </a:prstGeom>
        </p:spPr>
        <p:txBody>
          <a:bodyPr wrap="square">
            <a:spAutoFit/>
          </a:bodyPr>
          <a:lstStyle/>
          <a:p>
            <a:pPr algn="just"/>
            <a:r>
              <a:rPr lang="en-US" sz="3000" b="1" smtClean="0">
                <a:latin typeface="宋体" panose="02010600030101010101" pitchFamily="2" charset="-122"/>
                <a:cs typeface="宋体" panose="02010600030101010101" pitchFamily="2" charset="-122"/>
                <a:sym typeface="+mn-ea"/>
              </a:rPr>
              <a:t>贾平凹，原名贾平娃，陕西丹凤人，1952年2月21日出生，于西北大学中文系毕业曾从事过几年文学编辑工作，现为西安市文联专职作家、《长安》文学月刊编辑。1982年后事专业创作。任中国作家协会理事、作协陕西分会副主席等职。</a:t>
            </a:r>
          </a:p>
        </p:txBody>
      </p:sp>
      <p:pic>
        <p:nvPicPr>
          <p:cNvPr id="3" name="图片 2"/>
          <p:cNvPicPr>
            <a:picLocks noChangeAspect="1"/>
          </p:cNvPicPr>
          <p:nvPr/>
        </p:nvPicPr>
        <p:blipFill>
          <a:blip r:embed="rId4"/>
          <a:stretch>
            <a:fillRect/>
          </a:stretch>
        </p:blipFill>
        <p:spPr>
          <a:xfrm>
            <a:off x="5423535" y="2209165"/>
            <a:ext cx="3720465" cy="3517900"/>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背景简介</a:t>
            </a:r>
          </a:p>
        </p:txBody>
      </p:sp>
      <p:pic>
        <p:nvPicPr>
          <p:cNvPr id="9" name="图片 8" descr="企业微信截图_16123405405766"/>
          <p:cNvPicPr>
            <a:picLocks noChangeAspect="1"/>
          </p:cNvPicPr>
          <p:nvPr/>
        </p:nvPicPr>
        <p:blipFill>
          <a:blip r:embed="rId3"/>
          <a:srcRect t="6878" r="285" b="20886"/>
          <a:stretch>
            <a:fillRect/>
          </a:stretch>
        </p:blipFill>
        <p:spPr>
          <a:xfrm>
            <a:off x="6569710" y="3995420"/>
            <a:ext cx="2574290" cy="2518410"/>
          </a:xfrm>
          <a:prstGeom prst="rect">
            <a:avLst/>
          </a:prstGeom>
        </p:spPr>
      </p:pic>
      <p:pic>
        <p:nvPicPr>
          <p:cNvPr id="7" name="图片 6" descr="企业微信截图_16123405405766"/>
          <p:cNvPicPr>
            <a:picLocks noChangeAspect="1"/>
          </p:cNvPicPr>
          <p:nvPr/>
        </p:nvPicPr>
        <p:blipFill>
          <a:blip r:embed="rId3">
            <a:lum bright="36000"/>
          </a:blip>
          <a:srcRect t="6878" r="285" b="20886"/>
          <a:stretch>
            <a:fillRect/>
          </a:stretch>
        </p:blipFill>
        <p:spPr>
          <a:xfrm>
            <a:off x="822960" y="462280"/>
            <a:ext cx="8321040" cy="6051550"/>
          </a:xfrm>
          <a:prstGeom prst="rect">
            <a:avLst/>
          </a:prstGeom>
        </p:spPr>
      </p:pic>
      <p:sp>
        <p:nvSpPr>
          <p:cNvPr id="10" name="矩形 9"/>
          <p:cNvSpPr/>
          <p:nvPr/>
        </p:nvSpPr>
        <p:spPr>
          <a:xfrm>
            <a:off x="1230630" y="1074420"/>
            <a:ext cx="7505700" cy="5692775"/>
          </a:xfrm>
          <a:prstGeom prst="rect">
            <a:avLst/>
          </a:prstGeom>
        </p:spPr>
        <p:txBody>
          <a:bodyPr wrap="square">
            <a:spAutoFit/>
          </a:bodyPr>
          <a:lstStyle/>
          <a:p>
            <a:pPr marR="0" defTabSz="914400">
              <a:spcBef>
                <a:spcPct val="0"/>
              </a:spcBef>
              <a:buClrTx/>
              <a:buSzTx/>
              <a:buFontTx/>
              <a:defRPr/>
            </a:pPr>
            <a:r>
              <a:rPr lang="en-US" sz="2800" b="1" smtClean="0">
                <a:effectLst/>
                <a:latin typeface="宋体" panose="02010600030101010101" pitchFamily="2" charset="-122"/>
                <a:cs typeface="宋体" panose="02010600030101010101" pitchFamily="2" charset="-122"/>
                <a:sym typeface="+mn-ea"/>
              </a:rPr>
              <a:t>    </a:t>
            </a:r>
            <a:r>
              <a:rPr sz="2800" b="1" smtClean="0">
                <a:effectLst/>
                <a:latin typeface="宋体" panose="02010600030101010101" pitchFamily="2" charset="-122"/>
                <a:cs typeface="宋体" panose="02010600030101010101" pitchFamily="2" charset="-122"/>
                <a:sym typeface="+mn-ea"/>
              </a:rPr>
              <a:t>秦腔源于古代陕西、甘肃一带的民间歌舞，经历人民的创造而逐渐形成，是相当古老的剧种。“一声秦腔吼，吓死山坡者黄牛，八尺汉子眼泪流，岀嫁的姑娘也回头。”这是陕西人民对家乡戏曲艺术的赞词。唱戏大声吼起来，说的是秦腔声如黄河奔腾，如华山宏伟，如黄土深厚，高亢的秦腔融有山地民歌的吆喝和西北民风的淳朴。秦腔是流行于我国西北地区陕西、甘肃、青海、宁夏、新疆等地的最大剧种，因以枣木梆子为击节乐器，又叫“梆子腔”俗称“桄桄子”（因为梆击节时发出“桄桄”声）。</a:t>
            </a:r>
          </a:p>
          <a:p>
            <a:pPr marR="0" defTabSz="914400">
              <a:spcBef>
                <a:spcPct val="0"/>
              </a:spcBef>
              <a:buClrTx/>
              <a:buSzTx/>
              <a:buFontTx/>
              <a:defRPr/>
            </a:pPr>
            <a:r>
              <a:rPr sz="2800" b="1" smtClean="0">
                <a:effectLst/>
                <a:latin typeface="宋体" panose="02010600030101010101" pitchFamily="2" charset="-122"/>
                <a:cs typeface="宋体" panose="02010600030101010101" pitchFamily="2" charset="-122"/>
                <a:sym typeface="+mn-ea"/>
              </a:rPr>
              <a:t>   </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背景简介</a:t>
            </a:r>
          </a:p>
        </p:txBody>
      </p:sp>
      <p:pic>
        <p:nvPicPr>
          <p:cNvPr id="9" name="图片 8" descr="企业微信截图_16123405405766"/>
          <p:cNvPicPr>
            <a:picLocks noChangeAspect="1"/>
          </p:cNvPicPr>
          <p:nvPr/>
        </p:nvPicPr>
        <p:blipFill>
          <a:blip r:embed="rId3"/>
          <a:srcRect t="6878" r="285" b="20886"/>
          <a:stretch>
            <a:fillRect/>
          </a:stretch>
        </p:blipFill>
        <p:spPr>
          <a:xfrm>
            <a:off x="6569710" y="3995420"/>
            <a:ext cx="2574290" cy="2518410"/>
          </a:xfrm>
          <a:prstGeom prst="rect">
            <a:avLst/>
          </a:prstGeom>
        </p:spPr>
      </p:pic>
      <p:pic>
        <p:nvPicPr>
          <p:cNvPr id="7" name="图片 6" descr="企业微信截图_16123405405766"/>
          <p:cNvPicPr>
            <a:picLocks noChangeAspect="1"/>
          </p:cNvPicPr>
          <p:nvPr/>
        </p:nvPicPr>
        <p:blipFill>
          <a:blip r:embed="rId3">
            <a:lum bright="36000"/>
          </a:blip>
          <a:srcRect t="6878" r="285" b="20886"/>
          <a:stretch>
            <a:fillRect/>
          </a:stretch>
        </p:blipFill>
        <p:spPr>
          <a:xfrm>
            <a:off x="822960" y="462280"/>
            <a:ext cx="8321040" cy="6051550"/>
          </a:xfrm>
          <a:prstGeom prst="rect">
            <a:avLst/>
          </a:prstGeom>
        </p:spPr>
      </p:pic>
      <p:sp>
        <p:nvSpPr>
          <p:cNvPr id="10" name="矩形 9"/>
          <p:cNvSpPr/>
          <p:nvPr/>
        </p:nvSpPr>
        <p:spPr>
          <a:xfrm>
            <a:off x="1127760" y="1536700"/>
            <a:ext cx="4341495" cy="3784600"/>
          </a:xfrm>
          <a:prstGeom prst="rect">
            <a:avLst/>
          </a:prstGeom>
        </p:spPr>
        <p:txBody>
          <a:bodyPr wrap="square">
            <a:spAutoFit/>
          </a:bodyPr>
          <a:lstStyle/>
          <a:p>
            <a:pPr marR="0" defTabSz="914400">
              <a:spcBef>
                <a:spcPct val="0"/>
              </a:spcBef>
              <a:buClrTx/>
              <a:buSzTx/>
              <a:buFontTx/>
              <a:defRPr/>
            </a:pPr>
            <a:r>
              <a:rPr lang="en-US" sz="3000" b="1" smtClean="0">
                <a:effectLst/>
                <a:latin typeface="宋体" panose="02010600030101010101" pitchFamily="2" charset="-122"/>
                <a:cs typeface="宋体" panose="02010600030101010101" pitchFamily="2" charset="-122"/>
                <a:sym typeface="+mn-ea"/>
              </a:rPr>
              <a:t>    </a:t>
            </a:r>
            <a:r>
              <a:rPr sz="3000" b="1" smtClean="0">
                <a:effectLst/>
                <a:latin typeface="宋体" panose="02010600030101010101" pitchFamily="2" charset="-122"/>
                <a:cs typeface="宋体" panose="02010600030101010101" pitchFamily="2" charset="-122"/>
                <a:sym typeface="+mn-ea"/>
              </a:rPr>
              <a:t>秦腔历经秦、汉、隋、唐、宋、等历代发展日趋成熟，明末清初盛行于南北各地。它的鼎盛时期在乾隆年间。目前，秦腔所保留的剧目达700多个，为各剧种之首。</a:t>
            </a:r>
          </a:p>
        </p:txBody>
      </p:sp>
      <p:pic>
        <p:nvPicPr>
          <p:cNvPr id="3" name="图片 2"/>
          <p:cNvPicPr>
            <a:picLocks noChangeAspect="1"/>
          </p:cNvPicPr>
          <p:nvPr/>
        </p:nvPicPr>
        <p:blipFill>
          <a:blip r:embed="rId4"/>
          <a:stretch>
            <a:fillRect/>
          </a:stretch>
        </p:blipFill>
        <p:spPr>
          <a:xfrm>
            <a:off x="5707380" y="1146175"/>
            <a:ext cx="3436620" cy="512508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资料链接</a:t>
            </a:r>
          </a:p>
        </p:txBody>
      </p:sp>
      <p:pic>
        <p:nvPicPr>
          <p:cNvPr id="9" name="图片 8" descr="企业微信截图_16123405405766"/>
          <p:cNvPicPr>
            <a:picLocks noChangeAspect="1"/>
          </p:cNvPicPr>
          <p:nvPr/>
        </p:nvPicPr>
        <p:blipFill>
          <a:blip r:embed="rId2"/>
          <a:srcRect t="6878" r="285" b="20886"/>
          <a:stretch>
            <a:fillRect/>
          </a:stretch>
        </p:blipFill>
        <p:spPr>
          <a:xfrm>
            <a:off x="6569710" y="3995420"/>
            <a:ext cx="2574290" cy="2518410"/>
          </a:xfrm>
          <a:prstGeom prst="rect">
            <a:avLst/>
          </a:prstGeom>
        </p:spPr>
      </p:pic>
      <p:pic>
        <p:nvPicPr>
          <p:cNvPr id="7" name="图片 6" descr="企业微信截图_16123405405766"/>
          <p:cNvPicPr>
            <a:picLocks noChangeAspect="1"/>
          </p:cNvPicPr>
          <p:nvPr/>
        </p:nvPicPr>
        <p:blipFill>
          <a:blip r:embed="rId2">
            <a:lum bright="36000"/>
          </a:blip>
          <a:srcRect t="6878" r="285" b="20886"/>
          <a:stretch>
            <a:fillRect/>
          </a:stretch>
        </p:blipFill>
        <p:spPr>
          <a:xfrm>
            <a:off x="822960" y="462280"/>
            <a:ext cx="8321040" cy="6051550"/>
          </a:xfrm>
          <a:prstGeom prst="rect">
            <a:avLst/>
          </a:prstGeom>
        </p:spPr>
      </p:pic>
      <p:sp>
        <p:nvSpPr>
          <p:cNvPr id="6" name="文本框 5"/>
          <p:cNvSpPr txBox="1"/>
          <p:nvPr/>
        </p:nvSpPr>
        <p:spPr>
          <a:xfrm>
            <a:off x="994410" y="856615"/>
            <a:ext cx="5219065" cy="5262245"/>
          </a:xfrm>
          <a:prstGeom prst="rect">
            <a:avLst/>
          </a:prstGeom>
          <a:noFill/>
          <a:ln w="9525">
            <a:noFill/>
          </a:ln>
        </p:spPr>
        <p:txBody>
          <a:bodyPr wrap="square">
            <a:spAutoFit/>
          </a:bodyPr>
          <a:lstStyle/>
          <a:p>
            <a:pPr>
              <a:lnSpc>
                <a:spcPct val="100000"/>
              </a:lnSpc>
            </a:pPr>
            <a:r>
              <a:rPr lang="en-US" altLang="zh-CN" sz="2800" b="1">
                <a:latin typeface="宋体" panose="02010600030101010101" pitchFamily="2" charset="-122"/>
                <a:cs typeface="宋体" panose="02010600030101010101" pitchFamily="2" charset="-122"/>
              </a:rPr>
              <a:t>    </a:t>
            </a:r>
            <a:r>
              <a:rPr lang="zh-CN" sz="2800" b="1">
                <a:latin typeface="宋体" panose="02010600030101010101" pitchFamily="2" charset="-122"/>
                <a:cs typeface="宋体" panose="02010600030101010101" pitchFamily="2" charset="-122"/>
              </a:rPr>
              <a:t>秦腔起源于古代陕西、甘肃一带的汉族民间歌舞，是在中国古代的政治、经济、文化中心长安生长壮大起来的，经历代人民的创造而逐渐形成，因周代以来，关中地区就被称为“秦”，因此得名“秦腔”。</a:t>
            </a:r>
          </a:p>
          <a:p>
            <a:pPr>
              <a:lnSpc>
                <a:spcPct val="100000"/>
              </a:lnSpc>
            </a:pPr>
            <a:r>
              <a:rPr lang="zh-CN" sz="2800" b="1">
                <a:latin typeface="宋体" panose="02010600030101010101" pitchFamily="2" charset="-122"/>
                <a:cs typeface="宋体" panose="02010600030101010101" pitchFamily="2" charset="-122"/>
              </a:rPr>
              <a:t>    秦腔又称乱弹，流行于我国西北地区的陕西、甘肃、青海、宁夏、新疆等地，又因其以枣木梆子为击节乐器，所以又叫“梆子腔”，俗称“桄桄子”。</a:t>
            </a:r>
          </a:p>
        </p:txBody>
      </p:sp>
      <p:pic>
        <p:nvPicPr>
          <p:cNvPr id="2" name="图片 1"/>
          <p:cNvPicPr>
            <a:picLocks noChangeAspect="1"/>
          </p:cNvPicPr>
          <p:nvPr/>
        </p:nvPicPr>
        <p:blipFill>
          <a:blip r:embed="rId3"/>
          <a:stretch>
            <a:fillRect/>
          </a:stretch>
        </p:blipFill>
        <p:spPr>
          <a:xfrm>
            <a:off x="6569710" y="522605"/>
            <a:ext cx="2286000" cy="599122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资料链接</a:t>
            </a:r>
          </a:p>
        </p:txBody>
      </p:sp>
      <p:pic>
        <p:nvPicPr>
          <p:cNvPr id="9" name="图片 8" descr="企业微信截图_16123405405766"/>
          <p:cNvPicPr>
            <a:picLocks noChangeAspect="1"/>
          </p:cNvPicPr>
          <p:nvPr/>
        </p:nvPicPr>
        <p:blipFill>
          <a:blip r:embed="rId2"/>
          <a:srcRect t="6878" r="285" b="20886"/>
          <a:stretch>
            <a:fillRect/>
          </a:stretch>
        </p:blipFill>
        <p:spPr>
          <a:xfrm>
            <a:off x="6569710" y="3995420"/>
            <a:ext cx="2574290" cy="2518410"/>
          </a:xfrm>
          <a:prstGeom prst="rect">
            <a:avLst/>
          </a:prstGeom>
        </p:spPr>
      </p:pic>
      <p:pic>
        <p:nvPicPr>
          <p:cNvPr id="7" name="图片 6" descr="企业微信截图_16123405405766"/>
          <p:cNvPicPr>
            <a:picLocks noChangeAspect="1"/>
          </p:cNvPicPr>
          <p:nvPr/>
        </p:nvPicPr>
        <p:blipFill>
          <a:blip r:embed="rId2">
            <a:lum bright="36000"/>
          </a:blip>
          <a:srcRect t="6878" r="285" b="20886"/>
          <a:stretch>
            <a:fillRect/>
          </a:stretch>
        </p:blipFill>
        <p:spPr>
          <a:xfrm>
            <a:off x="822960" y="462280"/>
            <a:ext cx="8321040" cy="6051550"/>
          </a:xfrm>
          <a:prstGeom prst="rect">
            <a:avLst/>
          </a:prstGeom>
        </p:spPr>
      </p:pic>
      <p:sp>
        <p:nvSpPr>
          <p:cNvPr id="6" name="文本框 5"/>
          <p:cNvSpPr txBox="1"/>
          <p:nvPr/>
        </p:nvSpPr>
        <p:spPr>
          <a:xfrm>
            <a:off x="4724400" y="857250"/>
            <a:ext cx="4208145" cy="5262245"/>
          </a:xfrm>
          <a:prstGeom prst="rect">
            <a:avLst/>
          </a:prstGeom>
          <a:noFill/>
          <a:ln w="9525">
            <a:noFill/>
          </a:ln>
        </p:spPr>
        <p:txBody>
          <a:bodyPr wrap="square">
            <a:spAutoFit/>
          </a:bodyPr>
          <a:lstStyle/>
          <a:p>
            <a:pPr>
              <a:lnSpc>
                <a:spcPct val="100000"/>
              </a:lnSpc>
            </a:pPr>
            <a:r>
              <a:rPr lang="en-US" altLang="zh-CN" sz="2800" b="1">
                <a:latin typeface="宋体" panose="02010600030101010101" pitchFamily="2" charset="-122"/>
                <a:cs typeface="宋体" panose="02010600030101010101" pitchFamily="2" charset="-122"/>
              </a:rPr>
              <a:t>    </a:t>
            </a:r>
            <a:r>
              <a:rPr lang="zh-CN" sz="2800" b="1">
                <a:latin typeface="宋体" panose="02010600030101010101" pitchFamily="2" charset="-122"/>
                <a:cs typeface="宋体" panose="02010600030101010101" pitchFamily="2" charset="-122"/>
              </a:rPr>
              <a:t>秦腔的表演朴实、粗犷、细腻、深刻，以情动人，富有夸张性。角色行当分为四生、六旦、二净、一丑，共计十三门，又称“十三头网子”，表演唱做并佳。秦腔所演的剧目大多取材于“列国”“三国”“杨家将”“说岳”等英雄传奇或历史故事，也有神话、民间故事和各种公案戏。</a:t>
            </a:r>
          </a:p>
        </p:txBody>
      </p:sp>
      <p:pic>
        <p:nvPicPr>
          <p:cNvPr id="3" name="图片 2"/>
          <p:cNvPicPr>
            <a:picLocks noChangeAspect="1"/>
          </p:cNvPicPr>
          <p:nvPr/>
        </p:nvPicPr>
        <p:blipFill>
          <a:blip r:embed="rId3"/>
          <a:stretch>
            <a:fillRect/>
          </a:stretch>
        </p:blipFill>
        <p:spPr>
          <a:xfrm>
            <a:off x="1115060" y="791845"/>
            <a:ext cx="3248025" cy="5393055"/>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descr="企业微信截图_16123405405766"/>
          <p:cNvPicPr>
            <a:picLocks noChangeAspect="1"/>
          </p:cNvPicPr>
          <p:nvPr/>
        </p:nvPicPr>
        <p:blipFill>
          <a:blip r:embed="rId2"/>
          <a:srcRect t="6878" r="285" b="20886"/>
          <a:stretch>
            <a:fillRect/>
          </a:stretch>
        </p:blipFill>
        <p:spPr>
          <a:xfrm>
            <a:off x="6569710" y="3995420"/>
            <a:ext cx="2574290" cy="2518410"/>
          </a:xfrm>
          <a:prstGeom prst="rect">
            <a:avLst/>
          </a:prstGeom>
        </p:spPr>
      </p:pic>
      <p:pic>
        <p:nvPicPr>
          <p:cNvPr id="7" name="图片 6" descr="企业微信截图_16123405405766"/>
          <p:cNvPicPr>
            <a:picLocks noChangeAspect="1"/>
          </p:cNvPicPr>
          <p:nvPr/>
        </p:nvPicPr>
        <p:blipFill>
          <a:blip r:embed="rId2">
            <a:lum bright="36000"/>
          </a:blip>
          <a:srcRect t="6878" r="285" b="20886"/>
          <a:stretch>
            <a:fillRect/>
          </a:stretch>
        </p:blipFill>
        <p:spPr>
          <a:xfrm>
            <a:off x="822960" y="462280"/>
            <a:ext cx="8321040" cy="6051550"/>
          </a:xfrm>
          <a:prstGeom prst="rect">
            <a:avLst/>
          </a:prstGeom>
        </p:spPr>
      </p:pic>
      <p:pic>
        <p:nvPicPr>
          <p:cNvPr id="2" name="图片 1"/>
          <p:cNvPicPr>
            <a:picLocks noChangeAspect="1"/>
          </p:cNvPicPr>
          <p:nvPr/>
        </p:nvPicPr>
        <p:blipFill>
          <a:blip r:embed="rId3"/>
          <a:stretch>
            <a:fillRect/>
          </a:stretch>
        </p:blipFill>
        <p:spPr>
          <a:xfrm>
            <a:off x="576580" y="552450"/>
            <a:ext cx="7990840" cy="5961380"/>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流程图: 可选过程 7"/>
          <p:cNvSpPr/>
          <p:nvPr/>
        </p:nvSpPr>
        <p:spPr>
          <a:xfrm>
            <a:off x="74295" y="2209165"/>
            <a:ext cx="679450" cy="243967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a:solidFill>
                  <a:srgbClr val="C00000"/>
                </a:solidFill>
              </a:rPr>
              <a:t>题目解说</a:t>
            </a:r>
          </a:p>
        </p:txBody>
      </p:sp>
      <p:pic>
        <p:nvPicPr>
          <p:cNvPr id="9" name="图片 8" descr="企业微信截图_16123405405766"/>
          <p:cNvPicPr>
            <a:picLocks noChangeAspect="1"/>
          </p:cNvPicPr>
          <p:nvPr/>
        </p:nvPicPr>
        <p:blipFill>
          <a:blip r:embed="rId2"/>
          <a:srcRect t="6878" r="285" b="20886"/>
          <a:stretch>
            <a:fillRect/>
          </a:stretch>
        </p:blipFill>
        <p:spPr>
          <a:xfrm>
            <a:off x="6569710" y="3995420"/>
            <a:ext cx="2574290" cy="2518410"/>
          </a:xfrm>
          <a:prstGeom prst="rect">
            <a:avLst/>
          </a:prstGeom>
        </p:spPr>
      </p:pic>
      <p:pic>
        <p:nvPicPr>
          <p:cNvPr id="7" name="图片 6" descr="企业微信截图_16123405405766"/>
          <p:cNvPicPr>
            <a:picLocks noChangeAspect="1"/>
          </p:cNvPicPr>
          <p:nvPr/>
        </p:nvPicPr>
        <p:blipFill>
          <a:blip r:embed="rId2">
            <a:lum bright="36000"/>
          </a:blip>
          <a:srcRect t="6878" r="285" b="20886"/>
          <a:stretch>
            <a:fillRect/>
          </a:stretch>
        </p:blipFill>
        <p:spPr>
          <a:xfrm>
            <a:off x="822960" y="462280"/>
            <a:ext cx="8321040" cy="6051550"/>
          </a:xfrm>
          <a:prstGeom prst="rect">
            <a:avLst/>
          </a:prstGeom>
        </p:spPr>
      </p:pic>
      <p:sp>
        <p:nvSpPr>
          <p:cNvPr id="6" name="文本框 5"/>
          <p:cNvSpPr txBox="1"/>
          <p:nvPr/>
        </p:nvSpPr>
        <p:spPr>
          <a:xfrm>
            <a:off x="1418590" y="2211705"/>
            <a:ext cx="7129145" cy="2553335"/>
          </a:xfrm>
          <a:prstGeom prst="rect">
            <a:avLst/>
          </a:prstGeom>
          <a:noFill/>
          <a:ln w="9525">
            <a:noFill/>
          </a:ln>
        </p:spPr>
        <p:txBody>
          <a:bodyPr wrap="square">
            <a:spAutoFit/>
          </a:bodyPr>
          <a:lstStyle/>
          <a:p>
            <a:pPr>
              <a:lnSpc>
                <a:spcPct val="100000"/>
              </a:lnSpc>
            </a:pPr>
            <a:r>
              <a:rPr lang="zh-CN" sz="3200" b="1">
                <a:latin typeface="宋体" panose="02010600030101010101" pitchFamily="2" charset="-122"/>
                <a:cs typeface="宋体" panose="02010600030101010101" pitchFamily="2" charset="-122"/>
              </a:rPr>
              <a:t>“秦腔”，中国西北地区的传统戏剧，本文虽以“秦腔”为题，但意在写秦川人，意在通过对秦川人自导、自演、自观、自评秦腔的痴醉迷狂的传统风俗的描述，写出其生存状态和精神面貌。</a:t>
            </a:r>
          </a:p>
        </p:txBody>
      </p:sp>
    </p:spTree>
  </p:cSld>
  <p:clrMapOvr>
    <a:masterClrMapping/>
  </p:clrMapOvr>
  <p:transition/>
  <p:timing/>
</p:sld>
</file>

<file path=ppt/tags/tag1.xml><?xml version="1.0" encoding="utf-8"?>
<p:tagLst xmlns:p="http://schemas.openxmlformats.org/presentationml/2006/main">
  <p:tag name="PA" val="v5.2.8"/>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110</Paragraphs>
  <Slides>28</Slides>
  <Notes>8</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28</vt:i4>
      </vt:variant>
    </vt:vector>
  </HeadingPairs>
  <TitlesOfParts>
    <vt:vector baseType="lpstr" size="37">
      <vt:lpstr>Arial</vt:lpstr>
      <vt:lpstr>Calibri Light</vt:lpstr>
      <vt:lpstr>Calibri</vt:lpstr>
      <vt:lpstr>微软雅黑</vt:lpstr>
      <vt:lpstr>宋体</vt:lpstr>
      <vt:lpstr>黑体</vt:lpstr>
      <vt:lpstr>楷体_GB2312</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2021-06-12T23:01:23.427</cp:lastPrinted>
  <dcterms:created xsi:type="dcterms:W3CDTF">2021-06-12T23:01:23Z</dcterms:created>
  <dcterms:modified xsi:type="dcterms:W3CDTF">2021-06-12T15:01:26Z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