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11EEC-3CAA-4CF7-957A-98BA8B11FC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0BA41-6B4A-40E5-9752-D0939CB78D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GIF"/><Relationship Id="rId8" Type="http://schemas.openxmlformats.org/officeDocument/2006/relationships/image" Target="../media/image19.png"/><Relationship Id="rId7" Type="http://schemas.openxmlformats.org/officeDocument/2006/relationships/image" Target="../media/image22.png"/><Relationship Id="rId6" Type="http://schemas.openxmlformats.org/officeDocument/2006/relationships/image" Target="../media/image21.jpeg"/><Relationship Id="rId5" Type="http://schemas.openxmlformats.org/officeDocument/2006/relationships/hyperlink" Target="1.&#20154;&#27665;&#35299;&#25918;&#20891;&#30334;&#19975;&#22823;&#20891;&#27178;&#28193;&#38271;&#27743;%20&#26391;&#35835;.mp3" TargetMode="External"/><Relationship Id="rId4" Type="http://schemas.openxmlformats.org/officeDocument/2006/relationships/hyperlink" Target="3.&#35199;&#33457;&#21381;&#30340;&#28023;&#26848;&#33457;&#21448;&#24320;&#20102;%20&#26391;&#35835;.mp3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7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wmf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4" descr="山底1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06788"/>
            <a:ext cx="9144000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文本框 3"/>
          <p:cNvSpPr txBox="1">
            <a:spLocks noChangeArrowheads="1"/>
          </p:cNvSpPr>
          <p:nvPr/>
        </p:nvSpPr>
        <p:spPr bwMode="auto">
          <a:xfrm>
            <a:off x="7777163" y="4508500"/>
            <a:ext cx="677862" cy="1314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Hei"/>
              </a:rPr>
              <a:t>新 闻 </a:t>
            </a:r>
            <a:endParaRPr kumimoji="1" lang="zh-CN" altLang="en-US" sz="3200" b="1">
              <a:solidFill>
                <a:srgbClr val="FF0000"/>
              </a:solidFill>
              <a:latin typeface="Hei"/>
            </a:endParaRPr>
          </a:p>
        </p:txBody>
      </p:sp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2586038" y="687388"/>
            <a:ext cx="5591175" cy="973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ea typeface="黑体" panose="02010609060101010101" pitchFamily="2" charset="-122"/>
              </a:rPr>
              <a:t>人民解放军</a:t>
            </a:r>
            <a:endParaRPr lang="en-US" altLang="zh-CN" sz="4400" b="1">
              <a:solidFill>
                <a:srgbClr val="CC0000"/>
              </a:solidFill>
              <a:ea typeface="黑体" panose="02010609060101010101" pitchFamily="2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ea typeface="黑体" panose="02010609060101010101" pitchFamily="2" charset="-122"/>
              </a:rPr>
              <a:t>     百万大军横渡长江</a:t>
            </a:r>
            <a:endParaRPr lang="zh-CN" altLang="en-US" sz="4400" b="1">
              <a:solidFill>
                <a:srgbClr val="CC0000"/>
              </a:solidFill>
              <a:ea typeface="黑体" panose="0201060906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58850" y="1708150"/>
            <a:ext cx="7226300" cy="1349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54" name="AutoShape 11"/>
          <p:cNvSpPr>
            <a:spLocks noChangeArrowheads="1"/>
          </p:cNvSpPr>
          <p:nvPr/>
        </p:nvSpPr>
        <p:spPr bwMode="gray">
          <a:xfrm>
            <a:off x="1403350" y="687388"/>
            <a:ext cx="1182688" cy="1181100"/>
          </a:xfrm>
          <a:prstGeom prst="diamond">
            <a:avLst/>
          </a:prstGeom>
          <a:solidFill>
            <a:srgbClr val="8000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2055" name="文本框 49"/>
          <p:cNvSpPr txBox="1">
            <a:spLocks noChangeArrowheads="1"/>
          </p:cNvSpPr>
          <p:nvPr/>
        </p:nvSpPr>
        <p:spPr bwMode="auto">
          <a:xfrm>
            <a:off x="1709738" y="742950"/>
            <a:ext cx="57308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b="1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1</a:t>
            </a:r>
            <a:endParaRPr kumimoji="1" lang="zh-CN" altLang="en-US" sz="6000" b="1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2056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AutoShape 18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AutoShape 20" descr="http://img3.imgtn.bdimg.com/it/u=287956326,2076146697&amp;fm=21&amp;gp=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61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2214563"/>
            <a:ext cx="6429375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BS0055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5613" y="1801813"/>
            <a:ext cx="5032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 53"/>
          <p:cNvGrpSpPr/>
          <p:nvPr/>
        </p:nvGrpSpPr>
        <p:grpSpPr bwMode="auto">
          <a:xfrm>
            <a:off x="506413" y="1797050"/>
            <a:ext cx="3122612" cy="461963"/>
            <a:chOff x="4701070" y="1806066"/>
            <a:chExt cx="3123216" cy="462053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1282" name="文本框 56"/>
            <p:cNvSpPr txBox="1">
              <a:spLocks noChangeArrowheads="1"/>
            </p:cNvSpPr>
            <p:nvPr/>
          </p:nvSpPr>
          <p:spPr bwMode="auto">
            <a:xfrm>
              <a:off x="4701070" y="1806158"/>
              <a:ext cx="312321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二</a:t>
              </a:r>
              <a:r>
                <a:rPr kumimoji="1" lang="en-US" altLang="zh-CN" sz="24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写一写字形</a:t>
              </a:r>
              <a:endPara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1001713" y="2706688"/>
            <a:ext cx="807085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u="sng" dirty="0" err="1">
                <a:solidFill>
                  <a:srgbClr val="00B050"/>
                </a:solidFill>
                <a:latin typeface="+mn-ea"/>
                <a:ea typeface="+mn-ea"/>
              </a:rPr>
              <a:t>jiān</a:t>
            </a:r>
            <a:r>
              <a:rPr lang="zh-CN" altLang="en-US" sz="2800" b="1" dirty="0">
                <a:latin typeface="+mn-ea"/>
                <a:ea typeface="+mn-ea"/>
              </a:rPr>
              <a:t>（   ）灭</a:t>
            </a:r>
            <a:endParaRPr lang="en-US" altLang="zh-CN" sz="28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95513" y="3192463"/>
            <a:ext cx="41751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歼</a:t>
            </a:r>
            <a:endParaRPr lang="zh-CN" altLang="en-US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6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7" name="Picture 10" descr="D:\我的文档\Tencent Files\923213587\FileRecv\预习反馈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5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BS0055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5613" y="1674813"/>
            <a:ext cx="5032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 23"/>
          <p:cNvGrpSpPr/>
          <p:nvPr/>
        </p:nvGrpSpPr>
        <p:grpSpPr bwMode="auto">
          <a:xfrm>
            <a:off x="530225" y="1670050"/>
            <a:ext cx="2660650" cy="461963"/>
            <a:chOff x="4725454" y="1806066"/>
            <a:chExt cx="2660845" cy="462053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6066"/>
              <a:ext cx="189878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3" y="1806066"/>
              <a:ext cx="461996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2308" name="文本框 34"/>
            <p:cNvSpPr txBox="1">
              <a:spLocks noChangeArrowheads="1"/>
            </p:cNvSpPr>
            <p:nvPr/>
          </p:nvSpPr>
          <p:spPr bwMode="auto">
            <a:xfrm>
              <a:off x="4725454" y="1806158"/>
              <a:ext cx="266084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三</a:t>
              </a:r>
              <a:r>
                <a:rPr kumimoji="1" lang="en-US" altLang="zh-CN" sz="2400" b="1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记一记词义</a:t>
              </a:r>
              <a:endPara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762000" y="2520950"/>
            <a:ext cx="1763713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．击溃：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71700" y="2520950"/>
            <a:ext cx="2039938" cy="4762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打垮，打散。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66938" y="3024188"/>
            <a:ext cx="15843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已经。</a:t>
            </a:r>
            <a:endParaRPr lang="zh-CN" altLang="en-US" sz="2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302" name="矩形 1"/>
          <p:cNvSpPr>
            <a:spLocks noChangeArrowheads="1"/>
          </p:cNvSpPr>
          <p:nvPr/>
        </p:nvSpPr>
        <p:spPr bwMode="auto">
          <a:xfrm>
            <a:off x="762000" y="3068638"/>
            <a:ext cx="15779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．业已：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303" name="Picture 10" descr="D:\我的文档\Tencent Files\923213587\FileRecv\预习反馈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6" descr="山底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60913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904875" y="2611438"/>
            <a:ext cx="26384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文章多次出现了一些具体的数字，有什么作用？这对表现人民解放军有什么作用？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068388" y="2627313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2636838"/>
            <a:ext cx="731838" cy="49053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244600" y="2136775"/>
            <a:ext cx="13192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数字作用</a:t>
            </a:r>
            <a:endParaRPr lang="zh-CN" altLang="en-US" sz="22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3543299" y="2917038"/>
            <a:ext cx="2190846" cy="1717091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851275" y="3332163"/>
            <a:ext cx="1841500" cy="862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ea typeface="+mn-ea"/>
              </a:rPr>
              <a:t>关键词</a:t>
            </a:r>
            <a:r>
              <a:rPr lang="en-US" altLang="zh-CN" sz="2000" b="1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en-US" altLang="zh-CN" sz="20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英勇无畏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7" name="Picture 22" descr="D:\我的文档\Tencent Files\923213587\FileRecv\初读感知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300" y="1423988"/>
            <a:ext cx="40354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37263" y="4522788"/>
            <a:ext cx="2376487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除了民解放军外，为什么还要交代敌人的表现？有何作用？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115050" y="4503738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00700" y="4035425"/>
            <a:ext cx="495300" cy="46513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24600" y="3997325"/>
            <a:ext cx="13192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侧面描写</a:t>
            </a:r>
            <a:endParaRPr lang="zh-CN" altLang="en-US" sz="22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8" descr="山底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34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344" name="Rectangle 4"/>
          <p:cNvSpPr>
            <a:spLocks noChangeArrowheads="1"/>
          </p:cNvSpPr>
          <p:nvPr/>
        </p:nvSpPr>
        <p:spPr bwMode="auto">
          <a:xfrm>
            <a:off x="1250950" y="1946275"/>
            <a:ext cx="7000875" cy="1647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请同学们听读课文，并在课本上及时做好旁批和圈点。体会作者感情，感受文章的风格。 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hlinkClick r:id="rId4" action="ppaction://hlinkfile"/>
              </a:rPr>
              <a:t>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hlinkClick r:id="rId5" action="ppaction://hlinkfile"/>
              </a:rPr>
              <a:t>《人民解放军百万大军横渡长江</a:t>
            </a:r>
            <a:r>
              <a:rPr lang="zh-CN" altLang="en-US" sz="2400" b="1" u="sng">
                <a:latin typeface="黑体" panose="02010609060101010101" pitchFamily="2" charset="-122"/>
                <a:ea typeface="黑体" panose="02010609060101010101" pitchFamily="2" charset="-122"/>
                <a:hlinkClick r:id="rId5" action="ppaction://hlinkfile"/>
              </a:rPr>
              <a:t>》课文朗读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hlinkClick r:id="rId5" action="ppaction://hlinkfile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46" name="Picture 5" descr="https://timgsa.baidu.com/timg?image&amp;quality=80&amp;size=b9999_10000&amp;sec=1490781609684&amp;di=5f59ea6c0c5d3749bf1385d631e9f078&amp;imgtype=0&amp;src=http%3A%2F%2Fimg11.360buyimg.com%2FpopWaterMark%2Fjfs%2Ft262%2F327%2F20100319%2F157599%2F392cd51b%2F53e353b8N6d1ef2cf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17625" y="2984500"/>
            <a:ext cx="674688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8300" y="1304925"/>
            <a:ext cx="40354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22" descr="D:\我的文档\Tencent Files\923213587\FileRecv\初读感知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1266825" y="4276725"/>
            <a:ext cx="6853238" cy="2001838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50" name="Rectangle 17"/>
          <p:cNvSpPr>
            <a:spLocks noChangeArrowheads="1"/>
          </p:cNvSpPr>
          <p:nvPr/>
        </p:nvSpPr>
        <p:spPr bwMode="auto">
          <a:xfrm>
            <a:off x="1514475" y="4222750"/>
            <a:ext cx="6683375" cy="1944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划分文章部分、层次分别用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双竖线、单竖线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认为用得好的词语用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关键语句（或写得好的语句）用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波浪线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有疑问的地方，用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问号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标注。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 1"/>
          <p:cNvGrpSpPr/>
          <p:nvPr/>
        </p:nvGrpSpPr>
        <p:grpSpPr bwMode="auto">
          <a:xfrm>
            <a:off x="606425" y="3676650"/>
            <a:ext cx="2579688" cy="625475"/>
            <a:chOff x="5549972" y="3731738"/>
            <a:chExt cx="2578028" cy="626210"/>
          </a:xfrm>
        </p:grpSpPr>
        <p:sp>
          <p:nvSpPr>
            <p:cNvPr id="18" name="圆角矩形 17"/>
            <p:cNvSpPr/>
            <p:nvPr/>
          </p:nvSpPr>
          <p:spPr>
            <a:xfrm>
              <a:off x="6317828" y="3841405"/>
              <a:ext cx="1810172" cy="44979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353" name="文本框 30"/>
            <p:cNvSpPr txBox="1">
              <a:spLocks noChangeArrowheads="1"/>
            </p:cNvSpPr>
            <p:nvPr/>
          </p:nvSpPr>
          <p:spPr bwMode="auto">
            <a:xfrm>
              <a:off x="6565743" y="3829427"/>
              <a:ext cx="15500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圈点要求</a:t>
              </a:r>
              <a:endPara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4354" name="图片 9" descr="book.gif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549972" y="3731738"/>
              <a:ext cx="1018892" cy="626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6" descr="山底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60913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79500" y="2522538"/>
            <a:ext cx="2336800" cy="40005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第一部分：导语。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200" y="4135438"/>
            <a:ext cx="3052763" cy="40005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第二部分：主体。</a:t>
            </a:r>
            <a:endParaRPr lang="en-US" altLang="zh-CN" sz="2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200" y="3033713"/>
            <a:ext cx="6743700" cy="94297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从渡江作战兵力、战线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即渡江区域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、战况三个方面介绍，总领全文。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2200" y="4651375"/>
            <a:ext cx="6642100" cy="40005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详细叙述三路大军渡江的经过，并指出渡江胜利的原因。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1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9738" y="1571625"/>
            <a:ext cx="40354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2" name="Picture 22" descr="D:\我的文档\Tencent Files\923213587\FileRecv\初读感知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14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936625" y="2492375"/>
            <a:ext cx="7270750" cy="263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457200" indent="-457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00" b="1" dirty="0">
                <a:latin typeface="+mn-ea"/>
                <a:ea typeface="+mn-ea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+mn-lt"/>
                <a:ea typeface="+mn-ea"/>
              </a:rPr>
              <a:t>文章开头部分的名称是什么？有什么作用？</a:t>
            </a:r>
            <a:r>
              <a:rPr lang="zh-CN" altLang="en-US" sz="2300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sz="2300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00" b="1" dirty="0"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23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3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en-US" altLang="zh-CN" sz="23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电头。交代了通讯社的名称、发电地点和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时间，表明材料真实，报道及时。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00" dirty="0">
              <a:solidFill>
                <a:srgbClr val="0000FF"/>
              </a:solidFill>
              <a:latin typeface="+mn-ea"/>
              <a:ea typeface="+mn-ea"/>
            </a:endParaRPr>
          </a:p>
          <a:p>
            <a:pPr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300" dirty="0">
              <a:latin typeface="+mn-ea"/>
              <a:ea typeface="+mn-ea"/>
            </a:endParaRPr>
          </a:p>
        </p:txBody>
      </p:sp>
      <p:cxnSp>
        <p:nvCxnSpPr>
          <p:cNvPr id="17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4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19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842963" y="2276475"/>
            <a:ext cx="6969125" cy="2973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+mn-lt"/>
                <a:ea typeface="+mn-ea"/>
              </a:rPr>
              <a:t>导语中括号中的“不含”一词能否去掉？为什</a:t>
            </a:r>
            <a:endParaRPr lang="en-US" altLang="zh-CN" sz="2400" b="1" dirty="0">
              <a:latin typeface="+mn-lt"/>
              <a:ea typeface="+mn-ea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lt"/>
                <a:ea typeface="+mn-ea"/>
              </a:rPr>
              <a:t>       </a:t>
            </a:r>
            <a:r>
              <a:rPr lang="zh-CN" altLang="en-US" sz="2400" b="1" dirty="0">
                <a:latin typeface="+mn-lt"/>
                <a:ea typeface="+mn-ea"/>
              </a:rPr>
              <a:t>么？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不能去掉。“不含”即不包括，说明九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江并不在人民解放军渡江区域内，体现了新闻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语言的准确性、严密性。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17418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圆角矩形 42"/>
          <p:cNvSpPr/>
          <p:nvPr/>
        </p:nvSpPr>
        <p:spPr bwMode="auto">
          <a:xfrm>
            <a:off x="3663950" y="1716088"/>
            <a:ext cx="2409825" cy="44926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8439" name="文本框 43"/>
          <p:cNvSpPr txBox="1">
            <a:spLocks noChangeArrowheads="1"/>
          </p:cNvSpPr>
          <p:nvPr/>
        </p:nvSpPr>
        <p:spPr bwMode="auto">
          <a:xfrm>
            <a:off x="3967163" y="1716088"/>
            <a:ext cx="2124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阅读方法解密</a:t>
            </a:r>
            <a:endParaRPr kumimoji="1"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8440" name="图片 9" descr="book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7338" y="1581150"/>
            <a:ext cx="108743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930275" y="2349500"/>
            <a:ext cx="7273925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限制性词语能否删除四步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</a:rPr>
              <a:t>法。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+mn-ea"/>
                <a:ea typeface="+mn-ea"/>
              </a:rPr>
              <a:t>     </a:t>
            </a:r>
            <a:r>
              <a:rPr lang="zh-CN" altLang="en-US" sz="2400" b="1" dirty="0">
                <a:latin typeface="+mn-ea"/>
                <a:ea typeface="+mn-ea"/>
              </a:rPr>
              <a:t>回答这类题，首先，表明态度；其次，说明该词语的词义并结合句子说明其在句中的作用；再次，写明若删去，原来</a:t>
            </a:r>
            <a:r>
              <a:rPr lang="en-US" altLang="zh-CN" sz="2400" b="1" dirty="0">
                <a:latin typeface="+mn-ea"/>
                <a:ea typeface="+mn-ea"/>
              </a:rPr>
              <a:t>××</a:t>
            </a:r>
            <a:r>
              <a:rPr lang="zh-CN" altLang="en-US" sz="2400" b="1" dirty="0">
                <a:latin typeface="+mn-ea"/>
                <a:ea typeface="+mn-ea"/>
              </a:rPr>
              <a:t>的意思就变成</a:t>
            </a:r>
            <a:r>
              <a:rPr lang="en-US" altLang="zh-CN" sz="2400" b="1" dirty="0">
                <a:latin typeface="+mn-ea"/>
                <a:ea typeface="+mn-ea"/>
              </a:rPr>
              <a:t>××</a:t>
            </a:r>
            <a:r>
              <a:rPr lang="zh-CN" altLang="en-US" sz="2400" b="1" dirty="0">
                <a:latin typeface="+mn-ea"/>
                <a:ea typeface="+mn-ea"/>
              </a:rPr>
              <a:t>的意思，与实际不符；最后，点明体现了语言的准确性、严密性。</a:t>
            </a:r>
            <a:endParaRPr lang="zh-CN" altLang="zh-CN" sz="2400" b="1" dirty="0">
              <a:latin typeface="+mn-ea"/>
              <a:ea typeface="+mn-ea"/>
            </a:endParaRPr>
          </a:p>
        </p:txBody>
      </p:sp>
      <p:pic>
        <p:nvPicPr>
          <p:cNvPr id="18445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4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561975" y="1749425"/>
            <a:ext cx="7572375" cy="4911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“此种情况，一方面由于人民解放军英勇善战，锐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    不可当；另一方面，这和国民党反动派拒绝签订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和平协定，有很大关系”，这句话运用了什么表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达方式？有什么作用？</a:t>
            </a:r>
            <a:endParaRPr lang="zh-CN" altLang="en-US" sz="2400" dirty="0">
              <a:latin typeface="+mn-ea"/>
              <a:ea typeface="+mn-ea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这句话运用了议论的表达方式，恰如其分  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地分析了我西路军取得胜利的原因，突出了我军的 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英勇善战，揭露了国民党反动派的反动本质，使新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闻具有思想深度和政治高度，深化了文章的主题。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9466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7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Line 8"/>
          <p:cNvSpPr>
            <a:spLocks noChangeShapeType="1"/>
          </p:cNvSpPr>
          <p:nvPr/>
        </p:nvSpPr>
        <p:spPr bwMode="auto">
          <a:xfrm>
            <a:off x="938213" y="4124325"/>
            <a:ext cx="74072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539750" y="1892300"/>
            <a:ext cx="7529513" cy="3970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4. </a:t>
            </a:r>
            <a:r>
              <a:rPr lang="zh-CN" altLang="en-US" sz="2400" b="1" dirty="0">
                <a:latin typeface="+mn-ea"/>
                <a:ea typeface="+mn-ea"/>
              </a:rPr>
              <a:t>“不料正是汤恩伯到芜湖的那一天”句中的“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 </a:t>
            </a:r>
            <a:r>
              <a:rPr lang="zh-CN" altLang="en-US" sz="2400" b="1" dirty="0">
                <a:latin typeface="+mn-ea"/>
                <a:ea typeface="+mn-ea"/>
              </a:rPr>
              <a:t>不料”一词有什么作用？</a:t>
            </a:r>
            <a:endParaRPr lang="zh-CN" altLang="en-US" sz="2400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“不料”是没有想到，没有预料到的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意思。起转折作用，嘲讽了汤恩伯过高估计东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面防线的稳固性，从侧面表现出人民解放军的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英勇善战</a:t>
            </a:r>
            <a:r>
              <a:rPr lang="en-US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也自然地过渡到对东路军的叙述。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20491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3077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928688" y="2060575"/>
            <a:ext cx="7470775" cy="333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    新闻缩短了你、我、他之间的距离。让我们寻常百姓足不出户，便可了解国内外时事，获取各种生活的信息。好的新闻是可以穿越时空，供人们品读与回味的。今天，并让我们来共同研读一篇来自于解放战争时期的新闻佳作，让我们重温那段荡气回肠、青春激扬的硝烟岁月。</a:t>
            </a:r>
            <a:endParaRPr kumimoji="1" lang="zh-CN" altLang="en-US" sz="2400" b="1" dirty="0">
              <a:solidFill>
                <a:srgbClr val="800000"/>
              </a:solidFill>
              <a:latin typeface="+mn-ea"/>
              <a:ea typeface="+mn-ea"/>
            </a:endParaRPr>
          </a:p>
        </p:txBody>
      </p:sp>
      <p:pic>
        <p:nvPicPr>
          <p:cNvPr id="3080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7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8"/>
          <p:cNvSpPr>
            <a:spLocks noChangeShapeType="1"/>
          </p:cNvSpPr>
          <p:nvPr/>
        </p:nvSpPr>
        <p:spPr bwMode="auto">
          <a:xfrm>
            <a:off x="938213" y="4124325"/>
            <a:ext cx="74072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796925" y="1874838"/>
            <a:ext cx="7105650" cy="3970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5. </a:t>
            </a:r>
            <a:r>
              <a:rPr lang="zh-CN" altLang="en-US" sz="2400" b="1" dirty="0">
                <a:latin typeface="+mn-ea"/>
                <a:ea typeface="+mn-ea"/>
              </a:rPr>
              <a:t>为表现我军的英勇善战，此处作者运用了哪些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富有表现力的词语？有何作用？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dirty="0">
                <a:latin typeface="+mn-lt"/>
                <a:ea typeface="+mn-ea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“歼灭”“击溃”“占领”“控制” 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“封锁”“切断”。这些动词铿锵有力，表现了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我军英勇善战，锐不可当，节节胜利，所向无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敌的气势。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21515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7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圆角矩形 31"/>
          <p:cNvSpPr/>
          <p:nvPr/>
        </p:nvSpPr>
        <p:spPr>
          <a:xfrm>
            <a:off x="3770313" y="1798638"/>
            <a:ext cx="2090737" cy="44926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2535" name="文本框 35"/>
          <p:cNvSpPr txBox="1">
            <a:spLocks noChangeArrowheads="1"/>
          </p:cNvSpPr>
          <p:nvPr/>
        </p:nvSpPr>
        <p:spPr bwMode="auto">
          <a:xfrm>
            <a:off x="4022725" y="1785938"/>
            <a:ext cx="19891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重难点小结</a:t>
            </a:r>
            <a:endParaRPr kumimoji="1"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2536" name="图片 9" descr="book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5288" y="1663700"/>
            <a:ext cx="108743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959600" y="1477963"/>
            <a:ext cx="1930400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1111250" y="2644775"/>
            <a:ext cx="7015163" cy="3328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+mn-lt"/>
                <a:ea typeface="+mn-ea"/>
              </a:rPr>
              <a:t>本文主体部分依次介绍了中路军、西路军、东路军的作战情况，详略得当，主次分明，体现了作者高超的语言艺术。同时，在新闻报道中插入简要评论，分析原因，提升了新闻的高度和深度，深化了新闻的意义和价值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sz="2400" b="1" dirty="0">
              <a:latin typeface="+mn-ea"/>
              <a:ea typeface="+mn-ea"/>
            </a:endParaRPr>
          </a:p>
        </p:txBody>
      </p:sp>
      <p:cxnSp>
        <p:nvCxnSpPr>
          <p:cNvPr id="18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1" name="Picture 11" descr="D:\我的文档\Tencent Files\923213587\FileRecv\精读品味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图片 18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6959600" y="1477963"/>
            <a:ext cx="1930400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1154113" y="2908300"/>
            <a:ext cx="6954837" cy="3328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中路军首先发起渡江作战，所以先说。西路军和中路军所遇敌情一样，敌军抵抗甚为微弱，而东线敌军抵抗较为顽强，所以西路军接着中路军说。最后说东路军激战，文势也涌起高潮。这个次序体现了作者谋篇布局的匠心，所以不能颠倒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755650" y="1989138"/>
            <a:ext cx="7481888" cy="1052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难点探究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latin typeface="+mn-lt"/>
                <a:ea typeface="+mn-ea"/>
              </a:rPr>
              <a:t> 为什么按中、西、东三路军的先后顺</a:t>
            </a:r>
            <a:endParaRPr lang="en-US" altLang="zh-CN" sz="2400" b="1" dirty="0">
              <a:latin typeface="+mn-lt"/>
              <a:ea typeface="+mn-ea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lt"/>
                <a:ea typeface="+mn-ea"/>
              </a:rPr>
              <a:t>      </a:t>
            </a:r>
            <a:r>
              <a:rPr lang="zh-CN" altLang="en-US" sz="2400" b="1" dirty="0">
                <a:latin typeface="+mn-lt"/>
                <a:ea typeface="+mn-ea"/>
              </a:rPr>
              <a:t>序叙述？次序能否调整？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23563" name="Picture 10" descr="D:\我的文档\Tencent Files\923213587\FileRecv\研读探究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0" y="487363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18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866775" y="2281238"/>
            <a:ext cx="7286625" cy="3452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en-US" sz="2400" dirty="0">
                <a:solidFill>
                  <a:srgbClr val="0000FF"/>
                </a:solidFill>
                <a:latin typeface="+mn-ea"/>
                <a:ea typeface="+mn-ea"/>
              </a:rPr>
              <a:t>(</a:t>
            </a:r>
            <a:r>
              <a:rPr lang="en-US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用词准确。例如，“冲破”与“突破”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词义有所区别，“冲破”指打破某种状态、限制   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等，“突破”是集中兵力向一点进攻或反攻，打开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缺口，因此“冲破敌阵”“突破安庆、芜湖线”“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东面防线又被我军突破了”，都运用得很准确。又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如，东面防线经过整天激战，敌军一部分被歼灭，</a:t>
            </a:r>
            <a:endParaRPr lang="en-US" altLang="zh-CN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另一部分被击溃，作者不是一概说“歼灭”，或者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539750" y="1844675"/>
            <a:ext cx="621982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难点探究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latin typeface="+mn-ea"/>
                <a:ea typeface="+mn-ea"/>
              </a:rPr>
              <a:t> 在语言运用上有什么特点？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24587" name="Picture 10" descr="D:\我的文档\Tencent Files\923213587\FileRecv\研读探究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0" y="487363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18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857250" y="1916113"/>
            <a:ext cx="7715250" cy="4344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一概说“击溃”，而是说“我已歼灭及击溃一切抵抗之敌”。再如，“此处敌军抵抗较为顽强”，“较为”二字用得十分准确。而汤恩伯“认为南京江阴段防线是很巩固的”，一个“很”字，足见他骄傲自负的心理。</a:t>
            </a:r>
            <a:r>
              <a:rPr lang="en-US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语言精练。一是能用单音节的词不用双音节词。二是适当采用文言词。例如，“至发电时止”简洁有力，如果写成“到发电文的时候为止”，就拖沓了。又如，“现已占领”不说“现在已经占领”。“余部”这一军事术语在文中指未渡江的部队，既确切又具体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4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10" name="Picture 10" descr="D:\我的文档\Tencent Files\923213587\FileRecv\研读探究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0" y="487363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58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5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155700" y="2071688"/>
            <a:ext cx="608013" cy="3960812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00B050"/>
              </a:solidFill>
              <a:latin typeface="+mn-lt"/>
              <a:ea typeface="+mn-ea"/>
            </a:endParaRPr>
          </a:p>
        </p:txBody>
      </p:sp>
      <p:pic>
        <p:nvPicPr>
          <p:cNvPr id="26630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6632" name="矩形 47"/>
          <p:cNvSpPr>
            <a:spLocks noChangeArrowheads="1"/>
          </p:cNvSpPr>
          <p:nvPr/>
        </p:nvSpPr>
        <p:spPr bwMode="auto">
          <a:xfrm>
            <a:off x="2286000" y="2155825"/>
            <a:ext cx="595471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标题：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人民解放军百万大军横渡长江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3" name="矩形 50"/>
          <p:cNvSpPr>
            <a:spLocks noChangeArrowheads="1"/>
          </p:cNvSpPr>
          <p:nvPr/>
        </p:nvSpPr>
        <p:spPr bwMode="auto">
          <a:xfrm>
            <a:off x="2286000" y="2941638"/>
            <a:ext cx="6316663" cy="665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导语：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人民解放军冲破敌阵，横渡长江</a:t>
            </a:r>
            <a:endParaRPr lang="zh-CN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1749425" y="2794000"/>
            <a:ext cx="487363" cy="22510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 b="1" dirty="0"/>
          </a:p>
        </p:txBody>
      </p:sp>
      <p:sp>
        <p:nvSpPr>
          <p:cNvPr id="26635" name="TextBox 28"/>
          <p:cNvSpPr txBox="1">
            <a:spLocks noChangeArrowheads="1"/>
          </p:cNvSpPr>
          <p:nvPr/>
        </p:nvSpPr>
        <p:spPr bwMode="auto">
          <a:xfrm>
            <a:off x="1220788" y="2000250"/>
            <a:ext cx="487362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50"/>
                </a:solidFill>
              </a:rPr>
              <a:t>人民解放军百万大军横渡</a:t>
            </a:r>
            <a:endParaRPr lang="en-US" altLang="zh-CN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长江</a:t>
            </a:r>
            <a:endParaRPr lang="zh-CN" altLang="en-US" sz="2000" b="1">
              <a:solidFill>
                <a:srgbClr val="00B050"/>
              </a:solidFill>
            </a:endParaRPr>
          </a:p>
        </p:txBody>
      </p:sp>
      <p:sp>
        <p:nvSpPr>
          <p:cNvPr id="26636" name="TextBox 29"/>
          <p:cNvSpPr txBox="1">
            <a:spLocks noChangeArrowheads="1"/>
          </p:cNvSpPr>
          <p:nvPr/>
        </p:nvSpPr>
        <p:spPr bwMode="auto">
          <a:xfrm>
            <a:off x="2428875" y="4727575"/>
            <a:ext cx="1143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主体：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3348038" y="4227513"/>
            <a:ext cx="500062" cy="1608137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846513" y="3805238"/>
            <a:ext cx="3714750" cy="293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中路军首战告捷</a:t>
            </a:r>
            <a:r>
              <a:rPr lang="en-US" sz="2800" b="1" dirty="0">
                <a:latin typeface="+mn-ea"/>
                <a:ea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略写</a:t>
            </a:r>
            <a:r>
              <a:rPr lang="en-US" sz="2800" b="1" dirty="0">
                <a:latin typeface="+mn-ea"/>
                <a:ea typeface="+mn-ea"/>
              </a:rPr>
              <a:t>)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西路军所向无敌</a:t>
            </a:r>
            <a:r>
              <a:rPr lang="en-US" sz="2800" b="1" dirty="0">
                <a:latin typeface="+mn-ea"/>
                <a:ea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略写</a:t>
            </a:r>
            <a:r>
              <a:rPr lang="en-US" sz="2800" b="1" dirty="0">
                <a:latin typeface="+mn-ea"/>
                <a:ea typeface="+mn-ea"/>
              </a:rPr>
              <a:t>)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</a:rPr>
              <a:t>东路军战绩辉煌</a:t>
            </a:r>
            <a:r>
              <a:rPr lang="en-US" sz="2800" b="1" dirty="0">
                <a:latin typeface="+mn-ea"/>
                <a:ea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详写</a:t>
            </a:r>
            <a:r>
              <a:rPr lang="en-US" sz="2800" b="1" dirty="0">
                <a:latin typeface="+mn-ea"/>
                <a:ea typeface="+mn-ea"/>
              </a:rPr>
              <a:t>)</a:t>
            </a:r>
            <a:endParaRPr lang="zh-CN" altLang="en-US" sz="28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6000" y="2298700"/>
            <a:ext cx="6072188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86000" y="3013075"/>
            <a:ext cx="6357938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3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42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417638"/>
            <a:ext cx="40354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12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958850" y="2384425"/>
            <a:ext cx="7429500" cy="2862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1"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《</a:t>
            </a:r>
            <a:r>
              <a:rPr kumimoji="1"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人民解放军百万大军横渡长江</a:t>
            </a:r>
            <a:r>
              <a:rPr kumimoji="1"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》</a:t>
            </a:r>
            <a:r>
              <a:rPr kumimoji="1"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：本文通过全面报道震惊中外的渡江战役的概况，赞扬了中国人民解放军各路军指挥部运筹帷幄之中，决胜千里之外的指挥才能，表现了全党全军团结一心、同仇敌忾、所向无敌的大无畏革命精神。</a:t>
            </a:r>
            <a:endParaRPr kumimoji="1" lang="zh-CN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7657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175" y="1582738"/>
            <a:ext cx="40354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15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8679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8680" name="AutoShape 9"/>
          <p:cNvSpPr>
            <a:spLocks noChangeArrowheads="1"/>
          </p:cNvSpPr>
          <p:nvPr/>
        </p:nvSpPr>
        <p:spPr bwMode="auto">
          <a:xfrm>
            <a:off x="827088" y="2101850"/>
            <a:ext cx="2643187" cy="455613"/>
          </a:xfrm>
          <a:prstGeom prst="homePlate">
            <a:avLst>
              <a:gd name="adj" fmla="val 37064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28681" name="Rectangle 13"/>
          <p:cNvSpPr>
            <a:spLocks noChangeArrowheads="1"/>
          </p:cNvSpPr>
          <p:nvPr/>
        </p:nvSpPr>
        <p:spPr bwMode="auto">
          <a:xfrm>
            <a:off x="827088" y="1989138"/>
            <a:ext cx="7494587" cy="444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Adobe 黑体 Std R"/>
                <a:cs typeface="Adobe 黑体 Std R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Adobe 黑体 Std R"/>
                <a:cs typeface="Adobe 黑体 Std R"/>
              </a:rPr>
              <a:t>记叙详略得当。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主体部分略写了中、西路军，而</a:t>
            </a:r>
            <a:endParaRPr lang="en-US" altLang="zh-CN" sz="2400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详写了东路军。因为东路军所遇抵抗比中、西路军顽强，敌人防守比较坚固，战略意义更加重大，直接关系到解放南京，是文章的高潮部分，所以要详写，而次要的则略写。这样详略得当，主次分明，更加表现出我军的锐不可当的气势和英勇善战的精神。</a:t>
            </a:r>
            <a:endParaRPr lang="zh-CN" altLang="en-US" sz="2400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8683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417638"/>
            <a:ext cx="481647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9"/>
          <p:cNvSpPr>
            <a:spLocks noChangeArrowheads="1"/>
          </p:cNvSpPr>
          <p:nvPr/>
        </p:nvSpPr>
        <p:spPr bwMode="auto">
          <a:xfrm>
            <a:off x="900113" y="1908175"/>
            <a:ext cx="2000250" cy="455613"/>
          </a:xfrm>
          <a:prstGeom prst="homePlate">
            <a:avLst>
              <a:gd name="adj" fmla="val 37053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>
              <a:latin typeface="宋体" panose="02010600030101010101" pitchFamily="2" charset="-122"/>
            </a:endParaRPr>
          </a:p>
        </p:txBody>
      </p:sp>
      <p:pic>
        <p:nvPicPr>
          <p:cNvPr id="29700" name="图片 15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9704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6" name="Rectangle 13"/>
          <p:cNvSpPr>
            <a:spLocks noChangeArrowheads="1"/>
          </p:cNvSpPr>
          <p:nvPr/>
        </p:nvSpPr>
        <p:spPr bwMode="auto">
          <a:xfrm>
            <a:off x="971550" y="836613"/>
            <a:ext cx="7494588" cy="4856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30000"/>
              </a:lnSpc>
            </a:pPr>
            <a:endParaRPr lang="en-US" altLang="zh-CN" sz="2400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Adobe 黑体 Std R"/>
                <a:cs typeface="Adobe 黑体 Std R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Adobe 黑体 Std R"/>
                <a:cs typeface="Adobe 黑体 Std R"/>
              </a:rPr>
              <a:t>叙议结合。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在报道西路军进展情况后，插入一段简要的议论，指出我军取得胜利的原因：一是我军英勇善战，锐不可当；二是国民党反动派拒绝签订和平协定，广大官兵一致希望和平，不想再打仗了。这种议论既交代了整个国民党反动政权必然覆灭的命运，又深化了报道的主题。</a:t>
            </a:r>
            <a:endParaRPr lang="zh-CN" altLang="en-US" sz="2400" b="1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9707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8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892175" y="1608138"/>
            <a:ext cx="7358063" cy="441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    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让我们齐读毛主席这首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《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七律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·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人民解放军占领南京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》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，再次感受领袖的高尚情怀。</a:t>
            </a:r>
            <a:endParaRPr kumimoji="1" lang="en-US" altLang="zh-CN" sz="2400" b="1" dirty="0">
              <a:solidFill>
                <a:srgbClr val="800000"/>
              </a:solidFill>
              <a:latin typeface="+mn-ea"/>
              <a:ea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 b="1" dirty="0">
              <a:solidFill>
                <a:srgbClr val="800000"/>
              </a:solidFill>
              <a:latin typeface="+mn-ea"/>
              <a:ea typeface="+mn-ea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七律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人民解放军占领南京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r>
              <a:rPr kumimoji="1"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1949.4</a:t>
            </a:r>
            <a:br>
              <a:rPr kumimoji="1"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钟山风雨起苍黄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百万雄师过大江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虎踞龙盘今胜昔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天翻地覆慨而慷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宜将剩勇追穷寇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不可沽名学霸王</a:t>
            </a:r>
            <a:br>
              <a:rPr kumimoji="1"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天若有情天亦老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人间正道是沧桑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410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pic>
        <p:nvPicPr>
          <p:cNvPr id="410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5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3588" y="539750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3" descr="u=1995483947,1175710233&amp;fm=26&amp;gp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1555750"/>
            <a:ext cx="39338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矩形 1"/>
          <p:cNvSpPr>
            <a:spLocks noChangeArrowheads="1"/>
          </p:cNvSpPr>
          <p:nvPr/>
        </p:nvSpPr>
        <p:spPr bwMode="auto">
          <a:xfrm>
            <a:off x="5148263" y="2276475"/>
            <a:ext cx="25066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C00000"/>
                </a:solidFill>
              </a:rPr>
              <a:t>百舸争流，锐不可当</a:t>
            </a:r>
            <a:endParaRPr lang="zh-CN" altLang="en-US" sz="2000">
              <a:solidFill>
                <a:srgbClr val="C00000"/>
              </a:solidFill>
            </a:endParaRPr>
          </a:p>
        </p:txBody>
      </p:sp>
      <p:pic>
        <p:nvPicPr>
          <p:cNvPr id="4108" name="Picture 15" descr="u=961556245,19664040&amp;fm=26&amp;gp=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4005263"/>
            <a:ext cx="3933825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矩形 2"/>
          <p:cNvSpPr>
            <a:spLocks noChangeArrowheads="1"/>
          </p:cNvSpPr>
          <p:nvPr/>
        </p:nvSpPr>
        <p:spPr bwMode="auto">
          <a:xfrm>
            <a:off x="5364163" y="4694238"/>
            <a:ext cx="249237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C00000"/>
                </a:solidFill>
              </a:rPr>
              <a:t>冲锋陷阵，英勇无畏</a:t>
            </a:r>
            <a:endParaRPr lang="zh-CN" altLang="en-US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4" descr="山底3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46475"/>
            <a:ext cx="91440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图片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31750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grpSp>
        <p:nvGrpSpPr>
          <p:cNvPr id="2" name="组合 16"/>
          <p:cNvGrpSpPr/>
          <p:nvPr/>
        </p:nvGrpSpPr>
        <p:grpSpPr bwMode="auto">
          <a:xfrm>
            <a:off x="819150" y="6194425"/>
            <a:ext cx="8332788" cy="673100"/>
            <a:chOff x="819150" y="6194425"/>
            <a:chExt cx="8332788" cy="673100"/>
          </a:xfrm>
        </p:grpSpPr>
        <p:pic>
          <p:nvPicPr>
            <p:cNvPr id="31759" name="Picture 2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932738" y="6194425"/>
              <a:ext cx="1219200" cy="673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6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570038" y="3397250"/>
            <a:ext cx="5810250" cy="7985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kern="0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 1"/>
          <p:cNvGrpSpPr/>
          <p:nvPr/>
        </p:nvGrpSpPr>
        <p:grpSpPr bwMode="auto">
          <a:xfrm>
            <a:off x="87313" y="2286000"/>
            <a:ext cx="8332787" cy="798513"/>
            <a:chOff x="2487303" y="2352564"/>
            <a:chExt cx="7730705" cy="798522"/>
          </a:xfrm>
        </p:grpSpPr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3859949" y="2352564"/>
              <a:ext cx="5393378" cy="79852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kern="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758" name="文本框 23"/>
            <p:cNvSpPr txBox="1">
              <a:spLocks noChangeArrowheads="1"/>
            </p:cNvSpPr>
            <p:nvPr/>
          </p:nvSpPr>
          <p:spPr bwMode="auto">
            <a:xfrm>
              <a:off x="2487303" y="2443866"/>
              <a:ext cx="7730705" cy="5540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        作业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：</a:t>
              </a:r>
              <a:r>
                <a:rPr lang="zh-CN" altLang="en-US" sz="30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完成教材上的课后习题</a:t>
              </a:r>
              <a:endPara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1754" name="文本框 23"/>
          <p:cNvSpPr txBox="1">
            <a:spLocks noChangeArrowheads="1"/>
          </p:cNvSpPr>
          <p:nvPr/>
        </p:nvSpPr>
        <p:spPr bwMode="auto">
          <a:xfrm>
            <a:off x="65088" y="3489325"/>
            <a:ext cx="8042275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       作业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完成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典中点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上的习题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1755" name="图片 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5088" y="520700"/>
            <a:ext cx="39338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TextBox 2"/>
          <p:cNvSpPr txBox="1">
            <a:spLocks noChangeArrowheads="1"/>
          </p:cNvSpPr>
          <p:nvPr/>
        </p:nvSpPr>
        <p:spPr bwMode="auto">
          <a:xfrm>
            <a:off x="1525588" y="4743450"/>
            <a:ext cx="6432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温馨提示：以上作业的课件均见本课文件夹。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763"/>
            <a:ext cx="9144000" cy="629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406650"/>
            <a:ext cx="6164263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262063" y="3276600"/>
            <a:ext cx="566737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274763" y="4541838"/>
            <a:ext cx="566737" cy="4683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pic>
        <p:nvPicPr>
          <p:cNvPr id="6148" name="图片 20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615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1262063" y="2187575"/>
            <a:ext cx="566737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pic>
        <p:nvPicPr>
          <p:cNvPr id="6154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1017588" y="4432300"/>
            <a:ext cx="7099300" cy="1114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3. 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感受人民解放军排山倒海、所向披靡的气势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和一往无前、压倒敌人的大无畏精神。</a:t>
            </a:r>
            <a:endParaRPr lang="zh-CN" altLang="en-US" sz="2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5050" y="2057400"/>
            <a:ext cx="6848475" cy="11144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了解新闻的有关知识，培养学生阅读新闻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的能力。</a:t>
            </a:r>
            <a:endParaRPr lang="zh-CN" altLang="en-US" sz="2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47788" y="3143250"/>
            <a:ext cx="67960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 能根据新闻的结构理清内容、层次并体会语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言的准确、简洁。</a:t>
            </a:r>
            <a:endParaRPr lang="en-US" altLang="zh-CN" sz="2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4625" y="2571750"/>
            <a:ext cx="1808163" cy="558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82905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（重点）</a:t>
            </a:r>
            <a:endParaRPr lang="zh-CN" altLang="en-US" sz="11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6250" y="3714750"/>
            <a:ext cx="25003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6161" name="Picture 11" descr="D:\我的文档\Tencent Files\923213587\FileRecv\出示目标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8988" y="496888"/>
            <a:ext cx="257333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7175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958850" y="1828800"/>
            <a:ext cx="7500938" cy="4894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b="1" dirty="0">
                <a:latin typeface="+mn-ea"/>
                <a:ea typeface="+mn-ea"/>
              </a:rPr>
              <a:t>    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人民解放军百万大军横渡长江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：选自</a:t>
            </a:r>
            <a:r>
              <a:rPr lang="en-US" sz="2400" b="1" dirty="0">
                <a:latin typeface="+mn-ea"/>
                <a:ea typeface="+mn-ea"/>
              </a:rPr>
              <a:t>1981</a:t>
            </a:r>
            <a:r>
              <a:rPr lang="zh-CN" altLang="en-US" sz="2400" b="1" dirty="0">
                <a:latin typeface="+mn-ea"/>
                <a:ea typeface="+mn-ea"/>
              </a:rPr>
              <a:t>年</a:t>
            </a:r>
            <a:r>
              <a:rPr lang="en-US" sz="2400" b="1" dirty="0">
                <a:latin typeface="+mn-ea"/>
                <a:ea typeface="+mn-ea"/>
              </a:rPr>
              <a:t>7</a:t>
            </a:r>
            <a:r>
              <a:rPr lang="zh-CN" altLang="en-US" sz="2400" b="1" dirty="0">
                <a:latin typeface="+mn-ea"/>
                <a:ea typeface="+mn-ea"/>
              </a:rPr>
              <a:t>月</a:t>
            </a:r>
            <a:r>
              <a:rPr lang="en-US" sz="2400" b="1" dirty="0">
                <a:latin typeface="+mn-ea"/>
                <a:ea typeface="+mn-ea"/>
              </a:rPr>
              <a:t>9</a:t>
            </a:r>
            <a:r>
              <a:rPr lang="zh-CN" altLang="en-US" sz="2400" b="1" dirty="0">
                <a:latin typeface="+mn-ea"/>
                <a:ea typeface="+mn-ea"/>
              </a:rPr>
              <a:t>日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人民日报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en-US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原载</a:t>
            </a:r>
            <a:r>
              <a:rPr lang="en-US" sz="2400" b="1" dirty="0">
                <a:latin typeface="+mn-ea"/>
                <a:ea typeface="+mn-ea"/>
              </a:rPr>
              <a:t>1949</a:t>
            </a:r>
            <a:r>
              <a:rPr lang="zh-CN" altLang="en-US" sz="2400" b="1" dirty="0">
                <a:latin typeface="+mn-ea"/>
                <a:ea typeface="+mn-ea"/>
              </a:rPr>
              <a:t>年</a:t>
            </a:r>
            <a:r>
              <a:rPr lang="en-US" sz="2400" b="1" dirty="0">
                <a:latin typeface="+mn-ea"/>
                <a:ea typeface="+mn-ea"/>
              </a:rPr>
              <a:t>4</a:t>
            </a:r>
            <a:r>
              <a:rPr lang="zh-CN" altLang="en-US" sz="2400" b="1" dirty="0">
                <a:latin typeface="+mn-ea"/>
                <a:ea typeface="+mn-ea"/>
              </a:rPr>
              <a:t>月</a:t>
            </a:r>
            <a:r>
              <a:rPr lang="en-US" sz="2400" b="1" dirty="0">
                <a:latin typeface="+mn-ea"/>
                <a:ea typeface="+mn-ea"/>
              </a:rPr>
              <a:t>24</a:t>
            </a:r>
            <a:r>
              <a:rPr lang="zh-CN" altLang="en-US" sz="2400" b="1" dirty="0">
                <a:latin typeface="+mn-ea"/>
                <a:ea typeface="+mn-ea"/>
              </a:rPr>
              <a:t>日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人民日报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en-US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  <a:r>
              <a:rPr lang="en-US" sz="2400" b="1" dirty="0">
                <a:latin typeface="+mn-ea"/>
                <a:ea typeface="+mn-ea"/>
              </a:rPr>
              <a:t>1949</a:t>
            </a:r>
            <a:r>
              <a:rPr lang="zh-CN" altLang="en-US" sz="2400" b="1" dirty="0">
                <a:latin typeface="+mn-ea"/>
                <a:ea typeface="+mn-ea"/>
              </a:rPr>
              <a:t>年，辽沈、淮海、平津三大战役结束，人民解放军在全国取得胜利已成定局，但国民党反动政府仍然负隅顽抗，在对长江防线经过三个半月的苦心经营之后，于</a:t>
            </a:r>
            <a:r>
              <a:rPr lang="en-US" sz="2400" b="1" dirty="0">
                <a:latin typeface="+mn-ea"/>
                <a:ea typeface="+mn-ea"/>
              </a:rPr>
              <a:t>4</a:t>
            </a:r>
            <a:r>
              <a:rPr lang="zh-CN" altLang="en-US" sz="2400" b="1" dirty="0">
                <a:latin typeface="+mn-ea"/>
                <a:ea typeface="+mn-ea"/>
              </a:rPr>
              <a:t>月</a:t>
            </a:r>
            <a:r>
              <a:rPr lang="en-US" sz="2400" b="1" dirty="0">
                <a:latin typeface="+mn-ea"/>
                <a:ea typeface="+mn-ea"/>
              </a:rPr>
              <a:t>20</a:t>
            </a:r>
            <a:r>
              <a:rPr lang="zh-CN" altLang="en-US" sz="2400" b="1" dirty="0">
                <a:latin typeface="+mn-ea"/>
                <a:ea typeface="+mn-ea"/>
              </a:rPr>
              <a:t>日悍然拒绝签订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国内和平协定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。毛泽东发布了“向全国进军”的命令，人民解放军于</a:t>
            </a:r>
            <a:r>
              <a:rPr lang="en-US" sz="2400" b="1" dirty="0">
                <a:latin typeface="+mn-ea"/>
                <a:ea typeface="+mn-ea"/>
              </a:rPr>
              <a:t>20</a:t>
            </a:r>
            <a:r>
              <a:rPr lang="zh-CN" altLang="en-US" sz="2400" b="1" dirty="0">
                <a:latin typeface="+mn-ea"/>
                <a:ea typeface="+mn-ea"/>
              </a:rPr>
              <a:t>日子夜发起了渡江战役。</a:t>
            </a:r>
            <a:r>
              <a:rPr lang="en-US" sz="2400" b="1" dirty="0">
                <a:latin typeface="+mn-ea"/>
                <a:ea typeface="+mn-ea"/>
              </a:rPr>
              <a:t>22</a:t>
            </a:r>
            <a:r>
              <a:rPr lang="zh-CN" altLang="en-US" sz="2400" b="1" dirty="0">
                <a:latin typeface="+mn-ea"/>
                <a:ea typeface="+mn-ea"/>
              </a:rPr>
              <a:t>日夜，毛泽东撰写了这则全面报道前线最新战况的新闻稿。</a:t>
            </a:r>
            <a:endParaRPr lang="zh-CN" altLang="zh-CN" sz="2400" b="1" dirty="0">
              <a:latin typeface="+mn-ea"/>
              <a:ea typeface="+mn-ea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7180" name="Picture 12" descr="D:\我的文档\Tencent Files\923213587\FileRecv\资料链接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988" y="1304925"/>
            <a:ext cx="40354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29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8197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pic>
        <p:nvPicPr>
          <p:cNvPr id="8198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圆角矩形 26"/>
          <p:cNvSpPr/>
          <p:nvPr/>
        </p:nvSpPr>
        <p:spPr bwMode="auto">
          <a:xfrm>
            <a:off x="3849688" y="1871663"/>
            <a:ext cx="2089150" cy="44926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8201" name="图片 9" descr="book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3075" y="1736725"/>
            <a:ext cx="1087438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85813" y="2322513"/>
            <a:ext cx="7429500" cy="3933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ea"/>
                <a:ea typeface="+mn-ea"/>
              </a:rPr>
              <a:t>    </a:t>
            </a:r>
            <a:r>
              <a:rPr lang="zh-CN" altLang="en-US" sz="2400" b="1" dirty="0">
                <a:latin typeface="+mn-ea"/>
                <a:ea typeface="+mn-ea"/>
              </a:rPr>
              <a:t>新闻，又称消息，通常分为动态新闻、综合新闻、典型报道和新闻述评四类。其中动态新闻是报纸、广播最常用的一种。它报道的是国内外最新发生的重大事件或新气象、新成就。每则新闻在结构上，一般包括标题、导语、主体、结语和背景五部分。前三者是主要部分，后二者是辅助部分。标题：用精练的语言概括事实，一般包括引题、正题、副题；导语，一般指“电头”后的第一句或第一段文字，用来提示消息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8205" name="矩形 20"/>
          <p:cNvSpPr>
            <a:spLocks noChangeArrowheads="1"/>
          </p:cNvSpPr>
          <p:nvPr/>
        </p:nvSpPr>
        <p:spPr bwMode="auto">
          <a:xfrm>
            <a:off x="4352925" y="1844675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新  闻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207" name="Picture 12" descr="D:\我的文档\Tencent Files\923213587\FileRecv\资料链接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5625" y="1443038"/>
            <a:ext cx="40354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29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9221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pic>
        <p:nvPicPr>
          <p:cNvPr id="9222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19138" y="1828800"/>
            <a:ext cx="7858125" cy="4967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</a:rPr>
              <a:t>的重要事实，使读者一目了然；主体，位于导语之后，是消息的主干，是集中叙述事件、阐发问题和表明观点的中心部分，是全篇新闻的关键所在；结语，一般指消息的最后一句或一段话，是消息的结尾，它依内容的需要，可有可无；背景，是新闻发生的社会环境和自然环境。新闻的特点：①让事实说话，内容真实、准确；②报道及时；③语言简明准确。新闻的表达方式：主要是叙述，有时兼有议论、描写等。新闻六要素</a:t>
            </a:r>
            <a:r>
              <a:rPr lang="en-US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记叙六要素</a:t>
            </a:r>
            <a:r>
              <a:rPr lang="en-US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：人物、时间、地点、事件发生的原因、经过、结果。</a:t>
            </a:r>
            <a:endParaRPr lang="zh-CN" altLang="en-US" sz="2400" b="1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21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8" name="Picture 12" descr="D:\我的文档\Tencent Files\923213587\FileRecv\资料链接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1" descr="山底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230938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BS0055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5613" y="1801813"/>
            <a:ext cx="5032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圆角矩形标注 34"/>
          <p:cNvSpPr/>
          <p:nvPr/>
        </p:nvSpPr>
        <p:spPr>
          <a:xfrm rot="10800000">
            <a:off x="2138363" y="4365625"/>
            <a:ext cx="5721350" cy="1087438"/>
          </a:xfrm>
          <a:prstGeom prst="wedgeRoundRectCallout">
            <a:avLst>
              <a:gd name="adj1" fmla="val -26146"/>
              <a:gd name="adj2" fmla="val 49500"/>
              <a:gd name="adj3" fmla="val 16667"/>
            </a:avLst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214563" y="4437063"/>
            <a:ext cx="5568950" cy="86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dobe 黑体 Std R"/>
              </a:rPr>
              <a:t>魔法记忆之以义辨音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dobe 黑体 Std R"/>
              </a:rPr>
              <a:t>法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dobe 黑体 Std R"/>
              </a:rPr>
              <a:t>：</a:t>
            </a:r>
            <a:r>
              <a:rPr lang="zh-CN" altLang="en-US" sz="2000" b="1">
                <a:latin typeface="宋体" panose="02010600030101010101" pitchFamily="2" charset="-122"/>
                <a:ea typeface="黑体" panose="02010609060101010101" pitchFamily="2" charset="-122"/>
                <a:cs typeface="Adobe 黑体 Std R"/>
              </a:rPr>
              <a:t>为“抵挡”义时一般读“</a:t>
            </a:r>
            <a:r>
              <a:rPr lang="en-US" altLang="zh-CN" sz="2000" b="1">
                <a:latin typeface="宋体" panose="02010600030101010101" pitchFamily="2" charset="-122"/>
                <a:ea typeface="黑体" panose="02010609060101010101" pitchFamily="2" charset="-122"/>
                <a:cs typeface="Adobe 黑体 Std R"/>
              </a:rPr>
              <a:t>dāng”</a:t>
            </a:r>
            <a:r>
              <a:rPr lang="zh-CN" altLang="en-US" sz="2000" b="1">
                <a:latin typeface="宋体" panose="02010600030101010101" pitchFamily="2" charset="-122"/>
                <a:ea typeface="黑体" panose="02010609060101010101" pitchFamily="2" charset="-122"/>
                <a:cs typeface="Adobe 黑体 Std R"/>
              </a:rPr>
              <a:t>，为“作为”义时一般读“</a:t>
            </a:r>
            <a:r>
              <a:rPr lang="en-US" altLang="zh-CN" sz="2000" b="1">
                <a:latin typeface="宋体" panose="02010600030101010101" pitchFamily="2" charset="-122"/>
                <a:ea typeface="黑体" panose="02010609060101010101" pitchFamily="2" charset="-122"/>
                <a:cs typeface="Adobe 黑体 Std R"/>
              </a:rPr>
              <a:t>dàng”</a:t>
            </a:r>
            <a:r>
              <a:rPr lang="zh-CN" altLang="en-US" sz="2000">
                <a:latin typeface="宋体" panose="02010600030101010101" pitchFamily="2" charset="-122"/>
                <a:ea typeface="黑体" panose="02010609060101010101" pitchFamily="2" charset="-122"/>
                <a:cs typeface="Adobe 黑体 Std R"/>
              </a:rPr>
              <a:t>。</a:t>
            </a:r>
            <a:endParaRPr lang="en-US" altLang="zh-CN" sz="2000" b="1">
              <a:latin typeface="宋体" panose="02010600030101010101" pitchFamily="2" charset="-122"/>
              <a:ea typeface="黑体" panose="02010609060101010101" pitchFamily="2" charset="-122"/>
              <a:cs typeface="Adobe 黑体 Std R"/>
            </a:endParaRPr>
          </a:p>
        </p:txBody>
      </p:sp>
      <p:grpSp>
        <p:nvGrpSpPr>
          <p:cNvPr id="2" name="组 53"/>
          <p:cNvGrpSpPr/>
          <p:nvPr/>
        </p:nvGrpSpPr>
        <p:grpSpPr bwMode="auto">
          <a:xfrm>
            <a:off x="506413" y="1797050"/>
            <a:ext cx="3122612" cy="461963"/>
            <a:chOff x="4701070" y="1806066"/>
            <a:chExt cx="3123216" cy="462053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0264" name="文本框 56"/>
            <p:cNvSpPr txBox="1">
              <a:spLocks noChangeArrowheads="1"/>
            </p:cNvSpPr>
            <p:nvPr/>
          </p:nvSpPr>
          <p:spPr bwMode="auto">
            <a:xfrm>
              <a:off x="4701070" y="1806158"/>
              <a:ext cx="312321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一</a:t>
              </a:r>
              <a:r>
                <a:rPr kumimoji="1" lang="en-US" altLang="zh-CN" sz="2400" b="1">
                  <a:latin typeface="Adobe 黑体 Std R"/>
                  <a:ea typeface="黑体" panose="02010609060101010101" pitchFamily="2" charset="-122"/>
                </a:rPr>
                <a:t>  </a:t>
              </a:r>
              <a:r>
                <a:rPr kumimoji="1"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读一读字音</a:t>
              </a:r>
              <a:endPara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965200" y="3048000"/>
            <a:ext cx="8545513" cy="2247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  <a:cs typeface="Times New Roman" panose="02020603050405020304" pitchFamily="18" charset="0"/>
              </a:rPr>
              <a:t>阻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+mn-ea"/>
              </a:rPr>
              <a:t>遏</a:t>
            </a:r>
            <a:r>
              <a:rPr lang="zh-CN" altLang="en-US" sz="2800" b="1" dirty="0">
                <a:latin typeface="+mn-ea"/>
                <a:ea typeface="+mn-ea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锐不可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+mn-ea"/>
                <a:cs typeface="Times New Roman" panose="02020603050405020304" pitchFamily="18" charset="0"/>
              </a:rPr>
              <a:t>当   </a:t>
            </a:r>
            <a:r>
              <a:rPr lang="zh-CN" altLang="en-US" sz="2800" b="1" dirty="0"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+mn-ea"/>
              </a:rPr>
              <a:t>当</a:t>
            </a:r>
            <a:r>
              <a:rPr lang="zh-CN" altLang="en-US" sz="2800" b="1" dirty="0">
                <a:latin typeface="+mn-ea"/>
                <a:ea typeface="+mn-ea"/>
                <a:cs typeface="Times New Roman" panose="02020603050405020304" pitchFamily="18" charset="0"/>
              </a:rPr>
              <a:t>真          </a:t>
            </a:r>
            <a:endParaRPr lang="zh-CN" altLang="en-US" sz="2800" b="1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0" fontAlgn="auto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17650" y="3109913"/>
            <a:ext cx="3397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è</a:t>
            </a:r>
            <a:endParaRPr lang="zh-CN" altLang="en-US" sz="2400" dirty="0"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00500" y="3130550"/>
            <a:ext cx="9286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lt"/>
                <a:ea typeface="+mn-ea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dāng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76925" y="3141663"/>
            <a:ext cx="80645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dàng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上箭头 28"/>
          <p:cNvSpPr/>
          <p:nvPr/>
        </p:nvSpPr>
        <p:spPr>
          <a:xfrm>
            <a:off x="4416425" y="4060825"/>
            <a:ext cx="214313" cy="258763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latin typeface="+mn-ea"/>
            </a:endParaRPr>
          </a:p>
        </p:txBody>
      </p:sp>
      <p:sp>
        <p:nvSpPr>
          <p:cNvPr id="30" name="上箭头 29"/>
          <p:cNvSpPr/>
          <p:nvPr/>
        </p:nvSpPr>
        <p:spPr>
          <a:xfrm>
            <a:off x="6156325" y="4033838"/>
            <a:ext cx="214313" cy="258762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b="1">
              <a:latin typeface="+mn-ea"/>
            </a:endParaRPr>
          </a:p>
        </p:txBody>
      </p:sp>
      <p:pic>
        <p:nvPicPr>
          <p:cNvPr id="10259" name="Picture 10" descr="D:\我的文档\Tencent Files\923213587\FileRecv\预习反馈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3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3384</Words>
  <Application>WPS 演示</Application>
  <PresentationFormat>全屏显示(4:3)</PresentationFormat>
  <Paragraphs>199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Hei</vt:lpstr>
      <vt:lpstr>黑体</vt:lpstr>
      <vt:lpstr>Gulim</vt:lpstr>
      <vt:lpstr>方正大黑简体</vt:lpstr>
      <vt:lpstr>Times New Roman</vt:lpstr>
      <vt:lpstr>Adobe 黑体 Std R</vt:lpstr>
      <vt:lpstr>微软雅黑</vt:lpstr>
      <vt:lpstr>Calibri</vt:lpstr>
      <vt:lpstr>Arial Unicode MS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stone</cp:lastModifiedBy>
  <cp:revision>2</cp:revision>
  <dcterms:created xsi:type="dcterms:W3CDTF">2017-07-23T02:29:00Z</dcterms:created>
  <dcterms:modified xsi:type="dcterms:W3CDTF">2017-08-29T11:38:37Z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