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3"/>
    <p:sldId id="278" r:id="rId4"/>
    <p:sldId id="287" r:id="rId5"/>
    <p:sldId id="279" r:id="rId6"/>
    <p:sldId id="262" r:id="rId7"/>
    <p:sldId id="263" r:id="rId8"/>
    <p:sldId id="258" r:id="rId9"/>
    <p:sldId id="288" r:id="rId10"/>
    <p:sldId id="301" r:id="rId11"/>
    <p:sldId id="302" r:id="rId12"/>
    <p:sldId id="303" r:id="rId13"/>
    <p:sldId id="264" r:id="rId14"/>
    <p:sldId id="265" r:id="rId15"/>
    <p:sldId id="266" r:id="rId16"/>
    <p:sldId id="267" r:id="rId17"/>
    <p:sldId id="269" r:id="rId18"/>
    <p:sldId id="268" r:id="rId19"/>
    <p:sldId id="270" r:id="rId20"/>
    <p:sldId id="306" r:id="rId21"/>
    <p:sldId id="271" r:id="rId22"/>
    <p:sldId id="290" r:id="rId23"/>
    <p:sldId id="272" r:id="rId24"/>
    <p:sldId id="308" r:id="rId25"/>
    <p:sldId id="304" r:id="rId26"/>
    <p:sldId id="274" r:id="rId27"/>
    <p:sldId id="284" r:id="rId28"/>
    <p:sldId id="273" r:id="rId29"/>
    <p:sldId id="291" r:id="rId30"/>
    <p:sldId id="275" r:id="rId31"/>
    <p:sldId id="276" r:id="rId32"/>
    <p:sldId id="311" r:id="rId33"/>
    <p:sldId id="281" r:id="rId34"/>
    <p:sldId id="283" r:id="rId35"/>
    <p:sldId id="282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801"/>
    <p:restoredTop sz="94679"/>
  </p:normalViewPr>
  <p:slideViewPr>
    <p:cSldViewPr showGuides="1">
      <p:cViewPr varScale="1">
        <p:scale>
          <a:sx n="65" d="100"/>
          <a:sy n="65" d="100"/>
        </p:scale>
        <p:origin x="-172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kumimoji="1"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kumimoji="1"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5F2681-67D9-4954-941C-55191D01171C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kumimoji="1"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kumimoji="1"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kumimoji="1"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78CFDD-BE44-4E62-9789-8DB024AC9867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DengXian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DengXian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DengXian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DengXian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DengXian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DengXian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DengXian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DengXian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DengXian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DengXian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DengXian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kumimoji="1"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DengXian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4"/>
          <p:cNvSpPr txBox="1"/>
          <p:nvPr/>
        </p:nvSpPr>
        <p:spPr>
          <a:xfrm>
            <a:off x="1042988" y="1989138"/>
            <a:ext cx="72009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051" name="Text Box 5"/>
          <p:cNvSpPr txBox="1"/>
          <p:nvPr/>
        </p:nvSpPr>
        <p:spPr>
          <a:xfrm>
            <a:off x="0" y="1000125"/>
            <a:ext cx="9144000" cy="323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8000" b="1" dirty="0">
                <a:latin typeface="Arial" panose="020B0604020202020204" pitchFamily="34" charset="0"/>
                <a:ea typeface="黑体" panose="02010600030101010101" pitchFamily="49" charset="-122"/>
              </a:rPr>
              <a:t>  </a:t>
            </a:r>
            <a:r>
              <a:rPr lang="zh-CN" altLang="en-US" sz="9600" b="1" dirty="0">
                <a:latin typeface="Arial" panose="020B0604020202020204" pitchFamily="34" charset="0"/>
                <a:ea typeface="黑体" panose="02010600030101010101" pitchFamily="49" charset="-122"/>
              </a:rPr>
              <a:t>柳子厚墓志铭</a:t>
            </a:r>
            <a:endParaRPr lang="zh-CN" altLang="en-US" sz="96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7200" b="1" dirty="0">
                <a:latin typeface="Arial" panose="020B0604020202020204" pitchFamily="34" charset="0"/>
                <a:ea typeface="黑体" panose="02010600030101010101" pitchFamily="49" charset="-122"/>
              </a:rPr>
              <a:t>韩愈</a:t>
            </a:r>
            <a:endParaRPr lang="zh-CN" altLang="en-US" sz="7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0" y="0"/>
            <a:ext cx="9144000" cy="5192713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ts val="4400"/>
              </a:lnSpc>
              <a:spcBef>
                <a:spcPct val="50000"/>
              </a:spcBef>
            </a:pPr>
            <a:endParaRPr lang="en-US" altLang="zh-CN" sz="9600" b="1" dirty="0">
              <a:latin typeface="Arial" panose="020B0604020202020204" pitchFamily="34" charset="0"/>
            </a:endParaRPr>
          </a:p>
          <a:p>
            <a:pPr eaLnBrk="1" hangingPunct="1">
              <a:lnSpc>
                <a:spcPts val="6600"/>
              </a:lnSpc>
              <a:spcBef>
                <a:spcPct val="50000"/>
              </a:spcBef>
            </a:pPr>
            <a:r>
              <a:rPr lang="zh-CN" altLang="en-US" sz="9600" b="1" dirty="0">
                <a:latin typeface="Arial" panose="020B0604020202020204" pitchFamily="34" charset="0"/>
              </a:rPr>
              <a:t>铺排郡望，</a:t>
            </a:r>
            <a:endParaRPr lang="en-US" altLang="zh-CN" sz="9600" b="1" dirty="0">
              <a:latin typeface="Arial" panose="020B0604020202020204" pitchFamily="34" charset="0"/>
            </a:endParaRPr>
          </a:p>
          <a:p>
            <a:pPr eaLnBrk="1" hangingPunct="1">
              <a:lnSpc>
                <a:spcPts val="6600"/>
              </a:lnSpc>
              <a:spcBef>
                <a:spcPct val="50000"/>
              </a:spcBef>
            </a:pPr>
            <a:r>
              <a:rPr lang="zh-CN" altLang="en-US" sz="9600" b="1" dirty="0">
                <a:latin typeface="Arial" panose="020B0604020202020204" pitchFamily="34" charset="0"/>
              </a:rPr>
              <a:t>藻饰官阶。</a:t>
            </a:r>
            <a:endParaRPr lang="en-US" altLang="zh-CN" sz="9600" b="1" dirty="0">
              <a:latin typeface="Arial" panose="020B0604020202020204" pitchFamily="34" charset="0"/>
            </a:endParaRPr>
          </a:p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清</a:t>
            </a: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章学诚</a:t>
            </a: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文史通义</a:t>
            </a: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</a:rPr>
              <a:t>外篇</a:t>
            </a: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</a:rPr>
              <a:t>》</a:t>
            </a:r>
            <a:endParaRPr lang="zh-CN" altLang="en-US" sz="4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0" y="214313"/>
            <a:ext cx="9144000" cy="6084887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zh-CN" altLang="en-US" sz="6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大师之为大师，在创造，在创新；</a:t>
            </a:r>
            <a:endParaRPr lang="en-US" altLang="zh-CN" sz="66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zh-CN" altLang="en-US" sz="6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匠人之为匠人，在重复，在模仿。</a:t>
            </a:r>
            <a:endParaRPr lang="zh-CN" altLang="en-US" sz="66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611188" y="1052513"/>
            <a:ext cx="3529012" cy="5349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逮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其父时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虽少年已自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成人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崭然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见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头角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议论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证据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今古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出入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经史百子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踔厉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风发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率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常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屈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其座人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争欲令出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我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门下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交口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荐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之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解释加点字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4067175" y="1268413"/>
            <a:ext cx="4679950" cy="511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到，及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成才，德才兼备的完人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同“现”，显露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以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为论据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贯通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奋起的样子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一般；使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折服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自己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众口同声；称赞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611188" y="1052513"/>
            <a:ext cx="3529012" cy="487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遇用事者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得罪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例出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为刺史。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居闲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益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自刻苦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务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记览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词章泛滥停蓄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为深博无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涯涘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而自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肆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于山水间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解释加点字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3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4067175" y="1268413"/>
            <a:ext cx="3529013" cy="4625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获罪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按惯例贬出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更加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致力于，专心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写作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边际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放纵，恣意而行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250825" y="981075"/>
            <a:ext cx="6408738" cy="77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、遇用事者得罪，例出为刺史。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翻译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3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5364" name="Text Box 5"/>
          <p:cNvSpPr txBox="1"/>
          <p:nvPr/>
        </p:nvSpPr>
        <p:spPr>
          <a:xfrm>
            <a:off x="323850" y="3141663"/>
            <a:ext cx="8569325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、居闲益自刻苦，务记览，为词章泛滥停蓄。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539750" y="1989138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遇上掌权者（王叔文）获罪，（柳宗元）按照惯例被贬出（京城）做刺史。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295" name="Text Box 7"/>
          <p:cNvSpPr txBox="1"/>
          <p:nvPr/>
        </p:nvSpPr>
        <p:spPr>
          <a:xfrm>
            <a:off x="611188" y="4292600"/>
            <a:ext cx="820896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（柳宗元）居官清闲，更加刻苦自励，专心读书记诵，写作文章或汪洋恣肆，或深厚凝练。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684213" y="981075"/>
            <a:ext cx="3529012" cy="5135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又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偕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出为刺史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是岂不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足为政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邪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因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其土俗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为设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教禁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州人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顺赖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其俗以男女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质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钱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约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时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赎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子本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相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侔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则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没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为奴婢 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解释加点字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4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4067175" y="1196975"/>
            <a:ext cx="4826000" cy="4905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俱，共同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值得；推行政治教化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根据，按照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教谕；禁令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顺从；依赖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抵押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根据契约；按时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利息；本金；相等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没收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6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6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316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6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15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316">
                                            <p:txEl>
                                              <p:charRg st="15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316">
                                            <p:txEl>
                                              <p:charRg st="21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2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316">
                                            <p:txEl>
                                              <p:charRg st="2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3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316">
                                            <p:txEl>
                                              <p:charRg st="3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3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316">
                                            <p:txEl>
                                              <p:charRg st="36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3316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316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316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3316">
                                            <p:txEl>
                                              <p:charRg st="4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5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316">
                                            <p:txEl>
                                              <p:charRg st="53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466725" y="836613"/>
            <a:ext cx="3889375" cy="5349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子厚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与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设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方计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令赎归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其尤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贫力不能者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令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书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佣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足相当，则使归其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质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观察使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其法于他州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一岁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免而归者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且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千人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皆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子厚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师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解释加点字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4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4500563" y="1046163"/>
            <a:ext cx="4500562" cy="511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为，替；方法计策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全，都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那些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其中；特别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写，记下；佣金，工钱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抵押品，人质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下达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及，到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将近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把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当做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13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charRg st="13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22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4">
                                            <p:txEl>
                                              <p:charRg st="22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3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4">
                                            <p:txEl>
                                              <p:charRg st="33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4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4">
                                            <p:txEl>
                                              <p:charRg st="4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4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364">
                                            <p:txEl>
                                              <p:charRg st="43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4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64">
                                            <p:txEl>
                                              <p:charRg st="47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5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364">
                                            <p:txEl>
                                              <p:charRg st="5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250825" y="981075"/>
            <a:ext cx="6408738" cy="825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、是岂不足为政邪？</a:t>
            </a:r>
            <a:endParaRPr lang="zh-CN" altLang="en-US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翻译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4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0" y="2786063"/>
            <a:ext cx="9001125" cy="1527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、其俗以男女质钱，约不时赎，子本相侔，则没为奴婢。</a:t>
            </a:r>
            <a:endParaRPr lang="zh-CN" altLang="en-US" sz="36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0" y="1857375"/>
            <a:ext cx="88201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这里难道不值得推行政治教化吗？</a:t>
            </a:r>
            <a:endParaRPr lang="zh-CN" altLang="en-US" sz="36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0" y="4500563"/>
            <a:ext cx="88201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当地风俗（借钱时）用自己的子女作抵押，根据契约不按时赎回（自己的子女），等到利息和本金相等的时候，子女就要没收为债主的奴婢。</a:t>
            </a:r>
            <a:endParaRPr lang="zh-CN" altLang="en-US" sz="36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翻译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4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9459" name="Text Box 6"/>
          <p:cNvSpPr txBox="1"/>
          <p:nvPr/>
        </p:nvSpPr>
        <p:spPr>
          <a:xfrm>
            <a:off x="214313" y="1357313"/>
            <a:ext cx="84629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、其经承子厚口讲指画为文词者，悉有法度可观。</a:t>
            </a:r>
            <a:endParaRPr lang="zh-CN" altLang="en-US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0" y="3143250"/>
            <a:ext cx="882015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那些经过柳宗元讲解指点而写作文章的人，（从他们的文章中）全都可以看到章法技巧。</a:t>
            </a:r>
            <a:endParaRPr lang="zh-CN" altLang="en-US" sz="4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1"/>
          <p:cNvSpPr txBox="1"/>
          <p:nvPr/>
        </p:nvSpPr>
        <p:spPr>
          <a:xfrm>
            <a:off x="0" y="1357313"/>
            <a:ext cx="9144000" cy="442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6600" b="1" dirty="0">
                <a:latin typeface="黑体" panose="02010600030101010101" pitchFamily="49" charset="-122"/>
                <a:ea typeface="黑体" panose="02010600030101010101" pitchFamily="49" charset="-122"/>
              </a:rPr>
              <a:t>用</a:t>
            </a:r>
            <a:r>
              <a:rPr lang="zh-CN" altLang="en-US" sz="66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低沉、缓慢、感伤</a:t>
            </a:r>
            <a:r>
              <a:rPr lang="zh-CN" altLang="en-US" sz="6600" b="1" dirty="0">
                <a:latin typeface="黑体" panose="02010600030101010101" pitchFamily="49" charset="-122"/>
                <a:ea typeface="黑体" panose="02010600030101010101" pitchFamily="49" charset="-122"/>
              </a:rPr>
              <a:t>的语调朗诵第</a:t>
            </a:r>
            <a:r>
              <a:rPr lang="en-US" altLang="zh-CN" sz="6600" b="1" dirty="0">
                <a:latin typeface="黑体" panose="02010600030101010101" pitchFamily="49" charset="-122"/>
                <a:ea typeface="黑体" panose="02010600030101010101" pitchFamily="49" charset="-122"/>
              </a:rPr>
              <a:t>5</a:t>
            </a:r>
            <a:r>
              <a:rPr lang="zh-CN" altLang="en-US" sz="6600" b="1" dirty="0">
                <a:latin typeface="黑体" panose="02010600030101010101" pitchFamily="49" charset="-122"/>
                <a:ea typeface="黑体" panose="02010600030101010101" pitchFamily="49" charset="-122"/>
              </a:rPr>
              <a:t>段的内容，感受柳宗元的人格魅力。</a:t>
            </a:r>
            <a:endParaRPr lang="zh-CN" altLang="en-US" sz="6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3"/>
          <p:cNvSpPr>
            <a:spLocks noGrp="1"/>
          </p:cNvSpPr>
          <p:nvPr>
            <p:ph idx="1"/>
          </p:nvPr>
        </p:nvSpPr>
        <p:spPr>
          <a:xfrm>
            <a:off x="0" y="214313"/>
            <a:ext cx="9144000" cy="6500812"/>
          </a:xfrm>
          <a:ln w="57150">
            <a:solidFill>
              <a:srgbClr val="0000FF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lnSpc>
                <a:spcPct val="145000"/>
              </a:lnSpc>
              <a:buNone/>
            </a:pPr>
            <a:r>
              <a:rPr lang="zh-CN" altLang="en-US" sz="7200" b="1" dirty="0">
                <a:latin typeface="黑体" panose="02010600030101010101" pitchFamily="49" charset="-122"/>
                <a:ea typeface="黑体" panose="02010600030101010101" pitchFamily="49" charset="-122"/>
              </a:rPr>
              <a:t>昌黎墓志第一，</a:t>
            </a:r>
            <a:endParaRPr lang="en-US" altLang="zh-CN" sz="7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45000"/>
              </a:lnSpc>
              <a:buNone/>
            </a:pPr>
            <a:r>
              <a:rPr lang="zh-CN" altLang="en-US" sz="7200" b="1" dirty="0">
                <a:latin typeface="黑体" panose="02010600030101010101" pitchFamily="49" charset="-122"/>
                <a:ea typeface="黑体" panose="02010600030101010101" pitchFamily="49" charset="-122"/>
              </a:rPr>
              <a:t>亦古今墓志第一。</a:t>
            </a:r>
            <a:endParaRPr lang="en-US" altLang="zh-CN" sz="7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45000"/>
              </a:lnSpc>
              <a:buNone/>
            </a:pPr>
            <a:r>
              <a:rPr lang="en-US" altLang="zh-CN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清</a:t>
            </a:r>
            <a:r>
              <a:rPr lang="en-US" altLang="zh-CN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·</a:t>
            </a:r>
            <a:r>
              <a:rPr lang="zh-CN" altLang="en-US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储欣</a:t>
            </a:r>
            <a:r>
              <a:rPr lang="zh-CN" altLang="zh-CN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唐宋八大家类选</a:t>
            </a:r>
            <a:r>
              <a:rPr lang="zh-CN" altLang="zh-CN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endParaRPr lang="zh-CN" altLang="en-US" sz="4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4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74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323850" y="981075"/>
            <a:ext cx="4537075" cy="5349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当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诣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播州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吾不忍梦得之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穷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无辞以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白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大人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朝，将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拜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疏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重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得罪，死不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恨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遇有以梦得事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白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上者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士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穷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乃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见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节义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诩诩强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笑语以相取下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解释加点字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5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4356100" y="857250"/>
            <a:ext cx="4787900" cy="545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到，往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困窘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可引申为“宽慰”；父母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向；呈上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再次；遗憾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禀告，报告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困窘；同“现”，显现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讨好取悦的样子；勉强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3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3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3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3">
                                            <p:txEl>
                                              <p:charRg st="3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3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4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13">
                                            <p:txEl>
                                              <p:charRg st="47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323850" y="981075"/>
            <a:ext cx="4537075" cy="433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誓生死不相背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负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若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可信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仅如毛发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比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此宜禽兽夷狄所不忍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而其人自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视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以为得计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亦可以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少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愧矣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解释加点字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5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40964" name="Text Box 4"/>
          <p:cNvSpPr txBox="1"/>
          <p:nvPr/>
        </p:nvSpPr>
        <p:spPr>
          <a:xfrm>
            <a:off x="4608513" y="1196975"/>
            <a:ext cx="4500562" cy="409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违背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好像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类似，相像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做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看待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稍微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4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12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4">
                                            <p:txEl>
                                              <p:charRg st="12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14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4">
                                            <p:txEl>
                                              <p:charRg st="14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17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964">
                                            <p:txEl>
                                              <p:charRg st="17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250825" y="981075"/>
            <a:ext cx="7705725" cy="77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、吾不忍梦得之穷，无辞以白其大人。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翻译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5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23556" name="Text Box 4"/>
          <p:cNvSpPr txBox="1"/>
          <p:nvPr/>
        </p:nvSpPr>
        <p:spPr>
          <a:xfrm>
            <a:off x="250825" y="2852738"/>
            <a:ext cx="8569325" cy="184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、请于朝，将拜疏，愿以柳易播，虽重得罪，死不恨。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539750" y="1844675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我不忍心（看到）刘禹锡处境困窘，没有言辞来宽慰他的母亲。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539750" y="4365625"/>
            <a:ext cx="8280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（柳宗元）向朝廷请求，将要呈上奏疏，愿意用柳州更换播州，即使再次获罪，死了也没有遗憾。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4"/>
          <p:cNvSpPr txBox="1"/>
          <p:nvPr/>
        </p:nvSpPr>
        <p:spPr>
          <a:xfrm>
            <a:off x="179388" y="188913"/>
            <a:ext cx="8748712" cy="6465887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呜呼！士人到了穷境时，才看得出他的节操和义气！一些人，平日街坊居处互相仰慕讨好，一些吃喝玩乐来往频繁，夸夸其谈，强作笑脸，互相表示愿居对方之下，手握手作出掏肝挖肺之状给对方看，指着天日流泪，发誓不论生死谁都不背弃朋友，简直像真的一样可信。一旦遇到小小的利害冲突，仅仅像头发丝般细小，便翻脸不认人，朋友落入陷阱，也不伸一下手去救，反而借机推挤他，再往下扔石头，到处都是这样的人啊！这应该是连那些禽兽和野蛮人都不忍心干的，而那些人却自以为得计。他们听到子厚的高尚风节，也应该觉得有点惭愧了！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9144000" cy="6894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5400" b="1" dirty="0">
                <a:latin typeface="黑体" panose="02010600030101010101" pitchFamily="49" charset="-122"/>
                <a:ea typeface="黑体" panose="02010600030101010101" pitchFamily="49" charset="-122"/>
              </a:rPr>
              <a:t>表现手法：</a:t>
            </a:r>
            <a:r>
              <a:rPr lang="zh-CN" altLang="en-US" sz="5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对比</a:t>
            </a:r>
            <a:endParaRPr lang="en-US" altLang="zh-CN" sz="54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r>
              <a:rPr lang="zh-CN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①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柳宗元舍己为人、笃于友情的美德</a:t>
            </a:r>
            <a:r>
              <a:rPr lang="en-US" altLang="zh-CN" sz="5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VS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“平居里巷”之人势利、虚伪的丑陋嘴脸。</a:t>
            </a:r>
            <a:endParaRPr lang="en-US" altLang="zh-CN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r>
              <a:rPr lang="zh-CN" altLang="zh-CN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②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 “平居里巷”之人平时“誓生死不相背负”的言行</a:t>
            </a:r>
            <a:r>
              <a:rPr lang="en-US" altLang="zh-CN" sz="54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VS</a:t>
            </a:r>
            <a:endParaRPr lang="en-US" altLang="zh-CN" sz="54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“一旦临小利害”“反眼若不相认”的丑态。</a:t>
            </a:r>
            <a:endParaRPr lang="en-US" altLang="zh-CN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用这些唯利是图、重利轻义的小人反衬出柳宗元的</a:t>
            </a:r>
            <a:r>
              <a:rPr lang="zh-CN" altLang="en-US" sz="40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高风亮节</a:t>
            </a:r>
            <a:r>
              <a:rPr lang="zh-CN" altLang="en-US" sz="40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en-US" sz="4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charRg st="8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charRg st="46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charRg st="73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4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charRg st="94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250825" y="1052513"/>
            <a:ext cx="4537075" cy="5135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不自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贵重顾藉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谓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功业可立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就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坐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废退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卒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死于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穷裔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材不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世用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道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不行于时也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使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子厚在台省时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持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其身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且必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复用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穷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字词检查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6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3563938" y="1268413"/>
            <a:ext cx="4500562" cy="4905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保重顾惜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认为；成就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因他人犯罪而受牵连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最终；穷困荒远的地方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被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理想，抱负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假使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约束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再次被起用；陷入困境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4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5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charRg st="5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4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2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4">
                                            <p:txEl>
                                              <p:charRg st="21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3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4">
                                            <p:txEl>
                                              <p:charRg st="32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3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4">
                                            <p:txEl>
                                              <p:charRg st="34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4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4">
                                            <p:txEl>
                                              <p:charRg st="4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4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84">
                                            <p:txEl>
                                              <p:charRg st="43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484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250825" y="1052513"/>
            <a:ext cx="4537075" cy="4035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穷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极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有出于人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必不能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自力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虽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使子厚得所愿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以彼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易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此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必有能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辨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之者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字词检查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6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3563938" y="1284288"/>
            <a:ext cx="4500562" cy="380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困窘；达到极点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在功名事业上出人头地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自己刻苦努力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即使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交换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分辨，辨别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2">
                                            <p:txEl>
                                              <p:charRg st="8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2">
                                            <p:txEl>
                                              <p:charRg st="19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2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2">
                                            <p:txEl>
                                              <p:charRg st="26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29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72">
                                            <p:txEl>
                                              <p:charRg st="29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charRg st="3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72">
                                            <p:txEl>
                                              <p:charRg st="32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-142875" y="2143125"/>
            <a:ext cx="9144000" cy="868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、不自贵重顾藉，谓功业可立就，故坐废退。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翻译检查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6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0" y="3500438"/>
            <a:ext cx="9144000" cy="200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柳宗元不知道保重和顾惜自己，认为功名事业可以一蹴而就，所以因受到牵连而被贬斥。</a:t>
            </a:r>
            <a:endParaRPr lang="zh-CN" altLang="en-US" sz="4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翻译检查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6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29699" name="Text Box 4"/>
          <p:cNvSpPr txBox="1"/>
          <p:nvPr/>
        </p:nvSpPr>
        <p:spPr>
          <a:xfrm>
            <a:off x="250825" y="1196975"/>
            <a:ext cx="8893175" cy="184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、既退，又无相知有气力得位者推挽，故卒死于穷裔，材不为世用，道不行于时也。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（ 句式）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1990" name="Text Box 6"/>
          <p:cNvSpPr txBox="1"/>
          <p:nvPr/>
        </p:nvSpPr>
        <p:spPr>
          <a:xfrm>
            <a:off x="0" y="4786313"/>
            <a:ext cx="9144000" cy="1662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（柳宗元）被贬谪后，又缺少有权有势的知己援引推荐，所以最后死在穷困荒远的地方，才能不为世间所用，抱负不能在当时施展。</a:t>
            </a:r>
            <a:endParaRPr lang="zh-CN" altLang="en-US" sz="34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1991" name="Text Box 7"/>
          <p:cNvSpPr txBox="1"/>
          <p:nvPr/>
        </p:nvSpPr>
        <p:spPr>
          <a:xfrm>
            <a:off x="0" y="2643188"/>
            <a:ext cx="8820150" cy="1839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又无相知有气力得位者推挽”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可调整为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  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“又无（有气力得位者）相知推挽”，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定语后置句。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4199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0" y="1143000"/>
            <a:ext cx="9144000" cy="2419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、然子厚斥不久，穷不极，虽有出于人，其文学辞章，必不能自力，以致必传于后如今，无疑也。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翻译检查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6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3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0" y="3786188"/>
            <a:ext cx="9144000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然而子厚被贬斥的时间如果不长，其困窘如果未达到极点，即使在功名事业上出人头地，但他的文学辞章一定不能这样地下功夫，以致于像今天这样流传后世，这是毫无疑问的。</a:t>
            </a:r>
            <a:endParaRPr lang="zh-CN" altLang="en-US" sz="36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 w="57150">
            <a:solidFill>
              <a:srgbClr val="0000FF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lnSpc>
                <a:spcPct val="145000"/>
              </a:lnSpc>
            </a:pPr>
            <a:r>
              <a:rPr lang="zh-CN" altLang="en-US" sz="3600" b="1" dirty="0">
                <a:ea typeface="黑体" panose="02010600030101010101" pitchFamily="49" charset="-122"/>
              </a:rPr>
              <a:t>补充“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0030101010101" pitchFamily="49" charset="-122"/>
              </a:rPr>
              <a:t>墓志铭</a:t>
            </a:r>
            <a:r>
              <a:rPr lang="zh-CN" altLang="en-US" sz="3600" b="1" dirty="0">
                <a:ea typeface="黑体" panose="02010600030101010101" pitchFamily="49" charset="-122"/>
              </a:rPr>
              <a:t>”</a:t>
            </a:r>
            <a:endParaRPr lang="zh-CN" altLang="en-US" sz="3600" b="1" dirty="0">
              <a:ea typeface="黑体" panose="02010600030101010101" pitchFamily="49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墓志铭常常由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标题、正文、落款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三部分组成。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标题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：一般由死者名和文体名组成。如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柳子厚墓志铭</a:t>
            </a: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正文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：一般分为“志”“铭”两部分。“志”用散文，记述死者姓氏、仕履及一生主要事迹；“铭”为颂词，用韵文写，表示对死者的赞颂和哀悼。起先，一般将墓志铭刻石，埋入墓中；后来则立石于墓前，成为墓碑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落款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：注明立碑的单位名称、撰文者姓名，同时署上成文日期。有的墓志铭立碑单位名称或撰文者个人姓名已写在标题下，所以落款只注明成文日期即可。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翻译检查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6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4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31747" name="Text Box 4"/>
          <p:cNvSpPr txBox="1"/>
          <p:nvPr/>
        </p:nvSpPr>
        <p:spPr>
          <a:xfrm>
            <a:off x="0" y="1214438"/>
            <a:ext cx="8748713" cy="2333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、虽使子厚得所愿，为将相于一时，以彼易此，孰得孰失，必有能辨之者。</a:t>
            </a:r>
            <a:endParaRPr lang="zh-CN" altLang="en-US" sz="3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endParaRPr lang="en-US" altLang="zh-CN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0" y="3071813"/>
            <a:ext cx="9144000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即使让子厚实现他的愿望，在当时做到将相的位置，拿那个换这个，何者为得，何者为失，一定能有分辨它的人。 </a:t>
            </a:r>
            <a:endParaRPr lang="zh-CN" altLang="en-US" sz="4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0" y="0"/>
            <a:ext cx="9144000" cy="6796088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子厚从前年轻时，勇于帮助别人，不知道保重和顾惜自己，认为功名事业可以一蹴而就，所以受到牵连而被贬斥；被贬谪后，又缺少有权有势的知己援引推荐，所以最后死在穷困荒远的地方，才能不为世间所用，抱负不能在当时施展。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//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假使子厚当时在御史台、尚书省做官时，能自己约束自己，像后来做司马、刺史时那样，也自然不会被贬官了；假使被贬官后，有人能大力举荐他，也将会重新得到起用而不致陷入困境。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//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然而子厚被贬斥的时间如果不长，其困窘如果未达到极点，即使在功名事业上出人头地，但他的文学辞章一定不能这样地下功夫，以致于像今天这样流传后世，这是毫无疑问的。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//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即使让子厚实现他的愿望，一度官至将相，拿那个换这个，何者为得，何者为失？一定能有辨别它的人。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323850" y="1125538"/>
            <a:ext cx="4537075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子厚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元和</a:t>
            </a:r>
            <a:r>
              <a:rPr lang="en-US" altLang="zh-CN" sz="3200" b="1" dirty="0">
                <a:latin typeface="Arial" panose="020B0604020202020204" pitchFamily="34" charset="0"/>
                <a:ea typeface="黑体" panose="02010600030101010101" pitchFamily="49" charset="-122"/>
              </a:rPr>
              <a:t>……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卒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长曰周六，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四岁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季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曰周七，子厚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卒乃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生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得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归葬也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行立有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节概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，重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然诺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子厚亦为之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尽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竟赖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其力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学问不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厌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解释加点字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7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、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8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4643438" y="1331913"/>
            <a:ext cx="3600450" cy="472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在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才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幼子；死；才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能够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节操气概；许诺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尽力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竟然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最终；依靠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满足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2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0">
                                            <p:txEl>
                                              <p:charRg st="2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4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0">
                                            <p:txEl>
                                              <p:charRg st="4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1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0">
                                            <p:txEl>
                                              <p:charRg st="11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700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2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700">
                                            <p:txEl>
                                              <p:charRg st="2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700">
                                            <p:txEl>
                                              <p:charRg st="25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3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700">
                                            <p:txEl>
                                              <p:charRg st="34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323850" y="1125538"/>
            <a:ext cx="4537075" cy="5159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自子厚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之斥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遵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从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家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焉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逮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其死不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去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又将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经纪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其家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庶几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有始终者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是惟子厚之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室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既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既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安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以利其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嗣人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4819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解释加点字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7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、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8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节（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3071813" y="1357313"/>
            <a:ext cx="5651500" cy="492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主谓之间无义；被贬斥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跟从，跟随；安家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及，到；离开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经营、料理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或许，差不多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/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但愿，表希望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墓穴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又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又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子孙后代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11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8">
                                            <p:txEl>
                                              <p:charRg st="11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8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2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8">
                                            <p:txEl>
                                              <p:charRg st="2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3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8">
                                            <p:txEl>
                                              <p:charRg st="33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4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8">
                                            <p:txEl>
                                              <p:charRg st="47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8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5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8">
                                            <p:txEl>
                                              <p:charRg st="55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 Box 2"/>
          <p:cNvSpPr txBox="1"/>
          <p:nvPr/>
        </p:nvSpPr>
        <p:spPr>
          <a:xfrm>
            <a:off x="250825" y="981075"/>
            <a:ext cx="8497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、自子厚之斥，遵从而家焉，逮其死不去。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翻译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7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250825" y="3662363"/>
            <a:ext cx="8569325" cy="77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、既往葬子厚，又将经纪其家，庶几有始终者。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30725" name="Text Box 5"/>
          <p:cNvSpPr txBox="1"/>
          <p:nvPr/>
        </p:nvSpPr>
        <p:spPr>
          <a:xfrm>
            <a:off x="539750" y="1773238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自从柳宗元被贬斥，卢遵就跟从他和他住在一起，直到子厚去世，卢遵也没有离开。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26" name="Text Box 6"/>
          <p:cNvSpPr txBox="1"/>
          <p:nvPr/>
        </p:nvSpPr>
        <p:spPr>
          <a:xfrm>
            <a:off x="539750" y="4611688"/>
            <a:ext cx="82804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卢遵送子厚归葬以后，还要经营料理子厚的家事，（卢遵）差不多是一位有始有终的人了。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179388" y="0"/>
            <a:ext cx="5329237" cy="1143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solidFill>
                  <a:schemeClr val="tx1"/>
                </a:solidFill>
                <a:ea typeface="黑体" panose="02010600030101010101" pitchFamily="49" charset="-122"/>
              </a:rPr>
              <a:t>整体把握大概文意：</a:t>
            </a:r>
            <a:endParaRPr lang="zh-CN" altLang="en-US" b="1" dirty="0">
              <a:solidFill>
                <a:schemeClr val="tx1"/>
              </a:solidFill>
              <a:ea typeface="黑体" panose="02010600030101010101" pitchFamily="49" charset="-122"/>
            </a:endParaRP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828675" y="1052513"/>
            <a:ext cx="2663825" cy="561657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节：</a:t>
            </a:r>
            <a:endParaRPr lang="zh-CN" altLang="en-US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节：</a:t>
            </a:r>
            <a:endParaRPr lang="zh-CN" altLang="en-US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节：</a:t>
            </a:r>
            <a:endParaRPr lang="zh-CN" altLang="en-US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节：</a:t>
            </a:r>
            <a:endParaRPr lang="zh-CN" altLang="en-US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5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节：</a:t>
            </a:r>
            <a:endParaRPr lang="zh-CN" altLang="en-US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6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节：</a:t>
            </a:r>
            <a:endParaRPr lang="zh-CN" altLang="en-US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7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节：</a:t>
            </a:r>
            <a:endParaRPr lang="zh-CN" altLang="en-US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b="1" dirty="0">
                <a:latin typeface="黑体" panose="02010600030101010101" pitchFamily="49" charset="-122"/>
                <a:ea typeface="黑体" panose="02010600030101010101" pitchFamily="49" charset="-122"/>
              </a:rPr>
              <a:t>8</a:t>
            </a:r>
            <a:r>
              <a:rPr lang="zh-CN" altLang="en-US" b="1" dirty="0">
                <a:latin typeface="黑体" panose="02010600030101010101" pitchFamily="49" charset="-122"/>
                <a:ea typeface="黑体" panose="02010600030101010101" pitchFamily="49" charset="-122"/>
              </a:rPr>
              <a:t>节：</a:t>
            </a:r>
            <a:endParaRPr lang="zh-CN" altLang="en-US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/>
            <a:endParaRPr lang="en-US" altLang="zh-CN" dirty="0"/>
          </a:p>
        </p:txBody>
      </p:sp>
      <p:sp>
        <p:nvSpPr>
          <p:cNvPr id="25604" name="Text Box 4"/>
          <p:cNvSpPr txBox="1"/>
          <p:nvPr/>
        </p:nvSpPr>
        <p:spPr>
          <a:xfrm>
            <a:off x="2700338" y="1196975"/>
            <a:ext cx="2303462" cy="5308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死者家世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少年才俊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出仕被贬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柳州政绩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以柳易播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得失评价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子厚死葬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铭文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0" y="188913"/>
            <a:ext cx="79200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黑体" panose="02010600030101010101" pitchFamily="49" charset="-122"/>
              </a:rPr>
              <a:t>读准字音（</a:t>
            </a:r>
            <a:r>
              <a:rPr lang="en-US" altLang="zh-CN" sz="54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5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54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250825" y="1341438"/>
            <a:ext cx="8893175" cy="542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节：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讳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宗元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huì</a:t>
            </a: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拓跋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魏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tuò  bá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奭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shì</a:t>
            </a: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褚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遂良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chǔ</a:t>
            </a: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   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韩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瑗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yuàn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节：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逮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其父时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dài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崭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然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见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头角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zhǎn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xiàn 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廉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悍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hàn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踔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厉风发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chuō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3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节：涯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涘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sì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4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节：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偕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出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xié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子本相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侔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móu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没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为奴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婢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mò  bì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比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一岁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bì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0" y="188913"/>
            <a:ext cx="79200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黑体" panose="02010600030101010101" pitchFamily="49" charset="-122"/>
              </a:rPr>
              <a:t>读准字音（</a:t>
            </a:r>
            <a:r>
              <a:rPr lang="en-US" altLang="zh-CN" sz="5400" b="1" dirty="0">
                <a:latin typeface="Arial" panose="020B0604020202020204" pitchFamily="34" charset="0"/>
                <a:ea typeface="黑体" panose="02010600030101010101" pitchFamily="49" charset="-122"/>
              </a:rPr>
              <a:t>2</a:t>
            </a:r>
            <a:r>
              <a:rPr lang="zh-CN" altLang="en-US" sz="5400" b="1" dirty="0">
                <a:latin typeface="Arial" panose="020B0604020202020204" pitchFamily="34" charset="0"/>
                <a:ea typeface="黑体" panose="02010600030101010101" pitchFamily="49" charset="-122"/>
              </a:rPr>
              <a:t>）</a:t>
            </a:r>
            <a:endParaRPr lang="zh-CN" altLang="en-US" sz="54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250825" y="1628775"/>
            <a:ext cx="8893175" cy="502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5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节：当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诣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播州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yì</a:t>
            </a: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  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士穷乃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见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节义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xiàn</a:t>
            </a:r>
            <a:endParaRPr lang="en-US" altLang="zh-CN" sz="40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诩诩强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笑语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xǔ  qiǎng</a:t>
            </a: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肺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肝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fèi</a:t>
            </a: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  </a:t>
            </a:r>
            <a:endParaRPr lang="en-US" altLang="zh-CN" sz="40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陷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阱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jǐng</a:t>
            </a: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  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夷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狄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dí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6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节：顾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藉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jiè 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推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挽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wǎn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  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穷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裔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yì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7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节：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裴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行立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péi</a:t>
            </a: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涿</a:t>
            </a: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49" charset="-122"/>
              </a:rPr>
              <a:t>人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zhuō</a:t>
            </a:r>
            <a:r>
              <a:rPr lang="en-US" altLang="zh-CN" sz="4000" b="1" dirty="0">
                <a:latin typeface="Arial" panose="020B0604020202020204" pitchFamily="34" charset="0"/>
                <a:ea typeface="黑体" panose="02010600030101010101" pitchFamily="49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庶几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shù  jī            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8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节：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嗣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人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sì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684213" y="1052513"/>
            <a:ext cx="4824412" cy="545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子厚，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讳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宗元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拓跋魏侍中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得罪武后，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死高宗朝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皇考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讳镇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以事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母弃太常博士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求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为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县令江南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其后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不能媚权贵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乃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复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拜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侍御史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号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为刚直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所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游</a:t>
            </a: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49" charset="-122"/>
              </a:rPr>
              <a:t>皆当世名人</a:t>
            </a:r>
            <a:endParaRPr lang="zh-CN" altLang="en-US" sz="3200" b="1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0" y="188913"/>
            <a:ext cx="81359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解释加点字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第</a:t>
            </a:r>
            <a:r>
              <a:rPr lang="en-US" altLang="zh-CN" sz="4400" b="1" dirty="0">
                <a:latin typeface="Arial" panose="020B0604020202020204" pitchFamily="34" charset="0"/>
                <a:ea typeface="黑体" panose="02010600030101010101" pitchFamily="49" charset="-122"/>
              </a:rPr>
              <a:t>1</a:t>
            </a:r>
            <a:r>
              <a:rPr lang="zh-CN" altLang="en-US" sz="4400" b="1" dirty="0">
                <a:latin typeface="Arial" panose="020B0604020202020204" pitchFamily="34" charset="0"/>
                <a:ea typeface="黑体" panose="02010600030101010101" pitchFamily="49" charset="-122"/>
              </a:rPr>
              <a:t>节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4787900" y="1268413"/>
            <a:ext cx="3384550" cy="521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对去世人的尊称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担任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死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（于）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高宗朝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对亡父的尊称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因为；侍奉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担任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因为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才；授予官职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称，号称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交往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4"/>
          <p:cNvSpPr txBox="1"/>
          <p:nvPr/>
        </p:nvSpPr>
        <p:spPr>
          <a:xfrm>
            <a:off x="395288" y="692150"/>
            <a:ext cx="8353425" cy="4818063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zh-CN" altLang="en-US" sz="6600" b="1" dirty="0">
                <a:latin typeface="黑体" panose="02010600030101010101" pitchFamily="49" charset="-122"/>
                <a:ea typeface="黑体" panose="02010600030101010101" pitchFamily="49" charset="-122"/>
              </a:rPr>
              <a:t>想一想：</a:t>
            </a:r>
            <a:endParaRPr lang="zh-CN" altLang="en-US" sz="66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35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节写了柳宗元的家世，你看出了哪些信息？作者为什么要这样写？</a:t>
            </a:r>
            <a:endParaRPr lang="zh-CN" altLang="en-US" sz="4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3"/>
          <p:cNvSpPr>
            <a:spLocks noGrp="1"/>
          </p:cNvSpPr>
          <p:nvPr>
            <p:ph idx="1"/>
          </p:nvPr>
        </p:nvSpPr>
        <p:spPr>
          <a:xfrm>
            <a:off x="0" y="214313"/>
            <a:ext cx="9144000" cy="6500812"/>
          </a:xfrm>
          <a:ln w="57150">
            <a:solidFill>
              <a:srgbClr val="0000FF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lnSpc>
                <a:spcPct val="145000"/>
              </a:lnSpc>
              <a:buNone/>
            </a:pPr>
            <a:r>
              <a:rPr lang="zh-CN" altLang="en-US" sz="8000" b="1" dirty="0">
                <a:latin typeface="黑体" panose="02010600030101010101" pitchFamily="49" charset="-122"/>
                <a:ea typeface="黑体" panose="02010600030101010101" pitchFamily="49" charset="-122"/>
              </a:rPr>
              <a:t>韩语一出，则真气动人。</a:t>
            </a:r>
            <a:endParaRPr lang="en-US" altLang="zh-CN" sz="80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1" hangingPunct="1">
              <a:lnSpc>
                <a:spcPct val="145000"/>
              </a:lnSpc>
              <a:buNone/>
            </a:pPr>
            <a:r>
              <a:rPr lang="en-US" altLang="zh-CN" sz="4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r>
              <a:rPr lang="en-US" altLang="zh-CN" sz="7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——</a:t>
            </a:r>
            <a:r>
              <a:rPr lang="zh-CN" altLang="en-US" sz="7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清</a:t>
            </a:r>
            <a:r>
              <a:rPr lang="en-US" altLang="zh-CN" sz="7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·</a:t>
            </a:r>
            <a:r>
              <a:rPr lang="zh-CN" altLang="en-US" sz="7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方苞</a:t>
            </a:r>
            <a:endParaRPr lang="zh-CN" altLang="en-US" sz="7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4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3667</Words>
  <Application>WPS 演示</Application>
  <PresentationFormat>全屏显示(4:3)</PresentationFormat>
  <Paragraphs>378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</vt:lpstr>
      <vt:lpstr>宋体</vt:lpstr>
      <vt:lpstr>Wingdings</vt:lpstr>
      <vt:lpstr>DengXian</vt:lpstr>
      <vt:lpstr>Courier New</vt:lpstr>
      <vt:lpstr>黑体</vt:lpstr>
      <vt:lpstr>楷体_GB2312</vt:lpstr>
      <vt:lpstr>华文琥珀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婳汐.沫莹</cp:lastModifiedBy>
  <cp:revision>159</cp:revision>
  <dcterms:created xsi:type="dcterms:W3CDTF">2013-09-08T11:39:11Z</dcterms:created>
  <dcterms:modified xsi:type="dcterms:W3CDTF">2019-06-08T01:03:42Z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