
<file path=[Content_Types].xml><?xml version="1.0" encoding="utf-8"?>
<Types xmlns="http://schemas.openxmlformats.org/package/2006/content-types"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256" r:id="rId3"/>
    <p:sldId id="262" r:id="rId4"/>
    <p:sldId id="263" r:id="rId5"/>
    <p:sldId id="264" r:id="rId6"/>
    <p:sldId id="266" r:id="rId7"/>
    <p:sldId id="265" r:id="rId8"/>
    <p:sldId id="267" r:id="rId9"/>
    <p:sldId id="645" r:id="rId10"/>
    <p:sldId id="646" r:id="rId11"/>
    <p:sldId id="648" r:id="rId12"/>
    <p:sldId id="654" r:id="rId13"/>
    <p:sldId id="650" r:id="rId14"/>
    <p:sldId id="655" r:id="rId15"/>
    <p:sldId id="656" r:id="rId16"/>
    <p:sldId id="657" r:id="rId17"/>
    <p:sldId id="658" r:id="rId18"/>
    <p:sldId id="592" r:id="rId19"/>
    <p:sldId id="596" r:id="rId20"/>
    <p:sldId id="593" r:id="rId21"/>
    <p:sldId id="662" r:id="rId22"/>
    <p:sldId id="659" r:id="rId23"/>
    <p:sldId id="660" r:id="rId24"/>
    <p:sldId id="663" r:id="rId25"/>
    <p:sldId id="664" r:id="rId26"/>
    <p:sldId id="661" r:id="rId27"/>
    <p:sldId id="316" r:id="rId28"/>
    <p:sldId id="600" r:id="rId29"/>
    <p:sldId id="670" r:id="rId30"/>
    <p:sldId id="613" r:id="rId31"/>
    <p:sldId id="668" r:id="rId32"/>
    <p:sldId id="671" r:id="rId33"/>
    <p:sldId id="672" r:id="rId34"/>
    <p:sldId id="675" r:id="rId35"/>
    <p:sldId id="676" r:id="rId36"/>
    <p:sldId id="674" r:id="rId37"/>
    <p:sldId id="673" r:id="rId38"/>
    <p:sldId id="677" r:id="rId39"/>
    <p:sldId id="678" r:id="rId40"/>
    <p:sldId id="665" r:id="rId41"/>
    <p:sldId id="632" r:id="rId42"/>
    <p:sldId id="634" r:id="rId43"/>
    <p:sldId id="635" r:id="rId44"/>
    <p:sldId id="637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2CC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608" y="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06.xml"/><Relationship Id="rId50" Type="http://schemas.openxmlformats.org/officeDocument/2006/relationships/commentAuthors" Target="commentAuthors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2326005" y="2041525"/>
            <a:ext cx="7952740" cy="1797050"/>
          </a:xfrm>
        </p:spPr>
        <p:txBody>
          <a:bodyPr>
            <a:noAutofit/>
          </a:bodyPr>
          <a:lstStyle/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亲情</a:t>
            </a:r>
            <a:r>
              <a:rPr lang="zh-CN" altLang="en-US" sz="54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·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生命</a:t>
            </a:r>
            <a:r>
              <a:rPr lang="zh-CN" altLang="en-US" sz="54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·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责任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——七上第二单元整合教学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/>
        </p:nvSpPr>
        <p:spPr>
          <a:xfrm>
            <a:off x="798195" y="1310640"/>
            <a:ext cx="9507855" cy="711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给红色的</a:t>
            </a:r>
            <a:r>
              <a:rPr lang="zh-CN" altLang="en-US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多</a:t>
            </a:r>
            <a:r>
              <a:rPr lang="zh-CN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音字注音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/>
        </p:nvSpPr>
        <p:spPr>
          <a:xfrm>
            <a:off x="1375410" y="2021840"/>
            <a:ext cx="1486535" cy="2440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步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漫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拆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20481"/>
          <p:cNvSpPr>
            <a:spLocks noGrp="1" noChangeArrowheads="1"/>
          </p:cNvSpPr>
          <p:nvPr/>
        </p:nvSpPr>
        <p:spPr>
          <a:xfrm>
            <a:off x="4742180" y="2021840"/>
            <a:ext cx="1486535" cy="17913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店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铺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盖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0481"/>
          <p:cNvSpPr>
            <a:spLocks noGrp="1" noChangeArrowheads="1"/>
          </p:cNvSpPr>
          <p:nvPr/>
        </p:nvSpPr>
        <p:spPr>
          <a:xfrm>
            <a:off x="8332470" y="1883410"/>
            <a:ext cx="1486535" cy="2846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勉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倔强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798195" y="4385945"/>
            <a:ext cx="9507855" cy="711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zh-CN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拼音写出汉字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324100" y="1964690"/>
            <a:ext cx="948055" cy="249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Rot="1" noChangeArrowheads="1"/>
          </p:cNvSpPr>
          <p:nvPr/>
        </p:nvSpPr>
        <p:spPr bwMode="auto">
          <a:xfrm>
            <a:off x="5777865" y="1761490"/>
            <a:ext cx="8064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pū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pù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pū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Rot="1" noChangeArrowheads="1"/>
          </p:cNvSpPr>
          <p:nvPr/>
        </p:nvSpPr>
        <p:spPr bwMode="auto">
          <a:xfrm>
            <a:off x="9343390" y="1761490"/>
            <a:ext cx="2011680" cy="249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jué  ji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1567180" y="4982845"/>
            <a:ext cx="1882775" cy="12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qí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qí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王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>
            <a:spLocks noRot="1" noChangeArrowheads="1"/>
          </p:cNvSpPr>
          <p:nvPr/>
        </p:nvSpPr>
        <p:spPr bwMode="auto">
          <a:xfrm>
            <a:off x="4774565" y="4933315"/>
            <a:ext cx="275971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sz="3500" dirty="0">
                <a:ea typeface="宋体" panose="02010600030101010101" pitchFamily="2" charset="-122"/>
              </a:rPr>
              <a:t>ch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sz="3500" b="1" dirty="0">
                <a:ea typeface="宋体" panose="02010600030101010101" pitchFamily="2" charset="-122"/>
              </a:rPr>
              <a:t>      </a:t>
            </a:r>
            <a:r>
              <a:rPr lang="zh-CN" altLang="en-US" sz="3500" b="1" dirty="0">
                <a:ea typeface="宋体" panose="02010600030101010101" pitchFamily="2" charset="-122"/>
              </a:rPr>
              <a:t>那</a:t>
            </a:r>
            <a:endParaRPr lang="zh-CN" altLang="en-US" sz="3500" b="1" dirty="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Rot="1" noChangeArrowheads="1"/>
          </p:cNvSpPr>
          <p:nvPr/>
        </p:nvSpPr>
        <p:spPr bwMode="auto">
          <a:xfrm>
            <a:off x="8694420" y="4944745"/>
            <a:ext cx="2536825" cy="136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500" b="1" dirty="0">
                <a:ea typeface="宋体" panose="02010600030101010101" pitchFamily="2" charset="-122"/>
              </a:rPr>
              <a:t>波</a:t>
            </a:r>
            <a:r>
              <a:rPr lang="zh-CN" sz="3500" b="1" dirty="0">
                <a:ea typeface="宋体" panose="02010600030101010101" pitchFamily="2" charset="-122"/>
              </a:rPr>
              <a:t>光</a:t>
            </a:r>
            <a:r>
              <a:rPr sz="3500" dirty="0">
                <a:ea typeface="宋体" panose="02010600030101010101" pitchFamily="2" charset="-122"/>
              </a:rPr>
              <a:t>lín</a:t>
            </a:r>
            <a:r>
              <a:rPr lang="en-US" sz="3500" dirty="0">
                <a:ea typeface="宋体" panose="02010600030101010101" pitchFamily="2" charset="-122"/>
              </a:rPr>
              <a:t> </a:t>
            </a:r>
            <a:r>
              <a:rPr sz="3500" dirty="0">
                <a:ea typeface="宋体" panose="02010600030101010101" pitchFamily="2" charset="-122"/>
              </a:rPr>
              <a:t>lín</a:t>
            </a:r>
            <a:endParaRPr sz="35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500" dirty="0">
                <a:ea typeface="宋体" panose="02010600030101010101" pitchFamily="2" charset="-122"/>
                <a:sym typeface="+mn-ea"/>
              </a:rPr>
              <a:t>lín</a:t>
            </a:r>
            <a:r>
              <a:rPr lang="en-US" sz="3500" dirty="0">
                <a:ea typeface="宋体" panose="02010600030101010101" pitchFamily="2" charset="-122"/>
                <a:sym typeface="+mn-ea"/>
              </a:rPr>
              <a:t>     </a:t>
            </a:r>
            <a:r>
              <a:rPr lang="zh-CN" sz="3500" b="1" dirty="0">
                <a:ea typeface="宋体" panose="02010600030101010101" pitchFamily="2" charset="-122"/>
              </a:rPr>
              <a:t>峋</a:t>
            </a:r>
            <a:endParaRPr lang="zh-CN" sz="3500" b="1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Rot="1" noChangeArrowheads="1"/>
          </p:cNvSpPr>
          <p:nvPr/>
        </p:nvSpPr>
        <p:spPr bwMode="auto">
          <a:xfrm>
            <a:off x="4886325" y="4864100"/>
            <a:ext cx="2273300" cy="134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霎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刹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Rot="1" noChangeArrowheads="1"/>
          </p:cNvSpPr>
          <p:nvPr/>
        </p:nvSpPr>
        <p:spPr bwMode="auto">
          <a:xfrm>
            <a:off x="1676400" y="4982845"/>
            <a:ext cx="1938020" cy="135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歧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岐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Rot="1" noChangeArrowheads="1"/>
          </p:cNvSpPr>
          <p:nvPr/>
        </p:nvSpPr>
        <p:spPr bwMode="auto">
          <a:xfrm>
            <a:off x="8940165" y="4949825"/>
            <a:ext cx="3252470" cy="129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粼粼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嶙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8182" y="530860"/>
            <a:ext cx="2715899" cy="713740"/>
            <a:chOff x="2356" y="64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17" name="TextBox 6"/>
            <p:cNvSpPr txBox="1"/>
            <p:nvPr/>
          </p:nvSpPr>
          <p:spPr>
            <a:xfrm>
              <a:off x="2356" y="741"/>
              <a:ext cx="3470" cy="875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0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第</a:t>
              </a:r>
              <a:r>
                <a:rPr lang="en-US" altLang="zh-CN" sz="30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6</a:t>
              </a:r>
              <a:r>
                <a:rPr lang="zh-CN" altLang="en-US" sz="30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课字词清单</a:t>
              </a:r>
              <a:endParaRPr lang="zh-CN" altLang="en-US" sz="30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10" grpId="0"/>
      <p:bldP spid="11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425450" y="28384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56" y="741"/>
              <a:ext cx="3471" cy="875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0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第</a:t>
              </a:r>
              <a:r>
                <a:rPr lang="en-US" altLang="zh-CN" sz="30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7</a:t>
              </a:r>
              <a:r>
                <a:rPr lang="zh-CN" altLang="en-US" sz="30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课字词清单</a:t>
              </a:r>
              <a:endParaRPr lang="zh-CN" altLang="en-US" sz="30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027"/>
          <p:cNvSpPr txBox="1"/>
          <p:nvPr/>
        </p:nvSpPr>
        <p:spPr>
          <a:xfrm>
            <a:off x="351790" y="1158240"/>
            <a:ext cx="11210925" cy="1824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声旁可以推断字音</a:t>
            </a:r>
            <a:r>
              <a:rPr sz="3200" b="1"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请根据加点字的声旁</a:t>
            </a:r>
            <a:r>
              <a:rPr sz="3200" b="1"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推断该字的读音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indent="-228600" algn="l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</a:t>
            </a:r>
            <a:r>
              <a:rPr lang="zh-CN" altLang="en-US" sz="3200" b="1" spc="150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梗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更声</a:t>
            </a:r>
            <a:r>
              <a:rPr sz="3200" b="1">
                <a:sym typeface="宋体" panose="02010600030101010101" pitchFamily="2" charset="-122"/>
              </a:rPr>
              <a:t>,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读音为</a:t>
            </a:r>
            <a:r>
              <a:rPr lang="en-US" altLang="zh-CN" sz="3200" b="1" spc="15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     )   </a:t>
            </a:r>
            <a:r>
              <a:rPr lang="zh-CN" altLang="en-US" sz="3200" b="1" spc="150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菡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萏</a:t>
            </a:r>
            <a:r>
              <a:rPr lang="en-US" altLang="zh-CN" sz="3200" spc="150" dirty="0" err="1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</a:t>
            </a:r>
            <a:r>
              <a:rPr lang="en-US" altLang="zh-CN" sz="3200" b="1" spc="150" dirty="0" err="1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spc="150" dirty="0" err="1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函声</a:t>
            </a:r>
            <a:r>
              <a:rPr sz="3200" b="1">
                <a:sym typeface="宋体" panose="02010600030101010101" pitchFamily="2" charset="-122"/>
              </a:rPr>
              <a:t>,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读音为</a:t>
            </a:r>
            <a:r>
              <a:rPr lang="en-US" altLang="zh-CN" sz="3200" b="1" spc="15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    )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indent="-228600" algn="l"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3200" b="1" spc="150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 spc="150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攲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斜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奇声</a:t>
            </a:r>
            <a:r>
              <a:rPr sz="3200" b="1">
                <a:sym typeface="宋体" panose="02010600030101010101" pitchFamily="2" charset="-122"/>
              </a:rPr>
              <a:t>,</a:t>
            </a:r>
            <a:r>
              <a:rPr lang="zh-CN" altLang="en-US" sz="3200" b="1" spc="150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读音为</a:t>
            </a:r>
            <a:r>
              <a:rPr lang="en-US" altLang="zh-CN" sz="3200" b="1" spc="15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   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20481" name="Rectangle 2"/>
          <p:cNvSpPr>
            <a:spLocks noGrp="1"/>
          </p:cNvSpPr>
          <p:nvPr/>
        </p:nvSpPr>
        <p:spPr>
          <a:xfrm>
            <a:off x="742315" y="3091180"/>
            <a:ext cx="11627485" cy="182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给红色字注音或根据拼音写汉字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嗅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觉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衍</a:t>
            </a:r>
            <a:r>
              <a:rPr lang="en-US" altLang="zh-CN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徘徊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)</a:t>
            </a:r>
            <a:r>
              <a:rPr sz="3200" b="1" dirty="0">
                <a:ea typeface="宋体" panose="02010600030101010101" pitchFamily="2" charset="-122"/>
                <a:sym typeface="+mn-ea"/>
              </a:rPr>
              <a:t>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mù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)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spcBef>
                <a:spcPct val="20000"/>
              </a:spcBef>
            </a:pPr>
            <a:r>
              <a:rPr sz="3200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zǐ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)</a:t>
            </a:r>
            <a:r>
              <a:rPr sz="3000" b="1" dirty="0">
                <a:ea typeface="宋体" panose="02010600030101010101" pitchFamily="2" charset="-122"/>
                <a:sym typeface="+mn-ea"/>
              </a:rPr>
              <a:t>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sz="3200" b="1">
                <a:ea typeface="宋体" panose="02010600030101010101" pitchFamily="2" charset="-122"/>
                <a:sym typeface="宋体" panose="02010600030101010101" pitchFamily="2" charset="-122"/>
              </a:rPr>
              <a:t>花</a:t>
            </a:r>
            <a:r>
              <a:rPr sz="3200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ruì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   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1180465" y="4224655"/>
            <a:ext cx="8293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匿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沐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蒂</a:t>
            </a:r>
            <a:endParaRPr lang="zh-CN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姊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瑞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</a:t>
            </a:r>
            <a:endParaRPr lang="zh-CN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3848100" y="1708150"/>
            <a:ext cx="10871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gěng</a:t>
            </a:r>
            <a:endParaRPr lang="en-US" altLang="zh-CN" sz="3200" dirty="0" err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0103485" y="1769745"/>
            <a:ext cx="8401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h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 err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413250" y="2399665"/>
            <a:ext cx="5219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qī</a:t>
            </a:r>
            <a:endParaRPr lang="en-US" altLang="zh-CN" sz="3200" dirty="0" err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>
            <p:custDataLst>
              <p:tags r:id="rId4"/>
            </p:custDataLst>
          </p:nvPr>
        </p:nvSpPr>
        <p:spPr bwMode="auto">
          <a:xfrm>
            <a:off x="1663065" y="3649980"/>
            <a:ext cx="93821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xiù             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        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xī                 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p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 hu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876935" y="868680"/>
            <a:ext cx="10260330" cy="901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形旁隐含字义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请为下面词语选择正确的字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并说明理由。</a:t>
            </a:r>
            <a:endParaRPr lang="zh-CN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1433195" y="1635760"/>
            <a:ext cx="621919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dirty="0" err="1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   )(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辩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辨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瓣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)</a:t>
            </a:r>
            <a:r>
              <a:rPr lang="en-US" altLang="zh-CN" sz="32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理由：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dǎo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   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告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诪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zhōu,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祷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涛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)</a:t>
            </a:r>
            <a:r>
              <a:rPr lang="en-US" altLang="zh-CN" sz="32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理由：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sz="3200" b="1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sz="3200" b="1" dirty="0">
                <a:ea typeface="宋体" panose="02010600030101010101" pitchFamily="2" charset="-122"/>
              </a:rPr>
              <a:t>莲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   )(</a:t>
            </a:r>
            <a:r>
              <a:rPr lang="zh-CN" sz="3200" b="1" dirty="0">
                <a:ea typeface="宋体" panose="02010600030101010101" pitchFamily="2" charset="-122"/>
              </a:rPr>
              <a:t>蓬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sz="3200" b="1" dirty="0">
                <a:ea typeface="宋体" panose="02010600030101010101" pitchFamily="2" charset="-122"/>
              </a:rPr>
              <a:t>篷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sz="3200" b="1" dirty="0">
                <a:ea typeface="宋体" panose="02010600030101010101" pitchFamily="2" charset="-122"/>
              </a:rPr>
              <a:t>缝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)</a:t>
            </a:r>
            <a:r>
              <a:rPr lang="en-US" altLang="zh-CN" sz="32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理由：</a:t>
            </a:r>
            <a:endParaRPr sz="32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>
                <a:ea typeface="宋体" panose="02010600030101010101" pitchFamily="2" charset="-122"/>
              </a:rPr>
              <a:t>yīn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   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蔽</a:t>
            </a:r>
            <a:r>
              <a:rPr sz="3200" dirty="0">
                <a:sym typeface="+mn-ea"/>
              </a:rPr>
              <a:t>bì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阴</a:t>
            </a:r>
            <a:r>
              <a:rPr lang="en-US" altLang="zh-CN" sz="3200" smtClean="0">
                <a:effectLst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荫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)</a:t>
            </a:r>
            <a:r>
              <a:rPr lang="en-US" altLang="zh-CN" sz="32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理由：</a:t>
            </a:r>
            <a:endParaRPr lang="zh-CN" sz="32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sz="3200" dirty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7015" y="170624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瓣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2675" y="285813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祷</a:t>
            </a:r>
            <a:endParaRPr lang="zh-CN" altLang="en-US" sz="3200" b="1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5830" y="394589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蓬</a:t>
            </a:r>
            <a:endParaRPr lang="zh-CN" altLang="en-US" sz="3200" b="1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91715" y="452183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荫</a:t>
            </a:r>
            <a:endParaRPr lang="zh-CN" altLang="en-US" sz="3200" b="1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1605915" y="1770380"/>
            <a:ext cx="9116060" cy="909320"/>
          </a:xfrm>
        </p:spPr>
        <p:txBody>
          <a:bodyPr>
            <a:normAutofit fontScale="90000"/>
          </a:bodyPr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35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r>
              <a:rPr lang="zh-CN" sz="3555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花是植物类</a:t>
            </a:r>
            <a:r>
              <a:rPr lang="en-US" altLang="zh-CN" sz="3555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555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en-US" altLang="zh-CN" sz="355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“</a:t>
            </a:r>
            <a:r>
              <a:rPr lang="zh-CN" altLang="en-US" sz="355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瓣</a:t>
            </a:r>
            <a:r>
              <a:rPr lang="en-US" altLang="zh-CN" sz="355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”</a:t>
            </a:r>
            <a:r>
              <a:rPr lang="zh-CN" altLang="en-US" sz="3555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的基本字义为组成花冠的各片</a:t>
            </a:r>
            <a:endParaRPr lang="zh-CN" altLang="en-US" sz="3555" b="1" dirty="0" smtClean="0">
              <a:solidFill>
                <a:srgbClr val="FF0000"/>
              </a:solidFill>
              <a:effectLst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5" name="标题 8194"/>
          <p:cNvSpPr>
            <a:spLocks noGrp="1" noRot="1" noChangeArrowheads="1"/>
          </p:cNvSpPr>
          <p:nvPr/>
        </p:nvSpPr>
        <p:spPr>
          <a:xfrm>
            <a:off x="1514475" y="2858135"/>
            <a:ext cx="8901430" cy="909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9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</a:t>
            </a:r>
            <a:r>
              <a:rPr lang="en-US" altLang="zh-CN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示</a:t>
            </a:r>
            <a:r>
              <a:rPr lang="en-US" altLang="zh-CN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的古意是祭祀用的祭台</a:t>
            </a:r>
            <a:r>
              <a:rPr lang="en-US" altLang="zh-CN" sz="3200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与词语意思有关</a:t>
            </a:r>
            <a:endParaRPr lang="zh-CN" altLang="en-US" sz="3200" b="1" dirty="0" smtClean="0">
              <a:solidFill>
                <a:srgbClr val="FF0000"/>
              </a:solidFill>
              <a:effectLst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6" name="标题 8194"/>
          <p:cNvSpPr>
            <a:spLocks noGrp="1" noRot="1" noChangeArrowheads="1"/>
          </p:cNvSpPr>
          <p:nvPr/>
        </p:nvSpPr>
        <p:spPr>
          <a:xfrm>
            <a:off x="1514475" y="3919855"/>
            <a:ext cx="833056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9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r>
              <a:rPr lang="zh-CN" sz="32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莲蓬属于植物草木类</a:t>
            </a:r>
            <a:endParaRPr lang="zh-CN" altLang="en-US" sz="3200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7" name="标题 8194"/>
          <p:cNvSpPr>
            <a:spLocks noGrp="1" noRot="1" noChangeArrowheads="1"/>
          </p:cNvSpPr>
          <p:nvPr/>
        </p:nvSpPr>
        <p:spPr>
          <a:xfrm>
            <a:off x="1514475" y="4610100"/>
            <a:ext cx="8719820" cy="909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9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        </a:t>
            </a:r>
            <a:r>
              <a:rPr lang="en-US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荫</a:t>
            </a:r>
            <a:r>
              <a:rPr lang="en-US" altLang="zh-CN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的意思是树阴</a:t>
            </a:r>
            <a:r>
              <a:rPr lang="en-US" altLang="zh-CN" sz="3200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树下不见阳光的地方</a:t>
            </a:r>
            <a:r>
              <a:rPr lang="en-US" altLang="zh-CN" sz="3200" smtClean="0">
                <a:solidFill>
                  <a:srgbClr val="FF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lt"/>
                <a:ea typeface="宋体" panose="02010600030101010101" pitchFamily="2" charset="-122"/>
                <a:cs typeface="+mn-lt"/>
              </a:rPr>
              <a:t>符合词意</a:t>
            </a:r>
            <a:endParaRPr lang="zh-CN" altLang="en-US" sz="3200" b="1" dirty="0" smtClean="0">
              <a:solidFill>
                <a:srgbClr val="FF0000"/>
              </a:solidFill>
              <a:effectLst/>
              <a:latin typeface="+mn-lt"/>
              <a:ea typeface="宋体" panose="02010600030101010101" pitchFamily="2" charset="-122"/>
              <a:cs typeface="+mn-lt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35330" y="212090"/>
            <a:ext cx="4650105" cy="574040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zh-CN" altLang="en-US" sz="3890">
                <a:latin typeface="宋体" panose="02010600030101010101" pitchFamily="2" charset="-122"/>
                <a:ea typeface="宋体" panose="02010600030101010101" pitchFamily="2" charset="-122"/>
              </a:rPr>
              <a:t>二、字词的分类积累</a:t>
            </a:r>
            <a:endParaRPr lang="zh-CN" altLang="en-US" sz="389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85570" y="862965"/>
            <a:ext cx="8742680" cy="2399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《秋天的怀念》：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砸  摔  捶打  躲  听  扑  抓  忍   挡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总是 常常 一直  再也  绝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悄悄地  偷偷地  整宿整宿  好好儿活  好好儿活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泼泼洒洒    唰唰啦啦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4935" y="3429000"/>
            <a:ext cx="10090785" cy="33229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《散步》：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1.她现在很听我的话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就像我小时候很听她的话一样。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2.前面也是妈妈和儿子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后面也是妈妈和儿子。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3.母亲要走大路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大路平顺；我的儿子要走小路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小路有意思。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4.一霎时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我感到了责任的重大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就像领袖人物在严重关头时那样。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5.好像我背上的同她背上的加起来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就是整个世界。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7820" y="922655"/>
            <a:ext cx="6096000" cy="2399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《金色花》：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笑嘻嘻  摇摆   匿笑  开放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披  穿  走  嗅  坐  投  猜  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1.我不告诉你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2.你到哪里去了</a:t>
            </a:r>
            <a:r>
              <a:rPr lang="en-US" altLang="zh-CN" sz="30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你这坏孩子？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7820" y="3783330"/>
            <a:ext cx="8843645" cy="1476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《荷叶</a:t>
            </a:r>
            <a:r>
              <a:rPr lang="zh-CN" altLang="en-US" sz="30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繁杂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浓阴  菡萏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不适意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徘徊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敧斜   遮蔽  倾侧  荫蔽  勇敢慈怜  流转无力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9815" y="681990"/>
            <a:ext cx="96361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生边读边观察</a:t>
            </a:r>
            <a:r>
              <a:rPr lang="en-US" altLang="zh-CN" sz="32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师生共议</a:t>
            </a:r>
            <a:r>
              <a:rPr lang="en-US" altLang="zh-CN" sz="3200" b="1" smtClean="0">
                <a:effectLst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“语言风格”与“词句特点”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作出如下小结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1858645"/>
            <a:ext cx="7120890" cy="1476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《秋天的怀念》：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表现力强的词：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  副词 叠词 拟声词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语言风格：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深情  沉痛  内敛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2535" y="3712210"/>
            <a:ext cx="6399530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《散步》：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并列对称句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：1——3句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大词小用句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：4——5句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语言风格：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平实  自然  踏实  稳重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9905" y="428625"/>
            <a:ext cx="5619750" cy="1476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《金色花》：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贬词褒用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：第2句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语言风格：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轻松  活泼  生活化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9905" y="2264410"/>
            <a:ext cx="5701030" cy="1476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《荷叶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母亲》：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全是雅致的词汇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语言风格：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清新  细腻  典雅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7185" y="4229735"/>
            <a:ext cx="5873750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共同点：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都运用了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第一人称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情节间都有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矛盾冲突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主题都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与亲情、生命、责任有关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" y="46355"/>
            <a:ext cx="11998960" cy="68116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220085" y="1646555"/>
            <a:ext cx="5062220" cy="1649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第三课时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牵联语段辨节奏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活动任务二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56195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大家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再一次走进文本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看一下如何通过美读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通过体会语气节奏的变化走进作者的心灵世界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情感世界。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035" y="1480255"/>
            <a:ext cx="10969200" cy="705600"/>
          </a:xfrm>
        </p:spPr>
        <p:txBody>
          <a:bodyPr/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【单元核心素养目标】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965" y="2269490"/>
            <a:ext cx="1109535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通过积累词句判断作家语言风格和言语形式。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2.通过朗读把握语气节奏初步明了感情基调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3.通过圈点批注联系标题准确概括每篇文章故事梗概。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4.通过品味语言把握作者或显豁直露或深沉含蓄的情感。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5.反思沐浴在亲情中的我们是否只会接受不懂感恩与回报。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330" y="1323975"/>
            <a:ext cx="7410450" cy="705485"/>
          </a:xfrm>
        </p:spPr>
        <p:txBody>
          <a:bodyPr>
            <a:normAutofit fontScale="9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一、《秋天的怀念》第一段朗读训练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29460"/>
            <a:ext cx="1063180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1.学生按照老师要求先自读自划第一段节奏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重音停连也要划出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然后小组互读互评各自朗读脚本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领会字里行间的情感。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35330" y="3583305"/>
            <a:ext cx="1063180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2.教师则在教室内走动、倾听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观察学生活动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并适时参与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偶尔指导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最后学生展示美读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老师再引领点拨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示范美读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40410" y="408940"/>
            <a:ext cx="1056830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双腿瘫痪后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我的脾气</a:t>
            </a:r>
            <a:r>
              <a:rPr lang="zh-CN" altLang="en-US" sz="3000">
                <a:solidFill>
                  <a:srgbClr val="FF0000"/>
                </a:solidFill>
              </a:rPr>
              <a:t>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变得暴躁无常。望着望着</a:t>
            </a:r>
            <a:r>
              <a:rPr lang="zh-CN" altLang="en-US" sz="3000">
                <a:solidFill>
                  <a:srgbClr val="FF0000"/>
                </a:solidFill>
              </a:rPr>
              <a:t>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天上北归的雁阵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我会突然把面前的玻璃砸碎；听着听着</a:t>
            </a:r>
            <a:r>
              <a:rPr lang="zh-CN" altLang="en-US" sz="3000">
                <a:solidFill>
                  <a:srgbClr val="FF0000"/>
                </a:solidFill>
              </a:rPr>
              <a:t>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李谷一甜美的歌声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我会猛地把手边的东西摔向四周的墙壁。母亲就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悄悄地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lang="en-US" sz="3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重音轻读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躲出去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在我看不见的地方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偷偷地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重音轻读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听着我的动静。当一切恢复沉寂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她又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悄悄地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重音轻读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进来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眼边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红红地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重音轻读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看着我。……她总是这么说。母亲喜欢花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可自从我的腿瘫痪后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她侍弄的那些花都死了。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410" y="3731895"/>
            <a:ext cx="106857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2.……我狠命地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捶打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重音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这两条可恨的腿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喊着……母亲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扑过来抓住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重音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我的手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忍住哭声说……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410" y="4865370"/>
            <a:ext cx="103251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3.听说</a:t>
            </a:r>
            <a:r>
              <a:rPr lang="zh-CN" altLang="en-US" sz="3000">
                <a:solidFill>
                  <a:srgbClr val="FF0000"/>
                </a:solidFill>
              </a:rPr>
              <a:t>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北海的花</a:t>
            </a:r>
            <a:r>
              <a:rPr lang="zh-CN" altLang="en-US" sz="3000">
                <a:solidFill>
                  <a:srgbClr val="FF0000"/>
                </a:solidFill>
              </a:rPr>
              <a:t>Λ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重音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我推着你</a:t>
            </a:r>
            <a:r>
              <a:rPr lang="zh-CN" altLang="en-US" sz="3000">
                <a:solidFill>
                  <a:srgbClr val="FF0000"/>
                </a:solidFill>
              </a:rPr>
              <a:t>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去走走。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0410" y="55372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重音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不去!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重音</a:t>
            </a:r>
            <a:r>
              <a:rPr 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35330" y="113919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几位学生试读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学生散读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领会情感。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35330" y="2493645"/>
            <a:ext cx="1023620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聆听名家示范音频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再美读四篇文章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同桌同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学互评互议。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287270" y="1646555"/>
            <a:ext cx="7617460" cy="1649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第四课时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串联意象扩标题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活动任务三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330" y="2068195"/>
            <a:ext cx="109683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通读了本单元四篇叙事散文后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我们发现作者在叙事抒情过程中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都嵌入了独特的自然景物意象</a:t>
            </a:r>
            <a:r>
              <a:rPr lang="zh-CN" altLang="en-US" sz="32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菊花、田野、金色花、荷叶等。我们试着做一个扩展标题概述故事的练习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50字左右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要努力与自然景物的意象联系起来概述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7570" y="898525"/>
            <a:ext cx="105079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《秋天的怀念》讲述了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在秋天怀念母亲的故事：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经病入膏肓的母亲忍受巨痛却隐瞒病情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曾两次恳切提出带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去看菊花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却一拖再拖拒美恨生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直到母亲去世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才在妹妹陪同下去北海看花。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570" y="3535680"/>
            <a:ext cx="105079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《散步》讲述了一家四口三代人在初春田野上散步的故事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在产生分歧解决分歧的一波三折的过程中步步生辉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映射了浓浓的人间真情。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4580" y="945515"/>
            <a:ext cx="99002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《金色花》讲述了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是一个顽皮聪明快乐的儿童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瞒着妈妈变成一朵金色花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失踪一天嬉戏三次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让妈妈沐浴祷告时嗅花香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午后读书时遮太阳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傍晚拿灯进牛棚时又变成孩子求妈妈讲故事。全文充溢着对母亲深深的热爱与依恋之情。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1575" y="3718560"/>
            <a:ext cx="97262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《荷叶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母亲》讲述了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听雷声密雨心绪烦闷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但看见大荷叶慢慢倾侧覆盖红莲的呵护姿态时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触景生情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产生联想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抒发自己对母亲保护儿女成长的感激与爱恋之情。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07130" y="2075815"/>
            <a:ext cx="322707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这样的概括就叫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以物寄情一线牵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时空人事要素全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抓住意象觅情踪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凝词炼句巧概括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674370" y="1896110"/>
            <a:ext cx="1103884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这四篇文章浸满了母亲与儿女之间血浓于水的生命责任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亲情陪伴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大家再次精读课文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复盘一下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到底哪些词语句式发挥了重要作用呢？学生再次品读课文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圈点勾画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集体小议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458595" y="3823335"/>
            <a:ext cx="970026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sz="3200" b="1">
                <a:ea typeface="宋体" panose="02010600030101010101" pitchFamily="2" charset="-122"/>
              </a:rPr>
              <a:t>词类复盘：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叠词  动词   副词</a:t>
            </a:r>
            <a:r>
              <a:rPr sz="3200" b="1">
                <a:ea typeface="宋体" panose="02010600030101010101" pitchFamily="2" charset="-122"/>
              </a:rPr>
              <a:t>·····</a:t>
            </a:r>
            <a:r>
              <a:rPr sz="3200" b="1">
                <a:ea typeface="宋体" panose="02010600030101010101" pitchFamily="2" charset="-122"/>
                <a:sym typeface="+mn-ea"/>
              </a:rPr>
              <a:t>·</a:t>
            </a:r>
            <a:endParaRPr sz="3200" b="1">
              <a:ea typeface="宋体" panose="02010600030101010101" pitchFamily="2" charset="-122"/>
            </a:endParaRPr>
          </a:p>
          <a:p>
            <a:r>
              <a:rPr sz="3200" b="1">
                <a:ea typeface="宋体" panose="02010600030101010101" pitchFamily="2" charset="-122"/>
              </a:rPr>
              <a:t>句类复盘：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并列对称句  大词小用句  含蓄标点句</a:t>
            </a:r>
            <a:r>
              <a:rPr sz="3200" b="1">
                <a:ea typeface="宋体" panose="02010600030101010101" pitchFamily="2" charset="-122"/>
              </a:rPr>
              <a:t>······</a:t>
            </a:r>
            <a:endParaRPr sz="3200" b="1"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442970" y="2123440"/>
            <a:ext cx="5092700" cy="1649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第五课时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并联语篇析言语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标题 1"/>
          <p:cNvSpPr>
            <a:spLocks noGrp="1"/>
          </p:cNvSpPr>
          <p:nvPr/>
        </p:nvSpPr>
        <p:spPr>
          <a:xfrm>
            <a:off x="775405" y="373514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教学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难点：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75405" y="7309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教学重点：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335" y="1247140"/>
            <a:ext cx="10691495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1.通过积累词句判断作家语言风格和言语形式。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2.通过朗读把握语气节奏初步明了感情基调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3.通过圈点批注联系标题准确概括每篇文章故事梗概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335" y="4359275"/>
            <a:ext cx="1048893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通过品味语言把握作者或显豁直露或深沉含蓄的情感。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反思沐浴在亲情中的我们是否只会接受不懂感恩与回报。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611575" y="101797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活动任务四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290" y="1977390"/>
            <a:ext cx="11038840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疫情居家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网课必行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假如班级要开一次以《亲情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责任》为主题的电子简报制作微信群打卡活动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要以第二单元四篇现代文为资源库写几个栏目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其中一个是赏析板块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请你以下列句式为开头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写出独立思考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字数</a:t>
            </a:r>
            <a:r>
              <a:rPr lang="zh-CN" sz="3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150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字左右</a:t>
            </a:r>
            <a:r>
              <a:rPr lang="en-US" sz="30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选择我们刚刚复盘的词句给每篇课文写一段赏析式微评论</a:t>
            </a:r>
            <a:r>
              <a:rPr lang="en-US" sz="30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735330" y="354330"/>
            <a:ext cx="110388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我读懂了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我悟到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                       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5330" y="1734820"/>
            <a:ext cx="1060894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在《秋天的怀念》中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作者的母亲没有说完的话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母亲扑过来抓住我的手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忍住哭声说</a:t>
            </a:r>
            <a:r>
              <a:rPr lang="zh-CN" altLang="en-US" sz="3000" b="1" u="sng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“咱娘儿俩在一块儿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好好儿活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好好儿活······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扑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慈母用炽热滚烫的爱支撑儿子活下去的勇气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灾难降临儿子身上时无法拯救的揪心痛楚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母亲想扑灭的是儿子自暴自弃的烈焰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想抓住的是儿子无法跨越钻心之痛的绳索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好好儿活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反复叠用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包含着母亲以命相许的承诺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；省略号极简无声却把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至爱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的岩浆喷发。全句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浸满了作者怀念母亲的悲情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也浸满了多年以后终于读懂母亲的自责与悔恨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30" y="6068060"/>
            <a:ext cx="105181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000"/>
              <a:t>（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学生静读思考写作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老师巡视助改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之后展示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师生共议</a:t>
            </a:r>
            <a:r>
              <a:rPr lang="zh-CN" altLang="en-US" sz="3000"/>
              <a:t>）</a:t>
            </a:r>
            <a:endParaRPr lang="zh-CN" altLang="en-US" sz="3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1730" y="844550"/>
            <a:ext cx="954532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在《秋天的怀念》中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作者母亲没有说完的话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还记得那回我带你去北海吗？你偏说那杨树花是毛毛虫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跑着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一脚踩扁一个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······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母亲对孩子的爱是那么的深沉与无私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“跑着”“一脚踩扁一个”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这是多么快乐的景象呀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一个活力四射的小男孩形象也展现在我们面前。正当母亲沉浸在美好的回忆里时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她却猛然发现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现实生活中的儿子是双腿瘫痪的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于是她的话戛然而止。因为她对于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“跑”和“踩”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的字眼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比我还敏感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可见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母亲其实也生活在悲痛的世界里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儿子的痛苦在母亲那里是加倍的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但是她为了避免引起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的不快甚至是愤怒而再一次悄悄地躲了出去。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儿子病在腿上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母亲伤在心里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0615" y="1067435"/>
            <a:ext cx="960501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在《秋天的怀念》中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作者母亲没有说完的话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我那个有病的儿子和我那个还未成年的女儿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······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作者母亲在临终前对子女那种深沉的挂念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。严重的疾病使她知道生命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快到尽头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作为一个普普通通的人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她也许会惧怕死亡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她更担心自己残疾的儿子无人照顾和未成年的女儿无人抚养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。同时这也更加深刻地表达了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作者深深的愧疚和对母亲无限的怀念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。对作者的心灵也是一种洗涤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让作者懂得只有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好好儿活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才是对母亲最好的报答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。让读者读之感动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为之震撼。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08100" y="1351280"/>
            <a:ext cx="95758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在《秋天的怀念》中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作者母亲没有说完的话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我那个有病的儿子和我那个还未成年的女儿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······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母亲活着的理由就是为了儿女心甘情愿地付出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直到生命尽头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她全部没有完成的心愿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她留下的全部遗憾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也都是感觉没有为儿女尽到做父母的生命责任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读来怎能不让人潸</a:t>
            </a:r>
            <a:r>
              <a:rPr lang="zh-CN" altLang="en-US" sz="3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zh-CN" altLang="en-US" sz="3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然泪下？同时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作者深深的怀念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深深地愧疚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也在字里行间呈现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子欲养而亲不待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这也是儿子永远无法回报永远无法补偿的痛啊！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0130" y="997585"/>
            <a:ext cx="1007110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在《散步》中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作者心中生命的责任是照顾父母和孩子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撑起整个家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到了一处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我蹲下来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背起了我的母亲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妻子也蹲下来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背起了我们的儿子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对称句式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当一家人发生分歧时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母亲最后也支持孙子走小路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向着那菜花、桑树和鱼塘走去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直到他们无法走过的地方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我和妻子把他们背起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帮助他们走过去。在生活中也是这样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当老人和孩子遇到困难无法解决时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也应该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帮助他们渡过难关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这是一个中年人应有的责任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。如果菜花、桑树和鱼塘是幸福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那么在奔往幸福的道路上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中年人应起着保护的作用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他们要为老人和孩子保驾护航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93495" y="1894205"/>
            <a:ext cx="948245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在《散步》中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作者心中生命的责任是对家庭的担当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我的母亲要走大路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大路平顺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我的儿子要走小路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小路有意思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······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对称句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作者对上——作为儿子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要赡养好老人。对下——作为父亲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要抚养好子女。在这条亲情的纽带中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他承上启下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责任重大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83005" y="1305560"/>
            <a:ext cx="983615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在《散步》中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作者心中生命的责任是对幼小与衰老负责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但我和妻子都是慢慢地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稳稳地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走得很仔细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好像我背上的同她背上的加起来</a:t>
            </a:r>
            <a:r>
              <a:rPr lang="zh-CN" altLang="zh-CN" sz="30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就是整个世界。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</a:rPr>
              <a:t>作为中年人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</a:rPr>
              <a:t>上有老下有小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ea typeface="宋体" panose="02010600030101010101" pitchFamily="2" charset="-122"/>
              </a:rPr>
              <a:t>慢慢地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>
                <a:ea typeface="宋体" panose="02010600030101010101" pitchFamily="2" charset="-122"/>
              </a:rPr>
              <a:t>行走在生命链接的中点线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ea typeface="宋体" panose="02010600030101010101" pitchFamily="2" charset="-122"/>
              </a:rPr>
              <a:t>稳稳地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 u="sng">
                <a:ea typeface="宋体" panose="02010600030101010101" pitchFamily="2" charset="-122"/>
              </a:rPr>
              <a:t>背负着生命传承的过去与未来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</a:rPr>
              <a:t>岂不就是整个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ea typeface="宋体" panose="02010600030101010101" pitchFamily="2" charset="-122"/>
              </a:rPr>
              <a:t>世界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>
                <a:ea typeface="宋体" panose="02010600030101010101" pitchFamily="2" charset="-122"/>
              </a:rPr>
              <a:t>？</a:t>
            </a:r>
            <a:r>
              <a:rPr lang="zh-CN" sz="3000" b="1" u="sng">
                <a:solidFill>
                  <a:srgbClr val="FF0000"/>
                </a:solidFill>
                <a:ea typeface="宋体" panose="02010600030101010101" pitchFamily="2" charset="-122"/>
              </a:rPr>
              <a:t>叠词连用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ea typeface="宋体" panose="02010600030101010101" pitchFamily="2" charset="-122"/>
              </a:rPr>
              <a:t>大词小用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ea typeface="宋体" panose="02010600030101010101" pitchFamily="2" charset="-122"/>
              </a:rPr>
              <a:t>举轻若重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ea typeface="宋体" panose="02010600030101010101" pitchFamily="2" charset="-122"/>
              </a:rPr>
              <a:t>这份沉甸甸的重量是勇气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ea typeface="宋体" panose="02010600030101010101" pitchFamily="2" charset="-122"/>
              </a:rPr>
              <a:t>也是担当</a:t>
            </a:r>
            <a:r>
              <a:rPr lang="zh-CN" sz="3000" b="1">
                <a:ea typeface="宋体" panose="02010600030101010101" pitchFamily="2" charset="-122"/>
              </a:rPr>
              <a:t>；</a:t>
            </a:r>
            <a:r>
              <a:rPr lang="zh-CN" sz="3000" b="1" u="sng">
                <a:solidFill>
                  <a:srgbClr val="FF0000"/>
                </a:solidFill>
                <a:ea typeface="宋体" panose="02010600030101010101" pitchFamily="2" charset="-122"/>
              </a:rPr>
              <a:t>是使命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ea typeface="宋体" panose="02010600030101010101" pitchFamily="2" charset="-122"/>
              </a:rPr>
              <a:t>也是抉择</a:t>
            </a:r>
            <a:r>
              <a:rPr lang="zh-CN" sz="3000" b="1">
                <a:ea typeface="宋体" panose="02010600030101010101" pitchFamily="2" charset="-122"/>
              </a:rPr>
              <a:t>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全文虽有歧路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却无争执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双背细节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背出了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温馨家庭的最美模样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背出了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亲情和睦的最美版本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83005" y="1305560"/>
            <a:ext cx="983615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在《金色花》中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我读懂了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永远扯不断的最圣洁的母子情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</a:t>
            </a:r>
            <a:r>
              <a:rPr lang="zh-CN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失踪一日的三个画面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我悟到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正因为懂得妈妈工作的辛劳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笑嘻嘻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地变作金色花与母亲玩失踪捉迷藏时也不忘传递花香；正因为懂得妈妈读书的辛劳怕伤了眼睛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要投一份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小小的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影子在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所读的地方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；正因为懂得妈妈的担忧焦急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才在妈妈拿灯进牛棚时重变回孩子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求妈妈讲故事。这是一份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对母亲的依恋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也是馈赠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你这坏孩子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贬词褒用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是嗔怪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也是疼爱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母子情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难舍难分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母子爱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圣洁永恒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8070" y="555180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！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287270" y="1646555"/>
            <a:ext cx="7617460" cy="1649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第六课时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贯联小诗赞生命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575" y="1743145"/>
            <a:ext cx="10969200" cy="705600"/>
          </a:xfrm>
        </p:spPr>
        <p:txBody>
          <a:bodyPr>
            <a:norm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单元板块设计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5375" y="2579370"/>
            <a:ext cx="4798695" cy="2922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任务一：缀联词句判风格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任务二：牵联语段辨节奏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任务三：串联意象扩标题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任务四：并联语篇析言语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任务五：贯联小诗赞生命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活动任务五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330" y="2068195"/>
            <a:ext cx="109683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ea typeface="宋体" panose="02010600030101010101" pitchFamily="2" charset="-122"/>
              </a:rPr>
              <a:t>       </a:t>
            </a:r>
            <a:r>
              <a:rPr sz="3200" b="1">
                <a:ea typeface="宋体" panose="02010600030101010101" pitchFamily="2" charset="-122"/>
              </a:rPr>
              <a:t>大家再次通读四篇文章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联系主旨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凝炼四文的内容精华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用一首小诗表达一下自己对亲情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对生命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对责任的思考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</a:t>
            </a:r>
            <a:r>
              <a:rPr sz="3200" b="1">
                <a:ea typeface="宋体" panose="02010600030101010101" pitchFamily="2" charset="-122"/>
              </a:rPr>
              <a:t>生独立思考写作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之后展示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师生互评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。</a:t>
            </a:r>
            <a:endParaRPr sz="3200" b="1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29510" y="50419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ym typeface="+mn-ea"/>
              </a:rPr>
              <a:t> </a:t>
            </a:r>
            <a:endParaRPr lang="zh-CN" altLang="en-US" sz="2800"/>
          </a:p>
          <a:p>
            <a:r>
              <a:rPr lang="en-US" altLang="zh-CN" sz="2800">
                <a:sym typeface="+mn-ea"/>
              </a:rPr>
              <a:t>        </a:t>
            </a:r>
            <a:r>
              <a:rPr lang="zh-CN" altLang="en-US" sz="2800">
                <a:sym typeface="+mn-ea"/>
              </a:rPr>
              <a:t>                                      </a:t>
            </a:r>
            <a:endParaRPr lang="zh-CN" altLang="en-US" sz="28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3975" y="1021080"/>
            <a:ext cx="886460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一跑一踩，是记忆的童年；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一蹲一起，是现实的中年。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那条有菜花、桑树的小路，有责任，有担当；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那句忆北海、毛毛虫的话语，有伤痛，有心酸。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初春的田野，菊花的绽放，是生命的希望；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北归的雁阵，树叶的飘落，是生命的轮回。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家，有你有我，是我心中的整个世界；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家，有爱有情，把传统美德代代相传。</a:t>
            </a:r>
            <a:endParaRPr sz="3200" b="1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09825" y="677545"/>
            <a:ext cx="7737475" cy="5502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亲情中，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生命与生命相遇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应是怎样的责任？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是相互取暖，是确保安全，是幸福保鲜；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是你我呵护，是随时守候，是敬老爱幼；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更是勇敢持久。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生命与生命相遇 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不辜负造化的宠爱，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不隐瞒彼此的伤感， 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生命的责任是让亲情种植出幸福的田野。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63015" y="474980"/>
            <a:ext cx="620649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亲情中，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生命的责任是什么？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是母亲用菊花般坚强乐观的生命，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去陪伴启悟孩子颓废脆弱的生命；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是儿子用田野般博大的生命，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去承载养育衰老与幼小的生命；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是孩子金色花般欢喜的生命，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去寻觅依恋母亲操劳的生命；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是荷叶般勇敢慈怜的生命，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去遮蔽守护儿女胆怯的生命；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生命无声，情感有声。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亲情在，天空不会崩塌，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亲情在，岁月亘古美善，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朋友，你还要怎样更好的世界？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122295" y="1635125"/>
            <a:ext cx="474789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第一二课时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缀联词句判风格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活动任务一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33907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大家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经利用早晚自习时间进行了字词的分类积累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现在请小组间互传互阅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补充完善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26770" y="1323975"/>
            <a:ext cx="3605530" cy="70548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一、课前准备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106930"/>
            <a:ext cx="1063180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利用早读时间和晚自习时间通读四篇现代文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完成字词清单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并圈点勾画写出批注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分类勾画积累词句在读书笔记本上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整体感知文章内容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初步体验作者感情及亲情之外的情感。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425450" y="28384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56" y="741"/>
              <a:ext cx="3471" cy="875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0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第</a:t>
              </a:r>
              <a:r>
                <a:rPr lang="en-US" altLang="zh-CN" sz="30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5</a:t>
              </a:r>
              <a:r>
                <a:rPr lang="zh-CN" altLang="en-US" sz="30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课字词清单</a:t>
              </a:r>
              <a:endParaRPr lang="zh-CN" altLang="en-US" sz="30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内容占位符 6"/>
          <p:cNvSpPr>
            <a:spLocks noGrp="1"/>
          </p:cNvSpPr>
          <p:nvPr/>
        </p:nvSpPr>
        <p:spPr>
          <a:xfrm>
            <a:off x="351790" y="2315845"/>
            <a:ext cx="11435715" cy="1617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小贴士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</a:t>
            </a:r>
            <a:endParaRPr lang="en-US" altLang="zh-CN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形声字的特点是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形旁表示字义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声旁表示字音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。根据它们不同的形旁和声旁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我们可以对它们的字义和字音进行辨析。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351790" y="1158240"/>
            <a:ext cx="112109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请辨析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并填空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①</a:t>
            </a:r>
            <a:r>
              <a:rPr lang="en-US" altLang="zh-CN" sz="3200" b="1" u="sng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犹豫不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③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④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865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9360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0245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98330" y="158242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481" name="Rectangle 2"/>
          <p:cNvSpPr>
            <a:spLocks noGrp="1"/>
          </p:cNvSpPr>
          <p:nvPr/>
        </p:nvSpPr>
        <p:spPr>
          <a:xfrm>
            <a:off x="650875" y="4014470"/>
            <a:ext cx="11627485" cy="182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根据拼音写汉字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x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ù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d</a:t>
            </a:r>
            <a:r>
              <a:rPr lang="zh-CN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w</a:t>
            </a:r>
            <a:r>
              <a:rPr lang="zh-CN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shì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烂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翻来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fù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去</a:t>
            </a: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       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 cuì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  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   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742315" y="4589145"/>
            <a:ext cx="100368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絮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叨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寂</a:t>
            </a:r>
            <a:endParaRPr lang="zh-CN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侍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漫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覆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瘫痪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憔悴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</a:t>
            </a:r>
            <a:endParaRPr lang="zh-CN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Text Box 1027"/>
          <p:cNvSpPr txBox="1"/>
          <p:nvPr/>
        </p:nvSpPr>
        <p:spPr>
          <a:xfrm>
            <a:off x="512445" y="1022985"/>
            <a:ext cx="1152334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通过辨析不同义项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宿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字在词语中的正确读音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填在括号里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将（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星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2674620" y="1699895"/>
            <a:ext cx="768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586990" y="2315845"/>
            <a:ext cx="9442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xiù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899410"/>
            <a:ext cx="7023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xiǔ</a:t>
            </a:r>
            <a:endParaRPr lang="en-US" altLang="zh-CN" sz="3200" dirty="0" err="1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674620" y="3608705"/>
            <a:ext cx="768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3688080" y="1699895"/>
            <a:ext cx="81654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形容词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年老的；有经验的；长久从事某事的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789045" y="2315845"/>
            <a:ext cx="47453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</a:rPr>
              <a:t>名词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星座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70325" y="2899410"/>
            <a:ext cx="31699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量词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夜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70325" y="3539490"/>
            <a:ext cx="40373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动词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  <a:sym typeface="+mn-ea"/>
              </a:rPr>
              <a:t>夜里睡觉；</a:t>
            </a:r>
            <a:r>
              <a:rPr lang="zh-CN" sz="3200" dirty="0">
                <a:latin typeface="宋体" panose="02010600030101010101" pitchFamily="2" charset="-122"/>
              </a:rPr>
              <a:t>过夜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09345" y="4180205"/>
            <a:ext cx="3657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宿</a:t>
            </a:r>
            <a:r>
              <a:rPr lang="zh-CN" altLang="en-US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疾、</a:t>
            </a:r>
            <a:r>
              <a:rPr lang="zh-CN" altLang="en-US" sz="3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宿</a:t>
            </a:r>
            <a:r>
              <a:rPr lang="zh-CN" altLang="en-US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怨（</a:t>
            </a:r>
            <a:r>
              <a:rPr lang="en-US" altLang="zh-CN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     </a:t>
            </a:r>
            <a:r>
              <a:rPr lang="zh-CN" altLang="en-US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）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615180" y="4180205"/>
            <a:ext cx="56191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</a:rPr>
              <a:t>形容词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旧有的；一向有的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3880" y="5578475"/>
            <a:ext cx="23641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)别</a:t>
            </a:r>
            <a:endParaRPr lang="zh-CN" altLang="en-US" sz="320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592830" y="4180205"/>
            <a:ext cx="6870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4515" y="4901565"/>
            <a:ext cx="23641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)择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925195" y="5273675"/>
            <a:ext cx="7251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endParaRPr lang="zh-CN" altLang="en-US" sz="3200"/>
          </a:p>
        </p:txBody>
      </p:sp>
      <p:sp>
        <p:nvSpPr>
          <p:cNvPr id="11270" name="AutoShape 10"/>
          <p:cNvSpPr/>
          <p:nvPr/>
        </p:nvSpPr>
        <p:spPr>
          <a:xfrm>
            <a:off x="1704340" y="5027930"/>
            <a:ext cx="76200" cy="1075055"/>
          </a:xfrm>
          <a:prstGeom prst="leftBrace">
            <a:avLst>
              <a:gd name="adj1" fmla="val 17862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62885" y="490156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抉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62885" y="558863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3" grpId="0" autoUpdateAnimBg="0"/>
      <p:bldP spid="15" grpId="0" autoUpdateAnimBg="0"/>
      <p:bldP spid="45059" grpId="0" bldLvl="0" animBg="1"/>
      <p:bldP spid="2" grpId="0" bldLvl="0" animBg="1"/>
      <p:bldP spid="4" grpId="0" bldLvl="0" animBg="1"/>
      <p:bldP spid="14" grpId="0"/>
      <p:bldP spid="5" grpId="0" bldLvl="0" animBg="1"/>
      <p:bldP spid="7" grpId="0" bldLvl="0" animBg="1"/>
      <p:bldP spid="9" grpId="0" autoUpdateAnimBg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6.xml><?xml version="1.0" encoding="utf-8"?>
<p:tagLst xmlns:p="http://schemas.openxmlformats.org/presentationml/2006/main">
  <p:tag name="COMMONDATA" val="eyJoZGlkIjoiZjM1MDU3MjRkMGIzNjliNDRhNmZhZDFlNDFkYmY5MmUifQ=="/>
  <p:tag name="KSO_WPP_MARK_KEY" val="25f27683-bcd7-418b-a8c0-ad7b609c7a8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SPECIAL_SOURCE" val="bdnull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6523</Words>
  <Application>WPS 演示</Application>
  <PresentationFormat>宽屏</PresentationFormat>
  <Paragraphs>395</Paragraphs>
  <Slides>43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宋体</vt:lpstr>
      <vt:lpstr>Wingdings</vt:lpstr>
      <vt:lpstr>Wingdings</vt:lpstr>
      <vt:lpstr>楷体</vt:lpstr>
      <vt:lpstr>楷体_GB2312</vt:lpstr>
      <vt:lpstr>新宋体</vt:lpstr>
      <vt:lpstr>SimSun-ExtB</vt:lpstr>
      <vt:lpstr>Calibri</vt:lpstr>
      <vt:lpstr>思源宋体 CN SemiBold</vt:lpstr>
      <vt:lpstr>微软雅黑</vt:lpstr>
      <vt:lpstr>黑体</vt:lpstr>
      <vt:lpstr>PMingLiU-ExtB</vt:lpstr>
      <vt:lpstr>Arial Unicode MS</vt:lpstr>
      <vt:lpstr>Office 主题​​</vt:lpstr>
      <vt:lpstr>PowerPoint 演示文稿</vt:lpstr>
      <vt:lpstr>【单元核心素养目标】</vt:lpstr>
      <vt:lpstr>PowerPoint 演示文稿</vt:lpstr>
      <vt:lpstr>【单元板块设计】</vt:lpstr>
      <vt:lpstr>PowerPoint 演示文稿</vt:lpstr>
      <vt:lpstr>活动任务一</vt:lpstr>
      <vt:lpstr>一、课前准备</vt:lpstr>
      <vt:lpstr>PowerPoint 演示文稿</vt:lpstr>
      <vt:lpstr>PowerPoint 演示文稿</vt:lpstr>
      <vt:lpstr>PowerPoint 演示文稿</vt:lpstr>
      <vt:lpstr>PowerPoint 演示文稿</vt:lpstr>
      <vt:lpstr>                         花是植物类,且“瓣”的基本字义为组成花冠的各片</vt:lpstr>
      <vt:lpstr>二、字词的分类积累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活动任务二</vt:lpstr>
      <vt:lpstr>一、《秋天的怀念》第一段朗读训练</vt:lpstr>
      <vt:lpstr>PowerPoint 演示文稿</vt:lpstr>
      <vt:lpstr>PowerPoint 演示文稿</vt:lpstr>
      <vt:lpstr>PowerPoint 演示文稿</vt:lpstr>
      <vt:lpstr>活动任务三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活动任务四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活动任务五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黄红政</cp:lastModifiedBy>
  <cp:revision>231</cp:revision>
  <dcterms:created xsi:type="dcterms:W3CDTF">2019-06-19T02:08:00Z</dcterms:created>
  <dcterms:modified xsi:type="dcterms:W3CDTF">2023-01-22T11:30:38Z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BE1346CF09F04628BEF4B6C959D8247D</vt:lpwstr>
  </property>
</Properties>
</file>