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0" r:id="rId3"/>
    <p:sldId id="442" r:id="rId4"/>
    <p:sldId id="1283" r:id="rId5"/>
    <p:sldId id="1284" r:id="rId6"/>
    <p:sldId id="1297" r:id="rId7"/>
    <p:sldId id="1298" r:id="rId8"/>
    <p:sldId id="1299" r:id="rId9"/>
    <p:sldId id="1287" r:id="rId10"/>
    <p:sldId id="1288" r:id="rId11"/>
    <p:sldId id="1289" r:id="rId12"/>
    <p:sldId id="1290" r:id="rId13"/>
    <p:sldId id="1291" r:id="rId14"/>
    <p:sldId id="1292" r:id="rId15"/>
    <p:sldId id="1285" r:id="rId16"/>
    <p:sldId id="1286" r:id="rId17"/>
    <p:sldId id="1293" r:id="rId18"/>
    <p:sldId id="1295" r:id="rId19"/>
    <p:sldId id="1296" r:id="rId20"/>
    <p:sldId id="1294" r:id="rId21"/>
    <p:sldId id="456" r:id="rId22"/>
    <p:sldId id="458" r:id="rId23"/>
    <p:sldId id="1427" r:id="rId24"/>
    <p:sldId id="1428" r:id="rId25"/>
    <p:sldId id="1006" r:id="rId26"/>
    <p:sldId id="700" r:id="rId27"/>
    <p:sldId id="1430" r:id="rId28"/>
    <p:sldId id="1431" r:id="rId29"/>
    <p:sldId id="1432" r:id="rId30"/>
    <p:sldId id="1433" r:id="rId31"/>
    <p:sldId id="1434" r:id="rId32"/>
    <p:sldId id="1436" r:id="rId33"/>
    <p:sldId id="1437" r:id="rId34"/>
    <p:sldId id="1438"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75" d="100"/>
          <a:sy n="75" d="100"/>
        </p:scale>
        <p:origin x="-2022" y="-942"/>
      </p:cViewPr>
      <p:guideLst>
        <p:guide orient="horz" pos="2214"/>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tags" Target="tags/tag1.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2.xml" /><Relationship Id="rId40"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574880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bg>
      <p:bgPr>
        <a:solidFill>
          <a:schemeClr val="bg1">
            <a:alpha val="100000"/>
          </a:schemeClr>
        </a:solidFill>
        <a:effectLst/>
      </p:bgPr>
    </p:bg>
    <p:spTree>
      <p:nvGrpSpPr>
        <p:cNvPr id="1" name=""/>
        <p:cNvGrpSpPr/>
        <p:nvPr/>
      </p:nvGrpSpPr>
      <p:grpSpPr>
        <a:xfrm>
          <a:off x="0" y="0"/>
          <a:ext cx="0" cy="0"/>
        </a:xfrm>
      </p:grpSpPr>
      <p:pic>
        <p:nvPicPr>
          <p:cNvPr id="2050" name="Picture 2"/>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912284" y="1196975"/>
            <a:ext cx="10363200" cy="1082675"/>
          </a:xfrm>
          <a:prstGeom prst="rect">
            <a:avLst/>
          </a:prstGeom>
          <a:noFill/>
          <a:ln w="9525">
            <a:noFill/>
          </a:ln>
        </p:spPr>
        <p:txBody>
          <a:bodyPr anchor="ctr"/>
          <a:lstStyle>
            <a:lvl1pPr lvl="0" algn="l">
              <a:defRPr/>
            </a:lvl1pPr>
          </a:lstStyle>
          <a:p>
            <a:pPr lvl="0"/>
            <a:r>
              <a:rPr lang="zh-CN" altLang="en-US"/>
              <a:t>单击此处编辑母版标题样式</a:t>
            </a:r>
          </a:p>
        </p:txBody>
      </p:sp>
      <p:sp>
        <p:nvSpPr>
          <p:cNvPr id="2052" name="副标题 2051"/>
          <p:cNvSpPr>
            <a:spLocks noGrp="1"/>
          </p:cNvSpPr>
          <p:nvPr>
            <p:ph type="subTitle" idx="1"/>
          </p:nvPr>
        </p:nvSpPr>
        <p:spPr>
          <a:xfrm>
            <a:off x="910167" y="2422525"/>
            <a:ext cx="10369551" cy="1752600"/>
          </a:xfrm>
          <a:prstGeom prst="rect">
            <a:avLst/>
          </a:prstGeom>
          <a:noFill/>
          <a:ln w="9525">
            <a:noFill/>
          </a:ln>
        </p:spPr>
        <p:txBody>
          <a:bodyPr anchor="t"/>
          <a:lstStyle>
            <a:lvl1pPr marL="0" lvl="0" indent="0" algn="l">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fld id="{760FBDFE-C587-4B4C-A407-44438C67B59E}" type="datetimeFigureOut">
              <a:rPr lang="zh-CN" altLang="en-US" smtClean="0"/>
              <a:t>2021/12/15</a:t>
            </a:fld>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74750"/>
            <a:ext cx="5376672" cy="495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5728" y="1174750"/>
            <a:ext cx="5376672" cy="495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2021/12/15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2021/12/15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2021/12/15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2.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alpha val="100000"/>
          </a:schemeClr>
        </a:solidFill>
        <a:effectLst/>
      </p:bgPr>
    </p:bg>
    <p:spTree>
      <p:nvGrpSpPr>
        <p:cNvPr id="1" name=""/>
        <p:cNvGrpSpPr/>
        <p:nvPr/>
      </p:nvGrpSpPr>
      <p:grpSpPr>
        <a:xfrm>
          <a:off x="0" y="0"/>
          <a:ext cx="0" cy="0"/>
        </a:xfrm>
      </p:grpSpPr>
      <p:pic>
        <p:nvPicPr>
          <p:cNvPr id="1026" name="Picture 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274638"/>
            <a:ext cx="10972800" cy="806450"/>
          </a:xfrm>
          <a:prstGeom prst="rect">
            <a:avLst/>
          </a:prstGeom>
          <a:noFill/>
          <a:ln w="9525">
            <a:noFill/>
          </a:ln>
        </p:spPr>
        <p:txBody>
          <a:bodyPr anchor="ctr"/>
          <a:lstStyle/>
          <a:p>
            <a:pPr lvl="0"/>
            <a:r>
              <a:rPr lang="zh-CN" altLang="en-US"/>
              <a:t>单击此处编辑母版标题样式</a:t>
            </a:r>
          </a:p>
        </p:txBody>
      </p:sp>
      <p:sp>
        <p:nvSpPr>
          <p:cNvPr id="1028" name="文本占位符 1027"/>
          <p:cNvSpPr>
            <a:spLocks noGrp="1"/>
          </p:cNvSpPr>
          <p:nvPr>
            <p:ph type="body" idx="1"/>
          </p:nvPr>
        </p:nvSpPr>
        <p:spPr>
          <a:xfrm>
            <a:off x="609600" y="1174750"/>
            <a:ext cx="10972800" cy="49530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760FBDFE-C587-4B4C-A407-44438C67B59E}" type="datetimeFigureOut">
              <a:rPr lang="zh-CN" altLang="en-US" smtClean="0"/>
              <a:t>2021/12/15</a:t>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05" name="Text Box 9"/>
          <p:cNvSpPr txBox="1">
            <a:spLocks noChangeArrowheads="1"/>
          </p:cNvSpPr>
          <p:nvPr/>
        </p:nvSpPr>
        <p:spPr bwMode="auto">
          <a:xfrm>
            <a:off x="1524000" y="2284730"/>
            <a:ext cx="9786620" cy="1753235"/>
          </a:xfrm>
          <a:prstGeom prst="rect">
            <a:avLst/>
          </a:prstGeom>
          <a:noFill/>
          <a:ln w="9525">
            <a:noFill/>
            <a:miter lim="800000"/>
          </a:ln>
          <a:effectLst/>
        </p:spPr>
        <p:txBody>
          <a:bodyPr wrap="square">
            <a:spAutoFit/>
          </a:bodyPr>
          <a:lstStyle/>
          <a:p>
            <a:pPr marR="0" algn="ctr" defTabSz="914400">
              <a:buClrTx/>
              <a:buSzTx/>
              <a:buFontTx/>
              <a:defRPr/>
            </a:pPr>
            <a:r>
              <a:rPr kumimoji="0" lang="zh-CN" altLang="en-US" sz="4800" b="1" kern="1200" cap="none" spc="-800" normalizeH="0" baseline="0" noProof="0">
                <a:solidFill>
                  <a:schemeClr val="accent2"/>
                </a:solidFill>
                <a:latin typeface="+mn-ea"/>
                <a:cs typeface="+mn-ea"/>
              </a:rPr>
              <a:t>文 言 文 复 习 </a:t>
            </a:r>
            <a:r>
              <a:rPr kumimoji="0" lang="en-US" altLang="zh-CN" sz="4800" b="1" kern="1200" cap="none" spc="-800" normalizeH="0" baseline="0" noProof="0">
                <a:solidFill>
                  <a:schemeClr val="accent2"/>
                </a:solidFill>
                <a:latin typeface="+mn-ea"/>
                <a:cs typeface="+mn-ea"/>
              </a:rPr>
              <a:t> </a:t>
            </a:r>
            <a:endParaRPr kumimoji="0" lang="zh-CN" altLang="en-US" sz="6000" b="1" kern="1200" cap="none" spc="-800" normalizeH="0" baseline="0" noProof="0">
              <a:solidFill>
                <a:schemeClr val="accent2"/>
              </a:solidFill>
              <a:latin typeface="+mn-ea"/>
              <a:cs typeface="+mn-ea"/>
            </a:endParaRPr>
          </a:p>
          <a:p>
            <a:pPr algn="ctr">
              <a:defRPr/>
            </a:pPr>
            <a:r>
              <a:rPr lang="zh-CN" altLang="en-US" sz="6000" b="1" spc="-800">
                <a:solidFill>
                  <a:srgbClr val="FF0000"/>
                </a:solidFill>
                <a:latin typeface="黑体" panose="02010609060101010101" pitchFamily="49" charset="-122"/>
                <a:ea typeface="黑体" panose="02010609060101010101" pitchFamily="49" charset="-122"/>
              </a:rPr>
              <a:t>高考与期中考试中的虚词题</a:t>
            </a:r>
            <a:endParaRPr kumimoji="0" lang="zh-CN" altLang="en-US" sz="6000" b="1" kern="1200" cap="none" spc="-800" normalizeH="0" baseline="0" noProof="0">
              <a:latin typeface="黑体" panose="02010609060101010101" pitchFamily="49" charset="-122"/>
              <a:ea typeface="黑体" panose="02010609060101010101" pitchFamily="49" charset="-122"/>
              <a:cs typeface="+mn-cs"/>
            </a:endParaRPr>
          </a:p>
        </p:txBody>
      </p:sp>
      <p:sp>
        <p:nvSpPr>
          <p:cNvPr id="2" name="Text Box 9"/>
          <p:cNvSpPr txBox="1">
            <a:spLocks noChangeArrowheads="1"/>
          </p:cNvSpPr>
          <p:nvPr/>
        </p:nvSpPr>
        <p:spPr bwMode="auto">
          <a:xfrm>
            <a:off x="322580" y="220345"/>
            <a:ext cx="4727575" cy="1014730"/>
          </a:xfrm>
          <a:prstGeom prst="rect">
            <a:avLst/>
          </a:prstGeom>
          <a:noFill/>
          <a:ln w="9525">
            <a:noFill/>
            <a:miter lim="800000"/>
          </a:ln>
          <a:effectLst/>
        </p:spPr>
        <p:txBody>
          <a:bodyPr wrap="square">
            <a:spAutoFit/>
          </a:bodyPr>
          <a:lstStyle/>
          <a:p>
            <a:pPr marR="0" algn="l" defTabSz="914400">
              <a:lnSpc>
                <a:spcPct val="100000"/>
              </a:lnSpc>
              <a:spcBef>
                <a:spcPct val="0"/>
              </a:spcBef>
              <a:spcAft>
                <a:spcPct val="0"/>
              </a:spcAft>
              <a:buClrTx/>
              <a:buSzTx/>
              <a:buFontTx/>
              <a:defRPr/>
            </a:pPr>
            <a:r>
              <a:rPr kumimoji="0" lang="en-US" sz="2400" b="1" kern="1200" cap="none" spc="-800" normalizeH="0" baseline="0" noProof="0">
                <a:solidFill>
                  <a:schemeClr val="accent2"/>
                </a:solidFill>
                <a:latin typeface="+mn-ea"/>
                <a:cs typeface="+mn-ea"/>
              </a:rPr>
              <a:t>2  0  2  2   </a:t>
            </a:r>
            <a:r>
              <a:rPr kumimoji="0" lang="zh-CN" altLang="en-US" sz="2400" b="1" kern="1200" cap="none" spc="-800" normalizeH="0" baseline="0" noProof="0">
                <a:solidFill>
                  <a:schemeClr val="accent2"/>
                </a:solidFill>
                <a:latin typeface="+mn-ea"/>
                <a:cs typeface="+mn-ea"/>
              </a:rPr>
              <a:t>高  考  一  轮  复  习</a:t>
            </a:r>
            <a:r>
              <a:rPr kumimoji="0" lang="zh-CN" altLang="en-US" sz="44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r>
              <a:rPr kumimoji="0" lang="zh-CN" altLang="en-US" sz="60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endParaRPr kumimoji="0" lang="zh-CN" altLang="en-US" sz="6000" b="1" kern="1200" cap="none" spc="-800" normalizeH="0" baseline="0" noProof="0">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是愤怒遭受到意外的羞辱。”这也是景山没有考虑过的事吗？圣人的话，我敬畏它；贤人的约束，我惭愧自己没做到。有人对我评价，我把他的喜怒情绪放到一边而分辨他话语中的歪曲或真实。如果他的言语符合圣人贤者的言论，我敬畏而且感到愧怍；如果他的言语和圣人贤者不同，我将会同情他，怎么有空闲接受他的言论而感到受辱呢？小人受辱，而君子不受辱，景山你听取这个劝告吧，听取这个劝告吧，悲愤抑郁的心一天比一天损害你啊！景山又说：如果让我蔡襄也年已四十而地位卑微，未必就能像现在这样恬然自得而不苟且。我又再次读信，更加感慨，难道是我立身行事的差错吗？如果景山尚且不能相信我，尚且还指望普通人中的哪一个呢？虽然这样，我不打算向他人求得信任，我相信自己，十分明确。身处窘迫或泰达的境地，我不能知道，做学问的远近，只需要尽力就罢了，我所自信的，是不倒退而行，趋利而动。如今看看从前的日子，尚且能够为自己认为正确的高兴，而遗憾自己不能到的地方；如果年龄越增加而思虑得越广泛，怎么肯舍弃自己所喜爱的而遵从自己所遗憾的呢！</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和景山离别太久了，想着和你相见一次，来说清自己心中所怀着的想法。如今虽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6215" y="788670"/>
            <a:ext cx="11657965"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然言语诚恳反复告诫，并不是想要求得胜过景山，只不过是陈述我自己所坚守的道义；又不知道景山认为不是这样的。如果你真的认为不正确，幸亏我也已经说给你听了，我不敢再多次烦扰你了。不公开说出这些。蔡襄顿首上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01320" y="430530"/>
            <a:ext cx="11389995" cy="6278642"/>
          </a:xfrm>
          <a:prstGeom prst="rect">
            <a:avLst/>
          </a:prstGeom>
          <a:noFill/>
          <a:ln w="9525">
            <a:noFill/>
          </a:ln>
        </p:spPr>
        <p:txBody>
          <a:bodyPr wrap="square">
            <a:spAutoFit/>
          </a:bodyPr>
          <a:lstStyle/>
          <a:p>
            <a:pPr indent="0"/>
            <a:r>
              <a:rPr lang="zh-CN" altLang="en-US" sz="2800" b="1" smtClean="0">
                <a:solidFill>
                  <a:srgbClr val="0C17F0"/>
                </a:solidFill>
                <a:latin typeface="Calibri"/>
                <a:ea typeface="宋体" panose="02010600030101010101" pitchFamily="2" charset="-122"/>
              </a:rPr>
              <a:t>例</a:t>
            </a:r>
            <a:r>
              <a:rPr lang="en-US" altLang="zh-CN" sz="2800" b="1" smtClean="0">
                <a:solidFill>
                  <a:srgbClr val="0C17F0"/>
                </a:solidFill>
                <a:latin typeface="Calibri"/>
                <a:ea typeface="宋体" panose="02010600030101010101" pitchFamily="2" charset="-122"/>
              </a:rPr>
              <a:t>2</a:t>
            </a:r>
            <a:r>
              <a:rPr lang="zh-CN" altLang="en-US" sz="2800" b="1" smtClean="0">
                <a:solidFill>
                  <a:srgbClr val="0C17F0"/>
                </a:solidFill>
                <a:latin typeface="Calibri"/>
                <a:ea typeface="宋体" panose="02010600030101010101" pitchFamily="2" charset="-122"/>
              </a:rPr>
              <a:t>：</a:t>
            </a:r>
            <a:r>
              <a:rPr sz="2800" b="1" smtClean="0">
                <a:solidFill>
                  <a:srgbClr val="0C17F0"/>
                </a:solidFill>
                <a:latin typeface="Calibri"/>
                <a:ea typeface="宋体" panose="02010600030101010101" pitchFamily="2" charset="-122"/>
              </a:rPr>
              <a:t>（202</a:t>
            </a:r>
            <a:r>
              <a:rPr lang="en-US" sz="2800" b="1">
                <a:solidFill>
                  <a:srgbClr val="0C17F0"/>
                </a:solidFill>
                <a:latin typeface="Calibri"/>
                <a:ea typeface="宋体" panose="02010600030101010101" pitchFamily="2" charset="-122"/>
              </a:rPr>
              <a:t>0</a:t>
            </a:r>
            <a:r>
              <a:rPr sz="2800" b="1">
                <a:solidFill>
                  <a:srgbClr val="0C17F0"/>
                </a:solidFill>
                <a:latin typeface="Calibri"/>
                <a:ea typeface="宋体" panose="02010600030101010101" pitchFamily="2" charset="-122"/>
              </a:rPr>
              <a:t>浙江卷）</a:t>
            </a:r>
            <a:endParaRPr sz="2800">
              <a:latin typeface="Calibri"/>
              <a:ea typeface="宋体" panose="02010600030101010101" pitchFamily="2" charset="-122"/>
            </a:endParaRPr>
          </a:p>
          <a:p>
            <a:pPr indent="0" algn="ctr">
              <a:lnSpc>
                <a:spcPct val="110000"/>
              </a:lnSpc>
            </a:pPr>
            <a:r>
              <a:rPr sz="2800" err="1">
                <a:latin typeface="方正粗黑宋简体" pitchFamily="2" charset="-122"/>
                <a:ea typeface="方正粗黑宋简体" pitchFamily="2" charset="-122"/>
              </a:rPr>
              <a:t>上曾子固龙图①书</a:t>
            </a:r>
            <a:endParaRPr sz="2800">
              <a:latin typeface="方正粗黑宋简体" pitchFamily="2" charset="-122"/>
              <a:ea typeface="方正粗黑宋简体" pitchFamily="2" charset="-122"/>
            </a:endParaRPr>
          </a:p>
          <a:p>
            <a:pPr indent="0" algn="ctr">
              <a:lnSpc>
                <a:spcPct val="110000"/>
              </a:lnSpc>
            </a:pPr>
            <a:r>
              <a:rPr sz="2400">
                <a:latin typeface="Calibri"/>
                <a:ea typeface="宋体" panose="02010600030101010101" pitchFamily="2" charset="-122"/>
              </a:rPr>
              <a:t>[宋]张耒</a:t>
            </a:r>
            <a:endParaRPr sz="2400">
              <a:latin typeface="Calibri"/>
              <a:ea typeface="宋体" panose="02010600030101010101" pitchFamily="2" charset="-122"/>
            </a:endParaRPr>
          </a:p>
          <a:p>
            <a:pPr indent="0" algn="l">
              <a:lnSpc>
                <a:spcPct val="110000"/>
              </a:lnSpc>
            </a:pPr>
            <a:r>
              <a:rPr sz="2400">
                <a:latin typeface="楷体" panose="02010609060101010101" charset="-122"/>
                <a:ea typeface="楷体" panose="02010609060101010101" charset="-122"/>
              </a:rPr>
              <a:t>    某尝以谓君子之文章，不浮于其德，其刚柔缓急之气，繁简舒敏之节，一出乎其诚，不隐其所已至，不强其所不知，譬之楚人之必为楚声，秦人之必衣秦服也。惟其言不浮乎其心，故因其言而求之，则潜德道志，不可隐伏。盖古之人不知言则无以知人，而世之惑者，徒知夫言与德二者不可以相通，或信其言而疑其行。呜呼！是徒知其一，而不知夫君子之文章，固出于其德，与夫无其德而有其言者异位也。某之初为文，最喜读左氏、《离骚》之书。</a:t>
            </a:r>
            <a:r>
              <a:rPr sz="2400" u="sng">
                <a:latin typeface="楷体" panose="02010609060101010101" charset="-122"/>
                <a:ea typeface="楷体" panose="02010609060101010101" charset="-122"/>
              </a:rPr>
              <a:t>丘明之文美矣，然其行事不见于后，不可得而考。</a:t>
            </a:r>
            <a:r>
              <a:rPr sz="2400">
                <a:latin typeface="楷体" panose="02010609060101010101" charset="-122"/>
                <a:ea typeface="楷体" panose="02010609060101010101" charset="-122"/>
              </a:rPr>
              <a:t>屈平之仁，不忍私其身，其气道，其趣高，故其言反覆曲折，初疑于繁，左顾右挽，中疑其迂，然至诚恻怛于其心，故其言周密而不厌。考乎其终，而知其仁也愤而非怼也，异而自洁而非私也，彷徨悲嗟，卒无存省之者，故剖志决虑以无自显，此屈原之忠也。故其文如明珠美玉，丽而可悦也；如秋风夜露，凄忽而感恻也；如神仙烟云，高远而不可挹也。惟其言以考其事，其有不合者乎？</a:t>
            </a:r>
          </a:p>
          <a:p>
            <a:pPr indent="0" algn="l">
              <a:lnSpc>
                <a:spcPct val="110000"/>
              </a:lnSpc>
            </a:pPr>
            <a:r>
              <a:rPr sz="2400">
                <a:latin typeface="楷体" panose="02010609060101010101" charset="-122"/>
                <a:ea typeface="楷体" panose="02010609060101010101" charset="-122"/>
              </a:rPr>
              <a:t>    自三代以来，最喜读太史公、韩退之之文。司马迁奇迈慷慨，自其少时，周游</a:t>
            </a:r>
            <a:endParaRPr sz="2400">
              <a:latin typeface="Calibri"/>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0"/>
            <a:ext cx="12192000" cy="6592574"/>
          </a:xfrm>
          <a:prstGeom prst="rect">
            <a:avLst/>
          </a:prstGeom>
          <a:noFill/>
          <a:ln w="9525">
            <a:noFill/>
          </a:ln>
        </p:spPr>
        <p:txBody>
          <a:bodyPr wrap="square">
            <a:spAutoFit/>
          </a:bodyPr>
          <a:lstStyle/>
          <a:p>
            <a:pPr indent="0" algn="l">
              <a:lnSpc>
                <a:spcPct val="110000"/>
              </a:lnSpc>
            </a:pPr>
            <a:r>
              <a:rPr sz="2400">
                <a:latin typeface="楷体" panose="02010609060101010101" charset="-122"/>
                <a:ea typeface="楷体" panose="02010609060101010101" charset="-122"/>
              </a:rPr>
              <a:t>天下，交结豪杰。其学长于讨论寻绎前世之迹，负气敢言，以蹈于祸。故其文章疏荡明白，简朴而驰骋。惟其平生之志有所郁于中，故其余章末句，时有感激而不泄者。韩愈之文如先王之衣冠，郊庙之江鼎俎，至其放逸超卓，不可收揽，则极言语之怀巧，有不足以过之者。嗟乎！退之之于唐，盖不试遇矣。然其犯人主，忤权臣，临义而忘难，刚毅而信实，而其学又能独出于道德灭裂之后，纂孔孟之余绪以自立其说，则愈之文章虽欲不如是，盖不可得也。</a:t>
            </a:r>
          </a:p>
          <a:p>
            <a:pPr indent="0" algn="l">
              <a:lnSpc>
                <a:spcPct val="110000"/>
              </a:lnSpc>
            </a:pPr>
            <a:r>
              <a:rPr sz="2400">
                <a:latin typeface="楷体" panose="02010609060101010101" charset="-122"/>
                <a:ea typeface="楷体" panose="02010609060101010101" charset="-122"/>
              </a:rPr>
              <a:t>    自唐以来，更五代之纷纭。宋兴，锄叛而讨亡。及仁宗之朝，天下大定，兵戈不试，休养生息，日趋于富盛之域。士大夫之游于其时者，谈笑佚乐，无复向者幽忧不平之气，天下之文章稍稍兴起。而庐陵欧阳公始为古文，近揆两汉，远追三代，而出于孟轲、韩愈之间，以立一家之言，积习而益高，淬濯而益新。</a:t>
            </a:r>
            <a:r>
              <a:rPr sz="2400" u="sng">
                <a:latin typeface="楷体" panose="02010609060101010101" charset="-122"/>
                <a:ea typeface="楷体" panose="02010609060101010101" charset="-122"/>
              </a:rPr>
              <a:t>而后四方学者，始耻其旧而惟古之求。</a:t>
            </a:r>
            <a:r>
              <a:rPr sz="2400">
                <a:latin typeface="楷体" panose="02010609060101010101" charset="-122"/>
                <a:ea typeface="楷体" panose="02010609060101010101" charset="-122"/>
              </a:rPr>
              <a:t>而欧阳公于是时，实持其权以开引天下豪杰，而世之号能文章者，其出欧阳之门者居十九焉。而执事实为之冠，其文章论议与之上下。闻之先达，以谓公之文其兴虽后于欧公，屹然欧公之所畏，忘其后来而论及者也。某自初读书即知读执事之文既思而思之广求远访以日揽其变呜呼如公者真极天下之文者欤！</a:t>
            </a:r>
          </a:p>
          <a:p>
            <a:pPr indent="0" algn="r">
              <a:lnSpc>
                <a:spcPct val="110000"/>
              </a:lnSpc>
            </a:pPr>
            <a:r>
              <a:rPr sz="2400">
                <a:latin typeface="+mn-ea"/>
              </a:rPr>
              <a:t>（选自《张耒集》，标点有改动</a:t>
            </a:r>
            <a:r>
              <a:rPr sz="2400" smtClean="0">
                <a:latin typeface="+mn-ea"/>
              </a:rPr>
              <a:t>）</a:t>
            </a:r>
            <a:endParaRPr lang="en-US" sz="2400">
              <a:latin typeface="+mn-ea"/>
            </a:endParaRPr>
          </a:p>
          <a:p>
            <a:pPr indent="0" algn="just">
              <a:lnSpc>
                <a:spcPct val="110000"/>
              </a:lnSpc>
            </a:pPr>
            <a:r>
              <a:rPr sz="2400" smtClean="0">
                <a:latin typeface="Calibri"/>
                <a:ea typeface="宋体" panose="02010600030101010101" pitchFamily="2" charset="-122"/>
              </a:rPr>
              <a:t>【</a:t>
            </a:r>
            <a:r>
              <a:rPr sz="2400">
                <a:latin typeface="Calibri"/>
                <a:ea typeface="宋体" panose="02010600030101010101" pitchFamily="2" charset="-122"/>
              </a:rPr>
              <a:t>注】①曾巩：字子固。龙图：宋代官职名。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20040" y="367030"/>
            <a:ext cx="11675110" cy="6123940"/>
          </a:xfrm>
          <a:prstGeom prst="rect">
            <a:avLst/>
          </a:prstGeom>
          <a:noFill/>
          <a:ln w="9525">
            <a:noFill/>
          </a:ln>
        </p:spPr>
        <p:txBody>
          <a:bodyPr wrap="square">
            <a:spAutoFit/>
          </a:bodyPr>
          <a:lstStyle/>
          <a:p>
            <a:pPr indent="0"/>
            <a:r>
              <a:rPr sz="2800" b="1">
                <a:latin typeface="+mj-ea"/>
                <a:ea typeface="+mj-ea"/>
                <a:cs typeface="+mj-ea"/>
              </a:rPr>
              <a:t>15. 下列各组句子中，加点词的意义和用法相同的一组是（    ）。</a:t>
            </a:r>
          </a:p>
          <a:p>
            <a:pPr indent="0"/>
            <a:r>
              <a:rPr sz="2800">
                <a:latin typeface="+mj-ea"/>
                <a:ea typeface="+mj-ea"/>
                <a:cs typeface="+mj-ea"/>
              </a:rPr>
              <a:t>A. 一出</a:t>
            </a:r>
            <a:r>
              <a:rPr sz="2800">
                <a:solidFill>
                  <a:srgbClr val="0C17F0"/>
                </a:solidFill>
                <a:latin typeface="+mj-ea"/>
                <a:ea typeface="+mj-ea"/>
                <a:cs typeface="+mj-ea"/>
              </a:rPr>
              <a:t>乎</a:t>
            </a:r>
            <a:r>
              <a:rPr sz="2800">
                <a:latin typeface="+mj-ea"/>
                <a:ea typeface="+mj-ea"/>
                <a:cs typeface="+mj-ea"/>
              </a:rPr>
              <a:t>其诚        飘飘</a:t>
            </a:r>
            <a:r>
              <a:rPr sz="2800">
                <a:solidFill>
                  <a:srgbClr val="0C17F0"/>
                </a:solidFill>
                <a:latin typeface="+mj-ea"/>
                <a:ea typeface="+mj-ea"/>
                <a:cs typeface="+mj-ea"/>
              </a:rPr>
              <a:t>乎</a:t>
            </a:r>
            <a:r>
              <a:rPr sz="2800">
                <a:latin typeface="+mj-ea"/>
                <a:ea typeface="+mj-ea"/>
                <a:cs typeface="+mj-ea"/>
              </a:rPr>
              <a:t>如遗世独立 </a:t>
            </a:r>
          </a:p>
          <a:p>
            <a:pPr indent="0"/>
            <a:r>
              <a:rPr sz="2800">
                <a:latin typeface="+mj-ea"/>
                <a:ea typeface="+mj-ea"/>
                <a:cs typeface="+mj-ea"/>
              </a:rPr>
              <a:t>B. 有不足以过</a:t>
            </a:r>
            <a:r>
              <a:rPr sz="2800">
                <a:solidFill>
                  <a:srgbClr val="0C17F0"/>
                </a:solidFill>
                <a:latin typeface="+mj-ea"/>
                <a:ea typeface="+mj-ea"/>
                <a:cs typeface="+mj-ea"/>
              </a:rPr>
              <a:t>之</a:t>
            </a:r>
            <a:r>
              <a:rPr sz="2800">
                <a:latin typeface="+mj-ea"/>
                <a:ea typeface="+mj-ea"/>
                <a:cs typeface="+mj-ea"/>
              </a:rPr>
              <a:t>者    此小大</a:t>
            </a:r>
            <a:r>
              <a:rPr sz="2800">
                <a:solidFill>
                  <a:srgbClr val="0C17F0"/>
                </a:solidFill>
                <a:latin typeface="+mj-ea"/>
                <a:ea typeface="+mj-ea"/>
                <a:cs typeface="+mj-ea"/>
              </a:rPr>
              <a:t>之</a:t>
            </a:r>
            <a:r>
              <a:rPr sz="2800">
                <a:latin typeface="+mj-ea"/>
                <a:ea typeface="+mj-ea"/>
                <a:cs typeface="+mj-ea"/>
              </a:rPr>
              <a:t>辩也</a:t>
            </a:r>
          </a:p>
          <a:p>
            <a:pPr indent="0"/>
            <a:r>
              <a:rPr sz="2800">
                <a:latin typeface="+mj-ea"/>
                <a:ea typeface="+mj-ea"/>
                <a:cs typeface="+mj-ea"/>
              </a:rPr>
              <a:t>C. 刚毅</a:t>
            </a:r>
            <a:r>
              <a:rPr sz="2800">
                <a:solidFill>
                  <a:srgbClr val="0C17F0"/>
                </a:solidFill>
                <a:latin typeface="+mj-ea"/>
                <a:ea typeface="+mj-ea"/>
                <a:cs typeface="+mj-ea"/>
              </a:rPr>
              <a:t>而</a:t>
            </a:r>
            <a:r>
              <a:rPr sz="2800">
                <a:latin typeface="+mj-ea"/>
                <a:ea typeface="+mj-ea"/>
                <a:cs typeface="+mj-ea"/>
              </a:rPr>
              <a:t>信实        劳苦</a:t>
            </a:r>
            <a:r>
              <a:rPr sz="2800">
                <a:solidFill>
                  <a:srgbClr val="0C17F0"/>
                </a:solidFill>
                <a:latin typeface="+mj-ea"/>
                <a:ea typeface="+mj-ea"/>
                <a:cs typeface="+mj-ea"/>
              </a:rPr>
              <a:t>而</a:t>
            </a:r>
            <a:r>
              <a:rPr sz="2800">
                <a:latin typeface="+mj-ea"/>
                <a:ea typeface="+mj-ea"/>
                <a:cs typeface="+mj-ea"/>
              </a:rPr>
              <a:t>功高如此 </a:t>
            </a:r>
          </a:p>
          <a:p>
            <a:pPr indent="0"/>
            <a:r>
              <a:rPr sz="2800">
                <a:latin typeface="+mj-ea"/>
                <a:ea typeface="+mj-ea"/>
                <a:cs typeface="+mj-ea"/>
              </a:rPr>
              <a:t>D. 日趋</a:t>
            </a:r>
            <a:r>
              <a:rPr sz="2800">
                <a:solidFill>
                  <a:srgbClr val="0C17F0"/>
                </a:solidFill>
                <a:latin typeface="+mj-ea"/>
                <a:ea typeface="+mj-ea"/>
                <a:cs typeface="+mj-ea"/>
              </a:rPr>
              <a:t>于</a:t>
            </a:r>
            <a:r>
              <a:rPr sz="2800">
                <a:latin typeface="+mj-ea"/>
                <a:ea typeface="+mj-ea"/>
                <a:cs typeface="+mj-ea"/>
              </a:rPr>
              <a:t>富盛之域    赵尝五战</a:t>
            </a:r>
            <a:r>
              <a:rPr sz="2800">
                <a:solidFill>
                  <a:srgbClr val="0C17F0"/>
                </a:solidFill>
                <a:latin typeface="+mj-ea"/>
                <a:ea typeface="+mj-ea"/>
                <a:cs typeface="+mj-ea"/>
              </a:rPr>
              <a:t>于</a:t>
            </a:r>
            <a:r>
              <a:rPr sz="2800">
                <a:latin typeface="+mj-ea"/>
                <a:ea typeface="+mj-ea"/>
                <a:cs typeface="+mj-ea"/>
              </a:rPr>
              <a:t>秦</a:t>
            </a:r>
            <a:endParaRPr sz="2800" b="1">
              <a:latin typeface="+mj-ea"/>
              <a:ea typeface="+mj-ea"/>
              <a:cs typeface="+mj-ea"/>
            </a:endParaRPr>
          </a:p>
          <a:p>
            <a:pPr indent="0"/>
            <a:endParaRPr sz="2800">
              <a:latin typeface="+mj-ea"/>
              <a:ea typeface="+mj-ea"/>
              <a:cs typeface="+mj-ea"/>
            </a:endParaRPr>
          </a:p>
          <a:p>
            <a:pPr indent="0"/>
            <a:r>
              <a:rPr lang="zh-CN" sz="2800">
                <a:latin typeface="+mj-ea"/>
                <a:ea typeface="+mj-ea"/>
                <a:cs typeface="+mj-ea"/>
              </a:rPr>
              <a:t>【</a:t>
            </a:r>
            <a:r>
              <a:rPr lang="zh-CN" sz="2800">
                <a:solidFill>
                  <a:srgbClr val="FF0000"/>
                </a:solidFill>
                <a:latin typeface="+mj-ea"/>
                <a:ea typeface="+mj-ea"/>
                <a:cs typeface="+mj-ea"/>
              </a:rPr>
              <a:t>答案</a:t>
            </a:r>
            <a:r>
              <a:rPr lang="zh-CN" sz="2800">
                <a:latin typeface="+mj-ea"/>
                <a:ea typeface="+mj-ea"/>
                <a:cs typeface="+mj-ea"/>
              </a:rPr>
              <a:t>】</a:t>
            </a:r>
            <a:r>
              <a:rPr lang="en-US" altLang="zh-CN" sz="2800">
                <a:latin typeface="+mj-ea"/>
                <a:ea typeface="+mj-ea"/>
                <a:cs typeface="+mj-ea"/>
              </a:rPr>
              <a:t>C</a:t>
            </a:r>
            <a:endParaRPr lang="zh-CN" sz="2800">
              <a:latin typeface="+mj-ea"/>
              <a:ea typeface="+mj-ea"/>
              <a:cs typeface="+mj-ea"/>
            </a:endParaRPr>
          </a:p>
          <a:p>
            <a:pPr indent="0"/>
            <a:r>
              <a:rPr lang="zh-CN" sz="2800">
                <a:latin typeface="+mj-ea"/>
                <a:ea typeface="+mj-ea"/>
                <a:cs typeface="+mj-ea"/>
              </a:rPr>
              <a:t>【</a:t>
            </a:r>
            <a:r>
              <a:rPr lang="zh-CN" sz="2800">
                <a:solidFill>
                  <a:srgbClr val="FF0000"/>
                </a:solidFill>
                <a:latin typeface="+mj-ea"/>
                <a:ea typeface="+mj-ea"/>
                <a:cs typeface="+mj-ea"/>
              </a:rPr>
              <a:t>解析</a:t>
            </a:r>
            <a:r>
              <a:rPr lang="zh-CN" sz="2800">
                <a:latin typeface="+mj-ea"/>
                <a:ea typeface="+mj-ea"/>
                <a:cs typeface="+mj-ea"/>
              </a:rPr>
              <a:t>】本题考查学生理解文言虚词的能力。在解释词义时，要紧紧抓住上下文，结合具体语境理解。高考一般是课外文言文阅读，可以联系课文中学过的有关语句中该词的用法来推断词义。</a:t>
            </a:r>
          </a:p>
          <a:p>
            <a:pPr indent="0"/>
            <a:r>
              <a:rPr lang="zh-CN" sz="2800">
                <a:latin typeface="+mj-ea"/>
                <a:ea typeface="+mj-ea"/>
                <a:cs typeface="+mj-ea"/>
              </a:rPr>
              <a:t>A项，介词，相当于“于”；形容词词尾，……的样子；</a:t>
            </a:r>
          </a:p>
          <a:p>
            <a:pPr indent="0"/>
            <a:r>
              <a:rPr lang="zh-CN" sz="2800">
                <a:latin typeface="+mj-ea"/>
                <a:ea typeface="+mj-ea"/>
                <a:cs typeface="+mj-ea"/>
              </a:rPr>
              <a:t>B项，代词，代指写文章本来的分寸；结构助词，的；</a:t>
            </a:r>
          </a:p>
          <a:p>
            <a:pPr indent="0"/>
            <a:r>
              <a:rPr lang="zh-CN" sz="2800">
                <a:latin typeface="+mj-ea"/>
                <a:ea typeface="+mj-ea"/>
                <a:cs typeface="+mj-ea"/>
              </a:rPr>
              <a:t>C项，连词，表并列；</a:t>
            </a:r>
          </a:p>
          <a:p>
            <a:pPr indent="0"/>
            <a:r>
              <a:rPr lang="zh-CN" sz="2800">
                <a:latin typeface="+mj-ea"/>
                <a:ea typeface="+mj-ea"/>
                <a:cs typeface="+mj-ea"/>
              </a:rPr>
              <a:t>D项，介词，引出动作对象；介词，和，跟。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edge">
                                      <p:cBhvr>
                                        <p:cTn id="7" dur="2000"/>
                                        <p:tgtEl>
                                          <p:spTgt spid="3">
                                            <p:txEl>
                                              <p:pRg st="6" end="6"/>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wedge">
                                      <p:cBhvr>
                                        <p:cTn id="10" dur="2000"/>
                                        <p:tgtEl>
                                          <p:spTgt spid="3">
                                            <p:txEl>
                                              <p:pRg st="7" end="7"/>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wedge">
                                      <p:cBhvr>
                                        <p:cTn id="13" dur="2000"/>
                                        <p:tgtEl>
                                          <p:spTgt spid="3">
                                            <p:txEl>
                                              <p:pRg st="8" end="8"/>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3">
                                            <p:txEl>
                                              <p:pRg st="9" end="9"/>
                                            </p:txEl>
                                          </p:spTgt>
                                        </p:tgtEl>
                                        <p:attrNameLst>
                                          <p:attrName>style.visibility</p:attrName>
                                        </p:attrNameLst>
                                      </p:cBhvr>
                                      <p:to>
                                        <p:strVal val="visible"/>
                                      </p:to>
                                    </p:set>
                                    <p:animEffect transition="in" filter="wedge">
                                      <p:cBhvr>
                                        <p:cTn id="16" dur="2000"/>
                                        <p:tgtEl>
                                          <p:spTgt spid="3">
                                            <p:txEl>
                                              <p:pRg st="9" end="9"/>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animEffect transition="in" filter="wedge">
                                      <p:cBhvr>
                                        <p:cTn id="19" dur="2000"/>
                                        <p:tgtEl>
                                          <p:spTgt spid="3">
                                            <p:txEl>
                                              <p:pRg st="10" end="10"/>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3">
                                            <p:txEl>
                                              <p:pRg st="11" end="11"/>
                                            </p:txEl>
                                          </p:spTgt>
                                        </p:tgtEl>
                                        <p:attrNameLst>
                                          <p:attrName>style.visibility</p:attrName>
                                        </p:attrNameLst>
                                      </p:cBhvr>
                                      <p:to>
                                        <p:strVal val="visible"/>
                                      </p:to>
                                    </p:set>
                                    <p:animEffect transition="in" filter="wedge">
                                      <p:cBhvr>
                                        <p:cTn id="22"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8445" y="1350010"/>
            <a:ext cx="11675110" cy="3709035"/>
          </a:xfrm>
          <a:prstGeom prst="rect">
            <a:avLst/>
          </a:prstGeom>
          <a:noFill/>
          <a:ln w="9525">
            <a:noFill/>
          </a:ln>
        </p:spPr>
        <p:txBody>
          <a:bodyPr wrap="square">
            <a:spAutoFit/>
          </a:bodyPr>
          <a:lstStyle/>
          <a:p>
            <a:pPr indent="0">
              <a:lnSpc>
                <a:spcPct val="120000"/>
              </a:lnSpc>
            </a:pPr>
            <a:r>
              <a:rPr sz="2800" b="1">
                <a:latin typeface="+mj-ea"/>
                <a:ea typeface="+mj-ea"/>
                <a:cs typeface="+mj-ea"/>
              </a:rPr>
              <a:t>18.把文中画线的句子译成现代汉语话。</a:t>
            </a:r>
            <a:endParaRPr sz="2800">
              <a:latin typeface="+mj-ea"/>
              <a:ea typeface="+mj-ea"/>
              <a:cs typeface="+mj-ea"/>
            </a:endParaRPr>
          </a:p>
          <a:p>
            <a:pPr indent="0">
              <a:lnSpc>
                <a:spcPct val="120000"/>
              </a:lnSpc>
            </a:pPr>
            <a:r>
              <a:rPr sz="2800">
                <a:latin typeface="+mj-ea"/>
                <a:ea typeface="+mj-ea"/>
                <a:cs typeface="+mj-ea"/>
              </a:rPr>
              <a:t>（1）丘明</a:t>
            </a:r>
            <a:r>
              <a:rPr sz="2800">
                <a:solidFill>
                  <a:srgbClr val="0C17F0"/>
                </a:solidFill>
                <a:latin typeface="+mj-ea"/>
                <a:ea typeface="+mj-ea"/>
                <a:cs typeface="+mj-ea"/>
              </a:rPr>
              <a:t>之</a:t>
            </a:r>
            <a:r>
              <a:rPr sz="2800">
                <a:latin typeface="+mj-ea"/>
                <a:ea typeface="+mj-ea"/>
                <a:cs typeface="+mj-ea"/>
              </a:rPr>
              <a:t>文美矣，然</a:t>
            </a:r>
            <a:r>
              <a:rPr sz="2800">
                <a:solidFill>
                  <a:srgbClr val="0C17F0"/>
                </a:solidFill>
                <a:latin typeface="+mj-ea"/>
                <a:ea typeface="+mj-ea"/>
                <a:cs typeface="+mj-ea"/>
              </a:rPr>
              <a:t>其</a:t>
            </a:r>
            <a:r>
              <a:rPr sz="2800">
                <a:latin typeface="+mj-ea"/>
                <a:ea typeface="+mj-ea"/>
                <a:cs typeface="+mj-ea"/>
              </a:rPr>
              <a:t>行事不见</a:t>
            </a:r>
            <a:r>
              <a:rPr sz="2800">
                <a:solidFill>
                  <a:srgbClr val="0C17F0"/>
                </a:solidFill>
                <a:latin typeface="+mj-ea"/>
                <a:ea typeface="+mj-ea"/>
                <a:cs typeface="+mj-ea"/>
              </a:rPr>
              <a:t>于</a:t>
            </a:r>
            <a:r>
              <a:rPr sz="2800">
                <a:latin typeface="+mj-ea"/>
                <a:ea typeface="+mj-ea"/>
                <a:cs typeface="+mj-ea"/>
              </a:rPr>
              <a:t>后，不可得</a:t>
            </a:r>
            <a:r>
              <a:rPr sz="2800">
                <a:solidFill>
                  <a:srgbClr val="0C17F0"/>
                </a:solidFill>
                <a:latin typeface="+mj-ea"/>
                <a:ea typeface="+mj-ea"/>
                <a:cs typeface="+mj-ea"/>
              </a:rPr>
              <a:t>而</a:t>
            </a:r>
            <a:r>
              <a:rPr sz="2800">
                <a:latin typeface="+mj-ea"/>
                <a:ea typeface="+mj-ea"/>
                <a:cs typeface="+mj-ea"/>
              </a:rPr>
              <a:t>考。</a:t>
            </a:r>
          </a:p>
          <a:p>
            <a:pPr indent="0">
              <a:lnSpc>
                <a:spcPct val="120000"/>
              </a:lnSpc>
            </a:pPr>
            <a:r>
              <a:rPr sz="2800">
                <a:latin typeface="+mj-ea"/>
                <a:ea typeface="+mj-ea"/>
                <a:cs typeface="+mj-ea"/>
              </a:rPr>
              <a:t>（2）</a:t>
            </a:r>
            <a:r>
              <a:rPr sz="2800">
                <a:solidFill>
                  <a:srgbClr val="0C17F0"/>
                </a:solidFill>
                <a:latin typeface="+mj-ea"/>
                <a:ea typeface="+mj-ea"/>
                <a:cs typeface="+mj-ea"/>
              </a:rPr>
              <a:t>而后</a:t>
            </a:r>
            <a:r>
              <a:rPr sz="2800">
                <a:latin typeface="+mj-ea"/>
                <a:ea typeface="+mj-ea"/>
                <a:cs typeface="+mj-ea"/>
              </a:rPr>
              <a:t>四方学</a:t>
            </a:r>
            <a:r>
              <a:rPr sz="2800">
                <a:solidFill>
                  <a:srgbClr val="0C17F0"/>
                </a:solidFill>
                <a:latin typeface="+mj-ea"/>
                <a:ea typeface="+mj-ea"/>
                <a:cs typeface="+mj-ea"/>
              </a:rPr>
              <a:t>者</a:t>
            </a:r>
            <a:r>
              <a:rPr sz="2800">
                <a:latin typeface="+mj-ea"/>
                <a:ea typeface="+mj-ea"/>
                <a:cs typeface="+mj-ea"/>
              </a:rPr>
              <a:t>，始耻</a:t>
            </a:r>
            <a:r>
              <a:rPr sz="2800">
                <a:solidFill>
                  <a:srgbClr val="0C17F0"/>
                </a:solidFill>
                <a:latin typeface="+mj-ea"/>
                <a:ea typeface="+mj-ea"/>
                <a:cs typeface="+mj-ea"/>
              </a:rPr>
              <a:t>其</a:t>
            </a:r>
            <a:r>
              <a:rPr sz="2800">
                <a:latin typeface="+mj-ea"/>
                <a:ea typeface="+mj-ea"/>
                <a:cs typeface="+mj-ea"/>
              </a:rPr>
              <a:t>旧</a:t>
            </a:r>
            <a:r>
              <a:rPr sz="2800">
                <a:solidFill>
                  <a:srgbClr val="0C17F0"/>
                </a:solidFill>
                <a:latin typeface="+mj-ea"/>
                <a:ea typeface="+mj-ea"/>
                <a:cs typeface="+mj-ea"/>
              </a:rPr>
              <a:t>而</a:t>
            </a:r>
            <a:r>
              <a:rPr sz="2800">
                <a:latin typeface="+mj-ea"/>
                <a:ea typeface="+mj-ea"/>
                <a:cs typeface="+mj-ea"/>
              </a:rPr>
              <a:t>惟古</a:t>
            </a:r>
            <a:r>
              <a:rPr sz="2800">
                <a:solidFill>
                  <a:srgbClr val="0C17F0"/>
                </a:solidFill>
                <a:latin typeface="+mj-ea"/>
                <a:ea typeface="+mj-ea"/>
                <a:cs typeface="+mj-ea"/>
              </a:rPr>
              <a:t>之</a:t>
            </a:r>
            <a:r>
              <a:rPr sz="2800">
                <a:latin typeface="+mj-ea"/>
                <a:ea typeface="+mj-ea"/>
                <a:cs typeface="+mj-ea"/>
              </a:rPr>
              <a:t>求。</a:t>
            </a:r>
          </a:p>
          <a:p>
            <a:pPr indent="0">
              <a:lnSpc>
                <a:spcPct val="120000"/>
              </a:lnSpc>
            </a:pPr>
            <a:endParaRPr lang="zh-CN" sz="2800">
              <a:latin typeface="+mj-ea"/>
              <a:ea typeface="+mj-ea"/>
              <a:cs typeface="+mj-ea"/>
              <a:sym typeface="+mn-ea"/>
            </a:endParaRPr>
          </a:p>
          <a:p>
            <a:pPr indent="0">
              <a:lnSpc>
                <a:spcPct val="120000"/>
              </a:lnSpc>
            </a:pPr>
            <a:r>
              <a:rPr lang="zh-CN" sz="2800">
                <a:latin typeface="+mj-ea"/>
                <a:ea typeface="+mj-ea"/>
                <a:cs typeface="+mj-ea"/>
                <a:sym typeface="+mn-ea"/>
              </a:rPr>
              <a:t>【</a:t>
            </a:r>
            <a:r>
              <a:rPr lang="zh-CN" sz="2800">
                <a:solidFill>
                  <a:srgbClr val="FF0000"/>
                </a:solidFill>
                <a:latin typeface="+mj-ea"/>
                <a:ea typeface="+mj-ea"/>
                <a:cs typeface="+mj-ea"/>
                <a:sym typeface="+mn-ea"/>
              </a:rPr>
              <a:t>答案</a:t>
            </a:r>
            <a:r>
              <a:rPr lang="zh-CN" sz="2800">
                <a:latin typeface="+mj-ea"/>
                <a:ea typeface="+mj-ea"/>
                <a:cs typeface="+mj-ea"/>
                <a:sym typeface="+mn-ea"/>
              </a:rPr>
              <a:t>】（1）左丘明的文章华美，然而他的行为事迹在后世（文献中）看不到，不能考证。</a:t>
            </a:r>
          </a:p>
          <a:p>
            <a:pPr indent="0">
              <a:lnSpc>
                <a:spcPct val="120000"/>
              </a:lnSpc>
            </a:pPr>
            <a:r>
              <a:rPr lang="zh-CN" sz="2800">
                <a:latin typeface="+mj-ea"/>
                <a:ea typeface="+mj-ea"/>
                <a:cs typeface="+mj-ea"/>
              </a:rPr>
              <a:t>（2）后来各地求学的人，开始以他们原有的文风为耻辱，只追求古文。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edge">
                                      <p:cBhvr>
                                        <p:cTn id="7" dur="2000"/>
                                        <p:tgtEl>
                                          <p:spTgt spid="3">
                                            <p:txEl>
                                              <p:pRg st="4" end="4"/>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edge">
                                      <p:cBhvr>
                                        <p:cTn id="1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8445" y="1176655"/>
            <a:ext cx="11675110" cy="4225925"/>
          </a:xfrm>
          <a:prstGeom prst="rect">
            <a:avLst/>
          </a:prstGeom>
          <a:noFill/>
          <a:ln w="9525">
            <a:noFill/>
          </a:ln>
        </p:spPr>
        <p:txBody>
          <a:bodyPr wrap="square">
            <a:spAutoFit/>
          </a:bodyPr>
          <a:lstStyle/>
          <a:p>
            <a:pPr indent="0">
              <a:lnSpc>
                <a:spcPct val="120000"/>
              </a:lnSpc>
            </a:pPr>
            <a:r>
              <a:rPr lang="zh-CN" sz="2800">
                <a:latin typeface="+mj-ea"/>
                <a:ea typeface="+mj-ea"/>
                <a:cs typeface="+mj-ea"/>
              </a:rPr>
              <a:t>【</a:t>
            </a:r>
            <a:r>
              <a:rPr lang="zh-CN" sz="2800">
                <a:solidFill>
                  <a:srgbClr val="FF0000"/>
                </a:solidFill>
                <a:latin typeface="+mj-ea"/>
                <a:ea typeface="+mj-ea"/>
                <a:cs typeface="+mj-ea"/>
              </a:rPr>
              <a:t>解析</a:t>
            </a:r>
            <a:r>
              <a:rPr lang="zh-CN" sz="2800">
                <a:latin typeface="+mj-ea"/>
                <a:ea typeface="+mj-ea"/>
                <a:cs typeface="+mj-ea"/>
              </a:rPr>
              <a:t>】本题考查学生文言文翻译能力。文言翻译是文言文的必考内容，翻译以直译为主，意译为辅，把句子中的每一个字都要落到实处，不能翻译的助词等删掉，省略的内容根据上下文补充，这样才能做到不丢分。平时训练时注意自己确定句子的赋分点，翻译时保证赋分点的落实。</a:t>
            </a:r>
          </a:p>
          <a:p>
            <a:pPr indent="0">
              <a:lnSpc>
                <a:spcPct val="120000"/>
              </a:lnSpc>
            </a:pPr>
            <a:r>
              <a:rPr lang="zh-CN" sz="2800">
                <a:latin typeface="+mj-ea"/>
                <a:ea typeface="+mj-ea"/>
                <a:cs typeface="+mj-ea"/>
              </a:rPr>
              <a:t>本题（1）中，美：华美；行事：行为、事迹；见：同“现”，显现出来；考：考证。</a:t>
            </a:r>
          </a:p>
          <a:p>
            <a:pPr indent="0">
              <a:lnSpc>
                <a:spcPct val="120000"/>
              </a:lnSpc>
            </a:pPr>
            <a:r>
              <a:rPr lang="zh-CN" sz="2800">
                <a:latin typeface="+mj-ea"/>
                <a:ea typeface="+mj-ea"/>
                <a:cs typeface="+mj-ea"/>
              </a:rPr>
              <a:t>（2）中，而后：之后；学者：求学的人；耻：以……为耻；其旧：他们原来的文风；惟古之求：宾语前置，惟求古，只追求古文。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 y="0"/>
            <a:ext cx="12191999" cy="6427401"/>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【文段翻译】</a:t>
            </a:r>
          </a:p>
          <a:p>
            <a:pPr algn="ctr" fontAlgn="base">
              <a:lnSpc>
                <a:spcPts val="3800"/>
              </a:lnSpc>
              <a:spcBef>
                <a:spcPct val="0"/>
              </a:spcBef>
              <a:spcAft>
                <a:spcPct val="0"/>
              </a:spcAft>
              <a:defRPr/>
            </a:pPr>
            <a:r>
              <a:rPr lang="zh-CN" altLang="en-US" sz="2800">
                <a:latin typeface="方正粗黑宋简体" pitchFamily="2" charset="-122"/>
                <a:ea typeface="方正粗黑宋简体" pitchFamily="2" charset="-122"/>
              </a:rPr>
              <a:t>上曾子固龙</a:t>
            </a:r>
            <a:r>
              <a:rPr lang="zh-CN" altLang="en-US" sz="2800" smtClean="0">
                <a:latin typeface="方正粗黑宋简体" pitchFamily="2" charset="-122"/>
                <a:ea typeface="方正粗黑宋简体" pitchFamily="2" charset="-122"/>
              </a:rPr>
              <a:t>图书</a:t>
            </a:r>
            <a:endParaRPr lang="zh-CN" altLang="en-US" sz="2800">
              <a:latin typeface="方正粗黑宋简体" pitchFamily="2" charset="-122"/>
              <a:ea typeface="方正粗黑宋简体" pitchFamily="2" charset="-122"/>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smtClean="0">
                <a:ln>
                  <a:noFill/>
                </a:ln>
                <a:effectLst/>
                <a:uLnTx/>
                <a:uFillTx/>
                <a:latin typeface="楷体" panose="02010609060101010101" charset="-122"/>
                <a:ea typeface="楷体" panose="02010609060101010101" charset="-122"/>
                <a:cs typeface="楷体" panose="02010609060101010101" charset="-122"/>
                <a:sym typeface="+mn-ea"/>
              </a:rPr>
              <a:t>    我</a:t>
            </a: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曾经认为君子的文章，不是只浮于道德表面，那或刚强或柔婉、或轻缓或急切的文气，或繁琐或简洁，或舒缓或敏捷的格调，一概都出自于他内心的诚挚，不隐藏自己所已经知道的事，不勉强写自己所不知道的道理，就譬如楚人一定会唱楚地的歌曲，秦人一定会穿秦国的衣服。只有他的言论不停留在内心的表面，因此沿着他的言论去寻求，那么潜藏着的德行心志，都不能隐藏。大概就是古人所说的不知其言就没有理解其人的办法，而世上糊涂的人，仅仅知道言语品德这两者不能相通，或者相信他的话语却怀疑他的行为。唉，这是只知其一，而不知道君子的文章，本来就是出于他们的德行，与那些没有德行却述说德行的人不一样啊。我刚开始写文章，最喜欢读《左氏春秋》、《离骚》等书。左丘明的文章华美，然而他的行为事迹在后世（文献中）看不到，不能考证。屈原的仁德，不愿意只为自身谋私利，他的文气遒劲，他的志趣高洁，因此他的语言翻覆曲折，一开始认为他是繁琐的，左顾右看，中途怀疑他是迂回的，然而他的心思至诚恳切，因而他的</a:t>
            </a:r>
            <a:r>
              <a:rPr lang="zh-CN" altLang="en-US" sz="2400" noProof="0" smtClean="0">
                <a:ln>
                  <a:noFill/>
                </a:ln>
                <a:effectLst/>
                <a:uLnTx/>
                <a:uFillTx/>
                <a:latin typeface="楷体" panose="02010609060101010101" charset="-122"/>
                <a:ea typeface="楷体" panose="02010609060101010101" charset="-122"/>
                <a:cs typeface="楷体" panose="02010609060101010101" charset="-122"/>
                <a:sym typeface="+mn-ea"/>
              </a:rPr>
              <a:t>言语</a:t>
            </a:r>
            <a:endParaRPr lang="zh-CN" altLang="en-US" sz="2400" noProof="0">
              <a:ln>
                <a:noFill/>
              </a:ln>
              <a:effectLst/>
              <a:uLnTx/>
              <a:uFillTx/>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7795" y="248920"/>
            <a:ext cx="11851005" cy="6427401"/>
          </a:xfrm>
          <a:prstGeom prst="rect">
            <a:avLst/>
          </a:prstGeom>
          <a:noFill/>
        </p:spPr>
        <p:txBody>
          <a:bodyPr wrap="square" rtlCol="0" anchor="t">
            <a:spAutoFit/>
          </a:bodyPr>
          <a:lstStyle/>
          <a:p>
            <a:pPr fontAlgn="base">
              <a:lnSpc>
                <a:spcPts val="3800"/>
              </a:lnSpc>
              <a:spcBef>
                <a:spcPct val="0"/>
              </a:spcBef>
              <a:spcAft>
                <a:spcPct val="0"/>
              </a:spcAft>
              <a:defRPr/>
            </a:pPr>
            <a:r>
              <a:rPr lang="zh-CN" altLang="en-US" sz="2400">
                <a:latin typeface="楷体" panose="02010609060101010101" charset="-122"/>
                <a:ea typeface="楷体" panose="02010609060101010101" charset="-122"/>
                <a:cs typeface="楷体" panose="02010609060101010101" charset="-122"/>
                <a:sym typeface="+mn-ea"/>
              </a:rPr>
              <a:t>周密而不令人厌烦。推究到最后</a:t>
            </a:r>
            <a:r>
              <a:rPr lang="zh-CN" altLang="en-US" sz="2400" smtClean="0">
                <a:latin typeface="楷体" panose="02010609060101010101" charset="-122"/>
                <a:ea typeface="楷体" panose="02010609060101010101" charset="-122"/>
                <a:cs typeface="楷体" panose="02010609060101010101" charset="-122"/>
                <a:sym typeface="+mn-ea"/>
              </a:rPr>
              <a:t>，</a:t>
            </a:r>
            <a:r>
              <a:rPr lang="zh-CN" altLang="en-US" sz="2400" noProof="0" smtClean="0">
                <a:ln>
                  <a:noFill/>
                </a:ln>
                <a:effectLst/>
                <a:uLnTx/>
                <a:uFillTx/>
                <a:latin typeface="楷体" panose="02010609060101010101" charset="-122"/>
                <a:ea typeface="楷体" panose="02010609060101010101" charset="-122"/>
                <a:cs typeface="楷体" panose="02010609060101010101" charset="-122"/>
                <a:sym typeface="+mn-ea"/>
              </a:rPr>
              <a:t>因而</a:t>
            </a: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知道他的仁德出于愤而不是怨恨，不同流俗而洁身自好，并非有私心，彷徨悲叹，（而国中）终究没有安慰他的人，因此即使他剖白心志没有显露自己的办法，这就是屈原的忠诚。因此他的文章如同明珠美玉，美丽而令人赏心悦目；如同秋风夜露，凄然而令人感动同情；如同神仙烟云，高远而不能攫取。依循他的言语来考证他的事迹，难道有不合理的吗？</a:t>
            </a:r>
          </a:p>
          <a:p>
            <a:pPr lvl="0" fontAlgn="base">
              <a:lnSpc>
                <a:spcPts val="3800"/>
              </a:lnSpc>
              <a:spcBef>
                <a:spcPct val="0"/>
              </a:spcBef>
              <a:spcAft>
                <a:spcPct val="0"/>
              </a:spcAft>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自从三代以来，我最喜欢读太史公、韩退之的文章。司马迁雄奇豪迈、慷慨激昂，自他年轻时就周游天下，交结豪杰。他的学识在讨论寻找梳理前世踪迹上最有优势，他凭借着一股不平之气，敢于仗义执言，以至于惹来祸端。因此他的文章疏放坦荡明白，简洁朴素而肆意驰骋。只是他平生志向在心中有所郁结，因此他在文章末尾只言片语，时不时有感慨愤激而不能宣泄的情况。韩愈的文章如同先王的衣冠，郊庙的祭祀礼器一般典雅，以至于他豪放不羁，超卓不群，无法收揽，于是他极尽语言的巧妙，有不足也有过头。唉，韩愈在唐朝，大概是很不受重用了。然而他冒犯君王，忤逆权臣，面对义事时便忘了自己的患难，刚正坚毅而又忠诚务实，因而他的学问能够在</a:t>
            </a:r>
            <a:r>
              <a:rPr lang="zh-CN" altLang="en-US" sz="2400">
                <a:latin typeface="楷体" panose="02010609060101010101" charset="-122"/>
                <a:ea typeface="楷体" panose="02010609060101010101" charset="-122"/>
                <a:cs typeface="楷体" panose="02010609060101010101" charset="-122"/>
                <a:sym typeface="+mn-ea"/>
              </a:rPr>
              <a:t>道德破坏</a:t>
            </a:r>
            <a:r>
              <a:rPr lang="zh-CN" altLang="en-US" sz="2400" smtClean="0">
                <a:latin typeface="楷体" panose="02010609060101010101" charset="-122"/>
                <a:ea typeface="楷体" panose="02010609060101010101" charset="-122"/>
                <a:cs typeface="楷体" panose="02010609060101010101" charset="-122"/>
                <a:sym typeface="+mn-ea"/>
              </a:rPr>
              <a:t>之后</a:t>
            </a:r>
            <a:r>
              <a:rPr lang="zh-CN" altLang="en-US" sz="2400">
                <a:latin typeface="楷体" panose="02010609060101010101" charset="-122"/>
                <a:ea typeface="楷体" panose="02010609060101010101" charset="-122"/>
                <a:cs typeface="楷体" panose="02010609060101010101" charset="-122"/>
                <a:sym typeface="+mn-ea"/>
              </a:rPr>
              <a:t>独</a:t>
            </a:r>
            <a:endParaRPr lang="zh-CN" altLang="en-US" sz="2400" noProof="0">
              <a:ln>
                <a:noFill/>
              </a:ln>
              <a:effectLst/>
              <a:uLnTx/>
              <a:uFillTx/>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67335" y="339090"/>
            <a:ext cx="11657965"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smtClean="0">
                <a:ln>
                  <a:noFill/>
                </a:ln>
                <a:effectLst/>
                <a:uLnTx/>
                <a:uFillTx/>
                <a:latin typeface="楷体" panose="02010609060101010101" charset="-122"/>
                <a:ea typeface="楷体" panose="02010609060101010101" charset="-122"/>
                <a:cs typeface="楷体" panose="02010609060101010101" charset="-122"/>
                <a:sym typeface="+mn-ea"/>
              </a:rPr>
              <a:t>树一帜</a:t>
            </a: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，继承孔孟的学说来自立其说，故而韩愈的文章虽然想要不成为这样的风格，大概也不能了。</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自从唐代以来，经历了五代的战乱。宋朝兴盛，铲除叛逆而讨伐罪人。到了仁宗临朝，天下平定，战争不兴，休养生息，一天天地趋向富贵繁盛。士大夫在这时交游，谈笑快乐，再也没有从前那种幽愤不平气息，天下的文章渐渐兴起。而庐陵欧阳修先生开始写作古文，近的揣摩两汉文章，远的探究三代的文章，而继承孟子、韩愈之风，也成就了一家之言，长久以来形成的习惯更加高洁，文风经过淬炼洗濯洗练而更加新颖。后来各地求学的人，开始以他们原有的文风为耻辱，只追求古文。而欧阳公在这时，实际掌握着重心来引导天下豪杰，而世上号称能写文章的，出自欧阳公门下的十之八九。而您则是这些门生弟子中的第一名，您的文章议论，能与欧阳公不相上下。那些贤人名士听闻，认为您的文章虽然兴起于欧阳公之后，然而屹立的样子连欧阳公也有所敬佩，忘记后来那些论及此事的人。我自从刚开始读书，就知道要读您的文章，思考之后再思考，广泛求访用来每天掌握其变化。唉，像您这样的人，真是已经到达天下写文章人的顶点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619500" y="2973388"/>
            <a:ext cx="5421677" cy="707886"/>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一、</a:t>
            </a:r>
            <a:r>
              <a:rPr kumimoji="0" lang="zh-CN" altLang="en-US" sz="4000" b="1" i="0" u="none" strike="noStrike" kern="1200" cap="none" spc="-300" normalizeH="0" baseline="0" noProof="0" smtClean="0">
                <a:ln>
                  <a:noFill/>
                </a:ln>
                <a:solidFill>
                  <a:srgbClr val="0C17F0"/>
                </a:solidFill>
                <a:effectLst/>
                <a:uLnTx/>
                <a:uFillTx/>
                <a:latin typeface="黑体" panose="02010609060101010101" pitchFamily="49" charset="-122"/>
                <a:ea typeface="黑体" panose="02010609060101010101" pitchFamily="49" charset="-122"/>
                <a:cs typeface="+mn-cs"/>
              </a:rPr>
              <a:t>高考真题中的虚词题</a:t>
            </a:r>
            <a:endPar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114040" y="2711203"/>
            <a:ext cx="5421677" cy="707886"/>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smtClean="0">
                <a:ln>
                  <a:noFill/>
                </a:ln>
                <a:solidFill>
                  <a:srgbClr val="0C17F0"/>
                </a:solidFill>
                <a:effectLst/>
                <a:uLnTx/>
                <a:uFillTx/>
                <a:latin typeface="黑体" panose="02010609060101010101" pitchFamily="49" charset="-122"/>
                <a:ea typeface="黑体" panose="02010609060101010101" pitchFamily="49" charset="-122"/>
                <a:cs typeface="+mn-cs"/>
              </a:rPr>
              <a:t>二、期中考试中的虚词题</a:t>
            </a:r>
            <a:endPar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rgbClr val="0C17F0"/>
                </a:solidFill>
                <a:effectLst/>
                <a:uLnTx/>
                <a:uFillTx/>
                <a:latin typeface="+mn-ea"/>
                <a:cs typeface="+mn-ea"/>
                <a:sym typeface="+mn-ea"/>
              </a:rPr>
              <a:t>来源</a:t>
            </a:r>
            <a:r>
              <a:rPr lang="en-US" altLang="zh-CN" sz="2800" b="1" noProof="0" smtClean="0">
                <a:ln>
                  <a:noFill/>
                </a:ln>
                <a:solidFill>
                  <a:srgbClr val="0C17F0"/>
                </a:solidFill>
                <a:effectLst/>
                <a:uLnTx/>
                <a:uFillTx/>
                <a:latin typeface="+mn-ea"/>
                <a:cs typeface="+mn-ea"/>
                <a:sym typeface="+mn-ea"/>
              </a:rPr>
              <a:t>1</a:t>
            </a:r>
            <a:r>
              <a:rPr lang="en-US" altLang="zh-CN" sz="2800" b="1">
                <a:solidFill>
                  <a:srgbClr val="0C17F0"/>
                </a:solidFill>
                <a:latin typeface="+mn-ea"/>
                <a:cs typeface="+mn-ea"/>
                <a:sym typeface="+mn-ea"/>
              </a:rPr>
              <a:t> </a:t>
            </a:r>
            <a:r>
              <a:rPr lang="zh-CN" altLang="en-US" sz="2800" b="1" noProof="0" smtClean="0">
                <a:ln>
                  <a:noFill/>
                </a:ln>
                <a:solidFill>
                  <a:srgbClr val="0C17F0"/>
                </a:solidFill>
                <a:effectLst/>
                <a:uLnTx/>
                <a:uFillTx/>
                <a:latin typeface="+mn-ea"/>
                <a:cs typeface="+mn-ea"/>
                <a:sym typeface="+mn-ea"/>
              </a:rPr>
              <a:t>北京市2021</a:t>
            </a:r>
            <a:r>
              <a:rPr lang="en-US" altLang="zh-CN" sz="2800" b="1" noProof="0" smtClean="0">
                <a:ln>
                  <a:noFill/>
                </a:ln>
                <a:solidFill>
                  <a:srgbClr val="0C17F0"/>
                </a:solidFill>
                <a:effectLst/>
                <a:uLnTx/>
                <a:uFillTx/>
                <a:latin typeface="+mn-ea"/>
                <a:cs typeface="+mn-ea"/>
                <a:sym typeface="+mn-ea"/>
              </a:rPr>
              <a:t>—</a:t>
            </a:r>
            <a:r>
              <a:rPr lang="zh-CN" altLang="en-US" sz="2800" b="1" noProof="0" smtClean="0">
                <a:ln>
                  <a:noFill/>
                </a:ln>
                <a:solidFill>
                  <a:srgbClr val="0C17F0"/>
                </a:solidFill>
                <a:effectLst/>
                <a:uLnTx/>
                <a:uFillTx/>
                <a:latin typeface="+mn-ea"/>
                <a:cs typeface="+mn-ea"/>
                <a:sym typeface="+mn-ea"/>
              </a:rPr>
              <a:t>2022</a:t>
            </a:r>
            <a:r>
              <a:rPr lang="zh-CN" altLang="en-US" sz="2800" b="1" noProof="0">
                <a:ln>
                  <a:noFill/>
                </a:ln>
                <a:solidFill>
                  <a:srgbClr val="0C17F0"/>
                </a:solidFill>
                <a:effectLst/>
                <a:uLnTx/>
                <a:uFillTx/>
                <a:latin typeface="+mn-ea"/>
                <a:cs typeface="+mn-ea"/>
                <a:sym typeface="+mn-ea"/>
              </a:rPr>
              <a:t>学年高三上学期期中语文试题</a:t>
            </a: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a:t>
            </a:r>
          </a:p>
          <a:p>
            <a:pPr marL="0" marR="0" lvl="0" indent="0" algn="ctr" defTabSz="914400" rtl="0" eaLnBrk="1" fontAlgn="base" latinLnBrk="0" hangingPunct="1">
              <a:lnSpc>
                <a:spcPts val="3800"/>
              </a:lnSpc>
              <a:spcBef>
                <a:spcPct val="0"/>
              </a:spcBef>
              <a:spcAft>
                <a:spcPct val="0"/>
              </a:spcAft>
              <a:buClrTx/>
              <a:buSzTx/>
              <a:buFontTx/>
              <a:buNone/>
              <a:defRPr/>
            </a:pPr>
            <a:r>
              <a:rPr lang="zh-CN" altLang="en-US" sz="2800" b="1" smtClean="0">
                <a:latin typeface="方正粗黑宋简体" pitchFamily="2" charset="-122"/>
                <a:ea typeface="方正粗黑宋简体" pitchFamily="2" charset="-122"/>
                <a:cs typeface="宋体" panose="02010600030101010101" pitchFamily="2" charset="-122"/>
                <a:sym typeface="+mn-ea"/>
              </a:rPr>
              <a:t>记</a:t>
            </a:r>
            <a:r>
              <a:rPr lang="zh-CN" altLang="en-US" sz="2800" b="1">
                <a:latin typeface="方正粗黑宋简体" pitchFamily="2" charset="-122"/>
                <a:ea typeface="方正粗黑宋简体" pitchFamily="2" charset="-122"/>
                <a:cs typeface="宋体" panose="02010600030101010101" pitchFamily="2" charset="-122"/>
                <a:sym typeface="+mn-ea"/>
              </a:rPr>
              <a:t>旧本韩王后  </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［北宋］欧阳修</a:t>
            </a:r>
            <a:endPar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予少家汉东，汉东僻陋无学者，吾家又曾无藏书。州南有大姓李氏者，其子尧辅颇好学。予为儿童时，多游其家，见有弊筐贮故书在壁间。发而视之，得唐《昌黎先生文集》六卷，脱落颠倒无次序，因乞李氏以归。读之，见其言深厚而雄博，然予犹少，未能悉究其义，徒见其浩然无涯，若可爱。</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是时天下学者（宗）杨、刘之作，号为时文，能者取科弟，擅名声，以夸荣当世，未尝有道韩文者。予亦方举进士，以礼部诗赋为事，年十有七试于州，为有司所黜。因取所藏韩氏之文复阅之，则喟然叹曰：“学者当至于是而止尔！”因怪时人之不道，而顾己亦未暇学，徒时时独念于予心，以谓方从进士干禄以养亲，苟得禄矣，当尽力于斯文，以偿其素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59391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后七年，举进士及第，官于洛阳。而尹师鲁之徒皆在，遂相与作为古文。因出所藏《昌黎集》而补缀之，求人家所有旧本而校定之。其后天下学者亦渐趋于古，而韩文遂行于世，至于今盖三十余年矣，学者非韩不学也，可谓盛矣。</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呜呼！道固有行于远而止于近，有忽于往而贵于今者，非惟世俗好恶之使然，亦其理有当然者。孔、孟皇皇于一时，而师法于千万世。韩氏之文没而不见者二百年，而后大施于今，此又非特好恶之所上下，盖其久而愈明，不可磨灭。虽蔽于暂而终耀于无穷者，其道当然也。</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予之始得于韩也，当其沉没弃废之时。予固知其不足以追时好而取势利，于是就而学之。则予之所为者，</a:t>
            </a:r>
            <a:r>
              <a:rPr lang="zh-CN" altLang="en-US" sz="2800" u="sng"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岂所以急名誉而干势利之用哉？</a:t>
            </a: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亦志乎久而已矣。故予之仕，于进不为喜、退不为惧者，盖其志先定而所学者宜然也。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集本出于蜀，文字刻画颇精于今世俗本，而脱缪尤多。凡三十年间，闻人有善本者，必求而改正之。其最后卷帙不足，今不复补者，重增其故也。予家藏书万卷，独《昌集先生集》为旧物也，呜呼！韩氏之文、之道，万世所共尊，天下所共传而有也。予于此本，特以其旧物而尤惜之。</a:t>
            </a:r>
          </a:p>
          <a:p>
            <a:pPr marL="0" marR="0" lvl="0" indent="0" algn="l" defTabSz="914400" rtl="0" eaLnBrk="1" fontAlgn="base" latinLnBrk="0" hangingPunct="1">
              <a:lnSpc>
                <a:spcPts val="3800"/>
              </a:lnSpc>
              <a:spcBef>
                <a:spcPct val="0"/>
              </a:spcBef>
              <a:spcAft>
                <a:spcPct val="0"/>
              </a:spcAft>
              <a:buClrTx/>
              <a:buSzTx/>
              <a:buFontTx/>
              <a:buNone/>
              <a:defRPr/>
            </a:pPr>
            <a:endPar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7．下列各组句中加点词的意义和用法，相同的一项是（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因</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乞李氏以归        </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因</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取所藏韩氏之文复阅之</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B．</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然</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予犹少            其道当</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然</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也</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C．而尹师鲁</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之</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徒皆在    故予</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之</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仕</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D．</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以</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夸荣当世          特</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以</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其旧物而尤惜之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00355" y="1902460"/>
            <a:ext cx="11751945" cy="20402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答案</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A</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smtClean="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解析</a:t>
            </a:r>
            <a:r>
              <a:rPr lang="zh-CN" altLang="en-US" sz="2800" noProof="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本题考查学生理解并翻译文中的句子的能力。</a:t>
            </a: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得分点：</a:t>
            </a: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“岂”，难道；“所以”，用来……的方法；“干”，谋求，取得。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我年幼时家住汉东，汉东地处偏僻闭塞没有什么求学的人，我家里又贫穷没有藏书。（只是）州郡南边有一大户人家姓李，他的儿子叫李尧辅颇为喜好学习。我在儿童的时候，常常到他家游玩，看见他家墙壁中有一只破烂的竹筐里藏着一些旧书，我打开它来看，得到《昌黎先生文集》共六卷，它们的纸张已经脱落乱七八糟没有次序。于是向李氏求取这部书回家，（认真仔细地）阅读它们。发现该书见解深刻而且雄奇博大，但是，我因年纪还小，不能穷究它的意义，只是看见它浩然无边，很是可爱。</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当时，天下人都学习杨亿、刘筠的文章，号称“时文”。能写时文的人，可以得到功名，获取名声，被世上的人夸耀称赞。从来没有人称道韩文。我也正在努力于考取进士，重点钻研礼部所规定的诗赋。十七岁那年，在随州应试，被主考官除名。于是取所藏的韩愈文集再读，长叹说：“求学的人应该达到这个境界才停止！”因而责怪当时人不称道韩文，但是自己也没有空暇时间钻研，只是时时独自在心里打算：我正致力于进士考试，想获取禄位，赡养老母，如果得到了禄位，一定努力钻研韩愈的文章，来满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我平日的志愿。</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七年后，我中了进士，在洛阳做官，而且尹师鲁等人都在一起，于是共同写作古文，我便拿出所藏的《昌黎集》加以整理连贯，并寻找别人家所有的旧本进行校定。以后，天下求学的人也渐渐趋向于写古文，韩文便在世上流行了。到现在，共三十多年了，求学的人除了韩文外不学别的文章了，可说是兴旺极了。</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唉，一种学说在远处流行却在近处不流行，在过去被忽视却在现在受尊重，这种情况本来就有。这不仅因为世俗的爱好或厌恶偶然使它这样，也还有必然的道理。比如孔子和孟子便在当时匆忙奔走很不得志，但后来却成了千万代学习效法的榜样。韩愈的文章，埋没不见有两百年，却大大盛行于今天。这又不只是世人的爱好或厌恶所能决定的，而是时间越久它们越有光彩，不会磨灭，即使暂时被掩盖，最终也会光耀世世代代。这是因为他们所奉行的道使得他们这样。</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我开始对韩文爱好，是在它被埋没抛弃的时期。我本来就知道它不能够赶时髦并取得权势利益，却在这种时期接近和学习它，那么我的举动难道是为了急于取得名誉和权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1320165"/>
            <a:ext cx="11800840" cy="350266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势利益吗？不过是志在久远罢了。所以，我出来作官，对升官不感到高兴，对贬斥不感到畏惧，就是因为志向早已决定，所得的学问也使得我这样。</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文集的版本出于蜀地，刻画的文字和现在世俗的版本比起来相当精良，但是脱漏错误特别多。前后共三十多年时间，一听到有善本的人，就一定要求取来改正我收藏的文集，文集最后册数不够，现在不再补充，是因为应该慎重对待增添文集内容的缘故。我家藏书万卷，只有《昌黎先生文集》是旧物啊。唉，韩氏的文章，韩氏的学说，万世所共同尊敬，天下所共同传承并享有啊。我对于这套文集，尤其因为这是旧物而特别爱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rgbClr val="0C17F0"/>
                </a:solidFill>
                <a:effectLst/>
                <a:uLnTx/>
                <a:uFillTx/>
                <a:latin typeface="+mn-ea"/>
                <a:cs typeface="+mn-ea"/>
                <a:sym typeface="+mn-ea"/>
              </a:rPr>
              <a:t>来源</a:t>
            </a:r>
            <a:r>
              <a:rPr lang="en-US" altLang="zh-CN" sz="2800" b="1" noProof="0" smtClean="0">
                <a:ln>
                  <a:noFill/>
                </a:ln>
                <a:solidFill>
                  <a:srgbClr val="0C17F0"/>
                </a:solidFill>
                <a:effectLst/>
                <a:uLnTx/>
                <a:uFillTx/>
                <a:latin typeface="+mn-ea"/>
                <a:cs typeface="+mn-ea"/>
                <a:sym typeface="+mn-ea"/>
              </a:rPr>
              <a:t>2</a:t>
            </a:r>
            <a:r>
              <a:rPr lang="en-US" sz="2800" b="1" noProof="0" smtClean="0">
                <a:ln>
                  <a:noFill/>
                </a:ln>
                <a:solidFill>
                  <a:srgbClr val="0C17F0"/>
                </a:solidFill>
                <a:effectLst/>
                <a:uLnTx/>
                <a:uFillTx/>
                <a:latin typeface="+mn-ea"/>
                <a:cs typeface="+mn-ea"/>
                <a:sym typeface="+mn-ea"/>
              </a:rPr>
              <a:t> </a:t>
            </a:r>
            <a:r>
              <a:rPr lang="zh-CN" altLang="en-US" sz="2800" b="1" noProof="0" smtClean="0">
                <a:ln>
                  <a:noFill/>
                </a:ln>
                <a:solidFill>
                  <a:srgbClr val="0C17F0"/>
                </a:solidFill>
                <a:effectLst/>
                <a:uLnTx/>
                <a:uFillTx/>
                <a:latin typeface="+mn-ea"/>
                <a:cs typeface="+mn-ea"/>
                <a:sym typeface="+mn-ea"/>
              </a:rPr>
              <a:t>北京市</a:t>
            </a:r>
            <a:r>
              <a:rPr lang="zh-CN" altLang="en-US" sz="2800" b="1" noProof="0">
                <a:ln>
                  <a:noFill/>
                </a:ln>
                <a:solidFill>
                  <a:srgbClr val="0C17F0"/>
                </a:solidFill>
                <a:effectLst/>
                <a:uLnTx/>
                <a:uFillTx/>
                <a:latin typeface="+mn-ea"/>
                <a:cs typeface="+mn-ea"/>
                <a:sym typeface="+mn-ea"/>
              </a:rPr>
              <a:t>海淀区2022届高三第一学期期中考试语文试题</a:t>
            </a:r>
          </a:p>
          <a:p>
            <a:pPr marL="0" marR="0" lvl="0" indent="0" algn="ctr" defTabSz="914400" rtl="0" eaLnBrk="1" fontAlgn="base" latinLnBrk="0" hangingPunct="1">
              <a:lnSpc>
                <a:spcPts val="3800"/>
              </a:lnSpc>
              <a:spcBef>
                <a:spcPct val="0"/>
              </a:spcBef>
              <a:spcAft>
                <a:spcPct val="0"/>
              </a:spcAft>
              <a:buClrTx/>
              <a:buSzTx/>
              <a:buFontTx/>
              <a:buNone/>
              <a:defRPr/>
            </a:pPr>
            <a:r>
              <a:rPr lang="zh-CN" altLang="en-US" sz="2800" b="1" noProof="0" smtClean="0">
                <a:ln>
                  <a:noFill/>
                </a:ln>
                <a:solidFill>
                  <a:schemeClr val="tx1"/>
                </a:solidFill>
                <a:effectLst/>
                <a:uLnTx/>
                <a:uFillTx/>
                <a:latin typeface="方正粗黑宋简体" pitchFamily="2" charset="-122"/>
                <a:ea typeface="方正粗黑宋简体" pitchFamily="2" charset="-122"/>
                <a:cs typeface="宋体" panose="02010600030101010101" pitchFamily="2" charset="-122"/>
                <a:sym typeface="+mn-ea"/>
              </a:rPr>
              <a:t>李象贤</a:t>
            </a:r>
            <a:r>
              <a:rPr lang="zh-CN" altLang="en-US" sz="2800" b="1" noProof="0">
                <a:ln>
                  <a:noFill/>
                </a:ln>
                <a:solidFill>
                  <a:schemeClr val="tx1"/>
                </a:solidFill>
                <a:effectLst/>
                <a:uLnTx/>
                <a:uFillTx/>
                <a:latin typeface="方正粗黑宋简体" pitchFamily="2" charset="-122"/>
                <a:ea typeface="方正粗黑宋简体" pitchFamily="2" charset="-122"/>
                <a:cs typeface="宋体" panose="02010600030101010101" pitchFamily="2" charset="-122"/>
                <a:sym typeface="+mn-ea"/>
              </a:rPr>
              <a:t>传</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noProof="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noProof="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元</a:t>
            </a:r>
            <a:r>
              <a:rPr lang="en-US" altLang="zh-CN" sz="2800" noProof="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noProof="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虞</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李象贤，讳崇德，长沙醴陵人，世以儒名家，自其父兄以上，多称乡先生。大德中，象贤独以材学辟湖南宪府史。湖南宣慰使和尚者，故丞相楚公阿里海牙之子也，楚公取长沙有功，和尚自幼时总父兵镇长沙，及为帅，颇骄肆。郡有织官，极丝缕文采之良，充贡尚服，和尚辄私取之。廉访佥事李栋以职事将劾治之，和尚惧，使人告李栋于朝，曰“栋立卷强质醴陵民田，实不予直，明年，责民以质取田”。又遣间激怒朝贵故人以事闻。有诏中书省御史台遣人杂问之。使者至，和尚召田主若证佐吓之曰：“不如制使指意，祸且不测！”至庭，皆符告者言。栋分必死，无口可自解。象贤在证中，会迁广东宪史，不得其辞，狱弗具，立遗遽逮至，即具对，使者徒待一语成之，象贤乃直视田主曰：“吾实见汝得钱，且汝手自阅，天其可欺邪！”制使疑</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1810" y="836295"/>
            <a:ext cx="11167745"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且怒，稍陵辱象贤。象贤曰：“古人有言，名义至重，鬼神难欺，我终不以附会成李公死！”辞气明辨，使者虽盛气讯鞠，辨益明。众色变，言益错愕，使者乃得其情，栋不死。湖湘之间，人人言象贤，而风纪之司，益憎其人矣。象贤今积官至第六品，所至严而能恕，宽而有制，吏畏民爱，廉不自矜，好贤者固深敬，而忮忌者亦无间言。历官皆在州县，未尝有纤介吏责，又为难能焉。</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史官虞集曰：予在国史，执笔论大人君子，勋伐德业甚盛，而世有卓行奇迹，或以微远不见书，悲夫！栋予故人，身佐宪府，乃质所部民田，虽实与直，犹非是，予不能谓栋说也。呜呼！世之畏威显，诬成人之罪，冤死者何限？奸虐者不足论，彼巽懦不自立，卒自陷于罔人之列，观象贤之事，亦可以少自振乎？悲夫！</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楷体" panose="02010609060101010101" charset="-122"/>
                <a:sym typeface="+mn-ea"/>
              </a:rPr>
              <a:t>（有删改）</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748030"/>
            <a:ext cx="12192000" cy="5872377"/>
          </a:xfrm>
          <a:prstGeom prst="rect">
            <a:avLst/>
          </a:prstGeom>
          <a:noFill/>
          <a:ln w="9525">
            <a:noFill/>
          </a:ln>
        </p:spPr>
        <p:txBody>
          <a:bodyPr wrap="square">
            <a:spAutoFit/>
          </a:bodyPr>
          <a:lstStyle/>
          <a:p>
            <a:pPr indent="0"/>
            <a:r>
              <a:rPr lang="zh-CN" altLang="en-US" sz="2800" b="1" smtClean="0">
                <a:solidFill>
                  <a:srgbClr val="0C17F0"/>
                </a:solidFill>
                <a:latin typeface="Calibri"/>
                <a:ea typeface="宋体" panose="02010600030101010101" pitchFamily="2" charset="-122"/>
              </a:rPr>
              <a:t>例</a:t>
            </a:r>
            <a:r>
              <a:rPr lang="en-US" altLang="zh-CN" sz="2800" b="1" smtClean="0">
                <a:solidFill>
                  <a:srgbClr val="0C17F0"/>
                </a:solidFill>
                <a:latin typeface="Calibri"/>
                <a:ea typeface="宋体" panose="02010600030101010101" pitchFamily="2" charset="-122"/>
              </a:rPr>
              <a:t>1</a:t>
            </a:r>
            <a:r>
              <a:rPr lang="zh-CN" altLang="en-US" sz="2800" b="1" smtClean="0">
                <a:solidFill>
                  <a:srgbClr val="0C17F0"/>
                </a:solidFill>
                <a:latin typeface="Calibri"/>
                <a:ea typeface="宋体" panose="02010600030101010101" pitchFamily="2" charset="-122"/>
              </a:rPr>
              <a:t>：</a:t>
            </a:r>
            <a:r>
              <a:rPr sz="2800" b="1" smtClean="0">
                <a:solidFill>
                  <a:srgbClr val="0C17F0"/>
                </a:solidFill>
                <a:latin typeface="Calibri"/>
                <a:ea typeface="宋体" panose="02010600030101010101" pitchFamily="2" charset="-122"/>
              </a:rPr>
              <a:t>（2021</a:t>
            </a:r>
            <a:r>
              <a:rPr sz="2800" b="1">
                <a:solidFill>
                  <a:srgbClr val="0C17F0"/>
                </a:solidFill>
                <a:latin typeface="Calibri"/>
                <a:ea typeface="宋体" panose="02010600030101010101" pitchFamily="2" charset="-122"/>
              </a:rPr>
              <a:t>浙江卷）</a:t>
            </a:r>
            <a:endParaRPr sz="2800">
              <a:latin typeface="Calibri"/>
              <a:ea typeface="宋体" panose="02010600030101010101" pitchFamily="2" charset="-122"/>
            </a:endParaRPr>
          </a:p>
          <a:p>
            <a:pPr indent="0" algn="ctr">
              <a:lnSpc>
                <a:spcPct val="110000"/>
              </a:lnSpc>
            </a:pPr>
            <a:r>
              <a:rPr sz="2800" b="1" err="1">
                <a:latin typeface="方正粗黑宋简体" pitchFamily="2" charset="-122"/>
                <a:ea typeface="方正粗黑宋简体" pitchFamily="2" charset="-122"/>
              </a:rPr>
              <a:t>答谢景山①书</a:t>
            </a:r>
            <a:endParaRPr sz="2800" b="1">
              <a:latin typeface="方正粗黑宋简体" pitchFamily="2" charset="-122"/>
              <a:ea typeface="方正粗黑宋简体" pitchFamily="2" charset="-122"/>
            </a:endParaRPr>
          </a:p>
          <a:p>
            <a:pPr indent="0" algn="ctr">
              <a:lnSpc>
                <a:spcPct val="110000"/>
              </a:lnSpc>
            </a:pPr>
            <a:r>
              <a:rPr sz="2400">
                <a:latin typeface="Calibri"/>
                <a:ea typeface="宋体" panose="02010600030101010101" pitchFamily="2" charset="-122"/>
              </a:rPr>
              <a:t>[宋]蔡襄</a:t>
            </a:r>
            <a:endParaRPr sz="2400">
              <a:latin typeface="Calibri"/>
              <a:ea typeface="宋体" panose="02010600030101010101" pitchFamily="2" charset="-122"/>
            </a:endParaRPr>
          </a:p>
          <a:p>
            <a:pPr indent="0">
              <a:lnSpc>
                <a:spcPct val="110000"/>
              </a:lnSpc>
            </a:pPr>
            <a:r>
              <a:rPr sz="2400">
                <a:latin typeface="楷体" panose="02010609060101010101" charset="-122"/>
                <a:ea typeface="楷体" panose="02010609060101010101" charset="-122"/>
                <a:cs typeface="楷体" panose="02010609060101010101" charset="-122"/>
              </a:rPr>
              <a:t>    襄顿首景山足下：夏中辱示新文数十篇，其间景山所称道而仆所不愿为者，因事往问，幸而时中，欲景山思而从之，不敢陈于文辞也。近蒙示书，盈千百言，引喻称类，若固守而不移者。某欲终不言，然使景山固而不移，特唱于人，亦某过之大者也。</a:t>
            </a:r>
          </a:p>
          <a:p>
            <a:pPr indent="0">
              <a:lnSpc>
                <a:spcPct val="110000"/>
              </a:lnSpc>
            </a:pPr>
            <a:r>
              <a:rPr sz="2400">
                <a:latin typeface="楷体" panose="02010609060101010101" charset="-122"/>
                <a:ea typeface="楷体" panose="02010609060101010101" charset="-122"/>
                <a:cs typeface="楷体" panose="02010609060101010101" charset="-122"/>
              </a:rPr>
              <a:t>    某尝病景山好称学韩杜笔，语于人，今而曰：“既师其意，又师其辞，何患？且嗜退之文辞，欲诱人同所乐也。”某谓由道而学文，道至焉，文亦至焉；由文而之道，困于道者多矣，是故道为文之本，文为道之用。与其诱人于文，孰若诱人于道之先也？景山前书主文辞而言，故有是云，襄岂敢鄙文词哉？顾事有先后耳。襄之为文，无能过人，其句读高下，时亦类乎古人，无足怪也。</a:t>
            </a:r>
          </a:p>
          <a:p>
            <a:pPr indent="0">
              <a:lnSpc>
                <a:spcPct val="110000"/>
              </a:lnSpc>
            </a:pPr>
            <a:r>
              <a:rPr sz="2400">
                <a:latin typeface="楷体" panose="02010609060101010101" charset="-122"/>
                <a:ea typeface="楷体" panose="02010609060101010101" charset="-122"/>
                <a:cs typeface="楷体" panose="02010609060101010101" charset="-122"/>
              </a:rPr>
              <a:t>    又病景山嗟世人之不知己，务以文词求于有位，今而曰：“吾以文求正于有位，于道为无枉。古之人重其自进，我仕且困坠，求知于人无愧。”又云：“在数顷田，必归耕海上。”景山何乐于自进，而勇于自退乎？是未离乎躁也。妄者易进而难退，</a:t>
            </a:r>
            <a:endParaRPr sz="2400">
              <a:latin typeface="Calibri"/>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19710" y="1158875"/>
            <a:ext cx="11751945" cy="398970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7．下列各组语句中，加点词的意义和用法都相同的一组是（3分）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A．廉访佥事李栋</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以</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职事将劾治之  责民</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以</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质取田</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B．不如制使指意，祸</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且</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不测      吾实见汝得钱，</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且</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汝手自阅</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C．天</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其</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可欺邪                  益憎</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其</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人矣</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D．使者</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乃</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得其情                栋予故人，身佐宪府，</a:t>
            </a:r>
            <a:r>
              <a:rPr lang="zh-CN" altLang="en-US" sz="2800"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乃</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质所部民田</a:t>
            </a:r>
            <a:endPar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endParaRPr lang="en-US" altLang="zh-CN"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答案</a:t>
            </a:r>
            <a:r>
              <a:rPr lang="zh-CN" altLang="en-US" sz="28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A</a:t>
            </a:r>
            <a:endParaRPr lang="en-US" altLang="zh-CN"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endParaRPr lang="en-US" altLang="zh-CN"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edge">
                                      <p:cBhvr>
                                        <p:cTn id="12" dur="2000"/>
                                        <p:tgtEl>
                                          <p:spTgt spid="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edge">
                                      <p:cBhvr>
                                        <p:cTn id="17" dur="2000"/>
                                        <p:tgtEl>
                                          <p:spTgt spid="2">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edge">
                                      <p:cBhvr>
                                        <p:cTn id="22" dur="2000"/>
                                        <p:tgtEl>
                                          <p:spTgt spid="2">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wedge">
                                      <p:cBhvr>
                                        <p:cTn id="27" dur="2000"/>
                                        <p:tgtEl>
                                          <p:spTgt spid="2">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nodeType="click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animEffect transition="in" filter="wedge">
                                      <p:cBhvr>
                                        <p:cTn id="32" dur="2000"/>
                                        <p:tgtEl>
                                          <p:spTgt spid="2">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wedge">
                                      <p:cBhvr>
                                        <p:cTn id="37"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430599"/>
            <a:ext cx="12192000" cy="6427401"/>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李象贤，字崇德，长沙醴陵人，世代凭儒者之家出名，从他的父兄以上各辈，大多被称为“乡先生”。大德年间，唯独李象贤凭才华和学识被征召为湖南宪府史。湖南宣慰使和尚，是原来的丞相楚公阿里海牙的儿子，楚公攻取长沙有功，和尚年幼便率领父亲的军队镇守长沙，等到做了统帅，非常骄横放肆。郡里有负责纺织的官员，穷尽上等的华美丝帛，将其充作朝廷的贡品，和尚总是私自占取这些丝织品。廉访佥事李栋凭职责将要弹劾处置他，和尚害怕了，就派人到朝廷状告李栋，说“李栋立下田契强行抵押醴陵百姓的田地，实际上没有给钱，第二年，要求百姓凭契约取回田地”。又暗中派人把这件事告诉朝中的权贵故友，以此来激怒他们。于是朝廷下诏书责令中书省御史台派人会审此事。使者到了，和尚叫来田地主人若姓证人恐吓他说：“不按照制使的意图（说话），将有不测之祸！”（田地主人）到了法庭，（其证言）都符合告发者的话。李栋料想自己必死无疑，有口难辩。李象贤在证人之列，正逢他调任广东宪史，得不到他的证词，案件就不能结案。（使者）立刻派人迅速把他抓来，到庭对质，使者只等他</a:t>
            </a:r>
            <a:endParaRPr sz="2400">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0500" y="405199"/>
            <a:ext cx="11798300" cy="6427401"/>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一句证言就可以结案了，李象贤却直视田地主人说：“我确实看到你得到钱了，而且你亲手数的钱，老天怎么可以欺骗呢！”制使怀疑而且很气愤，重加凌辱象贤。象贤说：“古人有种说法，名节、道义最重要，鬼神很难被欺骗，我终究不会违心说假话置李公于死地！”语气坚决，无可辩驳，使者虽然充满怒气审讯，（象贤的证言却令）分辩出的真相越加清楚。众人（被象贤的证言吓得）脸色都变了，（田地主人）说话也更加惊慌，使者这才了解实情，李栋也没有被处死。湖湘之间，人人都谈论象贤，而主管作风、纪律的官员，更加憎恶（和尚）那样的人了。象贤现在逐步升官到第六品，到任之处管理严格而又能宽恕，宽容而又有节制，官吏敬畏、百姓爱戴，廉洁而不自夸，喜欢贤才（象贤）的人一定很敬重他，而嫉贤妒能的人也说不出什么指摘他的话。（象贤）历任州县长官，不曾受任何问责批评，这更是难能可贵的啊。</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史官虞集说：我修国史，执笔谈论大人君子，他们的功绩、道德和事业都非常显赫，而世上有的人行为卓越、事迹超凡，（却）因为地位卑微，所处偏远不被记载，可悲啊！李栋是我的朋友，在宪府为官，竟抵押所辖民田，虽然确实给了钱，还是不对，</a:t>
            </a:r>
            <a:r>
              <a:rPr sz="2400" err="1" smtClean="0">
                <a:latin typeface="楷体" panose="02010609060101010101" charset="-122"/>
                <a:ea typeface="楷体" panose="02010609060101010101" charset="-122"/>
                <a:sym typeface="+mn-ea"/>
              </a:rPr>
              <a:t>我</a:t>
            </a:r>
            <a:endParaRPr sz="2400">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1177290"/>
            <a:ext cx="11800840"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smtClean="0">
                <a:latin typeface="楷体" panose="02010609060101010101" charset="-122"/>
                <a:ea typeface="楷体" panose="02010609060101010101" charset="-122"/>
                <a:sym typeface="+mn-ea"/>
              </a:rPr>
              <a:t>不能</a:t>
            </a:r>
            <a:r>
              <a:rPr sz="2400" err="1" smtClean="0">
                <a:latin typeface="楷体" panose="02010609060101010101" charset="-122"/>
                <a:ea typeface="楷体" panose="02010609060101010101" charset="-122"/>
                <a:sym typeface="+mn-ea"/>
              </a:rPr>
              <a:t>为他立传</a:t>
            </a:r>
            <a:r>
              <a:rPr sz="2400" err="1">
                <a:latin typeface="楷体" panose="02010609060101010101" charset="-122"/>
                <a:ea typeface="楷体" panose="02010609060101010101" charset="-122"/>
                <a:sym typeface="+mn-ea"/>
              </a:rPr>
              <a:t>。唉！世人惧怕威严、地位显赫的人，（就）捏造事实定人有罪，因此含冤而死的人会有多少啊？奸虐的人不值得谈论，那些懦弱的人不能自持自守，最终自陷于不正直的人之列，（这些人）看了象贤的事迹，也可因之稍稍自我提振吧？</a:t>
            </a:r>
            <a:r>
              <a:rPr lang="zh-CN" sz="2400">
                <a:latin typeface="楷体" panose="02010609060101010101" charset="-122"/>
                <a:ea typeface="楷体" panose="02010609060101010101" charset="-122"/>
                <a:sym typeface="+mn-ea"/>
              </a:rPr>
              <a:t>悲痛啊！</a:t>
            </a:r>
          </a:p>
        </p:txBody>
      </p:sp>
      <p:pic>
        <p:nvPicPr>
          <p:cNvPr id="3" name="New picture"/>
          <p:cNvPicPr/>
          <p:nvPr/>
        </p:nvPicPr>
        <p:blipFill>
          <a:blip r:embed="rId2"/>
          <a:stretch>
            <a:fillRect/>
          </a:stretch>
        </p:blipFill>
        <p:spPr>
          <a:xfrm>
            <a:off x="12547600" y="11950700"/>
            <a:ext cx="3556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384084"/>
            <a:ext cx="12192000" cy="6481774"/>
          </a:xfrm>
          <a:prstGeom prst="rect">
            <a:avLst/>
          </a:prstGeom>
          <a:noFill/>
          <a:ln w="9525">
            <a:noFill/>
          </a:ln>
        </p:spPr>
        <p:txBody>
          <a:bodyPr wrap="square">
            <a:spAutoFit/>
          </a:bodyPr>
          <a:lstStyle/>
          <a:p>
            <a:pPr indent="0"/>
            <a:r>
              <a:rPr sz="2400">
                <a:latin typeface="楷体" panose="02010609060101010101" charset="-122"/>
                <a:ea typeface="楷体" panose="02010609060101010101" charset="-122"/>
                <a:cs typeface="楷体" panose="02010609060101010101" charset="-122"/>
              </a:rPr>
              <a:t>狷者难进而易退，妄与狷，君子皆不由也。君子之于进退，唯其道而已矣。景山又多取前世重人自进为比，苛有异于襄之说，虽前世重人，襄不从矣，其称仲尼、佛肸②召而欲往，孟子不遇于鲁侯，斯二者何求哉？委乎天而待用者也。</a:t>
            </a:r>
          </a:p>
          <a:p>
            <a:pPr indent="0">
              <a:lnSpc>
                <a:spcPct val="110000"/>
              </a:lnSpc>
            </a:pPr>
            <a:r>
              <a:rPr sz="2400">
                <a:latin typeface="楷体" panose="02010609060101010101" charset="-122"/>
                <a:ea typeface="楷体" panose="02010609060101010101" charset="-122"/>
                <a:cs typeface="楷体" panose="02010609060101010101" charset="-122"/>
              </a:rPr>
              <a:t>    又病景山恤仕宦之颠踬，今而曰：“非恤美仕之未得，愤意外之横辱。”斯亦景山未之思与？夫圣人之言，吾畏之；贤者之规，吾愧之。有人加言于我，吾置其喜怒而辨其枉直。使其言蹈乎圣人贤者之说，吾畏而且愧焉；其言异于是，吾将悯之，岂暇受而为辱乎？小人之辱，君子不辱也。景山取之哉，取之哉，抑愤之心日益损矣！景山又云：若使襄年四十而卑辱，未必能如己之恬然不苟也。襄又复而读之，益悲，岂行己之谬与？如景山且不能见信，尚何望于众人？虽然，襄无求信于人，自信甚明。身之穷泰，不得而知之，为学远近，力穷则已，其所自信者，不却行而利动也。今日视前日，犹能乐其所是，而恨其所不至；使年益加而虑益广，岂肯舍所乐而从所恨哉！</a:t>
            </a:r>
          </a:p>
          <a:p>
            <a:pPr indent="0">
              <a:lnSpc>
                <a:spcPct val="110000"/>
              </a:lnSpc>
            </a:pPr>
            <a:r>
              <a:rPr sz="2400">
                <a:latin typeface="楷体" panose="02010609060101010101" charset="-122"/>
                <a:ea typeface="楷体" panose="02010609060101010101" charset="-122"/>
                <a:cs typeface="楷体" panose="02010609060101010101" charset="-122"/>
              </a:rPr>
              <a:t>与景山别久，思一相见，以道所怀，今虽谆谆其词非求胜于景山盖陈己之所守抑未知景山以为非是也诚以为非是幸亦语焉襄不敢惮烦于屡告也。不宣。襄顿首上。</a:t>
            </a:r>
            <a:endParaRPr sz="2400">
              <a:latin typeface="Calibri"/>
              <a:ea typeface="宋体" panose="02010600030101010101" pitchFamily="2" charset="-122"/>
            </a:endParaRPr>
          </a:p>
          <a:p>
            <a:pPr indent="0" algn="r">
              <a:lnSpc>
                <a:spcPct val="110000"/>
              </a:lnSpc>
            </a:pPr>
            <a:r>
              <a:rPr sz="2400">
                <a:latin typeface="Calibri"/>
                <a:ea typeface="宋体" panose="02010600030101010101" pitchFamily="2" charset="-122"/>
              </a:rPr>
              <a:t>（选自《全宋文》）</a:t>
            </a:r>
          </a:p>
          <a:p>
            <a:pPr indent="0">
              <a:lnSpc>
                <a:spcPct val="110000"/>
              </a:lnSpc>
            </a:pPr>
            <a:r>
              <a:rPr sz="2400">
                <a:latin typeface="Calibri"/>
                <a:ea typeface="宋体" panose="02010600030101010101" pitchFamily="2" charset="-122"/>
              </a:rPr>
              <a:t>【注】①谢景山：谢伯初，字景山，晋江（今福建泉州）人，天圣二年（1024）进士，官许州法曹，有《谢景山诗集》。②佛肸（xǐ）：人名，与孔子同时。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20040" y="798195"/>
            <a:ext cx="11675110" cy="5262245"/>
          </a:xfrm>
          <a:prstGeom prst="rect">
            <a:avLst/>
          </a:prstGeom>
          <a:noFill/>
          <a:ln w="9525">
            <a:noFill/>
          </a:ln>
        </p:spPr>
        <p:txBody>
          <a:bodyPr wrap="square">
            <a:spAutoFit/>
          </a:bodyPr>
          <a:lstStyle/>
          <a:p>
            <a:pPr indent="0"/>
            <a:r>
              <a:rPr sz="2800" b="1">
                <a:latin typeface="+mj-ea"/>
                <a:ea typeface="+mj-ea"/>
                <a:cs typeface="+mj-ea"/>
              </a:rPr>
              <a:t>15. 下列各组句子中，加点词的意义和用法相同的一组是</a:t>
            </a:r>
            <a:r>
              <a:rPr sz="2800" b="1" smtClean="0">
                <a:latin typeface="+mj-ea"/>
                <a:ea typeface="+mj-ea"/>
                <a:cs typeface="+mj-ea"/>
              </a:rPr>
              <a:t>（</a:t>
            </a:r>
            <a:r>
              <a:rPr lang="en-US" sz="2800" b="1" smtClean="0">
                <a:latin typeface="+mj-ea"/>
                <a:ea typeface="+mj-ea"/>
                <a:cs typeface="+mj-ea"/>
              </a:rPr>
              <a:t>    </a:t>
            </a:r>
            <a:r>
              <a:rPr sz="2800" b="1" smtClean="0">
                <a:latin typeface="+mj-ea"/>
                <a:ea typeface="+mj-ea"/>
                <a:cs typeface="+mj-ea"/>
              </a:rPr>
              <a:t>）</a:t>
            </a:r>
            <a:endParaRPr sz="2800" b="1">
              <a:latin typeface="+mj-ea"/>
              <a:ea typeface="+mj-ea"/>
              <a:cs typeface="+mj-ea"/>
            </a:endParaRPr>
          </a:p>
          <a:p>
            <a:pPr indent="0"/>
            <a:r>
              <a:rPr sz="2800">
                <a:latin typeface="+mj-ea"/>
                <a:ea typeface="+mj-ea"/>
                <a:cs typeface="+mj-ea"/>
              </a:rPr>
              <a:t>    A.困</a:t>
            </a:r>
            <a:r>
              <a:rPr sz="2800" err="1">
                <a:solidFill>
                  <a:srgbClr val="0C17F0"/>
                </a:solidFill>
                <a:latin typeface="+mj-ea"/>
                <a:ea typeface="+mj-ea"/>
                <a:cs typeface="+mj-ea"/>
              </a:rPr>
              <a:t>于</a:t>
            </a:r>
            <a:r>
              <a:rPr sz="2800" err="1">
                <a:latin typeface="+mj-ea"/>
                <a:ea typeface="+mj-ea"/>
                <a:cs typeface="+mj-ea"/>
              </a:rPr>
              <a:t>道者多矣            移其栗</a:t>
            </a:r>
            <a:r>
              <a:rPr sz="2800" err="1">
                <a:solidFill>
                  <a:srgbClr val="0C17F0"/>
                </a:solidFill>
                <a:latin typeface="+mj-ea"/>
                <a:ea typeface="+mj-ea"/>
                <a:cs typeface="+mj-ea"/>
              </a:rPr>
              <a:t>于</a:t>
            </a:r>
            <a:r>
              <a:rPr sz="2800" err="1">
                <a:latin typeface="+mj-ea"/>
                <a:ea typeface="+mj-ea"/>
                <a:cs typeface="+mj-ea"/>
              </a:rPr>
              <a:t>河内</a:t>
            </a:r>
            <a:endParaRPr sz="2800">
              <a:latin typeface="+mj-ea"/>
              <a:ea typeface="+mj-ea"/>
              <a:cs typeface="+mj-ea"/>
            </a:endParaRPr>
          </a:p>
          <a:p>
            <a:pPr indent="0"/>
            <a:r>
              <a:rPr sz="2800">
                <a:latin typeface="+mj-ea"/>
                <a:ea typeface="+mj-ea"/>
                <a:cs typeface="+mj-ea"/>
              </a:rPr>
              <a:t>    B.委乎天</a:t>
            </a:r>
            <a:r>
              <a:rPr sz="2800" err="1">
                <a:solidFill>
                  <a:srgbClr val="0C17F0"/>
                </a:solidFill>
                <a:latin typeface="+mj-ea"/>
                <a:ea typeface="+mj-ea"/>
                <a:cs typeface="+mj-ea"/>
              </a:rPr>
              <a:t>而</a:t>
            </a:r>
            <a:r>
              <a:rPr sz="2800" err="1">
                <a:latin typeface="+mj-ea"/>
                <a:ea typeface="+mj-ea"/>
                <a:cs typeface="+mj-ea"/>
              </a:rPr>
              <a:t>特用者也        惜其用武</a:t>
            </a:r>
            <a:r>
              <a:rPr sz="2800" err="1">
                <a:solidFill>
                  <a:srgbClr val="0C17F0"/>
                </a:solidFill>
                <a:latin typeface="+mj-ea"/>
                <a:ea typeface="+mj-ea"/>
                <a:cs typeface="+mj-ea"/>
              </a:rPr>
              <a:t>而</a:t>
            </a:r>
            <a:r>
              <a:rPr sz="2800" err="1">
                <a:latin typeface="+mj-ea"/>
                <a:ea typeface="+mj-ea"/>
                <a:cs typeface="+mj-ea"/>
              </a:rPr>
              <a:t>不终也</a:t>
            </a:r>
            <a:endParaRPr sz="2800">
              <a:latin typeface="+mj-ea"/>
              <a:ea typeface="+mj-ea"/>
              <a:cs typeface="+mj-ea"/>
            </a:endParaRPr>
          </a:p>
          <a:p>
            <a:pPr indent="0"/>
            <a:r>
              <a:rPr sz="2800">
                <a:latin typeface="+mj-ea"/>
                <a:ea typeface="+mj-ea"/>
                <a:cs typeface="+mj-ea"/>
              </a:rPr>
              <a:t>    C.</a:t>
            </a:r>
            <a:r>
              <a:rPr sz="2800" err="1">
                <a:solidFill>
                  <a:srgbClr val="0C17F0"/>
                </a:solidFill>
                <a:latin typeface="+mj-ea"/>
                <a:ea typeface="+mj-ea"/>
                <a:cs typeface="+mj-ea"/>
              </a:rPr>
              <a:t>若</a:t>
            </a:r>
            <a:r>
              <a:rPr sz="2800" err="1">
                <a:latin typeface="+mj-ea"/>
                <a:ea typeface="+mj-ea"/>
                <a:cs typeface="+mj-ea"/>
              </a:rPr>
              <a:t>使襄年四十而卑辱      其翼</a:t>
            </a:r>
            <a:r>
              <a:rPr sz="2800" err="1">
                <a:solidFill>
                  <a:srgbClr val="0C17F0"/>
                </a:solidFill>
                <a:latin typeface="+mj-ea"/>
                <a:ea typeface="+mj-ea"/>
                <a:cs typeface="+mj-ea"/>
              </a:rPr>
              <a:t>若</a:t>
            </a:r>
            <a:r>
              <a:rPr sz="2800" err="1">
                <a:latin typeface="+mj-ea"/>
                <a:ea typeface="+mj-ea"/>
                <a:cs typeface="+mj-ea"/>
              </a:rPr>
              <a:t>垂天之云</a:t>
            </a:r>
            <a:endParaRPr sz="2800">
              <a:latin typeface="+mj-ea"/>
              <a:ea typeface="+mj-ea"/>
              <a:cs typeface="+mj-ea"/>
            </a:endParaRPr>
          </a:p>
          <a:p>
            <a:pPr indent="0"/>
            <a:r>
              <a:rPr sz="2800">
                <a:latin typeface="+mj-ea"/>
                <a:ea typeface="+mj-ea"/>
                <a:cs typeface="+mj-ea"/>
              </a:rPr>
              <a:t>    D.</a:t>
            </a:r>
            <a:r>
              <a:rPr sz="2800" err="1">
                <a:solidFill>
                  <a:srgbClr val="0C17F0"/>
                </a:solidFill>
                <a:latin typeface="+mj-ea"/>
                <a:ea typeface="+mj-ea"/>
                <a:cs typeface="+mj-ea"/>
              </a:rPr>
              <a:t>以</a:t>
            </a:r>
            <a:r>
              <a:rPr sz="2800" err="1">
                <a:latin typeface="+mj-ea"/>
                <a:ea typeface="+mj-ea"/>
                <a:cs typeface="+mj-ea"/>
              </a:rPr>
              <a:t>道所怀                作《师说》</a:t>
            </a:r>
            <a:r>
              <a:rPr sz="2800" err="1">
                <a:solidFill>
                  <a:srgbClr val="0C17F0"/>
                </a:solidFill>
                <a:latin typeface="+mj-ea"/>
                <a:ea typeface="+mj-ea"/>
                <a:cs typeface="+mj-ea"/>
              </a:rPr>
              <a:t>以</a:t>
            </a:r>
            <a:r>
              <a:rPr sz="2800" err="1">
                <a:latin typeface="+mj-ea"/>
                <a:ea typeface="+mj-ea"/>
                <a:cs typeface="+mj-ea"/>
              </a:rPr>
              <a:t>贻之</a:t>
            </a:r>
            <a:endParaRPr sz="2800">
              <a:latin typeface="+mj-ea"/>
              <a:ea typeface="+mj-ea"/>
              <a:cs typeface="+mj-ea"/>
            </a:endParaRPr>
          </a:p>
          <a:p>
            <a:pPr indent="0"/>
            <a:endParaRPr sz="2800" b="1">
              <a:latin typeface="+mj-ea"/>
              <a:ea typeface="+mj-ea"/>
              <a:cs typeface="+mj-ea"/>
            </a:endParaRPr>
          </a:p>
          <a:p>
            <a:pPr indent="0"/>
            <a:r>
              <a:rPr lang="zh-CN" sz="2800">
                <a:latin typeface="+mj-ea"/>
                <a:ea typeface="+mj-ea"/>
                <a:cs typeface="+mj-ea"/>
              </a:rPr>
              <a:t>【</a:t>
            </a:r>
            <a:r>
              <a:rPr lang="zh-CN" sz="2800">
                <a:solidFill>
                  <a:srgbClr val="FF0000"/>
                </a:solidFill>
                <a:latin typeface="+mj-ea"/>
                <a:ea typeface="+mj-ea"/>
                <a:cs typeface="+mj-ea"/>
              </a:rPr>
              <a:t>答案</a:t>
            </a:r>
            <a:r>
              <a:rPr lang="zh-CN" sz="2800">
                <a:latin typeface="+mj-ea"/>
                <a:ea typeface="+mj-ea"/>
                <a:cs typeface="+mj-ea"/>
              </a:rPr>
              <a:t>】</a:t>
            </a:r>
            <a:r>
              <a:rPr lang="en-US" altLang="zh-CN" sz="2800">
                <a:latin typeface="+mj-ea"/>
                <a:ea typeface="+mj-ea"/>
                <a:cs typeface="+mj-ea"/>
              </a:rPr>
              <a:t>D</a:t>
            </a:r>
            <a:endParaRPr lang="zh-CN" sz="2800">
              <a:latin typeface="+mj-ea"/>
              <a:ea typeface="+mj-ea"/>
              <a:cs typeface="+mj-ea"/>
            </a:endParaRPr>
          </a:p>
          <a:p>
            <a:pPr indent="0"/>
            <a:r>
              <a:rPr lang="zh-CN" sz="2800">
                <a:latin typeface="+mj-ea"/>
                <a:ea typeface="+mj-ea"/>
                <a:cs typeface="+mj-ea"/>
              </a:rPr>
              <a:t>【</a:t>
            </a:r>
            <a:r>
              <a:rPr lang="zh-CN" sz="2800">
                <a:solidFill>
                  <a:srgbClr val="FF0000"/>
                </a:solidFill>
                <a:latin typeface="+mj-ea"/>
                <a:ea typeface="+mj-ea"/>
                <a:cs typeface="+mj-ea"/>
              </a:rPr>
              <a:t>解析</a:t>
            </a:r>
            <a:r>
              <a:rPr lang="zh-CN" sz="2800">
                <a:latin typeface="+mj-ea"/>
                <a:ea typeface="+mj-ea"/>
                <a:cs typeface="+mj-ea"/>
              </a:rPr>
              <a:t>】本题考查学生理解辨析文言虚词含义及用法的能力。</a:t>
            </a:r>
          </a:p>
          <a:p>
            <a:pPr indent="0"/>
            <a:r>
              <a:rPr lang="zh-CN" sz="2800">
                <a:latin typeface="+mj-ea"/>
                <a:ea typeface="+mj-ea"/>
                <a:cs typeface="+mj-ea"/>
              </a:rPr>
              <a:t>A.介词，被；介词，到。</a:t>
            </a:r>
          </a:p>
          <a:p>
            <a:pPr indent="0"/>
            <a:r>
              <a:rPr lang="zh-CN" sz="2800">
                <a:latin typeface="+mj-ea"/>
                <a:ea typeface="+mj-ea"/>
                <a:cs typeface="+mj-ea"/>
              </a:rPr>
              <a:t>B.连词，表并列；连词，表转折</a:t>
            </a:r>
          </a:p>
          <a:p>
            <a:pPr indent="0"/>
            <a:r>
              <a:rPr lang="zh-CN" sz="2800">
                <a:latin typeface="+mj-ea"/>
                <a:ea typeface="+mj-ea"/>
                <a:cs typeface="+mj-ea"/>
              </a:rPr>
              <a:t>C.副词，表假设，如果；动词，像。</a:t>
            </a:r>
          </a:p>
          <a:p>
            <a:pPr indent="0"/>
            <a:r>
              <a:rPr lang="zh-CN" sz="2800">
                <a:latin typeface="+mj-ea"/>
                <a:ea typeface="+mj-ea"/>
                <a:cs typeface="+mj-ea"/>
              </a:rPr>
              <a:t>D.两个“以”都是连词，表目的，来。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edge">
                                      <p:cBhvr>
                                        <p:cTn id="7" dur="2000"/>
                                        <p:tgtEl>
                                          <p:spTgt spid="3">
                                            <p:txEl>
                                              <p:pRg st="6" end="6"/>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wedge">
                                      <p:cBhvr>
                                        <p:cTn id="10" dur="2000"/>
                                        <p:tgtEl>
                                          <p:spTgt spid="3">
                                            <p:txEl>
                                              <p:pRg st="7" end="7"/>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wedge">
                                      <p:cBhvr>
                                        <p:cTn id="13" dur="2000"/>
                                        <p:tgtEl>
                                          <p:spTgt spid="3">
                                            <p:txEl>
                                              <p:pRg st="8" end="8"/>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3">
                                            <p:txEl>
                                              <p:pRg st="9" end="9"/>
                                            </p:txEl>
                                          </p:spTgt>
                                        </p:tgtEl>
                                        <p:attrNameLst>
                                          <p:attrName>style.visibility</p:attrName>
                                        </p:attrNameLst>
                                      </p:cBhvr>
                                      <p:to>
                                        <p:strVal val="visible"/>
                                      </p:to>
                                    </p:set>
                                    <p:animEffect transition="in" filter="wedge">
                                      <p:cBhvr>
                                        <p:cTn id="16" dur="2000"/>
                                        <p:tgtEl>
                                          <p:spTgt spid="3">
                                            <p:txEl>
                                              <p:pRg st="9" end="9"/>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animEffect transition="in" filter="wedge">
                                      <p:cBhvr>
                                        <p:cTn id="19" dur="2000"/>
                                        <p:tgtEl>
                                          <p:spTgt spid="3">
                                            <p:txEl>
                                              <p:pRg st="10" end="10"/>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3">
                                            <p:txEl>
                                              <p:pRg st="11" end="11"/>
                                            </p:txEl>
                                          </p:spTgt>
                                        </p:tgtEl>
                                        <p:attrNameLst>
                                          <p:attrName>style.visibility</p:attrName>
                                        </p:attrNameLst>
                                      </p:cBhvr>
                                      <p:to>
                                        <p:strVal val="visible"/>
                                      </p:to>
                                    </p:set>
                                    <p:animEffect transition="in" filter="wedge">
                                      <p:cBhvr>
                                        <p:cTn id="22"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8445" y="1350010"/>
            <a:ext cx="11675110" cy="3709035"/>
          </a:xfrm>
          <a:prstGeom prst="rect">
            <a:avLst/>
          </a:prstGeom>
          <a:noFill/>
          <a:ln w="9525">
            <a:noFill/>
          </a:ln>
        </p:spPr>
        <p:txBody>
          <a:bodyPr wrap="square">
            <a:spAutoFit/>
          </a:bodyPr>
          <a:lstStyle/>
          <a:p>
            <a:pPr indent="0">
              <a:lnSpc>
                <a:spcPct val="120000"/>
              </a:lnSpc>
            </a:pPr>
            <a:r>
              <a:rPr sz="2800" b="1">
                <a:latin typeface="+mj-ea"/>
                <a:ea typeface="+mj-ea"/>
                <a:cs typeface="+mj-ea"/>
              </a:rPr>
              <a:t>18.把文中画线的句子译成现代汉语话。</a:t>
            </a:r>
            <a:endParaRPr sz="2800">
              <a:latin typeface="+mj-ea"/>
              <a:ea typeface="+mj-ea"/>
              <a:cs typeface="+mj-ea"/>
            </a:endParaRPr>
          </a:p>
          <a:p>
            <a:pPr indent="0">
              <a:lnSpc>
                <a:spcPct val="120000"/>
              </a:lnSpc>
            </a:pPr>
            <a:r>
              <a:rPr sz="2800">
                <a:latin typeface="+mj-ea"/>
                <a:ea typeface="+mj-ea"/>
                <a:cs typeface="+mj-ea"/>
              </a:rPr>
              <a:t>（1）既师</a:t>
            </a:r>
            <a:r>
              <a:rPr sz="2800">
                <a:solidFill>
                  <a:srgbClr val="0C17F0"/>
                </a:solidFill>
                <a:latin typeface="+mj-ea"/>
                <a:ea typeface="+mj-ea"/>
                <a:cs typeface="+mj-ea"/>
              </a:rPr>
              <a:t>其</a:t>
            </a:r>
            <a:r>
              <a:rPr sz="2800">
                <a:latin typeface="+mj-ea"/>
                <a:ea typeface="+mj-ea"/>
                <a:cs typeface="+mj-ea"/>
              </a:rPr>
              <a:t>意，又师</a:t>
            </a:r>
            <a:r>
              <a:rPr sz="2800">
                <a:solidFill>
                  <a:srgbClr val="0C17F0"/>
                </a:solidFill>
                <a:latin typeface="+mj-ea"/>
                <a:ea typeface="+mj-ea"/>
                <a:cs typeface="+mj-ea"/>
              </a:rPr>
              <a:t>其</a:t>
            </a:r>
            <a:r>
              <a:rPr sz="2800">
                <a:latin typeface="+mj-ea"/>
                <a:ea typeface="+mj-ea"/>
                <a:cs typeface="+mj-ea"/>
              </a:rPr>
              <a:t>辞，</a:t>
            </a:r>
            <a:r>
              <a:rPr sz="2800">
                <a:solidFill>
                  <a:srgbClr val="0C17F0"/>
                </a:solidFill>
                <a:latin typeface="+mj-ea"/>
                <a:ea typeface="+mj-ea"/>
                <a:cs typeface="+mj-ea"/>
              </a:rPr>
              <a:t>何</a:t>
            </a:r>
            <a:r>
              <a:rPr sz="2800">
                <a:latin typeface="+mj-ea"/>
                <a:ea typeface="+mj-ea"/>
                <a:cs typeface="+mj-ea"/>
              </a:rPr>
              <a:t>患？</a:t>
            </a:r>
            <a:r>
              <a:rPr sz="2800">
                <a:solidFill>
                  <a:srgbClr val="0C17F0"/>
                </a:solidFill>
                <a:latin typeface="+mj-ea"/>
                <a:ea typeface="+mj-ea"/>
                <a:cs typeface="+mj-ea"/>
              </a:rPr>
              <a:t>且</a:t>
            </a:r>
            <a:r>
              <a:rPr sz="2800">
                <a:latin typeface="+mj-ea"/>
                <a:ea typeface="+mj-ea"/>
                <a:cs typeface="+mj-ea"/>
              </a:rPr>
              <a:t>嗜退之文辞，欲诱人同</a:t>
            </a:r>
            <a:r>
              <a:rPr sz="2800">
                <a:solidFill>
                  <a:srgbClr val="0C17F0"/>
                </a:solidFill>
                <a:latin typeface="+mj-ea"/>
                <a:ea typeface="+mj-ea"/>
                <a:cs typeface="+mj-ea"/>
              </a:rPr>
              <a:t>所</a:t>
            </a:r>
            <a:r>
              <a:rPr sz="2800">
                <a:latin typeface="+mj-ea"/>
                <a:ea typeface="+mj-ea"/>
                <a:cs typeface="+mj-ea"/>
              </a:rPr>
              <a:t>乐</a:t>
            </a:r>
            <a:r>
              <a:rPr sz="2800">
                <a:solidFill>
                  <a:srgbClr val="0C17F0"/>
                </a:solidFill>
                <a:latin typeface="+mj-ea"/>
                <a:ea typeface="+mj-ea"/>
                <a:cs typeface="+mj-ea"/>
              </a:rPr>
              <a:t>也</a:t>
            </a:r>
            <a:r>
              <a:rPr sz="2800">
                <a:latin typeface="+mj-ea"/>
                <a:ea typeface="+mj-ea"/>
                <a:cs typeface="+mj-ea"/>
              </a:rPr>
              <a:t>。</a:t>
            </a:r>
          </a:p>
          <a:p>
            <a:pPr indent="0">
              <a:lnSpc>
                <a:spcPct val="120000"/>
              </a:lnSpc>
            </a:pPr>
            <a:r>
              <a:rPr sz="2800">
                <a:latin typeface="+mj-ea"/>
                <a:ea typeface="+mj-ea"/>
                <a:cs typeface="+mj-ea"/>
              </a:rPr>
              <a:t>（2）襄又复</a:t>
            </a:r>
            <a:r>
              <a:rPr sz="2800">
                <a:solidFill>
                  <a:srgbClr val="0C17F0"/>
                </a:solidFill>
                <a:latin typeface="+mj-ea"/>
                <a:ea typeface="+mj-ea"/>
                <a:cs typeface="+mj-ea"/>
              </a:rPr>
              <a:t>而</a:t>
            </a:r>
            <a:r>
              <a:rPr sz="2800">
                <a:latin typeface="+mj-ea"/>
                <a:ea typeface="+mj-ea"/>
                <a:cs typeface="+mj-ea"/>
              </a:rPr>
              <a:t>读之，益悲，岂行己</a:t>
            </a:r>
            <a:r>
              <a:rPr sz="2800">
                <a:solidFill>
                  <a:srgbClr val="0C17F0"/>
                </a:solidFill>
                <a:latin typeface="+mj-ea"/>
                <a:ea typeface="+mj-ea"/>
                <a:cs typeface="+mj-ea"/>
              </a:rPr>
              <a:t>之</a:t>
            </a:r>
            <a:r>
              <a:rPr sz="2800">
                <a:latin typeface="+mj-ea"/>
                <a:ea typeface="+mj-ea"/>
                <a:cs typeface="+mj-ea"/>
              </a:rPr>
              <a:t>谬</a:t>
            </a:r>
            <a:r>
              <a:rPr sz="2800">
                <a:solidFill>
                  <a:srgbClr val="0C17F0"/>
                </a:solidFill>
                <a:latin typeface="+mj-ea"/>
                <a:ea typeface="+mj-ea"/>
                <a:cs typeface="+mj-ea"/>
              </a:rPr>
              <a:t>与</a:t>
            </a:r>
            <a:r>
              <a:rPr sz="2800">
                <a:latin typeface="+mj-ea"/>
                <a:ea typeface="+mj-ea"/>
                <a:cs typeface="+mj-ea"/>
              </a:rPr>
              <a:t>？</a:t>
            </a:r>
          </a:p>
          <a:p>
            <a:pPr indent="0">
              <a:lnSpc>
                <a:spcPct val="120000"/>
              </a:lnSpc>
            </a:pPr>
            <a:endParaRPr sz="2800">
              <a:latin typeface="+mj-ea"/>
              <a:ea typeface="+mj-ea"/>
              <a:cs typeface="+mj-ea"/>
            </a:endParaRPr>
          </a:p>
          <a:p>
            <a:pPr indent="0">
              <a:lnSpc>
                <a:spcPct val="120000"/>
              </a:lnSpc>
            </a:pPr>
            <a:r>
              <a:rPr lang="zh-CN" sz="2800">
                <a:latin typeface="+mj-ea"/>
                <a:ea typeface="+mj-ea"/>
                <a:cs typeface="+mj-ea"/>
                <a:sym typeface="+mn-ea"/>
              </a:rPr>
              <a:t>【</a:t>
            </a:r>
            <a:r>
              <a:rPr lang="zh-CN" sz="2800">
                <a:solidFill>
                  <a:srgbClr val="FF0000"/>
                </a:solidFill>
                <a:latin typeface="+mj-ea"/>
                <a:ea typeface="+mj-ea"/>
                <a:cs typeface="+mj-ea"/>
                <a:sym typeface="+mn-ea"/>
              </a:rPr>
              <a:t>答案</a:t>
            </a:r>
            <a:r>
              <a:rPr lang="zh-CN" sz="2800">
                <a:latin typeface="+mj-ea"/>
                <a:ea typeface="+mj-ea"/>
                <a:cs typeface="+mj-ea"/>
                <a:sym typeface="+mn-ea"/>
              </a:rPr>
              <a:t>】（1）（我）学习他们的精神，又学习他们的文词，还担心什么呢？并且（我）爱好韩愈的文章。想诱导他人与自己一样喜爱。</a:t>
            </a:r>
          </a:p>
          <a:p>
            <a:pPr indent="0">
              <a:lnSpc>
                <a:spcPct val="120000"/>
              </a:lnSpc>
            </a:pPr>
            <a:r>
              <a:rPr lang="zh-CN" sz="2800">
                <a:latin typeface="+mj-ea"/>
                <a:ea typeface="+mj-ea"/>
                <a:cs typeface="+mj-ea"/>
                <a:sym typeface="+mn-ea"/>
              </a:rPr>
              <a:t>（2）我又再次读信，更加感慨，难道是我立身行事的差错吗？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edge">
                                      <p:cBhvr>
                                        <p:cTn id="7" dur="2000"/>
                                        <p:tgtEl>
                                          <p:spTgt spid="3">
                                            <p:txEl>
                                              <p:pRg st="4" end="4"/>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edge">
                                      <p:cBhvr>
                                        <p:cTn id="1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8445" y="1554480"/>
            <a:ext cx="11675110" cy="2675255"/>
          </a:xfrm>
          <a:prstGeom prst="rect">
            <a:avLst/>
          </a:prstGeom>
          <a:noFill/>
          <a:ln w="9525">
            <a:noFill/>
          </a:ln>
        </p:spPr>
        <p:txBody>
          <a:bodyPr wrap="square">
            <a:spAutoFit/>
          </a:bodyPr>
          <a:lstStyle/>
          <a:p>
            <a:pPr indent="0">
              <a:lnSpc>
                <a:spcPct val="120000"/>
              </a:lnSpc>
            </a:pPr>
            <a:r>
              <a:rPr lang="zh-CN" sz="2800">
                <a:latin typeface="+mj-ea"/>
                <a:ea typeface="+mj-ea"/>
                <a:cs typeface="+mj-ea"/>
              </a:rPr>
              <a:t>【</a:t>
            </a:r>
            <a:r>
              <a:rPr lang="zh-CN" sz="2800">
                <a:solidFill>
                  <a:srgbClr val="FF0000"/>
                </a:solidFill>
                <a:latin typeface="+mj-ea"/>
                <a:ea typeface="+mj-ea"/>
                <a:cs typeface="+mj-ea"/>
              </a:rPr>
              <a:t>解析</a:t>
            </a:r>
            <a:r>
              <a:rPr lang="zh-CN" sz="2800">
                <a:latin typeface="+mj-ea"/>
                <a:ea typeface="+mj-ea"/>
                <a:cs typeface="+mj-ea"/>
              </a:rPr>
              <a:t>】本题考查学生理解并翻译文言句子的能力。</a:t>
            </a:r>
          </a:p>
          <a:p>
            <a:pPr indent="0">
              <a:lnSpc>
                <a:spcPct val="120000"/>
              </a:lnSpc>
            </a:pPr>
            <a:r>
              <a:rPr lang="zh-CN" sz="2800">
                <a:latin typeface="+mj-ea"/>
                <a:ea typeface="+mj-ea"/>
                <a:cs typeface="+mj-ea"/>
              </a:rPr>
              <a:t>关键词：（1）师：学习。意：精神。词：文词。何患：患何，担心什么。嗜：爱好。同：与……一样。所乐：所喜爱的。</a:t>
            </a:r>
          </a:p>
          <a:p>
            <a:pPr indent="0">
              <a:lnSpc>
                <a:spcPct val="120000"/>
              </a:lnSpc>
            </a:pPr>
            <a:r>
              <a:rPr lang="zh-CN" sz="2800">
                <a:latin typeface="+mj-ea"/>
                <a:ea typeface="+mj-ea"/>
                <a:cs typeface="+mj-ea"/>
              </a:rPr>
              <a:t>（2）复：再次，又。益：更加。悲：感慨。岂：难道。行己：自己立身行事。谬：错误。与：通“欤”，句末语气助词，可译为“吗”。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【文段翻译】</a:t>
            </a:r>
          </a:p>
          <a:p>
            <a:pPr marL="0" marR="0" lvl="0" indent="0" algn="ctr" defTabSz="914400" rtl="0" eaLnBrk="1" fontAlgn="base" latinLnBrk="0" hangingPunct="1">
              <a:lnSpc>
                <a:spcPts val="3800"/>
              </a:lnSpc>
              <a:spcBef>
                <a:spcPct val="0"/>
              </a:spcBef>
              <a:spcAft>
                <a:spcPct val="0"/>
              </a:spcAft>
              <a:buClrTx/>
              <a:buSzTx/>
              <a:buFontTx/>
              <a:buNone/>
              <a:defRPr/>
            </a:pPr>
            <a:r>
              <a:rPr lang="zh-CN" altLang="en-US" sz="2800" noProof="0">
                <a:ln>
                  <a:noFill/>
                </a:ln>
                <a:effectLst/>
                <a:uLnTx/>
                <a:uFillTx/>
                <a:latin typeface="方正粗黑宋简体" pitchFamily="2" charset="-122"/>
                <a:ea typeface="方正粗黑宋简体" pitchFamily="2" charset="-122"/>
                <a:cs typeface="楷体" panose="02010609060101010101" charset="-122"/>
                <a:sym typeface="+mn-ea"/>
              </a:rPr>
              <a:t>答谢景山书</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蔡襄顿首景山足下：夏季有辱您向我展示几十篇新文章，这中间景山你所称赞而我不愿意做的，通过一些事情而前往问询，幸而不时切中，想让景山你思考并听从我的想法，不敢在文辞中陈述。最近蒙受您给我写信，满满千百字，引喻称类，犹如固守信念而绝不动摇的样子。我想要始终不说出来，然而如果景山您顽固而不改变，只是你能倡导他人，这也是我的大过错。</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我曾经担心景山你喜欢称自己学习韩愈杜甫的笔法，对人说，如今说：“（我）学习他们的精神，又学习他们的文词，还担心什么呢？并且（我）爱好韩愈的文章，想诱导他人与自己一样喜爱。”我认为由学道而学文，只要道理通达了，文章也就写得好了；由学写文章而到学道，被道理困惑的人则很多。因此，“道”是文章之本，文章是“道”的外在形式。与其用文章诱导人，不如先用道理诱导人吧？景山上一次书信中主张文辞而说，因此我才说这些话。我哪里敢轻视您的文词呢？只是事情有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有后。我写文章，没有能超过他人的，句读的高下，有时也类似于古人，没有什么值得奇怪的。</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又担心景山嗟叹世上的人不理解自己，一定要凭借文词来求得自己有地位，如今说：“我凭借文章向皇帝寻求正道，对于寻求正道来说也不受屈。古代的人看重自谋仕进，我仕途将要困顿跌落，向他人寻求了解并没有什么值得愧疚的。”又说：“如果我有几顷田地，一定回到湖海之上归耕田园。”景山为什么乐于自谋仕进，而又勇于自我退隐呢？这是还没有脱离浮躁心态啊。狂妄的人容易仕进却难以退隐，狷介的人难以仕进却容易退隐，狂妄与狷介，君子都不遵从。君子对于进退，只看重道义罢了。景山又多拿前代掌权之人的自我仕进来类比，如果他们的说法跟我不同，即使是前代掌权之人，我也不会听从的。他们称孔子、佛肸被召见就想要前去映照，孟子不被鲁侯重视，那么这二者追求的是什么呢？把自己的命运委托给上天而等着发挥才能罢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又担心景山忧虑仕途的下降，如今竟然说：“并不是忧虑没有得到好的官职，而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新的篇章">
  <a:themeElements>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122</Paragraphs>
  <Slides>33</Slides>
  <Notes>7</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33</vt:i4>
      </vt:variant>
    </vt:vector>
  </HeadingPairs>
  <TitlesOfParts>
    <vt:vector baseType="lpstr" size="41">
      <vt:lpstr>Arial</vt:lpstr>
      <vt:lpstr>宋体</vt:lpstr>
      <vt:lpstr>Calibri Light</vt:lpstr>
      <vt:lpstr>Calibri</vt:lpstr>
      <vt:lpstr>黑体</vt:lpstr>
      <vt:lpstr>方正粗黑宋简体</vt:lpstr>
      <vt:lpstr>楷体</vt:lpstr>
      <vt:lpstr>新的篇章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2021-12-15T09:52:16.712</cp:lastPrinted>
  <dcterms:created xsi:type="dcterms:W3CDTF">2021-12-15T09:52:16Z</dcterms:created>
  <dcterms:modified xsi:type="dcterms:W3CDTF">2021-12-15T01:52:16Z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