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6" r:id="rId4"/>
    <p:sldId id="275" r:id="rId5"/>
    <p:sldId id="315" r:id="rId6"/>
    <p:sldId id="316" r:id="rId7"/>
    <p:sldId id="317" r:id="rId8"/>
    <p:sldId id="277" r:id="rId9"/>
    <p:sldId id="276" r:id="rId10"/>
    <p:sldId id="318" r:id="rId11"/>
    <p:sldId id="278" r:id="rId12"/>
    <p:sldId id="279" r:id="rId13"/>
    <p:sldId id="300" r:id="rId14"/>
    <p:sldId id="281" r:id="rId15"/>
    <p:sldId id="319" r:id="rId16"/>
    <p:sldId id="321" r:id="rId17"/>
    <p:sldId id="338" r:id="rId18"/>
    <p:sldId id="322" r:id="rId19"/>
    <p:sldId id="323" r:id="rId20"/>
    <p:sldId id="324" r:id="rId21"/>
    <p:sldId id="301" r:id="rId22"/>
    <p:sldId id="339" r:id="rId23"/>
    <p:sldId id="325" r:id="rId24"/>
    <p:sldId id="326" r:id="rId25"/>
    <p:sldId id="327" r:id="rId26"/>
    <p:sldId id="340" r:id="rId27"/>
    <p:sldId id="328" r:id="rId28"/>
    <p:sldId id="335" r:id="rId29"/>
    <p:sldId id="329" r:id="rId30"/>
    <p:sldId id="341" r:id="rId31"/>
    <p:sldId id="330" r:id="rId32"/>
    <p:sldId id="331" r:id="rId33"/>
    <p:sldId id="332" r:id="rId34"/>
    <p:sldId id="305" r:id="rId35"/>
    <p:sldId id="333" r:id="rId36"/>
    <p:sldId id="334" r:id="rId37"/>
    <p:sldId id="336" r:id="rId38"/>
    <p:sldId id="304" r:id="rId39"/>
    <p:sldId id="337" r:id="rId40"/>
    <p:sldId id="280" r:id="rId41"/>
    <p:sldId id="302" r:id="rId42"/>
    <p:sldId id="303" r:id="rId43"/>
    <p:sldId id="312" r:id="rId44"/>
    <p:sldId id="313" r:id="rId45"/>
    <p:sldId id="257" r:id="rId46"/>
    <p:sldId id="259" r:id="rId47"/>
    <p:sldId id="260" r:id="rId48"/>
    <p:sldId id="261" r:id="rId49"/>
    <p:sldId id="262" r:id="rId50"/>
    <p:sldId id="263" r:id="rId51"/>
    <p:sldId id="264" r:id="rId52"/>
    <p:sldId id="265" r:id="rId53"/>
    <p:sldId id="266" r:id="rId54"/>
    <p:sldId id="267" r:id="rId55"/>
    <p:sldId id="268" r:id="rId56"/>
    <p:sldId id="270" r:id="rId57"/>
    <p:sldId id="271" r:id="rId58"/>
    <p:sldId id="272" r:id="rId59"/>
    <p:sldId id="273" r:id="rId60"/>
    <p:sldId id="274" r:id="rId61"/>
    <p:sldId id="258" r:id="rId62"/>
    <p:sldId id="306" r:id="rId63"/>
    <p:sldId id="307" r:id="rId64"/>
    <p:sldId id="309" r:id="rId65"/>
    <p:sldId id="310" r:id="rId66"/>
    <p:sldId id="308" r:id="rId67"/>
  </p:sldIdLst>
  <p:sldSz cx="12192000" cy="6858000"/>
  <p:notesSz cx="6858000" cy="9144000"/>
  <p:custDataLst>
    <p:tags r:id="rId6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3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273" y="57"/>
      </p:cViewPr>
      <p:guideLst>
        <p:guide orient="horz" pos="220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15219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slide" Target="slides/slide44.xml" /><Relationship Id="rId48" Type="http://schemas.openxmlformats.org/officeDocument/2006/relationships/slide" Target="slides/slide45.xml" /><Relationship Id="rId49" Type="http://schemas.openxmlformats.org/officeDocument/2006/relationships/slide" Target="slides/slide46.xml" /><Relationship Id="rId5" Type="http://schemas.openxmlformats.org/officeDocument/2006/relationships/slide" Target="slides/slide2.xml" /><Relationship Id="rId50" Type="http://schemas.openxmlformats.org/officeDocument/2006/relationships/slide" Target="slides/slide47.xml" /><Relationship Id="rId51" Type="http://schemas.openxmlformats.org/officeDocument/2006/relationships/slide" Target="slides/slide48.xml" /><Relationship Id="rId52" Type="http://schemas.openxmlformats.org/officeDocument/2006/relationships/slide" Target="slides/slide49.xml" /><Relationship Id="rId53" Type="http://schemas.openxmlformats.org/officeDocument/2006/relationships/slide" Target="slides/slide50.xml" /><Relationship Id="rId54" Type="http://schemas.openxmlformats.org/officeDocument/2006/relationships/slide" Target="slides/slide51.xml" /><Relationship Id="rId55" Type="http://schemas.openxmlformats.org/officeDocument/2006/relationships/slide" Target="slides/slide52.xml" /><Relationship Id="rId56" Type="http://schemas.openxmlformats.org/officeDocument/2006/relationships/slide" Target="slides/slide53.xml" /><Relationship Id="rId57" Type="http://schemas.openxmlformats.org/officeDocument/2006/relationships/slide" Target="slides/slide54.xml" /><Relationship Id="rId58" Type="http://schemas.openxmlformats.org/officeDocument/2006/relationships/slide" Target="slides/slide55.xml" /><Relationship Id="rId59" Type="http://schemas.openxmlformats.org/officeDocument/2006/relationships/slide" Target="slides/slide56.xml" /><Relationship Id="rId6" Type="http://schemas.openxmlformats.org/officeDocument/2006/relationships/slide" Target="slides/slide3.xml" /><Relationship Id="rId60" Type="http://schemas.openxmlformats.org/officeDocument/2006/relationships/slide" Target="slides/slide57.xml" /><Relationship Id="rId61" Type="http://schemas.openxmlformats.org/officeDocument/2006/relationships/slide" Target="slides/slide58.xml" /><Relationship Id="rId62" Type="http://schemas.openxmlformats.org/officeDocument/2006/relationships/slide" Target="slides/slide59.xml" /><Relationship Id="rId63" Type="http://schemas.openxmlformats.org/officeDocument/2006/relationships/slide" Target="slides/slide60.xml" /><Relationship Id="rId64" Type="http://schemas.openxmlformats.org/officeDocument/2006/relationships/slide" Target="slides/slide61.xml" /><Relationship Id="rId65" Type="http://schemas.openxmlformats.org/officeDocument/2006/relationships/slide" Target="slides/slide62.xml" /><Relationship Id="rId66" Type="http://schemas.openxmlformats.org/officeDocument/2006/relationships/slide" Target="slides/slide63.xml" /><Relationship Id="rId67" Type="http://schemas.openxmlformats.org/officeDocument/2006/relationships/slide" Target="slides/slide64.xml" /><Relationship Id="rId68" Type="http://schemas.openxmlformats.org/officeDocument/2006/relationships/tags" Target="tags/tag126.xml" /><Relationship Id="rId69" Type="http://schemas.openxmlformats.org/officeDocument/2006/relationships/presProps" Target="presProps.xml" /><Relationship Id="rId7" Type="http://schemas.openxmlformats.org/officeDocument/2006/relationships/slide" Target="slides/slide4.xml" /><Relationship Id="rId70" Type="http://schemas.openxmlformats.org/officeDocument/2006/relationships/viewProps" Target="viewProps.xml" /><Relationship Id="rId71" Type="http://schemas.openxmlformats.org/officeDocument/2006/relationships/theme" Target="theme/theme1.xml" /><Relationship Id="rId72" Type="http://schemas.openxmlformats.org/officeDocument/2006/relationships/tableStyles" Target="tableStyles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/>
              </a:rPr>
              <a:t>2020/8/21</a:t>
            </a:fld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/>
              </a:rPr>
              <a:t>‹#›</a:t>
            </a:fld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1AC49D05-6128-4D0D-A32A-06A5E73B386C}" type="datetimeFigureOut">
              <a:rPr lang="zh-CN" altLang="en-US" smtClean="0"/>
              <a:t>2020/8/21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5849F42C-2DAE-424C-A4B8-3140182C3E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2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3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3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3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3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_rels/notesSlide3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/Relationships>
</file>

<file path=ppt/notesSlides/_rels/notesSlide3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/Relationships>
</file>

<file path=ppt/notesSlides/_rels/notesSlide3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6.xml" /><Relationship Id="rId2" Type="http://schemas.openxmlformats.org/officeDocument/2006/relationships/notesMaster" Target="../notesMasters/notesMaster1.xml" /></Relationships>
</file>

<file path=ppt/notesSlides/_rels/notesSlide3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2" Type="http://schemas.openxmlformats.org/officeDocument/2006/relationships/notesMaster" Target="../notesMasters/notesMaster1.xml" /></Relationships>
</file>

<file path=ppt/notesSlides/_rels/notesSlide3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8.xml" /><Relationship Id="rId2" Type="http://schemas.openxmlformats.org/officeDocument/2006/relationships/notesMaster" Target="../notesMasters/notesMaster1.xml" /></Relationships>
</file>

<file path=ppt/notesSlides/_rels/notesSlide3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9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4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0.xml" /><Relationship Id="rId2" Type="http://schemas.openxmlformats.org/officeDocument/2006/relationships/notesMaster" Target="../notesMasters/notesMaster1.xml" /></Relationships>
</file>

<file path=ppt/notesSlides/_rels/notesSlide4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1.xml" /><Relationship Id="rId2" Type="http://schemas.openxmlformats.org/officeDocument/2006/relationships/notesMaster" Target="../notesMasters/notesMaster1.xml" /></Relationships>
</file>

<file path=ppt/notesSlides/_rels/notesSlide4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2.xml" /><Relationship Id="rId2" Type="http://schemas.openxmlformats.org/officeDocument/2006/relationships/notesMaster" Target="../notesMasters/notesMaster1.xml" /></Relationships>
</file>

<file path=ppt/notesSlides/_rels/notesSlide4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3.xml" /><Relationship Id="rId2" Type="http://schemas.openxmlformats.org/officeDocument/2006/relationships/notesMaster" Target="../notesMasters/notesMaster1.xml" /></Relationships>
</file>

<file path=ppt/notesSlides/_rels/notesSlide4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4.xml" /><Relationship Id="rId2" Type="http://schemas.openxmlformats.org/officeDocument/2006/relationships/notesMaster" Target="../notesMasters/notesMaster1.xml" /></Relationships>
</file>

<file path=ppt/notesSlides/_rels/notesSlide4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5.xml" /><Relationship Id="rId2" Type="http://schemas.openxmlformats.org/officeDocument/2006/relationships/notesMaster" Target="../notesMasters/notesMaster1.xml" /></Relationships>
</file>

<file path=ppt/notesSlides/_rels/notesSlide4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6.xml" /><Relationship Id="rId2" Type="http://schemas.openxmlformats.org/officeDocument/2006/relationships/notesMaster" Target="../notesMasters/notesMaster1.xml" /></Relationships>
</file>

<file path=ppt/notesSlides/_rels/notesSlide4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7.xml" /><Relationship Id="rId2" Type="http://schemas.openxmlformats.org/officeDocument/2006/relationships/notesMaster" Target="../notesMasters/notesMaster1.xml" /></Relationships>
</file>

<file path=ppt/notesSlides/_rels/notesSlide4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8.xml" /><Relationship Id="rId2" Type="http://schemas.openxmlformats.org/officeDocument/2006/relationships/notesMaster" Target="../notesMasters/notesMaster1.xml" /></Relationships>
</file>

<file path=ppt/notesSlides/_rels/notesSlide4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9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5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0.xml" /><Relationship Id="rId2" Type="http://schemas.openxmlformats.org/officeDocument/2006/relationships/notesMaster" Target="../notesMasters/notesMaster1.xml" /></Relationships>
</file>

<file path=ppt/notesSlides/_rels/notesSlide5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1.xml" /><Relationship Id="rId2" Type="http://schemas.openxmlformats.org/officeDocument/2006/relationships/notesMaster" Target="../notesMasters/notesMaster1.xml" /></Relationships>
</file>

<file path=ppt/notesSlides/_rels/notesSlide5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2.xml" /><Relationship Id="rId2" Type="http://schemas.openxmlformats.org/officeDocument/2006/relationships/notesMaster" Target="../notesMasters/notesMaster1.xml" /></Relationships>
</file>

<file path=ppt/notesSlides/_rels/notesSlide5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3.xml" /><Relationship Id="rId2" Type="http://schemas.openxmlformats.org/officeDocument/2006/relationships/notesMaster" Target="../notesMasters/notesMaster1.xml" /></Relationships>
</file>

<file path=ppt/notesSlides/_rels/notesSlide5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4.xml" /><Relationship Id="rId2" Type="http://schemas.openxmlformats.org/officeDocument/2006/relationships/notesMaster" Target="../notesMasters/notesMaster1.xml" /></Relationships>
</file>

<file path=ppt/notesSlides/_rels/notesSlide5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5.xml" /><Relationship Id="rId2" Type="http://schemas.openxmlformats.org/officeDocument/2006/relationships/notesMaster" Target="../notesMasters/notesMaster1.xml" /></Relationships>
</file>

<file path=ppt/notesSlides/_rels/notesSlide5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6.xml" /><Relationship Id="rId2" Type="http://schemas.openxmlformats.org/officeDocument/2006/relationships/notesMaster" Target="../notesMasters/notesMaster1.xml" /></Relationships>
</file>

<file path=ppt/notesSlides/_rels/notesSlide5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7.xml" /><Relationship Id="rId2" Type="http://schemas.openxmlformats.org/officeDocument/2006/relationships/notesMaster" Target="../notesMasters/notesMaster1.xml" /></Relationships>
</file>

<file path=ppt/notesSlides/_rels/notesSlide5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8.xml" /><Relationship Id="rId2" Type="http://schemas.openxmlformats.org/officeDocument/2006/relationships/notesMaster" Target="../notesMasters/notesMaster1.xml" /></Relationships>
</file>

<file path=ppt/notesSlides/_rels/notesSlide5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9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6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0.xml" /><Relationship Id="rId2" Type="http://schemas.openxmlformats.org/officeDocument/2006/relationships/notesMaster" Target="../notesMasters/notesMaster1.xml" /></Relationships>
</file>

<file path=ppt/notesSlides/_rels/notesSlide6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1.xml" /><Relationship Id="rId2" Type="http://schemas.openxmlformats.org/officeDocument/2006/relationships/notesMaster" Target="../notesMasters/notesMaster1.xml" /></Relationships>
</file>

<file path=ppt/notesSlides/_rels/notesSlide6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2.xml" /><Relationship Id="rId2" Type="http://schemas.openxmlformats.org/officeDocument/2006/relationships/notesMaster" Target="../notesMasters/notesMaster1.xml" /></Relationships>
</file>

<file path=ppt/notesSlides/_rels/notesSlide6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3.xml" /><Relationship Id="rId2" Type="http://schemas.openxmlformats.org/officeDocument/2006/relationships/notesMaster" Target="../notesMasters/notesMaster1.xml" /></Relationships>
</file>

<file path=ppt/notesSlides/_rels/notesSlide6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4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512360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053132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94191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031453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450851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359006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143434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200300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779580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7824449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5237882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2823193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1729418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5719032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1168665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073101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475617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6090634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1987435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7109556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6705813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465028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5812398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8865533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5358168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40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41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42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43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44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45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46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47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48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49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4422312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50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51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52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53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54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55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56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57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58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59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60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61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62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63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64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604713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2020/8/21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2020/8/21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2020/8/21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2020/8/21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2020/8/21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6.xml" /><Relationship Id="rId13" Type="http://schemas.openxmlformats.org/officeDocument/2006/relationships/tags" Target="../tags/tag57.xml" /><Relationship Id="rId14" Type="http://schemas.openxmlformats.org/officeDocument/2006/relationships/tags" Target="../tags/tag58.xml" /><Relationship Id="rId15" Type="http://schemas.openxmlformats.org/officeDocument/2006/relationships/tags" Target="../tags/tag59.xml" /><Relationship Id="rId16" Type="http://schemas.openxmlformats.org/officeDocument/2006/relationships/tags" Target="../tags/tag60.xml" /><Relationship Id="rId17" Type="http://schemas.openxmlformats.org/officeDocument/2006/relationships/tags" Target="../tags/tag61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2020/8/21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Relationship Id="rId5" Type="http://schemas.openxmlformats.org/officeDocument/2006/relationships/image" Target="../media/image3.png" /><Relationship Id="rId6" Type="http://schemas.openxmlformats.org/officeDocument/2006/relationships/tags" Target="../tags/tag6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5.png" /><Relationship Id="rId4" Type="http://schemas.openxmlformats.org/officeDocument/2006/relationships/image" Target="../media/image8.png" /><Relationship Id="rId5" Type="http://schemas.openxmlformats.org/officeDocument/2006/relationships/image" Target="../media/image3.png" /><Relationship Id="rId6" Type="http://schemas.openxmlformats.org/officeDocument/2006/relationships/tags" Target="../tags/tag7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5.png" /><Relationship Id="rId4" Type="http://schemas.openxmlformats.org/officeDocument/2006/relationships/image" Target="../media/image9.png" /><Relationship Id="rId5" Type="http://schemas.openxmlformats.org/officeDocument/2006/relationships/image" Target="../media/image1.png" /><Relationship Id="rId6" Type="http://schemas.openxmlformats.org/officeDocument/2006/relationships/image" Target="../media/image3.png" /><Relationship Id="rId7" Type="http://schemas.openxmlformats.org/officeDocument/2006/relationships/tags" Target="../tags/tag7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1.png" /><Relationship Id="rId4" Type="http://schemas.openxmlformats.org/officeDocument/2006/relationships/image" Target="../media/image3.png" /><Relationship Id="rId5" Type="http://schemas.openxmlformats.org/officeDocument/2006/relationships/tags" Target="../tags/tag7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5.png" /><Relationship Id="rId4" Type="http://schemas.openxmlformats.org/officeDocument/2006/relationships/image" Target="../media/image3.png" /><Relationship Id="rId5" Type="http://schemas.openxmlformats.org/officeDocument/2006/relationships/tags" Target="../tags/tag7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5.png" /><Relationship Id="rId4" Type="http://schemas.openxmlformats.org/officeDocument/2006/relationships/image" Target="../media/image3.png" /><Relationship Id="rId5" Type="http://schemas.openxmlformats.org/officeDocument/2006/relationships/tags" Target="../tags/tag75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1.png" /><Relationship Id="rId4" Type="http://schemas.openxmlformats.org/officeDocument/2006/relationships/image" Target="../media/image3.png" /><Relationship Id="rId5" Type="http://schemas.openxmlformats.org/officeDocument/2006/relationships/tags" Target="../tags/tag76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5.png" /><Relationship Id="rId4" Type="http://schemas.openxmlformats.org/officeDocument/2006/relationships/image" Target="../media/image3.png" /><Relationship Id="rId5" Type="http://schemas.openxmlformats.org/officeDocument/2006/relationships/tags" Target="../tags/tag7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5.png" /><Relationship Id="rId4" Type="http://schemas.openxmlformats.org/officeDocument/2006/relationships/image" Target="../media/image3.png" /><Relationship Id="rId5" Type="http://schemas.openxmlformats.org/officeDocument/2006/relationships/tags" Target="../tags/tag78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5.png" /><Relationship Id="rId4" Type="http://schemas.openxmlformats.org/officeDocument/2006/relationships/image" Target="../media/image3.png" /><Relationship Id="rId5" Type="http://schemas.openxmlformats.org/officeDocument/2006/relationships/tags" Target="../tags/tag79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1.png" /><Relationship Id="rId4" Type="http://schemas.openxmlformats.org/officeDocument/2006/relationships/image" Target="../media/image10.png" /><Relationship Id="rId5" Type="http://schemas.openxmlformats.org/officeDocument/2006/relationships/image" Target="../media/image3.png" /><Relationship Id="rId6" Type="http://schemas.openxmlformats.org/officeDocument/2006/relationships/tags" Target="../tags/tag80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4.png" /><Relationship Id="rId4" Type="http://schemas.openxmlformats.org/officeDocument/2006/relationships/image" Target="../media/image1.png" /><Relationship Id="rId5" Type="http://schemas.openxmlformats.org/officeDocument/2006/relationships/image" Target="../media/image3.png" /><Relationship Id="rId6" Type="http://schemas.openxmlformats.org/officeDocument/2006/relationships/tags" Target="../tags/tag6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1.png" /><Relationship Id="rId4" Type="http://schemas.openxmlformats.org/officeDocument/2006/relationships/image" Target="../media/image3.png" /><Relationship Id="rId5" Type="http://schemas.openxmlformats.org/officeDocument/2006/relationships/tags" Target="../tags/tag8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5.png" /><Relationship Id="rId4" Type="http://schemas.openxmlformats.org/officeDocument/2006/relationships/image" Target="../media/image3.png" /><Relationship Id="rId5" Type="http://schemas.openxmlformats.org/officeDocument/2006/relationships/tags" Target="../tags/tag8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5.png" /><Relationship Id="rId4" Type="http://schemas.openxmlformats.org/officeDocument/2006/relationships/image" Target="../media/image3.png" /><Relationship Id="rId5" Type="http://schemas.openxmlformats.org/officeDocument/2006/relationships/tags" Target="../tags/tag83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3.xml" /><Relationship Id="rId3" Type="http://schemas.openxmlformats.org/officeDocument/2006/relationships/image" Target="../media/image1.png" /><Relationship Id="rId4" Type="http://schemas.openxmlformats.org/officeDocument/2006/relationships/image" Target="../media/image11.png" /><Relationship Id="rId5" Type="http://schemas.openxmlformats.org/officeDocument/2006/relationships/image" Target="../media/image3.png" /><Relationship Id="rId6" Type="http://schemas.openxmlformats.org/officeDocument/2006/relationships/tags" Target="../tags/tag84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4.xml" /><Relationship Id="rId3" Type="http://schemas.openxmlformats.org/officeDocument/2006/relationships/image" Target="../media/image1.png" /><Relationship Id="rId4" Type="http://schemas.openxmlformats.org/officeDocument/2006/relationships/image" Target="../media/image3.png" /><Relationship Id="rId5" Type="http://schemas.openxmlformats.org/officeDocument/2006/relationships/tags" Target="../tags/tag85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5.xml" /><Relationship Id="rId3" Type="http://schemas.openxmlformats.org/officeDocument/2006/relationships/image" Target="../media/image5.png" /><Relationship Id="rId4" Type="http://schemas.openxmlformats.org/officeDocument/2006/relationships/image" Target="../media/image3.png" /><Relationship Id="rId5" Type="http://schemas.openxmlformats.org/officeDocument/2006/relationships/tags" Target="../tags/tag86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6.xml" /><Relationship Id="rId3" Type="http://schemas.openxmlformats.org/officeDocument/2006/relationships/image" Target="../media/image5.png" /><Relationship Id="rId4" Type="http://schemas.openxmlformats.org/officeDocument/2006/relationships/image" Target="../media/image3.png" /><Relationship Id="rId5" Type="http://schemas.openxmlformats.org/officeDocument/2006/relationships/tags" Target="../tags/tag8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7.xml" /><Relationship Id="rId3" Type="http://schemas.openxmlformats.org/officeDocument/2006/relationships/image" Target="../media/image1.png" /><Relationship Id="rId4" Type="http://schemas.openxmlformats.org/officeDocument/2006/relationships/image" Target="../media/image12.png" /><Relationship Id="rId5" Type="http://schemas.openxmlformats.org/officeDocument/2006/relationships/image" Target="../media/image3.png" /><Relationship Id="rId6" Type="http://schemas.openxmlformats.org/officeDocument/2006/relationships/tags" Target="../tags/tag88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8.xml" /><Relationship Id="rId3" Type="http://schemas.openxmlformats.org/officeDocument/2006/relationships/image" Target="../media/image1.png" /><Relationship Id="rId4" Type="http://schemas.openxmlformats.org/officeDocument/2006/relationships/image" Target="../media/image3.png" /><Relationship Id="rId5" Type="http://schemas.openxmlformats.org/officeDocument/2006/relationships/tags" Target="../tags/tag89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9.xml" /><Relationship Id="rId3" Type="http://schemas.openxmlformats.org/officeDocument/2006/relationships/image" Target="../media/image5.png" /><Relationship Id="rId4" Type="http://schemas.openxmlformats.org/officeDocument/2006/relationships/image" Target="../media/image3.png" /><Relationship Id="rId5" Type="http://schemas.openxmlformats.org/officeDocument/2006/relationships/tags" Target="../tags/tag90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1.png" /><Relationship Id="rId4" Type="http://schemas.openxmlformats.org/officeDocument/2006/relationships/image" Target="../media/image3.png" /><Relationship Id="rId5" Type="http://schemas.openxmlformats.org/officeDocument/2006/relationships/tags" Target="../tags/tag64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0.xml" /><Relationship Id="rId3" Type="http://schemas.openxmlformats.org/officeDocument/2006/relationships/image" Target="../media/image5.png" /><Relationship Id="rId4" Type="http://schemas.openxmlformats.org/officeDocument/2006/relationships/image" Target="../media/image13.png" /><Relationship Id="rId5" Type="http://schemas.openxmlformats.org/officeDocument/2006/relationships/image" Target="../media/image3.png" /><Relationship Id="rId6" Type="http://schemas.openxmlformats.org/officeDocument/2006/relationships/tags" Target="../tags/tag91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1.xml" /><Relationship Id="rId3" Type="http://schemas.openxmlformats.org/officeDocument/2006/relationships/image" Target="../media/image1.png" /><Relationship Id="rId4" Type="http://schemas.openxmlformats.org/officeDocument/2006/relationships/image" Target="../media/image14.png" /><Relationship Id="rId5" Type="http://schemas.openxmlformats.org/officeDocument/2006/relationships/image" Target="../media/image3.png" /><Relationship Id="rId6" Type="http://schemas.openxmlformats.org/officeDocument/2006/relationships/tags" Target="../tags/tag9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2.xml" /><Relationship Id="rId3" Type="http://schemas.openxmlformats.org/officeDocument/2006/relationships/image" Target="../media/image1.png" /><Relationship Id="rId4" Type="http://schemas.openxmlformats.org/officeDocument/2006/relationships/image" Target="../media/image3.png" /><Relationship Id="rId5" Type="http://schemas.openxmlformats.org/officeDocument/2006/relationships/tags" Target="../tags/tag93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3.xml" /><Relationship Id="rId3" Type="http://schemas.openxmlformats.org/officeDocument/2006/relationships/image" Target="../media/image5.png" /><Relationship Id="rId4" Type="http://schemas.openxmlformats.org/officeDocument/2006/relationships/image" Target="../media/image3.png" /><Relationship Id="rId5" Type="http://schemas.openxmlformats.org/officeDocument/2006/relationships/tags" Target="../tags/tag94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4.xml" /><Relationship Id="rId3" Type="http://schemas.openxmlformats.org/officeDocument/2006/relationships/image" Target="../media/image5.png" /><Relationship Id="rId4" Type="http://schemas.openxmlformats.org/officeDocument/2006/relationships/image" Target="../media/image3.png" /><Relationship Id="rId5" Type="http://schemas.openxmlformats.org/officeDocument/2006/relationships/tags" Target="../tags/tag95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5.xml" /><Relationship Id="rId3" Type="http://schemas.openxmlformats.org/officeDocument/2006/relationships/image" Target="../media/image5.png" /><Relationship Id="rId4" Type="http://schemas.openxmlformats.org/officeDocument/2006/relationships/image" Target="../media/image3.png" /><Relationship Id="rId5" Type="http://schemas.openxmlformats.org/officeDocument/2006/relationships/tags" Target="../tags/tag96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6.xml" /><Relationship Id="rId3" Type="http://schemas.openxmlformats.org/officeDocument/2006/relationships/image" Target="../media/image5.png" /><Relationship Id="rId4" Type="http://schemas.openxmlformats.org/officeDocument/2006/relationships/image" Target="../media/image3.png" /><Relationship Id="rId5" Type="http://schemas.openxmlformats.org/officeDocument/2006/relationships/tags" Target="../tags/tag97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7.xml" /><Relationship Id="rId3" Type="http://schemas.openxmlformats.org/officeDocument/2006/relationships/image" Target="../media/image5.png" /><Relationship Id="rId4" Type="http://schemas.openxmlformats.org/officeDocument/2006/relationships/image" Target="../media/image1.png" /><Relationship Id="rId5" Type="http://schemas.openxmlformats.org/officeDocument/2006/relationships/image" Target="../media/image3.png" /><Relationship Id="rId6" Type="http://schemas.openxmlformats.org/officeDocument/2006/relationships/tags" Target="../tags/tag98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8.xml" /><Relationship Id="rId3" Type="http://schemas.openxmlformats.org/officeDocument/2006/relationships/image" Target="../media/image5.png" /><Relationship Id="rId4" Type="http://schemas.openxmlformats.org/officeDocument/2006/relationships/image" Target="../media/image3.png" /><Relationship Id="rId5" Type="http://schemas.openxmlformats.org/officeDocument/2006/relationships/tags" Target="../tags/tag99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9.xml" /><Relationship Id="rId3" Type="http://schemas.openxmlformats.org/officeDocument/2006/relationships/image" Target="../media/image5.png" /><Relationship Id="rId4" Type="http://schemas.openxmlformats.org/officeDocument/2006/relationships/image" Target="../media/image1.png" /><Relationship Id="rId5" Type="http://schemas.openxmlformats.org/officeDocument/2006/relationships/image" Target="../media/image3.png" /><Relationship Id="rId6" Type="http://schemas.openxmlformats.org/officeDocument/2006/relationships/tags" Target="../tags/tag100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1.png" /><Relationship Id="rId4" Type="http://schemas.openxmlformats.org/officeDocument/2006/relationships/image" Target="../media/image3.png" /><Relationship Id="rId5" Type="http://schemas.openxmlformats.org/officeDocument/2006/relationships/tags" Target="../tags/tag65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0.xml" /><Relationship Id="rId3" Type="http://schemas.openxmlformats.org/officeDocument/2006/relationships/image" Target="../media/image5.png" /><Relationship Id="rId4" Type="http://schemas.openxmlformats.org/officeDocument/2006/relationships/image" Target="../media/image3.png" /><Relationship Id="rId5" Type="http://schemas.openxmlformats.org/officeDocument/2006/relationships/tags" Target="../tags/tag101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1.xml" /><Relationship Id="rId3" Type="http://schemas.openxmlformats.org/officeDocument/2006/relationships/image" Target="../media/image4.png" /><Relationship Id="rId4" Type="http://schemas.openxmlformats.org/officeDocument/2006/relationships/image" Target="../media/image1.png" /><Relationship Id="rId5" Type="http://schemas.openxmlformats.org/officeDocument/2006/relationships/image" Target="../media/image3.png" /><Relationship Id="rId6" Type="http://schemas.openxmlformats.org/officeDocument/2006/relationships/tags" Target="../tags/tag102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2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Relationship Id="rId5" Type="http://schemas.openxmlformats.org/officeDocument/2006/relationships/image" Target="../media/image3.png" /><Relationship Id="rId6" Type="http://schemas.openxmlformats.org/officeDocument/2006/relationships/tags" Target="../tags/tag103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3.xml" /><Relationship Id="rId3" Type="http://schemas.openxmlformats.org/officeDocument/2006/relationships/image" Target="../media/image5.png" /><Relationship Id="rId4" Type="http://schemas.openxmlformats.org/officeDocument/2006/relationships/image" Target="../media/image3.png" /><Relationship Id="rId5" Type="http://schemas.openxmlformats.org/officeDocument/2006/relationships/tags" Target="../tags/tag104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4.xml" /><Relationship Id="rId3" Type="http://schemas.openxmlformats.org/officeDocument/2006/relationships/image" Target="../media/image5.png" /><Relationship Id="rId4" Type="http://schemas.openxmlformats.org/officeDocument/2006/relationships/image" Target="../media/image3.png" /><Relationship Id="rId5" Type="http://schemas.openxmlformats.org/officeDocument/2006/relationships/tags" Target="../tags/tag105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5.xml" /><Relationship Id="rId3" Type="http://schemas.openxmlformats.org/officeDocument/2006/relationships/image" Target="../media/image5.png" /><Relationship Id="rId4" Type="http://schemas.openxmlformats.org/officeDocument/2006/relationships/image" Target="../media/image3.png" /><Relationship Id="rId5" Type="http://schemas.openxmlformats.org/officeDocument/2006/relationships/tags" Target="../tags/tag106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6.xml" /><Relationship Id="rId3" Type="http://schemas.openxmlformats.org/officeDocument/2006/relationships/image" Target="../media/image5.png" /><Relationship Id="rId4" Type="http://schemas.openxmlformats.org/officeDocument/2006/relationships/image" Target="../media/image3.png" /><Relationship Id="rId5" Type="http://schemas.openxmlformats.org/officeDocument/2006/relationships/tags" Target="../tags/tag107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7.xml" /><Relationship Id="rId3" Type="http://schemas.openxmlformats.org/officeDocument/2006/relationships/image" Target="../media/image5.png" /><Relationship Id="rId4" Type="http://schemas.openxmlformats.org/officeDocument/2006/relationships/image" Target="../media/image3.png" /><Relationship Id="rId5" Type="http://schemas.openxmlformats.org/officeDocument/2006/relationships/tags" Target="../tags/tag108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8.xml" /><Relationship Id="rId3" Type="http://schemas.openxmlformats.org/officeDocument/2006/relationships/image" Target="../media/image5.png" /><Relationship Id="rId4" Type="http://schemas.openxmlformats.org/officeDocument/2006/relationships/image" Target="../media/image3.png" /><Relationship Id="rId5" Type="http://schemas.openxmlformats.org/officeDocument/2006/relationships/tags" Target="../tags/tag109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9.xml" /><Relationship Id="rId3" Type="http://schemas.openxmlformats.org/officeDocument/2006/relationships/image" Target="../media/image5.png" /><Relationship Id="rId4" Type="http://schemas.openxmlformats.org/officeDocument/2006/relationships/image" Target="../media/image3.png" /><Relationship Id="rId5" Type="http://schemas.openxmlformats.org/officeDocument/2006/relationships/tags" Target="../tags/tag110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1.png" /><Relationship Id="rId4" Type="http://schemas.openxmlformats.org/officeDocument/2006/relationships/image" Target="../media/image3.png" /><Relationship Id="rId5" Type="http://schemas.openxmlformats.org/officeDocument/2006/relationships/tags" Target="../tags/tag66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0.xml" /><Relationship Id="rId3" Type="http://schemas.openxmlformats.org/officeDocument/2006/relationships/image" Target="../media/image5.png" /><Relationship Id="rId4" Type="http://schemas.openxmlformats.org/officeDocument/2006/relationships/image" Target="../media/image3.png" /><Relationship Id="rId5" Type="http://schemas.openxmlformats.org/officeDocument/2006/relationships/tags" Target="../tags/tag111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1.xml" /><Relationship Id="rId3" Type="http://schemas.openxmlformats.org/officeDocument/2006/relationships/image" Target="../media/image5.png" /><Relationship Id="rId4" Type="http://schemas.openxmlformats.org/officeDocument/2006/relationships/image" Target="../media/image3.png" /><Relationship Id="rId5" Type="http://schemas.openxmlformats.org/officeDocument/2006/relationships/tags" Target="../tags/tag112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2.xml" /><Relationship Id="rId3" Type="http://schemas.openxmlformats.org/officeDocument/2006/relationships/image" Target="../media/image5.png" /><Relationship Id="rId4" Type="http://schemas.openxmlformats.org/officeDocument/2006/relationships/image" Target="../media/image3.png" /><Relationship Id="rId5" Type="http://schemas.openxmlformats.org/officeDocument/2006/relationships/tags" Target="../tags/tag113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3.xml" /><Relationship Id="rId3" Type="http://schemas.openxmlformats.org/officeDocument/2006/relationships/image" Target="../media/image5.png" /><Relationship Id="rId4" Type="http://schemas.openxmlformats.org/officeDocument/2006/relationships/image" Target="../media/image3.png" /><Relationship Id="rId5" Type="http://schemas.openxmlformats.org/officeDocument/2006/relationships/tags" Target="../tags/tag114.x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4.xml" /><Relationship Id="rId3" Type="http://schemas.openxmlformats.org/officeDocument/2006/relationships/image" Target="../media/image5.png" /><Relationship Id="rId4" Type="http://schemas.openxmlformats.org/officeDocument/2006/relationships/image" Target="../media/image1.png" /><Relationship Id="rId5" Type="http://schemas.openxmlformats.org/officeDocument/2006/relationships/image" Target="../media/image3.png" /><Relationship Id="rId6" Type="http://schemas.openxmlformats.org/officeDocument/2006/relationships/tags" Target="../tags/tag115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5.xml" /><Relationship Id="rId3" Type="http://schemas.openxmlformats.org/officeDocument/2006/relationships/image" Target="../media/image5.png" /><Relationship Id="rId4" Type="http://schemas.openxmlformats.org/officeDocument/2006/relationships/image" Target="../media/image3.png" /><Relationship Id="rId5" Type="http://schemas.openxmlformats.org/officeDocument/2006/relationships/tags" Target="../tags/tag116.xml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6.xml" /><Relationship Id="rId3" Type="http://schemas.openxmlformats.org/officeDocument/2006/relationships/image" Target="../media/image5.png" /><Relationship Id="rId4" Type="http://schemas.openxmlformats.org/officeDocument/2006/relationships/image" Target="../media/image3.png" /><Relationship Id="rId5" Type="http://schemas.openxmlformats.org/officeDocument/2006/relationships/tags" Target="../tags/tag117.xml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7.xml" /><Relationship Id="rId3" Type="http://schemas.openxmlformats.org/officeDocument/2006/relationships/image" Target="../media/image5.png" /><Relationship Id="rId4" Type="http://schemas.openxmlformats.org/officeDocument/2006/relationships/image" Target="../media/image1.png" /><Relationship Id="rId5" Type="http://schemas.openxmlformats.org/officeDocument/2006/relationships/image" Target="../media/image3.png" /><Relationship Id="rId6" Type="http://schemas.openxmlformats.org/officeDocument/2006/relationships/tags" Target="../tags/tag118.xml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8.xml" /><Relationship Id="rId3" Type="http://schemas.openxmlformats.org/officeDocument/2006/relationships/image" Target="../media/image5.png" /><Relationship Id="rId4" Type="http://schemas.openxmlformats.org/officeDocument/2006/relationships/image" Target="../media/image3.png" /><Relationship Id="rId5" Type="http://schemas.openxmlformats.org/officeDocument/2006/relationships/tags" Target="../tags/tag119.xml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9.xml" /><Relationship Id="rId3" Type="http://schemas.openxmlformats.org/officeDocument/2006/relationships/image" Target="../media/image5.png" /><Relationship Id="rId4" Type="http://schemas.openxmlformats.org/officeDocument/2006/relationships/image" Target="../media/image3.png" /><Relationship Id="rId5" Type="http://schemas.openxmlformats.org/officeDocument/2006/relationships/tags" Target="../tags/tag120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4.png" /><Relationship Id="rId4" Type="http://schemas.openxmlformats.org/officeDocument/2006/relationships/image" Target="../media/image1.png" /><Relationship Id="rId5" Type="http://schemas.openxmlformats.org/officeDocument/2006/relationships/image" Target="../media/image3.png" /><Relationship Id="rId6" Type="http://schemas.openxmlformats.org/officeDocument/2006/relationships/tags" Target="../tags/tag67.xml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0.xml" /><Relationship Id="rId3" Type="http://schemas.openxmlformats.org/officeDocument/2006/relationships/image" Target="../media/image5.png" /><Relationship Id="rId4" Type="http://schemas.openxmlformats.org/officeDocument/2006/relationships/image" Target="../media/image1.png" /><Relationship Id="rId5" Type="http://schemas.openxmlformats.org/officeDocument/2006/relationships/image" Target="../media/image3.png" /><Relationship Id="rId6" Type="http://schemas.openxmlformats.org/officeDocument/2006/relationships/tags" Target="../tags/tag121.xml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1.xml" /><Relationship Id="rId3" Type="http://schemas.openxmlformats.org/officeDocument/2006/relationships/image" Target="../media/image5.png" /><Relationship Id="rId4" Type="http://schemas.openxmlformats.org/officeDocument/2006/relationships/image" Target="../media/image3.png" /><Relationship Id="rId5" Type="http://schemas.openxmlformats.org/officeDocument/2006/relationships/tags" Target="../tags/tag122.xml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2.xml" /><Relationship Id="rId3" Type="http://schemas.openxmlformats.org/officeDocument/2006/relationships/image" Target="../media/image5.png" /><Relationship Id="rId4" Type="http://schemas.openxmlformats.org/officeDocument/2006/relationships/image" Target="../media/image3.png" /><Relationship Id="rId5" Type="http://schemas.openxmlformats.org/officeDocument/2006/relationships/tags" Target="../tags/tag123.xml" /></Relationships>
</file>

<file path=ppt/slides/_rels/slide6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3.xml" /><Relationship Id="rId3" Type="http://schemas.openxmlformats.org/officeDocument/2006/relationships/image" Target="../media/image5.png" /><Relationship Id="rId4" Type="http://schemas.openxmlformats.org/officeDocument/2006/relationships/image" Target="../media/image15.png" /><Relationship Id="rId5" Type="http://schemas.openxmlformats.org/officeDocument/2006/relationships/image" Target="../media/image3.png" /><Relationship Id="rId6" Type="http://schemas.openxmlformats.org/officeDocument/2006/relationships/tags" Target="../tags/tag124.xml" /></Relationships>
</file>

<file path=ppt/slides/_rels/slide6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4.xml" /><Relationship Id="rId3" Type="http://schemas.openxmlformats.org/officeDocument/2006/relationships/image" Target="../media/image5.png" /><Relationship Id="rId4" Type="http://schemas.openxmlformats.org/officeDocument/2006/relationships/image" Target="../media/image1.png" /><Relationship Id="rId5" Type="http://schemas.openxmlformats.org/officeDocument/2006/relationships/image" Target="../media/image16.png" /><Relationship Id="rId6" Type="http://schemas.openxmlformats.org/officeDocument/2006/relationships/image" Target="../media/image3.png" /><Relationship Id="rId7" Type="http://schemas.openxmlformats.org/officeDocument/2006/relationships/tags" Target="../tags/tag125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1.png" /><Relationship Id="rId4" Type="http://schemas.openxmlformats.org/officeDocument/2006/relationships/image" Target="../media/image3.png" /><Relationship Id="rId5" Type="http://schemas.openxmlformats.org/officeDocument/2006/relationships/tags" Target="../tags/tag6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5.png" /><Relationship Id="rId4" Type="http://schemas.openxmlformats.org/officeDocument/2006/relationships/image" Target="../media/image1.png" /><Relationship Id="rId5" Type="http://schemas.openxmlformats.org/officeDocument/2006/relationships/image" Target="../media/image6.png" /><Relationship Id="rId6" Type="http://schemas.openxmlformats.org/officeDocument/2006/relationships/image" Target="../media/image3.png" /><Relationship Id="rId7" Type="http://schemas.openxmlformats.org/officeDocument/2006/relationships/tags" Target="../tags/tag6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5.png" /><Relationship Id="rId4" Type="http://schemas.openxmlformats.org/officeDocument/2006/relationships/image" Target="../media/image7.png" /><Relationship Id="rId5" Type="http://schemas.openxmlformats.org/officeDocument/2006/relationships/image" Target="../media/image1.png" /><Relationship Id="rId6" Type="http://schemas.openxmlformats.org/officeDocument/2006/relationships/image" Target="../media/image3.png" /><Relationship Id="rId7" Type="http://schemas.openxmlformats.org/officeDocument/2006/relationships/tags" Target="../tags/tag70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6" name="组合 15"/>
          <p:cNvGrpSpPr/>
          <p:nvPr/>
        </p:nvGrpSpPr>
        <p:grpSpPr>
          <a:xfrm>
            <a:off x="2363470" y="1108075"/>
            <a:ext cx="7465060" cy="4642485"/>
            <a:chOff x="3841" y="1745"/>
            <a:chExt cx="11756" cy="7311"/>
          </a:xfrm>
        </p:grpSpPr>
        <p:pic>
          <p:nvPicPr>
            <p:cNvPr id="2" name="图片 1" descr="gaitubao_com_04111606044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494" y="2945"/>
              <a:ext cx="850" cy="850"/>
            </a:xfrm>
            <a:prstGeom prst="rect">
              <a:avLst/>
            </a:prstGeom>
          </p:spPr>
        </p:pic>
        <p:grpSp>
          <p:nvGrpSpPr>
            <p:cNvPr id="13" name="组合 12"/>
            <p:cNvGrpSpPr/>
            <p:nvPr/>
          </p:nvGrpSpPr>
          <p:grpSpPr>
            <a:xfrm>
              <a:off x="3841" y="1745"/>
              <a:ext cx="3549" cy="7311"/>
              <a:chOff x="4102" y="1745"/>
              <a:chExt cx="3549" cy="7311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4102" y="2008"/>
                <a:ext cx="955" cy="9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zh-CN" sz="320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5665" y="2420"/>
                <a:ext cx="1986" cy="5960"/>
              </a:xfrm>
              <a:prstGeom prst="rect">
                <a:avLst/>
              </a:prstGeom>
              <a:noFill/>
              <a:effectLst>
                <a:outerShdw blurRad="1397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8000">
                    <a:solidFill>
                      <a:schemeClr val="tx1"/>
                    </a:solidFill>
                    <a:latin typeface="楷体" panose="02010609060101010101" charset="-122"/>
                    <a:ea typeface="楷体" panose="02010609060101010101" charset="-122"/>
                  </a:rPr>
                  <a:t>陈情表</a:t>
                </a:r>
              </a:p>
            </p:txBody>
          </p:sp>
          <p:cxnSp>
            <p:nvCxnSpPr>
              <p:cNvPr id="4" name="直接连接符 3"/>
              <p:cNvCxnSpPr/>
              <p:nvPr/>
            </p:nvCxnSpPr>
            <p:spPr>
              <a:xfrm flipH="1">
                <a:off x="5321" y="1745"/>
                <a:ext cx="0" cy="7311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2" name="图片 11" descr="未标题-5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  <a:alpha val="0"/>
                  </a:srgbClr>
                </a:clrTo>
              </a:clrChange>
            </a:blip>
            <a:srcRect l="596" t="1695" r="1390"/>
            <a:stretch>
              <a:fillRect/>
            </a:stretch>
          </p:blipFill>
          <p:spPr>
            <a:xfrm>
              <a:off x="8253" y="2694"/>
              <a:ext cx="7344" cy="5120"/>
            </a:xfrm>
            <a:prstGeom prst="rect">
              <a:avLst/>
            </a:prstGeom>
          </p:spPr>
        </p:pic>
      </p:grpSp>
    </p:spTree>
    <p:custDataLst>
      <p:tags r:id="rId6"/>
    </p:custDataLst>
  </p:cSld>
  <p:clrMapOvr>
    <a:masterClrMapping/>
  </p:clrMapOvr>
  <mc:AlternateContent>
    <mc:Choice xmlns:p15="http://schemas.microsoft.com/office/powerpoint/2012/main" Requires="p15">
      <p:transition spd="slow" p14:dur="2000">
        <p15:prstTrans prst="prestige"/>
      </p:transition>
    </mc:Choice>
    <mc:Fallback>
      <p:transition spd="slow">
        <p:fade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4399280" y="447040"/>
            <a:ext cx="3393440" cy="708025"/>
            <a:chOff x="6122" y="436"/>
            <a:chExt cx="5344" cy="1115"/>
          </a:xfrm>
        </p:grpSpPr>
        <p:pic>
          <p:nvPicPr>
            <p:cNvPr id="4" name="图片 3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>
              <a:off x="6122" y="436"/>
              <a:ext cx="5344" cy="1115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7530" y="582"/>
              <a:ext cx="2528" cy="82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2800">
                  <a:solidFill>
                    <a:schemeClr val="accent4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创作背景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rcRect l="10430" r="962"/>
          <a:stretch>
            <a:fillRect/>
          </a:stretch>
        </p:blipFill>
        <p:spPr>
          <a:xfrm>
            <a:off x="7158990" y="1737995"/>
            <a:ext cx="3452495" cy="2095500"/>
          </a:xfrm>
          <a:prstGeom prst="roundRect">
            <a:avLst>
              <a:gd name="adj" fmla="val 13060"/>
            </a:avLst>
          </a:prstGeo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428963" y="1512165"/>
            <a:ext cx="10274576" cy="50913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蜀亡后，公元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263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年，司马昭子司马炎（晋武帝）</a:t>
            </a:r>
            <a:endParaRPr lang="en-US" altLang="zh-CN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废魏帝曹奂，建立了西晋王朝。</a:t>
            </a:r>
            <a:endParaRPr lang="en-US" altLang="zh-CN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当时东吴尚踞江左。晋武帝为了安抚蜀汉旧臣，</a:t>
            </a:r>
            <a:endParaRPr lang="en-US" altLang="zh-CN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同时也为使东吴士臣倾心相就，以减少灭吴的阻力，</a:t>
            </a:r>
            <a:endParaRPr lang="en-US" altLang="zh-CN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对蜀汉旧臣采取怀柔政策授予官职，以示恩宠。</a:t>
            </a:r>
          </a:p>
          <a:p>
            <a:pPr marL="342900" indent="-34290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以文学见称、曾多次出使东吴、历职郎署的李密当然被列为笼络对象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征召李密为太子洗马。</a:t>
            </a:r>
            <a:endParaRPr lang="en-US" altLang="zh-CN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然而，李密对蜀汉念念于怀，更何况司马氏是以阴谋、屠杀的方式篡夺取得天下。李密以一亡国之臣，对出仕新朝就不能不有所顾虑，而暂存观望之心了。这就使李密进退两难。</a:t>
            </a:r>
          </a:p>
        </p:txBody>
      </p:sp>
    </p:spTree>
    <p:custDataLst>
      <p:tags r:id="rId6"/>
    </p:custData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6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4399280" y="447040"/>
            <a:ext cx="3393440" cy="708025"/>
            <a:chOff x="6122" y="436"/>
            <a:chExt cx="5344" cy="1115"/>
          </a:xfrm>
        </p:grpSpPr>
        <p:pic>
          <p:nvPicPr>
            <p:cNvPr id="4" name="图片 3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>
              <a:off x="6122" y="436"/>
              <a:ext cx="5344" cy="1115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7530" y="582"/>
              <a:ext cx="2528" cy="82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zh-CN" sz="2800">
                  <a:solidFill>
                    <a:schemeClr val="accent4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文体介绍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313180" y="1312545"/>
            <a:ext cx="9565640" cy="5098415"/>
            <a:chOff x="1918" y="2067"/>
            <a:chExt cx="15064" cy="8029"/>
          </a:xfrm>
        </p:grpSpPr>
        <p:sp>
          <p:nvSpPr>
            <p:cNvPr id="2" name="文本框 1"/>
            <p:cNvSpPr txBox="1"/>
            <p:nvPr/>
          </p:nvSpPr>
          <p:spPr>
            <a:xfrm>
              <a:off x="8519" y="2067"/>
              <a:ext cx="8463" cy="802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285750" indent="-285750" algn="just" fontAlgn="auto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20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我国古代臣子写给君王的呈文有各种不同的名称</a:t>
              </a:r>
              <a:r>
                <a:rPr lang="en-US" altLang="zh-CN" sz="20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, </a:t>
              </a:r>
              <a:r>
                <a:rPr lang="zh-CN" altLang="en-US" sz="20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战国时期称”书”</a:t>
              </a:r>
              <a:r>
                <a:rPr lang="en-US" altLang="zh-CN" sz="20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, </a:t>
              </a:r>
              <a:r>
                <a:rPr lang="zh-CN" altLang="en-US" sz="20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到了汉代</a:t>
              </a:r>
              <a:r>
                <a:rPr lang="en-US" altLang="zh-CN" sz="20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, </a:t>
              </a:r>
              <a:r>
                <a:rPr lang="zh-CN" altLang="en-US" sz="20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则分为</a:t>
              </a:r>
              <a:r>
                <a:rPr lang="en-US" altLang="zh-CN" sz="20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:</a:t>
              </a:r>
              <a:r>
                <a:rPr lang="zh-CN" altLang="en-US" sz="20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章、奏、表、议四类。</a:t>
              </a:r>
            </a:p>
            <a:p>
              <a:pPr marL="285750" indent="-285750" algn="just" fontAlgn="auto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20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表，中国古代的一种文体，即“奏表”，又称“表文”，是臣属给君王的上书，如</a:t>
              </a:r>
              <a:r>
                <a:rPr lang="en-US" altLang="zh-CN" sz="20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《</a:t>
              </a:r>
              <a:r>
                <a:rPr lang="zh-CN" altLang="en-US" sz="20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出师表</a:t>
              </a:r>
              <a:r>
                <a:rPr lang="en-US" altLang="zh-CN" sz="20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》</a:t>
              </a:r>
              <a:r>
                <a:rPr lang="zh-CN" altLang="en-US" sz="20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。古代给君王的上书，有各种名称，不同名称与上书内容有关。</a:t>
              </a:r>
            </a:p>
            <a:p>
              <a:pPr marL="285750" indent="-285750" algn="just" fontAlgn="auto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20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“章”是用来谢恩的；</a:t>
              </a:r>
            </a:p>
            <a:p>
              <a:pPr algn="just" fontAlgn="auto">
                <a:lnSpc>
                  <a:spcPct val="150000"/>
                </a:lnSpc>
              </a:pPr>
              <a:r>
                <a:rPr lang="zh-CN" altLang="en-US" sz="20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“奏”是用来弹劾，即揭发别人的；</a:t>
              </a:r>
            </a:p>
            <a:p>
              <a:pPr algn="just" fontAlgn="auto">
                <a:lnSpc>
                  <a:spcPct val="150000"/>
                </a:lnSpc>
              </a:pPr>
              <a:r>
                <a:rPr lang="zh-CN" altLang="en-US" sz="20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“表”是用来陈述衷情的；</a:t>
              </a:r>
            </a:p>
            <a:p>
              <a:pPr algn="just" fontAlgn="auto">
                <a:lnSpc>
                  <a:spcPct val="150000"/>
                </a:lnSpc>
              </a:pPr>
              <a:r>
                <a:rPr lang="zh-CN" altLang="en-US" sz="20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“议”是用来表示不同意见的。</a:t>
              </a: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918" y="2424"/>
              <a:ext cx="6192" cy="6873"/>
              <a:chOff x="1962" y="2498"/>
              <a:chExt cx="6192" cy="6873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4">
                <a:lum bright="12000"/>
              </a:blip>
              <a:stretch>
                <a:fillRect/>
              </a:stretch>
            </p:blipFill>
            <p:spPr>
              <a:xfrm>
                <a:off x="1962" y="2498"/>
                <a:ext cx="6193" cy="6293"/>
              </a:xfrm>
              <a:prstGeom prst="rect">
                <a:avLst/>
              </a:prstGeom>
              <a:effectLst>
                <a:outerShdw blurRad="50800" dist="762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7" name="文本框 6"/>
              <p:cNvSpPr txBox="1"/>
              <p:nvPr/>
            </p:nvSpPr>
            <p:spPr>
              <a:xfrm>
                <a:off x="2976" y="8791"/>
                <a:ext cx="4164" cy="58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/>
                  <a:t> </a:t>
                </a:r>
                <a:r>
                  <a:rPr lang="zh-CN" altLang="en-US" sz="1400">
                    <a:latin typeface="楷体" panose="02010609060101010101" pitchFamily="49" charset="-122"/>
                    <a:ea typeface="楷体" panose="02010609060101010101" pitchFamily="49" charset="-122"/>
                    <a:cs typeface="宋体" panose="02010600030101010101" pitchFamily="2" charset="-122"/>
                  </a:rPr>
                  <a:t>明  赵孟俯  行书《陈情表》</a:t>
                </a:r>
              </a:p>
            </p:txBody>
          </p:sp>
        </p:grpSp>
      </p:grpSp>
      <p:pic>
        <p:nvPicPr>
          <p:cNvPr id="12" name="图片 11" descr="gaitubao_com_04111606044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86074" y="5535295"/>
            <a:ext cx="590550" cy="57594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>
            <a:off x="3345180" y="2233930"/>
            <a:ext cx="5501640" cy="2529205"/>
            <a:chOff x="5865" y="3459"/>
            <a:chExt cx="8664" cy="3983"/>
          </a:xfrm>
        </p:grpSpPr>
        <p:sp>
          <p:nvSpPr>
            <p:cNvPr id="2" name="文本框 1"/>
            <p:cNvSpPr txBox="1"/>
            <p:nvPr/>
          </p:nvSpPr>
          <p:spPr>
            <a:xfrm>
              <a:off x="5865" y="3459"/>
              <a:ext cx="2588" cy="2931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11500">
                  <a:solidFill>
                    <a:schemeClr val="accent4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贰</a:t>
              </a: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8703" y="3459"/>
              <a:ext cx="4479" cy="3983"/>
              <a:chOff x="8703" y="3459"/>
              <a:chExt cx="4479" cy="3983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9518" y="3459"/>
                <a:ext cx="2848" cy="919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pPr algn="l"/>
                <a:r>
                  <a:rPr lang="zh-CN" altLang="en-US" sz="320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charset="-122"/>
                    <a:sym typeface="+mn-ea"/>
                  </a:rPr>
                  <a:t>原文学习</a:t>
                </a:r>
                <a:endParaRPr lang="zh-CN" altLang="en-US"/>
              </a:p>
            </p:txBody>
          </p:sp>
          <p:cxnSp>
            <p:nvCxnSpPr>
              <p:cNvPr id="4" name="直接连接符 3"/>
              <p:cNvCxnSpPr/>
              <p:nvPr/>
            </p:nvCxnSpPr>
            <p:spPr>
              <a:xfrm flipV="1">
                <a:off x="8703" y="4587"/>
                <a:ext cx="4479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" name="组合 8"/>
              <p:cNvGrpSpPr/>
              <p:nvPr/>
            </p:nvGrpSpPr>
            <p:grpSpPr>
              <a:xfrm>
                <a:off x="9411" y="4907"/>
                <a:ext cx="3771" cy="2535"/>
                <a:chOff x="9134" y="4952"/>
                <a:chExt cx="4344" cy="2535"/>
              </a:xfrm>
            </p:grpSpPr>
            <p:sp>
              <p:nvSpPr>
                <p:cNvPr id="6" name="文本框 5"/>
                <p:cNvSpPr txBox="1"/>
                <p:nvPr/>
              </p:nvSpPr>
              <p:spPr>
                <a:xfrm>
                  <a:off x="9134" y="4952"/>
                  <a:ext cx="3574" cy="72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>
                      <a:latin typeface="楷体" panose="02010609060101010101" charset="-122"/>
                      <a:ea typeface="楷体" panose="02010609060101010101" charset="-122"/>
                    </a:rPr>
                    <a:t>◆ 正音正字</a:t>
                  </a:r>
                </a:p>
              </p:txBody>
            </p:sp>
            <p:sp>
              <p:nvSpPr>
                <p:cNvPr id="7" name="文本框 6"/>
                <p:cNvSpPr txBox="1"/>
                <p:nvPr/>
              </p:nvSpPr>
              <p:spPr>
                <a:xfrm>
                  <a:off x="9134" y="5856"/>
                  <a:ext cx="4344" cy="72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>
                      <a:latin typeface="楷体" panose="02010609060101010101" charset="-122"/>
                      <a:ea typeface="楷体" panose="02010609060101010101" charset="-122"/>
                    </a:rPr>
                    <a:t>◆ 把握情感</a:t>
                  </a:r>
                </a:p>
              </p:txBody>
            </p:sp>
            <p:sp>
              <p:nvSpPr>
                <p:cNvPr id="8" name="文本框 7"/>
                <p:cNvSpPr txBox="1"/>
                <p:nvPr/>
              </p:nvSpPr>
              <p:spPr>
                <a:xfrm>
                  <a:off x="9134" y="6760"/>
                  <a:ext cx="3640" cy="72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>
                      <a:latin typeface="楷体" panose="02010609060101010101" charset="-122"/>
                      <a:ea typeface="楷体" panose="02010609060101010101" charset="-122"/>
                    </a:rPr>
                    <a:t>◆ 疏通文意</a:t>
                  </a:r>
                </a:p>
              </p:txBody>
            </p:sp>
          </p:grpSp>
        </p:grpSp>
        <p:pic>
          <p:nvPicPr>
            <p:cNvPr id="12" name="图片 11" descr="gaitubao_com_04111606044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599" y="6226"/>
              <a:ext cx="930" cy="907"/>
            </a:xfrm>
            <a:prstGeom prst="rect">
              <a:avLst/>
            </a:prstGeom>
          </p:spPr>
        </p:pic>
      </p:grpSp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6" name="组合 15"/>
          <p:cNvGrpSpPr/>
          <p:nvPr/>
        </p:nvGrpSpPr>
        <p:grpSpPr>
          <a:xfrm>
            <a:off x="1475739" y="1469981"/>
            <a:ext cx="9256395" cy="4391660"/>
            <a:chOff x="2420" y="1411"/>
            <a:chExt cx="14577" cy="6916"/>
          </a:xfrm>
        </p:grpSpPr>
        <p:grpSp>
          <p:nvGrpSpPr>
            <p:cNvPr id="6" name="组合 5"/>
            <p:cNvGrpSpPr/>
            <p:nvPr/>
          </p:nvGrpSpPr>
          <p:grpSpPr>
            <a:xfrm>
              <a:off x="3581" y="1938"/>
              <a:ext cx="12536" cy="2486"/>
              <a:chOff x="3804" y="2226"/>
              <a:chExt cx="12536" cy="2486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4810" y="2226"/>
                <a:ext cx="10526" cy="75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ts val="348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3804" y="4066"/>
                <a:ext cx="12536" cy="646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ts val="286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Arial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2420" y="1411"/>
              <a:ext cx="7227" cy="6916"/>
              <a:chOff x="2700" y="1445"/>
              <a:chExt cx="7227" cy="6916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2700" y="1445"/>
                <a:ext cx="6572" cy="6916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2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险衅</a:t>
                </a:r>
                <a:r>
                  <a:rPr kumimoji="0" lang="en-US" altLang="zh-CN" sz="2400" b="0" i="0" u="none" strike="noStrike" kern="1200" cap="none" spc="0" normalizeH="0" baseline="0" noProof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xìn</a:t>
                </a:r>
                <a:r>
                  <a:rPr lang="zh-CN" altLang="en-US" sz="2400">
                    <a:solidFill>
                      <a:prstClr val="black"/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 </a:t>
                </a:r>
                <a:r>
                  <a: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夙</a:t>
                </a:r>
                <a:r>
                  <a:rPr kumimoji="0" lang="en-US" altLang="zh-CN" sz="2400" b="0" i="0" u="none" strike="noStrike" kern="1200" cap="none" spc="0" normalizeH="0" baseline="0" noProof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sù</a:t>
                </a:r>
                <a:r>
                  <a: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遭闵</a:t>
                </a:r>
                <a:r>
                  <a:rPr kumimoji="0" lang="en-US" altLang="zh-CN" sz="2400" b="0" i="0" u="none" strike="noStrike" kern="1200" cap="none" spc="0" normalizeH="0" baseline="0" noProof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mǐn</a:t>
                </a:r>
                <a:r>
                  <a: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凶</a:t>
                </a:r>
                <a:endParaRPr kumimoji="0" lang="en-US" altLang="zh-CN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2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终鲜</a:t>
                </a:r>
                <a:r>
                  <a:rPr kumimoji="0" lang="en-US" altLang="zh-CN" sz="2400" b="0" i="0" u="none" strike="noStrike" kern="1200" cap="none" spc="0" normalizeH="0" baseline="0" noProof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xiǎn</a:t>
                </a:r>
                <a:r>
                  <a: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兄弟  祚</a:t>
                </a:r>
                <a:r>
                  <a:rPr kumimoji="0" lang="en-US" altLang="zh-CN" sz="2400" b="0" i="0" u="none" strike="noStrike" kern="1200" cap="none" spc="0" normalizeH="0" baseline="0" noProof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zuò</a:t>
                </a:r>
                <a:r>
                  <a: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薄</a:t>
                </a:r>
                <a:endParaRPr kumimoji="0" lang="en-US" altLang="zh-CN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2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期</a:t>
                </a:r>
                <a:r>
                  <a:rPr kumimoji="0" lang="en-US" altLang="zh-CN" sz="2400" b="0" i="0" u="none" strike="noStrike" kern="1200" cap="none" spc="0" normalizeH="0" baseline="0" noProof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jī</a:t>
                </a:r>
                <a:r>
                  <a: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功强</a:t>
                </a:r>
                <a:r>
                  <a:rPr kumimoji="0" lang="en-US" altLang="zh-CN" sz="2400" b="0" i="0" u="none" strike="noStrike" kern="1200" cap="none" spc="0" normalizeH="0" baseline="0" noProof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qiǎng</a:t>
                </a:r>
                <a:r>
                  <a: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近 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2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茕</a:t>
                </a:r>
                <a:r>
                  <a:rPr kumimoji="0" lang="en-US" altLang="zh-CN" sz="2400" b="0" i="0" u="none" strike="noStrike" kern="1200" cap="none" spc="0" normalizeH="0" baseline="0" noProof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qióng</a:t>
                </a:r>
                <a:r>
                  <a: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茕孑</a:t>
                </a:r>
                <a:r>
                  <a:rPr kumimoji="0" lang="en-US" altLang="zh-CN" sz="2400" b="0" i="0" u="none" strike="noStrike" kern="1200" cap="none" spc="0" normalizeH="0" baseline="0" noProof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jié</a:t>
                </a:r>
                <a:r>
                  <a: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立</a:t>
                </a:r>
                <a:endParaRPr kumimoji="0" lang="en-US" altLang="zh-CN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2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床蓐</a:t>
                </a:r>
                <a:r>
                  <a:rPr kumimoji="0" lang="en-US" altLang="zh-CN" sz="2400" b="0" i="0" u="none" strike="noStrike" kern="1200" cap="none" spc="0" normalizeH="0" baseline="0" noProof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rù</a:t>
                </a:r>
                <a:r>
                  <a:rPr lang="zh-CN" altLang="en-US" sz="2400">
                    <a:solidFill>
                      <a:prstClr val="black"/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  </a:t>
                </a:r>
                <a:r>
                  <a: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除臣洗</a:t>
                </a:r>
                <a:r>
                  <a:rPr kumimoji="0" lang="en-US" altLang="zh-CN" sz="2400" b="0" i="0" u="none" strike="noStrike" kern="1200" cap="none" spc="0" normalizeH="0" baseline="0" noProof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xiǎn</a:t>
                </a:r>
                <a:r>
                  <a: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马、</a:t>
                </a:r>
                <a:endParaRPr kumimoji="0" lang="en-US" altLang="zh-CN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2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猥</a:t>
                </a:r>
                <a:r>
                  <a:rPr kumimoji="0" lang="en-US" altLang="zh-CN" sz="2400" b="0" i="0" u="none" strike="noStrike" kern="1200" cap="none" spc="0" normalizeH="0" baseline="0" noProof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wěi</a:t>
                </a:r>
                <a:r>
                  <a: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 陨</a:t>
                </a:r>
                <a:r>
                  <a:rPr kumimoji="0" lang="en-US" altLang="zh-CN" sz="2400" b="0" i="0" u="none" strike="noStrike" kern="1200" cap="none" spc="0" normalizeH="0" baseline="0" noProof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yǔn</a:t>
                </a:r>
                <a:r>
                  <a: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首  逋</a:t>
                </a:r>
                <a:r>
                  <a:rPr kumimoji="0" lang="en-US" altLang="zh-CN" sz="2400" b="0" i="0" u="none" strike="noStrike" kern="1200" cap="none" spc="0" normalizeH="0" baseline="0" noProof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bū</a:t>
                </a:r>
                <a:r>
                  <a: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慢</a:t>
                </a: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3691" y="6225"/>
                <a:ext cx="6236" cy="5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10171" y="1411"/>
              <a:ext cx="6826" cy="6916"/>
              <a:chOff x="10482" y="1445"/>
              <a:chExt cx="6826" cy="6916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10482" y="6225"/>
                <a:ext cx="6236" cy="533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1119" y="1445"/>
                <a:ext cx="6189" cy="6916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2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笃</a:t>
                </a:r>
                <a:r>
                  <a:rPr kumimoji="0" lang="en-US" altLang="zh-CN" sz="2400" b="0" i="0" u="none" strike="noStrike" kern="1200" cap="none" spc="0" normalizeH="0" baseline="0" noProof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dǔ</a:t>
                </a:r>
                <a:r>
                  <a:rPr lang="zh-CN" altLang="en-US" sz="2400">
                    <a:solidFill>
                      <a:prstClr val="black"/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 </a:t>
                </a:r>
                <a:r>
                  <a: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不矜</a:t>
                </a:r>
                <a:r>
                  <a:rPr kumimoji="0" lang="en-US" altLang="zh-CN" sz="2400" b="0" i="0" u="none" strike="noStrike" kern="1200" cap="none" spc="0" normalizeH="0" baseline="0" noProof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jīn</a:t>
                </a:r>
                <a:r>
                  <a: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名节</a:t>
                </a:r>
                <a:endParaRPr kumimoji="0" lang="en-US" altLang="zh-CN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2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拔擢</a:t>
                </a:r>
                <a:r>
                  <a:rPr kumimoji="0" lang="en-US" altLang="zh-CN" sz="2400" b="0" i="0" u="none" strike="noStrike" kern="1200" cap="none" spc="0" normalizeH="0" baseline="0" noProof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zhuó</a:t>
                </a:r>
                <a:r>
                  <a:rPr lang="zh-CN" altLang="en-US" sz="2400">
                    <a:solidFill>
                      <a:prstClr val="black"/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 </a:t>
                </a:r>
                <a:r>
                  <a: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优渥</a:t>
                </a:r>
                <a:r>
                  <a:rPr kumimoji="0" lang="en-US" altLang="zh-CN" sz="2400" b="0" i="0" u="none" strike="noStrike" kern="1200" cap="none" spc="0" normalizeH="0" baseline="0" noProof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wò</a:t>
                </a:r>
                <a:endParaRPr lang="en-US" altLang="zh-CN" sz="240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2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盘桓</a:t>
                </a:r>
                <a:r>
                  <a:rPr kumimoji="0" lang="en-US" altLang="zh-CN" sz="2400" b="0" i="0" u="none" strike="noStrike" kern="1200" cap="none" spc="0" normalizeH="0" baseline="0" noProof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huán</a:t>
                </a:r>
                <a:r>
                  <a:rPr lang="zh-CN" altLang="en-US" sz="2400">
                    <a:solidFill>
                      <a:prstClr val="black"/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 </a:t>
                </a:r>
                <a:r>
                  <a: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气息奄</a:t>
                </a:r>
                <a:r>
                  <a:rPr kumimoji="0" lang="en-US" altLang="zh-CN" sz="2400" b="0" i="0" u="none" strike="noStrike" kern="1200" cap="none" spc="0" normalizeH="0" baseline="0" noProof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yǎn</a:t>
                </a:r>
                <a:r>
                  <a: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奄、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2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日薄 </a:t>
                </a:r>
                <a:r>
                  <a:rPr kumimoji="0" lang="en-US" altLang="zh-CN" sz="2400" b="0" i="0" u="none" strike="noStrike" kern="1200" cap="none" spc="0" normalizeH="0" baseline="0" noProof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bó </a:t>
                </a:r>
                <a:r>
                  <a: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西山</a:t>
                </a:r>
                <a:endParaRPr kumimoji="0" lang="en-US" altLang="zh-CN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2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更 </a:t>
                </a:r>
                <a:r>
                  <a:rPr kumimoji="0" lang="en-US" altLang="zh-CN" sz="2400" b="0" i="0" u="none" strike="noStrike" kern="1200" cap="none" spc="0" normalizeH="0" baseline="0" noProof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gēng </a:t>
                </a:r>
                <a:r>
                  <a: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相为命</a:t>
                </a:r>
                <a:endParaRPr kumimoji="0" lang="en-US" altLang="zh-CN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2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侥</a:t>
                </a:r>
                <a:r>
                  <a:rPr kumimoji="0" lang="en-US" altLang="zh-CN" sz="2400" b="0" i="0" u="none" strike="noStrike" kern="1200" cap="none" spc="0" normalizeH="0" baseline="0" noProof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jiǎo</a:t>
                </a:r>
                <a:r>
                  <a: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幸</a:t>
                </a:r>
              </a:p>
            </p:txBody>
          </p:sp>
        </p:grpSp>
        <p:cxnSp>
          <p:nvCxnSpPr>
            <p:cNvPr id="13" name="直接连接符 12"/>
            <p:cNvCxnSpPr>
              <a:stCxn id="2" idx="0"/>
            </p:cNvCxnSpPr>
            <p:nvPr/>
          </p:nvCxnSpPr>
          <p:spPr>
            <a:xfrm flipH="1">
              <a:off x="9850" y="1938"/>
              <a:ext cx="0" cy="6267"/>
            </a:xfrm>
            <a:prstGeom prst="line">
              <a:avLst/>
            </a:prstGeom>
            <a:ln w="25400">
              <a:solidFill>
                <a:schemeClr val="accent4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4399280" y="447040"/>
            <a:ext cx="3393440" cy="708025"/>
            <a:chOff x="6122" y="436"/>
            <a:chExt cx="5344" cy="1115"/>
          </a:xfrm>
        </p:grpSpPr>
        <p:pic>
          <p:nvPicPr>
            <p:cNvPr id="8" name="图片 7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>
              <a:off x="6122" y="436"/>
              <a:ext cx="5344" cy="111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7530" y="582"/>
              <a:ext cx="2553" cy="824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>
                  <a:solidFill>
                    <a:srgbClr val="FFC000">
                      <a:lumMod val="75000"/>
                    </a:srgbClr>
                  </a:solidFill>
                  <a:latin typeface="楷体" panose="02010609060101010101" charset="-122"/>
                  <a:ea typeface="楷体" panose="02010609060101010101" charset="-122"/>
                  <a:cs typeface="Arial"/>
                  <a:sym typeface="+mn-ea"/>
                </a:rPr>
                <a:t>正音正字</a:t>
              </a:r>
              <a:endParaRPr kumimoji="0" lang="zh-CN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Arial"/>
                <a:sym typeface="+mn-ea"/>
              </a:endParaRPr>
            </a:p>
          </p:txBody>
        </p:sp>
      </p:grpSp>
    </p:spTree>
    <p:custDataLst>
      <p:tags r:id="rId5"/>
    </p:custDataLst>
    <p:extLst>
      <p:ext uri="{BB962C8B-B14F-4D97-AF65-F5344CB8AC3E}">
        <p14:creationId xmlns:p14="http://schemas.microsoft.com/office/powerpoint/2010/main" val="2048097932"/>
      </p:ext>
    </p:extLst>
  </p:cSld>
  <p:clrMapOvr>
    <a:masterClrMapping/>
  </p:clrMapOvr>
  <mc:AlternateContent>
    <mc:Choice xmlns:p15="http://schemas.microsoft.com/office/powerpoint/2012/main" Requires="p15">
      <p:transition spd="slow" p14:dur="2000">
        <p15:prstTrans prst="drape"/>
      </p:transition>
    </mc:Choice>
    <mc:Fallback>
      <p:transition spd="slow">
        <p:fade/>
      </p:transition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1436369" y="1572656"/>
            <a:ext cx="10991850" cy="4394200"/>
            <a:chOff x="2722" y="1687"/>
            <a:chExt cx="17310" cy="6920"/>
          </a:xfrm>
        </p:grpSpPr>
        <p:sp>
          <p:nvSpPr>
            <p:cNvPr id="2" name="文本框 1"/>
            <p:cNvSpPr txBox="1"/>
            <p:nvPr/>
          </p:nvSpPr>
          <p:spPr>
            <a:xfrm>
              <a:off x="8375" y="1687"/>
              <a:ext cx="10526" cy="75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348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把握情感基调</a:t>
              </a: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7496" y="3321"/>
              <a:ext cx="12536" cy="458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Arial"/>
                </a:rPr>
                <a:t>第一段：凄苦，悲凉； </a:t>
              </a:r>
            </a:p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Arial"/>
                </a:rPr>
                <a:t>第二段：感激，恳切； </a:t>
              </a:r>
            </a:p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Arial"/>
                </a:rPr>
                <a:t>第三段：真挚，诚恳； </a:t>
              </a:r>
            </a:p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Arial"/>
                </a:rPr>
                <a:t>第四段：忠诚，期待。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3196" y="2876"/>
              <a:ext cx="14489" cy="0"/>
            </a:xfrm>
            <a:prstGeom prst="line">
              <a:avLst/>
            </a:prstGeom>
            <a:ln w="254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V="1">
              <a:off x="2722" y="8607"/>
              <a:ext cx="14489" cy="0"/>
            </a:xfrm>
            <a:prstGeom prst="line">
              <a:avLst/>
            </a:prstGeom>
            <a:ln w="254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4399280" y="447040"/>
            <a:ext cx="3393440" cy="708025"/>
            <a:chOff x="6122" y="436"/>
            <a:chExt cx="5344" cy="1115"/>
          </a:xfrm>
        </p:grpSpPr>
        <p:pic>
          <p:nvPicPr>
            <p:cNvPr id="8" name="图片 7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>
              <a:off x="6122" y="436"/>
              <a:ext cx="5344" cy="111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7530" y="582"/>
              <a:ext cx="2553" cy="824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>
                  <a:solidFill>
                    <a:srgbClr val="FFC000">
                      <a:lumMod val="75000"/>
                    </a:srgbClr>
                  </a:solidFill>
                  <a:latin typeface="楷体" panose="02010609060101010101" charset="-122"/>
                  <a:ea typeface="楷体" panose="02010609060101010101" charset="-122"/>
                  <a:cs typeface="Arial"/>
                  <a:sym typeface="+mn-ea"/>
                </a:rPr>
                <a:t>课文朗读</a:t>
              </a:r>
              <a:endParaRPr kumimoji="0" lang="zh-CN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Arial"/>
                <a:sym typeface="+mn-ea"/>
              </a:endParaRPr>
            </a:p>
          </p:txBody>
        </p:sp>
      </p:grpSp>
    </p:spTree>
    <p:custDataLst>
      <p:tags r:id="rId5"/>
    </p:custDataLst>
    <p:extLst>
      <p:ext uri="{BB962C8B-B14F-4D97-AF65-F5344CB8AC3E}">
        <p14:creationId xmlns:p14="http://schemas.microsoft.com/office/powerpoint/2010/main" val="1770526165"/>
      </p:ext>
    </p:extLst>
  </p:cSld>
  <p:clrMapOvr>
    <a:masterClrMapping/>
  </p:clrMapOvr>
  <mc:AlternateContent>
    <mc:Choice xmlns:p15="http://schemas.microsoft.com/office/powerpoint/2012/main" Requires="p15">
      <p:transition spd="slow" p14:dur="2000">
        <p15:prstTrans prst="drape"/>
      </p:transition>
    </mc:Choice>
    <mc:Fallback>
      <p:transition spd="slow">
        <p:fade/>
      </p:transition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>
            <a:off x="2093340" y="2333381"/>
            <a:ext cx="7661275" cy="2069465"/>
            <a:chOff x="2154" y="3131"/>
            <a:chExt cx="12065" cy="3259"/>
          </a:xfrm>
        </p:grpSpPr>
        <p:sp>
          <p:nvSpPr>
            <p:cNvPr id="2" name="文本框 1"/>
            <p:cNvSpPr txBox="1"/>
            <p:nvPr/>
          </p:nvSpPr>
          <p:spPr>
            <a:xfrm>
              <a:off x="2154" y="3131"/>
              <a:ext cx="7258" cy="293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1500">
                  <a:solidFill>
                    <a:srgbClr val="FFC000">
                      <a:lumMod val="75000"/>
                    </a:srgb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第一段</a:t>
              </a:r>
              <a:endParaRPr kumimoji="0" lang="zh-CN" altLang="en-US" sz="11500" b="0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9740" y="3836"/>
              <a:ext cx="4479" cy="1026"/>
              <a:chOff x="9740" y="3836"/>
              <a:chExt cx="4479" cy="1026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10541" y="3836"/>
                <a:ext cx="2876" cy="921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3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charset="-122"/>
                    <a:sym typeface="+mn-ea"/>
                  </a:rPr>
                  <a:t>疏通文意</a:t>
                </a: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endParaRPr>
              </a:p>
            </p:txBody>
          </p:sp>
          <p:cxnSp>
            <p:nvCxnSpPr>
              <p:cNvPr id="4" name="直接连接符 3"/>
              <p:cNvCxnSpPr/>
              <p:nvPr/>
            </p:nvCxnSpPr>
            <p:spPr>
              <a:xfrm flipV="1">
                <a:off x="9740" y="4862"/>
                <a:ext cx="4479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2" name="图片 11" descr="gaitubao_com_04111606044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952" y="5483"/>
              <a:ext cx="930" cy="907"/>
            </a:xfrm>
            <a:prstGeom prst="rect">
              <a:avLst/>
            </a:prstGeom>
          </p:spPr>
        </p:pic>
      </p:grpSp>
    </p:spTree>
    <p:custDataLst>
      <p:tags r:id="rId5"/>
    </p:custDataLst>
    <p:extLst>
      <p:ext uri="{BB962C8B-B14F-4D97-AF65-F5344CB8AC3E}">
        <p14:creationId xmlns:p14="http://schemas.microsoft.com/office/powerpoint/2010/main" val="823921476"/>
      </p:ext>
    </p:extLst>
  </p:cSld>
  <p:clrMapOvr>
    <a:masterClrMapping/>
  </p:clrMapOvr>
  <mc:AlternateContent>
    <mc:Choice xmlns:p15="http://schemas.microsoft.com/office/powerpoint/2012/main" Requires="p15">
      <p:transition spd="slow" p14:dur="2000">
        <p15:prstTrans prst="fallOver"/>
      </p:transition>
    </mc:Choice>
    <mc:Fallback>
      <p:transition spd="slow">
        <p:fade/>
      </p:transition>
    </mc:Fallback>
  </mc:AlternateContent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374015" y="1541780"/>
            <a:ext cx="708025" cy="3393440"/>
            <a:chOff x="9310" y="1255"/>
            <a:chExt cx="1115" cy="5344"/>
          </a:xfrm>
        </p:grpSpPr>
        <p:pic>
          <p:nvPicPr>
            <p:cNvPr id="8" name="图片 7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 rot="5400000">
              <a:off x="7196" y="3369"/>
              <a:ext cx="5344" cy="111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9484" y="2498"/>
              <a:ext cx="768" cy="218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FFC000">
                      <a:lumMod val="75000"/>
                    </a:srgbClr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Arial"/>
                  <a:sym typeface="+mn-ea"/>
                </a:rPr>
                <a:t>第一段</a:t>
              </a:r>
              <a:endParaRPr kumimoji="0" lang="zh-CN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Arial"/>
                <a:sym typeface="+mn-ea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738630" y="2331085"/>
            <a:ext cx="9769475" cy="21755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（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1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）总提：夙遭闵凶</a:t>
            </a:r>
            <a:endParaRPr lang="en-US" altLang="zh-CN" sz="24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Arial"/>
            </a:endParaRPr>
          </a:p>
          <a:p>
            <a:pPr marL="0" marR="0" lvl="0" indent="0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（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2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）具体表现：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Arial"/>
            </a:endParaRPr>
          </a:p>
          <a:p>
            <a:pPr marL="0" marR="0" lvl="0" indent="0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父丧母嫁、多病零丁、门衰祚薄、祖母卧病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1534160" y="2058035"/>
            <a:ext cx="10079990" cy="0"/>
          </a:xfrm>
          <a:prstGeom prst="line">
            <a:avLst/>
          </a:prstGeom>
          <a:ln w="254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823085" y="1364615"/>
            <a:ext cx="9294495" cy="464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286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思考</a:t>
            </a: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：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哪句话是作者陈述的总提？其具体表现有哪些？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5"/>
    </p:custDataLst>
    <p:extLst>
      <p:ext uri="{BB962C8B-B14F-4D97-AF65-F5344CB8AC3E}">
        <p14:creationId xmlns:p14="http://schemas.microsoft.com/office/powerpoint/2010/main" val="3164444131"/>
      </p:ext>
    </p:extLst>
  </p:cSld>
  <p:clrMapOvr>
    <a:masterClrMapping/>
  </p:clrMapOvr>
  <mc:AlternateContent>
    <mc:Choice xmlns:p15="http://schemas.microsoft.com/office/powerpoint/2012/main" Requires="p15">
      <p:transition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374015" y="1541780"/>
            <a:ext cx="708025" cy="3393440"/>
            <a:chOff x="9310" y="1255"/>
            <a:chExt cx="1115" cy="5344"/>
          </a:xfrm>
        </p:grpSpPr>
        <p:pic>
          <p:nvPicPr>
            <p:cNvPr id="8" name="图片 7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 rot="5400000">
              <a:off x="7196" y="3369"/>
              <a:ext cx="5344" cy="111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9484" y="2498"/>
              <a:ext cx="768" cy="218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FFC000">
                      <a:lumMod val="75000"/>
                    </a:srgbClr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Arial"/>
                  <a:sym typeface="+mn-ea"/>
                </a:rPr>
                <a:t>第一段</a:t>
              </a:r>
              <a:endParaRPr kumimoji="0" lang="zh-CN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Arial"/>
                <a:sym typeface="+mn-ea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534160" y="2250440"/>
            <a:ext cx="9769475" cy="41751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（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1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）	先纵（时间）：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六月：慈父见背；四岁：舅夺母志；少：多疾病；九岁：不行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品析：父死母嫁，写“躬亲抚养”的原因；多病不行，写“躬亲抚养”的不易。表现了“躬亲抚养”的艰难、辛酸与劳苦，为下文“臣无祖母，无以至今日”张本。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（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2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）	后横（亲属关系）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既无伯叔，终鲜兄弟；晚有儿息；外无近亲；内无照应。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品析：强调“无（鲜）”字，“儿息”虽有却“晚”，可见“门衰祚薄”，祖孙相依为命。“无”“鲜”等写出了人丁不旺、两代孤传的特殊关系。为“祖母无臣，无以终余年”铺垫。以白描手法见情感的朴素、真挚。</a:t>
            </a: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1534160" y="2058035"/>
            <a:ext cx="10079990" cy="0"/>
          </a:xfrm>
          <a:prstGeom prst="line">
            <a:avLst/>
          </a:prstGeom>
          <a:ln w="254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322705" y="1401445"/>
            <a:ext cx="10205085" cy="464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286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思考</a:t>
            </a:r>
            <a:r>
              <a:rPr lang="en-US" altLang="zh-CN" sz="3600">
                <a:solidFill>
                  <a:srgbClr val="FFC000">
                    <a:lumMod val="5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：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围绕“闵凶”，作者的叙述角度、层次是怎样的？作用是什么？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5"/>
    </p:custDataLst>
    <p:extLst>
      <p:ext uri="{BB962C8B-B14F-4D97-AF65-F5344CB8AC3E}">
        <p14:creationId xmlns:p14="http://schemas.microsoft.com/office/powerpoint/2010/main" val="3674513921"/>
      </p:ext>
    </p:extLst>
  </p:cSld>
  <p:clrMapOvr>
    <a:masterClrMapping/>
  </p:clrMapOvr>
  <mc:AlternateContent>
    <mc:Choice xmlns:p15="http://schemas.microsoft.com/office/powerpoint/2012/main" Requires="p15">
      <p:transition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374015" y="1541780"/>
            <a:ext cx="708025" cy="3393440"/>
            <a:chOff x="9310" y="1255"/>
            <a:chExt cx="1115" cy="5344"/>
          </a:xfrm>
        </p:grpSpPr>
        <p:pic>
          <p:nvPicPr>
            <p:cNvPr id="8" name="图片 7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 rot="5400000">
              <a:off x="7196" y="3369"/>
              <a:ext cx="5344" cy="111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9484" y="2498"/>
              <a:ext cx="768" cy="218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FFC000">
                      <a:lumMod val="75000"/>
                    </a:srgbClr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Arial"/>
                  <a:sym typeface="+mn-ea"/>
                </a:rPr>
                <a:t>第一段</a:t>
              </a:r>
              <a:endParaRPr kumimoji="0" lang="zh-CN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Arial"/>
                <a:sym typeface="+mn-ea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534160" y="2250440"/>
            <a:ext cx="9769475" cy="33299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（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1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）	相依为命：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零丁孤苦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——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靠祖母之悯惜、抚养（照应“臣无祖母无以至今日”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夙婴疾病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——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靠孙子侍汤药（照应“祖母无臣，无以终余年”）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（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2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）	凄苦：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零丁孤苦、茕茕孓立、形影相吊等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生动地表现其孤苦之情状，令人读而生悲。</a:t>
            </a: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1534160" y="2058035"/>
            <a:ext cx="10079990" cy="0"/>
          </a:xfrm>
          <a:prstGeom prst="line">
            <a:avLst/>
          </a:prstGeom>
          <a:ln w="254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322705" y="1401445"/>
            <a:ext cx="10205085" cy="464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286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思考</a:t>
            </a:r>
            <a:r>
              <a:rPr lang="en-US" altLang="zh-CN" sz="3600">
                <a:solidFill>
                  <a:srgbClr val="FFC000">
                    <a:lumMod val="5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：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哪些语句可见祖孙的相依为命？哪些词语直接写其凄苦？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5"/>
    </p:custDataLst>
    <p:extLst>
      <p:ext uri="{BB962C8B-B14F-4D97-AF65-F5344CB8AC3E}">
        <p14:creationId xmlns:p14="http://schemas.microsoft.com/office/powerpoint/2010/main" val="3483000512"/>
      </p:ext>
    </p:extLst>
  </p:cSld>
  <p:clrMapOvr>
    <a:masterClrMapping/>
  </p:clrMapOvr>
  <mc:AlternateContent>
    <mc:Choice xmlns:p15="http://schemas.microsoft.com/office/powerpoint/2012/main" Requires="p15">
      <p:transition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H="1" flipV="1">
            <a:off x="11292840" y="3175"/>
            <a:ext cx="0" cy="6851650"/>
          </a:xfrm>
          <a:prstGeom prst="line">
            <a:avLst/>
          </a:prstGeom>
          <a:ln w="92075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 flipV="1">
            <a:off x="834390" y="3175"/>
            <a:ext cx="0" cy="6851650"/>
          </a:xfrm>
          <a:prstGeom prst="line">
            <a:avLst/>
          </a:prstGeom>
          <a:ln w="92075" cmpd="thinThick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1179195" y="825500"/>
            <a:ext cx="9822815" cy="5494655"/>
            <a:chOff x="1919" y="1300"/>
            <a:chExt cx="15469" cy="8653"/>
          </a:xfrm>
        </p:grpSpPr>
        <p:sp>
          <p:nvSpPr>
            <p:cNvPr id="3" name="文本框 2"/>
            <p:cNvSpPr txBox="1"/>
            <p:nvPr/>
          </p:nvSpPr>
          <p:spPr>
            <a:xfrm>
              <a:off x="1919" y="3503"/>
              <a:ext cx="1242" cy="276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5400">
                  <a:latin typeface="楷体" panose="02010609060101010101" charset="-122"/>
                  <a:ea typeface="楷体" panose="02010609060101010101" charset="-122"/>
                  <a:sym typeface="+mn-ea"/>
                </a:rPr>
                <a:t>总 结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390" y="3940"/>
              <a:ext cx="652" cy="189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400">
                  <a:latin typeface="楷体" panose="02010609060101010101" pitchFamily="49" charset="-122"/>
                  <a:ea typeface="楷体" panose="02010609060101010101" pitchFamily="49" charset="-122"/>
                </a:rPr>
                <a:t>第一段</a:t>
              </a: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3831" y="1300"/>
              <a:ext cx="13557" cy="8653"/>
              <a:chOff x="3831" y="1300"/>
              <a:chExt cx="13557" cy="8653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3831" y="1300"/>
                <a:ext cx="13557" cy="563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indent="457200" fontAlgn="auto">
                  <a:lnSpc>
                    <a:spcPts val="2420"/>
                  </a:lnSpc>
                </a:pPr>
                <a:endPara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</p:txBody>
          </p:sp>
          <p:pic>
            <p:nvPicPr>
              <p:cNvPr id="12" name="图片 11" descr="gaitubao_com_04111606044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6222" y="9046"/>
                <a:ext cx="930" cy="907"/>
              </a:xfrm>
              <a:prstGeom prst="rect">
                <a:avLst/>
              </a:prstGeom>
            </p:spPr>
          </p:pic>
        </p:grp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4778C5CD-D3B7-4E12-8D64-169D5632C9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7924" y="1307314"/>
            <a:ext cx="4558450" cy="3651567"/>
          </a:xfrm>
          <a:prstGeom prst="rect">
            <a:avLst/>
          </a:prstGeom>
        </p:spPr>
      </p:pic>
      <p:sp>
        <p:nvSpPr>
          <p:cNvPr id="11" name="右大括号 10">
            <a:extLst>
              <a:ext uri="{FF2B5EF4-FFF2-40B4-BE49-F238E27FC236}">
                <a16:creationId xmlns:a16="http://schemas.microsoft.com/office/drawing/2014/main" id="{A5E47568-9074-4441-8D39-D79DAA80935C}"/>
              </a:ext>
            </a:extLst>
          </p:cNvPr>
          <p:cNvSpPr/>
          <p:nvPr/>
        </p:nvSpPr>
        <p:spPr>
          <a:xfrm>
            <a:off x="7726374" y="1969949"/>
            <a:ext cx="440685" cy="2700242"/>
          </a:xfrm>
          <a:prstGeom prst="rightBrace">
            <a:avLst/>
          </a:prstGeom>
          <a:noFill/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1">
                    <a:lumMod val="85000"/>
                  </a:schemeClr>
                </a:solidFill>
              </a:ln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FF8A7CA-84BB-4387-A32F-247B4FC3C088}"/>
              </a:ext>
            </a:extLst>
          </p:cNvPr>
          <p:cNvSpPr txBox="1"/>
          <p:nvPr/>
        </p:nvSpPr>
        <p:spPr>
          <a:xfrm>
            <a:off x="8532794" y="2556469"/>
            <a:ext cx="1512940" cy="1422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2"/>
                </a:solidFill>
              </a:rPr>
              <a:t>不直陈其事，先诉惨况，引起同情</a:t>
            </a:r>
          </a:p>
        </p:txBody>
      </p:sp>
    </p:spTree>
    <p:custDataLst>
      <p:tags r:id="rId6"/>
    </p:custDataLst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4644000" y="1236345"/>
            <a:ext cx="2742565" cy="1271270"/>
            <a:chOff x="3216" y="1606"/>
            <a:chExt cx="4319" cy="2002"/>
          </a:xfrm>
        </p:grpSpPr>
        <p:sp>
          <p:nvSpPr>
            <p:cNvPr id="3" name="文本框 2"/>
            <p:cNvSpPr txBox="1"/>
            <p:nvPr/>
          </p:nvSpPr>
          <p:spPr>
            <a:xfrm>
              <a:off x="4032" y="1918"/>
              <a:ext cx="2688" cy="130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4800">
                  <a:solidFill>
                    <a:schemeClr val="accent4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  <a:sym typeface="+mn-ea"/>
                </a:rPr>
                <a:t>前 言</a:t>
              </a:r>
            </a:p>
          </p:txBody>
        </p:sp>
        <p:pic>
          <p:nvPicPr>
            <p:cNvPr id="4" name="图片 3" descr="2013392f9cb5a1cb7c274b9b643652ce"/>
            <p:cNvPicPr>
              <a:picLocks noChangeAspect="1"/>
            </p:cNvPicPr>
            <p:nvPr/>
          </p:nvPicPr>
          <p:blipFill>
            <a:blip r:embed="rId3">
              <a:grayscl/>
              <a:lum bright="6000" contrast="72000"/>
            </a:blip>
            <a:srcRect l="20464" t="35376" r="19947" b="41682"/>
            <a:stretch>
              <a:fillRect/>
            </a:stretch>
          </p:blipFill>
          <p:spPr>
            <a:xfrm>
              <a:off x="3216" y="1606"/>
              <a:ext cx="4319" cy="2002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2215464" y="2751033"/>
            <a:ext cx="8981849" cy="2977515"/>
            <a:chOff x="3585" y="3941"/>
            <a:chExt cx="13789" cy="4689"/>
          </a:xfrm>
        </p:grpSpPr>
        <p:sp>
          <p:nvSpPr>
            <p:cNvPr id="5" name="文本框 4"/>
            <p:cNvSpPr txBox="1"/>
            <p:nvPr/>
          </p:nvSpPr>
          <p:spPr>
            <a:xfrm>
              <a:off x="3585" y="3941"/>
              <a:ext cx="12675" cy="349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just" fontAlgn="auto">
                <a:lnSpc>
                  <a:spcPct val="150000"/>
                </a:lnSpc>
              </a:pPr>
              <a:r>
                <a:rPr lang="zh-CN" altLang="en-US" sz="24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读</a:t>
              </a:r>
              <a:r>
                <a:rPr lang="en-US" altLang="zh-CN" sz="24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《</a:t>
              </a:r>
              <a:r>
                <a:rPr lang="zh-CN" altLang="en-US" sz="24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出师表</a:t>
              </a:r>
              <a:r>
                <a:rPr lang="en-US" altLang="zh-CN" sz="24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》</a:t>
              </a:r>
              <a:r>
                <a:rPr lang="zh-CN" altLang="en-US" sz="24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不下泪者，其人必不</a:t>
              </a: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忠</a:t>
              </a:r>
              <a:r>
                <a:rPr lang="zh-CN" altLang="en-US" sz="24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；</a:t>
              </a:r>
            </a:p>
            <a:p>
              <a:pPr algn="just" fontAlgn="auto">
                <a:lnSpc>
                  <a:spcPct val="150000"/>
                </a:lnSpc>
              </a:pPr>
              <a:r>
                <a:rPr lang="zh-CN" altLang="en-US" sz="24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读</a:t>
              </a:r>
              <a:r>
                <a:rPr lang="en-US" altLang="zh-CN" sz="24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《</a:t>
              </a:r>
              <a:r>
                <a:rPr lang="zh-CN" altLang="en-US" sz="24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陈情表</a:t>
              </a:r>
              <a:r>
                <a:rPr lang="en-US" altLang="zh-CN" sz="24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》</a:t>
              </a:r>
              <a:r>
                <a:rPr lang="zh-CN" altLang="en-US" sz="24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不下泪者，其人必不</a:t>
              </a: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孝</a:t>
              </a:r>
              <a:r>
                <a:rPr lang="zh-CN" altLang="en-US" sz="24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；</a:t>
              </a:r>
            </a:p>
            <a:p>
              <a:pPr algn="just" fontAlgn="auto">
                <a:lnSpc>
                  <a:spcPct val="150000"/>
                </a:lnSpc>
              </a:pPr>
              <a:r>
                <a:rPr lang="zh-CN" altLang="en-US" sz="24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读</a:t>
              </a:r>
              <a:r>
                <a:rPr lang="en-US" altLang="zh-CN" sz="24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《</a:t>
              </a:r>
              <a:r>
                <a:rPr lang="zh-CN" altLang="en-US" sz="24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祭十二郎文</a:t>
              </a:r>
              <a:r>
                <a:rPr lang="en-US" altLang="zh-CN" sz="24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》</a:t>
              </a:r>
              <a:r>
                <a:rPr lang="zh-CN" altLang="en-US" sz="24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不下泪者，其人必不</a:t>
              </a: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友</a:t>
              </a:r>
              <a:r>
                <a:rPr lang="zh-CN" altLang="en-US" sz="24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；（以上苏轼语）</a:t>
              </a:r>
            </a:p>
            <a:p>
              <a:pPr algn="just" fontAlgn="auto">
                <a:lnSpc>
                  <a:spcPct val="150000"/>
                </a:lnSpc>
              </a:pPr>
              <a:r>
                <a:rPr lang="zh-CN" altLang="en-US" sz="24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读</a:t>
              </a:r>
              <a:r>
                <a:rPr lang="en-US" altLang="zh-CN" sz="24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《</a:t>
              </a:r>
              <a:r>
                <a:rPr lang="zh-CN" altLang="en-US" sz="24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报任安书</a:t>
              </a:r>
              <a:r>
                <a:rPr lang="en-US" altLang="zh-CN" sz="24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》</a:t>
              </a:r>
              <a:r>
                <a:rPr lang="zh-CN" altLang="en-US" sz="24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不下泪者，其人必不为</a:t>
              </a: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人</a:t>
              </a:r>
              <a:r>
                <a:rPr lang="zh-CN" altLang="en-US" sz="24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。（后人续）</a:t>
              </a:r>
            </a:p>
          </p:txBody>
        </p:sp>
        <p:pic>
          <p:nvPicPr>
            <p:cNvPr id="7" name="图片 6" descr="gaitubao_com_04111606044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467" y="7723"/>
              <a:ext cx="907" cy="907"/>
            </a:xfrm>
            <a:prstGeom prst="rect">
              <a:avLst/>
            </a:prstGeom>
          </p:spPr>
        </p:pic>
      </p:grpSp>
    </p:spTree>
    <p:custDataLst>
      <p:tags r:id="rId6"/>
    </p:custDataLst>
  </p:cSld>
  <p:clrMapOvr>
    <a:masterClrMapping/>
  </p:clrMapOvr>
  <p:transition spd="slow">
    <p:push dir="u"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>
            <a:off x="2093340" y="2333381"/>
            <a:ext cx="7661275" cy="2069465"/>
            <a:chOff x="2154" y="3131"/>
            <a:chExt cx="12065" cy="3259"/>
          </a:xfrm>
        </p:grpSpPr>
        <p:sp>
          <p:nvSpPr>
            <p:cNvPr id="2" name="文本框 1"/>
            <p:cNvSpPr txBox="1"/>
            <p:nvPr/>
          </p:nvSpPr>
          <p:spPr>
            <a:xfrm>
              <a:off x="2154" y="3131"/>
              <a:ext cx="7258" cy="293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500" b="0" i="0" u="none" strike="noStrike" kern="1200" cap="none" spc="0" normalizeH="0" baseline="0" noProof="0">
                  <a:ln>
                    <a:noFill/>
                  </a:ln>
                  <a:solidFill>
                    <a:srgbClr val="FFC000">
                      <a:lumMod val="75000"/>
                    </a:srgbClr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第二段</a:t>
              </a: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9740" y="3836"/>
              <a:ext cx="4479" cy="1026"/>
              <a:chOff x="9740" y="3836"/>
              <a:chExt cx="4479" cy="1026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10541" y="3836"/>
                <a:ext cx="2876" cy="921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3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charset="-122"/>
                    <a:sym typeface="+mn-ea"/>
                  </a:rPr>
                  <a:t>疏通文意</a:t>
                </a: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endParaRPr>
              </a:p>
            </p:txBody>
          </p:sp>
          <p:cxnSp>
            <p:nvCxnSpPr>
              <p:cNvPr id="4" name="直接连接符 3"/>
              <p:cNvCxnSpPr/>
              <p:nvPr/>
            </p:nvCxnSpPr>
            <p:spPr>
              <a:xfrm flipV="1">
                <a:off x="9740" y="4862"/>
                <a:ext cx="4479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2" name="图片 11" descr="gaitubao_com_04111606044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952" y="5483"/>
              <a:ext cx="930" cy="907"/>
            </a:xfrm>
            <a:prstGeom prst="rect">
              <a:avLst/>
            </a:prstGeom>
          </p:spPr>
        </p:pic>
      </p:grpSp>
    </p:spTree>
    <p:custDataLst>
      <p:tags r:id="rId5"/>
    </p:custDataLst>
    <p:extLst>
      <p:ext uri="{BB962C8B-B14F-4D97-AF65-F5344CB8AC3E}">
        <p14:creationId xmlns:p14="http://schemas.microsoft.com/office/powerpoint/2010/main" val="3141666942"/>
      </p:ext>
    </p:extLst>
  </p:cSld>
  <p:clrMapOvr>
    <a:masterClrMapping/>
  </p:clrMapOvr>
  <mc:AlternateContent>
    <mc:Choice xmlns:p15="http://schemas.microsoft.com/office/powerpoint/2012/main" Requires="p15">
      <p:transition spd="slow" p14:dur="2000">
        <p15:prstTrans prst="fallOver"/>
      </p:transition>
    </mc:Choice>
    <mc:Fallback>
      <p:transition spd="slow">
        <p:fade/>
      </p:transition>
    </mc:Fallback>
  </mc:AlternateContent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374015" y="1541780"/>
            <a:ext cx="708025" cy="3393440"/>
            <a:chOff x="9310" y="1255"/>
            <a:chExt cx="1115" cy="5344"/>
          </a:xfrm>
        </p:grpSpPr>
        <p:pic>
          <p:nvPicPr>
            <p:cNvPr id="8" name="图片 7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 rot="5400000">
              <a:off x="7196" y="3369"/>
              <a:ext cx="5344" cy="111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9484" y="2498"/>
              <a:ext cx="768" cy="218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FFC000">
                      <a:lumMod val="75000"/>
                    </a:srgbClr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Arial"/>
                  <a:sym typeface="+mn-ea"/>
                </a:rPr>
                <a:t>第二段</a:t>
              </a:r>
              <a:endParaRPr kumimoji="0" lang="zh-CN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Arial"/>
                <a:sym typeface="+mn-ea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423696" y="2814568"/>
            <a:ext cx="10259060" cy="29140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（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1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）特点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——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征召的级别越来越高（按时间顺序），显出朝廷征召之殷切。“奉”“沐浴”，称颂朝廷，并表感恩之情，可见语言的得体和机智。</a:t>
            </a: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（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2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）作用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——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加深了赴命上任与孝养祖母的矛盾，突出了自己两难的境地，为下文做铺垫。</a:t>
            </a: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1423696" y="2529453"/>
            <a:ext cx="10079990" cy="0"/>
          </a:xfrm>
          <a:prstGeom prst="line">
            <a:avLst/>
          </a:prstGeom>
          <a:ln w="254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769136" y="1058158"/>
            <a:ext cx="9682480" cy="1390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思考</a:t>
            </a: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：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本段写屡次征召有什么特点，有什么作用？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 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“奉圣朝”“沐浴清化”等句想表明什么？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5"/>
    </p:custDataLst>
    <p:extLst>
      <p:ext uri="{BB962C8B-B14F-4D97-AF65-F5344CB8AC3E}">
        <p14:creationId xmlns:p14="http://schemas.microsoft.com/office/powerpoint/2010/main" val="2634841944"/>
      </p:ext>
    </p:extLst>
  </p:cSld>
  <p:clrMapOvr>
    <a:masterClrMapping/>
  </p:clrMapOvr>
  <mc:AlternateContent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374015" y="1541780"/>
            <a:ext cx="708025" cy="3393440"/>
            <a:chOff x="9310" y="1255"/>
            <a:chExt cx="1115" cy="5344"/>
          </a:xfrm>
        </p:grpSpPr>
        <p:pic>
          <p:nvPicPr>
            <p:cNvPr id="8" name="图片 7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 rot="5400000">
              <a:off x="7196" y="3369"/>
              <a:ext cx="5344" cy="111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9484" y="2498"/>
              <a:ext cx="768" cy="218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FFC000">
                      <a:lumMod val="75000"/>
                    </a:srgbClr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Arial"/>
                  <a:sym typeface="+mn-ea"/>
                </a:rPr>
                <a:t>第二段</a:t>
              </a:r>
              <a:endParaRPr kumimoji="0" lang="zh-CN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Arial"/>
                <a:sym typeface="+mn-ea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334161" y="2685663"/>
            <a:ext cx="10259060" cy="3653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（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1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）	事态严重：诏、责、逼、催等，含蓄地表明了强己所难之窘迫。</a:t>
            </a: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（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2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）	处境狼狈：“非臣陨首所能上报”，可是“供养无主”；“欲奉诏奔驰，则刘病日笃”；“欲苟顺私情，则告诉不许”。</a:t>
            </a: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（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3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）	推辞理由：供养无主，刘病日笃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（承上文“夙婴疾病”，张下文“日薄西山”）</a:t>
            </a: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1423696" y="2529453"/>
            <a:ext cx="10079990" cy="0"/>
          </a:xfrm>
          <a:prstGeom prst="line">
            <a:avLst/>
          </a:prstGeom>
          <a:ln w="254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554506" y="1450588"/>
            <a:ext cx="9682480" cy="793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思考</a:t>
            </a:r>
            <a:r>
              <a:rPr lang="en-US" altLang="zh-CN" sz="3600">
                <a:solidFill>
                  <a:srgbClr val="FFC000">
                    <a:lumMod val="5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：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本段如何叙述作者处境的狼狈？作者推辞的理由是什么？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5"/>
    </p:custDataLst>
    <p:extLst>
      <p:ext uri="{BB962C8B-B14F-4D97-AF65-F5344CB8AC3E}">
        <p14:creationId xmlns:p14="http://schemas.microsoft.com/office/powerpoint/2010/main" val="13306016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H="1" flipV="1">
            <a:off x="11292840" y="3175"/>
            <a:ext cx="0" cy="6851650"/>
          </a:xfrm>
          <a:prstGeom prst="line">
            <a:avLst/>
          </a:prstGeom>
          <a:ln w="92075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 flipV="1">
            <a:off x="834390" y="3175"/>
            <a:ext cx="0" cy="6851650"/>
          </a:xfrm>
          <a:prstGeom prst="line">
            <a:avLst/>
          </a:prstGeom>
          <a:ln w="92075" cmpd="thinThick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1179195" y="825500"/>
            <a:ext cx="9822815" cy="5494655"/>
            <a:chOff x="1919" y="1300"/>
            <a:chExt cx="15469" cy="8653"/>
          </a:xfrm>
        </p:grpSpPr>
        <p:sp>
          <p:nvSpPr>
            <p:cNvPr id="3" name="文本框 2"/>
            <p:cNvSpPr txBox="1"/>
            <p:nvPr/>
          </p:nvSpPr>
          <p:spPr>
            <a:xfrm>
              <a:off x="1919" y="3503"/>
              <a:ext cx="1242" cy="276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Arial"/>
                  <a:sym typeface="+mn-ea"/>
                </a:rPr>
                <a:t>总 结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390" y="3940"/>
              <a:ext cx="652" cy="189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Arial"/>
                </a:rPr>
                <a:t>第二段</a:t>
              </a: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3831" y="1300"/>
              <a:ext cx="13557" cy="8653"/>
              <a:chOff x="3831" y="1300"/>
              <a:chExt cx="13557" cy="8653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3831" y="1300"/>
                <a:ext cx="13557" cy="563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0" marR="0" lvl="0" indent="457200" algn="l" defTabSz="914400" rtl="0" eaLnBrk="1" fontAlgn="auto" latinLnBrk="0" hangingPunct="1">
                  <a:lnSpc>
                    <a:spcPts val="242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</p:txBody>
          </p:sp>
          <p:pic>
            <p:nvPicPr>
              <p:cNvPr id="12" name="图片 11" descr="gaitubao_com_04111606044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6222" y="9046"/>
                <a:ext cx="930" cy="907"/>
              </a:xfrm>
              <a:prstGeom prst="rect">
                <a:avLst/>
              </a:prstGeom>
            </p:spPr>
          </p:pic>
        </p:grpSp>
      </p:grpSp>
      <p:sp>
        <p:nvSpPr>
          <p:cNvPr id="11" name="右大括号 10">
            <a:extLst>
              <a:ext uri="{FF2B5EF4-FFF2-40B4-BE49-F238E27FC236}">
                <a16:creationId xmlns:a16="http://schemas.microsoft.com/office/drawing/2014/main" id="{A5E47568-9074-4441-8D39-D79DAA80935C}"/>
              </a:ext>
            </a:extLst>
          </p:cNvPr>
          <p:cNvSpPr/>
          <p:nvPr/>
        </p:nvSpPr>
        <p:spPr>
          <a:xfrm>
            <a:off x="7627756" y="2771762"/>
            <a:ext cx="350231" cy="569199"/>
          </a:xfrm>
          <a:prstGeom prst="rightBrace">
            <a:avLst/>
          </a:prstGeom>
          <a:noFill/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solidFill>
                  <a:prstClr val="white">
                    <a:lumMod val="85000"/>
                  </a:prstClr>
                </a:solidFill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Arial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FF8A7CA-84BB-4387-A32F-247B4FC3C088}"/>
              </a:ext>
            </a:extLst>
          </p:cNvPr>
          <p:cNvSpPr txBox="1"/>
          <p:nvPr/>
        </p:nvSpPr>
        <p:spPr>
          <a:xfrm>
            <a:off x="8403059" y="2345140"/>
            <a:ext cx="1512940" cy="1422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"/>
                <a:ea typeface="微软雅黑"/>
                <a:cs typeface="Arial"/>
              </a:rPr>
              <a:t>诉矛盾之心，表感激之情，再博同情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CF167843-20AA-4C78-9D00-5EF1CECAD1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32471" y="2410675"/>
            <a:ext cx="4595285" cy="1291375"/>
          </a:xfrm>
          <a:prstGeom prst="rect">
            <a:avLst/>
          </a:prstGeom>
        </p:spPr>
      </p:pic>
    </p:spTree>
    <p:custDataLst>
      <p:tags r:id="rId6"/>
    </p:custDataLst>
    <p:extLst>
      <p:ext uri="{BB962C8B-B14F-4D97-AF65-F5344CB8AC3E}">
        <p14:creationId xmlns:p14="http://schemas.microsoft.com/office/powerpoint/2010/main" val="28985794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>
            <a:off x="2093340" y="2333381"/>
            <a:ext cx="7661275" cy="2069465"/>
            <a:chOff x="2154" y="3131"/>
            <a:chExt cx="12065" cy="3259"/>
          </a:xfrm>
        </p:grpSpPr>
        <p:sp>
          <p:nvSpPr>
            <p:cNvPr id="2" name="文本框 1"/>
            <p:cNvSpPr txBox="1"/>
            <p:nvPr/>
          </p:nvSpPr>
          <p:spPr>
            <a:xfrm>
              <a:off x="2154" y="3131"/>
              <a:ext cx="7258" cy="293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500" b="0" i="0" u="none" strike="noStrike" kern="1200" cap="none" spc="0" normalizeH="0" baseline="0" noProof="0">
                  <a:ln>
                    <a:noFill/>
                  </a:ln>
                  <a:solidFill>
                    <a:srgbClr val="FFC000">
                      <a:lumMod val="75000"/>
                    </a:srgbClr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第三段</a:t>
              </a: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9740" y="3836"/>
              <a:ext cx="4479" cy="1026"/>
              <a:chOff x="9740" y="3836"/>
              <a:chExt cx="4479" cy="1026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10541" y="3836"/>
                <a:ext cx="2876" cy="921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3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charset="-122"/>
                    <a:sym typeface="+mn-ea"/>
                  </a:rPr>
                  <a:t>疏通文意</a:t>
                </a: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endParaRPr>
              </a:p>
            </p:txBody>
          </p:sp>
          <p:cxnSp>
            <p:nvCxnSpPr>
              <p:cNvPr id="4" name="直接连接符 3"/>
              <p:cNvCxnSpPr/>
              <p:nvPr/>
            </p:nvCxnSpPr>
            <p:spPr>
              <a:xfrm flipV="1">
                <a:off x="9740" y="4862"/>
                <a:ext cx="4479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2" name="图片 11" descr="gaitubao_com_04111606044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952" y="5483"/>
              <a:ext cx="930" cy="907"/>
            </a:xfrm>
            <a:prstGeom prst="rect">
              <a:avLst/>
            </a:prstGeom>
          </p:spPr>
        </p:pic>
      </p:grpSp>
    </p:spTree>
    <p:custDataLst>
      <p:tags r:id="rId5"/>
    </p:custDataLst>
    <p:extLst>
      <p:ext uri="{BB962C8B-B14F-4D97-AF65-F5344CB8AC3E}">
        <p14:creationId xmlns:p14="http://schemas.microsoft.com/office/powerpoint/2010/main" val="3626904438"/>
      </p:ext>
    </p:extLst>
  </p:cSld>
  <p:clrMapOvr>
    <a:masterClrMapping/>
  </p:clrMapOvr>
  <mc:AlternateContent>
    <mc:Choice xmlns:p15="http://schemas.microsoft.com/office/powerpoint/2012/main" Requires="p15">
      <p:transition spd="slow" p14:dur="2000">
        <p15:prstTrans prst="fallOver"/>
      </p:transition>
    </mc:Choice>
    <mc:Fallback>
      <p:transition spd="slow">
        <p:fade/>
      </p:transition>
    </mc:Fallback>
  </mc:AlternateContent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374015" y="1541780"/>
            <a:ext cx="708025" cy="3393440"/>
            <a:chOff x="9310" y="1255"/>
            <a:chExt cx="1115" cy="5344"/>
          </a:xfrm>
        </p:grpSpPr>
        <p:pic>
          <p:nvPicPr>
            <p:cNvPr id="8" name="图片 7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 rot="5400000">
              <a:off x="7196" y="3369"/>
              <a:ext cx="5344" cy="111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9484" y="2498"/>
              <a:ext cx="768" cy="218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FFC000">
                      <a:lumMod val="75000"/>
                    </a:srgbClr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Arial"/>
                  <a:sym typeface="+mn-ea"/>
                </a:rPr>
                <a:t>第三段</a:t>
              </a:r>
              <a:endParaRPr kumimoji="0" lang="zh-CN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Arial"/>
                <a:sym typeface="+mn-ea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334161" y="2685663"/>
            <a:ext cx="10577830" cy="29140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（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1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）找依据：抓住晋“以孝治天下”的大理，解释自己应得到同情。（朝廷） 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（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2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）释误会：自陈宦历，称颂君恩，表明辞职与“名节”无关，以求皇帝谅解。（个人）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（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3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）述苦衷：陈述刘之现状，是“不能废远”的唯一原因。（祖母）</a:t>
            </a: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1423696" y="2529453"/>
            <a:ext cx="10079990" cy="0"/>
          </a:xfrm>
          <a:prstGeom prst="line">
            <a:avLst/>
          </a:prstGeom>
          <a:ln w="254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554506" y="1450588"/>
            <a:ext cx="9682480" cy="793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思考</a:t>
            </a:r>
            <a:r>
              <a:rPr lang="en-US" altLang="zh-CN" sz="3600">
                <a:solidFill>
                  <a:srgbClr val="FFC000">
                    <a:lumMod val="5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：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本段结尾落在辞官养亲上，是从哪几个角度展开的？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5"/>
    </p:custDataLst>
    <p:extLst>
      <p:ext uri="{BB962C8B-B14F-4D97-AF65-F5344CB8AC3E}">
        <p14:creationId xmlns:p14="http://schemas.microsoft.com/office/powerpoint/2010/main" val="1161058871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" name="组合 4"/>
          <p:cNvGrpSpPr/>
          <p:nvPr/>
        </p:nvGrpSpPr>
        <p:grpSpPr>
          <a:xfrm>
            <a:off x="4399280" y="456565"/>
            <a:ext cx="3393440" cy="708025"/>
            <a:chOff x="6122" y="436"/>
            <a:chExt cx="5344" cy="1115"/>
          </a:xfrm>
        </p:grpSpPr>
        <p:pic>
          <p:nvPicPr>
            <p:cNvPr id="13" name="图片 12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>
              <a:off x="6122" y="436"/>
              <a:ext cx="5344" cy="111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7530" y="582"/>
              <a:ext cx="2553" cy="824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>
                  <a:solidFill>
                    <a:srgbClr val="FFC000">
                      <a:lumMod val="75000"/>
                    </a:srgbClr>
                  </a:solidFill>
                  <a:latin typeface="楷体" panose="02010609060101010101" charset="-122"/>
                  <a:ea typeface="楷体" panose="02010609060101010101" charset="-122"/>
                  <a:cs typeface="Arial"/>
                  <a:sym typeface="+mn-ea"/>
                </a:rPr>
                <a:t>补充材料</a:t>
              </a:r>
              <a:endParaRPr kumimoji="0" lang="zh-CN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Arial"/>
                <a:sym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429858" y="1415040"/>
            <a:ext cx="9220200" cy="4583430"/>
            <a:chOff x="2530" y="3379"/>
            <a:chExt cx="14520" cy="7218"/>
          </a:xfrm>
        </p:grpSpPr>
        <p:sp>
          <p:nvSpPr>
            <p:cNvPr id="2" name="文本框 1"/>
            <p:cNvSpPr txBox="1"/>
            <p:nvPr/>
          </p:nvSpPr>
          <p:spPr>
            <a:xfrm>
              <a:off x="2707" y="3379"/>
              <a:ext cx="14343" cy="721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zh-CN" altLang="en-US" sz="2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司马氏靠武力篡位，为巩固政权想极力拉拢前朝旧臣</a:t>
              </a:r>
              <a:r>
                <a:rPr kumimoji="0" lang="en-US" altLang="zh-CN" sz="2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,</a:t>
              </a:r>
              <a:r>
                <a:rPr kumimoji="0" lang="zh-CN" altLang="en-US" sz="2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蜀魏两国旧臣中的不少人，为了保全“臣不侍二朝”的名节而不愿同司马氏合作，如“竹林七贤”中的阮籍、嵇康就是例子。</a:t>
              </a:r>
              <a:endParaRPr kumimoji="0" lang="en-US" altLang="zh-CN" sz="2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 marL="342900" marR="0" lvl="0" indent="-34290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zh-CN" altLang="en-US" sz="2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阮籍整天饮酒，常常处于醉醺醺的状态，从不过问政事，以此来曲折地表示不合作的态度。</a:t>
              </a:r>
              <a:endParaRPr kumimoji="0" lang="en-US" altLang="zh-CN" sz="2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 marL="342900" marR="0" lvl="0" indent="-34290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zh-CN" altLang="en-US" sz="2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嵇康则公开表示不同司马氏集团合作，写了</a:t>
              </a:r>
              <a:r>
                <a:rPr kumimoji="0" lang="en-US" altLang="zh-CN" sz="2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《</a:t>
              </a:r>
              <a:r>
                <a:rPr kumimoji="0" lang="zh-CN" altLang="en-US" sz="2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与山巨源绝交书</a:t>
              </a:r>
              <a:r>
                <a:rPr kumimoji="0" lang="en-US" altLang="zh-CN" sz="2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》</a:t>
              </a:r>
              <a:r>
                <a:rPr kumimoji="0" lang="zh-CN" altLang="en-US" sz="2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，最终在李密写</a:t>
              </a:r>
              <a:r>
                <a:rPr kumimoji="0" lang="en-US" altLang="zh-CN" sz="2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《</a:t>
              </a:r>
              <a:r>
                <a:rPr kumimoji="0" lang="zh-CN" altLang="en-US" sz="2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陈情表</a:t>
              </a:r>
              <a:r>
                <a:rPr kumimoji="0" lang="en-US" altLang="zh-CN" sz="2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》</a:t>
              </a:r>
              <a:r>
                <a:rPr kumimoji="0" lang="zh-CN" altLang="en-US" sz="2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的前四年，被司马氏集团所杀。</a:t>
              </a:r>
              <a:endParaRPr kumimoji="0" lang="en-US" altLang="zh-CN" sz="2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 marL="342900" marR="0" lvl="0" indent="-34290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zh-CN" altLang="en-US" sz="2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因此在这样的形势下，李密必须在名节这个问题上表明自己的立场、态度，以打消晋武帝的猜疑。</a:t>
              </a:r>
              <a:endPara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530" y="4139"/>
              <a:ext cx="14343" cy="6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ts val="262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Arial"/>
              </a:endParaRPr>
            </a:p>
          </p:txBody>
        </p:sp>
      </p:grpSp>
    </p:spTree>
    <p:custDataLst>
      <p:tags r:id="rId5"/>
    </p:custDataLst>
    <p:extLst>
      <p:ext uri="{BB962C8B-B14F-4D97-AF65-F5344CB8AC3E}">
        <p14:creationId xmlns:p14="http://schemas.microsoft.com/office/powerpoint/2010/main" val="77689728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H="1" flipV="1">
            <a:off x="11292840" y="3175"/>
            <a:ext cx="0" cy="6851650"/>
          </a:xfrm>
          <a:prstGeom prst="line">
            <a:avLst/>
          </a:prstGeom>
          <a:ln w="92075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 flipV="1">
            <a:off x="834390" y="3175"/>
            <a:ext cx="0" cy="6851650"/>
          </a:xfrm>
          <a:prstGeom prst="line">
            <a:avLst/>
          </a:prstGeom>
          <a:ln w="92075" cmpd="thinThick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1179195" y="825500"/>
            <a:ext cx="9822815" cy="5494655"/>
            <a:chOff x="1919" y="1300"/>
            <a:chExt cx="15469" cy="8653"/>
          </a:xfrm>
        </p:grpSpPr>
        <p:sp>
          <p:nvSpPr>
            <p:cNvPr id="3" name="文本框 2"/>
            <p:cNvSpPr txBox="1"/>
            <p:nvPr/>
          </p:nvSpPr>
          <p:spPr>
            <a:xfrm>
              <a:off x="1919" y="3503"/>
              <a:ext cx="1242" cy="276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Arial"/>
                  <a:sym typeface="+mn-ea"/>
                </a:rPr>
                <a:t>总 结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390" y="3940"/>
              <a:ext cx="652" cy="189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Arial"/>
                </a:rPr>
                <a:t>第三段</a:t>
              </a: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3831" y="1300"/>
              <a:ext cx="13557" cy="8653"/>
              <a:chOff x="3831" y="1300"/>
              <a:chExt cx="13557" cy="8653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3831" y="1300"/>
                <a:ext cx="13557" cy="563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0" marR="0" lvl="0" indent="457200" algn="l" defTabSz="914400" rtl="0" eaLnBrk="1" fontAlgn="auto" latinLnBrk="0" hangingPunct="1">
                  <a:lnSpc>
                    <a:spcPts val="242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</p:txBody>
          </p:sp>
          <p:pic>
            <p:nvPicPr>
              <p:cNvPr id="12" name="图片 11" descr="gaitubao_com_04111606044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6222" y="9046"/>
                <a:ext cx="930" cy="907"/>
              </a:xfrm>
              <a:prstGeom prst="rect">
                <a:avLst/>
              </a:prstGeom>
            </p:spPr>
          </p:pic>
        </p:grpSp>
      </p:grpSp>
      <p:sp>
        <p:nvSpPr>
          <p:cNvPr id="11" name="右大括号 10">
            <a:extLst>
              <a:ext uri="{FF2B5EF4-FFF2-40B4-BE49-F238E27FC236}">
                <a16:creationId xmlns:a16="http://schemas.microsoft.com/office/drawing/2014/main" id="{A5E47568-9074-4441-8D39-D79DAA80935C}"/>
              </a:ext>
            </a:extLst>
          </p:cNvPr>
          <p:cNvSpPr/>
          <p:nvPr/>
        </p:nvSpPr>
        <p:spPr>
          <a:xfrm>
            <a:off x="7726374" y="2501900"/>
            <a:ext cx="440685" cy="1477010"/>
          </a:xfrm>
          <a:prstGeom prst="rightBrace">
            <a:avLst>
              <a:gd name="adj1" fmla="val 8333"/>
              <a:gd name="adj2" fmla="val 49584"/>
            </a:avLst>
          </a:prstGeom>
          <a:noFill/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solidFill>
                  <a:prstClr val="white">
                    <a:lumMod val="85000"/>
                  </a:prstClr>
                </a:solidFill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Arial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FF8A7CA-84BB-4387-A32F-247B4FC3C088}"/>
              </a:ext>
            </a:extLst>
          </p:cNvPr>
          <p:cNvSpPr txBox="1"/>
          <p:nvPr/>
        </p:nvSpPr>
        <p:spPr>
          <a:xfrm>
            <a:off x="8554221" y="2501900"/>
            <a:ext cx="1728803" cy="1422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"/>
                <a:ea typeface="微软雅黑"/>
                <a:cs typeface="Arial"/>
              </a:rPr>
              <a:t>解释误会，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Arial"/>
              <a:ea typeface="微软雅黑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"/>
                <a:ea typeface="微软雅黑"/>
                <a:cs typeface="Arial"/>
              </a:rPr>
              <a:t>打消武帝疑虑，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Arial"/>
              <a:ea typeface="微软雅黑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"/>
                <a:ea typeface="微软雅黑"/>
                <a:cs typeface="Arial"/>
              </a:rPr>
              <a:t>求得体恤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90D3125D-4BE2-48DB-A3D8-11366D282A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3035" y="2108474"/>
            <a:ext cx="4785775" cy="2211912"/>
          </a:xfrm>
          <a:prstGeom prst="rect">
            <a:avLst/>
          </a:prstGeom>
        </p:spPr>
      </p:pic>
    </p:spTree>
    <p:custDataLst>
      <p:tags r:id="rId6"/>
    </p:custDataLst>
    <p:extLst>
      <p:ext uri="{BB962C8B-B14F-4D97-AF65-F5344CB8AC3E}">
        <p14:creationId xmlns:p14="http://schemas.microsoft.com/office/powerpoint/2010/main" val="379454351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>
            <a:off x="2093340" y="2333381"/>
            <a:ext cx="7661275" cy="2069465"/>
            <a:chOff x="2154" y="3131"/>
            <a:chExt cx="12065" cy="3259"/>
          </a:xfrm>
        </p:grpSpPr>
        <p:sp>
          <p:nvSpPr>
            <p:cNvPr id="2" name="文本框 1"/>
            <p:cNvSpPr txBox="1"/>
            <p:nvPr/>
          </p:nvSpPr>
          <p:spPr>
            <a:xfrm>
              <a:off x="2154" y="3131"/>
              <a:ext cx="7258" cy="293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500" b="0" i="0" u="none" strike="noStrike" kern="1200" cap="none" spc="0" normalizeH="0" baseline="0" noProof="0">
                  <a:ln>
                    <a:noFill/>
                  </a:ln>
                  <a:solidFill>
                    <a:srgbClr val="FFC000">
                      <a:lumMod val="75000"/>
                    </a:srgbClr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第四段</a:t>
              </a: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9740" y="3836"/>
              <a:ext cx="4479" cy="1026"/>
              <a:chOff x="9740" y="3836"/>
              <a:chExt cx="4479" cy="1026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10541" y="3836"/>
                <a:ext cx="2876" cy="921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3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charset="-122"/>
                    <a:sym typeface="+mn-ea"/>
                  </a:rPr>
                  <a:t>疏通文意</a:t>
                </a: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endParaRPr>
              </a:p>
            </p:txBody>
          </p:sp>
          <p:cxnSp>
            <p:nvCxnSpPr>
              <p:cNvPr id="4" name="直接连接符 3"/>
              <p:cNvCxnSpPr/>
              <p:nvPr/>
            </p:nvCxnSpPr>
            <p:spPr>
              <a:xfrm flipV="1">
                <a:off x="9740" y="4862"/>
                <a:ext cx="4479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2" name="图片 11" descr="gaitubao_com_04111606044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952" y="5483"/>
              <a:ext cx="930" cy="907"/>
            </a:xfrm>
            <a:prstGeom prst="rect">
              <a:avLst/>
            </a:prstGeom>
          </p:spPr>
        </p:pic>
      </p:grpSp>
    </p:spTree>
    <p:custDataLst>
      <p:tags r:id="rId5"/>
    </p:custDataLst>
    <p:extLst>
      <p:ext uri="{BB962C8B-B14F-4D97-AF65-F5344CB8AC3E}">
        <p14:creationId xmlns:p14="http://schemas.microsoft.com/office/powerpoint/2010/main" val="875002400"/>
      </p:ext>
    </p:extLst>
  </p:cSld>
  <p:clrMapOvr>
    <a:masterClrMapping/>
  </p:clrMapOvr>
  <mc:AlternateContent>
    <mc:Choice xmlns:p15="http://schemas.microsoft.com/office/powerpoint/2012/main" Requires="p15">
      <p:transition spd="slow" p14:dur="2000">
        <p15:prstTrans prst="fallOver"/>
      </p:transition>
    </mc:Choice>
    <mc:Fallback>
      <p:transition spd="slow">
        <p:fade/>
      </p:transition>
    </mc:Fallback>
  </mc:AlternateContent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374015" y="1541780"/>
            <a:ext cx="708025" cy="3393440"/>
            <a:chOff x="9310" y="1255"/>
            <a:chExt cx="1115" cy="5344"/>
          </a:xfrm>
        </p:grpSpPr>
        <p:pic>
          <p:nvPicPr>
            <p:cNvPr id="8" name="图片 7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 rot="5400000">
              <a:off x="7196" y="3369"/>
              <a:ext cx="5344" cy="111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9484" y="2498"/>
              <a:ext cx="768" cy="218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FFC000">
                      <a:lumMod val="75000"/>
                    </a:srgbClr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Arial"/>
                  <a:sym typeface="+mn-ea"/>
                </a:rPr>
                <a:t>第四段</a:t>
              </a:r>
              <a:endParaRPr kumimoji="0" lang="zh-CN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Arial"/>
                <a:sym typeface="+mn-ea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334161" y="2685663"/>
            <a:ext cx="10577830" cy="14370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主旨：愿乞终养。</a:t>
            </a: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核心词： “尽节”、“报养” 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——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忠与孝难以两全</a:t>
            </a: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1423696" y="2529453"/>
            <a:ext cx="10079990" cy="0"/>
          </a:xfrm>
          <a:prstGeom prst="line">
            <a:avLst/>
          </a:prstGeom>
          <a:ln w="254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554506" y="1450588"/>
            <a:ext cx="9682480" cy="793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思考</a:t>
            </a: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：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本段中哪句话表明主旨？贯穿全段的是哪两个词？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5"/>
    </p:custDataLst>
    <p:extLst>
      <p:ext uri="{BB962C8B-B14F-4D97-AF65-F5344CB8AC3E}">
        <p14:creationId xmlns:p14="http://schemas.microsoft.com/office/powerpoint/2010/main" val="2709192299"/>
      </p:ext>
    </p:extLst>
  </p:cSld>
  <p:clrMapOvr>
    <a:masterClrMapping/>
  </p:clrMapOvr>
  <mc:AlternateContent>
    <mc:Choice xmlns:p15="http://schemas.microsoft.com/office/powerpoint/2012/main" Requires="p15">
      <p:transition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H="1" flipV="1">
            <a:off x="11292840" y="3175"/>
            <a:ext cx="0" cy="6851650"/>
          </a:xfrm>
          <a:prstGeom prst="line">
            <a:avLst/>
          </a:prstGeom>
          <a:ln w="92075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 flipV="1">
            <a:off x="834390" y="3175"/>
            <a:ext cx="0" cy="6851650"/>
          </a:xfrm>
          <a:prstGeom prst="line">
            <a:avLst/>
          </a:prstGeom>
          <a:ln w="92075" cmpd="thinThick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1194435" y="825500"/>
            <a:ext cx="9807575" cy="4771390"/>
            <a:chOff x="1943" y="1300"/>
            <a:chExt cx="15445" cy="7514"/>
          </a:xfrm>
        </p:grpSpPr>
        <p:sp>
          <p:nvSpPr>
            <p:cNvPr id="3" name="文本框 2"/>
            <p:cNvSpPr txBox="1"/>
            <p:nvPr/>
          </p:nvSpPr>
          <p:spPr>
            <a:xfrm>
              <a:off x="1943" y="3364"/>
              <a:ext cx="1242" cy="40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Arial"/>
                  <a:sym typeface="+mn-ea"/>
                </a:rPr>
                <a:t>出师表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414" y="3944"/>
              <a:ext cx="652" cy="305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0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/>
                </a:rPr>
                <a:t>三国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0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/>
                  <a:sym typeface="+mn-ea"/>
                </a:rPr>
                <a:t>诸葛亮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3831" y="1300"/>
              <a:ext cx="13557" cy="7514"/>
              <a:chOff x="3831" y="1300"/>
              <a:chExt cx="13557" cy="7514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3831" y="1300"/>
                <a:ext cx="13557" cy="63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0" marR="0" lvl="0" indent="457200" algn="l" defTabSz="914400" rtl="0" eaLnBrk="1" fontAlgn="auto" latinLnBrk="0" hangingPunct="1">
                  <a:lnSpc>
                    <a:spcPts val="242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</p:txBody>
          </p:sp>
          <p:pic>
            <p:nvPicPr>
              <p:cNvPr id="12" name="图片 11" descr="gaitubao_com_04111606044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5948" y="7907"/>
                <a:ext cx="930" cy="907"/>
              </a:xfrm>
              <a:prstGeom prst="rect">
                <a:avLst/>
              </a:prstGeom>
            </p:spPr>
          </p:pic>
        </p:grp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21FC64AC-7F54-47A8-94C3-8EC396E2A674}"/>
              </a:ext>
            </a:extLst>
          </p:cNvPr>
          <p:cNvSpPr txBox="1"/>
          <p:nvPr/>
        </p:nvSpPr>
        <p:spPr>
          <a:xfrm>
            <a:off x="3211126" y="1225550"/>
            <a:ext cx="6097022" cy="4408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出师表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是三国时期蜀汉丞相诸葛亮在北伐中原之前给后主刘禅上书的表文，阐述了北伐的必要性以及对后主刘禅治国寄予的期望，言辞恳切，写出了诸葛亮的一片忠诚之心。</a:t>
            </a:r>
          </a:p>
        </p:txBody>
      </p:sp>
    </p:spTree>
    <p:custDataLst>
      <p:tags r:id="rId5"/>
    </p:custDataLst>
    <p:extLst>
      <p:ext uri="{BB962C8B-B14F-4D97-AF65-F5344CB8AC3E}">
        <p14:creationId xmlns:p14="http://schemas.microsoft.com/office/powerpoint/2010/main" val="349125129"/>
      </p:ext>
    </p:extLst>
  </p:cSld>
  <p:clrMapOvr>
    <a:masterClrMapping/>
  </p:clrMapOvr>
  <p:transition spd="slow">
    <p:push dir="u"/>
  </p:transition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374015" y="1541780"/>
            <a:ext cx="708025" cy="3393440"/>
            <a:chOff x="9310" y="1255"/>
            <a:chExt cx="1115" cy="5344"/>
          </a:xfrm>
        </p:grpSpPr>
        <p:pic>
          <p:nvPicPr>
            <p:cNvPr id="8" name="图片 7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 rot="5400000">
              <a:off x="7196" y="3369"/>
              <a:ext cx="5344" cy="111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9484" y="2498"/>
              <a:ext cx="768" cy="218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FFC000">
                      <a:lumMod val="75000"/>
                    </a:srgbClr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Arial"/>
                  <a:sym typeface="+mn-ea"/>
                </a:rPr>
                <a:t>第四段</a:t>
              </a:r>
              <a:endParaRPr kumimoji="0" lang="zh-CN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Arial"/>
                <a:sym typeface="+mn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239546" y="1450588"/>
            <a:ext cx="10577830" cy="2096770"/>
            <a:chOff x="2051" y="1662"/>
            <a:chExt cx="16658" cy="3302"/>
          </a:xfrm>
        </p:grpSpPr>
        <p:sp>
          <p:nvSpPr>
            <p:cNvPr id="2" name="文本框 1"/>
            <p:cNvSpPr txBox="1"/>
            <p:nvPr/>
          </p:nvSpPr>
          <p:spPr>
            <a:xfrm>
              <a:off x="2051" y="3646"/>
              <a:ext cx="16658" cy="131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 flipV="1">
              <a:off x="2341" y="3361"/>
              <a:ext cx="15874" cy="0"/>
            </a:xfrm>
            <a:prstGeom prst="line">
              <a:avLst/>
            </a:prstGeom>
            <a:ln w="254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2547" y="1662"/>
              <a:ext cx="15248" cy="12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>
                  <a:ln>
                    <a:noFill/>
                  </a:ln>
                  <a:solidFill>
                    <a:srgbClr val="FFC000">
                      <a:lumMod val="50000"/>
                    </a:srgb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思考</a:t>
              </a:r>
              <a:r>
                <a:rPr lang="en-US" altLang="zh-CN" sz="3600">
                  <a:solidFill>
                    <a:srgbClr val="FFC000">
                      <a:lumMod val="50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2</a:t>
              </a: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C000">
                      <a:lumMod val="50000"/>
                    </a:srgb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：</a:t>
              </a: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忠孝难以两全，如何解决？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endParaRPr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E735A702-271E-4435-9A52-AC67DFBA42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0031" y="2710428"/>
            <a:ext cx="4566497" cy="4038948"/>
          </a:xfrm>
          <a:prstGeom prst="rect">
            <a:avLst/>
          </a:prstGeom>
        </p:spPr>
      </p:pic>
    </p:spTree>
    <p:custDataLst>
      <p:tags r:id="rId6"/>
    </p:custDataLst>
    <p:extLst>
      <p:ext uri="{BB962C8B-B14F-4D97-AF65-F5344CB8AC3E}">
        <p14:creationId xmlns:p14="http://schemas.microsoft.com/office/powerpoint/2010/main" val="402618127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H="1" flipV="1">
            <a:off x="11292840" y="3175"/>
            <a:ext cx="0" cy="6851650"/>
          </a:xfrm>
          <a:prstGeom prst="line">
            <a:avLst/>
          </a:prstGeom>
          <a:ln w="92075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 flipV="1">
            <a:off x="834390" y="3175"/>
            <a:ext cx="0" cy="6851650"/>
          </a:xfrm>
          <a:prstGeom prst="line">
            <a:avLst/>
          </a:prstGeom>
          <a:ln w="92075" cmpd="thinThick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1179195" y="825500"/>
            <a:ext cx="9822815" cy="5494655"/>
            <a:chOff x="1919" y="1300"/>
            <a:chExt cx="15469" cy="8653"/>
          </a:xfrm>
        </p:grpSpPr>
        <p:sp>
          <p:nvSpPr>
            <p:cNvPr id="3" name="文本框 2"/>
            <p:cNvSpPr txBox="1"/>
            <p:nvPr/>
          </p:nvSpPr>
          <p:spPr>
            <a:xfrm>
              <a:off x="1919" y="3503"/>
              <a:ext cx="1242" cy="276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Arial"/>
                  <a:sym typeface="+mn-ea"/>
                </a:rPr>
                <a:t>总 结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390" y="3940"/>
              <a:ext cx="652" cy="189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Arial"/>
                </a:rPr>
                <a:t>第四段</a:t>
              </a: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3831" y="1300"/>
              <a:ext cx="13557" cy="8653"/>
              <a:chOff x="3831" y="1300"/>
              <a:chExt cx="13557" cy="8653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3831" y="1300"/>
                <a:ext cx="13557" cy="563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0" marR="0" lvl="0" indent="457200" algn="l" defTabSz="914400" rtl="0" eaLnBrk="1" fontAlgn="auto" latinLnBrk="0" hangingPunct="1">
                  <a:lnSpc>
                    <a:spcPts val="242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</p:txBody>
          </p:sp>
          <p:pic>
            <p:nvPicPr>
              <p:cNvPr id="12" name="图片 11" descr="gaitubao_com_04111606044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6222" y="9046"/>
                <a:ext cx="930" cy="907"/>
              </a:xfrm>
              <a:prstGeom prst="rect">
                <a:avLst/>
              </a:prstGeom>
            </p:spPr>
          </p:pic>
        </p:grpSp>
      </p:grpSp>
      <p:sp>
        <p:nvSpPr>
          <p:cNvPr id="11" name="右大括号 10">
            <a:extLst>
              <a:ext uri="{FF2B5EF4-FFF2-40B4-BE49-F238E27FC236}">
                <a16:creationId xmlns:a16="http://schemas.microsoft.com/office/drawing/2014/main" id="{A5E47568-9074-4441-8D39-D79DAA80935C}"/>
              </a:ext>
            </a:extLst>
          </p:cNvPr>
          <p:cNvSpPr/>
          <p:nvPr/>
        </p:nvSpPr>
        <p:spPr>
          <a:xfrm>
            <a:off x="8419844" y="2659931"/>
            <a:ext cx="415509" cy="769069"/>
          </a:xfrm>
          <a:prstGeom prst="rightBrace">
            <a:avLst>
              <a:gd name="adj1" fmla="val 8333"/>
              <a:gd name="adj2" fmla="val 49584"/>
            </a:avLst>
          </a:prstGeom>
          <a:noFill/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solidFill>
                  <a:prstClr val="white">
                    <a:lumMod val="85000"/>
                  </a:prstClr>
                </a:solidFill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Arial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FF8A7CA-84BB-4387-A32F-247B4FC3C088}"/>
              </a:ext>
            </a:extLst>
          </p:cNvPr>
          <p:cNvSpPr txBox="1"/>
          <p:nvPr/>
        </p:nvSpPr>
        <p:spPr>
          <a:xfrm>
            <a:off x="9209627" y="2279609"/>
            <a:ext cx="1585373" cy="1422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"/>
                <a:ea typeface="微软雅黑"/>
                <a:cs typeface="Arial"/>
              </a:rPr>
              <a:t>明确态度，示之以忠，打动武帝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BD3C6F81-EAD7-4C80-B84A-FB8E1DFA08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5246" y="2602708"/>
            <a:ext cx="5572267" cy="972446"/>
          </a:xfrm>
          <a:prstGeom prst="rect">
            <a:avLst/>
          </a:prstGeom>
        </p:spPr>
      </p:pic>
    </p:spTree>
    <p:custDataLst>
      <p:tags r:id="rId6"/>
    </p:custDataLst>
    <p:extLst>
      <p:ext uri="{BB962C8B-B14F-4D97-AF65-F5344CB8AC3E}">
        <p14:creationId xmlns:p14="http://schemas.microsoft.com/office/powerpoint/2010/main" val="2209869405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>
            <a:off x="3345180" y="2233930"/>
            <a:ext cx="5501640" cy="2529205"/>
            <a:chOff x="5865" y="3459"/>
            <a:chExt cx="8664" cy="3983"/>
          </a:xfrm>
        </p:grpSpPr>
        <p:sp>
          <p:nvSpPr>
            <p:cNvPr id="2" name="文本框 1"/>
            <p:cNvSpPr txBox="1"/>
            <p:nvPr/>
          </p:nvSpPr>
          <p:spPr>
            <a:xfrm>
              <a:off x="5865" y="3459"/>
              <a:ext cx="2588" cy="2931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500" b="0" i="0" u="none" strike="noStrike" kern="1200" cap="none" spc="0" normalizeH="0" baseline="0" noProof="0">
                  <a:ln>
                    <a:noFill/>
                  </a:ln>
                  <a:solidFill>
                    <a:srgbClr val="FFC000">
                      <a:lumMod val="75000"/>
                    </a:srgbClr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叁</a:t>
              </a: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8703" y="3459"/>
              <a:ext cx="4479" cy="3983"/>
              <a:chOff x="8703" y="3459"/>
              <a:chExt cx="4479" cy="3983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9518" y="3459"/>
                <a:ext cx="2876" cy="921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320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Arial"/>
                    <a:sym typeface="+mn-ea"/>
                  </a:rPr>
                  <a:t>思考探究</a:t>
                </a: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endParaRPr>
              </a:p>
            </p:txBody>
          </p:sp>
          <p:cxnSp>
            <p:nvCxnSpPr>
              <p:cNvPr id="4" name="直接连接符 3"/>
              <p:cNvCxnSpPr/>
              <p:nvPr/>
            </p:nvCxnSpPr>
            <p:spPr>
              <a:xfrm flipV="1">
                <a:off x="8703" y="4587"/>
                <a:ext cx="4479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" name="组合 8"/>
              <p:cNvGrpSpPr/>
              <p:nvPr/>
            </p:nvGrpSpPr>
            <p:grpSpPr>
              <a:xfrm>
                <a:off x="9411" y="4907"/>
                <a:ext cx="3771" cy="2535"/>
                <a:chOff x="9134" y="4952"/>
                <a:chExt cx="4344" cy="2535"/>
              </a:xfrm>
            </p:grpSpPr>
            <p:sp>
              <p:nvSpPr>
                <p:cNvPr id="6" name="文本框 5"/>
                <p:cNvSpPr txBox="1"/>
                <p:nvPr/>
              </p:nvSpPr>
              <p:spPr>
                <a:xfrm>
                  <a:off x="9134" y="4952"/>
                  <a:ext cx="3574" cy="72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楷体" panose="02010609060101010101" charset="-122"/>
                      <a:ea typeface="楷体" panose="02010609060101010101" charset="-122"/>
                      <a:cs typeface="Arial"/>
                    </a:rPr>
                    <a:t>◆ </a:t>
                  </a:r>
                  <a:r>
                    <a:rPr lang="zh-CN" altLang="en-US" sz="2400">
                      <a:solidFill>
                        <a:prstClr val="black"/>
                      </a:solidFill>
                      <a:latin typeface="楷体" panose="02010609060101010101" charset="-122"/>
                      <a:ea typeface="楷体" panose="02010609060101010101" charset="-122"/>
                      <a:cs typeface="Arial"/>
                    </a:rPr>
                    <a:t>全文总结</a:t>
                  </a: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Arial"/>
                  </a:endParaRPr>
                </a:p>
              </p:txBody>
            </p:sp>
            <p:sp>
              <p:nvSpPr>
                <p:cNvPr id="7" name="文本框 6"/>
                <p:cNvSpPr txBox="1"/>
                <p:nvPr/>
              </p:nvSpPr>
              <p:spPr>
                <a:xfrm>
                  <a:off x="9134" y="5856"/>
                  <a:ext cx="4344" cy="72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楷体" panose="02010609060101010101" charset="-122"/>
                      <a:ea typeface="楷体" panose="02010609060101010101" charset="-122"/>
                      <a:cs typeface="Arial"/>
                    </a:rPr>
                    <a:t>◆ </a:t>
                  </a:r>
                  <a:r>
                    <a:rPr lang="zh-CN" altLang="en-US" sz="2400">
                      <a:solidFill>
                        <a:prstClr val="black"/>
                      </a:solidFill>
                      <a:latin typeface="楷体" panose="02010609060101010101" charset="-122"/>
                      <a:ea typeface="楷体" panose="02010609060101010101" charset="-122"/>
                      <a:cs typeface="Arial"/>
                    </a:rPr>
                    <a:t>主题归纳</a:t>
                  </a: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Arial"/>
                  </a:endParaRPr>
                </a:p>
              </p:txBody>
            </p:sp>
            <p:sp>
              <p:nvSpPr>
                <p:cNvPr id="8" name="文本框 7"/>
                <p:cNvSpPr txBox="1"/>
                <p:nvPr/>
              </p:nvSpPr>
              <p:spPr>
                <a:xfrm>
                  <a:off x="9134" y="6760"/>
                  <a:ext cx="3640" cy="72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楷体" panose="02010609060101010101" charset="-122"/>
                      <a:ea typeface="楷体" panose="02010609060101010101" charset="-122"/>
                      <a:cs typeface="Arial"/>
                    </a:rPr>
                    <a:t>◆ </a:t>
                  </a:r>
                  <a:r>
                    <a:rPr lang="zh-CN" altLang="en-US" sz="2400">
                      <a:solidFill>
                        <a:prstClr val="black"/>
                      </a:solidFill>
                      <a:latin typeface="楷体" panose="02010609060101010101" charset="-122"/>
                      <a:ea typeface="楷体" panose="02010609060101010101" charset="-122"/>
                      <a:cs typeface="Arial"/>
                    </a:rPr>
                    <a:t>艺术特色</a:t>
                  </a: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Arial"/>
                  </a:endParaRPr>
                </a:p>
              </p:txBody>
            </p:sp>
          </p:grpSp>
        </p:grpSp>
        <p:pic>
          <p:nvPicPr>
            <p:cNvPr id="12" name="图片 11" descr="gaitubao_com_04111606044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599" y="6226"/>
              <a:ext cx="930" cy="907"/>
            </a:xfrm>
            <a:prstGeom prst="rect">
              <a:avLst/>
            </a:prstGeom>
          </p:spPr>
        </p:pic>
      </p:grpSp>
    </p:spTree>
    <p:custDataLst>
      <p:tags r:id="rId5"/>
    </p:custDataLst>
    <p:extLst>
      <p:ext uri="{BB962C8B-B14F-4D97-AF65-F5344CB8AC3E}">
        <p14:creationId xmlns:p14="http://schemas.microsoft.com/office/powerpoint/2010/main" val="1537440169"/>
      </p:ext>
    </p:extLst>
  </p:cSld>
  <p:clrMapOvr>
    <a:masterClrMapping/>
  </p:clrMapOvr>
  <mc:AlternateContent>
    <mc:Choice xmlns:p15="http://schemas.microsoft.com/office/powerpoint/2012/main" Requires="p15">
      <p:transition spd="slow" p14:dur="2000">
        <p15:prstTrans prst="drape"/>
      </p:transition>
    </mc:Choice>
    <mc:Fallback>
      <p:transition spd="slow">
        <p:fade/>
      </p:transition>
    </mc:Fallback>
  </mc:AlternateContent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4300855" y="793115"/>
            <a:ext cx="3393440" cy="708025"/>
            <a:chOff x="5967" y="981"/>
            <a:chExt cx="5344" cy="1115"/>
          </a:xfrm>
        </p:grpSpPr>
        <p:pic>
          <p:nvPicPr>
            <p:cNvPr id="8" name="图片 7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>
              <a:off x="5967" y="981"/>
              <a:ext cx="5344" cy="111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7443" y="1126"/>
              <a:ext cx="2553" cy="824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>
                  <a:solidFill>
                    <a:srgbClr val="FFC000">
                      <a:lumMod val="75000"/>
                    </a:srgbClr>
                  </a:solidFill>
                  <a:latin typeface="楷体" panose="02010609060101010101" charset="-122"/>
                  <a:ea typeface="楷体" panose="02010609060101010101" charset="-122"/>
                  <a:cs typeface="Arial"/>
                  <a:sym typeface="+mn-ea"/>
                </a:rPr>
                <a:t>全文总结</a:t>
              </a:r>
              <a:endParaRPr kumimoji="0" lang="zh-CN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Arial"/>
                <a:sym typeface="+mn-ea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141926" y="2550223"/>
            <a:ext cx="2453640" cy="7076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（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1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）为何要“陈”？ （原因）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917636" y="2585483"/>
            <a:ext cx="2159635" cy="7076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（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2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）“陈”什么？（内容）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681281" y="2510707"/>
            <a:ext cx="2159635" cy="3386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H="1">
            <a:off x="7310951" y="2411613"/>
            <a:ext cx="0" cy="3369189"/>
          </a:xfrm>
          <a:prstGeom prst="line">
            <a:avLst/>
          </a:prstGeom>
          <a:ln w="25400">
            <a:solidFill>
              <a:schemeClr val="accent4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8454586" y="2424379"/>
            <a:ext cx="0" cy="3356423"/>
          </a:xfrm>
          <a:prstGeom prst="line">
            <a:avLst/>
          </a:prstGeom>
          <a:ln w="25400">
            <a:solidFill>
              <a:schemeClr val="accent4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4788731" y="2411613"/>
            <a:ext cx="0" cy="3369189"/>
          </a:xfrm>
          <a:prstGeom prst="line">
            <a:avLst/>
          </a:prstGeom>
          <a:ln w="25400">
            <a:solidFill>
              <a:schemeClr val="accent4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3700976" y="2411613"/>
            <a:ext cx="0" cy="3301708"/>
          </a:xfrm>
          <a:prstGeom prst="line">
            <a:avLst/>
          </a:prstGeom>
          <a:ln w="25400">
            <a:solidFill>
              <a:schemeClr val="accent4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10957756" y="2400062"/>
            <a:ext cx="0" cy="3380740"/>
          </a:xfrm>
          <a:prstGeom prst="line">
            <a:avLst/>
          </a:prstGeom>
          <a:ln w="25400">
            <a:solidFill>
              <a:schemeClr val="accent4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 flipV="1">
            <a:off x="3995616" y="3545416"/>
            <a:ext cx="539750" cy="0"/>
          </a:xfrm>
          <a:prstGeom prst="straightConnector1">
            <a:avLst/>
          </a:prstGeom>
          <a:ln w="22225">
            <a:solidFill>
              <a:schemeClr val="accent4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 flipV="1">
            <a:off x="7590351" y="3555751"/>
            <a:ext cx="539750" cy="0"/>
          </a:xfrm>
          <a:prstGeom prst="straightConnector1">
            <a:avLst/>
          </a:prstGeom>
          <a:ln w="22225">
            <a:solidFill>
              <a:schemeClr val="accent4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1282896" y="2312432"/>
            <a:ext cx="10116185" cy="0"/>
          </a:xfrm>
          <a:prstGeom prst="line">
            <a:avLst/>
          </a:prstGeom>
          <a:ln w="254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1282896" y="5780802"/>
            <a:ext cx="10116185" cy="0"/>
          </a:xfrm>
          <a:prstGeom prst="line">
            <a:avLst/>
          </a:prstGeom>
          <a:ln w="254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>
            <a:extLst>
              <a:ext uri="{FF2B5EF4-FFF2-40B4-BE49-F238E27FC236}">
                <a16:creationId xmlns:a16="http://schemas.microsoft.com/office/drawing/2014/main" id="{AE68D951-6F7F-493B-B337-7637CA3A1C2C}"/>
              </a:ext>
            </a:extLst>
          </p:cNvPr>
          <p:cNvSpPr txBox="1"/>
          <p:nvPr/>
        </p:nvSpPr>
        <p:spPr>
          <a:xfrm>
            <a:off x="8607942" y="2489278"/>
            <a:ext cx="215963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2000" b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2000" b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）如何</a:t>
            </a:r>
            <a:r>
              <a:rPr lang="en-US" altLang="zh-CN" sz="2000" b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000" b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陈</a:t>
            </a:r>
            <a:r>
              <a:rPr lang="en-US" altLang="zh-CN" sz="2000" b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000" b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？（方法）</a:t>
            </a:r>
            <a:r>
              <a:rPr lang="zh-CN" altLang="zh-CN" sz="2000" b="1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sz="1600" b="1" kern="10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E92F23EB-2F44-4821-8F1A-068B2650B039}"/>
              </a:ext>
            </a:extLst>
          </p:cNvPr>
          <p:cNvSpPr txBox="1"/>
          <p:nvPr/>
        </p:nvSpPr>
        <p:spPr>
          <a:xfrm>
            <a:off x="1473397" y="3545416"/>
            <a:ext cx="1818421" cy="167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辞不就职。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即：不想到晋朝为官</a:t>
            </a:r>
            <a:r>
              <a:rPr lang="zh-CN" altLang="en-US"/>
              <a:t>。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8C9BE360-AE34-4DB7-B8E1-EDC8EF324567}"/>
              </a:ext>
            </a:extLst>
          </p:cNvPr>
          <p:cNvSpPr txBox="1"/>
          <p:nvPr/>
        </p:nvSpPr>
        <p:spPr>
          <a:xfrm>
            <a:off x="4922435" y="3643815"/>
            <a:ext cx="2050816" cy="1113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对祖母的孝情、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对朝廷的忠情。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E3065BB5-27D9-47EF-A449-660E4CFF17D0}"/>
              </a:ext>
            </a:extLst>
          </p:cNvPr>
          <p:cNvSpPr txBox="1"/>
          <p:nvPr/>
        </p:nvSpPr>
        <p:spPr>
          <a:xfrm>
            <a:off x="8944334" y="3335654"/>
            <a:ext cx="1486851" cy="2221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融理于情，融情于事，朴素细腻，曲折委婉。</a:t>
            </a:r>
          </a:p>
        </p:txBody>
      </p:sp>
    </p:spTree>
    <p:custDataLst>
      <p:tags r:id="rId5"/>
    </p:custDataLst>
    <p:extLst>
      <p:ext uri="{BB962C8B-B14F-4D97-AF65-F5344CB8AC3E}">
        <p14:creationId xmlns:p14="http://schemas.microsoft.com/office/powerpoint/2010/main" val="3912578333"/>
      </p:ext>
    </p:extLst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" name="组合 4"/>
          <p:cNvGrpSpPr/>
          <p:nvPr/>
        </p:nvGrpSpPr>
        <p:grpSpPr>
          <a:xfrm>
            <a:off x="4501832" y="764805"/>
            <a:ext cx="3393440" cy="708025"/>
            <a:chOff x="6122" y="436"/>
            <a:chExt cx="5344" cy="1115"/>
          </a:xfrm>
        </p:grpSpPr>
        <p:pic>
          <p:nvPicPr>
            <p:cNvPr id="13" name="图片 12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>
              <a:off x="6122" y="436"/>
              <a:ext cx="5344" cy="111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7530" y="582"/>
              <a:ext cx="2553" cy="824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>
                  <a:solidFill>
                    <a:srgbClr val="FFC000">
                      <a:lumMod val="75000"/>
                    </a:srgbClr>
                  </a:solidFill>
                  <a:latin typeface="楷体" panose="02010609060101010101" charset="-122"/>
                  <a:ea typeface="楷体" panose="02010609060101010101" charset="-122"/>
                  <a:cs typeface="Arial"/>
                  <a:sym typeface="+mn-ea"/>
                </a:rPr>
                <a:t>主题归纳</a:t>
              </a:r>
              <a:endParaRPr kumimoji="0" lang="zh-CN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Arial"/>
                <a:sym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644650" y="1685290"/>
            <a:ext cx="9230360" cy="3653155"/>
            <a:chOff x="2530" y="2774"/>
            <a:chExt cx="14536" cy="5753"/>
          </a:xfrm>
        </p:grpSpPr>
        <p:sp>
          <p:nvSpPr>
            <p:cNvPr id="2" name="文本框 1"/>
            <p:cNvSpPr txBox="1"/>
            <p:nvPr/>
          </p:nvSpPr>
          <p:spPr>
            <a:xfrm>
              <a:off x="2723" y="2774"/>
              <a:ext cx="14343" cy="575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本文反复申述自己的不幸遭遇、祖母的养育之恩以及自己与祖母相依为命的实情</a:t>
              </a:r>
              <a:endPara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 marL="342900" marR="0" lvl="0" indent="-342900" algn="l" defTabSz="914400" rtl="0" eaLnBrk="1" fontAlgn="auto" latinLnBrk="0" hangingPunct="1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陈述自己对朝廷感恩戴德的心情，说明自己不能奉诏的原因，提出终养祖母的请求</a:t>
              </a:r>
              <a:endPara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 marL="342900" marR="0" lvl="0" indent="-342900" algn="l" defTabSz="914400" rtl="0" eaLnBrk="1" fontAlgn="auto" latinLnBrk="0" hangingPunct="1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全文围绕“孝”字凄切婉转地表明了自己的心意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530" y="4139"/>
              <a:ext cx="14343" cy="6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ts val="262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Arial"/>
              </a:endParaRPr>
            </a:p>
          </p:txBody>
        </p:sp>
      </p:grpSp>
    </p:spTree>
    <p:custDataLst>
      <p:tags r:id="rId5"/>
    </p:custDataLst>
    <p:extLst>
      <p:ext uri="{BB962C8B-B14F-4D97-AF65-F5344CB8AC3E}">
        <p14:creationId xmlns:p14="http://schemas.microsoft.com/office/powerpoint/2010/main" val="1304466569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3473679" y="2855723"/>
            <a:ext cx="7960360" cy="21755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①融情于事，融情于理。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②用词委婉，感情真挚。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Arial"/>
            </a:endParaRPr>
          </a:p>
          <a:p>
            <a:pPr lvl="0">
              <a:lnSpc>
                <a:spcPct val="200000"/>
              </a:lnSpc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③语言形象</a:t>
            </a:r>
            <a:r>
              <a:rPr lang="zh-CN" altLang="en-US" sz="24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生动，骈散并用，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自然精粹。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Arial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1737359" y="2327671"/>
            <a:ext cx="9200515" cy="0"/>
          </a:xfrm>
          <a:prstGeom prst="line">
            <a:avLst/>
          </a:prstGeom>
          <a:ln w="254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1436369" y="5966856"/>
            <a:ext cx="9200515" cy="0"/>
          </a:xfrm>
          <a:prstGeom prst="line">
            <a:avLst/>
          </a:prstGeom>
          <a:ln w="254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4399280" y="1177290"/>
            <a:ext cx="3393440" cy="708025"/>
            <a:chOff x="6122" y="1586"/>
            <a:chExt cx="5344" cy="1115"/>
          </a:xfrm>
        </p:grpSpPr>
        <p:pic>
          <p:nvPicPr>
            <p:cNvPr id="8" name="图片 7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>
              <a:off x="6122" y="1586"/>
              <a:ext cx="5344" cy="111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7495" y="1731"/>
              <a:ext cx="2800" cy="82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>
                  <a:solidFill>
                    <a:srgbClr val="FFC000">
                      <a:lumMod val="75000"/>
                    </a:srgbClr>
                  </a:solidFill>
                  <a:latin typeface="楷体" panose="02010609060101010101" charset="-122"/>
                  <a:ea typeface="楷体" panose="02010609060101010101" charset="-122"/>
                  <a:cs typeface="Arial"/>
                  <a:sym typeface="+mn-ea"/>
                </a:rPr>
                <a:t>艺术特色</a:t>
              </a:r>
              <a:endParaRPr kumimoji="0" lang="zh-CN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Arial"/>
                <a:sym typeface="+mn-ea"/>
              </a:endParaRPr>
            </a:p>
          </p:txBody>
        </p:sp>
      </p:grpSp>
    </p:spTree>
    <p:custDataLst>
      <p:tags r:id="rId5"/>
    </p:custDataLst>
    <p:extLst>
      <p:ext uri="{BB962C8B-B14F-4D97-AF65-F5344CB8AC3E}">
        <p14:creationId xmlns:p14="http://schemas.microsoft.com/office/powerpoint/2010/main" val="2672081049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374650" y="1550670"/>
            <a:ext cx="707390" cy="3393440"/>
            <a:chOff x="9311" y="1254"/>
            <a:chExt cx="1114" cy="5344"/>
          </a:xfrm>
        </p:grpSpPr>
        <p:pic>
          <p:nvPicPr>
            <p:cNvPr id="8" name="图片 7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 rot="5400000">
              <a:off x="7196" y="3369"/>
              <a:ext cx="5344" cy="111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9468" y="2268"/>
              <a:ext cx="768" cy="353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zh-CN" sz="2800">
                  <a:solidFill>
                    <a:schemeClr val="accent4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知识点归纳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586230" y="1071245"/>
            <a:ext cx="9762490" cy="4716145"/>
            <a:chOff x="2543" y="1490"/>
            <a:chExt cx="15374" cy="7427"/>
          </a:xfrm>
        </p:grpSpPr>
        <p:grpSp>
          <p:nvGrpSpPr>
            <p:cNvPr id="16" name="组合 15"/>
            <p:cNvGrpSpPr/>
            <p:nvPr/>
          </p:nvGrpSpPr>
          <p:grpSpPr>
            <a:xfrm>
              <a:off x="4315" y="1858"/>
              <a:ext cx="6350" cy="6692"/>
              <a:chOff x="2521" y="1657"/>
              <a:chExt cx="6350" cy="6692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2521" y="1657"/>
                <a:ext cx="6350" cy="96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1、</a:t>
                </a:r>
                <a:r>
                  <a:rPr lang="zh-CN" altLang="en-US">
                    <a:solidFill>
                      <a:schemeClr val="accent4">
                        <a:lumMod val="75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孤苦伶仃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  孤独困苦，无依无靠。伶仃，亦作“零丁”，孤独的样子。</a:t>
                </a:r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2521" y="2882"/>
                <a:ext cx="6350" cy="1016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2、</a:t>
                </a:r>
                <a:r>
                  <a:rPr lang="zh-CN" altLang="en-US">
                    <a:solidFill>
                      <a:schemeClr val="accent4">
                        <a:lumMod val="75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茕茕孓立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 孤独无依的样子。茕茕，孤独的样子；孑，孤单。 </a:t>
                </a:r>
                <a:r>
                  <a:rPr lang="zh-CN" altLang="en-US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</a:t>
                </a:r>
                <a:endParaRPr lang="zh-CN" altLang="en-US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2521" y="4156"/>
                <a:ext cx="6350" cy="135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3、</a:t>
                </a:r>
                <a:r>
                  <a:rPr lang="zh-CN" altLang="en-US">
                    <a:solidFill>
                      <a:schemeClr val="accent4">
                        <a:lumMod val="75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形影相吊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 只有自己的身子和影子在一起互相慰问。形容非常孤单，没有伴侣。形，指身体；吊，慰问。</a:t>
                </a:r>
                <a:endParaRPr lang="zh-CN" altLang="en-US"/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2521" y="5769"/>
                <a:ext cx="6350" cy="96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4、</a:t>
                </a:r>
                <a:r>
                  <a:rPr lang="zh-CN" altLang="en-US">
                    <a:solidFill>
                      <a:schemeClr val="accent4">
                        <a:lumMod val="75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日薄西山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 太阳接近西山。比喻人已经衰老或事物衰败腐朽，临近死亡。</a:t>
                </a: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2521" y="6994"/>
                <a:ext cx="6350" cy="135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5、</a:t>
                </a:r>
                <a:r>
                  <a:rPr lang="zh-CN" altLang="en-US">
                    <a:solidFill>
                      <a:schemeClr val="accent4">
                        <a:lumMod val="75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气息奄奄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  形容人即将断气、死亡的样子。也比喻事物衰败没落，即将灭亡。奄奄，呼吸微弱的样子。</a:t>
                </a:r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11567" y="1857"/>
              <a:ext cx="6350" cy="6692"/>
              <a:chOff x="10482" y="1657"/>
              <a:chExt cx="6350" cy="6692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0482" y="7382"/>
                <a:ext cx="6350" cy="96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10、</a:t>
                </a:r>
                <a:r>
                  <a:rPr lang="zh-CN" altLang="en-US">
                    <a:solidFill>
                      <a:schemeClr val="accent4">
                        <a:lumMod val="75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人命危浅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  指人的寿命不长了，随时都会死亡。危，危弱；浅，时间短。</a:t>
                </a:r>
                <a:endParaRPr lang="zh-CN" altLang="en-US"/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10482" y="1657"/>
                <a:ext cx="6350" cy="135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6、</a:t>
                </a:r>
                <a:r>
                  <a:rPr lang="zh-CN" altLang="en-US">
                    <a:solidFill>
                      <a:schemeClr val="accent4">
                        <a:lumMod val="75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朝不谋夕 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亦作“朝不虑夕。”早晨不能谋及晚上。形容形势或事情危急，只能顾及眼前，无暇作长远打算。</a:t>
                </a:r>
                <a:endParaRPr lang="zh-CN" altLang="en-US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0482" y="3270"/>
                <a:ext cx="6350" cy="96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7、</a:t>
                </a:r>
                <a:r>
                  <a:rPr lang="zh-CN" altLang="en-US">
                    <a:solidFill>
                      <a:schemeClr val="accent4">
                        <a:lumMod val="75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乌鸟私情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  比喻侍奉尊亲的孝心。古时候说小鸟能反哺老乌。   </a:t>
                </a:r>
                <a:endParaRPr lang="zh-CN" altLang="en-US"/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10482" y="4495"/>
                <a:ext cx="6350" cy="135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8、</a:t>
                </a:r>
                <a:r>
                  <a:rPr lang="zh-CN" altLang="en-US">
                    <a:solidFill>
                      <a:schemeClr val="accent4">
                        <a:lumMod val="75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结草衔环 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  亦作“衔环结草”。原是古代两个受恩报答的故事。比喻感恩报德，至死不忘。  </a:t>
                </a: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10482" y="6108"/>
                <a:ext cx="6350" cy="1016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9、</a:t>
                </a:r>
                <a:r>
                  <a:rPr lang="zh-CN" altLang="en-US">
                    <a:solidFill>
                      <a:schemeClr val="accent4">
                        <a:lumMod val="75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皇天后土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  古人对天地的尊称，君履后土而戴皇天,皇天后土,实闻君之言。</a:t>
                </a:r>
                <a:r>
                  <a:rPr lang="zh-CN" altLang="en-US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</a:t>
                </a:r>
                <a:endParaRPr lang="zh-CN" altLang="en-US"/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2543" y="3774"/>
              <a:ext cx="870" cy="285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文中成语</a:t>
              </a:r>
            </a:p>
          </p:txBody>
        </p:sp>
        <p:cxnSp>
          <p:nvCxnSpPr>
            <p:cNvPr id="27" name="直接连接符 26"/>
            <p:cNvCxnSpPr/>
            <p:nvPr/>
          </p:nvCxnSpPr>
          <p:spPr>
            <a:xfrm flipH="1">
              <a:off x="3864" y="2737"/>
              <a:ext cx="0" cy="4932"/>
            </a:xfrm>
            <a:prstGeom prst="line">
              <a:avLst/>
            </a:prstGeom>
            <a:ln w="25400">
              <a:solidFill>
                <a:schemeClr val="accent4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11116" y="1490"/>
              <a:ext cx="0" cy="7427"/>
            </a:xfrm>
            <a:prstGeom prst="line">
              <a:avLst/>
            </a:prstGeom>
            <a:ln w="25400">
              <a:solidFill>
                <a:schemeClr val="accent4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5"/>
    </p:custData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374650" y="1550670"/>
            <a:ext cx="707390" cy="3393440"/>
            <a:chOff x="9311" y="1254"/>
            <a:chExt cx="1114" cy="5344"/>
          </a:xfrm>
        </p:grpSpPr>
        <p:pic>
          <p:nvPicPr>
            <p:cNvPr id="8" name="图片 7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 rot="5400000">
              <a:off x="7196" y="3369"/>
              <a:ext cx="5344" cy="111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9468" y="2268"/>
              <a:ext cx="768" cy="353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FFC000">
                      <a:lumMod val="75000"/>
                    </a:srgbClr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Arial"/>
                  <a:sym typeface="+mn-ea"/>
                </a:rPr>
                <a:t>知识点归纳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605280" y="1863090"/>
            <a:ext cx="8281670" cy="3131820"/>
            <a:chOff x="2543" y="2904"/>
            <a:chExt cx="13042" cy="4932"/>
          </a:xfrm>
        </p:grpSpPr>
        <p:sp>
          <p:nvSpPr>
            <p:cNvPr id="3" name="文本框 2"/>
            <p:cNvSpPr txBox="1"/>
            <p:nvPr/>
          </p:nvSpPr>
          <p:spPr>
            <a:xfrm>
              <a:off x="4953" y="3269"/>
              <a:ext cx="10632" cy="384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臣以险衅，夙遭</a:t>
              </a: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闵</a:t>
              </a: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凶（通“悯”，忧患）</a:t>
              </a:r>
            </a:p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九岁不行，</a:t>
              </a: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零丁</a:t>
              </a: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孤苦（通“伶仃”，孤独的样子）</a:t>
              </a:r>
            </a:p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夙婴疾病，常在床</a:t>
              </a: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蓐</a:t>
              </a: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。（通“褥”，草席子）</a:t>
              </a:r>
            </a:p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臣密今年四十</a:t>
              </a: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有</a:t>
              </a: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四。（通“又”，用在整数和余数之间）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543" y="3941"/>
              <a:ext cx="706" cy="218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/>
                  <a:sym typeface="+mn-ea"/>
                </a:rPr>
                <a:t>通假字</a:t>
              </a: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  <a:sym typeface="+mn-ea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 flipH="1">
              <a:off x="3672" y="2904"/>
              <a:ext cx="0" cy="4932"/>
            </a:xfrm>
            <a:prstGeom prst="line">
              <a:avLst/>
            </a:prstGeom>
            <a:ln w="25400">
              <a:solidFill>
                <a:schemeClr val="accent4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图片 28" descr="gaitubao_com_04111606044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55555" y="3601085"/>
            <a:ext cx="590550" cy="575945"/>
          </a:xfrm>
          <a:prstGeom prst="rect">
            <a:avLst/>
          </a:prstGeom>
        </p:spPr>
      </p:pic>
    </p:spTree>
    <p:custDataLst>
      <p:tags r:id="rId6"/>
    </p:custDataLst>
    <p:extLst>
      <p:ext uri="{BB962C8B-B14F-4D97-AF65-F5344CB8AC3E}">
        <p14:creationId xmlns:p14="http://schemas.microsoft.com/office/powerpoint/2010/main" val="59742397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374650" y="1550670"/>
            <a:ext cx="707390" cy="3393440"/>
            <a:chOff x="9311" y="1254"/>
            <a:chExt cx="1114" cy="5344"/>
          </a:xfrm>
        </p:grpSpPr>
        <p:pic>
          <p:nvPicPr>
            <p:cNvPr id="8" name="图片 7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 rot="5400000">
              <a:off x="7196" y="3369"/>
              <a:ext cx="5344" cy="111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9468" y="2268"/>
              <a:ext cx="768" cy="353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zh-CN" sz="2800">
                  <a:solidFill>
                    <a:schemeClr val="accent4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知识点归纳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595245" y="967105"/>
            <a:ext cx="4032250" cy="4924425"/>
            <a:chOff x="2712" y="1265"/>
            <a:chExt cx="6350" cy="7755"/>
          </a:xfrm>
        </p:grpSpPr>
        <p:sp>
          <p:nvSpPr>
            <p:cNvPr id="9" name="文本框 8"/>
            <p:cNvSpPr txBox="1"/>
            <p:nvPr/>
          </p:nvSpPr>
          <p:spPr>
            <a:xfrm>
              <a:off x="2712" y="1265"/>
              <a:ext cx="6350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1、</a:t>
              </a:r>
              <a:r>
                <a:rPr lang="zh-CN" altLang="en-US" sz="16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行</a:t>
              </a:r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（1）行年四岁。经，经历，动词。</a:t>
              </a:r>
              <a:endParaRPr lang="zh-CN" altLang="en-US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 （2）九岁不行。走，动词。 </a:t>
              </a:r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712" y="2489"/>
              <a:ext cx="6350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2、</a:t>
              </a:r>
              <a:r>
                <a:rPr lang="zh-CN" altLang="en-US" sz="16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当</a:t>
              </a:r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（1）当侍东宫。任，充当，动词。</a:t>
              </a:r>
              <a:endParaRPr lang="zh-CN" altLang="en-US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 （2）臣生当陨首，死当结草。</a:t>
              </a:r>
              <a:r>
                <a:rPr lang="zh-CN" altLang="en-US" sz="160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  <a:sym typeface="+mn-ea"/>
                </a:rPr>
                <a:t> 一定，副词。 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712" y="4101"/>
              <a:ext cx="6350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3、</a:t>
              </a:r>
              <a:r>
                <a:rPr lang="zh-CN" altLang="en-US" sz="16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伯</a:t>
              </a:r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（1）既无叔伯。</a:t>
              </a:r>
              <a:r>
                <a:rPr lang="zh-CN" altLang="en-US" sz="160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  <a:sym typeface="+mn-ea"/>
                </a:rPr>
                <a:t>伯父，名词。 </a:t>
              </a:r>
              <a:endParaRPr lang="zh-CN" altLang="en-US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 （2）非独蜀之人士及二州牧伯所见明知。 古代州郡长官的名称，名词。 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712" y="5713"/>
              <a:ext cx="6350" cy="169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4、</a:t>
              </a:r>
              <a:r>
                <a:rPr lang="zh-CN" altLang="en-US" sz="16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终</a:t>
              </a:r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（1）既无叔伯，终鲜兄弟。</a:t>
              </a:r>
              <a:r>
                <a:rPr lang="zh-CN" altLang="en-US" sz="160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  <a:sym typeface="+mn-ea"/>
                </a:rPr>
                <a:t> 与“既”配合，起并列联合作用，又，连词。 </a:t>
              </a:r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  <a:p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  （2）无以终余年。结束，度完。 </a:t>
              </a:r>
              <a:endParaRPr lang="zh-CN" altLang="en-US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  （3）愿乞终养。终了，动词。 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712" y="7713"/>
              <a:ext cx="6350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5、</a:t>
              </a:r>
              <a:r>
                <a:rPr lang="zh-CN" altLang="en-US" sz="16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命</a:t>
              </a:r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（1）辞不赴命。任命，名词。 </a:t>
              </a:r>
              <a:endParaRPr lang="zh-CN" altLang="en-US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 （2）人命危浅。生命、性命，名词。</a:t>
              </a:r>
            </a:p>
            <a:p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 （3）更相为命。生活、生存，名词。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162165" y="1187450"/>
            <a:ext cx="4032250" cy="4483735"/>
            <a:chOff x="10696" y="1633"/>
            <a:chExt cx="6350" cy="7061"/>
          </a:xfrm>
        </p:grpSpPr>
        <p:sp>
          <p:nvSpPr>
            <p:cNvPr id="2" name="文本框 1"/>
            <p:cNvSpPr txBox="1"/>
            <p:nvPr/>
          </p:nvSpPr>
          <p:spPr>
            <a:xfrm>
              <a:off x="10696" y="7776"/>
              <a:ext cx="6350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10、</a:t>
              </a:r>
              <a:r>
                <a:rPr lang="zh-CN" altLang="en-US" sz="16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薄</a:t>
              </a:r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（1）门衰祚薄。浅薄，形容词。 </a:t>
              </a:r>
            </a:p>
            <a:p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（2）但以刘日薄西山。迫近，动词。 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0696" y="1633"/>
              <a:ext cx="6350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6、</a:t>
              </a:r>
              <a:r>
                <a:rPr lang="zh-CN" altLang="en-US" sz="16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拜</a:t>
              </a:r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（1）诏书特下，拜臣郎中。 </a:t>
              </a:r>
              <a:r>
                <a:rPr lang="zh-CN" altLang="en-US" sz="160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  <a:sym typeface="+mn-ea"/>
                </a:rPr>
                <a:t>授官。 </a:t>
              </a:r>
              <a:endParaRPr lang="zh-CN" altLang="en-US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 （2）谨拜表以闻。 敬词。</a:t>
              </a: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0696" y="2781"/>
              <a:ext cx="6350" cy="208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7、</a:t>
              </a:r>
              <a:r>
                <a:rPr lang="zh-CN" altLang="en-US" sz="16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是</a:t>
              </a:r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（1）是臣尽节于陛下之日长。 </a:t>
              </a:r>
              <a:r>
                <a:rPr lang="zh-CN" altLang="en-US" sz="160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  <a:sym typeface="+mn-ea"/>
                </a:rPr>
                <a:t>这样看来，由此看来，代词。 </a:t>
              </a:r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  <a:p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 （2）是以区区不敢废远。 </a:t>
              </a:r>
              <a:r>
                <a:rPr lang="zh-CN" altLang="en-US" sz="160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  <a:sym typeface="+mn-ea"/>
                </a:rPr>
                <a:t>“是”和“以”组成连词性的介宾词组，即“以是”。是，此，代词。 </a:t>
              </a: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0696" y="5092"/>
              <a:ext cx="5726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8、</a:t>
              </a:r>
              <a:r>
                <a:rPr lang="zh-CN" altLang="en-US" sz="16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息</a:t>
              </a:r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（1）晚有儿息。子，名词。 </a:t>
              </a:r>
              <a:endParaRPr lang="zh-CN" altLang="en-US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 （2）气息奄奄。呼吸，名词。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0696" y="6275"/>
              <a:ext cx="6350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9、</a:t>
              </a:r>
              <a:r>
                <a:rPr lang="zh-CN" altLang="en-US" sz="16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朝</a:t>
              </a:r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（1）朝廷，名词。 ①逮奉圣朝。②伏惟圣朝以孝治天下。③且臣少让伪朝。 </a:t>
              </a:r>
              <a:endParaRPr lang="zh-CN" altLang="en-US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 （2）早朝不虑夕。</a:t>
              </a:r>
              <a:r>
                <a:rPr lang="zh-CN" altLang="en-US" sz="160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  <a:sym typeface="+mn-ea"/>
                </a:rPr>
                <a:t>晨，名词。 </a:t>
              </a: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1614805" y="2521585"/>
            <a:ext cx="44831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一词多义</a:t>
            </a:r>
          </a:p>
        </p:txBody>
      </p:sp>
      <p:cxnSp>
        <p:nvCxnSpPr>
          <p:cNvPr id="27" name="直接连接符 26"/>
          <p:cNvCxnSpPr/>
          <p:nvPr/>
        </p:nvCxnSpPr>
        <p:spPr>
          <a:xfrm flipH="1">
            <a:off x="2327910" y="1943735"/>
            <a:ext cx="0" cy="3131820"/>
          </a:xfrm>
          <a:prstGeom prst="line">
            <a:avLst/>
          </a:prstGeom>
          <a:ln w="25400">
            <a:solidFill>
              <a:schemeClr val="accent4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6894830" y="927100"/>
            <a:ext cx="0" cy="5076190"/>
          </a:xfrm>
          <a:prstGeom prst="line">
            <a:avLst/>
          </a:prstGeom>
          <a:ln w="25400">
            <a:solidFill>
              <a:schemeClr val="accent4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374650" y="1550670"/>
            <a:ext cx="707390" cy="3393440"/>
            <a:chOff x="9311" y="1254"/>
            <a:chExt cx="1114" cy="5344"/>
          </a:xfrm>
        </p:grpSpPr>
        <p:pic>
          <p:nvPicPr>
            <p:cNvPr id="8" name="图片 7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 rot="5400000">
              <a:off x="7196" y="3369"/>
              <a:ext cx="5344" cy="111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9468" y="2268"/>
              <a:ext cx="768" cy="353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zh-CN" sz="2800">
                  <a:solidFill>
                    <a:schemeClr val="accent4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知识点归纳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605280" y="728980"/>
            <a:ext cx="9587230" cy="5400040"/>
            <a:chOff x="2543" y="1118"/>
            <a:chExt cx="15098" cy="8504"/>
          </a:xfrm>
        </p:grpSpPr>
        <p:grpSp>
          <p:nvGrpSpPr>
            <p:cNvPr id="13" name="组合 12"/>
            <p:cNvGrpSpPr/>
            <p:nvPr/>
          </p:nvGrpSpPr>
          <p:grpSpPr>
            <a:xfrm>
              <a:off x="4095" y="1193"/>
              <a:ext cx="6350" cy="8354"/>
              <a:chOff x="3820" y="1612"/>
              <a:chExt cx="6350" cy="8354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3820" y="1612"/>
                <a:ext cx="6350" cy="130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1、九岁不</a:t>
                </a:r>
                <a:r>
                  <a:rPr lang="zh-CN" altLang="en-US" sz="1600">
                    <a:solidFill>
                      <a:schemeClr val="accent4">
                        <a:lumMod val="75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行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。 </a:t>
                </a:r>
                <a:endPara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  古义：不会行走。 </a:t>
                </a:r>
                <a:endPara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  今义：不可以，不中用，不好等。 </a:t>
                </a:r>
                <a:endParaRPr lang="zh-CN" altLang="en-US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3820" y="3012"/>
                <a:ext cx="6350" cy="130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2、零丁孤苦至于</a:t>
                </a:r>
                <a:r>
                  <a:rPr lang="zh-CN" altLang="en-US" sz="1600">
                    <a:solidFill>
                      <a:schemeClr val="accent4">
                        <a:lumMod val="75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成立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。 </a:t>
                </a:r>
                <a:endPara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  古义：成人自立。 </a:t>
                </a:r>
                <a:endPara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  今义：筹备成功；或有根据，站得住。</a:t>
                </a: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3820" y="4412"/>
                <a:ext cx="6350" cy="135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3、晚有</a:t>
                </a:r>
                <a:r>
                  <a:rPr lang="zh-CN" altLang="en-US" sz="1600">
                    <a:solidFill>
                      <a:schemeClr val="accent4">
                        <a:lumMod val="75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儿息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。 </a:t>
                </a:r>
                <a:endPara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   古义：子女，这里指子。 </a:t>
                </a:r>
                <a:endPara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   今义：今无此义。</a:t>
                </a:r>
                <a:r>
                  <a:rPr lang="zh-CN" altLang="en-US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</a:t>
                </a:r>
                <a:endParaRPr lang="zh-CN" altLang="en-US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3820" y="5860"/>
                <a:ext cx="6350" cy="130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4、而刘夙</a:t>
                </a:r>
                <a:r>
                  <a:rPr lang="zh-CN" altLang="en-US" sz="1600">
                    <a:solidFill>
                      <a:schemeClr val="accent4">
                        <a:lumMod val="75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婴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疾病。 </a:t>
                </a:r>
                <a:endPara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   古义：被……缠着。 </a:t>
                </a:r>
                <a:endPara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   今义：婴儿。 </a:t>
                </a:r>
                <a:endParaRPr lang="zh-CN" altLang="en-US"/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3820" y="7260"/>
                <a:ext cx="6350" cy="130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5、</a:t>
                </a:r>
                <a:r>
                  <a:rPr lang="zh-CN" altLang="en-US" sz="1600">
                    <a:solidFill>
                      <a:schemeClr val="accent4">
                        <a:lumMod val="75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逮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奉圣朝。 </a:t>
                </a:r>
                <a:endPara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   古义：及，到达。 </a:t>
                </a:r>
                <a:endPara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   今义：捉住。 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3820" y="8660"/>
                <a:ext cx="6350" cy="130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6、前太守臣违</a:t>
                </a:r>
                <a:r>
                  <a:rPr lang="zh-CN" altLang="en-US" sz="1600">
                    <a:solidFill>
                      <a:schemeClr val="accent4">
                        <a:lumMod val="75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察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臣孝廉。 </a:t>
                </a:r>
                <a:endPara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   古义：考察后予以推荐，选举。 </a:t>
                </a:r>
                <a:endPara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   今义：观察等。 </a:t>
                </a: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11291" y="1193"/>
              <a:ext cx="6350" cy="8354"/>
              <a:chOff x="10339" y="1314"/>
              <a:chExt cx="6350" cy="8354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0339" y="8362"/>
                <a:ext cx="6350" cy="130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12、不胜</a:t>
                </a:r>
                <a:r>
                  <a:rPr lang="zh-CN" altLang="en-US" sz="1600">
                    <a:solidFill>
                      <a:schemeClr val="accent4">
                        <a:lumMod val="75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犬马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怖惧之情。 </a:t>
                </a:r>
              </a:p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    古义：为谦词。 </a:t>
                </a:r>
              </a:p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    今义：指动物。 </a:t>
                </a: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10339" y="1314"/>
                <a:ext cx="6350" cy="135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7、</a:t>
                </a:r>
                <a:r>
                  <a:rPr lang="zh-CN" altLang="en-US" sz="1600">
                    <a:solidFill>
                      <a:schemeClr val="accent4">
                        <a:lumMod val="75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寻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蒙国恩。 </a:t>
                </a:r>
                <a:endPara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   古义：随即，不久。 </a:t>
                </a:r>
                <a:endPara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   今义：找。</a:t>
                </a:r>
                <a:r>
                  <a:rPr lang="zh-CN" altLang="en-US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</a:t>
                </a:r>
                <a:endParaRPr lang="zh-CN" altLang="en-US"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10339" y="2762"/>
                <a:ext cx="6350" cy="130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8、</a:t>
                </a:r>
                <a:r>
                  <a:rPr lang="zh-CN" altLang="en-US" sz="1600">
                    <a:solidFill>
                      <a:schemeClr val="accent4">
                        <a:lumMod val="75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除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臣洗马。 </a:t>
                </a:r>
                <a:endPara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   古义：任命，授职。 </a:t>
                </a:r>
                <a:endPara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   今义：清除，除法。 </a:t>
                </a:r>
                <a:endParaRPr lang="zh-CN" altLang="en-US"/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10339" y="4162"/>
                <a:ext cx="6350" cy="130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9、</a:t>
                </a:r>
                <a:r>
                  <a:rPr lang="zh-CN" altLang="en-US" sz="1600">
                    <a:solidFill>
                      <a:schemeClr val="accent4">
                        <a:lumMod val="75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庶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刘侥幸，保卒余年。 </a:t>
                </a:r>
                <a:endPara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   古义：大概、或许。 </a:t>
                </a:r>
                <a:endPara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   今义：平民百姓、众多。 </a:t>
                </a:r>
                <a:endParaRPr lang="zh-CN" altLang="en-US"/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10339" y="5562"/>
                <a:ext cx="6350" cy="130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10、是以</a:t>
                </a:r>
                <a:r>
                  <a:rPr lang="zh-CN" altLang="en-US" sz="1600">
                    <a:solidFill>
                      <a:schemeClr val="accent4">
                        <a:lumMod val="75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区区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不能废远。 </a:t>
                </a:r>
                <a:endPara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   古义：谦词，私爱。 </a:t>
                </a:r>
                <a:endPara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   今义：多指小。 </a:t>
                </a:r>
                <a:endParaRPr lang="zh-CN" altLang="en-US"/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10339" y="6962"/>
                <a:ext cx="6350" cy="130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11、臣之</a:t>
                </a:r>
                <a:r>
                  <a:rPr lang="zh-CN" altLang="en-US" sz="1600">
                    <a:solidFill>
                      <a:schemeClr val="accent4">
                        <a:lumMod val="75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辛苦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。 </a:t>
                </a:r>
                <a:endPara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   古义：指辛酸苦楚的处境。 </a:t>
                </a:r>
                <a:endPara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   今义：指劳累的意思。</a:t>
                </a:r>
                <a:endParaRPr lang="zh-CN" altLang="en-US"/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2543" y="3941"/>
              <a:ext cx="706" cy="285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古今异义</a:t>
              </a:r>
            </a:p>
          </p:txBody>
        </p:sp>
        <p:cxnSp>
          <p:nvCxnSpPr>
            <p:cNvPr id="27" name="直接连接符 26"/>
            <p:cNvCxnSpPr/>
            <p:nvPr/>
          </p:nvCxnSpPr>
          <p:spPr>
            <a:xfrm flipH="1">
              <a:off x="3672" y="2904"/>
              <a:ext cx="0" cy="4932"/>
            </a:xfrm>
            <a:prstGeom prst="line">
              <a:avLst/>
            </a:prstGeom>
            <a:ln w="25400">
              <a:solidFill>
                <a:schemeClr val="accent4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10868" y="1118"/>
              <a:ext cx="0" cy="8504"/>
            </a:xfrm>
            <a:prstGeom prst="line">
              <a:avLst/>
            </a:prstGeom>
            <a:ln w="25400">
              <a:solidFill>
                <a:schemeClr val="accent4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图片 28" descr="gaitubao_com_04111606044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55555" y="3601085"/>
            <a:ext cx="590550" cy="57594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H="1" flipV="1">
            <a:off x="11292840" y="3175"/>
            <a:ext cx="0" cy="6851650"/>
          </a:xfrm>
          <a:prstGeom prst="line">
            <a:avLst/>
          </a:prstGeom>
          <a:ln w="92075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 flipV="1">
            <a:off x="834390" y="3175"/>
            <a:ext cx="0" cy="6851650"/>
          </a:xfrm>
          <a:prstGeom prst="line">
            <a:avLst/>
          </a:prstGeom>
          <a:ln w="92075" cmpd="thinThick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1194435" y="825500"/>
            <a:ext cx="9807575" cy="4808855"/>
            <a:chOff x="1943" y="1300"/>
            <a:chExt cx="15445" cy="7573"/>
          </a:xfrm>
        </p:grpSpPr>
        <p:sp>
          <p:nvSpPr>
            <p:cNvPr id="3" name="文本框 2"/>
            <p:cNvSpPr txBox="1"/>
            <p:nvPr/>
          </p:nvSpPr>
          <p:spPr>
            <a:xfrm>
              <a:off x="1943" y="2184"/>
              <a:ext cx="1242" cy="668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Arial"/>
                  <a:sym typeface="+mn-ea"/>
                </a:rPr>
                <a:t>祭十二郎文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414" y="3944"/>
              <a:ext cx="652" cy="305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Arial"/>
                </a:rPr>
                <a:t>唐代</a:t>
              </a:r>
              <a:endPara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lang="en-US" altLang="zh-CN" sz="24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Arial"/>
                </a:rPr>
                <a:t>韩愈</a:t>
              </a: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3831" y="1300"/>
              <a:ext cx="13557" cy="7514"/>
              <a:chOff x="3831" y="1300"/>
              <a:chExt cx="13557" cy="7514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3831" y="1300"/>
                <a:ext cx="13557" cy="63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0" marR="0" lvl="0" indent="457200" algn="l" defTabSz="914400" rtl="0" eaLnBrk="1" fontAlgn="auto" latinLnBrk="0" hangingPunct="1">
                  <a:lnSpc>
                    <a:spcPts val="242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</p:txBody>
          </p:sp>
          <p:pic>
            <p:nvPicPr>
              <p:cNvPr id="12" name="图片 11" descr="gaitubao_com_04111606044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5948" y="7907"/>
                <a:ext cx="930" cy="907"/>
              </a:xfrm>
              <a:prstGeom prst="rect">
                <a:avLst/>
              </a:prstGeom>
            </p:spPr>
          </p:pic>
        </p:grp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21FC64AC-7F54-47A8-94C3-8EC396E2A674}"/>
              </a:ext>
            </a:extLst>
          </p:cNvPr>
          <p:cNvSpPr txBox="1"/>
          <p:nvPr/>
        </p:nvSpPr>
        <p:spPr>
          <a:xfrm>
            <a:off x="3211134" y="1386840"/>
            <a:ext cx="6373557" cy="3869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文章的十二郎是指韩愈的侄子韩老成，十二郎与韩愈两人自幼相守，由长嫂郑氏抚养成人，共历患难，因此感情特别深厚。但是长大之后，韩愈本人在外飘泊，与十二郎很少见面。韩老成的英年早逝让韩愈悲从中来，写下此文。</a:t>
            </a:r>
          </a:p>
        </p:txBody>
      </p:sp>
    </p:spTree>
    <p:custDataLst>
      <p:tags r:id="rId5"/>
    </p:custDataLst>
    <p:extLst>
      <p:ext uri="{BB962C8B-B14F-4D97-AF65-F5344CB8AC3E}">
        <p14:creationId xmlns:p14="http://schemas.microsoft.com/office/powerpoint/2010/main" val="4121160173"/>
      </p:ext>
    </p:extLst>
  </p:cSld>
  <p:clrMapOvr>
    <a:masterClrMapping/>
  </p:clrMapOvr>
  <p:transition spd="slow">
    <p:push dir="u"/>
  </p:transition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374650" y="1550670"/>
            <a:ext cx="707390" cy="3393440"/>
            <a:chOff x="9311" y="1254"/>
            <a:chExt cx="1114" cy="5344"/>
          </a:xfrm>
        </p:grpSpPr>
        <p:pic>
          <p:nvPicPr>
            <p:cNvPr id="8" name="图片 7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 rot="5400000">
              <a:off x="7196" y="3369"/>
              <a:ext cx="5344" cy="111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9468" y="2268"/>
              <a:ext cx="768" cy="353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zh-CN" sz="2800">
                  <a:solidFill>
                    <a:schemeClr val="accent4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知识点归纳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636713" y="779780"/>
            <a:ext cx="9200515" cy="5356860"/>
            <a:chOff x="2712" y="1223"/>
            <a:chExt cx="14489" cy="8436"/>
          </a:xfrm>
        </p:grpSpPr>
        <p:sp>
          <p:nvSpPr>
            <p:cNvPr id="3" name="文本框 2"/>
            <p:cNvSpPr txBox="1"/>
            <p:nvPr/>
          </p:nvSpPr>
          <p:spPr>
            <a:xfrm>
              <a:off x="8132" y="1223"/>
              <a:ext cx="3966" cy="824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  <a:sym typeface="+mn-ea"/>
                </a:rPr>
                <a:t>文言固定句式 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2712" y="2244"/>
              <a:ext cx="14489" cy="0"/>
            </a:xfrm>
            <a:prstGeom prst="line">
              <a:avLst/>
            </a:prstGeom>
            <a:ln w="254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2983" y="2443"/>
              <a:ext cx="13946" cy="7216"/>
              <a:chOff x="2983" y="2443"/>
              <a:chExt cx="13946" cy="7216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2983" y="8352"/>
                <a:ext cx="13946" cy="130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5. 臣之辛苦，</a:t>
                </a:r>
                <a:r>
                  <a:rPr lang="zh-CN" altLang="en-US" sz="1600">
                    <a:solidFill>
                      <a:schemeClr val="accent4">
                        <a:lumMod val="75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非独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蜀之人士及二州牧伯所见明知，皇天后土实所共鉴。 </a:t>
                </a:r>
              </a:p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    </a:t>
                </a:r>
                <a:r>
                  <a:rPr lang="zh-CN" altLang="en-US" sz="1600">
                    <a:latin typeface="楷体" panose="02010609060101010101" pitchFamily="49" charset="-122"/>
                    <a:ea typeface="楷体" panose="02010609060101010101" pitchFamily="49" charset="-122"/>
                    <a:cs typeface="宋体" panose="02010600030101010101" pitchFamily="2" charset="-122"/>
                  </a:rPr>
                  <a:t>非独，连词，表示除所说的意思之外，还有更进一层的意思，用在复句的上一分句里，可译为“不单”“不仅”“不只”之类。 </a:t>
                </a: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2983" y="2443"/>
                <a:ext cx="13946" cy="130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1、</a:t>
                </a:r>
                <a:r>
                  <a:rPr lang="zh-CN" altLang="en-US" sz="1600">
                    <a:solidFill>
                      <a:schemeClr val="accent4">
                        <a:lumMod val="75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既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无叔伯，</a:t>
                </a:r>
                <a:r>
                  <a:rPr lang="zh-CN" altLang="en-US" sz="1600">
                    <a:solidFill>
                      <a:schemeClr val="accent4">
                        <a:lumMod val="75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终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鲜兄弟。 </a:t>
                </a:r>
                <a:endPara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   </a:t>
                </a:r>
                <a:r>
                  <a:rPr lang="zh-CN" altLang="en-US" sz="1600">
                    <a:latin typeface="楷体" panose="02010609060101010101" pitchFamily="49" charset="-122"/>
                    <a:ea typeface="楷体" panose="02010609060101010101" pitchFamily="49" charset="-122"/>
                    <a:cs typeface="宋体" panose="02010600030101010101" pitchFamily="2" charset="-122"/>
                    <a:sym typeface="+mn-ea"/>
                  </a:rPr>
                  <a:t>“既……终……”，是连词“既”和连词“终”的搭配，表示不止一个方面，可译作“既……又……”，或“既……也”。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</a:t>
                </a: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2983" y="4126"/>
                <a:ext cx="13946" cy="130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2、</a:t>
                </a:r>
                <a:r>
                  <a:rPr lang="zh-CN" altLang="en-US" sz="1600">
                    <a:solidFill>
                      <a:schemeClr val="accent4">
                        <a:lumMod val="75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有所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希冀。 </a:t>
                </a:r>
                <a:endPara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   </a:t>
                </a:r>
                <a:r>
                  <a:rPr lang="zh-CN" altLang="en-US" sz="1600">
                    <a:latin typeface="楷体" panose="02010609060101010101" pitchFamily="49" charset="-122"/>
                    <a:ea typeface="楷体" panose="02010609060101010101" pitchFamily="49" charset="-122"/>
                    <a:cs typeface="宋体" panose="02010600030101010101" pitchFamily="2" charset="-122"/>
                    <a:sym typeface="+mn-ea"/>
                  </a:rPr>
                  <a:t>“有所……”，与“无所……”是相对的格式。意思是“有……的人（的东西、的事情）”。“所”字后面一定是动词。“所”与后面的动词组成名词性的“所”字结构，充当“有”的宾语。 </a:t>
                </a: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2983" y="5664"/>
                <a:ext cx="13946" cy="91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3、臣无祖母，</a:t>
                </a:r>
                <a:r>
                  <a:rPr lang="zh-CN" altLang="en-US" sz="1600">
                    <a:solidFill>
                      <a:schemeClr val="accent4">
                        <a:lumMod val="75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无以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至今日；祖母元臣，无以终余年。 </a:t>
                </a:r>
                <a:endPara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   </a:t>
                </a:r>
                <a:r>
                  <a:rPr lang="zh-CN" altLang="en-US" sz="1600">
                    <a:latin typeface="楷体" panose="02010609060101010101" pitchFamily="49" charset="-122"/>
                    <a:ea typeface="楷体" panose="02010609060101010101" pitchFamily="49" charset="-122"/>
                    <a:cs typeface="宋体" panose="02010600030101010101" pitchFamily="2" charset="-122"/>
                    <a:sym typeface="+mn-ea"/>
                  </a:rPr>
                  <a:t>无以，是动词“无”与介词“以”的结合，又作“亡以”，表示没有办法，没有什么用来。 </a:t>
                </a:r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2983" y="6814"/>
                <a:ext cx="13946" cy="130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4、</a:t>
                </a:r>
                <a:r>
                  <a:rPr lang="zh-CN" altLang="en-US" sz="1600">
                    <a:solidFill>
                      <a:schemeClr val="accent4">
                        <a:lumMod val="75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是以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区区不敢废远。 </a:t>
                </a:r>
                <a:endPara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   </a:t>
                </a:r>
                <a:r>
                  <a:rPr lang="zh-CN" altLang="en-US" sz="1600">
                    <a:latin typeface="楷体" panose="02010609060101010101" pitchFamily="49" charset="-122"/>
                    <a:ea typeface="楷体" panose="02010609060101010101" pitchFamily="49" charset="-122"/>
                    <a:cs typeface="宋体" panose="02010600030101010101" pitchFamily="2" charset="-122"/>
                    <a:sym typeface="+mn-ea"/>
                  </a:rPr>
                  <a:t>是以，连词性的介宾词组，即“以是”的倒装，表示结果或结论，用在分句或句子的开头（有时置于主语后），上承说明原因的分句或句子，可译为“因此”“所以”。 </a:t>
                </a:r>
              </a:p>
            </p:txBody>
          </p:sp>
        </p:grpSp>
      </p:grpSp>
    </p:spTree>
    <p:custDataLst>
      <p:tags r:id="rId5"/>
    </p:custData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5337147" y="1434465"/>
            <a:ext cx="170688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800">
                <a:solidFill>
                  <a:schemeClr val="accent4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后 记</a:t>
            </a:r>
          </a:p>
        </p:txBody>
      </p:sp>
      <p:pic>
        <p:nvPicPr>
          <p:cNvPr id="4" name="图片 3" descr="2013392f9cb5a1cb7c274b9b643652ce"/>
          <p:cNvPicPr>
            <a:picLocks noChangeAspect="1"/>
          </p:cNvPicPr>
          <p:nvPr/>
        </p:nvPicPr>
        <p:blipFill>
          <a:blip r:embed="rId3">
            <a:grayscl/>
            <a:lum bright="6000" contrast="72000"/>
          </a:blip>
          <a:srcRect l="20464" t="35376" r="19947" b="41682"/>
          <a:stretch>
            <a:fillRect/>
          </a:stretch>
        </p:blipFill>
        <p:spPr>
          <a:xfrm>
            <a:off x="4724690" y="1214120"/>
            <a:ext cx="2742565" cy="127127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062480" y="2882900"/>
            <a:ext cx="8256214" cy="1925320"/>
            <a:chOff x="3368" y="3854"/>
            <a:chExt cx="12675" cy="3032"/>
          </a:xfrm>
        </p:grpSpPr>
        <p:sp>
          <p:nvSpPr>
            <p:cNvPr id="5" name="文本框 4"/>
            <p:cNvSpPr txBox="1"/>
            <p:nvPr/>
          </p:nvSpPr>
          <p:spPr>
            <a:xfrm>
              <a:off x="3368" y="3854"/>
              <a:ext cx="12675" cy="303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just" fontAlgn="auto">
                <a:lnSpc>
                  <a:spcPts val="2860"/>
                </a:lnSpc>
              </a:pPr>
              <a:r>
                <a:rPr lang="en-US" altLang="zh-CN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</a:t>
              </a:r>
              <a:r>
                <a:rPr lang="zh-CN" altLang="en-US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据说晋武帝阅览</a:t>
              </a:r>
              <a:r>
                <a:rPr lang="zh-CN" altLang="en-US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《陈情表》</a:t>
              </a:r>
              <a:r>
                <a:rPr lang="zh-CN" altLang="en-US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，赞叹说：“密不空有名也”。感动之际，因赐奴婢二人，并令郡县供应其祖母膳食，密遂得以终养。</a:t>
              </a:r>
            </a:p>
            <a:p>
              <a:pPr algn="just" fontAlgn="auto">
                <a:lnSpc>
                  <a:spcPts val="2860"/>
                </a:lnSpc>
              </a:pPr>
              <a:r>
                <a:rPr lang="zh-CN" altLang="en-US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在李密写完这篇表后一年左右的时间，刘氏就去世了。他在家守孝两年后，出仕官职很小，因为当时的政局已相当稳定，晋武帝不需要李密了，便不</a:t>
              </a:r>
            </a:p>
            <a:p>
              <a:pPr algn="just" fontAlgn="auto">
                <a:lnSpc>
                  <a:spcPts val="2860"/>
                </a:lnSpc>
              </a:pPr>
              <a:r>
                <a:rPr lang="zh-CN" altLang="en-US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再重视他。李密做了两年官后辞去职务。</a:t>
              </a:r>
            </a:p>
          </p:txBody>
        </p:sp>
        <p:pic>
          <p:nvPicPr>
            <p:cNvPr id="7" name="图片 6" descr="gaitubao_com_04111606044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972" y="5766"/>
              <a:ext cx="907" cy="907"/>
            </a:xfrm>
            <a:prstGeom prst="rect">
              <a:avLst/>
            </a:prstGeom>
          </p:spPr>
        </p:pic>
      </p:grpSp>
    </p:spTree>
    <p:custDataLst>
      <p:tags r:id="rId6"/>
    </p:custDataLst>
  </p:cSld>
  <p:clrMapOvr>
    <a:masterClrMapping/>
  </p:clrMapOvr>
  <mc:AlternateContent>
    <mc:Choice xmlns:p15="http://schemas.microsoft.com/office/powerpoint/2012/main" Requires="p15">
      <p:transition spd="slow" p14:dur="1250">
        <p15:prstTrans prst="airplane"/>
      </p:transition>
    </mc:Choice>
    <mc:Fallback>
      <p:transition spd="slow">
        <p:fade/>
      </p:transition>
    </mc:Fallback>
  </mc:AlternateContent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2813050" y="1351915"/>
            <a:ext cx="6771640" cy="4154805"/>
            <a:chOff x="4130" y="2129"/>
            <a:chExt cx="10664" cy="6543"/>
          </a:xfrm>
        </p:grpSpPr>
        <p:pic>
          <p:nvPicPr>
            <p:cNvPr id="2" name="图片 1" descr="gaitubao_com_04111606044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745" y="2435"/>
              <a:ext cx="850" cy="850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4130" y="2129"/>
              <a:ext cx="1986" cy="6543"/>
            </a:xfrm>
            <a:prstGeom prst="rect">
              <a:avLst/>
            </a:prstGeom>
            <a:noFill/>
            <a:effectLst>
              <a:outerShdw blurRad="1397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6600">
                  <a:latin typeface="楷体" panose="02010609060101010101" charset="-122"/>
                  <a:ea typeface="楷体" panose="02010609060101010101" charset="-122"/>
                </a:rPr>
                <a:t>感谢聆听</a:t>
              </a:r>
              <a:endParaRPr lang="zh-CN" altLang="en-US" sz="6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2" name="图片 11" descr="未标题-5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  <a:alpha val="0"/>
                  </a:srgbClr>
                </a:clrTo>
              </a:clrChange>
            </a:blip>
            <a:srcRect l="596" t="1695" r="1390"/>
            <a:stretch>
              <a:fillRect/>
            </a:stretch>
          </p:blipFill>
          <p:spPr>
            <a:xfrm>
              <a:off x="6866" y="2945"/>
              <a:ext cx="7928" cy="5527"/>
            </a:xfrm>
            <a:prstGeom prst="rect">
              <a:avLst/>
            </a:prstGeom>
          </p:spPr>
        </p:pic>
      </p:grpSp>
    </p:spTree>
    <p:custDataLst>
      <p:tags r:id="rId6"/>
    </p:custDataLst>
  </p:cSld>
  <p:clrMapOvr>
    <a:masterClrMapping/>
  </p:clrMapOvr>
  <mc:AlternateContent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6" name="组合 15"/>
          <p:cNvGrpSpPr/>
          <p:nvPr/>
        </p:nvGrpSpPr>
        <p:grpSpPr>
          <a:xfrm>
            <a:off x="1616710" y="1798320"/>
            <a:ext cx="9200515" cy="3979545"/>
            <a:chOff x="2605" y="1938"/>
            <a:chExt cx="14489" cy="6267"/>
          </a:xfrm>
        </p:grpSpPr>
        <p:grpSp>
          <p:nvGrpSpPr>
            <p:cNvPr id="6" name="组合 5"/>
            <p:cNvGrpSpPr/>
            <p:nvPr/>
          </p:nvGrpSpPr>
          <p:grpSpPr>
            <a:xfrm>
              <a:off x="2605" y="1938"/>
              <a:ext cx="14489" cy="3462"/>
              <a:chOff x="2828" y="2226"/>
              <a:chExt cx="14489" cy="3462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4810" y="2226"/>
                <a:ext cx="10526" cy="154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fontAlgn="auto">
                  <a:lnSpc>
                    <a:spcPts val="3480"/>
                  </a:lnSpc>
                </a:pP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臣密言：臣以险衅</a:t>
                </a:r>
                <a:r>
                  <a:rPr lang="zh-CN" altLang="en-US" sz="2400" baseline="30000">
                    <a:uFillTx/>
                    <a:sym typeface="+mn-ea"/>
                  </a:rPr>
                  <a:t>①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，夙遭闵凶</a:t>
                </a:r>
                <a:r>
                  <a:rPr lang="zh-CN" altLang="en-US" sz="2400" baseline="30000">
                    <a:uFillTx/>
                    <a:sym typeface="+mn-ea"/>
                  </a:rPr>
                  <a:t>②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。</a:t>
                </a:r>
              </a:p>
              <a:p>
                <a:pPr fontAlgn="auto">
                  <a:lnSpc>
                    <a:spcPts val="3480"/>
                  </a:lnSpc>
                </a:pP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生孩六月，慈父见背</a:t>
                </a:r>
                <a:r>
                  <a:rPr lang="zh-CN" altLang="en-US" sz="2400" baseline="30000">
                    <a:uFillTx/>
                    <a:sym typeface="+mn-ea"/>
                  </a:rPr>
                  <a:t>③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；行年四岁，舅夺母志</a:t>
                </a:r>
                <a:r>
                  <a:rPr lang="zh-CN" altLang="en-US" sz="2400" baseline="30000">
                    <a:uFillTx/>
                    <a:sym typeface="+mn-ea"/>
                  </a:rPr>
                  <a:t>④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。</a:t>
                </a: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3805" y="4148"/>
                <a:ext cx="12536" cy="123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fontAlgn="auto">
                  <a:lnSpc>
                    <a:spcPts val="2860"/>
                  </a:lnSpc>
                </a:pPr>
                <a:r>
                  <a:rPr lang="zh-CN" altLang="en-US">
                    <a:latin typeface="楷体" panose="02010609060101010101" pitchFamily="49" charset="-122"/>
                    <a:ea typeface="楷体" panose="02010609060101010101" pitchFamily="49" charset="-122"/>
                  </a:rPr>
                  <a:t>臣子李密陈言：我因命运不好，小时候遭遇到了不幸，</a:t>
                </a:r>
              </a:p>
              <a:p>
                <a:pPr fontAlgn="auto">
                  <a:lnSpc>
                    <a:spcPts val="2860"/>
                  </a:lnSpc>
                </a:pPr>
                <a:r>
                  <a:rPr lang="zh-CN" altLang="en-US">
                    <a:latin typeface="楷体" panose="02010609060101010101" pitchFamily="49" charset="-122"/>
                    <a:ea typeface="楷体" panose="02010609060101010101" pitchFamily="49" charset="-122"/>
                  </a:rPr>
                  <a:t>刚出生六个月，我慈爱的父亲就不幸去世了。经过了四年，舅父逼母亲改嫁。</a:t>
                </a:r>
              </a:p>
            </p:txBody>
          </p:sp>
          <p:cxnSp>
            <p:nvCxnSpPr>
              <p:cNvPr id="4" name="直接连接符 3"/>
              <p:cNvCxnSpPr/>
              <p:nvPr/>
            </p:nvCxnSpPr>
            <p:spPr>
              <a:xfrm flipV="1">
                <a:off x="2828" y="3961"/>
                <a:ext cx="14489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直接连接符 4"/>
              <p:cNvCxnSpPr/>
              <p:nvPr/>
            </p:nvCxnSpPr>
            <p:spPr>
              <a:xfrm flipV="1">
                <a:off x="2828" y="5688"/>
                <a:ext cx="14489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/>
            <p:cNvGrpSpPr/>
            <p:nvPr/>
          </p:nvGrpSpPr>
          <p:grpSpPr>
            <a:xfrm>
              <a:off x="3411" y="5637"/>
              <a:ext cx="6592" cy="1861"/>
              <a:chOff x="3691" y="5671"/>
              <a:chExt cx="6592" cy="1861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3691" y="5671"/>
                <a:ext cx="6592" cy="533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r>
                  <a:rPr lang="en-US" altLang="zh-CN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1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、险衅</a:t>
                </a:r>
                <a:r>
                  <a:rPr lang="zh-CN" altLang="en-US" sz="1600">
                    <a:latin typeface="楷体" panose="02010609060101010101" pitchFamily="49" charset="-122"/>
                    <a:ea typeface="楷体" panose="02010609060101010101" pitchFamily="49" charset="-122"/>
                    <a:cs typeface="宋体" panose="02010600030101010101" pitchFamily="2" charset="-122"/>
                    <a:sym typeface="+mn-ea"/>
                  </a:rPr>
                  <a:t>（xìn）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：灾难祸患。指命运坎坷。</a:t>
                </a: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3691" y="6225"/>
                <a:ext cx="6236" cy="130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en-US" altLang="zh-CN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2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、夙：早。这里指幼年时。闵</a:t>
                </a:r>
                <a:r>
                  <a:rPr lang="zh-CN" altLang="en-US" sz="1600">
                    <a:latin typeface="楷体" panose="02010609060101010101" pitchFamily="49" charset="-122"/>
                    <a:ea typeface="楷体" panose="02010609060101010101" pitchFamily="49" charset="-122"/>
                    <a:cs typeface="宋体" panose="02010600030101010101" pitchFamily="2" charset="-122"/>
                    <a:sym typeface="+mn-ea"/>
                  </a:rPr>
                  <a:t>（mǐn）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，通“悯”，指可忧患的事（多指疾病死丧）。凶，不幸。</a:t>
                </a:r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10171" y="5637"/>
              <a:ext cx="6236" cy="1472"/>
              <a:chOff x="10482" y="5671"/>
              <a:chExt cx="6236" cy="1472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10482" y="6225"/>
                <a:ext cx="6236" cy="91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en-US" altLang="zh-CN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4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、舅夺母志：指由于舅父强行改变了李密母亲守节的志向。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0482" y="5671"/>
                <a:ext cx="3648" cy="531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r>
                  <a:rPr lang="en-US" altLang="zh-CN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3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、见背：弃我而死去。</a:t>
                </a:r>
                <a:endParaRPr lang="zh-CN" altLang="en-US"/>
              </a:p>
            </p:txBody>
          </p:sp>
        </p:grpSp>
        <p:cxnSp>
          <p:nvCxnSpPr>
            <p:cNvPr id="13" name="直接连接符 12"/>
            <p:cNvCxnSpPr/>
            <p:nvPr/>
          </p:nvCxnSpPr>
          <p:spPr>
            <a:xfrm flipH="1">
              <a:off x="9850" y="5553"/>
              <a:ext cx="0" cy="2652"/>
            </a:xfrm>
            <a:prstGeom prst="line">
              <a:avLst/>
            </a:prstGeom>
            <a:ln w="25400">
              <a:solidFill>
                <a:schemeClr val="accent4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4399280" y="447040"/>
            <a:ext cx="3393440" cy="708025"/>
            <a:chOff x="6122" y="436"/>
            <a:chExt cx="5344" cy="1115"/>
          </a:xfrm>
        </p:grpSpPr>
        <p:pic>
          <p:nvPicPr>
            <p:cNvPr id="8" name="图片 7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>
              <a:off x="6122" y="436"/>
              <a:ext cx="5344" cy="111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7530" y="582"/>
              <a:ext cx="2528" cy="82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zh-CN" sz="2800">
                  <a:solidFill>
                    <a:schemeClr val="accent4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注释翻译</a:t>
              </a:r>
            </a:p>
          </p:txBody>
        </p:sp>
      </p:grpSp>
    </p:spTree>
    <p:custDataLst>
      <p:tags r:id="rId5"/>
    </p:custDataLst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1635760" y="1898650"/>
            <a:ext cx="9200515" cy="3015615"/>
            <a:chOff x="2605" y="1938"/>
            <a:chExt cx="14489" cy="4749"/>
          </a:xfrm>
        </p:grpSpPr>
        <p:grpSp>
          <p:nvGrpSpPr>
            <p:cNvPr id="6" name="组合 5"/>
            <p:cNvGrpSpPr/>
            <p:nvPr/>
          </p:nvGrpSpPr>
          <p:grpSpPr>
            <a:xfrm>
              <a:off x="2605" y="1938"/>
              <a:ext cx="14489" cy="3462"/>
              <a:chOff x="2828" y="2226"/>
              <a:chExt cx="14489" cy="3462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4810" y="2226"/>
                <a:ext cx="10526" cy="154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fontAlgn="auto">
                  <a:lnSpc>
                    <a:spcPts val="3480"/>
                  </a:lnSpc>
                </a:pP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</a:rPr>
                  <a:t>祖母刘悯臣孤弱，躬亲抚养。</a:t>
                </a:r>
              </a:p>
              <a:p>
                <a:pPr fontAlgn="auto">
                  <a:lnSpc>
                    <a:spcPts val="3480"/>
                  </a:lnSpc>
                </a:pP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</a:rPr>
                  <a:t>臣少多疾病，九岁不行，零丁孤苦，至于成立</a:t>
                </a:r>
                <a:r>
                  <a:rPr lang="zh-CN" altLang="en-US" sz="2400" baseline="30000">
                    <a:uFillTx/>
                    <a:sym typeface="+mn-ea"/>
                  </a:rPr>
                  <a:t>①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</a:rPr>
                  <a:t>。</a:t>
                </a: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4094" y="4148"/>
                <a:ext cx="12536" cy="123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fontAlgn="auto">
                  <a:lnSpc>
                    <a:spcPts val="2860"/>
                  </a:lnSpc>
                </a:pPr>
                <a:r>
                  <a:rPr lang="zh-CN" altLang="en-US">
                    <a:latin typeface="楷体" panose="02010609060101010101" pitchFamily="49" charset="-122"/>
                    <a:ea typeface="楷体" panose="02010609060101010101" pitchFamily="49" charset="-122"/>
                  </a:rPr>
                  <a:t>我的祖母刘氏，怜悯我从小丧父，便亲自对我加以抚养。</a:t>
                </a:r>
              </a:p>
              <a:p>
                <a:pPr fontAlgn="auto">
                  <a:lnSpc>
                    <a:spcPts val="2860"/>
                  </a:lnSpc>
                </a:pPr>
                <a:r>
                  <a:rPr lang="zh-CN" altLang="en-US">
                    <a:latin typeface="楷体" panose="02010609060101010101" pitchFamily="49" charset="-122"/>
                    <a:ea typeface="楷体" panose="02010609060101010101" pitchFamily="49" charset="-122"/>
                  </a:rPr>
                  <a:t>臣小的时候经常生病，九岁时还不会行走。孤独无靠，一直到成人自立。</a:t>
                </a:r>
              </a:p>
            </p:txBody>
          </p:sp>
          <p:cxnSp>
            <p:nvCxnSpPr>
              <p:cNvPr id="4" name="直接连接符 3"/>
              <p:cNvCxnSpPr/>
              <p:nvPr/>
            </p:nvCxnSpPr>
            <p:spPr>
              <a:xfrm flipV="1">
                <a:off x="2828" y="3907"/>
                <a:ext cx="14489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直接连接符 4"/>
              <p:cNvCxnSpPr/>
              <p:nvPr/>
            </p:nvCxnSpPr>
            <p:spPr>
              <a:xfrm flipV="1">
                <a:off x="2828" y="5688"/>
                <a:ext cx="14489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文本框 9"/>
            <p:cNvSpPr txBox="1"/>
            <p:nvPr/>
          </p:nvSpPr>
          <p:spPr>
            <a:xfrm>
              <a:off x="10087" y="5553"/>
              <a:ext cx="3328" cy="531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l"/>
              <a:r>
                <a:rPr lang="en-US" altLang="zh-CN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1</a:t>
              </a:r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、</a:t>
              </a:r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sym typeface="+mn-ea"/>
                </a:rPr>
                <a:t>成立：长大成人</a:t>
              </a:r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。</a:t>
              </a:r>
            </a:p>
          </p:txBody>
        </p:sp>
        <p:cxnSp>
          <p:nvCxnSpPr>
            <p:cNvPr id="13" name="直接连接符 12"/>
            <p:cNvCxnSpPr/>
            <p:nvPr/>
          </p:nvCxnSpPr>
          <p:spPr>
            <a:xfrm flipH="1">
              <a:off x="9850" y="5553"/>
              <a:ext cx="0" cy="1134"/>
            </a:xfrm>
            <a:prstGeom prst="line">
              <a:avLst/>
            </a:prstGeom>
            <a:ln w="25400">
              <a:solidFill>
                <a:schemeClr val="accent4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4399280" y="447040"/>
            <a:ext cx="3393440" cy="708025"/>
            <a:chOff x="6122" y="436"/>
            <a:chExt cx="5344" cy="1115"/>
          </a:xfrm>
        </p:grpSpPr>
        <p:pic>
          <p:nvPicPr>
            <p:cNvPr id="9" name="图片 8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>
              <a:off x="6122" y="436"/>
              <a:ext cx="5344" cy="111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7530" y="582"/>
              <a:ext cx="2528" cy="82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zh-CN" sz="2800">
                  <a:solidFill>
                    <a:schemeClr val="accent4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注释翻译</a:t>
              </a:r>
            </a:p>
          </p:txBody>
        </p:sp>
      </p:grpSp>
    </p:spTree>
    <p:custDataLst>
      <p:tags r:id="rId5"/>
    </p:custDataLst>
  </p:cSld>
  <p:clrMapOvr>
    <a:masterClrMapping/>
  </p:clrMapOvr>
  <p:transition/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6" name="组合 15"/>
          <p:cNvGrpSpPr/>
          <p:nvPr/>
        </p:nvGrpSpPr>
        <p:grpSpPr>
          <a:xfrm>
            <a:off x="1682750" y="1788795"/>
            <a:ext cx="9200515" cy="3979545"/>
            <a:chOff x="2605" y="1938"/>
            <a:chExt cx="14489" cy="6267"/>
          </a:xfrm>
        </p:grpSpPr>
        <p:grpSp>
          <p:nvGrpSpPr>
            <p:cNvPr id="6" name="组合 5"/>
            <p:cNvGrpSpPr/>
            <p:nvPr/>
          </p:nvGrpSpPr>
          <p:grpSpPr>
            <a:xfrm>
              <a:off x="2605" y="1938"/>
              <a:ext cx="14489" cy="3462"/>
              <a:chOff x="2828" y="2226"/>
              <a:chExt cx="14489" cy="3462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4810" y="2226"/>
                <a:ext cx="10526" cy="154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fontAlgn="auto">
                  <a:lnSpc>
                    <a:spcPts val="3480"/>
                  </a:lnSpc>
                </a:pP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既无伯叔，终鲜兄弟，门衰祚</a:t>
                </a:r>
                <a:r>
                  <a:rPr lang="zh-CN" altLang="en-US" sz="2400" baseline="30000">
                    <a:uFillTx/>
                    <a:sym typeface="+mn-ea"/>
                  </a:rPr>
                  <a:t>①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薄，晚有儿息</a:t>
                </a:r>
                <a:r>
                  <a:rPr lang="zh-CN" altLang="en-US" sz="2400" baseline="30000">
                    <a:uFillTx/>
                    <a:sym typeface="+mn-ea"/>
                  </a:rPr>
                  <a:t>②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。</a:t>
                </a:r>
              </a:p>
              <a:p>
                <a:pPr fontAlgn="auto">
                  <a:lnSpc>
                    <a:spcPts val="3480"/>
                  </a:lnSpc>
                </a:pP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外无期功强近之亲</a:t>
                </a:r>
                <a:r>
                  <a:rPr lang="zh-CN" altLang="en-US" sz="2400" baseline="30000">
                    <a:uFillTx/>
                    <a:sym typeface="+mn-ea"/>
                  </a:rPr>
                  <a:t>③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，内无应门五尺之僮</a:t>
                </a:r>
                <a:r>
                  <a:rPr lang="zh-CN" altLang="en-US" sz="2400" baseline="30000">
                    <a:uFillTx/>
                    <a:sym typeface="+mn-ea"/>
                  </a:rPr>
                  <a:t>④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，</a:t>
                </a: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3805" y="4148"/>
                <a:ext cx="12536" cy="123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fontAlgn="auto">
                  <a:lnSpc>
                    <a:spcPts val="2860"/>
                  </a:lnSpc>
                </a:pPr>
                <a:r>
                  <a:rPr lang="zh-CN" altLang="en-US">
                    <a:latin typeface="楷体" panose="02010609060101010101" pitchFamily="49" charset="-122"/>
                    <a:ea typeface="楷体" panose="02010609060101010101" pitchFamily="49" charset="-122"/>
                  </a:rPr>
                  <a:t>既没有叔叔伯伯，又没什么兄弟，门庭衰微而福分浅薄，很晚才有儿子。</a:t>
                </a:r>
              </a:p>
              <a:p>
                <a:pPr fontAlgn="auto">
                  <a:lnSpc>
                    <a:spcPts val="2860"/>
                  </a:lnSpc>
                </a:pPr>
                <a:r>
                  <a:rPr lang="zh-CN" altLang="en-US">
                    <a:latin typeface="楷体" panose="02010609060101010101" pitchFamily="49" charset="-122"/>
                    <a:ea typeface="楷体" panose="02010609060101010101" pitchFamily="49" charset="-122"/>
                  </a:rPr>
                  <a:t>在外面没有比较亲近的亲戚，在家里又没有照应门户的童仆。</a:t>
                </a:r>
              </a:p>
            </p:txBody>
          </p:sp>
          <p:cxnSp>
            <p:nvCxnSpPr>
              <p:cNvPr id="4" name="直接连接符 3"/>
              <p:cNvCxnSpPr/>
              <p:nvPr/>
            </p:nvCxnSpPr>
            <p:spPr>
              <a:xfrm flipV="1">
                <a:off x="2828" y="3907"/>
                <a:ext cx="14489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直接连接符 4"/>
              <p:cNvCxnSpPr/>
              <p:nvPr/>
            </p:nvCxnSpPr>
            <p:spPr>
              <a:xfrm flipV="1">
                <a:off x="2828" y="5688"/>
                <a:ext cx="14489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/>
            <p:cNvGrpSpPr/>
            <p:nvPr/>
          </p:nvGrpSpPr>
          <p:grpSpPr>
            <a:xfrm>
              <a:off x="3411" y="5637"/>
              <a:ext cx="6236" cy="1085"/>
              <a:chOff x="3691" y="5671"/>
              <a:chExt cx="6236" cy="1085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3691" y="5671"/>
                <a:ext cx="3684" cy="533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pPr algn="l"/>
                <a:r>
                  <a:rPr lang="en-US" altLang="zh-CN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1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、祚</a:t>
                </a:r>
                <a:r>
                  <a:rPr lang="zh-CN" altLang="en-US" sz="1600">
                    <a:latin typeface="楷体" panose="02010609060101010101" pitchFamily="49" charset="-122"/>
                    <a:ea typeface="楷体" panose="02010609060101010101" pitchFamily="49" charset="-122"/>
                    <a:cs typeface="宋体" panose="02010600030101010101" pitchFamily="2" charset="-122"/>
                    <a:sym typeface="+mn-ea"/>
                  </a:rPr>
                  <a:t>（zuò）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：福分。</a:t>
                </a: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3691" y="6225"/>
                <a:ext cx="6236" cy="531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en-US" altLang="zh-CN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2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、儿息：儿子。</a:t>
                </a: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10112" y="5637"/>
              <a:ext cx="6236" cy="2568"/>
              <a:chOff x="10423" y="5671"/>
              <a:chExt cx="6236" cy="2568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10423" y="7320"/>
                <a:ext cx="6236" cy="91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en-US" altLang="zh-CN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4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、应门五尺之僮：五尺高的小孩。应门：照应门户，僮，童仆。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0423" y="5671"/>
                <a:ext cx="6236" cy="169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/>
                <a:r>
                  <a:rPr lang="en-US" altLang="zh-CN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3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、期功强近之亲：指比较亲近的亲戚。古代丧礼制度以亲属关系的亲疏规定服丧时间的长短，服丧一年称“期”，九月称“大功”，五月称“小功”。</a:t>
                </a:r>
              </a:p>
            </p:txBody>
          </p:sp>
        </p:grpSp>
        <p:cxnSp>
          <p:nvCxnSpPr>
            <p:cNvPr id="13" name="直接连接符 12"/>
            <p:cNvCxnSpPr/>
            <p:nvPr/>
          </p:nvCxnSpPr>
          <p:spPr>
            <a:xfrm flipH="1">
              <a:off x="9850" y="5553"/>
              <a:ext cx="0" cy="2652"/>
            </a:xfrm>
            <a:prstGeom prst="line">
              <a:avLst/>
            </a:prstGeom>
            <a:ln w="25400">
              <a:solidFill>
                <a:schemeClr val="accent4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4399280" y="447040"/>
            <a:ext cx="3393440" cy="708025"/>
            <a:chOff x="6122" y="436"/>
            <a:chExt cx="5344" cy="1115"/>
          </a:xfrm>
        </p:grpSpPr>
        <p:pic>
          <p:nvPicPr>
            <p:cNvPr id="8" name="图片 7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>
              <a:off x="6122" y="436"/>
              <a:ext cx="5344" cy="111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7530" y="582"/>
              <a:ext cx="2528" cy="82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zh-CN" sz="2800">
                  <a:solidFill>
                    <a:schemeClr val="accent4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注释翻译</a:t>
              </a:r>
            </a:p>
          </p:txBody>
        </p:sp>
      </p:grpSp>
    </p:spTree>
    <p:custDataLst>
      <p:tags r:id="rId5"/>
    </p:custDataLst>
  </p:cSld>
  <p:clrMapOvr>
    <a:masterClrMapping/>
  </p:clrMapOvr>
  <p:transition/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6" name="组合 15"/>
          <p:cNvGrpSpPr/>
          <p:nvPr/>
        </p:nvGrpSpPr>
        <p:grpSpPr>
          <a:xfrm>
            <a:off x="1635760" y="1845310"/>
            <a:ext cx="9201150" cy="3591560"/>
            <a:chOff x="2605" y="1938"/>
            <a:chExt cx="14490" cy="5656"/>
          </a:xfrm>
        </p:grpSpPr>
        <p:grpSp>
          <p:nvGrpSpPr>
            <p:cNvPr id="6" name="组合 5"/>
            <p:cNvGrpSpPr/>
            <p:nvPr/>
          </p:nvGrpSpPr>
          <p:grpSpPr>
            <a:xfrm>
              <a:off x="2605" y="1938"/>
              <a:ext cx="14490" cy="3462"/>
              <a:chOff x="2828" y="2226"/>
              <a:chExt cx="14490" cy="3462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4030" y="2226"/>
                <a:ext cx="12087" cy="154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fontAlgn="auto">
                  <a:lnSpc>
                    <a:spcPts val="3480"/>
                  </a:lnSpc>
                </a:pP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茕茕孑立</a:t>
                </a:r>
                <a:r>
                  <a:rPr lang="zh-CN" altLang="en-US" sz="2400" baseline="30000">
                    <a:uFillTx/>
                    <a:sym typeface="+mn-ea"/>
                  </a:rPr>
                  <a:t>①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，形影相吊</a:t>
                </a:r>
                <a:r>
                  <a:rPr lang="zh-CN" altLang="en-US" sz="2400" baseline="30000">
                    <a:uFillTx/>
                    <a:sym typeface="+mn-ea"/>
                  </a:rPr>
                  <a:t>②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。</a:t>
                </a:r>
              </a:p>
              <a:p>
                <a:pPr fontAlgn="auto">
                  <a:lnSpc>
                    <a:spcPts val="3480"/>
                  </a:lnSpc>
                </a:pP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而刘夙婴</a:t>
                </a:r>
                <a:r>
                  <a:rPr lang="zh-CN" altLang="en-US" sz="2400" baseline="30000">
                    <a:uFillTx/>
                    <a:sym typeface="+mn-ea"/>
                  </a:rPr>
                  <a:t>③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疾病，常在床蓐</a:t>
                </a:r>
                <a:r>
                  <a:rPr lang="zh-CN" altLang="en-US" sz="2400" baseline="30000">
                    <a:uFillTx/>
                    <a:sym typeface="+mn-ea"/>
                  </a:rPr>
                  <a:t>④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，臣侍汤药，未曾废离</a:t>
                </a:r>
                <a:r>
                  <a:rPr lang="zh-CN" altLang="en-US" sz="2400" baseline="30000">
                    <a:uFillTx/>
                    <a:sym typeface="+mn-ea"/>
                  </a:rPr>
                  <a:t>⑤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。</a:t>
                </a: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2972" y="4140"/>
                <a:ext cx="14346" cy="123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fontAlgn="auto">
                  <a:lnSpc>
                    <a:spcPts val="2860"/>
                  </a:lnSpc>
                </a:pPr>
                <a:r>
                  <a:rPr lang="zh-CN" altLang="en-US">
                    <a:latin typeface="楷体" panose="02010609060101010101" pitchFamily="49" charset="-122"/>
                    <a:ea typeface="楷体" panose="02010609060101010101" pitchFamily="49" charset="-122"/>
                  </a:rPr>
                  <a:t>生活孤单没有依靠，每天只有自己的身体和影子相互安慰。</a:t>
                </a:r>
              </a:p>
              <a:p>
                <a:pPr fontAlgn="auto">
                  <a:lnSpc>
                    <a:spcPts val="2860"/>
                  </a:lnSpc>
                </a:pPr>
                <a:r>
                  <a:rPr lang="zh-CN" altLang="en-US">
                    <a:latin typeface="楷体" panose="02010609060101010101" pitchFamily="49" charset="-122"/>
                    <a:ea typeface="楷体" panose="02010609060101010101" pitchFamily="49" charset="-122"/>
                  </a:rPr>
                  <a:t>但祖母又被疾病缠绕，常年卧床不起，我侍奉她吃饭喝药，从来没有停止侍奉而离开她。</a:t>
                </a:r>
              </a:p>
            </p:txBody>
          </p:sp>
          <p:cxnSp>
            <p:nvCxnSpPr>
              <p:cNvPr id="4" name="直接连接符 3"/>
              <p:cNvCxnSpPr/>
              <p:nvPr/>
            </p:nvCxnSpPr>
            <p:spPr>
              <a:xfrm flipV="1">
                <a:off x="2828" y="3907"/>
                <a:ext cx="14489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直接连接符 4"/>
              <p:cNvCxnSpPr/>
              <p:nvPr/>
            </p:nvCxnSpPr>
            <p:spPr>
              <a:xfrm flipV="1">
                <a:off x="2828" y="5688"/>
                <a:ext cx="14489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/>
            <p:cNvGrpSpPr/>
            <p:nvPr/>
          </p:nvGrpSpPr>
          <p:grpSpPr>
            <a:xfrm>
              <a:off x="3411" y="5637"/>
              <a:ext cx="6236" cy="1450"/>
              <a:chOff x="3691" y="5671"/>
              <a:chExt cx="6236" cy="1450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3691" y="5671"/>
                <a:ext cx="6236" cy="91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/>
                <a:r>
                  <a:rPr lang="en-US" altLang="zh-CN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1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、茕</a:t>
                </a:r>
                <a:r>
                  <a:rPr lang="zh-CN" altLang="en-US" sz="1600">
                    <a:latin typeface="楷体" panose="02010609060101010101" pitchFamily="49" charset="-122"/>
                    <a:ea typeface="楷体" panose="02010609060101010101" pitchFamily="49" charset="-122"/>
                    <a:cs typeface="宋体" panose="02010600030101010101" pitchFamily="2" charset="-122"/>
                    <a:sym typeface="+mn-ea"/>
                  </a:rPr>
                  <a:t>（qióng）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茕孑</a:t>
                </a:r>
                <a:r>
                  <a:rPr lang="zh-CN" altLang="en-US" sz="1600">
                    <a:latin typeface="楷体" panose="02010609060101010101" pitchFamily="49" charset="-122"/>
                    <a:ea typeface="楷体" panose="02010609060101010101" pitchFamily="49" charset="-122"/>
                    <a:cs typeface="宋体" panose="02010600030101010101" pitchFamily="2" charset="-122"/>
                    <a:sym typeface="+mn-ea"/>
                  </a:rPr>
                  <a:t>（jié）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立：生活孤单无靠。茕茕，孤单的样子。孑：孤单。</a:t>
                </a: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3691" y="6590"/>
                <a:ext cx="6236" cy="531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en-US" altLang="zh-CN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2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、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吊：安慰。</a:t>
                </a: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10171" y="5637"/>
              <a:ext cx="6236" cy="1085"/>
              <a:chOff x="10482" y="5671"/>
              <a:chExt cx="6236" cy="1085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10482" y="6225"/>
                <a:ext cx="6236" cy="531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en-US" altLang="zh-CN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4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、蓐</a:t>
                </a:r>
                <a:r>
                  <a:rPr lang="zh-CN" altLang="en-US" sz="1600">
                    <a:latin typeface="楷体" panose="02010609060101010101" pitchFamily="49" charset="-122"/>
                    <a:ea typeface="楷体" panose="02010609060101010101" pitchFamily="49" charset="-122"/>
                    <a:cs typeface="宋体" panose="02010600030101010101" pitchFamily="2" charset="-122"/>
                  </a:rPr>
                  <a:t>（rù）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：通“褥”，垫子。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0482" y="5671"/>
                <a:ext cx="2368" cy="531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pPr algn="l"/>
                <a:r>
                  <a:rPr lang="en-US" altLang="zh-CN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3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、婴：纠缠。</a:t>
                </a:r>
              </a:p>
            </p:txBody>
          </p:sp>
        </p:grpSp>
        <p:cxnSp>
          <p:nvCxnSpPr>
            <p:cNvPr id="13" name="直接连接符 12"/>
            <p:cNvCxnSpPr/>
            <p:nvPr/>
          </p:nvCxnSpPr>
          <p:spPr>
            <a:xfrm flipH="1">
              <a:off x="9850" y="5553"/>
              <a:ext cx="0" cy="2041"/>
            </a:xfrm>
            <a:prstGeom prst="line">
              <a:avLst/>
            </a:prstGeom>
            <a:ln w="25400">
              <a:solidFill>
                <a:schemeClr val="accent4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7"/>
          <p:cNvSpPr txBox="1"/>
          <p:nvPr/>
        </p:nvSpPr>
        <p:spPr>
          <a:xfrm>
            <a:off x="6440170" y="4883150"/>
            <a:ext cx="395986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</a:t>
            </a:r>
            <a:r>
              <a:rPr lang="zh-CN" altLang="en-US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zh-CN" altLang="en-US" sz="1600">
                <a:latin typeface="楷体" panose="02010609060101010101" charset="-122"/>
                <a:ea typeface="楷体" panose="02010609060101010101" charset="-122"/>
                <a:sym typeface="+mn-ea"/>
              </a:rPr>
              <a:t>废离：废养而远离。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399280" y="447040"/>
            <a:ext cx="3393440" cy="708025"/>
            <a:chOff x="6122" y="436"/>
            <a:chExt cx="5344" cy="1115"/>
          </a:xfrm>
        </p:grpSpPr>
        <p:pic>
          <p:nvPicPr>
            <p:cNvPr id="17" name="图片 16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>
              <a:off x="6122" y="436"/>
              <a:ext cx="5344" cy="1115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7530" y="582"/>
              <a:ext cx="2528" cy="82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zh-CN" sz="2800">
                  <a:solidFill>
                    <a:schemeClr val="accent4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注释翻译</a:t>
              </a:r>
            </a:p>
          </p:txBody>
        </p:sp>
      </p:grpSp>
    </p:spTree>
    <p:custDataLst>
      <p:tags r:id="rId5"/>
    </p:custDataLst>
  </p:cSld>
  <p:clrMapOvr>
    <a:masterClrMapping/>
  </p:clrMapOvr>
  <p:transition/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6" name="组合 15"/>
          <p:cNvGrpSpPr/>
          <p:nvPr/>
        </p:nvGrpSpPr>
        <p:grpSpPr>
          <a:xfrm>
            <a:off x="1654810" y="1609090"/>
            <a:ext cx="9200515" cy="4167505"/>
            <a:chOff x="2605" y="1938"/>
            <a:chExt cx="14489" cy="6563"/>
          </a:xfrm>
        </p:grpSpPr>
        <p:grpSp>
          <p:nvGrpSpPr>
            <p:cNvPr id="6" name="组合 5"/>
            <p:cNvGrpSpPr/>
            <p:nvPr/>
          </p:nvGrpSpPr>
          <p:grpSpPr>
            <a:xfrm>
              <a:off x="2605" y="1938"/>
              <a:ext cx="14489" cy="3462"/>
              <a:chOff x="2828" y="2226"/>
              <a:chExt cx="14489" cy="3462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4676" y="2226"/>
                <a:ext cx="11954" cy="154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fontAlgn="auto">
                  <a:lnSpc>
                    <a:spcPts val="3480"/>
                  </a:lnSpc>
                </a:pP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逮奉圣朝，沐浴清化</a:t>
                </a:r>
                <a:r>
                  <a:rPr lang="zh-CN" altLang="en-US" sz="2400" baseline="30000">
                    <a:uFillTx/>
                    <a:sym typeface="+mn-ea"/>
                  </a:rPr>
                  <a:t>①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。</a:t>
                </a:r>
              </a:p>
              <a:p>
                <a:pPr fontAlgn="auto">
                  <a:lnSpc>
                    <a:spcPts val="3480"/>
                  </a:lnSpc>
                </a:pP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前太守</a:t>
                </a:r>
                <a:r>
                  <a:rPr lang="zh-CN" altLang="en-US" sz="2400" baseline="30000">
                    <a:uFillTx/>
                    <a:sym typeface="+mn-ea"/>
                  </a:rPr>
                  <a:t>②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臣逵察臣孝廉</a:t>
                </a:r>
                <a:r>
                  <a:rPr lang="zh-CN" altLang="en-US" sz="2400" baseline="30000">
                    <a:uFillTx/>
                    <a:sym typeface="+mn-ea"/>
                  </a:rPr>
                  <a:t>③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；后刺史</a:t>
                </a:r>
                <a:r>
                  <a:rPr lang="zh-CN" altLang="en-US" sz="2400" baseline="30000">
                    <a:uFillTx/>
                    <a:sym typeface="+mn-ea"/>
                  </a:rPr>
                  <a:t>④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臣荣举臣秀才</a:t>
                </a:r>
                <a:r>
                  <a:rPr lang="zh-CN" altLang="en-US" sz="2400" baseline="30000">
                    <a:uFillTx/>
                    <a:sym typeface="+mn-ea"/>
                  </a:rPr>
                  <a:t>⑤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。</a:t>
                </a: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3910" y="4148"/>
                <a:ext cx="12536" cy="123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fontAlgn="auto">
                  <a:lnSpc>
                    <a:spcPts val="2860"/>
                  </a:lnSpc>
                </a:pPr>
                <a:r>
                  <a:rPr lang="zh-CN" altLang="en-US">
                    <a:latin typeface="楷体" panose="02010609060101010101" pitchFamily="49" charset="-122"/>
                    <a:ea typeface="楷体" panose="02010609060101010101" pitchFamily="49" charset="-122"/>
                  </a:rPr>
                  <a:t>到了晋朝建立，我蒙受着清明的政治教化。</a:t>
                </a:r>
              </a:p>
              <a:p>
                <a:pPr fontAlgn="auto">
                  <a:lnSpc>
                    <a:spcPts val="2860"/>
                  </a:lnSpc>
                </a:pPr>
                <a:r>
                  <a:rPr lang="zh-CN" altLang="en-US">
                    <a:latin typeface="楷体" panose="02010609060101010101" pitchFamily="49" charset="-122"/>
                    <a:ea typeface="楷体" panose="02010609060101010101" pitchFamily="49" charset="-122"/>
                  </a:rPr>
                  <a:t>前任太守逵，考察后推举臣下为孝廉，后任刺史荣又推举臣下为优秀人才。</a:t>
                </a:r>
              </a:p>
            </p:txBody>
          </p:sp>
          <p:cxnSp>
            <p:nvCxnSpPr>
              <p:cNvPr id="4" name="直接连接符 3"/>
              <p:cNvCxnSpPr/>
              <p:nvPr/>
            </p:nvCxnSpPr>
            <p:spPr>
              <a:xfrm flipV="1">
                <a:off x="2828" y="3907"/>
                <a:ext cx="14489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直接连接符 4"/>
              <p:cNvCxnSpPr/>
              <p:nvPr/>
            </p:nvCxnSpPr>
            <p:spPr>
              <a:xfrm flipV="1">
                <a:off x="2828" y="5688"/>
                <a:ext cx="14489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/>
            <p:cNvGrpSpPr/>
            <p:nvPr/>
          </p:nvGrpSpPr>
          <p:grpSpPr>
            <a:xfrm>
              <a:off x="3411" y="5637"/>
              <a:ext cx="6236" cy="1085"/>
              <a:chOff x="3691" y="5671"/>
              <a:chExt cx="6236" cy="1085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3691" y="5671"/>
                <a:ext cx="4288" cy="531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pPr algn="l"/>
                <a:r>
                  <a:rPr lang="en-US" altLang="zh-CN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1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、清化：清明的政治教化。</a:t>
                </a: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3691" y="6225"/>
                <a:ext cx="6236" cy="531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en-US" altLang="zh-CN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2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、太守：郡的地方长官。</a:t>
                </a: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10171" y="5637"/>
              <a:ext cx="6236" cy="1861"/>
              <a:chOff x="10482" y="5671"/>
              <a:chExt cx="6236" cy="1861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10482" y="6225"/>
                <a:ext cx="6236" cy="130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en-US" altLang="zh-CN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5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、秀才：当时地方推举优秀人才的一种科目，这里是优秀人才的意思，与后代科举的“秀才”含义不同。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0482" y="5671"/>
                <a:ext cx="3968" cy="531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pPr algn="l"/>
                <a:r>
                  <a:rPr lang="en-US" altLang="zh-CN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4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、刺史：州的地方长官。</a:t>
                </a:r>
              </a:p>
            </p:txBody>
          </p:sp>
        </p:grpSp>
        <p:cxnSp>
          <p:nvCxnSpPr>
            <p:cNvPr id="13" name="直接连接符 12"/>
            <p:cNvCxnSpPr/>
            <p:nvPr/>
          </p:nvCxnSpPr>
          <p:spPr>
            <a:xfrm flipH="1">
              <a:off x="9850" y="5553"/>
              <a:ext cx="0" cy="2948"/>
            </a:xfrm>
            <a:prstGeom prst="line">
              <a:avLst/>
            </a:prstGeom>
            <a:ln w="25400">
              <a:solidFill>
                <a:schemeClr val="accent4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7"/>
          <p:cNvSpPr txBox="1"/>
          <p:nvPr/>
        </p:nvSpPr>
        <p:spPr>
          <a:xfrm>
            <a:off x="2147570" y="4476750"/>
            <a:ext cx="395986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zh-CN" altLang="en-US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、察：考察。这里是推举的意思。孝廉：汉代以来举荐人才的一种科目，举孝顺父母、品行方正的人。“孝”指孝顺父母，“廉”指品行廉洁。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399280" y="447040"/>
            <a:ext cx="3393440" cy="708025"/>
            <a:chOff x="6122" y="436"/>
            <a:chExt cx="5344" cy="1115"/>
          </a:xfrm>
        </p:grpSpPr>
        <p:pic>
          <p:nvPicPr>
            <p:cNvPr id="17" name="图片 16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>
              <a:off x="6122" y="436"/>
              <a:ext cx="5344" cy="1115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7530" y="582"/>
              <a:ext cx="2528" cy="82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zh-CN" sz="2800">
                  <a:solidFill>
                    <a:schemeClr val="accent4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注释翻译</a:t>
              </a:r>
            </a:p>
          </p:txBody>
        </p:sp>
      </p:grpSp>
    </p:spTree>
    <p:custDataLst>
      <p:tags r:id="rId5"/>
    </p:custDataLst>
  </p:cSld>
  <p:clrMapOvr>
    <a:masterClrMapping/>
  </p:clrMapOvr>
  <p:transition/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6" name="组合 15"/>
          <p:cNvGrpSpPr/>
          <p:nvPr/>
        </p:nvGrpSpPr>
        <p:grpSpPr>
          <a:xfrm>
            <a:off x="1635760" y="1807210"/>
            <a:ext cx="9200515" cy="3375660"/>
            <a:chOff x="2605" y="1938"/>
            <a:chExt cx="14489" cy="5316"/>
          </a:xfrm>
        </p:grpSpPr>
        <p:grpSp>
          <p:nvGrpSpPr>
            <p:cNvPr id="6" name="组合 5"/>
            <p:cNvGrpSpPr/>
            <p:nvPr/>
          </p:nvGrpSpPr>
          <p:grpSpPr>
            <a:xfrm>
              <a:off x="2605" y="1938"/>
              <a:ext cx="14489" cy="3462"/>
              <a:chOff x="2828" y="2226"/>
              <a:chExt cx="14489" cy="3462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4810" y="2226"/>
                <a:ext cx="10526" cy="154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fontAlgn="auto">
                  <a:lnSpc>
                    <a:spcPts val="3480"/>
                  </a:lnSpc>
                </a:pP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臣以供养无主，辞不赴命。</a:t>
                </a:r>
              </a:p>
              <a:p>
                <a:pPr fontAlgn="auto">
                  <a:lnSpc>
                    <a:spcPts val="3480"/>
                  </a:lnSpc>
                </a:pP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诏书特下，拜</a:t>
                </a:r>
                <a:r>
                  <a:rPr lang="zh-CN" altLang="en-US" sz="2400" baseline="30000">
                    <a:uFillTx/>
                    <a:sym typeface="+mn-ea"/>
                  </a:rPr>
                  <a:t>①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臣郎中，寻</a:t>
                </a:r>
                <a:r>
                  <a:rPr lang="zh-CN" altLang="en-US" sz="2400" baseline="30000">
                    <a:uFillTx/>
                    <a:sym typeface="+mn-ea"/>
                  </a:rPr>
                  <a:t>②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蒙国恩，除臣洗马</a:t>
                </a:r>
                <a:r>
                  <a:rPr lang="zh-CN" altLang="en-US" sz="2400" baseline="30000">
                    <a:uFillTx/>
                    <a:sym typeface="+mn-ea"/>
                  </a:rPr>
                  <a:t>③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。</a:t>
                </a: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3805" y="4148"/>
                <a:ext cx="13146" cy="123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fontAlgn="auto">
                  <a:lnSpc>
                    <a:spcPts val="2860"/>
                  </a:lnSpc>
                </a:pPr>
                <a:r>
                  <a:rPr lang="zh-CN" altLang="en-US">
                    <a:latin typeface="楷体" panose="02010609060101010101" pitchFamily="49" charset="-122"/>
                    <a:ea typeface="楷体" panose="02010609060101010101" pitchFamily="49" charset="-122"/>
                  </a:rPr>
                  <a:t>臣下因为供奉赡养祖母的事无人承担，辞谢不接受任命。</a:t>
                </a:r>
              </a:p>
              <a:p>
                <a:pPr fontAlgn="auto">
                  <a:lnSpc>
                    <a:spcPts val="2860"/>
                  </a:lnSpc>
                </a:pPr>
                <a:r>
                  <a:rPr lang="zh-CN" altLang="en-US">
                    <a:latin typeface="楷体" panose="02010609060101010101" pitchFamily="49" charset="-122"/>
                    <a:ea typeface="楷体" panose="02010609060101010101" pitchFamily="49" charset="-122"/>
                  </a:rPr>
                  <a:t>朝廷又特地下了诏书，任命我为郎中，不久又蒙受国家恩命，任命我为太子洗马。</a:t>
                </a:r>
              </a:p>
            </p:txBody>
          </p:sp>
          <p:cxnSp>
            <p:nvCxnSpPr>
              <p:cNvPr id="4" name="直接连接符 3"/>
              <p:cNvCxnSpPr/>
              <p:nvPr/>
            </p:nvCxnSpPr>
            <p:spPr>
              <a:xfrm flipV="1">
                <a:off x="2828" y="3907"/>
                <a:ext cx="14489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直接连接符 4"/>
              <p:cNvCxnSpPr/>
              <p:nvPr/>
            </p:nvCxnSpPr>
            <p:spPr>
              <a:xfrm flipV="1">
                <a:off x="2828" y="5688"/>
                <a:ext cx="14489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/>
            <p:cNvGrpSpPr/>
            <p:nvPr/>
          </p:nvGrpSpPr>
          <p:grpSpPr>
            <a:xfrm>
              <a:off x="3411" y="5637"/>
              <a:ext cx="6236" cy="1085"/>
              <a:chOff x="3691" y="5671"/>
              <a:chExt cx="6236" cy="1085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3691" y="5671"/>
                <a:ext cx="4288" cy="531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pPr algn="l"/>
                <a:r>
                  <a:rPr lang="en-US" altLang="zh-CN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1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、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拜：授官。郎中：官名。</a:t>
                </a: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3691" y="6225"/>
                <a:ext cx="6236" cy="531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en-US" altLang="zh-CN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2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、寻：不久。</a:t>
                </a:r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10171" y="5637"/>
              <a:ext cx="6236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en-US" altLang="zh-CN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3</a:t>
              </a:r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、除：任命官职。洗马：官名。太子的属官，在宫中服役，掌管图书。</a:t>
              </a:r>
            </a:p>
          </p:txBody>
        </p:sp>
        <p:cxnSp>
          <p:nvCxnSpPr>
            <p:cNvPr id="13" name="直接连接符 12"/>
            <p:cNvCxnSpPr/>
            <p:nvPr/>
          </p:nvCxnSpPr>
          <p:spPr>
            <a:xfrm flipH="1">
              <a:off x="9850" y="5553"/>
              <a:ext cx="0" cy="1701"/>
            </a:xfrm>
            <a:prstGeom prst="line">
              <a:avLst/>
            </a:prstGeom>
            <a:ln w="25400">
              <a:solidFill>
                <a:schemeClr val="accent4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4399280" y="447040"/>
            <a:ext cx="3393440" cy="708025"/>
            <a:chOff x="6122" y="436"/>
            <a:chExt cx="5344" cy="1115"/>
          </a:xfrm>
        </p:grpSpPr>
        <p:pic>
          <p:nvPicPr>
            <p:cNvPr id="8" name="图片 7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>
              <a:off x="6122" y="436"/>
              <a:ext cx="5344" cy="111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7530" y="582"/>
              <a:ext cx="2528" cy="82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zh-CN" sz="2800">
                  <a:solidFill>
                    <a:schemeClr val="accent4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注释翻译</a:t>
              </a:r>
            </a:p>
          </p:txBody>
        </p:sp>
      </p:grpSp>
    </p:spTree>
    <p:custDataLst>
      <p:tags r:id="rId5"/>
    </p:custDataLst>
  </p:cSld>
  <p:clrMapOvr>
    <a:masterClrMapping/>
  </p:clrMapOvr>
  <p:transition/>
  <p:timing/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6" name="组合 15"/>
          <p:cNvGrpSpPr/>
          <p:nvPr/>
        </p:nvGrpSpPr>
        <p:grpSpPr>
          <a:xfrm>
            <a:off x="1645285" y="1778635"/>
            <a:ext cx="9200515" cy="3447415"/>
            <a:chOff x="2605" y="1938"/>
            <a:chExt cx="14489" cy="5429"/>
          </a:xfrm>
        </p:grpSpPr>
        <p:grpSp>
          <p:nvGrpSpPr>
            <p:cNvPr id="6" name="组合 5"/>
            <p:cNvGrpSpPr/>
            <p:nvPr/>
          </p:nvGrpSpPr>
          <p:grpSpPr>
            <a:xfrm>
              <a:off x="2605" y="1938"/>
              <a:ext cx="14489" cy="3462"/>
              <a:chOff x="2828" y="2226"/>
              <a:chExt cx="14489" cy="3462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4810" y="2226"/>
                <a:ext cx="10526" cy="154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fontAlgn="auto">
                  <a:lnSpc>
                    <a:spcPts val="3480"/>
                  </a:lnSpc>
                </a:pP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猥</a:t>
                </a:r>
                <a:r>
                  <a:rPr lang="zh-CN" altLang="en-US" sz="2400" baseline="30000">
                    <a:uFillTx/>
                    <a:sym typeface="+mn-ea"/>
                  </a:rPr>
                  <a:t>①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以微贱，当侍东宫</a:t>
                </a:r>
                <a:r>
                  <a:rPr lang="zh-CN" altLang="en-US" sz="2400" baseline="30000">
                    <a:uFillTx/>
                    <a:sym typeface="+mn-ea"/>
                  </a:rPr>
                  <a:t>②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，非臣陨</a:t>
                </a:r>
                <a:r>
                  <a:rPr lang="zh-CN" altLang="en-US" sz="2400" baseline="30000">
                    <a:uFillTx/>
                    <a:sym typeface="+mn-ea"/>
                  </a:rPr>
                  <a:t>③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首所能上报。</a:t>
                </a:r>
              </a:p>
              <a:p>
                <a:pPr fontAlgn="auto">
                  <a:lnSpc>
                    <a:spcPts val="3480"/>
                  </a:lnSpc>
                </a:pP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臣具以表闻，辞不就职。</a:t>
                </a: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3222" y="4148"/>
                <a:ext cx="13703" cy="123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fontAlgn="auto">
                  <a:lnSpc>
                    <a:spcPts val="2860"/>
                  </a:lnSpc>
                </a:pPr>
                <a:r>
                  <a:rPr lang="zh-CN" altLang="en-US">
                    <a:latin typeface="楷体" panose="02010609060101010101" pitchFamily="49" charset="-122"/>
                    <a:ea typeface="楷体" panose="02010609060101010101" pitchFamily="49" charset="-122"/>
                  </a:rPr>
                  <a:t>像我这样卑微的人，担当侍奉太子的职务，这实在不是我杀身捐躯所能报答朝廷的。</a:t>
                </a:r>
              </a:p>
              <a:p>
                <a:pPr fontAlgn="auto">
                  <a:lnSpc>
                    <a:spcPts val="2860"/>
                  </a:lnSpc>
                </a:pPr>
                <a:r>
                  <a:rPr lang="zh-CN" altLang="en-US">
                    <a:latin typeface="楷体" panose="02010609060101010101" pitchFamily="49" charset="-122"/>
                    <a:ea typeface="楷体" panose="02010609060101010101" pitchFamily="49" charset="-122"/>
                  </a:rPr>
                  <a:t>我将以上苦衷上表报告，加以推辞不去就职。</a:t>
                </a:r>
              </a:p>
            </p:txBody>
          </p:sp>
          <p:cxnSp>
            <p:nvCxnSpPr>
              <p:cNvPr id="4" name="直接连接符 3"/>
              <p:cNvCxnSpPr/>
              <p:nvPr/>
            </p:nvCxnSpPr>
            <p:spPr>
              <a:xfrm flipV="1">
                <a:off x="2828" y="3907"/>
                <a:ext cx="14489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直接连接符 4"/>
              <p:cNvCxnSpPr/>
              <p:nvPr/>
            </p:nvCxnSpPr>
            <p:spPr>
              <a:xfrm flipV="1">
                <a:off x="2828" y="5688"/>
                <a:ext cx="14489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/>
            <p:cNvGrpSpPr/>
            <p:nvPr/>
          </p:nvGrpSpPr>
          <p:grpSpPr>
            <a:xfrm>
              <a:off x="3411" y="5637"/>
              <a:ext cx="6236" cy="1085"/>
              <a:chOff x="3691" y="5671"/>
              <a:chExt cx="6236" cy="1085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3691" y="5671"/>
                <a:ext cx="3648" cy="531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pPr algn="l"/>
                <a:r>
                  <a:rPr lang="en-US" altLang="zh-CN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1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、猥：辱。自谦之词。</a:t>
                </a: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3691" y="6225"/>
                <a:ext cx="6236" cy="531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en-US" altLang="zh-CN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2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、东宫：太子居住的地方。这里指太子。</a:t>
                </a:r>
                <a:endParaRPr lang="zh-CN" altLang="en-US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10171" y="5637"/>
              <a:ext cx="4007" cy="533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l"/>
              <a:r>
                <a:rPr lang="en-US" altLang="zh-CN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3</a:t>
              </a:r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、陨</a:t>
              </a:r>
              <a:r>
                <a:rPr lang="zh-CN" altLang="en-US" sz="160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  <a:sym typeface="+mn-ea"/>
                </a:rPr>
                <a:t>（yǔn）</a:t>
              </a:r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首：丧命。</a:t>
              </a:r>
            </a:p>
          </p:txBody>
        </p:sp>
        <p:cxnSp>
          <p:nvCxnSpPr>
            <p:cNvPr id="13" name="直接连接符 12"/>
            <p:cNvCxnSpPr/>
            <p:nvPr/>
          </p:nvCxnSpPr>
          <p:spPr>
            <a:xfrm flipH="1">
              <a:off x="9850" y="5553"/>
              <a:ext cx="0" cy="1814"/>
            </a:xfrm>
            <a:prstGeom prst="line">
              <a:avLst/>
            </a:prstGeom>
            <a:ln w="25400">
              <a:solidFill>
                <a:schemeClr val="accent4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4399280" y="447040"/>
            <a:ext cx="3393440" cy="708025"/>
            <a:chOff x="6122" y="436"/>
            <a:chExt cx="5344" cy="1115"/>
          </a:xfrm>
        </p:grpSpPr>
        <p:pic>
          <p:nvPicPr>
            <p:cNvPr id="8" name="图片 7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>
              <a:off x="6122" y="436"/>
              <a:ext cx="5344" cy="111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7530" y="582"/>
              <a:ext cx="2528" cy="82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zh-CN" sz="2800">
                  <a:solidFill>
                    <a:schemeClr val="accent4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注释翻译</a:t>
              </a:r>
            </a:p>
          </p:txBody>
        </p:sp>
      </p:grpSp>
    </p:spTree>
    <p:custDataLst>
      <p:tags r:id="rId5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H="1" flipV="1">
            <a:off x="11292840" y="3175"/>
            <a:ext cx="0" cy="6851650"/>
          </a:xfrm>
          <a:prstGeom prst="line">
            <a:avLst/>
          </a:prstGeom>
          <a:ln w="92075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 flipV="1">
            <a:off x="834390" y="3175"/>
            <a:ext cx="0" cy="6851650"/>
          </a:xfrm>
          <a:prstGeom prst="line">
            <a:avLst/>
          </a:prstGeom>
          <a:ln w="92075" cmpd="thinThick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1194435" y="825500"/>
            <a:ext cx="9807575" cy="4771390"/>
            <a:chOff x="1943" y="1300"/>
            <a:chExt cx="15445" cy="7514"/>
          </a:xfrm>
        </p:grpSpPr>
        <p:sp>
          <p:nvSpPr>
            <p:cNvPr id="3" name="文本框 2"/>
            <p:cNvSpPr txBox="1"/>
            <p:nvPr/>
          </p:nvSpPr>
          <p:spPr>
            <a:xfrm>
              <a:off x="1943" y="2184"/>
              <a:ext cx="1242" cy="538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Arial"/>
                  <a:sym typeface="+mn-ea"/>
                </a:rPr>
                <a:t>报任安书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516" y="3101"/>
              <a:ext cx="652" cy="363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/>
                </a:rPr>
                <a:t>西汉</a:t>
              </a:r>
              <a:endPara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/>
                </a:rPr>
                <a:t>司马迁</a:t>
              </a: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3831" y="1300"/>
              <a:ext cx="13557" cy="7514"/>
              <a:chOff x="3831" y="1300"/>
              <a:chExt cx="13557" cy="7514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3831" y="1300"/>
                <a:ext cx="13557" cy="63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0" marR="0" lvl="0" indent="457200" algn="l" defTabSz="914400" rtl="0" eaLnBrk="1" fontAlgn="auto" latinLnBrk="0" hangingPunct="1">
                  <a:lnSpc>
                    <a:spcPts val="242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</p:txBody>
          </p:sp>
          <p:pic>
            <p:nvPicPr>
              <p:cNvPr id="12" name="图片 11" descr="gaitubao_com_04111606044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5948" y="7907"/>
                <a:ext cx="930" cy="907"/>
              </a:xfrm>
              <a:prstGeom prst="rect">
                <a:avLst/>
              </a:prstGeom>
            </p:spPr>
          </p:pic>
        </p:grp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21FC64AC-7F54-47A8-94C3-8EC396E2A674}"/>
              </a:ext>
            </a:extLst>
          </p:cNvPr>
          <p:cNvSpPr txBox="1"/>
          <p:nvPr/>
        </p:nvSpPr>
        <p:spPr>
          <a:xfrm>
            <a:off x="3016436" y="375503"/>
            <a:ext cx="6982274" cy="6106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是司马迁写给友人任安的一封回信。司马迁因李陵之祸处以宫刑，出狱后任中书令，表面上是皇帝近臣，实则相似宦官，为士大夫所轻贱。任安此前曾写信给他，希望他能“推贤进士”。司马迁由于自己的遭遇和处境，感到很为难，所以一直未能复信。后任安因罪下狱，被判死刑，司马迁才给他写了这封回信。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这篇文章中，司马迁以极其激愤的心情，申述了自己的不幸遭遇，抒发了内心的无限痛苦，大胆揭露了汉武帝的喜怒无常，刚愎自用，提出了人固有一死，或重于泰山，或轻于鸿毛的比较进步的生死观，并表现出了他为实现可贵的理想而甘受凌辱，坚韧不屈的战斗精神。</a:t>
            </a:r>
          </a:p>
        </p:txBody>
      </p:sp>
    </p:spTree>
    <p:custDataLst>
      <p:tags r:id="rId5"/>
    </p:custDataLst>
    <p:extLst>
      <p:ext uri="{BB962C8B-B14F-4D97-AF65-F5344CB8AC3E}">
        <p14:creationId xmlns:p14="http://schemas.microsoft.com/office/powerpoint/2010/main" val="1920376901"/>
      </p:ext>
    </p:extLst>
  </p:cSld>
  <p:clrMapOvr>
    <a:masterClrMapping/>
  </p:clrMapOvr>
  <p:transition spd="slow">
    <p:push dir="u"/>
  </p:transition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6" name="组合 15"/>
          <p:cNvGrpSpPr/>
          <p:nvPr/>
        </p:nvGrpSpPr>
        <p:grpSpPr>
          <a:xfrm>
            <a:off x="1645285" y="1854835"/>
            <a:ext cx="9200515" cy="3375660"/>
            <a:chOff x="2605" y="1938"/>
            <a:chExt cx="14489" cy="5316"/>
          </a:xfrm>
        </p:grpSpPr>
        <p:grpSp>
          <p:nvGrpSpPr>
            <p:cNvPr id="6" name="组合 5"/>
            <p:cNvGrpSpPr/>
            <p:nvPr/>
          </p:nvGrpSpPr>
          <p:grpSpPr>
            <a:xfrm>
              <a:off x="2605" y="1938"/>
              <a:ext cx="14489" cy="3462"/>
              <a:chOff x="2828" y="2226"/>
              <a:chExt cx="14489" cy="3462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4810" y="2226"/>
                <a:ext cx="10526" cy="154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fontAlgn="auto">
                  <a:lnSpc>
                    <a:spcPts val="3480"/>
                  </a:lnSpc>
                </a:pP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诏书切峻</a:t>
                </a:r>
                <a:r>
                  <a:rPr lang="zh-CN" altLang="en-US" sz="2400" baseline="30000">
                    <a:uFillTx/>
                    <a:sym typeface="+mn-ea"/>
                  </a:rPr>
                  <a:t>①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，责臣逋慢</a:t>
                </a:r>
                <a:r>
                  <a:rPr lang="zh-CN" altLang="en-US" sz="2400" baseline="30000">
                    <a:uFillTx/>
                    <a:sym typeface="+mn-ea"/>
                  </a:rPr>
                  <a:t>②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；郡县逼迫，催臣上道；</a:t>
                </a:r>
              </a:p>
              <a:p>
                <a:pPr fontAlgn="auto">
                  <a:lnSpc>
                    <a:spcPts val="3480"/>
                  </a:lnSpc>
                </a:pP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州司</a:t>
                </a:r>
                <a:r>
                  <a:rPr lang="zh-CN" altLang="en-US" sz="2400" baseline="30000">
                    <a:uFillTx/>
                    <a:sym typeface="+mn-ea"/>
                  </a:rPr>
                  <a:t>③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临门，急于星火。</a:t>
                </a: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4303" y="4148"/>
                <a:ext cx="11033" cy="123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fontAlgn="auto">
                  <a:lnSpc>
                    <a:spcPts val="2860"/>
                  </a:lnSpc>
                </a:pPr>
                <a:r>
                  <a:rPr lang="zh-CN" altLang="en-US">
                    <a:latin typeface="楷体" panose="02010609060101010101" pitchFamily="49" charset="-122"/>
                    <a:ea typeface="楷体" panose="02010609060101010101" pitchFamily="49" charset="-122"/>
                  </a:rPr>
                  <a:t>但是诏书急切严峻，责备我逃避命令，有意拖延，态度傲慢。</a:t>
                </a:r>
              </a:p>
              <a:p>
                <a:pPr fontAlgn="auto">
                  <a:lnSpc>
                    <a:spcPts val="2860"/>
                  </a:lnSpc>
                </a:pPr>
                <a:r>
                  <a:rPr lang="zh-CN" altLang="en-US">
                    <a:latin typeface="楷体" panose="02010609060101010101" pitchFamily="49" charset="-122"/>
                    <a:ea typeface="楷体" panose="02010609060101010101" pitchFamily="49" charset="-122"/>
                  </a:rPr>
                  <a:t>郡县长官催促我立刻上路；州官登门督促，比流星坠落还要急迫。</a:t>
                </a:r>
              </a:p>
            </p:txBody>
          </p:sp>
          <p:cxnSp>
            <p:nvCxnSpPr>
              <p:cNvPr id="4" name="直接连接符 3"/>
              <p:cNvCxnSpPr/>
              <p:nvPr/>
            </p:nvCxnSpPr>
            <p:spPr>
              <a:xfrm flipV="1">
                <a:off x="2828" y="3907"/>
                <a:ext cx="14489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直接连接符 4"/>
              <p:cNvCxnSpPr/>
              <p:nvPr/>
            </p:nvCxnSpPr>
            <p:spPr>
              <a:xfrm flipV="1">
                <a:off x="2828" y="5688"/>
                <a:ext cx="14489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/>
            <p:cNvGrpSpPr/>
            <p:nvPr/>
          </p:nvGrpSpPr>
          <p:grpSpPr>
            <a:xfrm>
              <a:off x="3411" y="5637"/>
              <a:ext cx="6236" cy="1085"/>
              <a:chOff x="3691" y="5671"/>
              <a:chExt cx="6236" cy="1085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3691" y="5671"/>
                <a:ext cx="3328" cy="531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pPr algn="l"/>
                <a:r>
                  <a:rPr lang="en-US" altLang="zh-CN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1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、切峻：急切严厉。</a:t>
                </a: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3691" y="6225"/>
                <a:ext cx="6236" cy="531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en-US" altLang="zh-CN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2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、逋</a:t>
                </a:r>
                <a:r>
                  <a:rPr lang="zh-CN" altLang="en-US" sz="1600">
                    <a:latin typeface="楷体" panose="02010609060101010101" pitchFamily="49" charset="-122"/>
                    <a:ea typeface="楷体" panose="02010609060101010101" pitchFamily="49" charset="-122"/>
                    <a:cs typeface="宋体" panose="02010600030101010101" pitchFamily="2" charset="-122"/>
                    <a:sym typeface="+mn-ea"/>
                  </a:rPr>
                  <a:t>（bū）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慢：回避怠慢。</a:t>
                </a:r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10171" y="5637"/>
              <a:ext cx="2688" cy="531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l"/>
              <a:r>
                <a:rPr lang="en-US" altLang="zh-CN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3</a:t>
              </a:r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、</a:t>
              </a:r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sym typeface="+mn-ea"/>
                </a:rPr>
                <a:t>州司：州官。</a:t>
              </a:r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 flipH="1">
              <a:off x="9850" y="5553"/>
              <a:ext cx="0" cy="1701"/>
            </a:xfrm>
            <a:prstGeom prst="line">
              <a:avLst/>
            </a:prstGeom>
            <a:ln w="25400">
              <a:solidFill>
                <a:schemeClr val="accent4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4399280" y="447040"/>
            <a:ext cx="3393440" cy="708025"/>
            <a:chOff x="6122" y="436"/>
            <a:chExt cx="5344" cy="1115"/>
          </a:xfrm>
        </p:grpSpPr>
        <p:pic>
          <p:nvPicPr>
            <p:cNvPr id="8" name="图片 7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>
              <a:off x="6122" y="436"/>
              <a:ext cx="5344" cy="111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7530" y="582"/>
              <a:ext cx="2528" cy="82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zh-CN" sz="2800">
                  <a:solidFill>
                    <a:schemeClr val="accent4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注释翻译</a:t>
              </a:r>
            </a:p>
          </p:txBody>
        </p:sp>
      </p:grpSp>
    </p:spTree>
    <p:custDataLst>
      <p:tags r:id="rId5"/>
    </p:custDataLst>
  </p:cSld>
  <p:clrMapOvr>
    <a:masterClrMapping/>
  </p:clrMapOvr>
  <p:transition/>
  <p:timing/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6" name="组合 15"/>
          <p:cNvGrpSpPr/>
          <p:nvPr/>
        </p:nvGrpSpPr>
        <p:grpSpPr>
          <a:xfrm>
            <a:off x="1635760" y="1986915"/>
            <a:ext cx="9200515" cy="3114040"/>
            <a:chOff x="2605" y="1953"/>
            <a:chExt cx="14489" cy="4904"/>
          </a:xfrm>
        </p:grpSpPr>
        <p:grpSp>
          <p:nvGrpSpPr>
            <p:cNvPr id="6" name="组合 5"/>
            <p:cNvGrpSpPr/>
            <p:nvPr/>
          </p:nvGrpSpPr>
          <p:grpSpPr>
            <a:xfrm>
              <a:off x="2605" y="1953"/>
              <a:ext cx="14489" cy="3447"/>
              <a:chOff x="2828" y="2241"/>
              <a:chExt cx="14489" cy="3447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3783" y="2241"/>
                <a:ext cx="12579" cy="154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fontAlgn="auto">
                  <a:lnSpc>
                    <a:spcPts val="3480"/>
                  </a:lnSpc>
                </a:pP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臣欲奉诏奔驰，则刘病日笃</a:t>
                </a:r>
                <a:r>
                  <a:rPr lang="zh-CN" altLang="en-US" sz="2400" baseline="30000">
                    <a:uFillTx/>
                    <a:sym typeface="+mn-ea"/>
                  </a:rPr>
                  <a:t>①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，欲苟顺</a:t>
                </a:r>
                <a:r>
                  <a:rPr lang="zh-CN" altLang="en-US" sz="2400" baseline="30000">
                    <a:uFillTx/>
                    <a:sym typeface="+mn-ea"/>
                  </a:rPr>
                  <a:t>②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私情，则告诉不许。臣之进退，实为狼狈。</a:t>
                </a: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3805" y="4148"/>
                <a:ext cx="13087" cy="123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fontAlgn="auto">
                  <a:lnSpc>
                    <a:spcPts val="2860"/>
                  </a:lnSpc>
                </a:pPr>
                <a:r>
                  <a:rPr lang="zh-CN" altLang="en-US">
                    <a:latin typeface="楷体" panose="02010609060101010101" pitchFamily="49" charset="-122"/>
                    <a:ea typeface="楷体" panose="02010609060101010101" pitchFamily="49" charset="-122"/>
                  </a:rPr>
                  <a:t>我很想遵从皇上的旨意赴京就职，但祖母刘氏的病却一天比一天重；想要姑且顺从自己的私情，但报告申诉不被允许。    我是进退两难，十分狼狈。</a:t>
                </a:r>
              </a:p>
            </p:txBody>
          </p:sp>
          <p:cxnSp>
            <p:nvCxnSpPr>
              <p:cNvPr id="4" name="直接连接符 3"/>
              <p:cNvCxnSpPr/>
              <p:nvPr/>
            </p:nvCxnSpPr>
            <p:spPr>
              <a:xfrm flipV="1">
                <a:off x="2828" y="3907"/>
                <a:ext cx="14489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直接连接符 4"/>
              <p:cNvCxnSpPr/>
              <p:nvPr/>
            </p:nvCxnSpPr>
            <p:spPr>
              <a:xfrm flipV="1">
                <a:off x="2828" y="5688"/>
                <a:ext cx="14489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文本框 9"/>
            <p:cNvSpPr txBox="1"/>
            <p:nvPr/>
          </p:nvSpPr>
          <p:spPr>
            <a:xfrm>
              <a:off x="3411" y="5637"/>
              <a:ext cx="3328" cy="531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l"/>
              <a:r>
                <a:rPr lang="en-US" altLang="zh-CN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1</a:t>
              </a:r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、日笃：日益沉重。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171" y="5637"/>
              <a:ext cx="3328" cy="531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l"/>
              <a:r>
                <a:rPr lang="en-US" altLang="zh-CN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2</a:t>
              </a:r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、苟顺：姑且迁就。</a:t>
              </a:r>
            </a:p>
          </p:txBody>
        </p:sp>
        <p:cxnSp>
          <p:nvCxnSpPr>
            <p:cNvPr id="13" name="直接连接符 12"/>
            <p:cNvCxnSpPr/>
            <p:nvPr/>
          </p:nvCxnSpPr>
          <p:spPr>
            <a:xfrm flipH="1">
              <a:off x="9850" y="5553"/>
              <a:ext cx="0" cy="1304"/>
            </a:xfrm>
            <a:prstGeom prst="line">
              <a:avLst/>
            </a:prstGeom>
            <a:ln w="25400">
              <a:solidFill>
                <a:schemeClr val="accent4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4050665" y="5742940"/>
            <a:ext cx="2540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zh-CN" altLang="en-US"/>
          </a:p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399280" y="447040"/>
            <a:ext cx="3393440" cy="708025"/>
            <a:chOff x="6122" y="436"/>
            <a:chExt cx="5344" cy="1115"/>
          </a:xfrm>
        </p:grpSpPr>
        <p:pic>
          <p:nvPicPr>
            <p:cNvPr id="9" name="图片 8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>
              <a:off x="6122" y="436"/>
              <a:ext cx="5344" cy="111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7530" y="582"/>
              <a:ext cx="2528" cy="82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zh-CN" sz="2800">
                  <a:solidFill>
                    <a:schemeClr val="accent4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注释翻译</a:t>
              </a:r>
            </a:p>
          </p:txBody>
        </p:sp>
      </p:grpSp>
    </p:spTree>
    <p:custDataLst>
      <p:tags r:id="rId5"/>
    </p:custDataLst>
  </p:cSld>
  <p:clrMapOvr>
    <a:masterClrMapping/>
  </p:clrMapOvr>
  <p:transition/>
  <p:timing/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6" name="组合 15"/>
          <p:cNvGrpSpPr/>
          <p:nvPr/>
        </p:nvGrpSpPr>
        <p:grpSpPr>
          <a:xfrm>
            <a:off x="1626870" y="1845310"/>
            <a:ext cx="9200515" cy="3321685"/>
            <a:chOff x="2605" y="1909"/>
            <a:chExt cx="14489" cy="5231"/>
          </a:xfrm>
        </p:grpSpPr>
        <p:grpSp>
          <p:nvGrpSpPr>
            <p:cNvPr id="6" name="组合 5"/>
            <p:cNvGrpSpPr/>
            <p:nvPr/>
          </p:nvGrpSpPr>
          <p:grpSpPr>
            <a:xfrm>
              <a:off x="2605" y="1909"/>
              <a:ext cx="14489" cy="3491"/>
              <a:chOff x="2828" y="2197"/>
              <a:chExt cx="14489" cy="3491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5546" y="2197"/>
                <a:ext cx="9053" cy="154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fontAlgn="auto">
                  <a:lnSpc>
                    <a:spcPts val="3480"/>
                  </a:lnSpc>
                </a:pP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</a:rPr>
                  <a:t>伏惟</a:t>
                </a:r>
                <a:r>
                  <a:rPr lang="zh-CN" altLang="en-US" sz="2400" baseline="30000">
                    <a:uFillTx/>
                    <a:sym typeface="+mn-ea"/>
                  </a:rPr>
                  <a:t>①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</a:rPr>
                  <a:t>圣朝以孝治天下，凡在故老</a:t>
                </a:r>
                <a:r>
                  <a:rPr lang="zh-CN" altLang="en-US" sz="2400" baseline="30000">
                    <a:uFillTx/>
                    <a:sym typeface="+mn-ea"/>
                  </a:rPr>
                  <a:t>②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</a:rPr>
                  <a:t>，</a:t>
                </a:r>
              </a:p>
              <a:p>
                <a:pPr fontAlgn="auto">
                  <a:lnSpc>
                    <a:spcPts val="3480"/>
                  </a:lnSpc>
                </a:pP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</a:rPr>
                  <a:t>犹蒙矜育</a:t>
                </a:r>
                <a:r>
                  <a:rPr lang="zh-CN" altLang="en-US" sz="2400" baseline="30000">
                    <a:uFillTx/>
                    <a:sym typeface="+mn-ea"/>
                  </a:rPr>
                  <a:t>③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</a:rPr>
                  <a:t>，况臣孤苦，特为尤甚。</a:t>
                </a: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4280" y="4067"/>
                <a:ext cx="11585" cy="123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fontAlgn="auto">
                  <a:lnSpc>
                    <a:spcPts val="2860"/>
                  </a:lnSpc>
                </a:pPr>
                <a:r>
                  <a:rPr lang="zh-CN" altLang="en-US">
                    <a:latin typeface="楷体" panose="02010609060101010101" pitchFamily="49" charset="-122"/>
                    <a:ea typeface="楷体" panose="02010609060101010101" pitchFamily="49" charset="-122"/>
                  </a:rPr>
                  <a:t>我俯伏思量晋朝是用孝道来治理天下的，凡是年老而德高的旧臣，</a:t>
                </a:r>
              </a:p>
              <a:p>
                <a:pPr fontAlgn="auto">
                  <a:lnSpc>
                    <a:spcPts val="2860"/>
                  </a:lnSpc>
                </a:pPr>
                <a:r>
                  <a:rPr lang="zh-CN" altLang="en-US">
                    <a:latin typeface="楷体" panose="02010609060101010101" pitchFamily="49" charset="-122"/>
                    <a:ea typeface="楷体" panose="02010609060101010101" pitchFamily="49" charset="-122"/>
                  </a:rPr>
                  <a:t>尚且还受到怜悯养育，何况我的孤苦程度更为严重呢。</a:t>
                </a:r>
              </a:p>
            </p:txBody>
          </p:sp>
          <p:cxnSp>
            <p:nvCxnSpPr>
              <p:cNvPr id="4" name="直接连接符 3"/>
              <p:cNvCxnSpPr/>
              <p:nvPr/>
            </p:nvCxnSpPr>
            <p:spPr>
              <a:xfrm flipV="1">
                <a:off x="2828" y="3906"/>
                <a:ext cx="14489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直接连接符 4"/>
              <p:cNvCxnSpPr/>
              <p:nvPr/>
            </p:nvCxnSpPr>
            <p:spPr>
              <a:xfrm flipV="1">
                <a:off x="2828" y="5688"/>
                <a:ext cx="14489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文本框 9"/>
            <p:cNvSpPr txBox="1"/>
            <p:nvPr/>
          </p:nvSpPr>
          <p:spPr>
            <a:xfrm>
              <a:off x="3411" y="5637"/>
              <a:ext cx="6236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en-US" altLang="zh-CN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1</a:t>
              </a:r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、伏惟：旧时奏疏、书信中下级对上级常用的敬语。</a:t>
              </a: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0171" y="5637"/>
              <a:ext cx="6236" cy="1085"/>
              <a:chOff x="10482" y="5671"/>
              <a:chExt cx="6236" cy="1085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10482" y="6225"/>
                <a:ext cx="6236" cy="531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en-US" altLang="zh-CN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3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、矜</a:t>
                </a:r>
                <a:r>
                  <a:rPr lang="zh-CN" altLang="en-US" sz="1600">
                    <a:latin typeface="楷体" panose="02010609060101010101" pitchFamily="49" charset="-122"/>
                    <a:ea typeface="楷体" panose="02010609060101010101" pitchFamily="49" charset="-122"/>
                    <a:cs typeface="宋体" panose="02010600030101010101" pitchFamily="2" charset="-122"/>
                  </a:rPr>
                  <a:t>（jīn）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育：怜惜抚育。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0482" y="5671"/>
                <a:ext cx="2688" cy="531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pPr algn="l"/>
                <a:r>
                  <a:rPr lang="en-US" altLang="zh-CN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2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、故老：遗老。</a:t>
                </a:r>
              </a:p>
            </p:txBody>
          </p:sp>
        </p:grpSp>
        <p:cxnSp>
          <p:nvCxnSpPr>
            <p:cNvPr id="13" name="直接连接符 12"/>
            <p:cNvCxnSpPr/>
            <p:nvPr/>
          </p:nvCxnSpPr>
          <p:spPr>
            <a:xfrm flipH="1">
              <a:off x="9850" y="5553"/>
              <a:ext cx="0" cy="1587"/>
            </a:xfrm>
            <a:prstGeom prst="line">
              <a:avLst/>
            </a:prstGeom>
            <a:ln w="25400">
              <a:solidFill>
                <a:schemeClr val="accent4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4399280" y="447040"/>
            <a:ext cx="3393440" cy="708025"/>
            <a:chOff x="6122" y="436"/>
            <a:chExt cx="5344" cy="1115"/>
          </a:xfrm>
        </p:grpSpPr>
        <p:pic>
          <p:nvPicPr>
            <p:cNvPr id="8" name="图片 7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>
              <a:off x="6122" y="436"/>
              <a:ext cx="5344" cy="111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7530" y="582"/>
              <a:ext cx="2528" cy="82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zh-CN" sz="2800">
                  <a:solidFill>
                    <a:schemeClr val="accent4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注释翻译</a:t>
              </a:r>
            </a:p>
          </p:txBody>
        </p:sp>
      </p:grpSp>
    </p:spTree>
    <p:custDataLst>
      <p:tags r:id="rId5"/>
    </p:custDataLst>
  </p:cSld>
  <p:clrMapOvr>
    <a:masterClrMapping/>
  </p:clrMapOvr>
  <p:transition/>
  <p:timing/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6" name="组合 15"/>
          <p:cNvGrpSpPr/>
          <p:nvPr/>
        </p:nvGrpSpPr>
        <p:grpSpPr>
          <a:xfrm>
            <a:off x="1607185" y="1845945"/>
            <a:ext cx="9200515" cy="3519805"/>
            <a:chOff x="2605" y="1938"/>
            <a:chExt cx="14489" cy="5543"/>
          </a:xfrm>
        </p:grpSpPr>
        <p:grpSp>
          <p:nvGrpSpPr>
            <p:cNvPr id="6" name="组合 5"/>
            <p:cNvGrpSpPr/>
            <p:nvPr/>
          </p:nvGrpSpPr>
          <p:grpSpPr>
            <a:xfrm>
              <a:off x="2605" y="1938"/>
              <a:ext cx="14489" cy="3462"/>
              <a:chOff x="2828" y="2226"/>
              <a:chExt cx="14489" cy="3462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4810" y="2226"/>
                <a:ext cx="10526" cy="154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defTabSz="914400" fontAlgn="auto">
                  <a:lnSpc>
                    <a:spcPts val="3480"/>
                  </a:lnSpc>
                  <a:tabLst>
                    <a:tab pos="1074420"/>
                  </a:tabLst>
                </a:pP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</a:rPr>
                  <a:t>且臣少仕伪朝</a:t>
                </a:r>
                <a:r>
                  <a:rPr lang="zh-CN" altLang="en-US" sz="2400" baseline="30000">
                    <a:uFillTx/>
                    <a:sym typeface="+mn-ea"/>
                  </a:rPr>
                  <a:t>①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</a:rPr>
                  <a:t>，历职郎署</a:t>
                </a:r>
                <a:r>
                  <a:rPr lang="zh-CN" altLang="en-US" sz="2400" baseline="30000">
                    <a:uFillTx/>
                    <a:sym typeface="+mn-ea"/>
                  </a:rPr>
                  <a:t>②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</a:rPr>
                  <a:t>，</a:t>
                </a:r>
              </a:p>
              <a:p>
                <a:pPr defTabSz="914400" fontAlgn="auto">
                  <a:lnSpc>
                    <a:spcPts val="3480"/>
                  </a:lnSpc>
                  <a:tabLst>
                    <a:tab pos="1074420"/>
                  </a:tabLst>
                </a:pP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</a:rPr>
                  <a:t>本图宦达，不矜</a:t>
                </a:r>
                <a:r>
                  <a:rPr lang="zh-CN" altLang="en-US" sz="2400" baseline="30000">
                    <a:uFillTx/>
                    <a:sym typeface="+mn-ea"/>
                  </a:rPr>
                  <a:t>③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</a:rPr>
                  <a:t>名节。</a:t>
                </a: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4810" y="4148"/>
                <a:ext cx="10973" cy="123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fontAlgn="auto">
                  <a:lnSpc>
                    <a:spcPts val="2860"/>
                  </a:lnSpc>
                </a:pPr>
                <a:r>
                  <a:rPr lang="zh-CN" altLang="en-US">
                    <a:latin typeface="楷体" panose="02010609060101010101" pitchFamily="49" charset="-122"/>
                    <a:ea typeface="楷体" panose="02010609060101010101" pitchFamily="49" charset="-122"/>
                  </a:rPr>
                  <a:t>况且我年轻的时候曾经做过蜀汉的官，担任过郎官职务，</a:t>
                </a:r>
              </a:p>
              <a:p>
                <a:pPr fontAlgn="auto">
                  <a:lnSpc>
                    <a:spcPts val="2860"/>
                  </a:lnSpc>
                </a:pPr>
                <a:r>
                  <a:rPr lang="zh-CN" altLang="en-US">
                    <a:latin typeface="楷体" panose="02010609060101010101" pitchFamily="49" charset="-122"/>
                    <a:ea typeface="楷体" panose="02010609060101010101" pitchFamily="49" charset="-122"/>
                  </a:rPr>
                  <a:t>本来就希望做官显达，并不顾惜名声节操。</a:t>
                </a:r>
              </a:p>
            </p:txBody>
          </p:sp>
          <p:cxnSp>
            <p:nvCxnSpPr>
              <p:cNvPr id="4" name="直接连接符 3"/>
              <p:cNvCxnSpPr/>
              <p:nvPr/>
            </p:nvCxnSpPr>
            <p:spPr>
              <a:xfrm flipV="1">
                <a:off x="2828" y="3907"/>
                <a:ext cx="14489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直接连接符 4"/>
              <p:cNvCxnSpPr/>
              <p:nvPr/>
            </p:nvCxnSpPr>
            <p:spPr>
              <a:xfrm flipV="1">
                <a:off x="2828" y="5688"/>
                <a:ext cx="14489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/>
            <p:cNvGrpSpPr/>
            <p:nvPr/>
          </p:nvGrpSpPr>
          <p:grpSpPr>
            <a:xfrm>
              <a:off x="3411" y="5637"/>
              <a:ext cx="6236" cy="1450"/>
              <a:chOff x="3691" y="5671"/>
              <a:chExt cx="6236" cy="1450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3691" y="5671"/>
                <a:ext cx="3008" cy="531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pPr algn="l"/>
                <a:r>
                  <a:rPr lang="en-US" altLang="zh-CN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1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、伪朝：指蜀汉。</a:t>
                </a: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3691" y="6202"/>
                <a:ext cx="6236" cy="91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en-US" altLang="zh-CN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2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、历职郎署：指曾在蜀汉官署中担任过郎官职务。</a:t>
                </a:r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10171" y="5637"/>
              <a:ext cx="3008" cy="531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l"/>
              <a:r>
                <a:rPr lang="en-US" altLang="zh-CN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3</a:t>
              </a:r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、矜：矜持爱惜。</a:t>
              </a:r>
            </a:p>
          </p:txBody>
        </p:sp>
        <p:cxnSp>
          <p:nvCxnSpPr>
            <p:cNvPr id="13" name="直接连接符 12"/>
            <p:cNvCxnSpPr/>
            <p:nvPr/>
          </p:nvCxnSpPr>
          <p:spPr>
            <a:xfrm flipH="1">
              <a:off x="9850" y="5553"/>
              <a:ext cx="0" cy="1928"/>
            </a:xfrm>
            <a:prstGeom prst="line">
              <a:avLst/>
            </a:prstGeom>
            <a:ln w="25400">
              <a:solidFill>
                <a:schemeClr val="accent4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4399280" y="447040"/>
            <a:ext cx="3393440" cy="708025"/>
            <a:chOff x="6122" y="436"/>
            <a:chExt cx="5344" cy="1115"/>
          </a:xfrm>
        </p:grpSpPr>
        <p:pic>
          <p:nvPicPr>
            <p:cNvPr id="8" name="图片 7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>
              <a:off x="6122" y="436"/>
              <a:ext cx="5344" cy="111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7530" y="582"/>
              <a:ext cx="2528" cy="82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zh-CN" sz="2800">
                  <a:solidFill>
                    <a:schemeClr val="accent4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注释翻译</a:t>
              </a:r>
            </a:p>
          </p:txBody>
        </p:sp>
      </p:grpSp>
    </p:spTree>
    <p:custDataLst>
      <p:tags r:id="rId5"/>
    </p:custDataLst>
  </p:cSld>
  <p:clrMapOvr>
    <a:masterClrMapping/>
  </p:clrMapOvr>
  <p:transition/>
  <p:timing/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6" name="组合 15"/>
          <p:cNvGrpSpPr/>
          <p:nvPr/>
        </p:nvGrpSpPr>
        <p:grpSpPr>
          <a:xfrm>
            <a:off x="1616710" y="2024380"/>
            <a:ext cx="9204960" cy="3515360"/>
            <a:chOff x="2605" y="1938"/>
            <a:chExt cx="14496" cy="5536"/>
          </a:xfrm>
        </p:grpSpPr>
        <p:grpSp>
          <p:nvGrpSpPr>
            <p:cNvPr id="6" name="组合 5"/>
            <p:cNvGrpSpPr/>
            <p:nvPr/>
          </p:nvGrpSpPr>
          <p:grpSpPr>
            <a:xfrm>
              <a:off x="2605" y="1938"/>
              <a:ext cx="14496" cy="3798"/>
              <a:chOff x="2828" y="2226"/>
              <a:chExt cx="14496" cy="3798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3367" y="2226"/>
                <a:ext cx="13425" cy="154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fontAlgn="auto">
                  <a:lnSpc>
                    <a:spcPts val="3480"/>
                  </a:lnSpc>
                </a:pP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今臣亡国贱俘，至微至陋，过蒙拔擢，宠命优渥</a:t>
                </a:r>
                <a:r>
                  <a:rPr lang="zh-CN" altLang="en-US" sz="2400" baseline="30000">
                    <a:uFillTx/>
                    <a:sym typeface="+mn-ea"/>
                  </a:rPr>
                  <a:t>①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，岂敢盘桓，有所希冀！但以刘日薄西山，气息奄奄，人命危浅，朝不虑夕。</a:t>
                </a: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3812" y="4025"/>
                <a:ext cx="12536" cy="1876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fontAlgn="auto">
                  <a:lnSpc>
                    <a:spcPts val="2860"/>
                  </a:lnSpc>
                </a:pPr>
                <a:r>
                  <a:rPr lang="zh-CN" altLang="en-US">
                    <a:latin typeface="楷体" panose="02010609060101010101" pitchFamily="49" charset="-122"/>
                    <a:ea typeface="楷体" panose="02010609060101010101" pitchFamily="49" charset="-122"/>
                  </a:rPr>
                  <a:t>现在我是一个低贱的亡国俘虏，十分卑微浅陋，受到过分提拔，恩宠优厚，</a:t>
                </a:r>
              </a:p>
              <a:p>
                <a:pPr fontAlgn="auto">
                  <a:lnSpc>
                    <a:spcPts val="2860"/>
                  </a:lnSpc>
                </a:pPr>
                <a:r>
                  <a:rPr lang="zh-CN" altLang="en-US">
                    <a:latin typeface="楷体" panose="02010609060101010101" pitchFamily="49" charset="-122"/>
                    <a:ea typeface="楷体" panose="02010609060101010101" pitchFamily="49" charset="-122"/>
                  </a:rPr>
                  <a:t>怎敢犹豫不决而有非分的企求呢？只是因为祖母刘氏寿命即将终了，气息微弱，生命垂危，早上不能想到晚上怎样。</a:t>
                </a:r>
              </a:p>
            </p:txBody>
          </p:sp>
          <p:cxnSp>
            <p:nvCxnSpPr>
              <p:cNvPr id="4" name="直接连接符 3"/>
              <p:cNvCxnSpPr/>
              <p:nvPr/>
            </p:nvCxnSpPr>
            <p:spPr>
              <a:xfrm flipV="1">
                <a:off x="2828" y="3902"/>
                <a:ext cx="14489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直接连接符 4"/>
              <p:cNvCxnSpPr/>
              <p:nvPr/>
            </p:nvCxnSpPr>
            <p:spPr>
              <a:xfrm flipV="1">
                <a:off x="2835" y="6024"/>
                <a:ext cx="14489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文本框 9"/>
            <p:cNvSpPr txBox="1"/>
            <p:nvPr/>
          </p:nvSpPr>
          <p:spPr>
            <a:xfrm>
              <a:off x="3426" y="5991"/>
              <a:ext cx="6236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en-US" altLang="zh-CN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1</a:t>
              </a:r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、宠命：恩命。指拜郎中、洗马等官职。优渥</a:t>
              </a:r>
              <a:r>
                <a:rPr lang="zh-CN" altLang="en-US" sz="160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  <a:sym typeface="+mn-ea"/>
                </a:rPr>
                <a:t>（wò）</a:t>
              </a:r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：优厚。</a:t>
              </a:r>
            </a:p>
          </p:txBody>
        </p:sp>
        <p:cxnSp>
          <p:nvCxnSpPr>
            <p:cNvPr id="13" name="直接连接符 12"/>
            <p:cNvCxnSpPr/>
            <p:nvPr/>
          </p:nvCxnSpPr>
          <p:spPr>
            <a:xfrm flipH="1">
              <a:off x="9850" y="5887"/>
              <a:ext cx="0" cy="1587"/>
            </a:xfrm>
            <a:prstGeom prst="line">
              <a:avLst/>
            </a:prstGeom>
            <a:ln w="25400">
              <a:solidFill>
                <a:schemeClr val="accent4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4399280" y="447040"/>
            <a:ext cx="3393440" cy="708025"/>
            <a:chOff x="6122" y="436"/>
            <a:chExt cx="5344" cy="1115"/>
          </a:xfrm>
        </p:grpSpPr>
        <p:pic>
          <p:nvPicPr>
            <p:cNvPr id="8" name="图片 7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>
              <a:off x="6122" y="436"/>
              <a:ext cx="5344" cy="111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7530" y="582"/>
              <a:ext cx="2528" cy="82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zh-CN" sz="2800">
                  <a:solidFill>
                    <a:schemeClr val="accent4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注释翻译</a:t>
              </a:r>
            </a:p>
          </p:txBody>
        </p:sp>
      </p:grpSp>
      <p:pic>
        <p:nvPicPr>
          <p:cNvPr id="12" name="图片 11" descr="gaitubao_com_04111606044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1130" y="4681220"/>
            <a:ext cx="590550" cy="57594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6" name="组合 15"/>
          <p:cNvGrpSpPr/>
          <p:nvPr/>
        </p:nvGrpSpPr>
        <p:grpSpPr>
          <a:xfrm>
            <a:off x="1607820" y="1885315"/>
            <a:ext cx="9200515" cy="3087370"/>
            <a:chOff x="2605" y="1938"/>
            <a:chExt cx="14489" cy="4862"/>
          </a:xfrm>
        </p:grpSpPr>
        <p:grpSp>
          <p:nvGrpSpPr>
            <p:cNvPr id="6" name="组合 5"/>
            <p:cNvGrpSpPr/>
            <p:nvPr/>
          </p:nvGrpSpPr>
          <p:grpSpPr>
            <a:xfrm>
              <a:off x="2605" y="1938"/>
              <a:ext cx="14489" cy="3462"/>
              <a:chOff x="2828" y="2226"/>
              <a:chExt cx="14489" cy="3462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4810" y="2226"/>
                <a:ext cx="10526" cy="154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fontAlgn="auto">
                  <a:lnSpc>
                    <a:spcPts val="3480"/>
                  </a:lnSpc>
                </a:pP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臣无祖母，无以至今日，祖母无臣，无以终余年。母、孙二人，更相为命，是以区区</a:t>
                </a:r>
                <a:r>
                  <a:rPr lang="zh-CN" altLang="en-US" sz="2400" baseline="30000">
                    <a:uFillTx/>
                    <a:sym typeface="+mn-ea"/>
                  </a:rPr>
                  <a:t>①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不能废远。</a:t>
                </a: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3165" y="4148"/>
                <a:ext cx="13800" cy="123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fontAlgn="auto">
                  <a:lnSpc>
                    <a:spcPts val="2860"/>
                  </a:lnSpc>
                </a:pPr>
                <a:r>
                  <a:rPr lang="zh-CN" altLang="en-US">
                    <a:latin typeface="楷体" panose="02010609060101010101" pitchFamily="49" charset="-122"/>
                    <a:ea typeface="楷体" panose="02010609060101010101" pitchFamily="49" charset="-122"/>
                  </a:rPr>
                  <a:t>臣下我如果没有祖母，就没有今天的样子；祖母如果没有我的照料，也无法度过她的余生。我们祖孙二人，互相依靠而维持生命,因此我的内心不愿废止奉养，远离祖母。</a:t>
                </a:r>
              </a:p>
            </p:txBody>
          </p:sp>
          <p:cxnSp>
            <p:nvCxnSpPr>
              <p:cNvPr id="4" name="直接连接符 3"/>
              <p:cNvCxnSpPr/>
              <p:nvPr/>
            </p:nvCxnSpPr>
            <p:spPr>
              <a:xfrm flipV="1">
                <a:off x="2828" y="3907"/>
                <a:ext cx="14489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直接连接符 4"/>
              <p:cNvCxnSpPr/>
              <p:nvPr/>
            </p:nvCxnSpPr>
            <p:spPr>
              <a:xfrm flipV="1">
                <a:off x="2828" y="5688"/>
                <a:ext cx="14489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文本框 9"/>
            <p:cNvSpPr txBox="1"/>
            <p:nvPr/>
          </p:nvSpPr>
          <p:spPr>
            <a:xfrm>
              <a:off x="3411" y="5637"/>
              <a:ext cx="5248" cy="531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l"/>
              <a:r>
                <a:rPr lang="en-US" altLang="zh-CN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1</a:t>
              </a:r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、区区：拳拳。形容自己的私情。</a:t>
              </a:r>
            </a:p>
          </p:txBody>
        </p:sp>
        <p:cxnSp>
          <p:nvCxnSpPr>
            <p:cNvPr id="13" name="直接连接符 12"/>
            <p:cNvCxnSpPr/>
            <p:nvPr/>
          </p:nvCxnSpPr>
          <p:spPr>
            <a:xfrm flipH="1">
              <a:off x="9850" y="5553"/>
              <a:ext cx="0" cy="1247"/>
            </a:xfrm>
            <a:prstGeom prst="line">
              <a:avLst/>
            </a:prstGeom>
            <a:ln w="25400">
              <a:solidFill>
                <a:schemeClr val="accent4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4399280" y="447040"/>
            <a:ext cx="3393440" cy="708025"/>
            <a:chOff x="6122" y="436"/>
            <a:chExt cx="5344" cy="1115"/>
          </a:xfrm>
        </p:grpSpPr>
        <p:pic>
          <p:nvPicPr>
            <p:cNvPr id="8" name="图片 7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>
              <a:off x="6122" y="436"/>
              <a:ext cx="5344" cy="111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7530" y="582"/>
              <a:ext cx="2528" cy="82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zh-CN" sz="2800">
                  <a:solidFill>
                    <a:schemeClr val="accent4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注释翻译</a:t>
              </a:r>
            </a:p>
          </p:txBody>
        </p:sp>
      </p:grpSp>
    </p:spTree>
    <p:custDataLst>
      <p:tags r:id="rId5"/>
    </p:custDataLst>
  </p:cSld>
  <p:clrMapOvr>
    <a:masterClrMapping/>
  </p:clrMapOvr>
  <p:transition/>
  <p:timing/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6" name="组合 15"/>
          <p:cNvGrpSpPr/>
          <p:nvPr/>
        </p:nvGrpSpPr>
        <p:grpSpPr>
          <a:xfrm>
            <a:off x="1664335" y="1854200"/>
            <a:ext cx="9200515" cy="3477260"/>
            <a:chOff x="2605" y="1953"/>
            <a:chExt cx="14489" cy="5476"/>
          </a:xfrm>
        </p:grpSpPr>
        <p:grpSp>
          <p:nvGrpSpPr>
            <p:cNvPr id="6" name="组合 5"/>
            <p:cNvGrpSpPr/>
            <p:nvPr/>
          </p:nvGrpSpPr>
          <p:grpSpPr>
            <a:xfrm>
              <a:off x="2605" y="1953"/>
              <a:ext cx="14489" cy="3878"/>
              <a:chOff x="2828" y="2241"/>
              <a:chExt cx="14489" cy="3878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3017" y="2241"/>
                <a:ext cx="14067" cy="154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fontAlgn="auto">
                  <a:lnSpc>
                    <a:spcPts val="3480"/>
                  </a:lnSpc>
                </a:pP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臣密今年四十有四，祖母今年九十有六，是臣尽节于陛下</a:t>
                </a:r>
                <a:r>
                  <a:rPr lang="zh-CN" altLang="en-US" sz="2400" baseline="30000">
                    <a:uFillTx/>
                    <a:sym typeface="+mn-ea"/>
                  </a:rPr>
                  <a:t>①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之日长，报养刘之日短也。乌鸟私情</a:t>
                </a:r>
                <a:r>
                  <a:rPr lang="zh-CN" altLang="en-US" sz="2400" baseline="30000">
                    <a:uFillTx/>
                    <a:sym typeface="+mn-ea"/>
                  </a:rPr>
                  <a:t>②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，愿乞终养。</a:t>
                </a: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3396" y="4075"/>
                <a:ext cx="13354" cy="1876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fontAlgn="auto">
                  <a:lnSpc>
                    <a:spcPts val="2860"/>
                  </a:lnSpc>
                </a:pPr>
                <a:r>
                  <a:rPr lang="zh-CN" altLang="en-US">
                    <a:latin typeface="楷体" panose="02010609060101010101" pitchFamily="49" charset="-122"/>
                    <a:ea typeface="楷体" panose="02010609060101010101" pitchFamily="49" charset="-122"/>
                  </a:rPr>
                  <a:t>臣下我现在的年龄四十四岁了，祖母现在的年龄九十六岁了，臣下我在陛下面前尽忠尽节的日子还长着呢，而在祖母刘氏面前尽孝尽心的日子已经不多了。</a:t>
                </a:r>
              </a:p>
              <a:p>
                <a:pPr fontAlgn="auto">
                  <a:lnSpc>
                    <a:spcPts val="2860"/>
                  </a:lnSpc>
                </a:pPr>
                <a:r>
                  <a:rPr lang="zh-CN" altLang="en-US">
                    <a:latin typeface="楷体" panose="02010609060101010101" pitchFamily="49" charset="-122"/>
                    <a:ea typeface="楷体" panose="02010609060101010101" pitchFamily="49" charset="-122"/>
                  </a:rPr>
                  <a:t>我怀着乌鸦反哺的私情，乞求能够准许我完成对祖母养老送终的心愿。</a:t>
                </a:r>
              </a:p>
            </p:txBody>
          </p:sp>
          <p:cxnSp>
            <p:nvCxnSpPr>
              <p:cNvPr id="4" name="直接连接符 3"/>
              <p:cNvCxnSpPr/>
              <p:nvPr/>
            </p:nvCxnSpPr>
            <p:spPr>
              <a:xfrm flipV="1">
                <a:off x="2828" y="3907"/>
                <a:ext cx="14489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直接连接符 4"/>
              <p:cNvCxnSpPr/>
              <p:nvPr/>
            </p:nvCxnSpPr>
            <p:spPr>
              <a:xfrm flipV="1">
                <a:off x="2828" y="6119"/>
                <a:ext cx="14489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文本框 9"/>
            <p:cNvSpPr txBox="1"/>
            <p:nvPr/>
          </p:nvSpPr>
          <p:spPr>
            <a:xfrm>
              <a:off x="3396" y="6012"/>
              <a:ext cx="3968" cy="531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l"/>
              <a:r>
                <a:rPr lang="en-US" altLang="zh-CN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1</a:t>
              </a:r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、陛下：对帝王的尊称。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186" y="6012"/>
              <a:ext cx="6236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en-US" altLang="zh-CN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2</a:t>
              </a:r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、乌鸟私情：相传乌鸦能反哺，所以常用来比喻子女对父母的孝养之情。</a:t>
              </a:r>
            </a:p>
          </p:txBody>
        </p:sp>
        <p:cxnSp>
          <p:nvCxnSpPr>
            <p:cNvPr id="13" name="直接连接符 12"/>
            <p:cNvCxnSpPr/>
            <p:nvPr/>
          </p:nvCxnSpPr>
          <p:spPr>
            <a:xfrm flipH="1">
              <a:off x="9850" y="6012"/>
              <a:ext cx="0" cy="1417"/>
            </a:xfrm>
            <a:prstGeom prst="line">
              <a:avLst/>
            </a:prstGeom>
            <a:ln w="25400">
              <a:solidFill>
                <a:schemeClr val="accent4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4399280" y="447040"/>
            <a:ext cx="3393440" cy="708025"/>
            <a:chOff x="6122" y="436"/>
            <a:chExt cx="5344" cy="1115"/>
          </a:xfrm>
        </p:grpSpPr>
        <p:pic>
          <p:nvPicPr>
            <p:cNvPr id="8" name="图片 7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>
              <a:off x="6122" y="436"/>
              <a:ext cx="5344" cy="111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7530" y="582"/>
              <a:ext cx="2528" cy="82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zh-CN" sz="2800">
                  <a:solidFill>
                    <a:schemeClr val="accent4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注释翻译</a:t>
              </a:r>
            </a:p>
          </p:txBody>
        </p:sp>
      </p:grpSp>
    </p:spTree>
    <p:custDataLst>
      <p:tags r:id="rId5"/>
    </p:custDataLst>
  </p:cSld>
  <p:clrMapOvr>
    <a:masterClrMapping/>
  </p:clrMapOvr>
  <p:transition/>
  <p:timing/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6" name="组合 15"/>
          <p:cNvGrpSpPr/>
          <p:nvPr/>
        </p:nvGrpSpPr>
        <p:grpSpPr>
          <a:xfrm>
            <a:off x="1635760" y="1570990"/>
            <a:ext cx="9200515" cy="3979545"/>
            <a:chOff x="2605" y="1938"/>
            <a:chExt cx="14489" cy="6267"/>
          </a:xfrm>
        </p:grpSpPr>
        <p:grpSp>
          <p:nvGrpSpPr>
            <p:cNvPr id="6" name="组合 5"/>
            <p:cNvGrpSpPr/>
            <p:nvPr/>
          </p:nvGrpSpPr>
          <p:grpSpPr>
            <a:xfrm>
              <a:off x="2605" y="1938"/>
              <a:ext cx="14489" cy="3462"/>
              <a:chOff x="2828" y="2226"/>
              <a:chExt cx="14489" cy="3462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4810" y="2226"/>
                <a:ext cx="10526" cy="154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fontAlgn="auto">
                  <a:lnSpc>
                    <a:spcPts val="3480"/>
                  </a:lnSpc>
                </a:pP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臣之辛苦，非独蜀之人士及二州</a:t>
                </a:r>
                <a:r>
                  <a:rPr lang="zh-CN" altLang="en-US" sz="2400" baseline="30000">
                    <a:uFillTx/>
                    <a:sym typeface="+mn-ea"/>
                  </a:rPr>
                  <a:t>①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牧伯所见明知，皇天后土</a:t>
                </a:r>
                <a:r>
                  <a:rPr lang="zh-CN" altLang="en-US" sz="2400" baseline="30000">
                    <a:uFillTx/>
                    <a:sym typeface="+mn-ea"/>
                  </a:rPr>
                  <a:t>②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，实所共鉴。</a:t>
                </a: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4267" y="4148"/>
                <a:ext cx="11955" cy="123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fontAlgn="auto">
                  <a:lnSpc>
                    <a:spcPts val="2860"/>
                  </a:lnSpc>
                </a:pPr>
                <a:r>
                  <a:rPr lang="zh-CN" altLang="en-US">
                    <a:latin typeface="楷体" panose="02010609060101010101" pitchFamily="49" charset="-122"/>
                    <a:ea typeface="楷体" panose="02010609060101010101" pitchFamily="49" charset="-122"/>
                  </a:rPr>
                  <a:t>我的辛酸苦楚，并不仅仅被蜀地的百姓及益州、梁州的长官所亲眼目睹、</a:t>
                </a:r>
              </a:p>
              <a:p>
                <a:pPr fontAlgn="auto">
                  <a:lnSpc>
                    <a:spcPts val="2860"/>
                  </a:lnSpc>
                </a:pPr>
                <a:r>
                  <a:rPr lang="zh-CN" altLang="en-US">
                    <a:latin typeface="楷体" panose="02010609060101010101" pitchFamily="49" charset="-122"/>
                    <a:ea typeface="楷体" panose="02010609060101010101" pitchFamily="49" charset="-122"/>
                  </a:rPr>
                  <a:t>内心明白，连天地神明也都看得清清楚楚。</a:t>
                </a:r>
              </a:p>
            </p:txBody>
          </p:sp>
          <p:cxnSp>
            <p:nvCxnSpPr>
              <p:cNvPr id="4" name="直接连接符 3"/>
              <p:cNvCxnSpPr/>
              <p:nvPr/>
            </p:nvCxnSpPr>
            <p:spPr>
              <a:xfrm flipV="1">
                <a:off x="2828" y="3907"/>
                <a:ext cx="14489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直接连接符 4"/>
              <p:cNvCxnSpPr/>
              <p:nvPr/>
            </p:nvCxnSpPr>
            <p:spPr>
              <a:xfrm flipV="1">
                <a:off x="2828" y="5688"/>
                <a:ext cx="14489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文本框 9"/>
            <p:cNvSpPr txBox="1"/>
            <p:nvPr/>
          </p:nvSpPr>
          <p:spPr>
            <a:xfrm>
              <a:off x="3411" y="5637"/>
              <a:ext cx="6236" cy="208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en-US" altLang="zh-CN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1</a:t>
              </a:r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、二州：指益州和梁州。益州治所在今四川省成都市，梁州治所在今陕西省勉县东，二州区域大致相当于蜀汉所统辖的范围。牧伯：刺史。上古一州的长官称牧，又称方伯，所以后代以牧伯称刺史。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171" y="5637"/>
              <a:ext cx="4608" cy="531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l"/>
              <a:r>
                <a:rPr lang="en-US" altLang="zh-CN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2</a:t>
              </a:r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、皇天后土：犹言天地神明。</a:t>
              </a:r>
            </a:p>
          </p:txBody>
        </p:sp>
        <p:cxnSp>
          <p:nvCxnSpPr>
            <p:cNvPr id="13" name="直接连接符 12"/>
            <p:cNvCxnSpPr/>
            <p:nvPr/>
          </p:nvCxnSpPr>
          <p:spPr>
            <a:xfrm flipH="1">
              <a:off x="9850" y="5553"/>
              <a:ext cx="0" cy="2652"/>
            </a:xfrm>
            <a:prstGeom prst="line">
              <a:avLst/>
            </a:prstGeom>
            <a:ln w="25400">
              <a:solidFill>
                <a:schemeClr val="accent4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4399280" y="447040"/>
            <a:ext cx="3393440" cy="708025"/>
            <a:chOff x="6122" y="436"/>
            <a:chExt cx="5344" cy="1115"/>
          </a:xfrm>
        </p:grpSpPr>
        <p:pic>
          <p:nvPicPr>
            <p:cNvPr id="8" name="图片 7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>
              <a:off x="6122" y="436"/>
              <a:ext cx="5344" cy="111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7530" y="582"/>
              <a:ext cx="2528" cy="82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zh-CN" sz="2800">
                  <a:solidFill>
                    <a:schemeClr val="accent4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注释翻译</a:t>
              </a:r>
            </a:p>
          </p:txBody>
        </p:sp>
      </p:grpSp>
      <p:pic>
        <p:nvPicPr>
          <p:cNvPr id="9" name="图片 8" descr="gaitubao_com_04111606044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54160" y="4665980"/>
            <a:ext cx="590550" cy="57594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6" name="组合 15"/>
          <p:cNvGrpSpPr/>
          <p:nvPr/>
        </p:nvGrpSpPr>
        <p:grpSpPr>
          <a:xfrm>
            <a:off x="1495425" y="1826260"/>
            <a:ext cx="9201150" cy="3644265"/>
            <a:chOff x="2605" y="1625"/>
            <a:chExt cx="14490" cy="5739"/>
          </a:xfrm>
        </p:grpSpPr>
        <p:grpSp>
          <p:nvGrpSpPr>
            <p:cNvPr id="6" name="组合 5"/>
            <p:cNvGrpSpPr/>
            <p:nvPr/>
          </p:nvGrpSpPr>
          <p:grpSpPr>
            <a:xfrm>
              <a:off x="2605" y="1625"/>
              <a:ext cx="14490" cy="3775"/>
              <a:chOff x="2828" y="1913"/>
              <a:chExt cx="14490" cy="3775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3322" y="1913"/>
                <a:ext cx="13724" cy="154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fontAlgn="auto">
                  <a:lnSpc>
                    <a:spcPts val="3480"/>
                  </a:lnSpc>
                </a:pP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愿陛下矜悯愚诚</a:t>
                </a:r>
                <a:r>
                  <a:rPr lang="zh-CN" altLang="en-US" sz="2400" baseline="30000">
                    <a:uFillTx/>
                    <a:sym typeface="+mn-ea"/>
                  </a:rPr>
                  <a:t>①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，听</a:t>
                </a:r>
                <a:r>
                  <a:rPr lang="zh-CN" altLang="en-US" sz="2400" baseline="30000">
                    <a:uFillTx/>
                    <a:sym typeface="+mn-ea"/>
                  </a:rPr>
                  <a:t>②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臣微志，庶刘侥幸，保卒余年。</a:t>
                </a:r>
              </a:p>
              <a:p>
                <a:pPr fontAlgn="auto">
                  <a:lnSpc>
                    <a:spcPts val="3480"/>
                  </a:lnSpc>
                </a:pP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臣生当陨首，死当结草</a:t>
                </a:r>
                <a:r>
                  <a:rPr lang="zh-CN" altLang="en-US" sz="2400" baseline="30000">
                    <a:uFillTx/>
                    <a:sym typeface="+mn-ea"/>
                  </a:rPr>
                  <a:t>③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。臣不胜犬马</a:t>
                </a:r>
                <a:r>
                  <a:rPr lang="zh-CN" altLang="en-US" sz="2400" baseline="30000">
                    <a:uFillTx/>
                    <a:sym typeface="+mn-ea"/>
                  </a:rPr>
                  <a:t>④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怖惧之情，谨拜表以闻。</a:t>
                </a: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3322" y="3716"/>
                <a:ext cx="13725" cy="1876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fontAlgn="auto">
                  <a:lnSpc>
                    <a:spcPts val="2860"/>
                  </a:lnSpc>
                </a:pPr>
                <a:r>
                  <a:rPr lang="zh-CN" altLang="en-US">
                    <a:latin typeface="楷体" panose="02010609060101010101" pitchFamily="49" charset="-122"/>
                    <a:ea typeface="楷体" panose="02010609060101010101" pitchFamily="49" charset="-122"/>
                  </a:rPr>
                  <a:t>希望陛下能怜悯我愚昧诚心，请允许我完成臣下一点小小的心愿，使祖母刘氏能够侥幸地保全她的余生。我活着应当杀身报效朝廷，死了也要结草衔环来报答陛下的恩情。臣下我怀着牛马一样不胜恐惧的心情，恭敬地呈上此表来使陛下知道这件事。</a:t>
                </a:r>
              </a:p>
            </p:txBody>
          </p:sp>
          <p:cxnSp>
            <p:nvCxnSpPr>
              <p:cNvPr id="4" name="直接连接符 3"/>
              <p:cNvCxnSpPr/>
              <p:nvPr/>
            </p:nvCxnSpPr>
            <p:spPr>
              <a:xfrm flipV="1">
                <a:off x="2829" y="3462"/>
                <a:ext cx="14489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直接连接符 4"/>
              <p:cNvCxnSpPr/>
              <p:nvPr/>
            </p:nvCxnSpPr>
            <p:spPr>
              <a:xfrm flipV="1">
                <a:off x="2828" y="5688"/>
                <a:ext cx="14489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/>
            <p:cNvGrpSpPr/>
            <p:nvPr/>
          </p:nvGrpSpPr>
          <p:grpSpPr>
            <a:xfrm>
              <a:off x="3411" y="5637"/>
              <a:ext cx="6236" cy="1085"/>
              <a:chOff x="3691" y="5671"/>
              <a:chExt cx="6236" cy="1085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3691" y="5671"/>
                <a:ext cx="4288" cy="531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pPr algn="l"/>
                <a:r>
                  <a:rPr lang="en-US" altLang="zh-CN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1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、愚诚：愚拙的至诚之心。</a:t>
                </a: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3691" y="6225"/>
                <a:ext cx="6236" cy="531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en-US" altLang="zh-CN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2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、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听：听许，同意。</a:t>
                </a: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10171" y="5637"/>
              <a:ext cx="6236" cy="1450"/>
              <a:chOff x="10482" y="5671"/>
              <a:chExt cx="6236" cy="1450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10482" y="6590"/>
                <a:ext cx="6236" cy="531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en-US" altLang="zh-CN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4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、犬马：作者自比，表示谦卑。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0482" y="5671"/>
                <a:ext cx="6236" cy="91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/>
                <a:r>
                  <a:rPr lang="en-US" altLang="zh-CN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3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、结草：出自《左传·宣公十五年》，用来作为报答恩人心愿的表示。</a:t>
                </a:r>
              </a:p>
            </p:txBody>
          </p:sp>
        </p:grpSp>
        <p:cxnSp>
          <p:nvCxnSpPr>
            <p:cNvPr id="13" name="直接连接符 12"/>
            <p:cNvCxnSpPr/>
            <p:nvPr/>
          </p:nvCxnSpPr>
          <p:spPr>
            <a:xfrm flipH="1">
              <a:off x="9850" y="5550"/>
              <a:ext cx="0" cy="1814"/>
            </a:xfrm>
            <a:prstGeom prst="line">
              <a:avLst/>
            </a:prstGeom>
            <a:ln w="25400">
              <a:solidFill>
                <a:schemeClr val="accent4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4399280" y="447040"/>
            <a:ext cx="3393440" cy="708025"/>
            <a:chOff x="6122" y="436"/>
            <a:chExt cx="5344" cy="1115"/>
          </a:xfrm>
        </p:grpSpPr>
        <p:pic>
          <p:nvPicPr>
            <p:cNvPr id="8" name="图片 7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>
              <a:off x="6122" y="436"/>
              <a:ext cx="5344" cy="111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7530" y="582"/>
              <a:ext cx="2528" cy="82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zh-CN" sz="2800">
                  <a:solidFill>
                    <a:schemeClr val="accent4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注释翻译</a:t>
              </a:r>
            </a:p>
          </p:txBody>
        </p:sp>
      </p:grpSp>
    </p:spTree>
    <p:custDataLst>
      <p:tags r:id="rId5"/>
    </p:custDataLst>
  </p:cSld>
  <p:clrMapOvr>
    <a:masterClrMapping/>
  </p:clrMapOvr>
  <p:transition/>
  <p:timing/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4399280" y="447040"/>
            <a:ext cx="3393440" cy="708025"/>
            <a:chOff x="6122" y="436"/>
            <a:chExt cx="5344" cy="1115"/>
          </a:xfrm>
        </p:grpSpPr>
        <p:pic>
          <p:nvPicPr>
            <p:cNvPr id="8" name="图片 7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>
              <a:off x="6122" y="436"/>
              <a:ext cx="5344" cy="111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7530" y="582"/>
              <a:ext cx="2528" cy="82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zh-CN" sz="2800">
                  <a:solidFill>
                    <a:schemeClr val="accent4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原文赏析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215390" y="1628140"/>
            <a:ext cx="10135870" cy="3992880"/>
            <a:chOff x="1914" y="2294"/>
            <a:chExt cx="15962" cy="6288"/>
          </a:xfrm>
        </p:grpSpPr>
        <p:sp>
          <p:nvSpPr>
            <p:cNvPr id="11" name="文本框 10"/>
            <p:cNvSpPr txBox="1"/>
            <p:nvPr/>
          </p:nvSpPr>
          <p:spPr>
            <a:xfrm>
              <a:off x="4405" y="2294"/>
              <a:ext cx="12279" cy="64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just" fontAlgn="auto">
                <a:lnSpc>
                  <a:spcPts val="2860"/>
                </a:lnSpc>
              </a:pPr>
              <a:r>
                <a:rPr lang="zh-CN" altLang="en-US">
                  <a:latin typeface="楷体" panose="02010609060101010101" pitchFamily="49" charset="-122"/>
                  <a:ea typeface="楷体" panose="02010609060101010101" pitchFamily="49" charset="-122"/>
                </a:rPr>
                <a:t>全文可分为四段。强烈的感情色彩都是通过叙事来表达的，即</a:t>
              </a:r>
              <a:r>
                <a:rPr lang="en-US" altLang="zh-CN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>
                  <a:latin typeface="楷体" panose="02010609060101010101" pitchFamily="49" charset="-122"/>
                  <a:ea typeface="楷体" panose="02010609060101010101" pitchFamily="49" charset="-122"/>
                </a:rPr>
                <a:t>融情于事</a:t>
              </a:r>
              <a:r>
                <a:rPr lang="en-US" altLang="zh-CN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1914" y="3188"/>
              <a:ext cx="15962" cy="4018"/>
              <a:chOff x="1824" y="3668"/>
              <a:chExt cx="15962" cy="401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1824" y="3886"/>
                <a:ext cx="15963" cy="3801"/>
                <a:chOff x="1824" y="3415"/>
                <a:chExt cx="15963" cy="3970"/>
              </a:xfrm>
            </p:grpSpPr>
            <p:grpSp>
              <p:nvGrpSpPr>
                <p:cNvPr id="12" name="组合 11"/>
                <p:cNvGrpSpPr/>
                <p:nvPr/>
              </p:nvGrpSpPr>
              <p:grpSpPr>
                <a:xfrm>
                  <a:off x="1824" y="3656"/>
                  <a:ext cx="15963" cy="3643"/>
                  <a:chOff x="1810" y="3470"/>
                  <a:chExt cx="15963" cy="3643"/>
                </a:xfrm>
              </p:grpSpPr>
              <p:sp>
                <p:nvSpPr>
                  <p:cNvPr id="3" name="文本框 2"/>
                  <p:cNvSpPr txBox="1"/>
                  <p:nvPr/>
                </p:nvSpPr>
                <p:spPr>
                  <a:xfrm>
                    <a:off x="1810" y="3858"/>
                    <a:ext cx="3402" cy="2833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t">
                    <a:spAutoFit/>
                  </a:bodyPr>
                  <a:lstStyle/>
                  <a:p>
                    <a:pPr algn="ctr"/>
                    <a:r>
                      <a:rPr lang="zh-CN" altLang="en-US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第一段</a:t>
                    </a:r>
                  </a:p>
                  <a:p>
                    <a:pPr algn="just"/>
                    <a:endParaRPr lang="zh-CN" altLang="en-US" sz="800">
                      <a:latin typeface="楷体" panose="02010609060101010101" charset="-122"/>
                      <a:ea typeface="楷体" panose="02010609060101010101" charset="-122"/>
                    </a:endParaRPr>
                  </a:p>
                  <a:p>
                    <a:pPr algn="just"/>
                    <a:r>
                      <a:rPr lang="zh-CN" altLang="en-US" sz="1600">
                        <a:latin typeface="楷体" panose="02010609060101010101" charset="-122"/>
                        <a:ea typeface="楷体" panose="02010609060101010101" charset="-122"/>
                      </a:rPr>
                      <a:t>陈述家庭不幸和与祖母更相为命，以使武帝化严为慈，化对立态度的逞威为同一立场的体恤。</a:t>
                    </a:r>
                  </a:p>
                </p:txBody>
              </p:sp>
              <p:sp>
                <p:nvSpPr>
                  <p:cNvPr id="6" name="文本框 5"/>
                  <p:cNvSpPr txBox="1"/>
                  <p:nvPr/>
                </p:nvSpPr>
                <p:spPr>
                  <a:xfrm>
                    <a:off x="5998" y="3470"/>
                    <a:ext cx="3401" cy="3643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t">
                    <a:spAutoFit/>
                  </a:bodyPr>
                  <a:lstStyle/>
                  <a:p>
                    <a:pPr algn="ctr"/>
                    <a:r>
                      <a:rPr lang="zh-CN" altLang="en-US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第二段</a:t>
                    </a:r>
                  </a:p>
                  <a:p>
                    <a:pPr algn="just"/>
                    <a:endParaRPr lang="zh-CN" altLang="en-US" sz="800">
                      <a:latin typeface="楷体" panose="02010609060101010101" charset="-122"/>
                      <a:ea typeface="楷体" panose="02010609060101010101" charset="-122"/>
                      <a:cs typeface="楷体" panose="02010609060101010101" charset="-122"/>
                    </a:endParaRPr>
                  </a:p>
                  <a:p>
                    <a:pPr algn="just"/>
                    <a:r>
                      <a:rPr lang="zh-CN" altLang="en-US" sz="160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rPr>
                      <a:t>历叙朝廷多次征召，优礼有加，都由于“报国恩”和“徇私情”的矛盾，作者旨在消除晋武帝的疑虑，为下文请求“终养”埋下伏线。</a:t>
                    </a:r>
                  </a:p>
                </p:txBody>
              </p:sp>
              <p:sp>
                <p:nvSpPr>
                  <p:cNvPr id="9" name="文本框 8"/>
                  <p:cNvSpPr txBox="1"/>
                  <p:nvPr/>
                </p:nvSpPr>
                <p:spPr>
                  <a:xfrm>
                    <a:off x="10185" y="3470"/>
                    <a:ext cx="3401" cy="3643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t">
                    <a:spAutoFit/>
                  </a:bodyPr>
                  <a:lstStyle/>
                  <a:p>
                    <a:pPr algn="ctr"/>
                    <a:r>
                      <a:rPr lang="zh-CN" altLang="en-US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第三段</a:t>
                    </a:r>
                    <a:endParaRPr lang="zh-CN" altLang="en-US"/>
                  </a:p>
                  <a:p>
                    <a:pPr algn="just"/>
                    <a:endParaRPr lang="zh-CN" altLang="en-US" sz="800">
                      <a:latin typeface="楷体" panose="02010609060101010101" charset="-122"/>
                      <a:ea typeface="楷体" panose="02010609060101010101" charset="-122"/>
                      <a:cs typeface="楷体" panose="02010609060101010101" charset="-122"/>
                    </a:endParaRPr>
                  </a:p>
                  <a:p>
                    <a:pPr algn="just"/>
                    <a:r>
                      <a:rPr lang="zh-CN" altLang="en-US" sz="160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rPr>
                      <a:t>提出晋朝“以孝治天下”这个治国纲领，陈述作者特别孤苦的处境和作者的从政历史、人生态度以及政治思想，以便进一步打消晋武帝的疑虑。</a:t>
                    </a:r>
                  </a:p>
                </p:txBody>
              </p:sp>
              <p:sp>
                <p:nvSpPr>
                  <p:cNvPr id="10" name="文本框 9"/>
                  <p:cNvSpPr txBox="1"/>
                  <p:nvPr/>
                </p:nvSpPr>
                <p:spPr>
                  <a:xfrm>
                    <a:off x="14372" y="4075"/>
                    <a:ext cx="3401" cy="2428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t">
                    <a:spAutoFit/>
                  </a:bodyPr>
                  <a:lstStyle/>
                  <a:p>
                    <a:pPr algn="ctr"/>
                    <a:r>
                      <a:rPr lang="zh-CN" altLang="en-US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第四段</a:t>
                    </a:r>
                  </a:p>
                  <a:p>
                    <a:pPr algn="just"/>
                    <a:endParaRPr lang="zh-CN" altLang="en-US" sz="800">
                      <a:latin typeface="楷体" panose="02010609060101010101" charset="-122"/>
                      <a:ea typeface="楷体" panose="02010609060101010101" charset="-122"/>
                      <a:cs typeface="楷体" panose="02010609060101010101" charset="-122"/>
                    </a:endParaRPr>
                  </a:p>
                  <a:p>
                    <a:pPr algn="just"/>
                    <a:r>
                      <a:rPr lang="zh-CN" altLang="en-US" sz="160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rPr>
                      <a:t>明确提出“愿乞终养”，表示要先尽孝后尽忠，以期感动武帝达到陈情目的。</a:t>
                    </a:r>
                  </a:p>
                </p:txBody>
              </p:sp>
            </p:grpSp>
            <p:cxnSp>
              <p:nvCxnSpPr>
                <p:cNvPr id="27" name="直接连接符 26"/>
                <p:cNvCxnSpPr/>
                <p:nvPr/>
              </p:nvCxnSpPr>
              <p:spPr>
                <a:xfrm flipH="1">
                  <a:off x="9413" y="3415"/>
                  <a:ext cx="0" cy="3969"/>
                </a:xfrm>
                <a:prstGeom prst="line">
                  <a:avLst/>
                </a:prstGeom>
                <a:ln w="25400">
                  <a:solidFill>
                    <a:schemeClr val="accent4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直接连接符 12"/>
                <p:cNvCxnSpPr/>
                <p:nvPr/>
              </p:nvCxnSpPr>
              <p:spPr>
                <a:xfrm flipH="1">
                  <a:off x="10199" y="3416"/>
                  <a:ext cx="0" cy="3969"/>
                </a:xfrm>
                <a:prstGeom prst="line">
                  <a:avLst/>
                </a:prstGeom>
                <a:ln w="25400">
                  <a:solidFill>
                    <a:schemeClr val="accent4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 flipH="1">
                  <a:off x="6012" y="3416"/>
                  <a:ext cx="0" cy="3969"/>
                </a:xfrm>
                <a:prstGeom prst="line">
                  <a:avLst/>
                </a:prstGeom>
                <a:ln w="25400">
                  <a:solidFill>
                    <a:schemeClr val="accent4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 flipH="1">
                  <a:off x="5226" y="3416"/>
                  <a:ext cx="0" cy="3969"/>
                </a:xfrm>
                <a:prstGeom prst="line">
                  <a:avLst/>
                </a:prstGeom>
                <a:ln w="25400">
                  <a:solidFill>
                    <a:schemeClr val="accent4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 flipH="1">
                  <a:off x="13600" y="3416"/>
                  <a:ext cx="0" cy="3969"/>
                </a:xfrm>
                <a:prstGeom prst="line">
                  <a:avLst/>
                </a:prstGeom>
                <a:ln w="25400">
                  <a:solidFill>
                    <a:schemeClr val="accent4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/>
                <p:cNvCxnSpPr/>
                <p:nvPr/>
              </p:nvCxnSpPr>
              <p:spPr>
                <a:xfrm flipH="1">
                  <a:off x="14386" y="3416"/>
                  <a:ext cx="0" cy="3969"/>
                </a:xfrm>
                <a:prstGeom prst="line">
                  <a:avLst/>
                </a:prstGeom>
                <a:ln w="25400">
                  <a:solidFill>
                    <a:schemeClr val="accent4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箭头连接符 19"/>
                <p:cNvCxnSpPr/>
                <p:nvPr/>
              </p:nvCxnSpPr>
              <p:spPr>
                <a:xfrm flipV="1">
                  <a:off x="5226" y="5399"/>
                  <a:ext cx="850" cy="0"/>
                </a:xfrm>
                <a:prstGeom prst="straightConnector1">
                  <a:avLst/>
                </a:prstGeom>
                <a:ln w="22225">
                  <a:solidFill>
                    <a:schemeClr val="accent4">
                      <a:lumMod val="75000"/>
                    </a:schemeClr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箭头连接符 20"/>
                <p:cNvCxnSpPr/>
                <p:nvPr/>
              </p:nvCxnSpPr>
              <p:spPr>
                <a:xfrm flipV="1">
                  <a:off x="9413" y="5399"/>
                  <a:ext cx="850" cy="0"/>
                </a:xfrm>
                <a:prstGeom prst="straightConnector1">
                  <a:avLst/>
                </a:prstGeom>
                <a:ln w="22225">
                  <a:solidFill>
                    <a:schemeClr val="accent4">
                      <a:lumMod val="75000"/>
                    </a:schemeClr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箭头连接符 21"/>
                <p:cNvCxnSpPr/>
                <p:nvPr/>
              </p:nvCxnSpPr>
              <p:spPr>
                <a:xfrm flipV="1">
                  <a:off x="13600" y="5399"/>
                  <a:ext cx="850" cy="0"/>
                </a:xfrm>
                <a:prstGeom prst="straightConnector1">
                  <a:avLst/>
                </a:prstGeom>
                <a:ln w="22225">
                  <a:solidFill>
                    <a:schemeClr val="accent4">
                      <a:lumMod val="75000"/>
                    </a:schemeClr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5" name="直接连接符 24"/>
              <p:cNvCxnSpPr/>
              <p:nvPr/>
            </p:nvCxnSpPr>
            <p:spPr>
              <a:xfrm flipV="1">
                <a:off x="1824" y="3668"/>
                <a:ext cx="15931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flipV="1">
                <a:off x="1824" y="7686"/>
                <a:ext cx="15931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文本框 28"/>
            <p:cNvSpPr txBox="1"/>
            <p:nvPr/>
          </p:nvSpPr>
          <p:spPr>
            <a:xfrm>
              <a:off x="3604" y="7566"/>
              <a:ext cx="12648" cy="101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>
                  <a:latin typeface="楷体" panose="02010609060101010101" charset="-122"/>
                  <a:ea typeface="楷体" panose="02010609060101010101" charset="-122"/>
                </a:rPr>
                <a:t>本文虽然用了不少四字句、对偶句，有骈文的整俪之工，但语言却绝不雕琢，而是十分自然真切，仿佛是从肺腑中流出，丝毫不见斧凿痕迹。</a:t>
              </a:r>
            </a:p>
          </p:txBody>
        </p:sp>
      </p:grpSp>
    </p:spTree>
    <p:custDataLst>
      <p:tags r:id="rId5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4" name="组合 13"/>
          <p:cNvGrpSpPr/>
          <p:nvPr/>
        </p:nvGrpSpPr>
        <p:grpSpPr>
          <a:xfrm>
            <a:off x="3090545" y="1717675"/>
            <a:ext cx="6010910" cy="3591560"/>
            <a:chOff x="4622" y="2720"/>
            <a:chExt cx="9466" cy="5656"/>
          </a:xfrm>
        </p:grpSpPr>
        <p:grpSp>
          <p:nvGrpSpPr>
            <p:cNvPr id="2" name="组合 1"/>
            <p:cNvGrpSpPr/>
            <p:nvPr/>
          </p:nvGrpSpPr>
          <p:grpSpPr>
            <a:xfrm>
              <a:off x="4622" y="3172"/>
              <a:ext cx="2002" cy="4036"/>
              <a:chOff x="4815" y="1877"/>
              <a:chExt cx="2002" cy="4036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5159" y="2527"/>
                <a:ext cx="1123" cy="247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4800">
                    <a:solidFill>
                      <a:schemeClr val="accent4">
                        <a:lumMod val="7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宋体" panose="02010600030101010101" pitchFamily="2" charset="-122"/>
                    <a:sym typeface="+mn-ea"/>
                  </a:rPr>
                  <a:t>目录</a:t>
                </a:r>
              </a:p>
            </p:txBody>
          </p:sp>
          <p:pic>
            <p:nvPicPr>
              <p:cNvPr id="4" name="图片 3" descr="2013392f9cb5a1cb7c274b9b643652ce"/>
              <p:cNvPicPr>
                <a:picLocks noChangeAspect="1"/>
              </p:cNvPicPr>
              <p:nvPr/>
            </p:nvPicPr>
            <p:blipFill>
              <a:blip r:embed="rId3">
                <a:grayscl/>
                <a:lum bright="6000" contrast="72000"/>
              </a:blip>
              <a:srcRect l="20464" t="35376" r="19947" b="41682"/>
              <a:stretch>
                <a:fillRect/>
              </a:stretch>
            </p:blipFill>
            <p:spPr>
              <a:xfrm rot="5400000">
                <a:off x="3798" y="2894"/>
                <a:ext cx="4036" cy="2002"/>
              </a:xfrm>
              <a:prstGeom prst="rect">
                <a:avLst/>
              </a:prstGeom>
            </p:spPr>
          </p:pic>
        </p:grpSp>
        <p:grpSp>
          <p:nvGrpSpPr>
            <p:cNvPr id="10" name="组合 9"/>
            <p:cNvGrpSpPr/>
            <p:nvPr/>
          </p:nvGrpSpPr>
          <p:grpSpPr>
            <a:xfrm>
              <a:off x="8509" y="2720"/>
              <a:ext cx="5579" cy="5656"/>
              <a:chOff x="7021" y="2572"/>
              <a:chExt cx="5579" cy="5656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7021" y="2572"/>
                <a:ext cx="1599" cy="565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l"/>
                <a:r>
                  <a:rPr lang="zh-CN" altLang="en-US" sz="5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壹</a:t>
                </a:r>
                <a:r>
                  <a:rPr lang="zh-CN" altLang="en-US" sz="32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 </a:t>
                </a:r>
                <a:r>
                  <a:rPr lang="zh-CN" altLang="en-US" sz="2400">
                    <a:solidFill>
                      <a:schemeClr val="accent4">
                        <a:lumMod val="75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■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  </a:t>
                </a:r>
                <a:r>
                  <a:rPr lang="zh-CN" altLang="en-US" sz="320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charset="-122"/>
                  </a:rPr>
                  <a:t>背景知识</a:t>
                </a: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9011" y="2572"/>
                <a:ext cx="1599" cy="565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l"/>
                <a:r>
                  <a:rPr lang="zh-CN" altLang="en-US" sz="5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贰</a:t>
                </a:r>
                <a:r>
                  <a:rPr lang="zh-CN" altLang="en-US" sz="32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 </a:t>
                </a:r>
                <a:r>
                  <a:rPr lang="zh-CN" altLang="en-US" sz="2400">
                    <a:solidFill>
                      <a:schemeClr val="accent4">
                        <a:lumMod val="75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■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  </a:t>
                </a:r>
                <a:r>
                  <a:rPr lang="zh-CN" altLang="en-US" sz="320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charset="-122"/>
                  </a:rPr>
                  <a:t>原文学习</a:t>
                </a: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11001" y="2572"/>
                <a:ext cx="1599" cy="565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l"/>
                <a:r>
                  <a:rPr lang="zh-CN" altLang="en-US" sz="5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叁</a:t>
                </a:r>
                <a:r>
                  <a:rPr lang="zh-CN" altLang="en-US" sz="32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 </a:t>
                </a:r>
                <a:r>
                  <a:rPr lang="zh-CN" altLang="en-US" sz="2400">
                    <a:solidFill>
                      <a:schemeClr val="accent4">
                        <a:lumMod val="75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■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  </a:t>
                </a:r>
                <a:r>
                  <a:rPr lang="zh-CN" altLang="en-US" sz="320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charset="-122"/>
                  </a:rPr>
                  <a:t>思考探究</a:t>
                </a:r>
              </a:p>
            </p:txBody>
          </p:sp>
        </p:grpSp>
        <p:pic>
          <p:nvPicPr>
            <p:cNvPr id="12" name="图片 11" descr="gaitubao_com_04111606044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03" y="4440"/>
              <a:ext cx="930" cy="907"/>
            </a:xfrm>
            <a:prstGeom prst="rect">
              <a:avLst/>
            </a:prstGeom>
          </p:spPr>
        </p:pic>
      </p:grpSp>
    </p:spTree>
    <p:custDataLst>
      <p:tags r:id="rId6"/>
    </p:custDataLst>
  </p:cSld>
  <p:clrMapOvr>
    <a:masterClrMapping/>
  </p:clrMapOvr>
  <p:transition spd="slow">
    <p:randomBar dir="vert"/>
  </p:transition>
  <p:timing/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" name="组合 4"/>
          <p:cNvGrpSpPr/>
          <p:nvPr/>
        </p:nvGrpSpPr>
        <p:grpSpPr>
          <a:xfrm>
            <a:off x="4399280" y="456565"/>
            <a:ext cx="3393440" cy="708025"/>
            <a:chOff x="6122" y="436"/>
            <a:chExt cx="5344" cy="1115"/>
          </a:xfrm>
        </p:grpSpPr>
        <p:pic>
          <p:nvPicPr>
            <p:cNvPr id="13" name="图片 12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>
              <a:off x="6122" y="436"/>
              <a:ext cx="5344" cy="111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7530" y="582"/>
              <a:ext cx="2528" cy="82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zh-CN" sz="2800">
                  <a:solidFill>
                    <a:schemeClr val="accent4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原文赏析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487805" y="1653540"/>
            <a:ext cx="9216318" cy="3728720"/>
            <a:chOff x="1913" y="2124"/>
            <a:chExt cx="14514" cy="5872"/>
          </a:xfrm>
        </p:grpSpPr>
        <p:sp>
          <p:nvSpPr>
            <p:cNvPr id="14" name="文本框 13"/>
            <p:cNvSpPr txBox="1"/>
            <p:nvPr/>
          </p:nvSpPr>
          <p:spPr>
            <a:xfrm>
              <a:off x="3990" y="6495"/>
              <a:ext cx="10358" cy="150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3、 晋武帝为什么会答应李密终养祖母的请求？ </a:t>
              </a:r>
            </a:p>
            <a:p>
              <a:endParaRPr lang="zh-CN" altLang="en-US" sz="60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1600">
                  <a:latin typeface="楷体" panose="02010609060101010101" pitchFamily="49" charset="-122"/>
                  <a:ea typeface="楷体" panose="02010609060101010101" pitchFamily="49" charset="-122"/>
                </a:rPr>
                <a:t>点拨：⑴为李密的言辞和情理所动。</a:t>
              </a:r>
            </a:p>
            <a:p>
              <a:r>
                <a:rPr lang="zh-CN" altLang="en-US" sz="1600">
                  <a:latin typeface="楷体" panose="02010609060101010101" pitchFamily="49" charset="-122"/>
                  <a:ea typeface="楷体" panose="02010609060101010101" pitchFamily="49" charset="-122"/>
                </a:rPr>
                <a:t>      ⑵彰显孝治天下的恩德。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594" y="2124"/>
              <a:ext cx="11153" cy="150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1、李密陈什么情？</a:t>
              </a:r>
              <a:endPara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endParaRPr lang="zh-CN" altLang="en-US" sz="600"/>
            </a:p>
            <a:p>
              <a:r>
                <a:rPr lang="zh-CN" altLang="en-US" sz="160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  <a:sym typeface="+mn-ea"/>
                </a:rPr>
                <a:t>点拨：陈述祖母刘氏年老多病，无人侍奉，请求辞官终养祖母的衷情。</a:t>
              </a:r>
            </a:p>
            <a:p>
              <a:r>
                <a:rPr lang="zh-CN" altLang="en-US" sz="160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  <a:sym typeface="+mn-ea"/>
                </a:rPr>
                <a:t>     （原文：“刘夙婴疾病，常在床褥“、“供养无主“，“愿乞终养”） </a:t>
              </a:r>
            </a:p>
          </p:txBody>
        </p:sp>
        <p:cxnSp>
          <p:nvCxnSpPr>
            <p:cNvPr id="25" name="直接连接符 24"/>
            <p:cNvCxnSpPr/>
            <p:nvPr/>
          </p:nvCxnSpPr>
          <p:spPr>
            <a:xfrm flipV="1">
              <a:off x="1914" y="3826"/>
              <a:ext cx="14513" cy="0"/>
            </a:xfrm>
            <a:prstGeom prst="line">
              <a:avLst/>
            </a:prstGeom>
            <a:ln w="254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2828" y="4027"/>
              <a:ext cx="12684" cy="227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2、李密为什么从“孝”的角度来说理呢？</a:t>
              </a:r>
              <a:endPara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endParaRPr lang="zh-CN" altLang="en-US" sz="6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endParaRPr>
            </a:p>
            <a:p>
              <a:r>
                <a:rPr lang="zh-CN" altLang="en-US" sz="160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  <a:sym typeface="+mn-ea"/>
                </a:rPr>
                <a:t>点拨：⑴晋武帝 “以孝治天下” ，作者利用这种心理投其所好，获得好感。</a:t>
              </a:r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  <a:p>
              <a:r>
                <a:rPr lang="zh-CN" altLang="en-US" sz="160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  <a:sym typeface="+mn-ea"/>
                </a:rPr>
                <a:t>      ⑵李密申明自己并非清高，仅仅是为了尽孝和报恩，以消除晋武帝对自己的疑忌。</a:t>
              </a:r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  <a:p>
              <a:r>
                <a:rPr lang="zh-CN" altLang="en-US" sz="160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  <a:sym typeface="+mn-ea"/>
                </a:rPr>
                <a:t>      ⑶陈述祖母的苦情，和自己忠孝难以两全、进退两难之情，以唤起同情。</a:t>
              </a:r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  <a:p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 flipV="1">
              <a:off x="1913" y="6303"/>
              <a:ext cx="14513" cy="0"/>
            </a:xfrm>
            <a:prstGeom prst="line">
              <a:avLst/>
            </a:prstGeom>
            <a:ln w="254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图片 28" descr="gaitubao_com_04111606044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50755" y="4496435"/>
            <a:ext cx="590550" cy="57594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6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" name="组合 4"/>
          <p:cNvGrpSpPr/>
          <p:nvPr/>
        </p:nvGrpSpPr>
        <p:grpSpPr>
          <a:xfrm>
            <a:off x="4399280" y="456565"/>
            <a:ext cx="3393440" cy="708025"/>
            <a:chOff x="6122" y="436"/>
            <a:chExt cx="5344" cy="1115"/>
          </a:xfrm>
        </p:grpSpPr>
        <p:pic>
          <p:nvPicPr>
            <p:cNvPr id="13" name="图片 12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>
              <a:off x="6122" y="436"/>
              <a:ext cx="5344" cy="111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7530" y="582"/>
              <a:ext cx="2528" cy="82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zh-CN" sz="2800">
                  <a:solidFill>
                    <a:schemeClr val="accent4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原文赏析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644650" y="1826260"/>
            <a:ext cx="9107805" cy="3505200"/>
            <a:chOff x="2530" y="2996"/>
            <a:chExt cx="14343" cy="5520"/>
          </a:xfrm>
        </p:grpSpPr>
        <p:sp>
          <p:nvSpPr>
            <p:cNvPr id="2" name="文本框 1"/>
            <p:cNvSpPr txBox="1"/>
            <p:nvPr/>
          </p:nvSpPr>
          <p:spPr>
            <a:xfrm>
              <a:off x="2530" y="2996"/>
              <a:ext cx="14343" cy="112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fontAlgn="auto">
                <a:lnSpc>
                  <a:spcPts val="2620"/>
                </a:lnSpc>
              </a:pPr>
              <a:r>
                <a:rPr lang="zh-CN" altLang="en-US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4、有论者认为，李密反复强调孝亲，其实是为自己不奉诏仕晋而故意寻找借口。你同意这一观点吗，为什么？（开放性问题，各抒已见，自圆其说即可。）</a:t>
              </a:r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530" y="4139"/>
              <a:ext cx="14343" cy="437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just">
                <a:lnSpc>
                  <a:spcPts val="2620"/>
                </a:lnSpc>
              </a:pPr>
              <a:r>
                <a:rPr lang="zh-CN" altLang="en-US" sz="160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  <a:sym typeface="+mn-ea"/>
                </a:rPr>
                <a:t>点拨：⑴李密反复强调孝亲，决不是为其不奉诏仕晋而故意寻找借口。他是真心因终养祖母才难能应诏的。读完全篇，我们可以清楚地体昧到，他的孝心不是抽象的，而是充满了孙儿对祖母的一片真情。 </a:t>
              </a:r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  <a:p>
              <a:pPr algn="just">
                <a:lnSpc>
                  <a:spcPts val="2620"/>
                </a:lnSpc>
              </a:pPr>
              <a:r>
                <a:rPr lang="zh-CN" altLang="en-US" sz="160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  <a:sym typeface="+mn-ea"/>
                </a:rPr>
                <a:t>      ⑵李密对蜀汉念念于怀，他曾说刘禅“可次齐桓”。更何况司马氏是以屠杀篡夺取得天下，内部矛盾重重。李密以一亡国之臣，对出仕新朝就不能不有所顾虑，而暂存观望之心了。不幸的是他这种想法，被晋武多少察觉到了，因此“州书切峻。责臣逋慢”。这就使李密在“再度表闻”时，发生了更大的困难。然而李密抓住了孝字大做文章，却又不从大道理讲起，而是委婉陈辞，动之以情，恰到好处地解决了“不从皇命”的难题。 </a:t>
              </a:r>
              <a:endParaRPr lang="zh-CN" altLang="en-US"/>
            </a:p>
          </p:txBody>
        </p:sp>
      </p:grpSp>
    </p:spTree>
    <p:custDataLst>
      <p:tags r:id="rId5"/>
    </p:custDataLst>
  </p:cSld>
  <p:clrMapOvr>
    <a:masterClrMapping/>
  </p:clrMapOvr>
  <p:transition/>
  <p:timing/>
</p:sld>
</file>

<file path=ppt/slides/slide6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374650" y="1541780"/>
            <a:ext cx="708025" cy="3393440"/>
            <a:chOff x="9311" y="1255"/>
            <a:chExt cx="1115" cy="5344"/>
          </a:xfrm>
        </p:grpSpPr>
        <p:pic>
          <p:nvPicPr>
            <p:cNvPr id="8" name="图片 7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 rot="5400000">
              <a:off x="7196" y="3369"/>
              <a:ext cx="5344" cy="111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9484" y="2498"/>
              <a:ext cx="768" cy="285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zh-CN" sz="2800">
                  <a:solidFill>
                    <a:schemeClr val="accent4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对比阅读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534160" y="1071880"/>
            <a:ext cx="10079990" cy="4743450"/>
            <a:chOff x="2341" y="1808"/>
            <a:chExt cx="15874" cy="7470"/>
          </a:xfrm>
        </p:grpSpPr>
        <p:sp>
          <p:nvSpPr>
            <p:cNvPr id="2" name="文本框 1"/>
            <p:cNvSpPr txBox="1"/>
            <p:nvPr/>
          </p:nvSpPr>
          <p:spPr>
            <a:xfrm>
              <a:off x="2586" y="3536"/>
              <a:ext cx="15385" cy="574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/>
                <a:t>　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谈谈孝道</a:t>
              </a:r>
              <a:r>
                <a:rPr lang="zh-CN" altLang="en-US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（节选）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</a:t>
              </a:r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  <a:p>
              <a:pPr algn="ctr"/>
              <a:r>
                <a:rPr lang="zh-CN" altLang="en-US" sz="50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　</a:t>
              </a:r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  <a:p>
              <a:pPr algn="ctr"/>
              <a:r>
                <a:rPr lang="zh-CN" altLang="en-US" sz="160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任继愈 </a:t>
              </a:r>
            </a:p>
            <a:p>
              <a:pPr algn="just"/>
              <a:endParaRPr lang="zh-CN" altLang="en-US" sz="6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  <a:p>
              <a:pPr indent="457200" algn="just" fontAlgn="auto"/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孝道是中华民族的两大基本传统道德行为准则之一，另一个基本传统道德行为准则是忠。</a:t>
              </a:r>
            </a:p>
            <a:p>
              <a:pPr indent="457200" algn="just" fontAlgn="auto"/>
              <a:r>
                <a:rPr lang="en-US" altLang="zh-CN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……</a:t>
              </a:r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</a:t>
              </a:r>
            </a:p>
            <a:p>
              <a:pPr indent="457200" algn="just" fontAlgn="auto"/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从秦汉开始，中国就建立了多民族统一的大国，建成它并维护它要有两条保证。第一条，要保持对广土众民的大国高度集权的有效统治；第二条，要使生活在最基层的个体农民，安居乐业，从事生产。</a:t>
              </a:r>
            </a:p>
            <a:p>
              <a:pPr indent="457200" algn="just" fontAlgn="auto"/>
              <a:r>
                <a:rPr lang="en-US" altLang="zh-CN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……</a:t>
              </a:r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</a:t>
              </a:r>
            </a:p>
            <a:p>
              <a:pPr indent="457200" algn="just" fontAlgn="auto"/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国”与“家”的关系协调得好，则天下治，反之则乱。保证实现国家、君主有效统治的最高原则是“忠”；巩固基层社会秩序，增加乡党邻里和睦，父子孝慈的最高原则是“孝”。相传古代圣王多是造福氏族的领袖。国家组织被看作氏族组织的扩大。中国古代社会最基本细胞是家庭，因而，忠孝二者相较，孝比忠更基本。    </a:t>
              </a:r>
            </a:p>
            <a:p>
              <a:pPr indent="457200" algn="just" fontAlgn="auto"/>
              <a:r>
                <a:rPr lang="en-US" altLang="zh-CN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……</a:t>
              </a:r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</a:t>
              </a:r>
            </a:p>
            <a:p>
              <a:pPr indent="457200" algn="just" fontAlgn="auto"/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进入现代社会，中国社会结构正在转型过程中。社会老龄化现象对孝道研究提出了新课题。</a:t>
              </a:r>
            </a:p>
          </p:txBody>
        </p:sp>
        <p:cxnSp>
          <p:nvCxnSpPr>
            <p:cNvPr id="25" name="直接连接符 24"/>
            <p:cNvCxnSpPr/>
            <p:nvPr/>
          </p:nvCxnSpPr>
          <p:spPr>
            <a:xfrm flipV="1">
              <a:off x="2341" y="3361"/>
              <a:ext cx="15874" cy="0"/>
            </a:xfrm>
            <a:prstGeom prst="line">
              <a:avLst/>
            </a:prstGeom>
            <a:ln w="254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2960" y="1808"/>
              <a:ext cx="14637" cy="1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auto">
                <a:lnSpc>
                  <a:spcPts val="2860"/>
                </a:lnSpc>
              </a:pPr>
              <a:r>
                <a:rPr lang="zh-CN" altLang="en-US" sz="2400">
                  <a:solidFill>
                    <a:schemeClr val="accent4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思考</a:t>
              </a:r>
              <a:r>
                <a:rPr lang="zh-CN" altLang="en-US">
                  <a:solidFill>
                    <a:schemeClr val="accent4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：</a:t>
              </a:r>
              <a:r>
                <a:rPr lang="zh-CN" altLang="en-US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本文之中还含有一个比较大的命题，即</a:t>
              </a:r>
              <a:r>
                <a:rPr lang="en-US" altLang="zh-CN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“</a:t>
              </a:r>
              <a:r>
                <a:rPr lang="zh-CN" altLang="en-US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忠</a:t>
              </a:r>
              <a:r>
                <a:rPr lang="en-US" altLang="zh-CN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”</a:t>
              </a:r>
              <a:r>
                <a:rPr lang="zh-CN" altLang="en-US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与</a:t>
              </a:r>
              <a:r>
                <a:rPr lang="en-US" altLang="zh-CN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“</a:t>
              </a:r>
              <a:r>
                <a:rPr lang="zh-CN" altLang="en-US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孝</a:t>
              </a:r>
              <a:r>
                <a:rPr lang="en-US" altLang="zh-CN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”</a:t>
              </a:r>
              <a:r>
                <a:rPr lang="zh-CN" altLang="en-US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的关系。请阅读下面文章，进行对比分析，谈谈你对</a:t>
              </a:r>
              <a:r>
                <a:rPr lang="en-US" altLang="zh-CN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  <a:sym typeface="+mn-ea"/>
                </a:rPr>
                <a:t>“</a:t>
              </a:r>
              <a:r>
                <a:rPr lang="zh-CN" altLang="en-US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  <a:sym typeface="+mn-ea"/>
                </a:rPr>
                <a:t>忠</a:t>
              </a:r>
              <a:r>
                <a:rPr lang="en-US" altLang="zh-CN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  <a:sym typeface="+mn-ea"/>
                </a:rPr>
                <a:t>”</a:t>
              </a:r>
              <a:r>
                <a:rPr lang="zh-CN" altLang="en-US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  <a:sym typeface="+mn-ea"/>
                </a:rPr>
                <a:t>与</a:t>
              </a:r>
              <a:r>
                <a:rPr lang="en-US" altLang="zh-CN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  <a:sym typeface="+mn-ea"/>
                </a:rPr>
                <a:t>“</a:t>
              </a:r>
              <a:r>
                <a:rPr lang="zh-CN" altLang="en-US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  <a:sym typeface="+mn-ea"/>
                </a:rPr>
                <a:t>孝</a:t>
              </a:r>
              <a:r>
                <a:rPr lang="en-US" altLang="zh-CN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  <a:sym typeface="+mn-ea"/>
                </a:rPr>
                <a:t>”</a:t>
              </a:r>
              <a:r>
                <a:rPr lang="zh-CN" altLang="en-US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  <a:sym typeface="+mn-ea"/>
                </a:rPr>
                <a:t>关系的看法，写一篇</a:t>
              </a:r>
              <a:r>
                <a:rPr lang="en-US" altLang="zh-CN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  <a:sym typeface="+mn-ea"/>
                </a:rPr>
                <a:t>1000</a:t>
              </a:r>
              <a:r>
                <a:rPr lang="zh-CN" altLang="en-US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  <a:sym typeface="+mn-ea"/>
                </a:rPr>
                <a:t>字左右的读后感。</a:t>
              </a:r>
            </a:p>
          </p:txBody>
        </p:sp>
      </p:grpSp>
    </p:spTree>
    <p:custDataLst>
      <p:tags r:id="rId5"/>
    </p:custDataLst>
  </p:cSld>
  <p:clrMapOvr>
    <a:masterClrMapping/>
  </p:clrMapOvr>
  <p:transition/>
  <p:timing/>
</p:sld>
</file>

<file path=ppt/slides/slide6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374650" y="1541780"/>
            <a:ext cx="708025" cy="3393440"/>
            <a:chOff x="9311" y="1255"/>
            <a:chExt cx="1115" cy="5344"/>
          </a:xfrm>
        </p:grpSpPr>
        <p:pic>
          <p:nvPicPr>
            <p:cNvPr id="8" name="图片 7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 rot="5400000">
              <a:off x="7196" y="3369"/>
              <a:ext cx="5344" cy="111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9484" y="2498"/>
              <a:ext cx="768" cy="285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zh-CN" sz="2800">
                  <a:solidFill>
                    <a:schemeClr val="accent4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延伸阅读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rcRect t="10981" b="8820"/>
          <a:stretch>
            <a:fillRect/>
          </a:stretch>
        </p:blipFill>
        <p:spPr>
          <a:xfrm>
            <a:off x="1522095" y="1622425"/>
            <a:ext cx="3454400" cy="3403600"/>
          </a:xfrm>
          <a:prstGeom prst="roundRect">
            <a:avLst/>
          </a:prstGeo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5" name="组合 4"/>
          <p:cNvGrpSpPr/>
          <p:nvPr/>
        </p:nvGrpSpPr>
        <p:grpSpPr>
          <a:xfrm>
            <a:off x="5210607" y="1622425"/>
            <a:ext cx="5904000" cy="3270250"/>
            <a:chOff x="8191" y="2333"/>
            <a:chExt cx="9298" cy="5150"/>
          </a:xfrm>
        </p:grpSpPr>
        <p:sp>
          <p:nvSpPr>
            <p:cNvPr id="2" name="文本框 1"/>
            <p:cNvSpPr txBox="1"/>
            <p:nvPr/>
          </p:nvSpPr>
          <p:spPr>
            <a:xfrm>
              <a:off x="8448" y="2333"/>
              <a:ext cx="8784" cy="360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fontAlgn="auto">
                <a:lnSpc>
                  <a:spcPts val="2860"/>
                </a:lnSpc>
              </a:pPr>
              <a:r>
                <a:rPr lang="en-US" altLang="zh-CN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</a:t>
              </a:r>
              <a:r>
                <a:rPr lang="zh-CN" altLang="en-US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南宋文学家赵与时在其著作《宾退录》中曾引用安子顺的言论：“读诸葛孔明《出师表》而不堕泪者，其人必不忠，读李令伯《陈情表》而不堕泪者，其人必不孝，读韩退之《祭十二郎文》而不堕泪者，其人必不友。”青城山隐士安子顺世通云。此三文遂被并称为抒情佳篇而传诵于世。</a:t>
              </a:r>
            </a:p>
          </p:txBody>
        </p:sp>
        <p:cxnSp>
          <p:nvCxnSpPr>
            <p:cNvPr id="25" name="直接连接符 24"/>
            <p:cNvCxnSpPr/>
            <p:nvPr/>
          </p:nvCxnSpPr>
          <p:spPr>
            <a:xfrm flipV="1">
              <a:off x="8191" y="6047"/>
              <a:ext cx="9298" cy="0"/>
            </a:xfrm>
            <a:prstGeom prst="line">
              <a:avLst/>
            </a:prstGeom>
            <a:ln w="254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/>
            <p:cNvSpPr txBox="1"/>
            <p:nvPr/>
          </p:nvSpPr>
          <p:spPr>
            <a:xfrm>
              <a:off x="8970" y="6251"/>
              <a:ext cx="7739" cy="1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ts val="2860"/>
                </a:lnSpc>
              </a:pPr>
              <a:r>
                <a:rPr lang="zh-CN" altLang="en-US">
                  <a:latin typeface="楷体" panose="02010609060101010101" pitchFamily="49" charset="-122"/>
                  <a:ea typeface="楷体" panose="02010609060101010101" pitchFamily="49" charset="-122"/>
                </a:rPr>
                <a:t>请阅读《</a:t>
              </a:r>
              <a:r>
                <a:rPr lang="zh-CN" altLang="en-US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charset="-122"/>
                  <a:sym typeface="+mn-ea"/>
                </a:rPr>
                <a:t>出师表</a:t>
              </a:r>
              <a:r>
                <a:rPr lang="zh-CN" altLang="en-US">
                  <a:latin typeface="楷体" panose="02010609060101010101" pitchFamily="49" charset="-122"/>
                  <a:ea typeface="楷体" panose="02010609060101010101" pitchFamily="49" charset="-122"/>
                </a:rPr>
                <a:t>》、《</a:t>
              </a:r>
              <a:r>
                <a:rPr lang="zh-CN" altLang="en-US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charset="-122"/>
                  <a:sym typeface="+mn-ea"/>
                </a:rPr>
                <a:t>祭十二郎文</a:t>
              </a:r>
              <a:r>
                <a:rPr lang="zh-CN" altLang="en-US">
                  <a:latin typeface="楷体" panose="02010609060101010101" pitchFamily="49" charset="-122"/>
                  <a:ea typeface="楷体" panose="02010609060101010101" pitchFamily="49" charset="-122"/>
                </a:rPr>
                <a:t>》两篇文章，并谈谈这三篇文章有何异同之处。</a:t>
              </a:r>
            </a:p>
          </p:txBody>
        </p:sp>
      </p:grpSp>
    </p:spTree>
    <p:custDataLst>
      <p:tags r:id="rId6"/>
    </p:custDataLst>
  </p:cSld>
  <p:clrMapOvr>
    <a:masterClrMapping/>
  </p:clrMapOvr>
  <p:transition/>
  <p:timing/>
</p:sld>
</file>

<file path=ppt/slides/slide6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6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374650" y="1541780"/>
            <a:ext cx="708025" cy="3393440"/>
            <a:chOff x="9311" y="1255"/>
            <a:chExt cx="1115" cy="5344"/>
          </a:xfrm>
        </p:grpSpPr>
        <p:pic>
          <p:nvPicPr>
            <p:cNvPr id="8" name="图片 7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 rot="5400000">
              <a:off x="7196" y="3369"/>
              <a:ext cx="5344" cy="111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9484" y="2498"/>
              <a:ext cx="768" cy="285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zh-CN" sz="2800">
                  <a:solidFill>
                    <a:schemeClr val="accent4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写作训练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667510" y="1350010"/>
            <a:ext cx="9164320" cy="4283710"/>
            <a:chOff x="2401" y="2366"/>
            <a:chExt cx="14432" cy="6746"/>
          </a:xfrm>
        </p:grpSpPr>
        <p:sp>
          <p:nvSpPr>
            <p:cNvPr id="10" name="文本框 9"/>
            <p:cNvSpPr txBox="1"/>
            <p:nvPr/>
          </p:nvSpPr>
          <p:spPr>
            <a:xfrm>
              <a:off x="2401" y="3873"/>
              <a:ext cx="5625" cy="2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ts val="2860"/>
                </a:lnSpc>
              </a:pPr>
              <a:r>
                <a:rPr lang="zh-CN" altLang="en-US" sz="2400">
                  <a:solidFill>
                    <a:schemeClr val="accent4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写作</a:t>
              </a:r>
              <a:r>
                <a:rPr lang="zh-CN" altLang="en-US" sz="2400">
                  <a:latin typeface="楷体" panose="02010609060101010101" pitchFamily="49" charset="-122"/>
                  <a:ea typeface="楷体" panose="02010609060101010101" pitchFamily="49" charset="-122"/>
                </a:rPr>
                <a:t>：</a:t>
              </a:r>
              <a:r>
                <a:rPr lang="zh-CN" altLang="en-US">
                  <a:latin typeface="楷体" panose="02010609060101010101" pitchFamily="49" charset="-122"/>
                  <a:ea typeface="楷体" panose="02010609060101010101" pitchFamily="49" charset="-122"/>
                </a:rPr>
                <a:t>成语的精准运用是本文的一个重要特色，试写一篇</a:t>
              </a:r>
              <a:r>
                <a:rPr lang="en-US" altLang="zh-CN">
                  <a:latin typeface="楷体" panose="02010609060101010101" pitchFamily="49" charset="-122"/>
                  <a:ea typeface="楷体" panose="02010609060101010101" pitchFamily="49" charset="-122"/>
                </a:rPr>
                <a:t>500</a:t>
              </a:r>
              <a:r>
                <a:rPr lang="zh-CN" altLang="en-US">
                  <a:latin typeface="楷体" panose="02010609060101010101" pitchFamily="49" charset="-122"/>
                  <a:ea typeface="楷体" panose="02010609060101010101" pitchFamily="49" charset="-122"/>
                </a:rPr>
                <a:t>字左右的小短文，题材、内容不限，要求运用</a:t>
              </a:r>
              <a:r>
                <a:rPr lang="en-US" altLang="zh-CN">
                  <a:latin typeface="楷体" panose="02010609060101010101" pitchFamily="49" charset="-122"/>
                  <a:ea typeface="楷体" panose="02010609060101010101" pitchFamily="49" charset="-122"/>
                </a:rPr>
                <a:t>20</a:t>
              </a:r>
              <a:r>
                <a:rPr lang="zh-CN" altLang="en-US">
                  <a:latin typeface="楷体" panose="02010609060101010101" pitchFamily="49" charset="-122"/>
                  <a:ea typeface="楷体" panose="02010609060101010101" pitchFamily="49" charset="-122"/>
                </a:rPr>
                <a:t>个以上的成语。</a:t>
              </a:r>
            </a:p>
          </p:txBody>
        </p:sp>
        <p:cxnSp>
          <p:nvCxnSpPr>
            <p:cNvPr id="15" name="直接连接符 14"/>
            <p:cNvCxnSpPr/>
            <p:nvPr/>
          </p:nvCxnSpPr>
          <p:spPr>
            <a:xfrm flipH="1">
              <a:off x="8541" y="2366"/>
              <a:ext cx="0" cy="6746"/>
            </a:xfrm>
            <a:prstGeom prst="line">
              <a:avLst/>
            </a:prstGeom>
            <a:ln w="25400">
              <a:solidFill>
                <a:schemeClr val="accent4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组合 11"/>
            <p:cNvGrpSpPr/>
            <p:nvPr/>
          </p:nvGrpSpPr>
          <p:grpSpPr>
            <a:xfrm>
              <a:off x="8901" y="2493"/>
              <a:ext cx="7933" cy="6492"/>
              <a:chOff x="8901" y="2493"/>
              <a:chExt cx="7933" cy="6492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9130" y="2493"/>
                <a:ext cx="7705" cy="6493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fontAlgn="auto">
                  <a:lnSpc>
                    <a:spcPts val="2620"/>
                  </a:lnSpc>
                </a:pPr>
                <a:r>
                  <a:rPr lang="zh-CN" altLang="en-US" sz="2800">
                    <a:latin typeface="楷体" panose="02010609060101010101" pitchFamily="49" charset="-122"/>
                    <a:ea typeface="楷体" panose="02010609060101010101" pitchFamily="49" charset="-122"/>
                    <a:cs typeface="宋体" panose="02010600030101010101" pitchFamily="2" charset="-122"/>
                  </a:rPr>
                  <a:t>成语 </a:t>
                </a:r>
                <a:r>
                  <a:rPr lang="zh-CN" altLang="en-US" sz="1600">
                    <a:latin typeface="楷体" panose="02010609060101010101" pitchFamily="49" charset="-122"/>
                    <a:ea typeface="楷体" panose="02010609060101010101" pitchFamily="49" charset="-122"/>
                    <a:cs typeface="宋体" panose="02010600030101010101" pitchFamily="2" charset="-122"/>
                  </a:rPr>
                  <a:t>（汉语中定型的词组或短句）</a:t>
                </a:r>
                <a:endParaRPr lang="zh-CN" altLang="en-US"/>
              </a:p>
              <a:p>
                <a:pPr fontAlgn="auto">
                  <a:lnSpc>
                    <a:spcPts val="2620"/>
                  </a:lnSpc>
                </a:pP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   </a:t>
                </a:r>
              </a:p>
              <a:p>
                <a:pPr fontAlgn="auto">
                  <a:lnSpc>
                    <a:spcPts val="2620"/>
                  </a:lnSpc>
                </a:pP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成语是中国汉字语言词汇中定型的词。多为四字，亦有三字，五字甚至七字以上的成语。成语是中国传统文化的一大特色，有固定的结构形式和固定的说法，表示一定的意义，在语句中是作为一个整体来应用的，承担主语、宾语、定语等成分。成语有很大一部分是从古代相承沿用下来的，在用词方面往往不同于现代汉语，它代表了一个故事或者典故。有些成语本就是一个微型的句子。 成语又是一种现成的话，跟习用语、谚语相近，但是也略有区别。成语是中华文化中一颗璀璨的明珠。</a:t>
                </a:r>
              </a:p>
            </p:txBody>
          </p:sp>
          <p:cxnSp>
            <p:nvCxnSpPr>
              <p:cNvPr id="11" name="直接连接符 10"/>
              <p:cNvCxnSpPr/>
              <p:nvPr/>
            </p:nvCxnSpPr>
            <p:spPr>
              <a:xfrm flipV="1">
                <a:off x="8901" y="3386"/>
                <a:ext cx="788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4" name="图片 13" descr="gaitubao_com_04111606044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702" y="6529"/>
              <a:ext cx="930" cy="907"/>
            </a:xfrm>
            <a:prstGeom prst="rect">
              <a:avLst/>
            </a:prstGeom>
          </p:spPr>
        </p:pic>
      </p:grpSp>
      <p:pic>
        <p:nvPicPr>
          <p:cNvPr id="17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0363200" y="10756900"/>
            <a:ext cx="304800" cy="228600"/>
          </a:xfrm>
          <a:prstGeom prst="cube">
            <a:avLst/>
          </a:prstGeom>
        </p:spPr>
      </p:pic>
    </p:spTree>
    <p:custDataLst>
      <p:tags r:id="rId7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>
            <a:off x="3345180" y="2224405"/>
            <a:ext cx="5501640" cy="2527300"/>
            <a:chOff x="5865" y="3459"/>
            <a:chExt cx="8664" cy="3980"/>
          </a:xfrm>
        </p:grpSpPr>
        <p:sp>
          <p:nvSpPr>
            <p:cNvPr id="2" name="文本框 1"/>
            <p:cNvSpPr txBox="1"/>
            <p:nvPr/>
          </p:nvSpPr>
          <p:spPr>
            <a:xfrm>
              <a:off x="5865" y="3459"/>
              <a:ext cx="2588" cy="2931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11500">
                  <a:solidFill>
                    <a:schemeClr val="accent4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壹</a:t>
              </a: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8703" y="3459"/>
              <a:ext cx="4478" cy="3980"/>
              <a:chOff x="8703" y="3459"/>
              <a:chExt cx="4478" cy="3980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9518" y="3459"/>
                <a:ext cx="2848" cy="919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pPr algn="l"/>
                <a:r>
                  <a:rPr lang="zh-CN" altLang="en-US" sz="320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charset="-122"/>
                    <a:sym typeface="+mn-ea"/>
                  </a:rPr>
                  <a:t>背景知识</a:t>
                </a:r>
                <a:endParaRPr lang="zh-CN" altLang="en-US"/>
              </a:p>
            </p:txBody>
          </p:sp>
          <p:cxnSp>
            <p:nvCxnSpPr>
              <p:cNvPr id="4" name="直接连接符 3"/>
              <p:cNvCxnSpPr/>
              <p:nvPr/>
            </p:nvCxnSpPr>
            <p:spPr>
              <a:xfrm flipV="1">
                <a:off x="8703" y="4587"/>
                <a:ext cx="4479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" name="组合 8"/>
              <p:cNvGrpSpPr/>
              <p:nvPr/>
            </p:nvGrpSpPr>
            <p:grpSpPr>
              <a:xfrm>
                <a:off x="9411" y="4907"/>
                <a:ext cx="3359" cy="2533"/>
                <a:chOff x="9134" y="4952"/>
                <a:chExt cx="3869" cy="2533"/>
              </a:xfrm>
            </p:grpSpPr>
            <p:sp>
              <p:nvSpPr>
                <p:cNvPr id="6" name="文本框 5"/>
                <p:cNvSpPr txBox="1"/>
                <p:nvPr/>
              </p:nvSpPr>
              <p:spPr>
                <a:xfrm>
                  <a:off x="9134" y="4952"/>
                  <a:ext cx="3574" cy="72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>
                      <a:latin typeface="楷体" panose="02010609060101010101" charset="-122"/>
                      <a:ea typeface="楷体" panose="02010609060101010101" charset="-122"/>
                    </a:rPr>
                    <a:t>◆ 课文出处</a:t>
                  </a:r>
                </a:p>
              </p:txBody>
            </p:sp>
            <p:sp>
              <p:nvSpPr>
                <p:cNvPr id="7" name="文本框 6"/>
                <p:cNvSpPr txBox="1"/>
                <p:nvPr/>
              </p:nvSpPr>
              <p:spPr>
                <a:xfrm>
                  <a:off x="9134" y="5856"/>
                  <a:ext cx="3869" cy="72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>
                      <a:latin typeface="楷体" panose="02010609060101010101" charset="-122"/>
                      <a:ea typeface="楷体" panose="02010609060101010101" charset="-122"/>
                    </a:rPr>
                    <a:t>◆ 作者简介</a:t>
                  </a:r>
                </a:p>
              </p:txBody>
            </p:sp>
            <p:sp>
              <p:nvSpPr>
                <p:cNvPr id="8" name="文本框 7"/>
                <p:cNvSpPr txBox="1"/>
                <p:nvPr/>
              </p:nvSpPr>
              <p:spPr>
                <a:xfrm>
                  <a:off x="9134" y="6760"/>
                  <a:ext cx="3640" cy="72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>
                      <a:latin typeface="楷体" panose="02010609060101010101" charset="-122"/>
                      <a:ea typeface="楷体" panose="02010609060101010101" charset="-122"/>
                    </a:rPr>
                    <a:t>◆ 文体介绍</a:t>
                  </a:r>
                </a:p>
              </p:txBody>
            </p:sp>
          </p:grpSp>
        </p:grpSp>
        <p:pic>
          <p:nvPicPr>
            <p:cNvPr id="12" name="图片 11" descr="gaitubao_com_04111606044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599" y="6226"/>
              <a:ext cx="930" cy="907"/>
            </a:xfrm>
            <a:prstGeom prst="rect">
              <a:avLst/>
            </a:prstGeom>
          </p:spPr>
        </p:pic>
      </p:grpSp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6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4399280" y="447040"/>
            <a:ext cx="3393440" cy="708025"/>
            <a:chOff x="6122" y="436"/>
            <a:chExt cx="5344" cy="1115"/>
          </a:xfrm>
        </p:grpSpPr>
        <p:pic>
          <p:nvPicPr>
            <p:cNvPr id="4" name="图片 3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>
              <a:off x="6122" y="436"/>
              <a:ext cx="5344" cy="1115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7530" y="582"/>
              <a:ext cx="2553" cy="824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>
                  <a:solidFill>
                    <a:srgbClr val="FFC000">
                      <a:lumMod val="75000"/>
                    </a:srgbClr>
                  </a:solidFill>
                  <a:latin typeface="楷体" panose="02010609060101010101" charset="-122"/>
                  <a:ea typeface="楷体" panose="02010609060101010101" charset="-122"/>
                  <a:cs typeface="Arial"/>
                  <a:sym typeface="+mn-ea"/>
                </a:rPr>
                <a:t>课文出处</a:t>
              </a: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Arial"/>
                <a:sym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399280" y="1588425"/>
            <a:ext cx="6322060" cy="4438015"/>
            <a:chOff x="7435" y="2928"/>
            <a:chExt cx="9956" cy="6989"/>
          </a:xfrm>
        </p:grpSpPr>
        <p:sp>
          <p:nvSpPr>
            <p:cNvPr id="2" name="文本框 1"/>
            <p:cNvSpPr txBox="1"/>
            <p:nvPr/>
          </p:nvSpPr>
          <p:spPr>
            <a:xfrm>
              <a:off x="7435" y="2928"/>
              <a:ext cx="8717" cy="698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选自</a:t>
              </a:r>
              <a:r>
                <a:rPr kumimoji="0" lang="en-US" altLang="zh-CN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《</a:t>
              </a: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文选</a:t>
              </a:r>
              <a:r>
                <a:rPr kumimoji="0" lang="en-US" altLang="zh-CN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》</a:t>
              </a: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，又称</a:t>
              </a:r>
              <a:r>
                <a:rPr kumimoji="0" lang="en-US" altLang="zh-CN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《</a:t>
              </a: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昭明文选</a:t>
              </a:r>
              <a:r>
                <a:rPr kumimoji="0" lang="en-US" altLang="zh-CN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》</a:t>
              </a: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，是我国现存最早的文章总集，收录了先秦至南朝齐、梁时七八百年间</a:t>
              </a:r>
              <a:r>
                <a:rPr kumimoji="0" lang="en-US" altLang="zh-CN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130</a:t>
              </a: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位知名作者的七百余篇作品。</a:t>
              </a:r>
              <a:endPara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 marL="342900" marR="0" lvl="0" indent="-34290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《</a:t>
              </a: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文选</a:t>
              </a:r>
              <a:r>
                <a:rPr kumimoji="0" lang="en-US" altLang="zh-CN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》</a:t>
              </a: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是南朝梁昭明太子萧统组织选编的。 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《</a:t>
              </a: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昭明文选</a:t>
              </a:r>
              <a:r>
                <a:rPr kumimoji="0" lang="en-US" altLang="zh-CN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》</a:t>
              </a: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将文学作品与经、史、子分开，确立了文学作品的独立地位。</a:t>
              </a:r>
            </a:p>
          </p:txBody>
        </p:sp>
        <p:pic>
          <p:nvPicPr>
            <p:cNvPr id="12" name="图片 11" descr="gaitubao_com_04111606044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461" y="8245"/>
              <a:ext cx="930" cy="907"/>
            </a:xfrm>
            <a:prstGeom prst="rect">
              <a:avLst/>
            </a:prstGeom>
          </p:spPr>
        </p:pic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A4735CEE-B636-40D1-8836-590533E99E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5994" y="1750925"/>
            <a:ext cx="3293328" cy="37555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custDataLst>
      <p:tags r:id="rId7"/>
    </p:custDataLst>
    <p:extLst>
      <p:ext uri="{BB962C8B-B14F-4D97-AF65-F5344CB8AC3E}">
        <p14:creationId xmlns:p14="http://schemas.microsoft.com/office/powerpoint/2010/main" val="1932965066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6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4399280" y="447040"/>
            <a:ext cx="3393440" cy="707390"/>
            <a:chOff x="6122" y="436"/>
            <a:chExt cx="5344" cy="1114"/>
          </a:xfrm>
        </p:grpSpPr>
        <p:pic>
          <p:nvPicPr>
            <p:cNvPr id="4" name="图片 3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>
              <a:off x="6122" y="436"/>
              <a:ext cx="5344" cy="1115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7530" y="582"/>
              <a:ext cx="2528" cy="82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2800">
                  <a:solidFill>
                    <a:schemeClr val="accent4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作者简介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449070" y="1247775"/>
            <a:ext cx="10453370" cy="5467985"/>
            <a:chOff x="2447" y="1860"/>
            <a:chExt cx="16462" cy="8611"/>
          </a:xfrm>
        </p:grpSpPr>
        <p:grpSp>
          <p:nvGrpSpPr>
            <p:cNvPr id="7" name="组合 6"/>
            <p:cNvGrpSpPr/>
            <p:nvPr/>
          </p:nvGrpSpPr>
          <p:grpSpPr>
            <a:xfrm>
              <a:off x="2447" y="1860"/>
              <a:ext cx="15191" cy="8611"/>
              <a:chOff x="2433" y="1890"/>
              <a:chExt cx="15191" cy="8611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7566" y="1890"/>
                <a:ext cx="10058" cy="8611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457200" indent="-457200" fontAlgn="auto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3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李密</a:t>
                </a:r>
                <a:r>
                  <a: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  <a:cs typeface="宋体" panose="02010600030101010101" pitchFamily="2" charset="-122"/>
                  </a:rPr>
                  <a:t>（224年—287年）</a:t>
                </a:r>
                <a:r>
                  <a:rPr lang="zh-CN" altLang="en-US" sz="20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，字令伯，一名虔，犍为武阳（今四川彭山）人。</a:t>
                </a:r>
                <a:endParaRPr lang="en-US" altLang="zh-CN" sz="20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  <a:p>
                <a:pPr marL="285750" indent="-285750" fontAlgn="auto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20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幼年丧父，母何氏改嫁，由祖母抚养成人。后李密以对祖母孝敬甚笃而名扬于乡里。</a:t>
                </a:r>
                <a:endParaRPr lang="en-US" altLang="zh-CN" sz="20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  <a:p>
                <a:pPr marL="285750" indent="-285750" fontAlgn="auto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20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师事著名学者谯周，博览五经，尤精《春秋左传》。初仕蜀汉为尚书郎。</a:t>
                </a:r>
                <a:endParaRPr lang="en-US" altLang="zh-CN" sz="20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  <a:p>
                <a:pPr marL="285750" indent="-285750" fontAlgn="auto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20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蜀汉亡，晋武帝召为太子洗马，李密以祖母年老多病、无人供养而力辞。历任温县令、汉中太守。后免官，卒于家中。</a:t>
                </a:r>
                <a:endParaRPr lang="en-US" altLang="zh-CN" sz="20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  <a:p>
                <a:pPr marL="285750" indent="-285750" fontAlgn="auto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20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著有《述理论》十篇，不传世。其生平见载《华阳国志》、《晋书》。代表作为《陈情表》。</a:t>
                </a:r>
              </a:p>
            </p:txBody>
          </p:sp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433" y="2888"/>
                <a:ext cx="4584" cy="5427"/>
              </a:xfrm>
              <a:prstGeom prst="rect">
                <a:avLst/>
              </a:prstGeom>
              <a:effectLst>
                <a:outerShdw blurRad="50800" dist="1016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pic>
          <p:nvPicPr>
            <p:cNvPr id="12" name="图片 11" descr="gaitubao_com_04111606044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979" y="9151"/>
              <a:ext cx="930" cy="907"/>
            </a:xfrm>
            <a:prstGeom prst="rect">
              <a:avLst/>
            </a:prstGeom>
          </p:spPr>
        </p:pic>
      </p:grpSp>
    </p:spTree>
    <p:custDataLst>
      <p:tags r:id="rId7"/>
    </p:custData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101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102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103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104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105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106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107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108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109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111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112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113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114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115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116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117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118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119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121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122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123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124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125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126.xml><?xml version="1.0" encoding="utf-8"?>
<p:tagLst xmlns:p="http://schemas.openxmlformats.org/presentationml/2006/main">
  <p:tag name="AS_NET" val="4.0.30319.42000"/>
  <p:tag name="AS_OS" val="Unix 3.10 unknown"/>
  <p:tag name="AS_RELEASE_DATE" val="2020.11.30"/>
  <p:tag name="AS_TITLE" val="Aspose.Slides for Java"/>
  <p:tag name="AS_VERSION" val="20.11"/>
  <p:tag name="KSO_WM_DOC_GUID" val="{969e4e26-a081-441c-a232-51db0000da88}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62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63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64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65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66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67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68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69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71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72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73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74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75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76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77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78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79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81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82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83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84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85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86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87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88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89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91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92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93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94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95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96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97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98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99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431</Paragraphs>
  <Slides>64</Slides>
  <Notes>64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baseType="lpstr" size="74">
      <vt:lpstr>Arial</vt:lpstr>
      <vt:lpstr>微软雅黑</vt:lpstr>
      <vt:lpstr>等线 Light</vt:lpstr>
      <vt:lpstr>等线</vt:lpstr>
      <vt:lpstr>Calibri Light</vt:lpstr>
      <vt:lpstr>Calibri</vt:lpstr>
      <vt:lpstr>楷体</vt:lpstr>
      <vt:lpstr>宋体</vt:lpstr>
      <vt:lpstr>Times New Roman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2021-08-21T11:44:33.650</cp:lastPrinted>
  <dcterms:created xsi:type="dcterms:W3CDTF">2021-08-21T11:44:33Z</dcterms:created>
  <dcterms:modified xsi:type="dcterms:W3CDTF">2021-08-21T03:44:35Z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