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bookmarkIdSeed="2">
  <p:sldMasterIdLst>
    <p:sldMasterId id="2147483648" r:id="rId2"/>
  </p:sldMasterIdLst>
  <p:notesMasterIdLst>
    <p:notesMasterId r:id="rId3"/>
  </p:notesMasterIdLst>
  <p:sldIdLst>
    <p:sldId id="683" r:id="rId4"/>
    <p:sldId id="876" r:id="rId5"/>
    <p:sldId id="665" r:id="rId6"/>
    <p:sldId id="261" r:id="rId7"/>
    <p:sldId id="684" r:id="rId8"/>
    <p:sldId id="688" r:id="rId9"/>
    <p:sldId id="1044" r:id="rId10"/>
    <p:sldId id="1139" r:id="rId11"/>
    <p:sldId id="1140" r:id="rId12"/>
    <p:sldId id="685" r:id="rId13"/>
    <p:sldId id="1043" r:id="rId14"/>
    <p:sldId id="1179" r:id="rId15"/>
    <p:sldId id="1180" r:id="rId16"/>
    <p:sldId id="1181" r:id="rId17"/>
    <p:sldId id="1182" r:id="rId18"/>
    <p:sldId id="867" r:id="rId19"/>
    <p:sldId id="1119" r:id="rId20"/>
    <p:sldId id="868" r:id="rId21"/>
    <p:sldId id="1183" r:id="rId22"/>
    <p:sldId id="872" r:id="rId23"/>
    <p:sldId id="1184" r:id="rId24"/>
    <p:sldId id="698" r:id="rId25"/>
    <p:sldId id="1120" r:id="rId26"/>
    <p:sldId id="958" r:id="rId27"/>
    <p:sldId id="686" r:id="rId28"/>
    <p:sldId id="669" r:id="rId29"/>
    <p:sldId id="699" r:id="rId30"/>
    <p:sldId id="896" r:id="rId31"/>
    <p:sldId id="1121" r:id="rId32"/>
    <p:sldId id="898" r:id="rId33"/>
    <p:sldId id="1185" r:id="rId34"/>
    <p:sldId id="1186" r:id="rId35"/>
    <p:sldId id="704" r:id="rId36"/>
    <p:sldId id="1122" r:id="rId37"/>
    <p:sldId id="733" r:id="rId38"/>
    <p:sldId id="1187" r:id="rId39"/>
    <p:sldId id="1188" r:id="rId40"/>
    <p:sldId id="705" r:id="rId41"/>
    <p:sldId id="1123" r:id="rId42"/>
    <p:sldId id="1143" r:id="rId43"/>
    <p:sldId id="706" r:id="rId44"/>
    <p:sldId id="1144" r:id="rId45"/>
    <p:sldId id="734" r:id="rId46"/>
    <p:sldId id="1189" r:id="rId47"/>
    <p:sldId id="1190" r:id="rId48"/>
    <p:sldId id="708" r:id="rId49"/>
    <p:sldId id="1125" r:id="rId50"/>
    <p:sldId id="735" r:id="rId51"/>
    <p:sldId id="1191" r:id="rId52"/>
    <p:sldId id="1192" r:id="rId53"/>
    <p:sldId id="710" r:id="rId54"/>
    <p:sldId id="1126" r:id="rId55"/>
    <p:sldId id="736" r:id="rId56"/>
    <p:sldId id="1193" r:id="rId57"/>
    <p:sldId id="1194" r:id="rId58"/>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p="http://schemas.openxmlformats.org/presentationml/2006/main">
  <p:cmAuthor id="1" name="Jiang Yan" initials="JY" lastIdx="0" clrIdx="0">
    <p:extLst>
      <p:ext uri="{19B8F6BF-5375-455C-9EA6-DF929625EA0E}">
        <p15:presenceInfo xmlns:p15="http://schemas.microsoft.com/office/powerpoint/2012/main" userId="Jiang Y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32D49"/>
    <a:srgbClr val="B79F47"/>
    <a:srgbClr val="F5F4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21" autoAdjust="0"/>
    <p:restoredTop sz="93834" autoAdjust="0"/>
  </p:normalViewPr>
  <p:slideViewPr>
    <p:cSldViewPr snapToGrid="0">
      <p:cViewPr>
        <p:scale>
          <a:sx n="75" d="100"/>
          <a:sy n="75" d="100"/>
        </p:scale>
        <p:origin x="2118" y="894"/>
      </p:cViewPr>
      <p:guideLst/>
    </p:cSldViewPr>
  </p:slideViewPr>
  <p:outlineViewPr>
    <p:cViewPr>
      <p:scale>
        <a:sx n="20" d="100"/>
        <a:sy n="20" d="100"/>
      </p:scale>
      <p:origin x="0" y="-3336"/>
    </p:cViewPr>
  </p:outlin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tags" Target="tags/tag1.xml" /><Relationship Id="rId6" Type="http://schemas.openxmlformats.org/officeDocument/2006/relationships/slide" Target="slides/slide3.xml" /><Relationship Id="rId60" Type="http://schemas.openxmlformats.org/officeDocument/2006/relationships/presProps" Target="presProps.xml" /><Relationship Id="rId61" Type="http://schemas.openxmlformats.org/officeDocument/2006/relationships/viewProps" Target="viewProps.xml" /><Relationship Id="rId62" Type="http://schemas.openxmlformats.org/officeDocument/2006/relationships/theme" Target="theme/theme1.xml" /><Relationship Id="rId63" Type="http://schemas.openxmlformats.org/officeDocument/2006/relationships/tableStyles" Target="tableStyles.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A443C-391E-4FC1-B68E-C5D44BD2B272}" type="datetimeFigureOut">
              <a:rPr lang="zh-CN" altLang="en-US" smtClean="0"/>
              <a:t>2020/10/28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E65A93-D5D0-4A3F-B7B8-AA3C6612A0D2}"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16</a:t>
            </a:fld>
            <a:endParaRPr lang="zh-CN" altLang="en-US"/>
          </a:p>
        </p:txBody>
      </p:sp>
    </p:spTree>
    <p:extLst>
      <p:ext uri="{BB962C8B-B14F-4D97-AF65-F5344CB8AC3E}">
        <p14:creationId xmlns:p14="http://schemas.microsoft.com/office/powerpoint/2010/main" val="925895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27</a:t>
            </a:fld>
            <a:endParaRPr lang="zh-CN" altLang="en-US"/>
          </a:p>
        </p:txBody>
      </p:sp>
    </p:spTree>
    <p:extLst>
      <p:ext uri="{BB962C8B-B14F-4D97-AF65-F5344CB8AC3E}">
        <p14:creationId xmlns:p14="http://schemas.microsoft.com/office/powerpoint/2010/main" val="3257301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46</a:t>
            </a:fld>
            <a:endParaRPr lang="zh-CN" altLang="en-US"/>
          </a:p>
        </p:txBody>
      </p:sp>
    </p:spTree>
    <p:extLst>
      <p:ext uri="{BB962C8B-B14F-4D97-AF65-F5344CB8AC3E}">
        <p14:creationId xmlns:p14="http://schemas.microsoft.com/office/powerpoint/2010/main" val="357338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47</a:t>
            </a:fld>
            <a:endParaRPr lang="zh-CN" altLang="en-US"/>
          </a:p>
        </p:txBody>
      </p:sp>
    </p:spTree>
    <p:extLst>
      <p:ext uri="{BB962C8B-B14F-4D97-AF65-F5344CB8AC3E}">
        <p14:creationId xmlns:p14="http://schemas.microsoft.com/office/powerpoint/2010/main" val="238663650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userDrawn="1">
  <p:cSld name="1_标题幻灯片">
    <p:spTree>
      <p:nvGrpSpPr>
        <p:cNvPr id="1" name=""/>
        <p:cNvGrpSpPr/>
        <p:nvPr/>
      </p:nvGrpSpPr>
      <p:grpSpPr>
        <a:xfrm>
          <a:off x="0" y="0"/>
          <a:ext cx="0" cy="0"/>
        </a:xfrm>
      </p:grpSpPr>
    </p:spTree>
  </p:cSld>
  <p:clrMapOvr>
    <a:masterClrMapping/>
  </p:clrMapOvr>
  <mc:AlternateContent xmlns:mc="http://schemas.openxmlformats.org/markup-compatibility/2006">
    <mc:Choice xmlns:p14="http://schemas.microsoft.com/office/powerpoint/2010/main" Requires="p14">
      <p:transition spd="slow" advClick="0" p14:dur="3000">
        <p:wipe/>
      </p:transition>
    </mc:Choice>
    <mc:Fallback>
      <p:transition spd="slow" advClick="0">
        <p:wipe/>
      </p:transition>
    </mc:Fallback>
  </mc:AlternateContent>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2020/10/28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rgbClr val="F5F4F2"/>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descr="JP.ZXXK.COM 拷贝"/>
          <p:cNvPicPr>
            <a:picLocks noChangeAspect="1"/>
          </p:cNvPicPr>
          <p:nvPr userDrawn="1"/>
        </p:nvPicPr>
        <p:blipFill>
          <a:blip r:embed="rId13"/>
          <a:stretch>
            <a:fillRect/>
          </a:stretch>
        </p:blipFill>
        <p:spPr>
          <a:xfrm>
            <a:off x="10213340" y="78740"/>
            <a:ext cx="1955800" cy="4997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 Id="rId3" Type="http://schemas.openxmlformats.org/officeDocument/2006/relationships/image" Target="../media/image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 Id="rId3" Type="http://schemas.openxmlformats.org/officeDocument/2006/relationships/image" Target="../media/image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xml" /><Relationship Id="rId3" Type="http://schemas.openxmlformats.org/officeDocument/2006/relationships/image" Target="../media/image3.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xml" /><Relationship Id="rId3" Type="http://schemas.openxmlformats.org/officeDocument/2006/relationships/image" Target="../media/image3.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image" Target="../media/image3.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5" name="标题 4"/>
          <p:cNvSpPr>
            <a:spLocks noGrp="1"/>
          </p:cNvSpPr>
          <p:nvPr>
            <p:ph type="ctrTitle"/>
          </p:nvPr>
        </p:nvSpPr>
        <p:spPr>
          <a:xfrm>
            <a:off x="1524000" y="1629148"/>
            <a:ext cx="9144000" cy="1937159"/>
          </a:xfrm>
        </p:spPr>
        <p:txBody>
          <a:bodyPr>
            <a:normAutofit/>
          </a:bodyPr>
          <a:lstStyle/>
          <a:p>
            <a:pPr>
              <a:lnSpc>
                <a:spcPct val="150000"/>
              </a:lnSpc>
            </a:pPr>
            <a:r>
              <a:rPr lang="zh-CN" altLang="en-US">
                <a:solidFill>
                  <a:srgbClr val="B79F47"/>
                </a:solidFill>
              </a:rPr>
              <a:t>专题</a:t>
            </a:r>
            <a:r>
              <a:rPr lang="en-US" altLang="zh-CN">
                <a:solidFill>
                  <a:srgbClr val="B79F47"/>
                </a:solidFill>
              </a:rPr>
              <a:t>11 </a:t>
            </a:r>
            <a:r>
              <a:rPr lang="zh-CN" altLang="en-US">
                <a:solidFill>
                  <a:srgbClr val="B79F47"/>
                </a:solidFill>
              </a:rPr>
              <a:t>文言文内容理解</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03</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易错易混</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98D872A-7EE7-42CB-BF19-DB5EB0E5F901}"/>
              </a:ext>
            </a:extLst>
          </p:cNvPr>
          <p:cNvSpPr txBox="1"/>
          <p:nvPr/>
        </p:nvSpPr>
        <p:spPr>
          <a:xfrm>
            <a:off x="457028" y="1999942"/>
            <a:ext cx="10414535" cy="2641172"/>
          </a:xfrm>
          <a:prstGeom prst="rect">
            <a:avLst/>
          </a:prstGeom>
          <a:noFill/>
        </p:spPr>
        <p:txBody>
          <a:bodyPr wrap="square">
            <a:spAutoFit/>
          </a:bodyPr>
          <a:lstStyle/>
          <a:p>
            <a:pPr indent="266700" algn="just">
              <a:lnSpc>
                <a:spcPct val="150000"/>
              </a:lnSpc>
            </a:pPr>
            <a:r>
              <a:rPr lang="zh-CN" altLang="zh-CN" sz="14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文言文内容理解选择题常见“陷阱”</a:t>
            </a:r>
            <a:endParaRPr lang="zh-CN" altLang="zh-CN" sz="1400" b="1" kern="100">
              <a:solidFill>
                <a:srgbClr val="B79F47"/>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400" b="1" kern="100">
                <a:solidFill>
                  <a:srgbClr val="B79F47"/>
                </a:solidFill>
                <a:latin typeface="仿宋" panose="02010609060101010101" pitchFamily="49" charset="-122"/>
                <a:ea typeface="等线" panose="02010600030101010101" pitchFamily="2" charset="-122"/>
                <a:cs typeface="Times New Roman" panose="02020603050405020304" pitchFamily="18" charset="0"/>
              </a:rPr>
              <a:t>1. </a:t>
            </a:r>
            <a:r>
              <a:rPr lang="zh-CN" altLang="zh-CN" sz="14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强加因果</a:t>
            </a:r>
            <a:endParaRPr lang="zh-CN" altLang="zh-CN" sz="1400" b="1" kern="100">
              <a:solidFill>
                <a:srgbClr val="B79F47"/>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【原文】 孝文帝方受釐，坐宣室。上因感鬼神事，而问鬼神之本。贾生因具道所以然之状。至夜半，文帝前席。既罢，曰：“吾久不见贾生，自以为过之，今不及也。”居顷之，拜贾生为梁怀王太傅。</a:t>
            </a:r>
            <a:endParaRPr lang="zh-CN" altLang="zh-CN" sz="1400" kern="10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【错误项】 </a:t>
            </a:r>
            <a:r>
              <a:rPr lang="en-US" altLang="zh-CN" sz="14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C</a:t>
            </a:r>
            <a:r>
              <a:rPr lang="zh-CN" altLang="zh-CN" sz="14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．贾谊答复询问，重新得到重用。文帝询问鬼神之事，对贾谊的回答很满意，于是任命他为自己钟爱的小儿子梁怀王的太傅，又表示自己也比不上贾谊。</a:t>
            </a:r>
            <a:endParaRPr lang="zh-CN" altLang="zh-CN" sz="1400" kern="10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sz="14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【解析】　“于是任命他为自己钟爱的小儿子梁怀王的太傅”错误，“于是”表示有因果关系，而原文的“居顷之”说明过了一会儿，前后两者间没有因果关联。</a:t>
            </a:r>
            <a:endParaRPr lang="zh-CN" altLang="zh-CN" sz="1400" kern="10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359177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3"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additive="base">
                                        <p:cTn id="14"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3"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 calcmode="lin" valueType="num">
                                      <p:cBhvr additive="base">
                                        <p:cTn id="21"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6">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3"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3"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 calcmode="lin" valueType="num">
                                      <p:cBhvr additive="base">
                                        <p:cTn id="35"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6">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98D872A-7EE7-42CB-BF19-DB5EB0E5F901}"/>
              </a:ext>
            </a:extLst>
          </p:cNvPr>
          <p:cNvSpPr txBox="1"/>
          <p:nvPr/>
        </p:nvSpPr>
        <p:spPr>
          <a:xfrm>
            <a:off x="457028" y="1999942"/>
            <a:ext cx="10414535" cy="2953950"/>
          </a:xfrm>
          <a:prstGeom prst="rect">
            <a:avLst/>
          </a:prstGeom>
          <a:noFill/>
        </p:spPr>
        <p:txBody>
          <a:bodyPr wrap="square">
            <a:spAutoFit/>
          </a:bodyPr>
          <a:lstStyle/>
          <a:p>
            <a:pPr indent="266700" algn="just">
              <a:lnSpc>
                <a:spcPct val="150000"/>
              </a:lnSpc>
            </a:pPr>
            <a:r>
              <a:rPr lang="en-US" altLang="zh-CN" b="1" kern="100">
                <a:solidFill>
                  <a:srgbClr val="B79F47"/>
                </a:solidFill>
                <a:latin typeface="仿宋" panose="02010609060101010101" pitchFamily="49" charset="-122"/>
                <a:ea typeface="等线" panose="02010600030101010101" pitchFamily="2" charset="-122"/>
                <a:cs typeface="Times New Roman" panose="02020603050405020304" pitchFamily="18" charset="0"/>
              </a:rPr>
              <a:t>2. </a:t>
            </a:r>
            <a:r>
              <a:rPr lang="zh-CN" altLang="zh-CN"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范围（程度）失当</a:t>
            </a:r>
            <a:endParaRPr lang="zh-CN" altLang="zh-CN" b="1" kern="100">
              <a:solidFill>
                <a:srgbClr val="B79F47"/>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【原文】 于是太子犯法。卫鞅曰：</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法之不行，自上犯之。</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将法太子。太子，君嗣也，不可施刑，刑其傅公子虔，黥其师公孙贾。明日，秦人皆趋令。</a:t>
            </a:r>
            <a:endParaRPr lang="zh-CN" altLang="zh-CN" kern="10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【错误项】 </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C</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．商鞅厉行法治，秦国太平富强。他铁面无私，不徇私情，无论何人犯法均施以刑罚，国人受此震慑，全都遵守法令，治安状况改善，民众家给人足。</a:t>
            </a:r>
            <a:endParaRPr lang="zh-CN" altLang="zh-CN" kern="10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【解析】　</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无论何人犯法均施以刑罚</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错误。由原文可知，太子犯法，并未施以刑罚，而是处罚了太傅公子虔和太师公孙贾。</a:t>
            </a:r>
            <a:endParaRPr lang="zh-CN" altLang="zh-CN" kern="10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01071868"/>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3"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additive="base">
                                        <p:cTn id="14"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3"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 calcmode="lin" valueType="num">
                                      <p:cBhvr additive="base">
                                        <p:cTn id="21"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6">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3"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98D872A-7EE7-42CB-BF19-DB5EB0E5F901}"/>
              </a:ext>
            </a:extLst>
          </p:cNvPr>
          <p:cNvSpPr txBox="1"/>
          <p:nvPr/>
        </p:nvSpPr>
        <p:spPr>
          <a:xfrm>
            <a:off x="457028" y="1999942"/>
            <a:ext cx="10414535" cy="2953950"/>
          </a:xfrm>
          <a:prstGeom prst="rect">
            <a:avLst/>
          </a:prstGeom>
          <a:noFill/>
        </p:spPr>
        <p:txBody>
          <a:bodyPr wrap="square">
            <a:spAutoFit/>
          </a:bodyPr>
          <a:lstStyle/>
          <a:p>
            <a:pPr indent="266700" algn="just">
              <a:lnSpc>
                <a:spcPct val="150000"/>
              </a:lnSpc>
            </a:pPr>
            <a:r>
              <a:rPr lang="en-US" altLang="zh-CN" b="1" kern="100">
                <a:solidFill>
                  <a:srgbClr val="B79F47"/>
                </a:solidFill>
                <a:latin typeface="仿宋" panose="02010609060101010101" pitchFamily="49" charset="-122"/>
                <a:ea typeface="等线" panose="02010600030101010101" pitchFamily="2" charset="-122"/>
                <a:cs typeface="Times New Roman" panose="02020603050405020304" pitchFamily="18" charset="0"/>
              </a:rPr>
              <a:t>3. </a:t>
            </a:r>
            <a:r>
              <a:rPr lang="zh-CN" altLang="zh-CN"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主客倒置</a:t>
            </a:r>
            <a:endParaRPr lang="zh-CN" altLang="zh-CN" b="1" kern="100">
              <a:solidFill>
                <a:srgbClr val="B79F47"/>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【原文】 真薨，宣帝代焉，乃引芝参骠骑军事，转天水太守。郡邻于蜀，数被侵掠，户口减削，寇盗充斥，芝倾心镇卫，更造城市，数年间旧境悉复。</a:t>
            </a:r>
            <a:endParaRPr lang="zh-CN" altLang="zh-CN" kern="10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【错误项】 </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B</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．鲁芝倾心革新，治政卓有成效。任天水太守时，蜀地饱受侵扰，人口减少，他全力守卫，修建城市，恢复旧境；离任时，天水各族百姓均请求让他留任。</a:t>
            </a:r>
            <a:endParaRPr lang="zh-CN" altLang="zh-CN" kern="10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【解析】</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蜀地饱受侵扰</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错，原文是</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郡邻于蜀，数被侵掠</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，意思是</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天水郡和蜀地相邻，多次被蜀军侵犯掠夺</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，被侵扰的是天水郡，而不是蜀地。</a:t>
            </a:r>
            <a:endParaRPr lang="zh-CN" altLang="zh-CN" kern="10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63912816"/>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3"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additive="base">
                                        <p:cTn id="14"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3"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 calcmode="lin" valueType="num">
                                      <p:cBhvr additive="base">
                                        <p:cTn id="21"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6">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3"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98D872A-7EE7-42CB-BF19-DB5EB0E5F901}"/>
              </a:ext>
            </a:extLst>
          </p:cNvPr>
          <p:cNvSpPr txBox="1"/>
          <p:nvPr/>
        </p:nvSpPr>
        <p:spPr>
          <a:xfrm>
            <a:off x="457028" y="1999942"/>
            <a:ext cx="10414535" cy="2953950"/>
          </a:xfrm>
          <a:prstGeom prst="rect">
            <a:avLst/>
          </a:prstGeom>
          <a:noFill/>
        </p:spPr>
        <p:txBody>
          <a:bodyPr wrap="square">
            <a:spAutoFit/>
          </a:bodyPr>
          <a:lstStyle/>
          <a:p>
            <a:pPr indent="266700" algn="just">
              <a:lnSpc>
                <a:spcPct val="150000"/>
              </a:lnSpc>
            </a:pPr>
            <a:r>
              <a:rPr lang="en-US" altLang="zh-CN" b="1" kern="100">
                <a:solidFill>
                  <a:srgbClr val="B79F47"/>
                </a:solidFill>
                <a:latin typeface="仿宋" panose="02010609060101010101" pitchFamily="49" charset="-122"/>
                <a:ea typeface="等线" panose="02010600030101010101" pitchFamily="2" charset="-122"/>
                <a:cs typeface="Times New Roman" panose="02020603050405020304" pitchFamily="18" charset="0"/>
              </a:rPr>
              <a:t>4. </a:t>
            </a:r>
            <a:r>
              <a:rPr lang="zh-CN" altLang="en-US" b="1" kern="100">
                <a:solidFill>
                  <a:srgbClr val="B79F47"/>
                </a:solidFill>
                <a:latin typeface="仿宋" panose="02010609060101010101" pitchFamily="49" charset="-122"/>
                <a:ea typeface="等线" panose="02010600030101010101" pitchFamily="2" charset="-122"/>
                <a:cs typeface="Times New Roman" panose="02020603050405020304" pitchFamily="18" charset="0"/>
              </a:rPr>
              <a:t>张冠李戴</a:t>
            </a:r>
          </a:p>
          <a:p>
            <a:pPr indent="266700" algn="just">
              <a:lnSpc>
                <a:spcPct val="150000"/>
              </a:lnSpc>
            </a:pP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原文</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 </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迁憙平原太守。时平原多盗贼，憙与诸郡讨捕，斩其渠帅，余党当坐者数千人。憙上言：“恶恶止其身，可一切徙京师近郡。”帝从之，乃悉移置颍川、陈留。</a:t>
            </a:r>
          </a:p>
          <a:p>
            <a:pPr indent="266700" algn="just">
              <a:lnSpc>
                <a:spcPct val="150000"/>
              </a:lnSpc>
            </a:pP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错误项</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 C</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．赵憙制止祸患，大力推崇义行。他担任平原太守时，诛杀盗贼首领，但对待余党却能区别处理，只是将他们迁往异地，并教导他们应该弃恶从善。</a:t>
            </a:r>
          </a:p>
          <a:p>
            <a:pPr indent="266700" algn="just">
              <a:lnSpc>
                <a:spcPct val="150000"/>
              </a:lnSpc>
            </a:pP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解析</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 </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张冠李戴。根据原文中“帝从之，乃悉移置颍川、陈留”可知，将盗贼余党迁往异地的不是赵憙，而是皇上。</a:t>
            </a:r>
          </a:p>
        </p:txBody>
      </p:sp>
    </p:spTree>
    <p:extLst>
      <p:ext uri="{BB962C8B-B14F-4D97-AF65-F5344CB8AC3E}">
        <p14:creationId xmlns:p14="http://schemas.microsoft.com/office/powerpoint/2010/main" val="1263690471"/>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98D872A-7EE7-42CB-BF19-DB5EB0E5F901}"/>
              </a:ext>
            </a:extLst>
          </p:cNvPr>
          <p:cNvSpPr txBox="1"/>
          <p:nvPr/>
        </p:nvSpPr>
        <p:spPr>
          <a:xfrm>
            <a:off x="457028" y="1999942"/>
            <a:ext cx="10414535" cy="3369449"/>
          </a:xfrm>
          <a:prstGeom prst="rect">
            <a:avLst/>
          </a:prstGeom>
          <a:noFill/>
        </p:spPr>
        <p:txBody>
          <a:bodyPr wrap="square">
            <a:spAutoFit/>
          </a:bodyPr>
          <a:lstStyle/>
          <a:p>
            <a:pPr indent="266700" algn="just">
              <a:lnSpc>
                <a:spcPct val="150000"/>
              </a:lnSpc>
            </a:pPr>
            <a:r>
              <a:rPr lang="en-US" altLang="zh-CN" b="1" kern="100">
                <a:solidFill>
                  <a:srgbClr val="B79F47"/>
                </a:solidFill>
                <a:latin typeface="仿宋" panose="02010609060101010101" pitchFamily="49" charset="-122"/>
                <a:ea typeface="等线" panose="02010600030101010101" pitchFamily="2" charset="-122"/>
                <a:cs typeface="Times New Roman" panose="02020603050405020304" pitchFamily="18" charset="0"/>
              </a:rPr>
              <a:t>5.</a:t>
            </a:r>
            <a:r>
              <a:rPr lang="zh-CN" altLang="en-US" b="1" kern="100">
                <a:solidFill>
                  <a:srgbClr val="B79F47"/>
                </a:solidFill>
                <a:latin typeface="仿宋" panose="02010609060101010101" pitchFamily="49" charset="-122"/>
                <a:ea typeface="等线" panose="02010600030101010101" pitchFamily="2" charset="-122"/>
                <a:cs typeface="Times New Roman" panose="02020603050405020304" pitchFamily="18" charset="0"/>
              </a:rPr>
              <a:t>时间错位</a:t>
            </a:r>
          </a:p>
          <a:p>
            <a:pPr indent="266700" algn="just">
              <a:lnSpc>
                <a:spcPct val="150000"/>
              </a:lnSpc>
            </a:pP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原文</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及宇文化及构逆，深忌之。是日旦将朝，见执。护儿曰：“陛下今何在？” 左右曰：“今被执矣。”护儿叹曰：“吾备位大臣，荷国重任，不能肃清凶逆，遂令王室至此，抱恨泉壤，知复何言！”乃遇害。</a:t>
            </a:r>
          </a:p>
          <a:p>
            <a:pPr indent="266700" algn="just">
              <a:lnSpc>
                <a:spcPct val="150000"/>
              </a:lnSpc>
            </a:pP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错误项</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 C</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．来护儿直言劝谏，后被奸人杀害。他谏请炀帝停驾洛阳，不再远游江都，引发炀帝大怒，以致宇文化及杀害他时，炀帝也没有设法保护。</a:t>
            </a:r>
          </a:p>
          <a:p>
            <a:pPr indent="266700" algn="just">
              <a:lnSpc>
                <a:spcPct val="150000"/>
              </a:lnSpc>
            </a:pP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解析</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 </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时间关系错误，宇文化及杀害来护儿之前，炀帝已经已经被抓住了（今被执矣），因而“炀帝大怒</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炀帝也没有设法保护”说法错误。</a:t>
            </a:r>
          </a:p>
        </p:txBody>
      </p:sp>
    </p:spTree>
    <p:extLst>
      <p:ext uri="{BB962C8B-B14F-4D97-AF65-F5344CB8AC3E}">
        <p14:creationId xmlns:p14="http://schemas.microsoft.com/office/powerpoint/2010/main" val="1280044238"/>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04</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典型例题</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2618042973"/>
      </p:ext>
    </p:extLst>
  </p:cSld>
  <p:clrMapOvr>
    <a:masterClrMapping/>
  </p:clrMapOvr>
  <mc:AlternateContent xmlns:mc="http://schemas.openxmlformats.org/markup-compatibility/2006">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844682"/>
          </a:xfrm>
        </p:spPr>
        <p:txBody>
          <a:bodyPr>
            <a:noAutofit/>
          </a:bodyPr>
          <a:lstStyle/>
          <a:p>
            <a:pPr indent="0" algn="just">
              <a:lnSpc>
                <a:spcPct val="125000"/>
              </a:lnSpc>
              <a:buNone/>
            </a:pPr>
            <a:r>
              <a:rPr lang="zh-CN"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阅读下面的文言文，完成下面小题。</a:t>
            </a:r>
          </a:p>
          <a:p>
            <a:pPr indent="0">
              <a:lnSpc>
                <a:spcPct val="125000"/>
              </a:lnSpc>
              <a:buNone/>
            </a:pPr>
            <a:r>
              <a:rPr lang="en-US" altLang="zh-CN" sz="1800" kern="100">
                <a:solidFill>
                  <a:srgbClr val="032D49"/>
                </a:solidFill>
                <a:latin typeface="楷体" pitchFamily="49" charset="-122"/>
                <a:ea typeface="楷体" pitchFamily="49" charset="-122"/>
                <a:cs typeface="Times New Roman" panose="02020603050405020304" pitchFamily="18" charset="0"/>
              </a:rPr>
              <a:t>    </a:t>
            </a:r>
            <a:r>
              <a:rPr lang="zh-CN" altLang="zh-CN" sz="1800" kern="100">
                <a:solidFill>
                  <a:srgbClr val="032D49"/>
                </a:solidFill>
                <a:latin typeface="楷体" pitchFamily="49" charset="-122"/>
                <a:ea typeface="楷体" pitchFamily="49" charset="-122"/>
                <a:cs typeface="Times New Roman" panose="02020603050405020304" pitchFamily="18" charset="0"/>
              </a:rPr>
              <a:t>左光斗，字遗直，桐城人。万历三十五年进士。除中书舍人。选授御史，巡视中城。捕治吏部豪恶吏，获假印七十余，假官一百余人，辇下震悚。出理屯田，因条上三因十四议，诏悉允行。水利大兴，北人始知艺稻。邹元标尝曰：“三十年前，都人不知稻草何物，今所在皆稻，种水田利也。”阉人刘朝称东宫令旨，索戚畹废庄。光斗不启封还之，曰：“尺土皆殿下有，今日安敢私受。”阉人愤而去。杨涟劾魏忠贤，光斗与其谋，又与攀龙共发崔呈秀赃私，忠贤暨其党咸怒。</a:t>
            </a:r>
            <a:r>
              <a:rPr lang="zh-CN" altLang="zh-CN" sz="1800" u="wavy" kern="100">
                <a:solidFill>
                  <a:srgbClr val="032D49"/>
                </a:solidFill>
                <a:latin typeface="楷体" pitchFamily="49" charset="-122"/>
                <a:ea typeface="楷体" pitchFamily="49" charset="-122"/>
                <a:cs typeface="Times New Roman" panose="02020603050405020304" pitchFamily="18" charset="0"/>
              </a:rPr>
              <a:t>及忠贤逐南星攀龙大中次将及涟光斗光斗愤甚草奏劾忠贤及魏广微三十二斩罪拟十一月二日上之先遣妻子南还</a:t>
            </a:r>
            <a:r>
              <a:rPr lang="zh-CN" altLang="zh-CN" sz="1800" kern="100">
                <a:solidFill>
                  <a:srgbClr val="032D49"/>
                </a:solidFill>
                <a:latin typeface="楷体" pitchFamily="49" charset="-122"/>
                <a:ea typeface="楷体" pitchFamily="49" charset="-122"/>
                <a:cs typeface="Times New Roman" panose="02020603050405020304" pitchFamily="18" charset="0"/>
              </a:rPr>
              <a:t> 忠贤诇知，先二日假会推事与涟俱削籍。</a:t>
            </a:r>
            <a:r>
              <a:rPr lang="zh-CN" altLang="en-US" sz="1800" kern="100">
                <a:solidFill>
                  <a:srgbClr val="032D49"/>
                </a:solidFill>
                <a:latin typeface="楷体" pitchFamily="49" charset="-122"/>
                <a:ea typeface="楷体" pitchFamily="49" charset="-122"/>
                <a:cs typeface="Times New Roman" panose="02020603050405020304" pitchFamily="18" charset="0"/>
              </a:rPr>
              <a:t>群小恨不已，复构文言狱，入光斗名，遣使往逮。</a:t>
            </a:r>
            <a:endParaRPr lang="en-US" altLang="zh-CN" sz="1800" kern="100">
              <a:solidFill>
                <a:srgbClr val="032D49"/>
              </a:solidFill>
              <a:latin typeface="楷体" pitchFamily="49" charset="-122"/>
              <a:ea typeface="楷体"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45856"/>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844682"/>
          </a:xfrm>
        </p:spPr>
        <p:txBody>
          <a:bodyPr>
            <a:noAutofit/>
          </a:bodyPr>
          <a:lstStyle/>
          <a:p>
            <a:pPr indent="0">
              <a:lnSpc>
                <a:spcPct val="125000"/>
              </a:lnSpc>
              <a:buNone/>
            </a:pP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父老子弟拥马首号哭，声震原野，缇骑亦为雪涕。至则下诏狱酷讯。许显纯诬以受杨镐、熊廷弼贿，</a:t>
            </a: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涟等初不承，已而恐以不承为酷刑所毙，冀下法司，得少缓死为后图。</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诸人俱自诬服，光斗坐赃二万。忠贤乃矫旨，仍令显纯五日一追比，不下法司，诸人始悔失计。容城孙奇逢者，节侠士也，与定兴鹿正以光斗有德于畿辅，倡议醵金，诸生争应之。得金数千，谋代输，缓其狱，而光斗与涟已同日为狱卒所毙，时五年七月二十有六日也，年五十一。光斗既死，赃犹未竟。忠贤令抚按严追，系其群从十四人。长兄光霁坐累死，母以哭子死。</a:t>
            </a: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都御史周应秋犹以所司承追不力，疏趣之，由是诸人家族尽破。</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忠贤既诛，赠光斗右都御史，录其一子。已，再赠太子少保。福王时，追谥忠毅。</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a:lnSpc>
                <a:spcPct val="125000"/>
              </a:lnSpc>
              <a:buNone/>
            </a:pP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（节选自《明史</a:t>
            </a:r>
            <a:r>
              <a:rPr lang="zh-CN" altLang="zh-CN" sz="1400" kern="100">
                <a:solidFill>
                  <a:srgbClr val="032D49"/>
                </a:solidFill>
                <a:latin typeface="等线" panose="02010600030101010101" pitchFamily="2" charset="-122"/>
                <a:cs typeface="微软雅黑" panose="020b0503020204020204" pitchFamily="34" charset="-122"/>
              </a:rPr>
              <a:t>•</a:t>
            </a:r>
            <a:r>
              <a:rPr lang="zh-CN" altLang="zh-CN" sz="1400" kern="100">
                <a:solidFill>
                  <a:srgbClr val="032D49"/>
                </a:solidFill>
                <a:latin typeface="等线" panose="02010600030101010101" pitchFamily="2" charset="-122"/>
                <a:ea typeface="楷体" pitchFamily="49" charset="-122"/>
                <a:cs typeface="楷体" panose="02010609060101010101" pitchFamily="49" charset="-122"/>
              </a:rPr>
              <a:t>左光斗传》）</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8065497"/>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844682"/>
          </a:xfrm>
        </p:spPr>
        <p:txBody>
          <a:bodyPr>
            <a:noAutofit/>
          </a:bodyPr>
          <a:lstStyle/>
          <a:p>
            <a:pPr marL="0" indent="0">
              <a:lnSpc>
                <a:spcPct val="150000"/>
              </a:lnSpc>
              <a:spcBef>
                <a:spcPct val="0"/>
              </a:spcBef>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下列对原文有关内容的概括和分析，不正确的一项是（</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分）</a:t>
            </a:r>
          </a:p>
          <a:p>
            <a:pPr marL="0" indent="0">
              <a:lnSpc>
                <a:spcPct val="150000"/>
              </a:lnSpc>
              <a:spcBef>
                <a:spcPct val="0"/>
              </a:spcBef>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．左光斗为人刚直，大力整肃吏治。他的字为遗直，正与他的性格相符；他担任御史时，捕治吏部恶吏，起获假印，揭露假官，引起极大震惊。</a:t>
            </a:r>
          </a:p>
          <a:p>
            <a:pPr marL="0" indent="0">
              <a:lnSpc>
                <a:spcPct val="150000"/>
              </a:lnSpc>
              <a:spcBef>
                <a:spcPct val="0"/>
              </a:spcBef>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“巡视中城。捕治吏部豪恶吏，获假印七十余，假官一百余人，辇下震悚”</a:t>
            </a:r>
          </a:p>
          <a:p>
            <a:pPr marL="0" indent="0">
              <a:lnSpc>
                <a:spcPct val="150000"/>
              </a:lnSpc>
              <a:spcBef>
                <a:spcPct val="0"/>
              </a:spcBef>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B</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．左光斗勤于政事，反对无理要求。他的建议得以施行，水利大兴，百姓得利；刘朝以东宫名义索取戚畹废庄，他将信件原封返还，坚决拒绝。</a:t>
            </a:r>
          </a:p>
          <a:p>
            <a:pPr marL="0" indent="0">
              <a:lnSpc>
                <a:spcPct val="150000"/>
              </a:lnSpc>
              <a:spcBef>
                <a:spcPct val="0"/>
              </a:spcBef>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C</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．左光斗揭露赃私，受到小人陷害。他与人弹劾魏忠贤，揭发崔呈秀，引起魏忠贤及其党羽的愤恨，魏以先发制人的手段，绕过法司，害死光斗。</a:t>
            </a:r>
          </a:p>
          <a:p>
            <a:pPr marL="0" indent="0">
              <a:lnSpc>
                <a:spcPct val="150000"/>
              </a:lnSpc>
              <a:spcBef>
                <a:spcPct val="0"/>
              </a:spcBef>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“杨涟劾魏忠贤，光斗与其谋，又与攀龙共发崔呈秀赃私，忠贤暨其党咸怒</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忠贤诇知，先二日假会推事与涟俱削籍。群小恨不已，复构文言狱，入光斗名，遣使往逮</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忠贤乃矫旨，仍令显纯五日一追比，不下法司</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而光斗与涟已同日为狱卒所毙”</a:t>
            </a:r>
          </a:p>
          <a:p>
            <a:pPr marL="0" indent="0">
              <a:lnSpc>
                <a:spcPct val="150000"/>
              </a:lnSpc>
              <a:spcBef>
                <a:spcPct val="0"/>
              </a:spcBef>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D</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．左光斗饱受迫害，死后得以平反。他家中受到株连，母亲、兄长以及同宗群从十余人被迫害致死，直到魏忠贸被诛，他才受到追赠，谥为忠毅。</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582298"/>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908957" y="557893"/>
            <a:ext cx="2857500" cy="1107996"/>
          </a:xfrm>
          <a:prstGeom prst="rect">
            <a:avLst/>
          </a:prstGeom>
          <a:noFill/>
        </p:spPr>
        <p:txBody>
          <a:bodyPr wrap="square" rtlCol="0">
            <a:spAutoFit/>
          </a:bodyPr>
          <a:lstStyle/>
          <a:p>
            <a:r>
              <a:rPr lang="zh-CN" altLang="en-US" sz="6600">
                <a:solidFill>
                  <a:srgbClr val="B79F47"/>
                </a:solidFill>
                <a:latin typeface="思源黑体 Bold" panose="020b0800000000000000" pitchFamily="34" charset="-122"/>
                <a:ea typeface="思源黑体 Bold" panose="020b0800000000000000" pitchFamily="34" charset="-122"/>
              </a:rPr>
              <a:t>目录</a:t>
            </a:r>
          </a:p>
        </p:txBody>
      </p:sp>
      <p:sp>
        <p:nvSpPr>
          <p:cNvPr id="4" name="文本框 3"/>
          <p:cNvSpPr txBox="1"/>
          <p:nvPr/>
        </p:nvSpPr>
        <p:spPr>
          <a:xfrm>
            <a:off x="1013096" y="1513489"/>
            <a:ext cx="2024743" cy="369332"/>
          </a:xfrm>
          <a:prstGeom prst="rect">
            <a:avLst/>
          </a:prstGeom>
          <a:noFill/>
        </p:spPr>
        <p:txBody>
          <a:bodyPr wrap="square" rtlCol="0">
            <a:spAutoFit/>
          </a:bodyPr>
          <a:lstStyle/>
          <a:p>
            <a:pPr algn="dist"/>
            <a:r>
              <a:rPr lang="en-US" altLang="zh-CN">
                <a:solidFill>
                  <a:srgbClr val="B79F47"/>
                </a:solidFill>
                <a:latin typeface="思源黑体 Bold" panose="020b0800000000000000" pitchFamily="34" charset="-122"/>
                <a:ea typeface="思源黑体 Bold" panose="020b0800000000000000" pitchFamily="34" charset="-122"/>
              </a:rPr>
              <a:t>CONTENTS</a:t>
            </a:r>
            <a:endParaRPr lang="zh-CN" altLang="en-US">
              <a:solidFill>
                <a:srgbClr val="B79F47"/>
              </a:solidFill>
              <a:latin typeface="思源黑体 Bold" panose="020b0800000000000000" pitchFamily="34" charset="-122"/>
              <a:ea typeface="思源黑体 Bold" panose="020b0800000000000000" pitchFamily="34" charset="-122"/>
            </a:endParaRPr>
          </a:p>
        </p:txBody>
      </p:sp>
      <p:cxnSp>
        <p:nvCxnSpPr>
          <p:cNvPr id="6" name="直接连接符 5"/>
          <p:cNvCxnSpPr/>
          <p:nvPr/>
        </p:nvCxnSpPr>
        <p:spPr>
          <a:xfrm>
            <a:off x="1130300" y="210094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30300" y="1938270"/>
            <a:ext cx="723900" cy="174579"/>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a:off x="70748" y="5958254"/>
            <a:ext cx="1158221" cy="863525"/>
          </a:xfrm>
          <a:custGeom>
            <a:gdLst>
              <a:gd name="connsiteX0" fmla="*/ 0 w 1158221"/>
              <a:gd name="connsiteY0" fmla="*/ 0 h 863525"/>
              <a:gd name="connsiteX1" fmla="*/ 140799 w 1158221"/>
              <a:gd name="connsiteY1" fmla="*/ 58283 h 863525"/>
              <a:gd name="connsiteX2" fmla="*/ 1111876 w 1158221"/>
              <a:gd name="connsiteY2" fmla="*/ 789194 h 863525"/>
              <a:gd name="connsiteX3" fmla="*/ 1158221 w 1158221"/>
              <a:gd name="connsiteY3" fmla="*/ 863525 h 863525"/>
              <a:gd name="connsiteX4" fmla="*/ 0 w 1158221"/>
              <a:gd name="connsiteY4" fmla="*/ 863525 h 863525"/>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58221" h="863525">
                <a:moveTo>
                  <a:pt x="0" y="0"/>
                </a:moveTo>
                <a:lnTo>
                  <a:pt x="140799" y="58283"/>
                </a:lnTo>
                <a:cubicBezTo>
                  <a:pt x="583783" y="260042"/>
                  <a:pt x="921147" y="509906"/>
                  <a:pt x="1111876" y="789194"/>
                </a:cubicBezTo>
                <a:lnTo>
                  <a:pt x="1158221" y="863525"/>
                </a:lnTo>
                <a:lnTo>
                  <a:pt x="0" y="863525"/>
                </a:lnTo>
                <a:close/>
              </a:path>
            </a:pathLst>
          </a:custGeom>
          <a:solidFill>
            <a:srgbClr val="B79F47"/>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91D7D31A-B449-4786-A886-4585C28B62D1}"/>
              </a:ext>
            </a:extLst>
          </p:cNvPr>
          <p:cNvGrpSpPr/>
          <p:nvPr/>
        </p:nvGrpSpPr>
        <p:grpSpPr>
          <a:xfrm>
            <a:off x="7974010" y="2965841"/>
            <a:ext cx="1854200" cy="1345587"/>
            <a:chOff x="9200243" y="3094264"/>
            <a:chExt cx="1854200" cy="1345587"/>
          </a:xfrm>
        </p:grpSpPr>
        <p:sp>
          <p:nvSpPr>
            <p:cNvPr id="22" name="文本框 21"/>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课堂总结</a:t>
              </a:r>
            </a:p>
          </p:txBody>
        </p:sp>
        <p:sp>
          <p:nvSpPr>
            <p:cNvPr id="23" name="文本框 22"/>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4" name="矩形 33"/>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5" name="文本框 34"/>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05</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27" name="组合 26">
            <a:extLst>
              <a:ext uri="{FF2B5EF4-FFF2-40B4-BE49-F238E27FC236}">
                <a16:creationId xmlns:a16="http://schemas.microsoft.com/office/drawing/2014/main" id="{9DC7CBAF-3F95-4FE1-AF32-B06DCDF28997}"/>
              </a:ext>
            </a:extLst>
          </p:cNvPr>
          <p:cNvGrpSpPr/>
          <p:nvPr/>
        </p:nvGrpSpPr>
        <p:grpSpPr>
          <a:xfrm>
            <a:off x="6106524" y="2965841"/>
            <a:ext cx="1854200" cy="1345587"/>
            <a:chOff x="9200243" y="3094264"/>
            <a:chExt cx="1854200" cy="1345587"/>
          </a:xfrm>
        </p:grpSpPr>
        <p:sp>
          <p:nvSpPr>
            <p:cNvPr id="30" name="文本框 29">
              <a:extLst>
                <a:ext uri="{FF2B5EF4-FFF2-40B4-BE49-F238E27FC236}">
                  <a16:creationId xmlns:a16="http://schemas.microsoft.com/office/drawing/2014/main" id="{9F206C3B-F364-4D2B-B231-08E490B3A30F}"/>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典型例题</a:t>
              </a:r>
            </a:p>
          </p:txBody>
        </p:sp>
        <p:sp>
          <p:nvSpPr>
            <p:cNvPr id="31" name="文本框 30">
              <a:extLst>
                <a:ext uri="{FF2B5EF4-FFF2-40B4-BE49-F238E27FC236}">
                  <a16:creationId xmlns:a16="http://schemas.microsoft.com/office/drawing/2014/main" id="{D8352246-BDD3-46DD-9011-2EA3EC37D222}"/>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6" name="矩形 35">
              <a:extLst>
                <a:ext uri="{FF2B5EF4-FFF2-40B4-BE49-F238E27FC236}">
                  <a16:creationId xmlns:a16="http://schemas.microsoft.com/office/drawing/2014/main" id="{BD28AC36-DE5E-46C3-8611-3EDA3F7E04DE}"/>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7" name="文本框 36">
              <a:extLst>
                <a:ext uri="{FF2B5EF4-FFF2-40B4-BE49-F238E27FC236}">
                  <a16:creationId xmlns:a16="http://schemas.microsoft.com/office/drawing/2014/main" id="{1C73F211-1793-426D-BC92-C3CBD00D0071}"/>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38" name="组合 37">
            <a:extLst>
              <a:ext uri="{FF2B5EF4-FFF2-40B4-BE49-F238E27FC236}">
                <a16:creationId xmlns:a16="http://schemas.microsoft.com/office/drawing/2014/main" id="{4BF55D88-E7D0-4108-A319-5060A438EC86}"/>
              </a:ext>
            </a:extLst>
          </p:cNvPr>
          <p:cNvGrpSpPr/>
          <p:nvPr/>
        </p:nvGrpSpPr>
        <p:grpSpPr>
          <a:xfrm>
            <a:off x="9841497" y="2965841"/>
            <a:ext cx="1854200" cy="1345587"/>
            <a:chOff x="9200243" y="3094264"/>
            <a:chExt cx="1854200" cy="1345587"/>
          </a:xfrm>
        </p:grpSpPr>
        <p:sp>
          <p:nvSpPr>
            <p:cNvPr id="39" name="文本框 38">
              <a:extLst>
                <a:ext uri="{FF2B5EF4-FFF2-40B4-BE49-F238E27FC236}">
                  <a16:creationId xmlns:a16="http://schemas.microsoft.com/office/drawing/2014/main" id="{632E1BD5-2297-4FED-896C-DDAC1E82B8CD}"/>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限时训练</a:t>
              </a:r>
            </a:p>
          </p:txBody>
        </p:sp>
        <p:sp>
          <p:nvSpPr>
            <p:cNvPr id="40" name="文本框 39">
              <a:extLst>
                <a:ext uri="{FF2B5EF4-FFF2-40B4-BE49-F238E27FC236}">
                  <a16:creationId xmlns:a16="http://schemas.microsoft.com/office/drawing/2014/main" id="{67BF7A9D-98E1-425A-B8ED-6C73A9802088}"/>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1" name="矩形 40">
              <a:extLst>
                <a:ext uri="{FF2B5EF4-FFF2-40B4-BE49-F238E27FC236}">
                  <a16:creationId xmlns:a16="http://schemas.microsoft.com/office/drawing/2014/main" id="{CF794EA4-776D-4AEB-A2E3-60303259D47A}"/>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2" name="文本框 41">
              <a:extLst>
                <a:ext uri="{FF2B5EF4-FFF2-40B4-BE49-F238E27FC236}">
                  <a16:creationId xmlns:a16="http://schemas.microsoft.com/office/drawing/2014/main" id="{FE9A0B66-8F33-412D-B154-D7C79A63620D}"/>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06</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3" name="组合 42">
            <a:extLst>
              <a:ext uri="{FF2B5EF4-FFF2-40B4-BE49-F238E27FC236}">
                <a16:creationId xmlns:a16="http://schemas.microsoft.com/office/drawing/2014/main" id="{CE1CA1AE-AFDC-4CFF-85DB-429C641ECCEE}"/>
              </a:ext>
            </a:extLst>
          </p:cNvPr>
          <p:cNvGrpSpPr/>
          <p:nvPr/>
        </p:nvGrpSpPr>
        <p:grpSpPr>
          <a:xfrm>
            <a:off x="2371552" y="2965841"/>
            <a:ext cx="1854200" cy="1345587"/>
            <a:chOff x="9200243" y="3094264"/>
            <a:chExt cx="1854200" cy="1345587"/>
          </a:xfrm>
        </p:grpSpPr>
        <p:sp>
          <p:nvSpPr>
            <p:cNvPr id="44" name="文本框 43">
              <a:extLst>
                <a:ext uri="{FF2B5EF4-FFF2-40B4-BE49-F238E27FC236}">
                  <a16:creationId xmlns:a16="http://schemas.microsoft.com/office/drawing/2014/main" id="{59A42BB3-A9D7-4DDF-9E65-B2E4C387E6C3}"/>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重点知识</a:t>
              </a:r>
            </a:p>
          </p:txBody>
        </p:sp>
        <p:sp>
          <p:nvSpPr>
            <p:cNvPr id="45" name="文本框 44">
              <a:extLst>
                <a:ext uri="{FF2B5EF4-FFF2-40B4-BE49-F238E27FC236}">
                  <a16:creationId xmlns:a16="http://schemas.microsoft.com/office/drawing/2014/main" id="{60D1B421-E6B5-4950-AB9C-8790E534001D}"/>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6" name="矩形 45">
              <a:extLst>
                <a:ext uri="{FF2B5EF4-FFF2-40B4-BE49-F238E27FC236}">
                  <a16:creationId xmlns:a16="http://schemas.microsoft.com/office/drawing/2014/main" id="{3DFCE485-FA4F-4DEC-9ACC-1DF73EA56A83}"/>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7" name="文本框 46">
              <a:extLst>
                <a:ext uri="{FF2B5EF4-FFF2-40B4-BE49-F238E27FC236}">
                  <a16:creationId xmlns:a16="http://schemas.microsoft.com/office/drawing/2014/main" id="{C4C2AAF6-5E46-4934-9684-5BD5B467B54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02</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8" name="组合 47">
            <a:extLst>
              <a:ext uri="{FF2B5EF4-FFF2-40B4-BE49-F238E27FC236}">
                <a16:creationId xmlns:a16="http://schemas.microsoft.com/office/drawing/2014/main" id="{6D5E99D6-B511-4A05-92AF-FC028ED1E435}"/>
              </a:ext>
            </a:extLst>
          </p:cNvPr>
          <p:cNvGrpSpPr/>
          <p:nvPr/>
        </p:nvGrpSpPr>
        <p:grpSpPr>
          <a:xfrm>
            <a:off x="504066" y="2965841"/>
            <a:ext cx="1854200" cy="1345587"/>
            <a:chOff x="9200243" y="3094264"/>
            <a:chExt cx="1854200" cy="1345587"/>
          </a:xfrm>
        </p:grpSpPr>
        <p:sp>
          <p:nvSpPr>
            <p:cNvPr id="49" name="文本框 48">
              <a:extLst>
                <a:ext uri="{FF2B5EF4-FFF2-40B4-BE49-F238E27FC236}">
                  <a16:creationId xmlns:a16="http://schemas.microsoft.com/office/drawing/2014/main" id="{AD64F164-BCAE-4E23-A480-E36D28701057}"/>
                </a:ext>
              </a:extLst>
            </p:cNvPr>
            <p:cNvSpPr txBox="1"/>
            <p:nvPr/>
          </p:nvSpPr>
          <p:spPr>
            <a:xfrm>
              <a:off x="9200243" y="3978186"/>
              <a:ext cx="1854200" cy="461665"/>
            </a:xfrm>
            <a:prstGeom prst="rect">
              <a:avLst/>
            </a:prstGeom>
            <a:noFill/>
          </p:spPr>
          <p:txBody>
            <a:bodyPr wrap="square" rtlCol="0">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考向讲解</a:t>
              </a:r>
            </a:p>
          </p:txBody>
        </p:sp>
        <p:sp>
          <p:nvSpPr>
            <p:cNvPr id="50" name="文本框 49">
              <a:extLst>
                <a:ext uri="{FF2B5EF4-FFF2-40B4-BE49-F238E27FC236}">
                  <a16:creationId xmlns:a16="http://schemas.microsoft.com/office/drawing/2014/main" id="{1A5C0340-5882-42EE-8FD6-48A4ACA51699}"/>
                </a:ext>
              </a:extLst>
            </p:cNvPr>
            <p:cNvSpPr txBox="1"/>
            <p:nvPr/>
          </p:nvSpPr>
          <p:spPr>
            <a:xfrm>
              <a:off x="9736002" y="3167389"/>
              <a:ext cx="782682" cy="523220"/>
            </a:xfrm>
            <a:prstGeom prst="rect">
              <a:avLst/>
            </a:prstGeom>
            <a:no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1" name="矩形 50">
              <a:extLst>
                <a:ext uri="{FF2B5EF4-FFF2-40B4-BE49-F238E27FC236}">
                  <a16:creationId xmlns:a16="http://schemas.microsoft.com/office/drawing/2014/main" id="{E86318A5-F8A9-4903-B0D8-12853DB396F1}"/>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A343FB13-24D1-43BC-9A5E-514CB9B8218C}"/>
                </a:ext>
              </a:extLst>
            </p:cNvPr>
            <p:cNvSpPr txBox="1"/>
            <p:nvPr/>
          </p:nvSpPr>
          <p:spPr>
            <a:xfrm>
              <a:off x="9880420" y="3167389"/>
              <a:ext cx="782682" cy="523220"/>
            </a:xfrm>
            <a:prstGeom prst="rect">
              <a:avLst/>
            </a:prstGeom>
            <a:solidFill>
              <a:srgbClr val="B79F47"/>
            </a:solid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01</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53" name="组合 52">
            <a:extLst>
              <a:ext uri="{FF2B5EF4-FFF2-40B4-BE49-F238E27FC236}">
                <a16:creationId xmlns:a16="http://schemas.microsoft.com/office/drawing/2014/main" id="{E7F868AC-3486-4D9C-81DA-8BACB7E99709}"/>
              </a:ext>
            </a:extLst>
          </p:cNvPr>
          <p:cNvGrpSpPr/>
          <p:nvPr/>
        </p:nvGrpSpPr>
        <p:grpSpPr>
          <a:xfrm>
            <a:off x="4239038" y="2965841"/>
            <a:ext cx="1854200" cy="1345587"/>
            <a:chOff x="9200243" y="3094264"/>
            <a:chExt cx="1854200" cy="1345587"/>
          </a:xfrm>
        </p:grpSpPr>
        <p:sp>
          <p:nvSpPr>
            <p:cNvPr id="54" name="文本框 53">
              <a:extLst>
                <a:ext uri="{FF2B5EF4-FFF2-40B4-BE49-F238E27FC236}">
                  <a16:creationId xmlns:a16="http://schemas.microsoft.com/office/drawing/2014/main" id="{47A17002-48CF-4275-BF83-C0D14B122026}"/>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易错易混</a:t>
              </a:r>
            </a:p>
          </p:txBody>
        </p:sp>
        <p:sp>
          <p:nvSpPr>
            <p:cNvPr id="55" name="文本框 54">
              <a:extLst>
                <a:ext uri="{FF2B5EF4-FFF2-40B4-BE49-F238E27FC236}">
                  <a16:creationId xmlns:a16="http://schemas.microsoft.com/office/drawing/2014/main" id="{1EAD8EEA-70E6-4E29-B9F8-6A326B9BB774}"/>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6" name="矩形 55">
              <a:extLst>
                <a:ext uri="{FF2B5EF4-FFF2-40B4-BE49-F238E27FC236}">
                  <a16:creationId xmlns:a16="http://schemas.microsoft.com/office/drawing/2014/main" id="{9BF982F7-81AA-47ED-829E-E8ED79E3A950}"/>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57" name="文本框 56">
              <a:extLst>
                <a:ext uri="{FF2B5EF4-FFF2-40B4-BE49-F238E27FC236}">
                  <a16:creationId xmlns:a16="http://schemas.microsoft.com/office/drawing/2014/main" id="{3FE2847E-4A94-4646-9520-ACBC6F2A629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03</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advClick="0" p14:dur="1300">
        <p14:pan dir="r"/>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351338"/>
          </a:xfrm>
        </p:spPr>
        <p:txBody>
          <a:bodyPr>
            <a:noAutofit/>
          </a:bodyPr>
          <a:lstStyle/>
          <a:p>
            <a:pPr marL="133350" indent="0" algn="just">
              <a:lnSpc>
                <a:spcPct val="125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133350" indent="0" algn="just">
              <a:lnSpc>
                <a:spcPct val="125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【解析】本题考查考生筛选并整合文中信息、归纳内容要点的能力。</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项，由原文“巡视中城。捕治吏部豪恶吏，获假印七十余，假官一百余人，辇下震悚”可知</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项对。</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项，由原文“出理屯田，因条上三因十四议，诏悉允行”和“阉人刘朝称东宫令旨，索戚畹废庄。光斗不启封还之，曰：‘尺土皆殿下有，今日安敢私受。’阉人愤而去”可知</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项对。</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由原文“杨涟劾魏忠贤，光斗与其谋，又与攀龙共发崔呈秀赃私，忠贤暨其党咸怒……忠贤诇知，先二日假会推事与涟俱削籍。群小恨不已，复构文言狱，入光斗名，遣使往逮……忠贤乃矫旨，仍令显纯五日一追比，不下法司……而光斗与涟已同日为狱卒所毙”可知</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项对。</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由原文“忠贤令抚按严追，系其群从十四人。长兄光霁坐累死，母以哭子死。都御史周应秋犹以所司承追不力，疏趣之，由是诸人家族尽破”可知选项中“母亲、兄长以及同宗群从十余人被迫害致死”与原文不符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项错。故选</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545808"/>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574675"/>
          </a:xfrm>
        </p:spPr>
        <p:txBody>
          <a:bodyPr>
            <a:noAutofit/>
          </a:bodyPr>
          <a:lstStyle/>
          <a:p>
            <a:pPr marL="0" indent="0">
              <a:lnSpc>
                <a:spcPct val="150000"/>
              </a:lnSpc>
              <a:spcBef>
                <a:spcPct val="0"/>
              </a:spcBef>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孙奇逢等为什么倡议凑集金钱救助左光斗？救助成功没有？请简要说明。（</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5" name="内容占位符 2">
            <a:extLst>
              <a:ext uri="{FF2B5EF4-FFF2-40B4-BE49-F238E27FC236}">
                <a16:creationId xmlns:a16="http://schemas.microsoft.com/office/drawing/2014/main" id="{814D0F8B-8CD4-4A85-9DA4-9CCE52112244}"/>
              </a:ext>
            </a:extLst>
          </p:cNvPr>
          <p:cNvSpPr txBox="1"/>
          <p:nvPr/>
        </p:nvSpPr>
        <p:spPr>
          <a:xfrm>
            <a:off x="762000" y="2590529"/>
            <a:ext cx="10515600" cy="271516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133350" indent="0" algn="just">
              <a:lnSpc>
                <a:spcPct val="125000"/>
              </a:lnSpc>
              <a:buNone/>
            </a:pPr>
            <a:r>
              <a:rPr lang="zh-CN" altLang="zh-CN" sz="16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【答案】第一问：左光斗对京都附近地区有恩德。</a:t>
            </a:r>
            <a:endParaRPr lang="zh-CN" altLang="zh-CN" sz="1600" kern="100">
              <a:latin typeface="仿宋" panose="02010609060101010101" pitchFamily="49" charset="-122"/>
              <a:ea typeface="仿宋" panose="02010609060101010101" pitchFamily="49" charset="-122"/>
              <a:cs typeface="Times New Roman" panose="02020603050405020304" pitchFamily="18" charset="0"/>
            </a:endParaRPr>
          </a:p>
          <a:p>
            <a:pPr marL="133350" indent="0" algn="just">
              <a:lnSpc>
                <a:spcPct val="125000"/>
              </a:lnSpc>
              <a:buNone/>
            </a:pPr>
            <a:r>
              <a:rPr lang="zh-CN" altLang="zh-CN" sz="16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第二问：没有成功，在救助过程中左光斗被害。</a:t>
            </a:r>
            <a:endParaRPr lang="zh-CN" altLang="zh-CN" sz="1600" kern="100">
              <a:latin typeface="仿宋" panose="02010609060101010101" pitchFamily="49" charset="-122"/>
              <a:ea typeface="仿宋" panose="02010609060101010101" pitchFamily="49" charset="-122"/>
              <a:cs typeface="Times New Roman" panose="02020603050405020304" pitchFamily="18" charset="0"/>
            </a:endParaRPr>
          </a:p>
          <a:p>
            <a:pPr marL="133350" indent="0" algn="just">
              <a:lnSpc>
                <a:spcPct val="125000"/>
              </a:lnSpc>
              <a:buNone/>
            </a:pPr>
            <a:r>
              <a:rPr lang="zh-CN" altLang="zh-CN" sz="16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解析】本题考查考生筛选并整合文中信息及理解并翻译文言语句的能力。本题分两问，指向核心事件“孙奇逢等倡议凑集金钱救助左光斗”，分别询问其原因和结果。因此先在文中找到相应的情节：“容城孙奇逢者，节侠士也，与定兴鹿正以光斗有德于畿辅，倡议醵金，诸生争应之。得金数千，谋代输，缓其狱，而光斗与涟已同日为狱卒所毙，时五年七月二十有六日也，年五十一。”再结合上下文语境进行翻译，即可得到相应的答案。</a:t>
            </a:r>
            <a:endParaRPr lang="zh-CN" altLang="zh-CN" sz="1600" kern="100">
              <a:latin typeface="仿宋" panose="02010609060101010101" pitchFamily="49" charset="-122"/>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16979695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additive="base">
                                        <p:cTn id="15"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5">
                                            <p:txEl>
                                              <p:pRg st="1" end="1"/>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阅读下面的文言文，完成</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10</a:t>
            </a:r>
            <a:r>
              <a:rPr lang="en-US" altLang="zh-CN" sz="1800" kern="100">
                <a:solidFill>
                  <a:srgbClr val="032D49"/>
                </a:solidFill>
                <a:latin typeface="Times New Roman" pitchFamily="18" charset="0"/>
                <a:ea typeface="宋体" pitchFamily="2" charset="-122"/>
                <a:cs typeface="Times New Roman" panose="02020603050405020304" pitchFamily="18" charset="0"/>
              </a:rPr>
              <a:t>~</a:t>
            </a: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13</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题</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25000"/>
              </a:lnSpc>
              <a:buNone/>
            </a:pP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        </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苏轼字子瞻，眉州眉山人。母程氏亲授以书，闻古今成败，辄能语其要。嘉祐二年，试礼部。主司欧阳修惊喜，殿试中乙科。后以书见修，修语梅圣俞曰：“吾当避此人出一头地。”洵卒，赠光禄丞。既除丧，还朝，以判官告院。安石创行新法，轼上书论其不便。新政日下，轼于其间，每因法以便民，民赖以安。徙知密州。司农行手实法，不时施行者以违制论。轼谓提举官曰：“违制之坐，若自朝廷，谁敢不从？今出于司农，是擅造律也。”提举官惊曰：“公姑徐之。”未几，朝廷知法害民，罢之。元祐元年，轼以七品服入侍延和，即赐银绯，迁中书舍人。</a:t>
            </a:r>
            <a:r>
              <a:rPr lang="zh-CN" altLang="zh-CN" sz="1800" u="wavyHeavy" kern="100">
                <a:solidFill>
                  <a:srgbClr val="032D49"/>
                </a:solidFill>
                <a:latin typeface="等线" panose="02010600030101010101" pitchFamily="2" charset="-122"/>
                <a:ea typeface="楷体" pitchFamily="49" charset="-122"/>
                <a:cs typeface="Times New Roman" panose="02020603050405020304" pitchFamily="18" charset="0"/>
              </a:rPr>
              <a:t>三年权知礼部贡举会大雪苦寒士坐庭中噤未能言轼宽其禁约使得尽技巡铺内侍每摧辱举子且持暧昧单词诬以为罪轼尽奏逐之</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四年，积以论事，为当轴者所恨。轼恐不见容，请外，拜龙图阁学士、知杭州。既至杭，大旱，饥疫并作。轼请于朝，免本路上供米三之一，复得赐度僧牒，易米以救饥者。明年春，</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又减价粜常平米，多作饘粥药剂，遣使挟医分坊治病，活者甚众。</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轼曰：“杭，水陆之会，疫死比他处常多。”乃裒羡缗得二千，复发橐中黄金五十两，以作病坊，稍畜钱粮待之。徽宗立，更三大赦，遂提举玉局观，复朝奉郎。轼自元祐以来，未尝以岁课乞迁，故官止于此。建中靖国元年，卒于常州，轼师父洵为文，既而得之于天。</a:t>
            </a:r>
            <a:endParaRPr lang="en-US" altLang="zh-CN" sz="1800" kern="100">
              <a:solidFill>
                <a:srgbClr val="032D49"/>
              </a:solidFill>
              <a:latin typeface="等线" panose="02010600030101010101" pitchFamily="2" charset="-122"/>
              <a:ea typeface="楷体" pitchFamily="49" charset="-122"/>
              <a:cs typeface="Times New Roman" panose="02020603050405020304" pitchFamily="18" charset="0"/>
            </a:endParaRPr>
          </a:p>
          <a:p>
            <a:pPr indent="0" algn="just">
              <a:lnSpc>
                <a:spcPct val="125000"/>
              </a:lnSpc>
              <a:buNone/>
            </a:pP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25000"/>
              </a:lnSpc>
              <a:buNone/>
            </a:pP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尝自谓：“作文如行云流水，初无定质，但常行于所当行，止于所不可不止。”虽嬉笑怒骂之辞，皆可书而诵之。</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其体浑涵光芒，雄视百代，有文章以来，盖亦鲜矣。</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（节选自《宋史·苏轼传》）</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25000"/>
              </a:lnSpc>
              <a:buNone/>
            </a:pP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下列对原文有关内容的概括和分析，不正确的一项是（</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分）</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．苏轼自幼聪颖，深受时贤赏识。母亲亲自为他授课，他往往能说出要点。欧阳修十分看重他，曾对梅圣俞表示，应当避开此人让他出人头地。</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B</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．苏轼因势利导，利用新法便民。当时王安石创行新法，他上书论其不便；新政下达，他常常设法使这些法令有利于百姓，百姓生活得以安宁。</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C</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．苏轼直面饥疫，解救受灾百姓。他在任职杭州时遭遇旱灾病疫，减免上供米三分之一纾缓灾情；同时又集贮钱粮、建造治病场所以防备疫病。</a:t>
            </a:r>
          </a:p>
          <a:p>
            <a:pPr marL="0" indent="0" algn="just">
              <a:lnSpc>
                <a:spcPct val="125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D</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．苏轼天赋异禀，为文得心应手。他从父习文，又极具才华，作文如行云流水，行止有度，嬉笑怒骂之辞，皆可书而诵之，最终成为一代文宗。</a:t>
            </a:r>
          </a:p>
          <a:p>
            <a:pPr marL="0" indent="0" algn="just">
              <a:lnSpc>
                <a:spcPct val="125000"/>
              </a:lnSpc>
              <a:buNone/>
            </a:pPr>
            <a:endPar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050305"/>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marL="266700" indent="0" algn="just">
              <a:lnSpc>
                <a:spcPct val="125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266700" indent="0" algn="just">
              <a:lnSpc>
                <a:spcPct val="125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解析】本题考查考生筛选并整合文中信息、归纳内容要点的能力。“减免上供米三分之一纾缓灾情”错，根据原文“轼请于朝，免本路上供米三之一”可知是苏轼向朝廷申请，然后由朝廷减免上供米三分之一，选项说成了苏轼自己减免，</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项错。</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项，原文为“程氏亲授以书，闻古今成败，辄能语其要。嘉祐二年，试礼部。主司欧阳修惊喜，殿试中乙科。后以书见修，修语梅圣俞曰：‘吾当避此人出一头地’”可知</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项对。</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项，由“安石创行新法，轼上书论其不便。新政日下，轼于其间，每因法以便民，民赖以安”可知</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项对。</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原文为“轼师父洵为文，既而得之于天。尝自谓：‘作文如行云流水，初无定质，但常行于所当行，止于所不可不止。’虽嬉笑怒骂之辞，皆可书而诵之。其体浑涵光芒，雄视百代，有文章以来，盖亦鲜矣。”</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项正确。故选</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133350" indent="0" algn="just">
              <a:lnSpc>
                <a:spcPct val="125000"/>
              </a:lnSpc>
              <a:buNone/>
            </a:pPr>
            <a:r>
              <a:rPr lang="en-US" altLang="zh-CN" sz="1800" kern="100">
                <a:solidFill>
                  <a:srgbClr val="FF0000"/>
                </a:solidFill>
                <a:latin typeface="宋体" pitchFamily="2" charset="-122"/>
                <a:ea typeface="等线" panose="02010600030101010101" pitchFamily="2" charset="-122"/>
                <a:cs typeface="Times New Roman" panose="02020603050405020304" pitchFamily="18" charset="0"/>
              </a:rPr>
              <a:t> </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404417"/>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05</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课堂总结</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spc="500">
                <a:solidFill>
                  <a:srgbClr val="B79F47"/>
                </a:solidFill>
              </a:rPr>
              <a:t>【</a:t>
            </a:r>
            <a:r>
              <a:rPr lang="zh-CN" altLang="en-US" spc="500">
                <a:solidFill>
                  <a:srgbClr val="B79F47"/>
                </a:solidFill>
              </a:rPr>
              <a:t>课堂总结</a:t>
            </a:r>
            <a:r>
              <a:rPr lang="en-US" altLang="zh-CN" spc="500">
                <a:solidFill>
                  <a:srgbClr val="B79F47"/>
                </a:solidFill>
              </a:rPr>
              <a:t>】</a:t>
            </a:r>
            <a:endParaRPr lang="zh-CN" altLang="en-US" spc="500">
              <a:solidFill>
                <a:srgbClr val="B79F47"/>
              </a:solidFill>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5" name="内容占位符 4">
            <a:extLst>
              <a:ext uri="{FF2B5EF4-FFF2-40B4-BE49-F238E27FC236}">
                <a16:creationId xmlns:a16="http://schemas.microsoft.com/office/drawing/2014/main" id="{27458EB3-FD60-4267-ADAE-9681B1EB6B2A}"/>
              </a:ext>
            </a:extLst>
          </p:cNvPr>
          <p:cNvSpPr>
            <a:spLocks noGrp="1"/>
          </p:cNvSpPr>
          <p:nvPr>
            <p:ph idx="1"/>
          </p:nvPr>
        </p:nvSpPr>
        <p:spPr/>
        <p:txBody>
          <a:bodyPr>
            <a:normAutofit/>
          </a:bodyPr>
          <a:lstStyle/>
          <a:p>
            <a:pPr indent="0" algn="just">
              <a:lnSpc>
                <a:spcPct val="150000"/>
              </a:lnSpc>
              <a:buNone/>
            </a:pPr>
            <a:r>
              <a:rPr lang="zh-CN" altLang="zh-CN" sz="2400" kern="100">
                <a:solidFill>
                  <a:srgbClr val="032D49"/>
                </a:solidFill>
                <a:effectLst/>
                <a:latin typeface="等线" panose="02010600030101010101" pitchFamily="2" charset="-122"/>
                <a:ea typeface="仿宋" panose="02010609060101010101" pitchFamily="49" charset="-122"/>
                <a:cs typeface="Times New Roman" panose="02020603050405020304" pitchFamily="18" charset="0"/>
              </a:rPr>
              <a:t>本堂课依然要以提高文言文翻译能力为基础，因而，文言实词、虚词、句式和常用的翻译技巧依然是基础中的基础，值得反复练习，此外，本专题还需要掌握划分文言文结构层次的方法、选择题和主观题的答题步骤以及选择题常见的设错“陷阱”等知识。当然，这些知识都是停留于理论层面的，要真正提高文言文阅读能力，还需要将这些理论放入一篇篇的文言文练习中去熟悉和验证，进一步巩固自己所学的文言知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06</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限时训练</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1449377861"/>
      </p:ext>
    </p:extLst>
  </p:cSld>
  <p:clrMapOvr>
    <a:masterClrMapping/>
  </p:clrMapOvr>
  <mc:AlternateContent xmlns:mc="http://schemas.openxmlformats.org/markup-compatibility/2006">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1.</a:t>
            </a:r>
            <a:r>
              <a:rPr lang="zh-CN" altLang="en-US" sz="2800" spc="500">
                <a:solidFill>
                  <a:srgbClr val="B79F47"/>
                </a:solidFill>
              </a:rPr>
              <a:t>广东省高研会</a:t>
            </a:r>
            <a:r>
              <a:rPr lang="en-US" altLang="zh-CN" sz="2800" spc="500">
                <a:solidFill>
                  <a:srgbClr val="B79F47"/>
                </a:solidFill>
              </a:rPr>
              <a:t>2018</a:t>
            </a:r>
            <a:r>
              <a:rPr lang="zh-CN" altLang="en-US" sz="2800" spc="500">
                <a:solidFill>
                  <a:srgbClr val="B79F47"/>
                </a:solidFill>
              </a:rPr>
              <a:t>级高三第一学期第一次检测</a:t>
            </a:r>
            <a:endParaRPr lang="zh-CN" altLang="zh-CN" sz="2800" spc="500">
              <a:solidFill>
                <a:srgbClr val="B79F47"/>
              </a:solidFill>
            </a:endParaRPr>
          </a:p>
        </p:txBody>
      </p:sp>
      <p:sp>
        <p:nvSpPr>
          <p:cNvPr id="3" name="内容占位符 2"/>
          <p:cNvSpPr>
            <a:spLocks noGrp="1"/>
          </p:cNvSpPr>
          <p:nvPr>
            <p:ph idx="1"/>
          </p:nvPr>
        </p:nvSpPr>
        <p:spPr>
          <a:xfrm>
            <a:off x="752763" y="1690688"/>
            <a:ext cx="10515600" cy="5014912"/>
          </a:xfrm>
        </p:spPr>
        <p:txBody>
          <a:bodyPr>
            <a:noAutofit/>
          </a:bodyPr>
          <a:lstStyle/>
          <a:p>
            <a:pPr indent="0" algn="just">
              <a:lnSpc>
                <a:spcPct val="150000"/>
              </a:lnSpc>
              <a:buNone/>
            </a:pP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    王守仁，字伯安，余姚人。祖母梦神人自云中送儿下，因名云。五岁不能言，异人拊之，更名守仁，乃言。年十五，访山海关，观山川形胜。弱冠举乡试，学大进益好言兵，且善射。登弘治十二年进士。朝议方急西北边，守仁条八事上之。正德元年，刘瑾逮给事中御史戴铣。守仁抗章救瑾怒廷杖四十谪贵州龙场驿丞龙场万山丛薄苗僚杂居守仁因俗化导夷人喜相率伐木为屋以栖守仁十一年，南方盗贼蜂起。前巡抚托疾避去。守仁至，知左右多贼耳目，乃呼老黠隶诘之。隶不敢隐，因贳其罪，令阴觇贼，贼动静无勿知。檄福建、广东会兵而讨贼。守仁亲率锐卒，佯退师，出不意捣之，俘斩七千有奇。所将皆文吏及偏裨小校，平数十年巨寇，远近惊为神。十四年，宁王宸濠反。守仁急趋吉安，治器械舟楫，传诏暴宸濠罪，俾守令率吏士勤王。复战，官军却，守仁斩先却者。诸军殊死战，贼大败。守仁联舟为方阵，尽出金宝犒士。明日，宸濠方晨朝其群臣，官军奄至。以小舟载薪，乘风纵火，焚其副舟。宸濠舟胶浅，仓卒易舟遁，王冕所部兵追执之。贼平，京师闻，诸大臣震惧。张忠尝纳宸濠贿，忌为守仁所知，轻守仁文士，强之射。徐起，三发三中，京军欢呼。忠扬言帝前曰守仁必反守仁入九华山，日晏坐僧寺。帝觇知之，曰</a:t>
            </a: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守仁学道人，何谓反？”</a:t>
            </a:r>
            <a:endParaRPr lang="zh-CN"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endParaRPr>
          </a:p>
        </p:txBody>
      </p:sp>
      <p:cxnSp>
        <p:nvCxnSpPr>
          <p:cNvPr id="4" name="直接连接符 3"/>
          <p:cNvCxnSpPr/>
          <p:nvPr/>
        </p:nvCxnSpPr>
        <p:spPr>
          <a:xfrm>
            <a:off x="976296"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779802"/>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1.</a:t>
            </a:r>
            <a:r>
              <a:rPr lang="zh-CN" altLang="en-US" sz="2800" spc="500">
                <a:solidFill>
                  <a:srgbClr val="B79F47"/>
                </a:solidFill>
              </a:rPr>
              <a:t>广东省高研会</a:t>
            </a:r>
            <a:r>
              <a:rPr lang="en-US" altLang="zh-CN" sz="2800" spc="500">
                <a:solidFill>
                  <a:srgbClr val="B79F47"/>
                </a:solidFill>
              </a:rPr>
              <a:t>2018</a:t>
            </a:r>
            <a:r>
              <a:rPr lang="zh-CN" altLang="en-US" sz="2800" spc="500">
                <a:solidFill>
                  <a:srgbClr val="B79F47"/>
                </a:solidFill>
              </a:rPr>
              <a:t>级高三第一学期第一次检测</a:t>
            </a:r>
            <a:endParaRPr lang="zh-CN" altLang="zh-CN" sz="2800" spc="500">
              <a:solidFill>
                <a:srgbClr val="B79F47"/>
              </a:solidFill>
            </a:endParaRPr>
          </a:p>
        </p:txBody>
      </p:sp>
      <p:sp>
        <p:nvSpPr>
          <p:cNvPr id="3" name="内容占位符 2"/>
          <p:cNvSpPr>
            <a:spLocks noGrp="1"/>
          </p:cNvSpPr>
          <p:nvPr>
            <p:ph idx="1"/>
          </p:nvPr>
        </p:nvSpPr>
        <p:spPr>
          <a:xfrm>
            <a:off x="752763" y="1690688"/>
            <a:ext cx="10515600" cy="5014912"/>
          </a:xfrm>
        </p:spPr>
        <p:txBody>
          <a:bodyPr>
            <a:noAutofit/>
          </a:bodyPr>
          <a:lstStyle/>
          <a:p>
            <a:pPr marL="0" indent="0" fontAlgn="ctr">
              <a:lnSpc>
                <a:spcPct val="100000"/>
              </a:lnSpc>
              <a:buNone/>
            </a:pPr>
            <a:r>
              <a:rPr lang="zh-CN" altLang="zh-CN" sz="1800">
                <a:solidFill>
                  <a:srgbClr val="032D49"/>
                </a:solidFill>
                <a:latin typeface="楷体" pitchFamily="49" charset="-122"/>
                <a:ea typeface="楷体" pitchFamily="49" charset="-122"/>
              </a:rPr>
              <a:t>守仁已病甚，疏乞骸骨，行至南安卒，年五十七。丧过江西，军民无不缟素哭送。守仁天资异敏。游九华归，筑室阳明洞。忽悟格物致知，当自求诸心。其为教，以致良知为主。学者翕然从之，世遂有“阳明学”。守仁以直节著。从诸书生扫积年逋寇，平定孽。文臣用兵，未有如守仁也。</a:t>
            </a:r>
          </a:p>
          <a:p>
            <a:pPr marL="0" indent="0" algn="r" fontAlgn="ctr">
              <a:lnSpc>
                <a:spcPct val="100000"/>
              </a:lnSpc>
              <a:buNone/>
            </a:pPr>
            <a:r>
              <a:rPr lang="zh-CN" altLang="zh-CN" sz="1800">
                <a:solidFill>
                  <a:srgbClr val="032D49"/>
                </a:solidFill>
                <a:latin typeface="楷体" pitchFamily="49" charset="-122"/>
                <a:ea typeface="楷体" pitchFamily="49" charset="-122"/>
              </a:rPr>
              <a:t>（节选自《明史·王守仁传》）</a:t>
            </a:r>
          </a:p>
          <a:p>
            <a:pPr marL="0" indent="0" algn="just">
              <a:lnSpc>
                <a:spcPct val="150000"/>
              </a:lnSpc>
              <a:spcBef>
                <a:spcPct val="0"/>
              </a:spcBef>
              <a:buNone/>
            </a:pPr>
            <a:r>
              <a:rPr lang="zh-CN"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下列对原文有关内容的概括和分析，不正确的一项是（</a:t>
            </a: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   </a:t>
            </a:r>
            <a:r>
              <a:rPr lang="zh-CN"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p>
          <a:p>
            <a:pPr marL="0" indent="0" fontAlgn="ctr">
              <a:lnSpc>
                <a:spcPct val="150000"/>
              </a:lnSpc>
              <a:spcBef>
                <a:spcPct val="0"/>
              </a:spcBef>
              <a:buNone/>
            </a:pPr>
            <a:r>
              <a:rPr lang="en-US"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A. </a:t>
            </a:r>
            <a:r>
              <a:rPr lang="zh-CN"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王守仁名出有因，拥有传奇童年。他的名字“云”是祖母梦见神人从云中送儿下人间而起的，他直到五岁被异人抚摩且改名，才开口说话。</a:t>
            </a:r>
            <a:endParaRPr lang="zh-CN"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endParaRPr>
          </a:p>
          <a:p>
            <a:pPr marL="0" indent="0" fontAlgn="ctr">
              <a:lnSpc>
                <a:spcPct val="150000"/>
              </a:lnSpc>
              <a:spcBef>
                <a:spcPct val="0"/>
              </a:spcBef>
              <a:buNone/>
            </a:pPr>
            <a:r>
              <a:rPr lang="en-US"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B. </a:t>
            </a:r>
            <a:r>
              <a:rPr lang="zh-CN"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王守仁富有奇计，获得远近叹服。在平定南方盗贼的行动中，他出奇制胜，凭借薄弱的人员和兵力，平定了长久以来的大患，远近为之叹服。</a:t>
            </a:r>
            <a:endParaRPr lang="zh-CN"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endParaRPr>
          </a:p>
          <a:p>
            <a:pPr marL="0" indent="0" fontAlgn="ctr">
              <a:lnSpc>
                <a:spcPct val="150000"/>
              </a:lnSpc>
              <a:spcBef>
                <a:spcPct val="0"/>
              </a:spcBef>
              <a:buNone/>
            </a:pPr>
            <a:r>
              <a:rPr lang="en-US"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C. </a:t>
            </a:r>
            <a:r>
              <a:rPr lang="zh-CN"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王守仁文武兼备，取得战功胜利。平宁王之反时，他战策得当，趁宁王以金宝犒劳其群臣时，发动突袭；且善射，他“三发三中”赢得京军欢呼。</a:t>
            </a:r>
            <a:endParaRPr lang="zh-CN"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endParaRPr>
          </a:p>
          <a:p>
            <a:pPr marL="0" indent="0" fontAlgn="ctr">
              <a:lnSpc>
                <a:spcPct val="150000"/>
              </a:lnSpc>
              <a:spcBef>
                <a:spcPct val="0"/>
              </a:spcBef>
              <a:buNone/>
            </a:pPr>
            <a:r>
              <a:rPr lang="en-US"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D. </a:t>
            </a:r>
            <a:r>
              <a:rPr lang="zh-CN"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王守仁天资聪敏，开创阳明心学。他筑室阳明洞，悟出格物致知应当自己求之于心，重点培养学生良知，求学的人纷纷跟从他，后有“阳明学”。</a:t>
            </a:r>
            <a:endParaRPr lang="zh-CN"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endParaRPr>
          </a:p>
        </p:txBody>
      </p:sp>
      <p:cxnSp>
        <p:nvCxnSpPr>
          <p:cNvPr id="4" name="直接连接符 3"/>
          <p:cNvCxnSpPr/>
          <p:nvPr/>
        </p:nvCxnSpPr>
        <p:spPr>
          <a:xfrm>
            <a:off x="976296"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770454"/>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01</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考向讲解</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广东省高研会</a:t>
            </a:r>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2018</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级高三第一学期第一次检测</a:t>
            </a:r>
            <a:endParaRPr lang="zh-CN" altLang="en-US" sz="7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fontAlgn="ctr">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【答案】</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C</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fontAlgn="ctr">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【解析】</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800" kern="100">
                <a:solidFill>
                  <a:srgbClr val="FF0000"/>
                </a:solidFill>
                <a:latin typeface="宋体" pitchFamily="2" charset="-122"/>
                <a:ea typeface="等线" panose="02010600030101010101" pitchFamily="2" charset="-122"/>
                <a:cs typeface="宋体" panose="02010600030101010101" pitchFamily="2" charset="-122"/>
              </a:rPr>
              <a:t>C</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项，“趁宁王以金宝劳其群臣时，发动突袭”分析错误，原文“守仁联舟为方阵，尽出金宝犒士”指王守仁拿出全部金宝犒劳将士，而不是宁王，正确表述应为“趁宁王正在晨朝他的群臣时，发动突袭”故选</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C</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755965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广东省高研会</a:t>
            </a:r>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2018</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级高三第一学期第一次检测</a:t>
            </a:r>
            <a:endParaRPr lang="zh-CN" altLang="en-US" sz="7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342900" lvl="0" indent="-342900" algn="just">
              <a:lnSpc>
                <a:spcPct val="150000"/>
              </a:lnSpc>
              <a:buFont typeface="+mj-lt"/>
              <a:buAutoNum type="arabicParenBoth"/>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张忠为什么在皇帝面前说王守仁一定会造反？皇帝对此的反应怎样？请简要说明。</a:t>
            </a:r>
            <a:endParaRPr lang="zh-CN" altLang="zh-CN"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3436311"/>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广东省高研会</a:t>
            </a:r>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2018</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级高三第一学期第一次检测</a:t>
            </a:r>
            <a:endParaRPr lang="zh-CN" altLang="en-US" sz="7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fontAlgn="ctr">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【答案】</a:t>
            </a:r>
            <a:endParaRPr lang="zh-CN" altLang="zh-CN" sz="1800" kern="100">
              <a:solidFill>
                <a:srgbClr val="FF0000"/>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①因为张忠曾接受朱宸濠的贿赂，担心被王守仁知道，于是诬告王守仁。②皇帝不相信张忠对王守仁的诬告，认为王守仁是学道之人，说王守仁造反是没有根据的。</a:t>
            </a:r>
            <a:endParaRPr lang="zh-CN" altLang="zh-CN" sz="1800" kern="100">
              <a:solidFill>
                <a:srgbClr val="FF0000"/>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【解析】</a:t>
            </a:r>
            <a:endParaRPr lang="zh-CN" altLang="zh-CN" sz="1800" kern="100">
              <a:solidFill>
                <a:srgbClr val="FF0000"/>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本题考查学生把握文本内容要点，筛选整合文本信息的能力。</a:t>
            </a:r>
            <a:endParaRPr lang="zh-CN" altLang="zh-CN" sz="1800" kern="100">
              <a:solidFill>
                <a:srgbClr val="FF0000"/>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本题第一问：张忠为什么在皇帝面前说王守仁一定会造反？根据文中“张忠尝纳宸濠贿，忌为守仁所知，轻守仁文士，强之射。徐起，三发三中，京军欢呼。忠扬言帝前曰守仁必反”可知，因为张忠曾接受朱宸濠的贿赂，担心被王守仁知道，于是诬告王守仁。</a:t>
            </a:r>
            <a:endParaRPr lang="zh-CN" altLang="zh-CN" sz="1800" kern="100">
              <a:solidFill>
                <a:srgbClr val="FF0000"/>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第二问：皇帝对此的反应怎样？皇帝听了张忠的报告，不相信张忠对王守仁的诬告，“帝觇知之，曰</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‘守仁学道人，何谓反？’” 认为王守仁是学道之人，说王守仁造反是没有根据的。</a:t>
            </a:r>
            <a:endParaRPr lang="zh-CN" altLang="zh-CN" sz="1800" kern="100">
              <a:solidFill>
                <a:srgbClr val="FF0000"/>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2909746"/>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a:t>
            </a:r>
            <a:r>
              <a:rPr lang="zh-CN" altLang="en-US" sz="3200" spc="500">
                <a:solidFill>
                  <a:srgbClr val="B79F47"/>
                </a:solidFill>
              </a:rPr>
              <a:t>广州市</a:t>
            </a:r>
            <a:r>
              <a:rPr lang="en-US" altLang="zh-CN" sz="3200" spc="500">
                <a:solidFill>
                  <a:srgbClr val="B79F47"/>
                </a:solidFill>
              </a:rPr>
              <a:t>2021</a:t>
            </a:r>
            <a:r>
              <a:rPr lang="zh-CN" altLang="en-US" sz="3200" spc="500">
                <a:solidFill>
                  <a:srgbClr val="B79F47"/>
                </a:solidFill>
              </a:rPr>
              <a:t>届高三年级阶段训练</a:t>
            </a:r>
          </a:p>
        </p:txBody>
      </p:sp>
      <p:sp>
        <p:nvSpPr>
          <p:cNvPr id="3" name="内容占位符 2"/>
          <p:cNvSpPr>
            <a:spLocks noGrp="1"/>
          </p:cNvSpPr>
          <p:nvPr>
            <p:ph idx="1"/>
          </p:nvPr>
        </p:nvSpPr>
        <p:spPr>
          <a:xfrm>
            <a:off x="762000" y="1825625"/>
            <a:ext cx="10515600" cy="4351338"/>
          </a:xfrm>
        </p:spPr>
        <p:txBody>
          <a:bodyPr>
            <a:noAutofit/>
          </a:bodyPr>
          <a:lstStyle/>
          <a:p>
            <a:pPr marL="38100"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阅读下面的文言文，完成</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10</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14</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题。</a:t>
            </a:r>
          </a:p>
          <a:p>
            <a:pPr marL="38100" indent="0" algn="just">
              <a:lnSpc>
                <a:spcPct val="150000"/>
              </a:lnSpc>
              <a:buNone/>
            </a:pPr>
            <a:r>
              <a:rPr lang="zh-CN" altLang="en-US" sz="1600" kern="100">
                <a:solidFill>
                  <a:srgbClr val="032D49"/>
                </a:solidFill>
                <a:latin typeface="楷体" pitchFamily="49" charset="-122"/>
                <a:ea typeface="楷体" pitchFamily="49" charset="-122"/>
                <a:cs typeface="Times New Roman" panose="02020603050405020304" pitchFamily="18" charset="0"/>
              </a:rPr>
              <a:t>    葛洪，字稚川，丹杨句容人也。祖系，吴大鸿胪。父悌，吴平后入晋，为邵陵太守。洪少好学，家贫，躬自伐薪以贸纸笔，夜辄写书诵习，遂以儒学知名。性寡欲，无所爱玩，不知棋局几道，摴蒱齿名。为人木讷，不好荣利，闭门却扫，未尝交游。于余杭山见何幼道、郭文举，目击而已，各无所言。时或寻书问义，不远数千里崎岖冒涉，期于必得，遂究览典籍。后师事南海太守上党鲍玄。玄见洪深重之，以女妻洪。洪传玄业，兼综练医术，凡所著撰，皆精核是非，而才章富赡。太安中，石冰作乱，吴兴太守顾秘为义军都督，与周玘等起兵讨之，秘檄洪为将兵都尉，攻冰别率，破之，迁伏波将军。冰平，洪不论功赏，径至洛阳，欲搜求异书以广其学。洪见天下已乱，欲避地南土，征镇檄命一无所就。后还乡里，礼辟皆不赴。元帝为丞相，辟为掾。咸和初，司徒导召补州主簿，转司徒掾，迁谘议参军。干宝深相亲友，荐洪才堪国史，选为散骑常侍，领大著作，洪固辞不就。以年老欲炼丹以祈遐寿闻交阯出丹求为句漏令帝以洪资高不许洪曰非欲为荣以有丹耳帝从之洪遂将子侄俱行 至广州，刺史邓岳留不听去，洪乃止罗浮山炼丹。岳表补东官太守，又辞不就。在山积年，优游闲养，著述不辍，自号抱朴子，因以名书。</a:t>
            </a:r>
            <a:endParaRPr lang="zh-CN" altLang="zh-CN" sz="1600" kern="100">
              <a:solidFill>
                <a:srgbClr val="032D49"/>
              </a:solidFill>
              <a:latin typeface="楷体" pitchFamily="49" charset="-122"/>
              <a:ea typeface="楷体"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3602486"/>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a:t>
            </a:r>
            <a:r>
              <a:rPr lang="zh-CN" altLang="en-US" sz="3200" spc="500">
                <a:solidFill>
                  <a:srgbClr val="B79F47"/>
                </a:solidFill>
              </a:rPr>
              <a:t>广州市</a:t>
            </a:r>
            <a:r>
              <a:rPr lang="en-US" altLang="zh-CN" sz="3200" spc="500">
                <a:solidFill>
                  <a:srgbClr val="B79F47"/>
                </a:solidFill>
              </a:rPr>
              <a:t>2021</a:t>
            </a:r>
            <a:r>
              <a:rPr lang="zh-CN" altLang="en-US" sz="3200" spc="500">
                <a:solidFill>
                  <a:srgbClr val="B79F47"/>
                </a:solidFill>
              </a:rPr>
              <a:t>届高三年级阶段训练</a:t>
            </a:r>
          </a:p>
        </p:txBody>
      </p:sp>
      <p:sp>
        <p:nvSpPr>
          <p:cNvPr id="3" name="内容占位符 2"/>
          <p:cNvSpPr>
            <a:spLocks noGrp="1"/>
          </p:cNvSpPr>
          <p:nvPr>
            <p:ph idx="1"/>
          </p:nvPr>
        </p:nvSpPr>
        <p:spPr>
          <a:xfrm>
            <a:off x="838200" y="1690688"/>
            <a:ext cx="10515600" cy="4351338"/>
          </a:xfrm>
        </p:spPr>
        <p:txBody>
          <a:bodyPr>
            <a:noAutofit/>
          </a:bodyPr>
          <a:lstStyle/>
          <a:p>
            <a:pPr indent="0">
              <a:lnSpc>
                <a:spcPct val="150000"/>
              </a:lnSpc>
              <a:buNone/>
            </a:pP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其余所著碑诔诗赋百卷，移檄章表三十卷，神仙、良吏、隐逸、集异等传各十卷，</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金匮药方</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一百卷，</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肘后要急方</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itchFamily="49" charset="-122"/>
                <a:cs typeface="Times New Roman" panose="02020603050405020304" pitchFamily="18" charset="0"/>
              </a:rPr>
              <a:t>四卷。洪博闻深洽，江左绝伦。著述篇章富于班马，又精辩玄赜，析理入微。后忽与岳疏云“当远行寻师，克期便发”，岳得疏，狼狈往别。而洪坐至日中，兀然若睡而卒，岳至，遂不及见。时年八十一。</a:t>
            </a:r>
            <a:endParaRPr lang="en-US" altLang="zh-CN" sz="1600" kern="100">
              <a:solidFill>
                <a:srgbClr val="032D49"/>
              </a:solidFill>
              <a:latin typeface="等线" panose="02010600030101010101" pitchFamily="2" charset="-122"/>
              <a:ea typeface="楷体" pitchFamily="49" charset="-122"/>
              <a:cs typeface="Times New Roman" panose="02020603050405020304" pitchFamily="18" charset="0"/>
            </a:endParaRPr>
          </a:p>
          <a:p>
            <a:pPr indent="0" algn="r">
              <a:lnSpc>
                <a:spcPct val="150000"/>
              </a:lnSpc>
              <a:buNone/>
            </a:pPr>
            <a:r>
              <a:rPr lang="zh-CN" altLang="zh-CN" sz="1600" kern="100" spc="40">
                <a:solidFill>
                  <a:srgbClr val="032D49"/>
                </a:solidFill>
                <a:latin typeface="等线" panose="02010600030101010101" pitchFamily="2" charset="-122"/>
                <a:ea typeface="楷体" pitchFamily="49" charset="-122"/>
                <a:cs typeface="宋体" panose="02010600030101010101" pitchFamily="2" charset="-122"/>
              </a:rPr>
              <a:t>（节选自《晋书·葛洪传》）</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fontAlgn="ctr">
              <a:lnSpc>
                <a:spcPct val="150000"/>
              </a:lnSpc>
              <a:spcBef>
                <a:spcPct val="0"/>
              </a:spcBef>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(3) </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下列对原文有关内容的概括和分析，不正确的一项是（</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3</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分）</a:t>
            </a:r>
          </a:p>
          <a:p>
            <a:pPr marL="0" indent="0" algn="just" fontAlgn="ctr">
              <a:lnSpc>
                <a:spcPct val="150000"/>
              </a:lnSpc>
              <a:spcBef>
                <a:spcPct val="0"/>
              </a:spcBef>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 </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葛洪勤学不倦，儒道兼修。他从小刻苦好学，家境贫寒但勤学不辍；虽以儒学知名，但仍不畏路途遥远崎岖，到处寻书问义，充实学问。</a:t>
            </a:r>
          </a:p>
          <a:p>
            <a:pPr marL="0" indent="0" algn="just" fontAlgn="ctr">
              <a:lnSpc>
                <a:spcPct val="150000"/>
              </a:lnSpc>
              <a:spcBef>
                <a:spcPct val="0"/>
              </a:spcBef>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B. </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葛洪清心寡欲，淡泊名利。他为人木讷，不喜欢结交朋友，也没有下棋之类的爱好；身处乱世，多次推辞各级官府征召，不愿意去赴命。</a:t>
            </a:r>
          </a:p>
          <a:p>
            <a:pPr marL="0" indent="0" algn="just" fontAlgn="ctr">
              <a:lnSpc>
                <a:spcPct val="150000"/>
              </a:lnSpc>
              <a:spcBef>
                <a:spcPct val="0"/>
              </a:spcBef>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C. </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葛洪潜心著述，思想精邃。他一生笔耕不辍，著述丰富，著有</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抱朴子</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金匮药方</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肘后要急方</a:t>
            </a: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等书，给后人留下宝贵的文化遗产。</a:t>
            </a:r>
          </a:p>
          <a:p>
            <a:pPr marL="0" indent="0" algn="just" fontAlgn="ctr">
              <a:lnSpc>
                <a:spcPct val="150000"/>
              </a:lnSpc>
              <a:spcBef>
                <a:spcPct val="0"/>
              </a:spcBef>
              <a:buNone/>
            </a:pPr>
            <a:r>
              <a:rPr lang="en-US" altLang="zh-CN"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D. </a:t>
            </a:r>
            <a:r>
              <a:rPr lang="zh-CN" altLang="en-US" sz="1400" kern="100" spc="40">
                <a:solidFill>
                  <a:srgbClr val="032D49"/>
                </a:solidFill>
                <a:latin typeface="仿宋" panose="02010609060101010101" pitchFamily="49" charset="-122"/>
                <a:ea typeface="仿宋" panose="02010609060101010101" pitchFamily="49" charset="-122"/>
                <a:cs typeface="宋体" panose="02010600030101010101" pitchFamily="2" charset="-122"/>
              </a:rPr>
              <a:t>葛洪醉心炼丹，精研医学。他努力学习前人的成果，为了专注炼丹、钻研医学，没有接受邓岳的挽留，执意前往罗浮山隐居，直至终老。</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6689615"/>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a:t>
            </a:r>
            <a:r>
              <a:rPr lang="zh-CN" altLang="en-US" sz="3200" spc="500">
                <a:solidFill>
                  <a:srgbClr val="B79F47"/>
                </a:solidFill>
              </a:rPr>
              <a:t>广州市</a:t>
            </a:r>
            <a:r>
              <a:rPr lang="en-US" altLang="zh-CN" sz="3200" spc="500">
                <a:solidFill>
                  <a:srgbClr val="B79F47"/>
                </a:solidFill>
              </a:rPr>
              <a:t>2021</a:t>
            </a:r>
            <a:r>
              <a:rPr lang="zh-CN" altLang="en-US" sz="3200" spc="500">
                <a:solidFill>
                  <a:srgbClr val="B79F47"/>
                </a:solidFill>
              </a:rPr>
              <a:t>届高三年级阶段训练</a:t>
            </a:r>
            <a:endParaRPr lang="zh-CN" altLang="en-US" sz="48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答案</a:t>
            </a:r>
            <a:r>
              <a:rPr lang="en-US" altLang="zh-CN" sz="1800" kern="100">
                <a:solidFill>
                  <a:srgbClr val="FF0000"/>
                </a:solidFill>
                <a:latin typeface="Calibri" pitchFamily="34" charset="0"/>
                <a:ea typeface="宋体" pitchFamily="2" charset="-122"/>
                <a:cs typeface="Times New Roman" panose="02020603050405020304" pitchFamily="18" charset="0"/>
              </a:rPr>
              <a:t>】D</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解析</a:t>
            </a: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没有接受邓岳的挽留”不当，葛洪接受了邓岳的挽留，并留在罗浮山。</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973110"/>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a:t>
            </a:r>
            <a:r>
              <a:rPr lang="zh-CN" altLang="en-US" sz="3200" spc="500">
                <a:solidFill>
                  <a:srgbClr val="B79F47"/>
                </a:solidFill>
              </a:rPr>
              <a:t>广州市</a:t>
            </a:r>
            <a:r>
              <a:rPr lang="en-US" altLang="zh-CN" sz="3200" spc="500">
                <a:solidFill>
                  <a:srgbClr val="B79F47"/>
                </a:solidFill>
              </a:rPr>
              <a:t>2021</a:t>
            </a:r>
            <a:r>
              <a:rPr lang="zh-CN" altLang="en-US" sz="3200" spc="500">
                <a:solidFill>
                  <a:srgbClr val="B79F47"/>
                </a:solidFill>
              </a:rPr>
              <a:t>届高三年级阶段训练</a:t>
            </a:r>
            <a:endParaRPr lang="zh-CN" altLang="en-US" sz="48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032D49"/>
                </a:solidFill>
                <a:latin typeface="Calibri" pitchFamily="34" charset="0"/>
                <a:ea typeface="宋体" pitchFamily="2" charset="-122"/>
                <a:cs typeface="Times New Roman" panose="02020603050405020304" pitchFamily="18" charset="0"/>
              </a:rPr>
              <a:t>(4) </a:t>
            </a:r>
            <a:r>
              <a:rPr lang="zh-CN" altLang="en-US" sz="1800" kern="100">
                <a:solidFill>
                  <a:srgbClr val="032D49"/>
                </a:solidFill>
                <a:latin typeface="Calibri" pitchFamily="34" charset="0"/>
                <a:ea typeface="宋体" pitchFamily="2" charset="-122"/>
                <a:cs typeface="Times New Roman" panose="02020603050405020304" pitchFamily="18" charset="0"/>
              </a:rPr>
              <a:t>邓岳接到葛洪的书信后，为什么“狼狈往别”？请简要说明。（</a:t>
            </a:r>
            <a:r>
              <a:rPr lang="en-US" altLang="zh-CN" sz="1800" kern="100">
                <a:solidFill>
                  <a:srgbClr val="032D49"/>
                </a:solidFill>
                <a:latin typeface="Calibri" pitchFamily="34" charset="0"/>
                <a:ea typeface="宋体" pitchFamily="2" charset="-122"/>
                <a:cs typeface="Times New Roman" panose="02020603050405020304" pitchFamily="18" charset="0"/>
              </a:rPr>
              <a:t>3</a:t>
            </a:r>
            <a:r>
              <a:rPr lang="zh-CN" altLang="en-US" sz="1800" kern="100">
                <a:solidFill>
                  <a:srgbClr val="032D49"/>
                </a:solidFill>
                <a:latin typeface="Calibri" pitchFamily="34" charset="0"/>
                <a:ea typeface="宋体" pitchFamily="2" charset="-122"/>
                <a:cs typeface="Times New Roman" panose="02020603050405020304" pitchFamily="18" charset="0"/>
              </a:rPr>
              <a:t>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491948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a:t>
            </a:r>
            <a:r>
              <a:rPr lang="zh-CN" altLang="en-US" sz="3200" spc="500">
                <a:solidFill>
                  <a:srgbClr val="B79F47"/>
                </a:solidFill>
              </a:rPr>
              <a:t>广州市</a:t>
            </a:r>
            <a:r>
              <a:rPr lang="en-US" altLang="zh-CN" sz="3200" spc="500">
                <a:solidFill>
                  <a:srgbClr val="B79F47"/>
                </a:solidFill>
              </a:rPr>
              <a:t>2021</a:t>
            </a:r>
            <a:r>
              <a:rPr lang="zh-CN" altLang="en-US" sz="3200" spc="500">
                <a:solidFill>
                  <a:srgbClr val="B79F47"/>
                </a:solidFill>
              </a:rPr>
              <a:t>届高三年级阶段训练</a:t>
            </a:r>
            <a:endParaRPr lang="zh-CN" altLang="en-US" sz="48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zh-CN" altLang="zh-CN" sz="1800" kern="100" spc="40">
                <a:solidFill>
                  <a:srgbClr val="FF0000"/>
                </a:solidFill>
                <a:latin typeface="等线" panose="02010600030101010101" pitchFamily="2" charset="-122"/>
                <a:ea typeface="宋体" pitchFamily="2" charset="-122"/>
                <a:cs typeface="宋体" panose="02010600030101010101" pitchFamily="2" charset="-122"/>
              </a:rPr>
              <a:t>【答案】</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spc="40">
                <a:solidFill>
                  <a:srgbClr val="FF0000"/>
                </a:solidFill>
                <a:latin typeface="等线" panose="02010600030101010101" pitchFamily="2" charset="-122"/>
                <a:ea typeface="宋体" pitchFamily="2" charset="-122"/>
                <a:cs typeface="宋体" panose="02010600030101010101" pitchFamily="2" charset="-122"/>
              </a:rPr>
              <a:t>①葛洪的来信告诉邓岳自己快要离世了，②邓岳想赶在葛洪去世前与他告别。</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spc="40">
                <a:solidFill>
                  <a:srgbClr val="FF0000"/>
                </a:solidFill>
                <a:latin typeface="等线" panose="02010600030101010101" pitchFamily="2" charset="-122"/>
                <a:ea typeface="宋体" pitchFamily="2" charset="-122"/>
                <a:cs typeface="宋体" panose="02010600030101010101" pitchFamily="2" charset="-122"/>
              </a:rPr>
              <a:t>【解析】第一步：审读题干，得出“邓岳”“狼狈往别”等关键词；第二步：寻找答题区间，定位到原文中“后忽与岳疏云“当远行寻师，克期便发”，岳得疏，狼狈往别。”再翻译后整理作答。</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58378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a:t>
            </a:r>
            <a:r>
              <a:rPr lang="zh-CN" altLang="en-US" sz="3200" spc="500">
                <a:solidFill>
                  <a:srgbClr val="B79F47"/>
                </a:solidFill>
              </a:rPr>
              <a:t>河南省</a:t>
            </a:r>
            <a:r>
              <a:rPr lang="en-US" altLang="zh-CN" sz="3200" spc="500">
                <a:solidFill>
                  <a:srgbClr val="B79F47"/>
                </a:solidFill>
              </a:rPr>
              <a:t>2020</a:t>
            </a:r>
            <a:r>
              <a:rPr lang="zh-CN" altLang="en-US" sz="3200" spc="500">
                <a:solidFill>
                  <a:srgbClr val="B79F47"/>
                </a:solidFill>
              </a:rPr>
              <a:t>～</a:t>
            </a:r>
            <a:r>
              <a:rPr lang="en-US" altLang="zh-CN" sz="3200" spc="500">
                <a:solidFill>
                  <a:srgbClr val="B79F47"/>
                </a:solidFill>
              </a:rPr>
              <a:t>2021</a:t>
            </a:r>
            <a:r>
              <a:rPr lang="zh-CN" altLang="en-US" sz="3200" spc="500">
                <a:solidFill>
                  <a:srgbClr val="B79F47"/>
                </a:solidFill>
              </a:rPr>
              <a:t>学年高三</a:t>
            </a:r>
            <a:r>
              <a:rPr lang="en-US" altLang="zh-CN" sz="3200" spc="500">
                <a:solidFill>
                  <a:srgbClr val="B79F47"/>
                </a:solidFill>
              </a:rPr>
              <a:t>10</a:t>
            </a:r>
            <a:r>
              <a:rPr lang="zh-CN" altLang="en-US" sz="3200" spc="500">
                <a:solidFill>
                  <a:srgbClr val="B79F47"/>
                </a:solidFill>
              </a:rPr>
              <a:t>月质量检测</a:t>
            </a:r>
          </a:p>
        </p:txBody>
      </p:sp>
      <p:sp>
        <p:nvSpPr>
          <p:cNvPr id="3" name="内容占位符 2"/>
          <p:cNvSpPr>
            <a:spLocks noGrp="1"/>
          </p:cNvSpPr>
          <p:nvPr>
            <p:ph idx="1"/>
          </p:nvPr>
        </p:nvSpPr>
        <p:spPr>
          <a:xfrm>
            <a:off x="838200" y="1690688"/>
            <a:ext cx="10515600" cy="4351338"/>
          </a:xfrm>
        </p:spPr>
        <p:txBody>
          <a:bodyPr>
            <a:noAutofit/>
          </a:bodyPr>
          <a:lstStyle/>
          <a:p>
            <a:pPr marL="0" indent="0" fontAlgn="ctr">
              <a:lnSpc>
                <a:spcPct val="100000"/>
              </a:lnSpc>
              <a:buNone/>
            </a:pPr>
            <a:r>
              <a:rPr lang="zh-CN" altLang="zh-CN" sz="2000" kern="100">
                <a:solidFill>
                  <a:srgbClr val="032D49"/>
                </a:solidFill>
                <a:latin typeface="等线" panose="02010600030101010101" pitchFamily="2" charset="-122"/>
                <a:ea typeface="宋体" pitchFamily="2" charset="-122"/>
                <a:cs typeface="宋体" panose="02010600030101010101" pitchFamily="2" charset="-122"/>
              </a:rPr>
              <a:t>阅读下面的文言文，完成下面小题</a:t>
            </a:r>
            <a:endParaRPr lang="zh-CN" altLang="zh-CN" sz="20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nSpc>
                <a:spcPct val="100000"/>
              </a:lnSpc>
              <a:buNone/>
            </a:pPr>
            <a:r>
              <a:rPr lang="en-US" altLang="zh-CN" sz="2000">
                <a:solidFill>
                  <a:srgbClr val="032D49"/>
                </a:solidFill>
                <a:ea typeface="楷体" pitchFamily="49" charset="-122"/>
                <a:cs typeface="宋体" panose="02010600030101010101" pitchFamily="2" charset="-122"/>
              </a:rPr>
              <a:t>       </a:t>
            </a:r>
            <a:r>
              <a:rPr lang="zh-CN" altLang="zh-CN" sz="2000">
                <a:solidFill>
                  <a:srgbClr val="032D49"/>
                </a:solidFill>
                <a:ea typeface="楷体" pitchFamily="49" charset="-122"/>
                <a:cs typeface="宋体" panose="02010600030101010101" pitchFamily="2" charset="-122"/>
              </a:rPr>
              <a:t>耶律曷鲁，字控温，一字洪隐，迭剌部人。祖匣马葛，简宪皇帝兄。父偶思，曷鲁其长子也。太祖为于越，秉国政，欲命曷鲁为迭剌部夷离堇</a:t>
            </a:r>
            <a:r>
              <a:rPr lang="zh-CN" altLang="zh-CN" sz="2000" baseline="30000">
                <a:solidFill>
                  <a:srgbClr val="032D49"/>
                </a:solidFill>
                <a:ea typeface="楷体" pitchFamily="49" charset="-122"/>
                <a:cs typeface="宋体" panose="02010600030101010101" pitchFamily="2" charset="-122"/>
              </a:rPr>
              <a:t>①</a:t>
            </a:r>
            <a:r>
              <a:rPr lang="zh-CN" altLang="zh-CN" sz="2000">
                <a:solidFill>
                  <a:srgbClr val="032D49"/>
                </a:solidFill>
                <a:ea typeface="楷体" pitchFamily="49" charset="-122"/>
                <a:cs typeface="宋体" panose="02010600030101010101" pitchFamily="2" charset="-122"/>
              </a:rPr>
              <a:t>。辞曰：“贼在君侧，未敢远去。”太祖讨黑车子室韦，幽州刘仁恭遣养子赵霸率众来救。</a:t>
            </a:r>
            <a:r>
              <a:rPr lang="zh-CN" altLang="zh-CN" sz="2000" u="sng">
                <a:solidFill>
                  <a:srgbClr val="032D49"/>
                </a:solidFill>
                <a:ea typeface="楷体" pitchFamily="49" charset="-122"/>
                <a:cs typeface="宋体" panose="02010600030101010101" pitchFamily="2" charset="-122"/>
              </a:rPr>
              <a:t>曷鲁伏兵桃山，俟霸众过半而要之；与太祖合击，斩获甚众，遂降室韦</a:t>
            </a:r>
            <a:r>
              <a:rPr lang="zh-CN" altLang="zh-CN" sz="2000">
                <a:solidFill>
                  <a:srgbClr val="032D49"/>
                </a:solidFill>
                <a:ea typeface="楷体" pitchFamily="49" charset="-122"/>
                <a:cs typeface="宋体" panose="02010600030101010101" pitchFamily="2" charset="-122"/>
              </a:rPr>
              <a:t>。太祖会李克用于云州，时曷鲁侍，克用顾而壮之曰：“伟男子为谁？”太祖曰：“吾族曷鲁也。”会遥辇</a:t>
            </a:r>
            <a:r>
              <a:rPr lang="zh-CN" altLang="zh-CN" sz="2000" baseline="30000">
                <a:solidFill>
                  <a:srgbClr val="032D49"/>
                </a:solidFill>
                <a:ea typeface="楷体" pitchFamily="49" charset="-122"/>
                <a:cs typeface="宋体" panose="02010600030101010101" pitchFamily="2" charset="-122"/>
              </a:rPr>
              <a:t>②</a:t>
            </a:r>
            <a:r>
              <a:rPr lang="zh-CN" altLang="zh-CN" sz="2000">
                <a:solidFill>
                  <a:srgbClr val="032D49"/>
                </a:solidFill>
                <a:ea typeface="楷体" pitchFamily="49" charset="-122"/>
                <a:cs typeface="宋体" panose="02010600030101010101" pitchFamily="2" charset="-122"/>
              </a:rPr>
              <a:t>痕徳堇可汗殁，群臣奉遗命请立太祖。太祖辞曰：</a:t>
            </a:r>
            <a:r>
              <a:rPr lang="zh-CN" altLang="zh-CN" sz="2000" u="sng">
                <a:solidFill>
                  <a:srgbClr val="032D49"/>
                </a:solidFill>
                <a:ea typeface="楷体" pitchFamily="49" charset="-122"/>
                <a:cs typeface="宋体" panose="02010600030101010101" pitchFamily="2" charset="-122"/>
              </a:rPr>
              <a:t>“昔吾祖夷离堇雅里尝以不当立而辞，今若等复为是言，何欤？</a:t>
            </a:r>
            <a:r>
              <a:rPr lang="zh-CN" altLang="zh-CN" sz="2000">
                <a:solidFill>
                  <a:srgbClr val="032D49"/>
                </a:solidFill>
                <a:ea typeface="楷体" pitchFamily="49" charset="-122"/>
                <a:cs typeface="宋体" panose="02010600030101010101" pitchFamily="2" charset="-122"/>
              </a:rPr>
              <a:t>”曷鲁进曰：“</a:t>
            </a:r>
            <a:r>
              <a:rPr lang="zh-CN" altLang="zh-CN" sz="2000" u="wavy">
                <a:solidFill>
                  <a:srgbClr val="032D49"/>
                </a:solidFill>
                <a:ea typeface="楷体" pitchFamily="49" charset="-122"/>
                <a:cs typeface="宋体" panose="02010600030101010101" pitchFamily="2" charset="-122"/>
              </a:rPr>
              <a:t>曩吾祖之辞遗命弗及符瑞未见第为国人所推戴耳今先君言犹在耳天人所与若合符契天不可逆人不可拂而君命不可违也</a:t>
            </a:r>
            <a:r>
              <a:rPr lang="zh-CN" altLang="zh-CN" sz="2000">
                <a:solidFill>
                  <a:srgbClr val="032D49"/>
                </a:solidFill>
                <a:ea typeface="楷体" pitchFamily="49" charset="-122"/>
                <a:cs typeface="宋体" panose="02010600030101010101" pitchFamily="2" charset="-122"/>
              </a:rPr>
              <a:t>”太祖曰：“遗命固然，汝焉知天道？”曷鲁曰：“闻于越之生也，神光属天，异香盈幄，梦受神诲，龙锡金佩。天道无私，必应有徳。且遙辇九营棋布，非无可立者；小大臣民属心于越，天也。昔者于越伯父释鲁尝曰：‘吾犹蛇，儿犹龙也。’天时人事，几不可失。”太祖犹未许。</a:t>
            </a:r>
            <a:endParaRPr lang="zh-CN" altLang="zh-CN" sz="20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171928"/>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a:t>
            </a:r>
            <a:r>
              <a:rPr lang="zh-CN" altLang="en-US" sz="3200" spc="500">
                <a:solidFill>
                  <a:srgbClr val="B79F47"/>
                </a:solidFill>
              </a:rPr>
              <a:t>河南省</a:t>
            </a:r>
            <a:r>
              <a:rPr lang="en-US" altLang="zh-CN" sz="3200" spc="500">
                <a:solidFill>
                  <a:srgbClr val="B79F47"/>
                </a:solidFill>
              </a:rPr>
              <a:t>2020</a:t>
            </a:r>
            <a:r>
              <a:rPr lang="zh-CN" altLang="en-US" sz="3200" spc="500">
                <a:solidFill>
                  <a:srgbClr val="B79F47"/>
                </a:solidFill>
              </a:rPr>
              <a:t>～</a:t>
            </a:r>
            <a:r>
              <a:rPr lang="en-US" altLang="zh-CN" sz="3200" spc="500">
                <a:solidFill>
                  <a:srgbClr val="B79F47"/>
                </a:solidFill>
              </a:rPr>
              <a:t>2021</a:t>
            </a:r>
            <a:r>
              <a:rPr lang="zh-CN" altLang="en-US" sz="3200" spc="500">
                <a:solidFill>
                  <a:srgbClr val="B79F47"/>
                </a:solidFill>
              </a:rPr>
              <a:t>学年高三</a:t>
            </a:r>
            <a:r>
              <a:rPr lang="en-US" altLang="zh-CN" sz="3200" spc="500">
                <a:solidFill>
                  <a:srgbClr val="B79F47"/>
                </a:solidFill>
              </a:rPr>
              <a:t>10</a:t>
            </a:r>
            <a:r>
              <a:rPr lang="zh-CN" altLang="en-US" sz="3200" spc="500">
                <a:solidFill>
                  <a:srgbClr val="B79F47"/>
                </a:solidFill>
              </a:rPr>
              <a:t>月质量检测</a:t>
            </a:r>
          </a:p>
        </p:txBody>
      </p:sp>
      <p:sp>
        <p:nvSpPr>
          <p:cNvPr id="3" name="内容占位符 2"/>
          <p:cNvSpPr>
            <a:spLocks noGrp="1"/>
          </p:cNvSpPr>
          <p:nvPr>
            <p:ph idx="1"/>
          </p:nvPr>
        </p:nvSpPr>
        <p:spPr>
          <a:xfrm>
            <a:off x="838200" y="1690688"/>
            <a:ext cx="10515600" cy="4351338"/>
          </a:xfrm>
        </p:spPr>
        <p:txBody>
          <a:bodyPr>
            <a:noAutofit/>
          </a:bodyPr>
          <a:lstStyle/>
          <a:p>
            <a:pPr indent="0" fontAlgn="ctr">
              <a:lnSpc>
                <a:spcPct val="150000"/>
              </a:lnSpc>
              <a:buNone/>
            </a:pP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是夜，独召曷鲁责曰：“众以遗命迫我。汝不明吾心，而亦俯随耶？”曷鲁曰：“在昔夷离堇雅里虽推戴者众，辞之，而立阻午为可汗。相传十余世，君臣之分乱，纪纲之统隳。委质他国，若缀斿然。羽檄蜂午，民疲奔命。兴王之运，实在今日，应天顺人，以答顾命，不可失也。”太祖乃许。明日，即皇帝位。已而诸弟之乱作，太祖命曷鲁总领军事，讨平之，以功为迭剌部夷离堇。时民更兵焚剽，日以抚敝，曷鲁抚辑有方，畜牧益滋，民用富庶。三年七月，曷鲁得疾，薨，年四十七，诏立石记功。</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fontAlgn="ctr">
              <a:lnSpc>
                <a:spcPct val="150000"/>
              </a:lnSpc>
              <a:buNone/>
            </a:pP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（选自《辽史·耶律曷鲁传》）</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【注】①夷离堇：官名。契丹族各部军事首领的名称。②遥辇，契丹氏族名。</a:t>
            </a:r>
            <a:endParaRPr lang="zh-CN"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endParaRPr>
          </a:p>
          <a:p>
            <a:pPr marL="0" indent="0" fontAlgn="ctr">
              <a:lnSpc>
                <a:spcPct val="150000"/>
              </a:lnSpc>
              <a:buNone/>
            </a:pPr>
            <a:r>
              <a:rPr lang="en-US"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(5) </a:t>
            </a:r>
            <a:r>
              <a:rPr lang="zh-CN" altLang="en-US" sz="1400" kern="100">
                <a:solidFill>
                  <a:srgbClr val="032D49"/>
                </a:solidFill>
                <a:latin typeface="仿宋" panose="02010609060101010101" pitchFamily="49" charset="-122"/>
                <a:ea typeface="仿宋" panose="02010609060101010101" pitchFamily="49" charset="-122"/>
                <a:cs typeface="宋体" panose="02010600030101010101" pitchFamily="2" charset="-122"/>
              </a:rPr>
              <a:t>下列对原文内容的分析和概括，不正确的一项是</a:t>
            </a:r>
          </a:p>
          <a:p>
            <a:pPr marL="0" indent="0" fontAlgn="ctr">
              <a:lnSpc>
                <a:spcPct val="150000"/>
              </a:lnSpc>
              <a:buNone/>
            </a:pPr>
            <a:r>
              <a:rPr lang="en-US"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A. </a:t>
            </a:r>
            <a:r>
              <a:rPr lang="zh-CN" altLang="en-US" sz="1400" kern="100">
                <a:solidFill>
                  <a:srgbClr val="032D49"/>
                </a:solidFill>
                <a:latin typeface="仿宋" panose="02010609060101010101" pitchFamily="49" charset="-122"/>
                <a:ea typeface="仿宋" panose="02010609060101010101" pitchFamily="49" charset="-122"/>
                <a:cs typeface="宋体" panose="02010600030101010101" pitchFamily="2" charset="-122"/>
              </a:rPr>
              <a:t>耶律曷鲁忠心耿耿。太祖打算任命耶律曷鲁为迭刺部夷离堇，耶律曷鲁以贼人在君主的身边，自己不敢远离推辞。</a:t>
            </a:r>
          </a:p>
          <a:p>
            <a:pPr marL="0" indent="0" fontAlgn="ctr">
              <a:lnSpc>
                <a:spcPct val="150000"/>
              </a:lnSpc>
              <a:buNone/>
            </a:pPr>
            <a:r>
              <a:rPr lang="en-US"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B. </a:t>
            </a:r>
            <a:r>
              <a:rPr lang="zh-CN" altLang="en-US" sz="1400" kern="100">
                <a:solidFill>
                  <a:srgbClr val="032D49"/>
                </a:solidFill>
                <a:latin typeface="仿宋" panose="02010609060101010101" pitchFamily="49" charset="-122"/>
                <a:ea typeface="仿宋" panose="02010609060101010101" pitchFamily="49" charset="-122"/>
                <a:cs typeface="宋体" panose="02010600030101010101" pitchFamily="2" charset="-122"/>
              </a:rPr>
              <a:t>耶律曷鲁颇有谋略。辽太祖讨伐室韦，刘仁恭派遣自己养子率兵来救，耶律曷鲁设伏，将室韦的军队打败。</a:t>
            </a:r>
          </a:p>
          <a:p>
            <a:pPr marL="0" indent="0" fontAlgn="ctr">
              <a:lnSpc>
                <a:spcPct val="150000"/>
              </a:lnSpc>
              <a:buNone/>
            </a:pPr>
            <a:r>
              <a:rPr lang="en-US"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C. </a:t>
            </a:r>
            <a:r>
              <a:rPr lang="zh-CN" altLang="en-US" sz="1400" kern="100">
                <a:solidFill>
                  <a:srgbClr val="032D49"/>
                </a:solidFill>
                <a:latin typeface="仿宋" panose="02010609060101010101" pitchFamily="49" charset="-122"/>
                <a:ea typeface="仿宋" panose="02010609060101010101" pitchFamily="49" charset="-122"/>
                <a:cs typeface="宋体" panose="02010600030101010101" pitchFamily="2" charset="-122"/>
              </a:rPr>
              <a:t>耶律曷鲁能言善辩。当群臣奉遗嘱迎立太祖为皇帝的时候，太祖推辞，耶律曷鲁寥寥数语便说服了太祖。</a:t>
            </a:r>
          </a:p>
          <a:p>
            <a:pPr marL="0" indent="0" fontAlgn="ctr">
              <a:lnSpc>
                <a:spcPct val="150000"/>
              </a:lnSpc>
              <a:buNone/>
            </a:pPr>
            <a:r>
              <a:rPr lang="en-US" altLang="zh-CN" sz="1400" kern="100">
                <a:solidFill>
                  <a:srgbClr val="032D49"/>
                </a:solidFill>
                <a:latin typeface="仿宋" panose="02010609060101010101" pitchFamily="49" charset="-122"/>
                <a:ea typeface="仿宋" panose="02010609060101010101" pitchFamily="49" charset="-122"/>
                <a:cs typeface="宋体" panose="02010600030101010101" pitchFamily="2" charset="-122"/>
              </a:rPr>
              <a:t>D. </a:t>
            </a:r>
            <a:r>
              <a:rPr lang="zh-CN" altLang="en-US" sz="1400" kern="100">
                <a:solidFill>
                  <a:srgbClr val="032D49"/>
                </a:solidFill>
                <a:latin typeface="仿宋" panose="02010609060101010101" pitchFamily="49" charset="-122"/>
                <a:ea typeface="仿宋" panose="02010609060101010101" pitchFamily="49" charset="-122"/>
                <a:cs typeface="宋体" panose="02010600030101010101" pitchFamily="2" charset="-122"/>
              </a:rPr>
              <a:t>耶律曷鲁治理有方。耶律曷鲁升为迭剌部夷离堇时，使畜牧业更加繁荣，百姓生活富裕。</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2842665"/>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sp>
        <p:nvSpPr>
          <p:cNvPr id="3" name="内容占位符 2"/>
          <p:cNvSpPr>
            <a:spLocks noGrp="1"/>
          </p:cNvSpPr>
          <p:nvPr>
            <p:ph idx="1"/>
          </p:nvPr>
        </p:nvSpPr>
        <p:spPr>
          <a:xfrm>
            <a:off x="762000" y="1825625"/>
            <a:ext cx="10515600" cy="2803525"/>
          </a:xfrm>
        </p:spPr>
        <p:txBody>
          <a:bodyPr>
            <a:normAutofit fontScale="55000" lnSpcReduction="20000"/>
          </a:bodyPr>
          <a:lstStyle/>
          <a:p>
            <a:pPr marL="0" indent="0">
              <a:lnSpc>
                <a:spcPct val="170000"/>
              </a:lnSpc>
              <a:buNone/>
            </a:pPr>
            <a:r>
              <a:rPr lang="zh-CN" altLang="en-US" sz="3600" spc="300">
                <a:solidFill>
                  <a:srgbClr val="032D49"/>
                </a:solidFill>
                <a:latin typeface="仿宋" panose="02010609060101010101" pitchFamily="49" charset="-122"/>
                <a:ea typeface="仿宋" panose="02010609060101010101" pitchFamily="49" charset="-122"/>
              </a:rPr>
              <a:t>本考点内容为全国卷必考内容，早些年全国卷一直以一道客观题的形式呈现，分值为</a:t>
            </a:r>
            <a:r>
              <a:rPr lang="en-US" altLang="zh-CN" sz="3600" spc="300">
                <a:solidFill>
                  <a:srgbClr val="032D49"/>
                </a:solidFill>
                <a:latin typeface="仿宋" panose="02010609060101010101" pitchFamily="49" charset="-122"/>
                <a:ea typeface="仿宋" panose="02010609060101010101" pitchFamily="49" charset="-122"/>
              </a:rPr>
              <a:t>3</a:t>
            </a:r>
            <a:r>
              <a:rPr lang="zh-CN" altLang="en-US" sz="3600" spc="300">
                <a:solidFill>
                  <a:srgbClr val="032D49"/>
                </a:solidFill>
                <a:latin typeface="仿宋" panose="02010609060101010101" pitchFamily="49" charset="-122"/>
                <a:ea typeface="仿宋" panose="02010609060101010101" pitchFamily="49" charset="-122"/>
              </a:rPr>
              <a:t>分，但</a:t>
            </a:r>
            <a:r>
              <a:rPr lang="en-US" altLang="zh-CN" sz="3600" spc="300">
                <a:solidFill>
                  <a:srgbClr val="032D49"/>
                </a:solidFill>
                <a:latin typeface="仿宋" panose="02010609060101010101" pitchFamily="49" charset="-122"/>
                <a:ea typeface="仿宋" panose="02010609060101010101" pitchFamily="49" charset="-122"/>
              </a:rPr>
              <a:t>2020</a:t>
            </a:r>
            <a:r>
              <a:rPr lang="zh-CN" altLang="en-US" sz="3600" spc="300">
                <a:solidFill>
                  <a:srgbClr val="032D49"/>
                </a:solidFill>
                <a:latin typeface="仿宋" panose="02010609060101010101" pitchFamily="49" charset="-122"/>
                <a:ea typeface="仿宋" panose="02010609060101010101" pitchFamily="49" charset="-122"/>
              </a:rPr>
              <a:t>年新课标全国卷以一道客观题和一道主观题的形式呈现，分值为</a:t>
            </a:r>
            <a:r>
              <a:rPr lang="en-US" altLang="zh-CN" sz="3600" spc="300">
                <a:solidFill>
                  <a:srgbClr val="032D49"/>
                </a:solidFill>
                <a:latin typeface="仿宋" panose="02010609060101010101" pitchFamily="49" charset="-122"/>
                <a:ea typeface="仿宋" panose="02010609060101010101" pitchFamily="49" charset="-122"/>
              </a:rPr>
              <a:t>6</a:t>
            </a:r>
            <a:r>
              <a:rPr lang="zh-CN" altLang="en-US" sz="3600" spc="300">
                <a:solidFill>
                  <a:srgbClr val="032D49"/>
                </a:solidFill>
                <a:latin typeface="仿宋" panose="02010609060101010101" pitchFamily="49" charset="-122"/>
                <a:ea typeface="仿宋" panose="02010609060101010101" pitchFamily="49" charset="-122"/>
              </a:rPr>
              <a:t>分，有强化考查的趋势，应引起足够的重视。备考过程中，考生应着力提升文言文整体翻译能力，在此基础上识别内容理解选择题的各类“陷阱”，掌握常见的主观题答题方向，积累做题经验，提高解题水平。</a:t>
            </a:r>
            <a:endParaRPr lang="zh-CN" altLang="en-US" sz="3600" spc="300">
              <a:solidFill>
                <a:srgbClr val="B79F47"/>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a:t>
            </a:r>
            <a:r>
              <a:rPr lang="zh-CN" altLang="en-US" sz="3200" spc="500">
                <a:solidFill>
                  <a:srgbClr val="B79F47"/>
                </a:solidFill>
              </a:rPr>
              <a:t>河南省</a:t>
            </a:r>
            <a:r>
              <a:rPr lang="en-US" altLang="zh-CN" sz="3200" spc="500">
                <a:solidFill>
                  <a:srgbClr val="B79F47"/>
                </a:solidFill>
              </a:rPr>
              <a:t>2020</a:t>
            </a:r>
            <a:r>
              <a:rPr lang="zh-CN" altLang="en-US" sz="3200" spc="500">
                <a:solidFill>
                  <a:srgbClr val="B79F47"/>
                </a:solidFill>
              </a:rPr>
              <a:t>～</a:t>
            </a:r>
            <a:r>
              <a:rPr lang="en-US" altLang="zh-CN" sz="3200" spc="500">
                <a:solidFill>
                  <a:srgbClr val="B79F47"/>
                </a:solidFill>
              </a:rPr>
              <a:t>2021</a:t>
            </a:r>
            <a:r>
              <a:rPr lang="zh-CN" altLang="en-US" sz="3200" spc="500">
                <a:solidFill>
                  <a:srgbClr val="B79F47"/>
                </a:solidFill>
              </a:rPr>
              <a:t>学年高三</a:t>
            </a:r>
            <a:r>
              <a:rPr lang="en-US" altLang="zh-CN" sz="3200" spc="500">
                <a:solidFill>
                  <a:srgbClr val="B79F47"/>
                </a:solidFill>
              </a:rPr>
              <a:t>10</a:t>
            </a:r>
            <a:r>
              <a:rPr lang="zh-CN" altLang="en-US" sz="3200" spc="500">
                <a:solidFill>
                  <a:srgbClr val="B79F47"/>
                </a:solidFill>
              </a:rPr>
              <a:t>月质量检测</a:t>
            </a:r>
          </a:p>
        </p:txBody>
      </p:sp>
      <p:sp>
        <p:nvSpPr>
          <p:cNvPr id="3" name="内容占位符 2"/>
          <p:cNvSpPr>
            <a:spLocks noGrp="1"/>
          </p:cNvSpPr>
          <p:nvPr>
            <p:ph idx="1"/>
          </p:nvPr>
        </p:nvSpPr>
        <p:spPr>
          <a:xfrm>
            <a:off x="838200" y="1690688"/>
            <a:ext cx="10515600" cy="4351338"/>
          </a:xfrm>
        </p:spPr>
        <p:txBody>
          <a:bodyPr>
            <a:noAutofit/>
          </a:bodyPr>
          <a:lstStyle/>
          <a:p>
            <a:pPr marL="0" indent="0" algn="just" fontAlgn="ctr">
              <a:lnSpc>
                <a:spcPct val="150000"/>
              </a:lnSpc>
              <a:buNone/>
            </a:pPr>
            <a:r>
              <a:rPr lang="zh-CN" altLang="zh-CN" sz="1400" kern="100">
                <a:solidFill>
                  <a:srgbClr val="FF0000"/>
                </a:solidFill>
                <a:latin typeface="等线" panose="02010600030101010101" pitchFamily="2" charset="-122"/>
                <a:ea typeface="宋体" pitchFamily="2" charset="-122"/>
                <a:cs typeface="宋体" panose="02010600030101010101" pitchFamily="2" charset="-122"/>
              </a:rPr>
              <a:t>【答案】</a:t>
            </a: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C</a:t>
            </a:r>
            <a:endParaRPr lang="zh-CN" altLang="zh-CN" sz="1400" kern="100">
              <a:latin typeface="等线" panose="02010600030101010101" pitchFamily="2" charset="-122"/>
              <a:ea typeface="等线" panose="02010600030101010101" pitchFamily="2" charset="-122"/>
              <a:cs typeface="Times New Roman" panose="02020603050405020304" pitchFamily="18" charset="0"/>
            </a:endParaRPr>
          </a:p>
          <a:p>
            <a:pPr marL="0" indent="0" algn="just" fontAlgn="ctr">
              <a:lnSpc>
                <a:spcPct val="150000"/>
              </a:lnSpc>
              <a:buNone/>
            </a:pPr>
            <a:r>
              <a:rPr lang="zh-CN" altLang="zh-CN" sz="1400" kern="100">
                <a:solidFill>
                  <a:srgbClr val="FF0000"/>
                </a:solidFill>
                <a:latin typeface="等线" panose="02010600030101010101" pitchFamily="2" charset="-122"/>
                <a:ea typeface="宋体" pitchFamily="2" charset="-122"/>
                <a:cs typeface="宋体" panose="02010600030101010101" pitchFamily="2" charset="-122"/>
              </a:rPr>
              <a:t>【解析】</a:t>
            </a: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C</a:t>
            </a:r>
            <a:r>
              <a:rPr lang="zh-CN" altLang="zh-CN" sz="1400" kern="100">
                <a:solidFill>
                  <a:srgbClr val="FF0000"/>
                </a:solidFill>
                <a:latin typeface="等线" panose="02010600030101010101" pitchFamily="2" charset="-122"/>
                <a:ea typeface="宋体" pitchFamily="2" charset="-122"/>
                <a:cs typeface="宋体" panose="02010600030101010101" pitchFamily="2" charset="-122"/>
              </a:rPr>
              <a:t>项，“耶律曷鲁寥寥数语便说服了太祖”错，原文是“太祖犹未许”，后来再次劝说，“太祖乃许”。故选</a:t>
            </a:r>
            <a:r>
              <a:rPr lang="en-US" altLang="zh-CN" sz="1400" kern="100">
                <a:solidFill>
                  <a:srgbClr val="FF0000"/>
                </a:solidFill>
                <a:latin typeface="等线" panose="02010600030101010101" pitchFamily="2" charset="-122"/>
                <a:ea typeface="宋体" pitchFamily="2" charset="-122"/>
                <a:cs typeface="宋体" panose="02010600030101010101" pitchFamily="2" charset="-122"/>
              </a:rPr>
              <a:t>C</a:t>
            </a:r>
            <a:r>
              <a:rPr lang="zh-CN" altLang="zh-CN" sz="1400" kern="100">
                <a:solidFill>
                  <a:srgbClr val="FF0000"/>
                </a:solidFill>
                <a:latin typeface="等线" panose="02010600030101010101" pitchFamily="2" charset="-122"/>
                <a:ea typeface="宋体" pitchFamily="2" charset="-122"/>
                <a:cs typeface="宋体" panose="02010600030101010101" pitchFamily="2" charset="-122"/>
              </a:rPr>
              <a:t>。</a:t>
            </a:r>
            <a:endParaRPr lang="zh-CN" altLang="zh-CN" sz="14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8148"/>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4. 2020</a:t>
            </a:r>
            <a:r>
              <a:rPr lang="zh-CN" altLang="en-US" sz="2000" spc="500">
                <a:solidFill>
                  <a:srgbClr val="B79F47"/>
                </a:solidFill>
              </a:rPr>
              <a:t>年秋“荆、荆、襄、宜四地七校考试联盟” 高三期中联考</a:t>
            </a:r>
          </a:p>
        </p:txBody>
      </p:sp>
      <p:sp>
        <p:nvSpPr>
          <p:cNvPr id="3" name="内容占位符 2"/>
          <p:cNvSpPr>
            <a:spLocks noGrp="1"/>
          </p:cNvSpPr>
          <p:nvPr>
            <p:ph idx="1"/>
          </p:nvPr>
        </p:nvSpPr>
        <p:spPr>
          <a:xfrm>
            <a:off x="885104" y="1786941"/>
            <a:ext cx="10515600" cy="4351338"/>
          </a:xfrm>
        </p:spPr>
        <p:txBody>
          <a:bodyPr>
            <a:noAutofit/>
          </a:bodyPr>
          <a:lstStyle/>
          <a:p>
            <a:pPr indent="457200" algn="just">
              <a:lnSpc>
                <a:spcPct val="150000"/>
              </a:lnSpc>
              <a:buNone/>
            </a:pP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阅读下面的文言文，完成</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10</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14</a:t>
            </a:r>
            <a:r>
              <a:rPr lang="zh-CN" altLang="zh-CN" sz="1200" kern="100">
                <a:solidFill>
                  <a:srgbClr val="032D49"/>
                </a:solidFill>
                <a:latin typeface="等线" panose="02010600030101010101" pitchFamily="2" charset="-122"/>
                <a:ea typeface="宋体" pitchFamily="2" charset="-122"/>
                <a:cs typeface="Times New Roman" panose="02020603050405020304" pitchFamily="18" charset="0"/>
              </a:rPr>
              <a:t>题。</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柳公绰，字宽，京兆华原人。幼孝友，起居皆有礼法。举贤良方正直言极谏，补校书郎。岁歉馑，其家虽给，而每饭不过一器，岁丰乃复。或问之，答曰：“四方病饥，独能饱乎？”累迁开州刺史，地接夷落，寇常逼其城，吏曰：“兵力不能制，愿以右职署渠帅。”</a:t>
            </a:r>
            <a:r>
              <a:rPr lang="zh-CN" altLang="zh-CN" sz="1200" u="sng" kern="100">
                <a:solidFill>
                  <a:srgbClr val="032D49"/>
                </a:solidFill>
                <a:latin typeface="等线" panose="02010600030101010101" pitchFamily="2" charset="-122"/>
                <a:ea typeface="楷体" pitchFamily="49" charset="-122"/>
                <a:cs typeface="Times New Roman" panose="02020603050405020304" pitchFamily="18" charset="0"/>
              </a:rPr>
              <a:t>公绰曰：“若同恶邪？何可挠法！”立诛之，寇亦引去。</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召为吏部郎中。后拜御史中丞。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李吉甫复当国，出为湖南观察使。</a:t>
            </a:r>
            <a:r>
              <a:rPr lang="zh-CN" altLang="zh-CN" sz="1200" u="wavy" kern="100">
                <a:solidFill>
                  <a:srgbClr val="032D49"/>
                </a:solidFill>
                <a:latin typeface="等线" panose="02010600030101010101" pitchFamily="2" charset="-122"/>
                <a:ea typeface="楷体" pitchFamily="49" charset="-122"/>
                <a:cs typeface="Times New Roman" panose="02020603050405020304" pitchFamily="18" charset="0"/>
              </a:rPr>
              <a:t>以地卑湿不可迎养求分司东都不听后徙鄂岳观察使时方讨吴元济诏发鄂岳卒五千隶安州刺史李听</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公绰曰：“朝廷谓吾儒生不知兵邪！”即请自行，许之。引兵渡江，抵安州，听以军礼迎谒。公绰谓曰：“公所以属</a:t>
            </a:r>
            <a:r>
              <a:rPr lang="zh-CN" altLang="zh-CN" sz="1200" kern="100">
                <a:solidFill>
                  <a:srgbClr val="032D49"/>
                </a:solidFill>
                <a:latin typeface="等线" panose="02010600030101010101" pitchFamily="2" charset="-122"/>
                <a:ea typeface="楷体" pitchFamily="49" charset="-122"/>
                <a:cs typeface="微软雅黑" panose="020b0503020204020204" pitchFamily="34" charset="-122"/>
              </a:rPr>
              <a:t>鞬</a:t>
            </a:r>
            <a:r>
              <a:rPr lang="zh-CN" altLang="zh-CN" sz="1200" kern="100">
                <a:solidFill>
                  <a:srgbClr val="032D49"/>
                </a:solidFill>
                <a:latin typeface="等线" panose="02010600030101010101" pitchFamily="2" charset="-122"/>
                <a:ea typeface="楷体" pitchFamily="49" charset="-122"/>
                <a:cs typeface="楷体_GB2312"/>
              </a:rPr>
              <a:t>负弩，岂非兵事邪？若褫戎容，则两郡守耳，何所统一哉？以公世将晓兵，吾且欲署职，以兵法从事。”听曰：“唯命。”</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即以都知兵马使、中军先锋、行营都虞候三牒授之，选兵六千属焉，戒诸校曰：“行营事一决都将。”听被用畏威，遂尽力，当时服其知权。军出，公绰数省问其家，疾病生死厚给之。军中感服曰：“中丞为我知家事，敢不死战！”故鄂军每战辄克。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元和十一年，为李道古代还，除给事中，拜京兆尹。方赴府，有神策校乘马不避者，即时</a:t>
            </a:r>
            <a:r>
              <a:rPr lang="zh-CN" altLang="zh-CN" sz="1200" kern="100">
                <a:solidFill>
                  <a:srgbClr val="032D49"/>
                </a:solidFill>
                <a:latin typeface="等线" panose="02010600030101010101" pitchFamily="2" charset="-122"/>
                <a:ea typeface="楷体" pitchFamily="49" charset="-122"/>
                <a:cs typeface="微软雅黑" panose="020b0503020204020204" pitchFamily="34" charset="-122"/>
              </a:rPr>
              <a:t>搒</a:t>
            </a:r>
            <a:r>
              <a:rPr lang="zh-CN" altLang="zh-CN" sz="1200" kern="100">
                <a:solidFill>
                  <a:srgbClr val="032D49"/>
                </a:solidFill>
                <a:latin typeface="等线" panose="02010600030101010101" pitchFamily="2" charset="-122"/>
                <a:ea typeface="楷体" pitchFamily="49" charset="-122"/>
                <a:cs typeface="楷体_GB2312"/>
              </a:rPr>
              <a:t>死。帝怒其专杀，公绰曰：“此非独试臣，乃轻陛下法。”帝曰：“既死，不以闻，可乎？”公绰曰：“臣不当奏。在市死，职金吾；在坊死，职左右巡使。”帝乃解。以母丧去官。服除，为刑部侍郎，领盐铁转运使，转</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兵部，兼御史大夫。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改礼部尚书，以祖讳换左丞。俄检校户部尚书、山南东道节度使。行部至邓，县吏有纳贿、舞文二人同系狱，县令以公绰素持法，谓必杀贪者，公绰判曰：“赃吏犯法，法在；奸吏坏法，法亡。”诛舞文者。其厩马害圉人，公绰杀之。或言良马可爱，曰：“安有良马而害人乎？”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8153781"/>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4. 2020</a:t>
            </a:r>
            <a:r>
              <a:rPr lang="zh-CN" altLang="en-US" sz="2000" spc="500">
                <a:solidFill>
                  <a:srgbClr val="B79F47"/>
                </a:solidFill>
              </a:rPr>
              <a:t>年秋“荆、荆、襄、宜四地七校考试联盟” 高三期中联考</a:t>
            </a:r>
          </a:p>
        </p:txBody>
      </p:sp>
      <p:sp>
        <p:nvSpPr>
          <p:cNvPr id="3" name="内容占位符 2"/>
          <p:cNvSpPr>
            <a:spLocks noGrp="1"/>
          </p:cNvSpPr>
          <p:nvPr>
            <p:ph idx="1"/>
          </p:nvPr>
        </p:nvSpPr>
        <p:spPr>
          <a:xfrm>
            <a:off x="885104" y="1786941"/>
            <a:ext cx="10515600" cy="4351338"/>
          </a:xfrm>
        </p:spPr>
        <p:txBody>
          <a:bodyPr>
            <a:noAutofit/>
          </a:bodyPr>
          <a:lstStyle/>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太和四年，为河东节度。遭岁恶，撙节用度，辍宴饮，衣食与士卒均。北虏遣梅禄将军李畅以马万匹来市，所过皆厚劳，饬兵以防袭夺。至太原，公绰独使牙将单骑劳问，待以至意，辟牙门，令译官引谒，宴不加常。</a:t>
            </a:r>
            <a:r>
              <a:rPr lang="zh-CN" altLang="zh-CN" sz="1200" u="sng" kern="100">
                <a:solidFill>
                  <a:srgbClr val="032D49"/>
                </a:solidFill>
                <a:latin typeface="等线" panose="02010600030101010101" pitchFamily="2" charset="-122"/>
                <a:ea typeface="楷体" pitchFamily="49" charset="-122"/>
                <a:cs typeface="Times New Roman" panose="02020603050405020304" pitchFamily="18" charset="0"/>
              </a:rPr>
              <a:t>畅德之，出涕，徐驱道中，不妄驰猎。</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 </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以病乞代，授兵部尚书，不任朝请。忽顾左右召故吏韦长，众谓属诿以家事。及长至，乃曰：“为我白宰相，徐州专杀李听亲吏，非用高</a:t>
            </a:r>
            <a:r>
              <a:rPr lang="zh-CN" altLang="zh-CN" sz="1200" kern="100">
                <a:solidFill>
                  <a:srgbClr val="032D49"/>
                </a:solidFill>
                <a:latin typeface="等线" panose="02010600030101010101" pitchFamily="2" charset="-122"/>
                <a:ea typeface="楷体" pitchFamily="49" charset="-122"/>
                <a:cs typeface="微软雅黑" panose="020b0503020204020204" pitchFamily="34" charset="-122"/>
              </a:rPr>
              <a:t>瑀</a:t>
            </a:r>
            <a:r>
              <a:rPr lang="zh-CN" altLang="zh-CN" sz="1200" kern="100">
                <a:solidFill>
                  <a:srgbClr val="032D49"/>
                </a:solidFill>
                <a:latin typeface="等线" panose="02010600030101010101" pitchFamily="2" charset="-122"/>
                <a:ea typeface="楷体" pitchFamily="49" charset="-122"/>
                <a:cs typeface="楷体_GB2312"/>
              </a:rPr>
              <a:t>不能安。”因瞑目不复语，后二日卒，年六十八。</a:t>
            </a: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赠太子太保，谥曰元。</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457200" algn="r">
              <a:lnSpc>
                <a:spcPct val="150000"/>
              </a:lnSpc>
              <a:buNone/>
            </a:pPr>
            <a:r>
              <a:rPr lang="zh-CN" altLang="zh-CN" sz="1200" kern="100">
                <a:solidFill>
                  <a:srgbClr val="032D49"/>
                </a:solidFill>
                <a:latin typeface="等线" panose="02010600030101010101" pitchFamily="2" charset="-122"/>
                <a:ea typeface="楷体" pitchFamily="49" charset="-122"/>
                <a:cs typeface="Times New Roman" panose="02020603050405020304" pitchFamily="18" charset="0"/>
              </a:rPr>
              <a:t>（节选自《新唐书·列传第八十八孔穆崔柳杨马》）</a:t>
            </a:r>
            <a:endParaRPr lang="zh-CN" altLang="zh-CN" sz="12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en-US"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en-US"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6</a:t>
            </a:r>
            <a:r>
              <a:rPr lang="zh-CN" altLang="en-US"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下列对原文有关内容的概括和分析，不正确的一项是（</a:t>
            </a:r>
            <a:r>
              <a:rPr lang="en-US"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3</a:t>
            </a:r>
            <a:r>
              <a:rPr lang="zh-CN"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分）</a:t>
            </a:r>
          </a:p>
          <a:p>
            <a:pPr marL="0" indent="0" algn="just">
              <a:lnSpc>
                <a:spcPct val="150000"/>
              </a:lnSpc>
              <a:buNone/>
            </a:pPr>
            <a:r>
              <a:rPr lang="en-US"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a:t>
            </a:r>
            <a:r>
              <a:rPr lang="zh-CN"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．柳公绰体察底层疾苦。遇荒年歉收，他说百姓受苦挨饿，自己不能独自饱食，每餐饭不超过一碗；撙节用度，辍宴饮，衣食与士卒均。</a:t>
            </a:r>
          </a:p>
          <a:p>
            <a:pPr marL="0" indent="0" algn="just">
              <a:lnSpc>
                <a:spcPct val="150000"/>
              </a:lnSpc>
              <a:buNone/>
            </a:pPr>
            <a:r>
              <a:rPr lang="en-US"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B</a:t>
            </a:r>
            <a:r>
              <a:rPr lang="zh-CN"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．柳公绰遵守礼制法度。巡行邓县杀掉了舞文弄法者，因为他认为破坏法令罪行更严重；良马害人，杀掉良马。都体现了他遵守礼法。</a:t>
            </a:r>
          </a:p>
          <a:p>
            <a:pPr marL="0" indent="0" algn="just">
              <a:lnSpc>
                <a:spcPct val="150000"/>
              </a:lnSpc>
              <a:buNone/>
            </a:pPr>
            <a:r>
              <a:rPr lang="en-US"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C</a:t>
            </a:r>
            <a:r>
              <a:rPr lang="zh-CN"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．柳公绰为人正直耿介。他任京兆尹时处死了一名神策军校，皇上恼怒他擅自杀人，没有上报，他说上报不是自己的职责，最终使皇上平息了怒气。</a:t>
            </a:r>
          </a:p>
          <a:p>
            <a:pPr marL="0" indent="0" algn="just">
              <a:lnSpc>
                <a:spcPct val="150000"/>
              </a:lnSpc>
              <a:buNone/>
            </a:pPr>
            <a:r>
              <a:rPr lang="en-US"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D</a:t>
            </a:r>
            <a:r>
              <a:rPr lang="zh-CN" altLang="zh-CN" sz="12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．柳公绰对国家忠心耿耿。柳公绰一生任京兆尹、节度使、御史大夫、尚书等职务，治境安边，均有佳绩，他的忠心得到朝廷的认可。</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383691"/>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4. 2020</a:t>
            </a:r>
            <a:r>
              <a:rPr lang="zh-CN" altLang="en-US" sz="2000" spc="500">
                <a:solidFill>
                  <a:srgbClr val="B79F47"/>
                </a:solidFill>
              </a:rPr>
              <a:t>年秋“荆、荆、襄、宜四地七校考试联盟” 高三期中联考</a:t>
            </a:r>
            <a:endParaRPr lang="zh-CN" altLang="en-US" sz="3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【解析】良马害人不能体现他遵守礼法，是体现他对人的生命的爱护</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7501232"/>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4. 2020</a:t>
            </a:r>
            <a:r>
              <a:rPr lang="zh-CN" altLang="en-US" sz="2000" spc="500">
                <a:solidFill>
                  <a:srgbClr val="B79F47"/>
                </a:solidFill>
              </a:rPr>
              <a:t>年秋“荆、荆、襄、宜四地七校考试联盟” 高三期中联考</a:t>
            </a:r>
            <a:endParaRPr lang="zh-CN" altLang="en-US" sz="3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(7) </a:t>
            </a:r>
            <a:r>
              <a:rPr lang="zh-CN" altLang="en-US" sz="1800" kern="100">
                <a:solidFill>
                  <a:srgbClr val="032D49"/>
                </a:solidFill>
                <a:latin typeface="等线" panose="02010600030101010101" pitchFamily="2" charset="-122"/>
                <a:ea typeface="宋体" pitchFamily="2" charset="-122"/>
                <a:cs typeface="Times New Roman" panose="02020603050405020304" pitchFamily="18" charset="0"/>
              </a:rPr>
              <a:t>韩愈在</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032D49"/>
                </a:solidFill>
                <a:latin typeface="等线" panose="02010600030101010101" pitchFamily="2" charset="-122"/>
                <a:ea typeface="宋体" pitchFamily="2" charset="-122"/>
                <a:cs typeface="Times New Roman" panose="02020603050405020304" pitchFamily="18" charset="0"/>
              </a:rPr>
              <a:t>与鄂州柳中丞书</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032D49"/>
                </a:solidFill>
                <a:latin typeface="等线" panose="02010600030101010101" pitchFamily="2" charset="-122"/>
                <a:ea typeface="宋体" pitchFamily="2" charset="-122"/>
                <a:cs typeface="Times New Roman" panose="02020603050405020304" pitchFamily="18" charset="0"/>
              </a:rPr>
              <a:t>中高度评价柳公绰“虽古之名将，何以加兹”。柳公绰有怎样的名将风范？请简要概括。（</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3</a:t>
            </a:r>
            <a:r>
              <a:rPr lang="zh-CN" altLang="en-US" sz="1800" kern="100">
                <a:solidFill>
                  <a:srgbClr val="032D49"/>
                </a:solidFill>
                <a:latin typeface="等线" panose="02010600030101010101" pitchFamily="2" charset="-122"/>
                <a:ea typeface="宋体" pitchFamily="2" charset="-122"/>
                <a:cs typeface="Times New Roman" panose="02020603050405020304" pitchFamily="18" charset="0"/>
              </a:rPr>
              <a:t>分）</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4421337"/>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000" spc="500">
                <a:solidFill>
                  <a:srgbClr val="B79F47"/>
                </a:solidFill>
              </a:rPr>
              <a:t>4. 2020</a:t>
            </a:r>
            <a:r>
              <a:rPr lang="zh-CN" altLang="en-US" sz="2000" spc="500">
                <a:solidFill>
                  <a:srgbClr val="B79F47"/>
                </a:solidFill>
              </a:rPr>
              <a:t>年秋“荆、荆、襄、宜四地七校考试联盟” 高三期中联考</a:t>
            </a:r>
            <a:endParaRPr lang="zh-CN" altLang="en-US" sz="3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】①</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主动请缨，讨伐叛军（吴元济）。 ② 善于用人（李听），知权制变。③慰问将士家属，提振士气。 ④以身作则，与士卒同甘共苦。（任答三条，每条</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1</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分，共</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3</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分）</a:t>
            </a:r>
          </a:p>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审读题干后可知，本文要结合全文作答，文章已经进行了分段，再结合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12</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题的相关表述可将原文进一步细化分层，梳理概括后可得出相应答案。</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8965387"/>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5.</a:t>
            </a:r>
            <a:r>
              <a:rPr lang="zh-CN" altLang="en-US" sz="2800" spc="500">
                <a:solidFill>
                  <a:srgbClr val="B79F47"/>
                </a:solidFill>
              </a:rPr>
              <a:t>宜昌一中等校</a:t>
            </a:r>
            <a:r>
              <a:rPr lang="en-US" altLang="zh-CN" sz="2800" spc="500">
                <a:solidFill>
                  <a:srgbClr val="B79F47"/>
                </a:solidFill>
              </a:rPr>
              <a:t>2020</a:t>
            </a:r>
            <a:r>
              <a:rPr lang="zh-CN" altLang="en-US" sz="2800" spc="500">
                <a:solidFill>
                  <a:srgbClr val="B79F47"/>
                </a:solidFill>
              </a:rPr>
              <a:t>年秋季学期高三九月联考语文试题</a:t>
            </a:r>
          </a:p>
        </p:txBody>
      </p:sp>
      <p:sp>
        <p:nvSpPr>
          <p:cNvPr id="3" name="内容占位符 2"/>
          <p:cNvSpPr>
            <a:spLocks noGrp="1"/>
          </p:cNvSpPr>
          <p:nvPr>
            <p:ph idx="1"/>
          </p:nvPr>
        </p:nvSpPr>
        <p:spPr>
          <a:xfrm>
            <a:off x="762000" y="1825625"/>
            <a:ext cx="10515600" cy="4351338"/>
          </a:xfrm>
        </p:spPr>
        <p:txBody>
          <a:bodyPr>
            <a:noAutofit/>
          </a:bodyPr>
          <a:lstStyle/>
          <a:p>
            <a:pPr indent="0" fontAlgn="ctr">
              <a:lnSpc>
                <a:spcPct val="150000"/>
              </a:lnSpc>
              <a:buNone/>
            </a:pP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季布者，楚人也。为气任侠，有名于楚。项籍使将兵，数窘汉王。及项羽灭，高祖购求布千金，敢有舍匿，罪及三族。季布匿濮阳周氏。周氏曰：“汉购将军急，迹且至臣家，将军能听臣，臣敢献计；即不能，愿先自刭。”季布许之。乃髡钳季布，衣褐衣，置广柳车中，并与其家僮数十人，之鲁朱家所卖之。朱家心知是季布，乃买而置之田。诫其子曰：“田事听此奴，必与同食。”朱家乃乘轺车之洛阳，见汝阴侯滕公。滕公留朱家饮数日。因谓滕公曰：“季布何大罪，而上求之急也？”滕公曰：“布数为项羽窘上，上怨之，故必欲得之。”朱家曰：“君视季布何如人也？”曰：“贤者也。”朱家曰：“臣各为其主用，季布为项籍用，职耳。项氏臣可尽诛邪？今上始得天下，独以己之私怨求一人，何示天下之不广也！</a:t>
            </a:r>
            <a:r>
              <a:rPr lang="zh-CN" altLang="zh-CN" sz="1600" u="sng" kern="100">
                <a:solidFill>
                  <a:srgbClr val="032D49"/>
                </a:solidFill>
                <a:latin typeface="等线" panose="02010600030101010101" pitchFamily="2" charset="-122"/>
                <a:ea typeface="楷体" pitchFamily="49" charset="-122"/>
                <a:cs typeface="Times New Roman" panose="02020603050405020304" pitchFamily="18" charset="0"/>
              </a:rPr>
              <a:t>且以季布之贤而汉求之急如此，此不北走胡即南走越耳。</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夫忌壮士以资敌国，此伍子胥所以鞭荆平王之墓也。君何不从容为上言邪？”</a:t>
            </a:r>
            <a:r>
              <a:rPr lang="zh-CN" altLang="zh-CN" sz="1600" u="wavy" kern="100">
                <a:solidFill>
                  <a:srgbClr val="032D49"/>
                </a:solidFill>
                <a:latin typeface="等线" panose="02010600030101010101" pitchFamily="2" charset="-122"/>
                <a:ea typeface="楷体" pitchFamily="49" charset="-122"/>
                <a:cs typeface="Times New Roman" panose="02020603050405020304" pitchFamily="18" charset="0"/>
              </a:rPr>
              <a:t>汝阴侯滕公心知朱家大侠意季布匿其所乃许曰诺待间果言如朱家指上乃赦季布</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当是时，诸公皆多季布能摧刚为柔，朱家亦以此名闻当世。季布召见，谢，上拜为郎中。</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019758"/>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5.</a:t>
            </a:r>
            <a:r>
              <a:rPr lang="zh-CN" altLang="en-US" sz="2800" spc="500">
                <a:solidFill>
                  <a:srgbClr val="B79F47"/>
                </a:solidFill>
              </a:rPr>
              <a:t>宜昌一中等校</a:t>
            </a:r>
            <a:r>
              <a:rPr lang="en-US" altLang="zh-CN" sz="2800" spc="500">
                <a:solidFill>
                  <a:srgbClr val="B79F47"/>
                </a:solidFill>
              </a:rPr>
              <a:t>2020</a:t>
            </a:r>
            <a:r>
              <a:rPr lang="zh-CN" altLang="en-US" sz="2800" spc="500">
                <a:solidFill>
                  <a:srgbClr val="B79F47"/>
                </a:solidFill>
              </a:rPr>
              <a:t>年秋季学期高三九月联考语文试题</a:t>
            </a:r>
          </a:p>
        </p:txBody>
      </p:sp>
      <p:sp>
        <p:nvSpPr>
          <p:cNvPr id="3" name="内容占位符 2"/>
          <p:cNvSpPr>
            <a:spLocks noGrp="1"/>
          </p:cNvSpPr>
          <p:nvPr>
            <p:ph idx="1"/>
          </p:nvPr>
        </p:nvSpPr>
        <p:spPr>
          <a:xfrm>
            <a:off x="838200" y="1690688"/>
            <a:ext cx="10515600" cy="4351338"/>
          </a:xfrm>
        </p:spPr>
        <p:txBody>
          <a:bodyPr>
            <a:noAutofit/>
          </a:bodyPr>
          <a:lstStyle/>
          <a:p>
            <a:pPr indent="0" fontAlgn="ctr">
              <a:lnSpc>
                <a:spcPct val="150000"/>
              </a:lnSpc>
              <a:buNone/>
            </a:pP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季布为河东守，孝文时，人有言其贤者，孝文召，欲以为御史大夫。复有言其勇，使酒难近。至，留邸一月，见罢。季布因进曰</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“臣无功窃宠，待罪河东。陛下无故召臣，此人必有以臣欺陛下者。今臣至，无所受事，罢去，此人必有以毁臣者。</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夫陛下以一人之誉而召臣，一人之毁而去臣。臣恐天下有识闻之有以窥陛下也。</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”上默然惭，良久曰</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“河东吾股肱郡，故特召君耳。”</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r" fontAlgn="ctr">
              <a:lnSpc>
                <a:spcPct val="150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（选自《史记·季布栾布列传》）</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(8) </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下列对原文有关内容的概括和分析，不正确的一项是（   ）</a:t>
            </a:r>
          </a:p>
          <a:p>
            <a:pPr marL="0" indent="0" fontAlgn="ctr">
              <a:lnSpc>
                <a:spcPct val="150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 </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汝阴侯滕公向汉高祖进言，是由于钦佩朱家的侠义，看重季布的贤能，更是为了维护朝廷的根本利益。</a:t>
            </a:r>
          </a:p>
          <a:p>
            <a:pPr marL="0" indent="0" fontAlgn="ctr">
              <a:lnSpc>
                <a:spcPct val="150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B. </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季布颇具才能，获得滕公好评。他曾经率领军队多次使刘邦处于窘境，但后来刘邦召见了他并授予他官职，也可见其才能受到的重视。</a:t>
            </a:r>
          </a:p>
          <a:p>
            <a:pPr marL="0" indent="0" fontAlgn="ctr">
              <a:lnSpc>
                <a:spcPct val="150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C. </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朱家举出伍子胥鞭打荆平王坟墓的事例，意在说明不能过于逼迫季布，以免造成他“资敌国”的后果。</a:t>
            </a:r>
          </a:p>
          <a:p>
            <a:pPr marL="0" indent="0" fontAlgn="ctr">
              <a:lnSpc>
                <a:spcPct val="150000"/>
              </a:lnSpc>
              <a:buNone/>
            </a:pPr>
            <a:r>
              <a:rPr lang="en-US" altLang="zh-CN"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D. </a:t>
            </a:r>
            <a:r>
              <a:rPr lang="zh-CN" altLang="en-US" sz="1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汉王刘邦起初重金悬赏季布，敢有藏匿者，罪及三族。但是，为了向天下显示自己胸怀宽广，最终听从建议，赦免了他。</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2351209"/>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5.</a:t>
            </a:r>
            <a:r>
              <a:rPr lang="zh-CN" altLang="en-US" sz="2800" spc="500">
                <a:solidFill>
                  <a:srgbClr val="B79F47"/>
                </a:solidFill>
              </a:rPr>
              <a:t>宜昌一中等校</a:t>
            </a:r>
            <a:r>
              <a:rPr lang="en-US" altLang="zh-CN" sz="2800" spc="500">
                <a:solidFill>
                  <a:srgbClr val="B79F47"/>
                </a:solidFill>
              </a:rPr>
              <a:t>2020</a:t>
            </a:r>
            <a:r>
              <a:rPr lang="zh-CN" altLang="en-US" sz="2800" spc="500">
                <a:solidFill>
                  <a:srgbClr val="B79F47"/>
                </a:solidFill>
              </a:rPr>
              <a:t>年秋季学期高三九月联考语文试题</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fontAlgn="ctr">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    </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fontAlgn="ctr">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【解析】</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本题考查归纳内容要点、概括中心意思的能力。</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800" kern="100">
                <a:solidFill>
                  <a:srgbClr val="FF0000"/>
                </a:solidFill>
                <a:latin typeface="宋体" pitchFamily="2" charset="-122"/>
                <a:ea typeface="等线" panose="02010600030101010101" pitchFamily="2" charset="-122"/>
                <a:cs typeface="Times New Roman" panose="02020603050405020304" pitchFamily="18" charset="0"/>
              </a:rPr>
              <a:t>D</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为了向天下显示自己胸怀宽广，最终听从建议，赦免了他”错。刘邦赦免季布的原因有以下几点：听取滕公的进言；季布为项羽卖力，是尽了他的职分，是忠心的表现；刘邦赦免季布，向天下显示自己胸怀宽广；逼迫季布，会使他为敌国所用。选项以偏概全。</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故选</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306227"/>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5.</a:t>
            </a:r>
            <a:r>
              <a:rPr lang="zh-CN" altLang="en-US" sz="2800" spc="500">
                <a:solidFill>
                  <a:srgbClr val="B79F47"/>
                </a:solidFill>
              </a:rPr>
              <a:t>宜昌一中等校</a:t>
            </a:r>
            <a:r>
              <a:rPr lang="en-US" altLang="zh-CN" sz="2800" spc="500">
                <a:solidFill>
                  <a:srgbClr val="B79F47"/>
                </a:solidFill>
              </a:rPr>
              <a:t>2020</a:t>
            </a:r>
            <a:r>
              <a:rPr lang="zh-CN" altLang="en-US" sz="2800" spc="500">
                <a:solidFill>
                  <a:srgbClr val="B79F47"/>
                </a:solidFill>
              </a:rPr>
              <a:t>年秋季学期高三九月联考语文试题</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fontAlgn="ctr">
              <a:lnSpc>
                <a:spcPct val="150000"/>
              </a:lnSpc>
              <a:buNone/>
            </a:pPr>
            <a:r>
              <a:rPr lang="en-US"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(9) </a:t>
            </a:r>
            <a:r>
              <a:rPr lang="zh-CN" altLang="en-US"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请结合下面材料中司马迁对季布的评价，简要说明季布能“摧刚为柔”的原因。</a:t>
            </a:r>
          </a:p>
          <a:p>
            <a:pPr marL="0" indent="0" algn="just" fontAlgn="ctr">
              <a:lnSpc>
                <a:spcPct val="150000"/>
              </a:lnSpc>
              <a:buNone/>
            </a:pPr>
            <a:r>
              <a:rPr lang="zh-CN" altLang="en-US" sz="1800" kern="100">
                <a:solidFill>
                  <a:srgbClr val="032D49"/>
                </a:solidFill>
                <a:latin typeface="楷体" pitchFamily="49" charset="-122"/>
                <a:ea typeface="楷体" pitchFamily="49" charset="-122"/>
                <a:cs typeface="Times New Roman" panose="02020603050405020304" pitchFamily="18" charset="0"/>
              </a:rPr>
              <a:t>    太史公曰：“以项羽之气，而季布以勇显于楚，身覆军搴旗者数矣，可谓壮士。然至被刑戮，为人奴而不死，何其下也！彼必自负其材，故受辱而不羞，欲有所用其未足也，故终为汉名将。贤者诚重其死。夫婢妾贱人感慨而自杀者，非能勇也，其计画无复之耳。</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3883135"/>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02</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重点知识</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5.</a:t>
            </a:r>
            <a:r>
              <a:rPr lang="zh-CN" altLang="en-US" sz="2800" spc="500">
                <a:solidFill>
                  <a:srgbClr val="B79F47"/>
                </a:solidFill>
              </a:rPr>
              <a:t>宜昌一中等校</a:t>
            </a:r>
            <a:r>
              <a:rPr lang="en-US" altLang="zh-CN" sz="2800" spc="500">
                <a:solidFill>
                  <a:srgbClr val="B79F47"/>
                </a:solidFill>
              </a:rPr>
              <a:t>2020</a:t>
            </a:r>
            <a:r>
              <a:rPr lang="zh-CN" altLang="en-US" sz="2800" spc="500">
                <a:solidFill>
                  <a:srgbClr val="B79F47"/>
                </a:solidFill>
              </a:rPr>
              <a:t>年秋季学期高三九月联考语文试题</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fontAlgn="ctr">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 ①</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自负有才，蒙羞而不以为耻，以期发挥未施展的才干；②贤能的人更看重生死，更勇敢地面对人生的各种困境。</a:t>
            </a:r>
          </a:p>
          <a:p>
            <a:pPr marL="0" indent="0" algn="just" fontAlgn="ctr">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p>
          <a:p>
            <a:pPr marL="0" indent="0" algn="just" fontAlgn="ctr">
              <a:lnSpc>
                <a:spcPct val="150000"/>
              </a:lnSpc>
              <a:buNone/>
            </a:pP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题干要求结合下面材料中司马迁对季布的评价，简要说明季布能“摧刚为柔”的原因。结合“彼必自负其材，故受辱而不羞，欲有所用其未足也”分析可知，季布自认为有才华，蒙受耻辱的事情也不以为耻，想要发挥未施展的才干；结合“贤者诚重其死。夫婢妾贱人感慨而自杀者，非能勇也，其计画无复之耳”分析可知，贤能的人更看重生死，更勇敢地面对人生的各种困境。</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8779005"/>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6.</a:t>
            </a:r>
            <a:r>
              <a:rPr lang="zh-CN" altLang="en-US" sz="3200" spc="500">
                <a:solidFill>
                  <a:srgbClr val="B79F47"/>
                </a:solidFill>
              </a:rPr>
              <a:t>郴州市</a:t>
            </a:r>
            <a:r>
              <a:rPr lang="en-US" altLang="zh-CN" sz="3200" spc="500">
                <a:solidFill>
                  <a:srgbClr val="B79F47"/>
                </a:solidFill>
              </a:rPr>
              <a:t>2021</a:t>
            </a:r>
            <a:r>
              <a:rPr lang="zh-CN" altLang="en-US" sz="3200" spc="500">
                <a:solidFill>
                  <a:srgbClr val="B79F47"/>
                </a:solidFill>
              </a:rPr>
              <a:t>届高三第一次教学质量监测试卷</a:t>
            </a:r>
          </a:p>
        </p:txBody>
      </p:sp>
      <p:sp>
        <p:nvSpPr>
          <p:cNvPr id="3" name="内容占位符 2"/>
          <p:cNvSpPr>
            <a:spLocks noGrp="1"/>
          </p:cNvSpPr>
          <p:nvPr>
            <p:ph idx="1"/>
          </p:nvPr>
        </p:nvSpPr>
        <p:spPr>
          <a:xfrm>
            <a:off x="734394" y="1690688"/>
            <a:ext cx="10971196" cy="5306695"/>
          </a:xfrm>
        </p:spPr>
        <p:txBody>
          <a:bodyPr>
            <a:noAutofit/>
          </a:bodyPr>
          <a:lstStyle/>
          <a:p>
            <a:pPr indent="0" algn="just">
              <a:lnSpc>
                <a:spcPct val="150000"/>
              </a:lnSpc>
              <a:buNone/>
            </a:pPr>
            <a:r>
              <a:rPr lang="en-US" altLang="zh-CN" sz="1800" kern="100">
                <a:solidFill>
                  <a:srgbClr val="032D49"/>
                </a:solidFill>
                <a:latin typeface="楷体" pitchFamily="49" charset="-122"/>
                <a:ea typeface="等线" panose="02010600030101010101" pitchFamily="2" charset="-122"/>
                <a:cs typeface="Times New Roman" panose="02020603050405020304" pitchFamily="18" charset="0"/>
              </a:rPr>
              <a:t> </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刘禹锡，字梦得。贞元九年擢进士第，登博学宏辞科。善五言诗。贞元末，王叔文得幸太子，禹锡以名重一时，与之交，叔文每称有宰相器。太子即位，禁中文诰，皆出于叔文，引禹锡入禁中，与之图议，言无不从。叔文败，坐贬连州刺史，在道，贬朗州司马。地居西南夷，土风僻陋，举目殊俗，无可与言者。禹锡在朗州十年，唯以文章吟咏陶冶情性。蛮俗好巫，每淫祠鼓舞，必歌俚辞。</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禹锡或从事于其间，乃依骚人之作，为新辞以教巫祝</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元和十年，自武陵召还，宰相复欲置之郎署。时禹锡作《游玄都观咏看花君子诗》，语涉讥刺，执政不悦，复出为播州刺史。诏下，御史中丞裴度奏曰：“播极远，猿狄所宅，禹锡母八十有余不能往，当与其子死决，恐伤陛下孝治，请稍内迁。”宪宗曰：“为人子者宜慎事，不贻亲忧。若禹锡望过他人，尤不可赦。”度无以对。帝改容：“朕所言，责人子事，然不欲伤其亲。”改授连州刺史。去京师又十余年，连刺数郡。</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9078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6.</a:t>
            </a:r>
            <a:r>
              <a:rPr lang="zh-CN" altLang="en-US" sz="3200" spc="500">
                <a:solidFill>
                  <a:srgbClr val="B79F47"/>
                </a:solidFill>
              </a:rPr>
              <a:t>郴州市</a:t>
            </a:r>
            <a:r>
              <a:rPr lang="en-US" altLang="zh-CN" sz="3200" spc="500">
                <a:solidFill>
                  <a:srgbClr val="B79F47"/>
                </a:solidFill>
              </a:rPr>
              <a:t>2021</a:t>
            </a:r>
            <a:r>
              <a:rPr lang="zh-CN" altLang="en-US" sz="3200" spc="500">
                <a:solidFill>
                  <a:srgbClr val="B79F47"/>
                </a:solidFill>
              </a:rPr>
              <a:t>届高三第一次教学质量监测试卷</a:t>
            </a:r>
          </a:p>
        </p:txBody>
      </p:sp>
      <p:sp>
        <p:nvSpPr>
          <p:cNvPr id="3" name="内容占位符 2"/>
          <p:cNvSpPr>
            <a:spLocks noGrp="1"/>
          </p:cNvSpPr>
          <p:nvPr>
            <p:ph idx="1"/>
          </p:nvPr>
        </p:nvSpPr>
        <p:spPr>
          <a:xfrm>
            <a:off x="734394" y="1620525"/>
            <a:ext cx="10971196" cy="5306695"/>
          </a:xfrm>
        </p:spPr>
        <p:txBody>
          <a:bodyPr>
            <a:noAutofit/>
          </a:bodyPr>
          <a:lstStyle/>
          <a:p>
            <a:pPr marL="0" indent="0" algn="just">
              <a:lnSpc>
                <a:spcPct val="150000"/>
              </a:lnSpc>
              <a:buNone/>
            </a:pPr>
            <a:r>
              <a:rPr lang="en-US" altLang="zh-CN" sz="1400" kern="100">
                <a:solidFill>
                  <a:srgbClr val="032D49"/>
                </a:solidFill>
                <a:latin typeface="楷体" pitchFamily="49" charset="-122"/>
                <a:ea typeface="等线" panose="02010600030101010101"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禹锡尝叹天下学校废，乃奏记宰相曰：“</a:t>
            </a: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言者谓天下少士，而不知养材之道，郁堙不扬，</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400" u="sng" kern="100">
                <a:solidFill>
                  <a:srgbClr val="032D49"/>
                </a:solidFill>
                <a:latin typeface="等线" panose="02010600030101010101" pitchFamily="2" charset="-122"/>
                <a:ea typeface="楷体" pitchFamily="49" charset="-122"/>
                <a:cs typeface="Times New Roman" panose="02020603050405020304" pitchFamily="18" charset="0"/>
              </a:rPr>
              <a:t>非天不生材也。</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今室庐圮废，生徒衰少，非学官不振，病无资以给也．今凡州县四时皆有事于孔子庙，甚非孔子意。请罢天下州县四时祭，籍其资半归所隶州，使增学校，举半归太学，可以营学室，具器用，则贞观之风，粲然可复。”当时不用其言。禹锡晚年与少傅自居易友善，诗笔文章，时无在其右者。常与禹锡唱和往来，因集其诗而序之曰：“</a:t>
            </a:r>
            <a:r>
              <a:rPr lang="zh-CN" altLang="zh-CN" sz="1400" u="wavy" kern="100">
                <a:solidFill>
                  <a:srgbClr val="032D49"/>
                </a:solidFill>
                <a:latin typeface="等线" panose="02010600030101010101" pitchFamily="2" charset="-122"/>
                <a:ea typeface="楷体" pitchFamily="49" charset="-122"/>
                <a:cs typeface="Times New Roman" panose="02020603050405020304" pitchFamily="18" charset="0"/>
              </a:rPr>
              <a:t>彭城刘梦得诗豪者也其锋森然少敢当者予不量力往往犯之夫合应者声同交争者力敌一往一复欲罢不能</a:t>
            </a:r>
            <a:r>
              <a:rPr lang="zh-CN" altLang="zh-CN" sz="1400" kern="100">
                <a:solidFill>
                  <a:srgbClr val="032D49"/>
                </a:solidFill>
                <a:latin typeface="等线" panose="02010600030101010101" pitchFamily="2" charset="-122"/>
                <a:ea typeface="楷体" pitchFamily="49" charset="-122"/>
                <a:cs typeface="Times New Roman" panose="02020603050405020304" pitchFamily="18" charset="0"/>
              </a:rPr>
              <a:t>”开成初，授同州刺史，秩满，检校礼部尚书。会昌二年七月卒，赠户部尚书。</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r">
              <a:lnSpc>
                <a:spcPct val="150000"/>
              </a:lnSpc>
              <a:buNone/>
            </a:pPr>
            <a:r>
              <a:rPr lang="en-US" altLang="zh-CN" sz="1400" kern="100">
                <a:solidFill>
                  <a:srgbClr val="032D49"/>
                </a:solidFill>
                <a:latin typeface="宋体" pitchFamily="2" charset="-122"/>
                <a:ea typeface="等线" panose="02010600030101010101" pitchFamily="2" charset="-122"/>
                <a:cs typeface="Times New Roman" panose="02020603050405020304" pitchFamily="18" charset="0"/>
              </a:rPr>
              <a:t>    </a:t>
            </a:r>
            <a:r>
              <a:rPr lang="zh-CN" altLang="zh-CN" sz="1400" kern="100">
                <a:solidFill>
                  <a:srgbClr val="032D49"/>
                </a:solidFill>
                <a:latin typeface="等线" panose="02010600030101010101" pitchFamily="2" charset="-122"/>
                <a:ea typeface="宋体" pitchFamily="2" charset="-122"/>
                <a:cs typeface="Times New Roman" panose="02020603050405020304" pitchFamily="18" charset="0"/>
              </a:rPr>
              <a:t>（选自《刘禹锡传》，有删改）</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(10) </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下列对原文有关内容的概况和分析，不正确的一项是（</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3</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分）</a:t>
            </a:r>
          </a:p>
          <a:p>
            <a:pPr marL="0" indent="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A</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．刘禹锡名重一时，擅长作诗写文。他受到王叔文的重用，被称为有宰相器；善写五言诗，禁中文诰都出自其手。</a:t>
            </a:r>
          </a:p>
          <a:p>
            <a:pPr marL="0" indent="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B</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．刘禹锡宦海沉浮，出仕在外多年。他受牵连被贬为连州刺史、朗州司马；后又十多年离京城，接连在几个州任刺史。</a:t>
            </a:r>
          </a:p>
          <a:p>
            <a:pPr marL="0" indent="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C</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．刘禹锡心系教育，兴叹学校衰败。他认为如今教育不力在于没有钱物供学官使用，应该省出钱来增加教育的投入。</a:t>
            </a:r>
          </a:p>
          <a:p>
            <a:pPr marL="0" indent="0" algn="just">
              <a:lnSpc>
                <a:spcPct val="150000"/>
              </a:lnSpc>
              <a:buNone/>
            </a:pP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200" kern="100">
                <a:solidFill>
                  <a:srgbClr val="032D49"/>
                </a:solidFill>
                <a:latin typeface="等线" panose="02010600030101010101" pitchFamily="2" charset="-122"/>
                <a:ea typeface="宋体" pitchFamily="2" charset="-122"/>
                <a:cs typeface="Times New Roman" panose="02020603050405020304" pitchFamily="18" charset="0"/>
              </a:rPr>
              <a:t>D</a:t>
            </a:r>
            <a:r>
              <a:rPr lang="zh-CN" altLang="en-US" sz="1200" kern="100">
                <a:solidFill>
                  <a:srgbClr val="032D49"/>
                </a:solidFill>
                <a:latin typeface="等线" panose="02010600030101010101" pitchFamily="2" charset="-122"/>
                <a:ea typeface="宋体" pitchFamily="2" charset="-122"/>
                <a:cs typeface="Times New Roman" panose="02020603050405020304" pitchFamily="18" charset="0"/>
              </a:rPr>
              <a:t>．刘禹锡以文会友，甚得朋友深交。晚年他与白居易交往友善，在诗歌方面唱和往来，且白居易为之集诗而作序。</a:t>
            </a: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5405455"/>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6.</a:t>
            </a:r>
            <a:r>
              <a:rPr lang="zh-CN" altLang="en-US" sz="3200" spc="500">
                <a:solidFill>
                  <a:srgbClr val="B79F47"/>
                </a:solidFill>
              </a:rPr>
              <a:t>郴州市</a:t>
            </a:r>
            <a:r>
              <a:rPr lang="en-US" altLang="zh-CN" sz="3200" spc="500">
                <a:solidFill>
                  <a:srgbClr val="B79F47"/>
                </a:solidFill>
              </a:rPr>
              <a:t>2021</a:t>
            </a:r>
            <a:r>
              <a:rPr lang="zh-CN" altLang="en-US" sz="3200" spc="500">
                <a:solidFill>
                  <a:srgbClr val="B79F47"/>
                </a:solidFill>
              </a:rPr>
              <a:t>届高三第一次教学质量监测试卷</a:t>
            </a:r>
            <a:endParaRPr lang="zh-CN" altLang="en-US" sz="20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p>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禁中文诰都出自其手”错误，文中“禁中文诰出于叔文”。</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438250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6.</a:t>
            </a:r>
            <a:r>
              <a:rPr lang="zh-CN" altLang="en-US" sz="3200" spc="500">
                <a:solidFill>
                  <a:srgbClr val="B79F47"/>
                </a:solidFill>
              </a:rPr>
              <a:t>郴州市</a:t>
            </a:r>
            <a:r>
              <a:rPr lang="en-US" altLang="zh-CN" sz="3200" spc="500">
                <a:solidFill>
                  <a:srgbClr val="B79F47"/>
                </a:solidFill>
              </a:rPr>
              <a:t>2021</a:t>
            </a:r>
            <a:r>
              <a:rPr lang="zh-CN" altLang="en-US" sz="3200" spc="500">
                <a:solidFill>
                  <a:srgbClr val="B79F47"/>
                </a:solidFill>
              </a:rPr>
              <a:t>届高三第一次教学质量监测试卷</a:t>
            </a:r>
            <a:endParaRPr lang="zh-CN" altLang="en-US" sz="20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(11) </a:t>
            </a:r>
            <a:r>
              <a:rPr lang="zh-CN" altLang="en-US" sz="1800" kern="100">
                <a:solidFill>
                  <a:srgbClr val="032D49"/>
                </a:solidFill>
                <a:latin typeface="等线" panose="02010600030101010101" pitchFamily="2" charset="-122"/>
                <a:ea typeface="宋体" pitchFamily="2" charset="-122"/>
                <a:cs typeface="Times New Roman" panose="02020603050405020304" pitchFamily="18" charset="0"/>
              </a:rPr>
              <a:t>刘禹锡因作</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032D49"/>
                </a:solidFill>
                <a:latin typeface="等线" panose="02010600030101010101" pitchFamily="2" charset="-122"/>
                <a:ea typeface="宋体" pitchFamily="2" charset="-122"/>
                <a:cs typeface="Times New Roman" panose="02020603050405020304" pitchFamily="18" charset="0"/>
              </a:rPr>
              <a:t>游玄都观咏看花君子诗</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032D49"/>
                </a:solidFill>
                <a:latin typeface="等线" panose="02010600030101010101" pitchFamily="2" charset="-122"/>
                <a:ea typeface="宋体" pitchFamily="2" charset="-122"/>
                <a:cs typeface="Times New Roman" panose="02020603050405020304" pitchFamily="18" charset="0"/>
              </a:rPr>
              <a:t>而遭遇变故，请概括此事的发展变化。（</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3</a:t>
            </a:r>
            <a:r>
              <a:rPr lang="zh-CN" altLang="en-US" sz="1800" kern="100">
                <a:solidFill>
                  <a:srgbClr val="032D49"/>
                </a:solidFill>
                <a:latin typeface="等线" panose="02010600030101010101" pitchFamily="2" charset="-122"/>
                <a:ea typeface="宋体" pitchFamily="2" charset="-122"/>
                <a:cs typeface="Times New Roman" panose="02020603050405020304" pitchFamily="18" charset="0"/>
              </a:rPr>
              <a:t>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9658875"/>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6.</a:t>
            </a:r>
            <a:r>
              <a:rPr lang="zh-CN" altLang="en-US" sz="3200" spc="500">
                <a:solidFill>
                  <a:srgbClr val="B79F47"/>
                </a:solidFill>
              </a:rPr>
              <a:t>郴州市</a:t>
            </a:r>
            <a:r>
              <a:rPr lang="en-US" altLang="zh-CN" sz="3200" spc="500">
                <a:solidFill>
                  <a:srgbClr val="B79F47"/>
                </a:solidFill>
              </a:rPr>
              <a:t>2021</a:t>
            </a:r>
            <a:r>
              <a:rPr lang="zh-CN" altLang="en-US" sz="3200" spc="500">
                <a:solidFill>
                  <a:srgbClr val="B79F47"/>
                </a:solidFill>
              </a:rPr>
              <a:t>届高三第一次教学质量监测试卷</a:t>
            </a:r>
            <a:endParaRPr lang="zh-CN" altLang="en-US" sz="20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】①</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诗中有讥刺朝政之意，宰相不高兴，他被贬为播州刺史。②诏书发下后，裴度上奏因其母年高将他迁往近处安置，但宪宗不同意；③后来，宪宗不想伤他母亲的心，改他为连州刺史。</a:t>
            </a:r>
          </a:p>
          <a:p>
            <a:pPr marL="0" indent="0" algn="just">
              <a:lnSpc>
                <a:spcPct val="150000"/>
              </a:lnSpc>
              <a:buNone/>
            </a:pP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 </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第一步：审读题干，得到专有名词</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游玄都观咏看花君子诗</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，将信息区间定位到文章第一段后半部分；第二步：根据题干“概括此事的发展变化”的要求，将上述信息区间中的内容翻译成现代汉语，整理后形成答案。</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pic>
        <p:nvPicPr>
          <p:cNvPr id="5" name="New picture"/>
          <p:cNvPicPr/>
          <p:nvPr/>
        </p:nvPicPr>
        <p:blipFill>
          <a:blip r:embed="rId2"/>
          <a:stretch>
            <a:fillRect/>
          </a:stretch>
        </p:blipFill>
        <p:spPr>
          <a:xfrm>
            <a:off x="11633200" y="11303000"/>
            <a:ext cx="330200" cy="241300"/>
          </a:xfrm>
          <a:prstGeom prst="cube">
            <a:avLst/>
          </a:prstGeom>
        </p:spPr>
      </p:pic>
    </p:spTree>
    <p:extLst>
      <p:ext uri="{BB962C8B-B14F-4D97-AF65-F5344CB8AC3E}">
        <p14:creationId xmlns:p14="http://schemas.microsoft.com/office/powerpoint/2010/main" val="2364266248"/>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sz="half" idx="1"/>
          </p:nvPr>
        </p:nvSpPr>
        <p:spPr>
          <a:xfrm>
            <a:off x="838200" y="1825625"/>
            <a:ext cx="9972230" cy="4351338"/>
          </a:xfrm>
        </p:spPr>
        <p:txBody>
          <a:bodyPr>
            <a:normAutofit lnSpcReduction="10000"/>
          </a:bodyPr>
          <a:lstStyle/>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一、划分结构层次</a:t>
            </a:r>
          </a:p>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二、选择题答题答题步骤</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1. </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审读选项</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2. </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定位原文</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3. </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题文比对</a:t>
            </a:r>
          </a:p>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三、主观题答题答题步骤</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1.</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审读题干，明确方向</a:t>
            </a:r>
          </a:p>
          <a:p>
            <a:pPr lvl="1" indent="0" algn="just">
              <a:lnSpc>
                <a:spcPct val="150000"/>
              </a:lnSpc>
              <a:buNone/>
            </a:pPr>
            <a:r>
              <a:rPr lang="en-US" altLang="zh-CN"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2.</a:t>
            </a: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寻找信息，组织答案。</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Autofit/>
          </a:bodyPr>
          <a:lstStyle/>
          <a:p>
            <a:pPr indent="0" algn="just">
              <a:lnSpc>
                <a:spcPct val="150000"/>
              </a:lnSpc>
              <a:buNone/>
            </a:pPr>
            <a:r>
              <a:rPr lang="en-US" altLang="zh-CN"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1. </a:t>
            </a:r>
            <a:r>
              <a:rPr lang="zh-CN" altLang="en-US"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审读选项</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仔细阅读选项，重点标记人名、动词、形容词以及因果关联词等“敏感点”，从命题人的角度大致猜测这个选项可能会在哪些地方设置“陷阱”。</a:t>
            </a:r>
          </a:p>
          <a:p>
            <a:pPr indent="0" algn="just">
              <a:lnSpc>
                <a:spcPct val="150000"/>
              </a:lnSpc>
              <a:buNone/>
            </a:pPr>
            <a:r>
              <a:rPr lang="en-US" altLang="zh-CN"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2. </a:t>
            </a:r>
            <a:r>
              <a:rPr lang="zh-CN" altLang="en-US"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定位原文</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根据前面划分层次与审读选项所掌握的情况，快速在原文中找到每个选项对应的原文区间，并将选项标注在原文旁边。文言文阅读时，要注意一般情况下选项中除传主之外的其他人名是快速定位的标志。</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8769870"/>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3. </a:t>
            </a:r>
            <a:r>
              <a:rPr lang="zh-CN" altLang="zh-CN"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题文比对</a:t>
            </a:r>
          </a:p>
          <a:p>
            <a:pPr indent="0" algn="just">
              <a:lnSpc>
                <a:spcPct val="150000"/>
              </a:lnSpc>
              <a:buNone/>
            </a:pPr>
            <a:r>
              <a:rPr lang="zh-CN" altLang="zh-CN"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完成以上几步操作之后，将选项信息与原文一一比对，要注意选项对原文信息的改编，有个别情况是词汇不同而意思相同的，这种属于正确的转述，要放过，需要特别留意的是与原文相比，选项中多了什么，少了什么，换了什么？任何一二成分的变化都可能造成选项错误，还要注意选项内各分句间是否存在因果倒置、强加因果等错误。文言文内容理解选择题常见“陷阱”参见“易错易混”栏目。</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891417"/>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zh-CN"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三、主观题答题答题步骤</a:t>
            </a:r>
          </a:p>
          <a:p>
            <a:pPr indent="0" algn="just">
              <a:lnSpc>
                <a:spcPct val="150000"/>
              </a:lnSpc>
              <a:buNone/>
            </a:pP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1.</a:t>
            </a:r>
            <a:r>
              <a:rPr lang="zh-CN"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审读题干，明确方向</a:t>
            </a:r>
          </a:p>
          <a:p>
            <a:pPr indent="0" algn="just">
              <a:lnSpc>
                <a:spcPct val="150000"/>
              </a:lnSpc>
              <a:buNone/>
            </a:pPr>
            <a:r>
              <a:rPr lang="zh-CN"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仔细审读题干，看看原文问的是什么？一般包括以下两点：一是问的和谁有关？二是问了与那个人有关的什么——原因，结果还是品质？</a:t>
            </a:r>
            <a:endParaRPr lang="zh-CN" altLang="zh-CN" sz="1600" kern="100">
              <a:latin typeface="仿宋" panose="02010609060101010101" pitchFamily="49" charset="-122"/>
              <a:ea typeface="仿宋" panose="02010609060101010101" pitchFamily="49" charset="-122"/>
              <a:cs typeface="Times New Roman" panose="02020603050405020304" pitchFamily="18" charset="0"/>
            </a:endParaRPr>
          </a:p>
          <a:p>
            <a:pPr indent="0" algn="just">
              <a:lnSpc>
                <a:spcPct val="150000"/>
              </a:lnSpc>
              <a:buNone/>
            </a:pP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2.</a:t>
            </a:r>
            <a:r>
              <a:rPr lang="zh-CN"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寻找信息，组织答案。</a:t>
            </a:r>
          </a:p>
          <a:p>
            <a:pPr indent="0" algn="just">
              <a:lnSpc>
                <a:spcPct val="150000"/>
              </a:lnSpc>
              <a:buNone/>
            </a:pPr>
            <a:r>
              <a:rPr lang="zh-CN"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根据上一步，去原文中寻找信息，锁定原文所需要信息的答题区间，仔细研读原文，理清分句间关系，翻译相关语句，根据题干要求，组织答案。</a:t>
            </a:r>
            <a:endParaRPr lang="zh-CN" altLang="zh-CN" sz="1600" kern="100">
              <a:latin typeface="仿宋" panose="02010609060101010101" pitchFamily="49" charset="-122"/>
              <a:ea typeface="仿宋" panose="02010609060101010101"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8878535"/>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246</Paragraphs>
  <Slides>55</Slides>
  <Notes>9</Notes>
  <TotalTime>0</TotalTime>
  <HiddenSlides>0</HiddenSlides>
  <MMClips>0</MMClips>
  <ScaleCrop>0</ScaleCrop>
  <HeadingPairs>
    <vt:vector baseType="variant" size="4">
      <vt:variant>
        <vt:lpstr>Theme</vt:lpstr>
      </vt:variant>
      <vt:variant>
        <vt:i4>1</vt:i4>
      </vt:variant>
      <vt:variant>
        <vt:lpstr>Slide Titles</vt:lpstr>
      </vt:variant>
      <vt:variant>
        <vt:i4>55</vt:i4>
      </vt:variant>
    </vt:vector>
  </HeadingPairs>
  <TitlesOfParts>
    <vt:vector baseType="lpstr" size="56">
      <vt:lpstr>Office 主题</vt:lpstr>
      <vt:lpstr>专题11 文言文内容理解</vt:lpstr>
      <vt:lpstr>Slide 2</vt:lpstr>
      <vt:lpstr>Slide 3</vt:lpstr>
      <vt:lpstr>考向讲解</vt:lpstr>
      <vt:lpstr>Slide 5</vt:lpstr>
      <vt:lpstr>重点知识</vt:lpstr>
      <vt:lpstr>重点知识</vt:lpstr>
      <vt:lpstr>重点知识</vt:lpstr>
      <vt:lpstr>重点知识</vt:lpstr>
      <vt:lpstr>Slide 10</vt:lpstr>
      <vt:lpstr>易错易混</vt:lpstr>
      <vt:lpstr>易错易混</vt:lpstr>
      <vt:lpstr>易错易混</vt:lpstr>
      <vt:lpstr>易错易混</vt:lpstr>
      <vt:lpstr>易错易混</vt:lpstr>
      <vt:lpstr>Slide 16</vt:lpstr>
      <vt:lpstr>例1. 2020年新高考山东卷</vt:lpstr>
      <vt:lpstr>例1. 2020年新高考山东卷</vt:lpstr>
      <vt:lpstr>例1. 2020年新高考山东卷</vt:lpstr>
      <vt:lpstr>例1. 2020年新高考山东卷</vt:lpstr>
      <vt:lpstr>例1. 2020年新高考山东卷</vt:lpstr>
      <vt:lpstr>例2. 2020年全国卷Ⅰ</vt:lpstr>
      <vt:lpstr>例2. 2020年全国卷Ⅰ</vt:lpstr>
      <vt:lpstr>例2. 2020年全国卷Ⅰ</vt:lpstr>
      <vt:lpstr>Slide 25</vt:lpstr>
      <vt:lpstr>【课堂总结】</vt:lpstr>
      <vt:lpstr>Slide 27</vt:lpstr>
      <vt:lpstr>1.广东省高研会2018级高三第一学期第一次检测</vt:lpstr>
      <vt:lpstr>1.广东省高研会2018级高三第一学期第一次检测</vt:lpstr>
      <vt:lpstr>1.广东省高研会2018级高三第一学期第一次检测</vt:lpstr>
      <vt:lpstr>1.广东省高研会2018级高三第一学期第一次检测</vt:lpstr>
      <vt:lpstr>1.广东省高研会2018级高三第一学期第一次检测</vt:lpstr>
      <vt:lpstr>2.广州市2021届高三年级阶段训练</vt:lpstr>
      <vt:lpstr>2.广州市2021届高三年级阶段训练</vt:lpstr>
      <vt:lpstr>2.广州市2021届高三年级阶段训练</vt:lpstr>
      <vt:lpstr>2.广州市2021届高三年级阶段训练</vt:lpstr>
      <vt:lpstr>2.广州市2021届高三年级阶段训练</vt:lpstr>
      <vt:lpstr>3.河南省2020～2021学年高三10月质量检测</vt:lpstr>
      <vt:lpstr>3.河南省2020～2021学年高三10月质量检测</vt:lpstr>
      <vt:lpstr>3.河南省2020～2021学年高三10月质量检测</vt:lpstr>
      <vt:lpstr>4. 2020年秋“荆、荆、襄、宜四地七校考试联盟” 高三期中联考</vt:lpstr>
      <vt:lpstr>4. 2020年秋“荆、荆、襄、宜四地七校考试联盟” 高三期中联考</vt:lpstr>
      <vt:lpstr>4. 2020年秋“荆、荆、襄、宜四地七校考试联盟” 高三期中联考</vt:lpstr>
      <vt:lpstr>4. 2020年秋“荆、荆、襄、宜四地七校考试联盟” 高三期中联考</vt:lpstr>
      <vt:lpstr>4. 2020年秋“荆、荆、襄、宜四地七校考试联盟” 高三期中联考</vt:lpstr>
      <vt:lpstr>5.宜昌一中等校2020年秋季学期高三九月联考语文试题</vt:lpstr>
      <vt:lpstr>5.宜昌一中等校2020年秋季学期高三九月联考语文试题</vt:lpstr>
      <vt:lpstr>5.宜昌一中等校2020年秋季学期高三九月联考语文试题</vt:lpstr>
      <vt:lpstr>5.宜昌一中等校2020年秋季学期高三九月联考语文试题</vt:lpstr>
      <vt:lpstr>5.宜昌一中等校2020年秋季学期高三九月联考语文试题</vt:lpstr>
      <vt:lpstr>6.郴州市2021届高三第一次教学质量监测试卷</vt:lpstr>
      <vt:lpstr>6.郴州市2021届高三第一次教学质量监测试卷</vt:lpstr>
      <vt:lpstr>6.郴州市2021届高三第一次教学质量监测试卷</vt:lpstr>
      <vt:lpstr>6.郴州市2021届高三第一次教学质量监测试卷</vt:lpstr>
      <vt:lpstr>6.郴州市2021届高三第一次教学质量监测试卷</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2020-10-29T16:05:28.312</cp:lastPrinted>
  <dcterms:created xsi:type="dcterms:W3CDTF">2020-10-29T16:05:28Z</dcterms:created>
  <dcterms:modified xsi:type="dcterms:W3CDTF">2020-10-29T08:05:32Z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