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0" r:id="rId3"/>
    <p:sldId id="351" r:id="rId4"/>
    <p:sldId id="387" r:id="rId6"/>
    <p:sldId id="392" r:id="rId7"/>
    <p:sldId id="389" r:id="rId8"/>
    <p:sldId id="303" r:id="rId9"/>
    <p:sldId id="347" r:id="rId10"/>
    <p:sldId id="393" r:id="rId11"/>
    <p:sldId id="394" r:id="rId12"/>
    <p:sldId id="395" r:id="rId13"/>
    <p:sldId id="332" r:id="rId14"/>
    <p:sldId id="396" r:id="rId15"/>
    <p:sldId id="349" r:id="rId16"/>
    <p:sldId id="367" r:id="rId17"/>
    <p:sldId id="397" r:id="rId18"/>
    <p:sldId id="369" r:id="rId19"/>
    <p:sldId id="370" r:id="rId20"/>
    <p:sldId id="371" r:id="rId21"/>
    <p:sldId id="373" r:id="rId22"/>
    <p:sldId id="374" r:id="rId23"/>
    <p:sldId id="375" r:id="rId24"/>
    <p:sldId id="377" r:id="rId25"/>
    <p:sldId id="398" r:id="rId26"/>
    <p:sldId id="380" r:id="rId27"/>
    <p:sldId id="381" r:id="rId28"/>
    <p:sldId id="382" r:id="rId29"/>
    <p:sldId id="384" r:id="rId30"/>
    <p:sldId id="386" r:id="rId31"/>
    <p:sldId id="399" r:id="rId32"/>
    <p:sldId id="400" r:id="rId33"/>
    <p:sldId id="401" r:id="rId34"/>
    <p:sldId id="402" r:id="rId35"/>
    <p:sldId id="403" r:id="rId36"/>
    <p:sldId id="404" r:id="rId37"/>
    <p:sldId id="405" r:id="rId38"/>
    <p:sldId id="406" r:id="rId39"/>
    <p:sldId id="407" r:id="rId40"/>
    <p:sldId id="408" r:id="rId41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8F31"/>
    <a:srgbClr val="E58237"/>
    <a:srgbClr val="BFDDAD"/>
    <a:srgbClr val="D5EAC8"/>
    <a:srgbClr val="96CB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25"/>
    <p:restoredTop sz="96251"/>
  </p:normalViewPr>
  <p:slideViewPr>
    <p:cSldViewPr snapToGrid="0" showGuides="1">
      <p:cViewPr varScale="1">
        <p:scale>
          <a:sx n="70" d="100"/>
          <a:sy n="70" d="100"/>
        </p:scale>
        <p:origin x="48" y="144"/>
      </p:cViewPr>
      <p:guideLst>
        <p:guide orient="horz" pos="2159"/>
        <p:guide pos="3863"/>
        <p:guide pos="37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B66A3A9-00D3-402E-9C2B-A3600055CB8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14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0786370-B223-4B83-907C-415808B8E50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19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89826B7-E2AA-4EF5-B7EC-F10D4AA7FA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34A7EC1-D357-4B33-B614-0BC05569243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021E9B5-028D-4B06-B15C-A484A2A6437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7A0B25E-A986-408B-B98F-5C971F7C01B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96527F6-2EC9-46EF-A60D-2AFA5F41F1A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" name="灯片编号占位符 3"/>
          <p:cNvSpPr txBox="1">
            <a:spLocks noGrp="1"/>
          </p:cNvSpPr>
          <p:nvPr>
            <p:ph type="sldNum" sz="quarter"/>
          </p:nvPr>
        </p:nvSpPr>
        <p:spPr>
          <a:noFill/>
        </p:spPr>
        <p:txBody>
          <a:bodyPr lIns="91440" tIns="45720" rIns="91440" bIns="45720"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82C0D90-81E9-4E50-9ADE-5D97B28C82F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1C6749F-85B2-419F-9446-CBD10E85655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1C6749F-85B2-419F-9446-CBD10E85655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1C6749F-85B2-419F-9446-CBD10E85655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E2F0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 txBox="1"/>
          <p:nvPr/>
        </p:nvSpPr>
        <p:spPr>
          <a:xfrm>
            <a:off x="2430463" y="933450"/>
            <a:ext cx="105156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237788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70CF0E2-5540-442E-B7A6-92B67F86ABF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1C6749F-85B2-419F-9446-CBD10E85655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1C6749F-85B2-419F-9446-CBD10E85655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1C6749F-85B2-419F-9446-CBD10E85655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1C6749F-85B2-419F-9446-CBD10E85655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1C6749F-85B2-419F-9446-CBD10E85655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1C6749F-85B2-419F-9446-CBD10E85655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1C6749F-85B2-419F-9446-CBD10E85655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F0D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237788" y="64928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1C6749F-85B2-419F-9446-CBD10E85655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0" y="6354763"/>
            <a:ext cx="12192000" cy="442913"/>
          </a:xfrm>
          <a:prstGeom prst="rect">
            <a:avLst/>
          </a:prstGeom>
          <a:solidFill>
            <a:srgbClr val="538F3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圆角矩形 4"/>
          <p:cNvSpPr>
            <a:spLocks noChangeArrowheads="1"/>
          </p:cNvSpPr>
          <p:nvPr/>
        </p:nvSpPr>
        <p:spPr bwMode="auto">
          <a:xfrm>
            <a:off x="9675813" y="671513"/>
            <a:ext cx="2516188" cy="180975"/>
          </a:xfrm>
          <a:prstGeom prst="roundRect">
            <a:avLst>
              <a:gd name="adj" fmla="val 16667"/>
            </a:avLst>
          </a:prstGeom>
          <a:solidFill>
            <a:srgbClr val="81C65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圆角矩形 5"/>
          <p:cNvSpPr>
            <a:spLocks noChangeArrowheads="1"/>
          </p:cNvSpPr>
          <p:nvPr/>
        </p:nvSpPr>
        <p:spPr bwMode="auto">
          <a:xfrm>
            <a:off x="0" y="779463"/>
            <a:ext cx="9753600" cy="46038"/>
          </a:xfrm>
          <a:prstGeom prst="roundRect">
            <a:avLst>
              <a:gd name="adj" fmla="val 16667"/>
            </a:avLst>
          </a:prstGeom>
          <a:solidFill>
            <a:srgbClr val="81C65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10797409" y="79417"/>
            <a:ext cx="1112782" cy="553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语文</a:t>
            </a:r>
            <a:endParaRPr kumimoji="0" lang="zh-CN" altLang="en-US" sz="3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1036" name="图片 15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913938" y="-220662"/>
            <a:ext cx="1019175" cy="90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9013825" y="6351588"/>
            <a:ext cx="48053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在文海中遨游  在积累中提升</a:t>
            </a: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E:\孙婷\20170112\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3413" y="958850"/>
            <a:ext cx="8443912" cy="508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1"/>
          <p:cNvSpPr txBox="1"/>
          <p:nvPr/>
        </p:nvSpPr>
        <p:spPr>
          <a:xfrm>
            <a:off x="3924300" y="2273300"/>
            <a:ext cx="41529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撰写演讲稿</a:t>
            </a:r>
            <a:endParaRPr lang="en-US" altLang="zh-CN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4800" dirty="0">
                <a:latin typeface="黑体" panose="02010609060101010101" pitchFamily="49" charset="-122"/>
                <a:ea typeface="黑体" panose="02010609060101010101" pitchFamily="49" charset="-122"/>
              </a:rPr>
              <a:t>范文示例</a:t>
            </a:r>
            <a:endParaRPr lang="zh-CN" altLang="zh-CN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6"/>
          <p:cNvSpPr txBox="1"/>
          <p:nvPr/>
        </p:nvSpPr>
        <p:spPr>
          <a:xfrm>
            <a:off x="604838" y="1003300"/>
            <a:ext cx="10979150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坚定信念，放飞梦想，我不会轻言放弃！树立信念、放飞梦想，就能实现心中的愿望！让梦想飞翔，让信念开花、我要为自己的梦想而努力学习，为我加油吧！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⑨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6"/>
          <p:cNvSpPr txBox="1"/>
          <p:nvPr/>
        </p:nvSpPr>
        <p:spPr>
          <a:xfrm>
            <a:off x="788988" y="949325"/>
            <a:ext cx="10645775" cy="590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品析：</a:t>
            </a:r>
            <a:endParaRPr lang="en-US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①开篇点题：开篇即点讲的题目，自然开启下文。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②巧用排比：运用排比手法，引出“我”的梦想。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③交代梦想产生的缘起。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④运用比喻：把“知识”比喻为“雨露”，把“梦想”比喻为“种子”，把“实现梦想”比喻为“开花结果”，增强了语言的美感和表现力。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⑤运用排比：运用排比的修辞手法，列举“我”献爱心的具体行动。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6"/>
          <p:cNvSpPr txBox="1"/>
          <p:nvPr/>
        </p:nvSpPr>
        <p:spPr>
          <a:xfrm>
            <a:off x="803275" y="903288"/>
            <a:ext cx="10645775" cy="397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⑥点明教师要有无私奉献的精神，并用实例证明“我”在追求梦想的路上的无私奉献。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⑦设想情境：设想“我”当上教师后与学生美好情景，令人向往。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⑧运用比喻：把“梦想”比作“启明星”“徽章”，新颖贴切，耐人寻味。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⑨抒写心志，表达为梦想而努力的决心和信心，突出主题。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6"/>
          <p:cNvSpPr txBox="1"/>
          <p:nvPr/>
        </p:nvSpPr>
        <p:spPr>
          <a:xfrm>
            <a:off x="750888" y="1012825"/>
            <a:ext cx="10834687" cy="591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名师点评：</a:t>
            </a:r>
            <a:endParaRPr lang="en-US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巧用修辞，语言华美。本文多处运用排比、比喻的修辞手法，阐述自己梦想的来源与为实现梦想做出的努力等，使文章语言整饬、华美，极具感染力。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思路清晰，情感充沛。开头运用排比手法引出自己的梦想，然后从梦想的缘起写起，写了“我”为梦想所做的努力以及对梦想实现后情景的设想，步步深入地阐发了梦想茁壮成长的过程以及“我”对梦想的执着追求，思路清晰，情感充沛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36052" r="30589"/>
          <a:stretch>
            <a:fillRect/>
          </a:stretch>
        </p:blipFill>
        <p:spPr>
          <a:xfrm>
            <a:off x="10513607" y="5158025"/>
            <a:ext cx="1125941" cy="1199676"/>
          </a:xfrm>
          <a:custGeom>
            <a:avLst/>
            <a:gdLst>
              <a:gd name="connsiteX0" fmla="*/ 0 w 2037803"/>
              <a:gd name="connsiteY0" fmla="*/ 0 h 2171250"/>
              <a:gd name="connsiteX1" fmla="*/ 2037803 w 2037803"/>
              <a:gd name="connsiteY1" fmla="*/ 0 h 2171250"/>
              <a:gd name="connsiteX2" fmla="*/ 2037803 w 2037803"/>
              <a:gd name="connsiteY2" fmla="*/ 2171250 h 2171250"/>
              <a:gd name="connsiteX3" fmla="*/ 0 w 2037803"/>
              <a:gd name="connsiteY3" fmla="*/ 2171250 h 21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7803" h="2171250">
                <a:moveTo>
                  <a:pt x="0" y="0"/>
                </a:moveTo>
                <a:lnTo>
                  <a:pt x="2037803" y="0"/>
                </a:lnTo>
                <a:lnTo>
                  <a:pt x="2037803" y="2171250"/>
                </a:lnTo>
                <a:lnTo>
                  <a:pt x="0" y="2171250"/>
                </a:lnTo>
                <a:close/>
              </a:path>
            </a:pathLst>
          </a:custGeom>
        </p:spPr>
      </p:pic>
      <p:sp>
        <p:nvSpPr>
          <p:cNvPr id="21507" name="圆角矩形 2"/>
          <p:cNvSpPr/>
          <p:nvPr/>
        </p:nvSpPr>
        <p:spPr>
          <a:xfrm>
            <a:off x="304800" y="914400"/>
            <a:ext cx="11572875" cy="5251450"/>
          </a:xfrm>
          <a:prstGeom prst="roundRect">
            <a:avLst>
              <a:gd name="adj" fmla="val 7574"/>
            </a:avLst>
          </a:prstGeom>
          <a:solidFill>
            <a:srgbClr val="B7E0A8"/>
          </a:solidFill>
          <a:ln w="117475" cap="flat" cmpd="sng">
            <a:solidFill>
              <a:srgbClr val="FFFFFF">
                <a:alpha val="58038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以“让爱永驻心中”为话题，写一篇演讲稿。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符合演讲稿的要求。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不少于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600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字。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8" name="圆角矩形 6"/>
          <p:cNvSpPr/>
          <p:nvPr/>
        </p:nvSpPr>
        <p:spPr>
          <a:xfrm>
            <a:off x="479425" y="1281113"/>
            <a:ext cx="11398250" cy="4222750"/>
          </a:xfrm>
          <a:prstGeom prst="roundRect">
            <a:avLst>
              <a:gd name="adj" fmla="val 12644"/>
            </a:avLst>
          </a:prstGeom>
          <a:noFill/>
          <a:ln w="381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eaLnBrk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36052" r="30589"/>
          <a:stretch>
            <a:fillRect/>
          </a:stretch>
        </p:blipFill>
        <p:spPr>
          <a:xfrm>
            <a:off x="10640607" y="5285025"/>
            <a:ext cx="1125942" cy="1199676"/>
          </a:xfrm>
          <a:custGeom>
            <a:avLst/>
            <a:gdLst>
              <a:gd name="connsiteX0" fmla="*/ 0 w 2037803"/>
              <a:gd name="connsiteY0" fmla="*/ 0 h 2171250"/>
              <a:gd name="connsiteX1" fmla="*/ 2037803 w 2037803"/>
              <a:gd name="connsiteY1" fmla="*/ 0 h 2171250"/>
              <a:gd name="connsiteX2" fmla="*/ 2037803 w 2037803"/>
              <a:gd name="connsiteY2" fmla="*/ 2171250 h 2171250"/>
              <a:gd name="connsiteX3" fmla="*/ 0 w 2037803"/>
              <a:gd name="connsiteY3" fmla="*/ 2171250 h 21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7803" h="2171250">
                <a:moveTo>
                  <a:pt x="0" y="0"/>
                </a:moveTo>
                <a:lnTo>
                  <a:pt x="2037803" y="0"/>
                </a:lnTo>
                <a:lnTo>
                  <a:pt x="2037803" y="2171250"/>
                </a:lnTo>
                <a:lnTo>
                  <a:pt x="0" y="217125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40" name="直接箭头连接符 39"/>
          <p:cNvCxnSpPr>
            <a:stCxn id="4" idx="0"/>
            <a:endCxn id="39" idx="1"/>
          </p:cNvCxnSpPr>
          <p:nvPr/>
        </p:nvCxnSpPr>
        <p:spPr>
          <a:xfrm flipV="1">
            <a:off x="5916613" y="2128838"/>
            <a:ext cx="712788" cy="687388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右中括号 2"/>
          <p:cNvSpPr/>
          <p:nvPr/>
        </p:nvSpPr>
        <p:spPr>
          <a:xfrm>
            <a:off x="3914775" y="1401763"/>
            <a:ext cx="430213" cy="2330450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48225" y="2816225"/>
            <a:ext cx="2135188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让爱永驻心中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7" name="直接箭头连接符 6"/>
          <p:cNvCxnSpPr>
            <a:stCxn id="4" idx="0"/>
            <a:endCxn id="39" idx="1"/>
          </p:cNvCxnSpPr>
          <p:nvPr/>
        </p:nvCxnSpPr>
        <p:spPr>
          <a:xfrm flipH="1" flipV="1">
            <a:off x="5299075" y="2092325"/>
            <a:ext cx="617538" cy="72390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362450" y="1860550"/>
            <a:ext cx="817563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思路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11" name="直接箭头连接符 10"/>
          <p:cNvCxnSpPr>
            <a:stCxn id="4" idx="0"/>
            <a:endCxn id="39" idx="1"/>
          </p:cNvCxnSpPr>
          <p:nvPr/>
        </p:nvCxnSpPr>
        <p:spPr>
          <a:xfrm flipH="1">
            <a:off x="5195888" y="3278188"/>
            <a:ext cx="717550" cy="14382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362450" y="4527550"/>
            <a:ext cx="817563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写法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4" name="右中括号 33"/>
          <p:cNvSpPr/>
          <p:nvPr/>
        </p:nvSpPr>
        <p:spPr>
          <a:xfrm>
            <a:off x="3916363" y="4422775"/>
            <a:ext cx="428625" cy="1239838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190625" y="4811713"/>
            <a:ext cx="2725738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灵活运用各种手法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29400" y="1898650"/>
            <a:ext cx="835025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审题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630988" y="3808413"/>
            <a:ext cx="833438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选材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926388" y="3300413"/>
            <a:ext cx="2652713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明确爱的呈现形式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943850" y="4256088"/>
            <a:ext cx="2635250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搜寻有关爱的事例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1" name="五边形 50"/>
          <p:cNvSpPr/>
          <p:nvPr/>
        </p:nvSpPr>
        <p:spPr>
          <a:xfrm>
            <a:off x="1676400" y="1165225"/>
            <a:ext cx="2219325" cy="471488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阐释爱的含义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2" name="五边形 51"/>
          <p:cNvSpPr/>
          <p:nvPr/>
        </p:nvSpPr>
        <p:spPr>
          <a:xfrm>
            <a:off x="1158875" y="1974850"/>
            <a:ext cx="2754313" cy="473075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叙述关于爱的事例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190625" y="4152900"/>
            <a:ext cx="2708275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注意演讲稿的格式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926388" y="1379538"/>
            <a:ext cx="1128713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演讲稿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926388" y="2314575"/>
            <a:ext cx="1476375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话题：爱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57" name="直接箭头连接符 56"/>
          <p:cNvCxnSpPr>
            <a:stCxn id="4" idx="2"/>
            <a:endCxn id="42" idx="1"/>
          </p:cNvCxnSpPr>
          <p:nvPr/>
        </p:nvCxnSpPr>
        <p:spPr>
          <a:xfrm>
            <a:off x="5916613" y="3278188"/>
            <a:ext cx="714375" cy="760413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8" name="五边形 57"/>
          <p:cNvSpPr/>
          <p:nvPr/>
        </p:nvSpPr>
        <p:spPr>
          <a:xfrm>
            <a:off x="487363" y="2747963"/>
            <a:ext cx="3427413" cy="473075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指出事例的价值与意义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0" name="五边形 49"/>
          <p:cNvSpPr/>
          <p:nvPr/>
        </p:nvSpPr>
        <p:spPr>
          <a:xfrm>
            <a:off x="1676400" y="3495675"/>
            <a:ext cx="2225675" cy="473075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交代爱的行动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0" y="5472113"/>
            <a:ext cx="3895725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注意故事的生动性、完整性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1" name="右中括号 60"/>
          <p:cNvSpPr/>
          <p:nvPr/>
        </p:nvSpPr>
        <p:spPr>
          <a:xfrm flipH="1">
            <a:off x="7481888" y="1662113"/>
            <a:ext cx="428625" cy="933450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右中括号 42"/>
          <p:cNvSpPr/>
          <p:nvPr/>
        </p:nvSpPr>
        <p:spPr>
          <a:xfrm flipH="1">
            <a:off x="7481888" y="3532188"/>
            <a:ext cx="428625" cy="931863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ircl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6"/>
          <p:cNvSpPr txBox="1"/>
          <p:nvPr/>
        </p:nvSpPr>
        <p:spPr>
          <a:xfrm>
            <a:off x="685800" y="850900"/>
            <a:ext cx="10866438" cy="563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ctr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让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爱永驻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心中</a:t>
            </a:r>
            <a:endParaRPr kumimoji="0" lang="en-US" altLang="zh-CN" sz="2400" kern="1200" cap="none" spc="0" normalizeH="0" baseline="0" noProof="1" smtClean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尊敬的老师，亲爱的同学们：</a:t>
            </a:r>
            <a:endParaRPr kumimoji="0" lang="zh-CN" altLang="en-US" sz="24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indent="61214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大家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好！我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今天演讲的题目是</a:t>
            </a:r>
            <a:r>
              <a:rPr kumimoji="0" lang="en-US" altLang="zh-CN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让爱永驻心中</a:t>
            </a:r>
            <a:r>
              <a:rPr kumimoji="0" lang="en-US" altLang="zh-CN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。①</a:t>
            </a:r>
            <a:endParaRPr kumimoji="0" lang="zh-CN" altLang="en-US" sz="24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indent="61214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好想用第一抹光线的纯净，为世界画一双眼睛；好想用第一朵花开的声音，为世界唱一支歌；好想用我们初次触碰的心灵，写出那句动情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的话：让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爱永驻心中。②</a:t>
            </a:r>
            <a:endParaRPr kumimoji="0" lang="zh-CN" altLang="en-US" sz="24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indent="61214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爱是人间永不改变的真谛！肉类加工厂里的那名工人是心中有爱，才日复一日、年复一年地和保安打招呼，最终救了自己的性命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。爱不是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虚伪、自大、做作，不是只索取，不给予回报，而是蕴含在日常生活中的点点滴滴。它既伟大又平凡。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③</a:t>
            </a:r>
            <a:endParaRPr kumimoji="0" lang="zh-CN" altLang="en-US" sz="24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579" name="文本框 99"/>
          <p:cNvSpPr txBox="1"/>
          <p:nvPr/>
        </p:nvSpPr>
        <p:spPr>
          <a:xfrm flipH="1">
            <a:off x="1677988" y="144463"/>
            <a:ext cx="2522537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范文赏析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6"/>
          <p:cNvSpPr txBox="1"/>
          <p:nvPr/>
        </p:nvSpPr>
        <p:spPr>
          <a:xfrm>
            <a:off x="563563" y="1087438"/>
            <a:ext cx="11018837" cy="5078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真正的爱是伟大的。姚明的爱是伟大的，不仅是因为他为人们奉献精彩的球技，更是因为他呼吁大家要保护自然，关爱动物，那保护野生动物的公益广告多么震撼人心，让多少麻木的人重拾了对自然、生物的爱心，使多少珍稀动物得以生存，得以繁衍生息。姚明的爱，我们要推崇，要学习。④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真正的爱又是极其平凡的。人们常说：“出门走好路，出口说好话，出手做好事。”这寥寥数语包含了多么至真至诚的爱。⑤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看，那踏着三轮车的老人是谁啊？是白方礼爷爷，他靠自己蹬三轮的收入供大学生读书，他的每一块钱里都有爱的汗水。我们对这平凡的爱能不肃然起敬吗？⑥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6"/>
          <p:cNvSpPr txBox="1"/>
          <p:nvPr/>
        </p:nvSpPr>
        <p:spPr>
          <a:xfrm>
            <a:off x="549275" y="1011238"/>
            <a:ext cx="11079163" cy="4437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孟子曾说：人有四心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辞让之心、羞恶之心、是非之心、制隐之心。这既是善，更是人间真爱！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⑦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无论是一生只做一件事的我国核事业领航人朱光亚，还是坚守藏区十几年的雷城高原并蒂莲胡忠、谢晓君夫妇；无论是绿了青山白了头发的人民好书记杨善洲，还是三次冲入火场救人，使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多位邻居无一伤亡的火海救人英雄王锋；无论是托住生命的最美妈妈吴菊萍，还是扎根乡村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36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年的最美教师支月英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他们都启示我们：要让爱永驻心中。⑧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不求大爱无疆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但求小爱有情。“愿人人都献出一点爱，世界将变成美好的人间。”让爱永驻我们心中！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⑨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6"/>
          <p:cNvSpPr txBox="1"/>
          <p:nvPr/>
        </p:nvSpPr>
        <p:spPr>
          <a:xfrm>
            <a:off x="549275" y="954088"/>
            <a:ext cx="11079163" cy="526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品析：</a:t>
            </a:r>
            <a:endParaRPr lang="zh-CN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①开篇点题：开篇点明题目，自然引出下文。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②运用排比：运用排比手法，生动阐释“爱”的含义，再次点题。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③阐释“爱”的内涵，“既伟大又平凡”点明“爱”的实质。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④一说“爱”的伟大：列举姚明的事迹，阐释爱是伟大的。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⑤一说“爱”的平凡：引用俗语，阐释“爱”是极其平凡的。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⑥列举具体事例阐释平凡的“爱”。最后一句运用反问，强调平凡的爱的伟大。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36052" r="30589"/>
          <a:stretch>
            <a:fillRect/>
          </a:stretch>
        </p:blipFill>
        <p:spPr>
          <a:xfrm>
            <a:off x="10513607" y="5158024"/>
            <a:ext cx="1125941" cy="1199676"/>
          </a:xfrm>
          <a:custGeom>
            <a:avLst/>
            <a:gdLst>
              <a:gd name="connsiteX0" fmla="*/ 0 w 2037803"/>
              <a:gd name="connsiteY0" fmla="*/ 0 h 2171250"/>
              <a:gd name="connsiteX1" fmla="*/ 2037803 w 2037803"/>
              <a:gd name="connsiteY1" fmla="*/ 0 h 2171250"/>
              <a:gd name="connsiteX2" fmla="*/ 2037803 w 2037803"/>
              <a:gd name="connsiteY2" fmla="*/ 2171250 h 2171250"/>
              <a:gd name="connsiteX3" fmla="*/ 0 w 2037803"/>
              <a:gd name="connsiteY3" fmla="*/ 2171250 h 21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7803" h="2171250">
                <a:moveTo>
                  <a:pt x="0" y="0"/>
                </a:moveTo>
                <a:lnTo>
                  <a:pt x="2037803" y="0"/>
                </a:lnTo>
                <a:lnTo>
                  <a:pt x="2037803" y="2171250"/>
                </a:lnTo>
                <a:lnTo>
                  <a:pt x="0" y="2171250"/>
                </a:lnTo>
                <a:close/>
              </a:path>
            </a:pathLst>
          </a:custGeom>
        </p:spPr>
      </p:pic>
      <p:sp>
        <p:nvSpPr>
          <p:cNvPr id="3" name="圆角矩形 2"/>
          <p:cNvSpPr/>
          <p:nvPr/>
        </p:nvSpPr>
        <p:spPr bwMode="auto">
          <a:xfrm>
            <a:off x="304800" y="914400"/>
            <a:ext cx="11572875" cy="5251450"/>
          </a:xfrm>
          <a:prstGeom prst="roundRect">
            <a:avLst>
              <a:gd name="adj" fmla="val 7576"/>
            </a:avLst>
          </a:prstGeom>
          <a:solidFill>
            <a:srgbClr val="549E39">
              <a:lumMod val="40000"/>
              <a:lumOff val="60000"/>
            </a:srgbClr>
          </a:solidFill>
          <a:ln w="117475" cap="flat" cmpd="sng" algn="ctr">
            <a:solidFill>
              <a:sysClr val="window" lastClr="FFFFFF">
                <a:alpha val="58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圆角矩形 6"/>
          <p:cNvSpPr/>
          <p:nvPr/>
        </p:nvSpPr>
        <p:spPr>
          <a:xfrm>
            <a:off x="392113" y="914400"/>
            <a:ext cx="11398250" cy="5251450"/>
          </a:xfrm>
          <a:prstGeom prst="roundRect">
            <a:avLst>
              <a:gd name="adj" fmla="val 12644"/>
            </a:avLst>
          </a:prstGeom>
          <a:noFill/>
          <a:ln w="381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61214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撰写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演讲稿，除了可以借鉴一般的写作手法，还要体现出演讲的特征。具体说来，主要应注意以下几个方面：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要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有针对性，做到</a:t>
            </a: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“心中有听众”。</a:t>
            </a:r>
            <a:endParaRPr kumimoji="0" lang="en-US" altLang="zh-CN" sz="2400" b="0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61214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要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充分考虑听众的年龄、身份、文化程度、心理需求等，以此来确定演讲的主题。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好开头，吸引听众的</a:t>
            </a: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关注。</a:t>
            </a:r>
            <a:endParaRPr kumimoji="0" lang="en-US" altLang="zh-CN" sz="2400" b="0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612140" algn="just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演讲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开头的方式有很多种，可以从问候或感谢语开始，拉近与听众的距离；可以由演讲的缘起、现场的氛围等引入正题；可以开门见山，直奔主题；还可以提出问题，引发思考</a:t>
            </a: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36052" r="30589"/>
          <a:stretch>
            <a:fillRect/>
          </a:stretch>
        </p:blipFill>
        <p:spPr>
          <a:xfrm>
            <a:off x="10640607" y="5285024"/>
            <a:ext cx="1125942" cy="1199676"/>
          </a:xfrm>
          <a:custGeom>
            <a:avLst/>
            <a:gdLst>
              <a:gd name="connsiteX0" fmla="*/ 0 w 2037803"/>
              <a:gd name="connsiteY0" fmla="*/ 0 h 2171250"/>
              <a:gd name="connsiteX1" fmla="*/ 2037803 w 2037803"/>
              <a:gd name="connsiteY1" fmla="*/ 0 h 2171250"/>
              <a:gd name="connsiteX2" fmla="*/ 2037803 w 2037803"/>
              <a:gd name="connsiteY2" fmla="*/ 2171250 h 2171250"/>
              <a:gd name="connsiteX3" fmla="*/ 0 w 2037803"/>
              <a:gd name="connsiteY3" fmla="*/ 2171250 h 21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7803" h="2171250">
                <a:moveTo>
                  <a:pt x="0" y="0"/>
                </a:moveTo>
                <a:lnTo>
                  <a:pt x="2037803" y="0"/>
                </a:lnTo>
                <a:lnTo>
                  <a:pt x="2037803" y="2171250"/>
                </a:lnTo>
                <a:lnTo>
                  <a:pt x="0" y="217125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6"/>
          <p:cNvSpPr txBox="1"/>
          <p:nvPr/>
        </p:nvSpPr>
        <p:spPr>
          <a:xfrm>
            <a:off x="639763" y="1019175"/>
            <a:ext cx="11002962" cy="267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⑦引用名人观点：引用孟子的观点，意在阐释什么是真“爱”。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⑧运用排比：运用排比手法，列举各行各业中有“爱”的人和事。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⑨结尾点题，照应开头：这一结尾，既点题，又照应开头。同时，引用歌词，言有尽而意无穷。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6"/>
          <p:cNvSpPr txBox="1"/>
          <p:nvPr/>
        </p:nvSpPr>
        <p:spPr>
          <a:xfrm>
            <a:off x="563563" y="1011238"/>
            <a:ext cx="11049000" cy="3322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名师点评：</a:t>
            </a:r>
            <a:endParaRPr lang="en-US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巧用排比，富有激情。文章多处运用排比手法，既多角度、多层次地阐释了演讲主题，又使语言充满激情，增强了文章的表达效果。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论据典型，论证有力。文中运用多种论证方法，有列举典型事例，有引用名言俗语，增强了论证效果，使演讲主题鲜明突出。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36052" r="30589"/>
          <a:stretch>
            <a:fillRect/>
          </a:stretch>
        </p:blipFill>
        <p:spPr>
          <a:xfrm>
            <a:off x="10513607" y="5158025"/>
            <a:ext cx="1125941" cy="1199676"/>
          </a:xfrm>
          <a:custGeom>
            <a:avLst/>
            <a:gdLst>
              <a:gd name="connsiteX0" fmla="*/ 0 w 2037803"/>
              <a:gd name="connsiteY0" fmla="*/ 0 h 2171250"/>
              <a:gd name="connsiteX1" fmla="*/ 2037803 w 2037803"/>
              <a:gd name="connsiteY1" fmla="*/ 0 h 2171250"/>
              <a:gd name="connsiteX2" fmla="*/ 2037803 w 2037803"/>
              <a:gd name="connsiteY2" fmla="*/ 2171250 h 2171250"/>
              <a:gd name="connsiteX3" fmla="*/ 0 w 2037803"/>
              <a:gd name="connsiteY3" fmla="*/ 2171250 h 21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7803" h="2171250">
                <a:moveTo>
                  <a:pt x="0" y="0"/>
                </a:moveTo>
                <a:lnTo>
                  <a:pt x="2037803" y="0"/>
                </a:lnTo>
                <a:lnTo>
                  <a:pt x="2037803" y="2171250"/>
                </a:lnTo>
                <a:lnTo>
                  <a:pt x="0" y="2171250"/>
                </a:lnTo>
                <a:close/>
              </a:path>
            </a:pathLst>
          </a:custGeom>
        </p:spPr>
      </p:pic>
      <p:sp>
        <p:nvSpPr>
          <p:cNvPr id="3" name="圆角矩形 2"/>
          <p:cNvSpPr/>
          <p:nvPr/>
        </p:nvSpPr>
        <p:spPr bwMode="auto">
          <a:xfrm>
            <a:off x="304800" y="914400"/>
            <a:ext cx="11572875" cy="5251450"/>
          </a:xfrm>
          <a:prstGeom prst="roundRect">
            <a:avLst>
              <a:gd name="adj" fmla="val 7576"/>
            </a:avLst>
          </a:prstGeom>
          <a:solidFill>
            <a:srgbClr val="549E39">
              <a:lumMod val="40000"/>
              <a:lumOff val="60000"/>
            </a:srgbClr>
          </a:solidFill>
          <a:ln w="117475" cap="flat" cmpd="sng" algn="ctr">
            <a:solidFill>
              <a:sysClr val="window" lastClr="FFFFFF">
                <a:alpha val="58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4" name="圆角矩形 6"/>
          <p:cNvSpPr/>
          <p:nvPr/>
        </p:nvSpPr>
        <p:spPr>
          <a:xfrm>
            <a:off x="479425" y="2005013"/>
            <a:ext cx="11398250" cy="2482850"/>
          </a:xfrm>
          <a:prstGeom prst="roundRect">
            <a:avLst>
              <a:gd name="adj" fmla="val 12644"/>
            </a:avLst>
          </a:prstGeom>
          <a:noFill/>
          <a:ln w="381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12775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以“书香，伴我成长”为话题，写一篇演讲稿。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lvl="0" indent="612775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提示：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lvl="0" indent="612775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符合演讲稿的要求。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lvl="0" indent="612775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不少于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600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字。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36052" r="30589"/>
          <a:stretch>
            <a:fillRect/>
          </a:stretch>
        </p:blipFill>
        <p:spPr>
          <a:xfrm>
            <a:off x="10640607" y="5285025"/>
            <a:ext cx="1125942" cy="1199676"/>
          </a:xfrm>
          <a:custGeom>
            <a:avLst/>
            <a:gdLst>
              <a:gd name="connsiteX0" fmla="*/ 0 w 2037803"/>
              <a:gd name="connsiteY0" fmla="*/ 0 h 2171250"/>
              <a:gd name="connsiteX1" fmla="*/ 2037803 w 2037803"/>
              <a:gd name="connsiteY1" fmla="*/ 0 h 2171250"/>
              <a:gd name="connsiteX2" fmla="*/ 2037803 w 2037803"/>
              <a:gd name="connsiteY2" fmla="*/ 2171250 h 2171250"/>
              <a:gd name="connsiteX3" fmla="*/ 0 w 2037803"/>
              <a:gd name="connsiteY3" fmla="*/ 2171250 h 21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7803" h="2171250">
                <a:moveTo>
                  <a:pt x="0" y="0"/>
                </a:moveTo>
                <a:lnTo>
                  <a:pt x="2037803" y="0"/>
                </a:lnTo>
                <a:lnTo>
                  <a:pt x="2037803" y="2171250"/>
                </a:lnTo>
                <a:lnTo>
                  <a:pt x="0" y="217125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40" name="直接箭头连接符 39"/>
          <p:cNvCxnSpPr>
            <a:stCxn id="4" idx="0"/>
            <a:endCxn id="39" idx="1"/>
          </p:cNvCxnSpPr>
          <p:nvPr/>
        </p:nvCxnSpPr>
        <p:spPr>
          <a:xfrm flipV="1">
            <a:off x="5913438" y="2273300"/>
            <a:ext cx="1089025" cy="5429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右中括号 2"/>
          <p:cNvSpPr/>
          <p:nvPr/>
        </p:nvSpPr>
        <p:spPr>
          <a:xfrm>
            <a:off x="3565525" y="1379538"/>
            <a:ext cx="430213" cy="2209800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3600" y="2816225"/>
            <a:ext cx="2479675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书香，伴我成长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7" name="直接箭头连接符 6"/>
          <p:cNvCxnSpPr>
            <a:stCxn id="4" idx="0"/>
            <a:endCxn id="8" idx="3"/>
          </p:cNvCxnSpPr>
          <p:nvPr/>
        </p:nvCxnSpPr>
        <p:spPr>
          <a:xfrm flipH="1" flipV="1">
            <a:off x="4830763" y="2289175"/>
            <a:ext cx="1082675" cy="5270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013200" y="2058988"/>
            <a:ext cx="817563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思路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11" name="直接箭头连接符 10"/>
          <p:cNvCxnSpPr>
            <a:stCxn id="4" idx="0"/>
            <a:endCxn id="12" idx="3"/>
          </p:cNvCxnSpPr>
          <p:nvPr/>
        </p:nvCxnSpPr>
        <p:spPr>
          <a:xfrm flipH="1">
            <a:off x="4848225" y="3278188"/>
            <a:ext cx="1065213" cy="177800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030663" y="4826000"/>
            <a:ext cx="817563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写法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4" name="右中括号 33"/>
          <p:cNvSpPr/>
          <p:nvPr/>
        </p:nvSpPr>
        <p:spPr>
          <a:xfrm>
            <a:off x="3584575" y="4418013"/>
            <a:ext cx="428625" cy="1320800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016125" y="4826000"/>
            <a:ext cx="1547813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修辞手法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02463" y="2043113"/>
            <a:ext cx="835025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审题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002463" y="4187825"/>
            <a:ext cx="835025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选材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266113" y="4656138"/>
            <a:ext cx="2371725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名人与书的故事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281988" y="3733800"/>
            <a:ext cx="2355850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个人与书的故事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1" name="五边形 50"/>
          <p:cNvSpPr/>
          <p:nvPr/>
        </p:nvSpPr>
        <p:spPr>
          <a:xfrm>
            <a:off x="1635125" y="1190625"/>
            <a:ext cx="1944688" cy="471488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读书的好处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2" name="五边形 51"/>
          <p:cNvSpPr/>
          <p:nvPr/>
        </p:nvSpPr>
        <p:spPr>
          <a:xfrm>
            <a:off x="1343025" y="2197100"/>
            <a:ext cx="2236788" cy="473075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号召大家读书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016125" y="4186238"/>
            <a:ext cx="1549400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夹叙夹议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281988" y="1457325"/>
            <a:ext cx="2654300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话题作文、演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讲稿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281988" y="2270125"/>
            <a:ext cx="3611563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话题：读书与成长的关系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57" name="直接箭头连接符 56"/>
          <p:cNvCxnSpPr>
            <a:stCxn id="4" idx="2"/>
            <a:endCxn id="42" idx="1"/>
          </p:cNvCxnSpPr>
          <p:nvPr/>
        </p:nvCxnSpPr>
        <p:spPr>
          <a:xfrm>
            <a:off x="5913438" y="3278188"/>
            <a:ext cx="1089025" cy="11398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8" name="五边形 57"/>
          <p:cNvSpPr/>
          <p:nvPr/>
        </p:nvSpPr>
        <p:spPr>
          <a:xfrm>
            <a:off x="1258888" y="3206750"/>
            <a:ext cx="2320925" cy="747713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从哪些书中获得成长的力量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752600" y="5472113"/>
            <a:ext cx="1811338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演讲稿格式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1" name="右中括号 60"/>
          <p:cNvSpPr/>
          <p:nvPr/>
        </p:nvSpPr>
        <p:spPr>
          <a:xfrm flipH="1">
            <a:off x="7853363" y="1741488"/>
            <a:ext cx="428625" cy="1608138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右中括号 42"/>
          <p:cNvSpPr/>
          <p:nvPr/>
        </p:nvSpPr>
        <p:spPr>
          <a:xfrm flipH="1">
            <a:off x="7853363" y="3954463"/>
            <a:ext cx="428625" cy="931863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81988" y="3079750"/>
            <a:ext cx="2017713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对象：“我”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circl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6"/>
          <p:cNvSpPr txBox="1"/>
          <p:nvPr/>
        </p:nvSpPr>
        <p:spPr>
          <a:xfrm>
            <a:off x="473075" y="1049338"/>
            <a:ext cx="11215688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ctr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书香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，伴我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成长</a:t>
            </a:r>
            <a:endParaRPr kumimoji="0" lang="en-US" altLang="zh-CN" sz="2400" kern="1200" cap="none" spc="0" normalizeH="0" baseline="0" noProof="1" smtClean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敬爱的老师，亲爱的同学们：</a:t>
            </a:r>
            <a:endParaRPr kumimoji="0" lang="zh-CN" altLang="en-US" sz="24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indent="61214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大家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好！我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是八年级</a:t>
            </a:r>
            <a:r>
              <a:rPr kumimoji="0" lang="en-US" altLang="zh-CN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(2)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班的刘文歌，今天我和大家交流的话题是“书香，伴我成长”。①</a:t>
            </a:r>
            <a:endParaRPr kumimoji="0" lang="zh-CN" altLang="en-US" sz="24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indent="61214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书籍是一座智慧的殿堂，是一片思想的森林，是一方文明的沃野，包罗万象，藏珍蕴奇，使人心醉神迷，流连忘返。无论是朝霞灿烂的早晨，还是炊烟袅袅的黄昏；无论是月光如水的夜晚，还是风雨大作的阴天，打开书，我就忘记了一切悲伤与孤寂，心头充满了愉悦与宁静。从而，在啜饮知识的琼浆中慢慢成长。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②</a:t>
            </a:r>
            <a:endParaRPr kumimoji="0" lang="zh-CN" altLang="en-US" sz="24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3795" name="文本框 99"/>
          <p:cNvSpPr txBox="1"/>
          <p:nvPr/>
        </p:nvSpPr>
        <p:spPr>
          <a:xfrm flipH="1">
            <a:off x="1677988" y="144463"/>
            <a:ext cx="2522537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范文赏析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6"/>
          <p:cNvSpPr txBox="1"/>
          <p:nvPr/>
        </p:nvSpPr>
        <p:spPr>
          <a:xfrm>
            <a:off x="517525" y="917575"/>
            <a:ext cx="11045825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读书，让我从一个懵然无知的孩童，变成一个对世界有初步了解、开始懂得思考的少年。③读童话，我走入一个纯净美丽的世界。当看到小美人鱼为了所爱的王子，毅然放弃生命，化为海中的泡沫时，我忍不住潸然泪下。那天，整个下午我都在小溪边徘徊，看着澄澈的流水，想着小美人鱼的善良与美丽。一种难言的忧伤与真诚的感动，占据了我小小的心灵；而当看到童话中的主人公凭借勇敢和智慧战胜邪恶时，我又高兴不已，从此心里种下了真、善、美的种子。读了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卖火柴的小女孩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，我为小女孩的悲惨遭遇而难过；谈了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鲁滨孙漂流记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，我被主人公克服困难、顽强生存的精神所感动。④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6"/>
          <p:cNvSpPr txBox="1"/>
          <p:nvPr/>
        </p:nvSpPr>
        <p:spPr>
          <a:xfrm>
            <a:off x="563563" y="841375"/>
            <a:ext cx="11095037" cy="563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我的世界因读书而辽阔，我的生活因读书而充实。从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淘气包马小跳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中，我认识了温柔美丽的夏林果和调皮捣蛋的马小跳；从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水浒传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中，我结识了仗义疏财的宋江；在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三国演义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里，我了解了足智多谋的诸葛亮；在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钢铁是怎样炼成的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里，我吸取了战胜困难的力量。⑤时而变成一名旅客，在书的世界里尽情观赏；时而变成一条小鱼，在书的海洋里畅游。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书是无穷的宝藏，为我增添了丰富的知识；书是快乐的殿堂，让我忘记了所有的忧伤。书是冬日里的阳光，带给我春的温暖；书是沙漠里的绿洲，给予我新的希望。就这样，书陪伴我度过了一个又一个春夏秋冬，我在书香中渐渐成长。读书，真好！同学们，让我们都来打开书，打开神奇的世界，打开无穷无尽的希望。让文明之火薪火相传，让智慧之声响彻美丽的人间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6"/>
          <p:cNvSpPr txBox="1"/>
          <p:nvPr/>
        </p:nvSpPr>
        <p:spPr>
          <a:xfrm>
            <a:off x="500063" y="623888"/>
            <a:ext cx="11188700" cy="591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品析：</a:t>
            </a:r>
            <a:endParaRPr lang="zh-CN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①开篇自我介绍并点题，引起下文。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②总体概述“我”对书籍的认识及从中获得的养分。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③段落中心句：读书让“我”从一个孩子变成一个开始懂得思考的少年，开始学会思考。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④事例证明：从书中懂得了真、善、美，获得了战胜困难的力量。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⑤排比：运用排比的修辞手法，说明读书对“我”的影响。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⑥首尾呼应：结尾呼应开头并发出号召：让“我们”打开书，打开神奇的世界，打开无穷无尽的希望。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6"/>
          <p:cNvSpPr txBox="1"/>
          <p:nvPr/>
        </p:nvSpPr>
        <p:spPr>
          <a:xfrm>
            <a:off x="503238" y="1157288"/>
            <a:ext cx="11171237" cy="4618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名师点评：</a:t>
            </a:r>
            <a:endParaRPr lang="en-US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思路清晰，结构完整。本文围绕“书香，伴我成长”的主题，首先从读书的益处开始谈起；接着回忆小时候看童话的感受引入自己与书的关系，然后论述自己从书本中获得的成长；最后发出号召，结束全文。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语言生动，有感染力。文中多次运用排比的修辞手法，语言富有激情。多角度、多层次地阐释了自己对书籍的认识，非常具有感染力。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36052" r="30589"/>
          <a:stretch>
            <a:fillRect/>
          </a:stretch>
        </p:blipFill>
        <p:spPr>
          <a:xfrm>
            <a:off x="10513607" y="5158025"/>
            <a:ext cx="1125941" cy="1199676"/>
          </a:xfrm>
          <a:custGeom>
            <a:avLst/>
            <a:gdLst>
              <a:gd name="connsiteX0" fmla="*/ 0 w 2037803"/>
              <a:gd name="connsiteY0" fmla="*/ 0 h 2171250"/>
              <a:gd name="connsiteX1" fmla="*/ 2037803 w 2037803"/>
              <a:gd name="connsiteY1" fmla="*/ 0 h 2171250"/>
              <a:gd name="connsiteX2" fmla="*/ 2037803 w 2037803"/>
              <a:gd name="connsiteY2" fmla="*/ 2171250 h 2171250"/>
              <a:gd name="connsiteX3" fmla="*/ 0 w 2037803"/>
              <a:gd name="connsiteY3" fmla="*/ 2171250 h 21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7803" h="2171250">
                <a:moveTo>
                  <a:pt x="0" y="0"/>
                </a:moveTo>
                <a:lnTo>
                  <a:pt x="2037803" y="0"/>
                </a:lnTo>
                <a:lnTo>
                  <a:pt x="2037803" y="2171250"/>
                </a:lnTo>
                <a:lnTo>
                  <a:pt x="0" y="2171250"/>
                </a:lnTo>
                <a:close/>
              </a:path>
            </a:pathLst>
          </a:custGeom>
        </p:spPr>
      </p:pic>
      <p:sp>
        <p:nvSpPr>
          <p:cNvPr id="3" name="圆角矩形 2"/>
          <p:cNvSpPr/>
          <p:nvPr/>
        </p:nvSpPr>
        <p:spPr bwMode="auto">
          <a:xfrm>
            <a:off x="304800" y="914400"/>
            <a:ext cx="11572875" cy="5251450"/>
          </a:xfrm>
          <a:prstGeom prst="roundRect">
            <a:avLst>
              <a:gd name="adj" fmla="val 7576"/>
            </a:avLst>
          </a:prstGeom>
          <a:solidFill>
            <a:srgbClr val="549E39">
              <a:lumMod val="40000"/>
              <a:lumOff val="60000"/>
            </a:srgbClr>
          </a:solidFill>
          <a:ln w="117475" cap="flat" cmpd="sng" algn="ctr">
            <a:solidFill>
              <a:sysClr val="window" lastClr="FFFFFF">
                <a:alpha val="58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16" name="圆角矩形 6"/>
          <p:cNvSpPr/>
          <p:nvPr/>
        </p:nvSpPr>
        <p:spPr>
          <a:xfrm>
            <a:off x="392113" y="1538288"/>
            <a:ext cx="11398250" cy="4003675"/>
          </a:xfrm>
          <a:prstGeom prst="roundRect">
            <a:avLst>
              <a:gd name="adj" fmla="val 12644"/>
            </a:avLst>
          </a:prstGeom>
          <a:noFill/>
          <a:ln w="381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12775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假设学校组织竞聘学生会主席、团支部书记、校刊主编、校广播站总监、志愿者服务团团长等，你准备竞聘其中某个职务。试撰写一份演讲稿，阐述你的竞聘主张。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lvl="0" indent="612775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提示：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lvl="0" indent="612775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符合演讲稿的要求。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lvl="0" indent="612775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不少于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600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字。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0" lvl="0" indent="612775" eaLnBrk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36052" r="30589"/>
          <a:stretch>
            <a:fillRect/>
          </a:stretch>
        </p:blipFill>
        <p:spPr>
          <a:xfrm>
            <a:off x="10640607" y="5285025"/>
            <a:ext cx="1125942" cy="1199676"/>
          </a:xfrm>
          <a:custGeom>
            <a:avLst/>
            <a:gdLst>
              <a:gd name="connsiteX0" fmla="*/ 0 w 2037803"/>
              <a:gd name="connsiteY0" fmla="*/ 0 h 2171250"/>
              <a:gd name="connsiteX1" fmla="*/ 2037803 w 2037803"/>
              <a:gd name="connsiteY1" fmla="*/ 0 h 2171250"/>
              <a:gd name="connsiteX2" fmla="*/ 2037803 w 2037803"/>
              <a:gd name="connsiteY2" fmla="*/ 2171250 h 2171250"/>
              <a:gd name="connsiteX3" fmla="*/ 0 w 2037803"/>
              <a:gd name="connsiteY3" fmla="*/ 2171250 h 21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7803" h="2171250">
                <a:moveTo>
                  <a:pt x="0" y="0"/>
                </a:moveTo>
                <a:lnTo>
                  <a:pt x="2037803" y="0"/>
                </a:lnTo>
                <a:lnTo>
                  <a:pt x="2037803" y="2171250"/>
                </a:lnTo>
                <a:lnTo>
                  <a:pt x="0" y="217125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36052" r="30589"/>
          <a:stretch>
            <a:fillRect/>
          </a:stretch>
        </p:blipFill>
        <p:spPr>
          <a:xfrm>
            <a:off x="10513607" y="5158024"/>
            <a:ext cx="1125941" cy="1199676"/>
          </a:xfrm>
          <a:custGeom>
            <a:avLst/>
            <a:gdLst>
              <a:gd name="connsiteX0" fmla="*/ 0 w 2037803"/>
              <a:gd name="connsiteY0" fmla="*/ 0 h 2171250"/>
              <a:gd name="connsiteX1" fmla="*/ 2037803 w 2037803"/>
              <a:gd name="connsiteY1" fmla="*/ 0 h 2171250"/>
              <a:gd name="connsiteX2" fmla="*/ 2037803 w 2037803"/>
              <a:gd name="connsiteY2" fmla="*/ 2171250 h 2171250"/>
              <a:gd name="connsiteX3" fmla="*/ 0 w 2037803"/>
              <a:gd name="connsiteY3" fmla="*/ 2171250 h 21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7803" h="2171250">
                <a:moveTo>
                  <a:pt x="0" y="0"/>
                </a:moveTo>
                <a:lnTo>
                  <a:pt x="2037803" y="0"/>
                </a:lnTo>
                <a:lnTo>
                  <a:pt x="2037803" y="2171250"/>
                </a:lnTo>
                <a:lnTo>
                  <a:pt x="0" y="2171250"/>
                </a:lnTo>
                <a:close/>
              </a:path>
            </a:pathLst>
          </a:custGeom>
        </p:spPr>
      </p:pic>
      <p:sp>
        <p:nvSpPr>
          <p:cNvPr id="3" name="圆角矩形 2"/>
          <p:cNvSpPr/>
          <p:nvPr/>
        </p:nvSpPr>
        <p:spPr bwMode="auto">
          <a:xfrm>
            <a:off x="304800" y="914400"/>
            <a:ext cx="11572875" cy="5251450"/>
          </a:xfrm>
          <a:prstGeom prst="roundRect">
            <a:avLst>
              <a:gd name="adj" fmla="val 7576"/>
            </a:avLst>
          </a:prstGeom>
          <a:solidFill>
            <a:srgbClr val="549E39">
              <a:lumMod val="40000"/>
              <a:lumOff val="60000"/>
            </a:srgbClr>
          </a:solidFill>
          <a:ln w="117475" cap="flat" cmpd="sng" algn="ctr">
            <a:solidFill>
              <a:sysClr val="window" lastClr="FFFFFF">
                <a:alpha val="58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圆角矩形 6"/>
          <p:cNvSpPr/>
          <p:nvPr/>
        </p:nvSpPr>
        <p:spPr>
          <a:xfrm>
            <a:off x="392113" y="1247775"/>
            <a:ext cx="11398250" cy="4359275"/>
          </a:xfrm>
          <a:prstGeom prst="roundRect">
            <a:avLst>
              <a:gd name="adj" fmla="val 12644"/>
            </a:avLst>
          </a:prstGeom>
          <a:noFill/>
          <a:ln w="381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明确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表达观点，把思路展现</a:t>
            </a: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出来。</a:t>
            </a:r>
            <a:endParaRPr kumimoji="0" lang="en-US" altLang="zh-CN" sz="2800" b="0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612140" algn="l" defTabSz="914400" rtl="0" eaLnBrk="1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演讲稿时要注意提高自己观点和思路的“辨识度”，除了观点要明确外，尤其要注意用提示性词语、关联词语和过渡性语句来提示自己的思路，将其更直接、更清晰地呈现出来，不要过多地让听众去揣摩、分析。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精心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设计结语，提升演讲的效果</a:t>
            </a: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800" b="0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612140" algn="l" defTabSz="914400" rtl="0" eaLnBrk="1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演讲稿的最后，可以重申观点，加深印象；也可以提出号召，鼓舞人心；还可以幽默调侃，逗大家一笑</a:t>
            </a: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36052" r="30589"/>
          <a:stretch>
            <a:fillRect/>
          </a:stretch>
        </p:blipFill>
        <p:spPr>
          <a:xfrm>
            <a:off x="10640607" y="5285024"/>
            <a:ext cx="1125942" cy="1199676"/>
          </a:xfrm>
          <a:custGeom>
            <a:avLst/>
            <a:gdLst>
              <a:gd name="connsiteX0" fmla="*/ 0 w 2037803"/>
              <a:gd name="connsiteY0" fmla="*/ 0 h 2171250"/>
              <a:gd name="connsiteX1" fmla="*/ 2037803 w 2037803"/>
              <a:gd name="connsiteY1" fmla="*/ 0 h 2171250"/>
              <a:gd name="connsiteX2" fmla="*/ 2037803 w 2037803"/>
              <a:gd name="connsiteY2" fmla="*/ 2171250 h 2171250"/>
              <a:gd name="connsiteX3" fmla="*/ 0 w 2037803"/>
              <a:gd name="connsiteY3" fmla="*/ 2171250 h 21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7803" h="2171250">
                <a:moveTo>
                  <a:pt x="0" y="0"/>
                </a:moveTo>
                <a:lnTo>
                  <a:pt x="2037803" y="0"/>
                </a:lnTo>
                <a:lnTo>
                  <a:pt x="2037803" y="2171250"/>
                </a:lnTo>
                <a:lnTo>
                  <a:pt x="0" y="217125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40" name="直接箭头连接符 39"/>
          <p:cNvCxnSpPr>
            <a:stCxn id="4" idx="0"/>
            <a:endCxn id="39" idx="1"/>
          </p:cNvCxnSpPr>
          <p:nvPr/>
        </p:nvCxnSpPr>
        <p:spPr>
          <a:xfrm flipV="1">
            <a:off x="5913438" y="1852613"/>
            <a:ext cx="1104900" cy="963613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右中括号 2"/>
          <p:cNvSpPr/>
          <p:nvPr/>
        </p:nvSpPr>
        <p:spPr>
          <a:xfrm>
            <a:off x="3565525" y="1379538"/>
            <a:ext cx="430213" cy="2209800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3600" y="2816225"/>
            <a:ext cx="2479675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竞聘</a:t>
            </a:r>
            <a:r>
              <a:rPr kumimoji="0" lang="zh-CN" altLang="en-US" sz="2400" b="0" i="0" u="sng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 </a:t>
            </a: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的演讲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7" name="直接箭头连接符 6"/>
          <p:cNvCxnSpPr>
            <a:stCxn id="4" idx="0"/>
            <a:endCxn id="8" idx="3"/>
          </p:cNvCxnSpPr>
          <p:nvPr/>
        </p:nvCxnSpPr>
        <p:spPr>
          <a:xfrm flipH="1" flipV="1">
            <a:off x="4830763" y="2289175"/>
            <a:ext cx="1082675" cy="5270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013200" y="2058988"/>
            <a:ext cx="817563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思路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11" name="直接箭头连接符 10"/>
          <p:cNvCxnSpPr>
            <a:stCxn id="4" idx="2"/>
            <a:endCxn id="12" idx="3"/>
          </p:cNvCxnSpPr>
          <p:nvPr/>
        </p:nvCxnSpPr>
        <p:spPr>
          <a:xfrm flipH="1">
            <a:off x="4816475" y="3278188"/>
            <a:ext cx="1096963" cy="160020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998913" y="4648200"/>
            <a:ext cx="817563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写法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4" name="右中括号 33"/>
          <p:cNvSpPr/>
          <p:nvPr/>
        </p:nvSpPr>
        <p:spPr>
          <a:xfrm>
            <a:off x="3554413" y="4300538"/>
            <a:ext cx="428625" cy="1139825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22325" y="4084638"/>
            <a:ext cx="2714625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注意演讲稿的格式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18338" y="1622425"/>
            <a:ext cx="835025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审题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007225" y="4557713"/>
            <a:ext cx="835025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选材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310563" y="2695575"/>
            <a:ext cx="3870325" cy="12001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学生会主席：主持学生会的工作，掌握各职能部门工作的开展情况</a:t>
            </a:r>
            <a:r>
              <a:rPr kumimoji="0" lang="en-US" altLang="zh-CN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1" name="五边形 50"/>
          <p:cNvSpPr/>
          <p:nvPr/>
        </p:nvSpPr>
        <p:spPr>
          <a:xfrm>
            <a:off x="1127125" y="1190625"/>
            <a:ext cx="2452688" cy="471488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交代竞聘的职务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2" name="五边形 51"/>
          <p:cNvSpPr/>
          <p:nvPr/>
        </p:nvSpPr>
        <p:spPr>
          <a:xfrm>
            <a:off x="201613" y="1881188"/>
            <a:ext cx="3411538" cy="473075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陈述竞聘的理由、条件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294688" y="857250"/>
            <a:ext cx="1136650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演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讲稿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294688" y="1408113"/>
            <a:ext cx="1727200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事件：竞聘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57" name="直接箭头连接符 56"/>
          <p:cNvCxnSpPr>
            <a:stCxn id="4" idx="2"/>
            <a:endCxn id="42" idx="1"/>
          </p:cNvCxnSpPr>
          <p:nvPr/>
        </p:nvCxnSpPr>
        <p:spPr>
          <a:xfrm>
            <a:off x="5913438" y="3278188"/>
            <a:ext cx="1093788" cy="1509713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201613" y="5160963"/>
            <a:ext cx="3335338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灵活运用各种表达技巧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1" name="右中括号 60"/>
          <p:cNvSpPr/>
          <p:nvPr/>
        </p:nvSpPr>
        <p:spPr>
          <a:xfrm flipH="1">
            <a:off x="7866063" y="1114425"/>
            <a:ext cx="428625" cy="1174750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右中括号 42"/>
          <p:cNvSpPr/>
          <p:nvPr/>
        </p:nvSpPr>
        <p:spPr>
          <a:xfrm flipH="1">
            <a:off x="7866063" y="3278188"/>
            <a:ext cx="428625" cy="2559050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308975" y="1992313"/>
            <a:ext cx="3573463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范围：学生干部相关职务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427038" y="3352800"/>
            <a:ext cx="3136900" cy="473075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表达期望成功的心愿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201613" y="2606675"/>
            <a:ext cx="3411538" cy="473075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提出竞聘成功后的设想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94688" y="5449888"/>
            <a:ext cx="3884613" cy="8302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校刊主编：征集、编辑、刊印校刊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08975" y="4079875"/>
            <a:ext cx="3870325" cy="120173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团支部书记：完成团委交给的任务；与同学沟通，了解他们的思想动向</a:t>
            </a:r>
            <a:r>
              <a:rPr kumimoji="0" lang="en-US" altLang="zh-CN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……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circl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6"/>
          <p:cNvSpPr txBox="1"/>
          <p:nvPr/>
        </p:nvSpPr>
        <p:spPr>
          <a:xfrm>
            <a:off x="457200" y="850900"/>
            <a:ext cx="11217275" cy="618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ctr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竞聘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学生会主席的演讲</a:t>
            </a:r>
            <a:endParaRPr kumimoji="0" lang="en-US" altLang="zh-CN" sz="2400" kern="1200" cap="none" spc="0" normalizeH="0" baseline="0" noProof="1" smtClean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尊敬的老师，亲爱的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同学们：</a:t>
            </a:r>
            <a:endParaRPr kumimoji="0" lang="zh-CN" altLang="en-US" sz="24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indent="61214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大家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好！</a:t>
            </a:r>
            <a:endParaRPr kumimoji="0" lang="en-US" altLang="zh-CN" sz="2400" kern="1200" cap="none" spc="0" normalizeH="0" baseline="0" noProof="1" smtClean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indent="61214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我叫王小军，来自八年级</a:t>
            </a:r>
            <a:r>
              <a:rPr kumimoji="0" lang="en-US" altLang="zh-CN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(1)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班</a:t>
            </a:r>
            <a:r>
              <a:rPr kumimoji="0" lang="en-US" altLang="zh-CN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现在是该班的班长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r>
              <a:rPr kumimoji="0" lang="en-US" altLang="zh-CN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(1)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一路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走来，不是鲜花铺地，也不是荆棘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密布，有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的只是波澜不惊，缓坡小径。通过班主任的推荐，我很荣幸地站在这里竞聘学生会主席。我想我能够得到班主任的推荐有三点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原因：其一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，我是一个不服输的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人；其二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，我有一颗不打折扣的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责任心；其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三，我对工作有一股执着的热情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r>
              <a:rPr kumimoji="0" lang="en-US" altLang="zh-CN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(2)</a:t>
            </a:r>
            <a:endParaRPr kumimoji="0" lang="zh-CN" altLang="en-US" sz="24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indent="61214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有人说，从事一项事业的原动力是热情，那是一股从心底进发出的力量，驱使你奔向光明的前程。对于学生会的工作，我就有一股十分执着的热情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r>
              <a:rPr kumimoji="0" lang="en-US" altLang="zh-CN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(3)</a:t>
            </a:r>
            <a:endParaRPr kumimoji="0" lang="zh-CN" altLang="en-US" sz="24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indent="61214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0" lang="en-US" altLang="zh-CN" sz="2400" kern="1200" cap="none" spc="0" normalizeH="0" baseline="0" noProof="1" smtClean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987" name="文本框 99"/>
          <p:cNvSpPr txBox="1"/>
          <p:nvPr/>
        </p:nvSpPr>
        <p:spPr>
          <a:xfrm flipH="1">
            <a:off x="1677988" y="144463"/>
            <a:ext cx="2522537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范文赏析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6"/>
          <p:cNvSpPr txBox="1"/>
          <p:nvPr/>
        </p:nvSpPr>
        <p:spPr>
          <a:xfrm>
            <a:off x="411163" y="850900"/>
            <a:ext cx="11217275" cy="563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当然，仅仅有热情是远远不够的，还要有虚心的态度。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(4)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从小学时只会按照老师的要求做事到现在能够独立策划组织活动，我经历了一个从不会到会、从不好到好的过程，我就是凭着这不变的热情和虚心的态度来认真地完成每一项工作的。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(5)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在生活中，我性格开朗，兴趣爱好广泛，和许多同学都谈得来。在工作上，我保持着很强的原则性和纪律性，对不良现象，特别是损害集体荣誉的事情，敢于大胆批评，从不姑息纵容，赢得了同学们的好感。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同时，我认为班干部不能只从自己的角度去考虑问题，还要经常换位思考。我学会了利用各种机会与同学交流，了解他们的性格、思想。每次做重要决定之前，总是试着从同学们的角度来分析，充分尊重班里大多数同学的意见。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(6)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6"/>
          <p:cNvSpPr txBox="1"/>
          <p:nvPr/>
        </p:nvSpPr>
        <p:spPr>
          <a:xfrm>
            <a:off x="411163" y="850900"/>
            <a:ext cx="11217275" cy="563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“人非圣贤，执能无过。”我在工作中也曾出现过一些失误，但我敢于面对自己的错误，虚心接受老师同学的批评与监督，努力改正，决不允许自己在同样的地方跌倒两次。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(7)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在我担任八年级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班班长期间，班级的卫生、纪律评分一直居于年级的前列，在八年级上学期期末量化评比中，我班夺得了年级第一名。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(8)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当然，荣誉属于大家，荣誉是班级全体同学共同努力的结果。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今天，上届学生会已经将接力棒递到了我们的面前，如果我有幸成为新一届学生会主席，我将继承学长学姐们的光荣传统，以“服务学校，服务学生”为宗旨，与时俱进，大胆改革，锐意进取，竭尽全力为大家提供优质的服务，努力做好学生会的各项事务，创造学生会的新辉煌。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(9)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6"/>
          <p:cNvSpPr txBox="1"/>
          <p:nvPr/>
        </p:nvSpPr>
        <p:spPr>
          <a:xfrm>
            <a:off x="411163" y="850900"/>
            <a:ext cx="11217275" cy="560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最后，真诚地请各位评委投我一票！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(10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6"/>
          <p:cNvSpPr txBox="1"/>
          <p:nvPr/>
        </p:nvSpPr>
        <p:spPr>
          <a:xfrm>
            <a:off x="576263" y="1111250"/>
            <a:ext cx="11188700" cy="4618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品析：</a:t>
            </a:r>
            <a:endParaRPr lang="zh-CN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开门见山：先自我介绍，让听众了解自己的身份。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明确竞聘的职位及能参加竞聘的原因：作者在明确竞聘的职务后，分条陈述能参加竞聘的原因，条分缕析，充满自信。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表明自己拥有干好学生会主席工作的原动力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热情。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(4)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承上启下：由热情转到虚心的态度，过渡自然。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(5)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简要回顾自己成长的过程。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6"/>
          <p:cNvSpPr txBox="1"/>
          <p:nvPr/>
        </p:nvSpPr>
        <p:spPr>
          <a:xfrm>
            <a:off x="484188" y="1035050"/>
            <a:ext cx="11190287" cy="4618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(6)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从性格、爱好以及处事方式等方面谈自己的优势，表明自己具有干好学生会主席这一职务的条件。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(7)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引用名言：谈自己敢于正视错误、改正错误的工作态度，引用名言，增强说服力、感染力。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(8)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用具体事实，说明自己工作中的成绩。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(9)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表明任职后的打算，意在获得听众的支持。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(10)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收束全文，提出希望与请求。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6"/>
          <p:cNvSpPr txBox="1"/>
          <p:nvPr/>
        </p:nvSpPr>
        <p:spPr>
          <a:xfrm>
            <a:off x="473075" y="1081088"/>
            <a:ext cx="11169650" cy="332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名师点评：</a:t>
            </a:r>
            <a:endParaRPr lang="en-US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条分缕析，逻辑严密。作者先总说自己的特长然后交代自己的工作态度、同学关系、工作原则和工作业绩，最后表明如果当选学生会主席将会如何去做。作者从方方面面条分缕析地介绍自己的竞聘条件，逻辑严密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框 6"/>
          <p:cNvSpPr txBox="1"/>
          <p:nvPr/>
        </p:nvSpPr>
        <p:spPr>
          <a:xfrm>
            <a:off x="517525" y="1265238"/>
            <a:ext cx="11171238" cy="322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语言优美，说服力强。文章语言优美，既形象又有哲理。如“一路走来，不是鲜花铺地，也不是荆棘密布，有的只是波澜不惊，缓坡小径”，形象地写出自己的经历。又如“有人说，从事一项事业的原动力是热情，那是一股从心底进发出的力量，驱使你奔向光明的前程”，富有哲理地点出热情对工作的重要作用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36052" r="30589"/>
          <a:stretch>
            <a:fillRect/>
          </a:stretch>
        </p:blipFill>
        <p:spPr>
          <a:xfrm>
            <a:off x="10513607" y="5158024"/>
            <a:ext cx="1125941" cy="1199676"/>
          </a:xfrm>
          <a:custGeom>
            <a:avLst/>
            <a:gdLst>
              <a:gd name="connsiteX0" fmla="*/ 0 w 2037803"/>
              <a:gd name="connsiteY0" fmla="*/ 0 h 2171250"/>
              <a:gd name="connsiteX1" fmla="*/ 2037803 w 2037803"/>
              <a:gd name="connsiteY1" fmla="*/ 0 h 2171250"/>
              <a:gd name="connsiteX2" fmla="*/ 2037803 w 2037803"/>
              <a:gd name="connsiteY2" fmla="*/ 2171250 h 2171250"/>
              <a:gd name="connsiteX3" fmla="*/ 0 w 2037803"/>
              <a:gd name="connsiteY3" fmla="*/ 2171250 h 21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7803" h="2171250">
                <a:moveTo>
                  <a:pt x="0" y="0"/>
                </a:moveTo>
                <a:lnTo>
                  <a:pt x="2037803" y="0"/>
                </a:lnTo>
                <a:lnTo>
                  <a:pt x="2037803" y="2171250"/>
                </a:lnTo>
                <a:lnTo>
                  <a:pt x="0" y="2171250"/>
                </a:lnTo>
                <a:close/>
              </a:path>
            </a:pathLst>
          </a:custGeom>
        </p:spPr>
      </p:pic>
      <p:sp>
        <p:nvSpPr>
          <p:cNvPr id="3" name="圆角矩形 2"/>
          <p:cNvSpPr/>
          <p:nvPr/>
        </p:nvSpPr>
        <p:spPr bwMode="auto">
          <a:xfrm>
            <a:off x="304800" y="914400"/>
            <a:ext cx="11572875" cy="5251450"/>
          </a:xfrm>
          <a:prstGeom prst="roundRect">
            <a:avLst>
              <a:gd name="adj" fmla="val 7576"/>
            </a:avLst>
          </a:prstGeom>
          <a:solidFill>
            <a:srgbClr val="549E39">
              <a:lumMod val="40000"/>
              <a:lumOff val="60000"/>
            </a:srgbClr>
          </a:solidFill>
          <a:ln w="117475" cap="flat" cmpd="sng" algn="ctr">
            <a:solidFill>
              <a:sysClr val="window" lastClr="FFFFFF">
                <a:alpha val="58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圆角矩形 6"/>
          <p:cNvSpPr/>
          <p:nvPr/>
        </p:nvSpPr>
        <p:spPr>
          <a:xfrm>
            <a:off x="479425" y="1249363"/>
            <a:ext cx="11398250" cy="2471738"/>
          </a:xfrm>
          <a:prstGeom prst="roundRect">
            <a:avLst>
              <a:gd name="adj" fmla="val 12644"/>
            </a:avLst>
          </a:prstGeom>
          <a:noFill/>
          <a:ln w="381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5.</a:t>
            </a: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着力锤炼语言，增强演讲的感染力。</a:t>
            </a:r>
            <a:endParaRPr kumimoji="0" lang="en-US" altLang="zh-CN" sz="2800" b="0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612140" algn="l" defTabSz="914400" rtl="0" eaLnBrk="1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演讲稿的语言可以有不同的风格，或庄重严肃，或轻松活泼，但总体来说应该尽可能体现口语化、大众化的特点。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36052" r="30589"/>
          <a:stretch>
            <a:fillRect/>
          </a:stretch>
        </p:blipFill>
        <p:spPr>
          <a:xfrm>
            <a:off x="10640607" y="5285024"/>
            <a:ext cx="1125942" cy="1199676"/>
          </a:xfrm>
          <a:custGeom>
            <a:avLst/>
            <a:gdLst>
              <a:gd name="connsiteX0" fmla="*/ 0 w 2037803"/>
              <a:gd name="connsiteY0" fmla="*/ 0 h 2171250"/>
              <a:gd name="connsiteX1" fmla="*/ 2037803 w 2037803"/>
              <a:gd name="connsiteY1" fmla="*/ 0 h 2171250"/>
              <a:gd name="connsiteX2" fmla="*/ 2037803 w 2037803"/>
              <a:gd name="connsiteY2" fmla="*/ 2171250 h 2171250"/>
              <a:gd name="connsiteX3" fmla="*/ 0 w 2037803"/>
              <a:gd name="connsiteY3" fmla="*/ 2171250 h 21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7803" h="2171250">
                <a:moveTo>
                  <a:pt x="0" y="0"/>
                </a:moveTo>
                <a:lnTo>
                  <a:pt x="2037803" y="0"/>
                </a:lnTo>
                <a:lnTo>
                  <a:pt x="2037803" y="2171250"/>
                </a:lnTo>
                <a:lnTo>
                  <a:pt x="0" y="217125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36052" r="30589"/>
          <a:stretch>
            <a:fillRect/>
          </a:stretch>
        </p:blipFill>
        <p:spPr>
          <a:xfrm>
            <a:off x="10513607" y="5158024"/>
            <a:ext cx="1125941" cy="1199676"/>
          </a:xfrm>
          <a:custGeom>
            <a:avLst/>
            <a:gdLst>
              <a:gd name="connsiteX0" fmla="*/ 0 w 2037803"/>
              <a:gd name="connsiteY0" fmla="*/ 0 h 2171250"/>
              <a:gd name="connsiteX1" fmla="*/ 2037803 w 2037803"/>
              <a:gd name="connsiteY1" fmla="*/ 0 h 2171250"/>
              <a:gd name="connsiteX2" fmla="*/ 2037803 w 2037803"/>
              <a:gd name="connsiteY2" fmla="*/ 2171250 h 2171250"/>
              <a:gd name="connsiteX3" fmla="*/ 0 w 2037803"/>
              <a:gd name="connsiteY3" fmla="*/ 2171250 h 21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7803" h="2171250">
                <a:moveTo>
                  <a:pt x="0" y="0"/>
                </a:moveTo>
                <a:lnTo>
                  <a:pt x="2037803" y="0"/>
                </a:lnTo>
                <a:lnTo>
                  <a:pt x="2037803" y="2171250"/>
                </a:lnTo>
                <a:lnTo>
                  <a:pt x="0" y="2171250"/>
                </a:lnTo>
                <a:close/>
              </a:path>
            </a:pathLst>
          </a:custGeom>
        </p:spPr>
      </p:pic>
      <p:sp>
        <p:nvSpPr>
          <p:cNvPr id="3" name="圆角矩形 2"/>
          <p:cNvSpPr/>
          <p:nvPr/>
        </p:nvSpPr>
        <p:spPr bwMode="auto">
          <a:xfrm>
            <a:off x="304800" y="914400"/>
            <a:ext cx="11572875" cy="5251450"/>
          </a:xfrm>
          <a:prstGeom prst="roundRect">
            <a:avLst>
              <a:gd name="adj" fmla="val 7576"/>
            </a:avLst>
          </a:prstGeom>
          <a:solidFill>
            <a:srgbClr val="549E39">
              <a:lumMod val="40000"/>
              <a:lumOff val="60000"/>
            </a:srgbClr>
          </a:solidFill>
          <a:ln w="117475" cap="flat" cmpd="sng" algn="ctr">
            <a:solidFill>
              <a:sysClr val="window" lastClr="FFFFFF">
                <a:alpha val="58000"/>
              </a:sys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圆角矩形 6"/>
          <p:cNvSpPr/>
          <p:nvPr/>
        </p:nvSpPr>
        <p:spPr>
          <a:xfrm>
            <a:off x="392113" y="1481138"/>
            <a:ext cx="11398250" cy="3109912"/>
          </a:xfrm>
          <a:prstGeom prst="roundRect">
            <a:avLst>
              <a:gd name="adj" fmla="val 12644"/>
            </a:avLst>
          </a:prstGeom>
          <a:noFill/>
          <a:ln w="381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12775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以“我的梦想”为话题，写一篇演讲稿。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符合演讲稿的要求。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不少于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600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字。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36052" r="30589"/>
          <a:stretch>
            <a:fillRect/>
          </a:stretch>
        </p:blipFill>
        <p:spPr>
          <a:xfrm>
            <a:off x="10640607" y="5285024"/>
            <a:ext cx="1125942" cy="1199676"/>
          </a:xfrm>
          <a:custGeom>
            <a:avLst/>
            <a:gdLst>
              <a:gd name="connsiteX0" fmla="*/ 0 w 2037803"/>
              <a:gd name="connsiteY0" fmla="*/ 0 h 2171250"/>
              <a:gd name="connsiteX1" fmla="*/ 2037803 w 2037803"/>
              <a:gd name="connsiteY1" fmla="*/ 0 h 2171250"/>
              <a:gd name="connsiteX2" fmla="*/ 2037803 w 2037803"/>
              <a:gd name="connsiteY2" fmla="*/ 2171250 h 2171250"/>
              <a:gd name="connsiteX3" fmla="*/ 0 w 2037803"/>
              <a:gd name="connsiteY3" fmla="*/ 2171250 h 217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7803" h="2171250">
                <a:moveTo>
                  <a:pt x="0" y="0"/>
                </a:moveTo>
                <a:lnTo>
                  <a:pt x="2037803" y="0"/>
                </a:lnTo>
                <a:lnTo>
                  <a:pt x="2037803" y="2171250"/>
                </a:lnTo>
                <a:lnTo>
                  <a:pt x="0" y="217125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40" name="直接箭头连接符 39"/>
          <p:cNvCxnSpPr>
            <a:stCxn id="4" idx="0"/>
            <a:endCxn id="39" idx="1"/>
          </p:cNvCxnSpPr>
          <p:nvPr/>
        </p:nvCxnSpPr>
        <p:spPr>
          <a:xfrm flipV="1">
            <a:off x="5905500" y="2128838"/>
            <a:ext cx="723900" cy="690563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右中括号 2"/>
          <p:cNvSpPr/>
          <p:nvPr/>
        </p:nvSpPr>
        <p:spPr>
          <a:xfrm>
            <a:off x="3914775" y="1401763"/>
            <a:ext cx="430213" cy="2330450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0013" y="2819400"/>
            <a:ext cx="1449388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我的梦想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7" name="直接箭头连接符 6"/>
          <p:cNvCxnSpPr>
            <a:stCxn id="4" idx="0"/>
            <a:endCxn id="39" idx="1"/>
          </p:cNvCxnSpPr>
          <p:nvPr/>
        </p:nvCxnSpPr>
        <p:spPr>
          <a:xfrm flipH="1" flipV="1">
            <a:off x="5203825" y="2095500"/>
            <a:ext cx="701675" cy="72390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362450" y="1860550"/>
            <a:ext cx="817563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思路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11" name="直接箭头连接符 10"/>
          <p:cNvCxnSpPr>
            <a:stCxn id="4" idx="0"/>
            <a:endCxn id="39" idx="1"/>
          </p:cNvCxnSpPr>
          <p:nvPr/>
        </p:nvCxnSpPr>
        <p:spPr>
          <a:xfrm flipH="1">
            <a:off x="5195888" y="3278188"/>
            <a:ext cx="717550" cy="14382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362450" y="4527550"/>
            <a:ext cx="817563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写法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4" name="右中括号 33"/>
          <p:cNvSpPr/>
          <p:nvPr/>
        </p:nvSpPr>
        <p:spPr>
          <a:xfrm>
            <a:off x="3933825" y="4332288"/>
            <a:ext cx="428625" cy="1370013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555750" y="4811713"/>
            <a:ext cx="2360613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主体：论证阐述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29400" y="1898650"/>
            <a:ext cx="835025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审题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630988" y="3808413"/>
            <a:ext cx="833438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选材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893050" y="3022600"/>
            <a:ext cx="1476375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故事导入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924800" y="3870325"/>
            <a:ext cx="1462088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事例论证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924800" y="4719638"/>
            <a:ext cx="1444625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阐述梦想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1" name="五边形 50"/>
          <p:cNvSpPr/>
          <p:nvPr/>
        </p:nvSpPr>
        <p:spPr>
          <a:xfrm>
            <a:off x="685800" y="1165225"/>
            <a:ext cx="3209925" cy="471488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明确交代梦想是什么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2" name="五边形 51"/>
          <p:cNvSpPr/>
          <p:nvPr/>
        </p:nvSpPr>
        <p:spPr>
          <a:xfrm>
            <a:off x="473075" y="1974850"/>
            <a:ext cx="3440113" cy="473075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畅谈对这一梦想的认识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555750" y="4152900"/>
            <a:ext cx="2343150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开头：激趣引入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893050" y="1379538"/>
            <a:ext cx="1476375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范围：我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893050" y="2316163"/>
            <a:ext cx="1765300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内容：梦想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57" name="直接箭头连接符 56"/>
          <p:cNvCxnSpPr>
            <a:stCxn id="4" idx="2"/>
            <a:endCxn id="42" idx="1"/>
          </p:cNvCxnSpPr>
          <p:nvPr/>
        </p:nvCxnSpPr>
        <p:spPr>
          <a:xfrm>
            <a:off x="5905500" y="3281363"/>
            <a:ext cx="725488" cy="757238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8" name="五边形 57"/>
          <p:cNvSpPr/>
          <p:nvPr/>
        </p:nvSpPr>
        <p:spPr>
          <a:xfrm>
            <a:off x="685800" y="2747963"/>
            <a:ext cx="3228975" cy="473075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写出追求梦想的行动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0" name="五边形 49"/>
          <p:cNvSpPr/>
          <p:nvPr/>
        </p:nvSpPr>
        <p:spPr>
          <a:xfrm>
            <a:off x="671513" y="3495675"/>
            <a:ext cx="3230563" cy="473075"/>
          </a:xfrm>
          <a:prstGeom prst="homePlat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表明追求梦想的决心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535113" y="5472113"/>
            <a:ext cx="2360613" cy="4619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结尾：鼓励号召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0" name="右中括号 59"/>
          <p:cNvSpPr/>
          <p:nvPr/>
        </p:nvSpPr>
        <p:spPr>
          <a:xfrm flipH="1">
            <a:off x="7485063" y="3297238"/>
            <a:ext cx="428625" cy="1514475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右中括号 60"/>
          <p:cNvSpPr/>
          <p:nvPr/>
        </p:nvSpPr>
        <p:spPr>
          <a:xfrm flipH="1">
            <a:off x="7481888" y="1662113"/>
            <a:ext cx="428625" cy="933450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6"/>
          <p:cNvSpPr txBox="1"/>
          <p:nvPr/>
        </p:nvSpPr>
        <p:spPr>
          <a:xfrm>
            <a:off x="544513" y="957263"/>
            <a:ext cx="10979150" cy="5078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ctr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梦想</a:t>
            </a:r>
            <a:endParaRPr kumimoji="0" lang="en-US" altLang="zh-CN" sz="2400" kern="1200" cap="none" spc="0" normalizeH="0" baseline="0" noProof="1" smtClean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尊敬的各位老师，亲爱的同学们：</a:t>
            </a:r>
            <a:endParaRPr kumimoji="0" lang="zh-CN" altLang="en-US" sz="24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indent="61214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大家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好！今天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，我演讲的题目是</a:t>
            </a:r>
            <a:r>
              <a:rPr kumimoji="0" lang="en-US" altLang="zh-CN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我的梦想</a:t>
            </a:r>
            <a:r>
              <a:rPr kumimoji="0" lang="en-US" altLang="zh-CN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。①</a:t>
            </a:r>
            <a:endParaRPr kumimoji="0" lang="zh-CN" altLang="en-US" sz="24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indent="61214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毛毛虫的梦想是有一天能变成美丽的蝴蝶，鸟的梦想是拥有一片蔚蓝的天空，蜗牛的梦想是有一天能跑得跟袋鼠一样快，而我的梦想是当一名光荣的人民教师。②</a:t>
            </a:r>
            <a:endParaRPr kumimoji="0" lang="zh-CN" altLang="en-US" sz="24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indent="61214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上学开始，我就被教师这个神圣的职业吸引着，我不仅从老师那里学到了知识，而且他们美好的品德、一言一行都给我留下深刻的印象。从那时起，我就将这个梦想悄悄地藏在了心中，并开始为这个伟大的梦想而努力奋斗。</a:t>
            </a:r>
            <a:r>
              <a:rPr kumimoji="0" lang="zh-CN" altLang="en-US" sz="2400" kern="1200" cap="none" spc="0" normalizeH="0" baseline="0" noProof="1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③</a:t>
            </a:r>
            <a:endParaRPr kumimoji="0" lang="zh-CN" altLang="en-US" sz="2400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9" name="文本框 99"/>
          <p:cNvSpPr txBox="1"/>
          <p:nvPr/>
        </p:nvSpPr>
        <p:spPr>
          <a:xfrm flipH="1">
            <a:off x="1677988" y="144463"/>
            <a:ext cx="2522537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范文赏析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6"/>
          <p:cNvSpPr txBox="1"/>
          <p:nvPr/>
        </p:nvSpPr>
        <p:spPr>
          <a:xfrm>
            <a:off x="544513" y="1171575"/>
            <a:ext cx="10979150" cy="4437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在我眼中，老师的知识是渊博的。于是，我努力丰富自己的知识，开拓自己的视野，遨游在书海中。我用知识的雨露，小心翼翼地灌溉着我播撒下的梦想的“种子”、期待着将来能开花结果。④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从书本中，从许多老师身上，我慢慢体会到：要想成为一名教师，重要的是要有一颗爱心。于是，我在同学受伤的时候，帮忙扶去校医室；在老师批改作业劳累时，为他揉揉肩捶捶背；在父母辛苦工作一天后，为他们送上一杯暖心的热茶；在公交车上，为年迈的老人让座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……⑤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梦想推动着我，让我在不知不觉中拥有了一颗关爱他人的心，我用温暖的爱做肥料，让梦想继续茁壮成长。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6"/>
          <p:cNvSpPr txBox="1"/>
          <p:nvPr/>
        </p:nvSpPr>
        <p:spPr>
          <a:xfrm>
            <a:off x="604838" y="850900"/>
            <a:ext cx="10979150" cy="563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后来，我渐渐长大了，从许多优秀教师的事迹中明白：要成为一名优秀的教师，还要有无私奉献的精神。于是，我开始利用课间休息的时间，为同学讲解难题；在周末放假时来到学校，为班级出黑板报；在卫生大扫除中不怕脏、不怕累，尽情挥洒着汗水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我的心中，那颗梦想的种子已经生根发芽。⑥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我曾无数次梦想：假如有一天，我真的当上了教师，我要让学生快乐地学习；下课时，我要和学生面对面地交流，认真听取他们的建议；我还要和他们交朋友，走进他们的内心世界，帮助他们解决学习和生活中的困难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……⑦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127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我知道，要实现这一梦想，前面的路还很漫长，但我相信：梦想，是人生中的启明星，能指引前进的方向；梦想，是一枚微章，是人生中奋斗的目标。⑧有了梦想，人生才会更精彩！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C00000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6084</Words>
  <Application>WPS 演示</Application>
  <PresentationFormat>宽屏</PresentationFormat>
  <Paragraphs>297</Paragraphs>
  <Slides>38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Calibri Light</vt:lpstr>
      <vt:lpstr>黑体</vt:lpstr>
      <vt:lpstr>+mn-ea</vt:lpstr>
      <vt:lpstr>楷体</vt:lpstr>
      <vt:lpstr>Calibri</vt:lpstr>
      <vt:lpstr>微软雅黑</vt:lpstr>
      <vt:lpstr>Arial Unicode MS</vt:lpstr>
      <vt:lpstr>HelveticaNeue LT 43 LightEx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hxdn</cp:lastModifiedBy>
  <cp:revision>494</cp:revision>
  <dcterms:created xsi:type="dcterms:W3CDTF">2015-01-19T03:27:00Z</dcterms:created>
  <dcterms:modified xsi:type="dcterms:W3CDTF">2018-05-11T13:11:09Z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