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63" r:id="rId5"/>
    <p:sldId id="256" r:id="rId6"/>
    <p:sldId id="257" r:id="rId7"/>
    <p:sldId id="258" r:id="rId8"/>
    <p:sldId id="272" r:id="rId9"/>
    <p:sldId id="259" r:id="rId10"/>
    <p:sldId id="261" r:id="rId11"/>
    <p:sldId id="307" r:id="rId12"/>
    <p:sldId id="262" r:id="rId13"/>
    <p:sldId id="278" r:id="rId14"/>
    <p:sldId id="273" r:id="rId15"/>
    <p:sldId id="274" r:id="rId16"/>
    <p:sldId id="275" r:id="rId17"/>
    <p:sldId id="279" r:id="rId18"/>
    <p:sldId id="310" r:id="rId19"/>
    <p:sldId id="276" r:id="rId20"/>
    <p:sldId id="277" r:id="rId21"/>
    <p:sldId id="280" r:id="rId22"/>
    <p:sldId id="283" r:id="rId23"/>
    <p:sldId id="333" r:id="rId24"/>
    <p:sldId id="334" r:id="rId25"/>
    <p:sldId id="281" r:id="rId26"/>
    <p:sldId id="282" r:id="rId27"/>
    <p:sldId id="319" r:id="rId28"/>
    <p:sldId id="318" r:id="rId29"/>
    <p:sldId id="315" r:id="rId30"/>
    <p:sldId id="313" r:id="rId31"/>
    <p:sldId id="312" r:id="rId32"/>
    <p:sldId id="321" r:id="rId33"/>
    <p:sldId id="352" r:id="rId34"/>
    <p:sldId id="354" r:id="rId35"/>
    <p:sldId id="355" r:id="rId36"/>
    <p:sldId id="339" r:id="rId37"/>
    <p:sldId id="346" r:id="rId38"/>
    <p:sldId id="340" r:id="rId39"/>
    <p:sldId id="347" r:id="rId40"/>
    <p:sldId id="341" r:id="rId41"/>
    <p:sldId id="348" r:id="rId42"/>
    <p:sldId id="367" r:id="rId43"/>
    <p:sldId id="342" r:id="rId44"/>
    <p:sldId id="349" r:id="rId45"/>
    <p:sldId id="343" r:id="rId46"/>
    <p:sldId id="350" r:id="rId47"/>
    <p:sldId id="353" r:id="rId48"/>
  </p:sldIdLst>
  <p:sldSz cx="11472863" cy="7577138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6">
          <p15:clr>
            <a:srgbClr val="A4A3A4"/>
          </p15:clr>
        </p15:guide>
        <p15:guide id="2" pos="3539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MC SYSTEM" initials="M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09" y="67"/>
      </p:cViewPr>
      <p:guideLst>
        <p:guide orient="horz" pos="2386"/>
        <p:guide pos="35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tags" Target="tags/tag86.xml" /><Relationship Id="rId5" Type="http://schemas.openxmlformats.org/officeDocument/2006/relationships/slide" Target="slides/slide1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2021/1/6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92800" y="1143000"/>
            <a:ext cx="4672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30388" y="2860016"/>
            <a:ext cx="10212425" cy="993568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965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30388" y="3940560"/>
            <a:ext cx="10212425" cy="1050825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65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505460" indent="0" algn="ctr">
              <a:buNone/>
              <a:defRPr sz="2210"/>
            </a:lvl2pPr>
            <a:lvl3pPr marL="1010285" indent="0" algn="ctr">
              <a:buNone/>
              <a:defRPr sz="1990"/>
            </a:lvl3pPr>
            <a:lvl4pPr marL="1515745" indent="0" algn="ctr">
              <a:buNone/>
              <a:defRPr sz="1770"/>
            </a:lvl4pPr>
            <a:lvl5pPr marL="2020570" indent="0" algn="ctr">
              <a:buNone/>
              <a:defRPr sz="1770"/>
            </a:lvl5pPr>
            <a:lvl6pPr marL="2526030" indent="0" algn="ctr">
              <a:buNone/>
              <a:defRPr sz="1770"/>
            </a:lvl6pPr>
            <a:lvl7pPr marL="3031490" indent="0" algn="ctr">
              <a:buNone/>
              <a:defRPr sz="1770"/>
            </a:lvl7pPr>
            <a:lvl8pPr marL="3536315" indent="0" algn="ctr">
              <a:buNone/>
              <a:defRPr sz="1770"/>
            </a:lvl8pPr>
            <a:lvl9pPr marL="4041775" indent="0" algn="ctr">
              <a:buNone/>
              <a:defRPr sz="177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30433" y="1052509"/>
            <a:ext cx="10212425" cy="556913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30388" y="2860016"/>
            <a:ext cx="10212425" cy="993568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965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bg>
      <p:bgPr>
        <a:solidFill>
          <a:srgbClr val="F2EAD7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0379d475d5d8f1aae3b66829fe14e90c7407f79bca2d1-vXM6r7_fw658"/>
          <p:cNvPicPr>
            <a:picLocks noChangeAspect="1"/>
          </p:cNvPicPr>
          <p:nvPr userDrawn="1"/>
        </p:nvPicPr>
        <p:blipFill>
          <a:blip r:embed="rId1"/>
          <a:srcRect l="19926" t="-1060" r="16995" b="81696"/>
          <a:stretch>
            <a:fillRect/>
          </a:stretch>
        </p:blipFill>
        <p:spPr>
          <a:xfrm>
            <a:off x="100390" y="1778597"/>
            <a:ext cx="11271802" cy="5765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8" t="11206" r="39490" b="42482"/>
          <a:stretch>
            <a:fillRect/>
          </a:stretch>
        </p:blipFill>
        <p:spPr>
          <a:xfrm>
            <a:off x="3156917" y="4194963"/>
            <a:ext cx="1059476" cy="11583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8" t="11206" r="39490" b="42482"/>
          <a:stretch>
            <a:fillRect/>
          </a:stretch>
        </p:blipFill>
        <p:spPr>
          <a:xfrm>
            <a:off x="10209338" y="5576446"/>
            <a:ext cx="1059476" cy="1158368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bg>
      <p:bgPr>
        <a:solidFill>
          <a:srgbClr val="F2EAD7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4bb3d5860678aa706c10f479e1865f5cbdd6413d2aee86-xucdup_fw658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951" y="2217107"/>
            <a:ext cx="11448680" cy="5331582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30388" y="477354"/>
            <a:ext cx="10212425" cy="716031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95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30388" y="1432063"/>
            <a:ext cx="10212425" cy="5570631"/>
          </a:xfrm>
        </p:spPr>
        <p:txBody>
          <a:bodyPr vert="horz" lIns="101600" tIns="0" rIns="82550" bIns="0" rtlCol="0">
            <a:noAutofit/>
          </a:bodyPr>
          <a:lstStyle>
            <a:lvl1pPr marL="252730" marR="0" lvl="0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757555" marR="0" lvl="1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63015" marR="0" lvl="2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768475" marR="0" lvl="3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273300" marR="0" lvl="4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30433" y="4208596"/>
            <a:ext cx="10212425" cy="6904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98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30428" y="4985341"/>
            <a:ext cx="10212425" cy="119115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77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05460" indent="0">
              <a:buNone/>
              <a:defRPr sz="2210">
                <a:solidFill>
                  <a:schemeClr val="tx1">
                    <a:tint val="75000"/>
                  </a:schemeClr>
                </a:solidFill>
              </a:defRPr>
            </a:lvl2pPr>
            <a:lvl3pPr marL="1010285" indent="0">
              <a:buNone/>
              <a:defRPr sz="1990">
                <a:solidFill>
                  <a:schemeClr val="tx1">
                    <a:tint val="75000"/>
                  </a:schemeClr>
                </a:solidFill>
              </a:defRPr>
            </a:lvl3pPr>
            <a:lvl4pPr marL="1515745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4pPr>
            <a:lvl5pPr marL="2020570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5pPr>
            <a:lvl6pPr marL="2526030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6pPr>
            <a:lvl7pPr marL="3031490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7pPr>
            <a:lvl8pPr marL="3536315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8pPr>
            <a:lvl9pPr marL="4041775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30388" y="477354"/>
            <a:ext cx="10212425" cy="716031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95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30433" y="1432063"/>
            <a:ext cx="4971759" cy="5569133"/>
          </a:xfrm>
        </p:spPr>
        <p:txBody>
          <a:bodyPr vert="horz" lIns="101600" tIns="0" rIns="82550" bIns="0" rtlCol="0">
            <a:noAutofit/>
          </a:bodyPr>
          <a:lstStyle>
            <a:lvl1pPr marL="252730" marR="0" lvl="0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757555" marR="0" lvl="1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63015" marR="0" lvl="2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768475" marR="0" lvl="3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273300" marR="0" lvl="4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871053" y="1432063"/>
            <a:ext cx="4971759" cy="5569133"/>
          </a:xfrm>
        </p:spPr>
        <p:txBody>
          <a:bodyPr>
            <a:noAutofit/>
          </a:bodyPr>
          <a:lstStyle>
            <a:lvl1pPr>
              <a:defRPr sz="177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77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77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77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77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30388" y="477354"/>
            <a:ext cx="10212425" cy="716031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95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30433" y="1432063"/>
            <a:ext cx="4971759" cy="42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21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505460" indent="0">
              <a:buNone/>
              <a:defRPr sz="2210" b="1"/>
            </a:lvl2pPr>
            <a:lvl3pPr marL="1010285" indent="0">
              <a:buNone/>
              <a:defRPr sz="1990" b="1"/>
            </a:lvl3pPr>
            <a:lvl4pPr marL="1515745" indent="0">
              <a:buNone/>
              <a:defRPr sz="1770" b="1"/>
            </a:lvl4pPr>
            <a:lvl5pPr marL="2020570" indent="0">
              <a:buNone/>
              <a:defRPr sz="1770" b="1"/>
            </a:lvl5pPr>
            <a:lvl6pPr marL="2526030" indent="0">
              <a:buNone/>
              <a:defRPr sz="1770" b="1"/>
            </a:lvl6pPr>
            <a:lvl7pPr marL="3031490" indent="0">
              <a:buNone/>
              <a:defRPr sz="1770" b="1"/>
            </a:lvl7pPr>
            <a:lvl8pPr marL="3536315" indent="0">
              <a:buNone/>
              <a:defRPr sz="1770" b="1"/>
            </a:lvl8pPr>
            <a:lvl9pPr marL="4041775" indent="0">
              <a:buNone/>
              <a:defRPr sz="177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30428" y="1976869"/>
            <a:ext cx="4971720" cy="5030158"/>
          </a:xfrm>
        </p:spPr>
        <p:txBody>
          <a:bodyPr vert="horz" lIns="101600" tIns="0" rIns="82550" bIns="0" rtlCol="0">
            <a:noAutofit/>
          </a:bodyPr>
          <a:lstStyle>
            <a:lvl1pPr marL="252730" marR="0" lvl="0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757555" marR="0" lvl="1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63015" marR="0" lvl="2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768475" marR="0" lvl="3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273300" marR="0" lvl="4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68111" y="1432063"/>
            <a:ext cx="4971759" cy="42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21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05460" indent="0">
              <a:buNone/>
              <a:defRPr sz="2210" b="1"/>
            </a:lvl2pPr>
            <a:lvl3pPr marL="1010285" indent="0">
              <a:buNone/>
              <a:defRPr sz="1990" b="1"/>
            </a:lvl3pPr>
            <a:lvl4pPr marL="1515745" indent="0">
              <a:buNone/>
              <a:defRPr sz="1770" b="1"/>
            </a:lvl4pPr>
            <a:lvl5pPr marL="2020570" indent="0">
              <a:buNone/>
              <a:defRPr sz="1770" b="1"/>
            </a:lvl5pPr>
            <a:lvl6pPr marL="2526030" indent="0">
              <a:buNone/>
              <a:defRPr sz="1770" b="1"/>
            </a:lvl6pPr>
            <a:lvl7pPr marL="3031490" indent="0">
              <a:buNone/>
              <a:defRPr sz="1770" b="1"/>
            </a:lvl7pPr>
            <a:lvl8pPr marL="3536315" indent="0">
              <a:buNone/>
              <a:defRPr sz="1770" b="1"/>
            </a:lvl8pPr>
            <a:lvl9pPr marL="4041775" indent="0">
              <a:buNone/>
              <a:defRPr sz="177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68111" y="1976869"/>
            <a:ext cx="4971759" cy="5030158"/>
          </a:xfrm>
        </p:spPr>
        <p:txBody>
          <a:bodyPr vert="horz" lIns="101600" tIns="0" rIns="82550" bIns="0" rtlCol="0">
            <a:noAutofit/>
          </a:bodyPr>
          <a:lstStyle>
            <a:lvl1pPr marL="252730" marR="0" lvl="0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757555" marR="0" lvl="1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63015" marR="0" lvl="2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768475" marR="0" lvl="3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273300" marR="0" lvl="4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095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30433" y="1432063"/>
            <a:ext cx="4971759" cy="5569133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757555" marR="0" lvl="1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77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63015" marR="0" lvl="2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768475" marR="0" lvl="3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273300" marR="0" lvl="4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5871099" y="1432063"/>
            <a:ext cx="4971759" cy="5569133"/>
          </a:xfrm>
        </p:spPr>
        <p:txBody>
          <a:bodyPr vert="horz" lIns="101600" tIns="0" rIns="82550" bIns="0" rtlCol="0">
            <a:normAutofit/>
          </a:bodyPr>
          <a:lstStyle>
            <a:lvl1pPr marL="252730" marR="0" lvl="0" indent="-25273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77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9947896" y="1052509"/>
            <a:ext cx="894917" cy="5954671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5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30428" y="1052500"/>
            <a:ext cx="9248669" cy="5954671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ags" Target="../tags/tag59.xml" /><Relationship Id="rId18" Type="http://schemas.openxmlformats.org/officeDocument/2006/relationships/tags" Target="../tags/tag60.xml" /><Relationship Id="rId19" Type="http://schemas.openxmlformats.org/officeDocument/2006/relationships/tags" Target="../tags/tag61.xml" /><Relationship Id="rId2" Type="http://schemas.openxmlformats.org/officeDocument/2006/relationships/slideLayout" Target="../slideLayouts/slideLayout2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4.png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30388" y="477354"/>
            <a:ext cx="10212425" cy="716031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30388" y="1432063"/>
            <a:ext cx="10212425" cy="5569133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27875" y="7016482"/>
            <a:ext cx="2540817" cy="35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873334" y="7016482"/>
            <a:ext cx="3726531" cy="35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102947" y="7016482"/>
            <a:ext cx="2540817" cy="35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90"/>
          </a:p>
        </p:txBody>
      </p:sp>
      <p:pic>
        <p:nvPicPr>
          <p:cNvPr id="8" name="图片 1073743875" descr="学科网 zxxk.com" title=""/>
          <p:cNvPicPr>
            <a:picLocks noChangeAspect="1"/>
          </p:cNvPicPr>
          <p:nvPr/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1010285" rtl="0" eaLnBrk="1" fontAlgn="auto" latinLnBrk="0" hangingPunct="1">
        <a:lnSpc>
          <a:spcPct val="100000"/>
        </a:lnSpc>
        <a:spcBef>
          <a:spcPct val="0"/>
        </a:spcBef>
        <a:buNone/>
        <a:defRPr sz="3095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52730" indent="-252730" algn="l" defTabSz="101028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77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757555" indent="-252730" algn="l" defTabSz="101028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778635"/>
        </a:tabLst>
        <a:defRPr sz="177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263015" indent="-252730" algn="l" defTabSz="101028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77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768475" indent="-252730" algn="l" defTabSz="101028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77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273300" indent="-252730" algn="l" defTabSz="101028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77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778760" indent="-252730" algn="l" defTabSz="1010285" rtl="0" eaLnBrk="1" latinLnBrk="0" hangingPunct="1">
        <a:lnSpc>
          <a:spcPct val="90000"/>
        </a:lnSpc>
        <a:spcBef>
          <a:spcPct val="111000"/>
        </a:spcBef>
        <a:buFont typeface="Arial" panose="020b0604020202020204" pitchFamily="34" charset="0"/>
        <a:buChar char="•"/>
        <a:defRPr sz="1990" kern="1200">
          <a:solidFill>
            <a:schemeClr val="tx1"/>
          </a:solidFill>
          <a:latin typeface="+mn-lt"/>
          <a:ea typeface="+mn-ea"/>
          <a:cs typeface="+mn-cs"/>
        </a:defRPr>
      </a:lvl6pPr>
      <a:lvl7pPr marL="3283585" indent="-252730" algn="l" defTabSz="1010285" rtl="0" eaLnBrk="1" latinLnBrk="0" hangingPunct="1">
        <a:lnSpc>
          <a:spcPct val="90000"/>
        </a:lnSpc>
        <a:spcBef>
          <a:spcPct val="111000"/>
        </a:spcBef>
        <a:buFont typeface="Arial" panose="020b0604020202020204" pitchFamily="34" charset="0"/>
        <a:buChar char="•"/>
        <a:defRPr sz="1990" kern="1200">
          <a:solidFill>
            <a:schemeClr val="tx1"/>
          </a:solidFill>
          <a:latin typeface="+mn-lt"/>
          <a:ea typeface="+mn-ea"/>
          <a:cs typeface="+mn-cs"/>
        </a:defRPr>
      </a:lvl7pPr>
      <a:lvl8pPr marL="3789045" indent="-252730" algn="l" defTabSz="1010285" rtl="0" eaLnBrk="1" latinLnBrk="0" hangingPunct="1">
        <a:lnSpc>
          <a:spcPct val="90000"/>
        </a:lnSpc>
        <a:spcBef>
          <a:spcPct val="111000"/>
        </a:spcBef>
        <a:buFont typeface="Arial" panose="020b0604020202020204" pitchFamily="34" charset="0"/>
        <a:buChar char="•"/>
        <a:defRPr sz="1990" kern="1200">
          <a:solidFill>
            <a:schemeClr val="tx1"/>
          </a:solidFill>
          <a:latin typeface="+mn-lt"/>
          <a:ea typeface="+mn-ea"/>
          <a:cs typeface="+mn-cs"/>
        </a:defRPr>
      </a:lvl8pPr>
      <a:lvl9pPr marL="4294505" indent="-252730" algn="l" defTabSz="1010285" rtl="0" eaLnBrk="1" latinLnBrk="0" hangingPunct="1">
        <a:lnSpc>
          <a:spcPct val="90000"/>
        </a:lnSpc>
        <a:spcBef>
          <a:spcPct val="111000"/>
        </a:spcBef>
        <a:buFont typeface="Arial" panose="020b0604020202020204" pitchFamily="34" charset="0"/>
        <a:buChar char="•"/>
        <a:defRPr sz="19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1pPr>
      <a:lvl2pPr marL="505460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2pPr>
      <a:lvl3pPr marL="1010285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3pPr>
      <a:lvl4pPr marL="1515745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4pPr>
      <a:lvl5pPr marL="2020570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5pPr>
      <a:lvl6pPr marL="2526030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90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7pPr>
      <a:lvl8pPr marL="3536315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8pPr>
      <a:lvl9pPr marL="4041775" algn="l" defTabSz="1010285" rtl="0" eaLnBrk="1" latinLnBrk="0" hangingPunct="1">
        <a:defRPr sz="19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&#20278;&#23448;&#30340;&#23383;&#35789;/&#19982;.doc" TargetMode="External" /><Relationship Id="rId3" Type="http://schemas.openxmlformats.org/officeDocument/2006/relationships/hyperlink" Target="&#20278;&#23448;&#30340;&#23383;&#35789;/&#31995;.doc" TargetMode="External" /><Relationship Id="rId4" Type="http://schemas.openxmlformats.org/officeDocument/2006/relationships/hyperlink" Target="&#20278;&#23448;&#30340;&#23383;&#35789;/&#20989;.doc" TargetMode="External" /><Relationship Id="rId5" Type="http://schemas.openxmlformats.org/officeDocument/2006/relationships/hyperlink" Target="&#20278;&#23448;&#30340;&#23383;&#35789;/&#20026;.doc" TargetMode="External" /><Relationship Id="rId6" Type="http://schemas.openxmlformats.org/officeDocument/2006/relationships/tags" Target="../tags/tag8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tags" Target="../tags/tag6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tags" Target="../tags/tag8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svg" /><Relationship Id="rId4" Type="http://schemas.openxmlformats.org/officeDocument/2006/relationships/hyperlink" Target="&#20278;&#23448;&#20256;&#24207;-&#35838;&#25991;&#26391;&#35829;&#21152;&#26131;&#38169;&#23383;&#25552;&#31034;%20&#36229;&#28165;(720P).qlv" TargetMode="External" /><Relationship Id="rId5" Type="http://schemas.openxmlformats.org/officeDocument/2006/relationships/tags" Target="../tags/tag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1" name="图片 33797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190" y="137160"/>
            <a:ext cx="5236845" cy="7303770"/>
          </a:xfrm>
          <a:prstGeom prst="rect">
            <a:avLst/>
          </a:prstGeom>
          <a:noFill/>
          <a:ln w="127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 title=""/>
          <p:cNvSpPr txBox="1"/>
          <p:nvPr/>
        </p:nvSpPr>
        <p:spPr>
          <a:xfrm>
            <a:off x="1296035" y="840740"/>
            <a:ext cx="1536700" cy="5438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800">
                <a:latin typeface="隶书" panose="02010509060101010101" charset="-122"/>
                <a:ea typeface="隶书" panose="02010509060101010101" charset="-122"/>
              </a:rPr>
              <a:t>伶官传序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3592830" y="4248785"/>
            <a:ext cx="736600" cy="16148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隶书" panose="02010509060101010101" charset="-122"/>
                <a:ea typeface="隶书" panose="02010509060101010101" charset="-122"/>
              </a:rPr>
              <a:t>欧阳修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标题 46081" title=""/>
          <p:cNvSpPr>
            <a:spLocks noGrp="1"/>
          </p:cNvSpPr>
          <p:nvPr/>
        </p:nvSpPr>
        <p:spPr>
          <a:xfrm>
            <a:off x="1952625" y="2058670"/>
            <a:ext cx="8184515" cy="829310"/>
          </a:xfrm>
        </p:spPr>
        <p:txBody>
          <a:bodyPr vert="horz" wrap="square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</a:rPr>
              <a:t>盛衰之理，虽曰天命，岂非人事哉！</a:t>
            </a:r>
          </a:p>
        </p:txBody>
      </p:sp>
      <p:sp>
        <p:nvSpPr>
          <p:cNvPr id="46084" name="文本框 46083" title=""/>
          <p:cNvSpPr txBox="1"/>
          <p:nvPr/>
        </p:nvSpPr>
        <p:spPr>
          <a:xfrm>
            <a:off x="2051050" y="3926840"/>
            <a:ext cx="6217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</a:rPr>
              <a:t>庄宗得天下与失天下的事实</a:t>
            </a:r>
          </a:p>
        </p:txBody>
      </p:sp>
      <p:sp>
        <p:nvSpPr>
          <p:cNvPr id="17413" name="文本框 46085" title=""/>
          <p:cNvSpPr txBox="1"/>
          <p:nvPr/>
        </p:nvSpPr>
        <p:spPr>
          <a:xfrm>
            <a:off x="807085" y="1274445"/>
            <a:ext cx="6887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>
                <a:latin typeface="+mn-ea"/>
                <a:cs typeface="+mn-ea"/>
              </a:rPr>
              <a:t>1.</a:t>
            </a:r>
            <a:r>
              <a:rPr lang="zh-CN" sz="3600">
                <a:latin typeface="+mn-ea"/>
                <a:cs typeface="+mn-ea"/>
              </a:rPr>
              <a:t>文章提出的</a:t>
            </a:r>
            <a:r>
              <a:rPr lang="zh-CN" sz="3600">
                <a:solidFill>
                  <a:srgbClr val="FF0000"/>
                </a:solidFill>
                <a:latin typeface="+mn-ea"/>
                <a:cs typeface="+mn-ea"/>
              </a:rPr>
              <a:t>论点</a:t>
            </a:r>
            <a:r>
              <a:rPr lang="zh-CN" sz="3600">
                <a:latin typeface="+mn-ea"/>
                <a:cs typeface="+mn-ea"/>
              </a:rPr>
              <a:t>是什么？</a:t>
            </a:r>
          </a:p>
        </p:txBody>
      </p:sp>
      <p:sp>
        <p:nvSpPr>
          <p:cNvPr id="17414" name="文本框 46086" title=""/>
          <p:cNvSpPr txBox="1"/>
          <p:nvPr/>
        </p:nvSpPr>
        <p:spPr>
          <a:xfrm>
            <a:off x="807085" y="3027045"/>
            <a:ext cx="8317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+mn-ea"/>
                <a:cs typeface="+mn-ea"/>
              </a:rPr>
              <a:t>2.</a:t>
            </a:r>
            <a:r>
              <a:rPr lang="zh-CN" altLang="en-US" sz="3600">
                <a:latin typeface="+mn-ea"/>
                <a:cs typeface="+mn-ea"/>
              </a:rPr>
              <a:t>其立论的历史依据</a:t>
            </a:r>
            <a:r>
              <a:rPr lang="zh-CN" altLang="en-US" sz="3600">
                <a:latin typeface="+mn-ea"/>
                <a:cs typeface="+mn-ea"/>
                <a:sym typeface="+mn-ea"/>
              </a:rPr>
              <a:t>（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论据</a:t>
            </a:r>
            <a:r>
              <a:rPr lang="en-US" altLang="zh-CN" sz="3600">
                <a:latin typeface="+mn-ea"/>
                <a:cs typeface="+mn-ea"/>
                <a:sym typeface="+mn-ea"/>
              </a:rPr>
              <a:t>)</a:t>
            </a:r>
            <a:r>
              <a:rPr lang="zh-CN" altLang="en-US" sz="3600">
                <a:latin typeface="+mn-ea"/>
                <a:cs typeface="+mn-ea"/>
              </a:rPr>
              <a:t>是什么？</a:t>
            </a:r>
            <a:endParaRPr lang="en-US" altLang="zh-CN" sz="3600">
              <a:latin typeface="+mn-ea"/>
              <a:cs typeface="+mn-ea"/>
            </a:endParaRPr>
          </a:p>
        </p:txBody>
      </p:sp>
      <p:sp>
        <p:nvSpPr>
          <p:cNvPr id="69645" name="文本框 69644" title=""/>
          <p:cNvSpPr txBox="1"/>
          <p:nvPr/>
        </p:nvSpPr>
        <p:spPr>
          <a:xfrm>
            <a:off x="807085" y="4770755"/>
            <a:ext cx="46666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+mn-ea"/>
                <a:cs typeface="+mn-ea"/>
              </a:rPr>
              <a:t>3.</a:t>
            </a:r>
            <a:r>
              <a:rPr lang="zh-CN" altLang="en-US" sz="3600">
                <a:latin typeface="+mn-ea"/>
                <a:cs typeface="+mn-ea"/>
              </a:rPr>
              <a:t>第一</a:t>
            </a:r>
            <a:r>
              <a:rPr lang="zh-CN" altLang="zh-CN" sz="3600">
                <a:latin typeface="+mn-ea"/>
                <a:cs typeface="+mn-ea"/>
              </a:rPr>
              <a:t>段</a:t>
            </a:r>
            <a:r>
              <a:rPr lang="zh-CN" altLang="en-US" sz="3600">
                <a:latin typeface="+mn-ea"/>
                <a:cs typeface="+mn-ea"/>
              </a:rPr>
              <a:t>小结</a:t>
            </a:r>
          </a:p>
        </p:txBody>
      </p:sp>
      <p:sp>
        <p:nvSpPr>
          <p:cNvPr id="69646" name="文本框 69645" title=""/>
          <p:cNvSpPr txBox="1"/>
          <p:nvPr/>
        </p:nvSpPr>
        <p:spPr>
          <a:xfrm>
            <a:off x="1952625" y="5541645"/>
            <a:ext cx="8763000" cy="1531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提出</a:t>
            </a:r>
            <a:r>
              <a:rPr lang="zh-CN" altLang="en-US" sz="360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盛衰由人事</a:t>
            </a:r>
            <a:r>
              <a:rPr lang="zh-CN" altLang="en-US" sz="360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的中心</a:t>
            </a:r>
            <a:r>
              <a:rPr lang="zh-CN" altLang="en-US" sz="3600">
                <a:solidFill>
                  <a:srgbClr val="2121E9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论点</a:t>
            </a:r>
            <a:r>
              <a:rPr lang="zh-CN" altLang="en-US" sz="360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，并提出</a:t>
            </a:r>
            <a:r>
              <a:rPr lang="zh-CN" altLang="en-US" sz="360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庄宗得失天下</a:t>
            </a:r>
            <a:r>
              <a:rPr lang="zh-CN" altLang="en-US" sz="360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这一立论</a:t>
            </a:r>
            <a:r>
              <a:rPr lang="zh-CN" altLang="en-US" sz="3600">
                <a:solidFill>
                  <a:srgbClr val="2121E9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依据</a:t>
            </a:r>
            <a:r>
              <a:rPr lang="zh-CN" altLang="en-US" sz="360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。</a:t>
            </a:r>
          </a:p>
        </p:txBody>
      </p:sp>
      <p:sp>
        <p:nvSpPr>
          <p:cNvPr id="2" name="文本框 1" title=""/>
          <p:cNvSpPr txBox="1"/>
          <p:nvPr/>
        </p:nvSpPr>
        <p:spPr>
          <a:xfrm>
            <a:off x="3904615" y="290195"/>
            <a:ext cx="3382010" cy="706755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文本分析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4" grpId="0"/>
      <p:bldP spid="17413" grpId="0"/>
      <p:bldP spid="17414" grpId="0"/>
      <p:bldP spid="69645" grpId="0"/>
      <p:bldP spid="696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48895" y="1640205"/>
            <a:ext cx="791845" cy="40309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第二段</a:t>
            </a:r>
          </a:p>
        </p:txBody>
      </p:sp>
      <p:cxnSp>
        <p:nvCxnSpPr>
          <p:cNvPr id="3" name="直接连接符 2" title=""/>
          <p:cNvCxnSpPr/>
          <p:nvPr/>
        </p:nvCxnSpPr>
        <p:spPr>
          <a:xfrm flipH="1">
            <a:off x="440690" y="5758180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1099820" y="746125"/>
            <a:ext cx="9720580" cy="3537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       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世言晋王之将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终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也，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以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三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矢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赐庄宗而告之曰：</a:t>
            </a:r>
          </a:p>
          <a:p>
            <a:pPr>
              <a:lnSpc>
                <a:spcPct val="140000"/>
              </a:lnSpc>
            </a:pPr>
            <a:endParaRPr lang="zh-CN" altLang="en-US" sz="32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“梁，吾仇也；燕王，吾所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立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；契丹，与吾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约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为兄弟，</a:t>
            </a:r>
          </a:p>
          <a:p>
            <a:pPr>
              <a:lnSpc>
                <a:spcPct val="140000"/>
              </a:lnSpc>
            </a:pPr>
            <a:endParaRPr lang="zh-CN" altLang="en-US" sz="32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而皆背晋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以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归梁。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4321810" y="193675"/>
            <a:ext cx="805815" cy="552450"/>
          </a:xfrm>
          <a:prstGeom prst="wedgeRoundRectCallout">
            <a:avLst>
              <a:gd name="adj1" fmla="val -7071"/>
              <a:gd name="adj2" fmla="val 8678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死</a:t>
            </a:r>
          </a:p>
        </p:txBody>
      </p:sp>
      <p:sp>
        <p:nvSpPr>
          <p:cNvPr id="4" name="圆角矩形标注 3" title=""/>
          <p:cNvSpPr/>
          <p:nvPr/>
        </p:nvSpPr>
        <p:spPr>
          <a:xfrm>
            <a:off x="5334000" y="254635"/>
            <a:ext cx="805815" cy="552450"/>
          </a:xfrm>
          <a:prstGeom prst="wedgeRoundRectCallout">
            <a:avLst>
              <a:gd name="adj1" fmla="val 17848"/>
              <a:gd name="adj2" fmla="val 79655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把</a:t>
            </a:r>
          </a:p>
        </p:txBody>
      </p:sp>
      <p:sp>
        <p:nvSpPr>
          <p:cNvPr id="7" name="圆角矩形标注 6" title=""/>
          <p:cNvSpPr/>
          <p:nvPr/>
        </p:nvSpPr>
        <p:spPr>
          <a:xfrm>
            <a:off x="6456045" y="193675"/>
            <a:ext cx="746760" cy="552450"/>
          </a:xfrm>
          <a:prstGeom prst="wedgeRoundRectCallout">
            <a:avLst>
              <a:gd name="adj1" fmla="val -7071"/>
              <a:gd name="adj2" fmla="val 8678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</a:rPr>
              <a:t>箭</a:t>
            </a:r>
          </a:p>
        </p:txBody>
      </p:sp>
      <p:sp>
        <p:nvSpPr>
          <p:cNvPr id="10" name="圆角矩形标注 9" title=""/>
          <p:cNvSpPr/>
          <p:nvPr/>
        </p:nvSpPr>
        <p:spPr>
          <a:xfrm>
            <a:off x="7503160" y="1582420"/>
            <a:ext cx="3517900" cy="552450"/>
          </a:xfrm>
          <a:prstGeom prst="wedgeRoundRectCallout">
            <a:avLst>
              <a:gd name="adj1" fmla="val -2942"/>
              <a:gd name="adj2" fmla="val 85057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</a:rPr>
              <a:t>名作动，订立盟约</a:t>
            </a:r>
          </a:p>
        </p:txBody>
      </p:sp>
      <p:sp>
        <p:nvSpPr>
          <p:cNvPr id="11" name="圆角矩形标注 10" title=""/>
          <p:cNvSpPr/>
          <p:nvPr/>
        </p:nvSpPr>
        <p:spPr>
          <a:xfrm>
            <a:off x="2842260" y="1582420"/>
            <a:ext cx="4001135" cy="552450"/>
          </a:xfrm>
          <a:prstGeom prst="wedgeRoundRectCallout">
            <a:avLst>
              <a:gd name="adj1" fmla="val 34827"/>
              <a:gd name="adj2" fmla="val 85057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统治者的确立或即位</a:t>
            </a:r>
          </a:p>
        </p:txBody>
      </p:sp>
      <p:sp>
        <p:nvSpPr>
          <p:cNvPr id="12" name="圆角矩形标注 11" title=""/>
          <p:cNvSpPr/>
          <p:nvPr/>
        </p:nvSpPr>
        <p:spPr>
          <a:xfrm>
            <a:off x="1583690" y="2940050"/>
            <a:ext cx="3091180" cy="552450"/>
          </a:xfrm>
          <a:prstGeom prst="wedgeRoundRectCallout">
            <a:avLst>
              <a:gd name="adj1" fmla="val -595"/>
              <a:gd name="adj2" fmla="val 86896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连词，相当于而</a:t>
            </a:r>
          </a:p>
        </p:txBody>
      </p:sp>
      <p:sp>
        <p:nvSpPr>
          <p:cNvPr id="13" name="文本框 12" title=""/>
          <p:cNvSpPr txBox="1"/>
          <p:nvPr/>
        </p:nvSpPr>
        <p:spPr>
          <a:xfrm>
            <a:off x="1099820" y="4556125"/>
            <a:ext cx="9811385" cy="252793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译文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：世人说晋王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将死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的时候，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把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三枝箭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赐给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庄宗，告诉他说：“梁国，是我的仇敌；燕王，是我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扶持建立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起来的；契丹与我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订立盟约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，结为兄弟，他们却都背叛晋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而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归顺梁。</a:t>
            </a:r>
          </a:p>
        </p:txBody>
      </p:sp>
      <p:cxnSp>
        <p:nvCxnSpPr>
          <p:cNvPr id="14" name="直接连接符 13" title=""/>
          <p:cNvCxnSpPr/>
          <p:nvPr/>
        </p:nvCxnSpPr>
        <p:spPr>
          <a:xfrm>
            <a:off x="1407160" y="2828925"/>
            <a:ext cx="5048885" cy="1968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 title=""/>
          <p:cNvSpPr txBox="1"/>
          <p:nvPr/>
        </p:nvSpPr>
        <p:spPr>
          <a:xfrm>
            <a:off x="5339715" y="3071495"/>
            <a:ext cx="204470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判断句</a:t>
            </a:r>
          </a:p>
        </p:txBody>
      </p:sp>
      <p:cxnSp>
        <p:nvCxnSpPr>
          <p:cNvPr id="16" name="直接连接符 15" title=""/>
          <p:cNvCxnSpPr/>
          <p:nvPr/>
        </p:nvCxnSpPr>
        <p:spPr>
          <a:xfrm>
            <a:off x="434340" y="45085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48895" y="1640840"/>
            <a:ext cx="791845" cy="416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第二段</a:t>
            </a: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440055" y="45720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title=""/>
          <p:cNvCxnSpPr>
            <a:stCxn id="5" idx="2"/>
          </p:cNvCxnSpPr>
          <p:nvPr/>
        </p:nvCxnSpPr>
        <p:spPr>
          <a:xfrm flipH="1">
            <a:off x="436245" y="5807075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1250315" y="765810"/>
            <a:ext cx="9831070" cy="215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此三者，吾遗恨也。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与</a:t>
            </a:r>
            <a:r>
              <a:rPr lang="en-US" altLang="zh-CN" sz="3200">
                <a:latin typeface="+mn-ea"/>
                <a:cs typeface="+mn-ea"/>
                <a:sym typeface="+mn-ea"/>
              </a:rPr>
              <a:t>尔三矢，尔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其</a:t>
            </a:r>
            <a:r>
              <a:rPr lang="en-US" altLang="zh-CN" sz="3200">
                <a:latin typeface="+mn-ea"/>
                <a:cs typeface="+mn-ea"/>
                <a:sym typeface="+mn-ea"/>
              </a:rPr>
              <a:t>无忘乃父之志！”</a:t>
            </a: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庄宗受而藏之于庙。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4312920" y="145415"/>
            <a:ext cx="2181225" cy="552450"/>
          </a:xfrm>
          <a:prstGeom prst="wedgeRoundRectCallout">
            <a:avLst>
              <a:gd name="adj1" fmla="val -7071"/>
              <a:gd name="adj2" fmla="val 8678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动词，给</a:t>
            </a:r>
          </a:p>
        </p:txBody>
      </p:sp>
      <p:sp>
        <p:nvSpPr>
          <p:cNvPr id="4" name="圆角矩形标注 3" title=""/>
          <p:cNvSpPr/>
          <p:nvPr/>
        </p:nvSpPr>
        <p:spPr>
          <a:xfrm>
            <a:off x="7104380" y="145415"/>
            <a:ext cx="1260475" cy="552450"/>
          </a:xfrm>
          <a:prstGeom prst="wedgeRoundRectCallout">
            <a:avLst>
              <a:gd name="adj1" fmla="val -7071"/>
              <a:gd name="adj2" fmla="val 8678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一定</a:t>
            </a:r>
          </a:p>
        </p:txBody>
      </p:sp>
      <p:sp>
        <p:nvSpPr>
          <p:cNvPr id="7" name="文本框 6" title=""/>
          <p:cNvSpPr txBox="1"/>
          <p:nvPr/>
        </p:nvSpPr>
        <p:spPr>
          <a:xfrm>
            <a:off x="1412875" y="3555365"/>
            <a:ext cx="9505315" cy="225171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译文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：</a:t>
            </a:r>
            <a:r>
              <a:rPr lang="zh-CN" altLang="en-US" sz="3600" b="1" u="sng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这三者，是我的遗恨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；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给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你三枝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箭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，你一定不要忘记你父亲的愿望。”庄宗接了箭，把它收藏在祖庙里。</a:t>
            </a:r>
          </a:p>
        </p:txBody>
      </p:sp>
      <p:cxnSp>
        <p:nvCxnSpPr>
          <p:cNvPr id="14" name="直接连接符 13" title=""/>
          <p:cNvCxnSpPr/>
          <p:nvPr/>
        </p:nvCxnSpPr>
        <p:spPr>
          <a:xfrm>
            <a:off x="1250315" y="1476375"/>
            <a:ext cx="3318510" cy="63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 title=""/>
          <p:cNvSpPr txBox="1"/>
          <p:nvPr/>
        </p:nvSpPr>
        <p:spPr>
          <a:xfrm>
            <a:off x="3701415" y="1640840"/>
            <a:ext cx="204470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判断句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48895" y="1640840"/>
            <a:ext cx="791845" cy="416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第二段</a:t>
            </a: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440055" y="45720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title=""/>
          <p:cNvCxnSpPr>
            <a:stCxn id="5" idx="2"/>
          </p:cNvCxnSpPr>
          <p:nvPr/>
        </p:nvCxnSpPr>
        <p:spPr>
          <a:xfrm flipH="1">
            <a:off x="436245" y="5807075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889635" y="985520"/>
            <a:ext cx="10086340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其后用兵，则遣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从事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以</a:t>
            </a:r>
            <a:r>
              <a:rPr lang="en-US" altLang="zh-CN" sz="3200">
                <a:latin typeface="+mn-ea"/>
                <a:cs typeface="+mn-ea"/>
                <a:sym typeface="+mn-ea"/>
              </a:rPr>
              <a:t>一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少牢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告</a:t>
            </a:r>
            <a:r>
              <a:rPr lang="en-US" altLang="zh-CN" sz="3200">
                <a:latin typeface="+mn-ea"/>
                <a:cs typeface="+mn-ea"/>
                <a:sym typeface="+mn-ea"/>
              </a:rPr>
              <a:t>庙，请其矢，盛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以</a:t>
            </a:r>
            <a:r>
              <a:rPr lang="en-US" altLang="zh-CN" sz="3200">
                <a:latin typeface="+mn-ea"/>
                <a:cs typeface="+mn-ea"/>
                <a:sym typeface="+mn-ea"/>
              </a:rPr>
              <a:t>锦囊，</a:t>
            </a:r>
          </a:p>
          <a:p>
            <a:pPr lvl="0" algn="l">
              <a:lnSpc>
                <a:spcPct val="160000"/>
              </a:lnSpc>
              <a:buClrTx/>
              <a:buSzTx/>
              <a:buFontTx/>
            </a:pP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6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负而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前驱</a:t>
            </a:r>
            <a:r>
              <a:rPr lang="en-US" altLang="zh-CN" sz="3200">
                <a:latin typeface="+mn-ea"/>
                <a:cs typeface="+mn-ea"/>
                <a:sym typeface="+mn-ea"/>
              </a:rPr>
              <a:t>，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及</a:t>
            </a:r>
            <a:r>
              <a:rPr lang="en-US" altLang="zh-CN" sz="3200">
                <a:latin typeface="+mn-ea"/>
                <a:cs typeface="+mn-ea"/>
                <a:sym typeface="+mn-ea"/>
              </a:rPr>
              <a:t>凯旋</a:t>
            </a:r>
            <a:r>
              <a:rPr lang="en-US" altLang="zh-CN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而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纳</a:t>
            </a:r>
            <a:r>
              <a:rPr lang="en-US" altLang="zh-CN" sz="3200">
                <a:latin typeface="+mn-ea"/>
                <a:cs typeface="+mn-ea"/>
                <a:sym typeface="+mn-ea"/>
              </a:rPr>
              <a:t>之。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2148205" y="433070"/>
            <a:ext cx="2052955" cy="552450"/>
          </a:xfrm>
          <a:prstGeom prst="wedgeRoundRectCallout">
            <a:avLst>
              <a:gd name="adj1" fmla="val 46288"/>
              <a:gd name="adj2" fmla="val 99310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一般属官</a:t>
            </a:r>
          </a:p>
        </p:txBody>
      </p:sp>
      <p:sp>
        <p:nvSpPr>
          <p:cNvPr id="7" name="圆角矩形标注 6" title=""/>
          <p:cNvSpPr/>
          <p:nvPr/>
        </p:nvSpPr>
        <p:spPr>
          <a:xfrm>
            <a:off x="4507230" y="433070"/>
            <a:ext cx="728980" cy="552450"/>
          </a:xfrm>
          <a:prstGeom prst="wedgeRoundRectCallout">
            <a:avLst>
              <a:gd name="adj1" fmla="val -7071"/>
              <a:gd name="adj2" fmla="val 8678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用</a:t>
            </a:r>
          </a:p>
        </p:txBody>
      </p:sp>
      <p:sp>
        <p:nvSpPr>
          <p:cNvPr id="9" name="圆角矩形标注 8" title=""/>
          <p:cNvSpPr/>
          <p:nvPr/>
        </p:nvSpPr>
        <p:spPr>
          <a:xfrm>
            <a:off x="5480050" y="433070"/>
            <a:ext cx="2695575" cy="552450"/>
          </a:xfrm>
          <a:prstGeom prst="wedgeRoundRectCallout">
            <a:avLst>
              <a:gd name="adj1" fmla="val -33910"/>
              <a:gd name="adj2" fmla="val 99425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猪、羊各一头</a:t>
            </a:r>
          </a:p>
        </p:txBody>
      </p:sp>
      <p:sp>
        <p:nvSpPr>
          <p:cNvPr id="10" name="圆角矩形标注 9" title=""/>
          <p:cNvSpPr/>
          <p:nvPr/>
        </p:nvSpPr>
        <p:spPr>
          <a:xfrm>
            <a:off x="6296660" y="2012950"/>
            <a:ext cx="1062355" cy="552450"/>
          </a:xfrm>
          <a:prstGeom prst="wedgeRoundRectCallout">
            <a:avLst>
              <a:gd name="adj1" fmla="val -31350"/>
              <a:gd name="adj2" fmla="val -83563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祭告</a:t>
            </a:r>
          </a:p>
        </p:txBody>
      </p:sp>
      <p:sp>
        <p:nvSpPr>
          <p:cNvPr id="11" name="圆角矩形标注 10" title=""/>
          <p:cNvSpPr/>
          <p:nvPr/>
        </p:nvSpPr>
        <p:spPr>
          <a:xfrm>
            <a:off x="1306195" y="2115185"/>
            <a:ext cx="1963420" cy="552450"/>
          </a:xfrm>
          <a:prstGeom prst="wedgeRoundRectCallout">
            <a:avLst>
              <a:gd name="adj1" fmla="val -7071"/>
              <a:gd name="adj2" fmla="val 8678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走在前面</a:t>
            </a:r>
          </a:p>
        </p:txBody>
      </p:sp>
      <p:sp>
        <p:nvSpPr>
          <p:cNvPr id="12" name="圆角矩形标注 11" title=""/>
          <p:cNvSpPr/>
          <p:nvPr/>
        </p:nvSpPr>
        <p:spPr>
          <a:xfrm>
            <a:off x="2549525" y="3512820"/>
            <a:ext cx="1250950" cy="552450"/>
          </a:xfrm>
          <a:prstGeom prst="wedgeRoundRectCallout">
            <a:avLst>
              <a:gd name="adj1" fmla="val 4923"/>
              <a:gd name="adj2" fmla="val -81839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等到</a:t>
            </a:r>
          </a:p>
        </p:txBody>
      </p:sp>
      <p:sp>
        <p:nvSpPr>
          <p:cNvPr id="13" name="圆角矩形标注 12" title=""/>
          <p:cNvSpPr/>
          <p:nvPr/>
        </p:nvSpPr>
        <p:spPr>
          <a:xfrm>
            <a:off x="4584700" y="3439160"/>
            <a:ext cx="1172845" cy="552450"/>
          </a:xfrm>
          <a:prstGeom prst="wedgeRoundRectCallout">
            <a:avLst>
              <a:gd name="adj1" fmla="val -26593"/>
              <a:gd name="adj2" fmla="val -6747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收藏</a:t>
            </a:r>
          </a:p>
        </p:txBody>
      </p:sp>
      <p:sp>
        <p:nvSpPr>
          <p:cNvPr id="14" name="圆角矩形标注 13" title=""/>
          <p:cNvSpPr/>
          <p:nvPr/>
        </p:nvSpPr>
        <p:spPr>
          <a:xfrm>
            <a:off x="9279890" y="507365"/>
            <a:ext cx="942975" cy="552450"/>
          </a:xfrm>
          <a:prstGeom prst="wedgeRoundRectCallout">
            <a:avLst>
              <a:gd name="adj1" fmla="val -7071"/>
              <a:gd name="adj2" fmla="val 8678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用</a:t>
            </a:r>
          </a:p>
        </p:txBody>
      </p:sp>
      <p:sp>
        <p:nvSpPr>
          <p:cNvPr id="15" name="文本框 14" title=""/>
          <p:cNvSpPr txBox="1"/>
          <p:nvPr/>
        </p:nvSpPr>
        <p:spPr>
          <a:xfrm>
            <a:off x="1138555" y="4416425"/>
            <a:ext cx="9837420" cy="241681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译文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：这之后出兵作战，就派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随从官员</a:t>
            </a:r>
            <a:r>
              <a:rPr lang="zh-CN" altLang="en-US" sz="3600" b="1">
                <a:solidFill>
                  <a:srgbClr val="2121E9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用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猪、羊各一头</a:t>
            </a:r>
            <a:r>
              <a:rPr lang="zh-CN" altLang="en-US" sz="3600" b="1">
                <a:solidFill>
                  <a:srgbClr val="2121E9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祭告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祖庙，请下那三枝箭，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用</a:t>
            </a:r>
            <a:r>
              <a:rPr lang="zh-CN" altLang="en-US" sz="3600" b="1" u="sng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锦囊盛着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，背着它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走在前面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等到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凯旋时再把箭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藏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入祖庙。</a:t>
            </a:r>
          </a:p>
        </p:txBody>
      </p:sp>
      <p:cxnSp>
        <p:nvCxnSpPr>
          <p:cNvPr id="16" name="肘形连接符 15" title=""/>
          <p:cNvCxnSpPr/>
          <p:nvPr/>
        </p:nvCxnSpPr>
        <p:spPr>
          <a:xfrm>
            <a:off x="9135745" y="1239520"/>
            <a:ext cx="1676400" cy="591185"/>
          </a:xfrm>
          <a:prstGeom prst="bentConnector3">
            <a:avLst>
              <a:gd name="adj1" fmla="val 24015"/>
            </a:avLst>
          </a:prstGeom>
          <a:ln w="25400">
            <a:solidFill>
              <a:srgbClr val="212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 title=""/>
          <p:cNvSpPr txBox="1"/>
          <p:nvPr/>
        </p:nvSpPr>
        <p:spPr>
          <a:xfrm>
            <a:off x="7636510" y="2082800"/>
            <a:ext cx="3553460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状语后置，省略</a:t>
            </a:r>
          </a:p>
          <a:p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以锦囊盛（之）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438762" y="1349215"/>
            <a:ext cx="10003179" cy="71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339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339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简单概括晋王临终遗言主要内容是什么？</a:t>
            </a:r>
            <a:endParaRPr lang="zh-CN" altLang="en-US" sz="1880"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7413" name="文本框 17412" title=""/>
          <p:cNvSpPr txBox="1"/>
          <p:nvPr/>
        </p:nvSpPr>
        <p:spPr>
          <a:xfrm>
            <a:off x="1640811" y="2444532"/>
            <a:ext cx="717073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</a:rPr>
              <a:t>告知三件憾事，劝庄宗完成遗愿。</a:t>
            </a:r>
          </a:p>
        </p:txBody>
      </p:sp>
      <p:sp>
        <p:nvSpPr>
          <p:cNvPr id="2" name="文本框 1" title=""/>
          <p:cNvSpPr txBox="1"/>
          <p:nvPr/>
        </p:nvSpPr>
        <p:spPr>
          <a:xfrm>
            <a:off x="3865245" y="308610"/>
            <a:ext cx="3382010" cy="706755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文本分析</a:t>
            </a:r>
          </a:p>
        </p:txBody>
      </p:sp>
      <p:sp>
        <p:nvSpPr>
          <p:cNvPr id="10" name="文本框 9" title=""/>
          <p:cNvSpPr txBox="1"/>
          <p:nvPr/>
        </p:nvSpPr>
        <p:spPr>
          <a:xfrm>
            <a:off x="1376045" y="5532120"/>
            <a:ext cx="871791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1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受箭时的一系列动词：受、藏、请、盛、负、纳。</a:t>
            </a:r>
          </a:p>
        </p:txBody>
      </p:sp>
      <p:sp>
        <p:nvSpPr>
          <p:cNvPr id="11" name="文本框 10" title=""/>
          <p:cNvSpPr txBox="1"/>
          <p:nvPr/>
        </p:nvSpPr>
        <p:spPr>
          <a:xfrm>
            <a:off x="4155440" y="4574540"/>
            <a:ext cx="2569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</a:rPr>
              <a:t>恭恭敬敬</a:t>
            </a:r>
          </a:p>
        </p:txBody>
      </p:sp>
      <p:sp>
        <p:nvSpPr>
          <p:cNvPr id="12" name="文本框 11" title=""/>
          <p:cNvSpPr txBox="1"/>
          <p:nvPr/>
        </p:nvSpPr>
        <p:spPr>
          <a:xfrm>
            <a:off x="438785" y="3545840"/>
            <a:ext cx="10726420" cy="71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39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2.庄宗对父亲遗命的态度是怎样的？文中是如何表现的？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413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741680" y="600075"/>
            <a:ext cx="9990455" cy="716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39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3.思考：后唐庄宗为什么能够获得成功，建立后唐？</a:t>
            </a:r>
          </a:p>
        </p:txBody>
      </p:sp>
      <p:sp>
        <p:nvSpPr>
          <p:cNvPr id="6" name="文本框 5" title=""/>
          <p:cNvSpPr txBox="1"/>
          <p:nvPr/>
        </p:nvSpPr>
        <p:spPr>
          <a:xfrm>
            <a:off x="870912" y="1586256"/>
            <a:ext cx="9577070" cy="225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6BFBF">
                    <a:alpha val="39000"/>
                  </a:srgb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明确：因为有着三支箭的</a:t>
            </a: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鞭策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，他怀着一股报仇的</a:t>
            </a: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信念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，时刻恭敬地面对父亲的遗愿。</a:t>
            </a:r>
          </a:p>
          <a:p>
            <a:pPr>
              <a:lnSpc>
                <a:spcPct val="13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    用原文的话来说就是“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忧劳可以兴国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”。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661531" y="4297824"/>
            <a:ext cx="10619105" cy="7556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en-US" altLang="zh-CN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一、二段各采用了什么表达方式？两段什么关系？</a:t>
            </a:r>
          </a:p>
        </p:txBody>
      </p:sp>
      <p:sp>
        <p:nvSpPr>
          <p:cNvPr id="17414" name="文本框 17413" title=""/>
          <p:cNvSpPr txBox="1"/>
          <p:nvPr/>
        </p:nvSpPr>
        <p:spPr>
          <a:xfrm>
            <a:off x="1923067" y="5252694"/>
            <a:ext cx="792289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</a:rPr>
              <a:t>第一段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议论</a:t>
            </a: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</a:rPr>
              <a:t>，第二段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记叙</a:t>
            </a: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总分</a:t>
            </a: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</a:rPr>
              <a:t>关系。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48895" y="1640840"/>
            <a:ext cx="791845" cy="416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第三段</a:t>
            </a: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445135" y="45720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title=""/>
          <p:cNvCxnSpPr>
            <a:stCxn id="5" idx="2"/>
          </p:cNvCxnSpPr>
          <p:nvPr/>
        </p:nvCxnSpPr>
        <p:spPr>
          <a:xfrm flipH="1">
            <a:off x="436245" y="5807075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1086485" y="833120"/>
            <a:ext cx="9747885" cy="215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方</a:t>
            </a:r>
            <a:r>
              <a:rPr lang="en-US" altLang="zh-CN" sz="3200">
                <a:latin typeface="+mn-ea"/>
                <a:cs typeface="+mn-ea"/>
                <a:sym typeface="+mn-ea"/>
              </a:rPr>
              <a:t>其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系</a:t>
            </a:r>
            <a:r>
              <a:rPr lang="en-US" altLang="zh-CN" sz="3200">
                <a:latin typeface="+mn-ea"/>
                <a:cs typeface="+mn-ea"/>
                <a:sym typeface="+mn-ea"/>
              </a:rPr>
              <a:t>燕父子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以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组</a:t>
            </a:r>
            <a:r>
              <a:rPr lang="en-US" altLang="zh-CN" sz="3200">
                <a:latin typeface="+mn-ea"/>
                <a:cs typeface="+mn-ea"/>
                <a:sym typeface="+mn-ea"/>
              </a:rPr>
              <a:t>，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函</a:t>
            </a:r>
            <a:r>
              <a:rPr lang="en-US" altLang="zh-CN" sz="3200">
                <a:latin typeface="+mn-ea"/>
                <a:cs typeface="+mn-ea"/>
                <a:sym typeface="+mn-ea"/>
              </a:rPr>
              <a:t>梁君臣之首，入于太庙，还矢</a:t>
            </a: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先王，而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告</a:t>
            </a:r>
            <a:r>
              <a:rPr lang="en-US" altLang="zh-CN" sz="3200">
                <a:latin typeface="+mn-ea"/>
                <a:cs typeface="+mn-ea"/>
                <a:sym typeface="+mn-ea"/>
              </a:rPr>
              <a:t>以成功，其意气之盛，可谓壮哉！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773430" y="280670"/>
            <a:ext cx="794385" cy="552450"/>
          </a:xfrm>
          <a:prstGeom prst="wedgeRoundRectCallout">
            <a:avLst>
              <a:gd name="adj1" fmla="val 35371"/>
              <a:gd name="adj2" fmla="val 78275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当</a:t>
            </a:r>
          </a:p>
        </p:txBody>
      </p:sp>
      <p:sp>
        <p:nvSpPr>
          <p:cNvPr id="4" name="圆角矩形标注 3" title=""/>
          <p:cNvSpPr/>
          <p:nvPr/>
        </p:nvSpPr>
        <p:spPr>
          <a:xfrm>
            <a:off x="3080385" y="280670"/>
            <a:ext cx="814070" cy="552450"/>
          </a:xfrm>
          <a:prstGeom prst="wedgeRoundRectCallout">
            <a:avLst>
              <a:gd name="adj1" fmla="val 33151"/>
              <a:gd name="adj2" fmla="val 76436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用</a:t>
            </a:r>
          </a:p>
        </p:txBody>
      </p:sp>
      <p:sp>
        <p:nvSpPr>
          <p:cNvPr id="7" name="圆角矩形标注 6" title=""/>
          <p:cNvSpPr/>
          <p:nvPr/>
        </p:nvSpPr>
        <p:spPr>
          <a:xfrm>
            <a:off x="3477260" y="1703070"/>
            <a:ext cx="1133475" cy="552450"/>
          </a:xfrm>
          <a:prstGeom prst="wedgeRoundRectCallout">
            <a:avLst>
              <a:gd name="adj1" fmla="val 16330"/>
              <a:gd name="adj2" fmla="val -86666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绳子</a:t>
            </a:r>
          </a:p>
        </p:txBody>
      </p:sp>
      <p:sp>
        <p:nvSpPr>
          <p:cNvPr id="9" name="圆角矩形标注 8" title=""/>
          <p:cNvSpPr/>
          <p:nvPr/>
        </p:nvSpPr>
        <p:spPr>
          <a:xfrm>
            <a:off x="4349750" y="280670"/>
            <a:ext cx="3709035" cy="552450"/>
          </a:xfrm>
          <a:prstGeom prst="wedgeRoundRectCallout">
            <a:avLst>
              <a:gd name="adj1" fmla="val -31835"/>
              <a:gd name="adj2" fmla="val 92298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名作动，用木匣装</a:t>
            </a:r>
          </a:p>
        </p:txBody>
      </p:sp>
      <p:sp>
        <p:nvSpPr>
          <p:cNvPr id="10" name="圆角矩形标注 9" title=""/>
          <p:cNvSpPr/>
          <p:nvPr/>
        </p:nvSpPr>
        <p:spPr>
          <a:xfrm>
            <a:off x="1713865" y="3060065"/>
            <a:ext cx="2576195" cy="552450"/>
          </a:xfrm>
          <a:prstGeom prst="wedgeRoundRectCallout">
            <a:avLst>
              <a:gd name="adj1" fmla="val 2255"/>
              <a:gd name="adj2" fmla="val -83103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动词，禀告</a:t>
            </a:r>
          </a:p>
        </p:txBody>
      </p:sp>
      <p:sp>
        <p:nvSpPr>
          <p:cNvPr id="11" name="圆角矩形标注 10" title=""/>
          <p:cNvSpPr/>
          <p:nvPr/>
        </p:nvSpPr>
        <p:spPr>
          <a:xfrm>
            <a:off x="1492885" y="1640840"/>
            <a:ext cx="1153160" cy="552450"/>
          </a:xfrm>
          <a:prstGeom prst="wedgeRoundRectCallout">
            <a:avLst>
              <a:gd name="adj1" fmla="val 10625"/>
              <a:gd name="adj2" fmla="val -7080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捆绑</a:t>
            </a:r>
          </a:p>
        </p:txBody>
      </p:sp>
      <p:sp>
        <p:nvSpPr>
          <p:cNvPr id="12" name="文本框 11" title=""/>
          <p:cNvSpPr txBox="1"/>
          <p:nvPr/>
        </p:nvSpPr>
        <p:spPr>
          <a:xfrm>
            <a:off x="1189990" y="4165600"/>
            <a:ext cx="9544050" cy="274828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译文：当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庄宗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用绳子捆绑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着燕王父子，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用木匣装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着梁君臣的首级，进入太庙，把箭还给先王，向先王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禀告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成功的时候，他意气骄盛，多么雄壮啊。</a:t>
            </a:r>
          </a:p>
        </p:txBody>
      </p:sp>
      <p:cxnSp>
        <p:nvCxnSpPr>
          <p:cNvPr id="16" name="肘形连接符 15" title=""/>
          <p:cNvCxnSpPr/>
          <p:nvPr/>
        </p:nvCxnSpPr>
        <p:spPr>
          <a:xfrm>
            <a:off x="1986280" y="958850"/>
            <a:ext cx="2684145" cy="542290"/>
          </a:xfrm>
          <a:prstGeom prst="bentConnector3">
            <a:avLst>
              <a:gd name="adj1" fmla="val 60113"/>
            </a:avLst>
          </a:prstGeom>
          <a:ln w="25400">
            <a:solidFill>
              <a:srgbClr val="212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 title=""/>
          <p:cNvSpPr txBox="1"/>
          <p:nvPr/>
        </p:nvSpPr>
        <p:spPr>
          <a:xfrm>
            <a:off x="2955290" y="1610360"/>
            <a:ext cx="2177415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2121E9"/>
                </a:solidFill>
                <a:latin typeface="隶书" panose="02010509060101010101" charset="-122"/>
                <a:ea typeface="隶书" panose="02010509060101010101" charset="-122"/>
              </a:rPr>
              <a:t>状语后置</a:t>
            </a:r>
          </a:p>
        </p:txBody>
      </p:sp>
      <p:cxnSp>
        <p:nvCxnSpPr>
          <p:cNvPr id="13" name="肘形连接符 12" title=""/>
          <p:cNvCxnSpPr/>
          <p:nvPr/>
        </p:nvCxnSpPr>
        <p:spPr>
          <a:xfrm>
            <a:off x="2771140" y="2373630"/>
            <a:ext cx="1744345" cy="571500"/>
          </a:xfrm>
          <a:prstGeom prst="bentConnector3">
            <a:avLst>
              <a:gd name="adj1" fmla="val 24463"/>
            </a:avLst>
          </a:prstGeom>
          <a:ln w="25400">
            <a:solidFill>
              <a:srgbClr val="212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48895" y="1640840"/>
            <a:ext cx="791845" cy="416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第三段</a:t>
            </a: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440055" y="45720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title=""/>
          <p:cNvCxnSpPr>
            <a:stCxn id="5" idx="2"/>
          </p:cNvCxnSpPr>
          <p:nvPr/>
        </p:nvCxnSpPr>
        <p:spPr>
          <a:xfrm flipH="1">
            <a:off x="436245" y="5807075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949325" y="833120"/>
            <a:ext cx="9872980" cy="3290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及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仇雠</a:t>
            </a:r>
            <a:r>
              <a:rPr lang="en-US" altLang="zh-CN" sz="3200">
                <a:latin typeface="+mn-ea"/>
                <a:cs typeface="+mn-ea"/>
                <a:sym typeface="+mn-ea"/>
              </a:rPr>
              <a:t>已灭，天下已定，一夫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夜</a:t>
            </a:r>
            <a:r>
              <a:rPr lang="en-US" altLang="zh-CN" sz="3200">
                <a:latin typeface="+mn-ea"/>
                <a:cs typeface="+mn-ea"/>
                <a:sym typeface="+mn-ea"/>
              </a:rPr>
              <a:t>呼，乱者四应，仓皇</a:t>
            </a: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东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出</a:t>
            </a:r>
            <a:r>
              <a:rPr lang="en-US" altLang="zh-CN" sz="3200">
                <a:latin typeface="+mn-ea"/>
                <a:cs typeface="+mn-ea"/>
                <a:sym typeface="+mn-ea"/>
              </a:rPr>
              <a:t>，未及见贼而士卒离散，君臣相顾，不知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所归</a:t>
            </a:r>
            <a:r>
              <a:rPr lang="en-US" altLang="zh-CN" sz="3200">
                <a:latin typeface="+mn-ea"/>
                <a:cs typeface="+mn-ea"/>
                <a:sym typeface="+mn-ea"/>
              </a:rPr>
              <a:t>。</a:t>
            </a: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至于</a:t>
            </a:r>
            <a:r>
              <a:rPr lang="en-US" altLang="zh-CN" sz="3200">
                <a:latin typeface="+mn-ea"/>
                <a:cs typeface="+mn-ea"/>
                <a:sym typeface="+mn-ea"/>
              </a:rPr>
              <a:t>誓天断发，泣下沾襟，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何其</a:t>
            </a:r>
            <a:r>
              <a:rPr lang="en-US" altLang="zh-CN" sz="3200">
                <a:latin typeface="+mn-ea"/>
                <a:cs typeface="+mn-ea"/>
                <a:sym typeface="+mn-ea"/>
              </a:rPr>
              <a:t>衰也！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562610" y="280670"/>
            <a:ext cx="1094105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等到</a:t>
            </a:r>
          </a:p>
        </p:txBody>
      </p:sp>
      <p:sp>
        <p:nvSpPr>
          <p:cNvPr id="4" name="圆角矩形标注 3" title=""/>
          <p:cNvSpPr/>
          <p:nvPr/>
        </p:nvSpPr>
        <p:spPr>
          <a:xfrm>
            <a:off x="2315210" y="2882265"/>
            <a:ext cx="1153160" cy="552450"/>
          </a:xfrm>
          <a:prstGeom prst="wedgeRoundRectCallout">
            <a:avLst>
              <a:gd name="adj1" fmla="val -83590"/>
              <a:gd name="adj2" fmla="val -95517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出逃</a:t>
            </a:r>
          </a:p>
        </p:txBody>
      </p:sp>
      <p:sp>
        <p:nvSpPr>
          <p:cNvPr id="7" name="圆角矩形标注 6" title=""/>
          <p:cNvSpPr/>
          <p:nvPr/>
        </p:nvSpPr>
        <p:spPr>
          <a:xfrm>
            <a:off x="7799705" y="1583055"/>
            <a:ext cx="2314575" cy="552450"/>
          </a:xfrm>
          <a:prstGeom prst="wedgeRoundRectCallout">
            <a:avLst>
              <a:gd name="adj1" fmla="val 35371"/>
              <a:gd name="adj2" fmla="val 78275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回到哪里去</a:t>
            </a:r>
          </a:p>
        </p:txBody>
      </p:sp>
      <p:sp>
        <p:nvSpPr>
          <p:cNvPr id="9" name="圆角矩形标注 8" title=""/>
          <p:cNvSpPr/>
          <p:nvPr/>
        </p:nvSpPr>
        <p:spPr>
          <a:xfrm>
            <a:off x="840740" y="1640840"/>
            <a:ext cx="2992755" cy="552450"/>
          </a:xfrm>
          <a:prstGeom prst="wedgeRoundRectCallout">
            <a:avLst>
              <a:gd name="adj1" fmla="val -35847"/>
              <a:gd name="adj2" fmla="val 7126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名作状，向东</a:t>
            </a:r>
          </a:p>
        </p:txBody>
      </p:sp>
      <p:sp>
        <p:nvSpPr>
          <p:cNvPr id="10" name="圆角矩形标注 9" title=""/>
          <p:cNvSpPr/>
          <p:nvPr/>
        </p:nvSpPr>
        <p:spPr>
          <a:xfrm>
            <a:off x="5705475" y="2780665"/>
            <a:ext cx="1229995" cy="552450"/>
          </a:xfrm>
          <a:prstGeom prst="wedgeRoundRectCallout">
            <a:avLst>
              <a:gd name="adj1" fmla="val 4620"/>
              <a:gd name="adj2" fmla="val 88735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多么</a:t>
            </a:r>
          </a:p>
        </p:txBody>
      </p:sp>
      <p:sp>
        <p:nvSpPr>
          <p:cNvPr id="11" name="圆角矩形标注 10" title=""/>
          <p:cNvSpPr/>
          <p:nvPr/>
        </p:nvSpPr>
        <p:spPr>
          <a:xfrm>
            <a:off x="2044065" y="280670"/>
            <a:ext cx="1113155" cy="552450"/>
          </a:xfrm>
          <a:prstGeom prst="wedgeRoundRectCallout">
            <a:avLst>
              <a:gd name="adj1" fmla="val -46520"/>
              <a:gd name="adj2" fmla="val 80000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仇人</a:t>
            </a:r>
          </a:p>
        </p:txBody>
      </p:sp>
      <p:sp>
        <p:nvSpPr>
          <p:cNvPr id="12" name="圆角矩形标注 11" title=""/>
          <p:cNvSpPr/>
          <p:nvPr/>
        </p:nvSpPr>
        <p:spPr>
          <a:xfrm>
            <a:off x="726440" y="2882265"/>
            <a:ext cx="1462405" cy="552450"/>
          </a:xfrm>
          <a:prstGeom prst="wedgeRoundRectCallout">
            <a:avLst>
              <a:gd name="adj1" fmla="val -5058"/>
              <a:gd name="adj2" fmla="val 7126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以至于</a:t>
            </a:r>
          </a:p>
        </p:txBody>
      </p:sp>
      <p:sp>
        <p:nvSpPr>
          <p:cNvPr id="13" name="文本框 12" title=""/>
          <p:cNvSpPr txBox="1"/>
          <p:nvPr/>
        </p:nvSpPr>
        <p:spPr>
          <a:xfrm>
            <a:off x="949325" y="4291965"/>
            <a:ext cx="10028555" cy="286131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译文：等到仇敌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已经消灭，天下已经平定，一个人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在夜间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呼喊，作乱的人便四方响应，他匆忙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向东出逃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，还没看到叛军，士卒就离散了，君臣相对而视，不知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回到哪里去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以至于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对天发誓，割下头发，大家的泪水沾湿衣襟，又是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多么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新魏" panose="02010800040101010101" charset="-122"/>
                <a:sym typeface="+mn-ea"/>
              </a:rPr>
              <a:t>衰颓啊。</a:t>
            </a:r>
          </a:p>
        </p:txBody>
      </p:sp>
      <p:sp>
        <p:nvSpPr>
          <p:cNvPr id="14" name="圆角矩形标注 13" title=""/>
          <p:cNvSpPr/>
          <p:nvPr/>
        </p:nvSpPr>
        <p:spPr>
          <a:xfrm>
            <a:off x="4863465" y="280670"/>
            <a:ext cx="3100070" cy="552450"/>
          </a:xfrm>
          <a:prstGeom prst="wedgeRoundRectCallout">
            <a:avLst>
              <a:gd name="adj1" fmla="val 4620"/>
              <a:gd name="adj2" fmla="val 88735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名作状，在夜里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48895" y="1640840"/>
            <a:ext cx="791845" cy="416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第三段</a:t>
            </a: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440055" y="45720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title=""/>
          <p:cNvCxnSpPr>
            <a:stCxn id="5" idx="2"/>
          </p:cNvCxnSpPr>
          <p:nvPr/>
        </p:nvCxnSpPr>
        <p:spPr>
          <a:xfrm flipH="1">
            <a:off x="436245" y="5807075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959485" y="704850"/>
            <a:ext cx="10102215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3200">
                <a:latin typeface="+mn-ea"/>
                <a:cs typeface="+mn-ea"/>
                <a:sym typeface="+mn-ea"/>
              </a:rPr>
              <a:t>岂</a:t>
            </a:r>
            <a:r>
              <a:rPr lang="en-US" altLang="zh-CN" sz="3200">
                <a:latin typeface="+mn-ea"/>
                <a:cs typeface="+mn-ea"/>
                <a:sym typeface="+mn-ea"/>
              </a:rPr>
              <a:t>得之难而失之易欤？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抑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本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其</a:t>
            </a:r>
            <a:r>
              <a:rPr lang="en-US" altLang="zh-CN" sz="3200">
                <a:latin typeface="+mn-ea"/>
                <a:cs typeface="+mn-ea"/>
                <a:sym typeface="+mn-ea"/>
              </a:rPr>
              <a:t>成败之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迹</a:t>
            </a:r>
            <a:r>
              <a:rPr lang="en-US" altLang="zh-CN" sz="3200">
                <a:latin typeface="+mn-ea"/>
                <a:cs typeface="+mn-ea"/>
                <a:sym typeface="+mn-ea"/>
              </a:rPr>
              <a:t>，而皆自于人欤？</a:t>
            </a: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《书》曰：“满招损，谦得益。”</a:t>
            </a:r>
            <a:r>
              <a:rPr lang="en-US" altLang="zh-CN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忧劳</a:t>
            </a:r>
            <a:r>
              <a:rPr lang="en-US" altLang="zh-CN" sz="3200">
                <a:latin typeface="+mn-ea"/>
                <a:cs typeface="+mn-ea"/>
                <a:sym typeface="+mn-ea"/>
              </a:rPr>
              <a:t>可以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兴</a:t>
            </a:r>
            <a:r>
              <a:rPr lang="en-US" altLang="zh-CN" sz="3200">
                <a:latin typeface="+mn-ea"/>
                <a:cs typeface="+mn-ea"/>
                <a:sym typeface="+mn-ea"/>
              </a:rPr>
              <a:t>国，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逸豫</a:t>
            </a: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可以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亡</a:t>
            </a:r>
            <a:r>
              <a:rPr lang="en-US" altLang="zh-CN" sz="3200">
                <a:latin typeface="+mn-ea"/>
                <a:cs typeface="+mn-ea"/>
                <a:sym typeface="+mn-ea"/>
              </a:rPr>
              <a:t>身，自然之理也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4950460" y="152400"/>
            <a:ext cx="1094105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推究</a:t>
            </a:r>
          </a:p>
        </p:txBody>
      </p:sp>
      <p:sp>
        <p:nvSpPr>
          <p:cNvPr id="4" name="圆角矩形标注 3" title=""/>
          <p:cNvSpPr/>
          <p:nvPr/>
        </p:nvSpPr>
        <p:spPr>
          <a:xfrm>
            <a:off x="4156075" y="1442720"/>
            <a:ext cx="1094105" cy="552450"/>
          </a:xfrm>
          <a:prstGeom prst="wedgeRoundRectCallout">
            <a:avLst>
              <a:gd name="adj1" fmla="val 43035"/>
              <a:gd name="adj2" fmla="val -72528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或者</a:t>
            </a:r>
          </a:p>
        </p:txBody>
      </p:sp>
      <p:sp>
        <p:nvSpPr>
          <p:cNvPr id="7" name="圆角矩形标注 6" title=""/>
          <p:cNvSpPr/>
          <p:nvPr/>
        </p:nvSpPr>
        <p:spPr>
          <a:xfrm>
            <a:off x="5645150" y="1442720"/>
            <a:ext cx="2371090" cy="552450"/>
          </a:xfrm>
          <a:prstGeom prst="wedgeRoundRectCallout">
            <a:avLst>
              <a:gd name="adj1" fmla="val -27021"/>
              <a:gd name="adj2" fmla="val -79655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他（指庄宗）</a:t>
            </a:r>
          </a:p>
        </p:txBody>
      </p:sp>
      <p:sp>
        <p:nvSpPr>
          <p:cNvPr id="9" name="圆角矩形标注 8" title=""/>
          <p:cNvSpPr/>
          <p:nvPr/>
        </p:nvSpPr>
        <p:spPr>
          <a:xfrm>
            <a:off x="7170420" y="152400"/>
            <a:ext cx="1094105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迹象</a:t>
            </a:r>
          </a:p>
        </p:txBody>
      </p:sp>
      <p:sp>
        <p:nvSpPr>
          <p:cNvPr id="11" name="圆角矩形标注 10" title=""/>
          <p:cNvSpPr/>
          <p:nvPr/>
        </p:nvSpPr>
        <p:spPr>
          <a:xfrm>
            <a:off x="7170420" y="2726055"/>
            <a:ext cx="2599690" cy="552450"/>
          </a:xfrm>
          <a:prstGeom prst="wedgeRoundRectCallout">
            <a:avLst>
              <a:gd name="adj1" fmla="val 19198"/>
              <a:gd name="adj2" fmla="val -94022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使…兴盛</a:t>
            </a:r>
          </a:p>
        </p:txBody>
      </p:sp>
      <p:sp>
        <p:nvSpPr>
          <p:cNvPr id="12" name="圆角矩形标注 11" title=""/>
          <p:cNvSpPr/>
          <p:nvPr/>
        </p:nvSpPr>
        <p:spPr>
          <a:xfrm>
            <a:off x="9770110" y="1369060"/>
            <a:ext cx="1094105" cy="552450"/>
          </a:xfrm>
          <a:prstGeom prst="wedgeRoundRectCallout">
            <a:avLst>
              <a:gd name="adj1" fmla="val 3221"/>
              <a:gd name="adj2" fmla="val 78160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安乐</a:t>
            </a:r>
          </a:p>
        </p:txBody>
      </p:sp>
      <p:sp>
        <p:nvSpPr>
          <p:cNvPr id="13" name="圆角矩形标注 12" title=""/>
          <p:cNvSpPr/>
          <p:nvPr/>
        </p:nvSpPr>
        <p:spPr>
          <a:xfrm>
            <a:off x="1382395" y="2516505"/>
            <a:ext cx="1906270" cy="552450"/>
          </a:xfrm>
          <a:prstGeom prst="wedgeRoundRectCallout">
            <a:avLst>
              <a:gd name="adj1" fmla="val -9327"/>
              <a:gd name="adj2" fmla="val 83448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使…灭亡</a:t>
            </a:r>
          </a:p>
        </p:txBody>
      </p:sp>
      <p:sp>
        <p:nvSpPr>
          <p:cNvPr id="14" name="文本框 13" title=""/>
          <p:cNvSpPr txBox="1"/>
          <p:nvPr/>
        </p:nvSpPr>
        <p:spPr>
          <a:xfrm>
            <a:off x="899795" y="4041140"/>
            <a:ext cx="10220960" cy="313690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译文：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难道是得天下艰难而失天下容易吗?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或者推究他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成功与失败的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事迹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，都是由于人事吗?《尚书》上说：“自满招来损害，谦虚得到好处。”</a:t>
            </a:r>
            <a:r>
              <a:rPr lang="zh-CN" altLang="en-US" sz="3600" b="1" u="sng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忧虑辛劳可以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使</a:t>
            </a:r>
            <a:r>
              <a:rPr lang="zh-CN" altLang="en-US" sz="3600" b="1" u="sng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国家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兴盛</a:t>
            </a:r>
            <a:r>
              <a:rPr lang="zh-CN" altLang="en-US" sz="3600" b="1" u="sng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，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安闲享乐</a:t>
            </a:r>
            <a:r>
              <a:rPr lang="zh-CN" altLang="en-US" sz="3600" b="1" u="sng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可以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使</a:t>
            </a:r>
            <a:r>
              <a:rPr lang="zh-CN" altLang="en-US" sz="3600" b="1" u="sng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自身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灭亡</a:t>
            </a:r>
            <a:r>
              <a:rPr lang="zh-CN" altLang="en-US" sz="3600" b="1" u="sng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，这是自然的道理。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 </a:t>
            </a:r>
          </a:p>
        </p:txBody>
      </p:sp>
      <p:cxnSp>
        <p:nvCxnSpPr>
          <p:cNvPr id="15" name="直接连接符 14" title=""/>
          <p:cNvCxnSpPr/>
          <p:nvPr/>
        </p:nvCxnSpPr>
        <p:spPr>
          <a:xfrm>
            <a:off x="7170420" y="2585720"/>
            <a:ext cx="3584575" cy="184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 title=""/>
          <p:cNvCxnSpPr/>
          <p:nvPr/>
        </p:nvCxnSpPr>
        <p:spPr>
          <a:xfrm>
            <a:off x="959485" y="3722370"/>
            <a:ext cx="4218940" cy="25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 title=""/>
          <p:cNvSpPr txBox="1"/>
          <p:nvPr/>
        </p:nvSpPr>
        <p:spPr>
          <a:xfrm>
            <a:off x="5385435" y="3278505"/>
            <a:ext cx="204470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判断句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4" name="文本框 20483" title=""/>
          <p:cNvSpPr txBox="1"/>
          <p:nvPr/>
        </p:nvSpPr>
        <p:spPr>
          <a:xfrm>
            <a:off x="490855" y="1216660"/>
            <a:ext cx="10701020" cy="866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1.</a:t>
            </a:r>
            <a:r>
              <a:rPr lang="zh-CN" altLang="en-US" sz="36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第三段的主要内容是什么？说明了一个什么道理？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</a:p>
        </p:txBody>
      </p:sp>
      <p:sp>
        <p:nvSpPr>
          <p:cNvPr id="2" name="文本框 1" title=""/>
          <p:cNvSpPr txBox="1"/>
          <p:nvPr/>
        </p:nvSpPr>
        <p:spPr>
          <a:xfrm>
            <a:off x="2011680" y="2233930"/>
            <a:ext cx="694817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本段主要写庄宗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失天下的经过。</a:t>
            </a:r>
            <a:endParaRPr lang="zh-CN" altLang="en-US" sz="3600">
              <a:solidFill>
                <a:srgbClr val="2121E9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是对“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逸豫可以亡身</a:t>
            </a: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”的说明。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1480185" y="5134610"/>
            <a:ext cx="7498080" cy="14198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正反对比</a:t>
            </a:r>
            <a:endParaRPr lang="zh-CN" altLang="en-US" sz="3600">
              <a:solidFill>
                <a:srgbClr val="2121E9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2121E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第二段正面叙说，第三段反面叙说。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3865245" y="308610"/>
            <a:ext cx="3382010" cy="706755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文本分析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676910" y="3882390"/>
            <a:ext cx="10118725" cy="783869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36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二、三两段</a:t>
            </a:r>
            <a:r>
              <a:rPr lang="en-US" altLang="zh-CN" sz="3600" err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用了什么论证方法？试具体说明。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 title=""/>
          <p:cNvSpPr txBox="1"/>
          <p:nvPr/>
        </p:nvSpPr>
        <p:spPr>
          <a:xfrm>
            <a:off x="570865" y="815340"/>
            <a:ext cx="1004760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  <a:buClrTx/>
              <a:buSzTx/>
              <a:buFontTx/>
              <a:buNone/>
            </a:pP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学习目标：</a:t>
            </a:r>
          </a:p>
          <a:p>
            <a:pPr>
              <a:lnSpc>
                <a:spcPct val="160000"/>
              </a:lnSpc>
              <a:buClrTx/>
              <a:buSzTx/>
              <a:buFontTx/>
              <a:buNone/>
            </a:pP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①了解</a:t>
            </a:r>
            <a:r>
              <a:rPr lang="zh-CN" altLang="en-US" sz="400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欧阳修</a:t>
            </a: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及《新五代史》先关知识</a:t>
            </a:r>
          </a:p>
          <a:p>
            <a:pPr>
              <a:lnSpc>
                <a:spcPct val="160000"/>
              </a:lnSpc>
              <a:buClrTx/>
              <a:buSzTx/>
              <a:buFontTx/>
              <a:buNone/>
            </a:pP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②掌握文中</a:t>
            </a:r>
            <a:r>
              <a:rPr lang="zh-CN" altLang="en-US" sz="400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基础文言知识</a:t>
            </a: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。</a:t>
            </a:r>
          </a:p>
          <a:p>
            <a:pPr>
              <a:lnSpc>
                <a:spcPct val="160000"/>
              </a:lnSpc>
              <a:buClrTx/>
              <a:buSzTx/>
              <a:buFontTx/>
              <a:buNone/>
            </a:pP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③理解文章</a:t>
            </a:r>
            <a:r>
              <a:rPr lang="zh-CN" altLang="en-US" sz="400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含义</a:t>
            </a: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，把握作者总结的</a:t>
            </a:r>
            <a:r>
              <a:rPr lang="zh-CN" altLang="en-US" sz="4000">
                <a:solidFill>
                  <a:srgbClr val="FF0000"/>
                </a:solidFill>
                <a:latin typeface="+mn-ea"/>
                <a:cs typeface="楷体" panose="02010609060101010101" charset="-122"/>
                <a:sym typeface="+mn-ea"/>
              </a:rPr>
              <a:t>历史教训</a:t>
            </a: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。</a:t>
            </a:r>
            <a:endParaRPr lang="zh-CN" altLang="en-US" sz="4000">
              <a:latin typeface="+mn-ea"/>
              <a:cs typeface="楷体" panose="02010609060101010101" charset="-122"/>
            </a:endParaRPr>
          </a:p>
          <a:p>
            <a:pPr>
              <a:lnSpc>
                <a:spcPct val="160000"/>
              </a:lnSpc>
              <a:buClrTx/>
              <a:buSzTx/>
              <a:buFontTx/>
              <a:buNone/>
            </a:pPr>
            <a:r>
              <a:rPr lang="zh-CN" altLang="en-US" sz="4000">
                <a:latin typeface="+mn-ea"/>
                <a:cs typeface="楷体" panose="02010609060101010101" charset="-122"/>
                <a:sym typeface="+mn-ea"/>
              </a:rPr>
              <a:t>④准确记忆文中的名言名句。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9331" name="文本框 99330" title=""/>
          <p:cNvSpPr txBox="1"/>
          <p:nvPr/>
        </p:nvSpPr>
        <p:spPr>
          <a:xfrm>
            <a:off x="1229995" y="2081530"/>
            <a:ext cx="9413240" cy="34690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u="sng">
                <a:solidFill>
                  <a:srgbClr val="FF0066"/>
                </a:solidFill>
                <a:latin typeface="+mn-ea"/>
                <a:cs typeface="+mn-ea"/>
              </a:rPr>
              <a:t>算一算：</a:t>
            </a:r>
            <a:r>
              <a:rPr lang="zh-CN" altLang="en-US" sz="3600">
                <a:latin typeface="+mn-ea"/>
                <a:cs typeface="+mn-ea"/>
              </a:rPr>
              <a:t>李存勖在公元</a:t>
            </a:r>
            <a:r>
              <a:rPr lang="en-US" altLang="zh-CN" sz="3600">
                <a:latin typeface="+mn-ea"/>
                <a:cs typeface="+mn-ea"/>
              </a:rPr>
              <a:t>908</a:t>
            </a:r>
            <a:r>
              <a:rPr lang="zh-CN" altLang="en-US" sz="3600">
                <a:latin typeface="+mn-ea"/>
                <a:cs typeface="+mn-ea"/>
              </a:rPr>
              <a:t>年、</a:t>
            </a:r>
            <a:r>
              <a:rPr lang="en-US" altLang="zh-CN" sz="3600">
                <a:latin typeface="+mn-ea"/>
                <a:cs typeface="+mn-ea"/>
              </a:rPr>
              <a:t>912</a:t>
            </a:r>
            <a:r>
              <a:rPr lang="zh-CN" altLang="en-US" sz="3600">
                <a:latin typeface="+mn-ea"/>
                <a:cs typeface="+mn-ea"/>
              </a:rPr>
              <a:t>年、</a:t>
            </a:r>
            <a:r>
              <a:rPr lang="en-US" altLang="zh-CN" sz="3600">
                <a:latin typeface="+mn-ea"/>
                <a:cs typeface="+mn-ea"/>
              </a:rPr>
              <a:t>923</a:t>
            </a:r>
            <a:r>
              <a:rPr lang="zh-CN" altLang="en-US" sz="3600">
                <a:latin typeface="+mn-ea"/>
                <a:cs typeface="+mn-ea"/>
              </a:rPr>
              <a:t>年、</a:t>
            </a:r>
            <a:r>
              <a:rPr lang="en-US" altLang="zh-CN" sz="3600">
                <a:latin typeface="+mn-ea"/>
                <a:cs typeface="+mn-ea"/>
              </a:rPr>
              <a:t>926</a:t>
            </a:r>
            <a:r>
              <a:rPr lang="zh-CN" altLang="en-US" sz="3600">
                <a:latin typeface="+mn-ea"/>
                <a:cs typeface="+mn-ea"/>
              </a:rPr>
              <a:t>年分别多少岁？</a:t>
            </a: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u="sng">
                <a:solidFill>
                  <a:srgbClr val="FF0066"/>
                </a:solidFill>
                <a:latin typeface="+mn-ea"/>
                <a:cs typeface="+mn-ea"/>
              </a:rPr>
              <a:t>想一想：</a:t>
            </a:r>
            <a:r>
              <a:rPr lang="zh-CN" altLang="en-US" sz="3600">
                <a:latin typeface="+mn-ea"/>
                <a:cs typeface="+mn-ea"/>
              </a:rPr>
              <a:t>这几年里，在他身上又分别发生了什么事？</a:t>
            </a:r>
          </a:p>
        </p:txBody>
      </p:sp>
      <p:sp>
        <p:nvSpPr>
          <p:cNvPr id="99334" name="文本框 99333" title=""/>
          <p:cNvSpPr txBox="1"/>
          <p:nvPr/>
        </p:nvSpPr>
        <p:spPr>
          <a:xfrm>
            <a:off x="4601210" y="348615"/>
            <a:ext cx="2671445" cy="706755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思考探究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内容占位符 22530" title=""/>
          <p:cNvSpPr>
            <a:spLocks noGrp="1"/>
          </p:cNvSpPr>
          <p:nvPr/>
        </p:nvSpPr>
        <p:spPr>
          <a:xfrm>
            <a:off x="1395095" y="817245"/>
            <a:ext cx="3865245" cy="3992245"/>
          </a:xfrm>
          <a:solidFill>
            <a:schemeClr val="accent2">
              <a:lumMod val="20000"/>
              <a:lumOff val="80000"/>
            </a:schemeClr>
          </a:solidFill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None/>
            </a:pPr>
            <a:r>
              <a:rPr lang="en-US" altLang="zh-CN" sz="3600">
                <a:latin typeface="+mn-ea"/>
                <a:cs typeface="+mn-ea"/>
              </a:rPr>
              <a:t>908</a:t>
            </a:r>
            <a:r>
              <a:rPr lang="zh-CN" altLang="en-US" sz="3600">
                <a:latin typeface="+mn-ea"/>
                <a:cs typeface="+mn-ea"/>
              </a:rPr>
              <a:t>年（</a:t>
            </a:r>
            <a:r>
              <a:rPr lang="en-US" altLang="zh-CN" sz="3600">
                <a:latin typeface="+mn-ea"/>
                <a:cs typeface="+mn-ea"/>
              </a:rPr>
              <a:t>23</a:t>
            </a:r>
            <a:r>
              <a:rPr lang="zh-CN" altLang="en-US" sz="3600">
                <a:latin typeface="+mn-ea"/>
                <a:cs typeface="+mn-ea"/>
              </a:rPr>
              <a:t>岁） 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3600">
                <a:latin typeface="+mn-ea"/>
                <a:cs typeface="+mn-ea"/>
              </a:rPr>
              <a:t>912</a:t>
            </a:r>
            <a:r>
              <a:rPr lang="zh-CN" altLang="en-US" sz="3600">
                <a:latin typeface="+mn-ea"/>
                <a:cs typeface="+mn-ea"/>
              </a:rPr>
              <a:t>年（</a:t>
            </a:r>
            <a:r>
              <a:rPr lang="en-US" altLang="zh-CN" sz="3600">
                <a:latin typeface="+mn-ea"/>
                <a:cs typeface="+mn-ea"/>
              </a:rPr>
              <a:t>27</a:t>
            </a:r>
            <a:r>
              <a:rPr lang="zh-CN" altLang="en-US" sz="3600">
                <a:latin typeface="+mn-ea"/>
                <a:cs typeface="+mn-ea"/>
              </a:rPr>
              <a:t>岁） 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3600">
                <a:latin typeface="+mn-ea"/>
                <a:cs typeface="+mn-ea"/>
              </a:rPr>
              <a:t>923</a:t>
            </a:r>
            <a:r>
              <a:rPr lang="zh-CN" altLang="en-US" sz="3600">
                <a:latin typeface="+mn-ea"/>
                <a:cs typeface="+mn-ea"/>
              </a:rPr>
              <a:t>年（</a:t>
            </a:r>
            <a:r>
              <a:rPr lang="en-US" altLang="zh-CN" sz="3600">
                <a:latin typeface="+mn-ea"/>
                <a:cs typeface="+mn-ea"/>
              </a:rPr>
              <a:t>38</a:t>
            </a:r>
            <a:r>
              <a:rPr lang="zh-CN" altLang="en-US" sz="3600">
                <a:latin typeface="+mn-ea"/>
                <a:cs typeface="+mn-ea"/>
              </a:rPr>
              <a:t>岁） 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3600">
                <a:latin typeface="+mn-ea"/>
                <a:cs typeface="+mn-ea"/>
              </a:rPr>
              <a:t>926</a:t>
            </a:r>
            <a:r>
              <a:rPr lang="zh-CN" altLang="en-US" sz="3600">
                <a:latin typeface="+mn-ea"/>
                <a:cs typeface="+mn-ea"/>
              </a:rPr>
              <a:t>年 （</a:t>
            </a:r>
            <a:r>
              <a:rPr lang="en-US" altLang="zh-CN" sz="3600">
                <a:latin typeface="+mn-ea"/>
                <a:cs typeface="+mn-ea"/>
              </a:rPr>
              <a:t>41</a:t>
            </a:r>
            <a:r>
              <a:rPr lang="zh-CN" altLang="en-US" sz="3600">
                <a:latin typeface="+mn-ea"/>
                <a:cs typeface="+mn-ea"/>
              </a:rPr>
              <a:t>岁）  </a:t>
            </a:r>
          </a:p>
        </p:txBody>
      </p:sp>
      <p:sp>
        <p:nvSpPr>
          <p:cNvPr id="22529" name="标题 23553" title=""/>
          <p:cNvSpPr>
            <a:spLocks noGrp="1"/>
          </p:cNvSpPr>
          <p:nvPr/>
        </p:nvSpPr>
        <p:spPr>
          <a:xfrm>
            <a:off x="2099310" y="5111115"/>
            <a:ext cx="7067550" cy="1717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得天下 </a:t>
            </a:r>
            <a:r>
              <a:rPr lang="en-US" altLang="zh-CN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------</a:t>
            </a:r>
            <a:r>
              <a:rPr lang="en-US" altLang="zh-CN" sz="36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15</a:t>
            </a:r>
            <a:r>
              <a:rPr lang="zh-CN" altLang="en-US" sz="36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年</a:t>
            </a:r>
            <a:r>
              <a:rPr lang="en-US" altLang="zh-CN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----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盛</a:t>
            </a:r>
          </a:p>
          <a:p>
            <a:pPr>
              <a:lnSpc>
                <a:spcPct val="140000"/>
              </a:lnSpc>
            </a:pPr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失天下 </a:t>
            </a:r>
            <a:r>
              <a:rPr lang="en-US" altLang="zh-CN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------</a:t>
            </a:r>
            <a:r>
              <a:rPr lang="en-US" altLang="zh-CN" sz="36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3</a:t>
            </a:r>
            <a:r>
              <a:rPr lang="zh-CN" altLang="en-US" sz="36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年</a:t>
            </a:r>
            <a:r>
              <a:rPr lang="en-US" altLang="zh-CN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----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衰</a:t>
            </a:r>
          </a:p>
        </p:txBody>
      </p:sp>
      <p:sp>
        <p:nvSpPr>
          <p:cNvPr id="2" name="文本框 1" title=""/>
          <p:cNvSpPr txBox="1"/>
          <p:nvPr/>
        </p:nvSpPr>
        <p:spPr>
          <a:xfrm>
            <a:off x="5455920" y="1055370"/>
            <a:ext cx="3953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  <a:hlinkClick r:id="rId2" action="ppaction://hlinkfile"/>
              </a:rPr>
              <a:t>与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尔三矢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5407025" y="2068195"/>
            <a:ext cx="3759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  <a:hlinkClick r:id="rId3" action="ppaction://hlinkfile"/>
              </a:rPr>
              <a:t>系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燕父子以组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5455920" y="3081655"/>
            <a:ext cx="3662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  <a:hlinkClick r:id="rId4" action="ppaction://hlinkfile"/>
              </a:rPr>
              <a:t>函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梁君臣之首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5407025" y="4087495"/>
            <a:ext cx="4824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身死国灭，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  <a:hlinkClick r:id="rId5" action="ppaction://hlinkfile"/>
              </a:rPr>
              <a:t>为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天下笑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  <p:bldP spid="2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3175" y="1640840"/>
            <a:ext cx="736600" cy="416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第四段</a:t>
            </a: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371475" y="45720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title=""/>
          <p:cNvCxnSpPr>
            <a:stCxn id="5" idx="2"/>
          </p:cNvCxnSpPr>
          <p:nvPr/>
        </p:nvCxnSpPr>
        <p:spPr>
          <a:xfrm flipH="1">
            <a:off x="362585" y="5807075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1085215" y="1094740"/>
            <a:ext cx="9699625" cy="215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故方其盛也，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举</a:t>
            </a:r>
            <a:r>
              <a:rPr lang="en-US" altLang="zh-CN" sz="3200">
                <a:latin typeface="+mn-ea"/>
                <a:cs typeface="+mn-ea"/>
                <a:sym typeface="+mn-ea"/>
              </a:rPr>
              <a:t>天下之豪杰，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莫</a:t>
            </a:r>
            <a:r>
              <a:rPr lang="en-US" altLang="zh-CN" sz="3200">
                <a:latin typeface="+mn-ea"/>
                <a:cs typeface="+mn-ea"/>
                <a:sym typeface="+mn-ea"/>
              </a:rPr>
              <a:t>能与之争；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及</a:t>
            </a:r>
            <a:r>
              <a:rPr lang="en-US" altLang="zh-CN" sz="3200">
                <a:latin typeface="+mn-ea"/>
                <a:cs typeface="+mn-ea"/>
                <a:sym typeface="+mn-ea"/>
              </a:rPr>
              <a:t>其衰也，</a:t>
            </a: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endParaRPr lang="en-US" altLang="zh-CN" sz="32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数十伶人困之，而身死国灭，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为</a:t>
            </a:r>
            <a:r>
              <a:rPr lang="en-US" altLang="zh-CN" sz="3200">
                <a:latin typeface="+mn-ea"/>
                <a:cs typeface="+mn-ea"/>
                <a:sym typeface="+mn-ea"/>
              </a:rPr>
              <a:t>天下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笑</a:t>
            </a:r>
            <a:r>
              <a:rPr lang="en-US" altLang="zh-CN" sz="3200">
                <a:latin typeface="+mn-ea"/>
                <a:cs typeface="+mn-ea"/>
                <a:sym typeface="+mn-ea"/>
              </a:rPr>
              <a:t>。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3235325" y="567055"/>
            <a:ext cx="851535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cs typeface="+mn-ea"/>
                <a:sym typeface="+mn-ea"/>
              </a:rPr>
              <a:t>全</a:t>
            </a:r>
          </a:p>
        </p:txBody>
      </p:sp>
      <p:sp>
        <p:nvSpPr>
          <p:cNvPr id="4" name="圆角矩形标注 3" title=""/>
          <p:cNvSpPr/>
          <p:nvPr/>
        </p:nvSpPr>
        <p:spPr>
          <a:xfrm>
            <a:off x="5658485" y="542290"/>
            <a:ext cx="1626870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没有谁</a:t>
            </a:r>
          </a:p>
        </p:txBody>
      </p:sp>
      <p:sp>
        <p:nvSpPr>
          <p:cNvPr id="7" name="圆角矩形标注 6" title=""/>
          <p:cNvSpPr/>
          <p:nvPr/>
        </p:nvSpPr>
        <p:spPr>
          <a:xfrm>
            <a:off x="8449310" y="483235"/>
            <a:ext cx="1094105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cs typeface="+mn-ea"/>
                <a:sym typeface="+mn-ea"/>
              </a:rPr>
              <a:t>等到</a:t>
            </a:r>
          </a:p>
        </p:txBody>
      </p:sp>
      <p:sp>
        <p:nvSpPr>
          <p:cNvPr id="9" name="圆角矩形标注 8" title=""/>
          <p:cNvSpPr/>
          <p:nvPr/>
        </p:nvSpPr>
        <p:spPr>
          <a:xfrm>
            <a:off x="7519035" y="1965960"/>
            <a:ext cx="1094105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cs typeface="+mn-ea"/>
                <a:sym typeface="+mn-ea"/>
              </a:rPr>
              <a:t>耻笑</a:t>
            </a:r>
          </a:p>
        </p:txBody>
      </p:sp>
      <p:sp>
        <p:nvSpPr>
          <p:cNvPr id="10" name="圆角矩形标注 9" title=""/>
          <p:cNvSpPr/>
          <p:nvPr/>
        </p:nvSpPr>
        <p:spPr>
          <a:xfrm>
            <a:off x="5924550" y="1898015"/>
            <a:ext cx="842645" cy="552450"/>
          </a:xfrm>
          <a:prstGeom prst="wedgeRoundRectCallout">
            <a:avLst>
              <a:gd name="adj1" fmla="val 33798"/>
              <a:gd name="adj2" fmla="val 8701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被</a:t>
            </a:r>
          </a:p>
        </p:txBody>
      </p:sp>
      <p:sp>
        <p:nvSpPr>
          <p:cNvPr id="11" name="文本框 10" title=""/>
          <p:cNvSpPr txBox="1"/>
          <p:nvPr/>
        </p:nvSpPr>
        <p:spPr>
          <a:xfrm>
            <a:off x="1220470" y="3884930"/>
            <a:ext cx="9437370" cy="319214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译文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</a:rPr>
              <a:t>：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因此，当庄宗强盛的时候，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全天下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的豪杰，没有谁能跟他抗争；等到他衰败的时候，几十个伶人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围困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他，就自己丧命，国家灭亡，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sym typeface="+mn-ea"/>
              </a:rPr>
              <a:t>被</a:t>
            </a:r>
            <a:r>
              <a:rPr lang="zh-CN" altLang="en-US" sz="3600" b="1" u="sng">
                <a:latin typeface="华文仿宋" panose="02010600040101010101" charset="-122"/>
                <a:ea typeface="华文仿宋" panose="02010600040101010101" charset="-122"/>
                <a:sym typeface="+mn-ea"/>
              </a:rPr>
              <a:t>天下人讥笑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sym typeface="+mn-ea"/>
              </a:rPr>
              <a:t>。</a:t>
            </a:r>
            <a:endParaRPr lang="zh-CN" altLang="en-US" sz="36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2" name="椭圆 11" title=""/>
          <p:cNvSpPr/>
          <p:nvPr/>
        </p:nvSpPr>
        <p:spPr>
          <a:xfrm>
            <a:off x="6201410" y="2606040"/>
            <a:ext cx="910590" cy="591185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 title=""/>
          <p:cNvSpPr txBox="1"/>
          <p:nvPr/>
        </p:nvSpPr>
        <p:spPr>
          <a:xfrm>
            <a:off x="7112000" y="3197225"/>
            <a:ext cx="2693670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被动句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31750" y="1640840"/>
            <a:ext cx="736600" cy="416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第四段</a:t>
            </a: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400050" y="45720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title=""/>
          <p:cNvCxnSpPr/>
          <p:nvPr/>
        </p:nvCxnSpPr>
        <p:spPr>
          <a:xfrm flipH="1">
            <a:off x="391160" y="5807075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860425" y="1143000"/>
            <a:ext cx="100869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>
                <a:latin typeface="+mn-ea"/>
                <a:cs typeface="+mn-ea"/>
                <a:sym typeface="+mn-ea"/>
              </a:rPr>
              <a:t>夫祸患常积于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忽微</a:t>
            </a:r>
            <a:r>
              <a:rPr lang="en-US" altLang="zh-CN" sz="3200">
                <a:latin typeface="+mn-ea"/>
                <a:cs typeface="+mn-ea"/>
                <a:sym typeface="+mn-ea"/>
              </a:rPr>
              <a:t>，而智勇多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困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于</a:t>
            </a:r>
            <a:r>
              <a:rPr lang="en-US" altLang="zh-CN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所溺</a:t>
            </a:r>
            <a:r>
              <a:rPr lang="en-US" altLang="zh-CN" sz="3200">
                <a:latin typeface="+mn-ea"/>
                <a:cs typeface="+mn-ea"/>
                <a:sym typeface="+mn-ea"/>
              </a:rPr>
              <a:t>，岂</a:t>
            </a:r>
            <a:r>
              <a:rPr lang="en-US" altLang="zh-CN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独</a:t>
            </a:r>
            <a:r>
              <a:rPr lang="en-US" altLang="zh-CN" sz="3200">
                <a:latin typeface="+mn-ea"/>
                <a:cs typeface="+mn-ea"/>
                <a:sym typeface="+mn-ea"/>
              </a:rPr>
              <a:t>伶人也哉！</a:t>
            </a:r>
          </a:p>
        </p:txBody>
      </p:sp>
      <p:sp>
        <p:nvSpPr>
          <p:cNvPr id="9" name="圆角矩形标注 8" title=""/>
          <p:cNvSpPr/>
          <p:nvPr/>
        </p:nvSpPr>
        <p:spPr>
          <a:xfrm>
            <a:off x="2732405" y="415290"/>
            <a:ext cx="2556510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细微的事情</a:t>
            </a:r>
          </a:p>
        </p:txBody>
      </p:sp>
      <p:sp>
        <p:nvSpPr>
          <p:cNvPr id="4" name="圆角矩形标注 3" title=""/>
          <p:cNvSpPr/>
          <p:nvPr/>
        </p:nvSpPr>
        <p:spPr>
          <a:xfrm>
            <a:off x="5523230" y="502285"/>
            <a:ext cx="1094105" cy="552450"/>
          </a:xfrm>
          <a:prstGeom prst="wedgeRoundRectCallout">
            <a:avLst>
              <a:gd name="adj1" fmla="val 31834"/>
              <a:gd name="adj2" fmla="val 83563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困扰</a:t>
            </a:r>
          </a:p>
        </p:txBody>
      </p:sp>
      <p:sp>
        <p:nvSpPr>
          <p:cNvPr id="7" name="圆角矩形标注 6" title=""/>
          <p:cNvSpPr/>
          <p:nvPr/>
        </p:nvSpPr>
        <p:spPr>
          <a:xfrm>
            <a:off x="6734175" y="502285"/>
            <a:ext cx="901065" cy="552450"/>
          </a:xfrm>
          <a:prstGeom prst="wedgeRoundRectCallout">
            <a:avLst>
              <a:gd name="adj1" fmla="val -27519"/>
              <a:gd name="adj2" fmla="val 88735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被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6617335" y="2101850"/>
            <a:ext cx="3011805" cy="552450"/>
          </a:xfrm>
          <a:prstGeom prst="wedgeRoundRectCallout">
            <a:avLst>
              <a:gd name="adj1" fmla="val -18353"/>
              <a:gd name="adj2" fmla="val -104137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所溺爱的事物</a:t>
            </a:r>
          </a:p>
        </p:txBody>
      </p:sp>
      <p:sp>
        <p:nvSpPr>
          <p:cNvPr id="10" name="圆角矩形标注 9" title=""/>
          <p:cNvSpPr/>
          <p:nvPr/>
        </p:nvSpPr>
        <p:spPr>
          <a:xfrm>
            <a:off x="8150860" y="502285"/>
            <a:ext cx="1094105" cy="552450"/>
          </a:xfrm>
          <a:prstGeom prst="wedgeRoundRectCallout">
            <a:avLst>
              <a:gd name="adj1" fmla="val 17672"/>
              <a:gd name="adj2" fmla="val 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只是</a:t>
            </a:r>
          </a:p>
        </p:txBody>
      </p:sp>
      <p:sp>
        <p:nvSpPr>
          <p:cNvPr id="11" name="文本框 10" title=""/>
          <p:cNvSpPr txBox="1"/>
          <p:nvPr/>
        </p:nvSpPr>
        <p:spPr>
          <a:xfrm>
            <a:off x="1339850" y="3662045"/>
            <a:ext cx="9127490" cy="225171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译文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：</a:t>
            </a:r>
            <a:r>
              <a:rPr lang="zh-CN" altLang="en-US" sz="3600" b="1" u="sng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祸患常常是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从细微的事情</a:t>
            </a:r>
            <a:r>
              <a:rPr lang="zh-CN" altLang="en-US" sz="3600" b="1" u="sng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积累起来的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，</a:t>
            </a:r>
            <a:r>
              <a:rPr lang="zh-CN" altLang="en-US" sz="3600" b="1" u="sng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人的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才智勇气</a:t>
            </a:r>
            <a:r>
              <a:rPr lang="zh-CN" altLang="en-US" sz="3600" b="1" u="sng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往往</a:t>
            </a:r>
            <a:r>
              <a:rPr lang="zh-CN" altLang="en-US" sz="3600" b="1" u="sng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被</a:t>
            </a:r>
            <a:r>
              <a:rPr lang="zh-CN" altLang="en-US" sz="3600" b="1" u="sng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他溺爱的事物困扰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，难道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只是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溺爱伶人才如此吗</a:t>
            </a:r>
            <a:r>
              <a:rPr lang="en-US" altLang="zh-CN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?  </a:t>
            </a:r>
            <a:endParaRPr lang="zh-CN" altLang="en-US" sz="36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cxnSp>
        <p:nvCxnSpPr>
          <p:cNvPr id="16" name="肘形连接符 15" title=""/>
          <p:cNvCxnSpPr/>
          <p:nvPr/>
        </p:nvCxnSpPr>
        <p:spPr>
          <a:xfrm>
            <a:off x="2551430" y="1268730"/>
            <a:ext cx="1685925" cy="542925"/>
          </a:xfrm>
          <a:prstGeom prst="bentConnector3">
            <a:avLst>
              <a:gd name="adj1" fmla="val 25310"/>
            </a:avLst>
          </a:prstGeom>
          <a:ln w="25400">
            <a:solidFill>
              <a:srgbClr val="212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 title=""/>
          <p:cNvCxnSpPr/>
          <p:nvPr/>
        </p:nvCxnSpPr>
        <p:spPr>
          <a:xfrm>
            <a:off x="6250940" y="1297940"/>
            <a:ext cx="1577975" cy="478790"/>
          </a:xfrm>
          <a:prstGeom prst="bentConnector3">
            <a:avLst>
              <a:gd name="adj1" fmla="val 25472"/>
            </a:avLst>
          </a:prstGeom>
          <a:ln w="25400">
            <a:solidFill>
              <a:srgbClr val="2121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 title=""/>
          <p:cNvSpPr txBox="1"/>
          <p:nvPr/>
        </p:nvSpPr>
        <p:spPr>
          <a:xfrm>
            <a:off x="2286635" y="2284095"/>
            <a:ext cx="402844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2121E9"/>
                </a:solidFill>
                <a:latin typeface="隶书" panose="02010509060101010101" charset="-122"/>
                <a:ea typeface="隶书" panose="02010509060101010101" charset="-122"/>
              </a:rPr>
              <a:t>状语后置，被动句</a:t>
            </a:r>
          </a:p>
        </p:txBody>
      </p:sp>
      <p:sp>
        <p:nvSpPr>
          <p:cNvPr id="13" name="椭圆 12" title=""/>
          <p:cNvSpPr/>
          <p:nvPr/>
        </p:nvSpPr>
        <p:spPr>
          <a:xfrm>
            <a:off x="6617970" y="1241425"/>
            <a:ext cx="464820" cy="591185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7" grpId="0" animBg="1"/>
      <p:bldP spid="8" grpId="0" animBg="1"/>
      <p:bldP spid="10" grpId="0" animBg="1"/>
      <p:bldP spid="11" grpId="0" animBg="1"/>
      <p:bldP spid="17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Rectangle 2" title=""/>
          <p:cNvSpPr>
            <a:spLocks noChangeArrowheads="1"/>
          </p:cNvSpPr>
          <p:nvPr/>
        </p:nvSpPr>
        <p:spPr bwMode="auto">
          <a:xfrm>
            <a:off x="0" y="603980"/>
            <a:ext cx="298450" cy="346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86048" tIns="43024" rIns="86048" bIns="43024" numCol="1" anchor="ctr" anchorCtr="0" compatLnSpc="1">
            <a:spAutoFit/>
          </a:bodyPr>
          <a:lstStyle/>
          <a:p>
            <a:endParaRPr lang="zh-CN" altLang="en-US" sz="1695"/>
          </a:p>
        </p:txBody>
      </p:sp>
      <p:sp>
        <p:nvSpPr>
          <p:cNvPr id="48129" name="AutoShape 1" title=""/>
          <p:cNvSpPr>
            <a:spLocks noChangeArrowheads="1"/>
          </p:cNvSpPr>
          <p:nvPr/>
        </p:nvSpPr>
        <p:spPr bwMode="auto">
          <a:xfrm flipV="1">
            <a:off x="3785235" y="2849245"/>
            <a:ext cx="2378075" cy="189865"/>
          </a:xfrm>
          <a:prstGeom prst="rightArrow">
            <a:avLst>
              <a:gd name="adj1" fmla="val 68074"/>
              <a:gd name="adj2" fmla="val 50046"/>
            </a:avLst>
          </a:prstGeom>
          <a:solidFill>
            <a:srgbClr val="000000"/>
          </a:solidFill>
          <a:ln w="12700">
            <a:solidFill>
              <a:srgbClr val="000000"/>
            </a:solidFill>
            <a:miter lim="800000"/>
          </a:ln>
        </p:spPr>
        <p:txBody>
          <a:bodyPr vert="horz" wrap="square" lIns="86048" tIns="43024" rIns="86048" bIns="43024" numCol="1" anchor="ctr" anchorCtr="0" compatLnSpc="1"/>
          <a:lstStyle/>
          <a:p>
            <a:endParaRPr lang="zh-CN" altLang="en-US" sz="1695"/>
          </a:p>
        </p:txBody>
      </p:sp>
      <p:sp>
        <p:nvSpPr>
          <p:cNvPr id="48131" name="Rectangle 3" title=""/>
          <p:cNvSpPr>
            <a:spLocks noChangeArrowheads="1"/>
          </p:cNvSpPr>
          <p:nvPr/>
        </p:nvSpPr>
        <p:spPr bwMode="auto">
          <a:xfrm>
            <a:off x="5902325" y="1723390"/>
            <a:ext cx="4949825" cy="1069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6048" tIns="43024" rIns="86048" bIns="43024" numCol="1" anchor="ctr" anchorCtr="0" compatLnSpc="1">
            <a:spAutoFit/>
          </a:bodyPr>
          <a:lstStyle/>
          <a:p>
            <a:pPr lvl="0" eaLnBrk="1" hangingPunct="1">
              <a:lnSpc>
                <a:spcPct val="100000"/>
              </a:lnSpc>
            </a:pPr>
            <a:r>
              <a:rPr kumimoji="0" lang="zh-CN" altLang="en-US" sz="3200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cs typeface="+mn-ea"/>
              </a:rPr>
              <a:t>经验教训</a:t>
            </a:r>
            <a:r>
              <a:rPr kumimoji="0" lang="en-US" altLang="zh-CN" sz="3200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cs typeface="+mn-ea"/>
              </a:rPr>
              <a:t>——</a:t>
            </a:r>
            <a:r>
              <a:rPr kumimoji="0" lang="zh-CN" altLang="en-US" sz="3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+mn-ea"/>
              </a:rPr>
              <a:t>祸患常积于忽微，智勇多困于所溺</a:t>
            </a:r>
            <a:endParaRPr kumimoji="0" lang="zh-CN" altLang="en-US" sz="320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+mn-ea"/>
              <a:cs typeface="+mn-ea"/>
            </a:endParaRPr>
          </a:p>
        </p:txBody>
      </p:sp>
      <p:sp>
        <p:nvSpPr>
          <p:cNvPr id="17" name="矩形 16" title=""/>
          <p:cNvSpPr/>
          <p:nvPr/>
        </p:nvSpPr>
        <p:spPr>
          <a:xfrm>
            <a:off x="298294" y="2550360"/>
            <a:ext cx="18084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引出教训</a:t>
            </a:r>
            <a:endParaRPr lang="en-US" altLang="zh-CN" sz="32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总结全文 </a:t>
            </a:r>
          </a:p>
        </p:txBody>
      </p:sp>
      <p:sp>
        <p:nvSpPr>
          <p:cNvPr id="18" name="矩形 17" title=""/>
          <p:cNvSpPr/>
          <p:nvPr/>
        </p:nvSpPr>
        <p:spPr>
          <a:xfrm>
            <a:off x="2399665" y="1772920"/>
            <a:ext cx="23145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身死国灭，</a:t>
            </a:r>
            <a:endParaRPr lang="en-US" altLang="zh-CN" sz="320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  <a:p>
            <a:pPr lvl="0"/>
            <a:r>
              <a:rPr lang="zh-CN" altLang="en-US" sz="320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为天下笑</a:t>
            </a:r>
          </a:p>
        </p:txBody>
      </p:sp>
      <p:sp>
        <p:nvSpPr>
          <p:cNvPr id="19" name="矩形 18" title=""/>
          <p:cNvSpPr/>
          <p:nvPr/>
        </p:nvSpPr>
        <p:spPr>
          <a:xfrm>
            <a:off x="2399665" y="3299460"/>
            <a:ext cx="30257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>
                <a:latin typeface="+mn-ea"/>
                <a:cs typeface="Times New Roman" panose="02020603050405020304" pitchFamily="18" charset="0"/>
                <a:sym typeface="+mn-ea"/>
              </a:rPr>
              <a:t>举天下之豪杰，</a:t>
            </a:r>
          </a:p>
          <a:p>
            <a:pPr lvl="0" algn="l">
              <a:buClrTx/>
              <a:buSzTx/>
              <a:buFontTx/>
            </a:pPr>
            <a:r>
              <a:rPr lang="zh-CN" altLang="en-US" sz="3200">
                <a:latin typeface="+mn-ea"/>
                <a:cs typeface="Times New Roman" panose="02020603050405020304" pitchFamily="18" charset="0"/>
                <a:sym typeface="+mn-ea"/>
              </a:rPr>
              <a:t>莫能与之争</a:t>
            </a:r>
          </a:p>
        </p:txBody>
      </p:sp>
      <p:sp>
        <p:nvSpPr>
          <p:cNvPr id="20" name="左大括号 19" title=""/>
          <p:cNvSpPr/>
          <p:nvPr/>
        </p:nvSpPr>
        <p:spPr bwMode="auto">
          <a:xfrm>
            <a:off x="2179955" y="2242185"/>
            <a:ext cx="219710" cy="1607185"/>
          </a:xfrm>
          <a:prstGeom prst="leftBrace">
            <a:avLst>
              <a:gd name="adj1" fmla="val 60964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6048" tIns="43024" rIns="86048" bIns="43024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69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Rectangle 4" title=""/>
          <p:cNvSpPr>
            <a:spLocks noChangeArrowheads="1"/>
          </p:cNvSpPr>
          <p:nvPr/>
        </p:nvSpPr>
        <p:spPr bwMode="auto">
          <a:xfrm>
            <a:off x="326499" y="4459745"/>
            <a:ext cx="10819846" cy="264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6048" tIns="43024" rIns="86048" bIns="43024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+mn-ea"/>
              </a:rPr>
              <a:t>   </a:t>
            </a:r>
            <a:r>
              <a:rPr kumimoji="0" lang="zh-CN" sz="320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+mn-ea"/>
              </a:rPr>
              <a:t>总结全文</a:t>
            </a:r>
            <a:r>
              <a:rPr kumimoji="0" lang="zh-CN" sz="3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+mn-ea"/>
              </a:rPr>
              <a:t>，</a:t>
            </a:r>
            <a:r>
              <a:rPr kumimoji="0" lang="zh-CN" sz="320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+mn-ea"/>
              </a:rPr>
              <a:t>强调中心主旨</a:t>
            </a:r>
            <a:r>
              <a:rPr kumimoji="0" lang="zh-CN" sz="3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+mn-ea"/>
              </a:rPr>
              <a:t>，引人深思。强调“逸豫亡身”不只限于伶人，微小的事情也可以导致身死国灭的悲惨下场，使本文论述范围进一步扩大延伸，不仅就伶人谈伶人，由此及彼，加强文章</a:t>
            </a:r>
            <a:r>
              <a:rPr kumimoji="0" lang="zh-CN" sz="320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+mn-ea"/>
              </a:rPr>
              <a:t>针对性</a:t>
            </a:r>
            <a:r>
              <a:rPr kumimoji="0" lang="zh-CN" sz="3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+mn-ea"/>
              </a:rPr>
              <a:t>，引发后人的思考。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3706495" y="76200"/>
            <a:ext cx="3382010" cy="645160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文本分析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400685" y="923290"/>
            <a:ext cx="9147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+mn-ea"/>
              </a:rPr>
              <a:t>1</a:t>
            </a:r>
            <a:r>
              <a:rPr lang="zh-CN" altLang="en-US" sz="3600">
                <a:latin typeface="+mn-ea"/>
              </a:rPr>
              <a:t>、文章最后一段有什么作用？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5902325" y="3250565"/>
            <a:ext cx="514540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cs typeface="+mn-ea"/>
                <a:sym typeface="+mn-ea"/>
              </a:rPr>
              <a:t>推广一层，为后世戒 </a:t>
            </a:r>
            <a:r>
              <a:rPr lang="en-US" altLang="zh-CN" sz="320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cs typeface="+mn-ea"/>
                <a:sym typeface="+mn-ea"/>
              </a:rPr>
              <a:t>——</a:t>
            </a:r>
            <a:r>
              <a:rPr lang="zh-CN" altLang="en-US" sz="3200">
                <a:ln>
                  <a:noFill/>
                </a:ln>
                <a:effectLst/>
                <a:latin typeface="+mn-ea"/>
                <a:cs typeface="+mn-ea"/>
                <a:sym typeface="+mn-ea"/>
              </a:rPr>
              <a:t>岂独伶人也哉 </a:t>
            </a:r>
            <a:r>
              <a:rPr lang="zh-CN" altLang="en-US" sz="3200">
                <a:ln>
                  <a:noFill/>
                </a:ln>
                <a:solidFill>
                  <a:srgbClr val="C00000"/>
                </a:solidFill>
                <a:effectLst/>
                <a:latin typeface="+mn-ea"/>
                <a:cs typeface="+mn-ea"/>
                <a:sym typeface="+mn-ea"/>
              </a:rPr>
              <a:t>        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animBg="1"/>
      <p:bldP spid="48131" grpId="0" animBg="1"/>
      <p:bldP spid="17" grpId="0"/>
      <p:bldP spid="18" grpId="0"/>
      <p:bldP spid="19" grpId="0"/>
      <p:bldP spid="20" grpId="0" animBg="1"/>
      <p:bldP spid="48132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963930" y="620395"/>
            <a:ext cx="971867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>
                <a:latin typeface="+mn-ea"/>
                <a:cs typeface="+mn-ea"/>
              </a:rPr>
              <a:t>2</a:t>
            </a:r>
            <a:r>
              <a:rPr lang="zh-CN" altLang="en-US" sz="3600">
                <a:latin typeface="+mn-ea"/>
                <a:cs typeface="+mn-ea"/>
              </a:rPr>
              <a:t>、结合时代背景和作者身份思考，作者写这篇文章的真实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意图</a:t>
            </a:r>
            <a:r>
              <a:rPr lang="zh-CN" altLang="en-US" sz="3600">
                <a:latin typeface="+mn-ea"/>
                <a:cs typeface="+mn-ea"/>
              </a:rPr>
              <a:t>是什么？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1172210" y="2925445"/>
            <a:ext cx="930211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明确：论述后唐李存勖得天下和失天下的历史教训，侧重说明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国家盛衰在于人事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忧劳可以兴国，逸豫可以亡身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的道理，借以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对北宋统治者进行讽谏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4978" name="AutoShape 2" title=""/>
          <p:cNvSpPr/>
          <p:nvPr/>
        </p:nvSpPr>
        <p:spPr>
          <a:xfrm>
            <a:off x="1647825" y="1202055"/>
            <a:ext cx="321945" cy="5601970"/>
          </a:xfrm>
          <a:prstGeom prst="leftBrace">
            <a:avLst>
              <a:gd name="adj1" fmla="val 121666"/>
              <a:gd name="adj2" fmla="val 47319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320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254979" name="AutoShape 3" title=""/>
          <p:cNvSpPr/>
          <p:nvPr/>
        </p:nvSpPr>
        <p:spPr>
          <a:xfrm>
            <a:off x="3121025" y="3114675"/>
            <a:ext cx="257810" cy="824230"/>
          </a:xfrm>
          <a:prstGeom prst="leftBrace">
            <a:avLst>
              <a:gd name="adj1" fmla="val 25000"/>
              <a:gd name="adj2" fmla="val 52083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>
              <a:latin typeface="+mn-ea"/>
            </a:endParaRPr>
          </a:p>
        </p:txBody>
      </p:sp>
      <p:sp>
        <p:nvSpPr>
          <p:cNvPr id="254980" name="Text Box 4" title=""/>
          <p:cNvSpPr txBox="1"/>
          <p:nvPr/>
        </p:nvSpPr>
        <p:spPr>
          <a:xfrm>
            <a:off x="496570" y="2595880"/>
            <a:ext cx="859790" cy="28994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44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伶官传序</a:t>
            </a:r>
          </a:p>
        </p:txBody>
      </p:sp>
      <p:sp>
        <p:nvSpPr>
          <p:cNvPr id="254981" name="Text Box 5" title=""/>
          <p:cNvSpPr txBox="1"/>
          <p:nvPr/>
        </p:nvSpPr>
        <p:spPr>
          <a:xfrm>
            <a:off x="2201545" y="1202055"/>
            <a:ext cx="1094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2121E9"/>
                </a:solidFill>
                <a:latin typeface="+mn-ea"/>
              </a:rPr>
              <a:t>论点</a:t>
            </a:r>
          </a:p>
        </p:txBody>
      </p:sp>
      <p:sp>
        <p:nvSpPr>
          <p:cNvPr id="254982" name="Text Box 6" title=""/>
          <p:cNvSpPr txBox="1"/>
          <p:nvPr/>
        </p:nvSpPr>
        <p:spPr>
          <a:xfrm>
            <a:off x="2201545" y="2012315"/>
            <a:ext cx="1007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+mn-ea"/>
                <a:sym typeface="+mn-ea"/>
              </a:rPr>
              <a:t>论证</a:t>
            </a:r>
          </a:p>
        </p:txBody>
      </p:sp>
      <p:sp>
        <p:nvSpPr>
          <p:cNvPr id="254983" name="Text Box 7" title=""/>
          <p:cNvSpPr txBox="1"/>
          <p:nvPr/>
        </p:nvSpPr>
        <p:spPr>
          <a:xfrm>
            <a:off x="2128520" y="5862320"/>
            <a:ext cx="10801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+mn-ea"/>
                <a:sym typeface="+mn-ea"/>
              </a:rPr>
              <a:t>结论</a:t>
            </a:r>
          </a:p>
        </p:txBody>
      </p:sp>
      <p:sp>
        <p:nvSpPr>
          <p:cNvPr id="254984" name="Text Box 8" title=""/>
          <p:cNvSpPr txBox="1"/>
          <p:nvPr/>
        </p:nvSpPr>
        <p:spPr>
          <a:xfrm>
            <a:off x="2115185" y="6611620"/>
            <a:ext cx="1005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+mn-ea"/>
                <a:sym typeface="+mn-ea"/>
              </a:rPr>
              <a:t>推论</a:t>
            </a:r>
          </a:p>
        </p:txBody>
      </p:sp>
      <p:sp>
        <p:nvSpPr>
          <p:cNvPr id="254985" name="Text Box 9" title=""/>
          <p:cNvSpPr txBox="1"/>
          <p:nvPr/>
        </p:nvSpPr>
        <p:spPr>
          <a:xfrm>
            <a:off x="3378750" y="1202020"/>
            <a:ext cx="5809382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latin typeface="+mn-ea"/>
                <a:sym typeface="+mn-ea"/>
              </a:rPr>
              <a:t>盛衰之理，岂非人事</a:t>
            </a:r>
          </a:p>
        </p:txBody>
      </p:sp>
      <p:sp>
        <p:nvSpPr>
          <p:cNvPr id="254986" name="Text Box 10" title=""/>
          <p:cNvSpPr txBox="1"/>
          <p:nvPr/>
        </p:nvSpPr>
        <p:spPr>
          <a:xfrm>
            <a:off x="3378750" y="2012121"/>
            <a:ext cx="5809382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latin typeface="+mn-ea"/>
                <a:sym typeface="+mn-ea"/>
              </a:rPr>
              <a:t>举庄宗为例，原其得与失</a:t>
            </a:r>
          </a:p>
        </p:txBody>
      </p:sp>
      <p:sp>
        <p:nvSpPr>
          <p:cNvPr id="254987" name="Text Box 11" title=""/>
          <p:cNvSpPr txBox="1"/>
          <p:nvPr/>
        </p:nvSpPr>
        <p:spPr>
          <a:xfrm>
            <a:off x="2201545" y="3267075"/>
            <a:ext cx="675005" cy="5200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7030A0"/>
                </a:solidFill>
                <a:latin typeface="+mn-ea"/>
              </a:rPr>
              <a:t>事</a:t>
            </a:r>
          </a:p>
        </p:txBody>
      </p:sp>
      <p:sp>
        <p:nvSpPr>
          <p:cNvPr id="254988" name="Text Box 12" title=""/>
          <p:cNvSpPr txBox="1"/>
          <p:nvPr/>
        </p:nvSpPr>
        <p:spPr>
          <a:xfrm>
            <a:off x="2201545" y="4757420"/>
            <a:ext cx="675005" cy="5257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solidFill>
                  <a:srgbClr val="7030A0"/>
                </a:solidFill>
                <a:latin typeface="+mn-ea"/>
                <a:sym typeface="+mn-ea"/>
              </a:rPr>
              <a:t>理</a:t>
            </a:r>
          </a:p>
        </p:txBody>
      </p:sp>
      <p:sp>
        <p:nvSpPr>
          <p:cNvPr id="254989" name="Text Box 13" title=""/>
          <p:cNvSpPr txBox="1"/>
          <p:nvPr/>
        </p:nvSpPr>
        <p:spPr>
          <a:xfrm>
            <a:off x="3378835" y="2816860"/>
            <a:ext cx="675005" cy="5219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</a:rPr>
              <a:t>得</a:t>
            </a:r>
          </a:p>
        </p:txBody>
      </p:sp>
      <p:sp>
        <p:nvSpPr>
          <p:cNvPr id="254990" name="Text Box 14" title=""/>
          <p:cNvSpPr txBox="1"/>
          <p:nvPr/>
        </p:nvSpPr>
        <p:spPr>
          <a:xfrm>
            <a:off x="3378835" y="3612515"/>
            <a:ext cx="675005" cy="58610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</a:rPr>
              <a:t>失</a:t>
            </a:r>
          </a:p>
        </p:txBody>
      </p:sp>
      <p:sp>
        <p:nvSpPr>
          <p:cNvPr id="254991" name="AutoShape 15" title=""/>
          <p:cNvSpPr/>
          <p:nvPr/>
        </p:nvSpPr>
        <p:spPr>
          <a:xfrm>
            <a:off x="3107690" y="4610100"/>
            <a:ext cx="271145" cy="820420"/>
          </a:xfrm>
          <a:prstGeom prst="leftBrace">
            <a:avLst>
              <a:gd name="adj1" fmla="val 33333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>
              <a:latin typeface="+mn-ea"/>
            </a:endParaRPr>
          </a:p>
        </p:txBody>
      </p:sp>
      <p:sp>
        <p:nvSpPr>
          <p:cNvPr id="254992" name="Text Box 16" title=""/>
          <p:cNvSpPr txBox="1"/>
          <p:nvPr/>
        </p:nvSpPr>
        <p:spPr>
          <a:xfrm>
            <a:off x="3476625" y="4418330"/>
            <a:ext cx="675005" cy="54165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</a:rPr>
              <a:t>盛</a:t>
            </a:r>
          </a:p>
        </p:txBody>
      </p:sp>
      <p:sp>
        <p:nvSpPr>
          <p:cNvPr id="254993" name="Text Box 17" title=""/>
          <p:cNvSpPr txBox="1"/>
          <p:nvPr/>
        </p:nvSpPr>
        <p:spPr>
          <a:xfrm>
            <a:off x="3476625" y="5135880"/>
            <a:ext cx="675005" cy="56070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</a:rPr>
              <a:t>衰</a:t>
            </a:r>
          </a:p>
        </p:txBody>
      </p:sp>
      <p:sp>
        <p:nvSpPr>
          <p:cNvPr id="254994" name="Text Box 18" title=""/>
          <p:cNvSpPr txBox="1"/>
          <p:nvPr/>
        </p:nvSpPr>
        <p:spPr>
          <a:xfrm>
            <a:off x="4220760" y="2816684"/>
            <a:ext cx="715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latin typeface="+mn-ea"/>
                <a:sym typeface="+mn-ea"/>
              </a:rPr>
              <a:t>接受父命报仇雪耻，系燕父子函梁君臣</a:t>
            </a:r>
          </a:p>
        </p:txBody>
      </p:sp>
      <p:sp>
        <p:nvSpPr>
          <p:cNvPr id="254995" name="Text Box 19" title=""/>
          <p:cNvSpPr txBox="1"/>
          <p:nvPr/>
        </p:nvSpPr>
        <p:spPr>
          <a:xfrm>
            <a:off x="4151545" y="3612293"/>
            <a:ext cx="7156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latin typeface="+mn-ea"/>
                <a:sym typeface="+mn-ea"/>
              </a:rPr>
              <a:t>一夫作难仓皇东出，伶人困之身死国灭</a:t>
            </a:r>
          </a:p>
        </p:txBody>
      </p:sp>
      <p:sp>
        <p:nvSpPr>
          <p:cNvPr id="254996" name="Text Box 20" title=""/>
          <p:cNvSpPr txBox="1"/>
          <p:nvPr/>
        </p:nvSpPr>
        <p:spPr>
          <a:xfrm>
            <a:off x="4419600" y="4418330"/>
            <a:ext cx="4326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+mn-ea"/>
              </a:rPr>
              <a:t>意气之盛，可谓壮哉！</a:t>
            </a:r>
          </a:p>
        </p:txBody>
      </p:sp>
      <p:sp>
        <p:nvSpPr>
          <p:cNvPr id="254997" name="Text Box 21" title=""/>
          <p:cNvSpPr txBox="1"/>
          <p:nvPr/>
        </p:nvSpPr>
        <p:spPr>
          <a:xfrm>
            <a:off x="4419600" y="5107940"/>
            <a:ext cx="4254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>
                <a:latin typeface="+mn-ea"/>
                <a:sym typeface="+mn-ea"/>
              </a:rPr>
              <a:t>泣下沾襟，何其衰也！</a:t>
            </a:r>
          </a:p>
        </p:txBody>
      </p:sp>
      <p:sp>
        <p:nvSpPr>
          <p:cNvPr id="254998" name="Text Box 22" title=""/>
          <p:cNvSpPr txBox="1"/>
          <p:nvPr/>
        </p:nvSpPr>
        <p:spPr>
          <a:xfrm>
            <a:off x="3382010" y="5862320"/>
            <a:ext cx="6401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</a:rPr>
              <a:t>忧劳可以兴国，逸豫可以亡身</a:t>
            </a:r>
          </a:p>
        </p:txBody>
      </p:sp>
      <p:sp>
        <p:nvSpPr>
          <p:cNvPr id="254999" name="Text Box 23" title=""/>
          <p:cNvSpPr txBox="1"/>
          <p:nvPr/>
        </p:nvSpPr>
        <p:spPr>
          <a:xfrm>
            <a:off x="3296461" y="6611839"/>
            <a:ext cx="715648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+mn-ea"/>
              </a:rPr>
              <a:t>祸患常积于忽微，智勇多困于所溺</a:t>
            </a:r>
          </a:p>
        </p:txBody>
      </p:sp>
      <p:sp>
        <p:nvSpPr>
          <p:cNvPr id="12292" name="矩形 5" title=""/>
          <p:cNvSpPr txBox="1">
            <a:spLocks noChangeArrowheads="1"/>
          </p:cNvSpPr>
          <p:nvPr/>
        </p:nvSpPr>
        <p:spPr bwMode="auto">
          <a:xfrm>
            <a:off x="4220845" y="140335"/>
            <a:ext cx="2952115" cy="645160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行文思路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"/>
                                        <p:tgtEl>
                                          <p:spTgt spid="254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"/>
                                        <p:tgtEl>
                                          <p:spTgt spid="254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300"/>
                                        <p:tgtEl>
                                          <p:spTgt spid="25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300"/>
                                        <p:tgtEl>
                                          <p:spTgt spid="254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300"/>
                                        <p:tgtEl>
                                          <p:spTgt spid="254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300"/>
                                        <p:tgtEl>
                                          <p:spTgt spid="254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4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4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4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4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25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4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254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54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54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300"/>
                                        <p:tgtEl>
                                          <p:spTgt spid="25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300"/>
                                        <p:tgtEl>
                                          <p:spTgt spid="25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54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254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8" dur="300"/>
                                        <p:tgtEl>
                                          <p:spTgt spid="25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3" dur="300"/>
                                        <p:tgtEl>
                                          <p:spTgt spid="25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8" dur="500"/>
                                        <p:tgtEl>
                                          <p:spTgt spid="25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3" dur="500"/>
                                        <p:tgtEl>
                                          <p:spTgt spid="25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8" grpId="0" animBg="1"/>
      <p:bldP spid="254979" grpId="0" animBg="1"/>
      <p:bldP spid="254980" grpId="0"/>
      <p:bldP spid="254981" grpId="0"/>
      <p:bldP spid="254982" grpId="0"/>
      <p:bldP spid="254983" grpId="0"/>
      <p:bldP spid="254984" grpId="0"/>
      <p:bldP spid="254985" grpId="0"/>
      <p:bldP spid="254986" grpId="0"/>
      <p:bldP spid="254987" grpId="0"/>
      <p:bldP spid="254988" grpId="0"/>
      <p:bldP spid="254989" grpId="0"/>
      <p:bldP spid="254990" grpId="0"/>
      <p:bldP spid="254991" grpId="0" animBg="1"/>
      <p:bldP spid="254992" grpId="0"/>
      <p:bldP spid="254993" grpId="0"/>
      <p:bldP spid="254994" grpId="0"/>
      <p:bldP spid="254995" grpId="0"/>
      <p:bldP spid="254996" grpId="0"/>
      <p:bldP spid="254997" grpId="0"/>
      <p:bldP spid="254998" grpId="0"/>
      <p:bldP spid="2549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 title=""/>
          <p:cNvSpPr>
            <a:spLocks noGrp="1" noRot="1"/>
          </p:cNvSpPr>
          <p:nvPr>
            <p:ph type="ctrTitle" idx="4294967295"/>
          </p:nvPr>
        </p:nvSpPr>
        <p:spPr>
          <a:xfrm>
            <a:off x="617220" y="160020"/>
            <a:ext cx="7830185" cy="634365"/>
          </a:xfrm>
        </p:spPr>
        <p:txBody>
          <a:bodyPr vert="horz" wrap="square" lIns="101032" tIns="50516" rIns="101032" bIns="50516" anchor="ctr"/>
          <a:lstStyle>
            <a:lvl1pPr lvl="0">
              <a:buClrTx/>
              <a:buSzTx/>
              <a:buFontTx/>
              <a:defRPr/>
            </a:lvl1pPr>
          </a:lstStyle>
          <a:p>
            <a:pPr lvl="0" algn="l" eaLnBrk="1" hangingPunct="1"/>
            <a:r>
              <a:rPr lang="zh-CN" altLang="en-US" sz="4420" b="1">
                <a:solidFill>
                  <a:srgbClr val="000066"/>
                </a:solidFill>
              </a:rPr>
              <a:t>内容总结</a:t>
            </a:r>
          </a:p>
        </p:txBody>
      </p:sp>
      <p:grpSp>
        <p:nvGrpSpPr>
          <p:cNvPr id="22531" name="Group 3" title=""/>
          <p:cNvGrpSpPr/>
          <p:nvPr/>
        </p:nvGrpSpPr>
        <p:grpSpPr>
          <a:xfrm>
            <a:off x="694478" y="373345"/>
            <a:ext cx="9633190" cy="7156485"/>
            <a:chOff x="124" y="144"/>
            <a:chExt cx="5492" cy="4080"/>
          </a:xfrm>
        </p:grpSpPr>
        <p:sp>
          <p:nvSpPr>
            <p:cNvPr id="22532" name="Rectangle 4"/>
            <p:cNvSpPr/>
            <p:nvPr/>
          </p:nvSpPr>
          <p:spPr>
            <a:xfrm>
              <a:off x="2457" y="144"/>
              <a:ext cx="1056" cy="2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430" b="1">
                  <a:solidFill>
                    <a:srgbClr val="CC0000"/>
                  </a:solidFill>
                  <a:latin typeface="Arial" panose="020b0604020202020204" pitchFamily="34" charset="0"/>
                </a:rPr>
                <a:t>《</a:t>
              </a:r>
              <a:r>
                <a:rPr lang="zh-CN" altLang="en-US" sz="2430" b="1">
                  <a:solidFill>
                    <a:srgbClr val="CC0000"/>
                  </a:solidFill>
                  <a:latin typeface="Arial" panose="020b0604020202020204" pitchFamily="34" charset="0"/>
                </a:rPr>
                <a:t>伶官传序</a:t>
              </a:r>
              <a:r>
                <a:rPr lang="en-US" altLang="zh-CN" sz="2430" b="1">
                  <a:solidFill>
                    <a:srgbClr val="CC0000"/>
                  </a:solidFill>
                  <a:latin typeface="Arial" panose="020b0604020202020204" pitchFamily="34" charset="0"/>
                </a:rPr>
                <a:t>》</a:t>
              </a:r>
              <a:endParaRPr lang="en-US" altLang="zh-CN" sz="265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33" name="Rectangle 5"/>
            <p:cNvSpPr/>
            <p:nvPr/>
          </p:nvSpPr>
          <p:spPr>
            <a:xfrm>
              <a:off x="480" y="480"/>
              <a:ext cx="288" cy="64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3645" b="1">
                  <a:solidFill>
                    <a:srgbClr val="FF0000"/>
                  </a:solidFill>
                  <a:latin typeface="Arial" panose="020b0604020202020204" pitchFamily="34" charset="0"/>
                </a:rPr>
                <a:t>总起</a:t>
              </a:r>
              <a:endParaRPr lang="zh-CN" altLang="en-US" sz="486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34" name="Rectangle 6"/>
            <p:cNvSpPr/>
            <p:nvPr/>
          </p:nvSpPr>
          <p:spPr>
            <a:xfrm>
              <a:off x="768" y="624"/>
              <a:ext cx="1296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3095" b="1">
                  <a:solidFill>
                    <a:srgbClr val="800000"/>
                  </a:solidFill>
                  <a:latin typeface="Arial" panose="020b0604020202020204" pitchFamily="34" charset="0"/>
                </a:rPr>
                <a:t>提出论点：</a:t>
              </a:r>
              <a:endParaRPr lang="zh-CN" altLang="en-US" sz="3095" b="1">
                <a:latin typeface="Times New Roman" panose="02020603050405020304" pitchFamily="18" charset="0"/>
              </a:endParaRPr>
            </a:p>
          </p:txBody>
        </p:sp>
        <p:sp>
          <p:nvSpPr>
            <p:cNvPr id="22535" name="Rectangle 7"/>
            <p:cNvSpPr/>
            <p:nvPr/>
          </p:nvSpPr>
          <p:spPr>
            <a:xfrm>
              <a:off x="2016" y="624"/>
              <a:ext cx="3171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645" b="1">
                  <a:latin typeface="Arial" panose="020b0604020202020204" pitchFamily="34" charset="0"/>
                </a:rPr>
                <a:t>盛衰之理，是天命也是人事</a:t>
              </a:r>
              <a:endParaRPr lang="zh-CN" altLang="en-US" sz="4860" b="1">
                <a:latin typeface="Times New Roman" panose="02020603050405020304" pitchFamily="18" charset="0"/>
              </a:endParaRPr>
            </a:p>
          </p:txBody>
        </p:sp>
        <p:sp>
          <p:nvSpPr>
            <p:cNvPr id="22536" name="Rectangle 8"/>
            <p:cNvSpPr/>
            <p:nvPr/>
          </p:nvSpPr>
          <p:spPr>
            <a:xfrm>
              <a:off x="432" y="432"/>
              <a:ext cx="4896" cy="728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990">
                <a:latin typeface="Arial" panose="020b0604020202020204" pitchFamily="34" charset="0"/>
              </a:endParaRPr>
            </a:p>
          </p:txBody>
        </p:sp>
        <p:sp>
          <p:nvSpPr>
            <p:cNvPr id="22537" name="Line 9"/>
            <p:cNvSpPr/>
            <p:nvPr/>
          </p:nvSpPr>
          <p:spPr>
            <a:xfrm>
              <a:off x="2880" y="1194"/>
              <a:ext cx="1" cy="54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38" name="Line 10"/>
            <p:cNvSpPr/>
            <p:nvPr/>
          </p:nvSpPr>
          <p:spPr>
            <a:xfrm>
              <a:off x="1583" y="1248"/>
              <a:ext cx="1" cy="5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39" name="Line 11"/>
            <p:cNvSpPr/>
            <p:nvPr/>
          </p:nvSpPr>
          <p:spPr>
            <a:xfrm>
              <a:off x="4223" y="1248"/>
              <a:ext cx="1" cy="5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40" name="Line 12"/>
            <p:cNvSpPr/>
            <p:nvPr/>
          </p:nvSpPr>
          <p:spPr>
            <a:xfrm>
              <a:off x="1586" y="1248"/>
              <a:ext cx="1324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41" name="Line 13"/>
            <p:cNvSpPr/>
            <p:nvPr/>
          </p:nvSpPr>
          <p:spPr>
            <a:xfrm>
              <a:off x="2910" y="1248"/>
              <a:ext cx="1313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42" name="Line 14"/>
            <p:cNvSpPr/>
            <p:nvPr/>
          </p:nvSpPr>
          <p:spPr>
            <a:xfrm>
              <a:off x="1589" y="2352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43" name="Line 15"/>
            <p:cNvSpPr/>
            <p:nvPr/>
          </p:nvSpPr>
          <p:spPr>
            <a:xfrm flipV="1">
              <a:off x="4223" y="2367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44" name="Line 16"/>
            <p:cNvSpPr/>
            <p:nvPr/>
          </p:nvSpPr>
          <p:spPr>
            <a:xfrm>
              <a:off x="4223" y="2367"/>
              <a:ext cx="1" cy="67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45" name="Line 17"/>
            <p:cNvSpPr/>
            <p:nvPr/>
          </p:nvSpPr>
          <p:spPr>
            <a:xfrm>
              <a:off x="1586" y="2434"/>
              <a:ext cx="1324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46" name="Line 18"/>
            <p:cNvSpPr/>
            <p:nvPr/>
          </p:nvSpPr>
          <p:spPr>
            <a:xfrm>
              <a:off x="2910" y="2434"/>
              <a:ext cx="1313" cy="1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47" name="Rectangle 19"/>
            <p:cNvSpPr/>
            <p:nvPr/>
          </p:nvSpPr>
          <p:spPr>
            <a:xfrm>
              <a:off x="240" y="1526"/>
              <a:ext cx="288" cy="64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3645" b="1">
                  <a:solidFill>
                    <a:srgbClr val="FF0000"/>
                  </a:solidFill>
                  <a:latin typeface="Arial" panose="020b0604020202020204" pitchFamily="34" charset="0"/>
                </a:rPr>
                <a:t>分说</a:t>
              </a:r>
              <a:endParaRPr lang="zh-CN" altLang="en-US" sz="486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48" name="Rectangle 20"/>
            <p:cNvSpPr/>
            <p:nvPr/>
          </p:nvSpPr>
          <p:spPr>
            <a:xfrm>
              <a:off x="576" y="1680"/>
              <a:ext cx="465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205" b="1">
                  <a:solidFill>
                    <a:srgbClr val="0000CC"/>
                  </a:solidFill>
                  <a:latin typeface="Arial" panose="020b0604020202020204" pitchFamily="34" charset="0"/>
                </a:rPr>
                <a:t>正面</a:t>
              </a:r>
              <a:endParaRPr lang="zh-CN" altLang="en-US" sz="442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49" name="Rectangle 21"/>
            <p:cNvSpPr/>
            <p:nvPr/>
          </p:nvSpPr>
          <p:spPr>
            <a:xfrm>
              <a:off x="1104" y="1498"/>
              <a:ext cx="162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205" b="1">
                  <a:solidFill>
                    <a:srgbClr val="800000"/>
                  </a:solidFill>
                  <a:latin typeface="Arial" panose="020b0604020202020204" pitchFamily="34" charset="0"/>
                </a:rPr>
                <a:t>后唐庄宗得天下</a:t>
              </a:r>
              <a:endParaRPr lang="zh-CN" altLang="en-US" sz="4420" b="1">
                <a:latin typeface="Times New Roman" panose="02020603050405020304" pitchFamily="18" charset="0"/>
              </a:endParaRPr>
            </a:p>
          </p:txBody>
        </p:sp>
        <p:sp>
          <p:nvSpPr>
            <p:cNvPr id="22550" name="Rectangle 22"/>
            <p:cNvSpPr/>
            <p:nvPr/>
          </p:nvSpPr>
          <p:spPr>
            <a:xfrm>
              <a:off x="1146" y="1824"/>
              <a:ext cx="1395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205" b="1">
                  <a:latin typeface="Arial" panose="020b0604020202020204" pitchFamily="34" charset="0"/>
                </a:rPr>
                <a:t>忧劳可以兴国</a:t>
              </a:r>
              <a:endParaRPr lang="zh-CN" altLang="en-US" sz="4420" b="1">
                <a:latin typeface="Times New Roman" panose="02020603050405020304" pitchFamily="18" charset="0"/>
              </a:endParaRPr>
            </a:p>
          </p:txBody>
        </p:sp>
        <p:sp>
          <p:nvSpPr>
            <p:cNvPr id="22551" name="Rectangle 23"/>
            <p:cNvSpPr/>
            <p:nvPr/>
          </p:nvSpPr>
          <p:spPr>
            <a:xfrm>
              <a:off x="124" y="1344"/>
              <a:ext cx="2708" cy="1006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990">
                <a:latin typeface="Arial" panose="020b0604020202020204" pitchFamily="34" charset="0"/>
              </a:endParaRPr>
            </a:p>
          </p:txBody>
        </p:sp>
        <p:sp>
          <p:nvSpPr>
            <p:cNvPr id="22552" name="Rectangle 24"/>
            <p:cNvSpPr/>
            <p:nvPr/>
          </p:nvSpPr>
          <p:spPr>
            <a:xfrm>
              <a:off x="3072" y="1536"/>
              <a:ext cx="288" cy="64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3645" b="1">
                  <a:solidFill>
                    <a:srgbClr val="FF0000"/>
                  </a:solidFill>
                  <a:latin typeface="Arial" panose="020b0604020202020204" pitchFamily="34" charset="0"/>
                </a:rPr>
                <a:t>分说</a:t>
              </a:r>
              <a:endParaRPr lang="zh-CN" altLang="en-US" sz="486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53" name="Rectangle 25"/>
            <p:cNvSpPr/>
            <p:nvPr/>
          </p:nvSpPr>
          <p:spPr>
            <a:xfrm>
              <a:off x="3360" y="1690"/>
              <a:ext cx="465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205" b="1">
                  <a:solidFill>
                    <a:srgbClr val="0000CC"/>
                  </a:solidFill>
                  <a:latin typeface="Arial" panose="020b0604020202020204" pitchFamily="34" charset="0"/>
                </a:rPr>
                <a:t>反面</a:t>
              </a:r>
              <a:endParaRPr lang="zh-CN" altLang="en-US" sz="442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54" name="Rectangle 26"/>
            <p:cNvSpPr/>
            <p:nvPr/>
          </p:nvSpPr>
          <p:spPr>
            <a:xfrm>
              <a:off x="3888" y="1488"/>
              <a:ext cx="162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205" b="1">
                  <a:solidFill>
                    <a:srgbClr val="800000"/>
                  </a:solidFill>
                  <a:latin typeface="Arial" panose="020b0604020202020204" pitchFamily="34" charset="0"/>
                </a:rPr>
                <a:t>后唐庄宗失天下</a:t>
              </a:r>
              <a:endParaRPr lang="zh-CN" altLang="en-US" sz="4420" b="1">
                <a:latin typeface="Times New Roman" panose="02020603050405020304" pitchFamily="18" charset="0"/>
              </a:endParaRPr>
            </a:p>
          </p:txBody>
        </p:sp>
        <p:sp>
          <p:nvSpPr>
            <p:cNvPr id="22555" name="Rectangle 27"/>
            <p:cNvSpPr/>
            <p:nvPr/>
          </p:nvSpPr>
          <p:spPr>
            <a:xfrm>
              <a:off x="3888" y="1872"/>
              <a:ext cx="1395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205" b="1">
                  <a:latin typeface="Arial" panose="020b0604020202020204" pitchFamily="34" charset="0"/>
                </a:rPr>
                <a:t>逸豫可以亡身</a:t>
              </a:r>
              <a:endParaRPr lang="zh-CN" altLang="en-US" sz="4420" b="1">
                <a:latin typeface="Times New Roman" panose="02020603050405020304" pitchFamily="18" charset="0"/>
              </a:endParaRPr>
            </a:p>
          </p:txBody>
        </p:sp>
        <p:sp>
          <p:nvSpPr>
            <p:cNvPr id="22556" name="Rectangle 28"/>
            <p:cNvSpPr/>
            <p:nvPr/>
          </p:nvSpPr>
          <p:spPr>
            <a:xfrm>
              <a:off x="2976" y="1344"/>
              <a:ext cx="2640" cy="1006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990">
                <a:latin typeface="Arial" panose="020b0604020202020204" pitchFamily="34" charset="0"/>
              </a:endParaRPr>
            </a:p>
          </p:txBody>
        </p:sp>
        <p:sp>
          <p:nvSpPr>
            <p:cNvPr id="22557" name="Line 29"/>
            <p:cNvSpPr/>
            <p:nvPr/>
          </p:nvSpPr>
          <p:spPr>
            <a:xfrm>
              <a:off x="2910" y="2434"/>
              <a:ext cx="1" cy="110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58" name="Line 30"/>
            <p:cNvSpPr/>
            <p:nvPr/>
          </p:nvSpPr>
          <p:spPr>
            <a:xfrm>
              <a:off x="1008" y="3264"/>
              <a:ext cx="1" cy="408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59" name="Line 31"/>
            <p:cNvSpPr/>
            <p:nvPr/>
          </p:nvSpPr>
          <p:spPr>
            <a:xfrm>
              <a:off x="1018" y="3672"/>
              <a:ext cx="38" cy="2"/>
            </a:xfrm>
            <a:prstGeom prst="line">
              <a:avLst/>
            </a:prstGeom>
            <a:ln w="79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2560" name="Rectangle 32"/>
            <p:cNvSpPr/>
            <p:nvPr/>
          </p:nvSpPr>
          <p:spPr>
            <a:xfrm>
              <a:off x="1200" y="3504"/>
              <a:ext cx="336" cy="5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3205" b="1">
                  <a:solidFill>
                    <a:srgbClr val="FF0000"/>
                  </a:solidFill>
                  <a:latin typeface="Arial" panose="020b0604020202020204" pitchFamily="34" charset="0"/>
                </a:rPr>
                <a:t>启示</a:t>
              </a:r>
              <a:endParaRPr lang="zh-CN" altLang="en-US" sz="442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61" name="Rectangle 33"/>
            <p:cNvSpPr/>
            <p:nvPr/>
          </p:nvSpPr>
          <p:spPr>
            <a:xfrm>
              <a:off x="1592" y="3504"/>
              <a:ext cx="3397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760" b="1">
                  <a:solidFill>
                    <a:srgbClr val="800000"/>
                  </a:solidFill>
                  <a:latin typeface="Arial" panose="020b0604020202020204" pitchFamily="34" charset="0"/>
                </a:rPr>
                <a:t>做事要居安思危，谨小慎微，防微杜渐</a:t>
              </a:r>
              <a:endParaRPr lang="zh-CN" altLang="en-US" sz="3980" b="1">
                <a:latin typeface="Times New Roman" panose="02020603050405020304" pitchFamily="18" charset="0"/>
              </a:endParaRPr>
            </a:p>
          </p:txBody>
        </p:sp>
        <p:sp>
          <p:nvSpPr>
            <p:cNvPr id="22562" name="Rectangle 34"/>
            <p:cNvSpPr/>
            <p:nvPr/>
          </p:nvSpPr>
          <p:spPr>
            <a:xfrm>
              <a:off x="1592" y="3840"/>
              <a:ext cx="3397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760" b="1">
                  <a:solidFill>
                    <a:srgbClr val="800000"/>
                  </a:solidFill>
                  <a:latin typeface="Arial" panose="020b0604020202020204" pitchFamily="34" charset="0"/>
                </a:rPr>
                <a:t>小心玩物丧志，不要满足于表面的虚荣</a:t>
              </a:r>
              <a:endParaRPr lang="zh-CN" altLang="en-US" sz="3980" b="1">
                <a:latin typeface="Times New Roman" panose="02020603050405020304" pitchFamily="18" charset="0"/>
              </a:endParaRPr>
            </a:p>
          </p:txBody>
        </p:sp>
        <p:sp>
          <p:nvSpPr>
            <p:cNvPr id="22563" name="Rectangle 35"/>
            <p:cNvSpPr/>
            <p:nvPr/>
          </p:nvSpPr>
          <p:spPr>
            <a:xfrm>
              <a:off x="1104" y="3408"/>
              <a:ext cx="4032" cy="816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990">
                <a:latin typeface="Arial" panose="020b0604020202020204" pitchFamily="34" charset="0"/>
              </a:endParaRPr>
            </a:p>
          </p:txBody>
        </p:sp>
        <p:sp>
          <p:nvSpPr>
            <p:cNvPr id="22564" name="Rectangle 36"/>
            <p:cNvSpPr/>
            <p:nvPr/>
          </p:nvSpPr>
          <p:spPr>
            <a:xfrm>
              <a:off x="544" y="2645"/>
              <a:ext cx="320" cy="5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3205" b="1">
                  <a:solidFill>
                    <a:srgbClr val="FF0000"/>
                  </a:solidFill>
                  <a:latin typeface="Arial" panose="020b0604020202020204" pitchFamily="34" charset="0"/>
                </a:rPr>
                <a:t>总结</a:t>
              </a:r>
              <a:endParaRPr lang="zh-CN" altLang="en-US" sz="442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65" name="Rectangle 37"/>
            <p:cNvSpPr/>
            <p:nvPr/>
          </p:nvSpPr>
          <p:spPr>
            <a:xfrm>
              <a:off x="1196" y="2736"/>
              <a:ext cx="1057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645" b="1">
                  <a:solidFill>
                    <a:srgbClr val="0000CC"/>
                  </a:solidFill>
                  <a:latin typeface="Arial" panose="020b0604020202020204" pitchFamily="34" charset="0"/>
                </a:rPr>
                <a:t>得出结论</a:t>
              </a:r>
              <a:endParaRPr lang="zh-CN" altLang="en-US" sz="4860" b="1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66" name="Rectangle 38"/>
            <p:cNvSpPr/>
            <p:nvPr/>
          </p:nvSpPr>
          <p:spPr>
            <a:xfrm>
              <a:off x="2465" y="2597"/>
              <a:ext cx="1850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645" b="1">
                  <a:solidFill>
                    <a:srgbClr val="800000"/>
                  </a:solidFill>
                  <a:latin typeface="Arial" panose="020b0604020202020204" pitchFamily="34" charset="0"/>
                </a:rPr>
                <a:t>祸患常积于忽微</a:t>
              </a:r>
              <a:endParaRPr lang="zh-CN" altLang="en-US" sz="4860" b="1">
                <a:latin typeface="Times New Roman" panose="02020603050405020304" pitchFamily="18" charset="0"/>
              </a:endParaRPr>
            </a:p>
          </p:txBody>
        </p:sp>
        <p:sp>
          <p:nvSpPr>
            <p:cNvPr id="22567" name="Rectangle 39"/>
            <p:cNvSpPr/>
            <p:nvPr/>
          </p:nvSpPr>
          <p:spPr>
            <a:xfrm>
              <a:off x="2465" y="2933"/>
              <a:ext cx="1850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3645" b="1">
                  <a:solidFill>
                    <a:srgbClr val="800000"/>
                  </a:solidFill>
                  <a:latin typeface="Arial" panose="020b0604020202020204" pitchFamily="34" charset="0"/>
                </a:rPr>
                <a:t>智勇多困于所溺</a:t>
              </a:r>
              <a:endParaRPr lang="zh-CN" altLang="en-US" sz="4860" b="1">
                <a:latin typeface="Times New Roman" panose="02020603050405020304" pitchFamily="18" charset="0"/>
              </a:endParaRPr>
            </a:p>
          </p:txBody>
        </p:sp>
        <p:sp>
          <p:nvSpPr>
            <p:cNvPr id="22568" name="Rectangle 40"/>
            <p:cNvSpPr/>
            <p:nvPr/>
          </p:nvSpPr>
          <p:spPr>
            <a:xfrm>
              <a:off x="432" y="2566"/>
              <a:ext cx="4992" cy="698"/>
            </a:xfrm>
            <a:prstGeom prst="rect">
              <a:avLst/>
            </a:prstGeom>
            <a:noFill/>
            <a:ln w="33338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99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500" name="Text Box 4" title=""/>
          <p:cNvSpPr txBox="1"/>
          <p:nvPr/>
        </p:nvSpPr>
        <p:spPr>
          <a:xfrm>
            <a:off x="1137285" y="1964055"/>
            <a:ext cx="9388475" cy="4203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6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4000">
                <a:solidFill>
                  <a:schemeClr val="tx1"/>
                </a:solidFill>
                <a:latin typeface="+mn-ea"/>
                <a:cs typeface="+mn-ea"/>
              </a:rPr>
              <a:t>       </a:t>
            </a:r>
            <a:r>
              <a:rPr lang="zh-CN" altLang="en-US" sz="4000">
                <a:solidFill>
                  <a:schemeClr val="tx1"/>
                </a:solidFill>
                <a:latin typeface="+mn-ea"/>
                <a:cs typeface="+mn-ea"/>
              </a:rPr>
              <a:t>文章总结了后唐庄宗</a:t>
            </a:r>
            <a:r>
              <a:rPr lang="zh-CN" altLang="en-US" sz="4000">
                <a:solidFill>
                  <a:srgbClr val="2121E9"/>
                </a:solidFill>
                <a:latin typeface="+mn-ea"/>
                <a:cs typeface="+mn-ea"/>
              </a:rPr>
              <a:t>得失天下的历史教训</a:t>
            </a:r>
            <a:r>
              <a:rPr lang="zh-CN" altLang="en-US" sz="4000">
                <a:solidFill>
                  <a:schemeClr val="tx1"/>
                </a:solidFill>
                <a:latin typeface="+mn-ea"/>
                <a:cs typeface="+mn-ea"/>
              </a:rPr>
              <a:t>，阐明了</a:t>
            </a:r>
            <a:r>
              <a:rPr lang="zh-CN" altLang="en-US" sz="4000">
                <a:solidFill>
                  <a:srgbClr val="FF0000"/>
                </a:solidFill>
                <a:latin typeface="+mn-ea"/>
                <a:cs typeface="+mn-ea"/>
              </a:rPr>
              <a:t>国家盛衰取决于人事</a:t>
            </a:r>
            <a:r>
              <a:rPr lang="zh-CN" altLang="en-US" sz="4000">
                <a:solidFill>
                  <a:schemeClr val="tx1"/>
                </a:solidFill>
                <a:latin typeface="+mn-ea"/>
                <a:cs typeface="+mn-ea"/>
              </a:rPr>
              <a:t>的道理。</a:t>
            </a:r>
            <a:r>
              <a:rPr lang="zh-CN" altLang="en-US" sz="4000">
                <a:solidFill>
                  <a:srgbClr val="FF0000"/>
                </a:solidFill>
                <a:latin typeface="+mn-ea"/>
                <a:cs typeface="+mn-ea"/>
              </a:rPr>
              <a:t>讽谏</a:t>
            </a:r>
            <a:r>
              <a:rPr lang="zh-CN" altLang="en-US" sz="4000">
                <a:solidFill>
                  <a:schemeClr val="tx1"/>
                </a:solidFill>
                <a:latin typeface="+mn-ea"/>
                <a:cs typeface="+mn-ea"/>
              </a:rPr>
              <a:t>北宋王朝要</a:t>
            </a:r>
            <a:r>
              <a:rPr lang="zh-CN" altLang="en-US" sz="4000">
                <a:solidFill>
                  <a:srgbClr val="FF0000"/>
                </a:solidFill>
                <a:latin typeface="+mn-ea"/>
                <a:cs typeface="+mn-ea"/>
              </a:rPr>
              <a:t>力戒骄奢</a:t>
            </a:r>
            <a:r>
              <a:rPr lang="zh-CN" altLang="en-US" sz="4000">
                <a:solidFill>
                  <a:schemeClr val="tx1"/>
                </a:solidFill>
                <a:latin typeface="+mn-ea"/>
                <a:cs typeface="+mn-ea"/>
              </a:rPr>
              <a:t>、防微杜渐、</a:t>
            </a:r>
            <a:r>
              <a:rPr lang="zh-CN" altLang="en-US" sz="4000">
                <a:solidFill>
                  <a:srgbClr val="FF0000"/>
                </a:solidFill>
                <a:latin typeface="+mn-ea"/>
                <a:cs typeface="+mn-ea"/>
              </a:rPr>
              <a:t>励精图治</a:t>
            </a:r>
            <a:r>
              <a:rPr lang="zh-CN" altLang="en-US" sz="4000">
                <a:solidFill>
                  <a:schemeClr val="tx1"/>
                </a:solidFill>
                <a:latin typeface="+mn-ea"/>
                <a:cs typeface="+mn-ea"/>
              </a:rPr>
              <a:t>。</a:t>
            </a:r>
          </a:p>
        </p:txBody>
      </p:sp>
      <p:sp>
        <p:nvSpPr>
          <p:cNvPr id="23557" name="Rectangle 7" title=""/>
          <p:cNvSpPr txBox="1"/>
          <p:nvPr/>
        </p:nvSpPr>
        <p:spPr>
          <a:xfrm>
            <a:off x="3936944" y="665000"/>
            <a:ext cx="3788728" cy="706755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文章主旨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6" name="矩形 5" title=""/>
          <p:cNvSpPr txBox="1">
            <a:spLocks noChangeArrowheads="1"/>
          </p:cNvSpPr>
          <p:nvPr/>
        </p:nvSpPr>
        <p:spPr bwMode="auto">
          <a:xfrm>
            <a:off x="3879215" y="278765"/>
            <a:ext cx="3298190" cy="706755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  <p:txBody>
          <a:bodyPr wrap="square" rtlCol="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写作特色</a:t>
            </a:r>
          </a:p>
        </p:txBody>
      </p:sp>
      <p:cxnSp>
        <p:nvCxnSpPr>
          <p:cNvPr id="13317" name="Straight Connector 15" title=""/>
          <p:cNvCxnSpPr>
            <a:cxnSpLocks noChangeShapeType="1"/>
          </p:cNvCxnSpPr>
          <p:nvPr/>
        </p:nvCxnSpPr>
        <p:spPr bwMode="auto">
          <a:xfrm>
            <a:off x="191220" y="6561413"/>
            <a:ext cx="10995131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矩形 8" title=""/>
          <p:cNvSpPr/>
          <p:nvPr/>
        </p:nvSpPr>
        <p:spPr>
          <a:xfrm>
            <a:off x="3523036" y="1726226"/>
            <a:ext cx="2752090" cy="866140"/>
          </a:xfrm>
          <a:prstGeom prst="rect">
            <a:avLst/>
          </a:prstGeom>
          <a:noFill/>
        </p:spPr>
        <p:txBody>
          <a:bodyPr wrap="none" lIns="86048" tIns="43024" rIns="86048" bIns="43024">
            <a:spAutoFit/>
          </a:bodyPr>
          <a:lstStyle/>
          <a:p>
            <a:pPr algn="ctr"/>
            <a:r>
              <a:rPr lang="zh-CN" altLang="en-US" sz="5080" cap="none"/>
              <a:t>欲扬先抑</a:t>
            </a:r>
          </a:p>
        </p:txBody>
      </p:sp>
      <p:sp>
        <p:nvSpPr>
          <p:cNvPr id="10" name="矩形 9" title=""/>
          <p:cNvSpPr/>
          <p:nvPr/>
        </p:nvSpPr>
        <p:spPr>
          <a:xfrm>
            <a:off x="3643472" y="3420867"/>
            <a:ext cx="2752090" cy="866140"/>
          </a:xfrm>
          <a:prstGeom prst="rect">
            <a:avLst/>
          </a:prstGeom>
          <a:noFill/>
        </p:spPr>
        <p:txBody>
          <a:bodyPr wrap="none" lIns="86048" tIns="43024" rIns="86048" bIns="43024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5080">
                <a:sym typeface="+mn-ea"/>
              </a:rPr>
              <a:t>叙事简约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矩形 5121" title=""/>
          <p:cNvSpPr/>
          <p:nvPr/>
        </p:nvSpPr>
        <p:spPr>
          <a:xfrm>
            <a:off x="3260090" y="1142365"/>
            <a:ext cx="8038465" cy="6000750"/>
          </a:xfrm>
          <a:prstGeom prst="rect">
            <a:avLst/>
          </a:prstGeom>
          <a:solidFill>
            <a:schemeClr val="bg1">
              <a:alpha val="1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>
                <a:solidFill>
                  <a:schemeClr val="tx1"/>
                </a:solidFill>
                <a:latin typeface="+mn-ea"/>
                <a:cs typeface="+mn-ea"/>
              </a:rPr>
              <a:t>     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</a:rPr>
              <a:t>欧阳修，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字</a:t>
            </a:r>
            <a:r>
              <a:rPr lang="zh-CN" altLang="en-US" sz="3200" u="sng">
                <a:solidFill>
                  <a:schemeClr val="tx1"/>
                </a:solidFill>
                <a:latin typeface="+mn-ea"/>
                <a:cs typeface="+mn-ea"/>
                <a:sym typeface="+mn-ea"/>
              </a:rPr>
              <a:t>         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，号</a:t>
            </a:r>
            <a:r>
              <a:rPr lang="zh-CN" altLang="en-US" sz="3200" u="sng">
                <a:solidFill>
                  <a:schemeClr val="tx1"/>
                </a:solidFill>
                <a:latin typeface="+mn-ea"/>
                <a:cs typeface="+mn-ea"/>
                <a:sym typeface="+mn-ea"/>
              </a:rPr>
              <a:t>                         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，谥号</a:t>
            </a:r>
            <a:r>
              <a:rPr lang="zh-CN" altLang="en-US" sz="3200" u="sng">
                <a:solidFill>
                  <a:schemeClr val="tx1"/>
                </a:solidFill>
                <a:latin typeface="+mn-ea"/>
                <a:cs typeface="+mn-ea"/>
                <a:sym typeface="+mn-ea"/>
              </a:rPr>
              <a:t>          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。著名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文学家、史学家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，北宋中叶的文坛领袖，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诗文革新运动的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倡导者。“唐宋八大家”中的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苏轼、苏辙、王安石、曾巩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都是他的学生。他在诗、文、书法、文论等各方面都很有成就。</a:t>
            </a:r>
            <a:endParaRPr lang="zh-CN" altLang="en-US" sz="3200">
              <a:solidFill>
                <a:schemeClr val="tx1"/>
              </a:solidFill>
              <a:latin typeface="+mn-ea"/>
              <a:cs typeface="+mn-ea"/>
            </a:endParaRPr>
          </a:p>
        </p:txBody>
      </p:sp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" y="1742440"/>
            <a:ext cx="2914650" cy="5152390"/>
          </a:xfrm>
          <a:prstGeom prst="rect">
            <a:avLst/>
          </a:prstGeom>
        </p:spPr>
      </p:pic>
      <p:sp>
        <p:nvSpPr>
          <p:cNvPr id="3" name="文本框 2" title=""/>
          <p:cNvSpPr txBox="1"/>
          <p:nvPr/>
        </p:nvSpPr>
        <p:spPr>
          <a:xfrm>
            <a:off x="463550" y="699135"/>
            <a:ext cx="2596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作者简介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6035040" y="1525270"/>
            <a:ext cx="1080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永叔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7808595" y="1525270"/>
            <a:ext cx="3239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醉翁、六一居士</a:t>
            </a:r>
          </a:p>
        </p:txBody>
      </p:sp>
      <p:sp>
        <p:nvSpPr>
          <p:cNvPr id="6" name="文本框 5" title=""/>
          <p:cNvSpPr txBox="1"/>
          <p:nvPr/>
        </p:nvSpPr>
        <p:spPr>
          <a:xfrm>
            <a:off x="4192270" y="2495550"/>
            <a:ext cx="1059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文忠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" name="图片 35" title="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7487" y="130203"/>
            <a:ext cx="13006960" cy="7324527"/>
          </a:xfrm>
          <a:prstGeom prst="rect">
            <a:avLst/>
          </a:prstGeom>
        </p:spPr>
      </p:pic>
      <p:sp>
        <p:nvSpPr>
          <p:cNvPr id="2" name="文本框 1" title=""/>
          <p:cNvSpPr txBox="1"/>
          <p:nvPr/>
        </p:nvSpPr>
        <p:spPr>
          <a:xfrm>
            <a:off x="1510027" y="2892827"/>
            <a:ext cx="8413877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8800" b="1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文言知识梳理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2147" name="Rectangle 3" title=""/>
          <p:cNvSpPr/>
          <p:nvPr/>
        </p:nvSpPr>
        <p:spPr>
          <a:xfrm>
            <a:off x="735231" y="1409442"/>
            <a:ext cx="8909779" cy="47415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>
                <a:latin typeface="+mn-ea"/>
                <a:cs typeface="+mn-ea"/>
              </a:rPr>
              <a:t>1</a:t>
            </a:r>
            <a:r>
              <a:rPr lang="zh-CN" altLang="en-US" sz="3600">
                <a:latin typeface="+mn-ea"/>
                <a:cs typeface="+mn-ea"/>
              </a:rPr>
              <a:t>、盛衰之理，虽曰天命，岂非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人事</a:t>
            </a:r>
            <a:r>
              <a:rPr lang="zh-CN" altLang="en-US" sz="3600">
                <a:latin typeface="+mn-ea"/>
                <a:cs typeface="+mn-ea"/>
              </a:rPr>
              <a:t>哉</a:t>
            </a: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600">
                <a:latin typeface="+mn-ea"/>
                <a:cs typeface="+mn-ea"/>
              </a:rPr>
              <a:t>2</a:t>
            </a:r>
            <a:r>
              <a:rPr lang="zh-CN" altLang="en-US" sz="3600">
                <a:latin typeface="+mn-ea"/>
                <a:cs typeface="+mn-ea"/>
              </a:rPr>
              <a:t>、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原</a:t>
            </a:r>
            <a:r>
              <a:rPr lang="zh-CN" altLang="en-US" sz="3600">
                <a:latin typeface="+mn-ea"/>
                <a:cs typeface="+mn-ea"/>
              </a:rPr>
              <a:t>庄宗之所以得天下</a:t>
            </a: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</p:txBody>
      </p:sp>
      <p:sp>
        <p:nvSpPr>
          <p:cNvPr id="262148" name="Text Box 4" title=""/>
          <p:cNvSpPr txBox="1"/>
          <p:nvPr/>
        </p:nvSpPr>
        <p:spPr>
          <a:xfrm>
            <a:off x="1441156" y="2420514"/>
            <a:ext cx="8602848" cy="153162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古：人力，指政治上的得失 </a:t>
            </a: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今：有关员工的录用、培养、奖惩等工作</a:t>
            </a:r>
          </a:p>
        </p:txBody>
      </p:sp>
      <p:sp>
        <p:nvSpPr>
          <p:cNvPr id="262149" name="Text Box 5" title=""/>
          <p:cNvSpPr txBox="1"/>
          <p:nvPr/>
        </p:nvSpPr>
        <p:spPr>
          <a:xfrm>
            <a:off x="1441156" y="5184700"/>
            <a:ext cx="7061175" cy="14198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古：推究，探究 </a:t>
            </a: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今：原来</a:t>
            </a:r>
          </a:p>
        </p:txBody>
      </p:sp>
      <p:sp>
        <p:nvSpPr>
          <p:cNvPr id="66568" name="Rectangle 9" title=""/>
          <p:cNvSpPr txBox="1"/>
          <p:nvPr/>
        </p:nvSpPr>
        <p:spPr>
          <a:xfrm>
            <a:off x="4417060" y="202565"/>
            <a:ext cx="2651760" cy="706755"/>
          </a:xfrm>
          <a:prstGeom prst="rect">
            <a:avLst/>
          </a:prstGeom>
          <a:noFill/>
          <a:ln w="22225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4000" b="1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古今异义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8" grpId="0" animBg="1"/>
      <p:bldP spid="26214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2147" name="Rectangle 3" title=""/>
          <p:cNvSpPr/>
          <p:nvPr/>
        </p:nvSpPr>
        <p:spPr>
          <a:xfrm>
            <a:off x="908586" y="796984"/>
            <a:ext cx="8909779" cy="40767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>
                <a:latin typeface="+mn-ea"/>
                <a:cs typeface="+mn-ea"/>
              </a:rPr>
              <a:t>3</a:t>
            </a:r>
            <a:r>
              <a:rPr lang="zh-CN" altLang="en-US" sz="3600">
                <a:latin typeface="+mn-ea"/>
                <a:cs typeface="+mn-ea"/>
              </a:rPr>
              <a:t>、其后用兵，则遣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从事</a:t>
            </a:r>
            <a:r>
              <a:rPr lang="zh-CN" altLang="en-US" sz="3600">
                <a:latin typeface="+mn-ea"/>
                <a:cs typeface="+mn-ea"/>
              </a:rPr>
              <a:t>以一少牢告庙</a:t>
            </a: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600">
              <a:latin typeface="+mn-ea"/>
              <a:cs typeface="+mn-ea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600">
                <a:latin typeface="+mn-ea"/>
                <a:cs typeface="+mn-ea"/>
              </a:rPr>
              <a:t>4</a:t>
            </a:r>
            <a:r>
              <a:rPr lang="zh-CN" altLang="en-US" sz="3600">
                <a:latin typeface="+mn-ea"/>
                <a:cs typeface="+mn-ea"/>
              </a:rPr>
              <a:t>、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抑</a:t>
            </a:r>
            <a:r>
              <a:rPr lang="zh-CN" altLang="en-US" sz="3600">
                <a:latin typeface="+mn-ea"/>
                <a:cs typeface="+mn-ea"/>
              </a:rPr>
              <a:t>本其成败之迹</a:t>
            </a:r>
          </a:p>
        </p:txBody>
      </p:sp>
      <p:sp>
        <p:nvSpPr>
          <p:cNvPr id="262150" name="Text Box 6" title=""/>
          <p:cNvSpPr txBox="1"/>
          <p:nvPr/>
        </p:nvSpPr>
        <p:spPr>
          <a:xfrm>
            <a:off x="1488146" y="1933260"/>
            <a:ext cx="7508419" cy="164147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古：一般的官员 </a:t>
            </a: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今：做某一方面的工作</a:t>
            </a:r>
          </a:p>
        </p:txBody>
      </p:sp>
      <p:sp>
        <p:nvSpPr>
          <p:cNvPr id="262151" name="Text Box 7" title=""/>
          <p:cNvSpPr txBox="1"/>
          <p:nvPr/>
        </p:nvSpPr>
        <p:spPr>
          <a:xfrm>
            <a:off x="1772632" y="5153525"/>
            <a:ext cx="6315770" cy="17532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古：抑或，或者，还是 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今：压制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7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2147">
                                            <p:txEl>
                                              <p:charRg st="3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50" grpId="0" animBg="1"/>
      <p:bldP spid="26215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7029" name="Text Box 5" title=""/>
          <p:cNvSpPr txBox="1"/>
          <p:nvPr/>
        </p:nvSpPr>
        <p:spPr>
          <a:xfrm>
            <a:off x="841349" y="1219116"/>
            <a:ext cx="6010593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>
                <a:latin typeface="+mn-ea"/>
                <a:cs typeface="+mn-ea"/>
                <a:sym typeface="+mn-ea"/>
              </a:rPr>
              <a:t>1</a:t>
            </a:r>
            <a:r>
              <a:rPr lang="zh-CN" altLang="en-US" sz="3600">
                <a:latin typeface="+mn-ea"/>
                <a:cs typeface="+mn-ea"/>
                <a:sym typeface="+mn-ea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与</a:t>
            </a:r>
            <a:endParaRPr lang="zh-CN" altLang="en-US" sz="3600">
              <a:latin typeface="+mn-ea"/>
              <a:cs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与</a:t>
            </a:r>
            <a:r>
              <a:rPr lang="zh-CN" altLang="en-US" sz="3600">
                <a:latin typeface="+mn-ea"/>
                <a:cs typeface="+mn-ea"/>
              </a:rPr>
              <a:t>尔三矢</a:t>
            </a:r>
          </a:p>
          <a:p>
            <a:pPr>
              <a:lnSpc>
                <a:spcPct val="200000"/>
              </a:lnSpc>
            </a:pPr>
            <a:r>
              <a:rPr lang="zh-CN" altLang="en-US" sz="3600">
                <a:latin typeface="+mn-ea"/>
                <a:cs typeface="+mn-ea"/>
              </a:rPr>
              <a:t>陈涉少时，尝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与</a:t>
            </a:r>
            <a:r>
              <a:rPr lang="zh-CN" altLang="en-US" sz="3600">
                <a:latin typeface="+mn-ea"/>
                <a:cs typeface="+mn-ea"/>
              </a:rPr>
              <a:t>人佣耕</a:t>
            </a:r>
          </a:p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与</a:t>
            </a:r>
            <a:r>
              <a:rPr lang="zh-CN" altLang="en-US" sz="3600">
                <a:latin typeface="+mn-ea"/>
                <a:cs typeface="+mn-ea"/>
              </a:rPr>
              <a:t>其所以失之者</a:t>
            </a:r>
          </a:p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与</a:t>
            </a:r>
            <a:r>
              <a:rPr lang="zh-CN" altLang="en-US" sz="3600">
                <a:latin typeface="+mn-ea"/>
                <a:cs typeface="+mn-ea"/>
              </a:rPr>
              <a:t>嬴而不助五国也</a:t>
            </a:r>
          </a:p>
        </p:txBody>
      </p:sp>
      <p:sp>
        <p:nvSpPr>
          <p:cNvPr id="32779" name="AutoShape 9" title=""/>
          <p:cNvSpPr/>
          <p:nvPr/>
        </p:nvSpPr>
        <p:spPr>
          <a:xfrm>
            <a:off x="1986448" y="4488214"/>
            <a:ext cx="252561" cy="1683738"/>
          </a:xfrm>
          <a:prstGeom prst="leftBrace">
            <a:avLst>
              <a:gd name="adj1" fmla="val 55555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sz="1990">
              <a:latin typeface="Arial" panose="020b0604020202020204" pitchFamily="34" charset="0"/>
            </a:endParaRPr>
          </a:p>
        </p:txBody>
      </p:sp>
      <p:sp>
        <p:nvSpPr>
          <p:cNvPr id="257036" name="Text Box 12" title=""/>
          <p:cNvSpPr txBox="1"/>
          <p:nvPr/>
        </p:nvSpPr>
        <p:spPr>
          <a:xfrm>
            <a:off x="6053455" y="3843020"/>
            <a:ext cx="423481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介词，给，替</a:t>
            </a:r>
          </a:p>
        </p:txBody>
      </p:sp>
      <p:sp>
        <p:nvSpPr>
          <p:cNvPr id="257037" name="Text Box 13" title=""/>
          <p:cNvSpPr txBox="1"/>
          <p:nvPr/>
        </p:nvSpPr>
        <p:spPr>
          <a:xfrm>
            <a:off x="6053455" y="4909185"/>
            <a:ext cx="423481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连词，和</a:t>
            </a:r>
          </a:p>
        </p:txBody>
      </p:sp>
      <p:sp>
        <p:nvSpPr>
          <p:cNvPr id="257038" name="Text Box 14" title=""/>
          <p:cNvSpPr txBox="1"/>
          <p:nvPr/>
        </p:nvSpPr>
        <p:spPr>
          <a:xfrm>
            <a:off x="6052820" y="6172200"/>
            <a:ext cx="423545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动词，结交，亲附</a:t>
            </a:r>
          </a:p>
        </p:txBody>
      </p:sp>
      <p:sp>
        <p:nvSpPr>
          <p:cNvPr id="257042" name="Text Box 18" title=""/>
          <p:cNvSpPr txBox="1"/>
          <p:nvPr/>
        </p:nvSpPr>
        <p:spPr>
          <a:xfrm>
            <a:off x="6053455" y="2715895"/>
            <a:ext cx="423545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动词，给</a:t>
            </a:r>
          </a:p>
        </p:txBody>
      </p:sp>
      <p:sp>
        <p:nvSpPr>
          <p:cNvPr id="62477" name="Rectangle 14" title=""/>
          <p:cNvSpPr txBox="1"/>
          <p:nvPr/>
        </p:nvSpPr>
        <p:spPr>
          <a:xfrm>
            <a:off x="4544060" y="237490"/>
            <a:ext cx="2797810" cy="706755"/>
          </a:xfrm>
          <a:prstGeom prst="rect">
            <a:avLst/>
          </a:prstGeom>
          <a:noFill/>
          <a:ln w="22225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4000" b="1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一词多义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7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7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7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36" grpId="0" animBg="1"/>
      <p:bldP spid="257037" grpId="0" animBg="1"/>
      <p:bldP spid="257038" grpId="0" animBg="1"/>
      <p:bldP spid="25704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7031" name="Text Box 7" title=""/>
          <p:cNvSpPr txBox="1"/>
          <p:nvPr/>
        </p:nvSpPr>
        <p:spPr>
          <a:xfrm>
            <a:off x="1150049" y="933354"/>
            <a:ext cx="5379192" cy="4744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10000"/>
              </a:lnSpc>
            </a:pPr>
            <a:r>
              <a:rPr lang="en-US" altLang="zh-CN" sz="36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易</a:t>
            </a:r>
            <a:endParaRPr lang="zh-CN" altLang="en-US" sz="3600">
              <a:solidFill>
                <a:schemeClr val="tx1"/>
              </a:solidFill>
              <a:latin typeface="+mn-ea"/>
              <a:cs typeface="+mn-ea"/>
            </a:endParaRPr>
          </a:p>
          <a:p>
            <a:pPr>
              <a:lnSpc>
                <a:spcPct val="210000"/>
              </a:lnSpc>
            </a:pP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</a:rPr>
              <a:t>岂得之难而失之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易</a:t>
            </a: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</a:rPr>
              <a:t>欤</a:t>
            </a:r>
          </a:p>
          <a:p>
            <a:pPr>
              <a:lnSpc>
                <a:spcPct val="210000"/>
              </a:lnSpc>
            </a:pP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</a:rPr>
              <a:t>当与秦相较，或未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易</a:t>
            </a: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</a:rPr>
              <a:t>量</a:t>
            </a:r>
          </a:p>
          <a:p>
            <a:pPr>
              <a:lnSpc>
                <a:spcPct val="210000"/>
              </a:lnSpc>
            </a:pP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</a:rPr>
              <a:t>以乱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</a:rPr>
              <a:t>易</a:t>
            </a: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</a:rPr>
              <a:t>整，不武</a:t>
            </a:r>
          </a:p>
        </p:txBody>
      </p:sp>
      <p:sp>
        <p:nvSpPr>
          <p:cNvPr id="32779" name="AutoShape 9" title=""/>
          <p:cNvSpPr/>
          <p:nvPr/>
        </p:nvSpPr>
        <p:spPr>
          <a:xfrm>
            <a:off x="1986448" y="4488214"/>
            <a:ext cx="252561" cy="1683738"/>
          </a:xfrm>
          <a:prstGeom prst="leftBrace">
            <a:avLst>
              <a:gd name="adj1" fmla="val 55555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sz="1990">
              <a:latin typeface="Arial" panose="020b0604020202020204" pitchFamily="34" charset="0"/>
            </a:endParaRPr>
          </a:p>
        </p:txBody>
      </p:sp>
      <p:sp>
        <p:nvSpPr>
          <p:cNvPr id="257039" name="Text Box 15" title=""/>
          <p:cNvSpPr txBox="1"/>
          <p:nvPr/>
        </p:nvSpPr>
        <p:spPr>
          <a:xfrm>
            <a:off x="6529042" y="2675587"/>
            <a:ext cx="3299073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形容词，容易</a:t>
            </a:r>
          </a:p>
        </p:txBody>
      </p:sp>
      <p:sp>
        <p:nvSpPr>
          <p:cNvPr id="257040" name="Text Box 16" title=""/>
          <p:cNvSpPr txBox="1"/>
          <p:nvPr/>
        </p:nvSpPr>
        <p:spPr>
          <a:xfrm>
            <a:off x="6529308" y="3768544"/>
            <a:ext cx="3299073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副词，轻易</a:t>
            </a:r>
          </a:p>
        </p:txBody>
      </p:sp>
      <p:sp>
        <p:nvSpPr>
          <p:cNvPr id="257041" name="Text Box 17" title=""/>
          <p:cNvSpPr txBox="1"/>
          <p:nvPr/>
        </p:nvSpPr>
        <p:spPr>
          <a:xfrm>
            <a:off x="6529070" y="4944110"/>
            <a:ext cx="412686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动词，代替，交换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7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7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39" grpId="0" animBg="1"/>
      <p:bldP spid="257040" grpId="0" animBg="1"/>
      <p:bldP spid="25704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8052" name="Text Box 4" title=""/>
          <p:cNvSpPr txBox="1"/>
          <p:nvPr/>
        </p:nvSpPr>
        <p:spPr>
          <a:xfrm>
            <a:off x="1118870" y="554355"/>
            <a:ext cx="6398260" cy="5906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3、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归</a:t>
            </a:r>
            <a:endParaRPr lang="en-US" altLang="zh-CN" sz="36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而皆背晋以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归</a:t>
            </a:r>
            <a:r>
              <a:rPr lang="en-US" altLang="zh-CN" sz="3600">
                <a:latin typeface="+mn-ea"/>
                <a:cs typeface="+mn-ea"/>
                <a:sym typeface="+mn-ea"/>
              </a:rPr>
              <a:t>梁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君臣相顾，不知所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归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而其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归</a:t>
            </a:r>
            <a:r>
              <a:rPr lang="en-US" altLang="zh-CN" sz="3600">
                <a:latin typeface="+mn-ea"/>
                <a:cs typeface="+mn-ea"/>
                <a:sym typeface="+mn-ea"/>
              </a:rPr>
              <a:t>书也必速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endParaRPr lang="en-US" altLang="zh-CN" sz="3600">
              <a:latin typeface="+mn-ea"/>
              <a:cs typeface="+mn-ea"/>
              <a:sym typeface="+mn-ea"/>
            </a:endParaRPr>
          </a:p>
        </p:txBody>
      </p:sp>
      <p:sp>
        <p:nvSpPr>
          <p:cNvPr id="258054" name="Text Box 6" title=""/>
          <p:cNvSpPr txBox="1"/>
          <p:nvPr/>
        </p:nvSpPr>
        <p:spPr>
          <a:xfrm>
            <a:off x="5736590" y="3348990"/>
            <a:ext cx="302006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返回</a:t>
            </a:r>
          </a:p>
        </p:txBody>
      </p:sp>
      <p:sp>
        <p:nvSpPr>
          <p:cNvPr id="258055" name="Text Box 7" title=""/>
          <p:cNvSpPr txBox="1"/>
          <p:nvPr/>
        </p:nvSpPr>
        <p:spPr>
          <a:xfrm>
            <a:off x="5736590" y="4507865"/>
            <a:ext cx="302006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归还</a:t>
            </a:r>
          </a:p>
        </p:txBody>
      </p:sp>
      <p:sp>
        <p:nvSpPr>
          <p:cNvPr id="258057" name="Text Box 9" title=""/>
          <p:cNvSpPr txBox="1"/>
          <p:nvPr/>
        </p:nvSpPr>
        <p:spPr>
          <a:xfrm>
            <a:off x="5736590" y="2225675"/>
            <a:ext cx="302069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归附，依附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4" grpId="0" animBg="1"/>
      <p:bldP spid="258055" grpId="0" animBg="1"/>
      <p:bldP spid="25805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8053" name="AutoShape 5" title=""/>
          <p:cNvSpPr/>
          <p:nvPr/>
        </p:nvSpPr>
        <p:spPr>
          <a:xfrm>
            <a:off x="2055092" y="1794415"/>
            <a:ext cx="266592" cy="2237968"/>
          </a:xfrm>
          <a:prstGeom prst="leftBrace">
            <a:avLst>
              <a:gd name="adj1" fmla="val 69956"/>
              <a:gd name="adj2" fmla="val 50000"/>
            </a:avLst>
          </a:prstGeom>
          <a:noFill/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990">
              <a:latin typeface="Arial" panose="020b0604020202020204" pitchFamily="34" charset="0"/>
            </a:endParaRPr>
          </a:p>
        </p:txBody>
      </p:sp>
      <p:sp>
        <p:nvSpPr>
          <p:cNvPr id="258059" name="Text Box 11" title=""/>
          <p:cNvSpPr txBox="1"/>
          <p:nvPr/>
        </p:nvSpPr>
        <p:spPr>
          <a:xfrm>
            <a:off x="1118235" y="1177925"/>
            <a:ext cx="5598160" cy="4744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4、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告</a:t>
            </a:r>
            <a:endParaRPr lang="en-US" altLang="zh-CN" sz="36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以三矢赐庄宗而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告</a:t>
            </a:r>
            <a:r>
              <a:rPr lang="en-US" altLang="zh-CN" sz="3600">
                <a:latin typeface="+mn-ea"/>
                <a:cs typeface="+mn-ea"/>
                <a:sym typeface="+mn-ea"/>
              </a:rPr>
              <a:t>之曰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遣从事以一少牢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告</a:t>
            </a:r>
            <a:r>
              <a:rPr lang="en-US" altLang="zh-CN" sz="3600">
                <a:latin typeface="+mn-ea"/>
                <a:cs typeface="+mn-ea"/>
                <a:sym typeface="+mn-ea"/>
              </a:rPr>
              <a:t>庙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还矢先王，而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告</a:t>
            </a:r>
            <a:r>
              <a:rPr lang="en-US" altLang="zh-CN" sz="3600">
                <a:latin typeface="+mn-ea"/>
                <a:cs typeface="+mn-ea"/>
                <a:sym typeface="+mn-ea"/>
              </a:rPr>
              <a:t>以成功</a:t>
            </a:r>
          </a:p>
        </p:txBody>
      </p:sp>
      <p:sp>
        <p:nvSpPr>
          <p:cNvPr id="258061" name="Text Box 13" title=""/>
          <p:cNvSpPr txBox="1"/>
          <p:nvPr/>
        </p:nvSpPr>
        <p:spPr>
          <a:xfrm>
            <a:off x="6621652" y="2850707"/>
            <a:ext cx="2837800" cy="6356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告诉</a:t>
            </a:r>
          </a:p>
        </p:txBody>
      </p:sp>
      <p:sp>
        <p:nvSpPr>
          <p:cNvPr id="258062" name="Text Box 14" title=""/>
          <p:cNvSpPr txBox="1"/>
          <p:nvPr/>
        </p:nvSpPr>
        <p:spPr>
          <a:xfrm>
            <a:off x="6622085" y="3968610"/>
            <a:ext cx="2837800" cy="6356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祭告</a:t>
            </a:r>
          </a:p>
        </p:txBody>
      </p:sp>
      <p:sp>
        <p:nvSpPr>
          <p:cNvPr id="258063" name="Text Box 15" title=""/>
          <p:cNvSpPr txBox="1"/>
          <p:nvPr/>
        </p:nvSpPr>
        <p:spPr>
          <a:xfrm>
            <a:off x="6621652" y="5115481"/>
            <a:ext cx="2837800" cy="6356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禀告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8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8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61" grpId="0" animBg="1"/>
      <p:bldP spid="258062" grpId="0" animBg="1"/>
      <p:bldP spid="25806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9075" name="Text Box 3" title=""/>
          <p:cNvSpPr txBox="1"/>
          <p:nvPr/>
        </p:nvSpPr>
        <p:spPr>
          <a:xfrm>
            <a:off x="788670" y="556895"/>
            <a:ext cx="7005955" cy="6516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5、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微</a:t>
            </a:r>
            <a:endParaRPr lang="en-US" altLang="zh-CN" sz="36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祸患常积于忽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微</a:t>
            </a:r>
            <a:r>
              <a:rPr lang="en-US" altLang="zh-CN" sz="3600">
                <a:latin typeface="+mn-ea"/>
                <a:cs typeface="+mn-ea"/>
                <a:sym typeface="+mn-ea"/>
              </a:rPr>
              <a:t> 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今臣亡国贱俘，至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微</a:t>
            </a: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至陋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微</a:t>
            </a: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夫人之力不及此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恨晨光之熹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微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料峭春风吹酒醒，</a:t>
            </a:r>
            <a:r>
              <a:rPr lang="zh-CN" altLang="en-US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微</a:t>
            </a:r>
            <a:r>
              <a:rPr lang="zh-CN" altLang="en-US" sz="36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冷</a:t>
            </a:r>
          </a:p>
        </p:txBody>
      </p:sp>
      <p:sp>
        <p:nvSpPr>
          <p:cNvPr id="259077" name="Text Box 5" title=""/>
          <p:cNvSpPr txBox="1"/>
          <p:nvPr/>
        </p:nvSpPr>
        <p:spPr>
          <a:xfrm>
            <a:off x="6049645" y="1580515"/>
            <a:ext cx="402971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一寸的百万分之一</a:t>
            </a:r>
          </a:p>
        </p:txBody>
      </p:sp>
      <p:sp>
        <p:nvSpPr>
          <p:cNvPr id="259078" name="Text Box 6" title=""/>
          <p:cNvSpPr txBox="1"/>
          <p:nvPr/>
        </p:nvSpPr>
        <p:spPr>
          <a:xfrm>
            <a:off x="6471920" y="2738120"/>
            <a:ext cx="360743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地位低下，卑贱</a:t>
            </a:r>
          </a:p>
        </p:txBody>
      </p:sp>
      <p:sp>
        <p:nvSpPr>
          <p:cNvPr id="259080" name="Text Box 8" title=""/>
          <p:cNvSpPr txBox="1"/>
          <p:nvPr/>
        </p:nvSpPr>
        <p:spPr>
          <a:xfrm>
            <a:off x="6472555" y="3871595"/>
            <a:ext cx="360680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如果没有</a:t>
            </a:r>
          </a:p>
        </p:txBody>
      </p:sp>
      <p:sp>
        <p:nvSpPr>
          <p:cNvPr id="2" name="文本框 1" title=""/>
          <p:cNvSpPr txBox="1"/>
          <p:nvPr/>
        </p:nvSpPr>
        <p:spPr>
          <a:xfrm>
            <a:off x="6472555" y="5037455"/>
            <a:ext cx="360680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形容词，微弱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6471920" y="6142990"/>
            <a:ext cx="414845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副词，稍微，略微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7" grpId="0" animBg="1"/>
      <p:bldP spid="259078" grpId="0" animBg="1"/>
      <p:bldP spid="259080" grpId="0" animBg="1"/>
      <p:bldP spid="2" grpId="0" animBg="1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9076" name="AutoShape 4" title=""/>
          <p:cNvSpPr/>
          <p:nvPr/>
        </p:nvSpPr>
        <p:spPr>
          <a:xfrm>
            <a:off x="1961894" y="1890697"/>
            <a:ext cx="247300" cy="2237968"/>
          </a:xfrm>
          <a:prstGeom prst="leftBrace">
            <a:avLst>
              <a:gd name="adj1" fmla="val 75413"/>
              <a:gd name="adj2" fmla="val 50000"/>
            </a:avLst>
          </a:prstGeom>
          <a:noFill/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990">
              <a:latin typeface="Arial" panose="020b0604020202020204" pitchFamily="34" charset="0"/>
            </a:endParaRPr>
          </a:p>
        </p:txBody>
      </p:sp>
      <p:sp>
        <p:nvSpPr>
          <p:cNvPr id="259085" name="Text Box 13" title=""/>
          <p:cNvSpPr txBox="1"/>
          <p:nvPr/>
        </p:nvSpPr>
        <p:spPr>
          <a:xfrm>
            <a:off x="500380" y="253365"/>
            <a:ext cx="7673975" cy="5906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6、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其</a:t>
            </a:r>
            <a:endParaRPr lang="en-US" altLang="zh-CN" sz="36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尔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其</a:t>
            </a:r>
            <a:r>
              <a:rPr lang="en-US" altLang="zh-CN" sz="3600">
                <a:latin typeface="+mn-ea"/>
                <a:cs typeface="+mn-ea"/>
                <a:sym typeface="+mn-ea"/>
              </a:rPr>
              <a:t>无忘乃父之志                   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至于誓天断发，泣下沾襟，何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其</a:t>
            </a:r>
            <a:r>
              <a:rPr lang="en-US" altLang="zh-CN" sz="3600">
                <a:latin typeface="+mn-ea"/>
                <a:cs typeface="+mn-ea"/>
                <a:sym typeface="+mn-ea"/>
              </a:rPr>
              <a:t>衰也         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其</a:t>
            </a:r>
            <a:r>
              <a:rPr lang="en-US" altLang="zh-CN" sz="3600">
                <a:latin typeface="+mn-ea"/>
                <a:cs typeface="+mn-ea"/>
                <a:sym typeface="+mn-ea"/>
              </a:rPr>
              <a:t>意气之盛，可谓壮哉                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其</a:t>
            </a:r>
            <a:r>
              <a:rPr lang="en-US" altLang="zh-CN" sz="3600">
                <a:latin typeface="+mn-ea"/>
                <a:cs typeface="+mn-ea"/>
                <a:sym typeface="+mn-ea"/>
              </a:rPr>
              <a:t>皆出于此乎?         </a:t>
            </a:r>
          </a:p>
        </p:txBody>
      </p:sp>
      <p:sp>
        <p:nvSpPr>
          <p:cNvPr id="2" name="文本框 1" title=""/>
          <p:cNvSpPr txBox="1"/>
          <p:nvPr/>
        </p:nvSpPr>
        <p:spPr>
          <a:xfrm>
            <a:off x="6673850" y="1890395"/>
            <a:ext cx="418592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副词，应当，一定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8888095" y="3078480"/>
            <a:ext cx="197040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语气词</a:t>
            </a:r>
          </a:p>
          <a:p>
            <a:pPr lvl="0" algn="l">
              <a:buClrTx/>
              <a:buSzTx/>
              <a:buFontTx/>
            </a:pP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8174355" y="4246880"/>
            <a:ext cx="268414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代词，他</a:t>
            </a:r>
          </a:p>
          <a:p>
            <a:pPr lvl="0" algn="l">
              <a:buClrTx/>
              <a:buSzTx/>
              <a:buFontTx/>
            </a:pP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6966585" y="5415915"/>
            <a:ext cx="389318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大概,表揣测语气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833120" y="1096010"/>
            <a:ext cx="8507095" cy="518731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7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、盛</a:t>
            </a:r>
            <a:endParaRPr lang="en-US" altLang="zh-CN" sz="36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盛</a:t>
            </a:r>
            <a:r>
              <a:rPr lang="en-US" altLang="zh-CN" sz="3600">
                <a:latin typeface="+mn-ea"/>
                <a:cs typeface="+mn-ea"/>
                <a:sym typeface="+mn-ea"/>
              </a:rPr>
              <a:t>衰之理</a:t>
            </a: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其意气之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盛</a:t>
            </a:r>
            <a:endParaRPr lang="en-US" altLang="zh-CN" sz="3600">
              <a:latin typeface="+mn-ea"/>
              <a:cs typeface="+mn-ea"/>
              <a:sym typeface="+mn-ea"/>
            </a:endParaRP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盛</a:t>
            </a:r>
            <a:r>
              <a:rPr lang="en-US" altLang="zh-CN" sz="3600">
                <a:latin typeface="+mn-ea"/>
                <a:cs typeface="+mn-ea"/>
                <a:sym typeface="+mn-ea"/>
              </a:rPr>
              <a:t>以锦囊</a:t>
            </a: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位卑则足羞，官</a:t>
            </a:r>
            <a:r>
              <a:rPr lang="en-US" altLang="zh-CN" sz="36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盛</a:t>
            </a:r>
            <a:r>
              <a:rPr lang="en-US" altLang="zh-CN" sz="3600">
                <a:latin typeface="+mn-ea"/>
                <a:cs typeface="+mn-ea"/>
                <a:sym typeface="+mn-ea"/>
              </a:rPr>
              <a:t>则近谀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6587490" y="2035810"/>
            <a:ext cx="418592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强盛，兴盛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6587490" y="3218815"/>
            <a:ext cx="418592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盛大，雄壮</a:t>
            </a:r>
          </a:p>
        </p:txBody>
      </p:sp>
      <p:sp>
        <p:nvSpPr>
          <p:cNvPr id="6" name="文本框 5" title=""/>
          <p:cNvSpPr txBox="1"/>
          <p:nvPr/>
        </p:nvSpPr>
        <p:spPr>
          <a:xfrm>
            <a:off x="6587490" y="4333875"/>
            <a:ext cx="418592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动词，装</a:t>
            </a:r>
          </a:p>
        </p:txBody>
      </p:sp>
      <p:sp>
        <p:nvSpPr>
          <p:cNvPr id="8" name="文本框 7" title=""/>
          <p:cNvSpPr txBox="1"/>
          <p:nvPr/>
        </p:nvSpPr>
        <p:spPr>
          <a:xfrm>
            <a:off x="6587490" y="5469890"/>
            <a:ext cx="418592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形容词，职位高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97927" y="1002652"/>
            <a:ext cx="10858289" cy="594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200">
                <a:latin typeface="+mn-ea"/>
                <a:cs typeface="+mn-ea"/>
              </a:rPr>
              <a:t>       </a:t>
            </a:r>
            <a:r>
              <a:rPr lang="zh-CN" altLang="en-US" sz="3200">
                <a:latin typeface="+mn-ea"/>
                <a:cs typeface="+mn-ea"/>
              </a:rPr>
              <a:t>五代（907--960)指唐宋之间的五个朝代，是我国历史上的动荡时期。短短53年先后换了四姓十四个国君，篡位、弑君现象屡见不鲜，战乱频繁，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后唐庄宗</a:t>
            </a:r>
            <a:r>
              <a:rPr lang="zh-CN" altLang="en-US" sz="3200">
                <a:latin typeface="+mn-ea"/>
                <a:cs typeface="+mn-ea"/>
              </a:rPr>
              <a:t>就是被杀的一个。     </a:t>
            </a:r>
          </a:p>
          <a:p>
            <a:pPr>
              <a:lnSpc>
                <a:spcPct val="170000"/>
              </a:lnSpc>
            </a:pPr>
            <a:r>
              <a:rPr lang="zh-CN" altLang="en-US" sz="3200">
                <a:latin typeface="+mn-ea"/>
                <a:cs typeface="+mn-ea"/>
              </a:rPr>
              <a:t>       后唐庄宗李存勖称帝后，迷恋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伶人</a:t>
            </a:r>
            <a:r>
              <a:rPr lang="zh-CN" altLang="en-US" sz="3200">
                <a:latin typeface="+mn-ea"/>
                <a:cs typeface="+mn-ea"/>
              </a:rPr>
              <a:t>，常与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俳优</a:t>
            </a:r>
            <a:r>
              <a:rPr lang="zh-CN" altLang="en-US" sz="3200">
                <a:latin typeface="+mn-ea"/>
                <a:cs typeface="+mn-ea"/>
              </a:rPr>
              <a:t>杂戏于庭，伶人由此用事，于是被败政乱国的伶官所惑。后叛乱四起，拥有重兵的伶官拒不发兵，而庄宗亲征又告败北，众叛亲离之期，伶官又乘危作乱，用乱箭射死了庄宗。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4426043" y="17302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历史背景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0099" name="Rectangle 3" title=""/>
          <p:cNvSpPr/>
          <p:nvPr/>
        </p:nvSpPr>
        <p:spPr>
          <a:xfrm>
            <a:off x="492828" y="1209948"/>
            <a:ext cx="4272485" cy="55187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>
                <a:latin typeface="+mn-ea"/>
              </a:rPr>
              <a:t>契丹与吾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约</a:t>
            </a:r>
            <a:r>
              <a:rPr lang="zh-CN" altLang="en-US" sz="3600">
                <a:latin typeface="+mn-ea"/>
              </a:rPr>
              <a:t>为兄弟</a:t>
            </a:r>
          </a:p>
          <a:p>
            <a:pPr>
              <a:lnSpc>
                <a:spcPct val="210000"/>
              </a:lnSpc>
            </a:pPr>
            <a:r>
              <a:rPr lang="zh-CN" altLang="en-US" sz="3600">
                <a:latin typeface="+mn-ea"/>
              </a:rPr>
              <a:t>而告以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成功</a:t>
            </a:r>
          </a:p>
          <a:p>
            <a:pPr>
              <a:lnSpc>
                <a:spcPct val="210000"/>
              </a:lnSpc>
            </a:pPr>
            <a:r>
              <a:rPr lang="zh-CN" altLang="en-US" sz="3600">
                <a:solidFill>
                  <a:srgbClr val="FF0000"/>
                </a:solidFill>
                <a:latin typeface="+mn-ea"/>
              </a:rPr>
              <a:t>函</a:t>
            </a:r>
            <a:r>
              <a:rPr lang="zh-CN" altLang="en-US" sz="3600">
                <a:latin typeface="+mn-ea"/>
              </a:rPr>
              <a:t>梁君臣之首</a:t>
            </a:r>
          </a:p>
          <a:p>
            <a:pPr>
              <a:lnSpc>
                <a:spcPct val="210000"/>
              </a:lnSpc>
            </a:pPr>
            <a:r>
              <a:rPr lang="zh-CN" altLang="en-US" sz="3600">
                <a:latin typeface="+mn-ea"/>
              </a:rPr>
              <a:t>一夫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夜</a:t>
            </a:r>
            <a:r>
              <a:rPr lang="zh-CN" altLang="en-US" sz="3600">
                <a:latin typeface="+mn-ea"/>
              </a:rPr>
              <a:t>呼</a:t>
            </a:r>
          </a:p>
          <a:p>
            <a:pPr>
              <a:lnSpc>
                <a:spcPct val="210000"/>
              </a:lnSpc>
            </a:pPr>
            <a:r>
              <a:rPr lang="zh-CN" altLang="en-US" sz="3600">
                <a:latin typeface="+mn-ea"/>
              </a:rPr>
              <a:t>乱者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四</a:t>
            </a:r>
            <a:r>
              <a:rPr lang="zh-CN" altLang="en-US" sz="3600">
                <a:latin typeface="+mn-ea"/>
              </a:rPr>
              <a:t>应</a:t>
            </a:r>
          </a:p>
        </p:txBody>
      </p:sp>
      <p:sp>
        <p:nvSpPr>
          <p:cNvPr id="260100" name="Rectangle 4" title=""/>
          <p:cNvSpPr txBox="1"/>
          <p:nvPr/>
        </p:nvSpPr>
        <p:spPr>
          <a:xfrm>
            <a:off x="4874895" y="3719195"/>
            <a:ext cx="464058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名作动，用盒子装</a:t>
            </a:r>
          </a:p>
        </p:txBody>
      </p:sp>
      <p:sp>
        <p:nvSpPr>
          <p:cNvPr id="260101" name="Rectangle 5" title=""/>
          <p:cNvSpPr txBox="1"/>
          <p:nvPr/>
        </p:nvSpPr>
        <p:spPr>
          <a:xfrm>
            <a:off x="4890770" y="4885690"/>
            <a:ext cx="464058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名作状，在夜里</a:t>
            </a:r>
          </a:p>
        </p:txBody>
      </p:sp>
      <p:sp>
        <p:nvSpPr>
          <p:cNvPr id="260104" name="Rectangle 8" title=""/>
          <p:cNvSpPr txBox="1"/>
          <p:nvPr/>
        </p:nvSpPr>
        <p:spPr>
          <a:xfrm>
            <a:off x="4893945" y="5941060"/>
            <a:ext cx="463740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数作状，从四方</a:t>
            </a:r>
          </a:p>
        </p:txBody>
      </p:sp>
      <p:sp>
        <p:nvSpPr>
          <p:cNvPr id="260108" name="Text Box 12" title=""/>
          <p:cNvSpPr txBox="1"/>
          <p:nvPr/>
        </p:nvSpPr>
        <p:spPr>
          <a:xfrm>
            <a:off x="4874895" y="2564130"/>
            <a:ext cx="460819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形作名，成功的消息</a:t>
            </a:r>
          </a:p>
        </p:txBody>
      </p:sp>
      <p:sp>
        <p:nvSpPr>
          <p:cNvPr id="260109" name="Rectangle 13" title=""/>
          <p:cNvSpPr txBox="1"/>
          <p:nvPr/>
        </p:nvSpPr>
        <p:spPr>
          <a:xfrm>
            <a:off x="4890770" y="1409065"/>
            <a:ext cx="460756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名作动，订立盟约</a:t>
            </a:r>
          </a:p>
        </p:txBody>
      </p:sp>
      <p:sp>
        <p:nvSpPr>
          <p:cNvPr id="67591" name="Rectangle 13" title=""/>
          <p:cNvSpPr txBox="1"/>
          <p:nvPr/>
        </p:nvSpPr>
        <p:spPr>
          <a:xfrm>
            <a:off x="4326890" y="147955"/>
            <a:ext cx="2583815" cy="706755"/>
          </a:xfrm>
          <a:prstGeom prst="rect">
            <a:avLst/>
          </a:prstGeom>
          <a:noFill/>
          <a:ln w="22225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4000" b="1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词类活用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0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0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0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0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0" grpId="0" animBg="1"/>
      <p:bldP spid="260101" grpId="0" animBg="1"/>
      <p:bldP spid="260104" grpId="0" animBg="1"/>
      <p:bldP spid="260108" grpId="0" animBg="1"/>
      <p:bldP spid="26010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5" name="Text Box 2" title=""/>
          <p:cNvSpPr txBox="1"/>
          <p:nvPr/>
        </p:nvSpPr>
        <p:spPr>
          <a:xfrm>
            <a:off x="1858414" y="257823"/>
            <a:ext cx="3977831" cy="908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5305">
              <a:solidFill>
                <a:srgbClr val="CC00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260099" name="Rectangle 3" title=""/>
          <p:cNvSpPr/>
          <p:nvPr/>
        </p:nvSpPr>
        <p:spPr>
          <a:xfrm>
            <a:off x="469333" y="1002938"/>
            <a:ext cx="4272485" cy="55187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zh-CN" altLang="en-US" sz="3600">
                <a:latin typeface="+mn-ea"/>
                <a:sym typeface="+mn-ea"/>
              </a:rPr>
              <a:t>仓皇</a:t>
            </a:r>
            <a:r>
              <a:rPr lang="zh-CN" altLang="en-US" sz="3600">
                <a:solidFill>
                  <a:srgbClr val="FF0000"/>
                </a:solidFill>
                <a:latin typeface="+mn-ea"/>
                <a:sym typeface="+mn-ea"/>
              </a:rPr>
              <a:t>东</a:t>
            </a:r>
            <a:r>
              <a:rPr lang="zh-CN" altLang="en-US" sz="3600">
                <a:latin typeface="+mn-ea"/>
                <a:sym typeface="+mn-ea"/>
              </a:rPr>
              <a:t>出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zh-CN" altLang="en-US" sz="3600">
                <a:latin typeface="+mn-ea"/>
                <a:sym typeface="+mn-ea"/>
              </a:rPr>
              <a:t>忧劳可以</a:t>
            </a:r>
            <a:r>
              <a:rPr lang="zh-CN" altLang="en-US" sz="3600">
                <a:solidFill>
                  <a:srgbClr val="FF0000"/>
                </a:solidFill>
                <a:latin typeface="+mn-ea"/>
                <a:sym typeface="+mn-ea"/>
              </a:rPr>
              <a:t>兴</a:t>
            </a:r>
            <a:r>
              <a:rPr lang="zh-CN" altLang="en-US" sz="3600">
                <a:latin typeface="+mn-ea"/>
                <a:sym typeface="+mn-ea"/>
              </a:rPr>
              <a:t>国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zh-CN" altLang="en-US" sz="3600">
                <a:latin typeface="+mn-ea"/>
                <a:sym typeface="+mn-ea"/>
              </a:rPr>
              <a:t>逸豫可以</a:t>
            </a:r>
            <a:r>
              <a:rPr lang="zh-CN" altLang="en-US" sz="3600">
                <a:solidFill>
                  <a:srgbClr val="FF0000"/>
                </a:solidFill>
                <a:latin typeface="+mn-ea"/>
                <a:sym typeface="+mn-ea"/>
              </a:rPr>
              <a:t>亡</a:t>
            </a:r>
            <a:r>
              <a:rPr lang="zh-CN" altLang="en-US" sz="3600">
                <a:latin typeface="+mn-ea"/>
                <a:sym typeface="+mn-ea"/>
              </a:rPr>
              <a:t>身</a:t>
            </a: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zh-CN" altLang="en-US" sz="3600">
                <a:latin typeface="+mn-ea"/>
                <a:sym typeface="+mn-ea"/>
              </a:rPr>
              <a:t>祸患常积于忽</a:t>
            </a:r>
            <a:r>
              <a:rPr lang="zh-CN" altLang="en-US" sz="3600">
                <a:solidFill>
                  <a:srgbClr val="FF0000"/>
                </a:solidFill>
                <a:latin typeface="+mn-ea"/>
                <a:sym typeface="+mn-ea"/>
              </a:rPr>
              <a:t>微</a:t>
            </a:r>
            <a:endParaRPr lang="zh-CN" altLang="en-US" sz="3600">
              <a:latin typeface="+mn-ea"/>
              <a:sym typeface="+mn-ea"/>
            </a:endParaRPr>
          </a:p>
          <a:p>
            <a:pPr lvl="0" algn="l">
              <a:lnSpc>
                <a:spcPct val="210000"/>
              </a:lnSpc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+mn-ea"/>
                <a:sym typeface="+mn-ea"/>
              </a:rPr>
              <a:t>智勇</a:t>
            </a:r>
            <a:r>
              <a:rPr lang="zh-CN" altLang="en-US" sz="3600">
                <a:latin typeface="+mn-ea"/>
                <a:sym typeface="+mn-ea"/>
              </a:rPr>
              <a:t>多困于所溺</a:t>
            </a:r>
          </a:p>
        </p:txBody>
      </p:sp>
      <p:sp>
        <p:nvSpPr>
          <p:cNvPr id="260102" name="Rectangle 6" title=""/>
          <p:cNvSpPr txBox="1"/>
          <p:nvPr/>
        </p:nvSpPr>
        <p:spPr>
          <a:xfrm>
            <a:off x="4741545" y="2255520"/>
            <a:ext cx="471995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使动用法，使…兴盛</a:t>
            </a:r>
          </a:p>
        </p:txBody>
      </p:sp>
      <p:sp>
        <p:nvSpPr>
          <p:cNvPr id="260103" name="Text Box 7" title=""/>
          <p:cNvSpPr txBox="1"/>
          <p:nvPr/>
        </p:nvSpPr>
        <p:spPr>
          <a:xfrm>
            <a:off x="4741545" y="4588510"/>
            <a:ext cx="472440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形作名，细微的地方</a:t>
            </a:r>
          </a:p>
        </p:txBody>
      </p:sp>
      <p:sp>
        <p:nvSpPr>
          <p:cNvPr id="260105" name="Rectangle 9" title=""/>
          <p:cNvSpPr txBox="1"/>
          <p:nvPr/>
        </p:nvSpPr>
        <p:spPr>
          <a:xfrm>
            <a:off x="4741479" y="1088882"/>
            <a:ext cx="4646064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名作状，向东面</a:t>
            </a:r>
          </a:p>
        </p:txBody>
      </p:sp>
      <p:sp>
        <p:nvSpPr>
          <p:cNvPr id="260106" name="Rectangle 10" title=""/>
          <p:cNvSpPr txBox="1"/>
          <p:nvPr/>
        </p:nvSpPr>
        <p:spPr>
          <a:xfrm>
            <a:off x="4741545" y="3470910"/>
            <a:ext cx="471995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使动用法，使…灭亡</a:t>
            </a:r>
          </a:p>
        </p:txBody>
      </p:sp>
      <p:sp>
        <p:nvSpPr>
          <p:cNvPr id="260107" name="Text Box 11" title=""/>
          <p:cNvSpPr txBox="1"/>
          <p:nvPr/>
        </p:nvSpPr>
        <p:spPr>
          <a:xfrm>
            <a:off x="4741545" y="5710555"/>
            <a:ext cx="477393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形作名，有智有勇的人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0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0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0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0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2" grpId="0" animBg="1"/>
      <p:bldP spid="260103" grpId="0" animBg="1"/>
      <p:bldP spid="260105" grpId="0" animBg="1"/>
      <p:bldP spid="260106" grpId="0" animBg="1"/>
      <p:bldP spid="26010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1123" name="Rectangle 3" title=""/>
          <p:cNvSpPr/>
          <p:nvPr/>
        </p:nvSpPr>
        <p:spPr>
          <a:xfrm>
            <a:off x="584909" y="1234500"/>
            <a:ext cx="5856250" cy="5187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30000"/>
              </a:lnSpc>
            </a:pPr>
            <a:r>
              <a:rPr lang="en-US" altLang="zh-CN" sz="3600">
                <a:latin typeface="+mn-ea"/>
                <a:cs typeface="+mn-ea"/>
              </a:rPr>
              <a:t>1</a:t>
            </a:r>
            <a:r>
              <a:rPr lang="zh-CN" altLang="en-US" sz="3600">
                <a:latin typeface="+mn-ea"/>
                <a:cs typeface="+mn-ea"/>
              </a:rPr>
              <a:t>、梁，吾仇也。</a:t>
            </a:r>
          </a:p>
          <a:p>
            <a:pPr>
              <a:lnSpc>
                <a:spcPct val="230000"/>
              </a:lnSpc>
            </a:pPr>
            <a:r>
              <a:rPr lang="en-US" altLang="zh-CN" sz="3600">
                <a:latin typeface="+mn-ea"/>
                <a:cs typeface="+mn-ea"/>
              </a:rPr>
              <a:t>2</a:t>
            </a:r>
            <a:r>
              <a:rPr lang="zh-CN" altLang="en-US" sz="3600">
                <a:latin typeface="+mn-ea"/>
                <a:cs typeface="+mn-ea"/>
              </a:rPr>
              <a:t>、此三者，吾遗恨也。</a:t>
            </a:r>
            <a:r>
              <a:rPr lang="zh-CN" altLang="en-US" sz="3600">
                <a:solidFill>
                  <a:schemeClr val="accent2"/>
                </a:solidFill>
                <a:latin typeface="+mn-ea"/>
                <a:cs typeface="+mn-ea"/>
              </a:rPr>
              <a:t>    </a:t>
            </a:r>
          </a:p>
          <a:p>
            <a:pPr>
              <a:lnSpc>
                <a:spcPct val="230000"/>
              </a:lnSpc>
            </a:pPr>
            <a:r>
              <a:rPr lang="en-US" altLang="zh-CN" sz="3600">
                <a:latin typeface="+mn-ea"/>
                <a:cs typeface="+mn-ea"/>
              </a:rPr>
              <a:t>3</a:t>
            </a:r>
            <a:r>
              <a:rPr lang="zh-CN" altLang="en-US" sz="3600">
                <a:latin typeface="+mn-ea"/>
                <a:cs typeface="+mn-ea"/>
              </a:rPr>
              <a:t>、盛以锦囊。 </a:t>
            </a:r>
          </a:p>
          <a:p>
            <a:pPr>
              <a:lnSpc>
                <a:spcPct val="230000"/>
              </a:lnSpc>
            </a:pPr>
            <a:r>
              <a:rPr lang="en-US" altLang="zh-CN" sz="3600">
                <a:latin typeface="+mn-ea"/>
                <a:cs typeface="+mn-ea"/>
              </a:rPr>
              <a:t>4</a:t>
            </a:r>
            <a:r>
              <a:rPr lang="zh-CN" altLang="en-US" sz="3600">
                <a:latin typeface="+mn-ea"/>
                <a:cs typeface="+mn-ea"/>
              </a:rPr>
              <a:t>、系燕王父子以组。</a:t>
            </a:r>
          </a:p>
        </p:txBody>
      </p:sp>
      <p:sp>
        <p:nvSpPr>
          <p:cNvPr id="261124" name="Rectangle 4" title=""/>
          <p:cNvSpPr txBox="1"/>
          <p:nvPr/>
        </p:nvSpPr>
        <p:spPr>
          <a:xfrm>
            <a:off x="5653290" y="5651051"/>
            <a:ext cx="4305808" cy="6356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介词短语后置句</a:t>
            </a:r>
          </a:p>
        </p:txBody>
      </p:sp>
      <p:sp>
        <p:nvSpPr>
          <p:cNvPr id="261126" name="Rectangle 6" title=""/>
          <p:cNvSpPr txBox="1"/>
          <p:nvPr/>
        </p:nvSpPr>
        <p:spPr>
          <a:xfrm>
            <a:off x="3983990" y="4330700"/>
            <a:ext cx="6424295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介词短语后置句、省略句</a:t>
            </a:r>
          </a:p>
        </p:txBody>
      </p:sp>
      <p:sp>
        <p:nvSpPr>
          <p:cNvPr id="261130" name="Rectangle 10" title=""/>
          <p:cNvSpPr txBox="1"/>
          <p:nvPr/>
        </p:nvSpPr>
        <p:spPr>
          <a:xfrm>
            <a:off x="5563103" y="3092575"/>
            <a:ext cx="1839834" cy="6356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判断句</a:t>
            </a:r>
          </a:p>
        </p:txBody>
      </p:sp>
      <p:sp>
        <p:nvSpPr>
          <p:cNvPr id="261132" name="Rectangle 12" title=""/>
          <p:cNvSpPr txBox="1"/>
          <p:nvPr/>
        </p:nvSpPr>
        <p:spPr>
          <a:xfrm>
            <a:off x="4816745" y="1860220"/>
            <a:ext cx="1839834" cy="6356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判断句</a:t>
            </a:r>
          </a:p>
        </p:txBody>
      </p:sp>
      <p:sp>
        <p:nvSpPr>
          <p:cNvPr id="67591" name="Rectangle 13" title=""/>
          <p:cNvSpPr txBox="1"/>
          <p:nvPr/>
        </p:nvSpPr>
        <p:spPr>
          <a:xfrm>
            <a:off x="4210685" y="147955"/>
            <a:ext cx="2708910" cy="706755"/>
          </a:xfrm>
          <a:prstGeom prst="rect">
            <a:avLst/>
          </a:prstGeom>
          <a:noFill/>
          <a:ln w="22225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 algn="dist">
              <a:buClrTx/>
              <a:buSzTx/>
              <a:buFontTx/>
            </a:pPr>
            <a:r>
              <a:rPr lang="zh-CN" altLang="en-US" sz="4000" b="1">
                <a:solidFill>
                  <a:srgbClr val="2121E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特殊句式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1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1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4" grpId="0" animBg="1"/>
      <p:bldP spid="261126" grpId="0" animBg="1"/>
      <p:bldP spid="261130" grpId="0" animBg="1"/>
      <p:bldP spid="26113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1123" name="Rectangle 3" title=""/>
          <p:cNvSpPr/>
          <p:nvPr/>
        </p:nvSpPr>
        <p:spPr>
          <a:xfrm>
            <a:off x="652219" y="1068130"/>
            <a:ext cx="5856250" cy="5187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23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5、而告以成功。</a:t>
            </a:r>
          </a:p>
          <a:p>
            <a:pPr lvl="0" algn="l">
              <a:lnSpc>
                <a:spcPct val="23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6、身死国灭，为天下笑。    </a:t>
            </a:r>
          </a:p>
          <a:p>
            <a:pPr lvl="0" algn="l">
              <a:lnSpc>
                <a:spcPct val="23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7、智勇多困于所溺。</a:t>
            </a:r>
          </a:p>
          <a:p>
            <a:pPr lvl="0" algn="l">
              <a:lnSpc>
                <a:spcPct val="230000"/>
              </a:lnSpc>
              <a:buClrTx/>
              <a:buSzTx/>
              <a:buFontTx/>
            </a:pPr>
            <a:r>
              <a:rPr lang="en-US" altLang="zh-CN" sz="3600">
                <a:latin typeface="+mn-ea"/>
                <a:cs typeface="+mn-ea"/>
                <a:sym typeface="+mn-ea"/>
              </a:rPr>
              <a:t>8、燕王，吾所立。</a:t>
            </a:r>
          </a:p>
        </p:txBody>
      </p:sp>
      <p:sp>
        <p:nvSpPr>
          <p:cNvPr id="261125" name="Rectangle 5" title=""/>
          <p:cNvSpPr txBox="1"/>
          <p:nvPr/>
        </p:nvSpPr>
        <p:spPr>
          <a:xfrm>
            <a:off x="5831840" y="4233545"/>
            <a:ext cx="524510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介词短语后置句、被动句</a:t>
            </a:r>
          </a:p>
        </p:txBody>
      </p:sp>
      <p:sp>
        <p:nvSpPr>
          <p:cNvPr id="261128" name="Rectangle 8" title=""/>
          <p:cNvSpPr txBox="1"/>
          <p:nvPr/>
        </p:nvSpPr>
        <p:spPr>
          <a:xfrm>
            <a:off x="5806673" y="2935583"/>
            <a:ext cx="2436158" cy="6356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被动句</a:t>
            </a:r>
          </a:p>
        </p:txBody>
      </p:sp>
      <p:sp>
        <p:nvSpPr>
          <p:cNvPr id="261129" name="Rectangle 9" title=""/>
          <p:cNvSpPr txBox="1"/>
          <p:nvPr/>
        </p:nvSpPr>
        <p:spPr>
          <a:xfrm>
            <a:off x="5832036" y="5403167"/>
            <a:ext cx="1839834" cy="63563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判断句</a:t>
            </a:r>
          </a:p>
        </p:txBody>
      </p:sp>
      <p:sp>
        <p:nvSpPr>
          <p:cNvPr id="261133" name="Rectangle 13" title=""/>
          <p:cNvSpPr txBox="1"/>
          <p:nvPr/>
        </p:nvSpPr>
        <p:spPr>
          <a:xfrm>
            <a:off x="5806440" y="1628775"/>
            <a:ext cx="5270500" cy="645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介词短语后置句、省略句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1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5" grpId="0" animBg="1"/>
      <p:bldP spid="261128" grpId="0" animBg="1"/>
      <p:bldP spid="261129" grpId="0" animBg="1"/>
      <p:bldP spid="26113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671955" y="2741295"/>
            <a:ext cx="81292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谢谢观看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696700" y="107188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3" name="Text Box 2" title=""/>
          <p:cNvSpPr txBox="1"/>
          <p:nvPr/>
        </p:nvSpPr>
        <p:spPr>
          <a:xfrm>
            <a:off x="579120" y="434975"/>
            <a:ext cx="10372725" cy="6523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solidFill>
                  <a:srgbClr val="0000CC"/>
                </a:solidFill>
                <a:latin typeface="+mn-ea"/>
                <a:cs typeface="+mn-ea"/>
              </a:rPr>
              <a:t>                          </a:t>
            </a:r>
            <a:r>
              <a:rPr lang="en-US" altLang="zh-CN" sz="4400">
                <a:solidFill>
                  <a:srgbClr val="0000CC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</a:t>
            </a:r>
            <a:r>
              <a:rPr lang="zh-CN" altLang="en-US" sz="4400">
                <a:solidFill>
                  <a:srgbClr val="000066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时代背景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>
                <a:latin typeface="+mn-ea"/>
                <a:cs typeface="+mn-ea"/>
              </a:rPr>
              <a:t>       北宋王朝建立后，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统治集团日益腐化。</a:t>
            </a:r>
            <a:r>
              <a:rPr lang="zh-CN" altLang="en-US" sz="3200">
                <a:latin typeface="+mn-ea"/>
                <a:cs typeface="+mn-ea"/>
              </a:rPr>
              <a:t>北方少数民族不断进犯，面对这种形势，北宋王朝不但不力求振作，反而忍受耻辱，每年都要靠纳币输绢以求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苟安</a:t>
            </a:r>
            <a:r>
              <a:rPr lang="zh-CN" altLang="en-US" sz="3200">
                <a:latin typeface="+mn-ea"/>
                <a:cs typeface="+mn-ea"/>
              </a:rPr>
              <a:t>。在这样的历史背景下，欧阳修想通过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后唐庄宗李存勖的兴亡史进行讽谏。</a:t>
            </a:r>
            <a:r>
              <a:rPr lang="zh-CN" altLang="en-US" sz="3200">
                <a:latin typeface="+mn-ea"/>
                <a:cs typeface="+mn-ea"/>
                <a:sym typeface="+mn-ea"/>
              </a:rPr>
              <a:t>写成了《新五代史•伶官传》，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对为庄宗所宠幸并败国乱政的伶官予以鞭挞，揭露他们把持朝政以致祸乱不息的罪恶行径</a:t>
            </a:r>
            <a:r>
              <a:rPr lang="zh-CN" altLang="en-US" sz="3200">
                <a:latin typeface="+mn-ea"/>
                <a:cs typeface="+mn-ea"/>
                <a:sym typeface="+mn-ea"/>
              </a:rPr>
              <a:t>。本文是为《新五代史•伶官传》 所作的序言。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2" name="矩形 94211" title=""/>
          <p:cNvSpPr/>
          <p:nvPr/>
        </p:nvSpPr>
        <p:spPr>
          <a:xfrm>
            <a:off x="429260" y="986155"/>
            <a:ext cx="10614660" cy="56057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>
                <a:solidFill>
                  <a:schemeClr val="tx1"/>
                </a:solidFill>
                <a:latin typeface="+mn-ea"/>
                <a:cs typeface="+mn-ea"/>
              </a:rPr>
              <a:t>    </a:t>
            </a:r>
            <a:r>
              <a:rPr lang="en-US" altLang="zh-CN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伶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”是指封建时代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演戏的人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，</a:t>
            </a:r>
          </a:p>
          <a:p>
            <a:pPr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    “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伶官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”是在宫廷中授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有官职的伶人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。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</a:rPr>
              <a:t>　</a:t>
            </a:r>
          </a:p>
          <a:p>
            <a:pPr>
              <a:lnSpc>
                <a:spcPct val="140000"/>
              </a:lnSpc>
            </a:pPr>
            <a:r>
              <a:rPr lang="en-US" altLang="zh-CN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    “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传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”记述了后唐庄宗李存勖宠幸伶官败政乱国的史实。</a:t>
            </a:r>
          </a:p>
          <a:p>
            <a:pPr>
              <a:lnSpc>
                <a:spcPct val="140000"/>
              </a:lnSpc>
            </a:pP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     序</a:t>
            </a:r>
            <a:r>
              <a:rPr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：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为一种文体，本文是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书序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。相当于今天的“前言”或者编者的“按语”，它的内容或是提纲挈领地评价该书内容，或者叙述著书作文的缘由，以便有助于读者理解下面有关书或文的内容。</a:t>
            </a:r>
          </a:p>
          <a:p>
            <a:pPr>
              <a:lnSpc>
                <a:spcPct val="140000"/>
              </a:lnSpc>
            </a:pPr>
            <a:r>
              <a:rPr lang="en-US" altLang="zh-CN" sz="3200">
                <a:latin typeface="+mn-ea"/>
                <a:cs typeface="+mn-ea"/>
                <a:sym typeface="+mn-ea"/>
              </a:rPr>
              <a:t>《</a:t>
            </a:r>
            <a:r>
              <a:rPr lang="zh-CN" altLang="en-US" sz="3200">
                <a:latin typeface="+mn-ea"/>
                <a:cs typeface="+mn-ea"/>
                <a:sym typeface="+mn-ea"/>
              </a:rPr>
              <a:t>伶官传序</a:t>
            </a:r>
            <a:r>
              <a:rPr lang="en-US" altLang="zh-CN" sz="3200">
                <a:latin typeface="+mn-ea"/>
                <a:cs typeface="+mn-ea"/>
                <a:sym typeface="+mn-ea"/>
              </a:rPr>
              <a:t>》</a:t>
            </a:r>
            <a:r>
              <a:rPr lang="zh-CN" altLang="en-US" sz="3200">
                <a:latin typeface="+mn-ea"/>
                <a:cs typeface="+mn-ea"/>
                <a:sym typeface="+mn-ea"/>
              </a:rPr>
              <a:t>是欧阳修为</a:t>
            </a:r>
            <a:r>
              <a:rPr lang="en-US" altLang="zh-CN" sz="3200">
                <a:latin typeface="+mn-ea"/>
                <a:cs typeface="+mn-ea"/>
                <a:sym typeface="+mn-ea"/>
              </a:rPr>
              <a:t>《</a:t>
            </a:r>
            <a:r>
              <a:rPr lang="zh-CN" altLang="en-US" sz="3200">
                <a:latin typeface="+mn-ea"/>
                <a:cs typeface="+mn-ea"/>
                <a:sym typeface="+mn-ea"/>
              </a:rPr>
              <a:t>新五代史</a:t>
            </a:r>
            <a:r>
              <a:rPr lang="en-US" altLang="zh-CN" sz="3200">
                <a:latin typeface="+mn-ea"/>
                <a:cs typeface="+mn-ea"/>
                <a:sym typeface="+mn-ea"/>
              </a:rPr>
              <a:t>·</a:t>
            </a:r>
            <a:r>
              <a:rPr lang="zh-CN" altLang="en-US" sz="3200">
                <a:latin typeface="+mn-ea"/>
                <a:cs typeface="+mn-ea"/>
                <a:sym typeface="+mn-ea"/>
              </a:rPr>
              <a:t>伶官传</a:t>
            </a:r>
            <a:r>
              <a:rPr lang="en-US" altLang="zh-CN" sz="3200">
                <a:latin typeface="+mn-ea"/>
                <a:cs typeface="+mn-ea"/>
                <a:sym typeface="+mn-ea"/>
              </a:rPr>
              <a:t>》</a:t>
            </a:r>
            <a:r>
              <a:rPr lang="zh-CN" altLang="en-US" sz="3200">
                <a:latin typeface="+mn-ea"/>
                <a:cs typeface="+mn-ea"/>
                <a:sym typeface="+mn-ea"/>
              </a:rPr>
              <a:t>作的序。</a:t>
            </a:r>
            <a:endParaRPr lang="zh-CN" altLang="en-US" sz="32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4730843" y="114608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解  题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863600" y="3127375"/>
            <a:ext cx="97459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整体感知，梳理文意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132205" y="1454150"/>
            <a:ext cx="9389745" cy="3913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3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伶</a:t>
            </a:r>
            <a:r>
              <a:rPr lang="zh-CN" altLang="en-US" sz="3600"/>
              <a:t>官                    </a:t>
            </a:r>
            <a:r>
              <a:rPr lang="zh-CN" altLang="en-US" sz="3600">
                <a:solidFill>
                  <a:srgbClr val="FF0000"/>
                </a:solidFill>
              </a:rPr>
              <a:t>矢</a:t>
            </a:r>
            <a:r>
              <a:rPr lang="zh-CN" altLang="en-US" sz="3600"/>
              <a:t>                     </a:t>
            </a:r>
            <a:r>
              <a:rPr lang="zh-CN" altLang="en-US" sz="3600">
                <a:solidFill>
                  <a:srgbClr val="FF0000"/>
                </a:solidFill>
              </a:rPr>
              <a:t>契</a:t>
            </a:r>
            <a:r>
              <a:rPr lang="zh-CN" altLang="en-US" sz="3600"/>
              <a:t>丹     </a:t>
            </a:r>
          </a:p>
          <a:p>
            <a:pPr>
              <a:lnSpc>
                <a:spcPct val="23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盛</a:t>
            </a:r>
            <a:r>
              <a:rPr lang="zh-CN" altLang="en-US" sz="3600"/>
              <a:t>以锦囊                方其</a:t>
            </a:r>
            <a:r>
              <a:rPr lang="zh-CN" altLang="en-US" sz="3600">
                <a:solidFill>
                  <a:srgbClr val="FF0000"/>
                </a:solidFill>
              </a:rPr>
              <a:t>系</a:t>
            </a:r>
            <a:r>
              <a:rPr lang="zh-CN" altLang="en-US" sz="3600"/>
              <a:t>燕父子以组      </a:t>
            </a:r>
          </a:p>
          <a:p>
            <a:pPr>
              <a:lnSpc>
                <a:spcPct val="230000"/>
              </a:lnSpc>
            </a:pPr>
            <a:r>
              <a:rPr lang="zh-CN" altLang="en-US" sz="3600"/>
              <a:t>仇</a:t>
            </a:r>
            <a:r>
              <a:rPr lang="zh-CN" altLang="en-US" sz="3600">
                <a:solidFill>
                  <a:srgbClr val="FF0000"/>
                </a:solidFill>
              </a:rPr>
              <a:t>雠</a:t>
            </a:r>
            <a:r>
              <a:rPr lang="zh-CN" altLang="en-US" sz="3600"/>
              <a:t>                    誓天断</a:t>
            </a:r>
            <a:r>
              <a:rPr lang="zh-CN" altLang="en-US" sz="3600">
                <a:solidFill>
                  <a:srgbClr val="FF0000"/>
                </a:solidFill>
              </a:rPr>
              <a:t>发</a:t>
            </a:r>
            <a:r>
              <a:rPr lang="zh-CN" altLang="en-US" sz="3600"/>
              <a:t>              </a:t>
            </a:r>
            <a:r>
              <a:rPr lang="zh-CN" altLang="en-US" sz="3600">
                <a:solidFill>
                  <a:srgbClr val="FF0000"/>
                </a:solidFill>
              </a:rPr>
              <a:t>欤</a:t>
            </a:r>
          </a:p>
        </p:txBody>
      </p:sp>
      <p:sp>
        <p:nvSpPr>
          <p:cNvPr id="16386" name="Text Box 7" title=""/>
          <p:cNvSpPr txBox="1"/>
          <p:nvPr/>
        </p:nvSpPr>
        <p:spPr>
          <a:xfrm>
            <a:off x="3277327" y="253704"/>
            <a:ext cx="4041309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+mn-ea"/>
              </a:rPr>
              <a:t>听读正音</a:t>
            </a:r>
          </a:p>
        </p:txBody>
      </p:sp>
      <p:sp>
        <p:nvSpPr>
          <p:cNvPr id="16391" name="Text Box 12" title=""/>
          <p:cNvSpPr txBox="1"/>
          <p:nvPr/>
        </p:nvSpPr>
        <p:spPr>
          <a:xfrm>
            <a:off x="3141980" y="3319780"/>
            <a:ext cx="1698625" cy="63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chéng</a:t>
            </a:r>
          </a:p>
        </p:txBody>
      </p:sp>
      <p:sp>
        <p:nvSpPr>
          <p:cNvPr id="16390" name="Text Box 11" title=""/>
          <p:cNvSpPr txBox="1"/>
          <p:nvPr/>
        </p:nvSpPr>
        <p:spPr>
          <a:xfrm>
            <a:off x="8892879" y="3285469"/>
            <a:ext cx="1178715" cy="70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xì</a:t>
            </a:r>
          </a:p>
        </p:txBody>
      </p:sp>
      <p:sp>
        <p:nvSpPr>
          <p:cNvPr id="16389" name="Text Box 10" title=""/>
          <p:cNvSpPr txBox="1"/>
          <p:nvPr/>
        </p:nvSpPr>
        <p:spPr>
          <a:xfrm>
            <a:off x="6591935" y="4565015"/>
            <a:ext cx="759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fà </a:t>
            </a:r>
          </a:p>
        </p:txBody>
      </p:sp>
      <p:sp>
        <p:nvSpPr>
          <p:cNvPr id="16388" name="Text Box 9" title=""/>
          <p:cNvSpPr txBox="1"/>
          <p:nvPr/>
        </p:nvSpPr>
        <p:spPr>
          <a:xfrm>
            <a:off x="8893168" y="4506355"/>
            <a:ext cx="1094521" cy="703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yú　 </a:t>
            </a:r>
          </a:p>
        </p:txBody>
      </p:sp>
      <p:sp>
        <p:nvSpPr>
          <p:cNvPr id="16392" name="Text Box 13" title=""/>
          <p:cNvSpPr txBox="1"/>
          <p:nvPr/>
        </p:nvSpPr>
        <p:spPr>
          <a:xfrm>
            <a:off x="8893415" y="1995149"/>
            <a:ext cx="1178715" cy="63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qì</a:t>
            </a:r>
          </a:p>
        </p:txBody>
      </p:sp>
      <p:sp>
        <p:nvSpPr>
          <p:cNvPr id="3" name="文本框 2" title=""/>
          <p:cNvSpPr txBox="1"/>
          <p:nvPr/>
        </p:nvSpPr>
        <p:spPr>
          <a:xfrm>
            <a:off x="2217420" y="4565015"/>
            <a:ext cx="1502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chóu</a:t>
            </a:r>
          </a:p>
        </p:txBody>
      </p:sp>
      <p:sp>
        <p:nvSpPr>
          <p:cNvPr id="4" name="文本框 3" title=""/>
          <p:cNvSpPr txBox="1"/>
          <p:nvPr/>
        </p:nvSpPr>
        <p:spPr>
          <a:xfrm>
            <a:off x="2354580" y="2072640"/>
            <a:ext cx="1482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cs typeface="+mn-lt"/>
              </a:rPr>
              <a:t>líng</a:t>
            </a:r>
          </a:p>
        </p:txBody>
      </p:sp>
      <p:sp>
        <p:nvSpPr>
          <p:cNvPr id="5" name="文本框 4" title=""/>
          <p:cNvSpPr txBox="1"/>
          <p:nvPr/>
        </p:nvSpPr>
        <p:spPr>
          <a:xfrm>
            <a:off x="5367655" y="2072640"/>
            <a:ext cx="15697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cs typeface="+mn-lt"/>
                <a:sym typeface="+mn-ea"/>
              </a:rPr>
              <a:t>shǐ</a:t>
            </a:r>
          </a:p>
        </p:txBody>
      </p:sp>
      <p:pic>
        <p:nvPicPr>
          <p:cNvPr id="6" name="图片 5" title="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93175" y="739775"/>
            <a:ext cx="617220" cy="6172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0" grpId="0"/>
      <p:bldP spid="16389" grpId="0"/>
      <p:bldP spid="16388" grpId="0"/>
      <p:bldP spid="1639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48895" y="1640840"/>
            <a:ext cx="791845" cy="41662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梳理文意</a:t>
            </a:r>
            <a:r>
              <a:rPr lang="en-US" altLang="zh-CN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·</a:t>
            </a:r>
            <a:r>
              <a:rPr lang="zh-CN" altLang="en-US" sz="3600" b="1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第一段</a:t>
            </a: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440055" y="45720"/>
            <a:ext cx="5715" cy="1595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title=""/>
          <p:cNvCxnSpPr>
            <a:stCxn id="5" idx="2"/>
          </p:cNvCxnSpPr>
          <p:nvPr/>
        </p:nvCxnSpPr>
        <p:spPr>
          <a:xfrm flipH="1">
            <a:off x="436245" y="5807075"/>
            <a:ext cx="8890" cy="172148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title=""/>
          <p:cNvSpPr txBox="1"/>
          <p:nvPr/>
        </p:nvSpPr>
        <p:spPr>
          <a:xfrm>
            <a:off x="1124585" y="635000"/>
            <a:ext cx="10027920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l" fontAlgn="auto">
              <a:lnSpc>
                <a:spcPct val="160000"/>
              </a:lnSpc>
              <a:buNone/>
            </a:pPr>
            <a:r>
              <a:rPr lang="zh-CN" altLang="en-US" sz="3200">
                <a:latin typeface="+mn-ea"/>
                <a:cs typeface="+mn-ea"/>
                <a:sym typeface="+mn-ea"/>
              </a:rPr>
              <a:t>呜呼！盛衰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之理</a:t>
            </a:r>
            <a:r>
              <a:rPr lang="zh-CN" altLang="en-US" sz="3200">
                <a:latin typeface="+mn-ea"/>
                <a:cs typeface="+mn-ea"/>
                <a:sym typeface="+mn-ea"/>
              </a:rPr>
              <a:t>，虽曰天命，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岂</a:t>
            </a:r>
            <a:r>
              <a:rPr lang="zh-CN" altLang="en-US" sz="3200">
                <a:latin typeface="+mn-ea"/>
                <a:cs typeface="+mn-ea"/>
                <a:sym typeface="+mn-ea"/>
              </a:rPr>
              <a:t>非</a:t>
            </a:r>
            <a:r>
              <a:rPr lang="zh-CN" altLang="en-US" sz="3200">
                <a:solidFill>
                  <a:srgbClr val="2121E9"/>
                </a:solidFill>
                <a:latin typeface="+mn-ea"/>
                <a:cs typeface="+mn-ea"/>
                <a:sym typeface="+mn-ea"/>
              </a:rPr>
              <a:t>人事</a:t>
            </a:r>
            <a:r>
              <a:rPr lang="zh-CN" altLang="en-US" sz="3200">
                <a:latin typeface="+mn-ea"/>
                <a:cs typeface="+mn-ea"/>
                <a:sym typeface="+mn-ea"/>
              </a:rPr>
              <a:t>哉！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原</a:t>
            </a:r>
            <a:r>
              <a:rPr lang="zh-CN" altLang="en-US" sz="3200">
                <a:latin typeface="+mn-ea"/>
                <a:cs typeface="+mn-ea"/>
                <a:sym typeface="+mn-ea"/>
              </a:rPr>
              <a:t>庄宗</a:t>
            </a:r>
          </a:p>
          <a:p>
            <a:pPr indent="720090" algn="l" fontAlgn="auto">
              <a:lnSpc>
                <a:spcPct val="160000"/>
              </a:lnSpc>
              <a:buNone/>
            </a:pPr>
            <a:endParaRPr lang="zh-CN" altLang="en-US" sz="3200">
              <a:latin typeface="+mn-ea"/>
              <a:cs typeface="+mn-ea"/>
              <a:sym typeface="+mn-ea"/>
            </a:endParaRPr>
          </a:p>
          <a:p>
            <a:pPr indent="720090" algn="l" fontAlgn="auto">
              <a:lnSpc>
                <a:spcPct val="160000"/>
              </a:lnSpc>
              <a:buNone/>
            </a:pPr>
            <a:r>
              <a:rPr lang="zh-CN" altLang="en-US" sz="3200">
                <a:latin typeface="+mn-ea"/>
                <a:cs typeface="+mn-ea"/>
                <a:sym typeface="+mn-ea"/>
              </a:rPr>
              <a:t>之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所以</a:t>
            </a:r>
            <a:r>
              <a:rPr lang="zh-CN" altLang="en-US" sz="3200">
                <a:latin typeface="+mn-ea"/>
                <a:cs typeface="+mn-ea"/>
                <a:sym typeface="+mn-ea"/>
              </a:rPr>
              <a:t>得天下，与其所以失之者，</a:t>
            </a:r>
            <a:r>
              <a:rPr lang="zh-CN" altLang="en-US" sz="32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可以</a:t>
            </a:r>
            <a:r>
              <a:rPr lang="zh-CN" altLang="en-US" sz="3200">
                <a:latin typeface="+mn-ea"/>
                <a:cs typeface="+mn-ea"/>
                <a:sym typeface="+mn-ea"/>
              </a:rPr>
              <a:t>知之矣。 </a:t>
            </a:r>
            <a:endParaRPr lang="zh-CN" altLang="en-US" sz="32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圆角矩形标注 3" title=""/>
          <p:cNvSpPr/>
          <p:nvPr/>
        </p:nvSpPr>
        <p:spPr>
          <a:xfrm>
            <a:off x="9200515" y="159385"/>
            <a:ext cx="1388745" cy="552450"/>
          </a:xfrm>
          <a:prstGeom prst="wedgeRoundRectCallout">
            <a:avLst>
              <a:gd name="adj1" fmla="val 2626"/>
              <a:gd name="adj2" fmla="val 85057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推究</a:t>
            </a:r>
          </a:p>
        </p:txBody>
      </p:sp>
      <p:sp>
        <p:nvSpPr>
          <p:cNvPr id="7" name="圆角矩形标注 6" title=""/>
          <p:cNvSpPr/>
          <p:nvPr/>
        </p:nvSpPr>
        <p:spPr>
          <a:xfrm>
            <a:off x="2066925" y="3215640"/>
            <a:ext cx="2765425" cy="552450"/>
          </a:xfrm>
          <a:prstGeom prst="wedgeRoundRectCallout">
            <a:avLst>
              <a:gd name="adj1" fmla="val -27956"/>
              <a:gd name="adj2" fmla="val -72758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……的原因</a:t>
            </a:r>
          </a:p>
        </p:txBody>
      </p:sp>
      <p:sp>
        <p:nvSpPr>
          <p:cNvPr id="8" name="圆角矩形标注 7" title=""/>
          <p:cNvSpPr/>
          <p:nvPr/>
        </p:nvSpPr>
        <p:spPr>
          <a:xfrm>
            <a:off x="6841490" y="159385"/>
            <a:ext cx="1279525" cy="552450"/>
          </a:xfrm>
          <a:prstGeom prst="wedgeRoundRectCallout">
            <a:avLst>
              <a:gd name="adj1" fmla="val -7071"/>
              <a:gd name="adj2" fmla="val 86781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难道</a:t>
            </a:r>
          </a:p>
        </p:txBody>
      </p:sp>
      <p:sp>
        <p:nvSpPr>
          <p:cNvPr id="10" name="圆角矩形标注 9" title=""/>
          <p:cNvSpPr/>
          <p:nvPr/>
        </p:nvSpPr>
        <p:spPr>
          <a:xfrm>
            <a:off x="6046470" y="1640840"/>
            <a:ext cx="4389755" cy="552450"/>
          </a:xfrm>
          <a:prstGeom prst="wedgeRoundRectCallout">
            <a:avLst>
              <a:gd name="adj1" fmla="val 3667"/>
              <a:gd name="adj2" fmla="val -81724"/>
              <a:gd name="adj3" fmla="val 16667"/>
            </a:avLst>
          </a:prstGeom>
          <a:noFill/>
          <a:ln w="158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2121E9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人力，指政治上的得失</a:t>
            </a:r>
          </a:p>
        </p:txBody>
      </p:sp>
      <p:sp>
        <p:nvSpPr>
          <p:cNvPr id="14347" name="Text Box 10" title=""/>
          <p:cNvSpPr txBox="1"/>
          <p:nvPr/>
        </p:nvSpPr>
        <p:spPr>
          <a:xfrm>
            <a:off x="1376045" y="4327525"/>
            <a:ext cx="9525635" cy="225171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译文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：唉</a:t>
            </a:r>
            <a:r>
              <a:rPr lang="en-US" altLang="zh-CN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!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国家兴盛与衰亡的道理，虽然说是天命，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难道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不是由于人事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吗</a:t>
            </a:r>
            <a:r>
              <a:rPr lang="en-US" altLang="zh-CN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?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推究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庄宗得天下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和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他失天下</a:t>
            </a:r>
            <a:r>
              <a:rPr lang="zh-CN" altLang="en-US" sz="36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的原因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，</a:t>
            </a:r>
            <a:r>
              <a:rPr lang="zh-CN" altLang="en-US" sz="3600" b="1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就可以知道了</a:t>
            </a:r>
            <a:r>
              <a:rPr lang="zh-CN" altLang="en-US" sz="36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。 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4347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343</Paragraphs>
  <Slides>44</Slides>
  <Notes>1</Notes>
  <TotalTime>0</TotalTime>
  <HiddenSlides>5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59">
      <vt:lpstr>Arial</vt:lpstr>
      <vt:lpstr>微软雅黑</vt:lpstr>
      <vt:lpstr>等线 Light</vt:lpstr>
      <vt:lpstr>等线</vt:lpstr>
      <vt:lpstr>Calibri Light</vt:lpstr>
      <vt:lpstr>Calibri</vt:lpstr>
      <vt:lpstr>隶书</vt:lpstr>
      <vt:lpstr>楷体</vt:lpstr>
      <vt:lpstr>华文新魏</vt:lpstr>
      <vt:lpstr>华文仿宋</vt:lpstr>
      <vt:lpstr>华文楷体</vt:lpstr>
      <vt:lpstr>Times New Roman</vt:lpstr>
      <vt:lpstr>宋体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内容总结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2023-07-19T16:45:59.968</cp:lastPrinted>
  <dcterms:created xsi:type="dcterms:W3CDTF">2023-07-19T16:45:59Z</dcterms:created>
  <dcterms:modified xsi:type="dcterms:W3CDTF">2023-07-19T08:45:59Z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