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63" r:id="rId5"/>
    <p:sldId id="264" r:id="rId6"/>
    <p:sldId id="258" r:id="rId7"/>
    <p:sldId id="259" r:id="rId8"/>
    <p:sldId id="260" r:id="rId9"/>
    <p:sldId id="266" r:id="rId10"/>
    <p:sldId id="265" r:id="rId11"/>
    <p:sldId id="274" r:id="rId12"/>
    <p:sldId id="273" r:id="rId13"/>
    <p:sldId id="267" r:id="rId14"/>
    <p:sldId id="268" r:id="rId15"/>
    <p:sldId id="272" r:id="rId16"/>
    <p:sldId id="270" r:id="rId17"/>
    <p:sldId id="271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56" d="100"/>
          <a:sy n="56" d="100"/>
        </p:scale>
        <p:origin x="60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BBA8C8B-6FEE-4429-9ACF-E8FE71BDF9C4}" type="doc">
      <dgm:prSet loTypeId="urn:microsoft.com/office/officeart/2005/8/layout/vProcess5" loCatId="process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zh-CN" altLang="en-US"/>
        </a:p>
      </dgm:t>
    </dgm:pt>
    <dgm:pt modelId="{9ED84E58-FED0-400A-ABE4-D107E56AD499}">
      <dgm:prSet phldrT="[文本]"/>
      <dgm:spPr/>
      <dgm:t>
        <a:bodyPr/>
        <a:lstStyle/>
        <a:p>
          <a:r>
            <a:rPr lang="en-US" altLang="zh-CN" dirty="0" smtClean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rPr>
            <a:t>1</a:t>
          </a:r>
          <a:r>
            <a:rPr lang="en-US" altLang="zh-CN" dirty="0" smtClean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rPr>
            <a:t>.</a:t>
          </a:r>
          <a:r>
            <a:rPr lang="zh-CN" altLang="zh-CN" dirty="0" smtClean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rPr>
            <a:t> 荧荧红烛</a:t>
          </a:r>
          <a:r>
            <a:rPr lang="zh-CN" altLang="en-US" dirty="0" smtClean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rPr>
            <a:t>真赤诚，灼灼发光又发热</a:t>
          </a:r>
          <a:r>
            <a:rPr lang="zh-CN" altLang="zh-CN" dirty="0" smtClean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rPr>
            <a:t>。</a:t>
          </a:r>
          <a:endParaRPr lang="zh-CN" altLang="en-US" dirty="0"/>
        </a:p>
      </dgm:t>
    </dgm:pt>
    <dgm:pt modelId="{39110DC1-6A80-4866-96FE-E9C6ECCD63BE}" cxnId="{7958CA22-1231-4EE9-ACD1-FF8BE4878597}" type="parTrans">
      <dgm:prSet/>
      <dgm:spPr/>
      <dgm:t>
        <a:bodyPr/>
        <a:lstStyle/>
        <a:p>
          <a:endParaRPr lang="zh-CN" altLang="en-US"/>
        </a:p>
      </dgm:t>
    </dgm:pt>
    <dgm:pt modelId="{C3AD5BD5-239B-4575-B7BB-837CC5B4EE5A}" cxnId="{7958CA22-1231-4EE9-ACD1-FF8BE4878597}" type="sibTrans">
      <dgm:prSet/>
      <dgm:spPr/>
      <dgm:t>
        <a:bodyPr/>
        <a:lstStyle/>
        <a:p>
          <a:endParaRPr lang="zh-CN" altLang="en-US"/>
        </a:p>
      </dgm:t>
    </dgm:pt>
    <dgm:pt modelId="{65A32F61-88AD-49F8-9B8C-74E39314D0BC}">
      <dgm:prSet phldrT="[文本]"/>
      <dgm:spPr/>
      <dgm:t>
        <a:bodyPr/>
        <a:lstStyle/>
        <a:p>
          <a:r>
            <a:rPr lang="en-US" altLang="zh-CN" dirty="0" smtClean="0">
              <a:latin typeface="黑体" panose="02010609060101010101" pitchFamily="49" charset="-122"/>
              <a:ea typeface="黑体" panose="02010609060101010101" pitchFamily="49" charset="-122"/>
            </a:rPr>
            <a:t>2—3</a:t>
          </a:r>
          <a:r>
            <a:rPr lang="en-US" altLang="zh-CN" dirty="0" smtClean="0">
              <a:latin typeface="黑体" panose="02010609060101010101" pitchFamily="49" charset="-122"/>
              <a:ea typeface="黑体" panose="02010609060101010101" pitchFamily="49" charset="-122"/>
            </a:rPr>
            <a:t>.</a:t>
          </a:r>
          <a:r>
            <a:rPr lang="zh-CN" altLang="zh-CN" dirty="0" smtClean="0">
              <a:latin typeface="黑体" panose="02010609060101010101" pitchFamily="49" charset="-122"/>
              <a:ea typeface="黑体" panose="02010609060101010101" pitchFamily="49" charset="-122"/>
            </a:rPr>
            <a:t> 红烛</a:t>
          </a:r>
          <a:r>
            <a:rPr lang="zh-CN" altLang="en-US" dirty="0" smtClean="0">
              <a:latin typeface="黑体" panose="02010609060101010101" pitchFamily="49" charset="-122"/>
              <a:ea typeface="黑体" panose="02010609060101010101" pitchFamily="49" charset="-122"/>
            </a:rPr>
            <a:t>烧蜡成灰，放出光明。</a:t>
          </a:r>
          <a:endParaRPr lang="zh-CN" altLang="en-US" dirty="0"/>
        </a:p>
      </dgm:t>
    </dgm:pt>
    <dgm:pt modelId="{7728FC8F-4D53-4AD1-880B-B7FA26ABD80F}" cxnId="{7ED7F24E-1DD6-4EAB-9586-B2641A02E9A0}" type="parTrans">
      <dgm:prSet/>
      <dgm:spPr/>
      <dgm:t>
        <a:bodyPr/>
        <a:lstStyle/>
        <a:p>
          <a:endParaRPr lang="zh-CN" altLang="en-US"/>
        </a:p>
      </dgm:t>
    </dgm:pt>
    <dgm:pt modelId="{C6016A23-9637-4FF7-B7F2-9A5FF3ABDDBD}" cxnId="{7ED7F24E-1DD6-4EAB-9586-B2641A02E9A0}" type="sibTrans">
      <dgm:prSet/>
      <dgm:spPr/>
      <dgm:t>
        <a:bodyPr/>
        <a:lstStyle/>
        <a:p>
          <a:endParaRPr lang="zh-CN" altLang="en-US"/>
        </a:p>
      </dgm:t>
    </dgm:pt>
    <dgm:pt modelId="{2C4DD8E2-AA97-4D24-B00A-B0EFB8FD3DB6}">
      <dgm:prSet phldrT="[文本]"/>
      <dgm:spPr/>
      <dgm:t>
        <a:bodyPr/>
        <a:lstStyle/>
        <a:p>
          <a:r>
            <a:rPr lang="en-US" altLang="zh-CN" dirty="0" smtClean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rPr>
            <a:t>4</a:t>
          </a:r>
          <a:r>
            <a:rPr lang="en-US" altLang="zh-CN" dirty="0" smtClean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rPr>
            <a:t>.</a:t>
          </a:r>
          <a:r>
            <a:rPr lang="zh-CN" altLang="zh-CN" dirty="0" smtClean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rPr>
            <a:t>红烛</a:t>
          </a:r>
          <a:r>
            <a:rPr lang="zh-CN" altLang="en-US" dirty="0" smtClean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rPr>
            <a:t>烧掉一个死寂、禁锢的世界。</a:t>
          </a:r>
          <a:endParaRPr lang="zh-CN" altLang="en-US" dirty="0"/>
        </a:p>
      </dgm:t>
    </dgm:pt>
    <dgm:pt modelId="{DE9E1632-D864-4DA4-AFD2-0B7FBC9A74F3}" cxnId="{29EB080C-BCA3-40D6-B578-301EA34DA8B5}" type="parTrans">
      <dgm:prSet/>
      <dgm:spPr/>
      <dgm:t>
        <a:bodyPr/>
        <a:lstStyle/>
        <a:p>
          <a:endParaRPr lang="zh-CN" altLang="en-US"/>
        </a:p>
      </dgm:t>
    </dgm:pt>
    <dgm:pt modelId="{DC392FC8-47A5-4C96-A3DF-516623B95677}" cxnId="{29EB080C-BCA3-40D6-B578-301EA34DA8B5}" type="sibTrans">
      <dgm:prSet/>
      <dgm:spPr/>
      <dgm:t>
        <a:bodyPr/>
        <a:lstStyle/>
        <a:p>
          <a:endParaRPr lang="zh-CN" altLang="en-US"/>
        </a:p>
      </dgm:t>
    </dgm:pt>
    <dgm:pt modelId="{C56BB818-368C-4B56-8199-0C143AB2D1FC}">
      <dgm:prSet phldrT="[文本]"/>
      <dgm:spPr/>
      <dgm:t>
        <a:bodyPr/>
        <a:lstStyle/>
        <a:p>
          <a:r>
            <a:rPr lang="en-US" altLang="zh-CN" dirty="0" smtClean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rPr>
            <a:t>5—7.</a:t>
          </a:r>
          <a:r>
            <a:rPr lang="zh-CN" altLang="en-US" dirty="0" smtClean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rPr>
            <a:t>红烛着急才流</a:t>
          </a:r>
          <a:r>
            <a:rPr lang="zh-CN" altLang="zh-CN" dirty="0" smtClean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rPr>
            <a:t>泪</a:t>
          </a:r>
          <a:r>
            <a:rPr lang="zh-CN" altLang="en-US" dirty="0" smtClean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rPr>
            <a:t>。</a:t>
          </a:r>
          <a:endParaRPr lang="zh-CN" altLang="en-US" dirty="0"/>
        </a:p>
      </dgm:t>
    </dgm:pt>
    <dgm:pt modelId="{99BA8EDE-1028-40D6-A6CC-3BAEE7F83AE0}" cxnId="{ABE48947-2526-42F1-8C9A-88365BD18AF0}" type="parTrans">
      <dgm:prSet/>
      <dgm:spPr/>
      <dgm:t>
        <a:bodyPr/>
        <a:lstStyle/>
        <a:p>
          <a:endParaRPr lang="zh-CN" altLang="en-US"/>
        </a:p>
      </dgm:t>
    </dgm:pt>
    <dgm:pt modelId="{91F755BC-F566-4461-8482-58C54EE135A0}" cxnId="{ABE48947-2526-42F1-8C9A-88365BD18AF0}" type="sibTrans">
      <dgm:prSet/>
      <dgm:spPr/>
      <dgm:t>
        <a:bodyPr/>
        <a:lstStyle/>
        <a:p>
          <a:endParaRPr lang="zh-CN" altLang="en-US"/>
        </a:p>
      </dgm:t>
    </dgm:pt>
    <dgm:pt modelId="{A55D6211-4999-44F7-A1CB-CE441C987B97}">
      <dgm:prSet phldrT="[文本]"/>
      <dgm:spPr/>
      <dgm:t>
        <a:bodyPr/>
        <a:lstStyle/>
        <a:p>
          <a:r>
            <a:rPr lang="en-US" altLang="zh-CN" dirty="0" smtClean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rPr>
            <a:t>8—9.</a:t>
          </a:r>
          <a:r>
            <a:rPr lang="zh-CN" altLang="en-US" dirty="0" smtClean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rPr>
            <a:t>为了创造</a:t>
          </a:r>
          <a:r>
            <a:rPr lang="zh-CN" altLang="en-US" smtClean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rPr>
            <a:t>光明，便要灰心</a:t>
          </a:r>
          <a:r>
            <a:rPr lang="zh-CN" altLang="en-US" dirty="0" smtClean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rPr>
            <a:t>流泪</a:t>
          </a:r>
          <a:r>
            <a:rPr lang="zh-CN" altLang="zh-CN" dirty="0" smtClean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rPr>
            <a:t>。</a:t>
          </a:r>
          <a:endParaRPr lang="zh-CN" altLang="en-US" dirty="0"/>
        </a:p>
      </dgm:t>
    </dgm:pt>
    <dgm:pt modelId="{E4414F95-0FED-4A78-A783-63C0603191BA}" cxnId="{5EE288D4-3EC5-467C-828D-2780B90F9B83}" type="parTrans">
      <dgm:prSet/>
      <dgm:spPr/>
      <dgm:t>
        <a:bodyPr/>
        <a:lstStyle/>
        <a:p>
          <a:endParaRPr lang="zh-CN" altLang="en-US"/>
        </a:p>
      </dgm:t>
    </dgm:pt>
    <dgm:pt modelId="{7163D5F5-D18A-4070-9BD2-D0ECA092BD0A}" cxnId="{5EE288D4-3EC5-467C-828D-2780B90F9B83}" type="sibTrans">
      <dgm:prSet/>
      <dgm:spPr/>
      <dgm:t>
        <a:bodyPr/>
        <a:lstStyle/>
        <a:p>
          <a:endParaRPr lang="zh-CN" altLang="en-US"/>
        </a:p>
      </dgm:t>
    </dgm:pt>
    <dgm:pt modelId="{8521830F-A442-4300-877B-D5BBA944F885}" type="pres">
      <dgm:prSet presAssocID="{8BBA8C8B-6FEE-4429-9ACF-E8FE71BDF9C4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DE1388DE-1180-4403-AB7C-846FF99FB536}" type="pres">
      <dgm:prSet presAssocID="{8BBA8C8B-6FEE-4429-9ACF-E8FE71BDF9C4}" presName="dummyMaxCanvas" presStyleCnt="0">
        <dgm:presLayoutVars/>
      </dgm:prSet>
      <dgm:spPr/>
    </dgm:pt>
    <dgm:pt modelId="{553455BA-0F80-43F4-BFF1-9AC05F379564}" type="pres">
      <dgm:prSet presAssocID="{8BBA8C8B-6FEE-4429-9ACF-E8FE71BDF9C4}" presName="FiveNodes_1" presStyleLbl="node1" presStyleIdx="0" presStyleCnt="5" custLinFactNeighborX="306" custLinFactNeighborY="-659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04DA3D5-925F-471C-AA9C-C038D9DE92B5}" type="pres">
      <dgm:prSet presAssocID="{8BBA8C8B-6FEE-4429-9ACF-E8FE71BDF9C4}" presName="FiveNodes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94E34F4-4E14-433A-A553-534BE3422EE2}" type="pres">
      <dgm:prSet presAssocID="{8BBA8C8B-6FEE-4429-9ACF-E8FE71BDF9C4}" presName="FiveNodes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4346831-6697-4FCA-B4EF-9DB599A6244D}" type="pres">
      <dgm:prSet presAssocID="{8BBA8C8B-6FEE-4429-9ACF-E8FE71BDF9C4}" presName="FiveNodes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1BDE4E1-8C25-4BC6-8CEB-1B96A240F7DD}" type="pres">
      <dgm:prSet presAssocID="{8BBA8C8B-6FEE-4429-9ACF-E8FE71BDF9C4}" presName="FiveNodes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0F0325D-D962-4A26-8E1E-141D22C802CB}" type="pres">
      <dgm:prSet presAssocID="{8BBA8C8B-6FEE-4429-9ACF-E8FE71BDF9C4}" presName="FiveConn_1-2" presStyleLbl="fg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9E0DED1-305A-42D5-8D1C-3C47637ADCFA}" type="pres">
      <dgm:prSet presAssocID="{8BBA8C8B-6FEE-4429-9ACF-E8FE71BDF9C4}" presName="FiveConn_2-3" presStyleLbl="fg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A9053A0-DB12-4F12-9F75-58A8FB549038}" type="pres">
      <dgm:prSet presAssocID="{8BBA8C8B-6FEE-4429-9ACF-E8FE71BDF9C4}" presName="FiveConn_3-4" presStyleLbl="fg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825FB50-7AD0-4834-90A4-E5D29C9377EA}" type="pres">
      <dgm:prSet presAssocID="{8BBA8C8B-6FEE-4429-9ACF-E8FE71BDF9C4}" presName="FiveConn_4-5" presStyleLbl="fg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7978868-DF86-4E58-9DCB-92F7AB0DD0F9}" type="pres">
      <dgm:prSet presAssocID="{8BBA8C8B-6FEE-4429-9ACF-E8FE71BDF9C4}" presName="FiveNodes_1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7DCAE76-DC76-48C9-9A54-CD0C7996749A}" type="pres">
      <dgm:prSet presAssocID="{8BBA8C8B-6FEE-4429-9ACF-E8FE71BDF9C4}" presName="FiveNodes_2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1E58231-11A5-49DF-ABF3-ABD0E0158C4D}" type="pres">
      <dgm:prSet presAssocID="{8BBA8C8B-6FEE-4429-9ACF-E8FE71BDF9C4}" presName="FiveNodes_3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97B5CF8-F48C-4BF4-9878-C83C92CFCA00}" type="pres">
      <dgm:prSet presAssocID="{8BBA8C8B-6FEE-4429-9ACF-E8FE71BDF9C4}" presName="FiveNodes_4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498B700-2FB7-4664-873F-A40CD4FFB54E}" type="pres">
      <dgm:prSet presAssocID="{8BBA8C8B-6FEE-4429-9ACF-E8FE71BDF9C4}" presName="FiveNodes_5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7958CA22-1231-4EE9-ACD1-FF8BE4878597}" srcId="{8BBA8C8B-6FEE-4429-9ACF-E8FE71BDF9C4}" destId="{9ED84E58-FED0-400A-ABE4-D107E56AD499}" srcOrd="0" destOrd="0" parTransId="{39110DC1-6A80-4866-96FE-E9C6ECCD63BE}" sibTransId="{C3AD5BD5-239B-4575-B7BB-837CC5B4EE5A}"/>
    <dgm:cxn modelId="{0B7C9E54-A24F-4126-B159-80E9E88B5BFD}" type="presOf" srcId="{65A32F61-88AD-49F8-9B8C-74E39314D0BC}" destId="{804DA3D5-925F-471C-AA9C-C038D9DE92B5}" srcOrd="0" destOrd="0" presId="urn:microsoft.com/office/officeart/2005/8/layout/vProcess5"/>
    <dgm:cxn modelId="{7ED7F24E-1DD6-4EAB-9586-B2641A02E9A0}" srcId="{8BBA8C8B-6FEE-4429-9ACF-E8FE71BDF9C4}" destId="{65A32F61-88AD-49F8-9B8C-74E39314D0BC}" srcOrd="1" destOrd="0" parTransId="{7728FC8F-4D53-4AD1-880B-B7FA26ABD80F}" sibTransId="{C6016A23-9637-4FF7-B7F2-9A5FF3ABDDBD}"/>
    <dgm:cxn modelId="{5EE288D4-3EC5-467C-828D-2780B90F9B83}" srcId="{8BBA8C8B-6FEE-4429-9ACF-E8FE71BDF9C4}" destId="{A55D6211-4999-44F7-A1CB-CE441C987B97}" srcOrd="4" destOrd="0" parTransId="{E4414F95-0FED-4A78-A783-63C0603191BA}" sibTransId="{7163D5F5-D18A-4070-9BD2-D0ECA092BD0A}"/>
    <dgm:cxn modelId="{29EB080C-BCA3-40D6-B578-301EA34DA8B5}" srcId="{8BBA8C8B-6FEE-4429-9ACF-E8FE71BDF9C4}" destId="{2C4DD8E2-AA97-4D24-B00A-B0EFB8FD3DB6}" srcOrd="2" destOrd="0" parTransId="{DE9E1632-D864-4DA4-AFD2-0B7FBC9A74F3}" sibTransId="{DC392FC8-47A5-4C96-A3DF-516623B95677}"/>
    <dgm:cxn modelId="{D88AA1D6-6623-413B-A33A-11681737DD67}" type="presOf" srcId="{65A32F61-88AD-49F8-9B8C-74E39314D0BC}" destId="{C7DCAE76-DC76-48C9-9A54-CD0C7996749A}" srcOrd="1" destOrd="0" presId="urn:microsoft.com/office/officeart/2005/8/layout/vProcess5"/>
    <dgm:cxn modelId="{8A1A1032-2943-4FB3-9C9E-5404F9CAF608}" type="presOf" srcId="{9ED84E58-FED0-400A-ABE4-D107E56AD499}" destId="{B7978868-DF86-4E58-9DCB-92F7AB0DD0F9}" srcOrd="1" destOrd="0" presId="urn:microsoft.com/office/officeart/2005/8/layout/vProcess5"/>
    <dgm:cxn modelId="{1EA11D5F-A65E-4EEF-A198-93738FECFF1E}" type="presOf" srcId="{8BBA8C8B-6FEE-4429-9ACF-E8FE71BDF9C4}" destId="{8521830F-A442-4300-877B-D5BBA944F885}" srcOrd="0" destOrd="0" presId="urn:microsoft.com/office/officeart/2005/8/layout/vProcess5"/>
    <dgm:cxn modelId="{E635C63A-7B48-4C57-813C-6687FE1E3164}" type="presOf" srcId="{C6016A23-9637-4FF7-B7F2-9A5FF3ABDDBD}" destId="{A9E0DED1-305A-42D5-8D1C-3C47637ADCFA}" srcOrd="0" destOrd="0" presId="urn:microsoft.com/office/officeart/2005/8/layout/vProcess5"/>
    <dgm:cxn modelId="{A9F71B02-F1A3-4667-A833-B2BBE4424CA4}" type="presOf" srcId="{2C4DD8E2-AA97-4D24-B00A-B0EFB8FD3DB6}" destId="{51E58231-11A5-49DF-ABF3-ABD0E0158C4D}" srcOrd="1" destOrd="0" presId="urn:microsoft.com/office/officeart/2005/8/layout/vProcess5"/>
    <dgm:cxn modelId="{5384AA3D-927E-4DF7-B484-5AFC361936E0}" type="presOf" srcId="{C56BB818-368C-4B56-8199-0C143AB2D1FC}" destId="{D97B5CF8-F48C-4BF4-9878-C83C92CFCA00}" srcOrd="1" destOrd="0" presId="urn:microsoft.com/office/officeart/2005/8/layout/vProcess5"/>
    <dgm:cxn modelId="{C768139C-BBA1-47F4-B27A-92BA65393FDD}" type="presOf" srcId="{C56BB818-368C-4B56-8199-0C143AB2D1FC}" destId="{74346831-6697-4FCA-B4EF-9DB599A6244D}" srcOrd="0" destOrd="0" presId="urn:microsoft.com/office/officeart/2005/8/layout/vProcess5"/>
    <dgm:cxn modelId="{4144CA75-3BC2-4FF2-AEC3-4596CEC10AE9}" type="presOf" srcId="{DC392FC8-47A5-4C96-A3DF-516623B95677}" destId="{FA9053A0-DB12-4F12-9F75-58A8FB549038}" srcOrd="0" destOrd="0" presId="urn:microsoft.com/office/officeart/2005/8/layout/vProcess5"/>
    <dgm:cxn modelId="{89FC228A-796A-4E87-A09A-0ADC8B6BF0EC}" type="presOf" srcId="{C3AD5BD5-239B-4575-B7BB-837CC5B4EE5A}" destId="{10F0325D-D962-4A26-8E1E-141D22C802CB}" srcOrd="0" destOrd="0" presId="urn:microsoft.com/office/officeart/2005/8/layout/vProcess5"/>
    <dgm:cxn modelId="{BA8AA9E2-015C-4B26-9F30-59FEB5EC4FC6}" type="presOf" srcId="{9ED84E58-FED0-400A-ABE4-D107E56AD499}" destId="{553455BA-0F80-43F4-BFF1-9AC05F379564}" srcOrd="0" destOrd="0" presId="urn:microsoft.com/office/officeart/2005/8/layout/vProcess5"/>
    <dgm:cxn modelId="{ABE48947-2526-42F1-8C9A-88365BD18AF0}" srcId="{8BBA8C8B-6FEE-4429-9ACF-E8FE71BDF9C4}" destId="{C56BB818-368C-4B56-8199-0C143AB2D1FC}" srcOrd="3" destOrd="0" parTransId="{99BA8EDE-1028-40D6-A6CC-3BAEE7F83AE0}" sibTransId="{91F755BC-F566-4461-8482-58C54EE135A0}"/>
    <dgm:cxn modelId="{8174BFFA-8E35-4161-854F-76ABB42BB4BD}" type="presOf" srcId="{A55D6211-4999-44F7-A1CB-CE441C987B97}" destId="{21BDE4E1-8C25-4BC6-8CEB-1B96A240F7DD}" srcOrd="0" destOrd="0" presId="urn:microsoft.com/office/officeart/2005/8/layout/vProcess5"/>
    <dgm:cxn modelId="{6570611C-0036-4CA2-AEA1-13DD6D7C89EF}" type="presOf" srcId="{91F755BC-F566-4461-8482-58C54EE135A0}" destId="{4825FB50-7AD0-4834-90A4-E5D29C9377EA}" srcOrd="0" destOrd="0" presId="urn:microsoft.com/office/officeart/2005/8/layout/vProcess5"/>
    <dgm:cxn modelId="{031663DA-54C7-4758-BAB1-6B29B33977A2}" type="presOf" srcId="{2C4DD8E2-AA97-4D24-B00A-B0EFB8FD3DB6}" destId="{294E34F4-4E14-433A-A553-534BE3422EE2}" srcOrd="0" destOrd="0" presId="urn:microsoft.com/office/officeart/2005/8/layout/vProcess5"/>
    <dgm:cxn modelId="{4614555A-C5BD-455D-9C49-6904EB3047FB}" type="presOf" srcId="{A55D6211-4999-44F7-A1CB-CE441C987B97}" destId="{9498B700-2FB7-4664-873F-A40CD4FFB54E}" srcOrd="1" destOrd="0" presId="urn:microsoft.com/office/officeart/2005/8/layout/vProcess5"/>
    <dgm:cxn modelId="{8CEC294B-B950-41BB-883F-6969EC222411}" type="presParOf" srcId="{8521830F-A442-4300-877B-D5BBA944F885}" destId="{DE1388DE-1180-4403-AB7C-846FF99FB536}" srcOrd="0" destOrd="0" presId="urn:microsoft.com/office/officeart/2005/8/layout/vProcess5"/>
    <dgm:cxn modelId="{4B6F7361-8B39-4143-B6CE-1D3935EC46DB}" type="presParOf" srcId="{8521830F-A442-4300-877B-D5BBA944F885}" destId="{553455BA-0F80-43F4-BFF1-9AC05F379564}" srcOrd="1" destOrd="0" presId="urn:microsoft.com/office/officeart/2005/8/layout/vProcess5"/>
    <dgm:cxn modelId="{BE9D0B6D-EACC-448F-ADCE-C4064B0922C9}" type="presParOf" srcId="{8521830F-A442-4300-877B-D5BBA944F885}" destId="{804DA3D5-925F-471C-AA9C-C038D9DE92B5}" srcOrd="2" destOrd="0" presId="urn:microsoft.com/office/officeart/2005/8/layout/vProcess5"/>
    <dgm:cxn modelId="{3B9E1E3B-870C-465C-8A6A-CC5B66C546D7}" type="presParOf" srcId="{8521830F-A442-4300-877B-D5BBA944F885}" destId="{294E34F4-4E14-433A-A553-534BE3422EE2}" srcOrd="3" destOrd="0" presId="urn:microsoft.com/office/officeart/2005/8/layout/vProcess5"/>
    <dgm:cxn modelId="{937B2159-5F2B-497E-90A6-346EA111109D}" type="presParOf" srcId="{8521830F-A442-4300-877B-D5BBA944F885}" destId="{74346831-6697-4FCA-B4EF-9DB599A6244D}" srcOrd="4" destOrd="0" presId="urn:microsoft.com/office/officeart/2005/8/layout/vProcess5"/>
    <dgm:cxn modelId="{BEB482E5-1346-407A-9F3B-0A51F78EDA7A}" type="presParOf" srcId="{8521830F-A442-4300-877B-D5BBA944F885}" destId="{21BDE4E1-8C25-4BC6-8CEB-1B96A240F7DD}" srcOrd="5" destOrd="0" presId="urn:microsoft.com/office/officeart/2005/8/layout/vProcess5"/>
    <dgm:cxn modelId="{C6344330-5B83-49EA-BCFF-62EC64C1DB8B}" type="presParOf" srcId="{8521830F-A442-4300-877B-D5BBA944F885}" destId="{10F0325D-D962-4A26-8E1E-141D22C802CB}" srcOrd="6" destOrd="0" presId="urn:microsoft.com/office/officeart/2005/8/layout/vProcess5"/>
    <dgm:cxn modelId="{A39D952A-CBB5-452C-A1EA-C562C077C3B3}" type="presParOf" srcId="{8521830F-A442-4300-877B-D5BBA944F885}" destId="{A9E0DED1-305A-42D5-8D1C-3C47637ADCFA}" srcOrd="7" destOrd="0" presId="urn:microsoft.com/office/officeart/2005/8/layout/vProcess5"/>
    <dgm:cxn modelId="{F541D7CE-6416-4693-9B73-60D1AA071DD3}" type="presParOf" srcId="{8521830F-A442-4300-877B-D5BBA944F885}" destId="{FA9053A0-DB12-4F12-9F75-58A8FB549038}" srcOrd="8" destOrd="0" presId="urn:microsoft.com/office/officeart/2005/8/layout/vProcess5"/>
    <dgm:cxn modelId="{B3A7CEAD-A08E-40C4-B428-2AB5D3606429}" type="presParOf" srcId="{8521830F-A442-4300-877B-D5BBA944F885}" destId="{4825FB50-7AD0-4834-90A4-E5D29C9377EA}" srcOrd="9" destOrd="0" presId="urn:microsoft.com/office/officeart/2005/8/layout/vProcess5"/>
    <dgm:cxn modelId="{DF2BF18A-8F9C-49E7-B9F9-DB66EA02EC1D}" type="presParOf" srcId="{8521830F-A442-4300-877B-D5BBA944F885}" destId="{B7978868-DF86-4E58-9DCB-92F7AB0DD0F9}" srcOrd="10" destOrd="0" presId="urn:microsoft.com/office/officeart/2005/8/layout/vProcess5"/>
    <dgm:cxn modelId="{C2DD9762-7E05-4BF6-AD9D-CC54FADEFB27}" type="presParOf" srcId="{8521830F-A442-4300-877B-D5BBA944F885}" destId="{C7DCAE76-DC76-48C9-9A54-CD0C7996749A}" srcOrd="11" destOrd="0" presId="urn:microsoft.com/office/officeart/2005/8/layout/vProcess5"/>
    <dgm:cxn modelId="{5C03F735-669B-488C-9992-418ED1B39767}" type="presParOf" srcId="{8521830F-A442-4300-877B-D5BBA944F885}" destId="{51E58231-11A5-49DF-ABF3-ABD0E0158C4D}" srcOrd="12" destOrd="0" presId="urn:microsoft.com/office/officeart/2005/8/layout/vProcess5"/>
    <dgm:cxn modelId="{33C8465E-825E-4CA5-8BC0-F29B8BB889A3}" type="presParOf" srcId="{8521830F-A442-4300-877B-D5BBA944F885}" destId="{D97B5CF8-F48C-4BF4-9878-C83C92CFCA00}" srcOrd="13" destOrd="0" presId="urn:microsoft.com/office/officeart/2005/8/layout/vProcess5"/>
    <dgm:cxn modelId="{EDE616C4-E3DE-470E-B7FC-1BCAAF8703C3}" type="presParOf" srcId="{8521830F-A442-4300-877B-D5BBA944F885}" destId="{9498B700-2FB7-4664-873F-A40CD4FFB54E}" srcOrd="14" destOrd="0" presId="urn:microsoft.com/office/officeart/2005/8/layout/vProcess5"/>
  </dgm:cxnLst>
  <dgm:bg/>
  <dgm:whole>
    <a:ln w="38100"/>
  </dgm:whole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53455BA-0F80-43F4-BFF1-9AC05F379564}">
      <dsp:nvSpPr>
        <dsp:cNvPr id="0" name=""/>
        <dsp:cNvSpPr/>
      </dsp:nvSpPr>
      <dsp:spPr>
        <a:xfrm>
          <a:off x="19024" y="0"/>
          <a:ext cx="6216999" cy="866317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300" kern="1200" dirty="0" smtClean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rPr>
            <a:t>1</a:t>
          </a:r>
          <a:r>
            <a:rPr lang="en-US" altLang="zh-CN" sz="2300" kern="1200" dirty="0" smtClean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rPr>
            <a:t>.</a:t>
          </a:r>
          <a:r>
            <a:rPr lang="zh-CN" altLang="zh-CN" sz="2300" kern="1200" dirty="0" smtClean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rPr>
            <a:t> 荧荧红烛</a:t>
          </a:r>
          <a:r>
            <a:rPr lang="zh-CN" altLang="en-US" sz="2300" kern="1200" dirty="0" smtClean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rPr>
            <a:t>真赤诚，灼灼发光又发热</a:t>
          </a:r>
          <a:r>
            <a:rPr lang="zh-CN" altLang="zh-CN" sz="2300" kern="1200" dirty="0" smtClean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rPr>
            <a:t>。</a:t>
          </a:r>
          <a:endParaRPr lang="zh-CN" altLang="en-US" sz="2300" kern="1200" dirty="0"/>
        </a:p>
      </dsp:txBody>
      <dsp:txXfrm>
        <a:off x="44398" y="25374"/>
        <a:ext cx="5180814" cy="815569"/>
      </dsp:txXfrm>
    </dsp:sp>
    <dsp:sp modelId="{804DA3D5-925F-471C-AA9C-C038D9DE92B5}">
      <dsp:nvSpPr>
        <dsp:cNvPr id="0" name=""/>
        <dsp:cNvSpPr/>
      </dsp:nvSpPr>
      <dsp:spPr>
        <a:xfrm>
          <a:off x="464256" y="986639"/>
          <a:ext cx="6216999" cy="866317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300" kern="1200" dirty="0" smtClean="0">
              <a:latin typeface="黑体" panose="02010609060101010101" pitchFamily="49" charset="-122"/>
              <a:ea typeface="黑体" panose="02010609060101010101" pitchFamily="49" charset="-122"/>
            </a:rPr>
            <a:t>2—3</a:t>
          </a:r>
          <a:r>
            <a:rPr lang="en-US" altLang="zh-CN" sz="2300" kern="1200" dirty="0" smtClean="0">
              <a:latin typeface="黑体" panose="02010609060101010101" pitchFamily="49" charset="-122"/>
              <a:ea typeface="黑体" panose="02010609060101010101" pitchFamily="49" charset="-122"/>
            </a:rPr>
            <a:t>.</a:t>
          </a:r>
          <a:r>
            <a:rPr lang="zh-CN" altLang="zh-CN" sz="2300" kern="1200" dirty="0" smtClean="0">
              <a:latin typeface="黑体" panose="02010609060101010101" pitchFamily="49" charset="-122"/>
              <a:ea typeface="黑体" panose="02010609060101010101" pitchFamily="49" charset="-122"/>
            </a:rPr>
            <a:t> 红烛</a:t>
          </a:r>
          <a:r>
            <a:rPr lang="zh-CN" altLang="en-US" sz="2300" kern="1200" dirty="0" smtClean="0">
              <a:latin typeface="黑体" panose="02010609060101010101" pitchFamily="49" charset="-122"/>
              <a:ea typeface="黑体" panose="02010609060101010101" pitchFamily="49" charset="-122"/>
            </a:rPr>
            <a:t>烧蜡成灰，放出光明。</a:t>
          </a:r>
          <a:endParaRPr lang="zh-CN" altLang="en-US" sz="2300" kern="1200" dirty="0"/>
        </a:p>
      </dsp:txBody>
      <dsp:txXfrm>
        <a:off x="489630" y="1012013"/>
        <a:ext cx="5138888" cy="815569"/>
      </dsp:txXfrm>
    </dsp:sp>
    <dsp:sp modelId="{294E34F4-4E14-433A-A553-534BE3422EE2}">
      <dsp:nvSpPr>
        <dsp:cNvPr id="0" name=""/>
        <dsp:cNvSpPr/>
      </dsp:nvSpPr>
      <dsp:spPr>
        <a:xfrm>
          <a:off x="928512" y="1973279"/>
          <a:ext cx="6216999" cy="866317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300" kern="1200" dirty="0" smtClean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rPr>
            <a:t>4</a:t>
          </a:r>
          <a:r>
            <a:rPr lang="en-US" altLang="zh-CN" sz="2300" kern="1200" dirty="0" smtClean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rPr>
            <a:t>.</a:t>
          </a:r>
          <a:r>
            <a:rPr lang="zh-CN" altLang="zh-CN" sz="2300" kern="1200" dirty="0" smtClean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rPr>
            <a:t>红烛</a:t>
          </a:r>
          <a:r>
            <a:rPr lang="zh-CN" altLang="en-US" sz="2300" kern="1200" dirty="0" smtClean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rPr>
            <a:t>烧掉一个死寂、禁锢的世界。</a:t>
          </a:r>
          <a:endParaRPr lang="zh-CN" altLang="en-US" sz="2300" kern="1200" dirty="0"/>
        </a:p>
      </dsp:txBody>
      <dsp:txXfrm>
        <a:off x="953886" y="1998653"/>
        <a:ext cx="5138888" cy="815569"/>
      </dsp:txXfrm>
    </dsp:sp>
    <dsp:sp modelId="{74346831-6697-4FCA-B4EF-9DB599A6244D}">
      <dsp:nvSpPr>
        <dsp:cNvPr id="0" name=""/>
        <dsp:cNvSpPr/>
      </dsp:nvSpPr>
      <dsp:spPr>
        <a:xfrm>
          <a:off x="1392769" y="2959919"/>
          <a:ext cx="6216999" cy="866317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300" kern="1200" dirty="0" smtClean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rPr>
            <a:t>5—7.</a:t>
          </a:r>
          <a:r>
            <a:rPr lang="zh-CN" altLang="en-US" sz="2300" kern="1200" dirty="0" smtClean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rPr>
            <a:t>红烛着急才流</a:t>
          </a:r>
          <a:r>
            <a:rPr lang="zh-CN" altLang="zh-CN" sz="2300" kern="1200" dirty="0" smtClean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rPr>
            <a:t>泪</a:t>
          </a:r>
          <a:r>
            <a:rPr lang="zh-CN" altLang="en-US" sz="2300" kern="1200" dirty="0" smtClean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rPr>
            <a:t>。</a:t>
          </a:r>
          <a:endParaRPr lang="zh-CN" altLang="en-US" sz="2300" kern="1200" dirty="0"/>
        </a:p>
      </dsp:txBody>
      <dsp:txXfrm>
        <a:off x="1418143" y="2985293"/>
        <a:ext cx="5138888" cy="815569"/>
      </dsp:txXfrm>
    </dsp:sp>
    <dsp:sp modelId="{21BDE4E1-8C25-4BC6-8CEB-1B96A240F7DD}">
      <dsp:nvSpPr>
        <dsp:cNvPr id="0" name=""/>
        <dsp:cNvSpPr/>
      </dsp:nvSpPr>
      <dsp:spPr>
        <a:xfrm>
          <a:off x="1857025" y="3946559"/>
          <a:ext cx="6216999" cy="866317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300" kern="1200" dirty="0" smtClean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rPr>
            <a:t>8—9.</a:t>
          </a:r>
          <a:r>
            <a:rPr lang="zh-CN" altLang="en-US" sz="2300" kern="1200" dirty="0" smtClean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rPr>
            <a:t>为了创造</a:t>
          </a:r>
          <a:r>
            <a:rPr lang="zh-CN" altLang="en-US" sz="2300" kern="1200" smtClean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rPr>
            <a:t>光明，便要灰心</a:t>
          </a:r>
          <a:r>
            <a:rPr lang="zh-CN" altLang="en-US" sz="2300" kern="1200" dirty="0" smtClean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rPr>
            <a:t>流泪</a:t>
          </a:r>
          <a:r>
            <a:rPr lang="zh-CN" altLang="zh-CN" sz="2300" kern="1200" dirty="0" smtClean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rPr>
            <a:t>。</a:t>
          </a:r>
          <a:endParaRPr lang="zh-CN" altLang="en-US" sz="2300" kern="1200" dirty="0"/>
        </a:p>
      </dsp:txBody>
      <dsp:txXfrm>
        <a:off x="1882399" y="3971933"/>
        <a:ext cx="5138888" cy="815569"/>
      </dsp:txXfrm>
    </dsp:sp>
    <dsp:sp modelId="{10F0325D-D962-4A26-8E1E-141D22C802CB}">
      <dsp:nvSpPr>
        <dsp:cNvPr id="0" name=""/>
        <dsp:cNvSpPr/>
      </dsp:nvSpPr>
      <dsp:spPr>
        <a:xfrm>
          <a:off x="5653892" y="632893"/>
          <a:ext cx="563106" cy="563106"/>
        </a:xfrm>
        <a:prstGeom prst="downArrow">
          <a:avLst>
            <a:gd name="adj1" fmla="val 55000"/>
            <a:gd name="adj2" fmla="val 45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500" kern="1200"/>
        </a:p>
      </dsp:txBody>
      <dsp:txXfrm>
        <a:off x="5780591" y="632893"/>
        <a:ext cx="309708" cy="423737"/>
      </dsp:txXfrm>
    </dsp:sp>
    <dsp:sp modelId="{A9E0DED1-305A-42D5-8D1C-3C47637ADCFA}">
      <dsp:nvSpPr>
        <dsp:cNvPr id="0" name=""/>
        <dsp:cNvSpPr/>
      </dsp:nvSpPr>
      <dsp:spPr>
        <a:xfrm>
          <a:off x="6118149" y="1619533"/>
          <a:ext cx="563106" cy="563106"/>
        </a:xfrm>
        <a:prstGeom prst="downArrow">
          <a:avLst>
            <a:gd name="adj1" fmla="val 55000"/>
            <a:gd name="adj2" fmla="val 45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500" kern="1200"/>
        </a:p>
      </dsp:txBody>
      <dsp:txXfrm>
        <a:off x="6244848" y="1619533"/>
        <a:ext cx="309708" cy="423737"/>
      </dsp:txXfrm>
    </dsp:sp>
    <dsp:sp modelId="{FA9053A0-DB12-4F12-9F75-58A8FB549038}">
      <dsp:nvSpPr>
        <dsp:cNvPr id="0" name=""/>
        <dsp:cNvSpPr/>
      </dsp:nvSpPr>
      <dsp:spPr>
        <a:xfrm>
          <a:off x="6582405" y="2591734"/>
          <a:ext cx="563106" cy="563106"/>
        </a:xfrm>
        <a:prstGeom prst="downArrow">
          <a:avLst>
            <a:gd name="adj1" fmla="val 55000"/>
            <a:gd name="adj2" fmla="val 45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500" kern="1200"/>
        </a:p>
      </dsp:txBody>
      <dsp:txXfrm>
        <a:off x="6709104" y="2591734"/>
        <a:ext cx="309708" cy="423737"/>
      </dsp:txXfrm>
    </dsp:sp>
    <dsp:sp modelId="{4825FB50-7AD0-4834-90A4-E5D29C9377EA}">
      <dsp:nvSpPr>
        <dsp:cNvPr id="0" name=""/>
        <dsp:cNvSpPr/>
      </dsp:nvSpPr>
      <dsp:spPr>
        <a:xfrm>
          <a:off x="7046661" y="3587999"/>
          <a:ext cx="563106" cy="563106"/>
        </a:xfrm>
        <a:prstGeom prst="downArrow">
          <a:avLst>
            <a:gd name="adj1" fmla="val 55000"/>
            <a:gd name="adj2" fmla="val 45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500" kern="1200"/>
        </a:p>
      </dsp:txBody>
      <dsp:txXfrm>
        <a:off x="7173360" y="3587999"/>
        <a:ext cx="309708" cy="42373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tags" Target="../tags/tag61.xml"/><Relationship Id="rId17" Type="http://schemas.openxmlformats.org/officeDocument/2006/relationships/tags" Target="../tags/tag60.xml"/><Relationship Id="rId16" Type="http://schemas.openxmlformats.org/officeDocument/2006/relationships/tags" Target="../tags/tag59.xml"/><Relationship Id="rId15" Type="http://schemas.openxmlformats.org/officeDocument/2006/relationships/tags" Target="../tags/tag58.xml"/><Relationship Id="rId14" Type="http://schemas.openxmlformats.org/officeDocument/2006/relationships/tags" Target="../tags/tag57.xml"/><Relationship Id="rId13" Type="http://schemas.openxmlformats.org/officeDocument/2006/relationships/tags" Target="../tags/tag56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microsoft.com/office/2007/relationships/media" Target="../media/audio1.wav"/><Relationship Id="rId1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3530177" y="2847431"/>
            <a:ext cx="7315200" cy="1307275"/>
          </a:xfrm>
          <a:ln>
            <a:noFill/>
          </a:ln>
        </p:spPr>
        <p:txBody>
          <a:bodyPr>
            <a:noAutofit/>
          </a:bodyPr>
          <a:lstStyle/>
          <a:p>
            <a:r>
              <a:rPr lang="en-US" altLang="zh-CN" sz="8000" dirty="0" smtClean="0">
                <a:solidFill>
                  <a:schemeClr val="tx1"/>
                </a:solidFill>
              </a:rPr>
              <a:t> </a:t>
            </a:r>
            <a:r>
              <a:rPr lang="zh-CN" altLang="en-US" sz="8000" dirty="0" smtClean="0">
                <a:solidFill>
                  <a:schemeClr val="tx1"/>
                </a:solidFill>
              </a:rPr>
              <a:t>红     烛</a:t>
            </a:r>
            <a:endParaRPr lang="zh-CN" altLang="en-US" sz="8000" dirty="0">
              <a:solidFill>
                <a:schemeClr val="tx1"/>
              </a:solidFill>
            </a:endParaRPr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>
          <a:xfrm>
            <a:off x="838200" y="1830324"/>
            <a:ext cx="7315200" cy="759650"/>
          </a:xfrm>
          <a:ln>
            <a:noFill/>
          </a:ln>
        </p:spPr>
        <p:txBody>
          <a:bodyPr>
            <a:normAutofit/>
          </a:bodyPr>
          <a:lstStyle/>
          <a:p>
            <a:r>
              <a:rPr lang="zh-CN" altLang="en-US" sz="4000" dirty="0" smtClean="0">
                <a:solidFill>
                  <a:schemeClr val="tx1"/>
                </a:solidFill>
                <a:latin typeface="黑体" panose="02010609060101010101" pitchFamily="49" charset="-122"/>
              </a:rPr>
              <a:t>第一单元 第</a:t>
            </a:r>
            <a:r>
              <a:rPr lang="en-US" altLang="zh-CN" sz="4000" dirty="0" smtClean="0">
                <a:solidFill>
                  <a:schemeClr val="tx1"/>
                </a:solidFill>
                <a:latin typeface="黑体" panose="02010609060101010101" pitchFamily="49" charset="-122"/>
              </a:rPr>
              <a:t>2</a:t>
            </a:r>
            <a:r>
              <a:rPr lang="zh-CN" altLang="en-US" sz="4000" dirty="0" smtClean="0">
                <a:solidFill>
                  <a:schemeClr val="tx1"/>
                </a:solidFill>
                <a:latin typeface="黑体" panose="02010609060101010101" pitchFamily="49" charset="-122"/>
              </a:rPr>
              <a:t>课</a:t>
            </a:r>
            <a:endParaRPr lang="zh-CN" altLang="en-US" sz="4000" dirty="0">
              <a:solidFill>
                <a:schemeClr val="tx1"/>
              </a:solidFill>
              <a:latin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93632" y="179091"/>
            <a:ext cx="10852237" cy="899167"/>
          </a:xfrm>
        </p:spPr>
        <p:txBody>
          <a:bodyPr/>
          <a:lstStyle/>
          <a:p>
            <a:r>
              <a:rPr lang="zh-CN" altLang="en-US" dirty="0" smtClean="0"/>
              <a:t>艺术特色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idx="1"/>
          </p:nvPr>
        </p:nvSpPr>
        <p:spPr>
          <a:xfrm>
            <a:off x="3956685" y="1078230"/>
            <a:ext cx="3482340" cy="622300"/>
          </a:xfrm>
          <a:solidFill>
            <a:schemeClr val="bg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zh-CN" sz="2400" b="1" dirty="0" smtClean="0">
                <a:solidFill>
                  <a:srgbClr val="FF0000"/>
                </a:solidFill>
              </a:rPr>
              <a:t>《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红烛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》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的抒情特色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23949" y="1956222"/>
            <a:ext cx="10410826" cy="4662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en-US" altLang="zh-CN" sz="2200" b="1" kern="1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1.</a:t>
            </a:r>
            <a:r>
              <a:rPr lang="zh-CN" altLang="zh-CN" sz="2200" b="1" kern="1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200" b="1" kern="1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借物抒情。</a:t>
            </a:r>
            <a:r>
              <a:rPr lang="zh-CN" altLang="zh-CN" sz="2200" kern="1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诗人</a:t>
            </a:r>
            <a:r>
              <a:rPr lang="zh-CN" altLang="zh-CN" sz="2200" kern="1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将红烛比拟为人，赋予红烛以人的思想感情</a:t>
            </a:r>
            <a:r>
              <a:rPr lang="zh-CN" altLang="zh-CN" sz="2200" kern="1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，这样</a:t>
            </a:r>
            <a:r>
              <a:rPr lang="zh-CN" altLang="zh-CN" sz="2200" kern="1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红烛的形象就为一种精神品质的化身，诗人抒情的依托。</a:t>
            </a:r>
            <a:endParaRPr lang="zh-CN" altLang="zh-CN" sz="2200" kern="1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</a:pPr>
            <a:r>
              <a:rPr lang="en-US" altLang="zh-CN" sz="2200" b="1" kern="1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2.</a:t>
            </a:r>
            <a:r>
              <a:rPr lang="zh-CN" altLang="en-US" sz="2200" b="1" kern="1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zh-CN" sz="2200" b="1" kern="1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诗人</a:t>
            </a:r>
            <a:r>
              <a:rPr lang="zh-CN" altLang="en-US" sz="2200" b="1" kern="1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对烛呼</a:t>
            </a:r>
            <a:r>
              <a:rPr lang="zh-CN" altLang="en-US" sz="2200" b="1" kern="1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告，</a:t>
            </a:r>
            <a:r>
              <a:rPr lang="zh-CN" altLang="en-US" sz="2200" b="1" kern="1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直接</a:t>
            </a:r>
            <a:r>
              <a:rPr lang="zh-CN" altLang="zh-CN" sz="2200" b="1" kern="1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倾诉</a:t>
            </a:r>
            <a:r>
              <a:rPr lang="zh-CN" altLang="en-US" sz="2200" kern="1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zh-CN" altLang="zh-CN" sz="2200" kern="1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面对</a:t>
            </a:r>
            <a:r>
              <a:rPr lang="zh-CN" altLang="zh-CN" sz="2200" kern="1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红烛</a:t>
            </a:r>
            <a:r>
              <a:rPr lang="zh-CN" altLang="zh-CN" sz="2200" kern="1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，或</a:t>
            </a:r>
            <a:r>
              <a:rPr lang="zh-CN" altLang="zh-CN" sz="2200" kern="1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惊叹赞美，或扪心自问，或惊疑发问，或自求解答，或劝慰有加，</a:t>
            </a:r>
            <a:r>
              <a:rPr lang="zh-CN" altLang="zh-CN" sz="2200" kern="1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诗情</a:t>
            </a:r>
            <a:r>
              <a:rPr lang="zh-CN" altLang="en-US" sz="2200" kern="1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热烈充沛。</a:t>
            </a:r>
            <a:endParaRPr lang="en-US" altLang="zh-CN" sz="2200" kern="100" dirty="0" smtClean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</a:pPr>
            <a:r>
              <a:rPr lang="en-US" altLang="zh-CN" sz="2200" b="1" kern="1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3.</a:t>
            </a:r>
            <a:r>
              <a:rPr lang="zh-CN" altLang="en-US" sz="2200" b="1" kern="1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情感递进。</a:t>
            </a:r>
            <a:r>
              <a:rPr lang="zh-CN" altLang="zh-CN" sz="2200" kern="1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先后</a:t>
            </a:r>
            <a:r>
              <a:rPr lang="zh-CN" altLang="zh-CN" sz="2200" kern="1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三次</a:t>
            </a:r>
            <a:r>
              <a:rPr lang="zh-CN" altLang="zh-CN" sz="2200" kern="1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发问形成</a:t>
            </a:r>
            <a:r>
              <a:rPr lang="zh-CN" altLang="zh-CN" sz="2200" kern="1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抒情的三个层次</a:t>
            </a:r>
            <a:r>
              <a:rPr lang="zh-CN" altLang="zh-CN" sz="2200" kern="1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，层层</a:t>
            </a:r>
            <a:r>
              <a:rPr lang="zh-CN" altLang="zh-CN" sz="2200" kern="1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推进</a:t>
            </a:r>
            <a:r>
              <a:rPr lang="zh-CN" altLang="zh-CN" sz="2200" kern="1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zh-CN" altLang="en-US" sz="2200" kern="1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最后，深情表达</a:t>
            </a:r>
            <a:r>
              <a:rPr lang="zh-CN" altLang="zh-CN" sz="2200" kern="1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</a:t>
            </a:r>
            <a:r>
              <a:rPr lang="zh-CN" altLang="zh-CN" sz="2200" kern="1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祖国的忠诚，对人民的热爱</a:t>
            </a:r>
            <a:r>
              <a:rPr lang="zh-CN" altLang="zh-CN" sz="2200" kern="1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2200" kern="1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读来让人</a:t>
            </a:r>
            <a:r>
              <a:rPr lang="zh-CN" altLang="zh-CN" sz="2200" kern="1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怦然心动。</a:t>
            </a:r>
            <a:endParaRPr lang="en-US" altLang="zh-CN" sz="2200" kern="100" dirty="0" smtClean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</a:pPr>
            <a:r>
              <a:rPr lang="en-US" altLang="zh-CN" sz="2200" b="1" kern="1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4.</a:t>
            </a:r>
            <a:r>
              <a:rPr lang="zh-CN" altLang="en-US" sz="2200" b="1" kern="1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情理结合。</a:t>
            </a:r>
            <a:r>
              <a:rPr lang="zh-CN" altLang="zh-CN" sz="2200" kern="1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全诗</a:t>
            </a:r>
            <a:r>
              <a:rPr lang="zh-CN" altLang="zh-CN" sz="2200" kern="1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扣住</a:t>
            </a:r>
            <a:r>
              <a:rPr lang="en-US" altLang="zh-CN" sz="2200" kern="1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zh-CN" sz="2200" kern="1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蜡炬成灰泪始干</a:t>
            </a:r>
            <a:r>
              <a:rPr lang="en-US" altLang="zh-CN" sz="2200" kern="1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zh-CN" sz="2200" kern="1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一句</a:t>
            </a:r>
            <a:r>
              <a:rPr lang="zh-CN" altLang="zh-CN" sz="2200" kern="1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2200" kern="1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将红烛精神作为一种至高的奉献精神的象征来表现，饱含哲理，突出表现了自我与他人，个人与祖国的联系，这样使抒情不流于虚浮。</a:t>
            </a:r>
            <a:endParaRPr lang="zh-CN" altLang="zh-CN" sz="2200" kern="1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96807" y="273071"/>
            <a:ext cx="10852237" cy="899167"/>
          </a:xfrm>
        </p:spPr>
        <p:txBody>
          <a:bodyPr/>
          <a:lstStyle/>
          <a:p>
            <a:r>
              <a:rPr lang="zh-CN" altLang="en-US" dirty="0" smtClean="0"/>
              <a:t>艺术特色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idx="1"/>
          </p:nvPr>
        </p:nvSpPr>
        <p:spPr>
          <a:xfrm>
            <a:off x="1297841" y="1172205"/>
            <a:ext cx="1676400" cy="563583"/>
          </a:xfrm>
          <a:solidFill>
            <a:schemeClr val="bg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借物抒情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 indent="457200">
              <a:lnSpc>
                <a:spcPct val="150000"/>
              </a:lnSpc>
              <a:spcBef>
                <a:spcPts val="0"/>
              </a:spcBef>
            </a:pPr>
            <a:endParaRPr lang="en-US" altLang="zh-CN" sz="2400" dirty="0" smtClean="0">
              <a:solidFill>
                <a:srgbClr val="FF0000"/>
              </a:solidFill>
              <a:latin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47351" y="4233930"/>
            <a:ext cx="280076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红烛</a:t>
            </a:r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伤心</a:t>
            </a:r>
            <a:r>
              <a:rPr lang="zh-CN" altLang="zh-CN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</a:t>
            </a:r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烛泪</a:t>
            </a:r>
            <a:endParaRPr lang="zh-CN" altLang="en-US" sz="2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副标题 2"/>
          <p:cNvSpPr txBox="1"/>
          <p:nvPr/>
        </p:nvSpPr>
        <p:spPr>
          <a:xfrm>
            <a:off x="1928694" y="2388574"/>
            <a:ext cx="2338268" cy="6281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457200">
              <a:lnSpc>
                <a:spcPct val="150000"/>
              </a:lnSpc>
              <a:spcBef>
                <a:spcPts val="0"/>
              </a:spcBef>
            </a:pPr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</a:rPr>
              <a:t>红烛的赤诚</a:t>
            </a:r>
            <a:endParaRPr lang="en-US" altLang="zh-CN" sz="2400" dirty="0">
              <a:solidFill>
                <a:srgbClr val="FF0000"/>
              </a:solidFill>
              <a:latin typeface="黑体" panose="02010609060101010101" pitchFamily="49" charset="-122"/>
            </a:endParaRPr>
          </a:p>
        </p:txBody>
      </p:sp>
      <p:sp>
        <p:nvSpPr>
          <p:cNvPr id="6" name="副标题 2"/>
          <p:cNvSpPr txBox="1"/>
          <p:nvPr/>
        </p:nvSpPr>
        <p:spPr>
          <a:xfrm>
            <a:off x="803404" y="3216385"/>
            <a:ext cx="3463558" cy="56724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457200">
              <a:lnSpc>
                <a:spcPct val="150000"/>
              </a:lnSpc>
              <a:spcBef>
                <a:spcPts val="0"/>
              </a:spcBef>
            </a:pPr>
            <a:r>
              <a:rPr lang="zh-CN" altLang="zh-CN" sz="2400" dirty="0" smtClean="0">
                <a:solidFill>
                  <a:srgbClr val="FF0000"/>
                </a:solidFill>
                <a:latin typeface="黑体" panose="02010609060101010101" pitchFamily="49" charset="-122"/>
              </a:rPr>
              <a:t>红烛</a:t>
            </a:r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</a:rPr>
              <a:t>的</a:t>
            </a:r>
            <a:r>
              <a:rPr lang="zh-CN" altLang="zh-CN" sz="2400" dirty="0" smtClean="0">
                <a:solidFill>
                  <a:srgbClr val="FF0000"/>
                </a:solidFill>
                <a:latin typeface="黑体" panose="02010609060101010101" pitchFamily="49" charset="-122"/>
              </a:rPr>
              <a:t>自我牺牲精神</a:t>
            </a:r>
            <a:endParaRPr lang="zh-CN" altLang="en-US" sz="2400" dirty="0">
              <a:solidFill>
                <a:srgbClr val="FF0000"/>
              </a:solidFill>
              <a:latin typeface="黑体" panose="02010609060101010101" pitchFamily="49" charset="-122"/>
            </a:endParaRPr>
          </a:p>
        </p:txBody>
      </p:sp>
      <p:sp>
        <p:nvSpPr>
          <p:cNvPr id="7" name="副标题 2"/>
          <p:cNvSpPr txBox="1"/>
          <p:nvPr/>
        </p:nvSpPr>
        <p:spPr>
          <a:xfrm>
            <a:off x="5757981" y="2404377"/>
            <a:ext cx="6034207" cy="6302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70000"/>
              </a:lnSpc>
              <a:spcBef>
                <a:spcPts val="0"/>
              </a:spcBef>
            </a:pPr>
            <a:r>
              <a:rPr lang="zh-CN" altLang="zh-CN" sz="2000" dirty="0" smtClean="0">
                <a:solidFill>
                  <a:prstClr val="black"/>
                </a:solidFill>
                <a:latin typeface="黑体" panose="02010609060101010101" pitchFamily="49" charset="-122"/>
              </a:rPr>
              <a:t>诗人的赤子之心，纯洁率真，晶明透亮，灼灼发热。</a:t>
            </a:r>
            <a:endParaRPr lang="en-US" altLang="zh-CN" sz="2000" dirty="0" smtClean="0">
              <a:solidFill>
                <a:prstClr val="black"/>
              </a:solidFill>
              <a:latin typeface="黑体" panose="02010609060101010101" pitchFamily="49" charset="-122"/>
            </a:endParaRPr>
          </a:p>
        </p:txBody>
      </p:sp>
      <p:sp>
        <p:nvSpPr>
          <p:cNvPr id="8" name="副标题 2"/>
          <p:cNvSpPr txBox="1"/>
          <p:nvPr/>
        </p:nvSpPr>
        <p:spPr>
          <a:xfrm>
            <a:off x="5757980" y="3161576"/>
            <a:ext cx="5291019" cy="14187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70000"/>
              </a:lnSpc>
              <a:spcBef>
                <a:spcPts val="0"/>
              </a:spcBef>
            </a:pPr>
            <a:r>
              <a:rPr lang="zh-CN" altLang="zh-CN" sz="2000" dirty="0" smtClean="0">
                <a:solidFill>
                  <a:prstClr val="black"/>
                </a:solidFill>
                <a:latin typeface="黑体" panose="02010609060101010101" pitchFamily="49" charset="-122"/>
              </a:rPr>
              <a:t>对红烛</a:t>
            </a:r>
            <a:r>
              <a:rPr lang="zh-CN" altLang="en-US" sz="2000" dirty="0" smtClean="0">
                <a:solidFill>
                  <a:prstClr val="black"/>
                </a:solidFill>
                <a:latin typeface="黑体" panose="02010609060101010101" pitchFamily="49" charset="-122"/>
              </a:rPr>
              <a:t>的</a:t>
            </a:r>
            <a:r>
              <a:rPr lang="zh-CN" altLang="zh-CN" sz="2000" dirty="0" smtClean="0">
                <a:solidFill>
                  <a:prstClr val="black"/>
                </a:solidFill>
                <a:latin typeface="黑体" panose="02010609060101010101" pitchFamily="49" charset="-122"/>
              </a:rPr>
              <a:t>敬仰。</a:t>
            </a:r>
            <a:r>
              <a:rPr lang="zh-CN" altLang="zh-CN" sz="2000" dirty="0">
                <a:solidFill>
                  <a:prstClr val="black"/>
                </a:solidFill>
              </a:rPr>
              <a:t>探索人生真谛的思想历程中所遇到的矛盾和获得的觉悟。</a:t>
            </a:r>
            <a:endParaRPr lang="zh-CN" altLang="zh-CN" sz="2000" dirty="0">
              <a:solidFill>
                <a:prstClr val="black"/>
              </a:solidFill>
            </a:endParaRPr>
          </a:p>
          <a:p>
            <a:pPr>
              <a:lnSpc>
                <a:spcPct val="170000"/>
              </a:lnSpc>
              <a:spcBef>
                <a:spcPts val="0"/>
              </a:spcBef>
            </a:pPr>
            <a:endParaRPr lang="zh-CN" altLang="en-US" sz="2000" dirty="0">
              <a:solidFill>
                <a:prstClr val="black"/>
              </a:solidFill>
              <a:latin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36041" y="5308841"/>
            <a:ext cx="268853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红烛的</a:t>
            </a:r>
            <a:r>
              <a:rPr lang="zh-CN" altLang="zh-CN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责任</a:t>
            </a:r>
            <a:endParaRPr lang="zh-CN" altLang="en-US" sz="2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772149" y="5488369"/>
            <a:ext cx="51790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诗人自勉自励，莫问收获，但问耕耘。</a:t>
            </a:r>
            <a:endParaRPr lang="zh-CN" altLang="en-US" sz="2000" dirty="0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772149" y="4326033"/>
            <a:ext cx="389117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诗人爱国之情，忧国之</a:t>
            </a:r>
            <a:r>
              <a:rPr lang="zh-CN" altLang="zh-CN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心</a:t>
            </a:r>
            <a:r>
              <a:rPr lang="zh-CN" altLang="en-US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  <a:endParaRPr lang="zh-CN" altLang="en-US" sz="2000" dirty="0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772149" y="4834312"/>
            <a:ext cx="5581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它能慰藉人间，使痛苦而麻木的世人感到</a:t>
            </a:r>
            <a:r>
              <a:rPr lang="zh-CN" altLang="zh-CN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欣慰</a:t>
            </a:r>
            <a:r>
              <a:rPr lang="zh-CN" altLang="en-US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  <a:endParaRPr lang="zh-CN" altLang="en-US" sz="2000" dirty="0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cxnSp>
        <p:nvCxnSpPr>
          <p:cNvPr id="16" name="直接箭头连接符 15"/>
          <p:cNvCxnSpPr/>
          <p:nvPr/>
        </p:nvCxnSpPr>
        <p:spPr>
          <a:xfrm>
            <a:off x="4096612" y="2760513"/>
            <a:ext cx="1636097" cy="17212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箭头连接符 16"/>
          <p:cNvCxnSpPr/>
          <p:nvPr/>
        </p:nvCxnSpPr>
        <p:spPr>
          <a:xfrm flipV="1">
            <a:off x="4157543" y="3532565"/>
            <a:ext cx="1600438" cy="1415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箭头连接符 18"/>
          <p:cNvCxnSpPr/>
          <p:nvPr/>
        </p:nvCxnSpPr>
        <p:spPr>
          <a:xfrm flipV="1">
            <a:off x="4171711" y="4565436"/>
            <a:ext cx="1600438" cy="1415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箭头连接符 21"/>
          <p:cNvCxnSpPr/>
          <p:nvPr/>
        </p:nvCxnSpPr>
        <p:spPr>
          <a:xfrm flipV="1">
            <a:off x="4266962" y="5678726"/>
            <a:ext cx="1600438" cy="1415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7091481" y="6103382"/>
            <a:ext cx="2954655" cy="461665"/>
          </a:xfrm>
          <a:prstGeom prst="rect">
            <a:avLst/>
          </a:prstGeom>
          <a:solidFill>
            <a:schemeClr val="tx2"/>
          </a:solidFill>
        </p:spPr>
        <p:txBody>
          <a:bodyPr wrap="none">
            <a:spAutoFit/>
          </a:bodyPr>
          <a:lstStyle/>
          <a:p>
            <a:r>
              <a:rPr lang="zh-CN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诗人光辉人格的写照</a:t>
            </a:r>
            <a:endParaRPr lang="zh-CN" altLang="en-US" sz="2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466468" y="6114106"/>
            <a:ext cx="800219" cy="461665"/>
          </a:xfrm>
          <a:prstGeom prst="rect">
            <a:avLst/>
          </a:prstGeom>
          <a:solidFill>
            <a:schemeClr val="tx2"/>
          </a:solidFill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红烛</a:t>
            </a:r>
            <a:endParaRPr lang="zh-CN" altLang="en-US" sz="2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1" name="直接箭头连接符 20"/>
          <p:cNvCxnSpPr>
            <a:endCxn id="18" idx="1"/>
          </p:cNvCxnSpPr>
          <p:nvPr/>
        </p:nvCxnSpPr>
        <p:spPr>
          <a:xfrm>
            <a:off x="3266687" y="6314212"/>
            <a:ext cx="3824794" cy="20003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55" t="2406" r="3400" b="51667"/>
          <a:stretch>
            <a:fillRect/>
          </a:stretch>
        </p:blipFill>
        <p:spPr>
          <a:xfrm>
            <a:off x="-315505" y="3303833"/>
            <a:ext cx="1762855" cy="23281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69882" y="247036"/>
            <a:ext cx="10852237" cy="899167"/>
          </a:xfrm>
        </p:spPr>
        <p:txBody>
          <a:bodyPr/>
          <a:lstStyle/>
          <a:p>
            <a:r>
              <a:rPr lang="zh-CN" altLang="en-US" dirty="0" smtClean="0"/>
              <a:t>品味语言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idx="1"/>
          </p:nvPr>
        </p:nvSpPr>
        <p:spPr>
          <a:xfrm>
            <a:off x="771525" y="1333500"/>
            <a:ext cx="11029950" cy="476250"/>
          </a:xfrm>
        </p:spPr>
        <p:txBody>
          <a:bodyPr>
            <a:normAutofit lnSpcReduction="10000"/>
          </a:bodyPr>
          <a:lstStyle/>
          <a:p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．红烛啊！</a:t>
            </a:r>
            <a:r>
              <a:rPr lang="zh-CN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这样红</a:t>
            </a:r>
            <a:r>
              <a:rPr lang="zh-CN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的烛！诗人啊！</a:t>
            </a:r>
            <a:r>
              <a:rPr lang="zh-CN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吐</a:t>
            </a:r>
            <a:r>
              <a:rPr lang="zh-CN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出你的心来比，可是一般颜色</a:t>
            </a:r>
            <a:r>
              <a:rPr lang="zh-CN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1000125" y="3134663"/>
            <a:ext cx="1003935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000" kern="1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【</a:t>
            </a:r>
            <a:r>
              <a:rPr lang="zh-CN" altLang="en-US" sz="2000" kern="1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明确</a:t>
            </a:r>
            <a:r>
              <a:rPr lang="en-US" altLang="zh-CN" sz="2000" kern="1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】“</a:t>
            </a:r>
            <a:r>
              <a:rPr lang="zh-CN" altLang="zh-CN" sz="20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这样</a:t>
            </a:r>
            <a:r>
              <a:rPr lang="en-US" altLang="zh-CN" sz="2000" kern="1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2000" kern="1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原</a:t>
            </a:r>
            <a:r>
              <a:rPr lang="zh-CN" altLang="zh-CN" sz="2000" kern="1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</a:t>
            </a:r>
            <a:r>
              <a:rPr lang="zh-CN" altLang="zh-CN" sz="20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指示代词，</a:t>
            </a:r>
            <a:r>
              <a:rPr lang="zh-CN" altLang="zh-CN" sz="2000" kern="1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这里</a:t>
            </a:r>
            <a:r>
              <a:rPr lang="zh-CN" altLang="en-US" sz="20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相当于</a:t>
            </a:r>
            <a:r>
              <a:rPr lang="zh-CN" altLang="en-US" sz="2000" kern="1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程度副词</a:t>
            </a:r>
            <a:r>
              <a:rPr lang="zh-CN" altLang="zh-CN" sz="2000" kern="1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zh-CN" sz="20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</a:t>
            </a:r>
            <a:r>
              <a:rPr lang="en-US" altLang="zh-CN" sz="20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zh-CN" sz="20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这样红</a:t>
            </a:r>
            <a:r>
              <a:rPr lang="en-US" altLang="zh-CN" sz="20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zh-CN" sz="2000" kern="1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20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暗示</a:t>
            </a:r>
            <a:r>
              <a:rPr lang="zh-CN" altLang="zh-CN" sz="2000" kern="1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诗人</a:t>
            </a:r>
            <a:r>
              <a:rPr lang="zh-CN" altLang="zh-CN" sz="20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凝视着红烛</a:t>
            </a:r>
            <a:r>
              <a:rPr lang="zh-CN" altLang="zh-CN" sz="2000" kern="1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2000" kern="1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不由自主地迸发出情感；</a:t>
            </a:r>
            <a:r>
              <a:rPr lang="zh-CN" altLang="zh-CN" sz="2000" kern="1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也</a:t>
            </a:r>
            <a:r>
              <a:rPr lang="zh-CN" altLang="zh-CN" sz="20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能唤起读者对红烛的印象，想到烛火照得红亮的样子，</a:t>
            </a:r>
            <a:r>
              <a:rPr lang="en-US" altLang="zh-CN" sz="20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zh-CN" sz="20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这样红</a:t>
            </a:r>
            <a:r>
              <a:rPr lang="en-US" altLang="zh-CN" sz="20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zh-CN" sz="20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远比</a:t>
            </a:r>
            <a:r>
              <a:rPr lang="en-US" altLang="zh-CN" sz="20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zh-CN" sz="20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鲜红</a:t>
            </a:r>
            <a:r>
              <a:rPr lang="en-US" altLang="zh-CN" sz="20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zh-CN" sz="20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的形象丰富得多。</a:t>
            </a:r>
            <a:endParaRPr lang="zh-CN" altLang="zh-CN" sz="2000" kern="1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0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“</a:t>
            </a:r>
            <a:r>
              <a:rPr lang="zh-CN" altLang="zh-CN" sz="20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吐</a:t>
            </a:r>
            <a:r>
              <a:rPr lang="en-US" altLang="zh-CN" sz="20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zh-CN" sz="20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字，逼真地描状了诗人那种火热的爱国情感，不吐不快的神态，远比</a:t>
            </a:r>
            <a:r>
              <a:rPr lang="en-US" altLang="zh-CN" sz="20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zh-CN" sz="20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掏</a:t>
            </a:r>
            <a:r>
              <a:rPr lang="en-US" altLang="zh-CN" sz="20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zh-CN" sz="20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字爽快率直。</a:t>
            </a:r>
            <a:endParaRPr lang="zh-CN" altLang="zh-CN" sz="2000" kern="100" dirty="0">
              <a:solidFill>
                <a:srgbClr val="FF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62225" y="1915180"/>
            <a:ext cx="16097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（鲜红）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924550" y="1881828"/>
            <a:ext cx="11334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（掏）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2667" y="224811"/>
            <a:ext cx="10852237" cy="899167"/>
          </a:xfrm>
        </p:spPr>
        <p:txBody>
          <a:bodyPr/>
          <a:lstStyle/>
          <a:p>
            <a:r>
              <a:rPr lang="zh-CN" altLang="en-US" dirty="0" smtClean="0"/>
              <a:t>品味语言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idx="1"/>
          </p:nvPr>
        </p:nvSpPr>
        <p:spPr>
          <a:xfrm>
            <a:off x="1162050" y="1295260"/>
            <a:ext cx="11029950" cy="476250"/>
          </a:xfrm>
        </p:spPr>
        <p:txBody>
          <a:bodyPr>
            <a:normAutofit lnSpcReduction="10000"/>
          </a:bodyPr>
          <a:lstStyle/>
          <a:p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．是残风来</a:t>
            </a:r>
            <a:r>
              <a: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侵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你的光芒，你烧得不稳时，才</a:t>
            </a:r>
            <a:r>
              <a: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着急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得流泪！</a:t>
            </a:r>
            <a:endParaRPr lang="en-US" altLang="zh-CN" dirty="0" smtClean="0"/>
          </a:p>
        </p:txBody>
      </p:sp>
      <p:sp>
        <p:nvSpPr>
          <p:cNvPr id="4" name="矩形 3"/>
          <p:cNvSpPr/>
          <p:nvPr/>
        </p:nvSpPr>
        <p:spPr>
          <a:xfrm>
            <a:off x="915670" y="2730621"/>
            <a:ext cx="779145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000" kern="1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【</a:t>
            </a:r>
            <a:r>
              <a:rPr lang="zh-CN" altLang="en-US" sz="2000" kern="1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明确</a:t>
            </a:r>
            <a:r>
              <a:rPr lang="en-US" altLang="zh-CN" sz="20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zh-CN" altLang="en-US" sz="2000" kern="1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2000" kern="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“侵”字性质明确，红烛创造光明，残风却容不得这片光明，残风是一种邪恶的势力，它的行径完全是邪恶的行径。此其一。其二，“侵”字的适用范围大，因而给人以丰富的想象，风有大有小，而烛火在或大或小的风中也程度不同的摇曳晃动。用“着急”更能表现出红烛一心为人世间创造光明，唯恐不能为人世间创造光明，以无私奉献为天职的灵魂。</a:t>
            </a:r>
            <a:endParaRPr lang="zh-CN" altLang="zh-CN" sz="2000" kern="100" dirty="0">
              <a:solidFill>
                <a:srgbClr val="FF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/>
          <a:srcRect t="23711" r="34500"/>
          <a:stretch>
            <a:fillRect/>
          </a:stretch>
        </p:blipFill>
        <p:spPr>
          <a:xfrm>
            <a:off x="9401175" y="1978811"/>
            <a:ext cx="2495550" cy="43672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47912" y="28596"/>
            <a:ext cx="10852237" cy="899167"/>
          </a:xfrm>
        </p:spPr>
        <p:txBody>
          <a:bodyPr/>
          <a:lstStyle/>
          <a:p>
            <a:r>
              <a:rPr lang="zh-CN" altLang="en-US" dirty="0" smtClean="0"/>
              <a:t>文学常识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10025" y="927900"/>
            <a:ext cx="4171950" cy="677763"/>
          </a:xfrm>
          <a:solidFill>
            <a:schemeClr val="bg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dirty="0" smtClean="0">
                <a:solidFill>
                  <a:srgbClr val="FF0000"/>
                </a:solidFill>
              </a:rPr>
              <a:t>闻一多的诗歌“三美”主张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57138" y="1733485"/>
            <a:ext cx="46045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以闻一多为代表的“新月派”</a:t>
            </a:r>
            <a:endParaRPr lang="zh-CN" altLang="en-US" sz="24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436538" y="2684808"/>
            <a:ext cx="1220236" cy="2175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音乐美</a:t>
            </a:r>
            <a:endParaRPr lang="en-US" altLang="zh-CN" sz="2400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绘画美</a:t>
            </a:r>
            <a:endParaRPr lang="en-US" altLang="zh-CN" sz="2400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建筑美</a:t>
            </a:r>
            <a:endParaRPr lang="zh-CN" altLang="en-US" sz="24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内容占位符 2"/>
          <p:cNvSpPr txBox="1"/>
          <p:nvPr/>
        </p:nvSpPr>
        <p:spPr>
          <a:xfrm>
            <a:off x="1281942" y="1744357"/>
            <a:ext cx="1154596" cy="62458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 fontScale="85000" lnSpcReduction="10000"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dirty="0" smtClean="0">
                <a:solidFill>
                  <a:srgbClr val="FF0000"/>
                </a:solidFill>
              </a:rPr>
              <a:t>倡导者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内容占位符 2"/>
          <p:cNvSpPr txBox="1"/>
          <p:nvPr/>
        </p:nvSpPr>
        <p:spPr>
          <a:xfrm>
            <a:off x="1329048" y="3573349"/>
            <a:ext cx="1145072" cy="62458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dirty="0" smtClean="0">
                <a:solidFill>
                  <a:srgbClr val="FF0000"/>
                </a:solidFill>
              </a:rPr>
              <a:t>内 容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内容占位符 2"/>
          <p:cNvSpPr txBox="1"/>
          <p:nvPr/>
        </p:nvSpPr>
        <p:spPr>
          <a:xfrm>
            <a:off x="1294882" y="5037512"/>
            <a:ext cx="991843" cy="62458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dirty="0" smtClean="0">
                <a:solidFill>
                  <a:srgbClr val="FF0000"/>
                </a:solidFill>
              </a:rPr>
              <a:t>意 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内容占位符 2"/>
          <p:cNvSpPr txBox="1"/>
          <p:nvPr/>
        </p:nvSpPr>
        <p:spPr>
          <a:xfrm>
            <a:off x="1281942" y="5680973"/>
            <a:ext cx="991843" cy="62458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dirty="0" smtClean="0">
                <a:solidFill>
                  <a:srgbClr val="FF0000"/>
                </a:solidFill>
              </a:rPr>
              <a:t>作 用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360181" y="5041262"/>
            <a:ext cx="478341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4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奠定</a:t>
            </a: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了新格律诗派的理论基础</a:t>
            </a:r>
            <a:r>
              <a:rPr lang="zh-CN" altLang="en-US" sz="24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4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857138" y="5657671"/>
            <a:ext cx="90791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</a:t>
            </a: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一定程度上克服并纠正</a:t>
            </a:r>
            <a:r>
              <a:rPr lang="zh-CN" altLang="en-US" sz="24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了“五四”运动</a:t>
            </a: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以来白话新诗过于松散、随意等不足，对中国现代新诗的健康发展做出了特有的贡献</a:t>
            </a:r>
            <a:r>
              <a:rPr lang="zh-CN" altLang="en-US" sz="24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4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461304" y="4359705"/>
            <a:ext cx="51131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4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强调“有</a:t>
            </a: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节的匀称，有句的均</a:t>
            </a:r>
            <a:r>
              <a:rPr lang="zh-CN" altLang="en-US" sz="24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齐”</a:t>
            </a:r>
            <a:endParaRPr lang="zh-CN" altLang="en-US" sz="24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905252" y="3564396"/>
            <a:ext cx="791102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强调</a:t>
            </a: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词藻的选择要秾丽、鲜明，有</a:t>
            </a:r>
            <a:r>
              <a:rPr lang="zh-CN" altLang="en-US" sz="24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色彩感；每</a:t>
            </a: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一句</a:t>
            </a:r>
            <a:r>
              <a:rPr lang="zh-CN" altLang="en-US" sz="24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诗    都</a:t>
            </a: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可以形成一个独立存在的画面</a:t>
            </a:r>
            <a:r>
              <a:rPr lang="zh-CN" altLang="en-US" sz="24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  </a:t>
            </a:r>
            <a:endParaRPr lang="zh-CN" altLang="en-US" sz="24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513059" y="2684831"/>
            <a:ext cx="68598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4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强调“有</a:t>
            </a: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音尺、有平仄，有</a:t>
            </a:r>
            <a:r>
              <a:rPr lang="zh-CN" altLang="en-US" sz="24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韵脚”</a:t>
            </a:r>
            <a:endParaRPr lang="zh-CN" altLang="en-US" sz="24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左大括号 14"/>
          <p:cNvSpPr/>
          <p:nvPr/>
        </p:nvSpPr>
        <p:spPr>
          <a:xfrm>
            <a:off x="2246243" y="3007973"/>
            <a:ext cx="227877" cy="1742931"/>
          </a:xfrm>
          <a:prstGeom prst="leftBrac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6" name="右箭头 15"/>
          <p:cNvSpPr/>
          <p:nvPr/>
        </p:nvSpPr>
        <p:spPr>
          <a:xfrm>
            <a:off x="2360181" y="1935864"/>
            <a:ext cx="496957" cy="323165"/>
          </a:xfrm>
          <a:prstGeom prst="rightArrow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右箭头 16"/>
          <p:cNvSpPr/>
          <p:nvPr/>
        </p:nvSpPr>
        <p:spPr>
          <a:xfrm>
            <a:off x="3513068" y="2983061"/>
            <a:ext cx="496957" cy="323165"/>
          </a:xfrm>
          <a:prstGeom prst="rightArrow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右箭头 17"/>
          <p:cNvSpPr/>
          <p:nvPr/>
        </p:nvSpPr>
        <p:spPr>
          <a:xfrm>
            <a:off x="3485737" y="3800468"/>
            <a:ext cx="496957" cy="323165"/>
          </a:xfrm>
          <a:prstGeom prst="rightArrow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右箭头 18"/>
          <p:cNvSpPr/>
          <p:nvPr/>
        </p:nvSpPr>
        <p:spPr>
          <a:xfrm>
            <a:off x="3485737" y="4529761"/>
            <a:ext cx="496957" cy="323165"/>
          </a:xfrm>
          <a:prstGeom prst="rightArrow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右箭头 19"/>
          <p:cNvSpPr/>
          <p:nvPr/>
        </p:nvSpPr>
        <p:spPr>
          <a:xfrm>
            <a:off x="2225641" y="5215825"/>
            <a:ext cx="496957" cy="323165"/>
          </a:xfrm>
          <a:prstGeom prst="rightArrow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右箭头 20"/>
          <p:cNvSpPr/>
          <p:nvPr/>
        </p:nvSpPr>
        <p:spPr>
          <a:xfrm>
            <a:off x="2225640" y="5917234"/>
            <a:ext cx="496957" cy="323165"/>
          </a:xfrm>
          <a:prstGeom prst="rightArrow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68232" y="624226"/>
            <a:ext cx="10852237" cy="899167"/>
          </a:xfrm>
        </p:spPr>
        <p:txBody>
          <a:bodyPr/>
          <a:lstStyle/>
          <a:p>
            <a:r>
              <a:rPr lang="zh-CN" altLang="en-US" dirty="0" smtClean="0"/>
              <a:t>布置作业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2809876"/>
            <a:ext cx="6686550" cy="1485900"/>
          </a:xfrm>
        </p:spPr>
        <p:txBody>
          <a:bodyPr>
            <a:normAutofit fontScale="92500"/>
          </a:bodyPr>
          <a:lstStyle/>
          <a:p>
            <a:pPr indent="457200">
              <a:lnSpc>
                <a:spcPct val="150000"/>
              </a:lnSpc>
              <a:spcBef>
                <a:spcPts val="0"/>
              </a:spcBef>
            </a:pPr>
            <a:r>
              <a:rPr lang="en-US" altLang="zh-CN" dirty="0" smtClean="0">
                <a:solidFill>
                  <a:schemeClr val="tx1"/>
                </a:solidFill>
              </a:rPr>
              <a:t>1.</a:t>
            </a:r>
            <a:r>
              <a:rPr lang="zh-CN" altLang="en-US" dirty="0" smtClean="0">
                <a:solidFill>
                  <a:schemeClr val="tx1"/>
                </a:solidFill>
              </a:rPr>
              <a:t>课外阅读闻一多的新诗代表作</a:t>
            </a:r>
            <a:r>
              <a:rPr lang="en-US" altLang="zh-CN" dirty="0" smtClean="0">
                <a:solidFill>
                  <a:schemeClr val="tx1"/>
                </a:solidFill>
              </a:rPr>
              <a:t>《</a:t>
            </a:r>
            <a:r>
              <a:rPr lang="zh-CN" altLang="en-US" dirty="0" smtClean="0">
                <a:solidFill>
                  <a:schemeClr val="tx1"/>
                </a:solidFill>
              </a:rPr>
              <a:t>死水</a:t>
            </a:r>
            <a:r>
              <a:rPr lang="en-US" altLang="zh-CN" dirty="0" smtClean="0">
                <a:solidFill>
                  <a:schemeClr val="tx1"/>
                </a:solidFill>
              </a:rPr>
              <a:t>》</a:t>
            </a:r>
            <a:r>
              <a:rPr lang="zh-CN" altLang="en-US" dirty="0" smtClean="0">
                <a:solidFill>
                  <a:schemeClr val="tx1"/>
                </a:solidFill>
              </a:rPr>
              <a:t>。</a:t>
            </a:r>
            <a:endParaRPr lang="en-US" altLang="zh-CN" dirty="0" smtClean="0">
              <a:solidFill>
                <a:schemeClr val="tx1"/>
              </a:solidFill>
            </a:endParaRPr>
          </a:p>
          <a:p>
            <a:pPr indent="457200">
              <a:lnSpc>
                <a:spcPct val="150000"/>
              </a:lnSpc>
              <a:spcBef>
                <a:spcPts val="0"/>
              </a:spcBef>
            </a:pPr>
            <a:r>
              <a:rPr lang="en-US" altLang="zh-CN" dirty="0" smtClean="0">
                <a:solidFill>
                  <a:schemeClr val="tx1"/>
                </a:solidFill>
              </a:rPr>
              <a:t>2.</a:t>
            </a:r>
            <a:r>
              <a:rPr lang="zh-CN" altLang="en-US" dirty="0" smtClean="0">
                <a:solidFill>
                  <a:schemeClr val="tx1"/>
                </a:solidFill>
              </a:rPr>
              <a:t>尝试运用托物抒情的手法写一首小诗歌。</a:t>
            </a:r>
            <a:endParaRPr lang="en-US" altLang="zh-CN" dirty="0" smtClean="0">
              <a:solidFill>
                <a:schemeClr val="tx1"/>
              </a:solidFill>
            </a:endParaRPr>
          </a:p>
          <a:p>
            <a:endParaRPr lang="zh-CN" altLang="en-US" dirty="0">
              <a:solidFill>
                <a:schemeClr val="tx1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/>
          <a:srcRect t="2335" b="6666"/>
          <a:stretch>
            <a:fillRect/>
          </a:stretch>
        </p:blipFill>
        <p:spPr>
          <a:xfrm>
            <a:off x="7905749" y="1457326"/>
            <a:ext cx="3114676" cy="42880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09775" y="2170874"/>
            <a:ext cx="4324350" cy="1307275"/>
          </a:xfrm>
          <a:ln>
            <a:noFill/>
          </a:ln>
        </p:spPr>
        <p:txBody>
          <a:bodyPr>
            <a:noAutofit/>
          </a:bodyPr>
          <a:lstStyle/>
          <a:p>
            <a:r>
              <a:rPr lang="zh-CN" altLang="en-US" sz="8000" dirty="0" smtClean="0">
                <a:solidFill>
                  <a:schemeClr val="tx1"/>
                </a:solidFill>
              </a:rPr>
              <a:t>再 见</a:t>
            </a:r>
            <a:endParaRPr lang="zh-CN" altLang="en-US" sz="8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09532" y="202586"/>
            <a:ext cx="10852237" cy="899167"/>
          </a:xfrm>
        </p:spPr>
        <p:txBody>
          <a:bodyPr/>
          <a:lstStyle/>
          <a:p>
            <a:r>
              <a:rPr lang="zh-CN" altLang="en-US" dirty="0" smtClean="0"/>
              <a:t>新课导入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idx="1"/>
          </p:nvPr>
        </p:nvSpPr>
        <p:spPr>
          <a:xfrm>
            <a:off x="276225" y="1594009"/>
            <a:ext cx="7100866" cy="704850"/>
          </a:xfrm>
        </p:spPr>
        <p:txBody>
          <a:bodyPr>
            <a:normAutofit lnSpcReduction="10000"/>
          </a:bodyPr>
          <a:lstStyle/>
          <a:p>
            <a:pPr indent="457200">
              <a:lnSpc>
                <a:spcPct val="150000"/>
              </a:lnSpc>
              <a:spcBef>
                <a:spcPts val="0"/>
              </a:spcBef>
            </a:pPr>
            <a:r>
              <a:rPr lang="en-US" altLang="zh-CN" dirty="0" smtClean="0">
                <a:solidFill>
                  <a:schemeClr val="tx1"/>
                </a:solidFill>
              </a:rPr>
              <a:t>1.</a:t>
            </a:r>
            <a:r>
              <a:rPr lang="zh-CN" altLang="en-US" dirty="0" smtClean="0">
                <a:solidFill>
                  <a:schemeClr val="tx1"/>
                </a:solidFill>
              </a:rPr>
              <a:t>回忆学</a:t>
            </a:r>
            <a:r>
              <a:rPr lang="zh-CN" altLang="en-US" dirty="0" smtClean="0">
                <a:solidFill>
                  <a:schemeClr val="tx1"/>
                </a:solidFill>
              </a:rPr>
              <a:t>过的有关闻一多先生的</a:t>
            </a:r>
            <a:r>
              <a:rPr lang="zh-CN" altLang="en-US" dirty="0">
                <a:solidFill>
                  <a:schemeClr val="tx1"/>
                </a:solidFill>
              </a:rPr>
              <a:t>课文</a:t>
            </a:r>
            <a:r>
              <a:rPr lang="zh-CN" altLang="en-US" dirty="0" smtClean="0">
                <a:solidFill>
                  <a:schemeClr val="tx1"/>
                </a:solidFill>
              </a:rPr>
              <a:t>。</a:t>
            </a:r>
            <a:endParaRPr lang="en-US" altLang="zh-CN" dirty="0" smtClean="0">
              <a:solidFill>
                <a:schemeClr val="tx1"/>
              </a:solidFill>
            </a:endParaRPr>
          </a:p>
        </p:txBody>
      </p:sp>
      <p:sp>
        <p:nvSpPr>
          <p:cNvPr id="4" name="副标题 2"/>
          <p:cNvSpPr txBox="1"/>
          <p:nvPr/>
        </p:nvSpPr>
        <p:spPr>
          <a:xfrm>
            <a:off x="838200" y="2417683"/>
            <a:ext cx="5486398" cy="147804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457200">
              <a:lnSpc>
                <a:spcPct val="170000"/>
              </a:lnSpc>
              <a:spcBef>
                <a:spcPts val="0"/>
              </a:spcBef>
            </a:pPr>
            <a:r>
              <a:rPr lang="zh-CN" altLang="zh-CN" dirty="0" smtClean="0">
                <a:solidFill>
                  <a:srgbClr val="FF0000"/>
                </a:solidFill>
              </a:rPr>
              <a:t>《闻一多先生的说和做》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 indent="457200">
              <a:lnSpc>
                <a:spcPct val="170000"/>
              </a:lnSpc>
              <a:spcBef>
                <a:spcPts val="0"/>
              </a:spcBef>
            </a:pPr>
            <a:r>
              <a:rPr lang="zh-CN" altLang="zh-CN" dirty="0" smtClean="0">
                <a:solidFill>
                  <a:srgbClr val="FF0000"/>
                </a:solidFill>
              </a:rPr>
              <a:t>《最后一次讲演》</a:t>
            </a:r>
            <a:endParaRPr lang="zh-CN" altLang="zh-CN" dirty="0" smtClean="0">
              <a:solidFill>
                <a:srgbClr val="FF0000"/>
              </a:solidFill>
            </a:endParaRPr>
          </a:p>
          <a:p>
            <a:pPr indent="457200">
              <a:lnSpc>
                <a:spcPct val="150000"/>
              </a:lnSpc>
              <a:spcBef>
                <a:spcPts val="0"/>
              </a:spcBef>
            </a:pPr>
            <a:endParaRPr lang="zh-CN" altLang="en-US" dirty="0"/>
          </a:p>
        </p:txBody>
      </p:sp>
      <p:sp>
        <p:nvSpPr>
          <p:cNvPr id="5" name="副标题 2"/>
          <p:cNvSpPr txBox="1"/>
          <p:nvPr/>
        </p:nvSpPr>
        <p:spPr>
          <a:xfrm>
            <a:off x="409573" y="3895725"/>
            <a:ext cx="5915025" cy="13763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457200">
              <a:lnSpc>
                <a:spcPct val="150000"/>
              </a:lnSpc>
              <a:spcBef>
                <a:spcPts val="0"/>
              </a:spcBef>
            </a:pPr>
            <a:r>
              <a:rPr lang="en-US" altLang="zh-CN" dirty="0" smtClean="0">
                <a:solidFill>
                  <a:schemeClr val="tx1"/>
                </a:solidFill>
              </a:rPr>
              <a:t>2.</a:t>
            </a:r>
            <a:r>
              <a:rPr lang="zh-CN" altLang="zh-CN" dirty="0" smtClean="0">
                <a:solidFill>
                  <a:schemeClr val="tx1"/>
                </a:solidFill>
              </a:rPr>
              <a:t>请你谈谈对闻一多先生的印象。</a:t>
            </a:r>
            <a:endParaRPr lang="zh-CN" altLang="zh-CN" dirty="0" smtClean="0">
              <a:solidFill>
                <a:schemeClr val="tx1"/>
              </a:solidFill>
            </a:endParaRPr>
          </a:p>
          <a:p>
            <a:pPr indent="457200">
              <a:lnSpc>
                <a:spcPct val="150000"/>
              </a:lnSpc>
              <a:spcBef>
                <a:spcPts val="0"/>
              </a:spcBef>
            </a:pPr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40000" contrast="20000"/>
                    </a14:imgEffect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7091" y="996537"/>
            <a:ext cx="4233182" cy="5644244"/>
          </a:xfrm>
          <a:prstGeom prst="rect">
            <a:avLst/>
          </a:prstGeom>
        </p:spPr>
      </p:pic>
      <p:sp>
        <p:nvSpPr>
          <p:cNvPr id="8" name="副标题 2"/>
          <p:cNvSpPr txBox="1"/>
          <p:nvPr/>
        </p:nvSpPr>
        <p:spPr>
          <a:xfrm>
            <a:off x="838200" y="4834413"/>
            <a:ext cx="5981700" cy="180636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457200">
              <a:lnSpc>
                <a:spcPct val="150000"/>
              </a:lnSpc>
              <a:spcBef>
                <a:spcPts val="0"/>
              </a:spcBef>
            </a:pPr>
            <a:r>
              <a:rPr lang="zh-CN" altLang="en-US" sz="2400" dirty="0" smtClean="0">
                <a:solidFill>
                  <a:srgbClr val="FF0000"/>
                </a:solidFill>
              </a:rPr>
              <a:t>在湖北浠水县闻一多纪念馆内的这段文字是他的家乡人民，也是整个祖国对他的追怀之辞。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闻一多简介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10" b="2862"/>
          <a:stretch>
            <a:fillRect/>
          </a:stretch>
        </p:blipFill>
        <p:spPr>
          <a:xfrm>
            <a:off x="944545" y="875851"/>
            <a:ext cx="10409256" cy="582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69882" y="280056"/>
            <a:ext cx="10852237" cy="899167"/>
          </a:xfrm>
        </p:spPr>
        <p:txBody>
          <a:bodyPr/>
          <a:lstStyle/>
          <a:p>
            <a:r>
              <a:rPr lang="zh-CN" altLang="en-US" dirty="0" smtClean="0"/>
              <a:t>创作背景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idx="1"/>
          </p:nvPr>
        </p:nvSpPr>
        <p:spPr>
          <a:xfrm>
            <a:off x="542925" y="1581151"/>
            <a:ext cx="5210175" cy="4276724"/>
          </a:xfrm>
        </p:spPr>
        <p:txBody>
          <a:bodyPr>
            <a:normAutofit lnSpcReduction="10000"/>
          </a:bodyPr>
          <a:lstStyle/>
          <a:p>
            <a:pPr indent="457200">
              <a:lnSpc>
                <a:spcPct val="150000"/>
              </a:lnSpc>
              <a:spcBef>
                <a:spcPts val="0"/>
              </a:spcBef>
            </a:pPr>
            <a:r>
              <a:rPr lang="en-US" altLang="zh-CN" sz="2400" dirty="0" smtClean="0"/>
              <a:t>1922</a:t>
            </a:r>
            <a:r>
              <a:rPr lang="zh-CN" altLang="zh-CN" sz="2400" dirty="0" smtClean="0"/>
              <a:t>年</a:t>
            </a:r>
            <a:r>
              <a:rPr lang="en-US" altLang="zh-CN" sz="2400" dirty="0" smtClean="0"/>
              <a:t>,</a:t>
            </a:r>
            <a:r>
              <a:rPr lang="zh-CN" altLang="zh-CN" sz="2400" dirty="0" smtClean="0"/>
              <a:t>闻一多</a:t>
            </a:r>
            <a:r>
              <a:rPr lang="zh-CN" altLang="zh-CN" sz="2400" dirty="0"/>
              <a:t>赴美留学，先是专心作画</a:t>
            </a:r>
            <a:r>
              <a:rPr lang="zh-CN" altLang="zh-CN" sz="2400" dirty="0" smtClean="0"/>
              <a:t>，初</a:t>
            </a:r>
            <a:r>
              <a:rPr lang="zh-CN" altLang="zh-CN" sz="2400" dirty="0"/>
              <a:t>有成就。然而，仍念念不忘对文学的深情，加上寂寞的异国生活和消魂的思乡之</a:t>
            </a:r>
            <a:r>
              <a:rPr lang="zh-CN" altLang="zh-CN" sz="2400" dirty="0" smtClean="0"/>
              <a:t>情</a:t>
            </a:r>
            <a:r>
              <a:rPr lang="en-US" altLang="zh-CN" sz="2400" dirty="0" smtClean="0"/>
              <a:t>,</a:t>
            </a:r>
            <a:r>
              <a:rPr lang="zh-CN" altLang="zh-CN" sz="2400" dirty="0" smtClean="0"/>
              <a:t>激发</a:t>
            </a:r>
            <a:r>
              <a:rPr lang="zh-CN" altLang="zh-CN" sz="2400" dirty="0"/>
              <a:t>了他的创作冲动</a:t>
            </a:r>
            <a:r>
              <a:rPr lang="zh-CN" altLang="zh-CN" sz="2400" dirty="0" smtClean="0"/>
              <a:t>，</a:t>
            </a:r>
            <a:r>
              <a:rPr lang="zh-CN" altLang="en-US" sz="2400" dirty="0"/>
              <a:t>创作了</a:t>
            </a:r>
            <a:r>
              <a:rPr lang="zh-CN" altLang="zh-CN" sz="2400" dirty="0" smtClean="0"/>
              <a:t>大量爱国</a:t>
            </a:r>
            <a:r>
              <a:rPr lang="zh-CN" altLang="zh-CN" sz="2400" dirty="0"/>
              <a:t>诗篇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pPr indent="457200">
              <a:lnSpc>
                <a:spcPct val="150000"/>
              </a:lnSpc>
              <a:spcBef>
                <a:spcPts val="0"/>
              </a:spcBef>
            </a:pPr>
            <a:r>
              <a:rPr lang="en-US" altLang="zh-CN" sz="2400" dirty="0" smtClean="0"/>
              <a:t>1923</a:t>
            </a:r>
            <a:r>
              <a:rPr lang="zh-CN" altLang="zh-CN" sz="2400" dirty="0"/>
              <a:t>年，闻一多第一部诗集《红烛》经郭沫若、成仿吾介绍，由泰东书局出版</a:t>
            </a:r>
            <a:r>
              <a:rPr lang="zh-CN" altLang="zh-CN" sz="2400" dirty="0" smtClean="0"/>
              <a:t>。</a:t>
            </a:r>
            <a:endParaRPr lang="zh-CN" altLang="zh-CN" sz="24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3" t="5515" b="10844"/>
          <a:stretch>
            <a:fillRect/>
          </a:stretch>
        </p:blipFill>
        <p:spPr>
          <a:xfrm>
            <a:off x="6153149" y="1359217"/>
            <a:ext cx="5762625" cy="3674586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086473" y="5238750"/>
            <a:ext cx="5895975" cy="875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1923</a:t>
            </a:r>
            <a:r>
              <a:rPr lang="zh-CN" altLang="en-US" dirty="0" smtClean="0">
                <a:solidFill>
                  <a:srgbClr val="FF0000"/>
                </a:solidFill>
              </a:rPr>
              <a:t>年，闻一多在美国，与美国科罗拉多学院中国同学会合影。（后排右起第二人为闻一多）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36507" y="180361"/>
            <a:ext cx="10852237" cy="899167"/>
          </a:xfrm>
        </p:spPr>
        <p:txBody>
          <a:bodyPr/>
          <a:lstStyle/>
          <a:p>
            <a:r>
              <a:rPr lang="zh-CN" altLang="en-US" dirty="0" smtClean="0"/>
              <a:t>创作背景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idx="1"/>
          </p:nvPr>
        </p:nvSpPr>
        <p:spPr>
          <a:xfrm>
            <a:off x="4762500" y="1371600"/>
            <a:ext cx="6877050" cy="5033963"/>
          </a:xfrm>
        </p:spPr>
        <p:txBody>
          <a:bodyPr/>
          <a:lstStyle/>
          <a:p>
            <a:pPr indent="457200">
              <a:lnSpc>
                <a:spcPct val="150000"/>
              </a:lnSpc>
              <a:spcBef>
                <a:spcPts val="0"/>
              </a:spcBef>
            </a:pPr>
            <a:r>
              <a:rPr lang="zh-CN" altLang="zh-CN" sz="2400" dirty="0" smtClean="0"/>
              <a:t>《红烛》</a:t>
            </a:r>
            <a:r>
              <a:rPr lang="zh-CN" altLang="zh-CN" sz="2400" dirty="0"/>
              <a:t>由诗人在清华和美国两个时期的作品</a:t>
            </a:r>
            <a:r>
              <a:rPr lang="zh-CN" altLang="zh-CN" sz="2400" dirty="0" smtClean="0"/>
              <a:t>组成</a:t>
            </a:r>
            <a:r>
              <a:rPr lang="zh-CN" altLang="en-US" sz="2400" dirty="0" smtClean="0"/>
              <a:t>，</a:t>
            </a:r>
            <a:r>
              <a:rPr lang="zh-CN" altLang="zh-CN" sz="2400" dirty="0" smtClean="0"/>
              <a:t>内容</a:t>
            </a:r>
            <a:r>
              <a:rPr lang="zh-CN" altLang="zh-CN" sz="2400" dirty="0"/>
              <a:t>丰富广泛，既反映了当时青年知识分子不满现实的思想情绪</a:t>
            </a:r>
            <a:r>
              <a:rPr lang="zh-CN" altLang="zh-CN" sz="2400" dirty="0" smtClean="0"/>
              <a:t>，</a:t>
            </a:r>
            <a:r>
              <a:rPr lang="zh-CN" altLang="en-US" sz="2400" dirty="0" smtClean="0"/>
              <a:t>也</a:t>
            </a:r>
            <a:r>
              <a:rPr lang="zh-CN" altLang="zh-CN" sz="2400" dirty="0" smtClean="0"/>
              <a:t>表现</a:t>
            </a:r>
            <a:r>
              <a:rPr lang="zh-CN" altLang="zh-CN" sz="2400" dirty="0"/>
              <a:t>了诗人希望献身艺术、报效祖国的理想；既反映了诗人对资本主义社会的失望和愤恨，更表现了</a:t>
            </a:r>
            <a:r>
              <a:rPr lang="zh-CN" altLang="zh-CN" sz="2400" dirty="0" smtClean="0"/>
              <a:t>诗人炽热</a:t>
            </a:r>
            <a:r>
              <a:rPr lang="zh-CN" altLang="zh-CN" sz="2400" dirty="0"/>
              <a:t>的爱国思乡之情</a:t>
            </a:r>
            <a:r>
              <a:rPr lang="zh-CN" altLang="zh-CN" sz="2400" dirty="0" smtClean="0"/>
              <a:t>；既有</a:t>
            </a:r>
            <a:r>
              <a:rPr lang="zh-CN" altLang="zh-CN" sz="2400" dirty="0"/>
              <a:t>对爱情</a:t>
            </a:r>
            <a:r>
              <a:rPr lang="zh-CN" altLang="zh-CN" sz="2400" dirty="0" smtClean="0"/>
              <a:t>、自然</a:t>
            </a:r>
            <a:r>
              <a:rPr lang="zh-CN" altLang="zh-CN" sz="2400" dirty="0"/>
              <a:t>的</a:t>
            </a:r>
            <a:r>
              <a:rPr lang="zh-CN" altLang="zh-CN" sz="2400" dirty="0" smtClean="0"/>
              <a:t>歌颂赞美</a:t>
            </a:r>
            <a:r>
              <a:rPr lang="zh-CN" altLang="zh-CN" sz="2400" dirty="0"/>
              <a:t>，也有对</a:t>
            </a:r>
            <a:r>
              <a:rPr lang="zh-CN" altLang="zh-CN" sz="2400" dirty="0" smtClean="0"/>
              <a:t>前途渺茫</a:t>
            </a:r>
            <a:r>
              <a:rPr lang="zh-CN" altLang="zh-CN" sz="2400" dirty="0"/>
              <a:t>的感伤和哀怨</a:t>
            </a:r>
            <a:r>
              <a:rPr lang="zh-CN" altLang="zh-CN" sz="2400" dirty="0" smtClean="0"/>
              <a:t>。</a:t>
            </a:r>
            <a:r>
              <a:rPr lang="zh-CN" altLang="en-US" sz="2400" dirty="0" smtClean="0"/>
              <a:t>在风格上，</a:t>
            </a:r>
            <a:r>
              <a:rPr lang="en-US" altLang="zh-CN" sz="2400" dirty="0" smtClean="0"/>
              <a:t>《</a:t>
            </a:r>
            <a:r>
              <a:rPr lang="zh-CN" altLang="en-US" sz="2400" dirty="0" smtClean="0"/>
              <a:t>红烛</a:t>
            </a:r>
            <a:r>
              <a:rPr lang="en-US" altLang="zh-CN" sz="2400" dirty="0" smtClean="0"/>
              <a:t>》</a:t>
            </a:r>
            <a:r>
              <a:rPr lang="zh-CN" altLang="en-US" sz="2400" dirty="0" smtClean="0"/>
              <a:t>已经初显“三美”创作原则（音律美、绘画美、建筑美）。</a:t>
            </a:r>
            <a:endParaRPr lang="zh-CN" altLang="en-US" sz="24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312" y="1304925"/>
            <a:ext cx="3767138" cy="53058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66682" y="646451"/>
            <a:ext cx="10852237" cy="899167"/>
          </a:xfrm>
        </p:spPr>
        <p:txBody>
          <a:bodyPr/>
          <a:lstStyle/>
          <a:p>
            <a:r>
              <a:rPr lang="zh-CN" altLang="en-US" dirty="0" smtClean="0"/>
              <a:t>初读感知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idx="1"/>
          </p:nvPr>
        </p:nvSpPr>
        <p:spPr>
          <a:xfrm>
            <a:off x="1428750" y="1685925"/>
            <a:ext cx="9334500" cy="3019425"/>
          </a:xfrm>
        </p:spPr>
        <p:txBody>
          <a:bodyPr/>
          <a:lstStyle/>
          <a:p>
            <a:pPr indent="457200">
              <a:lnSpc>
                <a:spcPct val="150000"/>
              </a:lnSpc>
              <a:spcBef>
                <a:spcPts val="0"/>
              </a:spcBef>
            </a:pPr>
            <a:r>
              <a:rPr lang="en-US" altLang="zh-CN" dirty="0" smtClean="0">
                <a:latin typeface="黑体" panose="02010609060101010101" pitchFamily="49" charset="-122"/>
              </a:rPr>
              <a:t>1.</a:t>
            </a:r>
            <a:r>
              <a:rPr lang="zh-CN" altLang="en-US" dirty="0" smtClean="0">
                <a:latin typeface="黑体" panose="02010609060101010101" pitchFamily="49" charset="-122"/>
              </a:rPr>
              <a:t>听读示范音频，注意诗歌的节奏、重音。</a:t>
            </a:r>
            <a:endParaRPr lang="en-US" altLang="zh-CN" dirty="0" smtClean="0">
              <a:latin typeface="黑体" panose="02010609060101010101" pitchFamily="49" charset="-122"/>
            </a:endParaRPr>
          </a:p>
          <a:p>
            <a:pPr indent="457200">
              <a:lnSpc>
                <a:spcPct val="150000"/>
              </a:lnSpc>
              <a:spcBef>
                <a:spcPts val="0"/>
              </a:spcBef>
            </a:pPr>
            <a:r>
              <a:rPr lang="zh-CN" altLang="en-US" dirty="0" smtClean="0">
                <a:latin typeface="黑体" panose="02010609060101010101" pitchFamily="49" charset="-122"/>
              </a:rPr>
              <a:t>（可插入本资源中</a:t>
            </a:r>
            <a:r>
              <a:rPr lang="en-US" altLang="zh-CN" dirty="0" smtClean="0">
                <a:solidFill>
                  <a:srgbClr val="FF0000"/>
                </a:solidFill>
                <a:latin typeface="黑体" panose="02010609060101010101" pitchFamily="49" charset="-122"/>
              </a:rPr>
              <a:t>《</a:t>
            </a:r>
            <a:r>
              <a:rPr lang="zh-CN" altLang="en-US" dirty="0" smtClean="0">
                <a:solidFill>
                  <a:srgbClr val="FF0000"/>
                </a:solidFill>
                <a:latin typeface="黑体" panose="02010609060101010101" pitchFamily="49" charset="-122"/>
              </a:rPr>
              <a:t>红烛</a:t>
            </a:r>
            <a:r>
              <a:rPr lang="en-US" altLang="zh-CN" dirty="0" smtClean="0">
                <a:solidFill>
                  <a:srgbClr val="FF0000"/>
                </a:solidFill>
                <a:latin typeface="黑体" panose="02010609060101010101" pitchFamily="49" charset="-122"/>
              </a:rPr>
              <a:t>》</a:t>
            </a:r>
            <a:r>
              <a:rPr lang="zh-CN" altLang="en-US" dirty="0" smtClean="0">
                <a:solidFill>
                  <a:srgbClr val="FF0000"/>
                </a:solidFill>
                <a:latin typeface="黑体" panose="02010609060101010101" pitchFamily="49" charset="-122"/>
              </a:rPr>
              <a:t>课文朗读</a:t>
            </a:r>
            <a:r>
              <a:rPr lang="zh-CN" altLang="en-US" dirty="0" smtClean="0">
                <a:latin typeface="黑体" panose="02010609060101010101" pitchFamily="49" charset="-122"/>
              </a:rPr>
              <a:t>教学资源。）</a:t>
            </a:r>
            <a:endParaRPr lang="en-US" altLang="zh-CN" dirty="0" smtClean="0">
              <a:latin typeface="黑体" panose="02010609060101010101" pitchFamily="49" charset="-122"/>
            </a:endParaRPr>
          </a:p>
          <a:p>
            <a:pPr indent="457200">
              <a:lnSpc>
                <a:spcPct val="150000"/>
              </a:lnSpc>
              <a:spcBef>
                <a:spcPts val="0"/>
              </a:spcBef>
            </a:pPr>
            <a:r>
              <a:rPr lang="en-US" altLang="zh-CN" dirty="0" smtClean="0">
                <a:latin typeface="黑体" panose="02010609060101010101" pitchFamily="49" charset="-122"/>
              </a:rPr>
              <a:t>2.</a:t>
            </a:r>
            <a:r>
              <a:rPr lang="zh-CN" altLang="en-US" dirty="0" smtClean="0">
                <a:latin typeface="黑体" panose="02010609060101010101" pitchFamily="49" charset="-122"/>
              </a:rPr>
              <a:t>自由朗读课文，感知诗歌内容，体会诗歌情感。</a:t>
            </a:r>
            <a:endParaRPr lang="en-US" altLang="zh-CN" dirty="0" smtClean="0">
              <a:latin typeface="黑体" panose="02010609060101010101" pitchFamily="49" charset="-122"/>
            </a:endParaRPr>
          </a:p>
          <a:p>
            <a:pPr indent="457200">
              <a:lnSpc>
                <a:spcPct val="150000"/>
              </a:lnSpc>
              <a:spcBef>
                <a:spcPts val="0"/>
              </a:spcBef>
            </a:pPr>
            <a:r>
              <a:rPr lang="en-US" altLang="zh-CN" dirty="0" smtClean="0">
                <a:latin typeface="黑体" panose="02010609060101010101" pitchFamily="49" charset="-122"/>
              </a:rPr>
              <a:t>3.</a:t>
            </a:r>
            <a:r>
              <a:rPr lang="zh-CN" altLang="en-US" dirty="0" smtClean="0">
                <a:latin typeface="黑体" panose="02010609060101010101" pitchFamily="49" charset="-122"/>
              </a:rPr>
              <a:t>指名朗读。</a:t>
            </a:r>
            <a:endParaRPr lang="zh-CN" altLang="en-US" dirty="0">
              <a:latin typeface="黑体" panose="02010609060101010101" pitchFamily="49" charset="-122"/>
            </a:endParaRPr>
          </a:p>
        </p:txBody>
      </p:sp>
      <p:pic>
        <p:nvPicPr>
          <p:cNvPr id="4" name="【课文朗读】红烛朗读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5689600" y="4962525"/>
            <a:ext cx="406400" cy="40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171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47632" y="330856"/>
            <a:ext cx="10852237" cy="899167"/>
          </a:xfrm>
        </p:spPr>
        <p:txBody>
          <a:bodyPr/>
          <a:lstStyle/>
          <a:p>
            <a:r>
              <a:rPr lang="zh-CN" altLang="en-US" dirty="0" smtClean="0"/>
              <a:t>整体感知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idx="1"/>
          </p:nvPr>
        </p:nvSpPr>
        <p:spPr>
          <a:xfrm>
            <a:off x="3938587" y="1229826"/>
            <a:ext cx="4314825" cy="714375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诗人笔下的“红烛”形象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23975" y="3020645"/>
            <a:ext cx="371475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红烛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为何</a:t>
            </a:r>
            <a:r>
              <a:rPr lang="zh-CN" altLang="zh-CN" sz="24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燃烧</a:t>
            </a:r>
            <a:r>
              <a:rPr lang="zh-CN" altLang="zh-CN" sz="24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成</a:t>
            </a:r>
            <a:r>
              <a:rPr lang="zh-CN" altLang="zh-CN" sz="24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灰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en-US" altLang="zh-CN" sz="2400" dirty="0" smtClean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红烛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为何</a:t>
            </a:r>
            <a:r>
              <a:rPr lang="zh-CN" altLang="zh-CN" sz="24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伤心落泪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en-US" altLang="zh-CN" sz="2400" dirty="0" smtClean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红烛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燃烧自己有何心愿？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581774" y="3020645"/>
            <a:ext cx="534828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——</a:t>
            </a:r>
            <a:r>
              <a:rPr lang="zh-CN" altLang="zh-CN" sz="24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lang="zh-CN" altLang="zh-CN" sz="24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创造光明而彻底的</a:t>
            </a:r>
            <a:r>
              <a:rPr lang="zh-CN" altLang="zh-CN" sz="24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自我牺牲</a:t>
            </a:r>
            <a:endParaRPr lang="en-US" altLang="zh-CN" sz="2400" dirty="0" smtClean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——</a:t>
            </a:r>
            <a:r>
              <a:rPr lang="zh-CN" altLang="zh-CN" sz="24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lang="zh-CN" altLang="zh-CN" sz="24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创造光明而忍受被摧残的</a:t>
            </a:r>
            <a:r>
              <a:rPr lang="zh-CN" altLang="zh-CN" sz="24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痛苦</a:t>
            </a:r>
            <a:endParaRPr lang="en-US" altLang="zh-CN" sz="2400" dirty="0" smtClean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——</a:t>
            </a:r>
            <a:r>
              <a:rPr lang="zh-CN" altLang="zh-CN" sz="24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唯</a:t>
            </a:r>
            <a:r>
              <a:rPr lang="zh-CN" altLang="zh-CN" sz="24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愿为世人创造光明。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55" t="2406" r="3400" b="51667"/>
          <a:stretch>
            <a:fillRect/>
          </a:stretch>
        </p:blipFill>
        <p:spPr>
          <a:xfrm>
            <a:off x="4302726" y="2514600"/>
            <a:ext cx="2279048" cy="300990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7336646" y="5149334"/>
            <a:ext cx="29546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诗人光辉人格的写照</a:t>
            </a:r>
            <a:endParaRPr lang="zh-CN" altLang="en-US" sz="2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解读内容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idx="1"/>
          </p:nvPr>
        </p:nvSpPr>
        <p:spPr>
          <a:xfrm>
            <a:off x="1665816" y="1020277"/>
            <a:ext cx="6430434" cy="714375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细读探究，</a:t>
            </a:r>
            <a:r>
              <a:rPr lang="zh-CN" altLang="en-US" dirty="0" smtClean="0">
                <a:solidFill>
                  <a:srgbClr val="FF0000"/>
                </a:solidFill>
              </a:rPr>
              <a:t>梳理 “红烛”形象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9" name="图示 8"/>
          <p:cNvGraphicFramePr/>
          <p:nvPr/>
        </p:nvGraphicFramePr>
        <p:xfrm>
          <a:off x="1492356" y="1734820"/>
          <a:ext cx="8074025" cy="48128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6"/>
          <a:srcRect l="20070" r="12844" b="8624"/>
          <a:stretch>
            <a:fillRect/>
          </a:stretch>
        </p:blipFill>
        <p:spPr>
          <a:xfrm>
            <a:off x="9752541" y="1667977"/>
            <a:ext cx="1814872" cy="370412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69882" y="101621"/>
            <a:ext cx="10852237" cy="899167"/>
          </a:xfrm>
        </p:spPr>
        <p:txBody>
          <a:bodyPr/>
          <a:lstStyle/>
          <a:p>
            <a:r>
              <a:rPr lang="zh-CN" altLang="en-US" dirty="0" smtClean="0"/>
              <a:t>分析情感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idx="1"/>
          </p:nvPr>
        </p:nvSpPr>
        <p:spPr>
          <a:xfrm>
            <a:off x="4799105" y="1207056"/>
            <a:ext cx="4667250" cy="714375"/>
          </a:xfrm>
        </p:spPr>
        <p:txBody>
          <a:bodyPr>
            <a:norm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分析 “红烛”的情感线索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324573" y="2938179"/>
            <a:ext cx="557075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zh-CN" sz="24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怀着</a:t>
            </a:r>
            <a:r>
              <a:rPr lang="zh-CN" altLang="zh-CN" sz="24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敬慕的心情赞叹荧荧的红烛。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876898" y="3584510"/>
            <a:ext cx="541686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4572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2—3.</a:t>
            </a:r>
            <a:r>
              <a:rPr lang="zh-CN" altLang="zh-CN" sz="2400" kern="1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对</a:t>
            </a:r>
            <a:r>
              <a:rPr lang="zh-CN" altLang="zh-CN" sz="2400" kern="100" dirty="0">
                <a:latin typeface="黑体" panose="02010609060101010101" pitchFamily="49" charset="-122"/>
                <a:ea typeface="黑体" panose="02010609060101010101" pitchFamily="49" charset="-122"/>
              </a:rPr>
              <a:t>红烛自我牺牲精神的讴歌。</a:t>
            </a:r>
            <a:endParaRPr lang="zh-CN" altLang="zh-CN" sz="2400" kern="100" dirty="0"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24573" y="4246543"/>
            <a:ext cx="64940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4.</a:t>
            </a:r>
            <a:r>
              <a:rPr lang="zh-CN" altLang="zh-CN" sz="24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对</a:t>
            </a:r>
            <a:r>
              <a:rPr lang="zh-CN" altLang="zh-CN" sz="24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红烛的殷殷寄语</a:t>
            </a:r>
            <a:r>
              <a:rPr lang="zh-CN" altLang="zh-CN" sz="24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对自己</a:t>
            </a:r>
            <a:r>
              <a:rPr lang="zh-CN" altLang="zh-CN" sz="24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zh-CN" sz="24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自勉自励。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876898" y="4915227"/>
            <a:ext cx="541686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5—7.</a:t>
            </a:r>
            <a:r>
              <a:rPr lang="zh-CN" altLang="zh-CN" sz="24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对</a:t>
            </a:r>
            <a:r>
              <a:rPr lang="zh-CN" altLang="zh-CN" sz="24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烛泪的</a:t>
            </a:r>
            <a:r>
              <a:rPr lang="zh-CN" altLang="zh-CN" sz="24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4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对</a:t>
            </a:r>
            <a:r>
              <a:rPr lang="zh-CN" altLang="zh-CN" sz="24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红烛的劝慰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876898" y="5561558"/>
            <a:ext cx="664797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8—9.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对红烛</a:t>
            </a:r>
            <a:r>
              <a:rPr lang="zh-CN" altLang="zh-CN" sz="24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同情</a:t>
            </a:r>
            <a:r>
              <a:rPr lang="zh-CN" altLang="zh-CN" sz="24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zh-CN" sz="24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呼唤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zh-CN" altLang="zh-CN" sz="24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劝导</a:t>
            </a:r>
            <a:r>
              <a:rPr lang="zh-CN" altLang="zh-CN" sz="24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鼓励的呼唤。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右大括号 8"/>
          <p:cNvSpPr/>
          <p:nvPr/>
        </p:nvSpPr>
        <p:spPr>
          <a:xfrm>
            <a:off x="8523380" y="3174295"/>
            <a:ext cx="352422" cy="2790825"/>
          </a:xfrm>
          <a:prstGeom prst="righ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8962422" y="3961120"/>
            <a:ext cx="21717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莫问收获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但问耕耘</a:t>
            </a:r>
            <a:endParaRPr lang="en-US" altLang="zh-CN" sz="2800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668077" y="5035286"/>
            <a:ext cx="27238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zh-CN" altLang="zh-CN" b="1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彻底</a:t>
            </a:r>
            <a:r>
              <a:rPr lang="zh-CN" altLang="zh-CN" b="1" dirty="0">
                <a:ea typeface="宋体" panose="02010600030101010101" pitchFamily="2" charset="-122"/>
                <a:cs typeface="Times New Roman" panose="02020603050405020304" pitchFamily="18" charset="0"/>
              </a:rPr>
              <a:t>奉献的</a:t>
            </a:r>
            <a:r>
              <a:rPr lang="zh-CN" altLang="zh-CN" b="1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人生哲学</a:t>
            </a:r>
            <a:r>
              <a:rPr lang="zh-CN" altLang="en-US" b="1" dirty="0" smtClean="0"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endParaRPr lang="zh-CN" altLang="en-US" b="1" dirty="0"/>
          </a:p>
        </p:txBody>
      </p:sp>
      <p:sp>
        <p:nvSpPr>
          <p:cNvPr id="12" name="文本框 11"/>
          <p:cNvSpPr txBox="1"/>
          <p:nvPr/>
        </p:nvSpPr>
        <p:spPr>
          <a:xfrm>
            <a:off x="3983318" y="2346126"/>
            <a:ext cx="2435133" cy="46166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对红烛殷殷寄语</a:t>
            </a:r>
            <a:endParaRPr lang="zh-CN" altLang="en-US" sz="2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523380" y="2365153"/>
            <a:ext cx="2408327" cy="46166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表自己拳拳心迹</a:t>
            </a:r>
            <a:endParaRPr lang="zh-CN" altLang="en-US" dirty="0"/>
          </a:p>
        </p:txBody>
      </p:sp>
      <p:sp>
        <p:nvSpPr>
          <p:cNvPr id="14" name="燕尾形箭头 13"/>
          <p:cNvSpPr/>
          <p:nvPr/>
        </p:nvSpPr>
        <p:spPr>
          <a:xfrm>
            <a:off x="6418451" y="2386726"/>
            <a:ext cx="2104929" cy="340816"/>
          </a:xfrm>
          <a:prstGeom prst="notchedRightArrow">
            <a:avLst>
              <a:gd name="adj1" fmla="val 50000"/>
              <a:gd name="adj2" fmla="val 209301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6" r="7167" b="13901"/>
          <a:stretch>
            <a:fillRect/>
          </a:stretch>
        </p:blipFill>
        <p:spPr>
          <a:xfrm>
            <a:off x="344822" y="1000780"/>
            <a:ext cx="2460338" cy="2067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1830</Words>
  <Application>WPS 演示</Application>
  <PresentationFormat>宽屏</PresentationFormat>
  <Paragraphs>168</Paragraphs>
  <Slides>16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6" baseType="lpstr">
      <vt:lpstr>Arial</vt:lpstr>
      <vt:lpstr>宋体</vt:lpstr>
      <vt:lpstr>Wingdings</vt:lpstr>
      <vt:lpstr>Times New Roman</vt:lpstr>
      <vt:lpstr>黑体</vt:lpstr>
      <vt:lpstr>楷体</vt:lpstr>
      <vt:lpstr>微软雅黑</vt:lpstr>
      <vt:lpstr>Arial Unicode MS</vt:lpstr>
      <vt:lpstr>Calibri</vt:lpstr>
      <vt:lpstr>自定义设计方案</vt:lpstr>
      <vt:lpstr>红  烛</vt:lpstr>
      <vt:lpstr>新课导入</vt:lpstr>
      <vt:lpstr>闻一多简介</vt:lpstr>
      <vt:lpstr>创作背景</vt:lpstr>
      <vt:lpstr>创作背景</vt:lpstr>
      <vt:lpstr>初读感知</vt:lpstr>
      <vt:lpstr>整体感知</vt:lpstr>
      <vt:lpstr>解读内容</vt:lpstr>
      <vt:lpstr>分析情感</vt:lpstr>
      <vt:lpstr>艺术特色</vt:lpstr>
      <vt:lpstr>艺术特色</vt:lpstr>
      <vt:lpstr>品味语言</vt:lpstr>
      <vt:lpstr>品味语言</vt:lpstr>
      <vt:lpstr>文学常识</vt:lpstr>
      <vt:lpstr>布置作业</vt:lpstr>
      <vt:lpstr>再 见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红  烛</dc:title>
  <dc:creator>admin</dc:creator>
  <cp:lastModifiedBy>追梦1516190509</cp:lastModifiedBy>
  <cp:revision>41</cp:revision>
  <dcterms:created xsi:type="dcterms:W3CDTF">2019-08-19T04:08:00Z</dcterms:created>
  <dcterms:modified xsi:type="dcterms:W3CDTF">2019-12-10T04:29:01Z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2052-11.1.0.9208</vt:lpwstr>
  </property>
</Properties>
</file>