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1" r:id="rId3"/>
  </p:sldMasterIdLst>
  <p:notesMasterIdLst>
    <p:notesMasterId r:id="rId4"/>
  </p:notesMasterIdLst>
  <p:sldIdLst>
    <p:sldId id="384" r:id="rId5"/>
    <p:sldId id="385" r:id="rId6"/>
    <p:sldId id="270" r:id="rId7"/>
    <p:sldId id="273" r:id="rId8"/>
    <p:sldId id="375" r:id="rId9"/>
    <p:sldId id="381" r:id="rId10"/>
    <p:sldId id="382" r:id="rId11"/>
    <p:sldId id="383" r:id="rId12"/>
    <p:sldId id="293" r:id="rId13"/>
    <p:sldId id="290" r:id="rId14"/>
    <p:sldId id="379" r:id="rId15"/>
    <p:sldId id="380" r:id="rId16"/>
    <p:sldId id="265" r:id="rId17"/>
    <p:sldId id="319" r:id="rId18"/>
    <p:sldId id="320" r:id="rId19"/>
    <p:sldId id="321" r:id="rId20"/>
    <p:sldId id="323" r:id="rId21"/>
    <p:sldId id="325" r:id="rId22"/>
    <p:sldId id="327" r:id="rId23"/>
    <p:sldId id="337" r:id="rId24"/>
    <p:sldId id="338" r:id="rId25"/>
    <p:sldId id="376" r:id="rId26"/>
    <p:sldId id="329" r:id="rId27"/>
    <p:sldId id="330" r:id="rId28"/>
    <p:sldId id="335" r:id="rId29"/>
    <p:sldId id="351" r:id="rId30"/>
    <p:sldId id="352" r:id="rId31"/>
    <p:sldId id="355" r:id="rId32"/>
    <p:sldId id="356" r:id="rId33"/>
    <p:sldId id="358" r:id="rId34"/>
    <p:sldId id="386" r:id="rId35"/>
    <p:sldId id="366" r:id="rId36"/>
    <p:sldId id="367" r:id="rId37"/>
    <p:sldId id="368" r:id="rId38"/>
    <p:sldId id="369" r:id="rId39"/>
    <p:sldId id="370" r:id="rId40"/>
    <p:sldId id="371" r:id="rId41"/>
  </p:sldIdLst>
  <p:sldSz cx="12192000" cy="6858000"/>
  <p:notesSz cx="7104063" cy="10234613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>
          <p15:clr>
            <a:srgbClr val="A4A3A4"/>
          </p15:clr>
        </p15:guide>
        <p15:guide id="2" pos="3864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LiuJu" initials="L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6562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" y="390"/>
      </p:cViewPr>
      <p:guideLst>
        <p:guide orient="horz" pos="2150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notesMaster" Target="notesMasters/notes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tags" Target="tags/tag1.xml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796EDB-91EB-4AE8-80D7-8C9FCE5AB0AA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E5A08-EB9E-4998-B7E0-7E3DB1135D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167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10" Type="http://schemas.openxmlformats.org/officeDocument/2006/relationships/hyperlink" Target="http://baike.baidu.com/view/555027.htm" TargetMode="External" /><Relationship Id="rId11" Type="http://schemas.openxmlformats.org/officeDocument/2006/relationships/hyperlink" Target="http://baike.baidu.com/view/848954.htm" TargetMode="External" /><Relationship Id="rId12" Type="http://schemas.openxmlformats.org/officeDocument/2006/relationships/hyperlink" Target="http://baike.baidu.com/view/1628396.htm" TargetMode="External" /><Relationship Id="rId13" Type="http://schemas.openxmlformats.org/officeDocument/2006/relationships/hyperlink" Target="http://baike.baidu.com/view/67668.htm" TargetMode="External" /><Relationship Id="rId14" Type="http://schemas.openxmlformats.org/officeDocument/2006/relationships/hyperlink" Target="http://baike.baidu.com/view/67683.htm" TargetMode="External" /><Relationship Id="rId15" Type="http://schemas.openxmlformats.org/officeDocument/2006/relationships/hyperlink" Target="http://baike.baidu.com/view/137867.htm" TargetMode="External" /><Relationship Id="rId16" Type="http://schemas.openxmlformats.org/officeDocument/2006/relationships/hyperlink" Target="http://baike.baidu.com/view/807903.htm" TargetMode="External" /><Relationship Id="rId17" Type="http://schemas.openxmlformats.org/officeDocument/2006/relationships/hyperlink" Target="http://baike.baidu.com/view/860257.htm" TargetMode="External" /><Relationship Id="rId18" Type="http://schemas.openxmlformats.org/officeDocument/2006/relationships/hyperlink" Target="http://baike.baidu.com/view/4267500.htm" TargetMode="External" /><Relationship Id="rId2" Type="http://schemas.openxmlformats.org/officeDocument/2006/relationships/notesMaster" Target="../notesMasters/notesMaster1.xml" /><Relationship Id="rId3" Type="http://schemas.openxmlformats.org/officeDocument/2006/relationships/hyperlink" Target="http://baike.baidu.com/view/17592.htm" TargetMode="External" /><Relationship Id="rId4" Type="http://schemas.openxmlformats.org/officeDocument/2006/relationships/hyperlink" Target="http://baike.baidu.com/view/56069.htm" TargetMode="External" /><Relationship Id="rId5" Type="http://schemas.openxmlformats.org/officeDocument/2006/relationships/hyperlink" Target="http://baike.baidu.com/view/411421.htm" TargetMode="External" /><Relationship Id="rId6" Type="http://schemas.openxmlformats.org/officeDocument/2006/relationships/hyperlink" Target="http://baike.baidu.com/view/22470.htm" TargetMode="External" /><Relationship Id="rId7" Type="http://schemas.openxmlformats.org/officeDocument/2006/relationships/hyperlink" Target="http://baike.baidu.com/view/16988.htm" TargetMode="External" /><Relationship Id="rId8" Type="http://schemas.openxmlformats.org/officeDocument/2006/relationships/hyperlink" Target="http://baike.baidu.com/view/2518.htm" TargetMode="External" /><Relationship Id="rId9" Type="http://schemas.openxmlformats.org/officeDocument/2006/relationships/hyperlink" Target="http://baike.baidu.com/view/33138.htm" TargetMode="Externa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Rectangle 7"/>
          <p:cNvSpPr txBox="1">
            <a:spLocks noGrp="1" noChangeArrowheads="1"/>
          </p:cNvSpPr>
          <p:nvPr/>
        </p:nvSpPr>
        <p:spPr bwMode="auto">
          <a:xfrm>
            <a:off x="4023992" y="9721106"/>
            <a:ext cx="3078427" cy="5117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9075" tIns="49538" rIns="99075" bIns="49538" anchor="b"/>
          <a:lstStyle/>
          <a:p>
            <a:pPr algn="r"/>
            <a:fld id="{A9E39164-CF34-4B2F-97DA-2918CAB3C367}" type="slidenum">
              <a:rPr lang="en-US" altLang="zh-CN"/>
              <a:t>32</a:t>
            </a:fld>
            <a:endParaRPr lang="en-US" altLang="zh-CN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陈晖制作</a:t>
            </a:r>
          </a:p>
        </p:txBody>
      </p:sp>
    </p:spTree>
    <p:extLst>
      <p:ext uri="{BB962C8B-B14F-4D97-AF65-F5344CB8AC3E}">
        <p14:creationId xmlns:p14="http://schemas.microsoft.com/office/powerpoint/2010/main" val="1026336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Rectangle 7"/>
          <p:cNvSpPr txBox="1">
            <a:spLocks noGrp="1" noChangeArrowheads="1"/>
          </p:cNvSpPr>
          <p:nvPr/>
        </p:nvSpPr>
        <p:spPr bwMode="auto">
          <a:xfrm>
            <a:off x="4023992" y="9721106"/>
            <a:ext cx="3078427" cy="5117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9075" tIns="49538" rIns="99075" bIns="49538" anchor="b"/>
          <a:lstStyle/>
          <a:p>
            <a:pPr algn="r"/>
            <a:fld id="{5B44F8A3-FE2A-4FE1-8687-3192783F2680}" type="slidenum">
              <a:rPr lang="en-US" altLang="zh-CN"/>
              <a:t>33</a:t>
            </a:fld>
            <a:endParaRPr lang="en-US" altLang="zh-CN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陈晖制作</a:t>
            </a:r>
          </a:p>
        </p:txBody>
      </p:sp>
    </p:spTree>
    <p:extLst>
      <p:ext uri="{BB962C8B-B14F-4D97-AF65-F5344CB8AC3E}">
        <p14:creationId xmlns:p14="http://schemas.microsoft.com/office/powerpoint/2010/main" val="2481615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神态、行动、语言、心理、处境 </a:t>
            </a:r>
          </a:p>
        </p:txBody>
      </p:sp>
    </p:spTree>
    <p:extLst>
      <p:ext uri="{BB962C8B-B14F-4D97-AF65-F5344CB8AC3E}">
        <p14:creationId xmlns:p14="http://schemas.microsoft.com/office/powerpoint/2010/main" val="2183726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500" b="1" smtClean="0">
                <a:latin typeface="Arial" panose="020b0604020202020204" pitchFamily="34" charset="0"/>
              </a:rPr>
              <a:t>《</a:t>
            </a:r>
            <a:r>
              <a:rPr lang="zh-CN" altLang="en-US" sz="1500" b="1" smtClean="0">
                <a:latin typeface="Arial" panose="020b0604020202020204" pitchFamily="34" charset="0"/>
              </a:rPr>
              <a:t>送邹明府游灵武</a:t>
            </a:r>
            <a:r>
              <a:rPr lang="en-US" altLang="zh-CN" sz="1500" b="1" smtClean="0">
                <a:latin typeface="Arial" panose="020b0604020202020204" pitchFamily="34" charset="0"/>
              </a:rPr>
              <a:t>》</a:t>
            </a:r>
            <a:r>
              <a:rPr lang="zh-CN" altLang="en-US" sz="1500" b="1" smtClean="0">
                <a:latin typeface="Arial" panose="020b0604020202020204" pitchFamily="34" charset="0"/>
              </a:rPr>
              <a:t>是</a:t>
            </a:r>
            <a:r>
              <a:rPr lang="zh-CN" altLang="en-US" sz="1500" b="1" smtClean="0">
                <a:latin typeface="Arial" panose="020b0604020202020204" pitchFamily="34" charset="0"/>
                <a:hlinkClick r:id="rId3"/>
              </a:rPr>
              <a:t>唐代</a:t>
            </a:r>
            <a:r>
              <a:rPr lang="zh-CN" altLang="en-US" sz="1500" b="1" smtClean="0">
                <a:latin typeface="Arial" panose="020b0604020202020204" pitchFamily="34" charset="0"/>
              </a:rPr>
              <a:t>诗人</a:t>
            </a:r>
            <a:r>
              <a:rPr lang="zh-CN" altLang="en-US" sz="1500" b="1" smtClean="0">
                <a:latin typeface="Arial" panose="020b0604020202020204" pitchFamily="34" charset="0"/>
                <a:hlinkClick r:id="rId4"/>
              </a:rPr>
              <a:t>贾岛</a:t>
            </a:r>
            <a:r>
              <a:rPr lang="zh-CN" altLang="en-US" sz="1500" b="1" smtClean="0">
                <a:latin typeface="Arial" panose="020b0604020202020204" pitchFamily="34" charset="0"/>
              </a:rPr>
              <a:t>送一位邹姓卸任县官去灵武旅居时所作的</a:t>
            </a:r>
            <a:r>
              <a:rPr lang="zh-CN" altLang="en-US" sz="1500" b="1" smtClean="0">
                <a:latin typeface="Arial" panose="020b0604020202020204" pitchFamily="34" charset="0"/>
                <a:hlinkClick r:id="rId5"/>
              </a:rPr>
              <a:t>送别诗</a:t>
            </a:r>
            <a:r>
              <a:rPr lang="zh-CN" altLang="en-US" sz="1500" b="1" smtClean="0">
                <a:latin typeface="Arial" panose="020b0604020202020204" pitchFamily="34" charset="0"/>
              </a:rPr>
              <a:t>。</a:t>
            </a:r>
            <a:r>
              <a:rPr lang="zh-CN" altLang="en-US" smtClean="0">
                <a:latin typeface="Arial" panose="020b0604020202020204" pitchFamily="34" charset="0"/>
              </a:rPr>
              <a:t> </a:t>
            </a:r>
          </a:p>
          <a:p>
            <a:r>
              <a:rPr lang="zh-CN" altLang="en-US" smtClean="0">
                <a:latin typeface="Arial" panose="020b0604020202020204" pitchFamily="34" charset="0"/>
              </a:rPr>
              <a:t>　</a:t>
            </a:r>
            <a:r>
              <a:rPr lang="zh-CN" altLang="en-US" b="1" smtClean="0">
                <a:latin typeface="Arial" panose="020b0604020202020204" pitchFamily="34" charset="0"/>
              </a:rPr>
              <a:t>翻译：你曾经就任西</a:t>
            </a:r>
            <a:r>
              <a:rPr lang="zh-CN" altLang="en-US" smtClean="0">
                <a:latin typeface="Arial" panose="020b0604020202020204" pitchFamily="34" charset="0"/>
              </a:rPr>
              <a:t>畿县县令，三年下来，马不生膘。为偿还高筑的债台，只好把佩剑卖了，任满还乡时，也仅仅是满载车书而归。现在冒着边关风雪远游朔方，衣衫单薄，难御寒风。此去就住在灵州的一个角落，每日早上可以听到报晓的号角，平时也没有什么客人来往。</a:t>
            </a:r>
          </a:p>
          <a:p>
            <a:r>
              <a:rPr lang="zh-CN" altLang="en-US" b="1" smtClean="0">
                <a:latin typeface="Arial" panose="020b0604020202020204" pitchFamily="34" charset="0"/>
              </a:rPr>
              <a:t>贾岛，河北省</a:t>
            </a:r>
            <a:r>
              <a:rPr lang="zh-CN" altLang="en-US" b="1" smtClean="0">
                <a:latin typeface="Arial" panose="020b0604020202020204" pitchFamily="34" charset="0"/>
                <a:hlinkClick r:id="rId6"/>
              </a:rPr>
              <a:t>涿州</a:t>
            </a:r>
            <a:r>
              <a:rPr lang="zh-CN" altLang="en-US" b="1" smtClean="0">
                <a:latin typeface="Arial" panose="020b0604020202020204" pitchFamily="34" charset="0"/>
              </a:rPr>
              <a:t>市人。</a:t>
            </a:r>
            <a:r>
              <a:rPr lang="zh-CN" altLang="en-US" smtClean="0">
                <a:latin typeface="Arial" panose="020b0604020202020204" pitchFamily="34" charset="0"/>
              </a:rPr>
              <a:t>早年贫寒，落发为僧，法名无本。曾居房山石峪口石村，遗有贾岛庵。</a:t>
            </a:r>
            <a:r>
              <a:rPr lang="en-US" altLang="zh-CN" smtClean="0">
                <a:latin typeface="Arial" panose="020b0604020202020204" pitchFamily="34" charset="0"/>
              </a:rPr>
              <a:t>19</a:t>
            </a:r>
            <a:r>
              <a:rPr lang="zh-CN" altLang="en-US" smtClean="0">
                <a:latin typeface="Arial" panose="020b0604020202020204" pitchFamily="34" charset="0"/>
              </a:rPr>
              <a:t>岁云游，识</a:t>
            </a:r>
            <a:r>
              <a:rPr lang="zh-CN" altLang="en-US" smtClean="0">
                <a:latin typeface="Arial" panose="020b0604020202020204" pitchFamily="34" charset="0"/>
                <a:hlinkClick r:id="rId7"/>
              </a:rPr>
              <a:t>孟郊</a:t>
            </a:r>
            <a:r>
              <a:rPr lang="zh-CN" altLang="en-US" smtClean="0">
                <a:latin typeface="Arial" panose="020b0604020202020204" pitchFamily="34" charset="0"/>
              </a:rPr>
              <a:t>等，因和推敲</a:t>
            </a:r>
            <a:r>
              <a:rPr lang="zh-CN" altLang="en-US" smtClean="0">
                <a:latin typeface="Arial" panose="020b0604020202020204" pitchFamily="34" charset="0"/>
                <a:hlinkClick r:id="rId8"/>
              </a:rPr>
              <a:t>韩愈</a:t>
            </a:r>
            <a:r>
              <a:rPr lang="zh-CN" altLang="en-US" smtClean="0">
                <a:latin typeface="Arial" panose="020b0604020202020204" pitchFamily="34" charset="0"/>
              </a:rPr>
              <a:t>。还俗后屡举进士不第。</a:t>
            </a:r>
            <a:r>
              <a:rPr lang="zh-CN" altLang="en-US" smtClean="0">
                <a:latin typeface="Arial" panose="020b0604020202020204" pitchFamily="34" charset="0"/>
                <a:hlinkClick r:id="rId9"/>
              </a:rPr>
              <a:t>唐文宗</a:t>
            </a:r>
            <a:r>
              <a:rPr lang="zh-CN" altLang="en-US" smtClean="0">
                <a:latin typeface="Arial" panose="020b0604020202020204" pitchFamily="34" charset="0"/>
              </a:rPr>
              <a:t>时任长江（四川蓬溪县）主簿，故被称为“贾长江”。其诗精于雕琢，喜写</a:t>
            </a:r>
            <a:r>
              <a:rPr lang="zh-CN" altLang="en-US" smtClean="0">
                <a:latin typeface="Arial" panose="020b0604020202020204" pitchFamily="34" charset="0"/>
                <a:hlinkClick r:id="rId10"/>
              </a:rPr>
              <a:t>荒凉</a:t>
            </a:r>
            <a:r>
              <a:rPr lang="zh-CN" altLang="en-US" smtClean="0">
                <a:latin typeface="Arial" panose="020b0604020202020204" pitchFamily="34" charset="0"/>
              </a:rPr>
              <a:t>、</a:t>
            </a:r>
            <a:r>
              <a:rPr lang="zh-CN" altLang="en-US" smtClean="0">
                <a:latin typeface="Arial" panose="020b0604020202020204" pitchFamily="34" charset="0"/>
                <a:hlinkClick r:id="rId11"/>
              </a:rPr>
              <a:t>枯寂</a:t>
            </a:r>
            <a:r>
              <a:rPr lang="zh-CN" altLang="en-US" smtClean="0">
                <a:latin typeface="Arial" panose="020b0604020202020204" pitchFamily="34" charset="0"/>
              </a:rPr>
              <a:t>之境，多</a:t>
            </a:r>
            <a:r>
              <a:rPr lang="zh-CN" altLang="en-US" smtClean="0">
                <a:latin typeface="Arial" panose="020b0604020202020204" pitchFamily="34" charset="0"/>
                <a:hlinkClick r:id="rId12"/>
              </a:rPr>
              <a:t>凄苦</a:t>
            </a:r>
            <a:r>
              <a:rPr lang="zh-CN" altLang="en-US" smtClean="0">
                <a:latin typeface="Arial" panose="020b0604020202020204" pitchFamily="34" charset="0"/>
              </a:rPr>
              <a:t>情味，自谓“两句三年得，一吟双泪流”。有</a:t>
            </a:r>
            <a:r>
              <a:rPr lang="en-US" altLang="zh-CN" smtClean="0">
                <a:latin typeface="Arial" panose="020b0604020202020204" pitchFamily="34" charset="0"/>
              </a:rPr>
              <a:t>《</a:t>
            </a:r>
            <a:r>
              <a:rPr lang="zh-CN" altLang="en-US" smtClean="0">
                <a:latin typeface="Arial" panose="020b0604020202020204" pitchFamily="34" charset="0"/>
              </a:rPr>
              <a:t>长江集</a:t>
            </a:r>
            <a:r>
              <a:rPr lang="en-US" altLang="zh-CN" smtClean="0">
                <a:latin typeface="Arial" panose="020b0604020202020204" pitchFamily="34" charset="0"/>
              </a:rPr>
              <a:t>》10</a:t>
            </a:r>
            <a:r>
              <a:rPr lang="zh-CN" altLang="en-US" smtClean="0">
                <a:latin typeface="Arial" panose="020b0604020202020204" pitchFamily="34" charset="0"/>
              </a:rPr>
              <a:t>卷，录诗</a:t>
            </a:r>
            <a:r>
              <a:rPr lang="en-US" altLang="zh-CN" smtClean="0">
                <a:latin typeface="Arial" panose="020b0604020202020204" pitchFamily="34" charset="0"/>
              </a:rPr>
              <a:t>370</a:t>
            </a:r>
            <a:r>
              <a:rPr lang="zh-CN" altLang="en-US" smtClean="0">
                <a:latin typeface="Arial" panose="020b0604020202020204" pitchFamily="34" charset="0"/>
              </a:rPr>
              <a:t>余首。另有小集</a:t>
            </a:r>
            <a:r>
              <a:rPr lang="en-US" altLang="zh-CN" smtClean="0">
                <a:latin typeface="Arial" panose="020b0604020202020204" pitchFamily="34" charset="0"/>
              </a:rPr>
              <a:t>3</a:t>
            </a:r>
            <a:r>
              <a:rPr lang="zh-CN" altLang="en-US" smtClean="0">
                <a:latin typeface="Arial" panose="020b0604020202020204" pitchFamily="34" charset="0"/>
              </a:rPr>
              <a:t>卷、</a:t>
            </a:r>
            <a:r>
              <a:rPr lang="en-US" altLang="zh-CN" smtClean="0">
                <a:latin typeface="Arial" panose="020b0604020202020204" pitchFamily="34" charset="0"/>
              </a:rPr>
              <a:t>《</a:t>
            </a:r>
            <a:r>
              <a:rPr lang="zh-CN" altLang="en-US" smtClean="0">
                <a:latin typeface="Arial" panose="020b0604020202020204" pitchFamily="34" charset="0"/>
              </a:rPr>
              <a:t>诗格</a:t>
            </a:r>
            <a:r>
              <a:rPr lang="en-US" altLang="zh-CN" smtClean="0">
                <a:latin typeface="Arial" panose="020b0604020202020204" pitchFamily="34" charset="0"/>
              </a:rPr>
              <a:t>》1</a:t>
            </a:r>
            <a:r>
              <a:rPr lang="zh-CN" altLang="en-US" smtClean="0">
                <a:latin typeface="Arial" panose="020b0604020202020204" pitchFamily="34" charset="0"/>
              </a:rPr>
              <a:t>卷传世。 </a:t>
            </a:r>
            <a:r>
              <a:rPr lang="zh-CN" altLang="en-US" b="1" smtClean="0">
                <a:latin typeface="Arial" panose="020b0604020202020204" pitchFamily="34" charset="0"/>
              </a:rPr>
              <a:t>名称</a:t>
            </a:r>
            <a:endParaRPr lang="zh-CN" altLang="en-US" smtClean="0">
              <a:latin typeface="Arial" panose="020b0604020202020204" pitchFamily="34" charset="0"/>
            </a:endParaRPr>
          </a:p>
          <a:p>
            <a:r>
              <a:rPr lang="zh-CN" altLang="en-US" smtClean="0">
                <a:latin typeface="Arial" panose="020b0604020202020204" pitchFamily="34" charset="0"/>
              </a:rPr>
              <a:t>　　贾岛人称“</a:t>
            </a:r>
            <a:r>
              <a:rPr lang="zh-CN" altLang="en-US" smtClean="0">
                <a:latin typeface="Arial" panose="020b0604020202020204" pitchFamily="34" charset="0"/>
                <a:hlinkClick r:id="rId13"/>
              </a:rPr>
              <a:t>诗囚</a:t>
            </a:r>
            <a:r>
              <a:rPr lang="zh-CN" altLang="en-US" smtClean="0">
                <a:latin typeface="Arial" panose="020b0604020202020204" pitchFamily="34" charset="0"/>
              </a:rPr>
              <a:t>”又被称为“</a:t>
            </a:r>
            <a:r>
              <a:rPr lang="zh-CN" altLang="en-US" smtClean="0">
                <a:latin typeface="Arial" panose="020b0604020202020204" pitchFamily="34" charset="0"/>
                <a:hlinkClick r:id="rId14"/>
              </a:rPr>
              <a:t>诗奴</a:t>
            </a:r>
            <a:r>
              <a:rPr lang="zh-CN" altLang="en-US" smtClean="0">
                <a:latin typeface="Arial" panose="020b0604020202020204" pitchFamily="34" charset="0"/>
              </a:rPr>
              <a:t>”，一生不喜与常人往来，</a:t>
            </a:r>
            <a:r>
              <a:rPr lang="en-US" altLang="zh-CN" smtClean="0">
                <a:latin typeface="Arial" panose="020b0604020202020204" pitchFamily="34" charset="0"/>
              </a:rPr>
              <a:t>《</a:t>
            </a:r>
            <a:r>
              <a:rPr lang="zh-CN" altLang="en-US" smtClean="0">
                <a:latin typeface="Arial" panose="020b0604020202020204" pitchFamily="34" charset="0"/>
                <a:hlinkClick r:id="rId15"/>
              </a:rPr>
              <a:t>唐才子传</a:t>
            </a:r>
            <a:r>
              <a:rPr lang="en-US" altLang="zh-CN" smtClean="0">
                <a:latin typeface="Arial" panose="020b0604020202020204" pitchFamily="34" charset="0"/>
              </a:rPr>
              <a:t>》</a:t>
            </a:r>
            <a:r>
              <a:rPr lang="zh-CN" altLang="en-US" smtClean="0">
                <a:latin typeface="Arial" panose="020b0604020202020204" pitchFamily="34" charset="0"/>
              </a:rPr>
              <a:t>称他“所交悉尘外之士”。他惟喜作诗</a:t>
            </a:r>
            <a:r>
              <a:rPr lang="zh-CN" altLang="en-US" smtClean="0">
                <a:latin typeface="Arial" panose="020b0604020202020204" pitchFamily="34" charset="0"/>
                <a:hlinkClick r:id="rId16"/>
              </a:rPr>
              <a:t>苦吟</a:t>
            </a:r>
            <a:r>
              <a:rPr lang="zh-CN" altLang="en-US" smtClean="0">
                <a:latin typeface="Arial" panose="020b0604020202020204" pitchFamily="34" charset="0"/>
              </a:rPr>
              <a:t>，在字句上狠下工夫。贾岛写诗，以刻苦认真著称。这在他自己的诗句中也有所</a:t>
            </a:r>
            <a:r>
              <a:rPr lang="zh-CN" altLang="en-US" smtClean="0">
                <a:latin typeface="Arial" panose="020b0604020202020204" pitchFamily="34" charset="0"/>
                <a:hlinkClick r:id="rId17"/>
              </a:rPr>
              <a:t>反映</a:t>
            </a:r>
            <a:r>
              <a:rPr lang="zh-CN" altLang="en-US" smtClean="0">
                <a:latin typeface="Arial" panose="020b0604020202020204" pitchFamily="34" charset="0"/>
              </a:rPr>
              <a:t>。如他在</a:t>
            </a:r>
            <a:r>
              <a:rPr lang="en-US" altLang="zh-CN" smtClean="0">
                <a:latin typeface="Arial" panose="020b0604020202020204" pitchFamily="34" charset="0"/>
              </a:rPr>
              <a:t>《</a:t>
            </a:r>
            <a:r>
              <a:rPr lang="zh-CN" altLang="en-US" smtClean="0">
                <a:latin typeface="Arial" panose="020b0604020202020204" pitchFamily="34" charset="0"/>
                <a:hlinkClick r:id="rId18"/>
              </a:rPr>
              <a:t>送无可上人</a:t>
            </a:r>
            <a:r>
              <a:rPr lang="en-US" altLang="zh-CN" smtClean="0">
                <a:latin typeface="Arial" panose="020b0604020202020204" pitchFamily="34" charset="0"/>
              </a:rPr>
              <a:t>》</a:t>
            </a:r>
            <a:r>
              <a:rPr lang="zh-CN" altLang="en-US" smtClean="0">
                <a:latin typeface="Arial" panose="020b0604020202020204" pitchFamily="34" charset="0"/>
              </a:rPr>
              <a:t>诗“独行潭底影，数息树边身”句下就自注：“二句三年得，一吟双泪流。知音如不赏，归卧故山秋。”“二句三年得”自然是夸张说法，但他吟诗常常煞费苦心却真有其事。 </a:t>
            </a:r>
          </a:p>
        </p:txBody>
      </p:sp>
    </p:spTree>
    <p:extLst>
      <p:ext uri="{BB962C8B-B14F-4D97-AF65-F5344CB8AC3E}">
        <p14:creationId xmlns:p14="http://schemas.microsoft.com/office/powerpoint/2010/main" val="225649552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bg>
      <p:bgPr>
        <a:blipFill rotWithShape="0">
          <a:blip r:embed="rId1"/>
          <a:stretch>
            <a:fillRect/>
          </a:stretch>
        </a:blipFill>
        <a:effectLst>
          <a:outerShdw dist="107763" dir="2699999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1282700" y="1628775"/>
            <a:ext cx="10363200" cy="14398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480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2197100" y="3738563"/>
            <a:ext cx="8534400" cy="11303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>
              <a:buNone/>
              <a:defRPr b="1">
                <a:solidFill>
                  <a:schemeClr val="bg2"/>
                </a:solidFill>
                <a:ea typeface="宋体" panose="02010600030101010101" pitchFamily="2" charset="-122"/>
              </a:defRPr>
            </a:lvl1pPr>
            <a:lvl2pPr marL="457200" lvl="1" indent="0" algn="ctr">
              <a:buNone/>
              <a:defRPr b="1">
                <a:solidFill>
                  <a:schemeClr val="bg2"/>
                </a:solidFill>
                <a:ea typeface="隶书" panose="02010509060101010101" pitchFamily="1" charset="-122"/>
              </a:defRPr>
            </a:lvl2pPr>
            <a:lvl3pPr marL="914400" lvl="2" indent="0" algn="ctr">
              <a:buNone/>
              <a:defRPr b="1">
                <a:solidFill>
                  <a:schemeClr val="bg2"/>
                </a:solidFill>
                <a:ea typeface="隶书" panose="02010509060101010101" pitchFamily="1" charset="-122"/>
              </a:defRPr>
            </a:lvl3pPr>
            <a:lvl4pPr marL="1371600" lvl="3" indent="0" algn="ctr">
              <a:buNone/>
              <a:defRPr b="1">
                <a:solidFill>
                  <a:schemeClr val="bg2"/>
                </a:solidFill>
                <a:ea typeface="隶书" panose="02010509060101010101" pitchFamily="1" charset="-122"/>
              </a:defRPr>
            </a:lvl4pPr>
            <a:lvl5pPr marL="1828800" lvl="4" indent="0" algn="ctr">
              <a:buNone/>
              <a:defRPr b="1">
                <a:solidFill>
                  <a:schemeClr val="bg2"/>
                </a:solidFill>
                <a:ea typeface="隶书" panose="02010509060101010101" pitchFamily="1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1282700" y="6100763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solidFill>
                  <a:srgbClr val="A08366"/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533900" y="6100763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solidFill>
                  <a:srgbClr val="A08366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9105900" y="6100763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solidFill>
                  <a:srgbClr val="A08366"/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055" name="直接连接符 2054"/>
          <p:cNvSpPr/>
          <p:nvPr/>
        </p:nvSpPr>
        <p:spPr>
          <a:xfrm>
            <a:off x="1297517" y="3141663"/>
            <a:ext cx="10367433" cy="0"/>
          </a:xfrm>
          <a:prstGeom prst="line">
            <a:avLst/>
          </a:prstGeom>
          <a:ln w="508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>
    <p:fade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00151" y="1600200"/>
            <a:ext cx="5087303" cy="4349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95097" y="1600200"/>
            <a:ext cx="5087303" cy="4349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86837" y="406400"/>
            <a:ext cx="2595563" cy="5543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00151" y="406400"/>
            <a:ext cx="7636220" cy="5543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image" Target="../media/image2.jpe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>
          <a:outerShdw dist="107763" dir="2699999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直接连接符 1025"/>
          <p:cNvSpPr/>
          <p:nvPr/>
        </p:nvSpPr>
        <p:spPr>
          <a:xfrm>
            <a:off x="1354667" y="1600200"/>
            <a:ext cx="10329333" cy="0"/>
          </a:xfrm>
          <a:prstGeom prst="line">
            <a:avLst/>
          </a:prstGeom>
          <a:ln w="317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27" name="日期占位符 1026"/>
          <p:cNvSpPr>
            <a:spLocks noGrp="1"/>
          </p:cNvSpPr>
          <p:nvPr>
            <p:ph type="dt" sz="half" idx="2"/>
          </p:nvPr>
        </p:nvSpPr>
        <p:spPr>
          <a:xfrm>
            <a:off x="1320800" y="60960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1028" name="页脚占位符 1027"/>
          <p:cNvSpPr>
            <a:spLocks noGrp="1"/>
          </p:cNvSpPr>
          <p:nvPr>
            <p:ph type="ftr" sz="quarter" idx="3"/>
          </p:nvPr>
        </p:nvSpPr>
        <p:spPr>
          <a:xfrm>
            <a:off x="4572000" y="60960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29" name="灯片编号占位符 1028"/>
          <p:cNvSpPr>
            <a:spLocks noGrp="1"/>
          </p:cNvSpPr>
          <p:nvPr>
            <p:ph type="sldNum" sz="quarter" idx="4"/>
          </p:nvPr>
        </p:nvSpPr>
        <p:spPr>
          <a:xfrm>
            <a:off x="9144000" y="60960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solidFill>
                  <a:schemeClr val="bg2"/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30" name="标题 1029"/>
          <p:cNvSpPr>
            <a:spLocks noGrp="1"/>
          </p:cNvSpPr>
          <p:nvPr>
            <p:ph type="title"/>
          </p:nvPr>
        </p:nvSpPr>
        <p:spPr>
          <a:xfrm>
            <a:off x="1200151" y="406400"/>
            <a:ext cx="10382249" cy="10128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31" name="文本占位符 1030"/>
          <p:cNvSpPr>
            <a:spLocks noGrp="1"/>
          </p:cNvSpPr>
          <p:nvPr>
            <p:ph type="body" idx="1"/>
          </p:nvPr>
        </p:nvSpPr>
        <p:spPr>
          <a:xfrm>
            <a:off x="1200151" y="1600200"/>
            <a:ext cx="10382249" cy="4349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fade/>
  </p:transition>
  <p:timing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p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p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slide" Target="slide3.xml" TargetMode="In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slide" Target="slide3.xml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3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TextBox 2"/>
          <p:cNvSpPr txBox="1"/>
          <p:nvPr/>
        </p:nvSpPr>
        <p:spPr>
          <a:xfrm>
            <a:off x="3048000" y="3276600"/>
            <a:ext cx="4953000" cy="14452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88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离 骚</a:t>
            </a:r>
            <a:endParaRPr lang="en-US" altLang="zh-CN" sz="88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3956539" y="562708"/>
            <a:ext cx="4528038" cy="9233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mtClean="0">
                <a:solidFill>
                  <a:srgbClr val="202020"/>
                </a:solidFill>
              </a:rPr>
              <a:t>屈原生平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74884" y="2260845"/>
            <a:ext cx="10811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/>
              <a:t>    </a:t>
            </a:r>
            <a:r>
              <a:rPr lang="zh-CN" altLang="en-US" sz="3600" smtClean="0"/>
              <a:t>投江原因：</a:t>
            </a:r>
            <a:r>
              <a:rPr lang="en-US" altLang="zh-CN" sz="3600" smtClean="0">
                <a:solidFill>
                  <a:srgbClr val="FF0000"/>
                </a:solidFill>
              </a:rPr>
              <a:t>1.</a:t>
            </a:r>
            <a:r>
              <a:rPr lang="zh-CN" altLang="en-US" sz="3600" smtClean="0">
                <a:solidFill>
                  <a:srgbClr val="FF0000"/>
                </a:solidFill>
              </a:rPr>
              <a:t>在浑浊与高洁之间，他选择高洁</a:t>
            </a:r>
            <a:r>
              <a:rPr lang="zh-CN" altLang="en-US" sz="3600" smtClean="0"/>
              <a:t>。</a:t>
            </a:r>
            <a:endParaRPr lang="en-US" altLang="zh-CN" sz="3600" smtClean="0">
              <a:solidFill>
                <a:srgbClr val="CC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8705" y="5308160"/>
            <a:ext cx="109171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/>
              <a:t>                </a:t>
            </a:r>
            <a:r>
              <a:rPr lang="en-US" altLang="zh-CN" sz="3600" smtClean="0">
                <a:solidFill>
                  <a:srgbClr val="FF0000"/>
                </a:solidFill>
              </a:rPr>
              <a:t>  2. </a:t>
            </a:r>
            <a:r>
              <a:rPr lang="zh-CN" altLang="en-US" sz="3600" smtClean="0">
                <a:solidFill>
                  <a:srgbClr val="FF0000"/>
                </a:solidFill>
              </a:rPr>
              <a:t>楚国灭亡的大局已定，诗人的政治理想彻底破灭。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75373" y="2907176"/>
            <a:ext cx="86604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/>
              <a:t>举世皆浊我独清，众人皆醉我独醒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42573" y="3553753"/>
            <a:ext cx="10750062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     宁赴湘流，葬于江鱼之腹中，安能以皓皓之白，而蒙世俗之尘埃乎？</a:t>
            </a:r>
            <a:r>
              <a:rPr lang="zh-CN" altLang="en-US" sz="3600" smtClean="0"/>
              <a:t>（我宁可投入大江葬身鱼腹，怎能让我皓皓如日月的高尚品质去蒙受世俗的玷污呢？）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80916" y="1614024"/>
            <a:ext cx="1081160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/>
              <a:t>    </a:t>
            </a:r>
            <a:r>
              <a:rPr lang="zh-CN" altLang="en-US" sz="3600" smtClean="0"/>
              <a:t>    </a:t>
            </a:r>
            <a:r>
              <a:rPr lang="en-US" altLang="zh-CN" sz="3600" smtClean="0"/>
              <a:t>  </a:t>
            </a:r>
            <a:r>
              <a:rPr lang="zh-CN" altLang="en-US" sz="4000" smtClean="0">
                <a:latin typeface="方正粗黑宋简体" panose="02000000000000000000" charset="-122"/>
                <a:ea typeface="方正粗黑宋简体" panose="02000000000000000000" charset="-122"/>
              </a:rPr>
              <a:t>屈原为什么非要怀石投江、以身殉国呢？</a:t>
            </a:r>
            <a:endParaRPr lang="zh-CN" altLang="en-US" sz="4000" smtClean="0">
              <a:solidFill>
                <a:srgbClr val="CC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3982573" y="462378"/>
            <a:ext cx="4791807" cy="9233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mtClean="0">
                <a:solidFill>
                  <a:srgbClr val="202020"/>
                </a:solidFill>
              </a:rPr>
              <a:t>关于屈原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79427" y="1576998"/>
            <a:ext cx="9926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/>
              <a:t>1.</a:t>
            </a:r>
            <a:r>
              <a:rPr lang="zh-CN" altLang="en-US" sz="2800" smtClean="0"/>
              <a:t>我国历史上第一位伟大的爱国诗人。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95449" y="2098577"/>
            <a:ext cx="732399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/>
              <a:t>2.</a:t>
            </a:r>
            <a:r>
              <a:rPr lang="zh-CN" altLang="en-US" sz="2800" smtClean="0"/>
              <a:t>开创了全新的诗体：骚体。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79733" y="2620401"/>
            <a:ext cx="749498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/>
              <a:t>3.</a:t>
            </a:r>
            <a:r>
              <a:rPr lang="zh-CN" altLang="en-US" sz="2800" smtClean="0"/>
              <a:t>开创了重幻想的浪漫主义诗风。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65846" y="3168259"/>
            <a:ext cx="768447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smtClean="0"/>
              <a:t>4.1953</a:t>
            </a:r>
            <a:r>
              <a:rPr lang="zh-CN" altLang="en-US" sz="2800" smtClean="0"/>
              <a:t>年列为世界四大文化名人之一。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50570" y="1679330"/>
            <a:ext cx="26816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/>
              <a:t>波兰</a:t>
            </a:r>
            <a:r>
              <a:rPr lang="zh-CN" altLang="en-US" sz="3600" smtClean="0">
                <a:solidFill>
                  <a:srgbClr val="0070C0"/>
                </a:solidFill>
              </a:rPr>
              <a:t>哥白尼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24545" y="2268415"/>
            <a:ext cx="3261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/>
              <a:t>英国</a:t>
            </a:r>
            <a:r>
              <a:rPr lang="zh-CN" altLang="en-US" sz="3600" smtClean="0">
                <a:solidFill>
                  <a:srgbClr val="0070C0"/>
                </a:solidFill>
              </a:rPr>
              <a:t>莎士比亚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45318" y="2901460"/>
            <a:ext cx="406204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chemeClr val="bg1">
                    <a:lumMod val="10000"/>
                  </a:schemeClr>
                </a:solidFill>
              </a:rPr>
              <a:t>   </a:t>
            </a:r>
            <a:r>
              <a:rPr lang="zh-CN" altLang="en-US" sz="3600" smtClean="0">
                <a:solidFill>
                  <a:schemeClr val="bg1">
                    <a:lumMod val="10000"/>
                  </a:schemeClr>
                </a:solidFill>
              </a:rPr>
              <a:t>意大利</a:t>
            </a:r>
            <a:r>
              <a:rPr lang="zh-CN" altLang="en-US" sz="3600" smtClean="0">
                <a:solidFill>
                  <a:srgbClr val="0070C0"/>
                </a:solidFill>
              </a:rPr>
              <a:t>但丁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79526" y="3690277"/>
            <a:ext cx="9926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/>
              <a:t>5.</a:t>
            </a:r>
            <a:r>
              <a:rPr lang="zh-CN" altLang="en-US" sz="2800" smtClean="0"/>
              <a:t>农历五月初五是其投江自沉的纪念日。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31021" y="4211760"/>
            <a:ext cx="1085556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/>
              <a:t>6.</a:t>
            </a:r>
            <a:r>
              <a:rPr lang="zh-CN" altLang="en-US" sz="2800" smtClean="0"/>
              <a:t>推崇“美政”：圣君贤相。（圣明的君主与贤良的辅佐大臣）</a:t>
            </a:r>
          </a:p>
        </p:txBody>
      </p:sp>
      <p:sp>
        <p:nvSpPr>
          <p:cNvPr id="4" name="TextBox 12"/>
          <p:cNvSpPr txBox="1"/>
          <p:nvPr/>
        </p:nvSpPr>
        <p:spPr>
          <a:xfrm>
            <a:off x="1317625" y="4851400"/>
            <a:ext cx="85858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/>
              <a:t>7.</a:t>
            </a:r>
            <a:r>
              <a:rPr lang="zh-CN" sz="2800" smtClean="0">
                <a:sym typeface="+mn-ea"/>
              </a:rPr>
              <a:t>《离骚》是其代表作，是我国古代最长的叙事诗。</a:t>
            </a:r>
            <a:endParaRPr lang="zh-CN" sz="280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7625" y="5490845"/>
            <a:ext cx="7739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800" smtClean="0">
                <a:sym typeface="+mn-ea"/>
              </a:rPr>
              <a:t>8.</a:t>
            </a:r>
            <a:r>
              <a:rPr lang="zh-CN" altLang="zh-CN" sz="2800" smtClean="0">
                <a:sym typeface="+mn-ea"/>
              </a:rPr>
              <a:t>《离骚》全诗</a:t>
            </a:r>
            <a:r>
              <a:rPr lang="en-US" altLang="zh-CN" sz="2800" smtClean="0">
                <a:sym typeface="+mn-ea"/>
              </a:rPr>
              <a:t>373</a:t>
            </a:r>
            <a:r>
              <a:rPr lang="zh-CN" altLang="zh-CN" sz="2800" smtClean="0">
                <a:sym typeface="+mn-ea"/>
              </a:rPr>
              <a:t>句</a:t>
            </a:r>
            <a:r>
              <a:rPr lang="zh-CN" altLang="en-US" sz="2800" smtClean="0">
                <a:sym typeface="+mn-ea"/>
              </a:rPr>
              <a:t>，</a:t>
            </a:r>
            <a:r>
              <a:rPr lang="en-US" altLang="zh-CN" sz="2800" smtClean="0">
                <a:sym typeface="+mn-ea"/>
              </a:rPr>
              <a:t>2464</a:t>
            </a:r>
            <a:r>
              <a:rPr lang="zh-CN" altLang="en-US" sz="2800" smtClean="0">
                <a:sym typeface="+mn-ea"/>
              </a:rPr>
              <a:t>个字，课文是节选。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3279531" y="580293"/>
            <a:ext cx="6682153" cy="9233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mtClean="0">
                <a:solidFill>
                  <a:srgbClr val="202020"/>
                </a:solidFill>
              </a:rPr>
              <a:t>课堂检测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30924" y="1547445"/>
            <a:ext cx="111046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  </a:t>
            </a:r>
            <a:r>
              <a:rPr lang="en-US" altLang="zh-CN" sz="3200" smtClean="0"/>
              <a:t> </a:t>
            </a:r>
            <a:r>
              <a:rPr lang="zh-CN" altLang="en-US" sz="3200" smtClean="0"/>
              <a:t>下列说法中有错误的一项是（       ）</a:t>
            </a:r>
          </a:p>
          <a:p>
            <a:r>
              <a:rPr lang="en-US" altLang="zh-CN" sz="3200" smtClean="0"/>
              <a:t>A.</a:t>
            </a:r>
            <a:r>
              <a:rPr lang="zh-CN" altLang="en-US" sz="3200" smtClean="0"/>
              <a:t>屈原在楚歌的基础上，创造了一种句子长短不一，形式灵活，多用“兮”字的新诗体，这种诗体人们称为“楚辞”。</a:t>
            </a:r>
          </a:p>
          <a:p>
            <a:r>
              <a:rPr lang="en-US" altLang="zh-CN" sz="3200" smtClean="0"/>
              <a:t>B.《</a:t>
            </a:r>
            <a:r>
              <a:rPr lang="zh-CN" altLang="en-US" sz="3200" smtClean="0"/>
              <a:t>离骚</a:t>
            </a:r>
            <a:r>
              <a:rPr lang="en-US" altLang="zh-CN" sz="3200" smtClean="0"/>
              <a:t>》</a:t>
            </a:r>
            <a:r>
              <a:rPr lang="zh-CN" altLang="en-US" sz="3200" smtClean="0"/>
              <a:t>是屈原的代表作，是我国古代最长的抒情诗，后人将它与</a:t>
            </a:r>
            <a:r>
              <a:rPr lang="en-US" altLang="zh-CN" sz="3200" smtClean="0"/>
              <a:t>《</a:t>
            </a:r>
            <a:r>
              <a:rPr lang="zh-CN" altLang="en-US" sz="3200" smtClean="0"/>
              <a:t>诗经</a:t>
            </a:r>
            <a:r>
              <a:rPr lang="en-US" altLang="zh-CN" sz="3200" smtClean="0"/>
              <a:t>》</a:t>
            </a:r>
            <a:r>
              <a:rPr lang="zh-CN" altLang="en-US" sz="3200" smtClean="0"/>
              <a:t>中的“国风”并称为“风骚”。</a:t>
            </a:r>
          </a:p>
          <a:p>
            <a:r>
              <a:rPr lang="en-US" altLang="zh-CN" sz="3200" smtClean="0"/>
              <a:t>C.《</a:t>
            </a:r>
            <a:r>
              <a:rPr lang="zh-CN" altLang="en-US" sz="3200" smtClean="0"/>
              <a:t>楚辞</a:t>
            </a:r>
            <a:r>
              <a:rPr lang="en-US" altLang="zh-CN" sz="3200" smtClean="0"/>
              <a:t>》</a:t>
            </a:r>
            <a:r>
              <a:rPr lang="zh-CN" altLang="en-US" sz="3200" smtClean="0"/>
              <a:t>是我国古代爱国诗人屈原作品的总集，由汉代刘向编成。</a:t>
            </a:r>
            <a:endParaRPr lang="en-US" altLang="zh-CN" sz="3200" smtClean="0"/>
          </a:p>
          <a:p>
            <a:r>
              <a:rPr lang="en-US" altLang="zh-CN" sz="3200" smtClean="0"/>
              <a:t>D.</a:t>
            </a:r>
            <a:r>
              <a:rPr lang="zh-CN" altLang="en-US" sz="3200" smtClean="0"/>
              <a:t>我国诗歌发展史上有两大优秀传统，其中现实主义的源头是</a:t>
            </a:r>
            <a:r>
              <a:rPr lang="en-US" altLang="zh-CN" sz="3200" smtClean="0"/>
              <a:t>《</a:t>
            </a:r>
            <a:r>
              <a:rPr lang="zh-CN" altLang="en-US" sz="3200" smtClean="0"/>
              <a:t>诗经</a:t>
            </a:r>
            <a:r>
              <a:rPr lang="en-US" altLang="zh-CN" sz="3200" smtClean="0"/>
              <a:t>》</a:t>
            </a:r>
            <a:r>
              <a:rPr lang="zh-CN" altLang="en-US" sz="3200" smtClean="0"/>
              <a:t>，浪漫主义则始于</a:t>
            </a:r>
            <a:r>
              <a:rPr lang="en-US" altLang="zh-CN" sz="3200" smtClean="0"/>
              <a:t>《</a:t>
            </a:r>
            <a:r>
              <a:rPr lang="zh-CN" altLang="en-US" sz="3200" smtClean="0"/>
              <a:t>楚辞</a:t>
            </a:r>
            <a:r>
              <a:rPr lang="en-US" altLang="zh-CN" sz="3200" smtClean="0"/>
              <a:t>》</a:t>
            </a:r>
            <a:r>
              <a:rPr lang="zh-CN" altLang="en-US" sz="3200" smtClean="0"/>
              <a:t>。</a:t>
            </a:r>
            <a:endParaRPr lang="zh-CN" altLang="en-US" sz="3600" smtClean="0"/>
          </a:p>
        </p:txBody>
      </p:sp>
      <p:sp>
        <p:nvSpPr>
          <p:cNvPr id="4" name="TextBox 3"/>
          <p:cNvSpPr txBox="1"/>
          <p:nvPr/>
        </p:nvSpPr>
        <p:spPr>
          <a:xfrm>
            <a:off x="6576646" y="1529861"/>
            <a:ext cx="1389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/>
              <a:t>C</a:t>
            </a:r>
            <a:endParaRPr lang="zh-CN" altLang="en-US" sz="360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3956539" y="562708"/>
            <a:ext cx="4009292" cy="9233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mtClean="0">
                <a:solidFill>
                  <a:srgbClr val="202020"/>
                </a:solidFill>
              </a:rPr>
              <a:t>诵读提示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0392" y="1591407"/>
            <a:ext cx="108116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/>
              <a:t>      1.</a:t>
            </a:r>
            <a:r>
              <a:rPr lang="zh-CN" altLang="en-US" sz="3600" smtClean="0">
                <a:solidFill>
                  <a:srgbClr val="FF0000"/>
                </a:solidFill>
              </a:rPr>
              <a:t>注意节拍</a:t>
            </a:r>
            <a:r>
              <a:rPr lang="zh-CN" altLang="en-US" sz="3600" smtClean="0"/>
              <a:t>：</a:t>
            </a:r>
            <a:r>
              <a:rPr lang="zh-CN" altLang="en-US" sz="3600" smtClean="0">
                <a:solidFill>
                  <a:srgbClr val="0070C0"/>
                </a:solidFill>
              </a:rPr>
              <a:t>一般每句二至四个节拍，</a:t>
            </a:r>
            <a:r>
              <a:rPr lang="zh-CN" altLang="en-US" sz="3600" u="sng" smtClean="0">
                <a:solidFill>
                  <a:srgbClr val="0070C0"/>
                </a:solidFill>
              </a:rPr>
              <a:t>随文切分</a:t>
            </a:r>
            <a:r>
              <a:rPr lang="zh-CN" altLang="en-US" sz="3600" smtClean="0"/>
              <a:t>（</a:t>
            </a:r>
            <a:r>
              <a:rPr lang="zh-CN" altLang="zh-CN" sz="3600" smtClean="0"/>
              <a:t>按照文章的意思</a:t>
            </a:r>
            <a:r>
              <a:rPr lang="zh-CN" altLang="en-US" sz="3600" smtClean="0"/>
              <a:t>、</a:t>
            </a:r>
            <a:r>
              <a:rPr lang="zh-CN" altLang="zh-CN" sz="3600" smtClean="0"/>
              <a:t>结构来切分，没有固定的标准</a:t>
            </a:r>
            <a:r>
              <a:rPr lang="zh-CN" altLang="en-US" sz="3600" smtClean="0"/>
              <a:t>）。</a:t>
            </a:r>
            <a:endParaRPr lang="en-US" altLang="zh-CN" sz="3600" smtClean="0"/>
          </a:p>
          <a:p>
            <a:r>
              <a:rPr lang="en-US" altLang="zh-CN" sz="3600" smtClean="0"/>
              <a:t>     </a:t>
            </a:r>
            <a:r>
              <a:rPr lang="zh-CN" altLang="zh-CN" sz="3600" smtClean="0"/>
              <a:t>如：</a:t>
            </a:r>
            <a:r>
              <a:rPr lang="zh-CN" altLang="en-US" sz="3600" smtClean="0"/>
              <a:t>“</a:t>
            </a:r>
            <a:r>
              <a:rPr lang="zh-CN" altLang="zh-CN" sz="3600" smtClean="0"/>
              <a:t>长太息</a:t>
            </a:r>
            <a:r>
              <a:rPr lang="en-US" altLang="zh-CN" sz="3600" smtClean="0"/>
              <a:t>/</a:t>
            </a:r>
            <a:r>
              <a:rPr lang="zh-CN" altLang="zh-CN" sz="3600" smtClean="0"/>
              <a:t>以掩涕兮</a:t>
            </a:r>
            <a:r>
              <a:rPr lang="zh-CN" altLang="en-US" sz="3600" smtClean="0"/>
              <a:t>”、</a:t>
            </a:r>
            <a:r>
              <a:rPr lang="zh-CN" altLang="zh-CN" sz="3600" smtClean="0"/>
              <a:t>“谣诼</a:t>
            </a:r>
            <a:r>
              <a:rPr lang="en-US" altLang="zh-CN" sz="3600" smtClean="0"/>
              <a:t>/</a:t>
            </a:r>
            <a:r>
              <a:rPr lang="zh-CN" altLang="zh-CN" sz="3600" smtClean="0"/>
              <a:t>谓余以</a:t>
            </a:r>
            <a:r>
              <a:rPr lang="en-US" altLang="zh-CN" sz="3600" smtClean="0"/>
              <a:t>/</a:t>
            </a:r>
            <a:r>
              <a:rPr lang="zh-CN" altLang="zh-CN" sz="3600" smtClean="0"/>
              <a:t>善淫”</a:t>
            </a:r>
            <a:r>
              <a:rPr lang="zh-CN" altLang="en-US" sz="3600" smtClean="0"/>
              <a:t>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97977" y="3385035"/>
            <a:ext cx="107940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/>
              <a:t>      2.</a:t>
            </a:r>
            <a:r>
              <a:rPr lang="zh-CN" altLang="en-US" sz="3600" smtClean="0">
                <a:solidFill>
                  <a:srgbClr val="FF3300"/>
                </a:solidFill>
              </a:rPr>
              <a:t>注意延长</a:t>
            </a:r>
            <a:r>
              <a:rPr lang="zh-CN" altLang="en-US" sz="3600" smtClean="0"/>
              <a:t>：“兮”字相当于现代汉语的语气词“啊”，因此读音要延长一些。</a:t>
            </a:r>
            <a:endParaRPr lang="en-US" altLang="zh-CN" sz="3600" smtClean="0"/>
          </a:p>
          <a:p>
            <a:r>
              <a:rPr lang="en-US" altLang="zh-CN" sz="3600" smtClean="0"/>
              <a:t>     </a:t>
            </a:r>
            <a:r>
              <a:rPr lang="zh-CN" altLang="zh-CN" sz="3600" smtClean="0"/>
              <a:t>如：</a:t>
            </a:r>
            <a:r>
              <a:rPr lang="zh-CN" altLang="en-US" sz="3600" smtClean="0"/>
              <a:t>“</a:t>
            </a:r>
            <a:r>
              <a:rPr lang="zh-CN" altLang="zh-CN" sz="3600" smtClean="0"/>
              <a:t>众女</a:t>
            </a:r>
            <a:r>
              <a:rPr lang="en-US" altLang="zh-CN" sz="3600" smtClean="0"/>
              <a:t>/</a:t>
            </a:r>
            <a:r>
              <a:rPr lang="zh-CN" altLang="zh-CN" sz="3600" smtClean="0"/>
              <a:t>嫉余之</a:t>
            </a:r>
            <a:r>
              <a:rPr lang="en-US" altLang="zh-CN" sz="3600" smtClean="0"/>
              <a:t>/</a:t>
            </a:r>
            <a:r>
              <a:rPr lang="zh-CN" altLang="zh-CN" sz="3600" smtClean="0"/>
              <a:t>蛾眉兮</a:t>
            </a:r>
            <a:r>
              <a:rPr lang="zh-CN" altLang="en-US" sz="3600" smtClean="0"/>
              <a:t>”</a:t>
            </a:r>
            <a:endParaRPr lang="en-US" altLang="zh-CN" sz="3600" smtClean="0"/>
          </a:p>
        </p:txBody>
      </p:sp>
      <p:sp>
        <p:nvSpPr>
          <p:cNvPr id="5" name="TextBox 4"/>
          <p:cNvSpPr txBox="1"/>
          <p:nvPr/>
        </p:nvSpPr>
        <p:spPr>
          <a:xfrm>
            <a:off x="1459523" y="5205046"/>
            <a:ext cx="10577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/>
              <a:t>    3.</a:t>
            </a:r>
            <a:r>
              <a:rPr lang="zh-CN" altLang="zh-CN" sz="3600" smtClean="0">
                <a:solidFill>
                  <a:srgbClr val="FF0000"/>
                </a:solidFill>
              </a:rPr>
              <a:t>注意感情</a:t>
            </a:r>
            <a:r>
              <a:rPr lang="en-US" altLang="zh-CN" sz="3600" smtClean="0"/>
              <a:t> </a:t>
            </a:r>
            <a:r>
              <a:rPr lang="zh-CN" altLang="en-US" sz="3600" smtClean="0"/>
              <a:t>：</a:t>
            </a:r>
            <a:r>
              <a:rPr lang="zh-CN" altLang="zh-CN" sz="3600" smtClean="0"/>
              <a:t>读熟</a:t>
            </a:r>
            <a:r>
              <a:rPr lang="zh-CN" altLang="en-US" sz="3600" smtClean="0"/>
              <a:t>；</a:t>
            </a:r>
            <a:r>
              <a:rPr lang="zh-CN" altLang="zh-CN" sz="3600" smtClean="0"/>
              <a:t>读出语气</a:t>
            </a:r>
            <a:r>
              <a:rPr lang="zh-CN" altLang="en-US" sz="3600" smtClean="0"/>
              <a:t>；</a:t>
            </a:r>
            <a:r>
              <a:rPr lang="zh-CN" altLang="zh-CN" sz="3600" smtClean="0"/>
              <a:t>读出作者的感情</a:t>
            </a:r>
            <a:r>
              <a:rPr lang="zh-CN" altLang="en-US" sz="3600" smtClean="0"/>
              <a:t>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Rectangle 3"/>
          <p:cNvSpPr>
            <a:spLocks noGrp="1"/>
          </p:cNvSpPr>
          <p:nvPr>
            <p:ph idx="1"/>
          </p:nvPr>
        </p:nvSpPr>
        <p:spPr>
          <a:xfrm>
            <a:off x="1461135" y="1089660"/>
            <a:ext cx="10575925" cy="5311775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90000"/>
              </a:lnSpc>
            </a:pPr>
            <a:r>
              <a:rPr lang="zh-CN" altLang="en-US" sz="4000" b="1">
                <a:ea typeface="宋体" panose="02010600030101010101" pitchFamily="2" charset="-122"/>
              </a:rPr>
              <a:t>姱（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kuā</a:t>
            </a:r>
            <a:r>
              <a:rPr lang="zh-CN" altLang="en-US" sz="4000" b="1">
                <a:ea typeface="宋体" panose="02010600030101010101" pitchFamily="2" charset="-122"/>
              </a:rPr>
              <a:t>）   </a:t>
            </a:r>
            <a:r>
              <a:rPr lang="zh-CN" altLang="en-US" sz="4000" b="1" smtClean="0">
                <a:ea typeface="宋体" panose="02010600030101010101" pitchFamily="2" charset="-122"/>
              </a:rPr>
              <a:t>鞿羁</a:t>
            </a:r>
            <a:r>
              <a:rPr lang="zh-CN" altLang="en-US" sz="4000" b="1">
                <a:ea typeface="宋体" panose="02010600030101010101" pitchFamily="2" charset="-122"/>
              </a:rPr>
              <a:t>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jī jī</a:t>
            </a:r>
            <a:r>
              <a:rPr lang="zh-CN" altLang="en-US" sz="4000" b="1">
                <a:ea typeface="宋体" panose="02010600030101010101" pitchFamily="2" charset="-122"/>
              </a:rPr>
              <a:t>)      謇（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jiǎn)</a:t>
            </a:r>
            <a:r>
              <a:rPr lang="zh-CN" altLang="en-US" sz="4000" b="1">
                <a:ea typeface="宋体" panose="02010600030101010101" pitchFamily="2" charset="-122"/>
              </a:rPr>
              <a:t>  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>
                <a:ea typeface="宋体" panose="02010600030101010101" pitchFamily="2" charset="-122"/>
              </a:rPr>
              <a:t>   谇（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suì</a:t>
            </a:r>
            <a:r>
              <a:rPr lang="zh-CN" altLang="en-US" sz="4000" b="1">
                <a:ea typeface="宋体" panose="02010600030101010101" pitchFamily="2" charset="-122"/>
              </a:rPr>
              <a:t>）   纕（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xiāng</a:t>
            </a:r>
            <a:r>
              <a:rPr lang="zh-CN" altLang="en-US" sz="4000" b="1">
                <a:ea typeface="宋体" panose="02010600030101010101" pitchFamily="2" charset="-122"/>
              </a:rPr>
              <a:t>）   茞（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chǎi</a:t>
            </a:r>
            <a:r>
              <a:rPr lang="zh-CN" altLang="en-US" sz="4000" b="1">
                <a:ea typeface="宋体" panose="02010600030101010101" pitchFamily="2" charset="-122"/>
              </a:rPr>
              <a:t>）</a:t>
            </a:r>
          </a:p>
          <a:p>
            <a:pPr>
              <a:lnSpc>
                <a:spcPct val="90000"/>
              </a:lnSpc>
            </a:pPr>
            <a:endParaRPr lang="zh-CN" altLang="en-US" sz="4000" b="1"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>
                <a:ea typeface="宋体" panose="02010600030101010101" pitchFamily="2" charset="-122"/>
              </a:rPr>
              <a:t>诼（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zhuó</a:t>
            </a:r>
            <a:r>
              <a:rPr lang="zh-CN" altLang="en-US" sz="4000" b="1">
                <a:ea typeface="宋体" panose="02010600030101010101" pitchFamily="2" charset="-122"/>
              </a:rPr>
              <a:t>） 偭（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miǎn</a:t>
            </a:r>
            <a:r>
              <a:rPr lang="zh-CN" altLang="en-US" sz="4000" b="1">
                <a:ea typeface="宋体" panose="02010600030101010101" pitchFamily="2" charset="-122"/>
              </a:rPr>
              <a:t>） 忳（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tún</a:t>
            </a:r>
            <a:r>
              <a:rPr lang="zh-CN" altLang="en-US" sz="4000" b="1">
                <a:ea typeface="宋体" panose="02010600030101010101" pitchFamily="2" charset="-122"/>
              </a:rPr>
              <a:t>）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>
                <a:ea typeface="宋体" panose="02010600030101010101" pitchFamily="2" charset="-122"/>
              </a:rPr>
              <a:t>  侘傺（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chà chì</a:t>
            </a:r>
            <a:r>
              <a:rPr lang="zh-CN" altLang="en-US" sz="4000" b="1">
                <a:ea typeface="宋体" panose="02010600030101010101" pitchFamily="2" charset="-122"/>
              </a:rPr>
              <a:t>） 溘死（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kè</a:t>
            </a:r>
            <a:r>
              <a:rPr lang="zh-CN" altLang="en-US" sz="4000" b="1">
                <a:ea typeface="宋体" panose="02010600030101010101" pitchFamily="2" charset="-122"/>
              </a:rPr>
              <a:t>） 鸷（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zhì</a:t>
            </a:r>
            <a:r>
              <a:rPr lang="zh-CN" altLang="en-US" sz="4000" b="1">
                <a:ea typeface="宋体" panose="02010600030101010101" pitchFamily="2" charset="-122"/>
              </a:rPr>
              <a:t>）</a:t>
            </a:r>
          </a:p>
          <a:p>
            <a:pPr>
              <a:lnSpc>
                <a:spcPct val="90000"/>
              </a:lnSpc>
            </a:pPr>
            <a:endParaRPr lang="zh-CN" altLang="en-US" sz="4000" b="1"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>
                <a:ea typeface="宋体" panose="02010600030101010101" pitchFamily="2" charset="-122"/>
              </a:rPr>
              <a:t>方圜（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yuán</a:t>
            </a:r>
            <a:r>
              <a:rPr lang="zh-CN" altLang="en-US" sz="4000" b="1">
                <a:ea typeface="宋体" panose="02010600030101010101" pitchFamily="2" charset="-122"/>
              </a:rPr>
              <a:t>） 攘诟（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rǎng gòu</a:t>
            </a:r>
            <a:r>
              <a:rPr lang="zh-CN" altLang="en-US" sz="4000" b="1">
                <a:ea typeface="宋体" panose="02010600030101010101" pitchFamily="2" charset="-122"/>
              </a:rPr>
              <a:t>） 朕（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zhèn</a:t>
            </a:r>
            <a:r>
              <a:rPr lang="zh-CN" altLang="en-US" sz="4000" b="1">
                <a:ea typeface="宋体" panose="02010600030101010101" pitchFamily="2" charset="-122"/>
              </a:rPr>
              <a:t>） 芰荷（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jì</a:t>
            </a:r>
            <a:r>
              <a:rPr lang="zh-CN" altLang="en-US" sz="4000" b="1">
                <a:ea typeface="宋体" panose="02010600030101010101" pitchFamily="2" charset="-122"/>
              </a:rPr>
              <a:t>） 裳（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cháng</a:t>
            </a:r>
            <a:r>
              <a:rPr lang="zh-CN" altLang="en-US" sz="4000" b="1">
                <a:ea typeface="宋体" panose="02010600030101010101" pitchFamily="2" charset="-122"/>
              </a:rPr>
              <a:t>） 岌岌（</a:t>
            </a:r>
            <a:r>
              <a:rPr lang="zh-CN" altLang="en-US" sz="4000" b="1">
                <a:solidFill>
                  <a:srgbClr val="0000FF"/>
                </a:solidFill>
                <a:ea typeface="宋体" panose="02010600030101010101" pitchFamily="2" charset="-122"/>
              </a:rPr>
              <a:t>jí jí</a:t>
            </a:r>
            <a:r>
              <a:rPr lang="zh-CN" altLang="en-US" sz="4000" b="1"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68909" y="167738"/>
            <a:ext cx="4009292" cy="82994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生字注音</a:t>
            </a:r>
            <a:endParaRPr lang="zh-CN" altLang="en-US" sz="4800" b="1" smtClean="0">
              <a:solidFill>
                <a:schemeClr val="tx1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Rectangle 3"/>
          <p:cNvSpPr>
            <a:spLocks noGrp="1"/>
          </p:cNvSpPr>
          <p:nvPr>
            <p:ph idx="1"/>
          </p:nvPr>
        </p:nvSpPr>
        <p:spPr>
          <a:xfrm>
            <a:off x="1337946" y="1762760"/>
            <a:ext cx="10382249" cy="4349750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sz="4800" b="1">
                <a:solidFill>
                  <a:srgbClr val="0000FF"/>
                </a:solidFill>
                <a:ea typeface="宋体" panose="02010600030101010101" pitchFamily="2" charset="-122"/>
              </a:rPr>
              <a:t>裳：cháng（集芙蓉以为裳）</a:t>
            </a:r>
          </a:p>
          <a:p>
            <a:pPr>
              <a:buNone/>
            </a:pPr>
            <a:r>
              <a:rPr lang="zh-CN" altLang="en-US" sz="4800" b="1">
                <a:solidFill>
                  <a:srgbClr val="0000FF"/>
                </a:solidFill>
                <a:ea typeface="宋体" panose="02010600030101010101" pitchFamily="2" charset="-122"/>
              </a:rPr>
              <a:t>           shang（衣裳）</a:t>
            </a:r>
          </a:p>
          <a:p>
            <a:r>
              <a:rPr lang="zh-CN" altLang="en-US" sz="4800" b="1">
                <a:solidFill>
                  <a:srgbClr val="0000FF"/>
                </a:solidFill>
                <a:ea typeface="宋体" panose="02010600030101010101" pitchFamily="2" charset="-122"/>
              </a:rPr>
              <a:t>菲：fēi（芳菲）  </a:t>
            </a:r>
          </a:p>
          <a:p>
            <a:pPr>
              <a:buNone/>
            </a:pPr>
            <a:r>
              <a:rPr lang="zh-CN" altLang="en-US" sz="4800" b="1">
                <a:solidFill>
                  <a:srgbClr val="0000FF"/>
                </a:solidFill>
                <a:ea typeface="宋体" panose="02010600030101010101" pitchFamily="2" charset="-122"/>
              </a:rPr>
              <a:t>          fěi（菲薄）</a:t>
            </a:r>
          </a:p>
          <a:p>
            <a:endParaRPr lang="zh-CN" altLang="en-US" sz="4800" b="1">
              <a:solidFill>
                <a:srgbClr val="0000FF"/>
              </a:solidFill>
              <a:ea typeface="宋体" panose="02010600030101010101" pitchFamily="2" charset="-122"/>
            </a:endParaRPr>
          </a:p>
          <a:p>
            <a:r>
              <a:rPr lang="zh-CN" altLang="en-US">
                <a:ea typeface="宋体" panose="02010600030101010101" pitchFamily="2" charset="-122"/>
              </a:rPr>
              <a:t>     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386434" y="581758"/>
            <a:ext cx="4009292" cy="82994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多音字辨析</a:t>
            </a:r>
            <a:endParaRPr lang="zh-CN" altLang="en-US" sz="4800" b="1" smtClean="0">
              <a:solidFill>
                <a:schemeClr val="tx1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5" name="Text Box 3"/>
          <p:cNvSpPr txBox="1"/>
          <p:nvPr/>
        </p:nvSpPr>
        <p:spPr>
          <a:xfrm>
            <a:off x="2208213" y="3284538"/>
            <a:ext cx="7924800" cy="2768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既替余以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hlinkClick r:id="rId2" action="ppaction://hlinksldjump"/>
              </a:rPr>
              <a:t>蕙纕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兮，又申之以揽茝。</a:t>
            </a:r>
            <a:endParaRPr lang="zh-CN" altLang="en-US" sz="3600" b="1">
              <a:solidFill>
                <a:srgbClr val="FF66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Tx/>
            </a:pPr>
            <a:r>
              <a:rPr lang="zh-CN" altLang="en-US" sz="3200">
                <a:latin typeface="Times New Roman" panose="02020603050405020304" pitchFamily="18" charset="0"/>
              </a:rPr>
              <a:t> </a:t>
            </a:r>
          </a:p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亦余心之所善兮，虽九死其尤未悔。</a:t>
            </a:r>
          </a:p>
          <a:p>
            <a:pPr>
              <a:spcBef>
                <a:spcPct val="50000"/>
              </a:spcBef>
              <a:buFontTx/>
            </a:pPr>
            <a:r>
              <a:rPr lang="zh-CN" altLang="en-US" sz="2400">
                <a:solidFill>
                  <a:srgbClr val="6600FF"/>
                </a:solidFill>
                <a:latin typeface="Times New Roman" panose="02020603050405020304" pitchFamily="18" charset="0"/>
              </a:rPr>
              <a:t>        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45059" name="Text Box 4"/>
          <p:cNvSpPr txBox="1"/>
          <p:nvPr/>
        </p:nvSpPr>
        <p:spPr>
          <a:xfrm>
            <a:off x="2052320" y="425450"/>
            <a:ext cx="10808335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长太息以掩涕</a:t>
            </a:r>
            <a:r>
              <a:rPr lang="zh-CN" altLang="en-US" sz="3600" b="1" u="sng">
                <a:solidFill>
                  <a:schemeClr val="tx1"/>
                </a:solidFill>
                <a:latin typeface="Times New Roman" panose="02020603050405020304" pitchFamily="18" charset="0"/>
                <a:hlinkClick r:id="rId2" action="ppaction://hlinksldjump"/>
              </a:rPr>
              <a:t>兮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，哀民生之多艰。</a:t>
            </a:r>
          </a:p>
          <a:p>
            <a:pPr>
              <a:spcBef>
                <a:spcPct val="50000"/>
              </a:spcBef>
              <a:buFontTx/>
            </a:pPr>
            <a:endParaRPr lang="zh-CN" altLang="en-US" sz="3600" b="1">
              <a:solidFill>
                <a:srgbClr val="FF66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余虽好修姱以鞿羁兮，謇朝谇而夕替。</a:t>
            </a:r>
            <a:endParaRPr lang="zh-CN" altLang="en-US" sz="3600" b="1">
              <a:solidFill>
                <a:srgbClr val="FF66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Tx/>
            </a:pPr>
            <a:r>
              <a:rPr lang="zh-CN" altLang="en-US" sz="3600">
                <a:solidFill>
                  <a:srgbClr val="6600FF"/>
                </a:solidFill>
                <a:latin typeface="Times New Roman" panose="02020603050405020304" pitchFamily="18" charset="0"/>
              </a:rPr>
              <a:t>        </a:t>
            </a:r>
          </a:p>
        </p:txBody>
      </p:sp>
      <p:sp>
        <p:nvSpPr>
          <p:cNvPr id="13316" name="Text Box 2052"/>
          <p:cNvSpPr txBox="1">
            <a:spLocks noChangeArrowheads="1"/>
          </p:cNvSpPr>
          <p:nvPr/>
        </p:nvSpPr>
        <p:spPr bwMode="auto">
          <a:xfrm>
            <a:off x="1413510" y="1304290"/>
            <a:ext cx="10691495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2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我长长地叹息不断擦眼泪啊，哀怜着百姓的生活多么艰苦。</a:t>
            </a:r>
            <a:endParaRPr lang="zh-CN" altLang="en-US" sz="2800" b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17" name="Text Box 2053"/>
          <p:cNvSpPr txBox="1">
            <a:spLocks noChangeArrowheads="1"/>
          </p:cNvSpPr>
          <p:nvPr/>
        </p:nvSpPr>
        <p:spPr bwMode="auto">
          <a:xfrm>
            <a:off x="1323975" y="2628900"/>
            <a:ext cx="10870565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我虽然崇尚美德而约束自己啊，可早上进谏晚上即遭贬黜。</a:t>
            </a:r>
            <a:endParaRPr kumimoji="0" lang="en-US" altLang="zh-CN" sz="32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8" name="Text Box 2054"/>
          <p:cNvSpPr txBox="1">
            <a:spLocks noChangeArrowheads="1"/>
          </p:cNvSpPr>
          <p:nvPr/>
        </p:nvSpPr>
        <p:spPr bwMode="auto">
          <a:xfrm>
            <a:off x="1503680" y="3789680"/>
            <a:ext cx="10690860" cy="10763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既因为我用香蕙作佩带而贬黜我啊，又因为我采集白芷而给我加上罪名。</a:t>
            </a:r>
            <a:r>
              <a:rPr kumimoji="1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</a:p>
        </p:txBody>
      </p:sp>
      <p:sp>
        <p:nvSpPr>
          <p:cNvPr id="13319" name="Text Box 2055"/>
          <p:cNvSpPr txBox="1">
            <a:spLocks noChangeArrowheads="1"/>
          </p:cNvSpPr>
          <p:nvPr/>
        </p:nvSpPr>
        <p:spPr bwMode="auto">
          <a:xfrm>
            <a:off x="1323975" y="5445125"/>
            <a:ext cx="10871200" cy="18148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2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（但这）也是我自己内心认为好的（品德）啊，纵使是死上多次也不肯悔改。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spcBef>
                <a:spcPct val="50000"/>
              </a:spcBef>
              <a:buFontTx/>
            </a:pP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  <p:bldP spid="133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169795" y="765175"/>
            <a:ext cx="9522460" cy="578548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怨灵修之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浩荡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兮，终不察夫民心。</a:t>
            </a:r>
          </a:p>
          <a:p>
            <a:pPr>
              <a:spcBef>
                <a:spcPct val="50000"/>
              </a:spcBef>
              <a:buFontTx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spcBef>
                <a:spcPct val="50000"/>
              </a:spcBef>
              <a:buFontTx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众女嫉余之蛾眉兮，谣诼谓余以善淫。</a:t>
            </a:r>
          </a:p>
          <a:p>
            <a:pPr>
              <a:spcBef>
                <a:spcPct val="50000"/>
              </a:spcBef>
              <a:buFontTx/>
            </a:pPr>
            <a:endParaRPr lang="zh-CN" altLang="en-US" sz="40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Tx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固时俗之工巧兮，偭规矩而改错。</a:t>
            </a:r>
          </a:p>
          <a:p>
            <a:pPr>
              <a:spcBef>
                <a:spcPct val="50000"/>
              </a:spcBef>
              <a:buFontTx/>
            </a:pPr>
            <a:endParaRPr lang="zh-CN" altLang="en-US" sz="3200" b="1">
              <a:solidFill>
                <a:srgbClr val="FF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Tx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2406015" y="1718310"/>
            <a:ext cx="7920038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en-US" altLang="zh-CN">
                <a:solidFill>
                  <a:srgbClr val="7030A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怨恨君心荒唐啊，始终不能体察民心。</a:t>
            </a:r>
            <a:r>
              <a:rPr lang="zh-CN" altLang="en-US" sz="32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69636" name="Text Box 4"/>
          <p:cNvSpPr txBox="1"/>
          <p:nvPr/>
        </p:nvSpPr>
        <p:spPr>
          <a:xfrm>
            <a:off x="1324610" y="3522345"/>
            <a:ext cx="100831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许多女人嫉妒我的蛾眉啊，诽谤我好做淫荡之事。</a:t>
            </a:r>
            <a:r>
              <a:rPr lang="zh-CN" altLang="en-US" sz="32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1324610" y="5360670"/>
            <a:ext cx="1097153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3600" b="1" kern="1200" cap="none" spc="0" normalizeH="0" baseline="0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世俗本来善于投机取巧啊，违背规矩而任意改变措施。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69635" grpId="0"/>
      <p:bldP spid="69636" grpId="0"/>
      <p:bldP spid="69637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9" name="Text Box 3"/>
          <p:cNvSpPr txBox="1"/>
          <p:nvPr/>
        </p:nvSpPr>
        <p:spPr>
          <a:xfrm>
            <a:off x="2033905" y="622935"/>
            <a:ext cx="8305800" cy="1537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背绳墨以追曲兮，竞周容以为度。</a:t>
            </a:r>
            <a:endParaRPr lang="zh-CN" altLang="en-US" sz="36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Tx/>
            </a:pPr>
            <a:endParaRPr lang="zh-CN" altLang="en-US" sz="36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00" name="Text Box 4"/>
          <p:cNvSpPr txBox="1"/>
          <p:nvPr/>
        </p:nvSpPr>
        <p:spPr>
          <a:xfrm>
            <a:off x="1919605" y="2772410"/>
            <a:ext cx="8534400" cy="3107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忳郁邑余侘傺兮，吾独穷困乎此时也。</a:t>
            </a:r>
          </a:p>
          <a:p>
            <a:pPr>
              <a:spcBef>
                <a:spcPct val="50000"/>
              </a:spcBef>
              <a:buFontTx/>
            </a:pP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Tx/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宁溘死以流亡兮，余不忍为此态也。 </a:t>
            </a:r>
          </a:p>
          <a:p>
            <a:pPr>
              <a:spcBef>
                <a:spcPct val="50000"/>
              </a:spcBef>
              <a:buFontTx/>
            </a:pPr>
            <a:r>
              <a:rPr lang="zh-CN" altLang="en-US" sz="2400">
                <a:latin typeface="Times New Roman" panose="02020603050405020304" pitchFamily="18" charset="0"/>
              </a:rPr>
              <a:t>        </a:t>
            </a: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1332865" y="1482090"/>
            <a:ext cx="10863580" cy="119888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违背准绳而随意歪曲啊，竞相把苟合取悦于人奉作法度。</a:t>
            </a: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2033905" y="3514090"/>
            <a:ext cx="8893175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忧闷失意啊，只有我在这时走投无路。 </a:t>
            </a:r>
          </a:p>
        </p:txBody>
      </p:sp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1466850" y="5324475"/>
            <a:ext cx="10729595" cy="119888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宁愿突然死去而随流水消逝，也不容忍自己做出那种世俗小人的丑态。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9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696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3" name="Text Box 3"/>
          <p:cNvSpPr txBox="1"/>
          <p:nvPr/>
        </p:nvSpPr>
        <p:spPr>
          <a:xfrm>
            <a:off x="1752600" y="228600"/>
            <a:ext cx="8382000" cy="1945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  <a:buFontTx/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鸷鸟之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不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群兮，自前世而固然。</a:t>
            </a:r>
          </a:p>
          <a:p>
            <a:pPr>
              <a:lnSpc>
                <a:spcPct val="95000"/>
              </a:lnSpc>
              <a:spcBef>
                <a:spcPct val="50000"/>
              </a:spcBef>
              <a:buFontTx/>
            </a:pPr>
            <a:b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</a:b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何方圜之能周兮？夫孰异道而相安？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828800" y="3352800"/>
            <a:ext cx="8839200" cy="26936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Tx/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屈心而抑志兮，忍尤而攘诟。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Tx/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伏清白以死直兮，固前圣之所厚。</a:t>
            </a:r>
          </a:p>
          <a:p>
            <a:pPr>
              <a:spcBef>
                <a:spcPct val="50000"/>
              </a:spcBef>
              <a:buFontTx/>
            </a:pPr>
            <a:r>
              <a:rPr lang="zh-CN" altLang="en-US" sz="2400">
                <a:latin typeface="Times New Roman" panose="02020603050405020304" pitchFamily="18" charset="0"/>
              </a:rPr>
              <a:t>         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703388" y="914400"/>
            <a:ext cx="8964613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雄鹰和凡鸟不能同群啊，自上代本来就这样。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1527175" y="2209800"/>
            <a:ext cx="10663555" cy="119888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哪有方枘和圆凿能够相合的啊？哪有道不同能够相安的？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1527175" y="4048125"/>
            <a:ext cx="1021715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受着委曲而压抑着意志啊，忍受着责骂与侮辱。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1752600" y="5486400"/>
            <a:ext cx="1043813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保持清白而献身正道啊，本来是前代圣贤所推崇的。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/>
      <p:bldP spid="5120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3279531" y="580293"/>
            <a:ext cx="6682153" cy="9233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mtClean="0">
                <a:solidFill>
                  <a:srgbClr val="202020"/>
                </a:solidFill>
              </a:rPr>
              <a:t>学习目标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57301" y="1784838"/>
            <a:ext cx="11104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/>
              <a:t>    </a:t>
            </a:r>
            <a:r>
              <a:rPr lang="zh-CN" altLang="zh-CN" sz="3600" smtClean="0"/>
              <a:t>一</a:t>
            </a:r>
            <a:r>
              <a:rPr lang="zh-CN" altLang="en-US" sz="3600" smtClean="0"/>
              <a:t>：</a:t>
            </a:r>
            <a:r>
              <a:rPr lang="zh-CN" altLang="zh-CN" sz="3600" smtClean="0"/>
              <a:t>了解</a:t>
            </a:r>
            <a:r>
              <a:rPr lang="zh-CN" altLang="zh-CN" sz="3600" smtClean="0">
                <a:solidFill>
                  <a:srgbClr val="0070C0"/>
                </a:solidFill>
              </a:rPr>
              <a:t>“楚辞体”和《离骚》的特点</a:t>
            </a:r>
            <a:r>
              <a:rPr lang="zh-CN" altLang="en-US" sz="3600" smtClean="0">
                <a:solidFill>
                  <a:srgbClr val="0070C0"/>
                </a:solidFill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1257300" y="3193758"/>
            <a:ext cx="10934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/>
              <a:t>    二：</a:t>
            </a:r>
            <a:r>
              <a:rPr lang="zh-CN" altLang="zh-CN" sz="3600" smtClean="0"/>
              <a:t>要通过《离骚》的学习，</a:t>
            </a:r>
            <a:r>
              <a:rPr lang="zh-CN" altLang="zh-CN" sz="3600" smtClean="0">
                <a:solidFill>
                  <a:srgbClr val="0070C0"/>
                </a:solidFill>
              </a:rPr>
              <a:t>熟悉屈原的生平经历，了解屈原的理想追求</a:t>
            </a:r>
            <a:r>
              <a:rPr lang="zh-CN" altLang="zh-CN" sz="3600" smtClean="0"/>
              <a:t>。</a:t>
            </a:r>
            <a:endParaRPr lang="zh-CN" altLang="en-US" sz="360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117725" y="925195"/>
            <a:ext cx="91636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mtClean="0"/>
              <a:t>(1)</a:t>
            </a:r>
            <a:r>
              <a:rPr lang="zh-CN" altLang="en-US" sz="3600" b="1" smtClean="0"/>
              <a:t>屈原一生“好修姱以鞿羁鞿兮”，却为什么“謇朝谇而夕替”？有哪三个原因？</a:t>
            </a:r>
            <a:r>
              <a:rPr lang="zh-CN" altLang="en-US" sz="3600" smtClean="0"/>
              <a:t>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35885" y="2902585"/>
            <a:ext cx="93986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</a:rPr>
              <a:t>小人投机</a:t>
            </a:r>
            <a:r>
              <a:rPr lang="zh-CN" altLang="en-US" sz="3600" b="1" smtClean="0"/>
              <a:t>（“众女”“谣诼”）</a:t>
            </a:r>
          </a:p>
          <a:p>
            <a:pPr algn="l"/>
            <a:r>
              <a:rPr lang="zh-CN" altLang="en-US" sz="3600" b="1" smtClean="0">
                <a:solidFill>
                  <a:srgbClr val="FF0000"/>
                </a:solidFill>
              </a:rPr>
              <a:t>君王“不察”</a:t>
            </a:r>
            <a:r>
              <a:rPr lang="en-US" altLang="zh-CN" sz="3600" b="1" smtClean="0"/>
              <a:t>(</a:t>
            </a:r>
            <a:r>
              <a:rPr lang="zh-CN" altLang="en-US" sz="3600" b="1" smtClean="0"/>
              <a:t>灵修浩荡）</a:t>
            </a:r>
          </a:p>
          <a:p>
            <a:pPr algn="l"/>
            <a:r>
              <a:rPr lang="zh-CN" altLang="en-US" sz="3600" b="1">
                <a:solidFill>
                  <a:srgbClr val="FF0000"/>
                </a:solidFill>
              </a:rPr>
              <a:t>修身</a:t>
            </a:r>
            <a:r>
              <a:rPr lang="zh-CN" altLang="en-US" sz="3600" b="1" smtClean="0">
                <a:solidFill>
                  <a:srgbClr val="FF0000"/>
                </a:solidFill>
              </a:rPr>
              <a:t>自好，不愿同流合污</a:t>
            </a:r>
            <a:r>
              <a:rPr lang="zh-CN" altLang="en-US" sz="3600" b="1" smtClean="0"/>
              <a:t> （蕙纕、揽茝；</a:t>
            </a:r>
            <a:endParaRPr lang="en-US" altLang="zh-CN" sz="3600" b="1" smtClean="0"/>
          </a:p>
          <a:p>
            <a:pPr algn="l"/>
            <a:r>
              <a:rPr lang="zh-CN" altLang="en-US" sz="3600" b="1" smtClean="0"/>
              <a:t>                                                余不忍为此态）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45640" y="501650"/>
            <a:ext cx="9571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mtClean="0"/>
              <a:t>2</a:t>
            </a:r>
            <a:r>
              <a:rPr lang="zh-CN" altLang="en-US" sz="3600" b="1" smtClean="0"/>
              <a:t>、屈原怎么对待这种不公平的待遇？（用诗句回答）屈原是什么态度？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15440" y="2431415"/>
            <a:ext cx="99015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smtClean="0">
                <a:solidFill>
                  <a:srgbClr val="0070C0"/>
                </a:solidFill>
              </a:rPr>
              <a:t>态度：“亦余心之所善兮，虽九死其犹未悔”</a:t>
            </a:r>
            <a:endParaRPr lang="en-US" altLang="zh-CN" sz="3600" smtClean="0">
              <a:solidFill>
                <a:srgbClr val="0070C0"/>
              </a:solidFill>
            </a:endParaRPr>
          </a:p>
          <a:p>
            <a:pPr algn="l"/>
            <a:endParaRPr lang="zh-CN" altLang="en-US" sz="3600" smtClean="0">
              <a:solidFill>
                <a:srgbClr val="0070C0"/>
              </a:solidFill>
            </a:endParaRPr>
          </a:p>
          <a:p>
            <a:pPr algn="l"/>
            <a:r>
              <a:rPr lang="zh-CN" altLang="en-US" sz="3600" smtClean="0">
                <a:solidFill>
                  <a:srgbClr val="0070C0"/>
                </a:solidFill>
              </a:rPr>
              <a:t>            “宁溘死以流亡兮，余不忍为此态也”</a:t>
            </a:r>
            <a:endParaRPr lang="en-US" altLang="zh-CN" sz="3600" smtClean="0">
              <a:solidFill>
                <a:srgbClr val="0070C0"/>
              </a:solidFill>
            </a:endParaRPr>
          </a:p>
          <a:p>
            <a:pPr algn="l"/>
            <a:endParaRPr lang="zh-CN" altLang="en-US" sz="3600" smtClean="0">
              <a:solidFill>
                <a:srgbClr val="0070C0"/>
              </a:solidFill>
            </a:endParaRPr>
          </a:p>
          <a:p>
            <a:pPr algn="l"/>
            <a:r>
              <a:rPr lang="zh-CN" altLang="en-US" sz="3600" smtClean="0">
                <a:solidFill>
                  <a:srgbClr val="0070C0"/>
                </a:solidFill>
              </a:rPr>
              <a:t>            “伏清白以死直兮，固前圣之所厚”。</a:t>
            </a:r>
          </a:p>
        </p:txBody>
      </p:sp>
      <p:sp>
        <p:nvSpPr>
          <p:cNvPr id="4" name="Rectangle 23"/>
          <p:cNvSpPr>
            <a:spLocks noChangeArrowheads="1"/>
          </p:cNvSpPr>
          <p:nvPr/>
        </p:nvSpPr>
        <p:spPr bwMode="auto">
          <a:xfrm>
            <a:off x="4721085" y="3070933"/>
            <a:ext cx="4569884" cy="5254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坚持真理，献身理想</a:t>
            </a: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4396547" y="4137531"/>
            <a:ext cx="5050367" cy="5254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嫉恶如仇，不同流合污</a:t>
            </a: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auto">
          <a:xfrm>
            <a:off x="4749086" y="5325145"/>
            <a:ext cx="4811184" cy="5254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刚正不阿，一身正气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5" name="文本框 1"/>
          <p:cNvSpPr txBox="1"/>
          <p:nvPr/>
        </p:nvSpPr>
        <p:spPr>
          <a:xfrm>
            <a:off x="1703388" y="549275"/>
            <a:ext cx="304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一、诗人形象：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6" name="文本框 2"/>
          <p:cNvSpPr txBox="1"/>
          <p:nvPr/>
        </p:nvSpPr>
        <p:spPr>
          <a:xfrm>
            <a:off x="1703388" y="1116013"/>
            <a:ext cx="304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二、诗人遭遇：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7" name="文本框 3"/>
          <p:cNvSpPr txBox="1"/>
          <p:nvPr/>
        </p:nvSpPr>
        <p:spPr>
          <a:xfrm>
            <a:off x="1631315" y="6028055"/>
            <a:ext cx="304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五、自表心志：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8" name="文本框 4"/>
          <p:cNvSpPr txBox="1"/>
          <p:nvPr/>
        </p:nvSpPr>
        <p:spPr>
          <a:xfrm>
            <a:off x="1703388" y="1798638"/>
            <a:ext cx="85693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三、被贬外因：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73270" y="1798955"/>
            <a:ext cx="4572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、君子荒唐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73270" y="2255520"/>
            <a:ext cx="4572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、小人造谣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3270" y="4030028"/>
            <a:ext cx="4572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、处境艰难，不为丑态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3270" y="4614545"/>
            <a:ext cx="4572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、不与小人同流合污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3270" y="5200650"/>
            <a:ext cx="41005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、效法先贤伏清死直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73270" y="621030"/>
            <a:ext cx="1846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忧国忧民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73270" y="1177925"/>
            <a:ext cx="1847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忠而被贬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72987" y="6027741"/>
            <a:ext cx="3953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余心所善，九死未悔</a:t>
            </a:r>
          </a:p>
        </p:txBody>
      </p:sp>
      <p:sp>
        <p:nvSpPr>
          <p:cNvPr id="13" name="文本框 5"/>
          <p:cNvSpPr txBox="1"/>
          <p:nvPr/>
        </p:nvSpPr>
        <p:spPr>
          <a:xfrm>
            <a:off x="1630998" y="3924618"/>
            <a:ext cx="87137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四、被贬内因：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73270" y="2753678"/>
            <a:ext cx="4572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、时俗工巧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72953" y="3339148"/>
            <a:ext cx="24511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、风俗伤败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7672705" y="347980"/>
            <a:ext cx="4435475" cy="82994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4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4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段写作思路</a:t>
            </a:r>
            <a:endParaRPr lang="zh-CN" altLang="en-US" sz="4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  <p:bldP spid="18438" grpId="0"/>
      <p:bldP spid="3" grpId="0"/>
      <p:bldP spid="4" grpId="0"/>
      <p:bldP spid="7" grpId="0"/>
      <p:bldP spid="8" grpId="0"/>
      <p:bldP spid="9" grpId="0"/>
      <p:bldP spid="2" grpId="0"/>
      <p:bldP spid="11" grpId="0"/>
      <p:bldP spid="12" grpId="0"/>
      <p:bldP spid="13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 Box 2"/>
          <p:cNvSpPr txBox="1"/>
          <p:nvPr/>
        </p:nvSpPr>
        <p:spPr>
          <a:xfrm>
            <a:off x="1981200" y="228600"/>
            <a:ext cx="8229600" cy="26936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Tx/>
            </a:pP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悔相道之不察兮，延伫乎吾将反。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</a:pP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Tx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回朕车以复路兮，及行迷之未远。</a:t>
            </a:r>
          </a:p>
          <a:p>
            <a:pPr>
              <a:spcBef>
                <a:spcPct val="50000"/>
              </a:spcBef>
              <a:buFontTx/>
            </a:pPr>
            <a:r>
              <a:rPr lang="zh-CN" altLang="en-US" sz="2400">
                <a:latin typeface="Times New Roman" panose="02020603050405020304" pitchFamily="18" charset="0"/>
              </a:rPr>
              <a:t>         </a:t>
            </a:r>
          </a:p>
        </p:txBody>
      </p:sp>
      <p:sp>
        <p:nvSpPr>
          <p:cNvPr id="10243" name="Text Box 3"/>
          <p:cNvSpPr txBox="1"/>
          <p:nvPr/>
        </p:nvSpPr>
        <p:spPr>
          <a:xfrm>
            <a:off x="1905000" y="3429000"/>
            <a:ext cx="7924800" cy="2748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  <a:buFontTx/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步余马于兰皋兮，驰椒丘且焉止息。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Tx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  <a:buFontTx/>
            </a:pPr>
            <a:b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</a:b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进不入以离尤兮，退将复修吾初服。</a:t>
            </a:r>
          </a:p>
          <a:p>
            <a:pPr>
              <a:spcBef>
                <a:spcPct val="50000"/>
              </a:spcBef>
              <a:buFontTx/>
            </a:pPr>
            <a:r>
              <a:rPr lang="zh-CN" altLang="en-US" sz="2400">
                <a:latin typeface="Times New Roman" panose="02020603050405020304" pitchFamily="18" charset="0"/>
              </a:rPr>
              <a:t>        </a:t>
            </a:r>
          </a:p>
        </p:txBody>
      </p:sp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1490980" y="1140460"/>
            <a:ext cx="10539730" cy="3683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后悔选择道路时没有看清啊，我久久伫立而想返回</a:t>
            </a: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1430655" y="2618740"/>
            <a:ext cx="1024509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调转我的车子返回原路啊，要趁着迷路还不算远。 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1981200" y="3848100"/>
            <a:ext cx="9144000" cy="119888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赶着我的马车缓缓走在长着兰草的水边高地啊，疾驰到长着椒树的山岗暂且休息。</a:t>
            </a: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2057400" y="5470525"/>
            <a:ext cx="8991600" cy="198374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到朝廷做官而不被（君王）接纳，又遭受指责啊，就隐退了，重新修理我当初的衣裳。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buFontTx/>
            </a:pPr>
            <a:endParaRPr lang="zh-CN" altLang="en-US" sz="2400" b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Tx/>
            </a:pP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68610" grpId="0"/>
      <p:bldP spid="68611" grpId="0"/>
      <p:bldP spid="686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9810" name="矩形 1"/>
          <p:cNvSpPr/>
          <p:nvPr/>
        </p:nvSpPr>
        <p:spPr>
          <a:xfrm>
            <a:off x="1943100" y="365760"/>
            <a:ext cx="75438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</a:t>
            </a:r>
            <a:r>
              <a:rPr lang="zh-CN" altLang="en-US" sz="3600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芰荷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以为衣兮，集</a:t>
            </a:r>
            <a:r>
              <a:rPr lang="zh-CN" altLang="en-US" sz="3600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芙蓉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以为裳。</a:t>
            </a:r>
            <a:endParaRPr lang="en-US" altLang="zh-CN" sz="36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600" u="sng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600" u="sng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不吾知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其亦已兮，苟余情其信芳。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860550" y="1109980"/>
            <a:ext cx="9380855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剪裁荷叶做上衣啊，缀缝荷花花瓣做下装。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1271905" y="2672715"/>
            <a:ext cx="1034669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不了解我也就算了啊，只要我本心确实是美好的。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6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1943100" y="3317875"/>
            <a:ext cx="79248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高余冠之岌岌兮，长余佩之陆离。</a:t>
            </a:r>
          </a:p>
          <a:p>
            <a:pPr>
              <a:spcBef>
                <a:spcPct val="50000"/>
              </a:spcBef>
              <a:buFontTx/>
            </a:pP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芳与泽其杂糅兮，唯昭质其犹未亏。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860550" y="4148455"/>
            <a:ext cx="951230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再加高我高高的帽子啊，再加长我长长的佩带。</a:t>
            </a:r>
            <a:r>
              <a:rPr lang="zh-CN" altLang="en-US" sz="28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1723390" y="5436870"/>
            <a:ext cx="8991600" cy="119888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（因为）我的芳香和光泽杂糅在一起啊，（所以）惟独我光明纯洁的品质还没有亏损。 </a:t>
            </a:r>
            <a:endParaRPr lang="en-US" altLang="zh-CN" sz="36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7" grpId="0"/>
      <p:bldP spid="13315" grpId="0"/>
      <p:bldP spid="15368" grpId="0"/>
      <p:bldP spid="1536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Text Box 1026"/>
          <p:cNvSpPr txBox="1"/>
          <p:nvPr/>
        </p:nvSpPr>
        <p:spPr>
          <a:xfrm>
            <a:off x="1905000" y="906145"/>
            <a:ext cx="7924800" cy="1353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endParaRPr lang="zh-CN" altLang="en-US" sz="2800" b="1">
              <a:solidFill>
                <a:srgbClr val="FF66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latin typeface="Calibri"/>
                <a:ea typeface="黑体" panose="02010609060101010101" pitchFamily="49" charset="-122"/>
              </a:rPr>
              <a:t>佩缤纷其繁饰兮，芳菲菲其弥章。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5363" name="Text Box 1027"/>
          <p:cNvSpPr txBox="1"/>
          <p:nvPr/>
        </p:nvSpPr>
        <p:spPr>
          <a:xfrm>
            <a:off x="1905000" y="2819400"/>
            <a:ext cx="80772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民生各有所乐兮，余独好修以为常。</a:t>
            </a:r>
          </a:p>
          <a:p>
            <a:pPr>
              <a:spcBef>
                <a:spcPct val="50000"/>
              </a:spcBef>
              <a:buFontTx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latin typeface="Calibri"/>
                <a:ea typeface="黑体" panose="02010609060101010101" pitchFamily="49" charset="-122"/>
              </a:rPr>
              <a:t>虽体解吾犹未变兮，岂余心之可惩？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Tx/>
            </a:pPr>
            <a:br>
              <a:rPr lang="zh-CN" altLang="en-US" sz="2400">
                <a:latin typeface="Times New Roman" panose="02020603050405020304" pitchFamily="18" charset="0"/>
              </a:rPr>
            </a:br>
            <a:endParaRPr lang="zh-CN" altLang="en-US" sz="2800" b="1">
              <a:solidFill>
                <a:srgbClr val="FF66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Tx/>
            </a:pPr>
            <a:r>
              <a:rPr lang="zh-CN" altLang="en-US" sz="2400">
                <a:latin typeface="Times New Roman" panose="02020603050405020304" pitchFamily="18" charset="0"/>
              </a:rPr>
              <a:t>        </a:t>
            </a:r>
          </a:p>
          <a:p>
            <a:pPr>
              <a:spcBef>
                <a:spcPct val="50000"/>
              </a:spcBef>
              <a:buFontTx/>
            </a:pP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504950" y="2174240"/>
            <a:ext cx="1083564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佩带上缤纷多彩的服饰啊，菲菲芳香更加显著。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6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630045" y="3860165"/>
            <a:ext cx="1018667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人生各有各的乐趣啊，我独爱美，并且习以为常。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1504950" y="5242560"/>
            <a:ext cx="10520680" cy="119888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即使被肢解我还是不会改变啊，难道我的志向是可以因受挫而改变的吗？</a:t>
            </a:r>
          </a:p>
        </p:txBody>
      </p:sp>
      <p:sp>
        <p:nvSpPr>
          <p:cNvPr id="123913" name="矩形 123912"/>
          <p:cNvSpPr/>
          <p:nvPr/>
        </p:nvSpPr>
        <p:spPr>
          <a:xfrm>
            <a:off x="1821180" y="260985"/>
            <a:ext cx="706945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忽反顾以游目兮，将往观乎四荒。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629410" y="906145"/>
            <a:ext cx="10586085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忽然回头放眼远眺啊，将去看看四方广大的土地。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9225" grpId="0"/>
      <p:bldP spid="9226" grpId="0"/>
      <p:bldP spid="123913" grpId="0"/>
      <p:bldP spid="92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5" name="文本框 1"/>
          <p:cNvSpPr txBox="1"/>
          <p:nvPr/>
        </p:nvSpPr>
        <p:spPr>
          <a:xfrm>
            <a:off x="925158" y="1732486"/>
            <a:ext cx="245274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一、退隐闪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念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6" name="矩形 2"/>
          <p:cNvSpPr/>
          <p:nvPr/>
        </p:nvSpPr>
        <p:spPr>
          <a:xfrm>
            <a:off x="3389929" y="527760"/>
            <a:ext cx="4572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、后悔犹疑</a:t>
            </a:r>
          </a:p>
        </p:txBody>
      </p:sp>
      <p:sp>
        <p:nvSpPr>
          <p:cNvPr id="28677" name="矩形 3"/>
          <p:cNvSpPr/>
          <p:nvPr/>
        </p:nvSpPr>
        <p:spPr>
          <a:xfrm>
            <a:off x="3432960" y="1030643"/>
            <a:ext cx="4572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、去高洁之地</a:t>
            </a:r>
          </a:p>
        </p:txBody>
      </p:sp>
      <p:sp>
        <p:nvSpPr>
          <p:cNvPr id="28678" name="矩形 4"/>
          <p:cNvSpPr/>
          <p:nvPr/>
        </p:nvSpPr>
        <p:spPr>
          <a:xfrm>
            <a:off x="3454475" y="2155302"/>
            <a:ext cx="2170113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、退修初服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0" hangingPunc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（反思）</a:t>
            </a:r>
          </a:p>
        </p:txBody>
      </p:sp>
      <p:sp>
        <p:nvSpPr>
          <p:cNvPr id="8" name="AutoShape 4"/>
          <p:cNvSpPr/>
          <p:nvPr/>
        </p:nvSpPr>
        <p:spPr>
          <a:xfrm>
            <a:off x="3141756" y="818963"/>
            <a:ext cx="288925" cy="2376488"/>
          </a:xfrm>
          <a:prstGeom prst="leftBrace">
            <a:avLst>
              <a:gd name="adj1" fmla="val 80958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AutoShape 4"/>
          <p:cNvSpPr/>
          <p:nvPr/>
        </p:nvSpPr>
        <p:spPr>
          <a:xfrm>
            <a:off x="5704989" y="1546581"/>
            <a:ext cx="249238" cy="1858962"/>
          </a:xfrm>
          <a:prstGeom prst="leftBrace">
            <a:avLst>
              <a:gd name="adj1" fmla="val 81043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8681" name="文本框 5"/>
          <p:cNvSpPr txBox="1"/>
          <p:nvPr/>
        </p:nvSpPr>
        <p:spPr>
          <a:xfrm>
            <a:off x="6080144" y="1361552"/>
            <a:ext cx="9048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上衣</a:t>
            </a:r>
          </a:p>
        </p:txBody>
      </p:sp>
      <p:sp>
        <p:nvSpPr>
          <p:cNvPr id="28682" name="文本框 10"/>
          <p:cNvSpPr txBox="1"/>
          <p:nvPr/>
        </p:nvSpPr>
        <p:spPr>
          <a:xfrm>
            <a:off x="6082255" y="1876948"/>
            <a:ext cx="9048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下裙</a:t>
            </a:r>
          </a:p>
        </p:txBody>
      </p:sp>
      <p:sp>
        <p:nvSpPr>
          <p:cNvPr id="28683" name="文本框 11"/>
          <p:cNvSpPr txBox="1"/>
          <p:nvPr/>
        </p:nvSpPr>
        <p:spPr>
          <a:xfrm>
            <a:off x="6089147" y="2388665"/>
            <a:ext cx="9064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帽子</a:t>
            </a:r>
          </a:p>
        </p:txBody>
      </p:sp>
      <p:sp>
        <p:nvSpPr>
          <p:cNvPr id="28684" name="文本框 12"/>
          <p:cNvSpPr txBox="1"/>
          <p:nvPr/>
        </p:nvSpPr>
        <p:spPr>
          <a:xfrm>
            <a:off x="6099904" y="2968979"/>
            <a:ext cx="16271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佩带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AutoShape 11"/>
          <p:cNvSpPr/>
          <p:nvPr/>
        </p:nvSpPr>
        <p:spPr>
          <a:xfrm>
            <a:off x="7111309" y="1522600"/>
            <a:ext cx="111125" cy="792162"/>
          </a:xfrm>
          <a:prstGeom prst="rightBrace">
            <a:avLst>
              <a:gd name="adj1" fmla="val 78777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AutoShape 11"/>
          <p:cNvSpPr/>
          <p:nvPr/>
        </p:nvSpPr>
        <p:spPr>
          <a:xfrm>
            <a:off x="7131592" y="2575281"/>
            <a:ext cx="46037" cy="830262"/>
          </a:xfrm>
          <a:prstGeom prst="rightBrace">
            <a:avLst>
              <a:gd name="adj1" fmla="val 78567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8687" name="文本框 6"/>
          <p:cNvSpPr txBox="1"/>
          <p:nvPr/>
        </p:nvSpPr>
        <p:spPr>
          <a:xfrm>
            <a:off x="7200919" y="1514307"/>
            <a:ext cx="4513262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结果：不被了解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  余情信芳</a:t>
            </a:r>
          </a:p>
        </p:txBody>
      </p:sp>
      <p:sp>
        <p:nvSpPr>
          <p:cNvPr id="28688" name="文本框 9"/>
          <p:cNvSpPr txBox="1"/>
          <p:nvPr/>
        </p:nvSpPr>
        <p:spPr>
          <a:xfrm>
            <a:off x="7308495" y="2550777"/>
            <a:ext cx="4513262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结果：芳泽杂糅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昭质未亏</a:t>
            </a:r>
          </a:p>
        </p:txBody>
      </p:sp>
      <p:sp>
        <p:nvSpPr>
          <p:cNvPr id="28689" name="文本框 15"/>
          <p:cNvSpPr txBox="1"/>
          <p:nvPr/>
        </p:nvSpPr>
        <p:spPr>
          <a:xfrm>
            <a:off x="1086522" y="4745169"/>
            <a:ext cx="2506532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爱国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决心</a:t>
            </a:r>
          </a:p>
        </p:txBody>
      </p:sp>
      <p:sp>
        <p:nvSpPr>
          <p:cNvPr id="19" name="AutoShape 4"/>
          <p:cNvSpPr/>
          <p:nvPr/>
        </p:nvSpPr>
        <p:spPr>
          <a:xfrm>
            <a:off x="3514409" y="4016021"/>
            <a:ext cx="215900" cy="2082800"/>
          </a:xfrm>
          <a:prstGeom prst="leftBrace">
            <a:avLst>
              <a:gd name="adj1" fmla="val 81508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8691" name="文本框 16"/>
          <p:cNvSpPr txBox="1"/>
          <p:nvPr/>
        </p:nvSpPr>
        <p:spPr>
          <a:xfrm>
            <a:off x="4072442" y="3882316"/>
            <a:ext cx="16271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继续上路</a:t>
            </a:r>
          </a:p>
        </p:txBody>
      </p:sp>
      <p:sp>
        <p:nvSpPr>
          <p:cNvPr id="28692" name="文本框 20"/>
          <p:cNvSpPr txBox="1"/>
          <p:nvPr/>
        </p:nvSpPr>
        <p:spPr>
          <a:xfrm>
            <a:off x="4043867" y="4407256"/>
            <a:ext cx="16271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芳香弥章</a:t>
            </a:r>
          </a:p>
        </p:txBody>
      </p:sp>
      <p:sp>
        <p:nvSpPr>
          <p:cNvPr id="28693" name="文本框 21"/>
          <p:cNvSpPr txBox="1"/>
          <p:nvPr/>
        </p:nvSpPr>
        <p:spPr>
          <a:xfrm>
            <a:off x="4054625" y="4994275"/>
            <a:ext cx="16271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好修为常</a:t>
            </a:r>
          </a:p>
        </p:txBody>
      </p:sp>
      <p:sp>
        <p:nvSpPr>
          <p:cNvPr id="28694" name="文本框 22"/>
          <p:cNvSpPr txBox="1"/>
          <p:nvPr/>
        </p:nvSpPr>
        <p:spPr>
          <a:xfrm>
            <a:off x="4076139" y="5546557"/>
            <a:ext cx="16271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体解未变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7672705" y="347980"/>
            <a:ext cx="4435475" cy="82994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4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4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段写作思路</a:t>
            </a:r>
            <a:endParaRPr lang="zh-CN" altLang="en-US" sz="4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28677" grpId="0"/>
      <p:bldP spid="28678" grpId="0"/>
      <p:bldP spid="8" grpId="0"/>
      <p:bldP spid="9" grpId="0"/>
      <p:bldP spid="28681" grpId="0"/>
      <p:bldP spid="28682" grpId="0"/>
      <p:bldP spid="28683" grpId="0"/>
      <p:bldP spid="28684" grpId="0"/>
      <p:bldP spid="14" grpId="0"/>
      <p:bldP spid="15" grpId="0"/>
      <p:bldP spid="28687" grpId="0"/>
      <p:bldP spid="28688" grpId="0"/>
      <p:bldP spid="28689" grpId="0"/>
      <p:bldP spid="19" grpId="0"/>
      <p:bldP spid="28691" grpId="0"/>
      <p:bldP spid="28692" grpId="0"/>
      <p:bldP spid="28693" grpId="0"/>
      <p:bldP spid="2869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22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8" y="476250"/>
            <a:ext cx="3686175" cy="87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 Box 3"/>
          <p:cNvSpPr txBox="1"/>
          <p:nvPr/>
        </p:nvSpPr>
        <p:spPr>
          <a:xfrm>
            <a:off x="2424113" y="549275"/>
            <a:ext cx="2592387" cy="614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400" b="1">
                <a:solidFill>
                  <a:schemeClr val="hlink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文  章  结  构</a:t>
            </a:r>
          </a:p>
        </p:txBody>
      </p:sp>
      <p:sp>
        <p:nvSpPr>
          <p:cNvPr id="30724" name="Text Box 4"/>
          <p:cNvSpPr txBox="1"/>
          <p:nvPr/>
        </p:nvSpPr>
        <p:spPr>
          <a:xfrm>
            <a:off x="2640013" y="1700213"/>
            <a:ext cx="7272337" cy="3536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第一节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：自述受屈遭贬的原因，表示不愿同流合污。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第二节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：表现作者追求美政、九死未悔的高尚节操，抒发忧国忧民、献身理想的爱国热情。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9" name="Text Box 3"/>
          <p:cNvSpPr txBox="1"/>
          <p:nvPr/>
        </p:nvSpPr>
        <p:spPr>
          <a:xfrm>
            <a:off x="1764030" y="1580515"/>
            <a:ext cx="10210800" cy="5345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smtClean="0">
                <a:latin typeface="Arial" panose="020b0604020202020204" pitchFamily="34" charset="0"/>
              </a:rPr>
              <a:t>1</a:t>
            </a:r>
            <a:r>
              <a:rPr lang="zh-CN" altLang="en-US" sz="3600">
                <a:latin typeface="Arial" panose="020b0604020202020204" pitchFamily="34" charset="0"/>
              </a:rPr>
              <a:t>、</a:t>
            </a:r>
            <a:r>
              <a:rPr lang="zh-CN" altLang="en-US" sz="3600">
                <a:ea typeface="黑体" panose="02010609060101010101" pitchFamily="49" charset="-122"/>
                <a:sym typeface="+mn-ea"/>
              </a:rPr>
              <a:t>研究四个提到“死”的句子，看表达出诗人怎样的品质？</a:t>
            </a:r>
            <a:br>
              <a:rPr lang="zh-CN" altLang="en-US" sz="3600">
                <a:ea typeface="黑体" panose="02010609060101010101" pitchFamily="49" charset="-122"/>
                <a:sym typeface="+mn-ea"/>
              </a:rPr>
            </a:b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  <a:sym typeface="+mn-ea"/>
              </a:rPr>
              <a:t>《离骚》多用比兴手法，正如东汉王逸所说的“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善鸟香草以配忠贞，恶禽臭物以比谗佞，灵修美人以媲于君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  <a:sym typeface="+mn-ea"/>
              </a:rPr>
              <a:t>”。请从诗中找出一些例子来，并简要分析它们各自的寓意。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0000"/>
              </a:lnSpc>
            </a:pPr>
            <a:endParaRPr lang="zh-CN" altLang="zh-CN" sz="2800" b="1">
              <a:latin typeface="Arial" panose="020b0604020202020204" pitchFamily="34" charset="0"/>
            </a:endParaRPr>
          </a:p>
        </p:txBody>
      </p:sp>
      <p:sp>
        <p:nvSpPr>
          <p:cNvPr id="33794" name="Rectangle 2"/>
          <p:cNvSpPr>
            <a:spLocks noGrp="1"/>
          </p:cNvSpPr>
          <p:nvPr/>
        </p:nvSpPr>
        <p:spPr>
          <a:xfrm>
            <a:off x="7938770" y="457200"/>
            <a:ext cx="2482850" cy="95567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4000" b="1">
                <a:solidFill>
                  <a:schemeClr val="tx1"/>
                </a:solidFill>
                <a:ea typeface="黑体" panose="02010609060101010101" pitchFamily="49" charset="-122"/>
              </a:rPr>
              <a:t>交流探究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/>
          <p:cNvSpPr>
            <a:spLocks noGrp="1"/>
          </p:cNvSpPr>
          <p:nvPr>
            <p:ph idx="1"/>
          </p:nvPr>
        </p:nvSpPr>
        <p:spPr>
          <a:xfrm>
            <a:off x="1847850" y="348615"/>
            <a:ext cx="10336530" cy="597535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zh-CN"/>
              <a:t>①</a:t>
            </a:r>
            <a:r>
              <a:rPr lang="zh-CN" altLang="en-US" b="1"/>
              <a:t>亦余心之所善兮，虽九</a:t>
            </a:r>
            <a:r>
              <a:rPr lang="zh-CN" altLang="en-US" b="1">
                <a:solidFill>
                  <a:srgbClr val="FF0000"/>
                </a:solidFill>
              </a:rPr>
              <a:t>死</a:t>
            </a:r>
            <a:r>
              <a:rPr lang="zh-CN" altLang="en-US" b="1"/>
              <a:t>其犹未悔。</a:t>
            </a:r>
            <a:endParaRPr lang="zh-CN" altLang="en-US" b="1">
              <a:solidFill>
                <a:schemeClr val="bg2"/>
              </a:solidFill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tx1"/>
                </a:solidFill>
                <a:ea typeface="黑体" panose="02010609060101010101" pitchFamily="49" charset="-122"/>
              </a:rPr>
              <a:t>（写自己对美好德行的追求，至死不改）</a:t>
            </a:r>
            <a:endParaRPr lang="zh-CN" altLang="en-US" b="1">
              <a:solidFill>
                <a:schemeClr val="bg2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/>
              <a:t>②</a:t>
            </a:r>
            <a:r>
              <a:rPr lang="zh-CN" altLang="en-US" b="1"/>
              <a:t>宁</a:t>
            </a:r>
            <a:r>
              <a:rPr lang="zh-CN" altLang="en-US" b="1">
                <a:solidFill>
                  <a:srgbClr val="FF0000"/>
                </a:solidFill>
              </a:rPr>
              <a:t>溘死</a:t>
            </a:r>
            <a:r>
              <a:rPr lang="zh-CN" altLang="en-US" b="1"/>
              <a:t>以流亡兮，余不忍为此态也。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ea typeface="黑体" panose="02010609060101010101" pitchFamily="49" charset="-122"/>
              </a:rPr>
              <a:t>（写小人们种种丑态、伎俩，自己不为所动，宁死也不与他们同流合污）</a:t>
            </a:r>
            <a:endParaRPr lang="zh-CN" altLang="en-US">
              <a:solidFill>
                <a:schemeClr val="bg2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/>
              <a:t>③</a:t>
            </a:r>
            <a:r>
              <a:rPr lang="zh-CN" altLang="en-US" b="1"/>
              <a:t>伏清白以</a:t>
            </a:r>
            <a:r>
              <a:rPr lang="zh-CN" altLang="en-US" b="1">
                <a:solidFill>
                  <a:srgbClr val="FF0000"/>
                </a:solidFill>
              </a:rPr>
              <a:t>死</a:t>
            </a:r>
            <a:r>
              <a:rPr lang="zh-CN" altLang="en-US" b="1"/>
              <a:t>直兮，固前圣之所厚。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ea typeface="黑体" panose="02010609060101010101" pitchFamily="49" charset="-122"/>
              </a:rPr>
              <a:t>（写自己与小人们的矛盾是不可避免的，也是不可调和的，自己愿意为正道而死）</a:t>
            </a:r>
          </a:p>
          <a:p>
            <a:pPr eaLnBrk="1" hangingPunct="1"/>
            <a:r>
              <a:rPr lang="zh-CN" altLang="zh-CN">
                <a:sym typeface="+mn-ea"/>
              </a:rPr>
              <a:t>④</a:t>
            </a:r>
            <a:r>
              <a:rPr lang="zh-CN" altLang="en-US" b="1">
                <a:sym typeface="+mn-ea"/>
              </a:rPr>
              <a:t>虽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体解</a:t>
            </a:r>
            <a:r>
              <a:rPr lang="zh-CN" altLang="en-US" b="1">
                <a:sym typeface="+mn-ea"/>
              </a:rPr>
              <a:t>吾犹未变兮，岂余心之可惩？</a:t>
            </a:r>
            <a:endParaRPr lang="zh-CN" altLang="en-US" b="1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ea typeface="黑体" panose="02010609060101010101" pitchFamily="49" charset="-122"/>
                <a:sym typeface="+mn-ea"/>
              </a:rPr>
              <a:t>（重申自己始终以“好修”为乐，即使为此遭受极刑也绝不改变）</a:t>
            </a:r>
            <a:endParaRPr lang="zh-CN" altLang="en-US" b="1"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b="1"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4580794" y="571500"/>
            <a:ext cx="4176344" cy="9233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mtClean="0">
                <a:solidFill>
                  <a:schemeClr val="accent5">
                    <a:lumMod val="10000"/>
                  </a:schemeClr>
                </a:solidFill>
              </a:rPr>
              <a:t>课前检测</a:t>
            </a:r>
            <a:endParaRPr lang="zh-CN" altLang="en-US" sz="5400" b="1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50731" y="1635370"/>
            <a:ext cx="9891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/>
              <a:t>1.《</a:t>
            </a:r>
            <a:r>
              <a:rPr lang="zh-CN" altLang="en-US" sz="3600" smtClean="0"/>
              <a:t>诗经</a:t>
            </a:r>
            <a:r>
              <a:rPr lang="en-US" altLang="zh-CN" sz="3600" smtClean="0"/>
              <a:t>》</a:t>
            </a:r>
            <a:r>
              <a:rPr lang="zh-CN" altLang="en-US" sz="3600" smtClean="0"/>
              <a:t>文学知识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366716" y="2288931"/>
            <a:ext cx="9347200" cy="57943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①《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诗经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是我国第一部</a:t>
            </a:r>
            <a:r>
              <a:rPr lang="zh-CN" altLang="en-US" sz="32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总集。</a:t>
            </a: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5857173" y="2227042"/>
            <a:ext cx="166581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诗歌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346199" y="2933700"/>
            <a:ext cx="9753600" cy="5842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smtClean="0">
                <a:latin typeface="幼圆" panose="02010509060101010101" pitchFamily="49" charset="-122"/>
                <a:ea typeface="宋体" panose="02010600030101010101" pitchFamily="2" charset="-122"/>
              </a:rPr>
              <a:t>②收入</a:t>
            </a:r>
            <a:r>
              <a:rPr lang="zh-CN" altLang="en-US" sz="3200" u="sng" smtClean="0">
                <a:solidFill>
                  <a:schemeClr val="tx1"/>
                </a:solidFill>
                <a:latin typeface="幼圆" panose="02010509060101010101" pitchFamily="49" charset="-122"/>
                <a:ea typeface="宋体" panose="02010600030101010101" pitchFamily="2" charset="-122"/>
              </a:rPr>
              <a:t>                     </a:t>
            </a:r>
            <a:r>
              <a:rPr lang="zh-CN" altLang="en-US" sz="3200" smtClean="0">
                <a:solidFill>
                  <a:schemeClr val="tx1"/>
                </a:solidFill>
                <a:latin typeface="幼圆" panose="02010509060101010101" pitchFamily="49" charset="-122"/>
                <a:ea typeface="宋体" panose="02010600030101010101" pitchFamily="2" charset="-122"/>
              </a:rPr>
              <a:t>时期</a:t>
            </a:r>
            <a:r>
              <a:rPr lang="zh-CN" altLang="en-US" sz="3200">
                <a:solidFill>
                  <a:schemeClr val="tx1"/>
                </a:solidFill>
                <a:latin typeface="幼圆" panose="02010509060101010101" pitchFamily="49" charset="-122"/>
                <a:ea typeface="宋体" panose="02010600030101010101" pitchFamily="2" charset="-122"/>
              </a:rPr>
              <a:t>的诗歌</a:t>
            </a:r>
            <a:r>
              <a:rPr lang="zh-CN" altLang="en-US" sz="3200" u="sng">
                <a:solidFill>
                  <a:schemeClr val="tx1"/>
                </a:solidFill>
                <a:latin typeface="幼圆" panose="02010509060101010101" pitchFamily="49" charset="-122"/>
                <a:ea typeface="宋体" panose="02010600030101010101" pitchFamily="2" charset="-122"/>
              </a:rPr>
              <a:t>     </a:t>
            </a:r>
            <a:r>
              <a:rPr lang="zh-CN" altLang="en-US" sz="3200">
                <a:solidFill>
                  <a:schemeClr val="tx1"/>
                </a:solidFill>
                <a:latin typeface="幼圆" panose="02010509060101010101" pitchFamily="49" charset="-122"/>
                <a:ea typeface="宋体" panose="02010600030101010101" pitchFamily="2" charset="-122"/>
              </a:rPr>
              <a:t>首。</a:t>
            </a:r>
          </a:p>
        </p:txBody>
      </p:sp>
      <p:sp>
        <p:nvSpPr>
          <p:cNvPr id="12" name="Rectangle 25"/>
          <p:cNvSpPr>
            <a:spLocks noChangeArrowheads="1"/>
          </p:cNvSpPr>
          <p:nvPr/>
        </p:nvSpPr>
        <p:spPr bwMode="auto">
          <a:xfrm>
            <a:off x="2603523" y="2909287"/>
            <a:ext cx="43111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从</a:t>
            </a:r>
            <a:r>
              <a:rPr lang="zh-CN" altLang="en-US" sz="32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西周初年到春秋中叶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Rectangle 26"/>
          <p:cNvSpPr>
            <a:spLocks noChangeArrowheads="1"/>
          </p:cNvSpPr>
          <p:nvPr/>
        </p:nvSpPr>
        <p:spPr bwMode="auto">
          <a:xfrm>
            <a:off x="8822615" y="2942172"/>
            <a:ext cx="12105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305 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78170" y="3596052"/>
            <a:ext cx="11013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/>
              <a:t> ③《</a:t>
            </a:r>
            <a:r>
              <a:rPr lang="zh-CN" altLang="en-US" sz="3600" smtClean="0"/>
              <a:t>诗经</a:t>
            </a:r>
            <a:r>
              <a:rPr lang="en-US" altLang="zh-CN" sz="3600" smtClean="0"/>
              <a:t>》</a:t>
            </a:r>
            <a:r>
              <a:rPr lang="zh-CN" altLang="en-US" sz="3600" smtClean="0"/>
              <a:t>从内容上分为</a:t>
            </a:r>
            <a:r>
              <a:rPr lang="zh-CN" altLang="en-US" sz="3600" u="sng" smtClean="0"/>
              <a:t>                          </a:t>
            </a:r>
            <a:r>
              <a:rPr lang="zh-CN" altLang="en-US" sz="360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3600" smtClean="0"/>
              <a:t>手法上分       为</a:t>
            </a:r>
            <a:r>
              <a:rPr lang="zh-CN" altLang="en-US" sz="3600" u="sng" smtClean="0"/>
              <a:t>                           </a:t>
            </a:r>
            <a:r>
              <a:rPr lang="zh-CN" altLang="en-US" sz="3600" smtClean="0"/>
              <a:t>，形式为</a:t>
            </a:r>
            <a:r>
              <a:rPr lang="zh-CN" altLang="en-US" sz="3600" u="sng" smtClean="0"/>
              <a:t>                                 </a:t>
            </a:r>
            <a:r>
              <a:rPr lang="zh-CN" altLang="en-US" sz="3600" smtClean="0"/>
              <a:t>。                                                 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1270518" y="4914555"/>
            <a:ext cx="10160000" cy="5847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smtClean="0">
                <a:latin typeface="Times New Roman" panose="02020603050405020304" pitchFamily="18" charset="0"/>
                <a:ea typeface="宋体" panose="02010600030101010101" pitchFamily="2" charset="-122"/>
              </a:rPr>
              <a:t>④《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诗经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是我国古典诗歌</a:t>
            </a:r>
            <a:r>
              <a:rPr lang="zh-CN" altLang="en-US" sz="32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的源头。</a:t>
            </a:r>
          </a:p>
        </p:txBody>
      </p:sp>
      <p:sp>
        <p:nvSpPr>
          <p:cNvPr id="20" name="Rectangle 30"/>
          <p:cNvSpPr>
            <a:spLocks noChangeArrowheads="1"/>
          </p:cNvSpPr>
          <p:nvPr/>
        </p:nvSpPr>
        <p:spPr bwMode="auto">
          <a:xfrm>
            <a:off x="1768604" y="4119170"/>
            <a:ext cx="419311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赋   </a:t>
            </a:r>
            <a:r>
              <a:rPr lang="zh-CN" altLang="en-US" sz="32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、比   、 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兴</a:t>
            </a:r>
          </a:p>
        </p:txBody>
      </p:sp>
      <p:sp>
        <p:nvSpPr>
          <p:cNvPr id="21" name="Rectangle 29"/>
          <p:cNvSpPr>
            <a:spLocks noChangeArrowheads="1"/>
          </p:cNvSpPr>
          <p:nvPr/>
        </p:nvSpPr>
        <p:spPr bwMode="auto">
          <a:xfrm>
            <a:off x="6363880" y="3615227"/>
            <a:ext cx="346286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风 </a:t>
            </a:r>
            <a:r>
              <a:rPr lang="zh-CN" altLang="en-US" sz="32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   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雅  </a:t>
            </a:r>
            <a:r>
              <a:rPr lang="zh-CN" altLang="en-US" sz="32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  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颂</a:t>
            </a:r>
          </a:p>
        </p:txBody>
      </p:sp>
      <p:sp>
        <p:nvSpPr>
          <p:cNvPr id="22" name="Rectangle 31"/>
          <p:cNvSpPr>
            <a:spLocks noChangeArrowheads="1"/>
          </p:cNvSpPr>
          <p:nvPr/>
        </p:nvSpPr>
        <p:spPr bwMode="auto">
          <a:xfrm>
            <a:off x="6510867" y="4138238"/>
            <a:ext cx="568113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四言</a:t>
            </a:r>
            <a:r>
              <a:rPr lang="zh-CN" altLang="en-US" sz="32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为主，重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章反复</a:t>
            </a:r>
          </a:p>
        </p:txBody>
      </p:sp>
      <p:sp>
        <p:nvSpPr>
          <p:cNvPr id="24" name="Rectangle 32"/>
          <p:cNvSpPr>
            <a:spLocks noChangeArrowheads="1"/>
          </p:cNvSpPr>
          <p:nvPr/>
        </p:nvSpPr>
        <p:spPr bwMode="auto">
          <a:xfrm>
            <a:off x="6217598" y="4844562"/>
            <a:ext cx="192873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现实主义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89185" y="5561038"/>
            <a:ext cx="7851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/>
              <a:t>2.</a:t>
            </a:r>
            <a:r>
              <a:rPr lang="zh-CN" altLang="en-US" sz="3600" smtClean="0"/>
              <a:t>讲一讲：你对屈原有哪些了解？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  <p:bldP spid="20" grpId="0"/>
      <p:bldP spid="21" grpId="0"/>
      <p:bldP spid="22" grpId="0"/>
      <p:bldP spid="24" grpId="0"/>
      <p:bldP spid="2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9" name="Rectangle 3"/>
          <p:cNvSpPr>
            <a:spLocks noGrp="1"/>
          </p:cNvSpPr>
          <p:nvPr>
            <p:ph idx="1"/>
          </p:nvPr>
        </p:nvSpPr>
        <p:spPr>
          <a:xfrm>
            <a:off x="1348740" y="202565"/>
            <a:ext cx="10873740" cy="6422390"/>
          </a:xfrm>
          <a:solidFill>
            <a:schemeClr val="bg1">
              <a:alpha val="45882"/>
            </a:schemeClr>
          </a:solidFill>
        </p:spPr>
        <p:txBody>
          <a:bodyPr vert="horz" wrap="square" lIns="91440" tIns="45720" rIns="91440" bIns="45720" anchor="t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①既替余以蕙纕兮，又申之以揽茝。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（“蕙纕”“揽茝” 比喻自己的美德）</a:t>
            </a:r>
            <a:endParaRPr lang="zh-CN" altLang="en-US" b="1">
              <a:solidFill>
                <a:srgbClr val="80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②怨灵修之浩荡兮，终不察夫民心。众女嫉余之蛾眉兮，谣诼谓余以善淫。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（“灵修”，神圣，喻指君王。“众女”喻指许多小人。“蛾眉” 喻指高尚德行）</a:t>
            </a:r>
            <a:endParaRPr lang="zh-CN" altLang="en-US" b="1">
              <a:solidFill>
                <a:srgbClr val="80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③背绳墨以追曲兮，竞周容以为度。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（“绳墨” 喻指准绳、准则）</a:t>
            </a:r>
            <a:endParaRPr lang="zh-CN" altLang="en-US" sz="3600" b="1">
              <a:solidFill>
                <a:srgbClr val="0066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④鸷鸟之不群兮，自前世而固然。何方圜之能周兮？夫孰异道而相安？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（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  <a:sym typeface="+mn-ea"/>
              </a:rPr>
              <a:t>鸷，作者自喻；鸟，比喻周围的奸佞小人，</a:t>
            </a:r>
            <a:r>
              <a:rPr lang="zh-CN" altLang="en-US" b="1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比喻君子不能与小人同流合污）</a:t>
            </a:r>
            <a:endParaRPr lang="zh-CN" altLang="en-US" sz="2800" b="1">
              <a:solidFill>
                <a:srgbClr val="0066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66925" y="1344295"/>
            <a:ext cx="9299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800" b="1" smtClean="0">
              <a:solidFill>
                <a:srgbClr val="00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1420" y="3539490"/>
            <a:ext cx="9299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800" b="1" smtClean="0">
              <a:solidFill>
                <a:srgbClr val="00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uiExpand="1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9" name="Rectangle 3"/>
          <p:cNvSpPr>
            <a:spLocks noGrp="1"/>
          </p:cNvSpPr>
          <p:nvPr>
            <p:ph idx="1"/>
          </p:nvPr>
        </p:nvSpPr>
        <p:spPr>
          <a:xfrm>
            <a:off x="1172845" y="202565"/>
            <a:ext cx="10911840" cy="6422390"/>
          </a:xfrm>
          <a:solidFill>
            <a:schemeClr val="bg1">
              <a:alpha val="45882"/>
            </a:schemeClr>
          </a:solidFill>
        </p:spPr>
        <p:txBody>
          <a:bodyPr vert="horz" wrap="square" lIns="91440" tIns="45720" rIns="91440" bIns="45720" anchor="t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⑤进不入以离尤兮，退将复修吾初服。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（“初服”比喻原先的志向）</a:t>
            </a:r>
            <a:endParaRPr lang="zh-CN" altLang="en-US" b="1">
              <a:solidFill>
                <a:srgbClr val="0066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⑥制芰荷以为衣兮，集芙蓉以为裳。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（“制芰荷”、“集芙蓉”比喻自己要保持芳洁与美好 ）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  <a:sym typeface="黑体" panose="02010609060101010101" pitchFamily="49" charset="-122"/>
              </a:rPr>
              <a:t>⑦</a:t>
            </a:r>
            <a:r>
              <a:rPr lang="zh-CN" altLang="en-US" b="1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  <a:sym typeface="+mn-ea"/>
              </a:rPr>
              <a:t>高余冠之岌岌兮，长余佩之陆离。佩缤纷其繁饰兮，芳菲菲其弥章。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6600"/>
                </a:solidFill>
                <a:latin typeface="Arial" panose="020b0604020202020204" pitchFamily="34" charset="0"/>
                <a:ea typeface="楷体_GB2312" pitchFamily="49" charset="-122"/>
                <a:sym typeface="+mn-ea"/>
              </a:rPr>
              <a:t>（</a:t>
            </a:r>
            <a:r>
              <a:rPr lang="zh-CN" altLang="en-US" b="1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高冠、繁饰，比喻高远的志向，高洁的操守</a:t>
            </a:r>
            <a:r>
              <a:rPr lang="zh-CN" altLang="en-US" b="1">
                <a:solidFill>
                  <a:srgbClr val="006600"/>
                </a:solidFill>
                <a:latin typeface="Arial" panose="020b0604020202020204" pitchFamily="34" charset="0"/>
                <a:ea typeface="楷体_GB2312" pitchFamily="49" charset="-122"/>
                <a:sym typeface="+mn-ea"/>
              </a:rPr>
              <a:t>）</a:t>
            </a:r>
          </a:p>
        </p:txBody>
      </p:sp>
      <p:sp>
        <p:nvSpPr>
          <p:cNvPr id="32770" name="Rectangle 2"/>
          <p:cNvSpPr>
            <a:spLocks noGrp="1"/>
          </p:cNvSpPr>
          <p:nvPr/>
        </p:nvSpPr>
        <p:spPr>
          <a:xfrm>
            <a:off x="5035550" y="4312285"/>
            <a:ext cx="5436235" cy="2312035"/>
          </a:xfrm>
          <a:prstGeom prst="rect">
            <a:avLst/>
          </a:prstGeom>
          <a:solidFill>
            <a:schemeClr val="bg1">
              <a:alpha val="54117"/>
            </a:schemeClr>
          </a:solidFill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p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p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C00000"/>
                </a:solidFill>
                <a:ea typeface="楷体_GB2312" pitchFamily="49" charset="-122"/>
              </a:rPr>
              <a:t>善鸟香草以配忠贞，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C00000"/>
                </a:solidFill>
                <a:ea typeface="楷体_GB2312" pitchFamily="49" charset="-122"/>
              </a:rPr>
              <a:t>恶禽臭物以比奸佞，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C00000"/>
                </a:solidFill>
                <a:ea typeface="楷体_GB2312" pitchFamily="49" charset="-122"/>
              </a:rPr>
              <a:t>灵修美人以媲于君。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C00000"/>
                </a:solidFill>
                <a:ea typeface="楷体_GB2312" pitchFamily="49" charset="-122"/>
              </a:rPr>
              <a:t>                  </a:t>
            </a:r>
            <a:r>
              <a:rPr lang="zh-CN" altLang="zh-CN" sz="3600" b="1">
                <a:solidFill>
                  <a:srgbClr val="C00000"/>
                </a:solidFill>
                <a:ea typeface="楷体_GB2312" pitchFamily="49" charset="-122"/>
              </a:rPr>
              <a:t>——</a:t>
            </a:r>
            <a:r>
              <a:rPr lang="zh-CN" altLang="en-US" sz="3600" b="1">
                <a:solidFill>
                  <a:srgbClr val="C00000"/>
                </a:solidFill>
                <a:ea typeface="楷体_GB2312" pitchFamily="49" charset="-122"/>
              </a:rPr>
              <a:t>东汉   王逸</a:t>
            </a:r>
            <a:endParaRPr lang="zh-CN" altLang="en-US" sz="3600" b="1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uiExpand="1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8963" name="Rectangle 3"/>
          <p:cNvSpPr>
            <a:spLocks noChangeArrowheads="1"/>
          </p:cNvSpPr>
          <p:nvPr/>
        </p:nvSpPr>
        <p:spPr bwMode="auto">
          <a:xfrm>
            <a:off x="1281306" y="4037784"/>
            <a:ext cx="2036433" cy="58695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lIns="90000" tIns="46800" rIns="90000" bIns="46800"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外在形象 </a:t>
            </a:r>
          </a:p>
        </p:txBody>
      </p:sp>
      <p:sp>
        <p:nvSpPr>
          <p:cNvPr id="168964" name="AutoShape 4"/>
          <p:cNvSpPr/>
          <p:nvPr/>
        </p:nvSpPr>
        <p:spPr bwMode="auto">
          <a:xfrm>
            <a:off x="3321301" y="2802854"/>
            <a:ext cx="383116" cy="3168650"/>
          </a:xfrm>
          <a:prstGeom prst="leftBrace">
            <a:avLst>
              <a:gd name="adj1" fmla="val 81380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</p:spPr>
        <p:txBody>
          <a:bodyPr/>
          <a:lstStyle/>
          <a:p>
            <a:pPr algn="ctr"/>
            <a:endParaRPr lang="zh-CN" altLang="en-US">
              <a:latin typeface="Tahoma" panose="020b0604030504040204" pitchFamily="34" charset="0"/>
            </a:endParaRPr>
          </a:p>
        </p:txBody>
      </p:sp>
      <p:sp>
        <p:nvSpPr>
          <p:cNvPr id="168965" name="Rectangle 5"/>
          <p:cNvSpPr>
            <a:spLocks noChangeArrowheads="1"/>
          </p:cNvSpPr>
          <p:nvPr/>
        </p:nvSpPr>
        <p:spPr bwMode="auto">
          <a:xfrm>
            <a:off x="3857141" y="2529509"/>
            <a:ext cx="2448404" cy="58695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lIns="90000" tIns="46800" rIns="90000" bIns="46800" anchor="ctr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高高的帽子 </a:t>
            </a:r>
          </a:p>
        </p:txBody>
      </p:sp>
      <p:sp>
        <p:nvSpPr>
          <p:cNvPr id="168966" name="Rectangle 6"/>
          <p:cNvSpPr>
            <a:spLocks noChangeArrowheads="1"/>
          </p:cNvSpPr>
          <p:nvPr/>
        </p:nvSpPr>
        <p:spPr bwMode="auto">
          <a:xfrm>
            <a:off x="3716743" y="3127286"/>
            <a:ext cx="2448404" cy="58695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lIns="90000" tIns="46800" rIns="90000" bIns="46800" anchor="ctr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长长的佩剑 </a:t>
            </a:r>
          </a:p>
        </p:txBody>
      </p:sp>
      <p:sp>
        <p:nvSpPr>
          <p:cNvPr id="168967" name="Rectangle 7"/>
          <p:cNvSpPr>
            <a:spLocks noChangeArrowheads="1"/>
          </p:cNvSpPr>
          <p:nvPr/>
        </p:nvSpPr>
        <p:spPr bwMode="auto">
          <a:xfrm>
            <a:off x="3738259" y="3714308"/>
            <a:ext cx="2860376" cy="58695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lIns="90000" tIns="46800" rIns="90000" bIns="46800" anchor="ctr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荷叶做的上衣 </a:t>
            </a:r>
          </a:p>
        </p:txBody>
      </p:sp>
      <p:sp>
        <p:nvSpPr>
          <p:cNvPr id="168968" name="Rectangle 8"/>
          <p:cNvSpPr>
            <a:spLocks noChangeArrowheads="1"/>
          </p:cNvSpPr>
          <p:nvPr/>
        </p:nvSpPr>
        <p:spPr bwMode="auto">
          <a:xfrm>
            <a:off x="3738258" y="4239163"/>
            <a:ext cx="3272347" cy="58695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lIns="90000" tIns="46800" rIns="90000" bIns="46800" anchor="ctr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荷叶缝缀的下装 </a:t>
            </a:r>
          </a:p>
        </p:txBody>
      </p:sp>
      <p:sp>
        <p:nvSpPr>
          <p:cNvPr id="168969" name="Rectangle 9"/>
          <p:cNvSpPr>
            <a:spLocks noChangeArrowheads="1"/>
          </p:cNvSpPr>
          <p:nvPr/>
        </p:nvSpPr>
        <p:spPr bwMode="auto">
          <a:xfrm>
            <a:off x="3770531" y="4773003"/>
            <a:ext cx="2241617" cy="58695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lIns="90000" tIns="46800" rIns="90000" bIns="46800" anchor="ctr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众多的饰品</a:t>
            </a:r>
          </a:p>
        </p:txBody>
      </p:sp>
      <p:sp>
        <p:nvSpPr>
          <p:cNvPr id="168970" name="Rectangle 10"/>
          <p:cNvSpPr>
            <a:spLocks noChangeArrowheads="1"/>
          </p:cNvSpPr>
          <p:nvPr/>
        </p:nvSpPr>
        <p:spPr bwMode="auto">
          <a:xfrm>
            <a:off x="3770531" y="5349264"/>
            <a:ext cx="2241617" cy="58695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lIns="90000" tIns="46800" rIns="90000" bIns="46800" anchor="ctr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扑鼻的香气</a:t>
            </a:r>
          </a:p>
        </p:txBody>
      </p:sp>
      <p:sp>
        <p:nvSpPr>
          <p:cNvPr id="168971" name="AutoShape 11"/>
          <p:cNvSpPr/>
          <p:nvPr/>
        </p:nvSpPr>
        <p:spPr bwMode="auto">
          <a:xfrm>
            <a:off x="7103534" y="2663005"/>
            <a:ext cx="571500" cy="3273425"/>
          </a:xfrm>
          <a:prstGeom prst="rightBrace">
            <a:avLst>
              <a:gd name="adj1" fmla="val 79234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</p:spPr>
        <p:txBody>
          <a:bodyPr/>
          <a:lstStyle/>
          <a:p>
            <a:pPr algn="ctr"/>
            <a:endParaRPr lang="zh-CN" altLang="en-US">
              <a:latin typeface="Tahoma" panose="020b0604030504040204" pitchFamily="34" charset="0"/>
            </a:endParaRPr>
          </a:p>
        </p:txBody>
      </p:sp>
      <p:sp>
        <p:nvSpPr>
          <p:cNvPr id="168972" name="Rectangle 12"/>
          <p:cNvSpPr>
            <a:spLocks noChangeArrowheads="1"/>
          </p:cNvSpPr>
          <p:nvPr/>
        </p:nvSpPr>
        <p:spPr bwMode="auto">
          <a:xfrm>
            <a:off x="7776633" y="3949088"/>
            <a:ext cx="2243220" cy="58695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lIns="90000" tIns="46800" rIns="90000" bIns="46800"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德行高洁  </a:t>
            </a:r>
          </a:p>
        </p:txBody>
      </p:sp>
      <p:sp>
        <p:nvSpPr>
          <p:cNvPr id="29707" name="Rectangle 14"/>
          <p:cNvSpPr>
            <a:spLocks noChangeArrowheads="1"/>
          </p:cNvSpPr>
          <p:nvPr/>
        </p:nvSpPr>
        <p:spPr bwMode="auto">
          <a:xfrm>
            <a:off x="1258645" y="669348"/>
            <a:ext cx="10693101" cy="107759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90000" tIns="46800" rIns="90000" bIns="46800" anchor="ctr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、请同学们概括出作者在诗中塑造了一个怎样的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人物形象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？试从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外部、内部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两个角度来把握。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8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8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8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8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/>
      <p:bldP spid="168964" grpId="0"/>
      <p:bldP spid="168965" grpId="0"/>
      <p:bldP spid="168966" grpId="0"/>
      <p:bldP spid="168967" grpId="0"/>
      <p:bldP spid="168968" grpId="0"/>
      <p:bldP spid="168970" grpId="0"/>
      <p:bldP spid="168971" grpId="0"/>
      <p:bldP spid="16897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8975" name="Rectangle 15"/>
          <p:cNvSpPr>
            <a:spLocks noChangeArrowheads="1"/>
          </p:cNvSpPr>
          <p:nvPr/>
        </p:nvSpPr>
        <p:spPr bwMode="auto">
          <a:xfrm>
            <a:off x="1146715" y="2888705"/>
            <a:ext cx="1008703" cy="206375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90000" tIns="46800" rIns="90000" bIns="46800"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质</a:t>
            </a:r>
          </a:p>
        </p:txBody>
      </p:sp>
      <p:sp>
        <p:nvSpPr>
          <p:cNvPr id="168976" name="AutoShape 16"/>
          <p:cNvSpPr/>
          <p:nvPr/>
        </p:nvSpPr>
        <p:spPr bwMode="auto">
          <a:xfrm>
            <a:off x="2242596" y="2107473"/>
            <a:ext cx="224367" cy="3887787"/>
          </a:xfrm>
          <a:prstGeom prst="leftBrace">
            <a:avLst>
              <a:gd name="adj1" fmla="val 113273"/>
              <a:gd name="adj2" fmla="val 49380"/>
            </a:avLst>
          </a:prstGeom>
          <a:noFill/>
          <a:ln w="9525">
            <a:solidFill>
              <a:srgbClr val="000000"/>
            </a:solidFill>
            <a:round/>
          </a:ln>
        </p:spPr>
        <p:txBody>
          <a:bodyPr/>
          <a:lstStyle/>
          <a:p>
            <a:pPr algn="ctr"/>
            <a:endParaRPr lang="zh-CN" altLang="en-US">
              <a:latin typeface="Tahoma" panose="020b0604030504040204" pitchFamily="34" charset="0"/>
            </a:endParaRPr>
          </a:p>
        </p:txBody>
      </p:sp>
      <p:sp>
        <p:nvSpPr>
          <p:cNvPr id="168977" name="Rectangle 17"/>
          <p:cNvSpPr>
            <a:spLocks noChangeArrowheads="1"/>
          </p:cNvSpPr>
          <p:nvPr/>
        </p:nvSpPr>
        <p:spPr bwMode="auto">
          <a:xfrm>
            <a:off x="2560646" y="2453211"/>
            <a:ext cx="7937500" cy="5254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亦余心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未悔：</a:t>
            </a:r>
          </a:p>
        </p:txBody>
      </p:sp>
      <p:sp>
        <p:nvSpPr>
          <p:cNvPr id="168978" name="Rectangle 18"/>
          <p:cNvSpPr>
            <a:spLocks noChangeArrowheads="1"/>
          </p:cNvSpPr>
          <p:nvPr/>
        </p:nvSpPr>
        <p:spPr bwMode="auto">
          <a:xfrm>
            <a:off x="2391114" y="2986443"/>
            <a:ext cx="3988172" cy="5254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90000" tIns="46800" rIns="90000" bIns="46800" anchor="ctr"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宁溘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此态也：</a:t>
            </a:r>
          </a:p>
        </p:txBody>
      </p:sp>
      <p:sp>
        <p:nvSpPr>
          <p:cNvPr id="168979" name="Rectangle 19"/>
          <p:cNvSpPr>
            <a:spLocks noChangeArrowheads="1"/>
          </p:cNvSpPr>
          <p:nvPr/>
        </p:nvSpPr>
        <p:spPr bwMode="auto">
          <a:xfrm>
            <a:off x="2510020" y="3530433"/>
            <a:ext cx="7454900" cy="5254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伏清白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所厚：</a:t>
            </a:r>
          </a:p>
        </p:txBody>
      </p:sp>
      <p:sp>
        <p:nvSpPr>
          <p:cNvPr id="168980" name="Rectangle 20"/>
          <p:cNvSpPr>
            <a:spLocks noChangeArrowheads="1"/>
          </p:cNvSpPr>
          <p:nvPr/>
        </p:nvSpPr>
        <p:spPr bwMode="auto">
          <a:xfrm>
            <a:off x="2593964" y="4743638"/>
            <a:ext cx="7937500" cy="5254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民生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以为常：</a:t>
            </a:r>
          </a:p>
        </p:txBody>
      </p:sp>
      <p:sp>
        <p:nvSpPr>
          <p:cNvPr id="168981" name="Rectangle 21"/>
          <p:cNvSpPr>
            <a:spLocks noChangeArrowheads="1"/>
          </p:cNvSpPr>
          <p:nvPr/>
        </p:nvSpPr>
        <p:spPr bwMode="auto">
          <a:xfrm>
            <a:off x="2572970" y="5434368"/>
            <a:ext cx="7937500" cy="5254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虽体解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可惩：</a:t>
            </a:r>
          </a:p>
        </p:txBody>
      </p:sp>
      <p:sp>
        <p:nvSpPr>
          <p:cNvPr id="168982" name="Rectangle 22"/>
          <p:cNvSpPr>
            <a:spLocks noChangeArrowheads="1"/>
          </p:cNvSpPr>
          <p:nvPr/>
        </p:nvSpPr>
        <p:spPr bwMode="auto">
          <a:xfrm>
            <a:off x="5520267" y="1844676"/>
            <a:ext cx="4569884" cy="5254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忧国忧民，心系祖国</a:t>
            </a:r>
          </a:p>
        </p:txBody>
      </p:sp>
      <p:sp>
        <p:nvSpPr>
          <p:cNvPr id="168983" name="Rectangle 23"/>
          <p:cNvSpPr>
            <a:spLocks noChangeArrowheads="1"/>
          </p:cNvSpPr>
          <p:nvPr/>
        </p:nvSpPr>
        <p:spPr bwMode="auto">
          <a:xfrm>
            <a:off x="5558367" y="2420938"/>
            <a:ext cx="4569884" cy="5254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坚持真理，献身理想</a:t>
            </a:r>
          </a:p>
        </p:txBody>
      </p:sp>
      <p:sp>
        <p:nvSpPr>
          <p:cNvPr id="168984" name="Rectangle 24"/>
          <p:cNvSpPr>
            <a:spLocks noChangeArrowheads="1"/>
          </p:cNvSpPr>
          <p:nvPr/>
        </p:nvSpPr>
        <p:spPr bwMode="auto">
          <a:xfrm>
            <a:off x="5520267" y="2997201"/>
            <a:ext cx="5050367" cy="5254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嫉恶如仇，不同流合污</a:t>
            </a:r>
          </a:p>
        </p:txBody>
      </p:sp>
      <p:sp>
        <p:nvSpPr>
          <p:cNvPr id="168985" name="Rectangle 25"/>
          <p:cNvSpPr>
            <a:spLocks noChangeArrowheads="1"/>
          </p:cNvSpPr>
          <p:nvPr/>
        </p:nvSpPr>
        <p:spPr bwMode="auto">
          <a:xfrm>
            <a:off x="5520267" y="3573463"/>
            <a:ext cx="4811184" cy="5254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刚正不阿，一身正气 </a:t>
            </a:r>
          </a:p>
        </p:txBody>
      </p:sp>
      <p:sp>
        <p:nvSpPr>
          <p:cNvPr id="168986" name="Rectangle 26"/>
          <p:cNvSpPr>
            <a:spLocks noChangeArrowheads="1"/>
          </p:cNvSpPr>
          <p:nvPr/>
        </p:nvSpPr>
        <p:spPr bwMode="auto">
          <a:xfrm>
            <a:off x="5507567" y="4797426"/>
            <a:ext cx="4813300" cy="5254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洁身自好，自我完善 </a:t>
            </a:r>
          </a:p>
        </p:txBody>
      </p:sp>
      <p:sp>
        <p:nvSpPr>
          <p:cNvPr id="168987" name="Rectangle 27"/>
          <p:cNvSpPr>
            <a:spLocks noChangeArrowheads="1"/>
          </p:cNvSpPr>
          <p:nvPr/>
        </p:nvSpPr>
        <p:spPr bwMode="auto">
          <a:xfrm>
            <a:off x="5461000" y="5445126"/>
            <a:ext cx="4572000" cy="5254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忠贞不移，坚贞不屈</a:t>
            </a:r>
          </a:p>
        </p:txBody>
      </p:sp>
      <p:sp>
        <p:nvSpPr>
          <p:cNvPr id="168988" name="Rectangle 28"/>
          <p:cNvSpPr>
            <a:spLocks noChangeArrowheads="1"/>
          </p:cNvSpPr>
          <p:nvPr/>
        </p:nvSpPr>
        <p:spPr bwMode="auto">
          <a:xfrm>
            <a:off x="2520776" y="1866191"/>
            <a:ext cx="7454900" cy="5254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长太息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多艰：</a:t>
            </a:r>
          </a:p>
        </p:txBody>
      </p:sp>
      <p:sp>
        <p:nvSpPr>
          <p:cNvPr id="168989" name="AutoShape 29"/>
          <p:cNvSpPr/>
          <p:nvPr/>
        </p:nvSpPr>
        <p:spPr bwMode="auto">
          <a:xfrm>
            <a:off x="9512735" y="2022189"/>
            <a:ext cx="323849" cy="3887787"/>
          </a:xfrm>
          <a:prstGeom prst="rightBrace">
            <a:avLst>
              <a:gd name="adj1" fmla="val 58098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</p:spPr>
        <p:txBody>
          <a:bodyPr/>
          <a:lstStyle/>
          <a:p>
            <a:pPr algn="ctr"/>
            <a:endParaRPr lang="zh-CN" altLang="en-US">
              <a:latin typeface="Tahoma" panose="020b0604030504040204" pitchFamily="34" charset="0"/>
            </a:endParaRPr>
          </a:p>
        </p:txBody>
      </p:sp>
      <p:sp>
        <p:nvSpPr>
          <p:cNvPr id="168990" name="Rectangle 30"/>
          <p:cNvSpPr>
            <a:spLocks noChangeArrowheads="1"/>
          </p:cNvSpPr>
          <p:nvPr/>
        </p:nvSpPr>
        <p:spPr bwMode="auto">
          <a:xfrm>
            <a:off x="10059318" y="3034535"/>
            <a:ext cx="965200" cy="206375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 </a:t>
            </a:r>
          </a:p>
        </p:txBody>
      </p: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2592917" y="4146738"/>
            <a:ext cx="7457016" cy="523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不吾知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信芳：</a:t>
            </a:r>
          </a:p>
        </p:txBody>
      </p:sp>
      <p:sp>
        <p:nvSpPr>
          <p:cNvPr id="20" name="Rectangle 27"/>
          <p:cNvSpPr>
            <a:spLocks noChangeArrowheads="1"/>
          </p:cNvSpPr>
          <p:nvPr/>
        </p:nvSpPr>
        <p:spPr bwMode="auto">
          <a:xfrm>
            <a:off x="5520267" y="4200526"/>
            <a:ext cx="4569884" cy="523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坚持操守，修身洁行</a:t>
            </a:r>
          </a:p>
        </p:txBody>
      </p:sp>
      <p:sp>
        <p:nvSpPr>
          <p:cNvPr id="31763" name="Rectangle 14"/>
          <p:cNvSpPr>
            <a:spLocks noChangeArrowheads="1"/>
          </p:cNvSpPr>
          <p:nvPr/>
        </p:nvSpPr>
        <p:spPr bwMode="auto">
          <a:xfrm>
            <a:off x="1021977" y="453241"/>
            <a:ext cx="11015333" cy="10795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90000" tIns="46800" rIns="90000" bIns="46800" anchor="ctr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、请同学们概括出作者在诗中塑造了一个怎样的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人物形象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？试从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外部、内部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两个角度来把握。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8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8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8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8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8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8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8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8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8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8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8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68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68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68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68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68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75" grpId="0"/>
      <p:bldP spid="168976" grpId="0"/>
      <p:bldP spid="168977" grpId="0"/>
      <p:bldP spid="168978" grpId="0"/>
      <p:bldP spid="168979" grpId="0"/>
      <p:bldP spid="168980" grpId="0"/>
      <p:bldP spid="168981" grpId="0"/>
      <p:bldP spid="168982" grpId="0"/>
      <p:bldP spid="168983" grpId="0"/>
      <p:bldP spid="168984" grpId="0"/>
      <p:bldP spid="168985" grpId="0"/>
      <p:bldP spid="168986" grpId="0"/>
      <p:bldP spid="168987" grpId="0"/>
      <p:bldP spid="168988" grpId="0"/>
      <p:bldP spid="168989" grpId="0"/>
      <p:bldP spid="168990" grpId="0"/>
      <p:bldP spid="19" grpId="0"/>
      <p:bldP spid="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Text Box 2"/>
          <p:cNvSpPr txBox="1">
            <a:spLocks noChangeArrowheads="1"/>
          </p:cNvSpPr>
          <p:nvPr/>
        </p:nvSpPr>
        <p:spPr bwMode="auto">
          <a:xfrm>
            <a:off x="685188" y="209320"/>
            <a:ext cx="11184467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latin typeface="Tahoma" panose="020b0604030504040204" pitchFamily="34" charset="0"/>
              </a:rPr>
              <a:t>鉴赏诗歌中的人物形象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351889" y="1336771"/>
            <a:ext cx="207435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勾画  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1388124" y="1951039"/>
            <a:ext cx="10803875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、直接描写</a:t>
            </a:r>
            <a:r>
              <a:rPr lang="zh-CN" altLang="en-US" sz="36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：</a:t>
            </a:r>
            <a:r>
              <a:rPr lang="zh-CN" altLang="en-US" sz="3600" b="1">
                <a:latin typeface="Tahoma" panose="020b0604030504040204" pitchFamily="34" charset="0"/>
                <a:ea typeface="黑体" panose="02010609060101010101" pitchFamily="49" charset="-122"/>
              </a:rPr>
              <a:t>细节、神态、动作、心理、外貌、语言、事件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→</a:t>
            </a:r>
            <a:r>
              <a:rPr lang="zh-CN" altLang="en-US" sz="36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身份、性格</a:t>
            </a:r>
            <a:r>
              <a:rPr lang="en-US" altLang="zh-CN" sz="36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作批注</a:t>
            </a:r>
            <a:r>
              <a:rPr lang="en-US" altLang="zh-CN" sz="36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)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1432192" y="3369359"/>
            <a:ext cx="1075980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US" altLang="zh-CN" sz="3600" b="1" smtClean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侧面描写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他人视角、景物烘托、环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境暗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示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1307820" y="4256471"/>
            <a:ext cx="2107409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Tahoma" panose="020b0604030504040204" pitchFamily="34" charset="0"/>
                <a:ea typeface="微软雅黑" panose="020b0503020204020204" charset="-122"/>
              </a:rPr>
              <a:t>二</a:t>
            </a:r>
            <a:r>
              <a:rPr lang="en-US" altLang="zh-CN" sz="3600" b="1">
                <a:latin typeface="Tahoma" panose="020b0604030504040204" pitchFamily="34" charset="0"/>
                <a:ea typeface="微软雅黑" panose="020b0503020204020204" charset="-122"/>
              </a:rPr>
              <a:t>.</a:t>
            </a:r>
            <a:r>
              <a:rPr lang="zh-CN" altLang="en-US" sz="3600" b="1">
                <a:latin typeface="Tahoma" panose="020b0604030504040204" pitchFamily="34" charset="0"/>
                <a:ea typeface="微软雅黑" panose="020b0503020204020204" charset="-122"/>
              </a:rPr>
              <a:t>分析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1495108" y="4897821"/>
            <a:ext cx="903701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40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、具体表现（有手法要点明）及意义</a:t>
            </a:r>
            <a:endParaRPr lang="en-US" altLang="zh-CN" sz="4000" b="1">
              <a:solidFill>
                <a:srgbClr val="FF0000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351889" y="703168"/>
            <a:ext cx="2581134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解题步骤：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62056" y="5650009"/>
            <a:ext cx="75438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、知人论世，关注背景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797" grpId="0"/>
      <p:bldP spid="33798" grpId="0"/>
      <p:bldP spid="33799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1024569" y="1779014"/>
            <a:ext cx="713893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概括形象特点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特征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身份</a:t>
            </a:r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1079653" y="2644775"/>
            <a:ext cx="10829582" cy="618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结合诗句分析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内容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表现（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使用了手法要点明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920800" y="3527981"/>
            <a:ext cx="11083913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指出形象意义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分析作者在该形象上寄寓的情感、理想、追求、品质。</a:t>
            </a:r>
          </a:p>
        </p:txBody>
      </p:sp>
      <p:sp>
        <p:nvSpPr>
          <p:cNvPr id="34820" name="Text Box 3"/>
          <p:cNvSpPr txBox="1">
            <a:spLocks noChangeArrowheads="1"/>
          </p:cNvSpPr>
          <p:nvPr/>
        </p:nvSpPr>
        <p:spPr bwMode="auto">
          <a:xfrm>
            <a:off x="1355075" y="176271"/>
            <a:ext cx="5244029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Tahoma" panose="020b0604030504040204" pitchFamily="34" charset="0"/>
              </a:rPr>
              <a:t>四、鉴赏人物形象</a:t>
            </a:r>
          </a:p>
        </p:txBody>
      </p:sp>
      <p:sp>
        <p:nvSpPr>
          <p:cNvPr id="34821" name="矩形 1"/>
          <p:cNvSpPr>
            <a:spLocks noChangeArrowheads="1"/>
          </p:cNvSpPr>
          <p:nvPr/>
        </p:nvSpPr>
        <p:spPr bwMode="auto">
          <a:xfrm>
            <a:off x="1432907" y="997869"/>
            <a:ext cx="480131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答题格式（规范）：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97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97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97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72876" y="0"/>
            <a:ext cx="11997369" cy="6858000"/>
          </a:xfrm>
          <a:solidFill>
            <a:schemeClr val="bg1">
              <a:alpha val="65097"/>
            </a:schemeClr>
          </a:solidFill>
        </p:spPr>
        <p:txBody>
          <a:bodyPr/>
          <a:lstStyle/>
          <a:p>
            <a:pPr algn="ctr" eaLnBrk="1" hangingPunct="1"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拓展练习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zh-CN" altLang="en-US" b="1" smtClean="0"/>
              <a:t>阅读下面这首诗，完成后面的题目。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zh-CN" altLang="en-US" b="1" smtClean="0"/>
              <a:t>                   </a:t>
            </a:r>
            <a:r>
              <a:rPr lang="zh-CN" altLang="en-US" sz="4000" b="1" smtClean="0">
                <a:solidFill>
                  <a:schemeClr val="accent2"/>
                </a:solidFill>
              </a:rPr>
              <a:t>送邹明府游灵武</a:t>
            </a:r>
            <a:r>
              <a:rPr lang="zh-CN" altLang="en-US" sz="4000" b="1" smtClean="0"/>
              <a:t> （唐 ）贾岛 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zh-CN" altLang="en-US" sz="4000" b="1" smtClean="0"/>
              <a:t>        曾宰西畿</a:t>
            </a:r>
            <a:r>
              <a:rPr lang="en-US" altLang="zh-CN" sz="3600" b="1" smtClean="0"/>
              <a:t>(j</a:t>
            </a:r>
            <a:r>
              <a:rPr lang="en-US" altLang="en-US" sz="4400" b="1" smtClean="0"/>
              <a:t>ī</a:t>
            </a:r>
            <a:r>
              <a:rPr lang="en-US" altLang="zh-CN" sz="3600" b="1" smtClean="0"/>
              <a:t>)</a:t>
            </a:r>
            <a:r>
              <a:rPr lang="zh-CN" altLang="en-US" sz="4000" b="1" smtClean="0"/>
              <a:t>县，三年</a:t>
            </a:r>
            <a:r>
              <a:rPr lang="zh-CN" altLang="en-US" sz="4000" b="1" smtClean="0">
                <a:solidFill>
                  <a:srgbClr val="FF0000"/>
                </a:solidFill>
              </a:rPr>
              <a:t>马不肥</a:t>
            </a:r>
            <a:r>
              <a:rPr lang="zh-CN" altLang="en-US" sz="4000" b="1" smtClean="0"/>
              <a:t>。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zh-CN" altLang="en-US" sz="4000" b="1" smtClean="0"/>
              <a:t>        </a:t>
            </a:r>
            <a:r>
              <a:rPr lang="zh-CN" altLang="en-US" sz="4000" b="1" smtClean="0">
                <a:solidFill>
                  <a:srgbClr val="FF0000"/>
                </a:solidFill>
              </a:rPr>
              <a:t>债多</a:t>
            </a:r>
            <a:r>
              <a:rPr lang="zh-CN" altLang="en-US" sz="4000" b="1" smtClean="0"/>
              <a:t>凭剑与，官满</a:t>
            </a:r>
            <a:r>
              <a:rPr lang="zh-CN" altLang="en-US" sz="4000" b="1" smtClean="0">
                <a:solidFill>
                  <a:srgbClr val="FF0000"/>
                </a:solidFill>
              </a:rPr>
              <a:t>载书归</a:t>
            </a:r>
            <a:r>
              <a:rPr lang="zh-CN" altLang="en-US" sz="4000" b="1" smtClean="0"/>
              <a:t>。 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zh-CN" altLang="en-US" sz="4000" b="1" smtClean="0"/>
              <a:t>        边</a:t>
            </a:r>
            <a:r>
              <a:rPr lang="zh-CN" altLang="en-US" sz="4000" b="1" smtClean="0">
                <a:solidFill>
                  <a:srgbClr val="FF0000"/>
                </a:solidFill>
              </a:rPr>
              <a:t>雪</a:t>
            </a:r>
            <a:r>
              <a:rPr lang="zh-CN" altLang="en-US" sz="4000" b="1" smtClean="0"/>
              <a:t>藏行径，林</a:t>
            </a:r>
            <a:r>
              <a:rPr lang="zh-CN" altLang="en-US" sz="4000" b="1" smtClean="0">
                <a:solidFill>
                  <a:srgbClr val="FF0000"/>
                </a:solidFill>
              </a:rPr>
              <a:t>风透</a:t>
            </a:r>
            <a:r>
              <a:rPr lang="zh-CN" altLang="en-US" sz="4000" b="1" smtClean="0"/>
              <a:t>卧</a:t>
            </a:r>
            <a:r>
              <a:rPr lang="zh-CN" altLang="en-US" sz="4000" b="1" smtClean="0">
                <a:solidFill>
                  <a:srgbClr val="FF0000"/>
                </a:solidFill>
              </a:rPr>
              <a:t>衣</a:t>
            </a:r>
            <a:r>
              <a:rPr lang="zh-CN" altLang="en-US" sz="4000" b="1" smtClean="0"/>
              <a:t>。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zh-CN" altLang="en-US" sz="4000" b="1" smtClean="0"/>
              <a:t>        灵州听晓角，客馆</a:t>
            </a:r>
            <a:r>
              <a:rPr lang="zh-CN" altLang="en-US" sz="4000" b="1" smtClean="0">
                <a:solidFill>
                  <a:srgbClr val="FF0000"/>
                </a:solidFill>
              </a:rPr>
              <a:t>未开扉</a:t>
            </a:r>
            <a:r>
              <a:rPr lang="zh-CN" altLang="en-US" sz="4000" b="1" smtClean="0"/>
              <a:t>。 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en-US" altLang="zh-CN" sz="3600" b="1" smtClean="0"/>
              <a:t>【</a:t>
            </a:r>
            <a:r>
              <a:rPr lang="zh-CN" altLang="en-US" sz="3600" b="1" smtClean="0"/>
              <a:t>注</a:t>
            </a:r>
            <a:r>
              <a:rPr lang="en-US" altLang="zh-CN" sz="3600" b="1" smtClean="0"/>
              <a:t>】</a:t>
            </a:r>
            <a:r>
              <a:rPr lang="zh-CN" altLang="en-US" sz="3600" b="1" smtClean="0"/>
              <a:t>明府：对县令的尊称。灵武：即灵州</a:t>
            </a:r>
            <a:endParaRPr lang="zh-CN" altLang="en-US" sz="4000" b="1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zh-CN" altLang="en-US" sz="4000" b="1" smtClean="0">
                <a:solidFill>
                  <a:srgbClr val="FF0000"/>
                </a:solidFill>
              </a:rPr>
              <a:t>       </a:t>
            </a:r>
            <a:r>
              <a:rPr lang="zh-CN" altLang="en-US" sz="3600" b="1" smtClean="0">
                <a:solidFill>
                  <a:srgbClr val="FF0000"/>
                </a:solidFill>
              </a:rPr>
              <a:t>请概括邹明府这个人物形象的主要特点，并作简要分析。</a:t>
            </a:r>
            <a:r>
              <a:rPr lang="zh-CN" altLang="en-US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4</a:t>
            </a:r>
            <a:r>
              <a:rPr lang="zh-CN" altLang="en-US" b="1" smtClean="0">
                <a:solidFill>
                  <a:srgbClr val="FF0000"/>
                </a:solidFill>
              </a:rPr>
              <a:t>分）</a:t>
            </a:r>
            <a:r>
              <a:rPr lang="zh-CN" altLang="en-US" sz="4000" b="1" smtClean="0">
                <a:solidFill>
                  <a:srgbClr val="FF0000"/>
                </a:solidFill>
              </a:rPr>
              <a:t> </a:t>
            </a:r>
            <a:endParaRPr lang="en-US" altLang="zh-CN" sz="4000" b="1" smtClean="0">
              <a:solidFill>
                <a:srgbClr val="FF0000"/>
              </a:solidFill>
            </a:endParaRPr>
          </a:p>
        </p:txBody>
      </p:sp>
      <p:sp>
        <p:nvSpPr>
          <p:cNvPr id="105477" name="AutoShape 5"/>
          <p:cNvSpPr>
            <a:spLocks noChangeArrowheads="1"/>
          </p:cNvSpPr>
          <p:nvPr/>
        </p:nvSpPr>
        <p:spPr bwMode="auto">
          <a:xfrm>
            <a:off x="-241299" y="3500438"/>
            <a:ext cx="3263900" cy="576262"/>
          </a:xfrm>
          <a:prstGeom prst="wedgeEllipseCallout">
            <a:avLst>
              <a:gd name="adj1" fmla="val 60356"/>
              <a:gd name="adj2" fmla="val -55787"/>
            </a:avLst>
          </a:prstGeom>
          <a:solidFill>
            <a:srgbClr val="FFFC2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ea typeface="微软雅黑" panose="020b0503020204020204" charset="-122"/>
              </a:rPr>
              <a:t>环境衬托</a:t>
            </a:r>
          </a:p>
        </p:txBody>
      </p:sp>
      <p:sp>
        <p:nvSpPr>
          <p:cNvPr id="95235" name="AutoShape 3"/>
          <p:cNvSpPr>
            <a:spLocks noChangeArrowheads="1"/>
          </p:cNvSpPr>
          <p:nvPr/>
        </p:nvSpPr>
        <p:spPr bwMode="auto">
          <a:xfrm>
            <a:off x="1" y="1052513"/>
            <a:ext cx="3119967" cy="647700"/>
          </a:xfrm>
          <a:prstGeom prst="wedgeEllipseCallout">
            <a:avLst>
              <a:gd name="adj1" fmla="val 39079"/>
              <a:gd name="adj2" fmla="val 78431"/>
            </a:avLst>
          </a:prstGeom>
          <a:solidFill>
            <a:srgbClr val="FFFC2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Tahoma" panose="020b0604030504040204" pitchFamily="34" charset="0"/>
                <a:ea typeface="微软雅黑" panose="020b0503020204020204" charset="-122"/>
              </a:rPr>
              <a:t>叙事交代</a:t>
            </a:r>
          </a:p>
        </p:txBody>
      </p:sp>
      <p:sp>
        <p:nvSpPr>
          <p:cNvPr id="95240" name="AutoShape 8"/>
          <p:cNvSpPr>
            <a:spLocks noChangeArrowheads="1"/>
          </p:cNvSpPr>
          <p:nvPr/>
        </p:nvSpPr>
        <p:spPr bwMode="auto">
          <a:xfrm>
            <a:off x="9072034" y="3429000"/>
            <a:ext cx="3119967" cy="649288"/>
          </a:xfrm>
          <a:prstGeom prst="wedgeEllipseCallout">
            <a:avLst>
              <a:gd name="adj1" fmla="val -94370"/>
              <a:gd name="adj2" fmla="val -39977"/>
            </a:avLst>
          </a:prstGeom>
          <a:solidFill>
            <a:srgbClr val="FFFC2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Tahoma" panose="020b0604030504040204" pitchFamily="34" charset="0"/>
                <a:ea typeface="微软雅黑" panose="020b0503020204020204" charset="-122"/>
              </a:rPr>
              <a:t>细节描写</a:t>
            </a:r>
          </a:p>
        </p:txBody>
      </p:sp>
      <p:sp>
        <p:nvSpPr>
          <p:cNvPr id="95243" name="AutoShape 11"/>
          <p:cNvSpPr>
            <a:spLocks noChangeArrowheads="1"/>
          </p:cNvSpPr>
          <p:nvPr/>
        </p:nvSpPr>
        <p:spPr bwMode="auto">
          <a:xfrm>
            <a:off x="9745133" y="2276475"/>
            <a:ext cx="2446867" cy="609600"/>
          </a:xfrm>
          <a:prstGeom prst="wedgeRoundRectCallout">
            <a:avLst>
              <a:gd name="adj1" fmla="val -98787"/>
              <a:gd name="adj2" fmla="val -32292"/>
              <a:gd name="adj3" fmla="val 16667"/>
            </a:avLst>
          </a:prstGeom>
          <a:solidFill>
            <a:srgbClr val="FFFC2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Tahoma" panose="020b0604030504040204" pitchFamily="34" charset="0"/>
                <a:ea typeface="微软雅黑" panose="020b0503020204020204" charset="-122"/>
              </a:rPr>
              <a:t>他人视角</a:t>
            </a:r>
          </a:p>
        </p:txBody>
      </p:sp>
      <p:sp>
        <p:nvSpPr>
          <p:cNvPr id="17416" name="Text Box 3"/>
          <p:cNvSpPr txBox="1">
            <a:spLocks noChangeArrowheads="1"/>
          </p:cNvSpPr>
          <p:nvPr/>
        </p:nvSpPr>
        <p:spPr bwMode="auto">
          <a:xfrm>
            <a:off x="334434" y="6216650"/>
            <a:ext cx="167851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勾画</a:t>
            </a:r>
          </a:p>
        </p:txBody>
      </p:sp>
      <p:sp>
        <p:nvSpPr>
          <p:cNvPr id="17417" name="Text Box 4"/>
          <p:cNvSpPr txBox="1">
            <a:spLocks noChangeArrowheads="1"/>
          </p:cNvSpPr>
          <p:nvPr/>
        </p:nvSpPr>
        <p:spPr bwMode="auto">
          <a:xfrm>
            <a:off x="3312584" y="6216650"/>
            <a:ext cx="1727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分析</a:t>
            </a:r>
          </a:p>
        </p:txBody>
      </p:sp>
      <p:sp>
        <p:nvSpPr>
          <p:cNvPr id="17418" name="Text Box 5"/>
          <p:cNvSpPr txBox="1">
            <a:spLocks noChangeArrowheads="1"/>
          </p:cNvSpPr>
          <p:nvPr/>
        </p:nvSpPr>
        <p:spPr bwMode="auto">
          <a:xfrm>
            <a:off x="6383867" y="6215063"/>
            <a:ext cx="580813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明确：答题三要素</a:t>
            </a:r>
          </a:p>
        </p:txBody>
      </p:sp>
      <p:sp>
        <p:nvSpPr>
          <p:cNvPr id="17419" name="AutoShape 6"/>
          <p:cNvSpPr>
            <a:spLocks noChangeArrowheads="1"/>
          </p:cNvSpPr>
          <p:nvPr/>
        </p:nvSpPr>
        <p:spPr bwMode="auto">
          <a:xfrm>
            <a:off x="2063751" y="6288089"/>
            <a:ext cx="1301749" cy="485775"/>
          </a:xfrm>
          <a:prstGeom prst="rightArrow">
            <a:avLst>
              <a:gd name="adj1" fmla="val 50000"/>
              <a:gd name="adj2" fmla="val 50236"/>
            </a:avLst>
          </a:prstGeom>
          <a:solidFill>
            <a:schemeClr val="accent1"/>
          </a:solidFill>
          <a:ln w="9525">
            <a:solidFill>
              <a:srgbClr val="FF99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0" name="AutoShape 7"/>
          <p:cNvSpPr>
            <a:spLocks noChangeArrowheads="1"/>
          </p:cNvSpPr>
          <p:nvPr/>
        </p:nvSpPr>
        <p:spPr bwMode="auto">
          <a:xfrm>
            <a:off x="5039784" y="6359526"/>
            <a:ext cx="1301749" cy="485775"/>
          </a:xfrm>
          <a:prstGeom prst="rightArrow">
            <a:avLst>
              <a:gd name="adj1" fmla="val 50000"/>
              <a:gd name="adj2" fmla="val 50236"/>
            </a:avLst>
          </a:prstGeom>
          <a:solidFill>
            <a:schemeClr val="accent1"/>
          </a:solidFill>
          <a:ln w="9525">
            <a:solidFill>
              <a:srgbClr val="FF99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  <p:cond evt="onBegin" delay="0">
                          <p:tn val="66"/>
                        </p:cond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952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  <p:cond evt="onBegin" delay="0">
                          <p:tn val="74"/>
                        </p:cond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  <p:cond evt="onBegin" delay="0">
                          <p:tn val="79"/>
                        </p:cond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20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  <p:cond evt="onBegin" delay="0">
                          <p:tn val="84"/>
                        </p:cond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9" dur="20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uiExpand="1" build="p" animBg="1"/>
      <p:bldP spid="105477" grpId="0"/>
      <p:bldP spid="95235" grpId="0" uiExpand="1" build="allAtOnce" animBg="1"/>
      <p:bldP spid="95240" grpId="0"/>
      <p:bldP spid="95243" grpId="0"/>
      <p:bldP spid="17416" grpId="0"/>
      <p:bldP spid="17417" grpId="0"/>
      <p:bldP spid="17418" grpId="0"/>
      <p:bldP spid="17419" grpId="0"/>
      <p:bldP spid="1742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421176" y="1035586"/>
            <a:ext cx="10770824" cy="521097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zh-CN" altLang="en-US" sz="3600" b="1" smtClean="0">
                <a:solidFill>
                  <a:srgbClr val="FF0000"/>
                </a:solidFill>
              </a:rPr>
              <a:t>答：（步骤一）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3600" b="1" smtClean="0"/>
              <a:t>诗中刻画了邹明府</a:t>
            </a:r>
            <a:r>
              <a:rPr lang="zh-CN" altLang="en-US" sz="3600" b="1" smtClean="0">
                <a:solidFill>
                  <a:srgbClr val="FF0000"/>
                </a:solidFill>
                <a:ea typeface="微软雅黑" panose="020b0503020204020204" charset="-122"/>
              </a:rPr>
              <a:t>清正廉洁</a:t>
            </a:r>
            <a:r>
              <a:rPr lang="zh-CN" altLang="en-US" sz="3600" b="1" smtClean="0"/>
              <a:t>的</a:t>
            </a:r>
            <a:r>
              <a:rPr lang="zh-CN" altLang="en-US" sz="3600" b="1" smtClean="0">
                <a:solidFill>
                  <a:srgbClr val="FF0000"/>
                </a:solidFill>
                <a:ea typeface="微软雅黑" panose="020b0503020204020204" charset="-122"/>
              </a:rPr>
              <a:t>官员</a:t>
            </a:r>
            <a:r>
              <a:rPr lang="zh-CN" altLang="en-US" sz="3600" b="1" smtClean="0"/>
              <a:t>形象</a:t>
            </a:r>
            <a:r>
              <a:rPr lang="zh-CN" altLang="en-US" sz="3600" b="1" smtClean="0">
                <a:solidFill>
                  <a:schemeClr val="tx2"/>
                </a:solidFill>
              </a:rPr>
              <a:t>。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zh-CN" altLang="en-US" sz="3600" b="1" smtClean="0">
                <a:solidFill>
                  <a:srgbClr val="FF0000"/>
                </a:solidFill>
              </a:rPr>
              <a:t>（步骤二）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sz="3600" b="1" smtClean="0"/>
              <a:t>通过</a:t>
            </a:r>
            <a:r>
              <a:rPr lang="zh-CN" altLang="en-US" sz="3600" b="1" smtClean="0">
                <a:solidFill>
                  <a:srgbClr val="FF0000"/>
                </a:solidFill>
                <a:ea typeface="微软雅黑" panose="020b0503020204020204" charset="-122"/>
              </a:rPr>
              <a:t>刻画细节</a:t>
            </a:r>
            <a:r>
              <a:rPr lang="zh-CN" altLang="en-US" sz="3600" b="1" smtClean="0"/>
              <a:t>描写了主人公三年县令任满离去，</a:t>
            </a:r>
            <a:r>
              <a:rPr lang="zh-CN" altLang="en-US" sz="3600" b="1" smtClean="0">
                <a:solidFill>
                  <a:schemeClr val="accent2"/>
                </a:solidFill>
              </a:rPr>
              <a:t>马</a:t>
            </a:r>
            <a:r>
              <a:rPr lang="zh-CN" altLang="en-US" sz="3600" b="1" smtClean="0"/>
              <a:t>依旧</a:t>
            </a:r>
            <a:r>
              <a:rPr lang="zh-CN" altLang="en-US" sz="3600" b="1" smtClean="0">
                <a:solidFill>
                  <a:schemeClr val="accent2"/>
                </a:solidFill>
              </a:rPr>
              <a:t>瘦</a:t>
            </a:r>
            <a:r>
              <a:rPr lang="zh-CN" altLang="en-US" sz="3600" b="1" smtClean="0"/>
              <a:t>弱，</a:t>
            </a:r>
            <a:r>
              <a:rPr lang="zh-CN" altLang="en-US" sz="3600" b="1" smtClean="0">
                <a:solidFill>
                  <a:schemeClr val="accent2"/>
                </a:solidFill>
              </a:rPr>
              <a:t>债</a:t>
            </a:r>
            <a:r>
              <a:rPr lang="zh-CN" altLang="en-US" sz="3600" b="1" smtClean="0"/>
              <a:t>台</a:t>
            </a:r>
            <a:r>
              <a:rPr lang="zh-CN" altLang="en-US" sz="3600" b="1" smtClean="0">
                <a:solidFill>
                  <a:schemeClr val="accent2"/>
                </a:solidFill>
              </a:rPr>
              <a:t>高</a:t>
            </a:r>
            <a:r>
              <a:rPr lang="zh-CN" altLang="en-US" sz="3600" b="1" smtClean="0"/>
              <a:t>筑，只好</a:t>
            </a:r>
            <a:r>
              <a:rPr lang="zh-CN" altLang="en-US" sz="3600" b="1" smtClean="0">
                <a:solidFill>
                  <a:schemeClr val="accent2"/>
                </a:solidFill>
              </a:rPr>
              <a:t>卖剑偿还</a:t>
            </a:r>
            <a:r>
              <a:rPr lang="zh-CN" altLang="en-US" sz="3600" b="1" smtClean="0"/>
              <a:t>，</a:t>
            </a:r>
            <a:r>
              <a:rPr lang="zh-CN" altLang="en-US" sz="3600" b="1" smtClean="0">
                <a:solidFill>
                  <a:schemeClr val="accent2"/>
                </a:solidFill>
              </a:rPr>
              <a:t>满载</a:t>
            </a:r>
            <a:r>
              <a:rPr lang="zh-CN" altLang="en-US" sz="3600" b="1" smtClean="0"/>
              <a:t>而归的仅有</a:t>
            </a:r>
            <a:r>
              <a:rPr lang="zh-CN" altLang="en-US" sz="3600" b="1" smtClean="0">
                <a:solidFill>
                  <a:schemeClr val="accent2"/>
                </a:solidFill>
              </a:rPr>
              <a:t>一车诗书</a:t>
            </a:r>
            <a:r>
              <a:rPr lang="zh-CN" altLang="en-US" sz="3600" b="1" smtClean="0"/>
              <a:t>。如今</a:t>
            </a:r>
            <a:r>
              <a:rPr lang="zh-CN" altLang="en-US" sz="3600" b="1" smtClean="0">
                <a:solidFill>
                  <a:schemeClr val="accent2"/>
                </a:solidFill>
              </a:rPr>
              <a:t>冒雪远游</a:t>
            </a:r>
            <a:r>
              <a:rPr lang="zh-CN" altLang="en-US" sz="3600" b="1" smtClean="0"/>
              <a:t>朔方，前程艰险，</a:t>
            </a:r>
            <a:r>
              <a:rPr lang="zh-CN" altLang="en-US" sz="3600" b="1" smtClean="0">
                <a:solidFill>
                  <a:schemeClr val="accent2"/>
                </a:solidFill>
              </a:rPr>
              <a:t>单薄的衣衫抵不住透骨寒风</a:t>
            </a:r>
            <a:r>
              <a:rPr lang="zh-CN" altLang="en-US" sz="3600" b="1" smtClean="0">
                <a:solidFill>
                  <a:srgbClr val="000000"/>
                </a:solidFill>
              </a:rPr>
              <a:t>。客居</a:t>
            </a:r>
            <a:r>
              <a:rPr lang="zh-CN" altLang="en-US" sz="3600" b="1" smtClean="0">
                <a:solidFill>
                  <a:schemeClr val="accent2"/>
                </a:solidFill>
              </a:rPr>
              <a:t>边镇听号角报晓</a:t>
            </a:r>
            <a:r>
              <a:rPr lang="zh-CN" altLang="en-US" sz="3600" b="1" smtClean="0">
                <a:solidFill>
                  <a:srgbClr val="000000"/>
                </a:solidFill>
              </a:rPr>
              <a:t>，深居简出，向往</a:t>
            </a:r>
            <a:r>
              <a:rPr lang="zh-CN" altLang="en-US" sz="3600" b="1" smtClean="0">
                <a:solidFill>
                  <a:schemeClr val="accent2"/>
                </a:solidFill>
              </a:rPr>
              <a:t>宁静生活</a:t>
            </a:r>
            <a:r>
              <a:rPr lang="zh-CN" altLang="en-US" sz="3600" b="1" smtClean="0">
                <a:solidFill>
                  <a:srgbClr val="000000"/>
                </a:solidFill>
              </a:rPr>
              <a:t>等形象特点。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zh-CN" altLang="en-US" sz="3600" b="1" smtClean="0">
                <a:solidFill>
                  <a:srgbClr val="FF0000"/>
                </a:solidFill>
              </a:rPr>
              <a:t>（步骤三）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</a:rPr>
              <a:t>③</a:t>
            </a:r>
            <a:r>
              <a:rPr lang="zh-CN" altLang="en-US" sz="3600" b="1" smtClean="0"/>
              <a:t>展现了邹明府</a:t>
            </a:r>
            <a:r>
              <a:rPr lang="zh-CN" altLang="en-US" sz="3600" b="1" smtClean="0">
                <a:solidFill>
                  <a:srgbClr val="FF0000"/>
                </a:solidFill>
                <a:ea typeface="微软雅黑" panose="020b0503020204020204" charset="-122"/>
              </a:rPr>
              <a:t>至清至廉</a:t>
            </a:r>
            <a:r>
              <a:rPr lang="zh-CN" altLang="en-US" sz="3600" b="1" smtClean="0"/>
              <a:t>的人物形象，表现了作者对其清廉品德的</a:t>
            </a:r>
            <a:r>
              <a:rPr lang="zh-CN" altLang="en-US" sz="3600" b="1" smtClean="0">
                <a:solidFill>
                  <a:srgbClr val="FF0000"/>
                </a:solidFill>
                <a:ea typeface="微软雅黑" panose="020b0503020204020204" charset="-122"/>
              </a:rPr>
              <a:t>敬佩与赞美。</a:t>
            </a:r>
          </a:p>
        </p:txBody>
      </p:sp>
      <p:pic>
        <p:nvPicPr>
          <p:cNvPr id="3174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582400" y="122428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3279531" y="580293"/>
            <a:ext cx="6682153" cy="9233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mtClean="0">
                <a:solidFill>
                  <a:srgbClr val="202020"/>
                </a:solidFill>
              </a:rPr>
              <a:t>“风    骚”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04547" y="1596924"/>
            <a:ext cx="109874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/>
              <a:t>      </a:t>
            </a:r>
            <a:r>
              <a:rPr lang="zh-CN" altLang="zh-CN" sz="3600" smtClean="0"/>
              <a:t>毛泽东《沁园春•雪》中慨叹封建帝王武功有余而文才匮乏时说“唐宗宋祖，稍逊</a:t>
            </a:r>
            <a:r>
              <a:rPr lang="en-US" altLang="zh-CN" sz="3600" u="sng" smtClean="0"/>
              <a:t>         </a:t>
            </a:r>
            <a:r>
              <a:rPr lang="zh-CN" altLang="zh-CN" sz="3600" smtClean="0"/>
              <a:t>”，这里的“风骚”指的是什么？</a:t>
            </a:r>
            <a:endParaRPr lang="zh-CN" altLang="en-US" sz="3600" smtClean="0"/>
          </a:p>
        </p:txBody>
      </p:sp>
      <p:sp>
        <p:nvSpPr>
          <p:cNvPr id="6" name="TextBox 5"/>
          <p:cNvSpPr txBox="1"/>
          <p:nvPr/>
        </p:nvSpPr>
        <p:spPr>
          <a:xfrm>
            <a:off x="1265748" y="4034635"/>
            <a:ext cx="102518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/>
              <a:t>     </a:t>
            </a:r>
            <a:r>
              <a:rPr lang="zh-CN" altLang="zh-CN" sz="3600" smtClean="0"/>
              <a:t>我国第一部诗歌总集</a:t>
            </a:r>
            <a:r>
              <a:rPr lang="zh-CN" altLang="zh-CN" sz="3600" smtClean="0">
                <a:solidFill>
                  <a:srgbClr val="FF0000"/>
                </a:solidFill>
              </a:rPr>
              <a:t>《诗经》开创了现实主义的诗风</a:t>
            </a:r>
            <a:r>
              <a:rPr lang="zh-CN" altLang="zh-CN" sz="3600" smtClean="0"/>
              <a:t>，与之相提并论的</a:t>
            </a:r>
            <a:r>
              <a:rPr lang="zh-CN" altLang="zh-CN" sz="3600" smtClean="0">
                <a:solidFill>
                  <a:srgbClr val="FF0000"/>
                </a:solidFill>
              </a:rPr>
              <a:t>《楚辞》则开创了浪漫主义的诗风</a:t>
            </a:r>
            <a:r>
              <a:rPr lang="zh-CN" altLang="zh-CN" sz="3600" smtClean="0"/>
              <a:t>。所以，“风骚”就成了文学的代名词。</a:t>
            </a:r>
            <a:endParaRPr lang="zh-CN" altLang="en-US" sz="3600" smtClean="0"/>
          </a:p>
        </p:txBody>
      </p:sp>
      <p:sp>
        <p:nvSpPr>
          <p:cNvPr id="5" name="矩形 4"/>
          <p:cNvSpPr/>
          <p:nvPr/>
        </p:nvSpPr>
        <p:spPr>
          <a:xfrm>
            <a:off x="1553222" y="3355531"/>
            <a:ext cx="9879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smtClean="0">
                <a:solidFill>
                  <a:srgbClr val="FF0000"/>
                </a:solidFill>
              </a:rPr>
              <a:t>《诗经》中的《国风》和《楚辞》中的《离骚》</a:t>
            </a:r>
            <a:endParaRPr lang="zh-CN" altLang="en-US" sz="3600" smtClean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10426" y="211012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smtClean="0">
                <a:solidFill>
                  <a:srgbClr val="FF0000"/>
                </a:solidFill>
              </a:rPr>
              <a:t>风骚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3279531" y="580293"/>
            <a:ext cx="6682153" cy="9233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mtClean="0">
                <a:solidFill>
                  <a:srgbClr val="202020"/>
                </a:solidFill>
              </a:rPr>
              <a:t>现实主义与浪漫主义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72761" y="1784838"/>
            <a:ext cx="9926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smtClean="0">
                <a:solidFill>
                  <a:srgbClr val="FF0000"/>
                </a:solidFill>
              </a:rPr>
              <a:t>现实主义</a:t>
            </a:r>
            <a:r>
              <a:rPr lang="zh-CN" altLang="en-US" sz="3600" smtClean="0"/>
              <a:t>：</a:t>
            </a:r>
            <a:r>
              <a:rPr lang="zh-CN" altLang="zh-CN" sz="3600" smtClean="0"/>
              <a:t>它是</a:t>
            </a:r>
            <a:r>
              <a:rPr lang="zh-CN" altLang="zh-CN" sz="3600" smtClean="0">
                <a:solidFill>
                  <a:srgbClr val="0070C0"/>
                </a:solidFill>
              </a:rPr>
              <a:t>直接反映现实</a:t>
            </a:r>
            <a:endParaRPr lang="zh-CN" altLang="en-US" sz="3600" smtClean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10054" y="2576146"/>
            <a:ext cx="102518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/>
              <a:t>     </a:t>
            </a:r>
            <a:r>
              <a:rPr lang="zh-CN" altLang="zh-CN" sz="3600" smtClean="0">
                <a:solidFill>
                  <a:srgbClr val="FF0000"/>
                </a:solidFill>
              </a:rPr>
              <a:t>浪漫主义</a:t>
            </a:r>
            <a:r>
              <a:rPr lang="zh-CN" altLang="en-US" sz="3600" smtClean="0"/>
              <a:t>：它</a:t>
            </a:r>
            <a:r>
              <a:rPr lang="zh-CN" altLang="zh-CN" sz="3600" smtClean="0"/>
              <a:t>不是不反映现实，而是</a:t>
            </a:r>
            <a:r>
              <a:rPr lang="zh-CN" altLang="zh-CN" sz="3600" smtClean="0">
                <a:solidFill>
                  <a:srgbClr val="0070C0"/>
                </a:solidFill>
              </a:rPr>
              <a:t>借助于很多大胆丰富的想象、幻想、夸张</a:t>
            </a:r>
            <a:r>
              <a:rPr lang="zh-CN" altLang="zh-CN" sz="3600" smtClean="0"/>
              <a:t>，这样的一些</a:t>
            </a:r>
            <a:r>
              <a:rPr lang="zh-CN" altLang="zh-CN" sz="3600" smtClean="0">
                <a:solidFill>
                  <a:srgbClr val="0070C0"/>
                </a:solidFill>
              </a:rPr>
              <a:t>艺术手法，曲折的来表现现实</a:t>
            </a:r>
            <a:r>
              <a:rPr lang="zh-CN" altLang="zh-CN" sz="3600" smtClean="0"/>
              <a:t>。</a:t>
            </a:r>
            <a:r>
              <a:rPr lang="zh-CN" altLang="en-US" sz="3600" smtClean="0"/>
              <a:t>例如：</a:t>
            </a:r>
            <a:r>
              <a:rPr lang="en-US" altLang="zh-CN" sz="3600" smtClean="0"/>
              <a:t>《</a:t>
            </a:r>
            <a:r>
              <a:rPr lang="zh-CN" altLang="en-US" sz="3600" smtClean="0"/>
              <a:t>西游记</a:t>
            </a:r>
            <a:r>
              <a:rPr lang="en-US" altLang="zh-CN" sz="3600" smtClean="0"/>
              <a:t>》</a:t>
            </a:r>
            <a:r>
              <a:rPr lang="zh-CN" altLang="en-US" sz="3600" smtClean="0"/>
              <a:t>里面的  </a:t>
            </a:r>
            <a:r>
              <a:rPr lang="zh-CN" altLang="zh-CN" sz="3600" smtClean="0"/>
              <a:t>孙悟空。</a:t>
            </a:r>
            <a:endParaRPr lang="zh-CN" altLang="en-US" sz="3600" smtClean="0"/>
          </a:p>
        </p:txBody>
      </p:sp>
      <p:sp>
        <p:nvSpPr>
          <p:cNvPr id="14" name="矩形 13"/>
          <p:cNvSpPr/>
          <p:nvPr/>
        </p:nvSpPr>
        <p:spPr>
          <a:xfrm>
            <a:off x="1324708" y="4961012"/>
            <a:ext cx="10102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/>
              <a:t>     </a:t>
            </a:r>
            <a:r>
              <a:rPr lang="zh-CN" altLang="zh-CN" sz="3600" smtClean="0"/>
              <a:t>现实主义和浪漫主义是</a:t>
            </a:r>
            <a:r>
              <a:rPr lang="zh-CN" altLang="zh-CN" sz="3600" smtClean="0">
                <a:solidFill>
                  <a:srgbClr val="0070C0"/>
                </a:solidFill>
              </a:rPr>
              <a:t>两种不同的创造风格、创造方法</a:t>
            </a:r>
            <a:r>
              <a:rPr lang="zh-CN" altLang="zh-CN" sz="3600" smtClean="0"/>
              <a:t>，但是殊途同归</a:t>
            </a:r>
            <a:r>
              <a:rPr lang="zh-CN" altLang="en-US" sz="3600" smtClean="0"/>
              <a:t>，都是用来反映现实。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7762" name="Text Box 2"/>
          <p:cNvSpPr txBox="1"/>
          <p:nvPr/>
        </p:nvSpPr>
        <p:spPr>
          <a:xfrm>
            <a:off x="2921000" y="445135"/>
            <a:ext cx="7366000" cy="92202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smtClean="0">
                <a:solidFill>
                  <a:srgbClr val="202020"/>
                </a:solidFill>
              </a:rPr>
              <a:t>“楚辞体”与《楚辞》</a:t>
            </a:r>
            <a:endParaRPr lang="en-US" altLang="zh-CN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7763" name="Text Box 3"/>
          <p:cNvSpPr txBox="1"/>
          <p:nvPr/>
        </p:nvSpPr>
        <p:spPr>
          <a:xfrm>
            <a:off x="2057400" y="1715135"/>
            <a:ext cx="930783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b="1" u="sng">
                <a:solidFill>
                  <a:schemeClr val="accent2"/>
                </a:solidFill>
                <a:latin typeface="Times New Roman" panose="02020603050405020304" pitchFamily="18" charset="0"/>
                <a:ea typeface="华文琥珀" pitchFamily="2" charset="-122"/>
              </a:rPr>
              <a:t>“</a:t>
            </a:r>
            <a:r>
              <a:rPr lang="zh-CN" altLang="en-US" sz="3200" b="1" u="sng">
                <a:solidFill>
                  <a:schemeClr val="accent2"/>
                </a:solidFill>
                <a:latin typeface="Times New Roman" panose="02020603050405020304" pitchFamily="18" charset="0"/>
                <a:ea typeface="华文琥珀" pitchFamily="2" charset="-122"/>
              </a:rPr>
              <a:t>楚  辞 体”</a:t>
            </a:r>
            <a:r>
              <a:rPr lang="zh-CN" altLang="en-US" sz="3200" b="1">
                <a:latin typeface="Times New Roman" panose="02020603050405020304" pitchFamily="18" charset="0"/>
                <a:ea typeface="华文琥珀" pitchFamily="2" charset="-122"/>
              </a:rPr>
              <a:t>：“楚辞”是屈原等人在楚国民歌的基础上创立的一种新诗体。其特点是句式长短不一，多用 “兮”字。</a:t>
            </a:r>
          </a:p>
        </p:txBody>
      </p:sp>
      <p:sp>
        <p:nvSpPr>
          <p:cNvPr id="117764" name="Text Box 4"/>
          <p:cNvSpPr txBox="1"/>
          <p:nvPr/>
        </p:nvSpPr>
        <p:spPr>
          <a:xfrm>
            <a:off x="2057400" y="4000500"/>
            <a:ext cx="920940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b="1" u="sng">
                <a:solidFill>
                  <a:schemeClr val="accent2"/>
                </a:solidFill>
                <a:latin typeface="Times New Roman" panose="02020603050405020304" pitchFamily="18" charset="0"/>
                <a:ea typeface="华文琥珀" pitchFamily="2" charset="-122"/>
              </a:rPr>
              <a:t>《</a:t>
            </a:r>
            <a:r>
              <a:rPr lang="zh-CN" altLang="en-US" sz="3200" b="1" u="sng">
                <a:solidFill>
                  <a:schemeClr val="accent2"/>
                </a:solidFill>
                <a:latin typeface="Times New Roman" panose="02020603050405020304" pitchFamily="18" charset="0"/>
                <a:ea typeface="华文琥珀" pitchFamily="2" charset="-122"/>
              </a:rPr>
              <a:t>楚辞</a:t>
            </a:r>
            <a:r>
              <a:rPr lang="en-US" altLang="zh-CN" sz="3200" b="1" u="sng">
                <a:solidFill>
                  <a:schemeClr val="accent2"/>
                </a:solidFill>
                <a:latin typeface="Times New Roman" panose="02020603050405020304" pitchFamily="18" charset="0"/>
                <a:ea typeface="华文琥珀" pitchFamily="2" charset="-122"/>
              </a:rPr>
              <a:t>》</a:t>
            </a:r>
            <a:r>
              <a:rPr lang="zh-CN" altLang="en-US" sz="3200" b="1">
                <a:latin typeface="Times New Roman" panose="02020603050405020304" pitchFamily="18" charset="0"/>
                <a:ea typeface="华文琥珀" pitchFamily="2" charset="-122"/>
              </a:rPr>
              <a:t>：继</a:t>
            </a:r>
            <a:r>
              <a:rPr lang="en-US" altLang="zh-CN" sz="3200" b="1">
                <a:latin typeface="Times New Roman" panose="02020603050405020304" pitchFamily="18" charset="0"/>
                <a:ea typeface="华文琥珀" pitchFamily="2" charset="-122"/>
              </a:rPr>
              <a:t>《</a:t>
            </a:r>
            <a:r>
              <a:rPr lang="zh-CN" altLang="en-US" sz="3200" b="1">
                <a:latin typeface="Times New Roman" panose="02020603050405020304" pitchFamily="18" charset="0"/>
                <a:ea typeface="华文琥珀" pitchFamily="2" charset="-122"/>
              </a:rPr>
              <a:t>诗经</a:t>
            </a:r>
            <a:r>
              <a:rPr lang="en-US" altLang="zh-CN" sz="3200" b="1">
                <a:latin typeface="Times New Roman" panose="02020603050405020304" pitchFamily="18" charset="0"/>
                <a:ea typeface="华文琥珀" pitchFamily="2" charset="-122"/>
              </a:rPr>
              <a:t>》</a:t>
            </a:r>
            <a:r>
              <a:rPr lang="zh-CN" altLang="en-US" sz="3200" b="1">
                <a:latin typeface="Times New Roman" panose="02020603050405020304" pitchFamily="18" charset="0"/>
                <a:ea typeface="华文琥珀" pitchFamily="2" charset="-122"/>
              </a:rPr>
              <a:t>之后的又一部诗歌总集，是西汉人刘向搜集屈原、宋玉等人的诗作而成集。共有诗歌</a:t>
            </a:r>
            <a:r>
              <a:rPr lang="en-US" altLang="zh-CN" sz="3200" b="1">
                <a:latin typeface="Times New Roman" panose="02020603050405020304" pitchFamily="18" charset="0"/>
                <a:ea typeface="华文琥珀" pitchFamily="2" charset="-122"/>
              </a:rPr>
              <a:t>17</a:t>
            </a:r>
            <a:r>
              <a:rPr lang="zh-CN" altLang="en-US" sz="3200" b="1">
                <a:latin typeface="Times New Roman" panose="02020603050405020304" pitchFamily="18" charset="0"/>
                <a:ea typeface="华文琥珀" pitchFamily="2" charset="-122"/>
              </a:rPr>
              <a:t>篇，其中绝大多数是屈原的作品。</a:t>
            </a:r>
          </a:p>
        </p:txBody>
      </p:sp>
      <p:sp>
        <p:nvSpPr>
          <p:cNvPr id="117766" name="Line 6"/>
          <p:cNvSpPr/>
          <p:nvPr/>
        </p:nvSpPr>
        <p:spPr>
          <a:xfrm>
            <a:off x="7235508" y="4615815"/>
            <a:ext cx="2971800" cy="0"/>
          </a:xfrm>
          <a:prstGeom prst="line">
            <a:avLst/>
          </a:prstGeom>
          <a:ln w="38100" cap="sq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t"/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/>
      <p:bldP spid="117763" grpId="0"/>
      <p:bldP spid="117764" grpId="0"/>
      <p:bldP spid="1177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9026" name="Text Box 2"/>
          <p:cNvSpPr txBox="1">
            <a:spLocks noChangeArrowheads="1"/>
          </p:cNvSpPr>
          <p:nvPr/>
        </p:nvSpPr>
        <p:spPr bwMode="auto">
          <a:xfrm>
            <a:off x="6729095" y="508318"/>
            <a:ext cx="3270250" cy="1014730"/>
          </a:xfrm>
          <a:prstGeom prst="rect">
            <a:avLst/>
          </a:prstGeom>
          <a:solidFill>
            <a:srgbClr val="00B050"/>
          </a:solidFill>
          <a:ln w="381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6000" kern="1200" cap="none" spc="0" normalizeH="0" baseline="0" noProof="0">
                <a:solidFill>
                  <a:srgbClr val="ECE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1" charset="-122"/>
                <a:cs typeface="+mn-cs"/>
              </a:rPr>
              <a:t>楚辞</a:t>
            </a:r>
          </a:p>
        </p:txBody>
      </p:sp>
      <p:sp>
        <p:nvSpPr>
          <p:cNvPr id="14338" name="Rectangle 6"/>
          <p:cNvSpPr/>
          <p:nvPr/>
        </p:nvSpPr>
        <p:spPr>
          <a:xfrm>
            <a:off x="1544955" y="1618298"/>
            <a:ext cx="10281920" cy="4615815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『</a:t>
            </a:r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形式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特点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』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一、句式不整齐，每句字数可长可短，以六言、七言为主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二、每首诗的句数不受限制，可多可少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三、用韵不严格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四、句中或句末加语助词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兮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、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些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或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只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这一类字照一般的说法，凡是诗句加有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兮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”“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些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语助词的作品，不分写作时间先后，不论作品内容，以及作者是否楚国人，都称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骚体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。</a:t>
            </a:r>
          </a:p>
        </p:txBody>
      </p:sp>
    </p:spTree>
  </p:cSld>
  <p:clrMapOvr>
    <a:masterClrMapping/>
  </p:clrMapOvr>
  <p:transition>
    <p:fade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Rectangle 2"/>
          <p:cNvSpPr/>
          <p:nvPr/>
        </p:nvSpPr>
        <p:spPr>
          <a:xfrm>
            <a:off x="1565275" y="1765300"/>
            <a:ext cx="10253980" cy="396938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『</a:t>
            </a: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诗体</a:t>
            </a:r>
            <a:r>
              <a:rPr lang="zh-TW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解放</a:t>
            </a:r>
            <a:r>
              <a:rPr lang="en-US" altLang="zh-CN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』</a:t>
            </a:r>
            <a:endParaRPr lang="zh-CN" altLang="zh-TW" sz="2800" b="1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TW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打破了</a:t>
            </a:r>
            <a:r>
              <a:rPr lang="en-US" altLang="zh-TW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诗经</a:t>
            </a:r>
            <a:r>
              <a:rPr lang="en-US" altLang="zh-TW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TW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四言的格式，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创造</a:t>
            </a:r>
            <a:r>
              <a:rPr lang="zh-TW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出句法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参差</a:t>
            </a:r>
            <a:r>
              <a:rPr lang="zh-TW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的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体裁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『</a:t>
            </a:r>
            <a:r>
              <a:rPr lang="zh-TW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浪漫</a:t>
            </a: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诗风</a:t>
            </a:r>
            <a:r>
              <a:rPr lang="en-US" altLang="zh-CN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』</a:t>
            </a:r>
            <a:endParaRPr lang="zh-CN" altLang="zh-TW" sz="2800" b="1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TW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奇特的幻想和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夸张</a:t>
            </a:r>
            <a:r>
              <a:rPr lang="zh-TW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的手法，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影响</a:t>
            </a:r>
            <a:r>
              <a:rPr lang="zh-TW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唐代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诗</a:t>
            </a:r>
            <a:r>
              <a:rPr lang="zh-TW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人李白和李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贺</a:t>
            </a:r>
            <a:endParaRPr lang="zh-TW" altLang="zh-CN" sz="2800" b="1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『</a:t>
            </a: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创造赋体</a:t>
            </a:r>
            <a:r>
              <a:rPr lang="en-US" altLang="zh-CN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』</a:t>
            </a:r>
            <a:endParaRPr lang="zh-CN" altLang="zh-TW" sz="2800" b="1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铺张</a:t>
            </a:r>
            <a:r>
              <a:rPr lang="zh-TW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的手法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影响汉赋</a:t>
            </a:r>
            <a:r>
              <a:rPr lang="zh-TW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的</a:t>
            </a:r>
            <a:r>
              <a:rPr lang="zh-CN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写作</a:t>
            </a:r>
            <a:r>
              <a:rPr lang="zh-TW" altLang="en-US" sz="2800" b="1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方式。</a:t>
            </a:r>
          </a:p>
        </p:txBody>
      </p:sp>
      <p:sp>
        <p:nvSpPr>
          <p:cNvPr id="130051" name="Rectangle 3"/>
          <p:cNvSpPr>
            <a:spLocks noChangeArrowheads="1"/>
          </p:cNvSpPr>
          <p:nvPr/>
        </p:nvSpPr>
        <p:spPr bwMode="auto">
          <a:xfrm>
            <a:off x="4953000" y="210185"/>
            <a:ext cx="4806950" cy="1337945"/>
          </a:xfrm>
          <a:prstGeom prst="rect">
            <a:avLst/>
          </a:prstGeom>
          <a:solidFill>
            <a:srgbClr val="00B050"/>
          </a:solidFill>
          <a:ln w="38100">
            <a:solidFill>
              <a:schemeClr val="folHlink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>
                <a:solidFill>
                  <a:srgbClr val="ECE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1" charset="-122"/>
                <a:cs typeface="+mn-cs"/>
              </a:rPr>
              <a:t>楚辞的影响</a:t>
            </a:r>
          </a:p>
        </p:txBody>
      </p:sp>
    </p:spTree>
  </p:cSld>
  <p:clrMapOvr>
    <a:masterClrMapping/>
  </p:clrMapOvr>
  <p:transition>
    <p:fad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3956539" y="562708"/>
            <a:ext cx="4528038" cy="9233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mtClean="0">
                <a:solidFill>
                  <a:srgbClr val="202020"/>
                </a:solidFill>
              </a:rPr>
              <a:t>屈原生平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62807" y="1679331"/>
            <a:ext cx="10829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ym typeface="Wingdings" panose="05000000000000000000" pitchFamily="2" charset="2"/>
              </a:rPr>
              <a:t>    </a:t>
            </a:r>
            <a:endParaRPr lang="en-US" altLang="zh-CN" sz="3600" smtClean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r>
              <a:rPr lang="en-US" altLang="zh-CN" sz="3600" smtClean="0">
                <a:sym typeface="Wingdings" panose="05000000000000000000" pitchFamily="2" charset="2"/>
              </a:rPr>
              <a:t>    </a:t>
            </a:r>
            <a:r>
              <a:rPr lang="zh-CN" altLang="en-US" sz="3600" smtClean="0">
                <a:sym typeface="Wingdings" panose="05000000000000000000" pitchFamily="2" charset="2"/>
              </a:rPr>
              <a:t>流放地点：郢都                      鄂渚（湖北武汉）                                                     </a:t>
            </a:r>
            <a:endParaRPr lang="zh-CN" altLang="en-US" sz="3600" smtClean="0"/>
          </a:p>
        </p:txBody>
      </p:sp>
      <p:sp>
        <p:nvSpPr>
          <p:cNvPr id="9" name="右箭头 8"/>
          <p:cNvSpPr/>
          <p:nvPr/>
        </p:nvSpPr>
        <p:spPr>
          <a:xfrm>
            <a:off x="5178671" y="2347547"/>
            <a:ext cx="2365129" cy="3692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310553" y="1846386"/>
            <a:ext cx="2066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/>
              <a:t>沿江而下</a:t>
            </a:r>
          </a:p>
        </p:txBody>
      </p:sp>
      <p:sp>
        <p:nvSpPr>
          <p:cNvPr id="11" name="下箭头 10"/>
          <p:cNvSpPr/>
          <p:nvPr/>
        </p:nvSpPr>
        <p:spPr>
          <a:xfrm>
            <a:off x="9891347" y="2795955"/>
            <a:ext cx="457200" cy="114299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0321978" y="2734407"/>
            <a:ext cx="1292662" cy="11957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smtClean="0"/>
              <a:t>沿江</a:t>
            </a:r>
            <a:endParaRPr lang="en-US" altLang="zh-CN" sz="3600" smtClean="0"/>
          </a:p>
          <a:p>
            <a:pPr algn="ctr"/>
            <a:r>
              <a:rPr lang="zh-CN" altLang="en-US" sz="3600" smtClean="0"/>
              <a:t>而下</a:t>
            </a:r>
            <a:endParaRPr lang="en-US" altLang="zh-CN" sz="3600" smtClean="0"/>
          </a:p>
        </p:txBody>
      </p:sp>
      <p:sp>
        <p:nvSpPr>
          <p:cNvPr id="13" name="TextBox 12"/>
          <p:cNvSpPr txBox="1"/>
          <p:nvPr/>
        </p:nvSpPr>
        <p:spPr>
          <a:xfrm>
            <a:off x="9442940" y="4000501"/>
            <a:ext cx="1441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/>
              <a:t>岳阳</a:t>
            </a:r>
          </a:p>
        </p:txBody>
      </p:sp>
      <p:sp>
        <p:nvSpPr>
          <p:cNvPr id="14" name="左箭头 13"/>
          <p:cNvSpPr/>
          <p:nvPr/>
        </p:nvSpPr>
        <p:spPr>
          <a:xfrm>
            <a:off x="7526215" y="4123592"/>
            <a:ext cx="2092570" cy="4132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376747" y="3552092"/>
            <a:ext cx="2391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/>
              <a:t>逆流而上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54615" y="4853354"/>
            <a:ext cx="1274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600" smtClean="0"/>
          </a:p>
        </p:txBody>
      </p:sp>
      <p:sp>
        <p:nvSpPr>
          <p:cNvPr id="17" name="TextBox 16"/>
          <p:cNvSpPr txBox="1"/>
          <p:nvPr/>
        </p:nvSpPr>
        <p:spPr>
          <a:xfrm>
            <a:off x="6427177" y="4009293"/>
            <a:ext cx="1134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/>
              <a:t>鄂渚</a:t>
            </a:r>
          </a:p>
        </p:txBody>
      </p:sp>
      <p:sp>
        <p:nvSpPr>
          <p:cNvPr id="18" name="左箭头 17"/>
          <p:cNvSpPr/>
          <p:nvPr/>
        </p:nvSpPr>
        <p:spPr>
          <a:xfrm>
            <a:off x="4334607" y="4114801"/>
            <a:ext cx="2092569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4369777" y="3525714"/>
            <a:ext cx="210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/>
              <a:t>沿江而上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611315" y="3947747"/>
            <a:ext cx="17232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/>
              <a:t>洞庭湖</a:t>
            </a:r>
          </a:p>
        </p:txBody>
      </p:sp>
      <p:sp>
        <p:nvSpPr>
          <p:cNvPr id="22" name="下箭头 21"/>
          <p:cNvSpPr/>
          <p:nvPr/>
        </p:nvSpPr>
        <p:spPr>
          <a:xfrm>
            <a:off x="3279531" y="4484077"/>
            <a:ext cx="369277" cy="9495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723293" y="5433648"/>
            <a:ext cx="4035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/>
              <a:t>湖南晨阳、溆浦</a:t>
            </a:r>
          </a:p>
        </p:txBody>
      </p:sp>
      <p:sp>
        <p:nvSpPr>
          <p:cNvPr id="24" name="右箭头 23"/>
          <p:cNvSpPr/>
          <p:nvPr/>
        </p:nvSpPr>
        <p:spPr>
          <a:xfrm>
            <a:off x="5460022" y="5565531"/>
            <a:ext cx="1063870" cy="422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462961" y="5433617"/>
            <a:ext cx="15696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smtClean="0"/>
              <a:t>洞庭湖</a:t>
            </a:r>
          </a:p>
        </p:txBody>
      </p:sp>
      <p:sp>
        <p:nvSpPr>
          <p:cNvPr id="26" name="右箭头 25"/>
          <p:cNvSpPr/>
          <p:nvPr/>
        </p:nvSpPr>
        <p:spPr>
          <a:xfrm>
            <a:off x="8018584" y="5574323"/>
            <a:ext cx="1002324" cy="3604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8871439" y="5442438"/>
            <a:ext cx="1749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/>
              <a:t>汨罗江</a:t>
            </a:r>
          </a:p>
        </p:txBody>
      </p:sp>
      <p:sp>
        <p:nvSpPr>
          <p:cNvPr id="28" name="矩形 27"/>
          <p:cNvSpPr/>
          <p:nvPr/>
        </p:nvSpPr>
        <p:spPr>
          <a:xfrm>
            <a:off x="1742548" y="159841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ym typeface="Wingdings" panose="05000000000000000000" pitchFamily="2" charset="2"/>
              </a:rPr>
              <a:t>流放时间：</a:t>
            </a:r>
            <a:r>
              <a:rPr lang="en-US" altLang="zh-CN" sz="3600" smtClean="0">
                <a:solidFill>
                  <a:srgbClr val="FF0000"/>
                </a:solidFill>
                <a:sym typeface="Wingdings" panose="05000000000000000000" pitchFamily="2" charset="2"/>
              </a:rPr>
              <a:t>20</a:t>
            </a:r>
            <a:r>
              <a:rPr lang="zh-CN" altLang="en-US" sz="3600" smtClean="0">
                <a:solidFill>
                  <a:srgbClr val="FF0000"/>
                </a:solidFill>
                <a:sym typeface="Wingdings" panose="05000000000000000000" pitchFamily="2" charset="2"/>
              </a:rPr>
              <a:t>年</a:t>
            </a:r>
          </a:p>
        </p:txBody>
      </p:sp>
    </p:spTree>
  </p:cSld>
  <p:clrMapOvr>
    <a:masterClrMapping/>
  </p:clrMapOvr>
  <p:transition>
    <p:fade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日常_活页夹">
  <a:themeElements>
    <a:clrScheme name="">
      <a:dk1>
        <a:srgbClr val="402000"/>
      </a:dk1>
      <a:lt1>
        <a:srgbClr val="FBFAE2"/>
      </a:lt1>
      <a:dk2>
        <a:srgbClr val="996633"/>
      </a:dk2>
      <a:lt2>
        <a:srgbClr val="A08366"/>
      </a:lt2>
      <a:accent1>
        <a:srgbClr val="CE9964"/>
      </a:accent1>
      <a:accent2>
        <a:srgbClr val="CD3333"/>
      </a:accent2>
      <a:accent3>
        <a:srgbClr val="FDFCEE"/>
      </a:accent3>
      <a:accent4>
        <a:srgbClr val="361A00"/>
      </a:accent4>
      <a:accent5>
        <a:srgbClr val="E3CAB8"/>
      </a:accent5>
      <a:accent6>
        <a:srgbClr val="B82D2D"/>
      </a:accent6>
      <a:hlink>
        <a:srgbClr val="9A7F32"/>
      </a:hlink>
      <a:folHlink>
        <a:srgbClr val="ECA07A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3600" dirty="0" smtClean="0"/>
        </a:defPPr>
      </a:lstStyle>
    </a:txDef>
  </a:objectDefaults>
  <a:extraClrSchemeLst>
    <a:extraClrScheme>
      <a:clrScheme name="">
        <a:dk1>
          <a:srgbClr val="402000"/>
        </a:dk1>
        <a:lt1>
          <a:srgbClr val="FBFAE2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DFCEE"/>
        </a:accent3>
        <a:accent4>
          <a:srgbClr val="361A00"/>
        </a:accent4>
        <a:accent5>
          <a:srgbClr val="E3CAB8"/>
        </a:accent5>
        <a:accent6>
          <a:srgbClr val="B8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02000"/>
        </a:dk1>
        <a:lt1>
          <a:srgbClr val="FFFFFF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FFFFF"/>
        </a:accent3>
        <a:accent4>
          <a:srgbClr val="361A00"/>
        </a:accent4>
        <a:accent5>
          <a:srgbClr val="E3CAB8"/>
        </a:accent5>
        <a:accent6>
          <a:srgbClr val="B8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787878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1C1C1C"/>
        </a:dk1>
        <a:lt1>
          <a:srgbClr val="FFFFFF"/>
        </a:lt1>
        <a:dk2>
          <a:srgbClr val="000066"/>
        </a:dk2>
        <a:lt2>
          <a:srgbClr val="666699"/>
        </a:lt2>
        <a:accent1>
          <a:srgbClr val="FF5050"/>
        </a:accent1>
        <a:accent2>
          <a:srgbClr val="009999"/>
        </a:accent2>
        <a:accent3>
          <a:srgbClr val="FFFFFF"/>
        </a:accent3>
        <a:accent4>
          <a:srgbClr val="161616"/>
        </a:accent4>
        <a:accent5>
          <a:srgbClr val="FFB3B3"/>
        </a:accent5>
        <a:accent6>
          <a:srgbClr val="008989"/>
        </a:accent6>
        <a:hlink>
          <a:srgbClr val="3366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306</Paragraphs>
  <Slides>37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55">
      <vt:lpstr>Arial</vt:lpstr>
      <vt:lpstr>Calibri Light</vt:lpstr>
      <vt:lpstr>Calibri</vt:lpstr>
      <vt:lpstr>微软雅黑 Light</vt:lpstr>
      <vt:lpstr>微软雅黑</vt:lpstr>
      <vt:lpstr>Wingdings</vt:lpstr>
      <vt:lpstr>宋体</vt:lpstr>
      <vt:lpstr>隶书</vt:lpstr>
      <vt:lpstr>Times New Roman</vt:lpstr>
      <vt:lpstr>幼圆</vt:lpstr>
      <vt:lpstr>华文琥珀</vt:lpstr>
      <vt:lpstr>华文中宋</vt:lpstr>
      <vt:lpstr>方正粗黑宋简体</vt:lpstr>
      <vt:lpstr>黑体</vt:lpstr>
      <vt:lpstr>Tahoma</vt:lpstr>
      <vt:lpstr>华文新魏</vt:lpstr>
      <vt:lpstr>楷体_GB2312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2021-11-23T14:52:07.512</cp:lastPrinted>
  <dcterms:created xsi:type="dcterms:W3CDTF">2021-11-23T14:52:07Z</dcterms:created>
  <dcterms:modified xsi:type="dcterms:W3CDTF">2021-11-23T06:52:07Z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