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53"/>
  </p:handoutMasterIdLst>
  <p:sldIdLst>
    <p:sldId id="420" r:id="rId3"/>
    <p:sldId id="690" r:id="rId4"/>
    <p:sldId id="691" r:id="rId5"/>
    <p:sldId id="692" r:id="rId6"/>
    <p:sldId id="693" r:id="rId7"/>
    <p:sldId id="694" r:id="rId8"/>
    <p:sldId id="695" r:id="rId9"/>
    <p:sldId id="421" r:id="rId10"/>
    <p:sldId id="447" r:id="rId12"/>
    <p:sldId id="544" r:id="rId13"/>
    <p:sldId id="424" r:id="rId14"/>
    <p:sldId id="425" r:id="rId15"/>
    <p:sldId id="468" r:id="rId16"/>
    <p:sldId id="737" r:id="rId17"/>
    <p:sldId id="734" r:id="rId18"/>
    <p:sldId id="741" r:id="rId19"/>
    <p:sldId id="742" r:id="rId20"/>
    <p:sldId id="745" r:id="rId21"/>
    <p:sldId id="751" r:id="rId22"/>
    <p:sldId id="748" r:id="rId23"/>
    <p:sldId id="746" r:id="rId24"/>
    <p:sldId id="487" r:id="rId25"/>
    <p:sldId id="757" r:id="rId26"/>
    <p:sldId id="766" r:id="rId27"/>
    <p:sldId id="767" r:id="rId28"/>
    <p:sldId id="761" r:id="rId29"/>
    <p:sldId id="762" r:id="rId30"/>
    <p:sldId id="763" r:id="rId31"/>
    <p:sldId id="764" r:id="rId32"/>
    <p:sldId id="765" r:id="rId33"/>
    <p:sldId id="772" r:id="rId34"/>
    <p:sldId id="797" r:id="rId35"/>
    <p:sldId id="798" r:id="rId36"/>
    <p:sldId id="802" r:id="rId37"/>
    <p:sldId id="804" r:id="rId38"/>
    <p:sldId id="796" r:id="rId39"/>
    <p:sldId id="780" r:id="rId40"/>
    <p:sldId id="781" r:id="rId41"/>
    <p:sldId id="824" r:id="rId42"/>
    <p:sldId id="809" r:id="rId43"/>
    <p:sldId id="405" r:id="rId44"/>
    <p:sldId id="406" r:id="rId45"/>
    <p:sldId id="821" r:id="rId46"/>
    <p:sldId id="812" r:id="rId47"/>
    <p:sldId id="823" r:id="rId48"/>
    <p:sldId id="441" r:id="rId49"/>
    <p:sldId id="813" r:id="rId50"/>
    <p:sldId id="819" r:id="rId51"/>
    <p:sldId id="820" r:id="rId52"/>
  </p:sldIdLst>
  <p:sldSz cx="12192000" cy="6858000"/>
  <p:notesSz cx="7103745" cy="10234295"/>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4" userDrawn="1">
          <p15:clr>
            <a:srgbClr val="A4A3A4"/>
          </p15:clr>
        </p15:guide>
        <p15:guide id="2" pos="3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soille" initials="s" lastIdx="1" clrIdx="6"/>
  <p:cmAuthor id="3" name="xjj" initials="x" lastIdx="1" clrIdx="1"/>
  <p:cmAuthor id="4" name="lenovo" initials="l" lastIdx="14" clrIdx="2"/>
  <p:cmAuthor id="5" name="admin" initials="a" lastIdx="3" clrIdx="3"/>
  <p:cmAuthor id="6" name="Administrator" initials="A" lastIdx="1" clrIdx="4"/>
  <p:cmAuthor id="7" name="徐无鬼" initials="徐" lastIdx="7" clrIdx="5"/>
  <p:cmAuthor id="8" name="Mia Vida Villanueva" initials="M" lastIdx="1" clrIdx="0"/>
  <p:cmAuthor id="9" name="姜伟光" initials="姜" lastIdx="1" clrIdx="0"/>
  <p:cmAuthor id="10" name="weijia" initials="w" lastIdx="1" clrIdx="9"/>
  <p:cmAuthor id="11" name="86187" initials="8" lastIdx="1" clrIdx="10"/>
  <p:cmAuthor id="12" name="zhaoqingju" initials="z" lastIdx="0" clrIdx="0"/>
  <p:cmAuthor id="0" name="杜B格小生" initials="杜B格小生"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707FF"/>
    <a:srgbClr val="3127B0"/>
    <a:srgbClr val="FF3300"/>
    <a:srgbClr val="007370"/>
    <a:srgbClr val="FBE5D6"/>
    <a:srgbClr val="009999"/>
    <a:srgbClr val="4F855D"/>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89" d="100"/>
          <a:sy n="89" d="100"/>
        </p:scale>
        <p:origin x="-330" y="-108"/>
      </p:cViewPr>
      <p:guideLst>
        <p:guide orient="horz" pos="2224"/>
        <p:guide pos="3854"/>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gs" Target="tags/tag15.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p:nvPr>
            <p:ph type="sldImg"/>
          </p:nvPr>
        </p:nvSpPr>
        <p:spPr>
          <a:ln>
            <a:solidFill>
              <a:srgbClr val="000000"/>
            </a:solidFill>
          </a:ln>
        </p:spPr>
      </p:sp>
      <p:sp>
        <p:nvSpPr>
          <p:cNvPr id="35842"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180975" y="844550"/>
            <a:ext cx="6551613" cy="3686175"/>
          </a:xfrm>
        </p:spPr>
      </p:sp>
      <p:sp>
        <p:nvSpPr>
          <p:cNvPr id="5120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txBody>
          <a:bodyPr/>
          <a:lstStyle/>
          <a:p>
            <a:endParaRPr lang="zh-CN" altLang="en-US" smtClean="0"/>
          </a:p>
        </p:txBody>
      </p:sp>
      <p:sp>
        <p:nvSpPr>
          <p:cNvPr id="51204" name="灯片编号占位符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805180" indent="-309880" eaLnBrk="0" hangingPunct="0">
              <a:defRPr>
                <a:solidFill>
                  <a:schemeClr val="tx1"/>
                </a:solidFill>
                <a:latin typeface="Arial" panose="020B0604020202020204" pitchFamily="34" charset="0"/>
                <a:ea typeface="宋体" panose="02010600030101010101" pitchFamily="2" charset="-122"/>
              </a:defRPr>
            </a:lvl2pPr>
            <a:lvl3pPr marL="1238250" indent="-247650" eaLnBrk="0" hangingPunct="0">
              <a:defRPr>
                <a:solidFill>
                  <a:schemeClr val="tx1"/>
                </a:solidFill>
                <a:latin typeface="Arial" panose="020B0604020202020204" pitchFamily="34" charset="0"/>
                <a:ea typeface="宋体" panose="02010600030101010101" pitchFamily="2" charset="-122"/>
              </a:defRPr>
            </a:lvl3pPr>
            <a:lvl4pPr marL="1733550" indent="-247650" eaLnBrk="0" hangingPunct="0">
              <a:defRPr>
                <a:solidFill>
                  <a:schemeClr val="tx1"/>
                </a:solidFill>
                <a:latin typeface="Arial" panose="020B0604020202020204" pitchFamily="34" charset="0"/>
                <a:ea typeface="宋体" panose="02010600030101010101" pitchFamily="2" charset="-122"/>
              </a:defRPr>
            </a:lvl4pPr>
            <a:lvl5pPr marL="2229485" indent="-247650" eaLnBrk="0" hangingPunct="0">
              <a:defRPr>
                <a:solidFill>
                  <a:schemeClr val="tx1"/>
                </a:solidFill>
                <a:latin typeface="Arial" panose="020B0604020202020204" pitchFamily="34" charset="0"/>
                <a:ea typeface="宋体" panose="02010600030101010101" pitchFamily="2" charset="-122"/>
              </a:defRPr>
            </a:lvl5pPr>
            <a:lvl6pPr marL="2724785" indent="-2476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20085" indent="-2476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715385" indent="-2476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4210685" indent="-2476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F2071A7-1303-4F5B-A3E9-A36D4F8208A9}" type="slidenum">
              <a:rPr lang="zh-CN" altLang="en-US" smtClean="0">
                <a:latin typeface="Times New Roman" panose="02020603050405020304" pitchFamily="18" charset="0"/>
              </a:rPr>
            </a:fld>
            <a:endParaRPr lang="en-US" altLang="zh-CN" smtClean="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8775AD-F2B6-4D5D-AA8A-4CB148AE730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D55448AB-9A91-48CE-9A26-BE33823EA18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2AFDBE0-44F5-4A8E-BFC8-88625A622972}"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6184"/>
          </a:xfrm>
          <a:prstGeom prst="rect">
            <a:avLst/>
          </a:prstGeom>
        </p:spPr>
        <p:txBody>
          <a:bodyPr vert="horz" lIns="91440" tIns="45720" rIns="91440" bIns="45720" rtlCol="0" anchor="ct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1"/>
            <a:ext cx="4114800" cy="366184"/>
          </a:xfrm>
          <a:prstGeom prst="rect">
            <a:avLst/>
          </a:prstGeom>
        </p:spPr>
        <p:txBody>
          <a:bodyPr vert="horz" lIns="91440" tIns="45720" rIns="91440" bIns="45720" rtlCol="0"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1"/>
            <a:ext cx="2743200" cy="366184"/>
          </a:xfrm>
          <a:prstGeom prst="rect">
            <a:avLst/>
          </a:prstGeom>
        </p:spPr>
        <p:txBody>
          <a:bodyPr vert="horz" wrap="square" lIns="91440" tIns="45720" rIns="91440" bIns="45720" numCol="1" anchor="ctr" anchorCtr="0" compatLnSpc="1"/>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2AFDBE0-44F5-4A8E-BFC8-88625A622972}"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3"/>
          <p:cNvSpPr>
            <a:spLocks noChangeAspect="1" noChangeArrowheads="1" noTextEdit="1"/>
          </p:cNvSpPr>
          <p:nvPr userDrawn="1"/>
        </p:nvSpPr>
        <p:spPr bwMode="auto">
          <a:xfrm>
            <a:off x="97367" y="139700"/>
            <a:ext cx="11999384" cy="657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 name="Freeform 5"/>
          <p:cNvSpPr/>
          <p:nvPr userDrawn="1"/>
        </p:nvSpPr>
        <p:spPr bwMode="auto">
          <a:xfrm>
            <a:off x="160867" y="203200"/>
            <a:ext cx="11870267" cy="6451600"/>
          </a:xfrm>
          <a:custGeom>
            <a:avLst/>
            <a:gdLst>
              <a:gd name="T0" fmla="*/ 2147483646 w 7316"/>
              <a:gd name="T1" fmla="*/ 0 h 3973"/>
              <a:gd name="T2" fmla="*/ 2147483646 w 7316"/>
              <a:gd name="T3" fmla="*/ 0 h 3973"/>
              <a:gd name="T4" fmla="*/ 2147483646 w 7316"/>
              <a:gd name="T5" fmla="*/ 2147483646 h 3973"/>
              <a:gd name="T6" fmla="*/ 0 w 7316"/>
              <a:gd name="T7" fmla="*/ 2147483646 h 3973"/>
              <a:gd name="T8" fmla="*/ 0 w 7316"/>
              <a:gd name="T9" fmla="*/ 2147483646 h 3973"/>
              <a:gd name="T10" fmla="*/ 2147483646 w 7316"/>
              <a:gd name="T11" fmla="*/ 2147483646 h 3973"/>
              <a:gd name="T12" fmla="*/ 2147483646 w 7316"/>
              <a:gd name="T13" fmla="*/ 2147483646 h 3973"/>
              <a:gd name="T14" fmla="*/ 2147483646 w 7316"/>
              <a:gd name="T15" fmla="*/ 2147483646 h 3973"/>
              <a:gd name="T16" fmla="*/ 2147483646 w 7316"/>
              <a:gd name="T17" fmla="*/ 2147483646 h 3973"/>
              <a:gd name="T18" fmla="*/ 2147483646 w 7316"/>
              <a:gd name="T19" fmla="*/ 2147483646 h 3973"/>
              <a:gd name="T20" fmla="*/ 2147483646 w 7316"/>
              <a:gd name="T21" fmla="*/ 2147483646 h 3973"/>
              <a:gd name="T22" fmla="*/ 2147483646 w 7316"/>
              <a:gd name="T23" fmla="*/ 2147483646 h 3973"/>
              <a:gd name="T24" fmla="*/ 2147483646 w 7316"/>
              <a:gd name="T25" fmla="*/ 0 h 39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316" h="3973">
                <a:moveTo>
                  <a:pt x="7070" y="0"/>
                </a:moveTo>
                <a:cubicBezTo>
                  <a:pt x="246" y="0"/>
                  <a:pt x="246" y="0"/>
                  <a:pt x="246" y="0"/>
                </a:cubicBezTo>
                <a:cubicBezTo>
                  <a:pt x="241" y="66"/>
                  <a:pt x="212" y="125"/>
                  <a:pt x="168" y="169"/>
                </a:cubicBezTo>
                <a:cubicBezTo>
                  <a:pt x="125" y="213"/>
                  <a:pt x="66" y="241"/>
                  <a:pt x="0" y="246"/>
                </a:cubicBezTo>
                <a:cubicBezTo>
                  <a:pt x="0" y="3727"/>
                  <a:pt x="0" y="3727"/>
                  <a:pt x="0" y="3727"/>
                </a:cubicBezTo>
                <a:cubicBezTo>
                  <a:pt x="66" y="3732"/>
                  <a:pt x="125" y="3760"/>
                  <a:pt x="168" y="3804"/>
                </a:cubicBezTo>
                <a:cubicBezTo>
                  <a:pt x="212" y="3848"/>
                  <a:pt x="241" y="3907"/>
                  <a:pt x="246" y="3973"/>
                </a:cubicBezTo>
                <a:cubicBezTo>
                  <a:pt x="7070" y="3973"/>
                  <a:pt x="7070" y="3973"/>
                  <a:pt x="7070" y="3973"/>
                </a:cubicBezTo>
                <a:cubicBezTo>
                  <a:pt x="7075" y="3907"/>
                  <a:pt x="7104" y="3848"/>
                  <a:pt x="7148" y="3804"/>
                </a:cubicBezTo>
                <a:cubicBezTo>
                  <a:pt x="7191" y="3760"/>
                  <a:pt x="7251" y="3732"/>
                  <a:pt x="7316" y="3727"/>
                </a:cubicBezTo>
                <a:cubicBezTo>
                  <a:pt x="7316" y="246"/>
                  <a:pt x="7316" y="246"/>
                  <a:pt x="7316" y="246"/>
                </a:cubicBezTo>
                <a:cubicBezTo>
                  <a:pt x="7251" y="241"/>
                  <a:pt x="7191" y="213"/>
                  <a:pt x="7148" y="169"/>
                </a:cubicBezTo>
                <a:cubicBezTo>
                  <a:pt x="7104" y="125"/>
                  <a:pt x="7075" y="66"/>
                  <a:pt x="7070" y="0"/>
                </a:cubicBezTo>
              </a:path>
            </a:pathLst>
          </a:custGeom>
          <a:solidFill>
            <a:srgbClr val="FFFFFF">
              <a:alpha val="94901"/>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6"/>
          <p:cNvSpPr>
            <a:spLocks noEditPoints="1"/>
          </p:cNvSpPr>
          <p:nvPr userDrawn="1"/>
        </p:nvSpPr>
        <p:spPr bwMode="auto">
          <a:xfrm>
            <a:off x="95251" y="139700"/>
            <a:ext cx="12001500" cy="6578600"/>
          </a:xfrm>
          <a:custGeom>
            <a:avLst/>
            <a:gdLst>
              <a:gd name="T0" fmla="*/ 2147483646 w 7396"/>
              <a:gd name="T1" fmla="*/ 2147483646 h 4053"/>
              <a:gd name="T2" fmla="*/ 2147483646 w 7396"/>
              <a:gd name="T3" fmla="*/ 2147483646 h 4053"/>
              <a:gd name="T4" fmla="*/ 2147483646 w 7396"/>
              <a:gd name="T5" fmla="*/ 2147483646 h 4053"/>
              <a:gd name="T6" fmla="*/ 2147483646 w 7396"/>
              <a:gd name="T7" fmla="*/ 2147483646 h 4053"/>
              <a:gd name="T8" fmla="*/ 2147483646 w 7396"/>
              <a:gd name="T9" fmla="*/ 2147483646 h 4053"/>
              <a:gd name="T10" fmla="*/ 2147483646 w 7396"/>
              <a:gd name="T11" fmla="*/ 2147483646 h 4053"/>
              <a:gd name="T12" fmla="*/ 2147483646 w 7396"/>
              <a:gd name="T13" fmla="*/ 2147483646 h 4053"/>
              <a:gd name="T14" fmla="*/ 2147483646 w 7396"/>
              <a:gd name="T15" fmla="*/ 2147483646 h 4053"/>
              <a:gd name="T16" fmla="*/ 2147483646 w 7396"/>
              <a:gd name="T17" fmla="*/ 2147483646 h 4053"/>
              <a:gd name="T18" fmla="*/ 2147483646 w 7396"/>
              <a:gd name="T19" fmla="*/ 2147483646 h 4053"/>
              <a:gd name="T20" fmla="*/ 2147483646 w 7396"/>
              <a:gd name="T21" fmla="*/ 2147483646 h 4053"/>
              <a:gd name="T22" fmla="*/ 2147483646 w 7396"/>
              <a:gd name="T23" fmla="*/ 2147483646 h 4053"/>
              <a:gd name="T24" fmla="*/ 2147483646 w 7396"/>
              <a:gd name="T25" fmla="*/ 2147483646 h 4053"/>
              <a:gd name="T26" fmla="*/ 2147483646 w 7396"/>
              <a:gd name="T27" fmla="*/ 0 h 4053"/>
              <a:gd name="T28" fmla="*/ 2147483646 w 7396"/>
              <a:gd name="T29" fmla="*/ 0 h 4053"/>
              <a:gd name="T30" fmla="*/ 2147483646 w 7396"/>
              <a:gd name="T31" fmla="*/ 2147483646 h 4053"/>
              <a:gd name="T32" fmla="*/ 2147483646 w 7396"/>
              <a:gd name="T33" fmla="*/ 2147483646 h 4053"/>
              <a:gd name="T34" fmla="*/ 2147483646 w 7396"/>
              <a:gd name="T35" fmla="*/ 2147483646 h 4053"/>
              <a:gd name="T36" fmla="*/ 0 w 7396"/>
              <a:gd name="T37" fmla="*/ 2147483646 h 4053"/>
              <a:gd name="T38" fmla="*/ 0 w 7396"/>
              <a:gd name="T39" fmla="*/ 2147483646 h 4053"/>
              <a:gd name="T40" fmla="*/ 2147483646 w 7396"/>
              <a:gd name="T41" fmla="*/ 2147483646 h 4053"/>
              <a:gd name="T42" fmla="*/ 2147483646 w 7396"/>
              <a:gd name="T43" fmla="*/ 2147483646 h 4053"/>
              <a:gd name="T44" fmla="*/ 2147483646 w 7396"/>
              <a:gd name="T45" fmla="*/ 2147483646 h 4053"/>
              <a:gd name="T46" fmla="*/ 2147483646 w 7396"/>
              <a:gd name="T47" fmla="*/ 2147483646 h 4053"/>
              <a:gd name="T48" fmla="*/ 2147483646 w 7396"/>
              <a:gd name="T49" fmla="*/ 2147483646 h 4053"/>
              <a:gd name="T50" fmla="*/ 2147483646 w 7396"/>
              <a:gd name="T51" fmla="*/ 2147483646 h 4053"/>
              <a:gd name="T52" fmla="*/ 2147483646 w 7396"/>
              <a:gd name="T53" fmla="*/ 2147483646 h 4053"/>
              <a:gd name="T54" fmla="*/ 2147483646 w 7396"/>
              <a:gd name="T55" fmla="*/ 2147483646 h 4053"/>
              <a:gd name="T56" fmla="*/ 2147483646 w 7396"/>
              <a:gd name="T57" fmla="*/ 2147483646 h 4053"/>
              <a:gd name="T58" fmla="*/ 2147483646 w 7396"/>
              <a:gd name="T59" fmla="*/ 2147483646 h 4053"/>
              <a:gd name="T60" fmla="*/ 2147483646 w 7396"/>
              <a:gd name="T61" fmla="*/ 2147483646 h 4053"/>
              <a:gd name="T62" fmla="*/ 2147483646 w 7396"/>
              <a:gd name="T63" fmla="*/ 2147483646 h 4053"/>
              <a:gd name="T64" fmla="*/ 2147483646 w 7396"/>
              <a:gd name="T65" fmla="*/ 2147483646 h 4053"/>
              <a:gd name="T66" fmla="*/ 2147483646 w 7396"/>
              <a:gd name="T67" fmla="*/ 2147483646 h 4053"/>
              <a:gd name="T68" fmla="*/ 2147483646 w 7396"/>
              <a:gd name="T69" fmla="*/ 0 h 40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396" h="4053">
                <a:moveTo>
                  <a:pt x="286" y="40"/>
                </a:moveTo>
                <a:cubicBezTo>
                  <a:pt x="7110" y="40"/>
                  <a:pt x="7110" y="40"/>
                  <a:pt x="7110" y="40"/>
                </a:cubicBezTo>
                <a:cubicBezTo>
                  <a:pt x="7115" y="106"/>
                  <a:pt x="7144" y="165"/>
                  <a:pt x="7188" y="209"/>
                </a:cubicBezTo>
                <a:cubicBezTo>
                  <a:pt x="7231" y="253"/>
                  <a:pt x="7291" y="281"/>
                  <a:pt x="7356" y="286"/>
                </a:cubicBezTo>
                <a:cubicBezTo>
                  <a:pt x="7356" y="3767"/>
                  <a:pt x="7356" y="3767"/>
                  <a:pt x="7356" y="3767"/>
                </a:cubicBezTo>
                <a:cubicBezTo>
                  <a:pt x="7291" y="3772"/>
                  <a:pt x="7231" y="3800"/>
                  <a:pt x="7188" y="3844"/>
                </a:cubicBezTo>
                <a:cubicBezTo>
                  <a:pt x="7144" y="3888"/>
                  <a:pt x="7115" y="3947"/>
                  <a:pt x="7110" y="4013"/>
                </a:cubicBezTo>
                <a:cubicBezTo>
                  <a:pt x="286" y="4013"/>
                  <a:pt x="286" y="4013"/>
                  <a:pt x="286" y="4013"/>
                </a:cubicBezTo>
                <a:cubicBezTo>
                  <a:pt x="281" y="3947"/>
                  <a:pt x="252" y="3888"/>
                  <a:pt x="208" y="3844"/>
                </a:cubicBezTo>
                <a:cubicBezTo>
                  <a:pt x="165" y="3800"/>
                  <a:pt x="106" y="3772"/>
                  <a:pt x="40" y="3767"/>
                </a:cubicBezTo>
                <a:cubicBezTo>
                  <a:pt x="40" y="286"/>
                  <a:pt x="40" y="286"/>
                  <a:pt x="40" y="286"/>
                </a:cubicBezTo>
                <a:cubicBezTo>
                  <a:pt x="106" y="281"/>
                  <a:pt x="165" y="253"/>
                  <a:pt x="208" y="209"/>
                </a:cubicBezTo>
                <a:cubicBezTo>
                  <a:pt x="252" y="165"/>
                  <a:pt x="281" y="106"/>
                  <a:pt x="286" y="40"/>
                </a:cubicBezTo>
                <a:moveTo>
                  <a:pt x="7150" y="0"/>
                </a:moveTo>
                <a:cubicBezTo>
                  <a:pt x="246" y="0"/>
                  <a:pt x="246" y="0"/>
                  <a:pt x="246" y="0"/>
                </a:cubicBezTo>
                <a:cubicBezTo>
                  <a:pt x="246" y="20"/>
                  <a:pt x="246" y="20"/>
                  <a:pt x="246" y="20"/>
                </a:cubicBezTo>
                <a:cubicBezTo>
                  <a:pt x="246" y="83"/>
                  <a:pt x="221" y="139"/>
                  <a:pt x="180" y="180"/>
                </a:cubicBezTo>
                <a:cubicBezTo>
                  <a:pt x="139" y="221"/>
                  <a:pt x="83" y="247"/>
                  <a:pt x="20" y="247"/>
                </a:cubicBezTo>
                <a:cubicBezTo>
                  <a:pt x="0" y="247"/>
                  <a:pt x="0" y="247"/>
                  <a:pt x="0" y="247"/>
                </a:cubicBezTo>
                <a:cubicBezTo>
                  <a:pt x="0" y="3806"/>
                  <a:pt x="0" y="3806"/>
                  <a:pt x="0" y="3806"/>
                </a:cubicBezTo>
                <a:cubicBezTo>
                  <a:pt x="20" y="3806"/>
                  <a:pt x="20" y="3806"/>
                  <a:pt x="20" y="3806"/>
                </a:cubicBezTo>
                <a:cubicBezTo>
                  <a:pt x="83" y="3806"/>
                  <a:pt x="139" y="3831"/>
                  <a:pt x="180" y="3872"/>
                </a:cubicBezTo>
                <a:cubicBezTo>
                  <a:pt x="221" y="3913"/>
                  <a:pt x="246" y="3970"/>
                  <a:pt x="246" y="4033"/>
                </a:cubicBezTo>
                <a:cubicBezTo>
                  <a:pt x="246" y="4053"/>
                  <a:pt x="246" y="4053"/>
                  <a:pt x="246" y="4053"/>
                </a:cubicBezTo>
                <a:cubicBezTo>
                  <a:pt x="7150" y="4053"/>
                  <a:pt x="7150" y="4053"/>
                  <a:pt x="7150" y="4053"/>
                </a:cubicBezTo>
                <a:cubicBezTo>
                  <a:pt x="7150" y="4033"/>
                  <a:pt x="7150" y="4033"/>
                  <a:pt x="7150" y="4033"/>
                </a:cubicBezTo>
                <a:cubicBezTo>
                  <a:pt x="7150" y="3970"/>
                  <a:pt x="7175" y="3913"/>
                  <a:pt x="7216" y="3872"/>
                </a:cubicBezTo>
                <a:cubicBezTo>
                  <a:pt x="7257" y="3831"/>
                  <a:pt x="7314" y="3806"/>
                  <a:pt x="7376" y="3806"/>
                </a:cubicBezTo>
                <a:cubicBezTo>
                  <a:pt x="7396" y="3806"/>
                  <a:pt x="7396" y="3806"/>
                  <a:pt x="7396" y="3806"/>
                </a:cubicBezTo>
                <a:cubicBezTo>
                  <a:pt x="7396" y="3786"/>
                  <a:pt x="7396" y="3786"/>
                  <a:pt x="7396" y="3786"/>
                </a:cubicBezTo>
                <a:cubicBezTo>
                  <a:pt x="7396" y="247"/>
                  <a:pt x="7396" y="247"/>
                  <a:pt x="7396" y="247"/>
                </a:cubicBezTo>
                <a:cubicBezTo>
                  <a:pt x="7376" y="247"/>
                  <a:pt x="7376" y="247"/>
                  <a:pt x="7376" y="247"/>
                </a:cubicBezTo>
                <a:cubicBezTo>
                  <a:pt x="7314" y="247"/>
                  <a:pt x="7257" y="221"/>
                  <a:pt x="7216" y="180"/>
                </a:cubicBezTo>
                <a:cubicBezTo>
                  <a:pt x="7175" y="139"/>
                  <a:pt x="7150" y="83"/>
                  <a:pt x="7150" y="20"/>
                </a:cubicBezTo>
                <a:cubicBezTo>
                  <a:pt x="7150" y="0"/>
                  <a:pt x="7150" y="0"/>
                  <a:pt x="7150" y="0"/>
                </a:cubicBezTo>
              </a:path>
            </a:pathLst>
          </a:custGeom>
          <a:solidFill>
            <a:srgbClr val="AE916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7"/>
          <p:cNvSpPr/>
          <p:nvPr userDrawn="1"/>
        </p:nvSpPr>
        <p:spPr bwMode="auto">
          <a:xfrm>
            <a:off x="270933" y="317500"/>
            <a:ext cx="11650133" cy="6223000"/>
          </a:xfrm>
          <a:custGeom>
            <a:avLst/>
            <a:gdLst>
              <a:gd name="T0" fmla="*/ 2147483646 w 7180"/>
              <a:gd name="T1" fmla="*/ 2147483646 h 3835"/>
              <a:gd name="T2" fmla="*/ 2147483646 w 7180"/>
              <a:gd name="T3" fmla="*/ 2147483646 h 3835"/>
              <a:gd name="T4" fmla="*/ 2147483646 w 7180"/>
              <a:gd name="T5" fmla="*/ 2147483646 h 3835"/>
              <a:gd name="T6" fmla="*/ 2147483646 w 7180"/>
              <a:gd name="T7" fmla="*/ 2147483646 h 3835"/>
              <a:gd name="T8" fmla="*/ 2147483646 w 7180"/>
              <a:gd name="T9" fmla="*/ 2147483646 h 3835"/>
              <a:gd name="T10" fmla="*/ 2147483646 w 7180"/>
              <a:gd name="T11" fmla="*/ 2147483646 h 3835"/>
              <a:gd name="T12" fmla="*/ 2147483646 w 7180"/>
              <a:gd name="T13" fmla="*/ 2147483646 h 3835"/>
              <a:gd name="T14" fmla="*/ 2147483646 w 7180"/>
              <a:gd name="T15" fmla="*/ 2147483646 h 3835"/>
              <a:gd name="T16" fmla="*/ 2147483646 w 7180"/>
              <a:gd name="T17" fmla="*/ 2147483646 h 3835"/>
              <a:gd name="T18" fmla="*/ 2147483646 w 7180"/>
              <a:gd name="T19" fmla="*/ 2147483646 h 3835"/>
              <a:gd name="T20" fmla="*/ 2147483646 w 7180"/>
              <a:gd name="T21" fmla="*/ 2147483646 h 3835"/>
              <a:gd name="T22" fmla="*/ 2147483646 w 7180"/>
              <a:gd name="T23" fmla="*/ 2147483646 h 3835"/>
              <a:gd name="T24" fmla="*/ 2147483646 w 7180"/>
              <a:gd name="T25" fmla="*/ 2147483646 h 3835"/>
              <a:gd name="T26" fmla="*/ 2147483646 w 7180"/>
              <a:gd name="T27" fmla="*/ 2147483646 h 3835"/>
              <a:gd name="T28" fmla="*/ 2147483646 w 7180"/>
              <a:gd name="T29" fmla="*/ 2147483646 h 3835"/>
              <a:gd name="T30" fmla="*/ 2147483646 w 7180"/>
              <a:gd name="T31" fmla="*/ 2147483646 h 3835"/>
              <a:gd name="T32" fmla="*/ 2147483646 w 7180"/>
              <a:gd name="T33" fmla="*/ 2147483646 h 3835"/>
              <a:gd name="T34" fmla="*/ 2147483646 w 7180"/>
              <a:gd name="T35" fmla="*/ 2147483646 h 3835"/>
              <a:gd name="T36" fmla="*/ 2147483646 w 7180"/>
              <a:gd name="T37" fmla="*/ 2147483646 h 3835"/>
              <a:gd name="T38" fmla="*/ 2147483646 w 7180"/>
              <a:gd name="T39" fmla="*/ 2147483646 h 3835"/>
              <a:gd name="T40" fmla="*/ 2147483646 w 7180"/>
              <a:gd name="T41" fmla="*/ 2147483646 h 3835"/>
              <a:gd name="T42" fmla="*/ 2147483646 w 7180"/>
              <a:gd name="T43" fmla="*/ 2147483646 h 3835"/>
              <a:gd name="T44" fmla="*/ 2147483646 w 7180"/>
              <a:gd name="T45" fmla="*/ 2147483646 h 3835"/>
              <a:gd name="T46" fmla="*/ 2147483646 w 7180"/>
              <a:gd name="T47" fmla="*/ 2147483646 h 3835"/>
              <a:gd name="T48" fmla="*/ 2147483646 w 7180"/>
              <a:gd name="T49" fmla="*/ 2147483646 h 3835"/>
              <a:gd name="T50" fmla="*/ 2147483646 w 7180"/>
              <a:gd name="T51" fmla="*/ 2147483646 h 3835"/>
              <a:gd name="T52" fmla="*/ 2147483646 w 7180"/>
              <a:gd name="T53" fmla="*/ 2147483646 h 3835"/>
              <a:gd name="T54" fmla="*/ 2147483646 w 7180"/>
              <a:gd name="T55" fmla="*/ 2147483646 h 3835"/>
              <a:gd name="T56" fmla="*/ 2147483646 w 7180"/>
              <a:gd name="T57" fmla="*/ 2147483646 h 3835"/>
              <a:gd name="T58" fmla="*/ 2147483646 w 7180"/>
              <a:gd name="T59" fmla="*/ 2147483646 h 3835"/>
              <a:gd name="T60" fmla="*/ 2147483646 w 7180"/>
              <a:gd name="T61" fmla="*/ 2147483646 h 3835"/>
              <a:gd name="T62" fmla="*/ 2147483646 w 7180"/>
              <a:gd name="T63" fmla="*/ 2147483646 h 3835"/>
              <a:gd name="T64" fmla="*/ 2147483646 w 7180"/>
              <a:gd name="T65" fmla="*/ 2147483646 h 3835"/>
              <a:gd name="T66" fmla="*/ 2147483646 w 7180"/>
              <a:gd name="T67" fmla="*/ 2147483646 h 3835"/>
              <a:gd name="T68" fmla="*/ 2147483646 w 7180"/>
              <a:gd name="T69" fmla="*/ 2147483646 h 3835"/>
              <a:gd name="T70" fmla="*/ 2147483646 w 7180"/>
              <a:gd name="T71" fmla="*/ 0 h 3835"/>
              <a:gd name="T72" fmla="*/ 2147483646 w 7180"/>
              <a:gd name="T73" fmla="*/ 0 h 3835"/>
              <a:gd name="T74" fmla="*/ 2147483646 w 7180"/>
              <a:gd name="T75" fmla="*/ 2147483646 h 3835"/>
              <a:gd name="T76" fmla="*/ 2147483646 w 7180"/>
              <a:gd name="T77" fmla="*/ 2147483646 h 3835"/>
              <a:gd name="T78" fmla="*/ 0 w 7180"/>
              <a:gd name="T79" fmla="*/ 2147483646 h 3835"/>
              <a:gd name="T80" fmla="*/ 0 w 7180"/>
              <a:gd name="T81" fmla="*/ 2147483646 h 3835"/>
              <a:gd name="T82" fmla="*/ 2147483646 w 7180"/>
              <a:gd name="T83" fmla="*/ 2147483646 h 3835"/>
              <a:gd name="T84" fmla="*/ 2147483646 w 7180"/>
              <a:gd name="T85" fmla="*/ 2147483646 h 3835"/>
              <a:gd name="T86" fmla="*/ 2147483646 w 7180"/>
              <a:gd name="T87" fmla="*/ 2147483646 h 3835"/>
              <a:gd name="T88" fmla="*/ 2147483646 w 7180"/>
              <a:gd name="T89" fmla="*/ 2147483646 h 3835"/>
              <a:gd name="T90" fmla="*/ 2147483646 w 7180"/>
              <a:gd name="T91" fmla="*/ 2147483646 h 38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180" h="3835">
                <a:moveTo>
                  <a:pt x="241" y="3827"/>
                </a:moveTo>
                <a:cubicBezTo>
                  <a:pt x="249" y="3825"/>
                  <a:pt x="249" y="3825"/>
                  <a:pt x="249" y="3825"/>
                </a:cubicBezTo>
                <a:cubicBezTo>
                  <a:pt x="215" y="3711"/>
                  <a:pt x="125" y="3620"/>
                  <a:pt x="11" y="3587"/>
                </a:cubicBezTo>
                <a:cubicBezTo>
                  <a:pt x="8" y="3595"/>
                  <a:pt x="8" y="3595"/>
                  <a:pt x="8" y="3595"/>
                </a:cubicBezTo>
                <a:cubicBezTo>
                  <a:pt x="16" y="3595"/>
                  <a:pt x="16" y="3595"/>
                  <a:pt x="16" y="3595"/>
                </a:cubicBezTo>
                <a:cubicBezTo>
                  <a:pt x="16" y="240"/>
                  <a:pt x="16" y="240"/>
                  <a:pt x="16" y="240"/>
                </a:cubicBezTo>
                <a:cubicBezTo>
                  <a:pt x="8" y="240"/>
                  <a:pt x="8" y="240"/>
                  <a:pt x="8" y="240"/>
                </a:cubicBezTo>
                <a:cubicBezTo>
                  <a:pt x="11" y="248"/>
                  <a:pt x="11" y="248"/>
                  <a:pt x="11" y="248"/>
                </a:cubicBezTo>
                <a:cubicBezTo>
                  <a:pt x="125" y="215"/>
                  <a:pt x="215" y="124"/>
                  <a:pt x="249" y="10"/>
                </a:cubicBezTo>
                <a:cubicBezTo>
                  <a:pt x="241" y="8"/>
                  <a:pt x="241" y="8"/>
                  <a:pt x="241" y="8"/>
                </a:cubicBezTo>
                <a:cubicBezTo>
                  <a:pt x="241" y="16"/>
                  <a:pt x="241" y="16"/>
                  <a:pt x="241" y="16"/>
                </a:cubicBezTo>
                <a:cubicBezTo>
                  <a:pt x="6939" y="16"/>
                  <a:pt x="6939" y="16"/>
                  <a:pt x="6939" y="16"/>
                </a:cubicBezTo>
                <a:cubicBezTo>
                  <a:pt x="6939" y="8"/>
                  <a:pt x="6939" y="8"/>
                  <a:pt x="6939" y="8"/>
                </a:cubicBezTo>
                <a:cubicBezTo>
                  <a:pt x="6931" y="10"/>
                  <a:pt x="6931" y="10"/>
                  <a:pt x="6931" y="10"/>
                </a:cubicBezTo>
                <a:cubicBezTo>
                  <a:pt x="6965" y="124"/>
                  <a:pt x="7055" y="215"/>
                  <a:pt x="7169" y="248"/>
                </a:cubicBezTo>
                <a:cubicBezTo>
                  <a:pt x="7172" y="240"/>
                  <a:pt x="7172" y="240"/>
                  <a:pt x="7172" y="240"/>
                </a:cubicBezTo>
                <a:cubicBezTo>
                  <a:pt x="7164" y="240"/>
                  <a:pt x="7164" y="240"/>
                  <a:pt x="7164" y="240"/>
                </a:cubicBezTo>
                <a:cubicBezTo>
                  <a:pt x="7164" y="3595"/>
                  <a:pt x="7164" y="3595"/>
                  <a:pt x="7164" y="3595"/>
                </a:cubicBezTo>
                <a:cubicBezTo>
                  <a:pt x="7172" y="3595"/>
                  <a:pt x="7172" y="3595"/>
                  <a:pt x="7172" y="3595"/>
                </a:cubicBezTo>
                <a:cubicBezTo>
                  <a:pt x="7169" y="3587"/>
                  <a:pt x="7169" y="3587"/>
                  <a:pt x="7169" y="3587"/>
                </a:cubicBezTo>
                <a:cubicBezTo>
                  <a:pt x="7055" y="3620"/>
                  <a:pt x="6965" y="3711"/>
                  <a:pt x="6931" y="3825"/>
                </a:cubicBezTo>
                <a:cubicBezTo>
                  <a:pt x="6939" y="3827"/>
                  <a:pt x="6939" y="3827"/>
                  <a:pt x="6939" y="3827"/>
                </a:cubicBezTo>
                <a:cubicBezTo>
                  <a:pt x="6939" y="3819"/>
                  <a:pt x="6939" y="3819"/>
                  <a:pt x="6939" y="3819"/>
                </a:cubicBezTo>
                <a:cubicBezTo>
                  <a:pt x="241" y="3819"/>
                  <a:pt x="241" y="3819"/>
                  <a:pt x="241" y="3819"/>
                </a:cubicBezTo>
                <a:cubicBezTo>
                  <a:pt x="241" y="3827"/>
                  <a:pt x="241" y="3827"/>
                  <a:pt x="241" y="3827"/>
                </a:cubicBezTo>
                <a:cubicBezTo>
                  <a:pt x="249" y="3825"/>
                  <a:pt x="249" y="3825"/>
                  <a:pt x="249" y="3825"/>
                </a:cubicBezTo>
                <a:cubicBezTo>
                  <a:pt x="241" y="3827"/>
                  <a:pt x="241" y="3827"/>
                  <a:pt x="241" y="3827"/>
                </a:cubicBezTo>
                <a:cubicBezTo>
                  <a:pt x="241" y="3835"/>
                  <a:pt x="241" y="3835"/>
                  <a:pt x="241" y="3835"/>
                </a:cubicBezTo>
                <a:cubicBezTo>
                  <a:pt x="6945" y="3835"/>
                  <a:pt x="6945" y="3835"/>
                  <a:pt x="6945" y="3835"/>
                </a:cubicBezTo>
                <a:cubicBezTo>
                  <a:pt x="6947" y="3829"/>
                  <a:pt x="6947" y="3829"/>
                  <a:pt x="6947" y="3829"/>
                </a:cubicBezTo>
                <a:cubicBezTo>
                  <a:pt x="6979" y="3720"/>
                  <a:pt x="7065" y="3634"/>
                  <a:pt x="7174" y="3602"/>
                </a:cubicBezTo>
                <a:cubicBezTo>
                  <a:pt x="7180" y="3600"/>
                  <a:pt x="7180" y="3600"/>
                  <a:pt x="7180" y="3600"/>
                </a:cubicBezTo>
                <a:cubicBezTo>
                  <a:pt x="7180" y="234"/>
                  <a:pt x="7180" y="234"/>
                  <a:pt x="7180" y="234"/>
                </a:cubicBezTo>
                <a:cubicBezTo>
                  <a:pt x="7174" y="233"/>
                  <a:pt x="7174" y="233"/>
                  <a:pt x="7174" y="233"/>
                </a:cubicBezTo>
                <a:cubicBezTo>
                  <a:pt x="7065" y="201"/>
                  <a:pt x="6979" y="115"/>
                  <a:pt x="6947" y="6"/>
                </a:cubicBezTo>
                <a:cubicBezTo>
                  <a:pt x="6945" y="0"/>
                  <a:pt x="6945" y="0"/>
                  <a:pt x="6945" y="0"/>
                </a:cubicBezTo>
                <a:cubicBezTo>
                  <a:pt x="235" y="0"/>
                  <a:pt x="235" y="0"/>
                  <a:pt x="235" y="0"/>
                </a:cubicBezTo>
                <a:cubicBezTo>
                  <a:pt x="233" y="6"/>
                  <a:pt x="233" y="6"/>
                  <a:pt x="233" y="6"/>
                </a:cubicBezTo>
                <a:cubicBezTo>
                  <a:pt x="201" y="115"/>
                  <a:pt x="115" y="201"/>
                  <a:pt x="6" y="233"/>
                </a:cubicBezTo>
                <a:cubicBezTo>
                  <a:pt x="0" y="234"/>
                  <a:pt x="0" y="234"/>
                  <a:pt x="0" y="234"/>
                </a:cubicBezTo>
                <a:cubicBezTo>
                  <a:pt x="0" y="3600"/>
                  <a:pt x="0" y="3600"/>
                  <a:pt x="0" y="3600"/>
                </a:cubicBezTo>
                <a:cubicBezTo>
                  <a:pt x="6" y="3602"/>
                  <a:pt x="6" y="3602"/>
                  <a:pt x="6" y="3602"/>
                </a:cubicBezTo>
                <a:cubicBezTo>
                  <a:pt x="115" y="3634"/>
                  <a:pt x="201" y="3720"/>
                  <a:pt x="233" y="3829"/>
                </a:cubicBezTo>
                <a:cubicBezTo>
                  <a:pt x="235" y="3835"/>
                  <a:pt x="235" y="3835"/>
                  <a:pt x="235" y="3835"/>
                </a:cubicBezTo>
                <a:cubicBezTo>
                  <a:pt x="241" y="3835"/>
                  <a:pt x="241" y="3835"/>
                  <a:pt x="241" y="3835"/>
                </a:cubicBezTo>
                <a:lnTo>
                  <a:pt x="241" y="3827"/>
                </a:lnTo>
                <a:close/>
              </a:path>
            </a:pathLst>
          </a:custGeom>
          <a:solidFill>
            <a:srgbClr val="A5855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相框">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cstate="email"/>
          <a:stretch>
            <a:fillRect/>
          </a:stretch>
        </p:blipFill>
        <p:spPr>
          <a:xfrm>
            <a:off x="11034928" y="5693151"/>
            <a:ext cx="1247699" cy="1313367"/>
          </a:xfrm>
          <a:prstGeom prst="rect">
            <a:avLst/>
          </a:prstGeom>
        </p:spPr>
      </p:pic>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导航">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image" Target="../media/image3.png"/><Relationship Id="rId20" Type="http://schemas.openxmlformats.org/officeDocument/2006/relationships/tags" Target="../tags/tag4.xml"/><Relationship Id="rId2" Type="http://schemas.openxmlformats.org/officeDocument/2006/relationships/slideLayout" Target="../slideLayouts/slideLayout2.xml"/><Relationship Id="rId19" Type="http://schemas.openxmlformats.org/officeDocument/2006/relationships/tags" Target="../tags/tag3.xml"/><Relationship Id="rId18" Type="http://schemas.openxmlformats.org/officeDocument/2006/relationships/tags" Target="../tags/tag2.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8"/>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9"/>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21"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9.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7.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51210" name="Picture 10" descr="http://blogfile.ifeng.com/uploadfiles/blog_attachment/1409/83/1471283_14102717308142.jpg"/>
          <p:cNvPicPr>
            <a:picLocks noChangeAspect="1"/>
          </p:cNvPicPr>
          <p:nvPr/>
        </p:nvPicPr>
        <p:blipFill>
          <a:blip r:embed="rId1"/>
          <a:srcRect b="28600"/>
          <a:stretch>
            <a:fillRect/>
          </a:stretch>
        </p:blipFill>
        <p:spPr>
          <a:xfrm>
            <a:off x="-2116" y="459317"/>
            <a:ext cx="12164483" cy="5803900"/>
          </a:xfrm>
          <a:prstGeom prst="rect">
            <a:avLst/>
          </a:prstGeom>
          <a:noFill/>
          <a:ln w="9525">
            <a:noFill/>
          </a:ln>
        </p:spPr>
      </p:pic>
      <p:sp>
        <p:nvSpPr>
          <p:cNvPr id="33794" name="文本框 212997"/>
          <p:cNvSpPr txBox="1"/>
          <p:nvPr/>
        </p:nvSpPr>
        <p:spPr>
          <a:xfrm>
            <a:off x="4311651" y="3276600"/>
            <a:ext cx="2315633" cy="829945"/>
          </a:xfrm>
          <a:prstGeom prst="rect">
            <a:avLst/>
          </a:prstGeom>
          <a:noFill/>
          <a:ln w="9525">
            <a:noFill/>
          </a:ln>
        </p:spPr>
        <p:txBody>
          <a:bodyPr anchor="t" anchorCtr="0">
            <a:spAutoFit/>
          </a:bodyPr>
          <a:p>
            <a:pPr fontAlgn="ctr">
              <a:spcBef>
                <a:spcPct val="50000"/>
              </a:spcBef>
            </a:pPr>
            <a:r>
              <a:rPr lang="zh-CN" altLang="en-US" sz="4800" b="1" dirty="0">
                <a:latin typeface="微软雅黑" panose="020B0503020204020204" charset="-122"/>
                <a:ea typeface="微软雅黑" panose="020B0503020204020204" charset="-122"/>
              </a:rPr>
              <a:t>竺可桢</a:t>
            </a:r>
            <a:endParaRPr lang="zh-CN" altLang="en-US" sz="4800" b="1" dirty="0">
              <a:latin typeface="微软雅黑" panose="020B0503020204020204" charset="-122"/>
              <a:ea typeface="微软雅黑" panose="020B0503020204020204" charset="-122"/>
            </a:endParaRPr>
          </a:p>
        </p:txBody>
      </p:sp>
      <p:sp>
        <p:nvSpPr>
          <p:cNvPr id="32773" name="文本框 212996"/>
          <p:cNvSpPr txBox="1"/>
          <p:nvPr/>
        </p:nvSpPr>
        <p:spPr>
          <a:xfrm>
            <a:off x="704638" y="990177"/>
            <a:ext cx="6568017" cy="1106805"/>
          </a:xfrm>
          <a:prstGeom prst="rect">
            <a:avLst/>
          </a:prstGeom>
          <a:noFill/>
          <a:ln w="9525">
            <a:noFill/>
          </a:ln>
        </p:spPr>
        <p:txBody>
          <a:bodyPr wrap="square" anchor="t">
            <a:spAutoFit/>
          </a:bodyPr>
          <a:p>
            <a:r>
              <a:rPr lang="en-US" altLang="zh-CN" sz="6600" b="1" noProof="1">
                <a:solidFill>
                  <a:srgbClr val="FFCC00"/>
                </a:solidFill>
                <a:latin typeface="Times New Roman" panose="02020603050405020304" pitchFamily="18" charset="0"/>
                <a:ea typeface="宋体" panose="02010600030101010101" pitchFamily="2" charset="-122"/>
                <a:cs typeface="+mn-cs"/>
              </a:rPr>
              <a:t>  </a:t>
            </a:r>
            <a:r>
              <a:rPr lang="en-US" altLang="zh-CN" sz="6600" b="1" noProof="1">
                <a:solidFill>
                  <a:schemeClr val="tx1"/>
                </a:solidFill>
                <a:latin typeface="楷体" panose="02010609060101010101" pitchFamily="49" charset="-122"/>
                <a:ea typeface="楷体" panose="02010609060101010101" pitchFamily="49" charset="-122"/>
                <a:cs typeface="楷体" panose="02010609060101010101" pitchFamily="49" charset="-122"/>
              </a:rPr>
              <a:t>5  </a:t>
            </a:r>
            <a:r>
              <a:rPr lang="zh-CN" altLang="en-US" sz="6000" b="1" noProof="1" dirty="0">
                <a:solidFill>
                  <a:schemeClr val="tx1"/>
                </a:solidFill>
                <a:latin typeface="楷体" panose="02010609060101010101" pitchFamily="49" charset="-122"/>
                <a:ea typeface="楷体" panose="02010609060101010101" pitchFamily="49" charset="-122"/>
                <a:cs typeface="楷体" panose="02010609060101010101" pitchFamily="49" charset="-122"/>
              </a:rPr>
              <a:t>大自然的语言</a:t>
            </a:r>
            <a:endParaRPr lang="zh-CN" altLang="en-US" sz="6000" b="1" noProof="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Picture 26" descr="http://www.taopic.com/uploads/allimg/120417/6597-12041F94A959.jpg"/>
          <p:cNvPicPr>
            <a:picLocks noChangeAspect="1"/>
          </p:cNvPicPr>
          <p:nvPr/>
        </p:nvPicPr>
        <p:blipFill>
          <a:blip r:embed="rId2"/>
          <a:stretch>
            <a:fillRect/>
          </a:stretch>
        </p:blipFill>
        <p:spPr>
          <a:xfrm>
            <a:off x="9147809" y="4582160"/>
            <a:ext cx="3013711" cy="1964689"/>
          </a:xfrm>
          <a:prstGeom prst="roundRect">
            <a:avLst/>
          </a:prstGeom>
          <a:noFill/>
          <a:ln w="9525">
            <a:noFill/>
          </a:ln>
        </p:spPr>
      </p:pic>
      <p:pic>
        <p:nvPicPr>
          <p:cNvPr id="33797" name="Picture 11" descr="http://i3.img.969g.com/down/imgx2015/02/27/289_092303_c4594.gif"/>
          <p:cNvPicPr>
            <a:picLocks noChangeAspect="1"/>
          </p:cNvPicPr>
          <p:nvPr/>
        </p:nvPicPr>
        <p:blipFill>
          <a:blip r:embed="rId3"/>
          <a:stretch>
            <a:fillRect/>
          </a:stretch>
        </p:blipFill>
        <p:spPr>
          <a:xfrm>
            <a:off x="3143251" y="4582584"/>
            <a:ext cx="2925233" cy="1964267"/>
          </a:xfrm>
          <a:prstGeom prst="rect">
            <a:avLst/>
          </a:prstGeom>
          <a:noFill/>
          <a:ln w="9525">
            <a:noFill/>
          </a:ln>
        </p:spPr>
      </p:pic>
      <p:pic>
        <p:nvPicPr>
          <p:cNvPr id="3" name="Picture 6" descr="C:\Documents and Settings\Administrator\桌面\图片2.jpg"/>
          <p:cNvPicPr>
            <a:picLocks noChangeAspect="1"/>
          </p:cNvPicPr>
          <p:nvPr/>
        </p:nvPicPr>
        <p:blipFill>
          <a:blip r:embed="rId4"/>
          <a:stretch>
            <a:fillRect/>
          </a:stretch>
        </p:blipFill>
        <p:spPr>
          <a:xfrm>
            <a:off x="6067425" y="4587875"/>
            <a:ext cx="3080384" cy="1970401"/>
          </a:xfrm>
          <a:prstGeom prst="roundRect">
            <a:avLst/>
          </a:prstGeom>
          <a:noFill/>
          <a:ln w="9525">
            <a:noFill/>
          </a:ln>
        </p:spPr>
      </p:pic>
      <p:pic>
        <p:nvPicPr>
          <p:cNvPr id="5" name="Picture 30" descr="http://pic1.win4000.com/wallpaper/4/5539e978621be.jpg"/>
          <p:cNvPicPr>
            <a:picLocks noChangeAspect="1"/>
          </p:cNvPicPr>
          <p:nvPr/>
        </p:nvPicPr>
        <p:blipFill>
          <a:blip r:embed="rId5"/>
          <a:stretch>
            <a:fillRect/>
          </a:stretch>
        </p:blipFill>
        <p:spPr>
          <a:xfrm>
            <a:off x="-1272" y="4582160"/>
            <a:ext cx="3145792" cy="1964689"/>
          </a:xfrm>
          <a:prstGeom prst="round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8193"/>
          <p:cNvSpPr>
            <a:spLocks noGrp="1"/>
          </p:cNvSpPr>
          <p:nvPr/>
        </p:nvSpPr>
        <p:spPr>
          <a:xfrm>
            <a:off x="975995" y="2367915"/>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任务一：</a:t>
            </a:r>
            <a:r>
              <a:rPr lang="zh-CN" altLang="en-US" sz="3600" b="1" dirty="0">
                <a:solidFill>
                  <a:srgbClr val="FF0000"/>
                </a:solidFill>
                <a:latin typeface="黑体" panose="02010609060101010101" pitchFamily="49" charset="-122"/>
                <a:ea typeface="黑体" panose="02010609060101010101" pitchFamily="49" charset="-122"/>
              </a:rPr>
              <a:t>筛选</a:t>
            </a:r>
            <a:r>
              <a:rPr lang="zh-CN" altLang="en-US" sz="3600" b="1" dirty="0">
                <a:solidFill>
                  <a:srgbClr val="0707FF"/>
                </a:solidFill>
                <a:latin typeface="黑体" panose="02010609060101010101" pitchFamily="49" charset="-122"/>
                <a:ea typeface="黑体" panose="02010609060101010101" pitchFamily="49" charset="-122"/>
              </a:rPr>
              <a:t>信息</a:t>
            </a:r>
            <a:r>
              <a:rPr lang="zh-CN" altLang="en-US" sz="3600" b="1" dirty="0">
                <a:solidFill>
                  <a:schemeClr val="tx1"/>
                </a:solidFill>
                <a:latin typeface="黑体" panose="02010609060101010101" pitchFamily="49" charset="-122"/>
                <a:ea typeface="黑体" panose="02010609060101010101" pitchFamily="49" charset="-122"/>
              </a:rPr>
              <a:t>，明确说明内容</a:t>
            </a:r>
            <a:endParaRPr lang="zh-CN" altLang="en-US" sz="3600" b="1" dirty="0">
              <a:solidFill>
                <a:schemeClr val="tx1"/>
              </a:solidFill>
              <a:latin typeface="黑体" panose="02010609060101010101" pitchFamily="49" charset="-122"/>
              <a:ea typeface="黑体" panose="02010609060101010101" pitchFamily="49" charset="-122"/>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13"/>
          <p:cNvSpPr txBox="1">
            <a:spLocks noChangeArrowheads="1"/>
          </p:cNvSpPr>
          <p:nvPr/>
        </p:nvSpPr>
        <p:spPr bwMode="auto">
          <a:xfrm>
            <a:off x="975995" y="651510"/>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理清顺序</a:t>
            </a:r>
            <a:endParaRPr lang="zh-CN" altLang="en-US" sz="4000" b="1">
              <a:effectLst>
                <a:outerShdw blurRad="38100" dist="38100" dir="2700000" algn="tl">
                  <a:srgbClr val="000000">
                    <a:alpha val="43137"/>
                  </a:srgbClr>
                </a:outerShdw>
              </a:effectLst>
              <a:latin typeface="+mj-ea"/>
              <a:ea typeface="+mj-ea"/>
            </a:endParaRPr>
          </a:p>
        </p:txBody>
      </p:sp>
      <p:sp>
        <p:nvSpPr>
          <p:cNvPr id="3" name="标题 8193"/>
          <p:cNvSpPr>
            <a:spLocks noGrp="1"/>
          </p:cNvSpPr>
          <p:nvPr/>
        </p:nvSpPr>
        <p:spPr>
          <a:xfrm>
            <a:off x="975995" y="3429000"/>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任务二：细致</a:t>
            </a:r>
            <a:r>
              <a:rPr lang="zh-CN" altLang="en-US" sz="3600" b="1" dirty="0">
                <a:solidFill>
                  <a:srgbClr val="FF0000"/>
                </a:solidFill>
                <a:latin typeface="黑体" panose="02010609060101010101" pitchFamily="49" charset="-122"/>
                <a:ea typeface="黑体" panose="02010609060101010101" pitchFamily="49" charset="-122"/>
              </a:rPr>
              <a:t>梳理</a:t>
            </a:r>
            <a:r>
              <a:rPr lang="zh-CN" altLang="en-US" sz="3600" b="1" dirty="0">
                <a:solidFill>
                  <a:schemeClr val="tx1"/>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厘清</a:t>
            </a:r>
            <a:r>
              <a:rPr lang="zh-CN" altLang="en-US" sz="3600" b="1" dirty="0">
                <a:solidFill>
                  <a:srgbClr val="0707FF"/>
                </a:solidFill>
                <a:latin typeface="黑体" panose="02010609060101010101" pitchFamily="49" charset="-122"/>
                <a:ea typeface="黑体" panose="02010609060101010101" pitchFamily="49" charset="-122"/>
              </a:rPr>
              <a:t>说明顺序</a:t>
            </a:r>
            <a:endParaRPr lang="zh-CN" altLang="en-US" sz="36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2474807" y="726652"/>
            <a:ext cx="7989570" cy="64516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回顾筛选信息方法</a:t>
            </a:r>
            <a:r>
              <a:rPr lang="zh-CN" altLang="en-US" sz="3600" b="1" dirty="0" smtClean="0">
                <a:latin typeface="宋体" panose="02010600030101010101" pitchFamily="2" charset="-122"/>
                <a:ea typeface="宋体" panose="02010600030101010101" pitchFamily="2" charset="-122"/>
                <a:cs typeface="黑体" panose="02010609060101010101" pitchFamily="49" charset="-122"/>
                <a:sym typeface="+mn-ea"/>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明确说明内容。</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
        <p:nvSpPr>
          <p:cNvPr id="38915" name="标题 8193"/>
          <p:cNvSpPr>
            <a:spLocks noGrp="1"/>
          </p:cNvSpPr>
          <p:nvPr/>
        </p:nvSpPr>
        <p:spPr>
          <a:xfrm>
            <a:off x="71544" y="808567"/>
            <a:ext cx="1684867" cy="766233"/>
          </a:xfrm>
          <a:prstGeom prst="rect">
            <a:avLst/>
          </a:prstGeom>
          <a:noFill/>
          <a:ln w="9525">
            <a:noFill/>
          </a:ln>
        </p:spPr>
        <p:txBody>
          <a:bodyPr anchor="ctr" anchorCtr="0"/>
          <a:p>
            <a:pPr eaLnBrk="0" hangingPunct="0"/>
            <a:r>
              <a:rPr lang="zh-CN" altLang="en-US" sz="3200" dirty="0">
                <a:latin typeface="黑体" panose="02010609060101010101" pitchFamily="49" charset="-122"/>
                <a:ea typeface="黑体" panose="02010609060101010101" pitchFamily="49" charset="-122"/>
              </a:rPr>
              <a:t>提示：</a:t>
            </a:r>
            <a:endParaRPr lang="zh-CN" altLang="en-US" sz="3200" dirty="0">
              <a:latin typeface="黑体" panose="02010609060101010101" pitchFamily="49" charset="-122"/>
              <a:ea typeface="黑体" panose="02010609060101010101" pitchFamily="49" charset="-122"/>
            </a:endParaRPr>
          </a:p>
        </p:txBody>
      </p:sp>
      <p:sp>
        <p:nvSpPr>
          <p:cNvPr id="33795" name="文本框 1"/>
          <p:cNvSpPr txBox="1"/>
          <p:nvPr/>
        </p:nvSpPr>
        <p:spPr>
          <a:xfrm>
            <a:off x="144145" y="1441450"/>
            <a:ext cx="2891155" cy="2515235"/>
          </a:xfrm>
          <a:prstGeom prst="rect">
            <a:avLst/>
          </a:prstGeom>
          <a:noFill/>
          <a:ln w="9525">
            <a:noFill/>
          </a:ln>
        </p:spPr>
        <p:txBody>
          <a:bodyPr wrap="square" anchor="t" anchorCtr="0"/>
          <a:p>
            <a:r>
              <a:rPr lang="zh-CN" altLang="en-US" sz="3200">
                <a:solidFill>
                  <a:srgbClr val="0000FF"/>
                </a:solidFill>
                <a:latin typeface="黑体" panose="02010609060101010101" pitchFamily="49" charset="-122"/>
                <a:ea typeface="黑体" panose="02010609060101010101" pitchFamily="49" charset="-122"/>
                <a:sym typeface="宋体" panose="02010600030101010101" pitchFamily="2" charset="-122"/>
              </a:rPr>
              <a:t>勾画</a:t>
            </a:r>
            <a:r>
              <a:rPr lang="zh-CN" altLang="zh-CN" sz="3200">
                <a:solidFill>
                  <a:srgbClr val="FF0000"/>
                </a:solidFill>
                <a:latin typeface="黑体" panose="02010609060101010101" pitchFamily="49" charset="-122"/>
                <a:ea typeface="黑体" panose="02010609060101010101" pitchFamily="49" charset="-122"/>
                <a:sym typeface="宋体" panose="02010600030101010101" pitchFamily="2" charset="-122"/>
              </a:rPr>
              <a:t>关键</a:t>
            </a:r>
            <a:r>
              <a:rPr lang="zh-CN" altLang="en-US" sz="3200">
                <a:solidFill>
                  <a:srgbClr val="FF0000"/>
                </a:solidFill>
                <a:latin typeface="黑体" panose="02010609060101010101" pitchFamily="49" charset="-122"/>
                <a:ea typeface="黑体" panose="02010609060101010101" pitchFamily="49" charset="-122"/>
                <a:sym typeface="宋体" panose="02010600030101010101" pitchFamily="2" charset="-122"/>
              </a:rPr>
              <a:t>词</a:t>
            </a:r>
            <a:r>
              <a:rPr lang="zh-CN" altLang="zh-CN" sz="3200">
                <a:solidFill>
                  <a:srgbClr val="FF0000"/>
                </a:solidFill>
                <a:latin typeface="黑体" panose="02010609060101010101" pitchFamily="49" charset="-122"/>
                <a:ea typeface="黑体" panose="02010609060101010101" pitchFamily="49" charset="-122"/>
                <a:sym typeface="宋体" panose="02010600030101010101" pitchFamily="2" charset="-122"/>
              </a:rPr>
              <a:t>句</a:t>
            </a:r>
            <a:endParaRPr lang="zh-CN" altLang="zh-CN" sz="3200">
              <a:solidFill>
                <a:srgbClr val="0000FF"/>
              </a:solidFill>
              <a:latin typeface="黑体" panose="02010609060101010101" pitchFamily="49" charset="-122"/>
              <a:ea typeface="黑体" panose="02010609060101010101" pitchFamily="49" charset="-122"/>
              <a:sym typeface="宋体" panose="02010600030101010101" pitchFamily="2" charset="-122"/>
            </a:endParaRPr>
          </a:p>
          <a:p>
            <a:r>
              <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rPr>
              <a:t>过渡句</a:t>
            </a:r>
            <a:endPar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a:p>
            <a:r>
              <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rPr>
              <a:t>中心句</a:t>
            </a:r>
            <a:endPar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a:p>
            <a:r>
              <a:rPr lang="en-US" altLang="zh-CN" sz="3200">
                <a:latin typeface="方正楷体_GBK" charset="0"/>
                <a:ea typeface="微软雅黑" panose="020B0503020204020204" charset="-122"/>
                <a:sym typeface="微软雅黑" panose="020B0503020204020204" charset="-122"/>
              </a:rPr>
              <a:t>(</a:t>
            </a:r>
            <a:r>
              <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rPr>
              <a:t>段首尾句</a:t>
            </a:r>
            <a:r>
              <a:rPr lang="en-US" altLang="zh-CN" sz="3200">
                <a:latin typeface="方正楷体_GBK" charset="0"/>
                <a:ea typeface="微软雅黑" panose="020B0503020204020204" charset="-122"/>
                <a:sym typeface="微软雅黑" panose="020B0503020204020204" charset="-122"/>
              </a:rPr>
              <a:t>)</a:t>
            </a:r>
            <a:endPar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a:p>
            <a:r>
              <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rPr>
              <a:t>设问句</a:t>
            </a:r>
            <a:endParaRPr lang="zh-CN" altLang="zh-CN" sz="320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5" name="文本框 1"/>
          <p:cNvSpPr txBox="1"/>
          <p:nvPr/>
        </p:nvSpPr>
        <p:spPr>
          <a:xfrm>
            <a:off x="143934" y="4315884"/>
            <a:ext cx="3181349" cy="1076325"/>
          </a:xfrm>
          <a:prstGeom prst="rect">
            <a:avLst/>
          </a:prstGeom>
          <a:noFill/>
          <a:ln w="9525">
            <a:noFill/>
          </a:ln>
        </p:spPr>
        <p:txBody>
          <a:bodyPr wrap="square" anchor="t" anchorCtr="0">
            <a:spAutoFit/>
          </a:bodyPr>
          <a:p>
            <a:r>
              <a:rPr lang="zh-CN" altLang="zh-CN" sz="3200">
                <a:solidFill>
                  <a:srgbClr val="FF0000"/>
                </a:solidFill>
                <a:latin typeface="黑体" panose="02010609060101010101" pitchFamily="49" charset="-122"/>
                <a:ea typeface="黑体" panose="02010609060101010101" pitchFamily="49" charset="-122"/>
                <a:sym typeface="宋体" panose="02010600030101010101" pitchFamily="2" charset="-122"/>
              </a:rPr>
              <a:t>留意指示代词</a:t>
            </a:r>
            <a:endParaRPr lang="zh-CN" altLang="zh-CN" sz="3200">
              <a:solidFill>
                <a:srgbClr val="0000FF"/>
              </a:solidFill>
              <a:latin typeface="黑体" panose="02010609060101010101" pitchFamily="49" charset="-122"/>
              <a:ea typeface="黑体" panose="02010609060101010101" pitchFamily="49" charset="-122"/>
              <a:sym typeface="宋体" panose="02010600030101010101" pitchFamily="2" charset="-122"/>
            </a:endParaRPr>
          </a:p>
          <a:p>
            <a:r>
              <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rPr>
              <a:t>此</a:t>
            </a:r>
            <a:r>
              <a:rPr lang="zh-CN" altLang="zh-CN"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rPr>
              <a:t>这</a:t>
            </a:r>
            <a:r>
              <a:rPr lang="zh-CN" altLang="zh-CN"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rPr>
              <a:t>那</a:t>
            </a:r>
            <a:endPar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6" name="文本框 1"/>
          <p:cNvSpPr txBox="1"/>
          <p:nvPr/>
        </p:nvSpPr>
        <p:spPr>
          <a:xfrm>
            <a:off x="144145" y="5565140"/>
            <a:ext cx="2483485" cy="583565"/>
          </a:xfrm>
          <a:prstGeom prst="rect">
            <a:avLst/>
          </a:prstGeom>
          <a:noFill/>
          <a:ln w="9525">
            <a:noFill/>
          </a:ln>
        </p:spPr>
        <p:txBody>
          <a:bodyPr wrap="square" anchor="t" anchorCtr="0">
            <a:spAutoFit/>
          </a:bodyPr>
          <a:p>
            <a:r>
              <a:rPr lang="zh-CN" altLang="zh-CN" sz="3200">
                <a:solidFill>
                  <a:srgbClr val="FF0000"/>
                </a:solidFill>
                <a:latin typeface="黑体" panose="02010609060101010101" pitchFamily="49" charset="-122"/>
                <a:ea typeface="黑体" panose="02010609060101010101" pitchFamily="49" charset="-122"/>
                <a:sym typeface="宋体" panose="02010600030101010101" pitchFamily="2" charset="-122"/>
              </a:rPr>
              <a:t>寻找关联词</a:t>
            </a:r>
            <a:endParaRPr lang="zh-CN" altLang="zh-CN" sz="3200"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8" name="文本框 7"/>
          <p:cNvSpPr txBox="1"/>
          <p:nvPr/>
        </p:nvSpPr>
        <p:spPr>
          <a:xfrm>
            <a:off x="3035300" y="1371601"/>
            <a:ext cx="91567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3.</a:t>
            </a:r>
            <a:r>
              <a:rPr lang="zh-CN" altLang="en-US" sz="3200" b="1">
                <a:latin typeface="Arial" panose="020B0604020202020204" pitchFamily="34" charset="0"/>
                <a:ea typeface="宋体" panose="02010600030101010101" pitchFamily="2" charset="-122"/>
              </a:rPr>
              <a:t>这些</a:t>
            </a:r>
            <a:r>
              <a:rPr lang="zh-CN" altLang="en-US" sz="3200" b="1">
                <a:solidFill>
                  <a:srgbClr val="0707FF"/>
                </a:solidFill>
                <a:latin typeface="Arial" panose="020B0604020202020204" pitchFamily="34" charset="0"/>
                <a:ea typeface="宋体" panose="02010600030101010101" pitchFamily="2" charset="-122"/>
              </a:rPr>
              <a:t>自然现象</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为</a:t>
            </a:r>
            <a:r>
              <a:rPr lang="zh-CN" altLang="en-US" sz="3200" b="1">
                <a:solidFill>
                  <a:srgbClr val="0707FF"/>
                </a:solidFill>
                <a:latin typeface="Arial" panose="020B0604020202020204" pitchFamily="34" charset="0"/>
                <a:ea typeface="宋体" panose="02010600030101010101" pitchFamily="2" charset="-122"/>
              </a:rPr>
              <a:t>物候</a:t>
            </a:r>
            <a:r>
              <a:rPr lang="zh-CN" altLang="en-US" sz="3200" b="1">
                <a:latin typeface="Arial" panose="020B0604020202020204" pitchFamily="34" charset="0"/>
                <a:ea typeface="宋体" panose="02010600030101010101" pitchFamily="2" charset="-122"/>
              </a:rPr>
              <a:t>。</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就是</a:t>
            </a:r>
            <a:r>
              <a:rPr lang="zh-CN" altLang="en-US" sz="3200" b="1">
                <a:solidFill>
                  <a:srgbClr val="0707FF"/>
                </a:solidFill>
                <a:latin typeface="Arial" panose="020B0604020202020204" pitchFamily="34" charset="0"/>
                <a:ea typeface="宋体" panose="02010600030101010101" pitchFamily="2" charset="-122"/>
                <a:sym typeface="+mn-ea"/>
              </a:rPr>
              <a:t>物候学</a:t>
            </a:r>
            <a:r>
              <a:rPr lang="zh-CN" altLang="en-US" sz="3200" b="1">
                <a:latin typeface="Arial" panose="020B0604020202020204" pitchFamily="34" charset="0"/>
                <a:ea typeface="宋体" panose="02010600030101010101" pitchFamily="2" charset="-122"/>
                <a:sym typeface="+mn-ea"/>
              </a:rPr>
              <a:t>。</a:t>
            </a:r>
            <a:endParaRPr lang="zh-CN" altLang="en-US" sz="3200" b="1">
              <a:latin typeface="Arial" panose="020B0604020202020204" pitchFamily="34" charset="0"/>
              <a:ea typeface="宋体" panose="02010600030101010101" pitchFamily="2" charset="-122"/>
            </a:endParaRPr>
          </a:p>
        </p:txBody>
      </p:sp>
      <p:sp>
        <p:nvSpPr>
          <p:cNvPr id="9" name="文本框 8"/>
          <p:cNvSpPr txBox="1"/>
          <p:nvPr/>
        </p:nvSpPr>
        <p:spPr>
          <a:xfrm>
            <a:off x="9565852" y="1777788"/>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总结句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0" name="文本框 9"/>
          <p:cNvSpPr txBox="1"/>
          <p:nvPr/>
        </p:nvSpPr>
        <p:spPr>
          <a:xfrm>
            <a:off x="3035300" y="2266951"/>
            <a:ext cx="91567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4.</a:t>
            </a:r>
            <a:r>
              <a:rPr lang="zh-CN" altLang="zh-CN" sz="3200" b="1">
                <a:solidFill>
                  <a:srgbClr val="0707FF"/>
                </a:solidFill>
                <a:latin typeface="Arial" panose="020B0604020202020204" pitchFamily="34" charset="0"/>
                <a:ea typeface="宋体" panose="02010600030101010101" pitchFamily="2" charset="-122"/>
              </a:rPr>
              <a:t>物候对于农业的重要性</a:t>
            </a:r>
            <a:r>
              <a:rPr lang="zh-CN" altLang="zh-CN" sz="3200" b="1">
                <a:latin typeface="Arial" panose="020B0604020202020204" pitchFamily="34" charset="0"/>
                <a:ea typeface="宋体" panose="02010600030101010101" pitchFamily="2" charset="-122"/>
              </a:rPr>
              <a:t>就在这里</a:t>
            </a:r>
            <a:r>
              <a:rPr lang="zh-CN" altLang="en-US" sz="3200" b="1">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宋体" panose="02010600030101010101" pitchFamily="2" charset="-122"/>
            </a:endParaRPr>
          </a:p>
        </p:txBody>
      </p:sp>
      <p:sp>
        <p:nvSpPr>
          <p:cNvPr id="11" name="文本框 10"/>
          <p:cNvSpPr txBox="1"/>
          <p:nvPr/>
        </p:nvSpPr>
        <p:spPr>
          <a:xfrm>
            <a:off x="9565852" y="2254886"/>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过渡句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2" name="文本框 11"/>
          <p:cNvSpPr txBox="1"/>
          <p:nvPr/>
        </p:nvSpPr>
        <p:spPr>
          <a:xfrm>
            <a:off x="3035300" y="2804160"/>
            <a:ext cx="91567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6.</a:t>
            </a:r>
            <a:r>
              <a:rPr lang="zh-CN" altLang="zh-CN" sz="3200" b="1">
                <a:solidFill>
                  <a:srgbClr val="0707FF"/>
                </a:solidFill>
                <a:latin typeface="Arial" panose="020B0604020202020204" pitchFamily="34" charset="0"/>
                <a:ea typeface="宋体" panose="02010600030101010101" pitchFamily="2" charset="-122"/>
              </a:rPr>
              <a:t>物候现象的来临决定于哪些因素</a:t>
            </a:r>
            <a:r>
              <a:rPr lang="zh-CN" altLang="zh-CN" sz="3200" b="1">
                <a:latin typeface="Arial" panose="020B0604020202020204" pitchFamily="34" charset="0"/>
                <a:ea typeface="宋体" panose="02010600030101010101" pitchFamily="2" charset="-122"/>
              </a:rPr>
              <a:t>呢？</a:t>
            </a:r>
            <a:endParaRPr lang="zh-CN" altLang="zh-CN" sz="3200" b="1">
              <a:latin typeface="Arial" panose="020B0604020202020204" pitchFamily="34" charset="0"/>
              <a:ea typeface="宋体" panose="02010600030101010101" pitchFamily="2" charset="-122"/>
            </a:endParaRPr>
          </a:p>
        </p:txBody>
      </p:sp>
      <p:sp>
        <p:nvSpPr>
          <p:cNvPr id="13" name="文本框 12"/>
          <p:cNvSpPr txBox="1"/>
          <p:nvPr/>
        </p:nvSpPr>
        <p:spPr>
          <a:xfrm>
            <a:off x="10014797" y="2788920"/>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设问句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4" name="文本框 13"/>
          <p:cNvSpPr txBox="1"/>
          <p:nvPr/>
        </p:nvSpPr>
        <p:spPr>
          <a:xfrm>
            <a:off x="3035300" y="3377565"/>
            <a:ext cx="91567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7.</a:t>
            </a:r>
            <a:r>
              <a:rPr lang="zh-CN" altLang="zh-CN" sz="3200" b="1">
                <a:solidFill>
                  <a:srgbClr val="0707FF"/>
                </a:solidFill>
                <a:latin typeface="Arial" panose="020B0604020202020204" pitchFamily="34" charset="0"/>
                <a:ea typeface="宋体" panose="02010600030101010101" pitchFamily="2" charset="-122"/>
              </a:rPr>
              <a:t>首先</a:t>
            </a:r>
            <a:r>
              <a:rPr lang="zh-CN" altLang="zh-CN" sz="3200" b="1">
                <a:latin typeface="Arial" panose="020B0604020202020204" pitchFamily="34" charset="0"/>
                <a:ea typeface="宋体" panose="02010600030101010101" pitchFamily="2" charset="-122"/>
              </a:rPr>
              <a:t>是纬度。</a:t>
            </a:r>
            <a:endParaRPr lang="zh-CN" altLang="zh-CN" sz="3200" b="1">
              <a:latin typeface="Arial" panose="020B0604020202020204" pitchFamily="34" charset="0"/>
              <a:ea typeface="宋体" panose="02010600030101010101" pitchFamily="2" charset="-122"/>
            </a:endParaRPr>
          </a:p>
        </p:txBody>
      </p:sp>
      <p:sp>
        <p:nvSpPr>
          <p:cNvPr id="15" name="文本框 14"/>
          <p:cNvSpPr txBox="1"/>
          <p:nvPr/>
        </p:nvSpPr>
        <p:spPr>
          <a:xfrm>
            <a:off x="5821257" y="3357033"/>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中心句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6" name="文本框 15"/>
          <p:cNvSpPr txBox="1"/>
          <p:nvPr/>
        </p:nvSpPr>
        <p:spPr>
          <a:xfrm>
            <a:off x="10335472" y="3944197"/>
            <a:ext cx="1629833"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中心句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7" name="文本框 16"/>
          <p:cNvSpPr txBox="1"/>
          <p:nvPr/>
        </p:nvSpPr>
        <p:spPr>
          <a:xfrm>
            <a:off x="3035300" y="3964940"/>
            <a:ext cx="7403465"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8.</a:t>
            </a:r>
            <a:r>
              <a:rPr lang="zh-CN" altLang="zh-CN" sz="3200" b="1">
                <a:latin typeface="Arial" panose="020B0604020202020204" pitchFamily="34" charset="0"/>
                <a:ea typeface="宋体" panose="02010600030101010101" pitchFamily="2" charset="-122"/>
              </a:rPr>
              <a:t>经度的差异是影响物候的</a:t>
            </a:r>
            <a:r>
              <a:rPr lang="zh-CN" altLang="zh-CN" sz="3200" b="1">
                <a:solidFill>
                  <a:srgbClr val="0707FF"/>
                </a:solidFill>
                <a:latin typeface="Arial" panose="020B0604020202020204" pitchFamily="34" charset="0"/>
                <a:ea typeface="宋体" panose="02010600030101010101" pitchFamily="2" charset="-122"/>
              </a:rPr>
              <a:t>第二个</a:t>
            </a:r>
            <a:r>
              <a:rPr lang="zh-CN" altLang="zh-CN" sz="3200" b="1">
                <a:latin typeface="Arial" panose="020B0604020202020204" pitchFamily="34" charset="0"/>
                <a:ea typeface="宋体" panose="02010600030101010101" pitchFamily="2" charset="-122"/>
              </a:rPr>
              <a:t>因素。</a:t>
            </a:r>
            <a:endParaRPr lang="zh-CN" altLang="zh-CN" sz="3200" b="1">
              <a:latin typeface="Arial" panose="020B0604020202020204" pitchFamily="34" charset="0"/>
              <a:ea typeface="宋体" panose="02010600030101010101" pitchFamily="2" charset="-122"/>
            </a:endParaRPr>
          </a:p>
        </p:txBody>
      </p:sp>
      <p:sp>
        <p:nvSpPr>
          <p:cNvPr id="19" name="文本框 18"/>
          <p:cNvSpPr txBox="1"/>
          <p:nvPr/>
        </p:nvSpPr>
        <p:spPr>
          <a:xfrm>
            <a:off x="3035300" y="4527338"/>
            <a:ext cx="75311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9.</a:t>
            </a:r>
            <a:r>
              <a:rPr lang="zh-CN" altLang="zh-CN" sz="3200" b="1">
                <a:latin typeface="Arial" panose="020B0604020202020204" pitchFamily="34" charset="0"/>
                <a:ea typeface="宋体" panose="02010600030101010101" pitchFamily="2" charset="-122"/>
              </a:rPr>
              <a:t>影响物候的</a:t>
            </a:r>
            <a:r>
              <a:rPr lang="zh-CN" altLang="zh-CN" sz="3200" b="1">
                <a:solidFill>
                  <a:srgbClr val="0707FF"/>
                </a:solidFill>
                <a:latin typeface="Arial" panose="020B0604020202020204" pitchFamily="34" charset="0"/>
                <a:ea typeface="宋体" panose="02010600030101010101" pitchFamily="2" charset="-122"/>
              </a:rPr>
              <a:t>第三个</a:t>
            </a:r>
            <a:r>
              <a:rPr lang="zh-CN" altLang="zh-CN" sz="3200" b="1">
                <a:latin typeface="Arial" panose="020B0604020202020204" pitchFamily="34" charset="0"/>
                <a:ea typeface="宋体" panose="02010600030101010101" pitchFamily="2" charset="-122"/>
              </a:rPr>
              <a:t>因素是高下的差异。</a:t>
            </a:r>
            <a:endParaRPr lang="zh-CN" altLang="zh-CN" sz="3200" b="1">
              <a:latin typeface="Arial" panose="020B0604020202020204" pitchFamily="34" charset="0"/>
              <a:ea typeface="宋体" panose="02010600030101010101" pitchFamily="2" charset="-122"/>
            </a:endParaRPr>
          </a:p>
        </p:txBody>
      </p:sp>
      <p:sp>
        <p:nvSpPr>
          <p:cNvPr id="20" name="文本框 19"/>
          <p:cNvSpPr txBox="1"/>
          <p:nvPr/>
        </p:nvSpPr>
        <p:spPr>
          <a:xfrm>
            <a:off x="2772199" y="5120217"/>
            <a:ext cx="8991600" cy="583565"/>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10.</a:t>
            </a:r>
            <a:r>
              <a:rPr lang="zh-CN" altLang="zh-CN" sz="3200" b="1">
                <a:solidFill>
                  <a:srgbClr val="0707FF"/>
                </a:solidFill>
                <a:latin typeface="Arial" panose="020B0604020202020204" pitchFamily="34" charset="0"/>
                <a:ea typeface="宋体" panose="02010600030101010101" pitchFamily="2" charset="-122"/>
              </a:rPr>
              <a:t>此外</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物候现象来临的迟早</a:t>
            </a:r>
            <a:r>
              <a:rPr lang="zh-CN" altLang="zh-CN" sz="3200" b="1">
                <a:solidFill>
                  <a:srgbClr val="0707FF"/>
                </a:solidFill>
                <a:latin typeface="Arial" panose="020B0604020202020204" pitchFamily="34" charset="0"/>
                <a:ea typeface="宋体" panose="02010600030101010101" pitchFamily="2" charset="-122"/>
              </a:rPr>
              <a:t>还有</a:t>
            </a:r>
            <a:r>
              <a:rPr lang="zh-CN" altLang="zh-CN" sz="3200" b="1">
                <a:latin typeface="Arial" panose="020B0604020202020204" pitchFamily="34" charset="0"/>
                <a:ea typeface="宋体" panose="02010600030101010101" pitchFamily="2" charset="-122"/>
              </a:rPr>
              <a:t>古今的差异。</a:t>
            </a:r>
            <a:endParaRPr lang="zh-CN" altLang="zh-CN" sz="3200" b="1">
              <a:latin typeface="Arial" panose="020B0604020202020204" pitchFamily="34" charset="0"/>
              <a:ea typeface="宋体" panose="02010600030101010101" pitchFamily="2" charset="-122"/>
            </a:endParaRPr>
          </a:p>
        </p:txBody>
      </p:sp>
      <p:sp>
        <p:nvSpPr>
          <p:cNvPr id="21" name="文本框 20"/>
          <p:cNvSpPr txBox="1"/>
          <p:nvPr/>
        </p:nvSpPr>
        <p:spPr>
          <a:xfrm>
            <a:off x="10394739" y="4547023"/>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中心句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2" name="文本框 21"/>
          <p:cNvSpPr txBox="1"/>
          <p:nvPr/>
        </p:nvSpPr>
        <p:spPr>
          <a:xfrm>
            <a:off x="2772410" y="6021070"/>
            <a:ext cx="5193030" cy="604520"/>
          </a:xfrm>
          <a:prstGeom prst="rect">
            <a:avLst/>
          </a:prstGeom>
          <a:noFill/>
          <a:ln w="9525">
            <a:noFill/>
          </a:ln>
        </p:spPr>
        <p:txBody>
          <a:bodyPr wrap="square" anchor="t" anchorCtr="0">
            <a:spAutoFit/>
          </a:bodyPr>
          <a:p>
            <a:r>
              <a:rPr lang="en-US" altLang="zh-CN" sz="3200">
                <a:latin typeface="Arial" panose="020B0604020202020204" pitchFamily="34" charset="0"/>
                <a:ea typeface="宋体" panose="02010600030101010101" pitchFamily="2" charset="-122"/>
              </a:rPr>
              <a:t>11.</a:t>
            </a:r>
            <a:r>
              <a:rPr lang="zh-CN" altLang="zh-CN" sz="3200" b="1">
                <a:solidFill>
                  <a:srgbClr val="0707FF"/>
                </a:solidFill>
                <a:latin typeface="Arial" panose="020B0604020202020204" pitchFamily="34" charset="0"/>
                <a:ea typeface="宋体" panose="02010600030101010101" pitchFamily="2" charset="-122"/>
              </a:rPr>
              <a:t>此外还有多方面的意义</a:t>
            </a:r>
            <a:r>
              <a:rPr lang="zh-CN" altLang="zh-CN" sz="3335" b="1">
                <a:latin typeface="Arial" panose="020B0604020202020204" pitchFamily="34" charset="0"/>
                <a:ea typeface="宋体" panose="02010600030101010101" pitchFamily="2" charset="-122"/>
              </a:rPr>
              <a:t>。</a:t>
            </a:r>
            <a:endParaRPr lang="zh-CN" altLang="zh-CN" sz="3335" b="1">
              <a:latin typeface="Arial" panose="020B0604020202020204" pitchFamily="34" charset="0"/>
              <a:ea typeface="宋体" panose="02010600030101010101" pitchFamily="2" charset="-122"/>
            </a:endParaRPr>
          </a:p>
        </p:txBody>
      </p:sp>
      <p:sp>
        <p:nvSpPr>
          <p:cNvPr id="23" name="文本框 22"/>
          <p:cNvSpPr txBox="1"/>
          <p:nvPr/>
        </p:nvSpPr>
        <p:spPr>
          <a:xfrm>
            <a:off x="10335472" y="5586095"/>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过渡句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7748482" y="6001385"/>
            <a:ext cx="1631949" cy="604520"/>
          </a:xfrm>
          <a:prstGeom prst="rect">
            <a:avLst/>
          </a:prstGeom>
          <a:noFill/>
          <a:ln w="9525">
            <a:noFill/>
          </a:ln>
        </p:spPr>
        <p:txBody>
          <a:bodyPr wrap="square" anchor="t" anchorCtr="0">
            <a:spAutoFit/>
          </a:bodyPr>
          <a:p>
            <a:r>
              <a:rPr lang="zh-CN" altLang="zh-CN" sz="3335" dirty="0">
                <a:solidFill>
                  <a:srgbClr val="FF0000"/>
                </a:solidFill>
                <a:latin typeface="黑体" panose="02010609060101010101" pitchFamily="49" charset="-122"/>
                <a:ea typeface="黑体" panose="02010609060101010101" pitchFamily="49" charset="-122"/>
                <a:sym typeface="宋体" panose="02010600030101010101" pitchFamily="2" charset="-122"/>
              </a:rPr>
              <a:t>过渡句</a:t>
            </a:r>
            <a:endParaRPr lang="zh-CN" altLang="en-US" sz="3335"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8914" name="标题 8193"/>
          <p:cNvSpPr>
            <a:spLocks noGrp="1"/>
          </p:cNvSpPr>
          <p:nvPr/>
        </p:nvSpPr>
        <p:spPr>
          <a:xfrm>
            <a:off x="0" y="34925"/>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任务一：</a:t>
            </a:r>
            <a:r>
              <a:rPr lang="zh-CN" altLang="en-US" sz="3600" b="1" dirty="0">
                <a:solidFill>
                  <a:srgbClr val="FF0000"/>
                </a:solidFill>
                <a:latin typeface="黑体" panose="02010609060101010101" pitchFamily="49" charset="-122"/>
                <a:ea typeface="黑体" panose="02010609060101010101" pitchFamily="49" charset="-122"/>
              </a:rPr>
              <a:t>筛选</a:t>
            </a:r>
            <a:r>
              <a:rPr lang="zh-CN" altLang="en-US" sz="3600" b="1" dirty="0">
                <a:solidFill>
                  <a:srgbClr val="0707FF"/>
                </a:solidFill>
                <a:latin typeface="黑体" panose="02010609060101010101" pitchFamily="49" charset="-122"/>
                <a:ea typeface="黑体" panose="02010609060101010101" pitchFamily="49" charset="-122"/>
              </a:rPr>
              <a:t>信息</a:t>
            </a:r>
            <a:r>
              <a:rPr lang="zh-CN" altLang="en-US" sz="3600" b="1" dirty="0">
                <a:solidFill>
                  <a:schemeClr val="tx1"/>
                </a:solidFill>
                <a:latin typeface="黑体" panose="02010609060101010101" pitchFamily="49" charset="-122"/>
                <a:ea typeface="黑体" panose="02010609060101010101" pitchFamily="49" charset="-122"/>
              </a:rPr>
              <a:t>，明确说明内容</a:t>
            </a:r>
            <a:endParaRPr lang="zh-CN" altLang="en-US" sz="36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500" fill="hold"/>
                                        <p:tgtEl>
                                          <p:spTgt spid="33795"/>
                                        </p:tgtEl>
                                        <p:attrNameLst>
                                          <p:attrName>ppt_x</p:attrName>
                                        </p:attrNameLst>
                                      </p:cBhvr>
                                      <p:tavLst>
                                        <p:tav tm="0">
                                          <p:val>
                                            <p:strVal val="#ppt_x"/>
                                          </p:val>
                                        </p:tav>
                                        <p:tav tm="100000">
                                          <p:val>
                                            <p:strVal val="#ppt_x"/>
                                          </p:val>
                                        </p:tav>
                                      </p:tavLst>
                                    </p:anim>
                                    <p:anim calcmode="lin" valueType="num">
                                      <p:cBhvr>
                                        <p:cTn id="8"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charRg st="0" end="24"/>
                                            </p:txEl>
                                          </p:spTgt>
                                        </p:tgtEl>
                                        <p:attrNameLst>
                                          <p:attrName>style.visibility</p:attrName>
                                        </p:attrNameLst>
                                      </p:cBhvr>
                                      <p:to>
                                        <p:strVal val="visible"/>
                                      </p:to>
                                    </p:set>
                                    <p:anim calcmode="lin" valueType="num">
                                      <p:cBhvr additive="base">
                                        <p:cTn id="25" dur="500" fill="hold"/>
                                        <p:tgtEl>
                                          <p:spTgt spid="8">
                                            <p:txEl>
                                              <p:charRg st="0" end="2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charRg st="0" end="18"/>
                                            </p:txEl>
                                          </p:spTgt>
                                        </p:tgtEl>
                                        <p:attrNameLst>
                                          <p:attrName>style.visibility</p:attrName>
                                        </p:attrNameLst>
                                      </p:cBhvr>
                                      <p:to>
                                        <p:strVal val="visible"/>
                                      </p:to>
                                    </p:set>
                                    <p:anim calcmode="lin" valueType="num">
                                      <p:cBhvr>
                                        <p:cTn id="37" dur="500" fill="hold"/>
                                        <p:tgtEl>
                                          <p:spTgt spid="10">
                                            <p:txEl>
                                              <p:charRg st="0" end="18"/>
                                            </p:txEl>
                                          </p:spTgt>
                                        </p:tgtEl>
                                        <p:attrNameLst>
                                          <p:attrName>ppt_x</p:attrName>
                                        </p:attrNameLst>
                                      </p:cBhvr>
                                      <p:tavLst>
                                        <p:tav tm="0">
                                          <p:val>
                                            <p:strVal val="#ppt_x"/>
                                          </p:val>
                                        </p:tav>
                                        <p:tav tm="100000">
                                          <p:val>
                                            <p:strVal val="#ppt_x"/>
                                          </p:val>
                                        </p:tav>
                                      </p:tavLst>
                                    </p:anim>
                                    <p:anim calcmode="lin" valueType="num">
                                      <p:cBhvr>
                                        <p:cTn id="38" dur="500" fill="hold"/>
                                        <p:tgtEl>
                                          <p:spTgt spid="10">
                                            <p:txEl>
                                              <p:charRg st="0" end="1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xEl>
                                              <p:charRg st="0" end="19"/>
                                            </p:txEl>
                                          </p:spTgt>
                                        </p:tgtEl>
                                        <p:attrNameLst>
                                          <p:attrName>style.visibility</p:attrName>
                                        </p:attrNameLst>
                                      </p:cBhvr>
                                      <p:to>
                                        <p:strVal val="visible"/>
                                      </p:to>
                                    </p:set>
                                    <p:anim calcmode="lin" valueType="num">
                                      <p:cBhvr>
                                        <p:cTn id="49" dur="500" fill="hold"/>
                                        <p:tgtEl>
                                          <p:spTgt spid="12">
                                            <p:txEl>
                                              <p:charRg st="0" end="19"/>
                                            </p:txEl>
                                          </p:spTgt>
                                        </p:tgtEl>
                                        <p:attrNameLst>
                                          <p:attrName>ppt_x</p:attrName>
                                        </p:attrNameLst>
                                      </p:cBhvr>
                                      <p:tavLst>
                                        <p:tav tm="0">
                                          <p:val>
                                            <p:strVal val="#ppt_x"/>
                                          </p:val>
                                        </p:tav>
                                        <p:tav tm="100000">
                                          <p:val>
                                            <p:strVal val="#ppt_x"/>
                                          </p:val>
                                        </p:tav>
                                      </p:tavLst>
                                    </p:anim>
                                    <p:anim calcmode="lin" valueType="num">
                                      <p:cBhvr>
                                        <p:cTn id="50" dur="500" fill="hold"/>
                                        <p:tgtEl>
                                          <p:spTgt spid="12">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4">
                                            <p:txEl>
                                              <p:charRg st="0" end="9"/>
                                            </p:txEl>
                                          </p:spTgt>
                                        </p:tgtEl>
                                        <p:attrNameLst>
                                          <p:attrName>style.visibility</p:attrName>
                                        </p:attrNameLst>
                                      </p:cBhvr>
                                      <p:to>
                                        <p:strVal val="visible"/>
                                      </p:to>
                                    </p:set>
                                    <p:anim calcmode="lin" valueType="num">
                                      <p:cBhvr>
                                        <p:cTn id="61" dur="500" fill="hold"/>
                                        <p:tgtEl>
                                          <p:spTgt spid="14">
                                            <p:txEl>
                                              <p:charRg st="0" end="9"/>
                                            </p:txEl>
                                          </p:spTgt>
                                        </p:tgtEl>
                                        <p:attrNameLst>
                                          <p:attrName>ppt_x</p:attrName>
                                        </p:attrNameLst>
                                      </p:cBhvr>
                                      <p:tavLst>
                                        <p:tav tm="0">
                                          <p:val>
                                            <p:strVal val="#ppt_x"/>
                                          </p:val>
                                        </p:tav>
                                        <p:tav tm="100000">
                                          <p:val>
                                            <p:strVal val="#ppt_x"/>
                                          </p:val>
                                        </p:tav>
                                      </p:tavLst>
                                    </p:anim>
                                    <p:anim calcmode="lin" valueType="num">
                                      <p:cBhvr>
                                        <p:cTn id="62" dur="500" fill="hold"/>
                                        <p:tgtEl>
                                          <p:spTgt spid="14">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7">
                                            <p:txEl>
                                              <p:charRg st="0" end="20"/>
                                            </p:txEl>
                                          </p:spTgt>
                                        </p:tgtEl>
                                        <p:attrNameLst>
                                          <p:attrName>style.visibility</p:attrName>
                                        </p:attrNameLst>
                                      </p:cBhvr>
                                      <p:to>
                                        <p:strVal val="visible"/>
                                      </p:to>
                                    </p:set>
                                    <p:anim calcmode="lin" valueType="num">
                                      <p:cBhvr>
                                        <p:cTn id="73" dur="500" fill="hold"/>
                                        <p:tgtEl>
                                          <p:spTgt spid="17">
                                            <p:txEl>
                                              <p:charRg st="0" end="20"/>
                                            </p:txEl>
                                          </p:spTgt>
                                        </p:tgtEl>
                                        <p:attrNameLst>
                                          <p:attrName>ppt_x</p:attrName>
                                        </p:attrNameLst>
                                      </p:cBhvr>
                                      <p:tavLst>
                                        <p:tav tm="0">
                                          <p:val>
                                            <p:strVal val="#ppt_x"/>
                                          </p:val>
                                        </p:tav>
                                        <p:tav tm="100000">
                                          <p:val>
                                            <p:strVal val="#ppt_x"/>
                                          </p:val>
                                        </p:tav>
                                      </p:tavLst>
                                    </p:anim>
                                    <p:anim calcmode="lin" valueType="num">
                                      <p:cBhvr>
                                        <p:cTn id="74" dur="500" fill="hold"/>
                                        <p:tgtEl>
                                          <p:spTgt spid="17">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ppt_x</p:attrName>
                                        </p:attrNameLst>
                                      </p:cBhvr>
                                      <p:tavLst>
                                        <p:tav tm="0">
                                          <p:val>
                                            <p:strVal val="#ppt_x"/>
                                          </p:val>
                                        </p:tav>
                                        <p:tav tm="100000">
                                          <p:val>
                                            <p:strVal val="#ppt_x"/>
                                          </p:val>
                                        </p:tav>
                                      </p:tavLst>
                                    </p:anim>
                                    <p:anim calcmode="lin" valueType="num">
                                      <p:cBhvr>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9">
                                            <p:txEl>
                                              <p:charRg st="0" end="20"/>
                                            </p:txEl>
                                          </p:spTgt>
                                        </p:tgtEl>
                                        <p:attrNameLst>
                                          <p:attrName>style.visibility</p:attrName>
                                        </p:attrNameLst>
                                      </p:cBhvr>
                                      <p:to>
                                        <p:strVal val="visible"/>
                                      </p:to>
                                    </p:set>
                                    <p:anim calcmode="lin" valueType="num">
                                      <p:cBhvr>
                                        <p:cTn id="85" dur="500" fill="hold"/>
                                        <p:tgtEl>
                                          <p:spTgt spid="19">
                                            <p:txEl>
                                              <p:charRg st="0" end="20"/>
                                            </p:txEl>
                                          </p:spTgt>
                                        </p:tgtEl>
                                        <p:attrNameLst>
                                          <p:attrName>ppt_x</p:attrName>
                                        </p:attrNameLst>
                                      </p:cBhvr>
                                      <p:tavLst>
                                        <p:tav tm="0">
                                          <p:val>
                                            <p:strVal val="#ppt_x"/>
                                          </p:val>
                                        </p:tav>
                                        <p:tav tm="100000">
                                          <p:val>
                                            <p:strVal val="#ppt_x"/>
                                          </p:val>
                                        </p:tav>
                                      </p:tavLst>
                                    </p:anim>
                                    <p:anim calcmode="lin" valueType="num">
                                      <p:cBhvr>
                                        <p:cTn id="86" dur="500" fill="hold"/>
                                        <p:tgtEl>
                                          <p:spTgt spid="19">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100000">
                                          <p:val>
                                            <p:strVal val="#ppt_x"/>
                                          </p:val>
                                        </p:tav>
                                      </p:tavLst>
                                    </p:anim>
                                    <p:anim calcmode="lin" valueType="num">
                                      <p:cBhvr>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0">
                                            <p:txEl>
                                              <p:charRg st="0" end="24"/>
                                            </p:txEl>
                                          </p:spTgt>
                                        </p:tgtEl>
                                        <p:attrNameLst>
                                          <p:attrName>style.visibility</p:attrName>
                                        </p:attrNameLst>
                                      </p:cBhvr>
                                      <p:to>
                                        <p:strVal val="visible"/>
                                      </p:to>
                                    </p:set>
                                    <p:anim calcmode="lin" valueType="num">
                                      <p:cBhvr>
                                        <p:cTn id="97" dur="500" fill="hold"/>
                                        <p:tgtEl>
                                          <p:spTgt spid="20">
                                            <p:txEl>
                                              <p:charRg st="0" end="24"/>
                                            </p:txEl>
                                          </p:spTgt>
                                        </p:tgtEl>
                                        <p:attrNameLst>
                                          <p:attrName>ppt_x</p:attrName>
                                        </p:attrNameLst>
                                      </p:cBhvr>
                                      <p:tavLst>
                                        <p:tav tm="0">
                                          <p:val>
                                            <p:strVal val="#ppt_x"/>
                                          </p:val>
                                        </p:tav>
                                        <p:tav tm="100000">
                                          <p:val>
                                            <p:strVal val="#ppt_x"/>
                                          </p:val>
                                        </p:tav>
                                      </p:tavLst>
                                    </p:anim>
                                    <p:anim calcmode="lin" valueType="num">
                                      <p:cBhvr>
                                        <p:cTn id="98" dur="500" fill="hold"/>
                                        <p:tgtEl>
                                          <p:spTgt spid="20">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ppt_x</p:attrName>
                                        </p:attrNameLst>
                                      </p:cBhvr>
                                      <p:tavLst>
                                        <p:tav tm="0">
                                          <p:val>
                                            <p:strVal val="#ppt_x"/>
                                          </p:val>
                                        </p:tav>
                                        <p:tav tm="100000">
                                          <p:val>
                                            <p:strVal val="#ppt_x"/>
                                          </p:val>
                                        </p:tav>
                                      </p:tavLst>
                                    </p:anim>
                                    <p:anim calcmode="lin" valueType="num">
                                      <p:cBhvr>
                                        <p:cTn id="10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22">
                                            <p:txEl>
                                              <p:charRg st="0" end="15"/>
                                            </p:txEl>
                                          </p:spTgt>
                                        </p:tgtEl>
                                        <p:attrNameLst>
                                          <p:attrName>style.visibility</p:attrName>
                                        </p:attrNameLst>
                                      </p:cBhvr>
                                      <p:to>
                                        <p:strVal val="visible"/>
                                      </p:to>
                                    </p:set>
                                    <p:anim calcmode="lin" valueType="num">
                                      <p:cBhvr>
                                        <p:cTn id="109" dur="500" fill="hold"/>
                                        <p:tgtEl>
                                          <p:spTgt spid="22">
                                            <p:txEl>
                                              <p:charRg st="0" end="15"/>
                                            </p:txEl>
                                          </p:spTgt>
                                        </p:tgtEl>
                                        <p:attrNameLst>
                                          <p:attrName>ppt_x</p:attrName>
                                        </p:attrNameLst>
                                      </p:cBhvr>
                                      <p:tavLst>
                                        <p:tav tm="0">
                                          <p:val>
                                            <p:strVal val="#ppt_x"/>
                                          </p:val>
                                        </p:tav>
                                        <p:tav tm="100000">
                                          <p:val>
                                            <p:strVal val="#ppt_x"/>
                                          </p:val>
                                        </p:tav>
                                      </p:tavLst>
                                    </p:anim>
                                    <p:anim calcmode="lin" valueType="num">
                                      <p:cBhvr>
                                        <p:cTn id="110" dur="500" fill="hold"/>
                                        <p:tgtEl>
                                          <p:spTgt spid="22">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
                                        </p:tgtEl>
                                        <p:attrNameLst>
                                          <p:attrName>style.visibility</p:attrName>
                                        </p:attrNameLst>
                                      </p:cBhvr>
                                      <p:to>
                                        <p:strVal val="visible"/>
                                      </p:to>
                                    </p:set>
                                    <p:anim calcmode="lin" valueType="num">
                                      <p:cBhvr>
                                        <p:cTn id="115" dur="500" fill="hold"/>
                                        <p:tgtEl>
                                          <p:spTgt spid="3"/>
                                        </p:tgtEl>
                                        <p:attrNameLst>
                                          <p:attrName>ppt_x</p:attrName>
                                        </p:attrNameLst>
                                      </p:cBhvr>
                                      <p:tavLst>
                                        <p:tav tm="0">
                                          <p:val>
                                            <p:strVal val="#ppt_x"/>
                                          </p:val>
                                        </p:tav>
                                        <p:tav tm="100000">
                                          <p:val>
                                            <p:strVal val="#ppt_x"/>
                                          </p:val>
                                        </p:tav>
                                      </p:tavLst>
                                    </p:anim>
                                    <p:anim calcmode="lin" valueType="num">
                                      <p:cBhvr>
                                        <p:cTn id="1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5" grpId="0"/>
      <p:bldP spid="6" grpId="0"/>
      <p:bldP spid="9" grpId="0"/>
      <p:bldP spid="11" grpId="0"/>
      <p:bldP spid="13" grpId="0"/>
      <p:bldP spid="15" grpId="0"/>
      <p:bldP spid="16" grpId="0"/>
      <p:bldP spid="21" grpId="0"/>
      <p:bldP spid="23"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567902" y="199179"/>
            <a:ext cx="7071360"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根据筛选信息</a:t>
            </a:r>
            <a:r>
              <a:rPr lang="zh-CN" altLang="en-US" sz="3600" b="1" dirty="0" smtClean="0">
                <a:latin typeface="宋体" panose="02010600030101010101" pitchFamily="2" charset="-122"/>
                <a:ea typeface="宋体" panose="02010600030101010101" pitchFamily="2" charset="-122"/>
                <a:cs typeface="黑体" panose="02010609060101010101" pitchFamily="49" charset="-122"/>
                <a:sym typeface="+mn-ea"/>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厘清文章层次。</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
        <p:nvSpPr>
          <p:cNvPr id="3" name="文本框 2"/>
          <p:cNvSpPr txBox="1"/>
          <p:nvPr/>
        </p:nvSpPr>
        <p:spPr>
          <a:xfrm>
            <a:off x="567690" y="2331085"/>
            <a:ext cx="655320" cy="2653665"/>
          </a:xfrm>
          <a:prstGeom prst="rect">
            <a:avLst/>
          </a:prstGeom>
        </p:spPr>
        <p:txBody>
          <a:bodyPr vert="eaVert" wrap="square">
            <a:no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大自然的语言</a:t>
            </a:r>
            <a:endParaRPr lang="zh-CN" altLang="en-US" sz="3200" b="1">
              <a:latin typeface="宋体" panose="02010600030101010101" pitchFamily="2" charset="-122"/>
              <a:ea typeface="宋体" panose="02010600030101010101" pitchFamily="2" charset="-122"/>
            </a:endParaRPr>
          </a:p>
        </p:txBody>
      </p:sp>
      <p:sp>
        <p:nvSpPr>
          <p:cNvPr id="5" name="AutoShape 10"/>
          <p:cNvSpPr/>
          <p:nvPr/>
        </p:nvSpPr>
        <p:spPr>
          <a:xfrm>
            <a:off x="1396365" y="1513205"/>
            <a:ext cx="76200" cy="5004435"/>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 name="文本框 2"/>
          <p:cNvSpPr txBox="1"/>
          <p:nvPr/>
        </p:nvSpPr>
        <p:spPr>
          <a:xfrm>
            <a:off x="1472565" y="1418590"/>
            <a:ext cx="3936365" cy="1076325"/>
          </a:xfrm>
          <a:prstGeom prst="rect">
            <a:avLst/>
          </a:prstGeom>
          <a:noFill/>
          <a:ln w="9525">
            <a:noFill/>
          </a:ln>
        </p:spPr>
        <p:txBody>
          <a:bodyPr wrap="square" anchor="t" anchorCtr="0">
            <a:sp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zh-CN" altLang="en-US" sz="3200" b="1" dirty="0">
                <a:solidFill>
                  <a:schemeClr val="tx1"/>
                </a:solidFill>
                <a:latin typeface="宋体" panose="02010600030101010101" pitchFamily="2" charset="-122"/>
                <a:ea typeface="宋体" panose="02010600030101010101" pitchFamily="2" charset="-122"/>
              </a:rPr>
              <a:t>什么是物候</a:t>
            </a:r>
            <a:r>
              <a:rPr lang="en-US" altLang="zh-CN" sz="3200" b="1" dirty="0">
                <a:solidFill>
                  <a:schemeClr val="tx1"/>
                </a:solidFill>
                <a:latin typeface="宋体" panose="02010600030101010101" pitchFamily="2" charset="-122"/>
                <a:ea typeface="宋体" panose="02010600030101010101" pitchFamily="2" charset="-122"/>
              </a:rPr>
              <a:t>   </a:t>
            </a:r>
            <a:endParaRPr lang="en-US" altLang="zh-CN" sz="3200" b="1" dirty="0">
              <a:solidFill>
                <a:schemeClr val="tx1"/>
              </a:solidFill>
              <a:latin typeface="宋体" panose="02010600030101010101" pitchFamily="2" charset="-122"/>
              <a:ea typeface="宋体" panose="02010600030101010101" pitchFamily="2" charset="-122"/>
            </a:endParaRPr>
          </a:p>
          <a:p>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chemeClr val="tx1"/>
                </a:solidFill>
                <a:latin typeface="宋体" panose="02010600030101010101" pitchFamily="2" charset="-122"/>
                <a:ea typeface="宋体" panose="02010600030101010101" pitchFamily="2" charset="-122"/>
              </a:rPr>
              <a:t>和物候学</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8" name="AutoShape 10"/>
          <p:cNvSpPr/>
          <p:nvPr/>
        </p:nvSpPr>
        <p:spPr>
          <a:xfrm>
            <a:off x="5295689" y="1230418"/>
            <a:ext cx="101600" cy="1447800"/>
          </a:xfrm>
          <a:prstGeom prst="leftBrace">
            <a:avLst>
              <a:gd name="adj1" fmla="val 175420"/>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9" name="文本框 8"/>
          <p:cNvSpPr txBox="1"/>
          <p:nvPr/>
        </p:nvSpPr>
        <p:spPr>
          <a:xfrm>
            <a:off x="5295900" y="1113790"/>
            <a:ext cx="6096000" cy="1648460"/>
          </a:xfrm>
          <a:prstGeom prst="rect">
            <a:avLst/>
          </a:prstGeom>
          <a:noFill/>
        </p:spPr>
        <p:txBody>
          <a:bodyPr wrap="square" rtlCol="0" anchor="t">
            <a:noAutofit/>
          </a:bodyPr>
          <a:p>
            <a:r>
              <a:rPr lang="zh-CN" altLang="en-US" sz="3200" b="1">
                <a:solidFill>
                  <a:schemeClr val="tx1"/>
                </a:solidFill>
                <a:latin typeface="Times New Roman" panose="02020603050405020304" pitchFamily="18" charset="0"/>
                <a:ea typeface="宋体" panose="02010600030101010101" pitchFamily="2" charset="-122"/>
                <a:sym typeface="+mn-ea"/>
              </a:rPr>
              <a:t>四季变迁的景象</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1" name="文本框 2"/>
          <p:cNvSpPr txBox="1"/>
          <p:nvPr/>
        </p:nvSpPr>
        <p:spPr>
          <a:xfrm>
            <a:off x="1490980" y="2762250"/>
            <a:ext cx="739140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2" name="文本框 2"/>
          <p:cNvSpPr txBox="1"/>
          <p:nvPr/>
        </p:nvSpPr>
        <p:spPr>
          <a:xfrm>
            <a:off x="1396365" y="4307205"/>
            <a:ext cx="4657725" cy="583565"/>
          </a:xfrm>
          <a:prstGeom prst="rect">
            <a:avLst/>
          </a:prstGeom>
          <a:noFill/>
          <a:ln w="9525">
            <a:noFill/>
          </a:ln>
        </p:spPr>
        <p:txBody>
          <a:bodyPr wrap="square" anchor="t" anchorCtr="0">
            <a:spAutoFit/>
          </a:bodyPr>
          <a:p>
            <a:r>
              <a:rPr lang="en-US" altLang="zh-CN" sz="3200">
                <a:latin typeface="方正楷体_GBK" charset="0"/>
                <a:ea typeface="微软雅黑" panose="020B0503020204020204" charset="-122"/>
                <a:sym typeface="微软雅黑" panose="020B0503020204020204" charset="-122"/>
              </a:rPr>
              <a:t>(</a:t>
            </a:r>
            <a:r>
              <a:rPr lang="en-US" altLang="zh-CN" sz="3200">
                <a:latin typeface="黑体" panose="02010609060101010101" pitchFamily="49" charset="-122"/>
                <a:ea typeface="黑体" panose="02010609060101010101" pitchFamily="49" charset="-122"/>
                <a:sym typeface="宋体" panose="02010600030101010101" pitchFamily="2" charset="-122"/>
              </a:rPr>
              <a:t>6—10</a:t>
            </a:r>
            <a:r>
              <a:rPr lang="en-US" altLang="zh-CN" sz="3200">
                <a:latin typeface="方正楷体_GBK" charset="0"/>
                <a:ea typeface="微软雅黑" panose="020B0503020204020204" charset="-122"/>
                <a:sym typeface="微软雅黑" panose="020B0503020204020204" charset="-122"/>
              </a:rPr>
              <a:t>)</a:t>
            </a:r>
            <a:r>
              <a:rPr lang="en-US" altLang="zh-CN" sz="3200">
                <a:latin typeface="方正楷体_GBK" charset="0"/>
                <a:ea typeface="微软雅黑" panose="020B0503020204020204" charset="-122"/>
                <a:sym typeface="微软雅黑" panose="020B0503020204020204" charset="-122"/>
              </a:rPr>
              <a:t>  </a:t>
            </a:r>
            <a:r>
              <a:rPr lang="zh-CN" altLang="en-US" sz="3200" b="1" dirty="0">
                <a:solidFill>
                  <a:schemeClr val="tx1"/>
                </a:solidFill>
                <a:latin typeface="宋体" panose="02010600030101010101" pitchFamily="2" charset="-122"/>
                <a:ea typeface="宋体" panose="02010600030101010101" pitchFamily="2" charset="-122"/>
              </a:rPr>
              <a:t>影响物候的因素</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3" name="AutoShape 10"/>
          <p:cNvSpPr/>
          <p:nvPr/>
        </p:nvSpPr>
        <p:spPr>
          <a:xfrm>
            <a:off x="5994189" y="3628814"/>
            <a:ext cx="101600" cy="1940983"/>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5" name="文本框 14"/>
          <p:cNvSpPr txBox="1"/>
          <p:nvPr/>
        </p:nvSpPr>
        <p:spPr>
          <a:xfrm>
            <a:off x="6096000" y="3447415"/>
            <a:ext cx="2129155" cy="2255520"/>
          </a:xfrm>
          <a:prstGeom prst="rect">
            <a:avLst/>
          </a:prstGeom>
          <a:noFill/>
        </p:spPr>
        <p:txBody>
          <a:bodyPr wrap="square" rtlCol="0" anchor="t">
            <a:noAutofit/>
          </a:bodyPr>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6" name="文本框 2"/>
          <p:cNvSpPr txBox="1"/>
          <p:nvPr/>
        </p:nvSpPr>
        <p:spPr>
          <a:xfrm>
            <a:off x="1490980" y="5903595"/>
            <a:ext cx="631190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567902" y="199179"/>
            <a:ext cx="7071360"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根据筛选信息</a:t>
            </a:r>
            <a:r>
              <a:rPr lang="zh-CN" altLang="en-US" sz="36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3600" b="1" noProof="0" dirty="0">
                <a:ln>
                  <a:noFill/>
                </a:ln>
                <a:effectLst/>
                <a:uLnTx/>
                <a:uFillTx/>
                <a:latin typeface="宋体" panose="02010600030101010101" pitchFamily="2" charset="-122"/>
                <a:ea typeface="宋体" panose="02010600030101010101" pitchFamily="2" charset="-122"/>
                <a:cs typeface="黑体" panose="02010609060101010101" pitchFamily="49" charset="-122"/>
                <a:sym typeface="+mn-ea"/>
              </a:rPr>
              <a:t>厘清文章层次</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
        <p:nvSpPr>
          <p:cNvPr id="3" name="文本框 2"/>
          <p:cNvSpPr txBox="1"/>
          <p:nvPr/>
        </p:nvSpPr>
        <p:spPr>
          <a:xfrm>
            <a:off x="567690" y="2331085"/>
            <a:ext cx="655320" cy="2653665"/>
          </a:xfrm>
          <a:prstGeom prst="rect">
            <a:avLst/>
          </a:prstGeom>
        </p:spPr>
        <p:txBody>
          <a:bodyPr vert="eaVert" wrap="square">
            <a:no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大自然的语言</a:t>
            </a:r>
            <a:endParaRPr lang="zh-CN" altLang="en-US" sz="3200" b="1">
              <a:latin typeface="宋体" panose="02010600030101010101" pitchFamily="2" charset="-122"/>
              <a:ea typeface="宋体" panose="02010600030101010101" pitchFamily="2" charset="-122"/>
            </a:endParaRPr>
          </a:p>
        </p:txBody>
      </p:sp>
      <p:sp>
        <p:nvSpPr>
          <p:cNvPr id="5" name="AutoShape 10"/>
          <p:cNvSpPr/>
          <p:nvPr/>
        </p:nvSpPr>
        <p:spPr>
          <a:xfrm>
            <a:off x="1396365" y="1513205"/>
            <a:ext cx="76200" cy="5004435"/>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 name="文本框 2"/>
          <p:cNvSpPr txBox="1"/>
          <p:nvPr/>
        </p:nvSpPr>
        <p:spPr>
          <a:xfrm>
            <a:off x="1472565" y="1418590"/>
            <a:ext cx="4006850" cy="1076325"/>
          </a:xfrm>
          <a:prstGeom prst="rect">
            <a:avLst/>
          </a:prstGeom>
          <a:noFill/>
          <a:ln w="9525">
            <a:noFill/>
          </a:ln>
        </p:spPr>
        <p:txBody>
          <a:bodyPr wrap="square" anchor="t" anchorCtr="0">
            <a:sp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zh-CN" altLang="en-US" sz="3200" b="1" dirty="0">
                <a:latin typeface="宋体" panose="02010600030101010101" pitchFamily="2" charset="-122"/>
                <a:ea typeface="宋体" panose="02010600030101010101" pitchFamily="2" charset="-122"/>
                <a:sym typeface="+mn-ea"/>
              </a:rPr>
              <a:t>什么是物候</a:t>
            </a:r>
            <a:r>
              <a:rPr lang="en-US" altLang="zh-CN" sz="3200" b="1" dirty="0">
                <a:latin typeface="宋体" panose="02010600030101010101" pitchFamily="2" charset="-122"/>
                <a:ea typeface="宋体" panose="02010600030101010101" pitchFamily="2" charset="-122"/>
                <a:sym typeface="+mn-ea"/>
              </a:rPr>
              <a:t> </a:t>
            </a:r>
            <a:endParaRPr lang="en-US" altLang="zh-CN" sz="3200" b="1" dirty="0">
              <a:latin typeface="宋体" panose="02010600030101010101" pitchFamily="2" charset="-122"/>
              <a:ea typeface="宋体" panose="02010600030101010101" pitchFamily="2" charset="-122"/>
              <a:sym typeface="+mn-ea"/>
            </a:endParaRPr>
          </a:p>
          <a:p>
            <a:r>
              <a:rPr lang="en-US" altLang="zh-CN" sz="3200" b="1" dirty="0">
                <a:latin typeface="宋体" panose="02010600030101010101" pitchFamily="2" charset="-122"/>
                <a:ea typeface="宋体" panose="02010600030101010101" pitchFamily="2" charset="-122"/>
                <a:sym typeface="+mn-ea"/>
              </a:rPr>
              <a:t>       </a:t>
            </a:r>
            <a:r>
              <a:rPr lang="zh-CN" altLang="en-US" sz="3200" b="1" dirty="0">
                <a:latin typeface="宋体" panose="02010600030101010101" pitchFamily="2" charset="-122"/>
                <a:ea typeface="宋体" panose="02010600030101010101" pitchFamily="2" charset="-122"/>
                <a:sym typeface="+mn-ea"/>
              </a:rPr>
              <a:t>和物候学</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8" name="AutoShape 10"/>
          <p:cNvSpPr/>
          <p:nvPr/>
        </p:nvSpPr>
        <p:spPr>
          <a:xfrm>
            <a:off x="5215679" y="1196763"/>
            <a:ext cx="101600" cy="1447800"/>
          </a:xfrm>
          <a:prstGeom prst="leftBrace">
            <a:avLst>
              <a:gd name="adj1" fmla="val 175420"/>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9" name="文本框 8"/>
          <p:cNvSpPr txBox="1"/>
          <p:nvPr/>
        </p:nvSpPr>
        <p:spPr>
          <a:xfrm>
            <a:off x="5249545" y="1049020"/>
            <a:ext cx="4690745" cy="1648460"/>
          </a:xfrm>
          <a:prstGeom prst="rect">
            <a:avLst/>
          </a:prstGeom>
          <a:noFill/>
        </p:spPr>
        <p:txBody>
          <a:bodyPr wrap="square" rtlCol="0" anchor="t">
            <a:noAutofit/>
          </a:bodyPr>
          <a:p>
            <a:pPr algn="ctr"/>
            <a:r>
              <a:rPr lang="zh-CN" altLang="en-US" sz="3200" b="1">
                <a:solidFill>
                  <a:schemeClr val="tx1"/>
                </a:solidFill>
                <a:latin typeface="Times New Roman" panose="02020603050405020304" pitchFamily="18" charset="0"/>
                <a:ea typeface="宋体" panose="02010600030101010101" pitchFamily="2" charset="-122"/>
                <a:sym typeface="+mn-ea"/>
              </a:rPr>
              <a:t>四季变迁的景象</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1" name="文本框 2"/>
          <p:cNvSpPr txBox="1"/>
          <p:nvPr/>
        </p:nvSpPr>
        <p:spPr>
          <a:xfrm>
            <a:off x="1490980" y="2762250"/>
            <a:ext cx="852424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2" name="文本框 2"/>
          <p:cNvSpPr txBox="1"/>
          <p:nvPr/>
        </p:nvSpPr>
        <p:spPr>
          <a:xfrm>
            <a:off x="1556385" y="4311015"/>
            <a:ext cx="4657725" cy="583565"/>
          </a:xfrm>
          <a:prstGeom prst="rect">
            <a:avLst/>
          </a:prstGeom>
          <a:noFill/>
          <a:ln w="9525">
            <a:noFill/>
          </a:ln>
        </p:spPr>
        <p:txBody>
          <a:bodyPr wrap="square" anchor="t" anchorCtr="0">
            <a:spAutoFit/>
          </a:bodyPr>
          <a:p>
            <a:r>
              <a:rPr lang="en-US" altLang="zh-CN" sz="3200">
                <a:latin typeface="方正楷体_GBK" charset="0"/>
                <a:ea typeface="微软雅黑" panose="020B0503020204020204" charset="-122"/>
                <a:sym typeface="微软雅黑" panose="020B0503020204020204" charset="-122"/>
              </a:rPr>
              <a:t>(</a:t>
            </a:r>
            <a:r>
              <a:rPr lang="en-US" altLang="zh-CN" sz="3200">
                <a:latin typeface="黑体" panose="02010609060101010101" pitchFamily="49" charset="-122"/>
                <a:ea typeface="黑体" panose="02010609060101010101" pitchFamily="49" charset="-122"/>
                <a:sym typeface="宋体" panose="02010600030101010101" pitchFamily="2" charset="-122"/>
              </a:rPr>
              <a:t>6—10</a:t>
            </a:r>
            <a:r>
              <a:rPr lang="en-US" altLang="zh-CN" sz="3200">
                <a:latin typeface="方正楷体_GBK" charset="0"/>
                <a:ea typeface="微软雅黑" panose="020B0503020204020204" charset="-122"/>
                <a:sym typeface="微软雅黑" panose="020B0503020204020204" charset="-122"/>
              </a:rPr>
              <a:t>)</a:t>
            </a:r>
            <a:r>
              <a:rPr lang="en-US" altLang="zh-CN" sz="3200">
                <a:latin typeface="方正楷体_GBK" charset="0"/>
                <a:ea typeface="微软雅黑" panose="020B0503020204020204" charset="-122"/>
                <a:sym typeface="微软雅黑" panose="020B0503020204020204" charset="-122"/>
              </a:rPr>
              <a:t>  </a:t>
            </a:r>
            <a:r>
              <a:rPr lang="zh-CN" altLang="en-US" sz="3200" b="1" dirty="0">
                <a:solidFill>
                  <a:schemeClr val="tx1"/>
                </a:solidFill>
                <a:latin typeface="宋体" panose="02010600030101010101" pitchFamily="2" charset="-122"/>
                <a:ea typeface="宋体" panose="02010600030101010101" pitchFamily="2" charset="-122"/>
              </a:rPr>
              <a:t>影响物候的因素</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3" name="AutoShape 10"/>
          <p:cNvSpPr/>
          <p:nvPr/>
        </p:nvSpPr>
        <p:spPr>
          <a:xfrm>
            <a:off x="6095789" y="3631354"/>
            <a:ext cx="101600" cy="1940983"/>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5" name="文本框 14"/>
          <p:cNvSpPr txBox="1"/>
          <p:nvPr/>
        </p:nvSpPr>
        <p:spPr>
          <a:xfrm>
            <a:off x="6096000" y="3564890"/>
            <a:ext cx="2877185" cy="2111375"/>
          </a:xfrm>
          <a:prstGeom prst="rect">
            <a:avLst/>
          </a:prstGeom>
          <a:noFill/>
        </p:spPr>
        <p:txBody>
          <a:bodyPr wrap="square" rtlCol="0" anchor="t">
            <a:noAutofit/>
          </a:bodyPr>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6" name="文本框 2"/>
          <p:cNvSpPr txBox="1"/>
          <p:nvPr/>
        </p:nvSpPr>
        <p:spPr>
          <a:xfrm>
            <a:off x="1490980" y="5903595"/>
            <a:ext cx="673481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1490980" y="1397635"/>
            <a:ext cx="134302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1—3</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7" name="文本框 6"/>
          <p:cNvSpPr txBox="1"/>
          <p:nvPr/>
        </p:nvSpPr>
        <p:spPr>
          <a:xfrm>
            <a:off x="5317490" y="1596390"/>
            <a:ext cx="4027170" cy="553085"/>
          </a:xfrm>
          <a:prstGeom prst="rect">
            <a:avLst/>
          </a:prstGeom>
          <a:noFill/>
        </p:spPr>
        <p:txBody>
          <a:bodyPr wrap="square" rtlCol="0" anchor="t">
            <a:spAutoFit/>
          </a:bodyPr>
          <a:p>
            <a:r>
              <a:rPr lang="zh-CN" altLang="en-US" sz="3000" b="1">
                <a:solidFill>
                  <a:srgbClr val="0707FF"/>
                </a:solidFill>
                <a:latin typeface="宋体" panose="02010600030101010101" pitchFamily="2" charset="-122"/>
                <a:ea typeface="宋体" panose="02010600030101010101" pitchFamily="2" charset="-122"/>
                <a:cs typeface="楷体" panose="02010609060101010101" pitchFamily="49" charset="-122"/>
                <a:sym typeface="+mn-ea"/>
              </a:rPr>
              <a:t>自然现象与气候的关系</a:t>
            </a:r>
            <a:endParaRPr lang="zh-CN" altLang="en-US" sz="3000" b="1">
              <a:solidFill>
                <a:srgbClr val="0707FF"/>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7" name="文本框 16"/>
          <p:cNvSpPr txBox="1"/>
          <p:nvPr/>
        </p:nvSpPr>
        <p:spPr>
          <a:xfrm>
            <a:off x="5479415" y="2113915"/>
            <a:ext cx="3669030" cy="583565"/>
          </a:xfrm>
          <a:prstGeom prst="rect">
            <a:avLst/>
          </a:prstGeom>
          <a:noFill/>
        </p:spPr>
        <p:txBody>
          <a:bodyPr wrap="square" rtlCol="0" anchor="t">
            <a:spAutoFit/>
          </a:bodyPr>
          <a:p>
            <a:r>
              <a:rPr lang="zh-CN" altLang="en-US" sz="3200" b="1">
                <a:solidFill>
                  <a:srgbClr val="0000FF"/>
                </a:solidFill>
                <a:latin typeface="Times New Roman" panose="02020603050405020304" pitchFamily="18" charset="0"/>
                <a:ea typeface="宋体" panose="02010600030101010101" pitchFamily="2" charset="-122"/>
                <a:sym typeface="+mn-ea"/>
              </a:rPr>
              <a:t>引出物候、物候学</a:t>
            </a:r>
            <a:endParaRPr lang="zh-CN" altLang="en-US" sz="3200" b="1">
              <a:solidFill>
                <a:srgbClr val="0000FF"/>
              </a:solidFill>
              <a:latin typeface="Times New Roman" panose="02020603050405020304" pitchFamily="18" charset="0"/>
              <a:ea typeface="宋体" panose="02010600030101010101" pitchFamily="2" charset="-122"/>
              <a:sym typeface="+mn-ea"/>
            </a:endParaRPr>
          </a:p>
        </p:txBody>
      </p:sp>
      <p:sp>
        <p:nvSpPr>
          <p:cNvPr id="19" name="文本框 18"/>
          <p:cNvSpPr txBox="1"/>
          <p:nvPr/>
        </p:nvSpPr>
        <p:spPr>
          <a:xfrm>
            <a:off x="1645920" y="2690495"/>
            <a:ext cx="136334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4—5</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45062" name="文本框 5"/>
          <p:cNvSpPr txBox="1"/>
          <p:nvPr/>
        </p:nvSpPr>
        <p:spPr>
          <a:xfrm>
            <a:off x="3003550" y="2780030"/>
            <a:ext cx="5961380" cy="604520"/>
          </a:xfrm>
          <a:prstGeom prst="rect">
            <a:avLst/>
          </a:prstGeom>
          <a:noFill/>
          <a:ln w="9525">
            <a:noFill/>
          </a:ln>
        </p:spPr>
        <p:txBody>
          <a:bodyPr wrap="square" anchor="t" anchorCtr="0">
            <a:spAutoFit/>
          </a:bodyPr>
          <a:p>
            <a:r>
              <a:rPr lang="zh-CN" altLang="en-US" sz="3335" b="1" dirty="0">
                <a:solidFill>
                  <a:srgbClr val="0000FF"/>
                </a:solidFill>
                <a:latin typeface="宋体" panose="02010600030101010101" pitchFamily="2" charset="-122"/>
                <a:ea typeface="宋体" panose="02010600030101010101" pitchFamily="2" charset="-122"/>
              </a:rPr>
              <a:t>物候观测对农业生产的重要性</a:t>
            </a:r>
            <a:endParaRPr lang="zh-CN" altLang="en-US" sz="3335" b="1" dirty="0">
              <a:solidFill>
                <a:srgbClr val="0000FF"/>
              </a:solidFill>
              <a:latin typeface="宋体" panose="02010600030101010101" pitchFamily="2" charset="-122"/>
              <a:ea typeface="宋体" panose="02010600030101010101" pitchFamily="2" charset="-122"/>
            </a:endParaRPr>
          </a:p>
        </p:txBody>
      </p:sp>
      <p:sp>
        <p:nvSpPr>
          <p:cNvPr id="45065" name="文本框 8"/>
          <p:cNvSpPr txBox="1"/>
          <p:nvPr/>
        </p:nvSpPr>
        <p:spPr>
          <a:xfrm>
            <a:off x="6369685" y="3616960"/>
            <a:ext cx="1117600" cy="2061210"/>
          </a:xfrm>
          <a:prstGeom prst="rect">
            <a:avLst/>
          </a:prstGeom>
          <a:noFill/>
          <a:ln w="9525">
            <a:noFill/>
          </a:ln>
        </p:spPr>
        <p:txBody>
          <a:bodyPr wrap="square" anchor="t" anchorCtr="0">
            <a:spAutoFit/>
          </a:bodyPr>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纬度</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经度</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高下</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古今</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20" name="文本框 19"/>
          <p:cNvSpPr txBox="1"/>
          <p:nvPr/>
        </p:nvSpPr>
        <p:spPr>
          <a:xfrm>
            <a:off x="1645920" y="5821045"/>
            <a:ext cx="169735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11—12</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41985" name="矩形 2"/>
          <p:cNvSpPr/>
          <p:nvPr/>
        </p:nvSpPr>
        <p:spPr>
          <a:xfrm>
            <a:off x="3871595" y="5961380"/>
            <a:ext cx="3528695" cy="583565"/>
          </a:xfrm>
          <a:prstGeom prst="rect">
            <a:avLst/>
          </a:prstGeom>
          <a:noFill/>
          <a:ln w="9525">
            <a:noFill/>
          </a:ln>
        </p:spPr>
        <p:txBody>
          <a:bodyPr wrap="square" anchor="t" anchorCtr="0">
            <a:spAutoFit/>
          </a:bodyPr>
          <a:p>
            <a:r>
              <a:rPr lang="zh-CN" altLang="en-US" sz="3200" b="1" dirty="0">
                <a:solidFill>
                  <a:srgbClr val="0000FF"/>
                </a:solidFill>
                <a:latin typeface="宋体" panose="02010600030101010101" pitchFamily="2" charset="-122"/>
                <a:ea typeface="宋体" panose="02010600030101010101" pitchFamily="2" charset="-122"/>
              </a:rPr>
              <a:t>研究物候学的意义</a:t>
            </a:r>
            <a:endParaRPr lang="zh-CN" altLang="en-US" sz="32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5062"/>
                                        </p:tgtEl>
                                        <p:attrNameLst>
                                          <p:attrName>style.visibility</p:attrName>
                                        </p:attrNameLst>
                                      </p:cBhvr>
                                      <p:to>
                                        <p:strVal val="visible"/>
                                      </p:to>
                                    </p:set>
                                    <p:anim calcmode="lin" valueType="num">
                                      <p:cBhvr additive="base">
                                        <p:cTn id="31" dur="500" fill="hold"/>
                                        <p:tgtEl>
                                          <p:spTgt spid="45062"/>
                                        </p:tgtEl>
                                        <p:attrNameLst>
                                          <p:attrName>ppt_x</p:attrName>
                                        </p:attrNameLst>
                                      </p:cBhvr>
                                      <p:tavLst>
                                        <p:tav tm="0">
                                          <p:val>
                                            <p:strVal val="#ppt_x"/>
                                          </p:val>
                                        </p:tav>
                                        <p:tav tm="100000">
                                          <p:val>
                                            <p:strVal val="#ppt_x"/>
                                          </p:val>
                                        </p:tav>
                                      </p:tavLst>
                                    </p:anim>
                                    <p:anim calcmode="lin" valueType="num">
                                      <p:cBhvr additive="base">
                                        <p:cTn id="32"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5065">
                                            <p:txEl>
                                              <p:pRg st="0" end="0"/>
                                            </p:txEl>
                                          </p:spTgt>
                                        </p:tgtEl>
                                        <p:attrNameLst>
                                          <p:attrName>style.visibility</p:attrName>
                                        </p:attrNameLst>
                                      </p:cBhvr>
                                      <p:to>
                                        <p:strVal val="visible"/>
                                      </p:to>
                                    </p:set>
                                    <p:anim calcmode="lin" valueType="num">
                                      <p:cBhvr additive="base">
                                        <p:cTn id="37" dur="500" fill="hold"/>
                                        <p:tgtEl>
                                          <p:spTgt spid="4506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50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5065">
                                            <p:txEl>
                                              <p:pRg st="1" end="1"/>
                                            </p:txEl>
                                          </p:spTgt>
                                        </p:tgtEl>
                                        <p:attrNameLst>
                                          <p:attrName>style.visibility</p:attrName>
                                        </p:attrNameLst>
                                      </p:cBhvr>
                                      <p:to>
                                        <p:strVal val="visible"/>
                                      </p:to>
                                    </p:set>
                                    <p:anim calcmode="lin" valueType="num">
                                      <p:cBhvr additive="base">
                                        <p:cTn id="43" dur="500" fill="hold"/>
                                        <p:tgtEl>
                                          <p:spTgt spid="45065">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50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5065">
                                            <p:txEl>
                                              <p:pRg st="2" end="2"/>
                                            </p:txEl>
                                          </p:spTgt>
                                        </p:tgtEl>
                                        <p:attrNameLst>
                                          <p:attrName>style.visibility</p:attrName>
                                        </p:attrNameLst>
                                      </p:cBhvr>
                                      <p:to>
                                        <p:strVal val="visible"/>
                                      </p:to>
                                    </p:set>
                                    <p:anim calcmode="lin" valueType="num">
                                      <p:cBhvr additive="base">
                                        <p:cTn id="49" dur="500" fill="hold"/>
                                        <p:tgtEl>
                                          <p:spTgt spid="45065">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50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5065">
                                            <p:txEl>
                                              <p:pRg st="3" end="3"/>
                                            </p:txEl>
                                          </p:spTgt>
                                        </p:tgtEl>
                                        <p:attrNameLst>
                                          <p:attrName>style.visibility</p:attrName>
                                        </p:attrNameLst>
                                      </p:cBhvr>
                                      <p:to>
                                        <p:strVal val="visible"/>
                                      </p:to>
                                    </p:set>
                                    <p:anim calcmode="lin" valueType="num">
                                      <p:cBhvr additive="base">
                                        <p:cTn id="55" dur="500" fill="hold"/>
                                        <p:tgtEl>
                                          <p:spTgt spid="45065">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506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1985"/>
                                        </p:tgtEl>
                                        <p:attrNameLst>
                                          <p:attrName>style.visibility</p:attrName>
                                        </p:attrNameLst>
                                      </p:cBhvr>
                                      <p:to>
                                        <p:strVal val="visible"/>
                                      </p:to>
                                    </p:set>
                                    <p:anim calcmode="lin" valueType="num">
                                      <p:cBhvr additive="base">
                                        <p:cTn id="67" dur="500" fill="hold"/>
                                        <p:tgtEl>
                                          <p:spTgt spid="41985"/>
                                        </p:tgtEl>
                                        <p:attrNameLst>
                                          <p:attrName>ppt_x</p:attrName>
                                        </p:attrNameLst>
                                      </p:cBhvr>
                                      <p:tavLst>
                                        <p:tav tm="0">
                                          <p:val>
                                            <p:strVal val="#ppt_x"/>
                                          </p:val>
                                        </p:tav>
                                        <p:tav tm="100000">
                                          <p:val>
                                            <p:strVal val="#ppt_x"/>
                                          </p:val>
                                        </p:tav>
                                      </p:tavLst>
                                    </p:anim>
                                    <p:anim calcmode="lin" valueType="num">
                                      <p:cBhvr additive="base">
                                        <p:cTn id="68" dur="500" fill="hold"/>
                                        <p:tgtEl>
                                          <p:spTgt spid="419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7" grpId="0"/>
      <p:bldP spid="19" grpId="0"/>
      <p:bldP spid="45062" grpId="0"/>
      <p:bldP spid="20" grpId="0"/>
      <p:bldP spid="4198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3795" name="TextBox 5"/>
          <p:cNvSpPr txBox="1">
            <a:spLocks noChangeArrowheads="1"/>
          </p:cNvSpPr>
          <p:nvPr/>
        </p:nvSpPr>
        <p:spPr bwMode="auto">
          <a:xfrm>
            <a:off x="476251" y="859690"/>
            <a:ext cx="1133474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600"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3600" b="1">
                <a:latin typeface="宋体" panose="02010600030101010101" pitchFamily="2" charset="-122"/>
              </a:rPr>
              <a:t>本文是</a:t>
            </a:r>
            <a:r>
              <a:rPr lang="zh-CN" altLang="en-US" sz="3600" b="1">
                <a:solidFill>
                  <a:srgbClr val="FF0000"/>
                </a:solidFill>
                <a:latin typeface="宋体" panose="02010600030101010101" pitchFamily="2" charset="-122"/>
              </a:rPr>
              <a:t>按照什么顺序</a:t>
            </a:r>
            <a:r>
              <a:rPr lang="zh-CN" altLang="en-US" sz="3600" b="1">
                <a:latin typeface="宋体" panose="02010600030101010101" pitchFamily="2" charset="-122"/>
              </a:rPr>
              <a:t>说明</a:t>
            </a:r>
            <a:r>
              <a:rPr lang="zh-CN" altLang="en-US" sz="3600" b="1" smtClean="0">
                <a:latin typeface="宋体" panose="02010600030101010101" pitchFamily="2" charset="-122"/>
              </a:rPr>
              <a:t>的</a:t>
            </a:r>
            <a:r>
              <a:rPr lang="zh-CN" altLang="en-US" sz="3600" b="1">
                <a:latin typeface="宋体" panose="02010600030101010101" pitchFamily="2" charset="-122"/>
              </a:rPr>
              <a:t>吗？</a:t>
            </a:r>
            <a:endParaRPr lang="zh-CN" altLang="en-US" sz="3600" b="1">
              <a:latin typeface="宋体" panose="02010600030101010101" pitchFamily="2" charset="-122"/>
            </a:endParaRPr>
          </a:p>
        </p:txBody>
      </p:sp>
      <p:sp>
        <p:nvSpPr>
          <p:cNvPr id="8" name="TextBox 7"/>
          <p:cNvSpPr txBox="1">
            <a:spLocks noChangeArrowheads="1"/>
          </p:cNvSpPr>
          <p:nvPr/>
        </p:nvSpPr>
        <p:spPr bwMode="auto">
          <a:xfrm>
            <a:off x="770890" y="1729105"/>
            <a:ext cx="4464050" cy="583565"/>
          </a:xfrm>
          <a:prstGeom prst="rect">
            <a:avLst/>
          </a:prstGeom>
          <a:solidFill>
            <a:schemeClr val="accent2">
              <a:lumMod val="40000"/>
              <a:lumOff val="6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什么是物候、物候学</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9" name="TextBox 8"/>
          <p:cNvSpPr txBox="1">
            <a:spLocks noChangeArrowheads="1"/>
          </p:cNvSpPr>
          <p:nvPr/>
        </p:nvSpPr>
        <p:spPr bwMode="auto">
          <a:xfrm>
            <a:off x="770890" y="3688080"/>
            <a:ext cx="4765040" cy="583565"/>
          </a:xfrm>
          <a:prstGeom prst="rect">
            <a:avLst/>
          </a:prstGeom>
          <a:solidFill>
            <a:schemeClr val="accent2">
              <a:lumMod val="40000"/>
              <a:lumOff val="6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决定物候现象来临的因素</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0" name="TextBox 9"/>
          <p:cNvSpPr txBox="1">
            <a:spLocks noChangeArrowheads="1"/>
          </p:cNvSpPr>
          <p:nvPr/>
        </p:nvSpPr>
        <p:spPr bwMode="auto">
          <a:xfrm>
            <a:off x="770890" y="2708910"/>
            <a:ext cx="4765040" cy="583565"/>
          </a:xfrm>
          <a:prstGeom prst="rect">
            <a:avLst/>
          </a:prstGeom>
          <a:solidFill>
            <a:schemeClr val="accent2">
              <a:lumMod val="40000"/>
              <a:lumOff val="6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物候观测对农</a:t>
            </a:r>
            <a:r>
              <a:rPr lang="zh-CN" altLang="en-US" sz="3200" b="1" smtClean="0">
                <a:solidFill>
                  <a:srgbClr val="000000"/>
                </a:solidFill>
                <a:latin typeface="楷体" panose="02010609060101010101" pitchFamily="49" charset="-122"/>
                <a:ea typeface="楷体" panose="02010609060101010101" pitchFamily="49" charset="-122"/>
              </a:rPr>
              <a:t>业的</a:t>
            </a:r>
            <a:r>
              <a:rPr lang="zh-CN" altLang="en-US" sz="3200" b="1">
                <a:solidFill>
                  <a:srgbClr val="000000"/>
                </a:solidFill>
                <a:latin typeface="楷体" panose="02010609060101010101" pitchFamily="49" charset="-122"/>
                <a:ea typeface="楷体" panose="02010609060101010101" pitchFamily="49" charset="-122"/>
              </a:rPr>
              <a:t>重要性</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1" name="TextBox 10"/>
          <p:cNvSpPr txBox="1">
            <a:spLocks noChangeArrowheads="1"/>
          </p:cNvSpPr>
          <p:nvPr/>
        </p:nvSpPr>
        <p:spPr bwMode="auto">
          <a:xfrm>
            <a:off x="771128" y="4667251"/>
            <a:ext cx="4764617" cy="583565"/>
          </a:xfrm>
          <a:prstGeom prst="rect">
            <a:avLst/>
          </a:prstGeom>
          <a:solidFill>
            <a:schemeClr val="accent2">
              <a:lumMod val="40000"/>
              <a:lumOff val="6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研究物候学的意义</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9" name="矩形 18"/>
          <p:cNvSpPr/>
          <p:nvPr/>
        </p:nvSpPr>
        <p:spPr>
          <a:xfrm>
            <a:off x="719403" y="5715000"/>
            <a:ext cx="10287000" cy="583565"/>
          </a:xfrm>
          <a:prstGeom prst="rect">
            <a:avLst/>
          </a:prstGeom>
        </p:spPr>
        <p:txBody>
          <a:bodyPr>
            <a:spAutoFit/>
          </a:bodyPr>
          <a:lstStyle/>
          <a:p>
            <a:pPr>
              <a:spcBef>
                <a:spcPct val="50000"/>
              </a:spcBef>
              <a:defRPr/>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启</a:t>
            </a:r>
            <a:r>
              <a:rPr lang="zh-CN" altLang="en-US" sz="3200" b="1" smtClean="0">
                <a:solidFill>
                  <a:schemeClr val="tx1">
                    <a:lumMod val="95000"/>
                    <a:lumOff val="5000"/>
                  </a:schemeClr>
                </a:solidFill>
                <a:latin typeface="楷体" panose="02010609060101010101" pitchFamily="49" charset="-122"/>
                <a:ea typeface="楷体" panose="02010609060101010101" pitchFamily="49" charset="-122"/>
              </a:rPr>
              <a:t>示：</a:t>
            </a:r>
            <a:r>
              <a:rPr lang="zh-CN" altLang="en-US" sz="3200" b="1" smtClean="0">
                <a:solidFill>
                  <a:srgbClr val="0000FF"/>
                </a:solidFill>
                <a:latin typeface="楷体" panose="02010609060101010101" pitchFamily="49" charset="-122"/>
                <a:ea typeface="楷体" panose="02010609060101010101" pitchFamily="49" charset="-122"/>
              </a:rPr>
              <a:t>写</a:t>
            </a:r>
            <a:r>
              <a:rPr lang="zh-CN" altLang="en-US" sz="3200" b="1">
                <a:solidFill>
                  <a:srgbClr val="0000FF"/>
                </a:solidFill>
                <a:latin typeface="楷体" panose="02010609060101010101" pitchFamily="49" charset="-122"/>
                <a:ea typeface="楷体" panose="02010609060101010101" pitchFamily="49" charset="-122"/>
              </a:rPr>
              <a:t>说明文要有条</a:t>
            </a:r>
            <a:r>
              <a:rPr lang="zh-CN" altLang="en-US" sz="3200" b="1" smtClean="0">
                <a:solidFill>
                  <a:srgbClr val="0000FF"/>
                </a:solidFill>
                <a:latin typeface="楷体" panose="02010609060101010101" pitchFamily="49" charset="-122"/>
                <a:ea typeface="楷体" panose="02010609060101010101" pitchFamily="49" charset="-122"/>
              </a:rPr>
              <a:t>理，做</a:t>
            </a:r>
            <a:r>
              <a:rPr lang="zh-CN" altLang="en-US" sz="3200" b="1">
                <a:solidFill>
                  <a:srgbClr val="0000FF"/>
                </a:solidFill>
                <a:latin typeface="楷体" panose="02010609060101010101" pitchFamily="49" charset="-122"/>
                <a:ea typeface="楷体" panose="02010609060101010101" pitchFamily="49" charset="-122"/>
              </a:rPr>
              <a:t>到思路清</a:t>
            </a:r>
            <a:r>
              <a:rPr lang="zh-CN" altLang="en-US" sz="3200" b="1" smtClean="0">
                <a:solidFill>
                  <a:srgbClr val="0000FF"/>
                </a:solidFill>
                <a:latin typeface="楷体" panose="02010609060101010101" pitchFamily="49" charset="-122"/>
                <a:ea typeface="楷体" panose="02010609060101010101" pitchFamily="49" charset="-122"/>
              </a:rPr>
              <a:t>晰，层</a:t>
            </a:r>
            <a:r>
              <a:rPr lang="zh-CN" altLang="en-US" sz="3200" b="1">
                <a:solidFill>
                  <a:srgbClr val="0000FF"/>
                </a:solidFill>
                <a:latin typeface="楷体" panose="02010609060101010101" pitchFamily="49" charset="-122"/>
                <a:ea typeface="楷体" panose="02010609060101010101" pitchFamily="49" charset="-122"/>
              </a:rPr>
              <a:t>次分明。</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22" name="文本框 73751"/>
          <p:cNvSpPr txBox="1">
            <a:spLocks noChangeArrowheads="1"/>
          </p:cNvSpPr>
          <p:nvPr/>
        </p:nvSpPr>
        <p:spPr bwMode="auto">
          <a:xfrm>
            <a:off x="9763760" y="2070100"/>
            <a:ext cx="798195" cy="2318385"/>
          </a:xfrm>
          <a:prstGeom prst="rect">
            <a:avLst/>
          </a:prstGeom>
          <a:solidFill>
            <a:schemeClr val="accent6">
              <a:lumMod val="40000"/>
              <a:lumOff val="60000"/>
            </a:schemeClr>
          </a:solidFill>
          <a:ln>
            <a:noFill/>
          </a:ln>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b="1">
                <a:latin typeface="楷体" panose="02010609060101010101" pitchFamily="49" charset="-122"/>
                <a:ea typeface="楷体" panose="02010609060101010101" pitchFamily="49" charset="-122"/>
              </a:rPr>
              <a:t>逻</a:t>
            </a:r>
            <a:r>
              <a:rPr lang="zh-CN" altLang="en-US" sz="4000" b="1" smtClean="0">
                <a:latin typeface="楷体" panose="02010609060101010101" pitchFamily="49" charset="-122"/>
                <a:ea typeface="楷体" panose="02010609060101010101" pitchFamily="49" charset="-122"/>
              </a:rPr>
              <a:t>辑顺序</a:t>
            </a:r>
            <a:endParaRPr lang="zh-CN" altLang="en-US" sz="4000" b="1">
              <a:latin typeface="楷体" panose="02010609060101010101" pitchFamily="49" charset="-122"/>
              <a:ea typeface="楷体" panose="02010609060101010101" pitchFamily="49" charset="-122"/>
            </a:endParaRPr>
          </a:p>
        </p:txBody>
      </p:sp>
      <p:sp>
        <p:nvSpPr>
          <p:cNvPr id="38914" name="标题 8193"/>
          <p:cNvSpPr>
            <a:spLocks noGrp="1"/>
          </p:cNvSpPr>
          <p:nvPr/>
        </p:nvSpPr>
        <p:spPr>
          <a:xfrm>
            <a:off x="238760" y="93345"/>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任务二：细致</a:t>
            </a:r>
            <a:r>
              <a:rPr lang="zh-CN" altLang="en-US" sz="3600" b="1" dirty="0">
                <a:solidFill>
                  <a:srgbClr val="FF0000"/>
                </a:solidFill>
                <a:latin typeface="黑体" panose="02010609060101010101" pitchFamily="49" charset="-122"/>
                <a:ea typeface="黑体" panose="02010609060101010101" pitchFamily="49" charset="-122"/>
              </a:rPr>
              <a:t>梳理</a:t>
            </a:r>
            <a:r>
              <a:rPr lang="zh-CN" altLang="en-US" sz="3600" b="1" dirty="0">
                <a:solidFill>
                  <a:schemeClr val="tx1"/>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厘清</a:t>
            </a:r>
            <a:r>
              <a:rPr lang="zh-CN" altLang="en-US" sz="3600" b="1" dirty="0">
                <a:solidFill>
                  <a:srgbClr val="0707FF"/>
                </a:solidFill>
                <a:latin typeface="黑体" panose="02010609060101010101" pitchFamily="49" charset="-122"/>
                <a:ea typeface="黑体" panose="02010609060101010101" pitchFamily="49" charset="-122"/>
              </a:rPr>
              <a:t>说明顺序</a:t>
            </a:r>
            <a:endParaRPr lang="zh-CN" altLang="en-US" sz="3600" b="1" dirty="0">
              <a:solidFill>
                <a:schemeClr val="tx1"/>
              </a:solidFill>
              <a:latin typeface="黑体" panose="02010609060101010101" pitchFamily="49" charset="-122"/>
              <a:ea typeface="黑体" panose="02010609060101010101" pitchFamily="49" charset="-122"/>
            </a:endParaRPr>
          </a:p>
        </p:txBody>
      </p:sp>
      <p:sp>
        <p:nvSpPr>
          <p:cNvPr id="2" name="Text Box 13"/>
          <p:cNvSpPr txBox="1">
            <a:spLocks noChangeArrowheads="1"/>
          </p:cNvSpPr>
          <p:nvPr/>
        </p:nvSpPr>
        <p:spPr bwMode="auto">
          <a:xfrm>
            <a:off x="5783580" y="1729105"/>
            <a:ext cx="29972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70C0"/>
                </a:solidFill>
                <a:latin typeface="黑体" panose="02010609060101010101" pitchFamily="49" charset="-122"/>
                <a:ea typeface="黑体" panose="02010609060101010101" pitchFamily="49" charset="-122"/>
              </a:rPr>
              <a:t>描述物候现象</a:t>
            </a:r>
            <a:endParaRPr lang="zh-CN" altLang="en-US" sz="3200" b="1" dirty="0">
              <a:solidFill>
                <a:srgbClr val="0070C0"/>
              </a:solidFill>
              <a:latin typeface="黑体" panose="02010609060101010101" pitchFamily="49" charset="-122"/>
              <a:ea typeface="黑体" panose="02010609060101010101" pitchFamily="49" charset="-122"/>
            </a:endParaRPr>
          </a:p>
        </p:txBody>
      </p:sp>
      <p:sp>
        <p:nvSpPr>
          <p:cNvPr id="12" name="Text Box 15"/>
          <p:cNvSpPr txBox="1">
            <a:spLocks noChangeArrowheads="1"/>
          </p:cNvSpPr>
          <p:nvPr/>
        </p:nvSpPr>
        <p:spPr bwMode="auto">
          <a:xfrm>
            <a:off x="5783580" y="2708594"/>
            <a:ext cx="343763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70C0"/>
                </a:solidFill>
                <a:latin typeface="黑体" panose="02010609060101010101" pitchFamily="49" charset="-122"/>
                <a:ea typeface="黑体" panose="02010609060101010101" pitchFamily="49" charset="-122"/>
              </a:rPr>
              <a:t>作出科学解释</a:t>
            </a:r>
            <a:endParaRPr lang="zh-CN" altLang="en-US" sz="3200" b="1" dirty="0">
              <a:solidFill>
                <a:srgbClr val="0070C0"/>
              </a:solidFill>
              <a:latin typeface="黑体" panose="02010609060101010101" pitchFamily="49" charset="-122"/>
              <a:ea typeface="黑体" panose="02010609060101010101" pitchFamily="49" charset="-122"/>
            </a:endParaRPr>
          </a:p>
        </p:txBody>
      </p:sp>
      <p:sp>
        <p:nvSpPr>
          <p:cNvPr id="15" name="Text Box 15"/>
          <p:cNvSpPr txBox="1">
            <a:spLocks noChangeArrowheads="1"/>
          </p:cNvSpPr>
          <p:nvPr/>
        </p:nvSpPr>
        <p:spPr bwMode="auto">
          <a:xfrm>
            <a:off x="5783580" y="3688399"/>
            <a:ext cx="314401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70C0"/>
                </a:solidFill>
                <a:latin typeface="黑体" panose="02010609060101010101" pitchFamily="49" charset="-122"/>
                <a:ea typeface="黑体" panose="02010609060101010101" pitchFamily="49" charset="-122"/>
              </a:rPr>
              <a:t>追究因果关系</a:t>
            </a:r>
            <a:endParaRPr lang="zh-CN" altLang="en-US" sz="3200" b="1" dirty="0">
              <a:solidFill>
                <a:srgbClr val="0070C0"/>
              </a:solidFill>
              <a:latin typeface="黑体" panose="02010609060101010101" pitchFamily="49" charset="-122"/>
              <a:ea typeface="黑体" panose="02010609060101010101" pitchFamily="49" charset="-122"/>
            </a:endParaRPr>
          </a:p>
        </p:txBody>
      </p:sp>
      <p:sp>
        <p:nvSpPr>
          <p:cNvPr id="3" name="Text Box 15"/>
          <p:cNvSpPr txBox="1">
            <a:spLocks noChangeArrowheads="1"/>
          </p:cNvSpPr>
          <p:nvPr/>
        </p:nvSpPr>
        <p:spPr bwMode="auto">
          <a:xfrm>
            <a:off x="5783580" y="4701224"/>
            <a:ext cx="314401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70C0"/>
                </a:solidFill>
                <a:latin typeface="黑体" panose="02010609060101010101" pitchFamily="49" charset="-122"/>
                <a:ea typeface="黑体" panose="02010609060101010101" pitchFamily="49" charset="-122"/>
              </a:rPr>
              <a:t>阐述研究意义</a:t>
            </a:r>
            <a:endParaRPr lang="zh-CN" altLang="en-US" sz="3200" b="1" dirty="0">
              <a:solidFill>
                <a:srgbClr val="0070C0"/>
              </a:solidFill>
              <a:latin typeface="黑体" panose="02010609060101010101" pitchFamily="49" charset="-122"/>
              <a:ea typeface="黑体" panose="02010609060101010101" pitchFamily="49" charset="-122"/>
            </a:endParaRPr>
          </a:p>
        </p:txBody>
      </p:sp>
      <p:sp>
        <p:nvSpPr>
          <p:cNvPr id="28" name="WordArt 9"/>
          <p:cNvSpPr>
            <a:spLocks noChangeArrowheads="1" noChangeShapeType="1" noTextEdit="1"/>
          </p:cNvSpPr>
          <p:nvPr/>
        </p:nvSpPr>
        <p:spPr bwMode="auto">
          <a:xfrm rot="5400000">
            <a:off x="8555143" y="2024487"/>
            <a:ext cx="1219200" cy="474133"/>
          </a:xfrm>
          <a:prstGeom prst="rect">
            <a:avLst/>
          </a:prstGeom>
        </p:spPr>
        <p:txBody>
          <a:bodyPr vert="eaVert" wrap="none" fromWordArt="1">
            <a:prstTxWarp prst="textPlain">
              <a:avLst>
                <a:gd name="adj" fmla="val 50000"/>
              </a:avLst>
            </a:prstTxWarp>
          </a:bodyPr>
          <a:p>
            <a:pPr algn="ctr" fontAlgn="auto"/>
            <a:r>
              <a:rPr lang="zh-CN" altLang="en-US" sz="4800" kern="10">
                <a:ln w="9525">
                  <a:solidFill>
                    <a:srgbClr val="800000"/>
                  </a:solidFill>
                  <a:round/>
                </a:ln>
                <a:solidFill>
                  <a:srgbClr val="800000"/>
                </a:solidFill>
                <a:latin typeface="微软雅黑" panose="020B0503020204020204" charset="-122"/>
                <a:ea typeface="微软雅黑" panose="020B0503020204020204" charset="-122"/>
              </a:rPr>
              <a:t>现 象</a:t>
            </a:r>
            <a:endParaRPr lang="zh-CN" altLang="en-US" sz="4800" kern="10">
              <a:ln w="9525">
                <a:solidFill>
                  <a:srgbClr val="800000"/>
                </a:solidFill>
                <a:round/>
              </a:ln>
              <a:solidFill>
                <a:srgbClr val="800000"/>
              </a:solidFill>
              <a:latin typeface="微软雅黑" panose="020B0503020204020204" charset="-122"/>
              <a:ea typeface="微软雅黑" panose="020B0503020204020204" charset="-122"/>
            </a:endParaRPr>
          </a:p>
        </p:txBody>
      </p:sp>
      <p:sp>
        <p:nvSpPr>
          <p:cNvPr id="29" name="Line 11"/>
          <p:cNvSpPr>
            <a:spLocks noChangeShapeType="1"/>
          </p:cNvSpPr>
          <p:nvPr/>
        </p:nvSpPr>
        <p:spPr bwMode="auto">
          <a:xfrm flipH="1">
            <a:off x="9206230" y="2974340"/>
            <a:ext cx="635" cy="1020445"/>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p>
            <a:endParaRPr lang="zh-CN" altLang="en-US" sz="2400"/>
          </a:p>
        </p:txBody>
      </p:sp>
      <p:sp>
        <p:nvSpPr>
          <p:cNvPr id="30" name="WordArt 10"/>
          <p:cNvSpPr>
            <a:spLocks noChangeArrowheads="1" noChangeShapeType="1" noTextEdit="1"/>
          </p:cNvSpPr>
          <p:nvPr/>
        </p:nvSpPr>
        <p:spPr bwMode="auto">
          <a:xfrm rot="5400000">
            <a:off x="8622348" y="4388486"/>
            <a:ext cx="1241425" cy="482600"/>
          </a:xfrm>
          <a:prstGeom prst="rect">
            <a:avLst/>
          </a:prstGeom>
        </p:spPr>
        <p:txBody>
          <a:bodyPr vert="eaVert" wrap="none" fromWordArt="1">
            <a:prstTxWarp prst="textPlain">
              <a:avLst>
                <a:gd name="adj" fmla="val 50000"/>
              </a:avLst>
            </a:prstTxWarp>
          </a:bodyPr>
          <a:p>
            <a:pPr algn="ctr" fontAlgn="auto"/>
            <a:r>
              <a:rPr lang="zh-CN" altLang="en-US" sz="4800" kern="10">
                <a:ln w="9525">
                  <a:solidFill>
                    <a:srgbClr val="800000"/>
                  </a:solidFill>
                  <a:round/>
                </a:ln>
                <a:solidFill>
                  <a:srgbClr val="800000"/>
                </a:solidFill>
                <a:latin typeface="微软雅黑" panose="020B0503020204020204" charset="-122"/>
                <a:ea typeface="微软雅黑" panose="020B0503020204020204" charset="-122"/>
              </a:rPr>
              <a:t>本 质</a:t>
            </a:r>
            <a:endParaRPr lang="zh-CN" altLang="en-US" sz="4800" kern="10">
              <a:ln w="9525">
                <a:solidFill>
                  <a:srgbClr val="800000"/>
                </a:solidFill>
                <a:round/>
              </a:ln>
              <a:solidFill>
                <a:srgbClr val="800000"/>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wipe(down)">
                                      <p:cBhvr>
                                        <p:cTn id="19" dur="500"/>
                                        <p:tgtEl>
                                          <p:spTgt spid="1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circle(in)">
                                      <p:cBhvr>
                                        <p:cTn id="34" dur="20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heel(1)">
                                      <p:cBhvr>
                                        <p:cTn id="39" dur="20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checkerboard(across)">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bldLvl="0" animBg="1"/>
      <p:bldP spid="2" grpId="0"/>
      <p:bldP spid="12" grpId="0"/>
      <p:bldP spid="3" grpId="0"/>
      <p:bldP spid="28" grpId="0" animBg="1"/>
      <p:bldP spid="29" grpId="0" bldLvl="0" animBg="1"/>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599440" y="962660"/>
            <a:ext cx="10993120" cy="4685665"/>
          </a:xfrm>
          <a:prstGeom prst="rect">
            <a:avLst/>
          </a:prstGeom>
        </p:spPr>
        <p:txBody>
          <a:bodyPr wrap="square">
            <a:noAutofit/>
          </a:bodyPr>
          <a:p>
            <a:pPr indent="0" algn="ctr" fontAlgn="auto">
              <a:lnSpc>
                <a:spcPct val="100000"/>
              </a:lnSpc>
              <a:spcBef>
                <a:spcPts val="0"/>
              </a:spcBef>
              <a:spcAft>
                <a:spcPts val="0"/>
              </a:spcAft>
            </a:pP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3600" b="1" dirty="0">
                <a:solidFill>
                  <a:srgbClr val="FF0000"/>
                </a:solidFill>
                <a:latin typeface="楷体" panose="02010609060101010101" pitchFamily="49" charset="-122"/>
                <a:ea typeface="楷体" panose="02010609060101010101" pitchFamily="49" charset="-122"/>
                <a:sym typeface="+mn-ea"/>
              </a:rPr>
              <a:t>说明顺序</a:t>
            </a:r>
            <a:endPar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0" algn="just" fontAlgn="auto">
              <a:lnSpc>
                <a:spcPct val="100000"/>
              </a:lnSpc>
              <a:spcBef>
                <a:spcPts val="0"/>
              </a:spcBef>
              <a:spcAft>
                <a:spcPts val="0"/>
              </a:spcAft>
            </a:pPr>
            <a:r>
              <a:rPr lang="en-US" altLang="zh-CN" sz="36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3200" b="1" kern="10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（1）</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时间</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顺序：</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按照</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时间</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发展的</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先后</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顺序</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，介绍事物的发展变化过程、制作工序等</a:t>
            </a:r>
            <a:r>
              <a:rPr 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使读者一目了然</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0" algn="just" fontAlgn="auto">
              <a:lnSpc>
                <a:spcPct val="100000"/>
              </a:lnSpc>
              <a:spcBef>
                <a:spcPts val="0"/>
              </a:spcBef>
              <a:spcAft>
                <a:spcPts val="0"/>
              </a:spcAft>
            </a:pP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3200" b="1" kern="10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（2）</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空间</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顺序：</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按照</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空间的</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内外</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远近</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高低</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上下</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左右</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整体局部</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等</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方位顺序</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，介绍建筑物或者物品等，</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有利于全面说明事物的特征</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fontAlgn="auto">
              <a:lnSpc>
                <a:spcPct val="100000"/>
              </a:lnSpc>
              <a:spcBef>
                <a:spcPts val="0"/>
              </a:spcBef>
              <a:spcAft>
                <a:spcPts val="0"/>
              </a:spcAft>
            </a:pP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3200" b="1" kern="10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（3）</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逻辑</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顺序：</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按照</a:t>
            </a:r>
            <a:r>
              <a:rPr lang="zh-CN" altLang="zh-CN" sz="3200" b="1" kern="100" dirty="0">
                <a:solidFill>
                  <a:srgbClr val="0000FF"/>
                </a:solidFill>
                <a:latin typeface="楷体" panose="02010609060101010101" pitchFamily="49" charset="-122"/>
                <a:ea typeface="楷体" panose="02010609060101010101" pitchFamily="49" charset="-122"/>
                <a:cs typeface="Times New Roman" panose="02020603050405020304" pitchFamily="18" charset="0"/>
              </a:rPr>
              <a:t>逻辑上的内在联系</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展开，如</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总说到分说</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现象到本质</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概括</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到</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具体</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原因</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到</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结果</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特点</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到</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用途</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主</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要</a:t>
            </a:r>
            <a:r>
              <a:rPr lang="zh-CN" altLang="zh-CN"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到次</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要</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整体到局部</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32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个别到一般</a:t>
            </a:r>
            <a:r>
              <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等顺序，常用于介绍事理。</a:t>
            </a:r>
            <a:endParaRPr lang="zh-CN" altLang="zh-CN" sz="3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5558790" y="1701800"/>
            <a:ext cx="250190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solidFill>
                  <a:srgbClr val="0070C0"/>
                </a:solidFill>
                <a:latin typeface="宋体" panose="02010600030101010101" pitchFamily="2" charset="-122"/>
              </a:rPr>
              <a:t>叶子变黄</a:t>
            </a:r>
            <a:endParaRPr lang="zh-CN" altLang="en-US" sz="2800" b="1" dirty="0">
              <a:solidFill>
                <a:srgbClr val="0070C0"/>
              </a:solidFill>
              <a:latin typeface="宋体" panose="02010600030101010101" pitchFamily="2" charset="-122"/>
            </a:endParaRPr>
          </a:p>
          <a:p>
            <a:pPr eaLnBrk="1" hangingPunct="1">
              <a:lnSpc>
                <a:spcPct val="150000"/>
              </a:lnSpc>
            </a:pPr>
            <a:r>
              <a:rPr lang="zh-CN" altLang="en-US" sz="2800" b="1" dirty="0">
                <a:solidFill>
                  <a:srgbClr val="0070C0"/>
                </a:solidFill>
                <a:latin typeface="宋体" panose="02010600030101010101" pitchFamily="2" charset="-122"/>
              </a:rPr>
              <a:t>北雁南飞</a:t>
            </a:r>
            <a:endParaRPr lang="zh-CN" altLang="en-US" sz="2800" b="1" dirty="0">
              <a:solidFill>
                <a:srgbClr val="0070C0"/>
              </a:solidFill>
              <a:latin typeface="宋体" panose="02010600030101010101" pitchFamily="2" charset="-122"/>
            </a:endParaRPr>
          </a:p>
          <a:p>
            <a:pPr eaLnBrk="1" hangingPunct="1">
              <a:lnSpc>
                <a:spcPct val="150000"/>
              </a:lnSpc>
            </a:pPr>
            <a:r>
              <a:rPr lang="zh-CN" altLang="en-US" sz="2800" b="1" dirty="0">
                <a:solidFill>
                  <a:srgbClr val="0070C0"/>
                </a:solidFill>
                <a:latin typeface="宋体" panose="02010600030101010101" pitchFamily="2" charset="-122"/>
              </a:rPr>
              <a:t>昆虫销声匿迹</a:t>
            </a:r>
            <a:endParaRPr lang="zh-CN" altLang="en-US" sz="2800" b="1" dirty="0">
              <a:solidFill>
                <a:srgbClr val="0070C0"/>
              </a:solidFill>
              <a:latin typeface="宋体" panose="02010600030101010101" pitchFamily="2" charset="-122"/>
            </a:endParaRPr>
          </a:p>
          <a:p>
            <a:pPr eaLnBrk="1" hangingPunct="1">
              <a:lnSpc>
                <a:spcPct val="150000"/>
              </a:lnSpc>
            </a:pPr>
            <a:r>
              <a:rPr lang="zh-CN" altLang="en-US" sz="2800" b="1" dirty="0">
                <a:solidFill>
                  <a:srgbClr val="0070C0"/>
                </a:solidFill>
                <a:latin typeface="宋体" panose="02010600030101010101" pitchFamily="2" charset="-122"/>
              </a:rPr>
              <a:t>衰草连天</a:t>
            </a:r>
            <a:endParaRPr lang="zh-CN" altLang="en-US" sz="2800" b="1" dirty="0">
              <a:solidFill>
                <a:srgbClr val="0070C0"/>
              </a:solidFill>
              <a:latin typeface="宋体" panose="02010600030101010101" pitchFamily="2" charset="-122"/>
            </a:endParaRPr>
          </a:p>
          <a:p>
            <a:pPr eaLnBrk="1" hangingPunct="1">
              <a:lnSpc>
                <a:spcPct val="150000"/>
              </a:lnSpc>
            </a:pPr>
            <a:r>
              <a:rPr lang="zh-CN" altLang="en-US" sz="2800" b="1" dirty="0">
                <a:solidFill>
                  <a:srgbClr val="0070C0"/>
                </a:solidFill>
                <a:latin typeface="宋体" panose="02010600030101010101" pitchFamily="2" charset="-122"/>
              </a:rPr>
              <a:t>风雪载途</a:t>
            </a:r>
            <a:endParaRPr lang="zh-CN" altLang="en-US" sz="2800" b="1" dirty="0">
              <a:solidFill>
                <a:srgbClr val="0070C0"/>
              </a:solidFill>
              <a:latin typeface="宋体" panose="02010600030101010101" pitchFamily="2" charset="-122"/>
            </a:endParaRPr>
          </a:p>
        </p:txBody>
      </p:sp>
      <p:sp>
        <p:nvSpPr>
          <p:cNvPr id="13" name="Rectangle 3"/>
          <p:cNvSpPr>
            <a:spLocks noGrp="1" noChangeArrowheads="1"/>
          </p:cNvSpPr>
          <p:nvPr>
            <p:ph type="body" idx="4294967295"/>
          </p:nvPr>
        </p:nvSpPr>
        <p:spPr>
          <a:xfrm>
            <a:off x="911225" y="1933575"/>
            <a:ext cx="2946400" cy="3820795"/>
          </a:xfrm>
          <a:prstGeom prst="rect">
            <a:avLst/>
          </a:prstGeom>
          <a:noFill/>
        </p:spPr>
        <p:txBody>
          <a:bodyPr anchor="b">
            <a:noAutofit/>
          </a:bodyPr>
          <a:lstStyle/>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冰雪融化</a:t>
            </a:r>
            <a:endParaRPr lang="zh-CN" altLang="en-US" sz="2800" b="1" dirty="0" smtClean="0">
              <a:solidFill>
                <a:srgbClr val="0070C0"/>
              </a:solidFill>
              <a:latin typeface="宋体" panose="02010600030101010101" pitchFamily="2" charset="-122"/>
              <a:ea typeface="宋体" panose="02010600030101010101" pitchFamily="2" charset="-122"/>
            </a:endParaRPr>
          </a:p>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草木萌发</a:t>
            </a:r>
            <a:endParaRPr lang="zh-CN" altLang="en-US" sz="2800" b="1" dirty="0" smtClean="0">
              <a:solidFill>
                <a:srgbClr val="0070C0"/>
              </a:solidFill>
              <a:latin typeface="宋体" panose="02010600030101010101" pitchFamily="2" charset="-122"/>
              <a:ea typeface="宋体" panose="02010600030101010101" pitchFamily="2" charset="-122"/>
            </a:endParaRPr>
          </a:p>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花开放</a:t>
            </a:r>
            <a:endParaRPr lang="zh-CN" altLang="en-US" sz="2800" b="1" dirty="0" smtClean="0">
              <a:solidFill>
                <a:srgbClr val="0070C0"/>
              </a:solidFill>
              <a:latin typeface="宋体" panose="02010600030101010101" pitchFamily="2" charset="-122"/>
              <a:ea typeface="宋体" panose="02010600030101010101" pitchFamily="2" charset="-122"/>
            </a:endParaRPr>
          </a:p>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候鸟归来</a:t>
            </a:r>
            <a:endParaRPr lang="zh-CN" altLang="en-US" sz="2800" b="1" dirty="0" smtClean="0">
              <a:solidFill>
                <a:srgbClr val="0070C0"/>
              </a:solidFill>
              <a:latin typeface="宋体" panose="02010600030101010101" pitchFamily="2" charset="-122"/>
              <a:ea typeface="宋体" panose="02010600030101010101" pitchFamily="2" charset="-122"/>
            </a:endParaRPr>
          </a:p>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植物孕育果实</a:t>
            </a:r>
            <a:endParaRPr lang="zh-CN" altLang="en-US" sz="2800" b="1" dirty="0" smtClean="0">
              <a:solidFill>
                <a:srgbClr val="0070C0"/>
              </a:solidFill>
              <a:latin typeface="宋体" panose="02010600030101010101" pitchFamily="2" charset="-122"/>
              <a:ea typeface="宋体" panose="02010600030101010101" pitchFamily="2" charset="-122"/>
            </a:endParaRPr>
          </a:p>
          <a:p>
            <a:pPr marL="0" indent="0" eaLnBrk="1" hangingPunct="1">
              <a:lnSpc>
                <a:spcPct val="125000"/>
              </a:lnSpc>
              <a:spcAft>
                <a:spcPts val="0"/>
              </a:spcAft>
              <a:buFontTx/>
              <a:buNone/>
            </a:pPr>
            <a:r>
              <a:rPr lang="zh-CN" altLang="en-US" sz="2800" b="1" dirty="0" smtClean="0">
                <a:solidFill>
                  <a:srgbClr val="0070C0"/>
                </a:solidFill>
                <a:latin typeface="宋体" panose="02010600030101010101" pitchFamily="2" charset="-122"/>
                <a:ea typeface="宋体" panose="02010600030101010101" pitchFamily="2" charset="-122"/>
              </a:rPr>
              <a:t>果实成熟</a:t>
            </a:r>
            <a:endParaRPr lang="zh-CN" altLang="en-US" sz="2800" b="1" dirty="0" smtClean="0">
              <a:solidFill>
                <a:srgbClr val="0070C0"/>
              </a:solidFill>
              <a:latin typeface="宋体" panose="02010600030101010101" pitchFamily="2" charset="-122"/>
              <a:ea typeface="宋体" panose="02010600030101010101" pitchFamily="2" charset="-122"/>
            </a:endParaRPr>
          </a:p>
        </p:txBody>
      </p:sp>
      <p:pic>
        <p:nvPicPr>
          <p:cNvPr id="13316" name="Picture 3">
            <a:hlinkClick r:id="rId1" action="ppaction://hlinksldjump"/>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599723" y="1968500"/>
            <a:ext cx="20574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05460" y="314325"/>
            <a:ext cx="11350625" cy="1568450"/>
          </a:xfrm>
          <a:prstGeom prst="rect">
            <a:avLst/>
          </a:prstGeom>
        </p:spPr>
        <p:txBody>
          <a:bodyPr wrap="square">
            <a:spAutoFit/>
          </a:bodyPr>
          <a:lstStyle/>
          <a:p>
            <a:pPr eaLnBrk="1" hangingPunct="1">
              <a:lnSpc>
                <a:spcPct val="100000"/>
              </a:lnSpc>
            </a:pPr>
            <a:r>
              <a:rPr lang="en-US" altLang="zh-CN" sz="3200"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第一段哪些事物属于“大自然的语言”？第一自然段描绘了一年四季丰富的物候现象，是</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按照什么顺序描写</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的？第一自然段哪些词语说明了时间的推移？</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7" name="Rectangle 3"/>
          <p:cNvSpPr>
            <a:spLocks noChangeArrowheads="1"/>
          </p:cNvSpPr>
          <p:nvPr/>
        </p:nvSpPr>
        <p:spPr bwMode="auto">
          <a:xfrm>
            <a:off x="2769235" y="5688648"/>
            <a:ext cx="57658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25000"/>
              </a:lnSpc>
              <a:spcBef>
                <a:spcPts val="0"/>
              </a:spcBef>
              <a:spcAft>
                <a:spcPts val="0"/>
              </a:spcAft>
            </a:pPr>
            <a:r>
              <a:rPr lang="zh-CN" altLang="en-US" sz="3200" b="1" dirty="0">
                <a:solidFill>
                  <a:srgbClr val="0707FF"/>
                </a:solidFill>
                <a:latin typeface="黑体" panose="02010609060101010101" pitchFamily="49" charset="-122"/>
                <a:ea typeface="黑体" panose="02010609060101010101" pitchFamily="49" charset="-122"/>
              </a:rPr>
              <a:t>按照</a:t>
            </a:r>
            <a:r>
              <a:rPr lang="zh-CN" altLang="en-US" sz="3200" b="1" dirty="0">
                <a:solidFill>
                  <a:srgbClr val="FF0000"/>
                </a:solidFill>
                <a:latin typeface="黑体" panose="02010609060101010101" pitchFamily="49" charset="-122"/>
                <a:ea typeface="黑体" panose="02010609060101010101" pitchFamily="49" charset="-122"/>
              </a:rPr>
              <a:t>春夏秋冬的时间顺序</a:t>
            </a:r>
            <a:r>
              <a:rPr lang="zh-CN" altLang="en-US" sz="3200" b="1" dirty="0">
                <a:solidFill>
                  <a:srgbClr val="0707FF"/>
                </a:solidFill>
                <a:latin typeface="黑体" panose="02010609060101010101" pitchFamily="49" charset="-122"/>
                <a:ea typeface="黑体" panose="02010609060101010101" pitchFamily="49" charset="-122"/>
              </a:rPr>
              <a:t>。</a:t>
            </a:r>
            <a:endParaRPr lang="zh-CN" altLang="en-US" sz="3200" b="1" dirty="0">
              <a:solidFill>
                <a:srgbClr val="0707FF"/>
              </a:solidFill>
              <a:latin typeface="黑体" panose="02010609060101010101" pitchFamily="49" charset="-122"/>
              <a:ea typeface="黑体" panose="02010609060101010101" pitchFamily="49" charset="-122"/>
            </a:endParaRPr>
          </a:p>
        </p:txBody>
      </p:sp>
      <p:sp>
        <p:nvSpPr>
          <p:cNvPr id="8" name="Text Box 6"/>
          <p:cNvSpPr txBox="1">
            <a:spLocks noChangeArrowheads="1"/>
          </p:cNvSpPr>
          <p:nvPr/>
        </p:nvSpPr>
        <p:spPr bwMode="auto">
          <a:xfrm>
            <a:off x="8364220" y="2127885"/>
            <a:ext cx="3573780" cy="207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spcBef>
                <a:spcPts val="0"/>
              </a:spcBef>
              <a:spcAft>
                <a:spcPts val="0"/>
              </a:spcAft>
            </a:pPr>
            <a:r>
              <a:rPr lang="zh-CN" altLang="en-US" sz="2800" b="1" dirty="0" smtClean="0">
                <a:solidFill>
                  <a:schemeClr val="tx1"/>
                </a:solidFill>
                <a:latin typeface="宋体" panose="02010600030101010101" pitchFamily="2" charset="-122"/>
                <a:cs typeface="宋体" panose="02010600030101010101" pitchFamily="2" charset="-122"/>
              </a:rPr>
              <a:t>用</a:t>
            </a:r>
            <a:r>
              <a:rPr lang="zh-CN" altLang="en-US" sz="2800" b="1" dirty="0">
                <a:solidFill>
                  <a:schemeClr val="tx1"/>
                </a:solidFill>
                <a:latin typeface="宋体" panose="02010600030101010101" pitchFamily="2" charset="-122"/>
                <a:cs typeface="宋体" panose="02010600030101010101" pitchFamily="2" charset="-122"/>
              </a:rPr>
              <a:t>了</a:t>
            </a:r>
            <a:r>
              <a:rPr lang="zh-CN" altLang="en-US" sz="2800" b="1" dirty="0">
                <a:solidFill>
                  <a:srgbClr val="FF0000"/>
                </a:solidFill>
                <a:latin typeface="宋体" panose="02010600030101010101" pitchFamily="2" charset="-122"/>
                <a:cs typeface="宋体" panose="02010600030101010101" pitchFamily="2" charset="-122"/>
              </a:rPr>
              <a:t>“过后”“再过”</a:t>
            </a:r>
            <a:endParaRPr lang="zh-CN" altLang="en-US" sz="2800" b="1" dirty="0">
              <a:solidFill>
                <a:srgbClr val="FF0000"/>
              </a:solidFill>
              <a:latin typeface="宋体" panose="02010600030101010101" pitchFamily="2" charset="-122"/>
              <a:cs typeface="宋体" panose="02010600030101010101" pitchFamily="2" charset="-122"/>
            </a:endParaRPr>
          </a:p>
          <a:p>
            <a:pPr eaLnBrk="1" hangingPunct="1">
              <a:lnSpc>
                <a:spcPct val="115000"/>
              </a:lnSpc>
              <a:spcBef>
                <a:spcPts val="0"/>
              </a:spcBef>
              <a:spcAft>
                <a:spcPts val="0"/>
              </a:spcAft>
            </a:pPr>
            <a:r>
              <a:rPr lang="zh-CN" altLang="en-US" sz="2800" b="1" dirty="0">
                <a:solidFill>
                  <a:srgbClr val="FF0000"/>
                </a:solidFill>
                <a:latin typeface="宋体" panose="02010600030101010101" pitchFamily="2" charset="-122"/>
                <a:cs typeface="宋体" panose="02010600030101010101" pitchFamily="2" charset="-122"/>
              </a:rPr>
              <a:t>“不久”“于是转入”</a:t>
            </a:r>
            <a:endParaRPr lang="zh-CN" altLang="en-US" sz="2800" b="1" dirty="0">
              <a:solidFill>
                <a:srgbClr val="FF0000"/>
              </a:solidFill>
              <a:latin typeface="宋体" panose="02010600030101010101" pitchFamily="2" charset="-122"/>
              <a:cs typeface="宋体" panose="02010600030101010101" pitchFamily="2" charset="-122"/>
            </a:endParaRPr>
          </a:p>
          <a:p>
            <a:pPr eaLnBrk="1" hangingPunct="1">
              <a:lnSpc>
                <a:spcPct val="115000"/>
              </a:lnSpc>
              <a:spcBef>
                <a:spcPts val="0"/>
              </a:spcBef>
              <a:spcAft>
                <a:spcPts val="0"/>
              </a:spcAft>
            </a:pPr>
            <a:r>
              <a:rPr lang="zh-CN" altLang="en-US" sz="2800" b="1" dirty="0">
                <a:solidFill>
                  <a:srgbClr val="FF0000"/>
                </a:solidFill>
                <a:latin typeface="宋体" panose="02010600030101010101" pitchFamily="2" charset="-122"/>
                <a:cs typeface="宋体" panose="02010600030101010101" pitchFamily="2" charset="-122"/>
              </a:rPr>
              <a:t>“到了”“准备迎接”等词语，变化灵活</a:t>
            </a:r>
            <a:r>
              <a:rPr lang="zh-CN" altLang="en-US" sz="2800" b="1" dirty="0">
                <a:solidFill>
                  <a:schemeClr val="tx1"/>
                </a:solidFill>
                <a:latin typeface="宋体" panose="02010600030101010101" pitchFamily="2" charset="-122"/>
                <a:cs typeface="宋体" panose="02010600030101010101" pitchFamily="2" charset="-122"/>
              </a:rPr>
              <a:t>。</a:t>
            </a:r>
            <a:endParaRPr lang="zh-CN" altLang="en-US" sz="2800" b="1" dirty="0">
              <a:solidFill>
                <a:schemeClr val="tx1"/>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 calcmode="lin" valueType="num">
                                      <p:cBhvr additive="base">
                                        <p:cTn id="11"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 calcmode="lin" valueType="num">
                                      <p:cBhvr additive="base">
                                        <p:cTn id="15"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anim calcmode="lin" valueType="num">
                                      <p:cBhvr additive="base">
                                        <p:cTn id="19"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 calcmode="lin" valueType="num">
                                      <p:cBhvr additive="base">
                                        <p:cTn id="23"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anim calcmode="lin" valueType="num">
                                      <p:cBhvr additive="base">
                                        <p:cTn id="27" dur="500" fill="hold"/>
                                        <p:tgtEl>
                                          <p:spTgt spid="1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4960620" y="4069080"/>
            <a:ext cx="5994400"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nSpc>
                <a:spcPct val="125000"/>
              </a:lnSpc>
              <a:spcBef>
                <a:spcPts val="0"/>
              </a:spcBef>
              <a:spcAft>
                <a:spcPts val="0"/>
              </a:spcAft>
            </a:pPr>
            <a:r>
              <a:rPr lang="zh-CN" altLang="en-US" sz="3200" b="1" dirty="0">
                <a:solidFill>
                  <a:srgbClr val="0707FF"/>
                </a:solidFill>
                <a:latin typeface="黑体" panose="02010609060101010101" pitchFamily="49" charset="-122"/>
                <a:ea typeface="黑体" panose="02010609060101010101" pitchFamily="49" charset="-122"/>
              </a:rPr>
              <a:t>按</a:t>
            </a:r>
            <a:r>
              <a:rPr lang="zh-CN" altLang="en-US" sz="3200" b="1" dirty="0">
                <a:solidFill>
                  <a:srgbClr val="FF0000"/>
                </a:solidFill>
                <a:latin typeface="黑体" panose="02010609060101010101" pitchFamily="49" charset="-122"/>
                <a:ea typeface="黑体" panose="02010609060101010101" pitchFamily="49" charset="-122"/>
              </a:rPr>
              <a:t>时间</a:t>
            </a:r>
            <a:r>
              <a:rPr lang="zh-CN" altLang="en-US" sz="3200" b="1" dirty="0">
                <a:solidFill>
                  <a:srgbClr val="0707FF"/>
                </a:solidFill>
                <a:latin typeface="黑体" panose="02010609060101010101" pitchFamily="49" charset="-122"/>
                <a:ea typeface="黑体" panose="02010609060101010101" pitchFamily="49" charset="-122"/>
              </a:rPr>
              <a:t>的先后</a:t>
            </a:r>
            <a:r>
              <a:rPr lang="zh-CN" altLang="en-US" sz="3200" b="1" dirty="0">
                <a:solidFill>
                  <a:srgbClr val="FF0000"/>
                </a:solidFill>
                <a:latin typeface="黑体" panose="02010609060101010101" pitchFamily="49" charset="-122"/>
                <a:ea typeface="黑体" panose="02010609060101010101" pitchFamily="49" charset="-122"/>
              </a:rPr>
              <a:t>顺序</a:t>
            </a:r>
            <a:r>
              <a:rPr lang="zh-CN" altLang="en-US" sz="3200" b="1" dirty="0">
                <a:solidFill>
                  <a:srgbClr val="0707FF"/>
                </a:solidFill>
                <a:latin typeface="黑体" panose="02010609060101010101" pitchFamily="49" charset="-122"/>
                <a:ea typeface="黑体" panose="02010609060101010101" pitchFamily="49" charset="-122"/>
              </a:rPr>
              <a:t>。</a:t>
            </a:r>
            <a:endParaRPr lang="zh-CN" altLang="en-US" sz="3200" b="1" dirty="0">
              <a:solidFill>
                <a:srgbClr val="0707FF"/>
              </a:solidFill>
              <a:latin typeface="黑体" panose="02010609060101010101" pitchFamily="49" charset="-122"/>
              <a:ea typeface="黑体" panose="02010609060101010101" pitchFamily="49" charset="-122"/>
            </a:endParaRPr>
          </a:p>
        </p:txBody>
      </p:sp>
      <p:pic>
        <p:nvPicPr>
          <p:cNvPr id="7" name="Picture 2"/>
          <p:cNvPicPr>
            <a:picLocks noChangeAspect="1" noChangeArrowheads="1"/>
          </p:cNvPicPr>
          <p:nvPr/>
        </p:nvPicPr>
        <p:blipFill>
          <a:blip r:embed="rId1" cstate="email"/>
          <a:srcRect/>
          <a:stretch>
            <a:fillRect/>
          </a:stretch>
        </p:blipFill>
        <p:spPr bwMode="auto">
          <a:xfrm>
            <a:off x="362225" y="3757361"/>
            <a:ext cx="3657600" cy="25933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矩形 1"/>
          <p:cNvSpPr/>
          <p:nvPr/>
        </p:nvSpPr>
        <p:spPr>
          <a:xfrm>
            <a:off x="297180" y="821690"/>
            <a:ext cx="11271885" cy="1568450"/>
          </a:xfrm>
          <a:prstGeom prst="rect">
            <a:avLst/>
          </a:prstGeom>
        </p:spPr>
        <p:txBody>
          <a:bodyPr wrap="square">
            <a:spAutoFit/>
          </a:bodyPr>
          <a:lstStyle/>
          <a:p>
            <a:pPr eaLnBrk="1" hangingPunct="1">
              <a:lnSpc>
                <a:spcPct val="100000"/>
              </a:lnSpc>
            </a:pPr>
            <a:r>
              <a:rPr lang="en-US" altLang="zh-CN" sz="3200"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第二自然段举了哪些例子说明“劳动人民注意了草木荣枯、候鸟去来等自然现象同气候的关系，据以安排农事。” 第二自然段举的三个例子</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按照什么顺序</a:t>
            </a:r>
            <a:r>
              <a:rPr lang="zh-CN" altLang="en-US" sz="3200" b="1">
                <a:latin typeface="宋体" panose="02010600030101010101" pitchFamily="2" charset="-122"/>
                <a:ea typeface="宋体" panose="02010600030101010101" pitchFamily="2" charset="-122"/>
                <a:sym typeface="+mn-ea"/>
              </a:rPr>
              <a:t>说明的</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4036" name="矩形 2"/>
          <p:cNvSpPr/>
          <p:nvPr/>
        </p:nvSpPr>
        <p:spPr>
          <a:xfrm>
            <a:off x="544830" y="2598420"/>
            <a:ext cx="3291205" cy="1158875"/>
          </a:xfrm>
          <a:prstGeom prst="rect">
            <a:avLst/>
          </a:prstGeom>
          <a:noFill/>
          <a:ln w="9525" cap="flat" cmpd="sng">
            <a:solidFill>
              <a:schemeClr val="tx1"/>
            </a:solidFill>
            <a:prstDash val="solid"/>
            <a:round/>
            <a:headEnd type="none" w="med" len="med"/>
            <a:tailEnd type="none" w="med" len="med"/>
          </a:ln>
        </p:spPr>
        <p:txBody>
          <a:bodyPr wrap="square" anchor="t" anchorCtr="0">
            <a:spAutoFit/>
          </a:bodyPr>
          <a:p>
            <a:r>
              <a:rPr lang="en-US" altLang="zh-CN" sz="3200" b="1" dirty="0">
                <a:solidFill>
                  <a:srgbClr val="000000"/>
                </a:solidFill>
                <a:latin typeface="宋体" panose="02010600030101010101" pitchFamily="2" charset="-122"/>
                <a:ea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rPr>
              <a:t>杏花开</a:t>
            </a:r>
            <a:r>
              <a:rPr lang="en-US" altLang="zh-CN" sz="3200" b="1" dirty="0">
                <a:solidFill>
                  <a:srgbClr val="000000"/>
                </a:solidFill>
                <a:latin typeface="宋体" panose="02010600030101010101" pitchFamily="2" charset="-122"/>
                <a:ea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rPr>
              <a:t>时</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,要</a:t>
            </a:r>
            <a:endPar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3200" b="1" u="sng"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3735"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735" b="1" dirty="0">
                <a:solidFill>
                  <a:srgbClr val="000000"/>
                </a:solidFill>
                <a:latin typeface="SimSun-ExtB" panose="02010609060101010101" charset="-122"/>
                <a:ea typeface="SimSun-ExtB" panose="02010609060101010101" charset="-122"/>
                <a:sym typeface="宋体" panose="02010600030101010101" pitchFamily="2" charset="-122"/>
              </a:rPr>
              <a:t> </a:t>
            </a:r>
            <a:r>
              <a:rPr lang="en-US" altLang="zh-CN" sz="3600" b="1" dirty="0">
                <a:solidFill>
                  <a:srgbClr val="000000"/>
                </a:solidFill>
                <a:latin typeface="SimSun-ExtB" panose="02010609060101010101" charset="-122"/>
                <a:ea typeface="SimSun-ExtB" panose="02010609060101010101" charset="-122"/>
                <a:sym typeface="宋体" panose="02010600030101010101" pitchFamily="2" charset="-122"/>
              </a:rPr>
              <a:t>      </a:t>
            </a:r>
            <a:endParaRPr lang="en-US" altLang="zh-CN" sz="3600" b="1">
              <a:solidFill>
                <a:srgbClr val="000000"/>
              </a:solidFill>
              <a:latin typeface="宋体" panose="02010600030101010101" pitchFamily="2" charset="-122"/>
              <a:ea typeface="宋体" panose="02010600030101010101" pitchFamily="2" charset="-122"/>
            </a:endParaRPr>
          </a:p>
        </p:txBody>
      </p:sp>
      <p:cxnSp>
        <p:nvCxnSpPr>
          <p:cNvPr id="8" name="直接箭头连接符 7"/>
          <p:cNvCxnSpPr/>
          <p:nvPr/>
        </p:nvCxnSpPr>
        <p:spPr>
          <a:xfrm flipV="1">
            <a:off x="3835824" y="3177117"/>
            <a:ext cx="450851" cy="2117"/>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 name="矩形 2"/>
          <p:cNvSpPr/>
          <p:nvPr/>
        </p:nvSpPr>
        <p:spPr>
          <a:xfrm>
            <a:off x="4286885" y="2598420"/>
            <a:ext cx="3291205" cy="1158875"/>
          </a:xfrm>
          <a:prstGeom prst="rect">
            <a:avLst/>
          </a:prstGeom>
          <a:noFill/>
          <a:ln w="9525" cap="flat" cmpd="sng">
            <a:solidFill>
              <a:schemeClr val="tx1"/>
            </a:solidFill>
            <a:prstDash val="solid"/>
            <a:round/>
            <a:headEnd type="none" w="med" len="med"/>
            <a:tailEnd type="none" w="med" len="med"/>
          </a:ln>
        </p:spPr>
        <p:txBody>
          <a:bodyPr wrap="square" anchor="t" anchorCtr="0">
            <a:spAutoFit/>
          </a:bodyPr>
          <a:p>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桃花</a:t>
            </a:r>
            <a:r>
              <a:rPr lang="zh-CN" altLang="zh-CN" sz="3200" b="1" dirty="0">
                <a:solidFill>
                  <a:srgbClr val="000000"/>
                </a:solidFill>
                <a:latin typeface="宋体" panose="02010600030101010101" pitchFamily="2" charset="-122"/>
                <a:ea typeface="宋体" panose="02010600030101010101" pitchFamily="2" charset="-122"/>
              </a:rPr>
              <a:t>开</a:t>
            </a:r>
            <a:r>
              <a:rPr lang="en-US" altLang="zh-CN" sz="3200" b="1" dirty="0">
                <a:solidFill>
                  <a:srgbClr val="000000"/>
                </a:solidFill>
                <a:latin typeface="宋体" panose="02010600030101010101" pitchFamily="2" charset="-122"/>
                <a:ea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rPr>
              <a:t>时</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,要</a:t>
            </a:r>
            <a:endPar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3200" b="1" u="sng"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3735"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735" b="1" dirty="0">
                <a:solidFill>
                  <a:srgbClr val="000000"/>
                </a:solidFill>
                <a:latin typeface="SimSun-ExtB" panose="02010609060101010101" charset="-122"/>
                <a:ea typeface="SimSun-ExtB" panose="02010609060101010101" charset="-122"/>
                <a:sym typeface="宋体" panose="02010600030101010101" pitchFamily="2" charset="-122"/>
              </a:rPr>
              <a:t> </a:t>
            </a:r>
            <a:r>
              <a:rPr lang="en-US" altLang="zh-CN" sz="3600" b="1" dirty="0">
                <a:solidFill>
                  <a:srgbClr val="000000"/>
                </a:solidFill>
                <a:latin typeface="SimSun-ExtB" panose="02010609060101010101" charset="-122"/>
                <a:ea typeface="SimSun-ExtB" panose="02010609060101010101" charset="-122"/>
                <a:sym typeface="宋体" panose="02010600030101010101" pitchFamily="2" charset="-122"/>
              </a:rPr>
              <a:t>      </a:t>
            </a:r>
            <a:endParaRPr lang="en-US" altLang="zh-CN" sz="3600" b="1">
              <a:solidFill>
                <a:srgbClr val="000000"/>
              </a:solidFill>
              <a:latin typeface="宋体" panose="02010600030101010101" pitchFamily="2" charset="-122"/>
              <a:ea typeface="宋体" panose="02010600030101010101" pitchFamily="2" charset="-122"/>
            </a:endParaRPr>
          </a:p>
        </p:txBody>
      </p:sp>
      <p:cxnSp>
        <p:nvCxnSpPr>
          <p:cNvPr id="5" name="直接箭头连接符 4"/>
          <p:cNvCxnSpPr/>
          <p:nvPr/>
        </p:nvCxnSpPr>
        <p:spPr>
          <a:xfrm flipV="1">
            <a:off x="7577879" y="3179657"/>
            <a:ext cx="450851" cy="2117"/>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9" name="矩形 8"/>
          <p:cNvSpPr/>
          <p:nvPr/>
        </p:nvSpPr>
        <p:spPr>
          <a:xfrm>
            <a:off x="8028940" y="2598420"/>
            <a:ext cx="3538220" cy="1158875"/>
          </a:xfrm>
          <a:prstGeom prst="rect">
            <a:avLst/>
          </a:prstGeom>
          <a:noFill/>
          <a:ln w="9525" cap="flat" cmpd="sng">
            <a:solidFill>
              <a:schemeClr val="tx1"/>
            </a:solidFill>
            <a:prstDash val="solid"/>
            <a:round/>
            <a:headEnd type="none" w="med" len="med"/>
            <a:tailEnd type="none" w="med" len="med"/>
          </a:ln>
        </p:spPr>
        <p:txBody>
          <a:bodyPr wrap="square" anchor="t" anchorCtr="0">
            <a:spAutoFit/>
          </a:bodyPr>
          <a:p>
            <a:r>
              <a:rPr lang="en-US" altLang="zh-CN" sz="3200" b="1" dirty="0">
                <a:solidFill>
                  <a:srgbClr val="000000"/>
                </a:solidFill>
                <a:latin typeface="宋体" panose="02010600030101010101" pitchFamily="2" charset="-122"/>
                <a:ea typeface="宋体" panose="02010600030101010101" pitchFamily="2" charset="-122"/>
              </a:rPr>
              <a:t>“</a:t>
            </a:r>
            <a:r>
              <a:rPr lang="en-US" altLang="zh-CN" sz="3200" b="1" u="sng"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rPr>
              <a:t>时</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,要</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割麦插禾</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3735"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735" b="1" dirty="0">
                <a:solidFill>
                  <a:srgbClr val="000000"/>
                </a:solidFill>
                <a:latin typeface="SimSun-ExtB" panose="02010609060101010101" charset="-122"/>
                <a:ea typeface="SimSun-ExtB" panose="02010609060101010101" charset="-122"/>
                <a:sym typeface="宋体" panose="02010600030101010101" pitchFamily="2" charset="-122"/>
              </a:rPr>
              <a:t> </a:t>
            </a:r>
            <a:r>
              <a:rPr lang="en-US" altLang="zh-CN" sz="3600" b="1" dirty="0">
                <a:solidFill>
                  <a:srgbClr val="000000"/>
                </a:solidFill>
                <a:latin typeface="SimSun-ExtB" panose="02010609060101010101" charset="-122"/>
                <a:ea typeface="SimSun-ExtB" panose="02010609060101010101" charset="-122"/>
                <a:sym typeface="宋体" panose="02010600030101010101" pitchFamily="2" charset="-122"/>
              </a:rPr>
              <a:t>      </a:t>
            </a:r>
            <a:endParaRPr lang="en-US" altLang="zh-CN" sz="3600" b="1">
              <a:solidFill>
                <a:srgbClr val="000000"/>
              </a:solidFill>
              <a:latin typeface="宋体" panose="02010600030101010101" pitchFamily="2" charset="-122"/>
              <a:ea typeface="宋体" panose="02010600030101010101" pitchFamily="2" charset="-122"/>
            </a:endParaRPr>
          </a:p>
        </p:txBody>
      </p:sp>
      <p:sp>
        <p:nvSpPr>
          <p:cNvPr id="10" name="文本框 9"/>
          <p:cNvSpPr txBox="1"/>
          <p:nvPr/>
        </p:nvSpPr>
        <p:spPr>
          <a:xfrm>
            <a:off x="1031240" y="3041015"/>
            <a:ext cx="2182284" cy="645160"/>
          </a:xfrm>
          <a:prstGeom prst="rect">
            <a:avLst/>
          </a:prstGeom>
          <a:noFill/>
          <a:ln w="9525">
            <a:noFill/>
          </a:ln>
        </p:spPr>
        <p:txBody>
          <a:bodyPr wrap="square" anchor="t" anchorCtr="0">
            <a:spAutoFit/>
          </a:bodyPr>
          <a:p>
            <a:r>
              <a:rPr lang="zh-CN" altLang="en-US" sz="3600" b="1" u="sng">
                <a:solidFill>
                  <a:srgbClr val="FF0000"/>
                </a:solidFill>
                <a:latin typeface="Arial" panose="020B0604020202020204" pitchFamily="34" charset="0"/>
                <a:ea typeface="宋体" panose="02010600030101010101" pitchFamily="2" charset="-122"/>
              </a:rPr>
              <a:t>赶快耕地</a:t>
            </a:r>
            <a:endParaRPr lang="zh-CN" altLang="en-US" sz="3600" b="1" u="sng">
              <a:solidFill>
                <a:srgbClr val="FF0000"/>
              </a:solidFill>
              <a:latin typeface="Arial" panose="020B0604020202020204" pitchFamily="34" charset="0"/>
              <a:ea typeface="宋体" panose="02010600030101010101" pitchFamily="2" charset="-122"/>
            </a:endParaRPr>
          </a:p>
        </p:txBody>
      </p:sp>
      <p:sp>
        <p:nvSpPr>
          <p:cNvPr id="11" name="文本框 10"/>
          <p:cNvSpPr txBox="1"/>
          <p:nvPr/>
        </p:nvSpPr>
        <p:spPr>
          <a:xfrm>
            <a:off x="4809702" y="3081655"/>
            <a:ext cx="2377016" cy="604520"/>
          </a:xfrm>
          <a:prstGeom prst="rect">
            <a:avLst/>
          </a:prstGeom>
          <a:noFill/>
          <a:ln w="9525">
            <a:noFill/>
          </a:ln>
        </p:spPr>
        <p:txBody>
          <a:bodyPr wrap="square" anchor="t" anchorCtr="0">
            <a:spAutoFit/>
          </a:bodyPr>
          <a:p>
            <a:r>
              <a:rPr lang="zh-CN" altLang="en-US" sz="3335" b="1" u="sng">
                <a:solidFill>
                  <a:srgbClr val="FF0000"/>
                </a:solidFill>
                <a:latin typeface="Arial" panose="020B0604020202020204" pitchFamily="34" charset="0"/>
                <a:ea typeface="宋体" panose="02010600030101010101" pitchFamily="2" charset="-122"/>
              </a:rPr>
              <a:t>赶快种谷子</a:t>
            </a:r>
            <a:endParaRPr lang="zh-CN" altLang="en-US" sz="3335" b="1" u="sng">
              <a:solidFill>
                <a:srgbClr val="FF0000"/>
              </a:solidFill>
              <a:latin typeface="Arial" panose="020B0604020202020204" pitchFamily="34" charset="0"/>
              <a:ea typeface="宋体" panose="02010600030101010101" pitchFamily="2" charset="-122"/>
            </a:endParaRPr>
          </a:p>
        </p:txBody>
      </p:sp>
      <p:sp>
        <p:nvSpPr>
          <p:cNvPr id="46087" name="文本框 5129"/>
          <p:cNvSpPr txBox="1"/>
          <p:nvPr/>
        </p:nvSpPr>
        <p:spPr>
          <a:xfrm>
            <a:off x="8521700" y="2598420"/>
            <a:ext cx="2867025" cy="511175"/>
          </a:xfrm>
          <a:prstGeom prst="rect">
            <a:avLst/>
          </a:prstGeom>
          <a:noFill/>
          <a:ln w="9525">
            <a:noFill/>
          </a:ln>
        </p:spPr>
        <p:txBody>
          <a:bodyPr wrap="square" anchor="t" anchorCtr="0">
            <a:spAutoFit/>
          </a:bodyPr>
          <a:p>
            <a:pPr>
              <a:lnSpc>
                <a:spcPts val="3275"/>
              </a:lnSpc>
            </a:pPr>
            <a:r>
              <a:rPr lang="zh-CN" altLang="en-US" sz="3465" b="1" u="sng">
                <a:solidFill>
                  <a:srgbClr val="FF3300"/>
                </a:solidFill>
                <a:latin typeface="楷体" panose="02010609060101010101" pitchFamily="49" charset="-122"/>
                <a:ea typeface="楷体" panose="02010609060101010101" pitchFamily="49" charset="-122"/>
                <a:sym typeface="宋体" panose="02010600030101010101" pitchFamily="2" charset="-122"/>
              </a:rPr>
              <a:t>布谷鸟唱歌</a:t>
            </a:r>
            <a:endParaRPr lang="zh-CN" altLang="en-US" sz="3465" b="1" u="sng">
              <a:solidFill>
                <a:srgbClr val="FF3300"/>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087">
                                            <p:txEl>
                                              <p:charRg st="0" end="7"/>
                                            </p:txEl>
                                          </p:spTgt>
                                        </p:tgtEl>
                                        <p:attrNameLst>
                                          <p:attrName>style.visibility</p:attrName>
                                        </p:attrNameLst>
                                      </p:cBhvr>
                                      <p:to>
                                        <p:strVal val="visible"/>
                                      </p:to>
                                    </p:set>
                                    <p:anim calcmode="lin" valueType="num">
                                      <p:cBhvr additive="base">
                                        <p:cTn id="19" dur="500" fill="hold"/>
                                        <p:tgtEl>
                                          <p:spTgt spid="46087">
                                            <p:txEl>
                                              <p:charRg st="0"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7">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2446443" y="2394374"/>
            <a:ext cx="1492251" cy="2719916"/>
            <a:chOff x="1822174" y="2445855"/>
            <a:chExt cx="1119809" cy="2040006"/>
          </a:xfrm>
        </p:grpSpPr>
        <p:sp>
          <p:nvSpPr>
            <p:cNvPr id="11" name="左中括号 10"/>
            <p:cNvSpPr/>
            <p:nvPr/>
          </p:nvSpPr>
          <p:spPr>
            <a:xfrm>
              <a:off x="1822174" y="2445855"/>
              <a:ext cx="1119809" cy="204000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cxnSp>
          <p:nvCxnSpPr>
            <p:cNvPr id="13" name="直接连接符 12"/>
            <p:cNvCxnSpPr/>
            <p:nvPr/>
          </p:nvCxnSpPr>
          <p:spPr>
            <a:xfrm>
              <a:off x="1822174" y="3147554"/>
              <a:ext cx="111980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822174" y="3811151"/>
              <a:ext cx="1119809"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8915" name="文本框 1"/>
          <p:cNvSpPr txBox="1">
            <a:spLocks noChangeArrowheads="1"/>
          </p:cNvSpPr>
          <p:nvPr/>
        </p:nvSpPr>
        <p:spPr bwMode="auto">
          <a:xfrm>
            <a:off x="142875" y="334010"/>
            <a:ext cx="12335510" cy="122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en-US" altLang="zh-CN" sz="3735"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4.</a:t>
            </a:r>
            <a:r>
              <a:rPr lang="zh-CN" altLang="en-US" sz="3600" b="1">
                <a:latin typeface="宋体" panose="02010600030101010101" pitchFamily="2" charset="-122"/>
              </a:rPr>
              <a:t>第</a:t>
            </a:r>
            <a:r>
              <a:rPr lang="en-US" altLang="zh-CN" sz="3600" b="1">
                <a:latin typeface="宋体" panose="02010600030101010101" pitchFamily="2" charset="-122"/>
              </a:rPr>
              <a:t>7—10</a:t>
            </a:r>
            <a:r>
              <a:rPr lang="zh-CN" altLang="en-US" sz="3600" b="1">
                <a:latin typeface="宋体" panose="02010600030101010101" pitchFamily="2" charset="-122"/>
              </a:rPr>
              <a:t>段说明物候现象来临的决定因素，采用了怎样的说明顺序？你认为这样的顺序安排是出于什么考虑？</a:t>
            </a:r>
            <a:endParaRPr lang="zh-CN" altLang="en-US" sz="3600" b="1">
              <a:latin typeface="宋体" panose="02010600030101010101" pitchFamily="2" charset="-122"/>
            </a:endParaRPr>
          </a:p>
        </p:txBody>
      </p:sp>
      <p:sp>
        <p:nvSpPr>
          <p:cNvPr id="5" name="矩形: 圆角 4"/>
          <p:cNvSpPr/>
          <p:nvPr/>
        </p:nvSpPr>
        <p:spPr>
          <a:xfrm>
            <a:off x="1978661" y="2755477"/>
            <a:ext cx="467783" cy="2103967"/>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3200" b="1">
                <a:solidFill>
                  <a:schemeClr val="tx1"/>
                </a:solidFill>
                <a:latin typeface="楷体" panose="02010609060101010101" pitchFamily="49" charset="-122"/>
                <a:ea typeface="楷体" panose="02010609060101010101" pitchFamily="49" charset="-122"/>
              </a:rPr>
              <a:t>影响因素</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6" name="椭圆 5"/>
          <p:cNvSpPr/>
          <p:nvPr/>
        </p:nvSpPr>
        <p:spPr>
          <a:xfrm>
            <a:off x="3939117" y="2116879"/>
            <a:ext cx="3268133" cy="552449"/>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a:solidFill>
                  <a:schemeClr val="tx1"/>
                </a:solidFill>
                <a:latin typeface="楷体" panose="02010609060101010101" pitchFamily="49" charset="-122"/>
                <a:ea typeface="楷体" panose="02010609060101010101" pitchFamily="49" charset="-122"/>
              </a:rPr>
              <a:t>纬度的差异</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7" name="椭圆 6"/>
          <p:cNvSpPr/>
          <p:nvPr/>
        </p:nvSpPr>
        <p:spPr>
          <a:xfrm>
            <a:off x="3939117" y="3053292"/>
            <a:ext cx="3268133" cy="554567"/>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a:solidFill>
                  <a:schemeClr val="tx1"/>
                </a:solidFill>
                <a:latin typeface="楷体" panose="02010609060101010101" pitchFamily="49" charset="-122"/>
                <a:ea typeface="楷体" panose="02010609060101010101" pitchFamily="49" charset="-122"/>
              </a:rPr>
              <a:t>经度的差异</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8" name="椭圆 7"/>
          <p:cNvSpPr/>
          <p:nvPr/>
        </p:nvSpPr>
        <p:spPr>
          <a:xfrm>
            <a:off x="3939117" y="3890645"/>
            <a:ext cx="3268133" cy="554567"/>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a:solidFill>
                  <a:schemeClr val="tx1"/>
                </a:solidFill>
                <a:latin typeface="楷体" panose="02010609060101010101" pitchFamily="49" charset="-122"/>
                <a:ea typeface="楷体" panose="02010609060101010101" pitchFamily="49" charset="-122"/>
              </a:rPr>
              <a:t>高下的差异</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9" name="椭圆 8"/>
          <p:cNvSpPr/>
          <p:nvPr/>
        </p:nvSpPr>
        <p:spPr>
          <a:xfrm>
            <a:off x="3939117" y="4859867"/>
            <a:ext cx="3268133" cy="552451"/>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a:solidFill>
                  <a:schemeClr val="tx1"/>
                </a:solidFill>
                <a:latin typeface="楷体" panose="02010609060101010101" pitchFamily="49" charset="-122"/>
                <a:ea typeface="楷体" panose="02010609060101010101" pitchFamily="49" charset="-122"/>
              </a:rPr>
              <a:t>古今的差异</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30" name="TextBox 29"/>
          <p:cNvSpPr txBox="1"/>
          <p:nvPr/>
        </p:nvSpPr>
        <p:spPr>
          <a:xfrm>
            <a:off x="1123950" y="5711190"/>
            <a:ext cx="10828655" cy="708025"/>
          </a:xfrm>
          <a:prstGeom prst="rect">
            <a:avLst/>
          </a:prstGeom>
          <a:solidFill>
            <a:schemeClr val="accent5">
              <a:lumMod val="20000"/>
              <a:lumOff val="80000"/>
            </a:schemeClr>
          </a:solidFill>
        </p:spPr>
        <p:txBody>
          <a:bodyPr wrap="square" rtlCol="0">
            <a:noAutofit/>
          </a:bodyPr>
          <a:lstStyle/>
          <a:p>
            <a:pPr algn="ctr"/>
            <a:r>
              <a:rPr lang="zh-CN" altLang="en-US" sz="3600" b="1" smtClean="0">
                <a:solidFill>
                  <a:srgbClr val="0000FF"/>
                </a:solidFill>
                <a:latin typeface="楷体" panose="02010609060101010101" pitchFamily="49" charset="-122"/>
                <a:ea typeface="楷体" panose="02010609060101010101" pitchFamily="49" charset="-122"/>
              </a:rPr>
              <a:t>按照逻辑顺序依次排列，条理清晰，容易让人明白。</a:t>
            </a:r>
            <a:endParaRPr lang="zh-CN" altLang="en-US" sz="3600" b="1" smtClean="0">
              <a:solidFill>
                <a:srgbClr val="0000FF"/>
              </a:solidFill>
              <a:latin typeface="楷体" panose="02010609060101010101" pitchFamily="49" charset="-122"/>
              <a:ea typeface="楷体" panose="02010609060101010101" pitchFamily="49" charset="-122"/>
            </a:endParaRPr>
          </a:p>
        </p:txBody>
      </p:sp>
      <p:sp>
        <p:nvSpPr>
          <p:cNvPr id="19" name="TextBox 18"/>
          <p:cNvSpPr txBox="1"/>
          <p:nvPr/>
        </p:nvSpPr>
        <p:spPr>
          <a:xfrm>
            <a:off x="534194" y="1617032"/>
            <a:ext cx="589843" cy="4030980"/>
          </a:xfrm>
          <a:prstGeom prst="rect">
            <a:avLst/>
          </a:prstGeom>
          <a:solidFill>
            <a:schemeClr val="accent6">
              <a:lumMod val="40000"/>
              <a:lumOff val="60000"/>
            </a:schemeClr>
          </a:solidFill>
        </p:spPr>
        <p:txBody>
          <a:bodyPr wrap="square" rtlCol="0">
            <a:spAutoFit/>
          </a:bodyPr>
          <a:lstStyle/>
          <a:p>
            <a:pPr algn="ctr"/>
            <a:r>
              <a:rPr lang="zh-CN" altLang="en-US" sz="3200" b="1">
                <a:solidFill>
                  <a:srgbClr val="FF0000"/>
                </a:solidFill>
                <a:latin typeface="楷体" panose="02010609060101010101" pitchFamily="49" charset="-122"/>
                <a:ea typeface="楷体" panose="02010609060101010101" pitchFamily="49" charset="-122"/>
              </a:rPr>
              <a:t>影</a:t>
            </a:r>
            <a:r>
              <a:rPr lang="zh-CN" altLang="en-US" sz="3200" b="1" smtClean="0">
                <a:solidFill>
                  <a:srgbClr val="FF0000"/>
                </a:solidFill>
                <a:latin typeface="楷体" panose="02010609060101010101" pitchFamily="49" charset="-122"/>
                <a:ea typeface="楷体" panose="02010609060101010101" pitchFamily="49" charset="-122"/>
              </a:rPr>
              <a:t>响程度由大到小</a:t>
            </a:r>
            <a:endParaRPr lang="zh-CN" altLang="en-US" sz="3200" b="1" smtClean="0">
              <a:solidFill>
                <a:srgbClr val="FF0000"/>
              </a:solidFill>
              <a:latin typeface="楷体" panose="02010609060101010101" pitchFamily="49" charset="-122"/>
              <a:ea typeface="楷体" panose="02010609060101010101" pitchFamily="49" charset="-122"/>
            </a:endParaRPr>
          </a:p>
        </p:txBody>
      </p:sp>
      <p:cxnSp>
        <p:nvCxnSpPr>
          <p:cNvPr id="17" name="直接箭头连接符 16"/>
          <p:cNvCxnSpPr/>
          <p:nvPr/>
        </p:nvCxnSpPr>
        <p:spPr>
          <a:xfrm flipH="1">
            <a:off x="1718895" y="2588652"/>
            <a:ext cx="0" cy="208823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右大括号 1"/>
          <p:cNvSpPr/>
          <p:nvPr/>
        </p:nvSpPr>
        <p:spPr>
          <a:xfrm>
            <a:off x="7274560" y="2360930"/>
            <a:ext cx="288290" cy="1853565"/>
          </a:xfrm>
          <a:prstGeom prst="rightBrace">
            <a:avLst>
              <a:gd name="adj1" fmla="val 51323"/>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TextBox 26"/>
          <p:cNvSpPr txBox="1"/>
          <p:nvPr/>
        </p:nvSpPr>
        <p:spPr>
          <a:xfrm>
            <a:off x="7810500" y="2995930"/>
            <a:ext cx="2145030" cy="583565"/>
          </a:xfrm>
          <a:prstGeom prst="rect">
            <a:avLst/>
          </a:prstGeom>
          <a:solidFill>
            <a:schemeClr val="accent5">
              <a:lumMod val="40000"/>
              <a:lumOff val="60000"/>
            </a:schemeClr>
          </a:solidFill>
        </p:spPr>
        <p:txBody>
          <a:bodyPr wrap="square" rtlCol="0">
            <a:spAutoFit/>
          </a:bodyPr>
          <a:lstStyle/>
          <a:p>
            <a:pPr algn="ctr"/>
            <a:r>
              <a:rPr lang="zh-CN" altLang="en-US" sz="3200" b="1">
                <a:latin typeface="楷体" panose="02010609060101010101" pitchFamily="49" charset="-122"/>
                <a:ea typeface="楷体" panose="02010609060101010101" pitchFamily="49" charset="-122"/>
              </a:rPr>
              <a:t>空</a:t>
            </a:r>
            <a:r>
              <a:rPr lang="zh-CN" altLang="en-US" sz="3200" b="1" smtClean="0">
                <a:latin typeface="楷体" panose="02010609060101010101" pitchFamily="49" charset="-122"/>
                <a:ea typeface="楷体" panose="02010609060101010101" pitchFamily="49" charset="-122"/>
              </a:rPr>
              <a:t>间因素</a:t>
            </a:r>
            <a:endParaRPr lang="zh-CN" altLang="en-US" sz="3200" b="1" smtClean="0">
              <a:latin typeface="楷体" panose="02010609060101010101" pitchFamily="49" charset="-122"/>
              <a:ea typeface="楷体" panose="02010609060101010101" pitchFamily="49" charset="-122"/>
            </a:endParaRPr>
          </a:p>
        </p:txBody>
      </p:sp>
      <p:cxnSp>
        <p:nvCxnSpPr>
          <p:cNvPr id="29" name="直接箭头连接符 28"/>
          <p:cNvCxnSpPr>
            <a:endCxn id="28" idx="1"/>
          </p:cNvCxnSpPr>
          <p:nvPr/>
        </p:nvCxnSpPr>
        <p:spPr>
          <a:xfrm>
            <a:off x="7206987" y="5145008"/>
            <a:ext cx="699135" cy="698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906385" y="4859655"/>
            <a:ext cx="2115185" cy="583565"/>
          </a:xfrm>
          <a:prstGeom prst="rect">
            <a:avLst/>
          </a:prstGeom>
          <a:solidFill>
            <a:schemeClr val="accent5">
              <a:lumMod val="40000"/>
              <a:lumOff val="60000"/>
            </a:schemeClr>
          </a:solidFill>
        </p:spPr>
        <p:txBody>
          <a:bodyPr wrap="square" rtlCol="0">
            <a:spAutoFit/>
          </a:bodyPr>
          <a:lstStyle/>
          <a:p>
            <a:pPr algn="ctr"/>
            <a:r>
              <a:rPr lang="zh-CN" altLang="en-US" sz="3200" b="1">
                <a:latin typeface="楷体" panose="02010609060101010101" pitchFamily="49" charset="-122"/>
                <a:ea typeface="楷体" panose="02010609060101010101" pitchFamily="49" charset="-122"/>
              </a:rPr>
              <a:t>时间</a:t>
            </a:r>
            <a:r>
              <a:rPr lang="zh-CN" altLang="en-US" sz="3200" b="1" smtClean="0">
                <a:latin typeface="楷体" panose="02010609060101010101" pitchFamily="49" charset="-122"/>
                <a:ea typeface="楷体" panose="02010609060101010101" pitchFamily="49" charset="-122"/>
              </a:rPr>
              <a:t>因素</a:t>
            </a:r>
            <a:endParaRPr lang="zh-CN" altLang="en-US" sz="3200" b="1" smtClean="0">
              <a:latin typeface="楷体" panose="02010609060101010101" pitchFamily="49" charset="-122"/>
              <a:ea typeface="楷体" panose="02010609060101010101" pitchFamily="49" charset="-122"/>
            </a:endParaRPr>
          </a:p>
        </p:txBody>
      </p:sp>
      <p:sp>
        <p:nvSpPr>
          <p:cNvPr id="49" name="文本框 48"/>
          <p:cNvSpPr txBox="1">
            <a:spLocks noChangeArrowheads="1"/>
          </p:cNvSpPr>
          <p:nvPr/>
        </p:nvSpPr>
        <p:spPr bwMode="auto">
          <a:xfrm>
            <a:off x="1206379" y="1841886"/>
            <a:ext cx="1024917"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200" b="1">
                <a:solidFill>
                  <a:srgbClr val="FF0000"/>
                </a:solidFill>
                <a:latin typeface="黑体" panose="02010609060101010101" pitchFamily="49" charset="-122"/>
                <a:ea typeface="黑体" panose="02010609060101010101" pitchFamily="49" charset="-122"/>
              </a:rPr>
              <a:t>主要</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 name="文本框 2"/>
          <p:cNvSpPr txBox="1">
            <a:spLocks noChangeArrowheads="1"/>
          </p:cNvSpPr>
          <p:nvPr/>
        </p:nvSpPr>
        <p:spPr bwMode="auto">
          <a:xfrm>
            <a:off x="1206379" y="4676526"/>
            <a:ext cx="1024917"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200" b="1">
                <a:solidFill>
                  <a:srgbClr val="FF0000"/>
                </a:solidFill>
                <a:latin typeface="黑体" panose="02010609060101010101" pitchFamily="49" charset="-122"/>
                <a:ea typeface="黑体" panose="02010609060101010101" pitchFamily="49" charset="-122"/>
              </a:rPr>
              <a:t>次要</a:t>
            </a:r>
            <a:endParaRPr lang="zh-CN" altLang="en-US" sz="3200" b="1">
              <a:solidFill>
                <a:srgbClr val="FF0000"/>
              </a:solidFill>
              <a:latin typeface="黑体" panose="02010609060101010101" pitchFamily="49" charset="-122"/>
              <a:ea typeface="黑体" panose="02010609060101010101" pitchFamily="49" charset="-122"/>
            </a:endParaRPr>
          </a:p>
        </p:txBody>
      </p:sp>
      <p:cxnSp>
        <p:nvCxnSpPr>
          <p:cNvPr id="4" name="直接箭头连接符 3"/>
          <p:cNvCxnSpPr/>
          <p:nvPr/>
        </p:nvCxnSpPr>
        <p:spPr>
          <a:xfrm flipH="1">
            <a:off x="8699450" y="3579252"/>
            <a:ext cx="8890" cy="13366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WordArt 12"/>
          <p:cNvSpPr>
            <a:spLocks noChangeArrowheads="1" noChangeShapeType="1" noTextEdit="1"/>
          </p:cNvSpPr>
          <p:nvPr/>
        </p:nvSpPr>
        <p:spPr bwMode="auto">
          <a:xfrm rot="5400000">
            <a:off x="9406679" y="3231939"/>
            <a:ext cx="2336800" cy="594783"/>
          </a:xfrm>
          <a:prstGeom prst="rect">
            <a:avLst/>
          </a:prstGeom>
        </p:spPr>
        <p:txBody>
          <a:bodyPr vert="eaVert" wrap="none" fromWordArt="1">
            <a:prstTxWarp prst="textPlain">
              <a:avLst>
                <a:gd name="adj" fmla="val 50000"/>
              </a:avLst>
            </a:prstTxWarp>
          </a:bodyPr>
          <a:p>
            <a:pPr algn="ctr" fontAlgn="auto"/>
            <a:r>
              <a:rPr lang="zh-CN" altLang="en-US" sz="4800" kern="10">
                <a:ln w="9525">
                  <a:solidFill>
                    <a:srgbClr val="FF0000"/>
                  </a:solidFill>
                  <a:round/>
                </a:ln>
                <a:solidFill>
                  <a:srgbClr val="FF0000"/>
                </a:solidFill>
                <a:latin typeface="微软雅黑" panose="020B0503020204020204" charset="-122"/>
                <a:ea typeface="微软雅黑" panose="020B0503020204020204" charset="-122"/>
              </a:rPr>
              <a:t>逻辑顺序</a:t>
            </a:r>
            <a:endParaRPr lang="zh-CN" altLang="en-US" sz="4800" kern="10">
              <a:ln w="9525">
                <a:solidFill>
                  <a:srgbClr val="FF0000"/>
                </a:solidFill>
                <a:round/>
              </a:ln>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circle(in)">
                                      <p:cBhvr>
                                        <p:cTn id="28" dur="20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circle(in)">
                                      <p:cBhvr>
                                        <p:cTn id="38" dur="20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19" grpId="0" bldLvl="0" animBg="1"/>
      <p:bldP spid="27" grpId="0" bldLvl="0" animBg="1"/>
      <p:bldP spid="28" grpId="0" bldLvl="0" animBg="1"/>
      <p:bldP spid="49" grpId="0"/>
      <p:bldP spid="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660400" y="566420"/>
            <a:ext cx="11204575" cy="5210810"/>
          </a:xfrm>
          <a:prstGeom prst="rect">
            <a:avLst/>
          </a:prstGeom>
          <a:noFill/>
        </p:spPr>
        <p:txBody>
          <a:bodyPr wrap="square" rtlCol="0">
            <a:spAutoFit/>
          </a:bodyPr>
          <a:p>
            <a:pPr indent="0">
              <a:lnSpc>
                <a:spcPct val="130000"/>
              </a:lnSpc>
            </a:pP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考</a:t>
            </a:r>
            <a:r>
              <a:rPr lang="zh-CN" altLang="en-US" sz="3200" b="1" dirty="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查形</a:t>
            </a: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式：</a:t>
            </a:r>
            <a:endPar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endParaRPr>
          </a:p>
          <a:p>
            <a:pPr indent="0">
              <a:lnSpc>
                <a:spcPct val="130000"/>
              </a:lnSpc>
            </a:pPr>
            <a:r>
              <a:rPr lang="en-US" altLang="zh-CN" sz="3200" b="1" dirty="0" smtClean="0">
                <a:latin typeface="黑体" panose="02010609060101010101" pitchFamily="49" charset="-122"/>
                <a:ea typeface="黑体" panose="02010609060101010101" pitchFamily="49" charset="-122"/>
                <a:cs typeface="黑体" panose="02010609060101010101" pitchFamily="49" charset="-122"/>
                <a:sym typeface="+mn-ea"/>
              </a:rPr>
              <a:t>①</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本文使用了什么说明顺序？有什么作用？</a:t>
            </a:r>
            <a:endParaRPr lang="en-US" altLang="zh-CN" sz="3200" b="1" dirty="0">
              <a:latin typeface="黑体" panose="02010609060101010101" pitchFamily="49" charset="-122"/>
              <a:ea typeface="黑体" panose="02010609060101010101" pitchFamily="49" charset="-122"/>
              <a:cs typeface="黑体" panose="02010609060101010101" pitchFamily="49" charset="-122"/>
              <a:sym typeface="+mn-ea"/>
            </a:endParaRPr>
          </a:p>
          <a:p>
            <a:pPr indent="0">
              <a:lnSpc>
                <a:spcPct val="130000"/>
              </a:lnSpc>
            </a:pP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②</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选文某些段落的顺序能否调换？请说明理由。</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a:p>
            <a:pPr indent="0">
              <a:lnSpc>
                <a:spcPct val="130000"/>
              </a:lnSpc>
            </a:pP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答</a:t>
            </a:r>
            <a:r>
              <a:rPr lang="zh-CN" altLang="en-US" sz="3200" b="1" dirty="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题模</a:t>
            </a: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式：</a:t>
            </a:r>
            <a:endPar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endParaRPr>
          </a:p>
          <a:p>
            <a:pPr indent="0">
              <a:lnSpc>
                <a:spcPct val="130000"/>
              </a:lnSpc>
            </a:pPr>
            <a:r>
              <a:rPr lang="en-US" altLang="zh-CN" sz="3200" b="1" dirty="0" smtClean="0">
                <a:latin typeface="黑体" panose="02010609060101010101" pitchFamily="49" charset="-122"/>
                <a:ea typeface="黑体" panose="02010609060101010101" pitchFamily="49" charset="-122"/>
                <a:cs typeface="黑体" panose="02010609060101010101" pitchFamily="49" charset="-122"/>
                <a:sym typeface="+mn-ea"/>
              </a:rPr>
              <a:t>①</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本文使用了</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的说明顺</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序，对</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加以说</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明，使</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说明</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更有条理</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性</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，便</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于读者理解与把握。</a:t>
            </a:r>
            <a:endParaRPr lang="zh-CN" altLang="en-US" sz="3200" b="1" dirty="0">
              <a:latin typeface="黑体" panose="02010609060101010101" pitchFamily="49" charset="-122"/>
              <a:ea typeface="黑体" panose="02010609060101010101" pitchFamily="49" charset="-122"/>
              <a:cs typeface="黑体" panose="02010609060101010101" pitchFamily="49" charset="-122"/>
              <a:sym typeface="+mn-ea"/>
            </a:endParaRPr>
          </a:p>
          <a:p>
            <a:pPr indent="0">
              <a:lnSpc>
                <a:spcPct val="130000"/>
              </a:lnSpc>
            </a:pP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②</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不能</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调换。原文采</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用</a:t>
            </a:r>
            <a:r>
              <a:rPr lang="en-US" altLang="zh-CN" sz="32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的说明顺序进行介</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绍，条</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理清</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晰，</a:t>
            </a: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调</a:t>
            </a:r>
            <a:r>
              <a:rPr lang="zh-CN" altLang="en-US" sz="3200" b="1" dirty="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换后不合逻</a:t>
            </a:r>
            <a:r>
              <a:rPr lang="zh-CN" altLang="en-US" sz="3200" b="1" dirty="0" smtClean="0">
                <a:solidFill>
                  <a:srgbClr val="0000FF"/>
                </a:solidFill>
                <a:latin typeface="黑体" panose="02010609060101010101" pitchFamily="49" charset="-122"/>
                <a:ea typeface="黑体" panose="02010609060101010101" pitchFamily="49" charset="-122"/>
                <a:cs typeface="黑体" panose="02010609060101010101" pitchFamily="49" charset="-122"/>
                <a:sym typeface="+mn-ea"/>
              </a:rPr>
              <a:t>辑</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（不</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易使读者理</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解）。</a:t>
            </a:r>
            <a:endParaRPr lang="zh-CN" altLang="en-US" sz="3200" b="1" dirty="0" smtClean="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blinds(horizontal)">
                                      <p:cBhvr>
                                        <p:cTn id="1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7" name="微信公众号：初中语文匠"/>
          <p:cNvSpPr/>
          <p:nvPr/>
        </p:nvSpPr>
        <p:spPr>
          <a:xfrm>
            <a:off x="1608791" y="4499962"/>
            <a:ext cx="9961581" cy="1686818"/>
          </a:xfrm>
          <a:prstGeom prst="rect">
            <a:avLst/>
          </a:prstGeom>
          <a:solidFill>
            <a:srgbClr val="63A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微信公众号：初中语文匠"/>
          <p:cNvSpPr txBox="1"/>
          <p:nvPr/>
        </p:nvSpPr>
        <p:spPr>
          <a:xfrm>
            <a:off x="1727200" y="4500245"/>
            <a:ext cx="9725025" cy="183769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fontAlgn="auto">
              <a:lnSpc>
                <a:spcPts val="4540"/>
              </a:lnSpc>
            </a:pPr>
            <a:r>
              <a:rPr lang="zh-CN" altLang="en-US" sz="3200" b="0">
                <a:solidFill>
                  <a:schemeClr val="bg1"/>
                </a:solidFill>
                <a:latin typeface="华文新魏" panose="02010800040101010101" charset="-122"/>
                <a:ea typeface="华文新魏" panose="02010800040101010101" charset="-122"/>
                <a:cs typeface="华文新魏" panose="02010800040101010101" charset="-122"/>
              </a:rPr>
              <a:t>“一九二九不出手，三九四九冰上走，五九和六九，沿河看杨柳，七九河冻开，八九燕子来，九九加一九，耕牛遍地走。”</a:t>
            </a:r>
            <a:r>
              <a:rPr lang="en-US" altLang="zh-CN" sz="3200" b="0">
                <a:solidFill>
                  <a:schemeClr val="bg1"/>
                </a:solidFill>
                <a:latin typeface="华文新魏" panose="02010800040101010101" charset="-122"/>
                <a:ea typeface="华文新魏" panose="02010800040101010101" charset="-122"/>
                <a:cs typeface="华文新魏" panose="02010800040101010101" charset="-122"/>
              </a:rPr>
              <a:t>——</a:t>
            </a:r>
            <a:r>
              <a:rPr lang="zh-CN" altLang="en-US" sz="3200" b="0">
                <a:solidFill>
                  <a:schemeClr val="bg1"/>
                </a:solidFill>
                <a:latin typeface="华文新魏" panose="02010800040101010101" charset="-122"/>
                <a:ea typeface="华文新魏" panose="02010800040101010101" charset="-122"/>
                <a:cs typeface="华文新魏" panose="02010800040101010101" charset="-122"/>
              </a:rPr>
              <a:t>《九九歌》</a:t>
            </a:r>
            <a:endParaRPr lang="zh-CN" altLang="en-US" sz="3200" b="0">
              <a:solidFill>
                <a:schemeClr val="bg1"/>
              </a:solidFill>
              <a:latin typeface="华文新魏" panose="02010800040101010101" charset="-122"/>
              <a:ea typeface="华文新魏" panose="02010800040101010101" charset="-122"/>
              <a:cs typeface="华文新魏" panose="02010800040101010101" charset="-122"/>
            </a:endParaRPr>
          </a:p>
        </p:txBody>
      </p:sp>
      <p:sp>
        <p:nvSpPr>
          <p:cNvPr id="2" name="微信公众号：初中语文匠"/>
          <p:cNvSpPr txBox="1"/>
          <p:nvPr/>
        </p:nvSpPr>
        <p:spPr>
          <a:xfrm>
            <a:off x="1609090" y="1303020"/>
            <a:ext cx="9671685" cy="3046095"/>
          </a:xfrm>
          <a:prstGeom prst="rect">
            <a:avLst/>
          </a:prstGeom>
          <a:noFill/>
          <a:ln w="12700" cmpd="sng">
            <a:solidFill>
              <a:schemeClr val="accent6">
                <a:lumMod val="75000"/>
              </a:schemeClr>
            </a:solidFill>
            <a:prstDash val="sysDot"/>
          </a:ln>
        </p:spPr>
        <p:txBody>
          <a:bodyPr wrap="square" rtlCol="0">
            <a:spAutoFit/>
          </a:bodyPr>
          <a:lstStyle/>
          <a:p>
            <a:r>
              <a:rPr lang="en-US" altLang="zh-CN" sz="3200">
                <a:solidFill>
                  <a:schemeClr val="accent6">
                    <a:lumMod val="75000"/>
                  </a:schemeClr>
                </a:solidFill>
                <a:latin typeface="华文楷体" panose="02010600040101010101" charset="-122"/>
                <a:ea typeface="华文楷体" panose="02010600040101010101" charset="-122"/>
                <a:cs typeface="华文楷体" panose="02010600040101010101" charset="-122"/>
              </a:rPr>
              <a:t>       </a:t>
            </a:r>
            <a:r>
              <a:rPr lang="en-US" altLang="zh-CN" sz="32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在没有天气预报的中国古代，富有智慧的劳动人民已早已洞悉自然的奥秘，创造出了一个人与自然和谐相处的美好世界。而这一切的缘起，皆因——自然会说话。自然是如何说话的呢？她都说了些什么？请同学们带着一双发现的眼睛和老师一起走进今天的课文——《大自然的语言》。</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p:txBody>
      </p:sp>
      <p:grpSp>
        <p:nvGrpSpPr>
          <p:cNvPr id="13316" name="组合 17"/>
          <p:cNvGrpSpPr/>
          <p:nvPr/>
        </p:nvGrpSpPr>
        <p:grpSpPr>
          <a:xfrm>
            <a:off x="524933" y="76200"/>
            <a:ext cx="3369733" cy="1276351"/>
            <a:chOff x="393700" y="57151"/>
            <a:chExt cx="2527300" cy="957517"/>
          </a:xfrm>
        </p:grpSpPr>
        <p:pic>
          <p:nvPicPr>
            <p:cNvPr id="13317" name="图片 18"/>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393700" y="57151"/>
              <a:ext cx="2527300" cy="95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3"/>
            <p:cNvSpPr txBox="1">
              <a:spLocks noChangeArrowheads="1"/>
            </p:cNvSpPr>
            <p:nvPr/>
          </p:nvSpPr>
          <p:spPr bwMode="auto">
            <a:xfrm>
              <a:off x="646113" y="212767"/>
              <a:ext cx="1727200" cy="53020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激趣导入</a:t>
              </a:r>
              <a:endParaRPr lang="zh-CN" altLang="en-US" sz="4000" b="1">
                <a:effectLst>
                  <a:outerShdw blurRad="38100" dist="38100" dir="2700000" algn="tl">
                    <a:srgbClr val="000000">
                      <a:alpha val="43137"/>
                    </a:srgbClr>
                  </a:outerShdw>
                </a:effectLst>
                <a:latin typeface="+mj-ea"/>
                <a:ea typeface="+mj-ea"/>
              </a:endParaRP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917575" y="1131570"/>
            <a:ext cx="10648950" cy="755650"/>
          </a:xfrm>
          <a:prstGeom prst="rect">
            <a:avLst/>
          </a:prstGeom>
        </p:spPr>
        <p:txBody>
          <a:bodyPr wrap="square">
            <a:spAutoFit/>
          </a:bodyPr>
          <a:lstStyle/>
          <a:p>
            <a:pPr algn="just" fontAlgn="auto">
              <a:lnSpc>
                <a:spcPct val="120000"/>
              </a:lnSpc>
            </a:pPr>
            <a:r>
              <a:rPr lang="zh-CN" altLang="en-US" sz="3600" b="1" dirty="0">
                <a:solidFill>
                  <a:schemeClr val="dk1"/>
                </a:solidFill>
                <a:latin typeface="宋体" panose="02010600030101010101" pitchFamily="2" charset="-122"/>
                <a:ea typeface="宋体" panose="02010600030101010101" pitchFamily="2" charset="-122"/>
                <a:cs typeface="微软雅黑" panose="020B0503020204020204" charset="-122"/>
              </a:rPr>
              <a:t>决定物候现象来临的四个因素能否调换说明顺序</a:t>
            </a:r>
            <a:r>
              <a:rPr lang="zh-CN" altLang="en-US" sz="3600" b="1" dirty="0" smtClean="0">
                <a:solidFill>
                  <a:schemeClr val="dk1"/>
                </a:solidFill>
                <a:latin typeface="宋体" panose="02010600030101010101" pitchFamily="2" charset="-122"/>
                <a:ea typeface="宋体" panose="02010600030101010101" pitchFamily="2" charset="-122"/>
                <a:cs typeface="微软雅黑" panose="020B0503020204020204" charset="-122"/>
              </a:rPr>
              <a:t>？</a:t>
            </a:r>
            <a:endParaRPr lang="zh-CN" altLang="en-US" sz="3600" b="1" dirty="0" smtClean="0">
              <a:solidFill>
                <a:schemeClr val="dk1"/>
              </a:solidFill>
              <a:latin typeface="宋体" panose="02010600030101010101" pitchFamily="2" charset="-122"/>
              <a:ea typeface="宋体" panose="02010600030101010101" pitchFamily="2" charset="-122"/>
              <a:cs typeface="微软雅黑" panose="020B0503020204020204" charset="-122"/>
            </a:endParaRPr>
          </a:p>
        </p:txBody>
      </p:sp>
      <p:sp>
        <p:nvSpPr>
          <p:cNvPr id="2" name="矩形 1"/>
          <p:cNvSpPr/>
          <p:nvPr>
            <p:custDataLst>
              <p:tags r:id="rId2"/>
            </p:custDataLst>
          </p:nvPr>
        </p:nvSpPr>
        <p:spPr>
          <a:xfrm>
            <a:off x="1058545" y="1887220"/>
            <a:ext cx="10367010" cy="3640455"/>
          </a:xfrm>
          <a:prstGeom prst="rect">
            <a:avLst/>
          </a:prstGeom>
        </p:spPr>
        <p:txBody>
          <a:bodyPr wrap="square">
            <a:spAutoFit/>
          </a:bodyPr>
          <a:lstStyle/>
          <a:p>
            <a:pPr>
              <a:lnSpc>
                <a:spcPct val="140000"/>
              </a:lnSpc>
            </a:pPr>
            <a:r>
              <a:rPr lang="zh-CN" altLang="en-US" sz="3200" b="1" dirty="0">
                <a:solidFill>
                  <a:srgbClr val="0033CC"/>
                </a:solidFill>
                <a:latin typeface="宋体" panose="02010600030101010101" pitchFamily="2" charset="-122"/>
                <a:ea typeface="宋体" panose="02010600030101010101" pitchFamily="2" charset="-122"/>
              </a:rPr>
              <a:t>不能。</a:t>
            </a:r>
            <a:endParaRPr lang="zh-CN" altLang="en-US" sz="3200" b="1" dirty="0">
              <a:solidFill>
                <a:srgbClr val="0033CC"/>
              </a:solidFill>
              <a:latin typeface="宋体" panose="02010600030101010101" pitchFamily="2" charset="-122"/>
              <a:ea typeface="宋体" panose="02010600030101010101" pitchFamily="2" charset="-122"/>
            </a:endParaRPr>
          </a:p>
          <a:p>
            <a:pPr marL="342900" indent="-342900">
              <a:lnSpc>
                <a:spcPct val="140000"/>
              </a:lnSpc>
              <a:spcBef>
                <a:spcPts val="800"/>
              </a:spcBef>
              <a:buFont typeface="Wingdings" panose="05000000000000000000" pitchFamily="2" charset="2"/>
              <a:buChar char="u"/>
            </a:pPr>
            <a:r>
              <a:rPr lang="zh-CN" altLang="en-US" sz="3200" b="1" dirty="0" smtClean="0">
                <a:solidFill>
                  <a:srgbClr val="FF0000"/>
                </a:solidFill>
                <a:latin typeface="宋体" panose="02010600030101010101" pitchFamily="2" charset="-122"/>
                <a:ea typeface="宋体" panose="02010600030101010101" pitchFamily="2" charset="-122"/>
              </a:rPr>
              <a:t>按照</a:t>
            </a:r>
            <a:r>
              <a:rPr lang="zh-CN" altLang="en-US" sz="3200" b="1" dirty="0">
                <a:solidFill>
                  <a:srgbClr val="FF0000"/>
                </a:solidFill>
                <a:latin typeface="宋体" panose="02010600030101010101" pitchFamily="2" charset="-122"/>
                <a:ea typeface="宋体" panose="02010600030101010101" pitchFamily="2" charset="-122"/>
              </a:rPr>
              <a:t>四个因素的影响程度</a:t>
            </a:r>
            <a:r>
              <a:rPr lang="zh-CN" altLang="en-US" sz="3200" b="1" dirty="0">
                <a:solidFill>
                  <a:srgbClr val="FF0000"/>
                </a:solidFill>
                <a:latin typeface="宋体" panose="02010600030101010101" pitchFamily="2" charset="-122"/>
                <a:ea typeface="宋体" panose="02010600030101010101" pitchFamily="2" charset="-122"/>
                <a:sym typeface="+mn-ea"/>
              </a:rPr>
              <a:t>由大到小</a:t>
            </a:r>
            <a:r>
              <a:rPr lang="zh-CN" altLang="en-US" sz="3200" b="1" dirty="0">
                <a:solidFill>
                  <a:srgbClr val="FF0000"/>
                </a:solidFill>
                <a:latin typeface="宋体" panose="02010600030101010101" pitchFamily="2" charset="-122"/>
                <a:ea typeface="宋体" panose="02010600030101010101" pitchFamily="2" charset="-122"/>
              </a:rPr>
              <a:t>来说明</a:t>
            </a:r>
            <a:r>
              <a:rPr lang="zh-CN" altLang="en-US" sz="3200" b="1" dirty="0">
                <a:solidFill>
                  <a:srgbClr val="0033CC"/>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由主到次</a:t>
            </a:r>
            <a:r>
              <a:rPr lang="zh-CN" altLang="en-US" sz="3200" b="1" dirty="0">
                <a:solidFill>
                  <a:srgbClr val="0707FF"/>
                </a:solidFill>
                <a:latin typeface="宋体" panose="02010600030101010101" pitchFamily="2" charset="-122"/>
                <a:ea typeface="宋体" panose="02010600030101010101" pitchFamily="2" charset="-122"/>
              </a:rPr>
              <a:t>，依次排列，</a:t>
            </a:r>
            <a:r>
              <a:rPr lang="zh-CN" altLang="en-US" sz="3200" b="1" dirty="0">
                <a:solidFill>
                  <a:srgbClr val="FF0000"/>
                </a:solidFill>
                <a:latin typeface="宋体" panose="02010600030101010101" pitchFamily="2" charset="-122"/>
                <a:ea typeface="宋体" panose="02010600030101010101" pitchFamily="2" charset="-122"/>
              </a:rPr>
              <a:t>条理清晰</a:t>
            </a:r>
            <a:r>
              <a:rPr lang="zh-CN" altLang="en-US" sz="3200" b="1" dirty="0">
                <a:solidFill>
                  <a:srgbClr val="0033CC"/>
                </a:solidFill>
                <a:latin typeface="宋体" panose="02010600030101010101" pitchFamily="2" charset="-122"/>
                <a:ea typeface="宋体" panose="02010600030101010101" pitchFamily="2" charset="-122"/>
              </a:rPr>
              <a:t>。</a:t>
            </a:r>
            <a:endParaRPr lang="zh-CN" altLang="en-US" sz="3200" b="1" dirty="0">
              <a:solidFill>
                <a:srgbClr val="0033CC"/>
              </a:solidFill>
              <a:latin typeface="宋体" panose="02010600030101010101" pitchFamily="2" charset="-122"/>
              <a:ea typeface="宋体" panose="02010600030101010101" pitchFamily="2" charset="-122"/>
            </a:endParaRPr>
          </a:p>
          <a:p>
            <a:pPr marL="342900" indent="-342900">
              <a:lnSpc>
                <a:spcPct val="140000"/>
              </a:lnSpc>
              <a:buFont typeface="Wingdings" panose="05000000000000000000" pitchFamily="2" charset="2"/>
              <a:buChar char="u"/>
            </a:pPr>
            <a:r>
              <a:rPr lang="zh-CN" altLang="en-US" sz="3200" b="1" dirty="0" smtClean="0">
                <a:solidFill>
                  <a:srgbClr val="FF0000"/>
                </a:solidFill>
                <a:latin typeface="宋体" panose="02010600030101010101" pitchFamily="2" charset="-122"/>
                <a:ea typeface="宋体" panose="02010600030101010101" pitchFamily="2" charset="-122"/>
              </a:rPr>
              <a:t>从</a:t>
            </a:r>
            <a:r>
              <a:rPr lang="zh-CN" altLang="en-US" sz="3200" b="1" dirty="0">
                <a:solidFill>
                  <a:srgbClr val="FF0000"/>
                </a:solidFill>
                <a:latin typeface="宋体" panose="02010600030101010101" pitchFamily="2" charset="-122"/>
                <a:ea typeface="宋体" panose="02010600030101010101" pitchFamily="2" charset="-122"/>
              </a:rPr>
              <a:t>空间到时间来说明</a:t>
            </a:r>
            <a:r>
              <a:rPr lang="zh-CN" altLang="en-US" sz="3200" b="1" dirty="0">
                <a:solidFill>
                  <a:srgbClr val="0707FF"/>
                </a:solidFill>
                <a:latin typeface="宋体" panose="02010600030101010101" pitchFamily="2" charset="-122"/>
                <a:ea typeface="宋体" panose="02010600030101010101" pitchFamily="2" charset="-122"/>
              </a:rPr>
              <a:t>。纬度、经度、高下的差异都是</a:t>
            </a:r>
            <a:r>
              <a:rPr lang="zh-CN" altLang="en-US" sz="3200" b="1" dirty="0">
                <a:solidFill>
                  <a:srgbClr val="FF0000"/>
                </a:solidFill>
                <a:latin typeface="宋体" panose="02010600030101010101" pitchFamily="2" charset="-122"/>
                <a:ea typeface="宋体" panose="02010600030101010101" pitchFamily="2" charset="-122"/>
              </a:rPr>
              <a:t>空间因素</a:t>
            </a:r>
            <a:r>
              <a:rPr lang="zh-CN" altLang="en-US" sz="3200" b="1" dirty="0">
                <a:solidFill>
                  <a:srgbClr val="0707FF"/>
                </a:solidFill>
                <a:latin typeface="宋体" panose="02010600030101010101" pitchFamily="2" charset="-122"/>
                <a:ea typeface="宋体" panose="02010600030101010101" pitchFamily="2" charset="-122"/>
              </a:rPr>
              <a:t>，古今的差异则是</a:t>
            </a:r>
            <a:r>
              <a:rPr lang="zh-CN" altLang="en-US" sz="3200" b="1" dirty="0">
                <a:solidFill>
                  <a:srgbClr val="FF0000"/>
                </a:solidFill>
                <a:latin typeface="宋体" panose="02010600030101010101" pitchFamily="2" charset="-122"/>
                <a:ea typeface="宋体" panose="02010600030101010101" pitchFamily="2" charset="-122"/>
              </a:rPr>
              <a:t>时间因素</a:t>
            </a:r>
            <a:r>
              <a:rPr lang="zh-CN" altLang="en-US" sz="3200" b="1" dirty="0">
                <a:solidFill>
                  <a:srgbClr val="0707FF"/>
                </a:solidFill>
                <a:latin typeface="宋体" panose="02010600030101010101" pitchFamily="2" charset="-122"/>
                <a:ea typeface="宋体" panose="02010600030101010101" pitchFamily="2" charset="-122"/>
              </a:rPr>
              <a:t>。</a:t>
            </a:r>
            <a:endParaRPr lang="zh-CN" altLang="en-US" sz="3200" b="1" dirty="0">
              <a:solidFill>
                <a:srgbClr val="0707FF"/>
              </a:solidFill>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0963" name="文本框 1"/>
          <p:cNvSpPr txBox="1">
            <a:spLocks noChangeArrowheads="1"/>
          </p:cNvSpPr>
          <p:nvPr/>
        </p:nvSpPr>
        <p:spPr bwMode="auto">
          <a:xfrm>
            <a:off x="898102" y="1739477"/>
            <a:ext cx="10397067"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en-US" altLang="zh-CN" sz="3735"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5.</a:t>
            </a:r>
            <a:r>
              <a:rPr lang="zh-CN" altLang="en-US" sz="3600" b="1">
                <a:latin typeface="宋体" panose="02010600030101010101" pitchFamily="2" charset="-122"/>
              </a:rPr>
              <a:t>第</a:t>
            </a:r>
            <a:r>
              <a:rPr lang="en-US" altLang="zh-CN" sz="3600" b="1">
                <a:latin typeface="宋体" panose="02010600030101010101" pitchFamily="2" charset="-122"/>
              </a:rPr>
              <a:t>11</a:t>
            </a:r>
            <a:r>
              <a:rPr lang="zh-CN" altLang="en-US" sz="3600" b="1">
                <a:latin typeface="宋体" panose="02010600030101010101" pitchFamily="2" charset="-122"/>
              </a:rPr>
              <a:t>段是按什么顺序来说明研究物候学的意义？</a:t>
            </a:r>
            <a:endParaRPr lang="zh-CN" altLang="en-US" sz="3600" b="1">
              <a:latin typeface="宋体" panose="02010600030101010101" pitchFamily="2" charset="-122"/>
            </a:endParaRPr>
          </a:p>
        </p:txBody>
      </p:sp>
      <p:sp>
        <p:nvSpPr>
          <p:cNvPr id="3" name="文本框 2"/>
          <p:cNvSpPr txBox="1">
            <a:spLocks noChangeArrowheads="1"/>
          </p:cNvSpPr>
          <p:nvPr/>
        </p:nvSpPr>
        <p:spPr bwMode="auto">
          <a:xfrm>
            <a:off x="958850" y="2468245"/>
            <a:ext cx="10336530" cy="225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600" b="1">
                <a:solidFill>
                  <a:srgbClr val="0070C0"/>
                </a:solidFill>
                <a:latin typeface="楷体" panose="02010609060101010101" pitchFamily="49" charset="-122"/>
                <a:ea typeface="楷体" panose="02010609060101010101" pitchFamily="49" charset="-122"/>
              </a:rPr>
              <a:t>    </a:t>
            </a:r>
            <a:r>
              <a:rPr lang="zh-CN" altLang="en-US" sz="3600" b="1">
                <a:solidFill>
                  <a:srgbClr val="0707FF"/>
                </a:solidFill>
                <a:latin typeface="宋体" panose="02010600030101010101" pitchFamily="2" charset="-122"/>
                <a:cs typeface="宋体" panose="02010600030101010101" pitchFamily="2" charset="-122"/>
              </a:rPr>
              <a:t>由“</a:t>
            </a:r>
            <a:r>
              <a:rPr lang="zh-CN" altLang="en-US" sz="3600" b="1">
                <a:solidFill>
                  <a:srgbClr val="FF0000"/>
                </a:solidFill>
                <a:latin typeface="宋体" panose="02010600030101010101" pitchFamily="2" charset="-122"/>
                <a:cs typeface="宋体" panose="02010600030101010101" pitchFamily="2" charset="-122"/>
              </a:rPr>
              <a:t>首先</a:t>
            </a:r>
            <a:r>
              <a:rPr lang="zh-CN" altLang="en-US" sz="3600" b="1">
                <a:solidFill>
                  <a:srgbClr val="0707FF"/>
                </a:solidFill>
                <a:latin typeface="宋体" panose="02010600030101010101" pitchFamily="2" charset="-122"/>
                <a:cs typeface="宋体" panose="02010600030101010101" pitchFamily="2" charset="-122"/>
              </a:rPr>
              <a:t>”“</a:t>
            </a:r>
            <a:r>
              <a:rPr lang="zh-CN" altLang="en-US" sz="3600" b="1">
                <a:solidFill>
                  <a:srgbClr val="FF0000"/>
                </a:solidFill>
                <a:latin typeface="宋体" panose="02010600030101010101" pitchFamily="2" charset="-122"/>
                <a:cs typeface="宋体" panose="02010600030101010101" pitchFamily="2" charset="-122"/>
              </a:rPr>
              <a:t>此外</a:t>
            </a:r>
            <a:r>
              <a:rPr lang="zh-CN" altLang="en-US" sz="3600" b="1">
                <a:solidFill>
                  <a:srgbClr val="0707FF"/>
                </a:solidFill>
                <a:latin typeface="宋体" panose="02010600030101010101" pitchFamily="2" charset="-122"/>
                <a:cs typeface="宋体" panose="02010600030101010101" pitchFamily="2" charset="-122"/>
              </a:rPr>
              <a:t>”“</a:t>
            </a:r>
            <a:r>
              <a:rPr lang="zh-CN" altLang="en-US" sz="3600" b="1">
                <a:solidFill>
                  <a:srgbClr val="FF0000"/>
                </a:solidFill>
                <a:latin typeface="宋体" panose="02010600030101010101" pitchFamily="2" charset="-122"/>
                <a:cs typeface="宋体" panose="02010600030101010101" pitchFamily="2" charset="-122"/>
              </a:rPr>
              <a:t>还</a:t>
            </a:r>
            <a:r>
              <a:rPr lang="zh-CN" altLang="en-US" sz="3600" b="1">
                <a:solidFill>
                  <a:srgbClr val="0707FF"/>
                </a:solidFill>
                <a:latin typeface="宋体" panose="02010600030101010101" pitchFamily="2" charset="-122"/>
                <a:cs typeface="宋体" panose="02010600030101010101" pitchFamily="2" charset="-122"/>
              </a:rPr>
              <a:t>”“</a:t>
            </a:r>
            <a:r>
              <a:rPr lang="zh-CN" altLang="en-US" sz="3600" b="1">
                <a:solidFill>
                  <a:srgbClr val="FF0000"/>
                </a:solidFill>
                <a:latin typeface="宋体" panose="02010600030101010101" pitchFamily="2" charset="-122"/>
                <a:cs typeface="宋体" panose="02010600030101010101" pitchFamily="2" charset="-122"/>
              </a:rPr>
              <a:t>也</a:t>
            </a:r>
            <a:r>
              <a:rPr lang="zh-CN" altLang="en-US" sz="3600" b="1">
                <a:solidFill>
                  <a:srgbClr val="0707FF"/>
                </a:solidFill>
                <a:latin typeface="宋体" panose="02010600030101010101" pitchFamily="2" charset="-122"/>
                <a:cs typeface="宋体" panose="02010600030101010101" pitchFamily="2" charset="-122"/>
              </a:rPr>
              <a:t>”等词可知，作者是按</a:t>
            </a:r>
            <a:r>
              <a:rPr lang="zh-CN" altLang="en-US" sz="3600" b="1">
                <a:solidFill>
                  <a:srgbClr val="FF0000"/>
                </a:solidFill>
                <a:latin typeface="宋体" panose="02010600030101010101" pitchFamily="2" charset="-122"/>
                <a:cs typeface="宋体" panose="02010600030101010101" pitchFamily="2" charset="-122"/>
              </a:rPr>
              <a:t>由主到次</a:t>
            </a:r>
            <a:r>
              <a:rPr lang="zh-CN" altLang="en-US" sz="3600" b="1">
                <a:solidFill>
                  <a:srgbClr val="0707FF"/>
                </a:solidFill>
                <a:latin typeface="宋体" panose="02010600030101010101" pitchFamily="2" charset="-122"/>
                <a:cs typeface="宋体" panose="02010600030101010101" pitchFamily="2" charset="-122"/>
              </a:rPr>
              <a:t>的</a:t>
            </a:r>
            <a:r>
              <a:rPr lang="zh-CN" altLang="en-US" sz="3600" b="1">
                <a:solidFill>
                  <a:srgbClr val="FF0000"/>
                </a:solidFill>
                <a:latin typeface="宋体" panose="02010600030101010101" pitchFamily="2" charset="-122"/>
                <a:cs typeface="宋体" panose="02010600030101010101" pitchFamily="2" charset="-122"/>
              </a:rPr>
              <a:t>逻辑顺序</a:t>
            </a:r>
            <a:r>
              <a:rPr lang="zh-CN" altLang="en-US" sz="3600" b="1">
                <a:solidFill>
                  <a:srgbClr val="0707FF"/>
                </a:solidFill>
                <a:latin typeface="宋体" panose="02010600030101010101" pitchFamily="2" charset="-122"/>
                <a:cs typeface="宋体" panose="02010600030101010101" pitchFamily="2" charset="-122"/>
              </a:rPr>
              <a:t>说明物候学研究对于农业特别是山区农业发展的重要意义。</a:t>
            </a:r>
            <a:endParaRPr lang="zh-CN" altLang="en-US" sz="3600" b="1">
              <a:solidFill>
                <a:srgbClr val="0707FF"/>
              </a:solidFill>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 name="矩形 1"/>
          <p:cNvSpPr/>
          <p:nvPr/>
        </p:nvSpPr>
        <p:spPr>
          <a:xfrm>
            <a:off x="510117" y="326179"/>
            <a:ext cx="7071360"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6</a:t>
            </a:r>
            <a:r>
              <a:rPr lang="en-US" altLang="zh-CN" sz="3600"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根据</a:t>
            </a:r>
            <a:r>
              <a:rPr lang="zh-CN" altLang="en-US" sz="3600" b="1" strike="noStrike" noProof="1" dirty="0">
                <a:solidFill>
                  <a:srgbClr val="000000"/>
                </a:solidFill>
                <a:latin typeface="宋体" panose="02010600030101010101" pitchFamily="2" charset="-122"/>
                <a:ea typeface="宋体" panose="02010600030101010101" pitchFamily="2" charset="-122"/>
                <a:cs typeface="黑体" panose="02010609060101010101" pitchFamily="49" charset="-122"/>
                <a:sym typeface="宋体" panose="02010600030101010101" pitchFamily="2" charset="-122"/>
              </a:rPr>
              <a:t>梳理</a:t>
            </a:r>
            <a:r>
              <a:rPr lang="zh-CN" altLang="en-US" sz="3600" b="1" dirty="0" smtClean="0">
                <a:latin typeface="宋体" panose="02010600030101010101" pitchFamily="2" charset="-122"/>
                <a:ea typeface="宋体" panose="02010600030101010101" pitchFamily="2" charset="-122"/>
                <a:cs typeface="黑体" panose="02010609060101010101" pitchFamily="49" charset="-122"/>
                <a:sym typeface="+mn-ea"/>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完善本课思维导图。</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
        <p:nvSpPr>
          <p:cNvPr id="3" name="文本框 2"/>
          <p:cNvSpPr txBox="1"/>
          <p:nvPr/>
        </p:nvSpPr>
        <p:spPr>
          <a:xfrm>
            <a:off x="209550" y="2583180"/>
            <a:ext cx="655320" cy="2653665"/>
          </a:xfrm>
          <a:prstGeom prst="rect">
            <a:avLst/>
          </a:prstGeom>
        </p:spPr>
        <p:txBody>
          <a:bodyPr vert="eaVert" wrap="square">
            <a:no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大自然的语言</a:t>
            </a:r>
            <a:endParaRPr lang="zh-CN" altLang="en-US" sz="3200" b="1">
              <a:latin typeface="宋体" panose="02010600030101010101" pitchFamily="2" charset="-122"/>
              <a:ea typeface="宋体" panose="02010600030101010101" pitchFamily="2" charset="-122"/>
            </a:endParaRPr>
          </a:p>
        </p:txBody>
      </p:sp>
      <p:sp>
        <p:nvSpPr>
          <p:cNvPr id="5" name="AutoShape 10"/>
          <p:cNvSpPr/>
          <p:nvPr/>
        </p:nvSpPr>
        <p:spPr>
          <a:xfrm>
            <a:off x="809625" y="1584325"/>
            <a:ext cx="76200" cy="5004435"/>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 name="文本框 2"/>
          <p:cNvSpPr txBox="1"/>
          <p:nvPr/>
        </p:nvSpPr>
        <p:spPr>
          <a:xfrm>
            <a:off x="885825" y="1418590"/>
            <a:ext cx="3998595" cy="1076325"/>
          </a:xfrm>
          <a:prstGeom prst="rect">
            <a:avLst/>
          </a:prstGeom>
          <a:noFill/>
          <a:ln w="9525">
            <a:noFill/>
          </a:ln>
        </p:spPr>
        <p:txBody>
          <a:bodyPr wrap="square" anchor="t" anchorCtr="0">
            <a:sp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zh-CN" altLang="en-US" sz="3200" b="1" dirty="0">
                <a:latin typeface="宋体" panose="02010600030101010101" pitchFamily="2" charset="-122"/>
                <a:ea typeface="宋体" panose="02010600030101010101" pitchFamily="2" charset="-122"/>
                <a:sym typeface="+mn-ea"/>
              </a:rPr>
              <a:t>什么是物候</a:t>
            </a:r>
            <a:endParaRPr lang="zh-CN" altLang="en-US" sz="3200" b="1" dirty="0">
              <a:latin typeface="宋体" panose="02010600030101010101" pitchFamily="2" charset="-122"/>
              <a:ea typeface="宋体" panose="02010600030101010101" pitchFamily="2" charset="-122"/>
              <a:sym typeface="+mn-ea"/>
            </a:endParaRPr>
          </a:p>
          <a:p>
            <a:r>
              <a:rPr lang="zh-CN" altLang="en-US" sz="3200" b="1" dirty="0">
                <a:latin typeface="宋体" panose="02010600030101010101" pitchFamily="2" charset="-122"/>
                <a:ea typeface="宋体" panose="02010600030101010101" pitchFamily="2" charset="-122"/>
                <a:sym typeface="+mn-ea"/>
              </a:rPr>
              <a:t> </a:t>
            </a:r>
            <a:r>
              <a:rPr lang="en-US" altLang="zh-CN" sz="3200" b="1" dirty="0">
                <a:latin typeface="宋体" panose="02010600030101010101" pitchFamily="2" charset="-122"/>
                <a:ea typeface="宋体" panose="02010600030101010101" pitchFamily="2" charset="-122"/>
                <a:sym typeface="+mn-ea"/>
              </a:rPr>
              <a:t>      </a:t>
            </a:r>
            <a:r>
              <a:rPr lang="zh-CN" altLang="en-US" sz="3200" b="1" dirty="0">
                <a:latin typeface="宋体" panose="02010600030101010101" pitchFamily="2" charset="-122"/>
                <a:ea typeface="宋体" panose="02010600030101010101" pitchFamily="2" charset="-122"/>
                <a:sym typeface="+mn-ea"/>
              </a:rPr>
              <a:t>和物候学</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8" name="AutoShape 10"/>
          <p:cNvSpPr/>
          <p:nvPr/>
        </p:nvSpPr>
        <p:spPr>
          <a:xfrm>
            <a:off x="4647989" y="1151678"/>
            <a:ext cx="101600" cy="1447800"/>
          </a:xfrm>
          <a:prstGeom prst="leftBrace">
            <a:avLst>
              <a:gd name="adj1" fmla="val 175420"/>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9" name="文本框 8"/>
          <p:cNvSpPr txBox="1"/>
          <p:nvPr/>
        </p:nvSpPr>
        <p:spPr>
          <a:xfrm>
            <a:off x="4749800" y="993775"/>
            <a:ext cx="4488815" cy="1648460"/>
          </a:xfrm>
          <a:prstGeom prst="rect">
            <a:avLst/>
          </a:prstGeom>
          <a:noFill/>
        </p:spPr>
        <p:txBody>
          <a:bodyPr wrap="square" rtlCol="0" anchor="t">
            <a:noAutofit/>
          </a:bodyPr>
          <a:p>
            <a:pPr algn="ctr"/>
            <a:r>
              <a:rPr lang="zh-CN" altLang="en-US" sz="3200" b="1">
                <a:solidFill>
                  <a:schemeClr val="tx1"/>
                </a:solidFill>
                <a:latin typeface="Times New Roman" panose="02020603050405020304" pitchFamily="18" charset="0"/>
                <a:ea typeface="宋体" panose="02010600030101010101" pitchFamily="2" charset="-122"/>
                <a:sym typeface="+mn-ea"/>
              </a:rPr>
              <a:t>四季变迁的景象</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4" name="文本框 13"/>
          <p:cNvSpPr txBox="1"/>
          <p:nvPr/>
        </p:nvSpPr>
        <p:spPr>
          <a:xfrm>
            <a:off x="8449310" y="470535"/>
            <a:ext cx="2536825" cy="2553335"/>
          </a:xfrm>
          <a:prstGeom prst="rect">
            <a:avLst/>
          </a:prstGeom>
        </p:spPr>
        <p:txBody>
          <a:bodyPr wrap="square">
            <a:spAutoFit/>
            <a:extLst>
              <a:ext uri="{4A0BC546-FE56-4ADE-93B0-CB8AF2F6F144}">
                <wpsdc:textFrameExt xmlns:wpsdc="http://www.wps.cn/officeDocument/2022/drawingmlCustomData" type="text"/>
              </a:ext>
            </a:extLst>
          </a:bodyPr>
          <a:p>
            <a:pPr algn="ctr"/>
            <a:endParaRPr lang="zh-CN" altLang="en-US" sz="3200" b="1">
              <a:solidFill>
                <a:schemeClr val="tx1"/>
              </a:solidFill>
              <a:latin typeface="黑体" panose="02010609060101010101" pitchFamily="49" charset="-122"/>
              <a:ea typeface="黑体" panose="02010609060101010101" pitchFamily="49" charset="-122"/>
            </a:endParaRPr>
          </a:p>
          <a:p>
            <a:pPr algn="ctr"/>
            <a:r>
              <a:rPr lang="en-US" altLang="zh-CN" sz="3200">
                <a:latin typeface="方正楷体_GBK" charset="0"/>
                <a:ea typeface="微软雅黑" panose="020B0503020204020204" charset="-122"/>
                <a:sym typeface="微软雅黑" panose="020B0503020204020204" charset="-122"/>
              </a:rPr>
              <a:t>(        )</a:t>
            </a:r>
            <a:endParaRPr lang="en-US" altLang="zh-CN" sz="3200">
              <a:latin typeface="方正楷体_GBK" charset="0"/>
              <a:ea typeface="微软雅黑" panose="020B0503020204020204" charset="-122"/>
              <a:sym typeface="微软雅黑" panose="020B0503020204020204" charset="-122"/>
            </a:endParaRPr>
          </a:p>
          <a:p>
            <a:pPr algn="ctr"/>
            <a:endParaRPr lang="en-US" altLang="zh-CN" sz="3200">
              <a:latin typeface="方正楷体_GBK" charset="0"/>
              <a:ea typeface="微软雅黑" panose="020B0503020204020204" charset="-122"/>
              <a:sym typeface="微软雅黑" panose="020B0503020204020204" charset="-122"/>
            </a:endParaRPr>
          </a:p>
          <a:p>
            <a:pPr algn="ctr"/>
            <a:r>
              <a:rPr lang="en-US" altLang="zh-CN" sz="3200">
                <a:latin typeface="方正楷体_GBK" charset="0"/>
                <a:ea typeface="微软雅黑" panose="020B0503020204020204" charset="-122"/>
                <a:sym typeface="微软雅黑" panose="020B0503020204020204" charset="-122"/>
              </a:rPr>
              <a:t>(        )</a:t>
            </a:r>
            <a:endParaRPr lang="zh-CN" altLang="en-US" sz="3200" b="1">
              <a:solidFill>
                <a:schemeClr val="tx1"/>
              </a:solidFill>
              <a:latin typeface="黑体" panose="02010609060101010101" pitchFamily="49" charset="-122"/>
              <a:ea typeface="黑体" panose="02010609060101010101" pitchFamily="49" charset="-122"/>
            </a:endParaRPr>
          </a:p>
          <a:p>
            <a:pPr algn="ctr"/>
            <a:endParaRPr lang="zh-CN" altLang="en-US" sz="3200" b="1">
              <a:solidFill>
                <a:schemeClr val="tx1"/>
              </a:solidFill>
              <a:latin typeface="黑体" panose="02010609060101010101" pitchFamily="49" charset="-122"/>
              <a:ea typeface="黑体" panose="02010609060101010101" pitchFamily="49" charset="-122"/>
            </a:endParaRPr>
          </a:p>
        </p:txBody>
      </p:sp>
      <p:sp>
        <p:nvSpPr>
          <p:cNvPr id="10" name="下箭头 9"/>
          <p:cNvSpPr/>
          <p:nvPr/>
        </p:nvSpPr>
        <p:spPr>
          <a:xfrm>
            <a:off x="9646920" y="1592580"/>
            <a:ext cx="141605" cy="493395"/>
          </a:xfrm>
          <a:prstGeom prst="down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350"/>
          </a:p>
        </p:txBody>
      </p:sp>
      <p:sp>
        <p:nvSpPr>
          <p:cNvPr id="11" name="文本框 2"/>
          <p:cNvSpPr txBox="1"/>
          <p:nvPr/>
        </p:nvSpPr>
        <p:spPr>
          <a:xfrm>
            <a:off x="885825" y="2774315"/>
            <a:ext cx="852424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2" name="文本框 2"/>
          <p:cNvSpPr txBox="1"/>
          <p:nvPr/>
        </p:nvSpPr>
        <p:spPr>
          <a:xfrm>
            <a:off x="877570" y="4269740"/>
            <a:ext cx="4657725" cy="583565"/>
          </a:xfrm>
          <a:prstGeom prst="rect">
            <a:avLst/>
          </a:prstGeom>
          <a:noFill/>
          <a:ln w="9525">
            <a:noFill/>
          </a:ln>
        </p:spPr>
        <p:txBody>
          <a:bodyPr wrap="square" anchor="t" anchorCtr="0">
            <a:spAutoFit/>
          </a:bodyPr>
          <a:p>
            <a:r>
              <a:rPr lang="en-US" altLang="zh-CN" sz="3200">
                <a:latin typeface="方正楷体_GBK" charset="0"/>
                <a:ea typeface="微软雅黑" panose="020B0503020204020204" charset="-122"/>
                <a:sym typeface="微软雅黑" panose="020B0503020204020204" charset="-122"/>
              </a:rPr>
              <a:t>(</a:t>
            </a:r>
            <a:r>
              <a:rPr lang="en-US" altLang="zh-CN" sz="3200">
                <a:latin typeface="黑体" panose="02010609060101010101" pitchFamily="49" charset="-122"/>
                <a:ea typeface="黑体" panose="02010609060101010101" pitchFamily="49" charset="-122"/>
                <a:sym typeface="宋体" panose="02010600030101010101" pitchFamily="2" charset="-122"/>
              </a:rPr>
              <a:t>6—10</a:t>
            </a:r>
            <a:r>
              <a:rPr lang="en-US" altLang="zh-CN" sz="3200">
                <a:latin typeface="方正楷体_GBK" charset="0"/>
                <a:ea typeface="微软雅黑" panose="020B0503020204020204" charset="-122"/>
                <a:sym typeface="微软雅黑" panose="020B0503020204020204" charset="-122"/>
              </a:rPr>
              <a:t>)</a:t>
            </a:r>
            <a:r>
              <a:rPr lang="en-US" altLang="zh-CN" sz="3200">
                <a:latin typeface="方正楷体_GBK" charset="0"/>
                <a:ea typeface="微软雅黑" panose="020B0503020204020204" charset="-122"/>
                <a:sym typeface="微软雅黑" panose="020B0503020204020204" charset="-122"/>
              </a:rPr>
              <a:t>  </a:t>
            </a:r>
            <a:r>
              <a:rPr lang="zh-CN" altLang="en-US" sz="3200" b="1" dirty="0">
                <a:solidFill>
                  <a:schemeClr val="tx1"/>
                </a:solidFill>
                <a:latin typeface="宋体" panose="02010600030101010101" pitchFamily="2" charset="-122"/>
                <a:ea typeface="宋体" panose="02010600030101010101" pitchFamily="2" charset="-122"/>
              </a:rPr>
              <a:t>影响物候的因素</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3" name="AutoShape 10"/>
          <p:cNvSpPr/>
          <p:nvPr/>
        </p:nvSpPr>
        <p:spPr>
          <a:xfrm>
            <a:off x="5433484" y="3676439"/>
            <a:ext cx="101600" cy="1940983"/>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5" name="文本框 14"/>
          <p:cNvSpPr txBox="1"/>
          <p:nvPr/>
        </p:nvSpPr>
        <p:spPr>
          <a:xfrm>
            <a:off x="5433695" y="3629660"/>
            <a:ext cx="1406525" cy="2111375"/>
          </a:xfrm>
          <a:prstGeom prst="rect">
            <a:avLst/>
          </a:prstGeom>
          <a:noFill/>
        </p:spPr>
        <p:txBody>
          <a:bodyPr wrap="square" rtlCol="0" anchor="t">
            <a:noAutofit/>
          </a:bodyPr>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zh-CN" altLang="en-US" sz="3200" b="1">
              <a:solidFill>
                <a:schemeClr val="tx1"/>
              </a:solidFill>
              <a:latin typeface="Times New Roman" panose="02020603050405020304" pitchFamily="18" charset="0"/>
              <a:ea typeface="宋体" panose="02010600030101010101" pitchFamily="2" charset="-122"/>
              <a:sym typeface="+mn-ea"/>
            </a:endParaRPr>
          </a:p>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16" name="文本框 2"/>
          <p:cNvSpPr txBox="1"/>
          <p:nvPr/>
        </p:nvSpPr>
        <p:spPr>
          <a:xfrm>
            <a:off x="846455" y="5910580"/>
            <a:ext cx="6734810" cy="685165"/>
          </a:xfrm>
          <a:prstGeom prst="rect">
            <a:avLst/>
          </a:prstGeom>
          <a:noFill/>
          <a:ln w="9525">
            <a:noFill/>
          </a:ln>
        </p:spPr>
        <p:txBody>
          <a:bodyPr wrap="square" anchor="t" anchorCtr="0">
            <a:noAutofit/>
          </a:bodyPr>
          <a:p>
            <a:r>
              <a:rPr lang="en-US" altLang="zh-CN" sz="3200" u="sng">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r>
              <a:rPr lang="en-US" altLang="zh-CN" sz="3200">
                <a:latin typeface="方正楷体_GBK" charset="0"/>
                <a:ea typeface="微软雅黑" panose="020B0503020204020204" charset="-122"/>
                <a:sym typeface="微软雅黑" panose="020B0503020204020204"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1008380" y="1317625"/>
            <a:ext cx="134302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1—3</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7" name="文本框 6"/>
          <p:cNvSpPr txBox="1"/>
          <p:nvPr/>
        </p:nvSpPr>
        <p:spPr>
          <a:xfrm>
            <a:off x="4986655" y="1532890"/>
            <a:ext cx="4223385" cy="553085"/>
          </a:xfrm>
          <a:prstGeom prst="rect">
            <a:avLst/>
          </a:prstGeom>
          <a:noFill/>
        </p:spPr>
        <p:txBody>
          <a:bodyPr wrap="square" rtlCol="0" anchor="t">
            <a:spAutoFit/>
          </a:bodyPr>
          <a:p>
            <a:r>
              <a:rPr lang="zh-CN" altLang="en-US" sz="3000" b="1">
                <a:solidFill>
                  <a:srgbClr val="0707FF"/>
                </a:solidFill>
                <a:latin typeface="宋体" panose="02010600030101010101" pitchFamily="2" charset="-122"/>
                <a:ea typeface="宋体" panose="02010600030101010101" pitchFamily="2" charset="-122"/>
                <a:cs typeface="楷体" panose="02010609060101010101" pitchFamily="49" charset="-122"/>
                <a:sym typeface="+mn-ea"/>
              </a:rPr>
              <a:t>自然现象与气候的关系</a:t>
            </a:r>
            <a:endParaRPr lang="zh-CN" altLang="en-US" sz="3000" b="1">
              <a:solidFill>
                <a:srgbClr val="0707FF"/>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7" name="文本框 16"/>
          <p:cNvSpPr txBox="1"/>
          <p:nvPr/>
        </p:nvSpPr>
        <p:spPr>
          <a:xfrm>
            <a:off x="4986655" y="2016125"/>
            <a:ext cx="3669030" cy="583565"/>
          </a:xfrm>
          <a:prstGeom prst="rect">
            <a:avLst/>
          </a:prstGeom>
          <a:noFill/>
        </p:spPr>
        <p:txBody>
          <a:bodyPr wrap="square" rtlCol="0" anchor="t">
            <a:spAutoFit/>
          </a:bodyPr>
          <a:p>
            <a:r>
              <a:rPr lang="zh-CN" altLang="en-US" sz="3200" b="1">
                <a:solidFill>
                  <a:srgbClr val="0000FF"/>
                </a:solidFill>
                <a:latin typeface="Times New Roman" panose="02020603050405020304" pitchFamily="18" charset="0"/>
                <a:ea typeface="宋体" panose="02010600030101010101" pitchFamily="2" charset="-122"/>
                <a:sym typeface="+mn-ea"/>
              </a:rPr>
              <a:t>引出物候、物候学</a:t>
            </a:r>
            <a:endParaRPr lang="zh-CN" altLang="en-US" sz="3200" b="1">
              <a:solidFill>
                <a:srgbClr val="0000FF"/>
              </a:solidFill>
              <a:latin typeface="Times New Roman" panose="02020603050405020304" pitchFamily="18" charset="0"/>
              <a:ea typeface="宋体" panose="02010600030101010101" pitchFamily="2" charset="-122"/>
              <a:sym typeface="+mn-ea"/>
            </a:endParaRPr>
          </a:p>
        </p:txBody>
      </p:sp>
      <p:sp>
        <p:nvSpPr>
          <p:cNvPr id="18" name="文本框 4"/>
          <p:cNvSpPr txBox="1"/>
          <p:nvPr/>
        </p:nvSpPr>
        <p:spPr>
          <a:xfrm>
            <a:off x="9210040" y="1019810"/>
            <a:ext cx="1162050" cy="1589405"/>
          </a:xfrm>
          <a:prstGeom prst="rect">
            <a:avLst/>
          </a:prstGeom>
          <a:noFill/>
          <a:ln w="9525">
            <a:noFill/>
          </a:ln>
        </p:spPr>
        <p:txBody>
          <a:bodyPr wrap="square" anchor="t" anchorCtr="0">
            <a:spAutoFit/>
          </a:bodyPr>
          <a:p>
            <a:r>
              <a:rPr lang="zh-CN" altLang="en-US" sz="3200" b="1">
                <a:solidFill>
                  <a:srgbClr val="FF0000"/>
                </a:solidFill>
                <a:latin typeface="黑体" panose="02010609060101010101" pitchFamily="49" charset="-122"/>
                <a:ea typeface="黑体" panose="02010609060101010101" pitchFamily="49" charset="-122"/>
              </a:rPr>
              <a:t>现象</a:t>
            </a:r>
            <a:endParaRPr lang="zh-CN" altLang="en-US" sz="3335" b="1">
              <a:solidFill>
                <a:srgbClr val="0000FF"/>
              </a:solidFill>
              <a:latin typeface="Times New Roman" panose="02020603050405020304" pitchFamily="18" charset="0"/>
              <a:ea typeface="宋体" panose="02010600030101010101" pitchFamily="2" charset="-122"/>
            </a:endParaRPr>
          </a:p>
          <a:p>
            <a:endParaRPr lang="zh-CN" altLang="en-US" sz="3335" b="1">
              <a:solidFill>
                <a:srgbClr val="0000FF"/>
              </a:solidFill>
              <a:latin typeface="Times New Roman" panose="02020603050405020304" pitchFamily="18" charset="0"/>
              <a:ea typeface="宋体" panose="02010600030101010101" pitchFamily="2" charset="-122"/>
            </a:endParaRPr>
          </a:p>
          <a:p>
            <a:r>
              <a:rPr lang="zh-CN" altLang="en-US" sz="3200" b="1">
                <a:solidFill>
                  <a:srgbClr val="FF0000"/>
                </a:solidFill>
                <a:latin typeface="黑体" panose="02010609060101010101" pitchFamily="49" charset="-122"/>
                <a:ea typeface="黑体" panose="02010609060101010101" pitchFamily="49" charset="-122"/>
              </a:rPr>
              <a:t>本质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19" name="文本框 18"/>
          <p:cNvSpPr txBox="1"/>
          <p:nvPr/>
        </p:nvSpPr>
        <p:spPr>
          <a:xfrm>
            <a:off x="885825" y="2697480"/>
            <a:ext cx="136334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4—5</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45062" name="文本框 5"/>
          <p:cNvSpPr txBox="1"/>
          <p:nvPr/>
        </p:nvSpPr>
        <p:spPr>
          <a:xfrm>
            <a:off x="2656205" y="2780030"/>
            <a:ext cx="5872480" cy="604520"/>
          </a:xfrm>
          <a:prstGeom prst="rect">
            <a:avLst/>
          </a:prstGeom>
          <a:noFill/>
          <a:ln w="9525">
            <a:noFill/>
          </a:ln>
        </p:spPr>
        <p:txBody>
          <a:bodyPr wrap="square" anchor="t" anchorCtr="0">
            <a:spAutoFit/>
          </a:bodyPr>
          <a:p>
            <a:r>
              <a:rPr lang="zh-CN" altLang="en-US" sz="3335" b="1" dirty="0">
                <a:solidFill>
                  <a:srgbClr val="0000FF"/>
                </a:solidFill>
                <a:latin typeface="宋体" panose="02010600030101010101" pitchFamily="2" charset="-122"/>
                <a:ea typeface="宋体" panose="02010600030101010101" pitchFamily="2" charset="-122"/>
              </a:rPr>
              <a:t>物候观测对农业生产的重要性</a:t>
            </a:r>
            <a:endParaRPr lang="zh-CN" altLang="en-US" sz="3335" b="1" dirty="0">
              <a:solidFill>
                <a:srgbClr val="0000FF"/>
              </a:solidFill>
              <a:latin typeface="宋体" panose="02010600030101010101" pitchFamily="2" charset="-122"/>
              <a:ea typeface="宋体" panose="02010600030101010101" pitchFamily="2" charset="-122"/>
            </a:endParaRPr>
          </a:p>
        </p:txBody>
      </p:sp>
      <p:sp>
        <p:nvSpPr>
          <p:cNvPr id="45065" name="文本框 8"/>
          <p:cNvSpPr txBox="1"/>
          <p:nvPr/>
        </p:nvSpPr>
        <p:spPr>
          <a:xfrm>
            <a:off x="5584190" y="3654425"/>
            <a:ext cx="1117600" cy="2061210"/>
          </a:xfrm>
          <a:prstGeom prst="rect">
            <a:avLst/>
          </a:prstGeom>
          <a:noFill/>
          <a:ln w="9525">
            <a:noFill/>
          </a:ln>
        </p:spPr>
        <p:txBody>
          <a:bodyPr wrap="square" anchor="t" anchorCtr="0">
            <a:spAutoFit/>
          </a:bodyPr>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纬度</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经度</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高下</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a:p>
            <a:pPr algn="ctr"/>
            <a:r>
              <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rPr>
              <a:t>古今</a:t>
            </a:r>
            <a:endParaRPr lang="zh-CN" altLang="en-US" sz="3200" b="1">
              <a:solidFill>
                <a:srgbClr val="0000FF"/>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20" name="文本框 19"/>
          <p:cNvSpPr txBox="1"/>
          <p:nvPr/>
        </p:nvSpPr>
        <p:spPr>
          <a:xfrm>
            <a:off x="885825" y="5821045"/>
            <a:ext cx="1697355" cy="604520"/>
          </a:xfrm>
          <a:prstGeom prst="rect">
            <a:avLst/>
          </a:prstGeom>
          <a:noFill/>
        </p:spPr>
        <p:txBody>
          <a:bodyPr wrap="square" rtlCol="0" anchor="t">
            <a:spAutoFit/>
          </a:bodyPr>
          <a:p>
            <a:r>
              <a:rPr lang="en-US" altLang="zh-CN" sz="3335">
                <a:latin typeface="方正楷体_GBK" charset="0"/>
                <a:ea typeface="微软雅黑" panose="020B0503020204020204" charset="-122"/>
                <a:sym typeface="微软雅黑" panose="020B0503020204020204" charset="-122"/>
              </a:rPr>
              <a:t>(</a:t>
            </a:r>
            <a:r>
              <a:rPr lang="en-US" altLang="zh-CN" sz="3335">
                <a:latin typeface="黑体" panose="02010609060101010101" pitchFamily="49" charset="-122"/>
                <a:ea typeface="黑体" panose="02010609060101010101" pitchFamily="49" charset="-122"/>
                <a:sym typeface="+mn-ea"/>
              </a:rPr>
              <a:t>11—12</a:t>
            </a:r>
            <a:r>
              <a:rPr lang="en-US" altLang="zh-CN" sz="3335">
                <a:latin typeface="方正楷体_GBK" charset="0"/>
                <a:ea typeface="微软雅黑" panose="020B0503020204020204" charset="-122"/>
                <a:sym typeface="微软雅黑" panose="020B0503020204020204" charset="-122"/>
              </a:rPr>
              <a:t>)</a:t>
            </a:r>
            <a:endParaRPr lang="en-US" altLang="zh-CN" sz="3335">
              <a:latin typeface="方正楷体_GBK" charset="0"/>
              <a:ea typeface="微软雅黑" panose="020B0503020204020204" charset="-122"/>
              <a:sym typeface="微软雅黑" panose="020B0503020204020204" charset="-122"/>
            </a:endParaRPr>
          </a:p>
        </p:txBody>
      </p:sp>
      <p:sp>
        <p:nvSpPr>
          <p:cNvPr id="41985" name="矩形 2"/>
          <p:cNvSpPr/>
          <p:nvPr/>
        </p:nvSpPr>
        <p:spPr>
          <a:xfrm>
            <a:off x="3197225" y="5909310"/>
            <a:ext cx="3503930" cy="583565"/>
          </a:xfrm>
          <a:prstGeom prst="rect">
            <a:avLst/>
          </a:prstGeom>
          <a:noFill/>
          <a:ln w="9525">
            <a:noFill/>
          </a:ln>
        </p:spPr>
        <p:txBody>
          <a:bodyPr wrap="square" anchor="t" anchorCtr="0">
            <a:spAutoFit/>
          </a:bodyPr>
          <a:p>
            <a:r>
              <a:rPr lang="zh-CN" altLang="en-US" sz="3200" b="1" dirty="0">
                <a:solidFill>
                  <a:srgbClr val="0000FF"/>
                </a:solidFill>
                <a:latin typeface="宋体" panose="02010600030101010101" pitchFamily="2" charset="-122"/>
                <a:ea typeface="宋体" panose="02010600030101010101" pitchFamily="2" charset="-122"/>
              </a:rPr>
              <a:t>研究物候学的意义</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21" name="文本框 20"/>
          <p:cNvSpPr txBox="1"/>
          <p:nvPr/>
        </p:nvSpPr>
        <p:spPr>
          <a:xfrm>
            <a:off x="9978390" y="1335405"/>
            <a:ext cx="1920240" cy="2124075"/>
          </a:xfrm>
          <a:prstGeom prst="rect">
            <a:avLst/>
          </a:prstGeom>
        </p:spPr>
        <p:txBody>
          <a:bodyPr wrap="square">
            <a:noAutofit/>
            <a:extLst>
              <a:ext uri="{4A0BC546-FE56-4ADE-93B0-CB8AF2F6F144}">
                <wpsdc:textFrameExt xmlns:wpsdc="http://www.wps.cn/officeDocument/2022/drawingmlCustomData" type="text"/>
              </a:ext>
            </a:extLst>
          </a:bodyPr>
          <a:p>
            <a:pPr algn="ctr">
              <a:lnSpc>
                <a:spcPct val="100000"/>
              </a:lnSpc>
            </a:pPr>
            <a:r>
              <a:rPr lang="en-US" altLang="zh-CN" sz="3200">
                <a:latin typeface="方正楷体_GBK" charset="0"/>
                <a:ea typeface="微软雅黑" panose="020B0503020204020204" charset="-122"/>
                <a:sym typeface="微软雅黑" panose="020B0503020204020204" charset="-122"/>
              </a:rPr>
              <a:t>(        )</a:t>
            </a: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endParaRPr lang="en-US" altLang="zh-CN" sz="3200">
              <a:latin typeface="方正楷体_GBK" charset="0"/>
              <a:ea typeface="微软雅黑" panose="020B0503020204020204" charset="-122"/>
              <a:sym typeface="微软雅黑" panose="020B0503020204020204" charset="-122"/>
            </a:endParaRPr>
          </a:p>
          <a:p>
            <a:pPr algn="ctr">
              <a:lnSpc>
                <a:spcPct val="100000"/>
              </a:lnSpc>
            </a:pPr>
            <a:r>
              <a:rPr lang="en-US" altLang="zh-CN" sz="3200">
                <a:latin typeface="方正楷体_GBK" charset="0"/>
                <a:ea typeface="微软雅黑" panose="020B0503020204020204" charset="-122"/>
                <a:sym typeface="微软雅黑" panose="020B0503020204020204" charset="-122"/>
              </a:rPr>
              <a:t>(        )</a:t>
            </a:r>
            <a:endParaRPr lang="zh-CN" altLang="en-US" sz="3200" b="1">
              <a:solidFill>
                <a:schemeClr val="tx1"/>
              </a:solidFill>
              <a:latin typeface="黑体" panose="02010609060101010101" pitchFamily="49" charset="-122"/>
              <a:ea typeface="黑体" panose="02010609060101010101" pitchFamily="49" charset="-122"/>
            </a:endParaRPr>
          </a:p>
          <a:p>
            <a:pPr algn="ctr"/>
            <a:endParaRPr lang="zh-CN" altLang="en-US" sz="3200" b="1">
              <a:solidFill>
                <a:schemeClr val="tx1"/>
              </a:solidFill>
              <a:latin typeface="黑体" panose="02010609060101010101" pitchFamily="49" charset="-122"/>
              <a:ea typeface="黑体" panose="02010609060101010101" pitchFamily="49" charset="-122"/>
            </a:endParaRPr>
          </a:p>
        </p:txBody>
      </p:sp>
      <p:sp>
        <p:nvSpPr>
          <p:cNvPr id="22" name="下箭头 21"/>
          <p:cNvSpPr/>
          <p:nvPr/>
        </p:nvSpPr>
        <p:spPr>
          <a:xfrm>
            <a:off x="9443720" y="4140835"/>
            <a:ext cx="200025" cy="1028065"/>
          </a:xfrm>
          <a:prstGeom prst="down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AutoShape 12"/>
          <p:cNvSpPr/>
          <p:nvPr/>
        </p:nvSpPr>
        <p:spPr>
          <a:xfrm>
            <a:off x="6828155" y="3867150"/>
            <a:ext cx="161925" cy="1189355"/>
          </a:xfrm>
          <a:prstGeom prst="rightBrace">
            <a:avLst>
              <a:gd name="adj1" fmla="val 0"/>
              <a:gd name="adj2" fmla="val 50000"/>
            </a:avLst>
          </a:prstGeom>
          <a:noFill/>
          <a:ln w="9525" cap="flat" cmpd="sng">
            <a:solidFill>
              <a:schemeClr val="tx1"/>
            </a:solidFill>
            <a:prstDash val="solid"/>
            <a:round/>
            <a:headEnd type="none" w="med" len="med"/>
            <a:tailEnd type="none" w="med" len="med"/>
          </a:ln>
        </p:spPr>
        <p:txBody>
          <a:bodyPr anchor="ctr" anchorCtr="0"/>
          <a:p>
            <a:pPr eaLnBrk="0" hangingPunct="0"/>
            <a:endParaRPr lang="zh-CN" altLang="en-US" sz="135" dirty="0">
              <a:latin typeface="Arial" panose="020B0604020202020204" pitchFamily="34" charset="0"/>
              <a:ea typeface="宋体" panose="02010600030101010101" pitchFamily="2" charset="-122"/>
            </a:endParaRPr>
          </a:p>
        </p:txBody>
      </p:sp>
      <p:sp>
        <p:nvSpPr>
          <p:cNvPr id="26" name="文本框 4"/>
          <p:cNvSpPr txBox="1"/>
          <p:nvPr/>
        </p:nvSpPr>
        <p:spPr>
          <a:xfrm>
            <a:off x="8993505" y="3588385"/>
            <a:ext cx="1068705" cy="2034540"/>
          </a:xfrm>
          <a:prstGeom prst="rect">
            <a:avLst/>
          </a:prstGeom>
          <a:noFill/>
          <a:ln w="9525">
            <a:noFill/>
          </a:ln>
        </p:spPr>
        <p:txBody>
          <a:bodyPr wrap="square" anchor="t" anchorCtr="0">
            <a:noAutofit/>
          </a:bodyPr>
          <a:p>
            <a:r>
              <a:rPr lang="zh-CN" altLang="en-US" sz="3200" b="1">
                <a:solidFill>
                  <a:srgbClr val="FF0000"/>
                </a:solidFill>
                <a:latin typeface="黑体" panose="02010609060101010101" pitchFamily="49" charset="-122"/>
                <a:ea typeface="黑体" panose="02010609060101010101" pitchFamily="49" charset="-122"/>
                <a:sym typeface="微软雅黑" panose="020B0503020204020204" charset="-122"/>
              </a:rPr>
              <a:t>主要</a:t>
            </a:r>
            <a:endParaRPr lang="zh-CN" altLang="en-US" sz="3200" b="1">
              <a:solidFill>
                <a:srgbClr val="0000FF"/>
              </a:solidFill>
              <a:latin typeface="黑体" panose="02010609060101010101" pitchFamily="49" charset="-122"/>
              <a:ea typeface="黑体" panose="02010609060101010101" pitchFamily="49" charset="-122"/>
            </a:endParaRPr>
          </a:p>
          <a:p>
            <a:endParaRPr lang="zh-CN" altLang="en-US" sz="3200" b="1">
              <a:solidFill>
                <a:srgbClr val="0000FF"/>
              </a:solidFill>
              <a:latin typeface="黑体" panose="02010609060101010101" pitchFamily="49" charset="-122"/>
              <a:ea typeface="黑体" panose="02010609060101010101" pitchFamily="49" charset="-122"/>
            </a:endParaRPr>
          </a:p>
          <a:p>
            <a:endParaRPr lang="zh-CN" altLang="en-US" sz="3200" b="1">
              <a:solidFill>
                <a:srgbClr val="0000FF"/>
              </a:solidFill>
              <a:latin typeface="黑体" panose="02010609060101010101" pitchFamily="49" charset="-122"/>
              <a:ea typeface="黑体" panose="02010609060101010101" pitchFamily="49" charset="-122"/>
            </a:endParaRPr>
          </a:p>
          <a:p>
            <a:r>
              <a:rPr lang="zh-CN" altLang="en-US" sz="3200" b="1">
                <a:solidFill>
                  <a:srgbClr val="FF0000"/>
                </a:solidFill>
                <a:latin typeface="黑体" panose="02010609060101010101" pitchFamily="49" charset="-122"/>
                <a:ea typeface="黑体" panose="02010609060101010101" pitchFamily="49" charset="-122"/>
                <a:sym typeface="+mn-ea"/>
              </a:rPr>
              <a:t>次要</a:t>
            </a:r>
            <a:endParaRPr lang="zh-CN" altLang="en-US" sz="3200" b="1">
              <a:solidFill>
                <a:srgbClr val="0000FF"/>
              </a:solidFill>
              <a:latin typeface="黑体" panose="02010609060101010101" pitchFamily="49" charset="-122"/>
              <a:ea typeface="黑体" panose="02010609060101010101" pitchFamily="49" charset="-122"/>
            </a:endParaRPr>
          </a:p>
        </p:txBody>
      </p:sp>
      <p:sp>
        <p:nvSpPr>
          <p:cNvPr id="27" name="文本框 4"/>
          <p:cNvSpPr txBox="1"/>
          <p:nvPr/>
        </p:nvSpPr>
        <p:spPr>
          <a:xfrm>
            <a:off x="7116445" y="4127500"/>
            <a:ext cx="1074420" cy="1537970"/>
          </a:xfrm>
          <a:prstGeom prst="rect">
            <a:avLst/>
          </a:prstGeom>
          <a:noFill/>
          <a:ln w="9525">
            <a:noFill/>
          </a:ln>
        </p:spPr>
        <p:txBody>
          <a:bodyPr wrap="square" anchor="t" anchorCtr="0">
            <a:spAutoFit/>
          </a:bodyPr>
          <a:p>
            <a:r>
              <a:rPr lang="zh-CN" altLang="en-US" sz="3000" b="1">
                <a:solidFill>
                  <a:srgbClr val="FF0000"/>
                </a:solidFill>
                <a:latin typeface="黑体" panose="02010609060101010101" pitchFamily="49" charset="-122"/>
                <a:ea typeface="黑体" panose="02010609060101010101" pitchFamily="49" charset="-122"/>
              </a:rPr>
              <a:t>空间</a:t>
            </a:r>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r>
              <a:rPr lang="zh-CN" altLang="en-US" sz="3200" b="1">
                <a:solidFill>
                  <a:srgbClr val="FF0000"/>
                </a:solidFill>
                <a:latin typeface="黑体" panose="02010609060101010101" pitchFamily="49" charset="-122"/>
                <a:ea typeface="黑体" panose="02010609060101010101" pitchFamily="49" charset="-122"/>
              </a:rPr>
              <a:t>时间</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8" name="AutoShape 10"/>
          <p:cNvSpPr/>
          <p:nvPr/>
        </p:nvSpPr>
        <p:spPr>
          <a:xfrm flipH="1">
            <a:off x="11450955" y="844550"/>
            <a:ext cx="201930" cy="5220335"/>
          </a:xfrm>
          <a:prstGeom prst="leftBrace">
            <a:avLst>
              <a:gd name="adj1" fmla="val 175386"/>
              <a:gd name="adj2" fmla="val 50000"/>
            </a:avLst>
          </a:prstGeom>
          <a:noFill/>
          <a:ln w="19050" cap="flat" cmpd="sng">
            <a:solidFill>
              <a:srgbClr val="333333"/>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9" name="文本框 28"/>
          <p:cNvSpPr txBox="1"/>
          <p:nvPr/>
        </p:nvSpPr>
        <p:spPr>
          <a:xfrm>
            <a:off x="11541125" y="2583180"/>
            <a:ext cx="655320" cy="1772920"/>
          </a:xfrm>
          <a:prstGeom prst="rect">
            <a:avLst/>
          </a:prstGeom>
        </p:spPr>
        <p:txBody>
          <a:bodyPr vert="eaVert" wrap="square">
            <a:noAutofit/>
            <a:extLst>
              <a:ext uri="{4A0BC546-FE56-4ADE-93B0-CB8AF2F6F144}">
                <wpsdc:textFrameExt xmlns:wpsdc="http://www.wps.cn/officeDocument/2022/drawingmlCustomData" type="text"/>
              </a:ext>
            </a:extLst>
          </a:bodyPr>
          <a:p>
            <a:pPr algn="l"/>
            <a:r>
              <a:rPr lang="zh-CN" altLang="en-US" sz="3200" b="1">
                <a:solidFill>
                  <a:srgbClr val="FF0000"/>
                </a:solidFill>
                <a:latin typeface="黑体" panose="02010609060101010101" pitchFamily="49" charset="-122"/>
                <a:ea typeface="黑体" panose="02010609060101010101" pitchFamily="49" charset="-122"/>
              </a:rPr>
              <a:t>逻辑顺序</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6" name="文本框 35"/>
          <p:cNvSpPr txBox="1"/>
          <p:nvPr/>
        </p:nvSpPr>
        <p:spPr>
          <a:xfrm>
            <a:off x="6934200" y="5025390"/>
            <a:ext cx="2318385" cy="583565"/>
          </a:xfrm>
          <a:prstGeom prst="rect">
            <a:avLst/>
          </a:prstGeom>
          <a:noFill/>
        </p:spPr>
        <p:txBody>
          <a:bodyPr wrap="square" rtlCol="0" anchor="t">
            <a:spAutoFit/>
          </a:bodyPr>
          <a:p>
            <a:pPr algn="l"/>
            <a:r>
              <a:rPr lang="en-US" altLang="zh-CN" sz="3200">
                <a:latin typeface="方正楷体_GBK" charset="0"/>
                <a:ea typeface="微软雅黑" panose="020B0503020204020204" charset="-122"/>
                <a:sym typeface="微软雅黑" panose="020B0503020204020204" charset="-122"/>
              </a:rPr>
              <a:t>(       )</a:t>
            </a:r>
            <a:r>
              <a:rPr lang="zh-CN" altLang="en-US" sz="3200" b="1">
                <a:latin typeface="宋体" panose="02010600030101010101" pitchFamily="2" charset="-122"/>
                <a:ea typeface="宋体" panose="02010600030101010101" pitchFamily="2" charset="-122"/>
                <a:sym typeface="微软雅黑" panose="020B0503020204020204" charset="-122"/>
              </a:rPr>
              <a:t>因素</a:t>
            </a:r>
            <a:endParaRPr lang="en-US" altLang="zh-CN" sz="3200">
              <a:latin typeface="方正楷体_GBK" charset="0"/>
              <a:ea typeface="微软雅黑" panose="020B0503020204020204" charset="-122"/>
              <a:sym typeface="微软雅黑" panose="020B0503020204020204" charset="-122"/>
            </a:endParaRPr>
          </a:p>
        </p:txBody>
      </p:sp>
      <p:sp>
        <p:nvSpPr>
          <p:cNvPr id="37" name="文本框 36"/>
          <p:cNvSpPr txBox="1"/>
          <p:nvPr/>
        </p:nvSpPr>
        <p:spPr>
          <a:xfrm>
            <a:off x="6976110" y="4140835"/>
            <a:ext cx="2152015" cy="583565"/>
          </a:xfrm>
          <a:prstGeom prst="rect">
            <a:avLst/>
          </a:prstGeom>
          <a:noFill/>
        </p:spPr>
        <p:txBody>
          <a:bodyPr wrap="square" rtlCol="0" anchor="t">
            <a:spAutoFit/>
          </a:bodyPr>
          <a:p>
            <a:pPr algn="l"/>
            <a:r>
              <a:rPr lang="en-US" altLang="zh-CN" sz="3200">
                <a:latin typeface="方正楷体_GBK" charset="0"/>
                <a:ea typeface="微软雅黑" panose="020B0503020204020204" charset="-122"/>
                <a:sym typeface="微软雅黑" panose="020B0503020204020204" charset="-122"/>
              </a:rPr>
              <a:t>(</a:t>
            </a:r>
            <a:r>
              <a:rPr lang="en-US" altLang="zh-CN" sz="3000">
                <a:latin typeface="方正楷体_GBK" charset="0"/>
                <a:ea typeface="微软雅黑" panose="020B0503020204020204" charset="-122"/>
                <a:sym typeface="微软雅黑" panose="020B0503020204020204" charset="-122"/>
              </a:rPr>
              <a:t>       )</a:t>
            </a:r>
            <a:r>
              <a:rPr lang="zh-CN" altLang="en-US" sz="3200" b="1">
                <a:latin typeface="宋体" panose="02010600030101010101" pitchFamily="2" charset="-122"/>
                <a:ea typeface="宋体" panose="02010600030101010101" pitchFamily="2" charset="-122"/>
                <a:sym typeface="微软雅黑" panose="020B0503020204020204" charset="-122"/>
              </a:rPr>
              <a:t>因素</a:t>
            </a:r>
            <a:endParaRPr lang="en-US" altLang="zh-CN" sz="3200">
              <a:latin typeface="方正楷体_GBK" charset="0"/>
              <a:ea typeface="微软雅黑" panose="020B0503020204020204" charset="-122"/>
              <a:sym typeface="微软雅黑" panose="020B0503020204020204" charset="-122"/>
            </a:endParaRPr>
          </a:p>
        </p:txBody>
      </p:sp>
      <p:sp>
        <p:nvSpPr>
          <p:cNvPr id="25" name="文本框 24"/>
          <p:cNvSpPr txBox="1"/>
          <p:nvPr/>
        </p:nvSpPr>
        <p:spPr>
          <a:xfrm>
            <a:off x="8846185" y="3533140"/>
            <a:ext cx="1743075" cy="2111375"/>
          </a:xfrm>
          <a:prstGeom prst="rect">
            <a:avLst/>
          </a:prstGeom>
          <a:noFill/>
        </p:spPr>
        <p:txBody>
          <a:bodyPr wrap="square" rtlCol="0" anchor="t">
            <a:noAutofit/>
          </a:bodyPr>
          <a:p>
            <a:r>
              <a:rPr lang="en-US" altLang="zh-CN" sz="3200">
                <a:latin typeface="方正楷体_GBK" charset="0"/>
                <a:ea typeface="微软雅黑" panose="020B0503020204020204" charset="-122"/>
                <a:sym typeface="微软雅黑" panose="020B0503020204020204" charset="-122"/>
              </a:rPr>
              <a:t>(        )</a:t>
            </a:r>
            <a:endParaRPr lang="zh-CN" altLang="en-US" sz="3200" u="sng">
              <a:latin typeface="方正楷体_GBK" charset="0"/>
              <a:ea typeface="微软雅黑" panose="020B0503020204020204" charset="-122"/>
              <a:sym typeface="微软雅黑" panose="020B0503020204020204" charset="-122"/>
            </a:endParaRPr>
          </a:p>
          <a:p>
            <a:endParaRPr lang="zh-CN" altLang="en-US" sz="3200" u="sng">
              <a:latin typeface="方正楷体_GBK" charset="0"/>
              <a:ea typeface="微软雅黑" panose="020B0503020204020204" charset="-122"/>
              <a:sym typeface="微软雅黑" panose="020B0503020204020204" charset="-122"/>
            </a:endParaRPr>
          </a:p>
          <a:p>
            <a:endParaRPr lang="zh-CN" altLang="en-US" sz="3200" u="sng">
              <a:latin typeface="方正楷体_GBK" charset="0"/>
              <a:ea typeface="微软雅黑" panose="020B0503020204020204" charset="-122"/>
              <a:sym typeface="微软雅黑" panose="020B0503020204020204" charset="-122"/>
            </a:endParaRPr>
          </a:p>
          <a:p>
            <a:r>
              <a:rPr lang="en-US" altLang="zh-CN" sz="3200">
                <a:latin typeface="方正楷体_GBK" charset="0"/>
                <a:ea typeface="微软雅黑" panose="020B0503020204020204" charset="-122"/>
                <a:sym typeface="微软雅黑" panose="020B0503020204020204" charset="-122"/>
              </a:rPr>
              <a:t>(        )</a:t>
            </a:r>
            <a:r>
              <a:rPr lang="en-US" altLang="zh-CN" sz="3200" u="sng">
                <a:latin typeface="方正楷体_GBK" charset="0"/>
                <a:ea typeface="微软雅黑" panose="020B0503020204020204" charset="-122"/>
                <a:sym typeface="微软雅黑" panose="020B0503020204020204" charset="-122"/>
              </a:rPr>
              <a:t>           </a:t>
            </a:r>
            <a:endParaRPr lang="en-US" altLang="zh-CN" sz="3200" b="1" u="sng">
              <a:solidFill>
                <a:schemeClr val="tx1"/>
              </a:solidFill>
              <a:latin typeface="Times New Roman" panose="02020603050405020304" pitchFamily="18" charset="0"/>
              <a:ea typeface="宋体" panose="02010600030101010101" pitchFamily="2" charset="-122"/>
              <a:sym typeface="+mn-ea"/>
            </a:endParaRPr>
          </a:p>
        </p:txBody>
      </p:sp>
      <p:sp>
        <p:nvSpPr>
          <p:cNvPr id="30" name="下箭头 29"/>
          <p:cNvSpPr/>
          <p:nvPr/>
        </p:nvSpPr>
        <p:spPr>
          <a:xfrm>
            <a:off x="10813415" y="2016125"/>
            <a:ext cx="171450" cy="3724910"/>
          </a:xfrm>
          <a:prstGeom prst="down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350"/>
          </a:p>
        </p:txBody>
      </p:sp>
      <p:sp>
        <p:nvSpPr>
          <p:cNvPr id="31" name="文本框 4"/>
          <p:cNvSpPr txBox="1"/>
          <p:nvPr/>
        </p:nvSpPr>
        <p:spPr>
          <a:xfrm>
            <a:off x="10372090" y="1335405"/>
            <a:ext cx="1162050" cy="5036820"/>
          </a:xfrm>
          <a:prstGeom prst="rect">
            <a:avLst/>
          </a:prstGeom>
          <a:noFill/>
          <a:ln w="9525">
            <a:noFill/>
          </a:ln>
        </p:spPr>
        <p:txBody>
          <a:bodyPr wrap="square" anchor="t" anchorCtr="0">
            <a:spAutoFit/>
          </a:bodyPr>
          <a:p>
            <a:r>
              <a:rPr lang="zh-CN" altLang="en-US" sz="3200" b="1">
                <a:solidFill>
                  <a:srgbClr val="FF0000"/>
                </a:solidFill>
                <a:latin typeface="黑体" panose="02010609060101010101" pitchFamily="49" charset="-122"/>
                <a:ea typeface="黑体" panose="02010609060101010101" pitchFamily="49" charset="-122"/>
              </a:rPr>
              <a:t>性质</a:t>
            </a:r>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335" b="1">
              <a:solidFill>
                <a:srgbClr val="0000FF"/>
              </a:solidFill>
              <a:latin typeface="Times New Roman" panose="02020603050405020304" pitchFamily="18" charset="0"/>
              <a:ea typeface="宋体" panose="02010600030101010101" pitchFamily="2"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endParaRPr lang="zh-CN" altLang="en-US" sz="3200" b="1">
              <a:solidFill>
                <a:srgbClr val="FF0000"/>
              </a:solidFill>
              <a:latin typeface="黑体" panose="02010609060101010101" pitchFamily="49" charset="-122"/>
              <a:ea typeface="黑体" panose="02010609060101010101" pitchFamily="49" charset="-122"/>
            </a:endParaRPr>
          </a:p>
          <a:p>
            <a:r>
              <a:rPr lang="zh-CN" altLang="en-US" sz="3200" b="1">
                <a:solidFill>
                  <a:srgbClr val="FF0000"/>
                </a:solidFill>
                <a:latin typeface="黑体" panose="02010609060101010101" pitchFamily="49" charset="-122"/>
                <a:ea typeface="黑体" panose="02010609060101010101" pitchFamily="49" charset="-122"/>
              </a:rPr>
              <a:t>作用</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xEl>
                                              <p:pRg st="0" end="0"/>
                                            </p:txEl>
                                          </p:spTgt>
                                        </p:tgtEl>
                                        <p:attrNameLst>
                                          <p:attrName>style.visibility</p:attrName>
                                        </p:attrNameLst>
                                      </p:cBhvr>
                                      <p:to>
                                        <p:strVal val="visible"/>
                                      </p:to>
                                    </p:set>
                                    <p:anim calcmode="lin" valueType="num">
                                      <p:cBhvr additive="base">
                                        <p:cTn id="13"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xEl>
                                              <p:pRg st="2" end="2"/>
                                            </p:txEl>
                                          </p:spTgt>
                                        </p:tgtEl>
                                        <p:attrNameLst>
                                          <p:attrName>style.visibility</p:attrName>
                                        </p:attrNameLst>
                                      </p:cBhvr>
                                      <p:to>
                                        <p:strVal val="visible"/>
                                      </p:to>
                                    </p:set>
                                    <p:anim calcmode="lin" valueType="num">
                                      <p:cBhvr additive="base">
                                        <p:cTn id="19" dur="500" fill="hold"/>
                                        <p:tgtEl>
                                          <p:spTgt spid="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charRg st="0" end="3"/>
                                            </p:txEl>
                                          </p:spTgt>
                                        </p:tgtEl>
                                        <p:attrNameLst>
                                          <p:attrName>style.visibility</p:attrName>
                                        </p:attrNameLst>
                                      </p:cBhvr>
                                      <p:to>
                                        <p:strVal val="visible"/>
                                      </p:to>
                                    </p:set>
                                    <p:anim calcmode="lin" valueType="num">
                                      <p:cBhvr>
                                        <p:cTn id="25" dur="500" fill="hold"/>
                                        <p:tgtEl>
                                          <p:spTgt spid="26">
                                            <p:txEl>
                                              <p:charRg st="0" end="3"/>
                                            </p:txEl>
                                          </p:spTgt>
                                        </p:tgtEl>
                                        <p:attrNameLst>
                                          <p:attrName>ppt_x</p:attrName>
                                        </p:attrNameLst>
                                      </p:cBhvr>
                                      <p:tavLst>
                                        <p:tav tm="0">
                                          <p:val>
                                            <p:strVal val="#ppt_x"/>
                                          </p:val>
                                        </p:tav>
                                        <p:tav tm="100000">
                                          <p:val>
                                            <p:strVal val="#ppt_x"/>
                                          </p:val>
                                        </p:tav>
                                      </p:tavLst>
                                    </p:anim>
                                    <p:anim calcmode="lin" valueType="num">
                                      <p:cBhvr>
                                        <p:cTn id="26" dur="500" fill="hold"/>
                                        <p:tgtEl>
                                          <p:spTgt spid="26">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3" end="3"/>
                                            </p:txEl>
                                          </p:spTgt>
                                        </p:tgtEl>
                                        <p:attrNameLst>
                                          <p:attrName>style.visibility</p:attrName>
                                        </p:attrNameLst>
                                      </p:cBhvr>
                                      <p:to>
                                        <p:strVal val="visible"/>
                                      </p:to>
                                    </p:set>
                                    <p:anim calcmode="lin" valueType="num">
                                      <p:cBhvr additive="base">
                                        <p:cTn id="31"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8"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8193"/>
          <p:cNvSpPr>
            <a:spLocks noGrp="1"/>
          </p:cNvSpPr>
          <p:nvPr/>
        </p:nvSpPr>
        <p:spPr>
          <a:xfrm>
            <a:off x="975995" y="2367915"/>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任务三：</a:t>
            </a:r>
            <a:r>
              <a:rPr lang="zh-CN" altLang="en-US" sz="3600" b="1" dirty="0">
                <a:solidFill>
                  <a:srgbClr val="0707FF"/>
                </a:solidFill>
                <a:latin typeface="黑体" panose="02010609060101010101" pitchFamily="49" charset="-122"/>
                <a:ea typeface="黑体" panose="02010609060101010101" pitchFamily="49" charset="-122"/>
              </a:rPr>
              <a:t>找</a:t>
            </a:r>
            <a:r>
              <a:rPr lang="zh-CN" altLang="en-US" sz="3600" b="1" dirty="0">
                <a:solidFill>
                  <a:srgbClr val="FF0000"/>
                </a:solidFill>
                <a:latin typeface="黑体" panose="02010609060101010101" pitchFamily="49" charset="-122"/>
                <a:ea typeface="黑体" panose="02010609060101010101" pitchFamily="49" charset="-122"/>
              </a:rPr>
              <a:t>说明方法</a:t>
            </a:r>
            <a:r>
              <a:rPr lang="zh-CN" altLang="en-US" sz="3600" b="1" dirty="0">
                <a:solidFill>
                  <a:schemeClr val="tx1"/>
                </a:solidFill>
                <a:latin typeface="黑体" panose="02010609060101010101" pitchFamily="49" charset="-122"/>
                <a:ea typeface="黑体" panose="02010609060101010101" pitchFamily="49" charset="-122"/>
              </a:rPr>
              <a:t>，分析其作用</a:t>
            </a:r>
            <a:endParaRPr lang="zh-CN" altLang="en-US" sz="3600" b="1" dirty="0">
              <a:solidFill>
                <a:schemeClr val="tx1"/>
              </a:solidFill>
              <a:latin typeface="黑体" panose="02010609060101010101" pitchFamily="49" charset="-122"/>
              <a:ea typeface="黑体" panose="02010609060101010101" pitchFamily="49" charset="-122"/>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13"/>
          <p:cNvSpPr txBox="1">
            <a:spLocks noChangeArrowheads="1"/>
          </p:cNvSpPr>
          <p:nvPr/>
        </p:nvSpPr>
        <p:spPr bwMode="auto">
          <a:xfrm>
            <a:off x="975995" y="651510"/>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说明方法</a:t>
            </a:r>
            <a:endParaRPr lang="zh-CN" altLang="en-US" sz="4000" b="1">
              <a:effectLst>
                <a:outerShdw blurRad="38100" dist="38100" dir="2700000" algn="tl">
                  <a:srgbClr val="000000">
                    <a:alpha val="43137"/>
                  </a:srgbClr>
                </a:outerShdw>
              </a:effectLst>
              <a:latin typeface="+mj-ea"/>
              <a:ea typeface="+mj-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328930" y="1971675"/>
            <a:ext cx="11423650" cy="3740150"/>
          </a:xfrm>
          <a:prstGeom prst="rect">
            <a:avLst/>
          </a:prstGeom>
        </p:spPr>
        <p:txBody>
          <a:bodyPr wrap="square">
            <a:noAutofit/>
          </a:bodyPr>
          <a:lstStyle/>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举例子</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举</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的例子，</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具体真切</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地说明了事物……特征，使说明</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更具体，更有说服力</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列数字</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列举具体数字，</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具体准确</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地说明了事物……特征。使说明</a:t>
            </a:r>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更直观，</a:t>
            </a:r>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更有说服力</a:t>
            </a:r>
            <a:r>
              <a:rPr lang="zh-CN" altLang="zh-CN" sz="3200" b="1" kern="1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3200" b="1" kern="1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gn="just" eaLnBrk="0" fontAlgn="base" hangingPunct="0">
              <a:lnSpc>
                <a:spcPct val="130000"/>
              </a:lnSpc>
              <a:spcBef>
                <a:spcPts val="0"/>
              </a:spcBef>
              <a:spcAft>
                <a:spcPts val="0"/>
              </a:spcAft>
            </a:pPr>
            <a:r>
              <a:rPr lang="zh-CN" altLang="zh-CN" sz="3200" b="1" kern="100" dirty="0" smtClean="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作</a:t>
            </a: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比较</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：将</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与</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进行比较</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突出强调</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事物</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特征</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，使说明</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更具体</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给人留下深刻的印象</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2" name="文本框 11"/>
          <p:cNvSpPr txBox="1"/>
          <p:nvPr>
            <p:custDataLst>
              <p:tags r:id="rId1"/>
            </p:custDataLst>
          </p:nvPr>
        </p:nvSpPr>
        <p:spPr>
          <a:xfrm>
            <a:off x="521547" y="1114213"/>
            <a:ext cx="4629573" cy="645160"/>
          </a:xfrm>
          <a:prstGeom prst="rect">
            <a:avLst/>
          </a:prstGeom>
          <a:noFill/>
        </p:spPr>
        <p:txBody>
          <a:bodyPr wrap="square">
            <a:spAutoFit/>
          </a:bodyPr>
          <a:lstStyle/>
          <a:p>
            <a:pPr eaLnBrk="0" fontAlgn="base" hangingPunct="0">
              <a:spcBef>
                <a:spcPct val="0"/>
              </a:spcBef>
              <a:spcAft>
                <a:spcPct val="0"/>
              </a:spcAft>
            </a:pPr>
            <a:r>
              <a:rPr lang="zh-CN" altLang="en-US" sz="3600" b="1" dirty="0">
                <a:solidFill>
                  <a:srgbClr val="FF0000"/>
                </a:solidFill>
                <a:latin typeface="微软雅黑" panose="020B0503020204020204" charset="-122"/>
                <a:ea typeface="微软雅黑" panose="020B0503020204020204" charset="-122"/>
              </a:rPr>
              <a:t>说明方法及其作用</a:t>
            </a:r>
            <a:endParaRPr lang="zh-CN" altLang="en-US" sz="3600" b="1"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797772" y="469477"/>
            <a:ext cx="5694045"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回顾说明方法及其作用。</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506131" y="1066890"/>
            <a:ext cx="11098107" cy="4342553"/>
          </a:xfrm>
          <a:prstGeom prst="rect">
            <a:avLst/>
          </a:prstGeom>
        </p:spPr>
        <p:txBody>
          <a:bodyPr wrap="square">
            <a:noAutofit/>
          </a:bodyPr>
          <a:lstStyle/>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sym typeface="+mn-ea"/>
              </a:rPr>
              <a:t>打比方</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：将</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比作</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生动形象</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地说明了事物……特征</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，使说明</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更</a:t>
            </a:r>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通俗易懂</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增强了</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文章的趣味性</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endParaRPr>
          </a:p>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sym typeface="+mn-ea"/>
              </a:rPr>
              <a:t>分类别</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把</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分类加以说明，</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条理清晰</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地说明了事物的……特征，</a:t>
            </a:r>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使说明更有条理</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下定义</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简明科学概括</a:t>
            </a:r>
            <a:r>
              <a:rPr lang="zh-CN" altLang="en-US"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地揭示了事物</a:t>
            </a:r>
            <a:r>
              <a:rPr lang="en-US"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的本质特征</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gn="just" eaLnBrk="0" fontAlgn="base" hangingPunct="0">
              <a:lnSpc>
                <a:spcPct val="130000"/>
              </a:lnSpc>
              <a:spcBef>
                <a:spcPts val="0"/>
              </a:spcBef>
              <a:spcAft>
                <a:spcPts val="0"/>
              </a:spcAft>
            </a:pPr>
            <a:r>
              <a:rPr lang="zh-CN" altLang="zh-CN" sz="3200" b="1" kern="100" dirty="0">
                <a:solidFill>
                  <a:srgbClr val="000000"/>
                </a:solidFill>
                <a:highlight>
                  <a:srgbClr val="FFFF00"/>
                </a:highlight>
                <a:latin typeface="黑体" panose="02010609060101010101" pitchFamily="49" charset="-122"/>
                <a:ea typeface="黑体" panose="02010609060101010101" pitchFamily="49" charset="-122"/>
                <a:cs typeface="Times New Roman" panose="02020603050405020304" pitchFamily="18" charset="0"/>
              </a:rPr>
              <a:t>引资料</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引用</a:t>
            </a:r>
            <a:r>
              <a:rPr lang="en-US" altLang="zh-CN"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使说明</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更有说服力</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增强了趣味性和权威性</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；如果在文章开头还起到</a:t>
            </a:r>
            <a:r>
              <a:rPr lang="zh-CN"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引出说明对象</a:t>
            </a:r>
            <a:r>
              <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的作用。</a:t>
            </a:r>
            <a:endParaRPr lang="zh-CN" altLang="zh-CN" sz="32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668271" y="2040546"/>
            <a:ext cx="10900337" cy="175323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defRPr/>
            </a:pPr>
            <a:r>
              <a:rPr lang="zh-CN" altLang="en-US" sz="3200" b="1" smtClean="0">
                <a:latin typeface="楷体" panose="02010609060101010101" pitchFamily="49" charset="-122"/>
                <a:ea typeface="楷体" panose="02010609060101010101" pitchFamily="49" charset="-122"/>
              </a:rPr>
              <a:t>    </a:t>
            </a:r>
            <a:r>
              <a:rPr lang="en-US" altLang="zh-CN" sz="3200" b="1" smtClean="0">
                <a:latin typeface="楷体" panose="02010609060101010101" pitchFamily="49" charset="-122"/>
                <a:ea typeface="楷体" panose="02010609060101010101" pitchFamily="49" charset="-122"/>
              </a:rPr>
              <a:t> </a:t>
            </a:r>
            <a:r>
              <a:rPr lang="zh-CN" altLang="en-US" sz="3600" b="1" smtClean="0">
                <a:latin typeface="楷体" panose="02010609060101010101" pitchFamily="49" charset="-122"/>
                <a:ea typeface="楷体" panose="02010609060101010101" pitchFamily="49" charset="-122"/>
              </a:rPr>
              <a:t>物</a:t>
            </a:r>
            <a:r>
              <a:rPr lang="zh-CN" altLang="en-US" sz="3600" b="1">
                <a:latin typeface="楷体" panose="02010609060101010101" pitchFamily="49" charset="-122"/>
                <a:ea typeface="楷体" panose="02010609060101010101" pitchFamily="49" charset="-122"/>
              </a:rPr>
              <a:t>候学记录植物的生长荣</a:t>
            </a:r>
            <a:r>
              <a:rPr lang="zh-CN" altLang="en-US" sz="3600" b="1" smtClean="0">
                <a:latin typeface="楷体" panose="02010609060101010101" pitchFamily="49" charset="-122"/>
                <a:ea typeface="楷体" panose="02010609060101010101" pitchFamily="49" charset="-122"/>
              </a:rPr>
              <a:t>枯</a:t>
            </a:r>
            <a:r>
              <a:rPr lang="en-US" sz="3600" b="1" smtClean="0">
                <a:latin typeface="楷体" panose="02010609060101010101" pitchFamily="49" charset="-122"/>
                <a:ea typeface="楷体" panose="02010609060101010101" pitchFamily="49" charset="-122"/>
              </a:rPr>
              <a:t>，</a:t>
            </a:r>
            <a:r>
              <a:rPr lang="zh-CN" altLang="en-US" sz="3600" b="1" smtClean="0">
                <a:latin typeface="楷体" panose="02010609060101010101" pitchFamily="49" charset="-122"/>
                <a:ea typeface="楷体" panose="02010609060101010101" pitchFamily="49" charset="-122"/>
              </a:rPr>
              <a:t>动</a:t>
            </a:r>
            <a:r>
              <a:rPr lang="zh-CN" altLang="en-US" sz="3600" b="1">
                <a:latin typeface="楷体" panose="02010609060101010101" pitchFamily="49" charset="-122"/>
                <a:ea typeface="楷体" panose="02010609060101010101" pitchFamily="49" charset="-122"/>
              </a:rPr>
              <a:t>物的养育往</a:t>
            </a:r>
            <a:r>
              <a:rPr lang="zh-CN" altLang="en-US" sz="3600" b="1" smtClean="0">
                <a:latin typeface="楷体" panose="02010609060101010101" pitchFamily="49" charset="-122"/>
                <a:ea typeface="楷体" panose="02010609060101010101" pitchFamily="49" charset="-122"/>
              </a:rPr>
              <a:t>来</a:t>
            </a:r>
            <a:r>
              <a:rPr lang="en-US" sz="3600" b="1" smtClean="0">
                <a:latin typeface="楷体" panose="02010609060101010101" pitchFamily="49" charset="-122"/>
                <a:ea typeface="楷体" panose="02010609060101010101" pitchFamily="49" charset="-122"/>
              </a:rPr>
              <a:t>，</a:t>
            </a:r>
            <a:r>
              <a:rPr lang="zh-CN" altLang="en-US" sz="3600" b="1" smtClean="0">
                <a:solidFill>
                  <a:srgbClr val="FF0000"/>
                </a:solidFill>
                <a:latin typeface="楷体" panose="02010609060101010101" pitchFamily="49" charset="-122"/>
                <a:ea typeface="楷体" panose="02010609060101010101" pitchFamily="49" charset="-122"/>
              </a:rPr>
              <a:t>如</a:t>
            </a:r>
            <a:r>
              <a:rPr lang="zh-CN" altLang="en-US" sz="3600" b="1">
                <a:latin typeface="楷体" panose="02010609060101010101" pitchFamily="49" charset="-122"/>
                <a:ea typeface="楷体" panose="02010609060101010101" pitchFamily="49" charset="-122"/>
              </a:rPr>
              <a:t>桃花开、燕子来等自然现</a:t>
            </a:r>
            <a:r>
              <a:rPr lang="zh-CN" altLang="en-US" sz="3600" b="1" smtClean="0">
                <a:latin typeface="楷体" panose="02010609060101010101" pitchFamily="49" charset="-122"/>
                <a:ea typeface="楷体" panose="02010609060101010101" pitchFamily="49" charset="-122"/>
              </a:rPr>
              <a:t>象</a:t>
            </a:r>
            <a:r>
              <a:rPr lang="en-US" sz="3600" b="1" smtClean="0">
                <a:latin typeface="楷体" panose="02010609060101010101" pitchFamily="49" charset="-122"/>
                <a:ea typeface="楷体" panose="02010609060101010101" pitchFamily="49" charset="-122"/>
              </a:rPr>
              <a:t>，</a:t>
            </a:r>
            <a:r>
              <a:rPr lang="zh-CN" altLang="en-US" sz="3600" b="1" smtClean="0">
                <a:latin typeface="楷体" panose="02010609060101010101" pitchFamily="49" charset="-122"/>
                <a:ea typeface="楷体" panose="02010609060101010101" pitchFamily="49" charset="-122"/>
              </a:rPr>
              <a:t>从</a:t>
            </a:r>
            <a:r>
              <a:rPr lang="zh-CN" altLang="en-US" sz="3600" b="1">
                <a:latin typeface="楷体" panose="02010609060101010101" pitchFamily="49" charset="-122"/>
                <a:ea typeface="楷体" panose="02010609060101010101" pitchFamily="49" charset="-122"/>
              </a:rPr>
              <a:t>而了解随着时节推移的气候变化和这种变化对动植物的影响。（</a:t>
            </a:r>
            <a:r>
              <a:rPr lang="en-US" altLang="zh-CN" sz="3600" b="1">
                <a:latin typeface="楷体" panose="02010609060101010101" pitchFamily="49" charset="-122"/>
                <a:ea typeface="楷体" panose="02010609060101010101" pitchFamily="49" charset="-122"/>
              </a:rPr>
              <a:t>3</a:t>
            </a:r>
            <a:r>
              <a:rPr lang="zh-CN" altLang="en-US" sz="3600" b="1">
                <a:latin typeface="楷体" panose="02010609060101010101" pitchFamily="49" charset="-122"/>
                <a:ea typeface="楷体" panose="02010609060101010101" pitchFamily="49" charset="-122"/>
              </a:rPr>
              <a:t>段）</a:t>
            </a:r>
            <a:endParaRPr lang="zh-CN" altLang="en-US" sz="3600" b="1">
              <a:latin typeface="楷体" panose="02010609060101010101" pitchFamily="49" charset="-122"/>
              <a:ea typeface="楷体" panose="02010609060101010101" pitchFamily="49" charset="-122"/>
            </a:endParaRPr>
          </a:p>
        </p:txBody>
      </p:sp>
      <p:sp>
        <p:nvSpPr>
          <p:cNvPr id="8" name="矩形 7"/>
          <p:cNvSpPr/>
          <p:nvPr/>
        </p:nvSpPr>
        <p:spPr>
          <a:xfrm>
            <a:off x="668020" y="3997960"/>
            <a:ext cx="11146155" cy="2426970"/>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no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rPr>
              <a:t> 运</a:t>
            </a:r>
            <a:r>
              <a:rPr lang="zh-CN" altLang="en-US" sz="3600" b="1">
                <a:solidFill>
                  <a:srgbClr val="0000FF"/>
                </a:solidFill>
                <a:latin typeface="楷体" panose="02010609060101010101" pitchFamily="49" charset="-122"/>
                <a:ea typeface="楷体" panose="02010609060101010101" pitchFamily="49" charset="-122"/>
              </a:rPr>
              <a:t>用</a:t>
            </a:r>
            <a:r>
              <a:rPr lang="zh-CN" altLang="en-US" sz="3600" b="1">
                <a:solidFill>
                  <a:srgbClr val="FF0000"/>
                </a:solidFill>
                <a:latin typeface="楷体" panose="02010609060101010101" pitchFamily="49" charset="-122"/>
                <a:ea typeface="楷体" panose="02010609060101010101" pitchFamily="49" charset="-122"/>
              </a:rPr>
              <a:t>举例子</a:t>
            </a:r>
            <a:r>
              <a:rPr lang="en-US"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FF0000"/>
                </a:solidFill>
                <a:latin typeface="楷体" panose="02010609060101010101" pitchFamily="49" charset="-122"/>
                <a:ea typeface="楷体" panose="02010609060101010101" pitchFamily="49" charset="-122"/>
              </a:rPr>
              <a:t>具体形象</a:t>
            </a:r>
            <a:r>
              <a:rPr lang="zh-CN" altLang="en-US" sz="3600" b="1" smtClean="0">
                <a:solidFill>
                  <a:srgbClr val="0707FF"/>
                </a:solidFill>
                <a:latin typeface="楷体" panose="02010609060101010101" pitchFamily="49" charset="-122"/>
                <a:ea typeface="楷体" panose="02010609060101010101" pitchFamily="49" charset="-122"/>
              </a:rPr>
              <a:t>地说明</a:t>
            </a:r>
            <a:r>
              <a:rPr lang="zh-CN" altLang="en-US" sz="3600" b="1">
                <a:solidFill>
                  <a:srgbClr val="0707FF"/>
                </a:solidFill>
                <a:latin typeface="楷体" panose="02010609060101010101" pitchFamily="49" charset="-122"/>
                <a:ea typeface="楷体" panose="02010609060101010101" pitchFamily="49" charset="-122"/>
              </a:rPr>
              <a:t>物候学的研究内容和研究目的。</a:t>
            </a:r>
            <a:r>
              <a:rPr lang="zh-CN" altLang="en-US" sz="3600" b="1">
                <a:solidFill>
                  <a:srgbClr val="0000FF"/>
                </a:solidFill>
                <a:latin typeface="楷体" panose="02010609060101010101" pitchFamily="49" charset="-122"/>
                <a:ea typeface="楷体" panose="02010609060101010101" pitchFamily="49" charset="-122"/>
              </a:rPr>
              <a:t>“桃花开”照</a:t>
            </a:r>
            <a:r>
              <a:rPr lang="zh-CN" altLang="en-US" sz="3600" b="1" smtClean="0">
                <a:solidFill>
                  <a:srgbClr val="0000FF"/>
                </a:solidFill>
                <a:latin typeface="楷体" panose="02010609060101010101" pitchFamily="49" charset="-122"/>
                <a:ea typeface="楷体" panose="02010609060101010101" pitchFamily="49" charset="-122"/>
              </a:rPr>
              <a:t>应第</a:t>
            </a:r>
            <a:r>
              <a:rPr lang="en-US" altLang="zh-CN" sz="3600" b="1" smtClean="0">
                <a:solidFill>
                  <a:srgbClr val="0000FF"/>
                </a:solidFill>
                <a:latin typeface="楷体" panose="02010609060101010101" pitchFamily="49" charset="-122"/>
                <a:ea typeface="楷体" panose="02010609060101010101" pitchFamily="49" charset="-122"/>
              </a:rPr>
              <a:t>2</a:t>
            </a:r>
            <a:r>
              <a:rPr lang="zh-CN" altLang="en-US" sz="3600" b="1" smtClean="0">
                <a:solidFill>
                  <a:srgbClr val="0000FF"/>
                </a:solidFill>
                <a:latin typeface="楷体" panose="02010609060101010101" pitchFamily="49" charset="-122"/>
                <a:ea typeface="楷体" panose="02010609060101010101" pitchFamily="49" charset="-122"/>
              </a:rPr>
              <a:t>段中的“</a:t>
            </a:r>
            <a:r>
              <a:rPr lang="zh-CN" altLang="en-US" sz="3600" b="1">
                <a:solidFill>
                  <a:srgbClr val="0000FF"/>
                </a:solidFill>
                <a:latin typeface="楷体" panose="02010609060101010101" pitchFamily="49" charset="-122"/>
                <a:ea typeface="楷体" panose="02010609060101010101" pitchFamily="49" charset="-122"/>
              </a:rPr>
              <a:t>草木荣枯</a:t>
            </a:r>
            <a:r>
              <a:rPr lang="zh-CN" altLang="en-US"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a:t>
            </a:r>
            <a:r>
              <a:rPr lang="zh-CN" altLang="en-US" sz="3600" b="1">
                <a:solidFill>
                  <a:srgbClr val="0000FF"/>
                </a:solidFill>
                <a:latin typeface="楷体" panose="02010609060101010101" pitchFamily="49" charset="-122"/>
                <a:ea typeface="楷体" panose="02010609060101010101" pitchFamily="49" charset="-122"/>
              </a:rPr>
              <a:t>燕子来”照</a:t>
            </a:r>
            <a:r>
              <a:rPr lang="zh-CN" altLang="en-US" sz="3600" b="1" smtClean="0">
                <a:solidFill>
                  <a:srgbClr val="0000FF"/>
                </a:solidFill>
                <a:latin typeface="楷体" panose="02010609060101010101" pitchFamily="49" charset="-122"/>
                <a:ea typeface="楷体" panose="02010609060101010101" pitchFamily="49" charset="-122"/>
              </a:rPr>
              <a:t>应第</a:t>
            </a:r>
            <a:r>
              <a:rPr lang="en-US" altLang="zh-CN" sz="3600" b="1" smtClean="0">
                <a:solidFill>
                  <a:srgbClr val="0000FF"/>
                </a:solidFill>
                <a:latin typeface="楷体" panose="02010609060101010101" pitchFamily="49" charset="-122"/>
                <a:ea typeface="楷体" panose="02010609060101010101" pitchFamily="49" charset="-122"/>
              </a:rPr>
              <a:t>2</a:t>
            </a:r>
            <a:r>
              <a:rPr lang="zh-CN" altLang="en-US" sz="3600" b="1" smtClean="0">
                <a:solidFill>
                  <a:srgbClr val="0000FF"/>
                </a:solidFill>
                <a:latin typeface="楷体" panose="02010609060101010101" pitchFamily="49" charset="-122"/>
                <a:ea typeface="楷体" panose="02010609060101010101" pitchFamily="49" charset="-122"/>
              </a:rPr>
              <a:t>段中的“</a:t>
            </a:r>
            <a:r>
              <a:rPr lang="zh-CN" altLang="en-US" sz="3600" b="1">
                <a:solidFill>
                  <a:srgbClr val="0000FF"/>
                </a:solidFill>
                <a:latin typeface="楷体" panose="02010609060101010101" pitchFamily="49" charset="-122"/>
                <a:ea typeface="楷体" panose="02010609060101010101" pitchFamily="49" charset="-122"/>
              </a:rPr>
              <a:t>候鸟</a:t>
            </a:r>
            <a:r>
              <a:rPr lang="zh-CN" altLang="en-US" sz="3600" b="1" smtClean="0">
                <a:solidFill>
                  <a:srgbClr val="0000FF"/>
                </a:solidFill>
                <a:latin typeface="楷体" panose="02010609060101010101" pitchFamily="49" charset="-122"/>
                <a:ea typeface="楷体" panose="02010609060101010101" pitchFamily="49" charset="-122"/>
              </a:rPr>
              <a:t>去来</a:t>
            </a:r>
            <a:r>
              <a:rPr lang="zh-CN" altLang="en-US" sz="3600" b="1">
                <a:solidFill>
                  <a:srgbClr val="0000FF"/>
                </a:solidFill>
                <a:latin typeface="楷体" panose="02010609060101010101" pitchFamily="49" charset="-122"/>
                <a:ea typeface="楷体" panose="02010609060101010101" pitchFamily="49" charset="-122"/>
              </a:rPr>
              <a:t>”，思维缜</a:t>
            </a:r>
            <a:r>
              <a:rPr lang="zh-CN" altLang="en-US" sz="3600" b="1" smtClean="0">
                <a:solidFill>
                  <a:srgbClr val="0000FF"/>
                </a:solidFill>
                <a:latin typeface="楷体" panose="02010609060101010101" pitchFamily="49" charset="-122"/>
                <a:ea typeface="楷体" panose="02010609060101010101" pitchFamily="49" charset="-122"/>
              </a:rPr>
              <a:t>密</a:t>
            </a:r>
            <a:r>
              <a:rPr lang="en-US" sz="3600" b="1" smtClean="0">
                <a:solidFill>
                  <a:srgbClr val="0000FF"/>
                </a:solidFill>
                <a:latin typeface="楷体" panose="02010609060101010101" pitchFamily="49" charset="-122"/>
                <a:ea typeface="楷体" panose="02010609060101010101" pitchFamily="49" charset="-122"/>
              </a:rPr>
              <a:t>，</a:t>
            </a:r>
            <a:r>
              <a:rPr lang="zh-CN" altLang="en-US" sz="3600" b="1" smtClean="0">
                <a:solidFill>
                  <a:srgbClr val="0000FF"/>
                </a:solidFill>
                <a:latin typeface="楷体" panose="02010609060101010101" pitchFamily="49" charset="-122"/>
                <a:ea typeface="楷体" panose="02010609060101010101" pitchFamily="49" charset="-122"/>
              </a:rPr>
              <a:t>举</a:t>
            </a:r>
            <a:r>
              <a:rPr lang="zh-CN" altLang="en-US" sz="3600" b="1">
                <a:solidFill>
                  <a:srgbClr val="0000FF"/>
                </a:solidFill>
                <a:latin typeface="楷体" panose="02010609060101010101" pitchFamily="49" charset="-122"/>
                <a:ea typeface="楷体" panose="02010609060101010101" pitchFamily="49" charset="-122"/>
              </a:rPr>
              <a:t>例典型。</a:t>
            </a:r>
            <a:endParaRPr lang="zh-CN" altLang="en-US" sz="3600" b="1">
              <a:solidFill>
                <a:srgbClr val="0000FF"/>
              </a:solidFill>
              <a:latin typeface="楷体" panose="02010609060101010101" pitchFamily="49" charset="-122"/>
              <a:ea typeface="楷体" panose="02010609060101010101" pitchFamily="49" charset="-122"/>
            </a:endParaRPr>
          </a:p>
        </p:txBody>
      </p:sp>
      <p:pic>
        <p:nvPicPr>
          <p:cNvPr id="2" name="Picture 2"/>
          <p:cNvPicPr>
            <a:picLocks noChangeAspect="1"/>
          </p:cNvPicPr>
          <p:nvPr/>
        </p:nvPicPr>
        <p:blipFill>
          <a:blip r:embed="rId1"/>
          <a:stretch>
            <a:fillRect/>
          </a:stretch>
        </p:blipFill>
        <p:spPr>
          <a:xfrm flipH="1">
            <a:off x="11125200" y="11747500"/>
            <a:ext cx="0" cy="0"/>
          </a:xfrm>
          <a:prstGeom prst="rect">
            <a:avLst/>
          </a:prstGeom>
          <a:ln>
            <a:noFill/>
          </a:ln>
        </p:spPr>
      </p:pic>
      <p:sp>
        <p:nvSpPr>
          <p:cNvPr id="4" name="标题 8193"/>
          <p:cNvSpPr>
            <a:spLocks noGrp="1"/>
          </p:cNvSpPr>
          <p:nvPr/>
        </p:nvSpPr>
        <p:spPr>
          <a:xfrm>
            <a:off x="519430" y="381000"/>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任务三：</a:t>
            </a:r>
            <a:r>
              <a:rPr lang="zh-CN" altLang="en-US" sz="3600" b="1" dirty="0">
                <a:solidFill>
                  <a:srgbClr val="0707FF"/>
                </a:solidFill>
                <a:latin typeface="黑体" panose="02010609060101010101" pitchFamily="49" charset="-122"/>
                <a:ea typeface="黑体" panose="02010609060101010101" pitchFamily="49" charset="-122"/>
              </a:rPr>
              <a:t>找</a:t>
            </a:r>
            <a:r>
              <a:rPr lang="zh-CN" altLang="en-US" sz="3600" b="1" dirty="0">
                <a:solidFill>
                  <a:srgbClr val="FF0000"/>
                </a:solidFill>
                <a:latin typeface="黑体" panose="02010609060101010101" pitchFamily="49" charset="-122"/>
                <a:ea typeface="黑体" panose="02010609060101010101" pitchFamily="49" charset="-122"/>
              </a:rPr>
              <a:t>说明方法</a:t>
            </a:r>
            <a:r>
              <a:rPr lang="zh-CN" altLang="en-US" sz="3600" b="1" dirty="0">
                <a:solidFill>
                  <a:schemeClr val="tx1"/>
                </a:solidFill>
                <a:latin typeface="黑体" panose="02010609060101010101" pitchFamily="49" charset="-122"/>
                <a:ea typeface="黑体" panose="02010609060101010101" pitchFamily="49" charset="-122"/>
              </a:rPr>
              <a:t>，分析其作用</a:t>
            </a:r>
            <a:endParaRPr lang="zh-CN" altLang="en-US" sz="3600" b="1" dirty="0">
              <a:solidFill>
                <a:schemeClr val="tx1"/>
              </a:solidFill>
              <a:latin typeface="黑体" panose="02010609060101010101" pitchFamily="49" charset="-122"/>
              <a:ea typeface="黑体" panose="02010609060101010101" pitchFamily="49" charset="-122"/>
            </a:endParaRPr>
          </a:p>
        </p:txBody>
      </p:sp>
      <p:sp>
        <p:nvSpPr>
          <p:cNvPr id="3" name="矩形 2"/>
          <p:cNvSpPr/>
          <p:nvPr/>
        </p:nvSpPr>
        <p:spPr>
          <a:xfrm>
            <a:off x="797772" y="1147657"/>
            <a:ext cx="10285095"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说说</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课文运用了什么说明方法，并分析</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其作用。</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452120" y="510540"/>
            <a:ext cx="11280775" cy="107632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defRPr/>
            </a:pPr>
            <a:r>
              <a:rPr lang="zh-CN" altLang="en-US" sz="3200" b="1" smtClean="0">
                <a:latin typeface="宋体" panose="02010600030101010101" pitchFamily="2" charset="-122"/>
                <a:ea typeface="宋体" panose="02010600030101010101" pitchFamily="2" charset="-122"/>
              </a:rPr>
              <a:t>    </a:t>
            </a:r>
            <a:r>
              <a:rPr lang="zh-CN" altLang="en-US" sz="3200" b="1" smtClean="0">
                <a:latin typeface="楷体" panose="02010609060101010101" pitchFamily="49" charset="-122"/>
                <a:ea typeface="楷体" panose="02010609060101010101" pitchFamily="49" charset="-122"/>
              </a:rPr>
              <a:t>布</a:t>
            </a:r>
            <a:r>
              <a:rPr lang="zh-CN" altLang="en-US" sz="3200" b="1">
                <a:latin typeface="楷体" panose="02010609060101010101" pitchFamily="49" charset="-122"/>
                <a:ea typeface="楷体" panose="02010609060101010101" pitchFamily="49" charset="-122"/>
              </a:rPr>
              <a:t>谷鸟开始唱歌，劳动人民懂得它在唱什么：“阿公阿婆，割麦插禾</a:t>
            </a:r>
            <a:r>
              <a:rPr lang="zh-CN" altLang="en-US" sz="3200" b="1" smtClean="0">
                <a:latin typeface="楷体" panose="02010609060101010101" pitchFamily="49" charset="-122"/>
                <a:ea typeface="楷体" panose="02010609060101010101" pitchFamily="49" charset="-122"/>
              </a:rPr>
              <a:t>。”（</a:t>
            </a:r>
            <a:r>
              <a:rPr lang="en-US" altLang="zh-CN" sz="3200" b="1" smtClean="0">
                <a:latin typeface="楷体" panose="02010609060101010101" pitchFamily="49" charset="-122"/>
                <a:ea typeface="楷体" panose="02010609060101010101" pitchFamily="49" charset="-122"/>
              </a:rPr>
              <a:t>2</a:t>
            </a:r>
            <a:r>
              <a:rPr lang="zh-CN" altLang="en-US" sz="3200" b="1" smtClean="0">
                <a:latin typeface="楷体" panose="02010609060101010101" pitchFamily="49" charset="-122"/>
                <a:ea typeface="楷体" panose="02010609060101010101" pitchFamily="49" charset="-122"/>
              </a:rPr>
              <a:t>段）</a:t>
            </a:r>
            <a:endParaRPr lang="zh-CN" altLang="en-US" sz="3200" b="1" smtClean="0">
              <a:latin typeface="楷体" panose="02010609060101010101" pitchFamily="49" charset="-122"/>
              <a:ea typeface="楷体" panose="02010609060101010101" pitchFamily="49" charset="-122"/>
            </a:endParaRPr>
          </a:p>
        </p:txBody>
      </p:sp>
      <p:sp>
        <p:nvSpPr>
          <p:cNvPr id="8" name="矩形 7"/>
          <p:cNvSpPr/>
          <p:nvPr/>
        </p:nvSpPr>
        <p:spPr>
          <a:xfrm>
            <a:off x="582295" y="1586865"/>
            <a:ext cx="11040745" cy="1641475"/>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3200" b="1" smtClean="0">
                <a:solidFill>
                  <a:srgbClr val="0000FF"/>
                </a:solidFill>
                <a:latin typeface="楷体" panose="02010609060101010101" pitchFamily="49" charset="-122"/>
                <a:ea typeface="楷体" panose="02010609060101010101" pitchFamily="49" charset="-122"/>
                <a:sym typeface="+mn-ea"/>
              </a:rPr>
              <a:t>运</a:t>
            </a:r>
            <a:r>
              <a:rPr lang="zh-CN" altLang="en-US" sz="3200" b="1">
                <a:solidFill>
                  <a:srgbClr val="0000FF"/>
                </a:solidFill>
                <a:latin typeface="楷体" panose="02010609060101010101" pitchFamily="49" charset="-122"/>
                <a:ea typeface="楷体" panose="02010609060101010101" pitchFamily="49" charset="-122"/>
                <a:sym typeface="+mn-ea"/>
              </a:rPr>
              <a:t>用</a:t>
            </a:r>
            <a:r>
              <a:rPr lang="zh-CN" altLang="en-US" sz="3200" b="1">
                <a:solidFill>
                  <a:srgbClr val="FF0000"/>
                </a:solidFill>
                <a:latin typeface="楷体" panose="02010609060101010101" pitchFamily="49" charset="-122"/>
                <a:ea typeface="楷体" panose="02010609060101010101" pitchFamily="49" charset="-122"/>
                <a:sym typeface="+mn-ea"/>
              </a:rPr>
              <a:t>举例子</a:t>
            </a:r>
            <a:r>
              <a:rPr lang="en-US" sz="3200" b="1" smtClean="0">
                <a:solidFill>
                  <a:srgbClr val="0000FF"/>
                </a:solidFill>
                <a:latin typeface="楷体" panose="02010609060101010101" pitchFamily="49" charset="-122"/>
                <a:ea typeface="楷体" panose="02010609060101010101" pitchFamily="49" charset="-122"/>
                <a:sym typeface="+mn-ea"/>
              </a:rPr>
              <a:t>，</a:t>
            </a:r>
            <a:r>
              <a:rPr lang="zh-CN" altLang="en-US" sz="3200" b="1" smtClean="0">
                <a:solidFill>
                  <a:srgbClr val="FF0000"/>
                </a:solidFill>
                <a:latin typeface="楷体" panose="02010609060101010101" pitchFamily="49" charset="-122"/>
                <a:ea typeface="楷体" panose="02010609060101010101" pitchFamily="49" charset="-122"/>
                <a:sym typeface="+mn-ea"/>
              </a:rPr>
              <a:t>具体形象</a:t>
            </a:r>
            <a:r>
              <a:rPr lang="zh-CN" altLang="en-US" sz="3200" b="1" smtClean="0">
                <a:solidFill>
                  <a:srgbClr val="0707FF"/>
                </a:solidFill>
                <a:latin typeface="楷体" panose="02010609060101010101" pitchFamily="49" charset="-122"/>
                <a:ea typeface="楷体" panose="02010609060101010101" pitchFamily="49" charset="-122"/>
                <a:sym typeface="+mn-ea"/>
              </a:rPr>
              <a:t>地说明</a:t>
            </a:r>
            <a:r>
              <a:rPr lang="zh-CN" altLang="en-US" sz="3200" b="1">
                <a:solidFill>
                  <a:srgbClr val="0707FF"/>
                </a:solidFill>
                <a:latin typeface="楷体" panose="02010609060101010101" pitchFamily="49" charset="-122"/>
                <a:ea typeface="楷体" panose="02010609060101010101" pitchFamily="49" charset="-122"/>
                <a:sym typeface="+mn-ea"/>
              </a:rPr>
              <a:t>普通的自然现象起着预报农时的作用</a:t>
            </a:r>
            <a:r>
              <a:rPr lang="zh-CN" altLang="en-US" sz="3200" b="1">
                <a:solidFill>
                  <a:srgbClr val="0000FF"/>
                </a:solidFill>
                <a:latin typeface="楷体" panose="02010609060101010101" pitchFamily="49" charset="-122"/>
                <a:ea typeface="楷体" panose="02010609060101010101" pitchFamily="49"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mn-ea"/>
              </a:rPr>
              <a:t>增强</a:t>
            </a:r>
            <a:r>
              <a:rPr lang="zh-CN" altLang="en-US" sz="3200" b="1">
                <a:solidFill>
                  <a:srgbClr val="0707FF"/>
                </a:solidFill>
                <a:latin typeface="楷体" panose="02010609060101010101" pitchFamily="49" charset="-122"/>
                <a:ea typeface="楷体" panose="02010609060101010101" pitchFamily="49" charset="-122"/>
                <a:sym typeface="+mn-ea"/>
              </a:rPr>
              <a:t>文章的</a:t>
            </a:r>
            <a:r>
              <a:rPr lang="zh-CN" altLang="en-US" sz="3200" b="1">
                <a:solidFill>
                  <a:srgbClr val="FF0000"/>
                </a:solidFill>
                <a:latin typeface="楷体" panose="02010609060101010101" pitchFamily="49" charset="-122"/>
                <a:ea typeface="楷体" panose="02010609060101010101" pitchFamily="49" charset="-122"/>
                <a:sym typeface="+mn-ea"/>
              </a:rPr>
              <a:t>生动性和可读性。</a:t>
            </a:r>
            <a:r>
              <a:rPr lang="zh-CN" altLang="en-US" sz="3200" b="1" smtClean="0">
                <a:solidFill>
                  <a:srgbClr val="FF0000"/>
                </a:solidFill>
                <a:latin typeface="楷体" panose="02010609060101010101" pitchFamily="49" charset="-122"/>
                <a:ea typeface="楷体" panose="02010609060101010101" pitchFamily="49" charset="-122"/>
              </a:rPr>
              <a:t>引</a:t>
            </a:r>
            <a:r>
              <a:rPr lang="zh-CN" altLang="en-US" sz="3200" b="1">
                <a:solidFill>
                  <a:srgbClr val="FF0000"/>
                </a:solidFill>
                <a:latin typeface="楷体" panose="02010609060101010101" pitchFamily="49" charset="-122"/>
                <a:ea typeface="楷体" panose="02010609060101010101" pitchFamily="49" charset="-122"/>
              </a:rPr>
              <a:t>用农谚</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增强趣味性</a:t>
            </a:r>
            <a:r>
              <a:rPr lang="zh-CN" altLang="en-US" sz="3200" b="1">
                <a:solidFill>
                  <a:srgbClr val="0000FF"/>
                </a:solidFill>
                <a:latin typeface="楷体" panose="02010609060101010101" pitchFamily="49" charset="-122"/>
                <a:ea typeface="楷体" panose="02010609060101010101" pitchFamily="49" charset="-122"/>
                <a:sym typeface="+mn-ea"/>
              </a:rPr>
              <a:t>，</a:t>
            </a:r>
            <a:r>
              <a:rPr lang="zh-CN" altLang="en-US" sz="3200" b="1">
                <a:solidFill>
                  <a:srgbClr val="0000FF"/>
                </a:solidFill>
                <a:latin typeface="楷体" panose="02010609060101010101" pitchFamily="49" charset="-122"/>
                <a:ea typeface="楷体" panose="02010609060101010101" pitchFamily="49" charset="-122"/>
              </a:rPr>
              <a:t>使说明的事理</a:t>
            </a:r>
            <a:r>
              <a:rPr lang="zh-CN" altLang="en-US" sz="3200" b="1">
                <a:solidFill>
                  <a:srgbClr val="FF0000"/>
                </a:solidFill>
                <a:latin typeface="楷体" panose="02010609060101010101" pitchFamily="49" charset="-122"/>
                <a:ea typeface="楷体" panose="02010609060101010101" pitchFamily="49" charset="-122"/>
              </a:rPr>
              <a:t>通俗易懂</a:t>
            </a:r>
            <a:r>
              <a:rPr lang="zh-CN" altLang="en-US" sz="3200" b="1">
                <a:solidFill>
                  <a:srgbClr val="0000FF"/>
                </a:solidFill>
                <a:latin typeface="楷体" panose="02010609060101010101" pitchFamily="49" charset="-122"/>
                <a:ea typeface="楷体" panose="02010609060101010101" pitchFamily="49" charset="-122"/>
              </a:rPr>
              <a:t>。</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9" name="矩形 8"/>
          <p:cNvSpPr/>
          <p:nvPr/>
        </p:nvSpPr>
        <p:spPr>
          <a:xfrm>
            <a:off x="452120" y="3664585"/>
            <a:ext cx="11364595" cy="58356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defRPr/>
            </a:pPr>
            <a:r>
              <a:rPr lang="zh-CN" altLang="en-US" sz="3200" b="1" smtClean="0">
                <a:latin typeface="楷体" panose="02010609060101010101" pitchFamily="49" charset="-122"/>
                <a:ea typeface="楷体" panose="02010609060101010101" pitchFamily="49" charset="-122"/>
              </a:rPr>
              <a:t>物</a:t>
            </a:r>
            <a:r>
              <a:rPr lang="zh-CN" altLang="en-US" sz="3200" b="1">
                <a:latin typeface="楷体" panose="02010609060101010101" pitchFamily="49" charset="-122"/>
                <a:ea typeface="楷体" panose="02010609060101010101" pitchFamily="49" charset="-122"/>
              </a:rPr>
              <a:t>候观测使用的是“活的仪器”，是活生生的生物。（</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段）</a:t>
            </a:r>
            <a:endParaRPr lang="zh-CN" altLang="en-US" sz="3200" b="1">
              <a:latin typeface="楷体" panose="02010609060101010101" pitchFamily="49" charset="-122"/>
              <a:ea typeface="楷体" panose="02010609060101010101" pitchFamily="49" charset="-122"/>
            </a:endParaRPr>
          </a:p>
        </p:txBody>
      </p:sp>
      <p:sp>
        <p:nvSpPr>
          <p:cNvPr id="10" name="矩形 9"/>
          <p:cNvSpPr/>
          <p:nvPr/>
        </p:nvSpPr>
        <p:spPr>
          <a:xfrm>
            <a:off x="495300" y="4248150"/>
            <a:ext cx="11364595" cy="1842770"/>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no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4000" b="1" smtClean="0">
                <a:solidFill>
                  <a:srgbClr val="0000FF"/>
                </a:solidFill>
                <a:latin typeface="楷体" panose="02010609060101010101" pitchFamily="49" charset="-122"/>
                <a:ea typeface="楷体" panose="02010609060101010101" pitchFamily="49" charset="-122"/>
              </a:rPr>
              <a:t> </a:t>
            </a:r>
            <a:r>
              <a:rPr lang="zh-CN" altLang="en-US" sz="3200" b="1" smtClean="0">
                <a:solidFill>
                  <a:srgbClr val="0000FF"/>
                </a:solidFill>
                <a:latin typeface="楷体" panose="02010609060101010101" pitchFamily="49" charset="-122"/>
                <a:ea typeface="楷体" panose="02010609060101010101" pitchFamily="49" charset="-122"/>
              </a:rPr>
              <a:t>运</a:t>
            </a:r>
            <a:r>
              <a:rPr lang="zh-CN" altLang="en-US" sz="3200" b="1">
                <a:solidFill>
                  <a:srgbClr val="0000FF"/>
                </a:solidFill>
                <a:latin typeface="楷体" panose="02010609060101010101" pitchFamily="49" charset="-122"/>
                <a:ea typeface="楷体" panose="02010609060101010101" pitchFamily="49" charset="-122"/>
              </a:rPr>
              <a:t>用</a:t>
            </a:r>
            <a:r>
              <a:rPr lang="zh-CN" altLang="en-US" sz="3200" b="1">
                <a:solidFill>
                  <a:srgbClr val="FF0000"/>
                </a:solidFill>
                <a:latin typeface="楷体" panose="02010609060101010101" pitchFamily="49" charset="-122"/>
                <a:ea typeface="楷体" panose="02010609060101010101" pitchFamily="49" charset="-122"/>
              </a:rPr>
              <a:t>打比方</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0707FF"/>
                </a:solidFill>
                <a:latin typeface="楷体" panose="02010609060101010101" pitchFamily="49" charset="-122"/>
                <a:ea typeface="楷体" panose="02010609060101010101" pitchFamily="49" charset="-122"/>
              </a:rPr>
              <a:t>把生物比作物候观测的“活的仪器”，</a:t>
            </a:r>
            <a:r>
              <a:rPr lang="zh-CN" altLang="en-US" sz="3200" b="1">
                <a:solidFill>
                  <a:srgbClr val="FF0000"/>
                </a:solidFill>
                <a:latin typeface="楷体" panose="02010609060101010101" pitchFamily="49" charset="-122"/>
                <a:ea typeface="楷体" panose="02010609060101010101" pitchFamily="49" charset="-122"/>
              </a:rPr>
              <a:t>生动形象</a:t>
            </a:r>
            <a:r>
              <a:rPr lang="zh-CN" altLang="en-US" sz="3200" b="1">
                <a:solidFill>
                  <a:srgbClr val="0707FF"/>
                </a:solidFill>
                <a:latin typeface="楷体" panose="02010609060101010101" pitchFamily="49" charset="-122"/>
                <a:ea typeface="楷体" panose="02010609060101010101" pitchFamily="49" charset="-122"/>
              </a:rPr>
              <a:t>地说明了生物的变化在物候观测中的重要作用。</a:t>
            </a:r>
            <a:r>
              <a:rPr lang="zh-CN" altLang="en-US" sz="3200" b="1">
                <a:solidFill>
                  <a:srgbClr val="FF0000"/>
                </a:solidFill>
                <a:latin typeface="楷体" panose="02010609060101010101" pitchFamily="49" charset="-122"/>
                <a:ea typeface="楷体" panose="02010609060101010101" pitchFamily="49" charset="-122"/>
              </a:rPr>
              <a:t>引号表示强调和特殊含义。</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505460" y="1139190"/>
            <a:ext cx="11170920" cy="255333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defRPr/>
            </a:pPr>
            <a:r>
              <a:rPr lang="zh-CN" altLang="en-US" sz="3200" b="1" smtClean="0">
                <a:latin typeface="宋体" panose="02010600030101010101" pitchFamily="2" charset="-122"/>
                <a:ea typeface="宋体" panose="02010600030101010101" pitchFamily="2" charset="-122"/>
              </a:rPr>
              <a:t>    </a:t>
            </a:r>
            <a:r>
              <a:rPr lang="zh-CN" altLang="en-US" sz="3200" b="1" smtClean="0">
                <a:latin typeface="楷体" panose="02010609060101010101" pitchFamily="49" charset="-122"/>
                <a:ea typeface="楷体" panose="02010609060101010101" pitchFamily="49" charset="-122"/>
              </a:rPr>
              <a:t>北</a:t>
            </a:r>
            <a:r>
              <a:rPr lang="zh-CN" altLang="en-US" sz="3200" b="1">
                <a:latin typeface="楷体" panose="02010609060101010101" pitchFamily="49" charset="-122"/>
                <a:ea typeface="楷体" panose="02010609060101010101" pitchFamily="49" charset="-122"/>
              </a:rPr>
              <a:t>京的物候记录，</a:t>
            </a:r>
            <a:r>
              <a:rPr lang="en-US" altLang="zh-CN" sz="3200" b="1">
                <a:latin typeface="楷体" panose="02010609060101010101" pitchFamily="49" charset="-122"/>
                <a:ea typeface="楷体" panose="02010609060101010101" pitchFamily="49" charset="-122"/>
              </a:rPr>
              <a:t>1962</a:t>
            </a:r>
            <a:r>
              <a:rPr lang="zh-CN" altLang="en-US" sz="3200" b="1">
                <a:latin typeface="楷体" panose="02010609060101010101" pitchFamily="49" charset="-122"/>
                <a:ea typeface="楷体" panose="02010609060101010101" pitchFamily="49" charset="-122"/>
              </a:rPr>
              <a:t>年的山桃、杏花、苹果、榆</a:t>
            </a:r>
            <a:r>
              <a:rPr lang="zh-CN" altLang="en-US" sz="3200" b="1" smtClean="0">
                <a:latin typeface="楷体" panose="02010609060101010101" pitchFamily="49" charset="-122"/>
                <a:ea typeface="楷体" panose="02010609060101010101" pitchFamily="49" charset="-122"/>
              </a:rPr>
              <a:t>叶梅</a:t>
            </a:r>
            <a:r>
              <a:rPr lang="zh-CN" altLang="en-US" sz="3200" b="1">
                <a:latin typeface="楷体" panose="02010609060101010101" pitchFamily="49" charset="-122"/>
                <a:ea typeface="楷体" panose="02010609060101010101" pitchFamily="49" charset="-122"/>
              </a:rPr>
              <a:t>、西府海棠、丁香、刺槐的花期比</a:t>
            </a:r>
            <a:r>
              <a:rPr lang="en-US" altLang="zh-CN" sz="3200" b="1">
                <a:latin typeface="楷体" panose="02010609060101010101" pitchFamily="49" charset="-122"/>
                <a:ea typeface="楷体" panose="02010609060101010101" pitchFamily="49" charset="-122"/>
              </a:rPr>
              <a:t>1961</a:t>
            </a:r>
            <a:r>
              <a:rPr lang="zh-CN" altLang="en-US" sz="3200" b="1">
                <a:latin typeface="楷体" panose="02010609060101010101" pitchFamily="49" charset="-122"/>
                <a:ea typeface="楷体" panose="02010609060101010101" pitchFamily="49" charset="-122"/>
              </a:rPr>
              <a:t>年迟</a:t>
            </a:r>
            <a:r>
              <a:rPr lang="zh-CN" altLang="en-US" sz="3200" b="1">
                <a:solidFill>
                  <a:srgbClr val="0000FF"/>
                </a:solidFill>
                <a:latin typeface="楷体" panose="02010609060101010101" pitchFamily="49" charset="-122"/>
                <a:ea typeface="楷体" panose="02010609060101010101" pitchFamily="49" charset="-122"/>
              </a:rPr>
              <a:t>十天</a:t>
            </a:r>
            <a:r>
              <a:rPr lang="zh-CN" altLang="en-US" sz="3200" b="1">
                <a:solidFill>
                  <a:srgbClr val="FF0000"/>
                </a:solidFill>
                <a:latin typeface="楷体" panose="02010609060101010101" pitchFamily="49" charset="-122"/>
                <a:ea typeface="楷体" panose="02010609060101010101" pitchFamily="49" charset="-122"/>
              </a:rPr>
              <a:t>左</a:t>
            </a:r>
            <a:r>
              <a:rPr lang="zh-CN" altLang="en-US" sz="3200" b="1" smtClean="0">
                <a:solidFill>
                  <a:srgbClr val="FF0000"/>
                </a:solidFill>
                <a:latin typeface="楷体" panose="02010609060101010101" pitchFamily="49" charset="-122"/>
                <a:ea typeface="楷体" panose="02010609060101010101" pitchFamily="49" charset="-122"/>
              </a:rPr>
              <a:t>右</a:t>
            </a:r>
            <a:r>
              <a:rPr lang="zh-CN" altLang="en-US" sz="3200" b="1" smtClean="0">
                <a:latin typeface="楷体" panose="02010609060101010101" pitchFamily="49" charset="-122"/>
                <a:ea typeface="楷体" panose="02010609060101010101" pitchFamily="49" charset="-122"/>
              </a:rPr>
              <a:t>，比</a:t>
            </a:r>
            <a:r>
              <a:rPr lang="en-US" altLang="zh-CN" sz="3200" b="1" smtClean="0">
                <a:latin typeface="楷体" panose="02010609060101010101" pitchFamily="49" charset="-122"/>
                <a:ea typeface="楷体" panose="02010609060101010101" pitchFamily="49" charset="-122"/>
              </a:rPr>
              <a:t>1960</a:t>
            </a:r>
            <a:r>
              <a:rPr lang="zh-CN" altLang="en-US" sz="3200" b="1" smtClean="0">
                <a:latin typeface="楷体" panose="02010609060101010101" pitchFamily="49" charset="-122"/>
                <a:ea typeface="楷体" panose="02010609060101010101" pitchFamily="49" charset="-122"/>
              </a:rPr>
              <a:t>年迟五六天。</a:t>
            </a:r>
            <a:r>
              <a:rPr lang="zh-CN" altLang="en-US" sz="3200" b="1">
                <a:latin typeface="楷体" panose="02010609060101010101" pitchFamily="49" charset="-122"/>
                <a:ea typeface="楷体" panose="02010609060101010101" pitchFamily="49" charset="-122"/>
              </a:rPr>
              <a:t>根据这些物候观测资料，可以判断北京地区</a:t>
            </a:r>
            <a:r>
              <a:rPr lang="en-US" altLang="zh-CN" sz="3200" b="1">
                <a:latin typeface="楷体" panose="02010609060101010101" pitchFamily="49" charset="-122"/>
                <a:ea typeface="楷体" panose="02010609060101010101" pitchFamily="49" charset="-122"/>
              </a:rPr>
              <a:t>1962</a:t>
            </a:r>
            <a:r>
              <a:rPr lang="zh-CN" altLang="en-US" sz="3200" b="1">
                <a:latin typeface="楷体" panose="02010609060101010101" pitchFamily="49" charset="-122"/>
                <a:ea typeface="楷体" panose="02010609060101010101" pitchFamily="49" charset="-122"/>
              </a:rPr>
              <a:t>年农业季节来得较晚。而那年春初种的花生等作物仍然是按照往年日期播种的，结果受到低温的损害。（</a:t>
            </a:r>
            <a:r>
              <a:rPr lang="en-US" altLang="zh-CN" sz="3200" b="1">
                <a:latin typeface="楷体" panose="02010609060101010101" pitchFamily="49" charset="-122"/>
                <a:ea typeface="楷体" panose="02010609060101010101" pitchFamily="49" charset="-122"/>
              </a:rPr>
              <a:t>5</a:t>
            </a:r>
            <a:r>
              <a:rPr lang="zh-CN" altLang="en-US" sz="3200" b="1">
                <a:latin typeface="楷体" panose="02010609060101010101" pitchFamily="49" charset="-122"/>
                <a:ea typeface="楷体" panose="02010609060101010101" pitchFamily="49" charset="-122"/>
              </a:rPr>
              <a:t>段）</a:t>
            </a:r>
            <a:endParaRPr lang="zh-CN" altLang="en-US" sz="3200" b="1">
              <a:latin typeface="楷体" panose="02010609060101010101" pitchFamily="49" charset="-122"/>
              <a:ea typeface="楷体" panose="02010609060101010101" pitchFamily="49" charset="-122"/>
            </a:endParaRPr>
          </a:p>
        </p:txBody>
      </p:sp>
      <p:sp>
        <p:nvSpPr>
          <p:cNvPr id="10" name="矩形 9"/>
          <p:cNvSpPr/>
          <p:nvPr/>
        </p:nvSpPr>
        <p:spPr>
          <a:xfrm>
            <a:off x="505460" y="3812540"/>
            <a:ext cx="11329670" cy="1602740"/>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no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运</a:t>
            </a:r>
            <a:r>
              <a:rPr lang="zh-CN" altLang="en-US" sz="3200" b="1">
                <a:solidFill>
                  <a:srgbClr val="0000FF"/>
                </a:solidFill>
                <a:latin typeface="楷体" panose="02010609060101010101" pitchFamily="49" charset="-122"/>
                <a:ea typeface="楷体" panose="02010609060101010101" pitchFamily="49" charset="-122"/>
              </a:rPr>
              <a:t>用</a:t>
            </a:r>
            <a:r>
              <a:rPr lang="zh-CN" altLang="en-US" sz="3200" b="1">
                <a:solidFill>
                  <a:srgbClr val="FF0000"/>
                </a:solidFill>
                <a:latin typeface="楷体" panose="02010609060101010101" pitchFamily="49" charset="-122"/>
                <a:ea typeface="楷体" panose="02010609060101010101" pitchFamily="49" charset="-122"/>
              </a:rPr>
              <a:t>举例子、作比较、列数字</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具体准确地突出</a:t>
            </a:r>
            <a:r>
              <a:rPr lang="zh-CN" altLang="en-US" sz="3200" b="1">
                <a:solidFill>
                  <a:srgbClr val="0707FF"/>
                </a:solidFill>
                <a:latin typeface="楷体" panose="02010609060101010101" pitchFamily="49" charset="-122"/>
                <a:ea typeface="楷体" panose="02010609060101010101" pitchFamily="49" charset="-122"/>
              </a:rPr>
              <a:t>物候现象的时间差异。</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左右</a:t>
            </a:r>
            <a:r>
              <a:rPr lang="zh-CN" altLang="en-US" sz="3200" b="1">
                <a:solidFill>
                  <a:srgbClr val="0000FF"/>
                </a:solidFill>
                <a:latin typeface="楷体" panose="02010609060101010101" pitchFamily="49" charset="-122"/>
                <a:ea typeface="楷体" panose="02010609060101010101" pitchFamily="49" charset="-122"/>
              </a:rPr>
              <a:t>”一词对“十天”做了限定，表示大概的时间，</a:t>
            </a:r>
            <a:r>
              <a:rPr lang="zh-CN" altLang="en-US" sz="3200" b="1">
                <a:solidFill>
                  <a:srgbClr val="FF0000"/>
                </a:solidFill>
                <a:latin typeface="楷体" panose="02010609060101010101" pitchFamily="49" charset="-122"/>
                <a:ea typeface="楷体" panose="02010609060101010101" pitchFamily="49" charset="-122"/>
              </a:rPr>
              <a:t>体现了说明文语言的准确性、科学性</a:t>
            </a:r>
            <a:r>
              <a:rPr lang="zh-CN" altLang="en-US" sz="3200" b="1">
                <a:solidFill>
                  <a:srgbClr val="0000FF"/>
                </a:solidFill>
                <a:latin typeface="楷体" panose="02010609060101010101" pitchFamily="49" charset="-122"/>
                <a:ea typeface="楷体" panose="02010609060101010101" pitchFamily="49" charset="-122"/>
              </a:rPr>
              <a:t>。</a:t>
            </a:r>
            <a:endParaRPr lang="zh-CN" altLang="en-US" sz="3200" b="1">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764281" y="3606991"/>
            <a:ext cx="10900337" cy="107632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zh-CN" altLang="en-US" sz="3200" b="1" smtClean="0">
                <a:solidFill>
                  <a:prstClr val="black"/>
                </a:solidFill>
                <a:latin typeface="宋体" panose="02010600030101010101" pitchFamily="2" charset="-122"/>
                <a:ea typeface="宋体" panose="02010600030101010101" pitchFamily="2" charset="-122"/>
              </a:rPr>
              <a:t>    </a:t>
            </a:r>
            <a:r>
              <a:rPr lang="zh-CN" altLang="en-US" sz="3200" b="1" smtClean="0">
                <a:solidFill>
                  <a:prstClr val="black"/>
                </a:solidFill>
                <a:latin typeface="楷体" panose="02010609060101010101" pitchFamily="49" charset="-122"/>
                <a:ea typeface="楷体" panose="02010609060101010101" pitchFamily="49" charset="-122"/>
              </a:rPr>
              <a:t>又</a:t>
            </a:r>
            <a:r>
              <a:rPr lang="zh-CN" altLang="en-US" sz="3200" b="1">
                <a:solidFill>
                  <a:prstClr val="black"/>
                </a:solidFill>
                <a:latin typeface="楷体" panose="02010609060101010101" pitchFamily="49" charset="-122"/>
                <a:ea typeface="楷体" panose="02010609060101010101" pitchFamily="49" charset="-122"/>
              </a:rPr>
              <a:t>如济南苹果开花在四月中或谷雨节，烟台要到立夏。两地纬度相差无几，但烟台靠海，春天便来得迟了。（</a:t>
            </a:r>
            <a:r>
              <a:rPr lang="en-US" altLang="zh-CN" sz="3200" b="1">
                <a:solidFill>
                  <a:prstClr val="black"/>
                </a:solidFill>
                <a:latin typeface="楷体" panose="02010609060101010101" pitchFamily="49" charset="-122"/>
                <a:ea typeface="楷体" panose="02010609060101010101" pitchFamily="49" charset="-122"/>
              </a:rPr>
              <a:t>8</a:t>
            </a:r>
            <a:r>
              <a:rPr lang="zh-CN" altLang="en-US" sz="3200" b="1">
                <a:solidFill>
                  <a:prstClr val="black"/>
                </a:solidFill>
                <a:latin typeface="楷体" panose="02010609060101010101" pitchFamily="49" charset="-122"/>
                <a:ea typeface="楷体" panose="02010609060101010101" pitchFamily="49" charset="-122"/>
              </a:rPr>
              <a:t>段）</a:t>
            </a:r>
            <a:endParaRPr lang="zh-CN" altLang="en-US" sz="3200" b="1">
              <a:solidFill>
                <a:prstClr val="black"/>
              </a:solidFill>
              <a:latin typeface="楷体" panose="02010609060101010101" pitchFamily="49" charset="-122"/>
              <a:ea typeface="楷体" panose="02010609060101010101" pitchFamily="49" charset="-122"/>
            </a:endParaRPr>
          </a:p>
        </p:txBody>
      </p:sp>
      <p:sp>
        <p:nvSpPr>
          <p:cNvPr id="8" name="矩形 7"/>
          <p:cNvSpPr/>
          <p:nvPr/>
        </p:nvSpPr>
        <p:spPr>
          <a:xfrm>
            <a:off x="764540" y="4683125"/>
            <a:ext cx="11127740" cy="607695"/>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运</a:t>
            </a:r>
            <a:r>
              <a:rPr lang="zh-CN" altLang="en-US" sz="3200" b="1">
                <a:solidFill>
                  <a:srgbClr val="0000FF"/>
                </a:solidFill>
                <a:latin typeface="楷体" panose="02010609060101010101" pitchFamily="49" charset="-122"/>
                <a:ea typeface="楷体" panose="02010609060101010101" pitchFamily="49" charset="-122"/>
              </a:rPr>
              <a:t>用</a:t>
            </a:r>
            <a:r>
              <a:rPr lang="zh-CN" altLang="en-US" sz="3200" b="1">
                <a:solidFill>
                  <a:srgbClr val="FF0000"/>
                </a:solidFill>
                <a:latin typeface="楷体" panose="02010609060101010101" pitchFamily="49" charset="-122"/>
                <a:ea typeface="楷体" panose="02010609060101010101" pitchFamily="49" charset="-122"/>
              </a:rPr>
              <a:t>举例子</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sym typeface="+mn-ea"/>
              </a:rPr>
              <a:t>具体说明</a:t>
            </a:r>
            <a:r>
              <a:rPr lang="zh-CN" altLang="en-US" sz="3200" b="1">
                <a:solidFill>
                  <a:srgbClr val="0707FF"/>
                </a:solidFill>
                <a:latin typeface="楷体" panose="02010609060101010101" pitchFamily="49" charset="-122"/>
                <a:ea typeface="楷体" panose="02010609060101010101" pitchFamily="49" charset="-122"/>
              </a:rPr>
              <a:t>经度是决定物候现象的重要因素</a:t>
            </a:r>
            <a:r>
              <a:rPr lang="zh-CN" altLang="en-US" sz="3200" b="1">
                <a:solidFill>
                  <a:srgbClr val="0000FF"/>
                </a:solidFill>
                <a:latin typeface="楷体" panose="02010609060101010101" pitchFamily="49" charset="-122"/>
                <a:ea typeface="楷体" panose="02010609060101010101" pitchFamily="49" charset="-122"/>
              </a:rPr>
              <a:t>。</a:t>
            </a:r>
            <a:endParaRPr lang="zh-CN" altLang="en-US" sz="3200" b="1" smtClean="0">
              <a:solidFill>
                <a:srgbClr val="0000FF"/>
              </a:solidFill>
              <a:latin typeface="楷体" panose="02010609060101010101" pitchFamily="49" charset="-122"/>
              <a:ea typeface="楷体" panose="02010609060101010101" pitchFamily="49" charset="-122"/>
            </a:endParaRPr>
          </a:p>
        </p:txBody>
      </p:sp>
      <p:sp>
        <p:nvSpPr>
          <p:cNvPr id="9" name="矩形 8"/>
          <p:cNvSpPr/>
          <p:nvPr/>
        </p:nvSpPr>
        <p:spPr>
          <a:xfrm>
            <a:off x="752937" y="623543"/>
            <a:ext cx="10900337" cy="107632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zh-CN" altLang="en-US" sz="3200" b="1" smtClean="0">
                <a:solidFill>
                  <a:prstClr val="black"/>
                </a:solidFill>
                <a:latin typeface="宋体" panose="02010600030101010101" pitchFamily="2" charset="-122"/>
                <a:ea typeface="宋体" panose="02010600030101010101" pitchFamily="2" charset="-122"/>
              </a:rPr>
              <a:t>    </a:t>
            </a:r>
            <a:r>
              <a:rPr lang="zh-CN" altLang="en-US" sz="3200" b="1" smtClean="0">
                <a:solidFill>
                  <a:srgbClr val="FF0000"/>
                </a:solidFill>
                <a:latin typeface="楷体" panose="02010609060101010101" pitchFamily="49" charset="-122"/>
                <a:ea typeface="楷体" panose="02010609060101010101" pitchFamily="49" charset="-122"/>
              </a:rPr>
              <a:t>如</a:t>
            </a:r>
            <a:r>
              <a:rPr lang="zh-CN" altLang="en-US" sz="3200" b="1">
                <a:solidFill>
                  <a:prstClr val="black"/>
                </a:solidFill>
                <a:latin typeface="楷体" panose="02010609060101010101" pitchFamily="49" charset="-122"/>
                <a:ea typeface="楷体" panose="02010609060101010101" pitchFamily="49" charset="-122"/>
              </a:rPr>
              <a:t>在早春三四月间，南京桃花要</a:t>
            </a:r>
            <a:r>
              <a:rPr lang="zh-CN" altLang="en-US" sz="3200" b="1">
                <a:solidFill>
                  <a:srgbClr val="FF0000"/>
                </a:solidFill>
                <a:latin typeface="楷体" panose="02010609060101010101" pitchFamily="49" charset="-122"/>
                <a:ea typeface="楷体" panose="02010609060101010101" pitchFamily="49" charset="-122"/>
              </a:rPr>
              <a:t>比</a:t>
            </a:r>
            <a:r>
              <a:rPr lang="zh-CN" altLang="en-US" sz="3200" b="1">
                <a:solidFill>
                  <a:prstClr val="black"/>
                </a:solidFill>
                <a:latin typeface="楷体" panose="02010609060101010101" pitchFamily="49" charset="-122"/>
                <a:ea typeface="楷体" panose="02010609060101010101" pitchFamily="49" charset="-122"/>
              </a:rPr>
              <a:t>北京早</a:t>
            </a:r>
            <a:r>
              <a:rPr lang="zh-CN" altLang="en-US" sz="3200" b="1" smtClean="0">
                <a:solidFill>
                  <a:prstClr val="black"/>
                </a:solidFill>
                <a:latin typeface="楷体" panose="02010609060101010101" pitchFamily="49" charset="-122"/>
                <a:ea typeface="楷体" panose="02010609060101010101" pitchFamily="49" charset="-122"/>
              </a:rPr>
              <a:t>开</a:t>
            </a:r>
            <a:r>
              <a:rPr lang="zh-CN" altLang="en-US" sz="3200" b="1">
                <a:solidFill>
                  <a:srgbClr val="0000FF"/>
                </a:solidFill>
                <a:latin typeface="楷体" panose="02010609060101010101" pitchFamily="49" charset="-122"/>
                <a:ea typeface="楷体" panose="02010609060101010101" pitchFamily="49" charset="-122"/>
              </a:rPr>
              <a:t>二十</a:t>
            </a:r>
            <a:r>
              <a:rPr lang="zh-CN" altLang="en-US" sz="3200" b="1" smtClean="0">
                <a:solidFill>
                  <a:prstClr val="black"/>
                </a:solidFill>
                <a:latin typeface="楷体" panose="02010609060101010101" pitchFamily="49" charset="-122"/>
                <a:ea typeface="楷体" panose="02010609060101010101" pitchFamily="49" charset="-122"/>
              </a:rPr>
              <a:t>天</a:t>
            </a:r>
            <a:r>
              <a:rPr lang="zh-CN" altLang="en-US" sz="3200" b="1">
                <a:solidFill>
                  <a:prstClr val="black"/>
                </a:solidFill>
                <a:latin typeface="楷体" panose="02010609060101010101" pitchFamily="49" charset="-122"/>
                <a:ea typeface="楷体" panose="02010609060101010101" pitchFamily="49" charset="-122"/>
              </a:rPr>
              <a:t>，但是到晚春五月初，南京刺槐开花只</a:t>
            </a:r>
            <a:r>
              <a:rPr lang="zh-CN" altLang="en-US" sz="3200" b="1">
                <a:solidFill>
                  <a:srgbClr val="FF0000"/>
                </a:solidFill>
                <a:latin typeface="楷体" panose="02010609060101010101" pitchFamily="49" charset="-122"/>
                <a:ea typeface="楷体" panose="02010609060101010101" pitchFamily="49" charset="-122"/>
              </a:rPr>
              <a:t>比</a:t>
            </a:r>
            <a:r>
              <a:rPr lang="zh-CN" altLang="en-US" sz="3200" b="1">
                <a:solidFill>
                  <a:prstClr val="black"/>
                </a:solidFill>
                <a:latin typeface="楷体" panose="02010609060101010101" pitchFamily="49" charset="-122"/>
                <a:ea typeface="楷体" panose="02010609060101010101" pitchFamily="49" charset="-122"/>
              </a:rPr>
              <a:t>北京</a:t>
            </a:r>
            <a:r>
              <a:rPr lang="zh-CN" altLang="en-US" sz="3200" b="1" smtClean="0">
                <a:solidFill>
                  <a:prstClr val="black"/>
                </a:solidFill>
                <a:latin typeface="楷体" panose="02010609060101010101" pitchFamily="49" charset="-122"/>
                <a:ea typeface="楷体" panose="02010609060101010101" pitchFamily="49" charset="-122"/>
              </a:rPr>
              <a:t>早</a:t>
            </a:r>
            <a:r>
              <a:rPr lang="zh-CN" altLang="en-US" sz="3200" b="1">
                <a:solidFill>
                  <a:srgbClr val="0000FF"/>
                </a:solidFill>
                <a:latin typeface="楷体" panose="02010609060101010101" pitchFamily="49" charset="-122"/>
                <a:ea typeface="楷体" panose="02010609060101010101" pitchFamily="49" charset="-122"/>
              </a:rPr>
              <a:t>十</a:t>
            </a:r>
            <a:r>
              <a:rPr lang="zh-CN" altLang="en-US" sz="3200" b="1" smtClean="0">
                <a:solidFill>
                  <a:prstClr val="black"/>
                </a:solidFill>
                <a:latin typeface="楷体" panose="02010609060101010101" pitchFamily="49" charset="-122"/>
                <a:ea typeface="楷体" panose="02010609060101010101" pitchFamily="49" charset="-122"/>
              </a:rPr>
              <a:t>天</a:t>
            </a:r>
            <a:r>
              <a:rPr lang="zh-CN" altLang="en-US" sz="3200" b="1">
                <a:solidFill>
                  <a:prstClr val="black"/>
                </a:solidFill>
                <a:latin typeface="楷体" panose="02010609060101010101" pitchFamily="49" charset="-122"/>
                <a:ea typeface="楷体" panose="02010609060101010101" pitchFamily="49" charset="-122"/>
              </a:rPr>
              <a:t>。（</a:t>
            </a:r>
            <a:r>
              <a:rPr lang="en-US" altLang="zh-CN" sz="3200" b="1">
                <a:solidFill>
                  <a:prstClr val="black"/>
                </a:solidFill>
                <a:latin typeface="楷体" panose="02010609060101010101" pitchFamily="49" charset="-122"/>
                <a:ea typeface="楷体" panose="02010609060101010101" pitchFamily="49" charset="-122"/>
              </a:rPr>
              <a:t>7</a:t>
            </a:r>
            <a:r>
              <a:rPr lang="zh-CN" altLang="en-US" sz="3200" b="1">
                <a:solidFill>
                  <a:prstClr val="black"/>
                </a:solidFill>
                <a:latin typeface="楷体" panose="02010609060101010101" pitchFamily="49" charset="-122"/>
                <a:ea typeface="楷体" panose="02010609060101010101" pitchFamily="49" charset="-122"/>
              </a:rPr>
              <a:t>段）</a:t>
            </a:r>
            <a:endParaRPr lang="zh-CN" altLang="en-US" sz="3200" b="1">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764280" y="1699590"/>
            <a:ext cx="10900339" cy="1124585"/>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运</a:t>
            </a:r>
            <a:r>
              <a:rPr lang="zh-CN" altLang="en-US" sz="3200" b="1">
                <a:solidFill>
                  <a:srgbClr val="0000FF"/>
                </a:solidFill>
                <a:latin typeface="楷体" panose="02010609060101010101" pitchFamily="49" charset="-122"/>
                <a:ea typeface="楷体" panose="02010609060101010101" pitchFamily="49" charset="-122"/>
              </a:rPr>
              <a:t>用</a:t>
            </a:r>
            <a:r>
              <a:rPr lang="zh-CN" altLang="en-US" sz="3200" b="1">
                <a:solidFill>
                  <a:srgbClr val="FF0000"/>
                </a:solidFill>
                <a:latin typeface="楷体" panose="02010609060101010101" pitchFamily="49" charset="-122"/>
                <a:ea typeface="楷体" panose="02010609060101010101" pitchFamily="49" charset="-122"/>
              </a:rPr>
              <a:t>举例子、列数字和作比较</a:t>
            </a:r>
            <a:r>
              <a:rPr lang="zh-CN" altLang="en-US" sz="3200" b="1">
                <a:solidFill>
                  <a:srgbClr val="0000FF"/>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sym typeface="+mn-ea"/>
              </a:rPr>
              <a:t>具体准确地突出</a:t>
            </a:r>
            <a:r>
              <a:rPr lang="zh-CN" altLang="en-US" sz="3200" b="1">
                <a:solidFill>
                  <a:srgbClr val="0707FF"/>
                </a:solidFill>
                <a:latin typeface="楷体" panose="02010609060101010101" pitchFamily="49" charset="-122"/>
                <a:ea typeface="楷体" panose="02010609060101010101" pitchFamily="49" charset="-122"/>
              </a:rPr>
              <a:t>物候现象南北差异的天数因季节的差异而不同</a:t>
            </a:r>
            <a:r>
              <a:rPr lang="zh-CN" altLang="en-US" sz="3200" b="1">
                <a:solidFill>
                  <a:srgbClr val="0000FF"/>
                </a:solidFill>
                <a:latin typeface="楷体" panose="02010609060101010101" pitchFamily="49" charset="-122"/>
                <a:ea typeface="楷体" panose="02010609060101010101" pitchFamily="49" charset="-122"/>
              </a:rPr>
              <a:t>。</a:t>
            </a:r>
            <a:endParaRPr lang="zh-CN" altLang="en-US" sz="3200" b="1" smtClean="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095625" y="1731010"/>
            <a:ext cx="8584565" cy="396938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defRPr/>
            </a:pPr>
            <a:r>
              <a:rPr lang="zh-CN" altLang="en-US" sz="3600" b="1">
                <a:latin typeface="楷体" panose="02010609060101010101" pitchFamily="49" charset="-122"/>
                <a:ea typeface="楷体" panose="02010609060101010101" pitchFamily="49" charset="-122"/>
              </a:rPr>
              <a:t>    竺可桢（</a:t>
            </a:r>
            <a:r>
              <a:rPr lang="en-US" altLang="zh-CN" sz="3600" b="1">
                <a:latin typeface="楷体" panose="02010609060101010101" pitchFamily="49" charset="-122"/>
                <a:ea typeface="楷体" panose="02010609060101010101" pitchFamily="49" charset="-122"/>
              </a:rPr>
              <a:t>1890—1974</a:t>
            </a:r>
            <a:r>
              <a:rPr lang="zh-CN" altLang="en-US" sz="3600" b="1">
                <a:latin typeface="楷体" panose="02010609060101010101" pitchFamily="49" charset="-122"/>
                <a:ea typeface="楷体" panose="02010609060101010101" pitchFamily="49" charset="-122"/>
              </a:rPr>
              <a:t>），浙江上虞</a:t>
            </a:r>
            <a:r>
              <a:rPr lang="en-US" altLang="zh-CN" sz="3600" err="1">
                <a:latin typeface="+mn-ea"/>
                <a:ea typeface="+mn-ea"/>
              </a:rPr>
              <a:t>yú</a:t>
            </a:r>
            <a:r>
              <a:rPr lang="zh-CN" altLang="en-US" sz="3600" b="1">
                <a:latin typeface="楷体" panose="02010609060101010101" pitchFamily="49" charset="-122"/>
                <a:ea typeface="楷体" panose="02010609060101010101" pitchFamily="49" charset="-122"/>
              </a:rPr>
              <a:t>人，</a:t>
            </a:r>
            <a:r>
              <a:rPr lang="zh-CN" altLang="en-US" sz="3600" b="1">
                <a:solidFill>
                  <a:srgbClr val="0707FF"/>
                </a:solidFill>
                <a:latin typeface="楷体" panose="02010609060101010101" pitchFamily="49" charset="-122"/>
                <a:ea typeface="楷体" panose="02010609060101010101" pitchFamily="49" charset="-122"/>
              </a:rPr>
              <a:t>气象学家、地理学家</a:t>
            </a:r>
            <a:r>
              <a:rPr lang="zh-CN" altLang="en-US" sz="3600" b="1">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中国近代气象事业创始人之一</a:t>
            </a:r>
            <a:r>
              <a:rPr lang="zh-CN" altLang="en-US" sz="3600" b="1">
                <a:latin typeface="楷体" panose="02010609060101010101" pitchFamily="49" charset="-122"/>
                <a:ea typeface="楷体" panose="02010609060101010101" pitchFamily="49" charset="-122"/>
              </a:rPr>
              <a:t>，对中国气候的形成、特点、区划、变迁以及物候学和自然科学史等都有深入的研究。代表作有</a:t>
            </a:r>
            <a:r>
              <a:rPr lang="zh-CN" altLang="en-US" sz="3600" b="1">
                <a:solidFill>
                  <a:srgbClr val="FF0000"/>
                </a:solidFill>
                <a:latin typeface="楷体" panose="02010609060101010101" pitchFamily="49" charset="-122"/>
                <a:ea typeface="楷体" panose="02010609060101010101" pitchFamily="49" charset="-122"/>
                <a:sym typeface="+mn-ea"/>
              </a:rPr>
              <a:t>《气象学》</a:t>
            </a:r>
            <a:r>
              <a:rPr lang="en-US" altLang="zh-CN" sz="3600" b="1">
                <a:solidFill>
                  <a:srgbClr val="FF0000"/>
                </a:solidFill>
                <a:latin typeface="楷体" panose="02010609060101010101" pitchFamily="49" charset="-122"/>
                <a:ea typeface="楷体" panose="02010609060101010101" pitchFamily="49" charset="-122"/>
                <a:sym typeface="+mn-ea"/>
              </a:rPr>
              <a:t>《</a:t>
            </a:r>
            <a:r>
              <a:rPr lang="zh-CN" altLang="en-US" sz="3600" b="1">
                <a:solidFill>
                  <a:srgbClr val="FF0000"/>
                </a:solidFill>
                <a:latin typeface="楷体" panose="02010609060101010101" pitchFamily="49" charset="-122"/>
                <a:ea typeface="楷体" panose="02010609060101010101" pitchFamily="49" charset="-122"/>
                <a:sym typeface="+mn-ea"/>
              </a:rPr>
              <a:t>物候学</a:t>
            </a:r>
            <a:r>
              <a:rPr lang="en-US" altLang="zh-CN" sz="3600" b="1">
                <a:solidFill>
                  <a:srgbClr val="FF0000"/>
                </a:solidFill>
                <a:latin typeface="楷体" panose="02010609060101010101" pitchFamily="49" charset="-122"/>
                <a:ea typeface="楷体" panose="02010609060101010101" pitchFamily="49" charset="-122"/>
                <a:sym typeface="+mn-ea"/>
              </a:rPr>
              <a:t>》</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东南季风与中国之雨量</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等，有</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竺可桢全集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a:t>
            </a:r>
            <a:endParaRPr lang="zh-CN" altLang="en-US" sz="3600" b="1">
              <a:latin typeface="楷体" panose="02010609060101010101" pitchFamily="49" charset="-122"/>
              <a:ea typeface="楷体" panose="02010609060101010101" pitchFamily="49" charset="-122"/>
            </a:endParaRPr>
          </a:p>
        </p:txBody>
      </p:sp>
      <p:pic>
        <p:nvPicPr>
          <p:cNvPr id="13315" name="图片 1"/>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647608" y="1852084"/>
            <a:ext cx="2334776" cy="293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6" name="组合 17"/>
          <p:cNvGrpSpPr/>
          <p:nvPr/>
        </p:nvGrpSpPr>
        <p:grpSpPr>
          <a:xfrm>
            <a:off x="524933" y="76200"/>
            <a:ext cx="3369733" cy="1276351"/>
            <a:chOff x="393700" y="57151"/>
            <a:chExt cx="2527300" cy="957517"/>
          </a:xfrm>
        </p:grpSpPr>
        <p:pic>
          <p:nvPicPr>
            <p:cNvPr id="13317" name="图片 18"/>
            <p:cNvPicPr>
              <a:picLocks noChangeAspect="1" noChangeArrowheads="1"/>
            </p:cNvPicPr>
            <p:nvPr/>
          </p:nvPicPr>
          <p:blipFill>
            <a:blip r:embed="rId2">
              <a:extLst>
                <a:ext uri="{28A0092B-C50C-407E-A947-70E740481C1C}">
                  <a14:useLocalDpi xmlns:a14="http://schemas.microsoft.com/office/drawing/2010/main" val="0"/>
                </a:ext>
              </a:extLst>
            </a:blip>
            <a:srcRect t="30389" b="31836"/>
            <a:stretch>
              <a:fillRect/>
            </a:stretch>
          </p:blipFill>
          <p:spPr bwMode="auto">
            <a:xfrm>
              <a:off x="393700" y="57151"/>
              <a:ext cx="2527300" cy="95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3"/>
            <p:cNvSpPr txBox="1">
              <a:spLocks noChangeArrowheads="1"/>
            </p:cNvSpPr>
            <p:nvPr/>
          </p:nvSpPr>
          <p:spPr bwMode="auto">
            <a:xfrm>
              <a:off x="646113" y="212767"/>
              <a:ext cx="1727200" cy="53020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作者介绍</a:t>
              </a:r>
              <a:endParaRPr lang="en-US" altLang="zh-CN" sz="4000" b="1">
                <a:effectLst>
                  <a:outerShdw blurRad="38100" dist="38100" dir="2700000" algn="tl">
                    <a:srgbClr val="000000">
                      <a:alpha val="43137"/>
                    </a:srgbClr>
                  </a:outerShdw>
                </a:effectLst>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668271" y="1023309"/>
            <a:ext cx="10900337" cy="230695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defRPr/>
            </a:pPr>
            <a:r>
              <a:rPr lang="zh-CN" altLang="en-US" sz="3200" b="1" smtClean="0">
                <a:solidFill>
                  <a:prstClr val="black"/>
                </a:solidFill>
                <a:latin typeface="宋体" panose="02010600030101010101" pitchFamily="2" charset="-122"/>
                <a:ea typeface="宋体" panose="02010600030101010101" pitchFamily="2" charset="-122"/>
              </a:rPr>
              <a:t>    </a:t>
            </a:r>
            <a:r>
              <a:rPr lang="zh-CN" altLang="en-US" sz="3600" b="1" smtClean="0">
                <a:solidFill>
                  <a:srgbClr val="FF0000"/>
                </a:solidFill>
                <a:latin typeface="楷体" panose="02010609060101010101" pitchFamily="49" charset="-122"/>
                <a:ea typeface="楷体" panose="02010609060101010101" pitchFamily="49" charset="-122"/>
              </a:rPr>
              <a:t>根</a:t>
            </a:r>
            <a:r>
              <a:rPr lang="zh-CN" altLang="en-US" sz="3600" b="1">
                <a:solidFill>
                  <a:srgbClr val="FF0000"/>
                </a:solidFill>
                <a:latin typeface="楷体" panose="02010609060101010101" pitchFamily="49" charset="-122"/>
                <a:ea typeface="楷体" panose="02010609060101010101" pitchFamily="49" charset="-122"/>
              </a:rPr>
              <a:t>据</a:t>
            </a:r>
            <a:r>
              <a:rPr lang="zh-CN" altLang="en-US" sz="3600" b="1">
                <a:solidFill>
                  <a:prstClr val="black"/>
                </a:solidFill>
                <a:latin typeface="楷体" panose="02010609060101010101" pitchFamily="49" charset="-122"/>
                <a:ea typeface="楷体" panose="02010609060101010101" pitchFamily="49" charset="-122"/>
              </a:rPr>
              <a:t>英国南部物候的一种长期记录，拿</a:t>
            </a:r>
            <a:r>
              <a:rPr lang="en-US" altLang="zh-CN" sz="3600" b="1">
                <a:solidFill>
                  <a:prstClr val="black"/>
                </a:solidFill>
                <a:latin typeface="楷体" panose="02010609060101010101" pitchFamily="49" charset="-122"/>
                <a:ea typeface="楷体" panose="02010609060101010101" pitchFamily="49" charset="-122"/>
              </a:rPr>
              <a:t>1741</a:t>
            </a:r>
            <a:r>
              <a:rPr lang="zh-CN" altLang="en-US" sz="3600" b="1">
                <a:solidFill>
                  <a:prstClr val="black"/>
                </a:solidFill>
                <a:latin typeface="楷体" panose="02010609060101010101" pitchFamily="49" charset="-122"/>
                <a:ea typeface="楷体" panose="02010609060101010101" pitchFamily="49" charset="-122"/>
              </a:rPr>
              <a:t>到</a:t>
            </a:r>
            <a:r>
              <a:rPr lang="en-US" altLang="zh-CN" sz="3600" b="1">
                <a:solidFill>
                  <a:prstClr val="black"/>
                </a:solidFill>
                <a:latin typeface="楷体" panose="02010609060101010101" pitchFamily="49" charset="-122"/>
                <a:ea typeface="楷体" panose="02010609060101010101" pitchFamily="49" charset="-122"/>
              </a:rPr>
              <a:t>1750</a:t>
            </a:r>
            <a:r>
              <a:rPr lang="zh-CN" altLang="en-US" sz="3600" b="1">
                <a:solidFill>
                  <a:prstClr val="black"/>
                </a:solidFill>
                <a:latin typeface="楷体" panose="02010609060101010101" pitchFamily="49" charset="-122"/>
                <a:ea typeface="楷体" panose="02010609060101010101" pitchFamily="49" charset="-122"/>
              </a:rPr>
              <a:t>年十年平均的春初七种乔木抽青和开花日期同</a:t>
            </a:r>
            <a:r>
              <a:rPr lang="en-US" altLang="zh-CN" sz="3600" b="1">
                <a:solidFill>
                  <a:prstClr val="black"/>
                </a:solidFill>
                <a:latin typeface="楷体" panose="02010609060101010101" pitchFamily="49" charset="-122"/>
                <a:ea typeface="楷体" panose="02010609060101010101" pitchFamily="49" charset="-122"/>
              </a:rPr>
              <a:t>1921</a:t>
            </a:r>
            <a:r>
              <a:rPr lang="zh-CN" altLang="en-US" sz="3600" b="1">
                <a:solidFill>
                  <a:prstClr val="black"/>
                </a:solidFill>
                <a:latin typeface="楷体" panose="02010609060101010101" pitchFamily="49" charset="-122"/>
                <a:ea typeface="楷体" panose="02010609060101010101" pitchFamily="49" charset="-122"/>
              </a:rPr>
              <a:t>到</a:t>
            </a:r>
            <a:r>
              <a:rPr lang="en-US" altLang="zh-CN" sz="3600" b="1">
                <a:solidFill>
                  <a:prstClr val="black"/>
                </a:solidFill>
                <a:latin typeface="楷体" panose="02010609060101010101" pitchFamily="49" charset="-122"/>
                <a:ea typeface="楷体" panose="02010609060101010101" pitchFamily="49" charset="-122"/>
              </a:rPr>
              <a:t>1930</a:t>
            </a:r>
            <a:r>
              <a:rPr lang="zh-CN" altLang="en-US" sz="3600" b="1">
                <a:solidFill>
                  <a:prstClr val="black"/>
                </a:solidFill>
                <a:latin typeface="楷体" panose="02010609060101010101" pitchFamily="49" charset="-122"/>
                <a:ea typeface="楷体" panose="02010609060101010101" pitchFamily="49" charset="-122"/>
              </a:rPr>
              <a:t>年十年的平均值</a:t>
            </a:r>
            <a:r>
              <a:rPr lang="zh-CN" altLang="en-US" sz="3600" b="1">
                <a:solidFill>
                  <a:srgbClr val="0000FF"/>
                </a:solidFill>
                <a:latin typeface="楷体" panose="02010609060101010101" pitchFamily="49" charset="-122"/>
                <a:ea typeface="楷体" panose="02010609060101010101" pitchFamily="49" charset="-122"/>
              </a:rPr>
              <a:t>相比较</a:t>
            </a:r>
            <a:r>
              <a:rPr lang="zh-CN" altLang="en-US" sz="3600" b="1">
                <a:solidFill>
                  <a:prstClr val="black"/>
                </a:solidFill>
                <a:latin typeface="楷体" panose="02010609060101010101" pitchFamily="49" charset="-122"/>
                <a:ea typeface="楷体" panose="02010609060101010101" pitchFamily="49" charset="-122"/>
              </a:rPr>
              <a:t>，可以看出后者</a:t>
            </a:r>
            <a:r>
              <a:rPr lang="zh-CN" altLang="en-US" sz="3600" b="1">
                <a:solidFill>
                  <a:srgbClr val="0000FF"/>
                </a:solidFill>
                <a:latin typeface="楷体" panose="02010609060101010101" pitchFamily="49" charset="-122"/>
                <a:ea typeface="楷体" panose="02010609060101010101" pitchFamily="49" charset="-122"/>
              </a:rPr>
              <a:t>比</a:t>
            </a:r>
            <a:r>
              <a:rPr lang="zh-CN" altLang="en-US" sz="3600" b="1">
                <a:solidFill>
                  <a:prstClr val="black"/>
                </a:solidFill>
                <a:latin typeface="楷体" panose="02010609060101010101" pitchFamily="49" charset="-122"/>
                <a:ea typeface="楷体" panose="02010609060101010101" pitchFamily="49" charset="-122"/>
              </a:rPr>
              <a:t>前者早</a:t>
            </a:r>
            <a:r>
              <a:rPr lang="zh-CN" altLang="en-US" sz="3600" b="1">
                <a:solidFill>
                  <a:srgbClr val="FF0000"/>
                </a:solidFill>
                <a:latin typeface="楷体" panose="02010609060101010101" pitchFamily="49" charset="-122"/>
                <a:ea typeface="楷体" panose="02010609060101010101" pitchFamily="49" charset="-122"/>
              </a:rPr>
              <a:t>九</a:t>
            </a:r>
            <a:r>
              <a:rPr lang="zh-CN" altLang="en-US" sz="3600" b="1">
                <a:solidFill>
                  <a:prstClr val="black"/>
                </a:solidFill>
                <a:latin typeface="楷体" panose="02010609060101010101" pitchFamily="49" charset="-122"/>
                <a:ea typeface="楷体" panose="02010609060101010101" pitchFamily="49" charset="-122"/>
              </a:rPr>
              <a:t>天。就是说，春天提前</a:t>
            </a:r>
            <a:r>
              <a:rPr lang="zh-CN" altLang="en-US" sz="3600" b="1">
                <a:solidFill>
                  <a:srgbClr val="FF0000"/>
                </a:solidFill>
                <a:latin typeface="楷体" panose="02010609060101010101" pitchFamily="49" charset="-122"/>
                <a:ea typeface="楷体" panose="02010609060101010101" pitchFamily="49" charset="-122"/>
              </a:rPr>
              <a:t>九</a:t>
            </a:r>
            <a:r>
              <a:rPr lang="zh-CN" altLang="en-US" sz="3600" b="1">
                <a:solidFill>
                  <a:prstClr val="black"/>
                </a:solidFill>
                <a:latin typeface="楷体" panose="02010609060101010101" pitchFamily="49" charset="-122"/>
                <a:ea typeface="楷体" panose="02010609060101010101" pitchFamily="49" charset="-122"/>
              </a:rPr>
              <a:t>天。（</a:t>
            </a:r>
            <a:r>
              <a:rPr lang="en-US" altLang="zh-CN" sz="3600" b="1">
                <a:solidFill>
                  <a:prstClr val="black"/>
                </a:solidFill>
                <a:latin typeface="楷体" panose="02010609060101010101" pitchFamily="49" charset="-122"/>
                <a:ea typeface="楷体" panose="02010609060101010101" pitchFamily="49" charset="-122"/>
              </a:rPr>
              <a:t>10</a:t>
            </a:r>
            <a:r>
              <a:rPr lang="zh-CN" altLang="en-US" sz="3600" b="1">
                <a:solidFill>
                  <a:prstClr val="black"/>
                </a:solidFill>
                <a:latin typeface="楷体" panose="02010609060101010101" pitchFamily="49" charset="-122"/>
                <a:ea typeface="楷体" panose="02010609060101010101" pitchFamily="49" charset="-122"/>
              </a:rPr>
              <a:t>段）</a:t>
            </a:r>
            <a:endParaRPr lang="zh-CN" altLang="en-US" sz="3600" b="1">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744471" y="3530133"/>
            <a:ext cx="10900339" cy="1254125"/>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0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rPr>
              <a:t>运</a:t>
            </a:r>
            <a:r>
              <a:rPr lang="zh-CN" altLang="en-US" sz="3600" b="1">
                <a:solidFill>
                  <a:srgbClr val="0000FF"/>
                </a:solidFill>
                <a:latin typeface="楷体" panose="02010609060101010101" pitchFamily="49" charset="-122"/>
                <a:ea typeface="楷体" panose="02010609060101010101" pitchFamily="49" charset="-122"/>
              </a:rPr>
              <a:t>用</a:t>
            </a:r>
            <a:r>
              <a:rPr lang="zh-CN" altLang="en-US" sz="3600" b="1">
                <a:solidFill>
                  <a:srgbClr val="FF0000"/>
                </a:solidFill>
                <a:latin typeface="楷体" panose="02010609060101010101" pitchFamily="49" charset="-122"/>
                <a:ea typeface="楷体" panose="02010609060101010101" pitchFamily="49" charset="-122"/>
              </a:rPr>
              <a:t>引用、举例子、列数字、作比较</a:t>
            </a:r>
            <a:r>
              <a:rPr lang="zh-CN" altLang="en-US" sz="3600" b="1">
                <a:solidFill>
                  <a:srgbClr val="0000FF"/>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sym typeface="+mn-ea"/>
              </a:rPr>
              <a:t>具体准确地突出</a:t>
            </a:r>
            <a:r>
              <a:rPr lang="zh-CN" altLang="en-US" sz="3600" b="1">
                <a:solidFill>
                  <a:srgbClr val="0000FF"/>
                </a:solidFill>
                <a:latin typeface="楷体" panose="02010609060101010101" pitchFamily="49" charset="-122"/>
                <a:ea typeface="楷体" panose="02010609060101010101" pitchFamily="49" charset="-122"/>
              </a:rPr>
              <a:t>影响物候的第四个因素是古今的差异。</a:t>
            </a:r>
            <a:endParaRPr lang="zh-CN" altLang="en-US" sz="3600" b="1" smtClean="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8193"/>
          <p:cNvSpPr>
            <a:spLocks noGrp="1"/>
          </p:cNvSpPr>
          <p:nvPr/>
        </p:nvSpPr>
        <p:spPr>
          <a:xfrm>
            <a:off x="1095375" y="1846580"/>
            <a:ext cx="10095865"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任务四：品析</a:t>
            </a:r>
            <a:r>
              <a:rPr lang="zh-CN" altLang="en-US" sz="3600" b="1" dirty="0">
                <a:solidFill>
                  <a:srgbClr val="FF0000"/>
                </a:solidFill>
                <a:latin typeface="黑体" panose="02010609060101010101" pitchFamily="49" charset="-122"/>
                <a:ea typeface="黑体" panose="02010609060101010101" pitchFamily="49" charset="-122"/>
              </a:rPr>
              <a:t>限制性</a:t>
            </a:r>
            <a:r>
              <a:rPr lang="zh-CN" altLang="en-US" sz="3600" b="1" dirty="0">
                <a:solidFill>
                  <a:schemeClr val="tx1"/>
                </a:solidFill>
                <a:latin typeface="黑体" panose="02010609060101010101" pitchFamily="49" charset="-122"/>
                <a:ea typeface="黑体" panose="02010609060101010101" pitchFamily="49" charset="-122"/>
              </a:rPr>
              <a:t>词语，体会说明语言的</a:t>
            </a:r>
            <a:r>
              <a:rPr lang="zh-CN" altLang="en-US" sz="3600" b="1" dirty="0">
                <a:solidFill>
                  <a:srgbClr val="FF0000"/>
                </a:solidFill>
                <a:latin typeface="黑体" panose="02010609060101010101" pitchFamily="49" charset="-122"/>
                <a:ea typeface="黑体" panose="02010609060101010101" pitchFamily="49" charset="-122"/>
              </a:rPr>
              <a:t>准确</a:t>
            </a:r>
            <a:endParaRPr lang="zh-CN" altLang="en-US" sz="3600" b="1" dirty="0">
              <a:solidFill>
                <a:srgbClr val="FF0000"/>
              </a:solidFill>
              <a:latin typeface="黑体" panose="02010609060101010101" pitchFamily="49" charset="-122"/>
              <a:ea typeface="黑体" panose="02010609060101010101" pitchFamily="49" charset="-122"/>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13"/>
          <p:cNvSpPr txBox="1">
            <a:spLocks noChangeArrowheads="1"/>
          </p:cNvSpPr>
          <p:nvPr/>
        </p:nvSpPr>
        <p:spPr bwMode="auto">
          <a:xfrm>
            <a:off x="975995" y="564515"/>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品析语言</a:t>
            </a:r>
            <a:endParaRPr lang="en-US" altLang="zh-CN" sz="4000" b="1">
              <a:effectLst>
                <a:outerShdw blurRad="38100" dist="38100" dir="2700000" algn="tl">
                  <a:srgbClr val="000000">
                    <a:alpha val="43137"/>
                  </a:srgbClr>
                </a:outerShdw>
              </a:effectLst>
              <a:latin typeface="+mj-ea"/>
              <a:ea typeface="+mj-ea"/>
            </a:endParaRPr>
          </a:p>
        </p:txBody>
      </p:sp>
      <p:sp>
        <p:nvSpPr>
          <p:cNvPr id="3" name="标题 8193"/>
          <p:cNvSpPr>
            <a:spLocks noGrp="1"/>
          </p:cNvSpPr>
          <p:nvPr/>
        </p:nvSpPr>
        <p:spPr>
          <a:xfrm>
            <a:off x="1095375" y="3188335"/>
            <a:ext cx="10095865" cy="1037590"/>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任务五：从</a:t>
            </a:r>
            <a:r>
              <a:rPr lang="zh-CN" altLang="en-US" sz="3600" b="1" dirty="0">
                <a:solidFill>
                  <a:srgbClr val="FF0000"/>
                </a:solidFill>
                <a:latin typeface="黑体" panose="02010609060101010101" pitchFamily="49" charset="-122"/>
                <a:ea typeface="黑体" panose="02010609060101010101" pitchFamily="49" charset="-122"/>
              </a:rPr>
              <a:t>修辞</a:t>
            </a:r>
            <a:r>
              <a:rPr lang="zh-CN" altLang="en-US" sz="3600" b="1" dirty="0">
                <a:solidFill>
                  <a:schemeClr val="tx1"/>
                </a:solidFill>
                <a:latin typeface="黑体" panose="02010609060101010101" pitchFamily="49" charset="-122"/>
                <a:ea typeface="黑体" panose="02010609060101010101" pitchFamily="49" charset="-122"/>
              </a:rPr>
              <a:t>角度品析语言，体会说明语言的</a:t>
            </a:r>
            <a:r>
              <a:rPr lang="zh-CN" altLang="en-US" sz="3600" b="1" dirty="0">
                <a:solidFill>
                  <a:srgbClr val="FF0000"/>
                </a:solidFill>
                <a:latin typeface="黑体" panose="02010609060101010101" pitchFamily="49" charset="-122"/>
                <a:ea typeface="黑体" panose="02010609060101010101" pitchFamily="49" charset="-122"/>
              </a:rPr>
              <a:t>生动形象</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381331" y="2162195"/>
            <a:ext cx="11201400" cy="645160"/>
          </a:xfrm>
          <a:prstGeom prst="rect">
            <a:avLst/>
          </a:prstGeom>
        </p:spPr>
        <p:txBody>
          <a:bodyPr wrap="none">
            <a:spAutoFit/>
          </a:bodyPr>
          <a:lstStyle/>
          <a:p>
            <a:pPr algn="l" fontAlgn="auto">
              <a:lnSpc>
                <a:spcPct val="100000"/>
              </a:lnSpc>
            </a:pPr>
            <a:r>
              <a:rPr lang="en-US"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⑴</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古代流传下来的</a:t>
            </a:r>
            <a:r>
              <a:rPr lang="zh-CN" altLang="en-US" sz="3600" b="1" u="sng" dirty="0">
                <a:solidFill>
                  <a:srgbClr val="FF0000"/>
                </a:solidFill>
                <a:latin typeface="宋体" panose="02010600030101010101" pitchFamily="2" charset="-122"/>
                <a:ea typeface="宋体" panose="02010600030101010101" pitchFamily="2" charset="-122"/>
                <a:cs typeface="宋体" panose="02010600030101010101" pitchFamily="2" charset="-122"/>
              </a:rPr>
              <a:t>许多</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农谚就包含了丰富的物候知识。</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598805" y="2960370"/>
            <a:ext cx="10843895" cy="2748280"/>
          </a:xfrm>
          <a:prstGeom prst="rect">
            <a:avLst/>
          </a:prstGeom>
        </p:spPr>
        <p:txBody>
          <a:bodyPr wrap="square">
            <a:spAutoFit/>
          </a:bodyPr>
          <a:lstStyle/>
          <a:p>
            <a:pPr algn="just">
              <a:lnSpc>
                <a:spcPct val="120000"/>
              </a:lnSpc>
              <a:spcBef>
                <a:spcPts val="0"/>
              </a:spcBef>
              <a:spcAft>
                <a:spcPts val="0"/>
              </a:spcAft>
            </a:pP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“许多”在范围上加以限制，如果</a:t>
            </a:r>
            <a:r>
              <a:rPr lang="zh-CN" altLang="en-US" sz="36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去掉，</a:t>
            </a:r>
            <a:r>
              <a:rPr lang="zh-CN" altLang="en-US" sz="3600" b="1" dirty="0" smtClean="0">
                <a:solidFill>
                  <a:srgbClr val="0707FF"/>
                </a:solidFill>
                <a:latin typeface="宋体" panose="02010600030101010101" pitchFamily="2" charset="-122"/>
                <a:ea typeface="宋体" panose="02010600030101010101" pitchFamily="2" charset="-122"/>
                <a:cs typeface="宋体" panose="02010600030101010101" pitchFamily="2" charset="-122"/>
              </a:rPr>
              <a:t>意思</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rPr>
              <a:t>就变为</a:t>
            </a:r>
            <a:r>
              <a:rPr lang="zh-CN" altLang="en-US" sz="3600" b="1" u="sng" dirty="0">
                <a:solidFill>
                  <a:srgbClr val="0707FF"/>
                </a:solidFill>
                <a:latin typeface="宋体" panose="02010600030101010101" pitchFamily="2" charset="-122"/>
                <a:ea typeface="宋体" panose="02010600030101010101" pitchFamily="2" charset="-122"/>
                <a:cs typeface="宋体" panose="02010600030101010101" pitchFamily="2" charset="-122"/>
              </a:rPr>
              <a:t>所有</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rPr>
              <a:t>古代流传下来的农谚都包含了丰富的物候知识，</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不符合实际</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“许多”体现了说明文语言的准确性、严谨性。</a:t>
            </a:r>
            <a:endPar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8193"/>
          <p:cNvSpPr>
            <a:spLocks noGrp="1"/>
          </p:cNvSpPr>
          <p:nvPr/>
        </p:nvSpPr>
        <p:spPr>
          <a:xfrm>
            <a:off x="381635" y="444500"/>
            <a:ext cx="10095865"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任务四：品析</a:t>
            </a:r>
            <a:r>
              <a:rPr lang="zh-CN" altLang="en-US" sz="3600" b="1" dirty="0">
                <a:solidFill>
                  <a:srgbClr val="FF0000"/>
                </a:solidFill>
                <a:latin typeface="黑体" panose="02010609060101010101" pitchFamily="49" charset="-122"/>
                <a:ea typeface="黑体" panose="02010609060101010101" pitchFamily="49" charset="-122"/>
              </a:rPr>
              <a:t>限制性</a:t>
            </a:r>
            <a:r>
              <a:rPr lang="zh-CN" altLang="en-US" sz="3600" b="1" dirty="0">
                <a:solidFill>
                  <a:schemeClr val="tx1"/>
                </a:solidFill>
                <a:latin typeface="黑体" panose="02010609060101010101" pitchFamily="49" charset="-122"/>
                <a:ea typeface="黑体" panose="02010609060101010101" pitchFamily="49" charset="-122"/>
              </a:rPr>
              <a:t>词语，体会说明语言的</a:t>
            </a:r>
            <a:r>
              <a:rPr lang="zh-CN" altLang="en-US" sz="3600" b="1" dirty="0">
                <a:solidFill>
                  <a:srgbClr val="FF0000"/>
                </a:solidFill>
                <a:latin typeface="黑体" panose="02010609060101010101" pitchFamily="49" charset="-122"/>
                <a:ea typeface="黑体" panose="02010609060101010101" pitchFamily="49" charset="-122"/>
              </a:rPr>
              <a:t>准确</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6" name="矩形 5"/>
          <p:cNvSpPr/>
          <p:nvPr/>
        </p:nvSpPr>
        <p:spPr>
          <a:xfrm>
            <a:off x="849207" y="1364192"/>
            <a:ext cx="8448675"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下列句中画横线词语为什么不能删掉？</a:t>
            </a:r>
            <a:endPar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37260" y="822325"/>
            <a:ext cx="10429240" cy="1753235"/>
          </a:xfrm>
          <a:prstGeom prst="rect">
            <a:avLst/>
          </a:prstGeom>
        </p:spPr>
        <p:txBody>
          <a:bodyPr wrap="square">
            <a:spAutoFit/>
          </a:bodyPr>
          <a:lstStyle/>
          <a:p>
            <a:pPr fontAlgn="auto">
              <a:lnSpc>
                <a:spcPct val="100000"/>
              </a:lnSpc>
            </a:pPr>
            <a:r>
              <a:rPr lang="en-US" altLang="en-US" sz="36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⑵</a:t>
            </a:r>
            <a:r>
              <a:rPr lang="en-US" altLang="zh-CN" sz="36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1962</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年的山桃、杏花、苹果、榆叶梅、西府海棠、丁香、刺槐的花期比</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1961</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年迟十天</a:t>
            </a:r>
            <a:r>
              <a:rPr lang="zh-CN" altLang="en-US" sz="3600" b="1" u="sng" dirty="0">
                <a:solidFill>
                  <a:srgbClr val="FF0000"/>
                </a:solidFill>
                <a:latin typeface="宋体" panose="02010600030101010101" pitchFamily="2" charset="-122"/>
                <a:ea typeface="宋体" panose="02010600030101010101" pitchFamily="2" charset="-122"/>
                <a:cs typeface="宋体" panose="02010600030101010101" pitchFamily="2" charset="-122"/>
              </a:rPr>
              <a:t>左右</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，比</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1960</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年迟五六天。</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1063625" y="2689860"/>
            <a:ext cx="10387330" cy="2748280"/>
          </a:xfrm>
          <a:prstGeom prst="rect">
            <a:avLst/>
          </a:prstGeom>
        </p:spPr>
        <p:txBody>
          <a:bodyPr wrap="square">
            <a:spAutoFit/>
          </a:bodyPr>
          <a:lstStyle/>
          <a:p>
            <a:pPr algn="just" fontAlgn="auto">
              <a:lnSpc>
                <a:spcPct val="120000"/>
              </a:lnSpc>
              <a:spcBef>
                <a:spcPts val="0"/>
              </a:spcBef>
              <a:spcAft>
                <a:spcPts val="0"/>
              </a:spcAft>
            </a:pP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“左右”表约数，意思是比“十天”稍多或稍</a:t>
            </a:r>
            <a:r>
              <a:rPr lang="zh-CN" altLang="en-US" sz="36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少。如果</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删去，</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rPr>
              <a:t>就成了刚好“十天”，</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不符合</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实际情况</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“左右”体现了说明文语言的准确性、严谨性、科学性。</a:t>
            </a:r>
            <a:endPar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37260" y="1377950"/>
            <a:ext cx="10429240" cy="1198880"/>
          </a:xfrm>
          <a:prstGeom prst="rect">
            <a:avLst/>
          </a:prstGeom>
        </p:spPr>
        <p:txBody>
          <a:bodyPr wrap="square">
            <a:spAutoFit/>
          </a:bodyPr>
          <a:lstStyle/>
          <a:p>
            <a:pPr fontAlgn="auto">
              <a:lnSpc>
                <a:spcPct val="100000"/>
              </a:lnSpc>
            </a:pPr>
            <a:r>
              <a:rPr lang="en-US" altLang="en-US" sz="36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⑶</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大连纬度在北京以南</a:t>
            </a:r>
            <a:r>
              <a:rPr lang="zh-CN" altLang="en-US" sz="3600" b="1" u="sng" dirty="0">
                <a:solidFill>
                  <a:srgbClr val="FF0000"/>
                </a:solidFill>
                <a:latin typeface="宋体" panose="02010600030101010101" pitchFamily="2" charset="-122"/>
                <a:ea typeface="宋体" panose="02010600030101010101" pitchFamily="2" charset="-122"/>
                <a:cs typeface="宋体" panose="02010600030101010101" pitchFamily="2" charset="-122"/>
              </a:rPr>
              <a:t>约</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，但是在大连，</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连翘和榆叶梅的盛开都比北京要迟一个星期。</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1063625" y="2689860"/>
            <a:ext cx="10387330" cy="2748280"/>
          </a:xfrm>
          <a:prstGeom prst="rect">
            <a:avLst/>
          </a:prstGeom>
        </p:spPr>
        <p:txBody>
          <a:bodyPr wrap="square">
            <a:spAutoFit/>
          </a:bodyPr>
          <a:lstStyle/>
          <a:p>
            <a:pPr algn="just" fontAlgn="auto">
              <a:lnSpc>
                <a:spcPct val="120000"/>
              </a:lnSpc>
              <a:spcBef>
                <a:spcPts val="0"/>
              </a:spcBef>
              <a:spcAft>
                <a:spcPts val="0"/>
              </a:spcAft>
            </a:pP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约</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”表示大概，不确定，意思是大连纬度在北京以南可能不到</a:t>
            </a:r>
            <a:r>
              <a:rPr lang="en-US" altLang="zh-CN" sz="3600" b="1" dirty="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en-US"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，也可能</a:t>
            </a:r>
            <a:r>
              <a:rPr lang="en-US" altLang="zh-CN" sz="3600" b="1" dirty="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en-US"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多一些。</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如果去掉，</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不符合</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实际情况</a:t>
            </a:r>
            <a:r>
              <a:rPr lang="zh-CN" altLang="en-US" sz="3600" b="1" dirty="0">
                <a:solidFill>
                  <a:srgbClr val="0707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约</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体现了说明文语言的</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准确性、</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rPr>
              <a:t>严谨性、科学性。</a:t>
            </a:r>
            <a:endPar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617220" y="1281430"/>
            <a:ext cx="10836910" cy="396938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3600" b="1"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第</a:t>
            </a:r>
            <a:r>
              <a:rPr kumimoji="0" lang="en-US" alt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5—12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段体现出说明文语言准确的特点。如</a:t>
            </a:r>
            <a:r>
              <a:rPr lang="zh-CN" altLang="en-US" sz="3600" b="1" dirty="0">
                <a:uFillTx/>
                <a:ea typeface="宋体" panose="02010600030101010101" pitchFamily="2" charset="-122"/>
                <a:sym typeface="+mn-ea"/>
              </a:rPr>
              <a:t>第</a:t>
            </a:r>
            <a:r>
              <a:rPr lang="en-US" altLang="zh-CN" sz="3600" dirty="0">
                <a:uFillTx/>
                <a:ea typeface="宋体" panose="02010600030101010101" pitchFamily="2" charset="-122"/>
                <a:sym typeface="+mn-ea"/>
              </a:rPr>
              <a:t>5</a:t>
            </a:r>
            <a:r>
              <a:rPr lang="zh-CN" altLang="en-US" sz="3600" b="1" dirty="0">
                <a:uFillTx/>
                <a:ea typeface="宋体" panose="02010600030101010101" pitchFamily="2" charset="-122"/>
                <a:sym typeface="+mn-ea"/>
              </a:rPr>
              <a:t>段句中的</a:t>
            </a:r>
            <a:r>
              <a:rPr lang="en-US" altLang="zh-CN" sz="3600" b="1" dirty="0">
                <a:uFillTx/>
                <a:latin typeface="宋体" panose="02010600030101010101" pitchFamily="2" charset="-122"/>
                <a:ea typeface="宋体" panose="02010600030101010101" pitchFamily="2" charset="-122"/>
                <a:sym typeface="+mn-ea"/>
              </a:rPr>
              <a:t>“</a:t>
            </a:r>
            <a:r>
              <a:rPr lang="en-US" altLang="zh-CN" sz="3600" b="1" u="sng" dirty="0">
                <a:uFillTx/>
                <a:latin typeface="宋体" panose="02010600030101010101" pitchFamily="2" charset="-122"/>
                <a:ea typeface="宋体" panose="02010600030101010101" pitchFamily="2" charset="-122"/>
                <a:sym typeface="+mn-ea"/>
              </a:rPr>
              <a:t>        </a:t>
            </a:r>
            <a:r>
              <a:rPr lang="en-US" altLang="zh-CN" sz="3600" b="1" dirty="0">
                <a:uFillTx/>
                <a:latin typeface="宋体" panose="02010600030101010101" pitchFamily="2" charset="-122"/>
                <a:ea typeface="宋体" panose="02010600030101010101" pitchFamily="2" charset="-122"/>
                <a:sym typeface="+mn-ea"/>
              </a:rPr>
              <a:t>”“</a:t>
            </a:r>
            <a:r>
              <a:rPr lang="en-US" altLang="zh-CN" sz="3600" b="1" u="sng" dirty="0">
                <a:uFillTx/>
                <a:latin typeface="宋体" panose="02010600030101010101" pitchFamily="2" charset="-122"/>
                <a:ea typeface="宋体" panose="02010600030101010101" pitchFamily="2" charset="-122"/>
                <a:sym typeface="+mn-ea"/>
              </a:rPr>
              <a:t>      </a:t>
            </a:r>
            <a:r>
              <a:rPr lang="en-US" altLang="zh-CN" sz="3600" b="1" dirty="0">
                <a:uFillTx/>
                <a:latin typeface="宋体" panose="02010600030101010101" pitchFamily="2" charset="-122"/>
                <a:ea typeface="宋体" panose="02010600030101010101" pitchFamily="2" charset="-122"/>
                <a:sym typeface="+mn-ea"/>
              </a:rPr>
              <a:t>”</a:t>
            </a:r>
            <a:r>
              <a:rPr lang="zh-CN" altLang="en-US" sz="3600" b="1" dirty="0">
                <a:uFillTx/>
                <a:latin typeface="宋体" panose="02010600030101010101" pitchFamily="2" charset="-122"/>
                <a:ea typeface="宋体" panose="02010600030101010101" pitchFamily="2" charset="-122"/>
                <a:sym typeface="+mn-ea"/>
              </a:rPr>
              <a:t>看上去是模糊的表达，但实际上符合植物的花期不可能绝对准确这一现象。在没办法用准确数字时使用约数</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uFillTx/>
                <a:latin typeface="宋体" panose="02010600030101010101" pitchFamily="2" charset="-122"/>
                <a:ea typeface="宋体" panose="02010600030101010101" pitchFamily="2" charset="-122"/>
                <a:sym typeface="+mn-ea"/>
              </a:rPr>
              <a:t>体现了说明文语言的准确性。</a:t>
            </a:r>
            <a:endParaRPr lang="zh-CN" altLang="en-US" sz="3600" b="1" dirty="0">
              <a:uFill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3600" b="1" strike="noStrike" noProof="1" dirty="0">
                <a:solidFill>
                  <a:srgbClr val="00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strike="noStrike" noProof="1" dirty="0">
                <a:solidFill>
                  <a:srgbClr val="000000"/>
                </a:solidFill>
                <a:latin typeface="Arial" panose="020B0604020202020204" pitchFamily="34" charset="0"/>
                <a:ea typeface="宋体" panose="02010600030101010101" pitchFamily="2" charset="-122"/>
                <a:sym typeface="宋体" panose="02010600030101010101" pitchFamily="2" charset="-122"/>
              </a:rPr>
              <a:t>是的</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strike="noStrike" noProof="1" dirty="0">
                <a:solidFill>
                  <a:srgbClr val="FF0000"/>
                </a:solidFill>
                <a:latin typeface="Arial" panose="020B0604020202020204" pitchFamily="34" charset="0"/>
                <a:ea typeface="宋体" panose="02010600030101010101" pitchFamily="2" charset="-122"/>
                <a:sym typeface="宋体" panose="02010600030101010101" pitchFamily="2" charset="-122"/>
              </a:rPr>
              <a:t>确数、约数、限定词等</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strike="noStrike" noProof="1" dirty="0">
                <a:solidFill>
                  <a:srgbClr val="FF0000"/>
                </a:solidFill>
                <a:latin typeface="Arial" panose="020B0604020202020204" pitchFamily="34" charset="0"/>
                <a:ea typeface="宋体" panose="02010600030101010101" pitchFamily="2" charset="-122"/>
                <a:sym typeface="宋体" panose="02010600030101010101" pitchFamily="2" charset="-122"/>
              </a:rPr>
              <a:t>都能体现说明文语言的准确性</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strike="noStrike" noProof="1" dirty="0">
                <a:solidFill>
                  <a:srgbClr val="000000"/>
                </a:solidFill>
                <a:latin typeface="Arial" panose="020B0604020202020204" pitchFamily="34" charset="0"/>
                <a:ea typeface="宋体" panose="02010600030101010101" pitchFamily="2" charset="-122"/>
                <a:sym typeface="宋体" panose="02010600030101010101" pitchFamily="2" charset="-122"/>
              </a:rPr>
              <a:t>我们在阅读时要特别关注。</a:t>
            </a:r>
            <a:endParaRPr lang="zh-CN" altLang="en-US" sz="3600" b="1" strike="noStrike" noProof="1" dirty="0">
              <a:solidFill>
                <a:srgbClr val="000000"/>
              </a:solidFill>
              <a:latin typeface="Arial" panose="020B0604020202020204" pitchFamily="34" charset="0"/>
              <a:ea typeface="宋体" panose="02010600030101010101" pitchFamily="2" charset="-122"/>
              <a:sym typeface="宋体" panose="02010600030101010101" pitchFamily="2" charset="-122"/>
            </a:endParaRPr>
          </a:p>
        </p:txBody>
      </p:sp>
      <p:sp>
        <p:nvSpPr>
          <p:cNvPr id="3" name="文本框 2"/>
          <p:cNvSpPr txBox="1"/>
          <p:nvPr/>
        </p:nvSpPr>
        <p:spPr>
          <a:xfrm>
            <a:off x="2414270" y="1829435"/>
            <a:ext cx="2021840" cy="645160"/>
          </a:xfrm>
          <a:prstGeom prst="rect">
            <a:avLst/>
          </a:prstGeom>
          <a:noFill/>
        </p:spPr>
        <p:txBody>
          <a:bodyPr wrap="square" rtlCol="0" anchor="t">
            <a:spAutoFit/>
          </a:bodyPr>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十天左右</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5263515" y="1829435"/>
            <a:ext cx="1772285" cy="645160"/>
          </a:xfrm>
          <a:prstGeom prst="rect">
            <a:avLst/>
          </a:prstGeom>
          <a:noFill/>
        </p:spPr>
        <p:txBody>
          <a:bodyPr wrap="square" rtlCol="0" anchor="t">
            <a:spAutoFit/>
          </a:bodyPr>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五六天</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9" name="矩形 16"/>
          <p:cNvSpPr>
            <a:spLocks noChangeArrowheads="1"/>
          </p:cNvSpPr>
          <p:nvPr/>
        </p:nvSpPr>
        <p:spPr bwMode="auto">
          <a:xfrm>
            <a:off x="1386205" y="2195830"/>
            <a:ext cx="206438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a:solidFill>
                  <a:srgbClr val="0000FF"/>
                </a:solidFill>
                <a:latin typeface="楷体" panose="02010609060101010101" pitchFamily="49" charset="-122"/>
                <a:ea typeface="楷体" panose="02010609060101010101" pitchFamily="49" charset="-122"/>
              </a:rPr>
              <a:t>说明文</a:t>
            </a:r>
            <a:endParaRPr lang="zh-CN" altLang="en-US" sz="3600" b="1">
              <a:solidFill>
                <a:srgbClr val="0000FF"/>
              </a:solidFill>
              <a:latin typeface="楷体" panose="02010609060101010101" pitchFamily="49" charset="-122"/>
              <a:ea typeface="楷体" panose="02010609060101010101" pitchFamily="49" charset="-122"/>
            </a:endParaRPr>
          </a:p>
          <a:p>
            <a:pPr algn="ctr"/>
            <a:r>
              <a:rPr lang="zh-CN" altLang="en-US" sz="3600" b="1">
                <a:solidFill>
                  <a:srgbClr val="0000FF"/>
                </a:solidFill>
                <a:latin typeface="楷体" panose="02010609060101010101" pitchFamily="49" charset="-122"/>
                <a:ea typeface="楷体" panose="02010609060101010101" pitchFamily="49" charset="-122"/>
              </a:rPr>
              <a:t>语言的</a:t>
            </a:r>
            <a:r>
              <a:rPr lang="en-US" altLang="zh-CN" sz="3600" b="1">
                <a:solidFill>
                  <a:srgbClr val="0000FF"/>
                </a:solidFill>
                <a:latin typeface="楷体" panose="02010609060101010101" pitchFamily="49" charset="-122"/>
                <a:ea typeface="楷体" panose="02010609060101010101" pitchFamily="49" charset="-122"/>
              </a:rPr>
              <a:t> </a:t>
            </a:r>
            <a:r>
              <a:rPr lang="zh-CN" altLang="en-US" sz="3600" b="1">
                <a:solidFill>
                  <a:srgbClr val="FF0000"/>
                </a:solidFill>
                <a:uFillTx/>
                <a:latin typeface="黑体" panose="02010609060101010101" pitchFamily="49" charset="-122"/>
                <a:ea typeface="黑体" panose="02010609060101010101" pitchFamily="49" charset="-122"/>
              </a:rPr>
              <a:t>平实准确</a:t>
            </a:r>
            <a:endParaRPr lang="zh-CN" altLang="en-US" sz="3600" b="1">
              <a:solidFill>
                <a:srgbClr val="FF0000"/>
              </a:solidFill>
              <a:uFillTx/>
              <a:latin typeface="黑体" panose="02010609060101010101" pitchFamily="49" charset="-122"/>
              <a:ea typeface="黑体" panose="02010609060101010101" pitchFamily="49" charset="-122"/>
            </a:endParaRPr>
          </a:p>
        </p:txBody>
      </p:sp>
      <p:sp>
        <p:nvSpPr>
          <p:cNvPr id="18" name="左大括号 17"/>
          <p:cNvSpPr/>
          <p:nvPr/>
        </p:nvSpPr>
        <p:spPr>
          <a:xfrm>
            <a:off x="3342005" y="2195830"/>
            <a:ext cx="207010" cy="2047240"/>
          </a:xfrm>
          <a:prstGeom prst="leftBrace">
            <a:avLst>
              <a:gd name="adj1" fmla="val 55000"/>
              <a:gd name="adj2" fmla="val 50000"/>
            </a:avLst>
          </a:prstGeom>
        </p:spPr>
        <p:style>
          <a:lnRef idx="2">
            <a:schemeClr val="dk1"/>
          </a:lnRef>
          <a:fillRef idx="0">
            <a:schemeClr val="dk1"/>
          </a:fillRef>
          <a:effectRef idx="1">
            <a:schemeClr val="dk1"/>
          </a:effectRef>
          <a:fontRef idx="minor">
            <a:schemeClr val="tx1"/>
          </a:fontRef>
        </p:style>
        <p:txBody>
          <a:bodyPr anchor="ctr"/>
          <a:p>
            <a:pPr algn="ctr">
              <a:defRPr/>
            </a:pPr>
            <a:endParaRPr lang="zh-CN" altLang="en-US" sz="3200">
              <a:latin typeface="楷体" panose="02010609060101010101" pitchFamily="49" charset="-122"/>
              <a:ea typeface="楷体" panose="02010609060101010101" pitchFamily="49" charset="-122"/>
            </a:endParaRPr>
          </a:p>
        </p:txBody>
      </p:sp>
      <p:sp>
        <p:nvSpPr>
          <p:cNvPr id="2" name="标题 8193"/>
          <p:cNvSpPr>
            <a:spLocks noGrp="1"/>
          </p:cNvSpPr>
          <p:nvPr/>
        </p:nvSpPr>
        <p:spPr>
          <a:xfrm>
            <a:off x="3450590" y="2271395"/>
            <a:ext cx="10095865" cy="766445"/>
          </a:xfrm>
          <a:prstGeom prst="rect">
            <a:avLst/>
          </a:prstGeom>
          <a:noFill/>
          <a:ln w="9525">
            <a:noFill/>
          </a:ln>
        </p:spPr>
        <p:txBody>
          <a:bodyPr anchor="ctr" anchorCtr="0"/>
          <a:p>
            <a:pPr eaLnBrk="0" hangingPunct="0"/>
            <a:r>
              <a:rPr lang="zh-CN" altLang="en-US" sz="3600" b="1" dirty="0">
                <a:solidFill>
                  <a:srgbClr val="FF0000"/>
                </a:solidFill>
                <a:latin typeface="黑体" panose="02010609060101010101" pitchFamily="49" charset="-122"/>
                <a:ea typeface="黑体" panose="02010609060101010101" pitchFamily="49" charset="-122"/>
              </a:rPr>
              <a:t>列数字、作比较</a:t>
            </a:r>
            <a:r>
              <a:rPr lang="zh-CN" altLang="en-US" sz="3600" b="1" dirty="0">
                <a:solidFill>
                  <a:schemeClr val="tx1"/>
                </a:solidFill>
                <a:latin typeface="黑体" panose="02010609060101010101" pitchFamily="49" charset="-122"/>
                <a:ea typeface="黑体" panose="02010609060101010101" pitchFamily="49" charset="-122"/>
              </a:rPr>
              <a:t>（说明方法）</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 name="标题 8193"/>
          <p:cNvSpPr>
            <a:spLocks noGrp="1"/>
          </p:cNvSpPr>
          <p:nvPr/>
        </p:nvSpPr>
        <p:spPr>
          <a:xfrm>
            <a:off x="3450590" y="3476625"/>
            <a:ext cx="10095865" cy="766445"/>
          </a:xfrm>
          <a:prstGeom prst="rect">
            <a:avLst/>
          </a:prstGeom>
          <a:noFill/>
          <a:ln w="9525">
            <a:noFill/>
          </a:ln>
        </p:spPr>
        <p:txBody>
          <a:bodyPr anchor="ctr" anchorCtr="0"/>
          <a:p>
            <a:pPr eaLnBrk="0" hangingPunct="0"/>
            <a:r>
              <a:rPr lang="zh-CN" altLang="en-US" sz="3600" b="1" dirty="0">
                <a:solidFill>
                  <a:srgbClr val="FF0000"/>
                </a:solidFill>
                <a:latin typeface="黑体" panose="02010609060101010101" pitchFamily="49" charset="-122"/>
                <a:ea typeface="黑体" panose="02010609060101010101" pitchFamily="49" charset="-122"/>
              </a:rPr>
              <a:t>表修饰限定的词和数量词</a:t>
            </a:r>
            <a:r>
              <a:rPr lang="zh-CN" altLang="en-US" sz="3600" b="1" dirty="0">
                <a:solidFill>
                  <a:schemeClr val="tx1"/>
                </a:solidFill>
                <a:latin typeface="黑体" panose="02010609060101010101" pitchFamily="49" charset="-122"/>
                <a:ea typeface="黑体" panose="02010609060101010101" pitchFamily="49" charset="-122"/>
              </a:rPr>
              <a:t>（用词）</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447291" y="1928786"/>
            <a:ext cx="10900337" cy="230695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spcBef>
                <a:spcPts val="0"/>
              </a:spcBef>
              <a:spcAft>
                <a:spcPts val="0"/>
              </a:spcAft>
              <a:defRPr/>
            </a:pPr>
            <a:r>
              <a:rPr lang="zh-CN" altLang="en-US" sz="3200" b="1" smtClean="0">
                <a:solidFill>
                  <a:prstClr val="black"/>
                </a:solidFill>
                <a:latin typeface="宋体" panose="02010600030101010101" pitchFamily="2" charset="-122"/>
                <a:ea typeface="宋体" panose="02010600030101010101" pitchFamily="2" charset="-122"/>
              </a:rPr>
              <a:t>    </a:t>
            </a:r>
            <a:r>
              <a:rPr lang="zh-CN" altLang="en-US" sz="3600" b="1" smtClean="0">
                <a:solidFill>
                  <a:prstClr val="black"/>
                </a:solidFill>
                <a:latin typeface="楷体" panose="02010609060101010101" pitchFamily="49" charset="-122"/>
                <a:ea typeface="楷体" panose="02010609060101010101" pitchFamily="49" charset="-122"/>
              </a:rPr>
              <a:t>立</a:t>
            </a:r>
            <a:r>
              <a:rPr lang="zh-CN" altLang="en-US" sz="3600" b="1">
                <a:solidFill>
                  <a:prstClr val="black"/>
                </a:solidFill>
                <a:latin typeface="楷体" panose="02010609060101010101" pitchFamily="49" charset="-122"/>
                <a:ea typeface="楷体" panose="02010609060101010101" pitchFamily="49" charset="-122"/>
              </a:rPr>
              <a:t>春过后，</a:t>
            </a:r>
            <a:r>
              <a:rPr lang="zh-CN" altLang="en-US" sz="3600" b="1">
                <a:solidFill>
                  <a:srgbClr val="FF0000"/>
                </a:solidFill>
                <a:latin typeface="楷体" panose="02010609060101010101" pitchFamily="49" charset="-122"/>
                <a:ea typeface="楷体" panose="02010609060101010101" pitchFamily="49" charset="-122"/>
              </a:rPr>
              <a:t>大地渐渐从沉睡中苏醒</a:t>
            </a:r>
            <a:r>
              <a:rPr lang="zh-CN" altLang="en-US" sz="3600" b="1">
                <a:solidFill>
                  <a:prstClr val="black"/>
                </a:solidFill>
                <a:latin typeface="楷体" panose="02010609060101010101" pitchFamily="49" charset="-122"/>
                <a:ea typeface="楷体" panose="02010609060101010101" pitchFamily="49" charset="-122"/>
              </a:rPr>
              <a:t>过来。冰雪融化，草木萌发，各种花次第开放。再过两个月，</a:t>
            </a:r>
            <a:r>
              <a:rPr lang="zh-CN" altLang="en-US" sz="3600" b="1">
                <a:solidFill>
                  <a:srgbClr val="FF0000"/>
                </a:solidFill>
                <a:latin typeface="楷体" panose="02010609060101010101" pitchFamily="49" charset="-122"/>
                <a:ea typeface="楷体" panose="02010609060101010101" pitchFamily="49" charset="-122"/>
              </a:rPr>
              <a:t>燕子翩然归来</a:t>
            </a:r>
            <a:r>
              <a:rPr lang="zh-CN" altLang="en-US" sz="3600" b="1">
                <a:solidFill>
                  <a:prstClr val="black"/>
                </a:solidFill>
                <a:latin typeface="楷体" panose="02010609060101010101" pitchFamily="49" charset="-122"/>
                <a:ea typeface="楷体" panose="02010609060101010101" pitchFamily="49" charset="-122"/>
              </a:rPr>
              <a:t>。不久，</a:t>
            </a:r>
            <a:r>
              <a:rPr lang="zh-CN" altLang="en-US" sz="3600" b="1">
                <a:solidFill>
                  <a:srgbClr val="FF0000"/>
                </a:solidFill>
                <a:latin typeface="楷体" panose="02010609060101010101" pitchFamily="49" charset="-122"/>
                <a:ea typeface="楷体" panose="02010609060101010101" pitchFamily="49" charset="-122"/>
              </a:rPr>
              <a:t>布谷鸟也来了</a:t>
            </a:r>
            <a:r>
              <a:rPr lang="zh-CN" altLang="en-US" sz="3600" b="1">
                <a:solidFill>
                  <a:prstClr val="black"/>
                </a:solidFill>
                <a:latin typeface="楷体" panose="02010609060101010101" pitchFamily="49" charset="-122"/>
                <a:ea typeface="楷体" panose="02010609060101010101" pitchFamily="49" charset="-122"/>
              </a:rPr>
              <a:t>。于是转入炎热的夏季，这是</a:t>
            </a:r>
            <a:r>
              <a:rPr lang="zh-CN" altLang="en-US" sz="3600" b="1">
                <a:solidFill>
                  <a:srgbClr val="FF0000"/>
                </a:solidFill>
                <a:latin typeface="楷体" panose="02010609060101010101" pitchFamily="49" charset="-122"/>
                <a:ea typeface="楷体" panose="02010609060101010101" pitchFamily="49" charset="-122"/>
              </a:rPr>
              <a:t>植物孕育果实</a:t>
            </a:r>
            <a:r>
              <a:rPr lang="zh-CN" altLang="en-US" sz="3600" b="1">
                <a:solidFill>
                  <a:prstClr val="black"/>
                </a:solidFill>
                <a:latin typeface="楷体" panose="02010609060101010101" pitchFamily="49" charset="-122"/>
                <a:ea typeface="楷体" panose="02010609060101010101" pitchFamily="49" charset="-122"/>
              </a:rPr>
              <a:t>的时期。</a:t>
            </a:r>
            <a:endParaRPr lang="zh-CN" altLang="en-US" sz="3600" b="1">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600326" y="4447024"/>
            <a:ext cx="10900339" cy="2001520"/>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rPr>
              <a:t>这</a:t>
            </a:r>
            <a:r>
              <a:rPr lang="zh-CN" altLang="en-US" sz="3600" b="1">
                <a:solidFill>
                  <a:srgbClr val="0000FF"/>
                </a:solidFill>
                <a:latin typeface="楷体" panose="02010609060101010101" pitchFamily="49" charset="-122"/>
                <a:ea typeface="楷体" panose="02010609060101010101" pitchFamily="49" charset="-122"/>
              </a:rPr>
              <a:t>句话运用了</a:t>
            </a:r>
            <a:r>
              <a:rPr lang="zh-CN" altLang="en-US" sz="3600" b="1">
                <a:solidFill>
                  <a:srgbClr val="FF0000"/>
                </a:solidFill>
                <a:latin typeface="楷体" panose="02010609060101010101" pitchFamily="49" charset="-122"/>
                <a:ea typeface="楷体" panose="02010609060101010101" pitchFamily="49" charset="-122"/>
              </a:rPr>
              <a:t>拟人</a:t>
            </a:r>
            <a:r>
              <a:rPr lang="zh-CN" altLang="en-US" sz="3600" b="1">
                <a:solidFill>
                  <a:srgbClr val="0000FF"/>
                </a:solidFill>
                <a:latin typeface="楷体" panose="02010609060101010101" pitchFamily="49" charset="-122"/>
                <a:ea typeface="楷体" panose="02010609060101010101" pitchFamily="49" charset="-122"/>
              </a:rPr>
              <a:t>的修辞手法</a:t>
            </a:r>
            <a:r>
              <a:rPr lang="zh-CN" altLang="en-US" sz="3600" b="1" smtClean="0">
                <a:solidFill>
                  <a:srgbClr val="0000FF"/>
                </a:solidFill>
                <a:latin typeface="楷体" panose="02010609060101010101" pitchFamily="49" charset="-122"/>
                <a:ea typeface="楷体" panose="02010609060101010101" pitchFamily="49" charset="-122"/>
              </a:rPr>
              <a:t>，生动形象地描绘了</a:t>
            </a:r>
            <a:r>
              <a:rPr lang="zh-CN" altLang="en-US" sz="3600" b="1" smtClean="0">
                <a:solidFill>
                  <a:srgbClr val="FF0000"/>
                </a:solidFill>
                <a:latin typeface="楷体" panose="02010609060101010101" pitchFamily="49" charset="-122"/>
                <a:ea typeface="楷体" panose="02010609060101010101" pitchFamily="49" charset="-122"/>
              </a:rPr>
              <a:t>春</a:t>
            </a:r>
            <a:r>
              <a:rPr lang="zh-CN" altLang="en-US" sz="3600" b="1">
                <a:solidFill>
                  <a:srgbClr val="FF0000"/>
                </a:solidFill>
                <a:latin typeface="楷体" panose="02010609060101010101" pitchFamily="49" charset="-122"/>
                <a:ea typeface="楷体" panose="02010609060101010101" pitchFamily="49" charset="-122"/>
              </a:rPr>
              <a:t>回大地、生机勃发</a:t>
            </a:r>
            <a:r>
              <a:rPr lang="zh-CN" altLang="en-US" sz="3600" b="1" smtClean="0">
                <a:solidFill>
                  <a:srgbClr val="0000FF"/>
                </a:solidFill>
                <a:latin typeface="楷体" panose="02010609060101010101" pitchFamily="49" charset="-122"/>
                <a:ea typeface="楷体" panose="02010609060101010101" pitchFamily="49" charset="-122"/>
              </a:rPr>
              <a:t>的景象，</a:t>
            </a:r>
            <a:r>
              <a:rPr lang="zh-CN" altLang="en-US" sz="3600" b="1">
                <a:solidFill>
                  <a:srgbClr val="0000FF"/>
                </a:solidFill>
                <a:latin typeface="楷体" panose="02010609060101010101" pitchFamily="49" charset="-122"/>
                <a:ea typeface="楷体" panose="02010609060101010101" pitchFamily="49" charset="-122"/>
              </a:rPr>
              <a:t>使文章亲切动人，</a:t>
            </a:r>
            <a:r>
              <a:rPr lang="zh-CN" altLang="en-US" sz="3600" b="1">
                <a:solidFill>
                  <a:srgbClr val="FF0000"/>
                </a:solidFill>
                <a:latin typeface="楷体" panose="02010609060101010101" pitchFamily="49" charset="-122"/>
                <a:ea typeface="楷体" panose="02010609060101010101" pitchFamily="49" charset="-122"/>
              </a:rPr>
              <a:t>富有情趣</a:t>
            </a:r>
            <a:r>
              <a:rPr lang="zh-CN" altLang="en-US" sz="3600" b="1" smtClean="0">
                <a:solidFill>
                  <a:srgbClr val="0000FF"/>
                </a:solidFill>
                <a:latin typeface="楷体" panose="02010609060101010101" pitchFamily="49" charset="-122"/>
                <a:ea typeface="楷体" panose="02010609060101010101" pitchFamily="49" charset="-122"/>
              </a:rPr>
              <a:t>。</a:t>
            </a:r>
            <a:endParaRPr lang="zh-CN" altLang="en-US" sz="3600" b="1" smtClean="0">
              <a:solidFill>
                <a:srgbClr val="0000FF"/>
              </a:solidFill>
              <a:latin typeface="楷体" panose="02010609060101010101" pitchFamily="49" charset="-122"/>
              <a:ea typeface="楷体" panose="02010609060101010101" pitchFamily="49" charset="-122"/>
            </a:endParaRPr>
          </a:p>
        </p:txBody>
      </p:sp>
      <p:sp>
        <p:nvSpPr>
          <p:cNvPr id="2" name="矩形 1"/>
          <p:cNvSpPr/>
          <p:nvPr/>
        </p:nvSpPr>
        <p:spPr>
          <a:xfrm>
            <a:off x="7896094" y="3657643"/>
            <a:ext cx="3032760" cy="666115"/>
          </a:xfrm>
          <a:prstGeom prst="rect">
            <a:avLst/>
          </a:prstGeom>
          <a:solidFill>
            <a:schemeClr val="accent6">
              <a:lumMod val="40000"/>
              <a:lumOff val="60000"/>
            </a:schemeClr>
          </a:solidFill>
        </p:spPr>
        <p:txBody>
          <a:bodyPr wrap="none">
            <a:spAutoFit/>
          </a:bodyPr>
          <a:lstStyle/>
          <a:p>
            <a:pPr algn="ctr">
              <a:defRPr/>
            </a:pPr>
            <a:r>
              <a:rPr lang="zh-CN" altLang="en-US" sz="3735">
                <a:latin typeface="黑体" panose="02010609060101010101" pitchFamily="49" charset="-122"/>
                <a:ea typeface="黑体" panose="02010609060101010101" pitchFamily="49" charset="-122"/>
              </a:rPr>
              <a:t>语言生动形象</a:t>
            </a:r>
            <a:endParaRPr lang="zh-CN" altLang="en-US" sz="3735">
              <a:latin typeface="黑体" panose="02010609060101010101" pitchFamily="49" charset="-122"/>
              <a:ea typeface="黑体" panose="02010609060101010101" pitchFamily="49" charset="-122"/>
            </a:endParaRPr>
          </a:p>
        </p:txBody>
      </p:sp>
      <p:sp>
        <p:nvSpPr>
          <p:cNvPr id="3" name="标题 8193"/>
          <p:cNvSpPr>
            <a:spLocks noGrp="1"/>
          </p:cNvSpPr>
          <p:nvPr/>
        </p:nvSpPr>
        <p:spPr>
          <a:xfrm>
            <a:off x="76835" y="0"/>
            <a:ext cx="11946890" cy="72961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任务五：从</a:t>
            </a:r>
            <a:r>
              <a:rPr lang="zh-CN" altLang="en-US" sz="3600" b="1" dirty="0">
                <a:solidFill>
                  <a:srgbClr val="FF0000"/>
                </a:solidFill>
                <a:latin typeface="黑体" panose="02010609060101010101" pitchFamily="49" charset="-122"/>
                <a:ea typeface="黑体" panose="02010609060101010101" pitchFamily="49" charset="-122"/>
              </a:rPr>
              <a:t>修辞</a:t>
            </a:r>
            <a:r>
              <a:rPr lang="zh-CN" altLang="en-US" sz="3600" b="1" dirty="0">
                <a:solidFill>
                  <a:schemeClr val="tx1"/>
                </a:solidFill>
                <a:latin typeface="黑体" panose="02010609060101010101" pitchFamily="49" charset="-122"/>
                <a:ea typeface="黑体" panose="02010609060101010101" pitchFamily="49" charset="-122"/>
              </a:rPr>
              <a:t>角度品析语言，体会说明语言的</a:t>
            </a:r>
            <a:r>
              <a:rPr lang="zh-CN" altLang="en-US" sz="3600" b="1" dirty="0">
                <a:solidFill>
                  <a:srgbClr val="FF0000"/>
                </a:solidFill>
                <a:latin typeface="黑体" panose="02010609060101010101" pitchFamily="49" charset="-122"/>
                <a:ea typeface="黑体" panose="02010609060101010101" pitchFamily="49" charset="-122"/>
              </a:rPr>
              <a:t>生动形象</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6" name="矩形 5"/>
          <p:cNvSpPr/>
          <p:nvPr/>
        </p:nvSpPr>
        <p:spPr>
          <a:xfrm>
            <a:off x="668020" y="729615"/>
            <a:ext cx="11342370" cy="11988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朗读文章</a:t>
            </a:r>
            <a:r>
              <a:rPr kumimoji="0" lang="en-US" alt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a:t>
            </a:r>
            <a:r>
              <a:rPr kumimoji="0" lang="en-US" alt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2</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rPr>
              <a:t>自然段，勾画出生动的词语或者句子，谈谈这两段写得好在哪里？</a:t>
            </a:r>
            <a:endPar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461645" y="740410"/>
            <a:ext cx="11106785" cy="191833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0000"/>
              </a:lnSpc>
              <a:spcBef>
                <a:spcPts val="0"/>
              </a:spcBef>
              <a:spcAft>
                <a:spcPts val="0"/>
              </a:spcAft>
              <a:defRPr/>
            </a:pPr>
            <a:r>
              <a:rPr lang="zh-CN" altLang="en-US" sz="3200" b="1" smtClean="0">
                <a:solidFill>
                  <a:prstClr val="black"/>
                </a:solidFill>
                <a:latin typeface="宋体" panose="02010600030101010101" pitchFamily="2" charset="-122"/>
                <a:ea typeface="宋体" panose="02010600030101010101" pitchFamily="2" charset="-122"/>
              </a:rPr>
              <a:t>    </a:t>
            </a:r>
            <a:r>
              <a:rPr lang="zh-CN" altLang="en-US" sz="3600" b="1" smtClean="0">
                <a:solidFill>
                  <a:srgbClr val="FF0000"/>
                </a:solidFill>
                <a:latin typeface="楷体" panose="02010609060101010101" pitchFamily="49" charset="-122"/>
                <a:ea typeface="楷体" panose="02010609060101010101" pitchFamily="49" charset="-122"/>
              </a:rPr>
              <a:t>杏</a:t>
            </a:r>
            <a:r>
              <a:rPr lang="zh-CN" altLang="en-US" sz="3600" b="1">
                <a:solidFill>
                  <a:srgbClr val="FF0000"/>
                </a:solidFill>
                <a:latin typeface="楷体" panose="02010609060101010101" pitchFamily="49" charset="-122"/>
                <a:ea typeface="楷体" panose="02010609060101010101" pitchFamily="49" charset="-122"/>
              </a:rPr>
              <a:t>花开了</a:t>
            </a:r>
            <a:r>
              <a:rPr lang="zh-CN" altLang="en-US" sz="3600" b="1">
                <a:solidFill>
                  <a:prstClr val="black"/>
                </a:solidFill>
                <a:latin typeface="楷体" panose="02010609060101010101" pitchFamily="49" charset="-122"/>
                <a:ea typeface="楷体" panose="02010609060101010101" pitchFamily="49" charset="-122"/>
              </a:rPr>
              <a:t>，就好像大自然在</a:t>
            </a:r>
            <a:r>
              <a:rPr lang="zh-CN" altLang="en-US" sz="3600" b="1">
                <a:solidFill>
                  <a:srgbClr val="FF0000"/>
                </a:solidFill>
                <a:latin typeface="楷体" panose="02010609060101010101" pitchFamily="49" charset="-122"/>
                <a:ea typeface="楷体" panose="02010609060101010101" pitchFamily="49" charset="-122"/>
              </a:rPr>
              <a:t>传语</a:t>
            </a:r>
            <a:r>
              <a:rPr lang="zh-CN" altLang="en-US" sz="3600" b="1">
                <a:solidFill>
                  <a:prstClr val="black"/>
                </a:solidFill>
                <a:latin typeface="楷体" panose="02010609060101010101" pitchFamily="49" charset="-122"/>
                <a:ea typeface="楷体" panose="02010609060101010101" pitchFamily="49" charset="-122"/>
              </a:rPr>
              <a:t>要</a:t>
            </a:r>
            <a:r>
              <a:rPr lang="zh-CN" altLang="en-US" sz="3600" b="1">
                <a:solidFill>
                  <a:srgbClr val="FF0000"/>
                </a:solidFill>
                <a:latin typeface="楷体" panose="02010609060101010101" pitchFamily="49" charset="-122"/>
                <a:ea typeface="楷体" panose="02010609060101010101" pitchFamily="49" charset="-122"/>
              </a:rPr>
              <a:t>赶快耕地</a:t>
            </a:r>
            <a:r>
              <a:rPr lang="zh-CN" altLang="en-US" sz="3600" b="1">
                <a:solidFill>
                  <a:prstClr val="black"/>
                </a:solidFill>
                <a:latin typeface="楷体" panose="02010609060101010101" pitchFamily="49" charset="-122"/>
                <a:ea typeface="楷体" panose="02010609060101010101" pitchFamily="49" charset="-122"/>
              </a:rPr>
              <a:t>；</a:t>
            </a:r>
            <a:r>
              <a:rPr lang="zh-CN" altLang="en-US" sz="3600" b="1">
                <a:solidFill>
                  <a:srgbClr val="0000FF"/>
                </a:solidFill>
                <a:latin typeface="楷体" panose="02010609060101010101" pitchFamily="49" charset="-122"/>
                <a:ea typeface="楷体" panose="02010609060101010101" pitchFamily="49" charset="-122"/>
              </a:rPr>
              <a:t>桃花</a:t>
            </a:r>
            <a:r>
              <a:rPr lang="zh-CN" altLang="en-US" sz="3600" b="1" smtClean="0">
                <a:solidFill>
                  <a:srgbClr val="0000FF"/>
                </a:solidFill>
                <a:latin typeface="楷体" panose="02010609060101010101" pitchFamily="49" charset="-122"/>
                <a:ea typeface="楷体" panose="02010609060101010101" pitchFamily="49" charset="-122"/>
              </a:rPr>
              <a:t>开了</a:t>
            </a:r>
            <a:r>
              <a:rPr lang="zh-CN" altLang="en-US" sz="3600" b="1">
                <a:solidFill>
                  <a:prstClr val="black"/>
                </a:solidFill>
                <a:latin typeface="楷体" panose="02010609060101010101" pitchFamily="49" charset="-122"/>
                <a:ea typeface="楷体" panose="02010609060101010101" pitchFamily="49" charset="-122"/>
              </a:rPr>
              <a:t>，又好像在</a:t>
            </a:r>
            <a:r>
              <a:rPr lang="zh-CN" altLang="en-US" sz="3600" b="1">
                <a:solidFill>
                  <a:srgbClr val="0000FF"/>
                </a:solidFill>
                <a:latin typeface="楷体" panose="02010609060101010101" pitchFamily="49" charset="-122"/>
                <a:ea typeface="楷体" panose="02010609060101010101" pitchFamily="49" charset="-122"/>
              </a:rPr>
              <a:t>暗示</a:t>
            </a:r>
            <a:r>
              <a:rPr lang="zh-CN" altLang="en-US" sz="3600" b="1">
                <a:solidFill>
                  <a:prstClr val="black"/>
                </a:solidFill>
                <a:latin typeface="楷体" panose="02010609060101010101" pitchFamily="49" charset="-122"/>
                <a:ea typeface="楷体" panose="02010609060101010101" pitchFamily="49" charset="-122"/>
              </a:rPr>
              <a:t>要</a:t>
            </a:r>
            <a:r>
              <a:rPr lang="zh-CN" altLang="en-US" sz="3600" b="1">
                <a:solidFill>
                  <a:srgbClr val="0707FF"/>
                </a:solidFill>
                <a:latin typeface="楷体" panose="02010609060101010101" pitchFamily="49" charset="-122"/>
                <a:ea typeface="楷体" panose="02010609060101010101" pitchFamily="49" charset="-122"/>
              </a:rPr>
              <a:t>赶</a:t>
            </a:r>
            <a:r>
              <a:rPr lang="zh-CN" altLang="en-US" sz="3600" b="1">
                <a:solidFill>
                  <a:srgbClr val="0000FF"/>
                </a:solidFill>
                <a:latin typeface="楷体" panose="02010609060101010101" pitchFamily="49" charset="-122"/>
                <a:ea typeface="楷体" panose="02010609060101010101" pitchFamily="49" charset="-122"/>
              </a:rPr>
              <a:t>快种谷子</a:t>
            </a:r>
            <a:r>
              <a:rPr lang="zh-CN" altLang="en-US" sz="3600" b="1">
                <a:solidFill>
                  <a:prstClr val="black"/>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布谷鸟</a:t>
            </a:r>
            <a:r>
              <a:rPr lang="zh-CN" altLang="en-US" sz="3600" b="1">
                <a:solidFill>
                  <a:prstClr val="black"/>
                </a:solidFill>
                <a:latin typeface="楷体" panose="02010609060101010101" pitchFamily="49" charset="-122"/>
                <a:ea typeface="楷体" panose="02010609060101010101" pitchFamily="49" charset="-122"/>
              </a:rPr>
              <a:t>开始</a:t>
            </a:r>
            <a:r>
              <a:rPr lang="zh-CN" altLang="en-US" sz="3600" b="1">
                <a:solidFill>
                  <a:srgbClr val="FF0000"/>
                </a:solidFill>
                <a:latin typeface="楷体" panose="02010609060101010101" pitchFamily="49" charset="-122"/>
                <a:ea typeface="楷体" panose="02010609060101010101" pitchFamily="49" charset="-122"/>
              </a:rPr>
              <a:t>唱歌</a:t>
            </a:r>
            <a:r>
              <a:rPr lang="zh-CN" altLang="en-US" sz="3600" b="1">
                <a:solidFill>
                  <a:prstClr val="black"/>
                </a:solidFill>
                <a:latin typeface="楷体" panose="02010609060101010101" pitchFamily="49" charset="-122"/>
                <a:ea typeface="楷体" panose="02010609060101010101" pitchFamily="49" charset="-122"/>
              </a:rPr>
              <a:t>，劳动人民懂得它在唱什么：“</a:t>
            </a:r>
            <a:r>
              <a:rPr lang="zh-CN" altLang="en-US" sz="3600" b="1">
                <a:solidFill>
                  <a:srgbClr val="FF0000"/>
                </a:solidFill>
                <a:latin typeface="楷体" panose="02010609060101010101" pitchFamily="49" charset="-122"/>
                <a:ea typeface="楷体" panose="02010609060101010101" pitchFamily="49" charset="-122"/>
              </a:rPr>
              <a:t>阿公阿婆，割麦插禾</a:t>
            </a:r>
            <a:r>
              <a:rPr lang="zh-CN" altLang="en-US" sz="3600" b="1">
                <a:solidFill>
                  <a:prstClr val="black"/>
                </a:solidFill>
                <a:latin typeface="楷体" panose="02010609060101010101" pitchFamily="49" charset="-122"/>
                <a:ea typeface="楷体" panose="02010609060101010101" pitchFamily="49" charset="-122"/>
              </a:rPr>
              <a:t>。”</a:t>
            </a:r>
            <a:endParaRPr lang="zh-CN" altLang="en-US" sz="3600" b="1">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462280" y="2718435"/>
            <a:ext cx="11729720" cy="2637790"/>
          </a:xfrm>
          <a:prstGeom prst="rect">
            <a:avLst/>
          </a:prstGeom>
          <a:solidFill>
            <a:schemeClr val="accent5">
              <a:lumMod val="40000"/>
              <a:lumOff val="6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5000"/>
              </a:lnSpc>
              <a:spcBef>
                <a:spcPts val="0"/>
              </a:spcBef>
              <a:spcAft>
                <a:spcPts val="0"/>
              </a:spcAft>
              <a:defRPr/>
            </a:pPr>
            <a:r>
              <a:rPr lang="zh-CN" altLang="en-US" sz="3200" b="1" smtClean="0">
                <a:solidFill>
                  <a:srgbClr val="0000FF"/>
                </a:solidFill>
                <a:latin typeface="楷体" panose="02010609060101010101" pitchFamily="49" charset="-122"/>
                <a:ea typeface="楷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rPr>
              <a:t>运</a:t>
            </a:r>
            <a:r>
              <a:rPr lang="zh-CN" altLang="en-US" sz="3600" b="1">
                <a:solidFill>
                  <a:srgbClr val="0000FF"/>
                </a:solidFill>
                <a:latin typeface="楷体" panose="02010609060101010101" pitchFamily="49" charset="-122"/>
                <a:ea typeface="楷体" panose="02010609060101010101" pitchFamily="49" charset="-122"/>
              </a:rPr>
              <a:t>用了</a:t>
            </a:r>
            <a:r>
              <a:rPr lang="zh-CN" altLang="en-US" sz="3600" b="1">
                <a:solidFill>
                  <a:srgbClr val="FF0000"/>
                </a:solidFill>
                <a:latin typeface="楷体" panose="02010609060101010101" pitchFamily="49" charset="-122"/>
                <a:ea typeface="楷体" panose="02010609060101010101" pitchFamily="49" charset="-122"/>
              </a:rPr>
              <a:t>拟人</a:t>
            </a:r>
            <a:r>
              <a:rPr lang="zh-CN" altLang="en-US" sz="3600" b="1">
                <a:solidFill>
                  <a:srgbClr val="0000FF"/>
                </a:solidFill>
                <a:latin typeface="楷体" panose="02010609060101010101" pitchFamily="49" charset="-122"/>
                <a:ea typeface="楷体" panose="02010609060101010101" pitchFamily="49" charset="-122"/>
              </a:rPr>
              <a:t>的修辞手法。“传语”“暗示”“唱歌”等词</a:t>
            </a:r>
            <a:r>
              <a:rPr lang="zh-CN" altLang="en-US" sz="3600" b="1">
                <a:solidFill>
                  <a:srgbClr val="FF0000"/>
                </a:solidFill>
                <a:latin typeface="楷体" panose="02010609060101010101" pitchFamily="49" charset="-122"/>
                <a:ea typeface="楷体" panose="02010609060101010101" pitchFamily="49" charset="-122"/>
              </a:rPr>
              <a:t>将动植物拟人化</a:t>
            </a:r>
            <a:r>
              <a:rPr lang="zh-CN" altLang="en-US" sz="3600" b="1">
                <a:solidFill>
                  <a:srgbClr val="0000FF"/>
                </a:solidFill>
                <a:latin typeface="楷体" panose="02010609060101010101" pitchFamily="49" charset="-122"/>
                <a:ea typeface="楷体" panose="02010609060101010101" pitchFamily="49" charset="-122"/>
              </a:rPr>
              <a:t>，把大自然中无比丰富的物候现象写</a:t>
            </a:r>
            <a:r>
              <a:rPr lang="zh-CN" altLang="en-US" sz="3600" b="1" smtClean="0">
                <a:solidFill>
                  <a:srgbClr val="0000FF"/>
                </a:solidFill>
                <a:latin typeface="楷体" panose="02010609060101010101" pitchFamily="49" charset="-122"/>
                <a:ea typeface="楷体" panose="02010609060101010101" pitchFamily="49" charset="-122"/>
              </a:rPr>
              <a:t>活了</a:t>
            </a:r>
            <a:r>
              <a:rPr lang="zh-CN" altLang="en-US" sz="3600" b="1">
                <a:solidFill>
                  <a:srgbClr val="0000FF"/>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生动地说明了一些普通的自然现象在农业生产上起着预报农时的作用，增强了文章的生动性和可读性。</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7941448" y="5492823"/>
            <a:ext cx="3032760" cy="666115"/>
          </a:xfrm>
          <a:prstGeom prst="rect">
            <a:avLst/>
          </a:prstGeom>
          <a:solidFill>
            <a:schemeClr val="accent6">
              <a:lumMod val="40000"/>
              <a:lumOff val="60000"/>
            </a:schemeClr>
          </a:solidFill>
        </p:spPr>
        <p:txBody>
          <a:bodyPr wrap="none">
            <a:spAutoFit/>
          </a:bodyPr>
          <a:lstStyle/>
          <a:p>
            <a:pPr algn="ctr">
              <a:defRPr/>
            </a:pPr>
            <a:r>
              <a:rPr lang="zh-CN" altLang="en-US" sz="3735">
                <a:latin typeface="黑体" panose="02010609060101010101" pitchFamily="49" charset="-122"/>
                <a:ea typeface="黑体" panose="02010609060101010101" pitchFamily="49" charset="-122"/>
              </a:rPr>
              <a:t>语言生动形象</a:t>
            </a:r>
            <a:endParaRPr lang="zh-CN" altLang="en-US" sz="3735">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9" name="文本框 4"/>
          <p:cNvSpPr txBox="1"/>
          <p:nvPr/>
        </p:nvSpPr>
        <p:spPr>
          <a:xfrm>
            <a:off x="170815" y="537845"/>
            <a:ext cx="11677015" cy="2425065"/>
          </a:xfrm>
          <a:prstGeom prst="rect">
            <a:avLst/>
          </a:prstGeom>
          <a:noFill/>
          <a:ln>
            <a:noFill/>
          </a:ln>
        </p:spPr>
        <p:txBody>
          <a:bodyPr wrap="square" rtlCol="0" anchor="t" anchorCtr="0">
            <a:noAutofit/>
          </a:bodyPr>
          <a:lstStyle/>
          <a:p>
            <a:pPr indent="0" algn="just" eaLnBrk="0" fontAlgn="auto" hangingPunct="0">
              <a:lnSpc>
                <a:spcPct val="110000"/>
              </a:lnSpc>
              <a:spcBef>
                <a:spcPct val="0"/>
              </a:spcBef>
              <a:spcAft>
                <a:spcPct val="0"/>
              </a:spcAft>
            </a:pPr>
            <a:r>
              <a:rPr lang="en-US" altLang="en-US" sz="3200" b="1" dirty="0">
                <a:solidFill>
                  <a:schemeClr val="tx1"/>
                </a:solidFill>
                <a:latin typeface="黑体" panose="02010609060101010101" pitchFamily="49" charset="-122"/>
                <a:ea typeface="黑体" panose="02010609060101010101" pitchFamily="49" charset="-122"/>
                <a:cs typeface="黑体" panose="02010609060101010101" pitchFamily="49" charset="-122"/>
              </a:rPr>
              <a:t>①</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好在</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用词形象生动。</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rPr>
              <a:t>如“草木萌发”中“萌”字准确地反映了草木开始生长的状况；如“繁花次第开放”</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sym typeface="+mn-ea"/>
              </a:rPr>
              <a:t>中</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rPr>
              <a:t>“次第”贴切地表现了花开的次序，渲染了春天的气息；如“叶子渐渐变黄”</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sym typeface="+mn-ea"/>
              </a:rPr>
              <a:t>中</a:t>
            </a:r>
            <a:r>
              <a:rPr lang="en-US" altLang="zh-CN" sz="3200" b="1" dirty="0">
                <a:solidFill>
                  <a:srgbClr val="0033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rPr>
              <a:t>“渐渐”确切地表达了叶子枯黄的过程；如“簌簌地落下”</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sym typeface="+mn-ea"/>
              </a:rPr>
              <a:t>中</a:t>
            </a:r>
            <a:r>
              <a:rPr lang="en-US" altLang="zh-CN" sz="3200" b="1" dirty="0">
                <a:solidFill>
                  <a:srgbClr val="0033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rPr>
              <a:t>“簌簌”摹拟风吹落叶的声音，使人感到秋天的肃杀。</a:t>
            </a:r>
            <a:endPar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4"/>
          <p:cNvSpPr txBox="1"/>
          <p:nvPr/>
        </p:nvSpPr>
        <p:spPr>
          <a:xfrm>
            <a:off x="170815" y="3302635"/>
            <a:ext cx="11676380" cy="2350135"/>
          </a:xfrm>
          <a:prstGeom prst="rect">
            <a:avLst/>
          </a:prstGeom>
          <a:noFill/>
          <a:ln>
            <a:noFill/>
          </a:ln>
        </p:spPr>
        <p:txBody>
          <a:bodyPr wrap="square" rtlCol="0" anchor="t" anchorCtr="0">
            <a:noAutofit/>
          </a:bodyPr>
          <a:p>
            <a:pPr indent="0" algn="just" eaLnBrk="0" fontAlgn="auto" hangingPunct="0">
              <a:lnSpc>
                <a:spcPct val="110000"/>
              </a:lnSpc>
              <a:spcBef>
                <a:spcPct val="0"/>
              </a:spcBef>
              <a:spcAft>
                <a:spcPct val="0"/>
              </a:spcAft>
            </a:pPr>
            <a:r>
              <a:rPr lang="en-US" altLang="en-US" sz="3200" b="1" dirty="0">
                <a:solidFill>
                  <a:schemeClr val="tx1"/>
                </a:solidFill>
                <a:latin typeface="黑体" panose="02010609060101010101" pitchFamily="49" charset="-122"/>
                <a:ea typeface="黑体" panose="02010609060101010101" pitchFamily="49" charset="-122"/>
                <a:cs typeface="黑体" panose="02010609060101010101" pitchFamily="49" charset="-122"/>
              </a:rPr>
              <a:t>②</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好在</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修辞的运用。</a:t>
            </a:r>
            <a:r>
              <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rPr>
              <a:t>运用拟人的修辞手法，把大自然写活了。如“传语”“暗示”“唱歌”等词，将大自然中丰富的物候现象写活了。大自然似乎有人的思想感情，似乎都在为农民操心，惟恐他们误了农事，这种手法增强了说明的生动性和文章的可读性。</a:t>
            </a:r>
            <a:endParaRPr lang="zh-CN" altLang="en-US" sz="3200" b="1" dirty="0">
              <a:solidFill>
                <a:srgbClr val="0033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p:bldP spid="59" grpId="1"/>
      <p:bldP spid="2" grpId="0" bldLvl="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矩形 1"/>
          <p:cNvSpPr>
            <a:spLocks noChangeArrowheads="1"/>
          </p:cNvSpPr>
          <p:nvPr/>
        </p:nvSpPr>
        <p:spPr bwMode="auto">
          <a:xfrm>
            <a:off x="770255" y="1602105"/>
            <a:ext cx="10414635" cy="2964180"/>
          </a:xfrm>
          <a:prstGeom prst="rect">
            <a:avLst/>
          </a:prstGeom>
          <a:solidFill>
            <a:srgbClr val="FFFFFF">
              <a:alpha val="4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hangingPunct="1">
              <a:lnSpc>
                <a:spcPct val="120000"/>
              </a:lnSpc>
            </a:pPr>
            <a:r>
              <a:rPr lang="zh-CN" altLang="en-US" sz="40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本文是根据</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科学大众</a:t>
            </a:r>
            <a:r>
              <a:rPr lang="en-US" altLang="zh-CN" sz="3600" b="1">
                <a:latin typeface="楷体" panose="02010609060101010101" pitchFamily="49" charset="-122"/>
                <a:ea typeface="楷体" panose="02010609060101010101" pitchFamily="49" charset="-122"/>
              </a:rPr>
              <a:t>》1963</a:t>
            </a:r>
            <a:r>
              <a:rPr lang="zh-CN" altLang="en-US" sz="3600" b="1">
                <a:latin typeface="楷体" panose="02010609060101010101" pitchFamily="49" charset="-122"/>
                <a:ea typeface="楷体" panose="02010609060101010101" pitchFamily="49" charset="-122"/>
              </a:rPr>
              <a:t>年第</a:t>
            </a:r>
            <a:r>
              <a:rPr lang="en-US" altLang="zh-CN" sz="3600" b="1">
                <a:latin typeface="楷体" panose="02010609060101010101" pitchFamily="49" charset="-122"/>
                <a:ea typeface="楷体" panose="02010609060101010101" pitchFamily="49" charset="-122"/>
              </a:rPr>
              <a:t>1</a:t>
            </a:r>
            <a:r>
              <a:rPr lang="zh-CN" altLang="en-US" sz="3600" b="1">
                <a:latin typeface="楷体" panose="02010609060101010101" pitchFamily="49" charset="-122"/>
                <a:ea typeface="楷体" panose="02010609060101010101" pitchFamily="49" charset="-122"/>
              </a:rPr>
              <a:t>期竺可桢的</a:t>
            </a:r>
            <a:r>
              <a:rPr lang="en-US" altLang="zh-CN" sz="3600" b="1">
                <a:latin typeface="楷体" panose="02010609060101010101" pitchFamily="49" charset="-122"/>
                <a:ea typeface="楷体" panose="02010609060101010101" pitchFamily="49" charset="-122"/>
              </a:rPr>
              <a:t>《</a:t>
            </a:r>
            <a:r>
              <a:rPr lang="zh-CN" altLang="en-US" sz="3600" b="1">
                <a:solidFill>
                  <a:srgbClr val="FF3300"/>
                </a:solidFill>
                <a:latin typeface="楷体" panose="02010609060101010101" pitchFamily="49" charset="-122"/>
                <a:ea typeface="楷体" panose="02010609060101010101" pitchFamily="49" charset="-122"/>
              </a:rPr>
              <a:t>一门丰产的科学</a:t>
            </a:r>
            <a:r>
              <a:rPr lang="en-US" altLang="zh-CN" sz="3600" b="1">
                <a:solidFill>
                  <a:srgbClr val="FF3300"/>
                </a:solidFill>
                <a:latin typeface="楷体" panose="02010609060101010101" pitchFamily="49" charset="-122"/>
                <a:ea typeface="楷体" panose="02010609060101010101" pitchFamily="49" charset="-122"/>
              </a:rPr>
              <a:t>——</a:t>
            </a:r>
            <a:r>
              <a:rPr lang="zh-CN" altLang="en-US" sz="3600" b="1">
                <a:solidFill>
                  <a:srgbClr val="FF3300"/>
                </a:solidFill>
                <a:latin typeface="楷体" panose="02010609060101010101" pitchFamily="49" charset="-122"/>
                <a:ea typeface="楷体" panose="02010609060101010101" pitchFamily="49" charset="-122"/>
              </a:rPr>
              <a:t>物候学</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一文改写而成的。</a:t>
            </a:r>
            <a:r>
              <a:rPr lang="zh-CN" altLang="en-US" sz="3600" b="1">
                <a:solidFill>
                  <a:schemeClr val="tx1"/>
                </a:solidFill>
                <a:latin typeface="楷体" panose="02010609060101010101" pitchFamily="49" charset="-122"/>
                <a:ea typeface="楷体" panose="02010609060101010101" pitchFamily="49" charset="-122"/>
              </a:rPr>
              <a:t>作者写作此文的目的是普及物候知识，帮助困难时期的农业生产，提高农作物产量。</a:t>
            </a:r>
            <a:endParaRPr lang="zh-CN" altLang="en-US" sz="3600" b="1">
              <a:solidFill>
                <a:schemeClr val="tx1"/>
              </a:solidFill>
              <a:latin typeface="楷体" panose="02010609060101010101" pitchFamily="49" charset="-122"/>
              <a:ea typeface="楷体" panose="02010609060101010101" pitchFamily="49" charset="-122"/>
            </a:endParaRPr>
          </a:p>
        </p:txBody>
      </p:sp>
      <p:grpSp>
        <p:nvGrpSpPr>
          <p:cNvPr id="14339" name="组合 17"/>
          <p:cNvGrpSpPr/>
          <p:nvPr/>
        </p:nvGrpSpPr>
        <p:grpSpPr>
          <a:xfrm>
            <a:off x="628439" y="325756"/>
            <a:ext cx="3369733" cy="1276349"/>
            <a:chOff x="393700" y="57151"/>
            <a:chExt cx="2527300" cy="957517"/>
          </a:xfrm>
        </p:grpSpPr>
        <p:pic>
          <p:nvPicPr>
            <p:cNvPr id="14340" name="图片 18"/>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393700" y="57151"/>
              <a:ext cx="2527300" cy="95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3"/>
            <p:cNvSpPr txBox="1">
              <a:spLocks noChangeArrowheads="1"/>
            </p:cNvSpPr>
            <p:nvPr/>
          </p:nvSpPr>
          <p:spPr bwMode="auto">
            <a:xfrm>
              <a:off x="646112" y="212767"/>
              <a:ext cx="1727200" cy="53020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背景链接</a:t>
              </a:r>
              <a:endParaRPr lang="zh-CN" altLang="en-US" sz="4000" b="1">
                <a:effectLst>
                  <a:outerShdw blurRad="38100" dist="38100" dir="2700000" algn="tl">
                    <a:srgbClr val="000000">
                      <a:alpha val="43137"/>
                    </a:srgbClr>
                  </a:outerShdw>
                </a:effectLst>
                <a:latin typeface="+mj-ea"/>
                <a:ea typeface="+mj-ea"/>
              </a:endParaRP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3906" name="标题 123905"/>
          <p:cNvSpPr>
            <a:spLocks noGrp="1"/>
          </p:cNvSpPr>
          <p:nvPr>
            <p:ph type="title"/>
          </p:nvPr>
        </p:nvSpPr>
        <p:spPr>
          <a:xfrm>
            <a:off x="962025" y="855345"/>
            <a:ext cx="10333990" cy="1859915"/>
          </a:xfrm>
        </p:spPr>
        <p:txBody>
          <a:bodyPr wrap="square" anchor="ctr" anchorCtr="0">
            <a:normAutofit/>
          </a:bodyPr>
          <a:lstStyle/>
          <a:p>
            <a:r>
              <a:rPr lang="en-US" altLang="zh-CN" sz="3600" noProof="0" dirty="0">
                <a:ln>
                  <a:noFill/>
                </a:ln>
                <a:effectLst/>
                <a:uLnTx/>
                <a:uFillTx/>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rPr>
              <a:t>“大自然的语言”指什么？以</a:t>
            </a:r>
            <a:r>
              <a:rPr lang="en-US" altLang="zh-CN" sz="3600" b="1">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rPr>
              <a:t>大自然的语言</a:t>
            </a:r>
            <a:r>
              <a:rPr lang="en-US" altLang="zh-CN" sz="3600" b="1">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rPr>
              <a:t>为题有什么好处？</a:t>
            </a:r>
            <a:endPar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23907" name="文本占位符 123906"/>
          <p:cNvSpPr>
            <a:spLocks noGrp="1"/>
          </p:cNvSpPr>
          <p:nvPr>
            <p:ph type="body" idx="1"/>
          </p:nvPr>
        </p:nvSpPr>
        <p:spPr>
          <a:xfrm>
            <a:off x="1064895" y="2406650"/>
            <a:ext cx="10081895" cy="1794510"/>
          </a:xfrm>
        </p:spPr>
        <p:txBody>
          <a:bodyPr>
            <a:noAutofit/>
          </a:bodyPr>
          <a:lstStyle/>
          <a:p>
            <a:pPr>
              <a:lnSpc>
                <a:spcPct val="120000"/>
              </a:lnSpc>
              <a:spcBef>
                <a:spcPts val="1000"/>
              </a:spcBef>
              <a:spcAft>
                <a:spcPts val="0"/>
              </a:spcAft>
            </a:pPr>
            <a:r>
              <a:rPr lang="en-US" altLang="zh-CN" sz="3600" b="1">
                <a:solidFill>
                  <a:schemeClr val="accent2"/>
                </a:solidFill>
                <a:ea typeface="楷体_GB2312" pitchFamily="49" charset="-122"/>
              </a:rPr>
              <a:t>“</a:t>
            </a:r>
            <a:r>
              <a:rPr lang="zh-CN" altLang="en-US" sz="3600" b="1">
                <a:solidFill>
                  <a:srgbClr val="FF0000"/>
                </a:solidFill>
                <a:ea typeface="楷体_GB2312" pitchFamily="49" charset="-122"/>
              </a:rPr>
              <a:t>大自然的语言” 指“物候现象” 。</a:t>
            </a:r>
            <a:endParaRPr lang="zh-CN" altLang="en-US" sz="3600" b="1">
              <a:solidFill>
                <a:srgbClr val="FF0000"/>
              </a:solidFill>
              <a:ea typeface="楷体_GB2312" pitchFamily="49" charset="-122"/>
            </a:endParaRPr>
          </a:p>
          <a:p>
            <a:pPr>
              <a:lnSpc>
                <a:spcPct val="120000"/>
              </a:lnSpc>
              <a:spcBef>
                <a:spcPts val="1000"/>
              </a:spcBef>
              <a:spcAft>
                <a:spcPts val="0"/>
              </a:spcAft>
            </a:pPr>
            <a:r>
              <a:rPr lang="zh-CN" altLang="en-US" sz="3600" b="1">
                <a:solidFill>
                  <a:srgbClr val="FF0000"/>
                </a:solidFill>
                <a:ea typeface="楷体_GB2312" pitchFamily="49" charset="-122"/>
              </a:rPr>
              <a:t>比喻的说法，也把大自然拟人化了，生动形象，显得新颖而有情趣，激发读者的好奇心和阅读兴趣。</a:t>
            </a:r>
            <a:endParaRPr lang="zh-CN" altLang="en-US" sz="3600" b="1">
              <a:solidFill>
                <a:srgbClr val="FF0000"/>
              </a:solidFill>
              <a:ea typeface="楷体_GB2312"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box(out)">
                                      <p:cBhvr>
                                        <p:cTn id="7" dur="500"/>
                                        <p:tgtEl>
                                          <p:spTgt spid="1239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23907">
                                            <p:txEl>
                                              <p:pRg st="1" end="1"/>
                                            </p:txEl>
                                          </p:spTgt>
                                        </p:tgtEl>
                                        <p:attrNameLst>
                                          <p:attrName>style.visibility</p:attrName>
                                        </p:attrNameLst>
                                      </p:cBhvr>
                                      <p:to>
                                        <p:strVal val="visible"/>
                                      </p:to>
                                    </p:set>
                                    <p:animEffect transition="in" filter="box(out)">
                                      <p:cBhvr>
                                        <p:cTn id="12" dur="500"/>
                                        <p:tgtEl>
                                          <p:spTgt spid="12390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44780" y="680085"/>
            <a:ext cx="11884660" cy="156845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3.</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比较下面两段文字的不同特点</a:t>
            </a:r>
            <a:r>
              <a:rPr lang="zh-CN" altLang="zh-CN" sz="32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,体会说明语言的生动性和准确性</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lang="zh-CN" altLang="zh-CN" sz="32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⑴杏花开了</a:t>
            </a:r>
            <a:r>
              <a:rPr lang="zh-CN"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“阿公阿婆,</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割麦插禾。”</a:t>
            </a:r>
            <a:endPar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⑵此外</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,物候现象来临的迟早还有古今的差异</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3200" b="1" dirty="0">
                <a:solidFill>
                  <a:srgbClr val="000000"/>
                </a:solidFill>
                <a:latin typeface="Arial" panose="020B0604020202020204" pitchFamily="34" charset="0"/>
                <a:ea typeface="宋体" panose="02010600030101010101" pitchFamily="2" charset="-122"/>
                <a:sym typeface="宋体" panose="02010600030101010101" pitchFamily="2" charset="-122"/>
              </a:rPr>
              <a:t>春天提前九天。</a:t>
            </a:r>
            <a:endParaRPr lang="zh-CN" altLang="en-US" sz="3200" b="1" dirty="0">
              <a:solidFill>
                <a:srgbClr val="000000"/>
              </a:solidFill>
              <a:latin typeface="Arial" panose="020B0604020202020204" pitchFamily="34" charset="0"/>
              <a:ea typeface="宋体" panose="02010600030101010101" pitchFamily="2" charset="-122"/>
              <a:sym typeface="宋体" panose="02010600030101010101" pitchFamily="2" charset="-122"/>
            </a:endParaRPr>
          </a:p>
        </p:txBody>
      </p:sp>
      <p:sp>
        <p:nvSpPr>
          <p:cNvPr id="4" name="文本框 3"/>
          <p:cNvSpPr txBox="1"/>
          <p:nvPr/>
        </p:nvSpPr>
        <p:spPr>
          <a:xfrm>
            <a:off x="264160" y="2248535"/>
            <a:ext cx="11605260" cy="3538220"/>
          </a:xfrm>
          <a:prstGeom prst="rect">
            <a:avLst/>
          </a:prstGeom>
          <a:noFill/>
        </p:spPr>
        <p:txBody>
          <a:bodyPr wrap="square" rtlCol="0" anchor="t">
            <a:spAutoFit/>
          </a:bodyPr>
          <a:p>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⑴</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连用杏花、桃花、布谷鸟三个例子</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都扣住“大自然的语言”</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用拟人的修辞手法</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以</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灵动的</a:t>
            </a:r>
            <a:r>
              <a:rPr lang="zh-CN" altLang="en-US" sz="3200" b="1">
                <a:latin typeface="宋体" panose="02010600030101010101" pitchFamily="2" charset="-122"/>
                <a:ea typeface="宋体" panose="02010600030101010101" pitchFamily="2" charset="-122"/>
                <a:cs typeface="宋体" panose="02010600030101010101" pitchFamily="2" charset="-122"/>
              </a:rPr>
              <a:t>语言表现出物候对气候变化的反应</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说明其对人们生产生活的重要意义。这一段讲人们习见的现象</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将道理寓于形象之中,增加说明语言的生动性和文章的可读性</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endParaRPr lang="zh-CN" altLang="en-US" sz="3500" b="1">
              <a:latin typeface="宋体" panose="02010600030101010101" pitchFamily="2" charset="-122"/>
              <a:ea typeface="宋体" panose="02010600030101010101" pitchFamily="2" charset="-122"/>
              <a:cs typeface="宋体" panose="02010600030101010101" pitchFamily="2" charset="-122"/>
            </a:endParaRPr>
          </a:p>
          <a:p>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⑵</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说明给出物候古今的变化往往是缓慢的</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个人难以察觉</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因此</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用数字说话</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才能清晰地展现结论</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,增强说明语言的准确性和说服力</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可见</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说明语言的运用</a:t>
            </a:r>
            <a:r>
              <a:rPr lang="zh-CN" altLang="zh-CN" sz="32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要根据说明内容的特点来决定。</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3" name="文本框 2"/>
          <p:cNvSpPr txBox="1"/>
          <p:nvPr/>
        </p:nvSpPr>
        <p:spPr>
          <a:xfrm>
            <a:off x="1013460" y="1899920"/>
            <a:ext cx="10293350" cy="2861310"/>
          </a:xfrm>
          <a:prstGeom prst="rect">
            <a:avLst/>
          </a:prstGeom>
          <a:noFill/>
        </p:spPr>
        <p:txBody>
          <a:bodyPr wrap="square" rtlCol="0" anchor="t">
            <a:spAutoFit/>
          </a:bodyPr>
          <a:p>
            <a:r>
              <a:rPr lang="zh-CN" altLang="en-US" sz="3600" b="1">
                <a:latin typeface="宋体" panose="02010600030101010101" pitchFamily="2" charset="-122"/>
                <a:ea typeface="宋体" panose="02010600030101010101" pitchFamily="2" charset="-122"/>
              </a:rPr>
              <a:t>小结：</a:t>
            </a:r>
            <a:r>
              <a:rPr lang="zh-CN" altLang="en-US" sz="3600" b="1">
                <a:solidFill>
                  <a:srgbClr val="FF0000"/>
                </a:solidFill>
                <a:latin typeface="宋体" panose="02010600030101010101" pitchFamily="2" charset="-122"/>
                <a:ea typeface="宋体" panose="02010600030101010101" pitchFamily="2" charset="-122"/>
                <a:sym typeface="+mn-ea"/>
              </a:rPr>
              <a:t>说明语言的生动性</a:t>
            </a:r>
            <a:r>
              <a:rPr lang="zh-CN" altLang="en-US" sz="3600" b="1">
                <a:latin typeface="宋体" panose="02010600030101010101" pitchFamily="2" charset="-122"/>
                <a:ea typeface="宋体" panose="02010600030101010101" pitchFamily="2" charset="-122"/>
                <a:sym typeface="+mn-ea"/>
              </a:rPr>
              <a:t>一般</a:t>
            </a:r>
            <a:r>
              <a:rPr lang="zh-CN" altLang="en-US" sz="3600" b="1">
                <a:solidFill>
                  <a:srgbClr val="FF0000"/>
                </a:solidFill>
                <a:latin typeface="宋体" panose="02010600030101010101" pitchFamily="2" charset="-122"/>
                <a:ea typeface="宋体" panose="02010600030101010101" pitchFamily="2" charset="-122"/>
                <a:sym typeface="+mn-ea"/>
              </a:rPr>
              <a:t>体现在所运用的修辞手法上</a:t>
            </a:r>
            <a:r>
              <a:rPr lang="zh-CN" altLang="en-US" sz="3600" b="1">
                <a:latin typeface="宋体" panose="02010600030101010101" pitchFamily="2" charset="-122"/>
                <a:ea typeface="宋体" panose="02010600030101010101" pitchFamily="2" charset="-122"/>
                <a:sym typeface="+mn-ea"/>
              </a:rPr>
              <a:t>。</a:t>
            </a:r>
            <a:r>
              <a:rPr lang="zh-CN" altLang="en-US" sz="3600" b="1">
                <a:solidFill>
                  <a:srgbClr val="FF0000"/>
                </a:solidFill>
                <a:latin typeface="宋体" panose="02010600030101010101" pitchFamily="2" charset="-122"/>
                <a:ea typeface="宋体" panose="02010600030101010101" pitchFamily="2" charset="-122"/>
              </a:rPr>
              <a:t>说明语言的准确性</a:t>
            </a:r>
            <a:r>
              <a:rPr lang="zh-CN" altLang="en-US" sz="3600" b="1">
                <a:latin typeface="宋体" panose="02010600030101010101" pitchFamily="2" charset="-122"/>
                <a:ea typeface="宋体" panose="02010600030101010101" pitchFamily="2" charset="-122"/>
              </a:rPr>
              <a:t>一般</a:t>
            </a:r>
            <a:r>
              <a:rPr lang="zh-CN" altLang="en-US" sz="3600" b="1">
                <a:solidFill>
                  <a:srgbClr val="FF0000"/>
                </a:solidFill>
                <a:latin typeface="宋体" panose="02010600030101010101" pitchFamily="2" charset="-122"/>
                <a:ea typeface="宋体" panose="02010600030101010101" pitchFamily="2" charset="-122"/>
              </a:rPr>
              <a:t>体现在使用的说明方法或修饰、限制性词语的选用上</a:t>
            </a:r>
            <a:r>
              <a:rPr lang="zh-CN" altLang="en-US" sz="3600" b="1">
                <a:latin typeface="宋体" panose="02010600030101010101" pitchFamily="2" charset="-122"/>
                <a:ea typeface="宋体" panose="02010600030101010101" pitchFamily="2" charset="-122"/>
              </a:rPr>
              <a:t>。如表示时间、空间、数量、范围、程度、特征、性质等方面的</a:t>
            </a:r>
            <a:r>
              <a:rPr lang="zh-CN" altLang="en-US" sz="3600" b="1">
                <a:solidFill>
                  <a:srgbClr val="FF0000"/>
                </a:solidFill>
                <a:latin typeface="宋体" panose="02010600030101010101" pitchFamily="2" charset="-122"/>
                <a:ea typeface="宋体" panose="02010600030101010101" pitchFamily="2" charset="-122"/>
              </a:rPr>
              <a:t>修饰限制性副词和数量词</a:t>
            </a:r>
            <a:r>
              <a:rPr lang="zh-CN" altLang="en-US" sz="3600" b="1">
                <a:latin typeface="宋体" panose="02010600030101010101" pitchFamily="2" charset="-122"/>
                <a:ea typeface="宋体" panose="02010600030101010101" pitchFamily="2" charset="-122"/>
              </a:rPr>
              <a:t>。</a:t>
            </a:r>
            <a:endParaRPr lang="zh-CN" altLang="en-US" sz="3600" b="1">
              <a:latin typeface="宋体" panose="02010600030101010101" pitchFamily="2" charset="-122"/>
              <a:ea typeface="宋体" panose="02010600030101010101" pitchFamily="2" charset="-122"/>
            </a:endParaRPr>
          </a:p>
        </p:txBody>
      </p:sp>
    </p:spTree>
  </p:cSld>
  <p:clrMapOvr>
    <a:masterClrMapping/>
  </p:clrMapOvr>
  <p:transition spd="med">
    <p:random/>
    <p:sndAc>
      <p:stSnd>
        <p:snd r:embed="rId1" name="projctor.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9" name="矩形 16"/>
          <p:cNvSpPr>
            <a:spLocks noChangeArrowheads="1"/>
          </p:cNvSpPr>
          <p:nvPr/>
        </p:nvSpPr>
        <p:spPr bwMode="auto">
          <a:xfrm>
            <a:off x="1506220" y="2477135"/>
            <a:ext cx="206438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a:solidFill>
                  <a:srgbClr val="0000FF"/>
                </a:solidFill>
                <a:latin typeface="楷体" panose="02010609060101010101" pitchFamily="49" charset="-122"/>
                <a:ea typeface="楷体" panose="02010609060101010101" pitchFamily="49" charset="-122"/>
              </a:rPr>
              <a:t>说明文</a:t>
            </a:r>
            <a:endParaRPr lang="zh-CN" altLang="en-US" sz="3600" b="1">
              <a:solidFill>
                <a:srgbClr val="0000FF"/>
              </a:solidFill>
              <a:latin typeface="楷体" panose="02010609060101010101" pitchFamily="49" charset="-122"/>
              <a:ea typeface="楷体" panose="02010609060101010101" pitchFamily="49" charset="-122"/>
            </a:endParaRPr>
          </a:p>
          <a:p>
            <a:pPr algn="ctr"/>
            <a:r>
              <a:rPr lang="zh-CN" altLang="en-US" sz="3600" b="1">
                <a:solidFill>
                  <a:srgbClr val="0000FF"/>
                </a:solidFill>
                <a:latin typeface="楷体" panose="02010609060101010101" pitchFamily="49" charset="-122"/>
                <a:ea typeface="楷体" panose="02010609060101010101" pitchFamily="49" charset="-122"/>
              </a:rPr>
              <a:t>语言的</a:t>
            </a:r>
            <a:r>
              <a:rPr lang="en-US" altLang="zh-CN" sz="3600" b="1">
                <a:solidFill>
                  <a:srgbClr val="0000FF"/>
                </a:solidFill>
                <a:latin typeface="楷体" panose="02010609060101010101" pitchFamily="49" charset="-122"/>
                <a:ea typeface="楷体" panose="02010609060101010101" pitchFamily="49" charset="-122"/>
              </a:rPr>
              <a:t> </a:t>
            </a:r>
            <a:r>
              <a:rPr lang="zh-CN" altLang="en-US" sz="3600" b="1">
                <a:solidFill>
                  <a:srgbClr val="FF0000"/>
                </a:solidFill>
                <a:uFillTx/>
                <a:latin typeface="黑体" panose="02010609060101010101" pitchFamily="49" charset="-122"/>
                <a:ea typeface="黑体" panose="02010609060101010101" pitchFamily="49" charset="-122"/>
              </a:rPr>
              <a:t>生动形象</a:t>
            </a:r>
            <a:endParaRPr lang="zh-CN" altLang="en-US" sz="3600" b="1">
              <a:solidFill>
                <a:srgbClr val="FF0000"/>
              </a:solidFill>
              <a:uFillTx/>
              <a:latin typeface="黑体" panose="02010609060101010101" pitchFamily="49" charset="-122"/>
              <a:ea typeface="黑体" panose="02010609060101010101" pitchFamily="49" charset="-122"/>
            </a:endParaRPr>
          </a:p>
        </p:txBody>
      </p:sp>
      <p:sp>
        <p:nvSpPr>
          <p:cNvPr id="18" name="左大括号 17"/>
          <p:cNvSpPr/>
          <p:nvPr/>
        </p:nvSpPr>
        <p:spPr>
          <a:xfrm>
            <a:off x="3439795" y="1758950"/>
            <a:ext cx="250190" cy="3470910"/>
          </a:xfrm>
          <a:prstGeom prst="leftBrace">
            <a:avLst>
              <a:gd name="adj1" fmla="val 55000"/>
              <a:gd name="adj2" fmla="val 50000"/>
            </a:avLst>
          </a:prstGeom>
        </p:spPr>
        <p:style>
          <a:lnRef idx="2">
            <a:schemeClr val="dk1"/>
          </a:lnRef>
          <a:fillRef idx="0">
            <a:schemeClr val="dk1"/>
          </a:fillRef>
          <a:effectRef idx="1">
            <a:schemeClr val="dk1"/>
          </a:effectRef>
          <a:fontRef idx="minor">
            <a:schemeClr val="tx1"/>
          </a:fontRef>
        </p:style>
        <p:txBody>
          <a:bodyPr anchor="ctr"/>
          <a:p>
            <a:pPr algn="ctr">
              <a:defRPr/>
            </a:pPr>
            <a:endParaRPr lang="zh-CN" altLang="en-US" sz="3200">
              <a:latin typeface="楷体" panose="02010609060101010101" pitchFamily="49" charset="-122"/>
              <a:ea typeface="楷体" panose="02010609060101010101" pitchFamily="49" charset="-122"/>
            </a:endParaRPr>
          </a:p>
        </p:txBody>
      </p:sp>
      <p:sp>
        <p:nvSpPr>
          <p:cNvPr id="2" name="标题 8193"/>
          <p:cNvSpPr>
            <a:spLocks noGrp="1"/>
          </p:cNvSpPr>
          <p:nvPr/>
        </p:nvSpPr>
        <p:spPr>
          <a:xfrm>
            <a:off x="3570605" y="1758950"/>
            <a:ext cx="6520815" cy="766445"/>
          </a:xfrm>
          <a:prstGeom prst="rect">
            <a:avLst/>
          </a:prstGeom>
          <a:noFill/>
          <a:ln w="9525">
            <a:noFill/>
          </a:ln>
        </p:spPr>
        <p:txBody>
          <a:bodyPr anchor="ctr" anchorCtr="0"/>
          <a:p>
            <a:pPr eaLnBrk="0" hangingPunct="0"/>
            <a:r>
              <a:rPr lang="zh-CN" altLang="en-US" sz="3600" b="1" dirty="0">
                <a:solidFill>
                  <a:srgbClr val="FF0000"/>
                </a:solidFill>
                <a:latin typeface="黑体" panose="02010609060101010101" pitchFamily="49" charset="-122"/>
                <a:ea typeface="黑体" panose="02010609060101010101" pitchFamily="49" charset="-122"/>
              </a:rPr>
              <a:t>打比方</a:t>
            </a:r>
            <a:r>
              <a:rPr lang="zh-CN" altLang="en-US" sz="3600" b="1" dirty="0">
                <a:solidFill>
                  <a:schemeClr val="tx1"/>
                </a:solidFill>
                <a:latin typeface="黑体" panose="02010609060101010101" pitchFamily="49" charset="-122"/>
                <a:ea typeface="黑体" panose="02010609060101010101" pitchFamily="49" charset="-122"/>
              </a:rPr>
              <a:t>（说明方法）</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 name="标题 8193"/>
          <p:cNvSpPr>
            <a:spLocks noGrp="1"/>
          </p:cNvSpPr>
          <p:nvPr/>
        </p:nvSpPr>
        <p:spPr>
          <a:xfrm>
            <a:off x="3570605" y="3724910"/>
            <a:ext cx="10095865" cy="766445"/>
          </a:xfrm>
          <a:prstGeom prst="rect">
            <a:avLst/>
          </a:prstGeom>
          <a:noFill/>
          <a:ln w="9525">
            <a:noFill/>
          </a:ln>
        </p:spPr>
        <p:txBody>
          <a:bodyPr anchor="ctr" anchorCtr="0"/>
          <a:p>
            <a:pPr eaLnBrk="0" hangingPunct="0"/>
            <a:r>
              <a:rPr lang="zh-CN" altLang="en-US" sz="3600" b="1" dirty="0">
                <a:solidFill>
                  <a:srgbClr val="FF0000"/>
                </a:solidFill>
                <a:latin typeface="黑体" panose="02010609060101010101" pitchFamily="49" charset="-122"/>
                <a:ea typeface="黑体" panose="02010609060101010101" pitchFamily="49" charset="-122"/>
              </a:rPr>
              <a:t>四字词语</a:t>
            </a:r>
            <a:r>
              <a:rPr lang="zh-CN" altLang="en-US" sz="3600" b="1" dirty="0">
                <a:solidFill>
                  <a:schemeClr val="tx1"/>
                </a:solidFill>
                <a:latin typeface="黑体" panose="02010609060101010101" pitchFamily="49" charset="-122"/>
                <a:ea typeface="黑体" panose="02010609060101010101" pitchFamily="49" charset="-122"/>
              </a:rPr>
              <a:t>（用词）</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3" name="标题 8193"/>
          <p:cNvSpPr>
            <a:spLocks noGrp="1"/>
          </p:cNvSpPr>
          <p:nvPr/>
        </p:nvSpPr>
        <p:spPr>
          <a:xfrm>
            <a:off x="3570605" y="2741930"/>
            <a:ext cx="6520815" cy="766445"/>
          </a:xfrm>
          <a:prstGeom prst="rect">
            <a:avLst/>
          </a:prstGeom>
          <a:noFill/>
          <a:ln w="9525">
            <a:noFill/>
          </a:ln>
        </p:spPr>
        <p:txBody>
          <a:bodyPr anchor="ctr" anchorCtr="0"/>
          <a:p>
            <a:pPr eaLnBrk="0" hangingPunct="0"/>
            <a:r>
              <a:rPr lang="zh-CN" altLang="en-US" sz="3600" b="1" dirty="0">
                <a:solidFill>
                  <a:srgbClr val="FF0000"/>
                </a:solidFill>
                <a:latin typeface="黑体" panose="02010609060101010101" pitchFamily="49" charset="-122"/>
                <a:ea typeface="黑体" panose="02010609060101010101" pitchFamily="49" charset="-122"/>
              </a:rPr>
              <a:t>拟人、引用</a:t>
            </a:r>
            <a:r>
              <a:rPr lang="zh-CN" altLang="en-US" sz="3600" b="1" dirty="0">
                <a:solidFill>
                  <a:schemeClr val="tx1"/>
                </a:solidFill>
                <a:latin typeface="黑体" panose="02010609060101010101" pitchFamily="49" charset="-122"/>
                <a:ea typeface="黑体" panose="02010609060101010101" pitchFamily="49" charset="-122"/>
              </a:rPr>
              <a:t>（修辞）</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4" name="标题 8193"/>
          <p:cNvSpPr>
            <a:spLocks noGrp="1"/>
          </p:cNvSpPr>
          <p:nvPr/>
        </p:nvSpPr>
        <p:spPr>
          <a:xfrm>
            <a:off x="3570605" y="4707890"/>
            <a:ext cx="10095865" cy="766445"/>
          </a:xfrm>
          <a:prstGeom prst="rect">
            <a:avLst/>
          </a:prstGeom>
          <a:noFill/>
          <a:ln w="9525">
            <a:noFill/>
          </a:ln>
        </p:spPr>
        <p:txBody>
          <a:bodyPr anchor="ctr" anchorCtr="0"/>
          <a:p>
            <a:pPr eaLnBrk="0" hangingPunct="0"/>
            <a:r>
              <a:rPr lang="zh-CN" altLang="en-US" sz="3600" b="1" dirty="0">
                <a:solidFill>
                  <a:srgbClr val="0707FF"/>
                </a:solidFill>
                <a:latin typeface="黑体" panose="02010609060101010101" pitchFamily="49" charset="-122"/>
                <a:ea typeface="黑体" panose="02010609060101010101" pitchFamily="49" charset="-122"/>
              </a:rPr>
              <a:t>展开具体</a:t>
            </a:r>
            <a:r>
              <a:rPr lang="zh-CN" altLang="en-US" sz="3600" b="1" dirty="0">
                <a:solidFill>
                  <a:srgbClr val="FF0000"/>
                </a:solidFill>
                <a:latin typeface="黑体" panose="02010609060101010101" pitchFamily="49" charset="-122"/>
                <a:ea typeface="黑体" panose="02010609060101010101" pitchFamily="49" charset="-122"/>
              </a:rPr>
              <a:t>描写</a:t>
            </a:r>
            <a:r>
              <a:rPr lang="zh-CN" altLang="en-US" sz="3600" b="1" dirty="0">
                <a:solidFill>
                  <a:schemeClr val="tx1"/>
                </a:solidFill>
                <a:latin typeface="黑体" panose="02010609060101010101" pitchFamily="49" charset="-122"/>
                <a:ea typeface="黑体" panose="02010609060101010101" pitchFamily="49" charset="-122"/>
              </a:rPr>
              <a:t>（表达方式）</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1" name="文本框 20"/>
          <p:cNvSpPr txBox="1">
            <a:spLocks noChangeArrowheads="1"/>
          </p:cNvSpPr>
          <p:nvPr/>
        </p:nvSpPr>
        <p:spPr bwMode="auto">
          <a:xfrm>
            <a:off x="370205" y="1766570"/>
            <a:ext cx="11579225" cy="415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0"/>
              </a:spcBef>
              <a:spcAft>
                <a:spcPts val="0"/>
              </a:spcAft>
            </a:pPr>
            <a:r>
              <a:rPr lang="zh-CN" altLang="en-US" sz="3735" b="1">
                <a:solidFill>
                  <a:srgbClr val="0070C0"/>
                </a:solidFill>
                <a:latin typeface="楷体" panose="02010609060101010101" pitchFamily="49" charset="-122"/>
                <a:ea typeface="楷体" panose="02010609060101010101" pitchFamily="49" charset="-122"/>
              </a:rPr>
              <a:t>   </a:t>
            </a:r>
            <a:r>
              <a:rPr lang="zh-CN" altLang="en-US" sz="4000" b="1">
                <a:solidFill>
                  <a:srgbClr val="0070C0"/>
                </a:solidFill>
                <a:latin typeface="楷体" panose="02010609060101010101" pitchFamily="49" charset="-122"/>
                <a:ea typeface="楷体" panose="02010609060101010101" pitchFamily="49" charset="-122"/>
              </a:rPr>
              <a:t> </a:t>
            </a:r>
            <a:r>
              <a:rPr lang="zh-CN" altLang="en-US" sz="3600" b="1">
                <a:solidFill>
                  <a:srgbClr val="0070C0"/>
                </a:solidFill>
                <a:latin typeface="楷体" panose="02010609060101010101" pitchFamily="49" charset="-122"/>
                <a:ea typeface="楷体" panose="02010609060101010101" pitchFamily="49" charset="-122"/>
              </a:rPr>
              <a:t>本文从自然现象入手，用生动形象的语言介绍了物候、物候学、物候观测对农业生产的重要性，决定物候现象来临的四个因素以及研究物候学的意义，号召人们要</a:t>
            </a:r>
            <a:r>
              <a:rPr lang="zh-CN" altLang="en-US" sz="3600" b="1">
                <a:solidFill>
                  <a:srgbClr val="FF0000"/>
                </a:solidFill>
                <a:latin typeface="楷体" panose="02010609060101010101" pitchFamily="49" charset="-122"/>
                <a:ea typeface="楷体" panose="02010609060101010101" pitchFamily="49" charset="-122"/>
              </a:rPr>
              <a:t>进一步加强物候观测，懂得大自然的语言，促进农业生产的大丰收</a:t>
            </a:r>
            <a:r>
              <a:rPr lang="zh-CN" altLang="en-US" sz="3600" b="1">
                <a:solidFill>
                  <a:srgbClr val="0070C0"/>
                </a:solidFill>
                <a:latin typeface="楷体" panose="02010609060101010101" pitchFamily="49" charset="-122"/>
                <a:ea typeface="楷体" panose="02010609060101010101" pitchFamily="49" charset="-122"/>
              </a:rPr>
              <a:t>。本文的结构层次清晰，条理清楚，说明顺序为时间顺序。</a:t>
            </a:r>
            <a:endParaRPr lang="zh-CN" altLang="en-US" sz="3600" b="1">
              <a:solidFill>
                <a:srgbClr val="0070C0"/>
              </a:solidFill>
              <a:latin typeface="楷体" panose="02010609060101010101" pitchFamily="49" charset="-122"/>
              <a:ea typeface="楷体" panose="02010609060101010101" pitchFamily="49" charset="-122"/>
            </a:endParaRPr>
          </a:p>
        </p:txBody>
      </p:sp>
      <p:grpSp>
        <p:nvGrpSpPr>
          <p:cNvPr id="48131" name="组合 21"/>
          <p:cNvGrpSpPr/>
          <p:nvPr/>
        </p:nvGrpSpPr>
        <p:grpSpPr>
          <a:xfrm>
            <a:off x="884979" y="393701"/>
            <a:ext cx="3369733" cy="1276349"/>
            <a:chOff x="393700" y="57151"/>
            <a:chExt cx="2527300" cy="957517"/>
          </a:xfrm>
        </p:grpSpPr>
        <p:pic>
          <p:nvPicPr>
            <p:cNvPr id="48132" name="图片 22"/>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393700" y="57151"/>
              <a:ext cx="2527300" cy="95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13"/>
            <p:cNvSpPr txBox="1">
              <a:spLocks noChangeArrowheads="1"/>
            </p:cNvSpPr>
            <p:nvPr/>
          </p:nvSpPr>
          <p:spPr bwMode="auto">
            <a:xfrm>
              <a:off x="646112" y="212767"/>
              <a:ext cx="1727200" cy="53020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主旨归纳</a:t>
              </a:r>
              <a:endParaRPr lang="zh-CN" altLang="en-US" sz="4000" b="1">
                <a:effectLst>
                  <a:outerShdw blurRad="38100" dist="38100" dir="2700000" algn="tl">
                    <a:srgbClr val="000000">
                      <a:alpha val="43137"/>
                    </a:srgbClr>
                  </a:outerShdw>
                </a:effectLst>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8193"/>
          <p:cNvSpPr>
            <a:spLocks noGrp="1"/>
          </p:cNvSpPr>
          <p:nvPr/>
        </p:nvSpPr>
        <p:spPr>
          <a:xfrm>
            <a:off x="975995" y="2367915"/>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任务六：迁移应用，</a:t>
            </a:r>
            <a:r>
              <a:rPr lang="zh-CN" altLang="en-US" sz="3600" b="1" dirty="0">
                <a:solidFill>
                  <a:srgbClr val="FF0000"/>
                </a:solidFill>
                <a:latin typeface="黑体" panose="02010609060101010101" pitchFamily="49" charset="-122"/>
                <a:ea typeface="黑体" panose="02010609060101010101" pitchFamily="49" charset="-122"/>
              </a:rPr>
              <a:t>理解</a:t>
            </a:r>
            <a:r>
              <a:rPr lang="zh-CN" altLang="en-US" sz="3600" b="1" dirty="0">
                <a:solidFill>
                  <a:schemeClr val="tx1"/>
                </a:solidFill>
                <a:latin typeface="黑体" panose="02010609060101010101" pitchFamily="49" charset="-122"/>
                <a:ea typeface="黑体" panose="02010609060101010101" pitchFamily="49" charset="-122"/>
              </a:rPr>
              <a:t>物候知识</a:t>
            </a:r>
            <a:endParaRPr lang="zh-CN" altLang="en-US" sz="3600" b="1" dirty="0">
              <a:solidFill>
                <a:schemeClr val="tx1"/>
              </a:solidFill>
              <a:latin typeface="黑体" panose="02010609060101010101" pitchFamily="49" charset="-122"/>
              <a:ea typeface="黑体" panose="02010609060101010101" pitchFamily="49" charset="-122"/>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13"/>
          <p:cNvSpPr txBox="1">
            <a:spLocks noChangeArrowheads="1"/>
          </p:cNvSpPr>
          <p:nvPr/>
        </p:nvSpPr>
        <p:spPr bwMode="auto">
          <a:xfrm>
            <a:off x="975995" y="651510"/>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迁移应用</a:t>
            </a:r>
            <a:endParaRPr lang="zh-CN" altLang="en-US" sz="4000" b="1">
              <a:effectLst>
                <a:outerShdw blurRad="38100" dist="38100" dir="2700000" algn="tl">
                  <a:srgbClr val="000000">
                    <a:alpha val="43137"/>
                  </a:srgbClr>
                </a:outerShdw>
              </a:effectLst>
              <a:latin typeface="+mj-ea"/>
              <a:ea typeface="+mj-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6081" name="标题 8193"/>
          <p:cNvSpPr>
            <a:spLocks noGrp="1"/>
          </p:cNvSpPr>
          <p:nvPr/>
        </p:nvSpPr>
        <p:spPr>
          <a:xfrm>
            <a:off x="8087360" y="411480"/>
            <a:ext cx="2350770" cy="766445"/>
          </a:xfrm>
          <a:prstGeom prst="rect">
            <a:avLst/>
          </a:prstGeom>
          <a:noFill/>
          <a:ln w="9525">
            <a:noFill/>
          </a:ln>
        </p:spPr>
        <p:txBody>
          <a:bodyPr anchor="ctr" anchorCtr="0"/>
          <a:p>
            <a:pPr eaLnBrk="0" hangingPunct="0"/>
            <a:endParaRPr lang="zh-CN" altLang="en-US" sz="4000" dirty="0">
              <a:latin typeface="黑体" panose="02010609060101010101" pitchFamily="49" charset="-122"/>
              <a:ea typeface="黑体" panose="02010609060101010101" pitchFamily="49" charset="-122"/>
            </a:endParaRPr>
          </a:p>
        </p:txBody>
      </p:sp>
      <p:sp>
        <p:nvSpPr>
          <p:cNvPr id="7" name="文本框 6"/>
          <p:cNvSpPr txBox="1"/>
          <p:nvPr/>
        </p:nvSpPr>
        <p:spPr>
          <a:xfrm>
            <a:off x="713740" y="3691255"/>
            <a:ext cx="10636250" cy="1753235"/>
          </a:xfrm>
          <a:prstGeom prst="rect">
            <a:avLst/>
          </a:prstGeom>
          <a:noFill/>
        </p:spPr>
        <p:txBody>
          <a:bodyPr wrap="square" rtlCol="0" anchor="t">
            <a:spAutoFit/>
          </a:bodyPr>
          <a:p>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柳州与成都纬度南北相差6°左右</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靠南的柳州在农历三月就迎来梅雨绵绵、梅子黄熟的时节</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而靠北的成都却要等到农历四月</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前后相差约一个月。</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矩形 4"/>
          <p:cNvSpPr/>
          <p:nvPr/>
        </p:nvSpPr>
        <p:spPr>
          <a:xfrm>
            <a:off x="641350" y="1384300"/>
            <a:ext cx="10837545" cy="230695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请运用课文中的物候知识</a:t>
            </a:r>
            <a:r>
              <a:rPr lang="zh-CN" altLang="zh-CN"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,解决下面的问题</a:t>
            </a:r>
            <a:r>
              <a:rPr lang="zh-CN"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lang="zh-CN"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⑴</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初夏</a:t>
            </a:r>
            <a:r>
              <a:rPr lang="zh-CN"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我国一些地方会迎来梅雨季节</a:t>
            </a:r>
            <a:r>
              <a:rPr lang="zh-CN"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但不同地区梅雨季节的时间却不同。请根据以上诗句为</a:t>
            </a:r>
            <a:r>
              <a:rPr kumimoji="0" lang="en-US" alt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物候现象的来临决定于纬度</a:t>
            </a:r>
            <a:r>
              <a:rPr lang="en-US" altLang="zh-CN" sz="3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南北的差异</a:t>
            </a:r>
            <a:r>
              <a:rPr lang="en-US" altLang="zh-CN" sz="3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kumimoji="0" lang="en-US" alt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补充一个例子。</a:t>
            </a:r>
            <a:endPar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38914" name="标题 8193"/>
          <p:cNvSpPr>
            <a:spLocks noGrp="1"/>
          </p:cNvSpPr>
          <p:nvPr/>
        </p:nvSpPr>
        <p:spPr>
          <a:xfrm>
            <a:off x="135890" y="411480"/>
            <a:ext cx="8608060" cy="766445"/>
          </a:xfrm>
          <a:prstGeom prst="rect">
            <a:avLst/>
          </a:prstGeom>
          <a:noFill/>
          <a:ln w="9525">
            <a:noFill/>
          </a:ln>
        </p:spPr>
        <p:txBody>
          <a:bodyPr anchor="ctr" anchorCtr="0"/>
          <a:p>
            <a:pPr eaLnBrk="0" hangingPunct="0"/>
            <a:r>
              <a:rPr lang="zh-CN" altLang="en-US" sz="3600" b="1" dirty="0">
                <a:solidFill>
                  <a:schemeClr val="tx1"/>
                </a:solidFill>
                <a:latin typeface="黑体" panose="02010609060101010101" pitchFamily="49" charset="-122"/>
                <a:ea typeface="黑体" panose="02010609060101010101" pitchFamily="49" charset="-122"/>
              </a:rPr>
              <a:t>任务六：</a:t>
            </a:r>
            <a:r>
              <a:rPr lang="zh-CN" altLang="en-US" sz="3600" b="1" dirty="0">
                <a:latin typeface="黑体" panose="02010609060101010101" pitchFamily="49" charset="-122"/>
                <a:ea typeface="黑体" panose="02010609060101010101" pitchFamily="49" charset="-122"/>
                <a:sym typeface="+mn-ea"/>
              </a:rPr>
              <a:t>迁移应用</a:t>
            </a:r>
            <a:r>
              <a:rPr lang="zh-CN" altLang="en-US" sz="3600" b="1" dirty="0">
                <a:solidFill>
                  <a:schemeClr val="tx1"/>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理解</a:t>
            </a:r>
            <a:r>
              <a:rPr lang="zh-CN" altLang="en-US" sz="3600" b="1" dirty="0">
                <a:solidFill>
                  <a:schemeClr val="tx1"/>
                </a:solidFill>
                <a:latin typeface="黑体" panose="02010609060101010101" pitchFamily="49" charset="-122"/>
                <a:ea typeface="黑体" panose="02010609060101010101" pitchFamily="49" charset="-122"/>
              </a:rPr>
              <a:t>物候知识</a:t>
            </a:r>
            <a:endParaRPr lang="zh-CN" altLang="en-US" sz="36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矩形 4"/>
          <p:cNvSpPr/>
          <p:nvPr/>
        </p:nvSpPr>
        <p:spPr>
          <a:xfrm>
            <a:off x="720725" y="1281430"/>
            <a:ext cx="11045825" cy="175323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⑵</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李白有两首诗</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都是描写五月的景象</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但景色却大不相同。</a:t>
            </a:r>
            <a:r>
              <a:rPr kumimoji="0" 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出现这两种截然不同的景象</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除</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纬度、经度的因素外</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还有别的原因吗？请结合诗歌内容简要分析。</a:t>
            </a:r>
            <a:endPar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20725" y="3034665"/>
            <a:ext cx="10825480" cy="2861310"/>
          </a:xfrm>
          <a:prstGeom prst="rect">
            <a:avLst/>
          </a:prstGeom>
          <a:noFill/>
        </p:spPr>
        <p:txBody>
          <a:bodyPr wrap="square" rtlCol="0" anchor="t">
            <a:spAutoFit/>
          </a:bodyPr>
          <a:p>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还有高下的因素，因为植物的抽青、开花等物候现象在春夏两季越往高处越迟：天山位置较高</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十分寒冷</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因此五月时根本看不到花开</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连春天都未曾来临；而镜湖海拔较低</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因此五月时已经荷花开遍</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进入夏季。</a:t>
            </a:r>
            <a:endParaRPr lang="zh-CN" altLang="en-US" sz="36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文本框 4"/>
          <p:cNvSpPr txBox="1"/>
          <p:nvPr/>
        </p:nvSpPr>
        <p:spPr>
          <a:xfrm>
            <a:off x="1629410" y="2407920"/>
            <a:ext cx="7529195" cy="1651000"/>
          </a:xfrm>
          <a:prstGeom prst="rect">
            <a:avLst/>
          </a:prstGeom>
        </p:spPr>
        <p:txBody>
          <a:bodyPr wrap="square">
            <a:noAutofit/>
          </a:bodyPr>
          <a:p>
            <a:pPr marL="0" indent="0" algn="ctr"/>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（一）白雪歌送武判官归京</a:t>
            </a:r>
            <a:endParaRPr lang="en-US"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a:p>
            <a:pPr marL="0" indent="0" algn="l"/>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北风卷地白草折，胡天八月即飞雪。</a:t>
            </a:r>
            <a:endPar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a:p>
            <a:pPr marL="0" indent="0" algn="l"/>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忽如一夜春风来，千树万树梨花开。</a:t>
            </a:r>
            <a:endPar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p:txBody>
      </p:sp>
      <p:sp>
        <p:nvSpPr>
          <p:cNvPr id="40965" name="文本框 4"/>
          <p:cNvSpPr txBox="1"/>
          <p:nvPr/>
        </p:nvSpPr>
        <p:spPr>
          <a:xfrm>
            <a:off x="639445" y="4199890"/>
            <a:ext cx="11298555" cy="1753235"/>
          </a:xfrm>
          <a:prstGeom prst="rect">
            <a:avLst/>
          </a:prstGeom>
          <a:noFill/>
          <a:ln w="9525">
            <a:noFill/>
          </a:ln>
        </p:spPr>
        <p:txBody>
          <a:bodyPr wrap="square" anchor="t" anchorCtr="0">
            <a:spAutoFit/>
          </a:bodyPr>
          <a:p>
            <a:r>
              <a:rPr lang="zh-CN" altLang="en-US" sz="3600" b="1">
                <a:solidFill>
                  <a:srgbClr val="0000FF"/>
                </a:solidFill>
                <a:latin typeface="Times New Roman" panose="02020603050405020304" pitchFamily="18" charset="0"/>
                <a:ea typeface="宋体" panose="02010600030101010101" pitchFamily="2" charset="-122"/>
              </a:rPr>
              <a:t>第一首可以放入第</a:t>
            </a:r>
            <a:r>
              <a:rPr lang="en-US" altLang="zh-CN" sz="3600">
                <a:solidFill>
                  <a:srgbClr val="0000FF"/>
                </a:solidFill>
                <a:latin typeface="Arial" panose="020B0604020202020204" pitchFamily="34" charset="0"/>
                <a:ea typeface="宋体" panose="02010600030101010101" pitchFamily="2" charset="-122"/>
                <a:cs typeface="Arial" panose="020B0604020202020204" pitchFamily="34" charset="0"/>
              </a:rPr>
              <a:t>6</a:t>
            </a:r>
            <a:r>
              <a:rPr lang="zh-CN" altLang="en-US" sz="3600" b="1">
                <a:solidFill>
                  <a:srgbClr val="0000FF"/>
                </a:solidFill>
                <a:latin typeface="Times New Roman" panose="02020603050405020304" pitchFamily="18" charset="0"/>
                <a:ea typeface="宋体" panose="02010600030101010101" pitchFamily="2" charset="-122"/>
              </a:rPr>
              <a:t>段。</a:t>
            </a:r>
            <a:endParaRPr lang="zh-CN" altLang="en-US" sz="3600" b="1">
              <a:solidFill>
                <a:srgbClr val="0000FF"/>
              </a:solidFill>
              <a:latin typeface="Times New Roman" panose="02020603050405020304" pitchFamily="18" charset="0"/>
              <a:ea typeface="宋体" panose="02010600030101010101" pitchFamily="2" charset="-122"/>
            </a:endParaRPr>
          </a:p>
          <a:p>
            <a:r>
              <a:rPr lang="zh-CN"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因为诗歌中的</a:t>
            </a:r>
            <a:r>
              <a:rPr lang="en-US"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胡天</a:t>
            </a:r>
            <a:r>
              <a:rPr lang="en-US"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在我国西北境内，纬度较高</a:t>
            </a:r>
            <a:r>
              <a:rPr lang="zh-CN"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。纬度越高，气温越低，冬天就来得更早。</a:t>
            </a:r>
            <a:endParaRPr lang="zh-CN" altLang="zh-CN" sz="3600" b="1" dirty="0">
              <a:solidFill>
                <a:srgbClr val="0000FF"/>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7" name="矩形 6"/>
          <p:cNvSpPr/>
          <p:nvPr/>
        </p:nvSpPr>
        <p:spPr>
          <a:xfrm>
            <a:off x="638810" y="759460"/>
            <a:ext cx="11298555" cy="175323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如果竺可桢想让本文更典雅</a:t>
            </a: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打算引用一些古诗。那么请判定地理老师给的古诗，是否能放入</a:t>
            </a:r>
            <a:r>
              <a:rPr lang="en-US" altLang="zh-CN"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6—10</a:t>
            </a:r>
            <a:r>
              <a:rPr lang="zh-CN" altLang="en-US"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段的某一段？请你结合具体内容加以分析。</a:t>
            </a:r>
            <a:endParaRPr kumimoji="0" lang="zh-CN" altLang="en-US" sz="3600" b="1" i="0" u="none" strike="noStrike" kern="1200" cap="none" spc="0" normalizeH="0" baseline="0" noProof="1"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5">
                                            <p:txEl>
                                              <p:charRg st="0" end="5"/>
                                            </p:txEl>
                                          </p:spTgt>
                                        </p:tgtEl>
                                        <p:attrNameLst>
                                          <p:attrName>style.visibility</p:attrName>
                                        </p:attrNameLst>
                                      </p:cBhvr>
                                      <p:to>
                                        <p:strVal val="visible"/>
                                      </p:to>
                                    </p:set>
                                    <p:anim calcmode="lin" valueType="num">
                                      <p:cBhvr>
                                        <p:cTn id="7" dur="500" fill="hold"/>
                                        <p:tgtEl>
                                          <p:spTgt spid="40965">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40965">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5">
                                            <p:txEl>
                                              <p:charRg st="5" end="52"/>
                                            </p:txEl>
                                          </p:spTgt>
                                        </p:tgtEl>
                                        <p:attrNameLst>
                                          <p:attrName>style.visibility</p:attrName>
                                        </p:attrNameLst>
                                      </p:cBhvr>
                                      <p:to>
                                        <p:strVal val="visible"/>
                                      </p:to>
                                    </p:set>
                                    <p:anim calcmode="lin" valueType="num">
                                      <p:cBhvr>
                                        <p:cTn id="13" dur="500" fill="hold"/>
                                        <p:tgtEl>
                                          <p:spTgt spid="40965">
                                            <p:txEl>
                                              <p:charRg st="5" end="52"/>
                                            </p:txEl>
                                          </p:spTgt>
                                        </p:tgtEl>
                                        <p:attrNameLst>
                                          <p:attrName>ppt_x</p:attrName>
                                        </p:attrNameLst>
                                      </p:cBhvr>
                                      <p:tavLst>
                                        <p:tav tm="0">
                                          <p:val>
                                            <p:strVal val="#ppt_x"/>
                                          </p:val>
                                        </p:tav>
                                        <p:tav tm="100000">
                                          <p:val>
                                            <p:strVal val="#ppt_x"/>
                                          </p:val>
                                        </p:tav>
                                      </p:tavLst>
                                    </p:anim>
                                    <p:anim calcmode="lin" valueType="num">
                                      <p:cBhvr>
                                        <p:cTn id="14" dur="500" fill="hold"/>
                                        <p:tgtEl>
                                          <p:spTgt spid="40965">
                                            <p:txEl>
                                              <p:charRg st="5"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638810" y="379095"/>
            <a:ext cx="11224260" cy="175323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如果竺可桢想让本文更典雅</a:t>
            </a: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打算引用一些古诗。那么请判定地理老师给的古诗，是否能放入</a:t>
            </a:r>
            <a:r>
              <a:rPr lang="en-US" altLang="zh-CN"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6—10</a:t>
            </a:r>
            <a:r>
              <a:rPr lang="zh-CN" altLang="en-US" sz="3600" b="1" strike="noStrike" noProof="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段的某一段？请你结合具体内容加以分析。</a:t>
            </a:r>
            <a:endParaRPr kumimoji="0" lang="zh-CN" altLang="en-US" sz="3600" b="1" i="0" u="none" strike="noStrike" kern="1200" cap="none" spc="0" normalizeH="0" baseline="0" noProof="1"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6" name="文本框 5"/>
          <p:cNvSpPr txBox="1"/>
          <p:nvPr/>
        </p:nvSpPr>
        <p:spPr>
          <a:xfrm>
            <a:off x="2663190" y="2018665"/>
            <a:ext cx="7374890" cy="1651000"/>
          </a:xfrm>
          <a:prstGeom prst="rect">
            <a:avLst/>
          </a:prstGeom>
        </p:spPr>
        <p:txBody>
          <a:bodyPr wrap="square">
            <a:noAutofit/>
          </a:bodyPr>
          <a:p>
            <a:pPr marL="0" indent="0" algn="ctr"/>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（二）大林寺桃花</a:t>
            </a:r>
            <a:endPar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a:p>
            <a:pPr marL="0" indent="0" algn="l"/>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人间四月芳菲尽，山寺桃花始盛开。</a:t>
            </a:r>
            <a:endPar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a:p>
            <a:pPr marL="0" indent="0" algn="l"/>
            <a:r>
              <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rPr>
              <a:t>长恨春归无觅处，不知转入此中来。</a:t>
            </a:r>
            <a:endParaRPr lang="zh-CN" altLang="en-US" sz="3600" b="1" i="0">
              <a:solidFill>
                <a:srgbClr val="000000"/>
              </a:solidFill>
              <a:latin typeface="宋体" panose="02010600030101010101" pitchFamily="2" charset="-122"/>
              <a:ea typeface="宋体" panose="02010600030101010101" pitchFamily="2" charset="-122"/>
              <a:cs typeface="黑体" panose="02010609060101010101" pitchFamily="49" charset="-122"/>
            </a:endParaRPr>
          </a:p>
        </p:txBody>
      </p:sp>
      <p:sp>
        <p:nvSpPr>
          <p:cNvPr id="40965" name="文本框 4"/>
          <p:cNvSpPr txBox="1"/>
          <p:nvPr/>
        </p:nvSpPr>
        <p:spPr>
          <a:xfrm>
            <a:off x="701675" y="3781425"/>
            <a:ext cx="11298555" cy="2306955"/>
          </a:xfrm>
          <a:prstGeom prst="rect">
            <a:avLst/>
          </a:prstGeom>
          <a:noFill/>
          <a:ln w="9525">
            <a:noFill/>
          </a:ln>
        </p:spPr>
        <p:txBody>
          <a:bodyPr wrap="square" anchor="t" anchorCtr="0">
            <a:spAutoFit/>
          </a:bodyPr>
          <a:p>
            <a:r>
              <a:rPr lang="zh-CN" altLang="en-US" sz="3600" b="1">
                <a:solidFill>
                  <a:srgbClr val="0000FF"/>
                </a:solidFill>
                <a:latin typeface="Times New Roman" panose="02020603050405020304" pitchFamily="18" charset="0"/>
                <a:ea typeface="宋体" panose="02010600030101010101" pitchFamily="2" charset="-122"/>
              </a:rPr>
              <a:t>第二首可以放入第</a:t>
            </a:r>
            <a:r>
              <a:rPr lang="en-US" altLang="zh-CN" sz="3600">
                <a:solidFill>
                  <a:srgbClr val="0000FF"/>
                </a:solidFill>
                <a:latin typeface="Arial" panose="020B0604020202020204" pitchFamily="34" charset="0"/>
                <a:ea typeface="宋体" panose="02010600030101010101" pitchFamily="2" charset="-122"/>
                <a:cs typeface="Arial" panose="020B0604020202020204" pitchFamily="34" charset="0"/>
              </a:rPr>
              <a:t>9</a:t>
            </a:r>
            <a:r>
              <a:rPr lang="zh-CN" altLang="en-US" sz="3600" b="1">
                <a:solidFill>
                  <a:srgbClr val="0000FF"/>
                </a:solidFill>
                <a:latin typeface="Times New Roman" panose="02020603050405020304" pitchFamily="18" charset="0"/>
                <a:ea typeface="宋体" panose="02010600030101010101" pitchFamily="2" charset="-122"/>
              </a:rPr>
              <a:t>段。</a:t>
            </a:r>
            <a:endParaRPr lang="zh-CN" altLang="en-US" sz="3600" b="1">
              <a:solidFill>
                <a:srgbClr val="0000FF"/>
              </a:solidFill>
              <a:latin typeface="Times New Roman" panose="02020603050405020304" pitchFamily="18" charset="0"/>
              <a:ea typeface="宋体" panose="02010600030101010101" pitchFamily="2" charset="-122"/>
            </a:endParaRPr>
          </a:p>
          <a:p>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这首诗恰好说明了课文中影响物候第三个因素</a:t>
            </a:r>
            <a:r>
              <a:rPr lang="en-US"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高下的差异</a:t>
            </a:r>
            <a:r>
              <a:rPr lang="zh-CN"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植物抽青、开花等物候现象在春夏两季越往高处越迟，</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所以才会发现</a:t>
            </a:r>
            <a:r>
              <a:rPr lang="en-US"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sym typeface="宋体" panose="02010600030101010101" pitchFamily="2" charset="-122"/>
              </a:rPr>
              <a:t>桃花始盛开</a:t>
            </a:r>
            <a:r>
              <a:rPr lang="en-US"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36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endParaRPr lang="zh-CN" altLang="zh-CN" sz="3600" b="1" dirty="0">
              <a:solidFill>
                <a:srgbClr val="0000FF"/>
              </a:solidFill>
              <a:latin typeface="Times New Roman" panose="02020603050405020304" pitchFamily="18"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5">
                                            <p:txEl>
                                              <p:charRg st="0" end="5"/>
                                            </p:txEl>
                                          </p:spTgt>
                                        </p:tgtEl>
                                        <p:attrNameLst>
                                          <p:attrName>style.visibility</p:attrName>
                                        </p:attrNameLst>
                                      </p:cBhvr>
                                      <p:to>
                                        <p:strVal val="visible"/>
                                      </p:to>
                                    </p:set>
                                    <p:anim calcmode="lin" valueType="num">
                                      <p:cBhvr>
                                        <p:cTn id="7" dur="500" fill="hold"/>
                                        <p:tgtEl>
                                          <p:spTgt spid="40965">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40965">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5">
                                            <p:txEl>
                                              <p:charRg st="5" end="52"/>
                                            </p:txEl>
                                          </p:spTgt>
                                        </p:tgtEl>
                                        <p:attrNameLst>
                                          <p:attrName>style.visibility</p:attrName>
                                        </p:attrNameLst>
                                      </p:cBhvr>
                                      <p:to>
                                        <p:strVal val="visible"/>
                                      </p:to>
                                    </p:set>
                                    <p:anim calcmode="lin" valueType="num">
                                      <p:cBhvr>
                                        <p:cTn id="13" dur="500" fill="hold"/>
                                        <p:tgtEl>
                                          <p:spTgt spid="40965">
                                            <p:txEl>
                                              <p:charRg st="5" end="52"/>
                                            </p:txEl>
                                          </p:spTgt>
                                        </p:tgtEl>
                                        <p:attrNameLst>
                                          <p:attrName>ppt_x</p:attrName>
                                        </p:attrNameLst>
                                      </p:cBhvr>
                                      <p:tavLst>
                                        <p:tav tm="0">
                                          <p:val>
                                            <p:strVal val="#ppt_x"/>
                                          </p:val>
                                        </p:tav>
                                        <p:tav tm="100000">
                                          <p:val>
                                            <p:strVal val="#ppt_x"/>
                                          </p:val>
                                        </p:tav>
                                      </p:tavLst>
                                    </p:anim>
                                    <p:anim calcmode="lin" valueType="num">
                                      <p:cBhvr>
                                        <p:cTn id="14" dur="500" fill="hold"/>
                                        <p:tgtEl>
                                          <p:spTgt spid="40965">
                                            <p:txEl>
                                              <p:charRg st="5"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928292" y="3601720"/>
            <a:ext cx="10424847" cy="583565"/>
          </a:xfrm>
          <a:prstGeom prst="rect">
            <a:avLst/>
          </a:prstGeom>
          <a:noFill/>
          <a:ln w="9525">
            <a:noFill/>
            <a:miter lim="800000"/>
          </a:ln>
        </p:spPr>
        <p:txBody>
          <a:bodyPr wrap="square">
            <a:spAutoFit/>
          </a:bodyPr>
          <a:lstStyle/>
          <a:p>
            <a:pPr>
              <a:defRPr/>
            </a:pPr>
            <a:r>
              <a:rPr lang="zh-CN" altLang="en-US" sz="3200" b="1">
                <a:solidFill>
                  <a:srgbClr val="0000FF"/>
                </a:solidFill>
                <a:latin typeface="楷体" panose="02010609060101010101" pitchFamily="49" charset="-122"/>
                <a:ea typeface="楷体" panose="02010609060101010101" pitchFamily="49" charset="-122"/>
              </a:rPr>
              <a:t>说明顺</a:t>
            </a:r>
            <a:r>
              <a:rPr lang="zh-CN" altLang="en-US" sz="3200" b="1" smtClean="0">
                <a:solidFill>
                  <a:srgbClr val="0000FF"/>
                </a:solidFill>
                <a:latin typeface="楷体" panose="02010609060101010101" pitchFamily="49" charset="-122"/>
                <a:ea typeface="楷体" panose="02010609060101010101" pitchFamily="49" charset="-122"/>
              </a:rPr>
              <a:t>序：</a:t>
            </a:r>
            <a:r>
              <a:rPr lang="zh-CN" altLang="en-US" sz="3200" b="1" smtClean="0">
                <a:solidFill>
                  <a:srgbClr val="FF0000"/>
                </a:solidFill>
                <a:latin typeface="楷体" panose="02010609060101010101" pitchFamily="49" charset="-122"/>
                <a:ea typeface="楷体" panose="02010609060101010101" pitchFamily="49" charset="-122"/>
              </a:rPr>
              <a:t>时</a:t>
            </a:r>
            <a:r>
              <a:rPr lang="zh-CN" altLang="en-US" sz="3200" b="1">
                <a:solidFill>
                  <a:srgbClr val="FF0000"/>
                </a:solidFill>
                <a:latin typeface="楷体" panose="02010609060101010101" pitchFamily="49" charset="-122"/>
                <a:ea typeface="楷体" panose="02010609060101010101" pitchFamily="49" charset="-122"/>
              </a:rPr>
              <a:t>间</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顺序、</a:t>
            </a:r>
            <a:r>
              <a:rPr lang="zh-CN" altLang="en-US" sz="3200" b="1">
                <a:solidFill>
                  <a:srgbClr val="FF0000"/>
                </a:solidFill>
                <a:latin typeface="楷体" panose="02010609060101010101" pitchFamily="49" charset="-122"/>
                <a:ea typeface="楷体" panose="02010609060101010101" pitchFamily="49" charset="-122"/>
              </a:rPr>
              <a:t>空间</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顺序、</a:t>
            </a:r>
            <a:r>
              <a:rPr lang="zh-CN" altLang="en-US" sz="3200" b="1">
                <a:solidFill>
                  <a:srgbClr val="FF0000"/>
                </a:solidFill>
                <a:latin typeface="楷体" panose="02010609060101010101" pitchFamily="49" charset="-122"/>
                <a:ea typeface="楷体" panose="02010609060101010101" pitchFamily="49" charset="-122"/>
              </a:rPr>
              <a:t>逻辑</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顺序。</a:t>
            </a:r>
            <a:endParaRPr lang="zh-CN" altLang="en-US" sz="3200"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15" name="TextBox 14"/>
          <p:cNvSpPr txBox="1">
            <a:spLocks noChangeArrowheads="1"/>
          </p:cNvSpPr>
          <p:nvPr/>
        </p:nvSpPr>
        <p:spPr bwMode="auto">
          <a:xfrm>
            <a:off x="928292" y="4396212"/>
            <a:ext cx="10612371" cy="1370965"/>
          </a:xfrm>
          <a:prstGeom prst="rect">
            <a:avLst/>
          </a:prstGeom>
          <a:noFill/>
          <a:ln w="9525">
            <a:noFill/>
            <a:miter lim="800000"/>
          </a:ln>
        </p:spPr>
        <p:txBody>
          <a:bodyPr wrap="square">
            <a:spAutoFit/>
          </a:bodyPr>
          <a:lstStyle/>
          <a:p>
            <a:pPr>
              <a:lnSpc>
                <a:spcPct val="130000"/>
              </a:lnSpc>
              <a:defRPr/>
            </a:pPr>
            <a:r>
              <a:rPr lang="zh-CN" altLang="en-US" sz="3200" b="1">
                <a:solidFill>
                  <a:srgbClr val="0000FF"/>
                </a:solidFill>
                <a:latin typeface="楷体" panose="02010609060101010101" pitchFamily="49" charset="-122"/>
                <a:ea typeface="楷体" panose="02010609060101010101" pitchFamily="49" charset="-122"/>
              </a:rPr>
              <a:t>说明方</a:t>
            </a:r>
            <a:r>
              <a:rPr lang="zh-CN" altLang="en-US" sz="3200" b="1" smtClean="0">
                <a:solidFill>
                  <a:srgbClr val="0000FF"/>
                </a:solidFill>
                <a:latin typeface="楷体" panose="02010609060101010101" pitchFamily="49" charset="-122"/>
                <a:ea typeface="楷体" panose="02010609060101010101" pitchFamily="49" charset="-122"/>
              </a:rPr>
              <a:t>法：</a:t>
            </a:r>
            <a:r>
              <a:rPr lang="zh-CN" altLang="en-US" sz="3200" b="1" smtClean="0">
                <a:solidFill>
                  <a:schemeClr val="tx1">
                    <a:lumMod val="95000"/>
                    <a:lumOff val="5000"/>
                  </a:schemeClr>
                </a:solidFill>
                <a:latin typeface="楷体" panose="02010609060101010101" pitchFamily="49" charset="-122"/>
                <a:ea typeface="楷体" panose="02010609060101010101" pitchFamily="49" charset="-122"/>
              </a:rPr>
              <a:t>举</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例子、打比方、作比较、列数字、下定义</a:t>
            </a:r>
            <a:r>
              <a:rPr lang="zh-CN" altLang="en-US" sz="3200" b="1" smtClean="0">
                <a:solidFill>
                  <a:schemeClr val="tx1">
                    <a:lumMod val="95000"/>
                    <a:lumOff val="5000"/>
                  </a:schemeClr>
                </a:solidFill>
                <a:latin typeface="楷体" panose="02010609060101010101" pitchFamily="49" charset="-122"/>
                <a:ea typeface="楷体" panose="02010609060101010101" pitchFamily="49" charset="-122"/>
              </a:rPr>
              <a:t>、</a:t>
            </a:r>
            <a:endParaRPr lang="en-US" altLang="zh-CN" sz="3200" b="1" smtClean="0">
              <a:solidFill>
                <a:schemeClr val="tx1">
                  <a:lumMod val="95000"/>
                  <a:lumOff val="5000"/>
                </a:schemeClr>
              </a:solidFill>
              <a:latin typeface="楷体" panose="02010609060101010101" pitchFamily="49" charset="-122"/>
              <a:ea typeface="楷体" panose="02010609060101010101" pitchFamily="49" charset="-122"/>
            </a:endParaRPr>
          </a:p>
          <a:p>
            <a:pPr>
              <a:lnSpc>
                <a:spcPct val="130000"/>
              </a:lnSpc>
              <a:defRPr/>
            </a:pPr>
            <a:r>
              <a:rPr lang="en-US" altLang="zh-CN" sz="3200" b="1">
                <a:solidFill>
                  <a:schemeClr val="tx1">
                    <a:lumMod val="95000"/>
                    <a:lumOff val="5000"/>
                  </a:schemeClr>
                </a:solidFill>
                <a:latin typeface="楷体" panose="02010609060101010101" pitchFamily="49" charset="-122"/>
                <a:ea typeface="楷体" panose="02010609060101010101" pitchFamily="49" charset="-122"/>
              </a:rPr>
              <a:t> </a:t>
            </a:r>
            <a:r>
              <a:rPr lang="en-US" altLang="zh-CN" sz="3200" b="1" smtClean="0">
                <a:solidFill>
                  <a:schemeClr val="tx1">
                    <a:lumMod val="95000"/>
                    <a:lumOff val="5000"/>
                  </a:schemeClr>
                </a:solidFill>
                <a:latin typeface="楷体" panose="02010609060101010101" pitchFamily="49" charset="-122"/>
                <a:ea typeface="楷体" panose="02010609060101010101" pitchFamily="49" charset="-122"/>
              </a:rPr>
              <a:t>         </a:t>
            </a:r>
            <a:r>
              <a:rPr lang="zh-CN" altLang="en-US" sz="3200" b="1" smtClean="0">
                <a:solidFill>
                  <a:schemeClr val="tx1">
                    <a:lumMod val="95000"/>
                    <a:lumOff val="5000"/>
                  </a:schemeClr>
                </a:solidFill>
                <a:latin typeface="楷体" panose="02010609060101010101" pitchFamily="49" charset="-122"/>
                <a:ea typeface="楷体" panose="02010609060101010101" pitchFamily="49" charset="-122"/>
              </a:rPr>
              <a:t>画</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图表、摹状貌、引用等。</a:t>
            </a:r>
            <a:endParaRPr lang="zh-CN" altLang="en-US" sz="3200"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8198" name="TextBox 15"/>
          <p:cNvSpPr txBox="1">
            <a:spLocks noChangeArrowheads="1"/>
          </p:cNvSpPr>
          <p:nvPr/>
        </p:nvSpPr>
        <p:spPr bwMode="auto">
          <a:xfrm>
            <a:off x="3038475" y="1920875"/>
            <a:ext cx="828675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5000"/>
              </a:lnSpc>
              <a:spcBef>
                <a:spcPts val="0"/>
              </a:spcBef>
              <a:spcAft>
                <a:spcPts val="0"/>
              </a:spcAft>
            </a:pPr>
            <a:r>
              <a:rPr lang="zh-CN" altLang="en-US" sz="3200" b="1">
                <a:latin typeface="楷体" panose="02010609060101010101" pitchFamily="49" charset="-122"/>
                <a:ea typeface="楷体" panose="02010609060101010101" pitchFamily="49" charset="-122"/>
              </a:rPr>
              <a:t>按说明对象</a:t>
            </a:r>
            <a:r>
              <a:rPr lang="zh-CN" altLang="en-US" sz="3200" b="1" smtClean="0">
                <a:latin typeface="楷体" panose="02010609060101010101" pitchFamily="49" charset="-122"/>
                <a:ea typeface="楷体" panose="02010609060101010101" pitchFamily="49" charset="-122"/>
              </a:rPr>
              <a:t>分：</a:t>
            </a:r>
            <a:r>
              <a:rPr lang="zh-CN" altLang="en-US" sz="3200" b="1" smtClean="0">
                <a:solidFill>
                  <a:srgbClr val="FF0000"/>
                </a:solidFill>
                <a:latin typeface="楷体" panose="02010609060101010101" pitchFamily="49" charset="-122"/>
                <a:ea typeface="楷体" panose="02010609060101010101" pitchFamily="49" charset="-122"/>
              </a:rPr>
              <a:t>事</a:t>
            </a:r>
            <a:r>
              <a:rPr lang="zh-CN" altLang="en-US" sz="3200" b="1">
                <a:solidFill>
                  <a:srgbClr val="FF0000"/>
                </a:solidFill>
                <a:latin typeface="楷体" panose="02010609060101010101" pitchFamily="49" charset="-122"/>
                <a:ea typeface="楷体" panose="02010609060101010101" pitchFamily="49" charset="-122"/>
              </a:rPr>
              <a:t>物</a:t>
            </a:r>
            <a:r>
              <a:rPr lang="zh-CN" altLang="en-US" sz="3200" b="1">
                <a:latin typeface="楷体" panose="02010609060101010101" pitchFamily="49" charset="-122"/>
                <a:ea typeface="楷体" panose="02010609060101010101" pitchFamily="49" charset="-122"/>
              </a:rPr>
              <a:t>说明文、</a:t>
            </a:r>
            <a:r>
              <a:rPr lang="zh-CN" altLang="en-US" sz="3200" b="1">
                <a:solidFill>
                  <a:srgbClr val="FF0000"/>
                </a:solidFill>
                <a:latin typeface="楷体" panose="02010609060101010101" pitchFamily="49" charset="-122"/>
                <a:ea typeface="楷体" panose="02010609060101010101" pitchFamily="49" charset="-122"/>
              </a:rPr>
              <a:t>事理</a:t>
            </a:r>
            <a:r>
              <a:rPr lang="zh-CN" altLang="en-US" sz="3200" b="1">
                <a:latin typeface="楷体" panose="02010609060101010101" pitchFamily="49" charset="-122"/>
                <a:ea typeface="楷体" panose="02010609060101010101" pitchFamily="49" charset="-122"/>
              </a:rPr>
              <a:t>说明文</a:t>
            </a:r>
            <a:endParaRPr lang="en-US" altLang="zh-CN" sz="3200" b="1">
              <a:latin typeface="楷体" panose="02010609060101010101" pitchFamily="49" charset="-122"/>
              <a:ea typeface="楷体" panose="02010609060101010101" pitchFamily="49" charset="-122"/>
            </a:endParaRPr>
          </a:p>
          <a:p>
            <a:pPr>
              <a:lnSpc>
                <a:spcPct val="125000"/>
              </a:lnSpc>
              <a:spcBef>
                <a:spcPts val="0"/>
              </a:spcBef>
              <a:spcAft>
                <a:spcPts val="0"/>
              </a:spcAft>
            </a:pPr>
            <a:r>
              <a:rPr lang="zh-CN" altLang="en-US" sz="3200" b="1">
                <a:latin typeface="楷体" panose="02010609060101010101" pitchFamily="49" charset="-122"/>
                <a:ea typeface="楷体" panose="02010609060101010101" pitchFamily="49" charset="-122"/>
              </a:rPr>
              <a:t>按语言风格</a:t>
            </a:r>
            <a:r>
              <a:rPr lang="zh-CN" altLang="en-US" sz="3200" b="1" smtClean="0">
                <a:latin typeface="楷体" panose="02010609060101010101" pitchFamily="49" charset="-122"/>
                <a:ea typeface="楷体" panose="02010609060101010101" pitchFamily="49" charset="-122"/>
              </a:rPr>
              <a:t>分：</a:t>
            </a:r>
            <a:r>
              <a:rPr lang="zh-CN" altLang="en-US" sz="3200" b="1" smtClean="0">
                <a:solidFill>
                  <a:srgbClr val="FF0000"/>
                </a:solidFill>
                <a:latin typeface="楷体" panose="02010609060101010101" pitchFamily="49" charset="-122"/>
                <a:ea typeface="楷体" panose="02010609060101010101" pitchFamily="49" charset="-122"/>
              </a:rPr>
              <a:t>平</a:t>
            </a:r>
            <a:r>
              <a:rPr lang="zh-CN" altLang="en-US" sz="3200" b="1">
                <a:solidFill>
                  <a:srgbClr val="FF0000"/>
                </a:solidFill>
                <a:latin typeface="楷体" panose="02010609060101010101" pitchFamily="49" charset="-122"/>
                <a:ea typeface="楷体" panose="02010609060101010101" pitchFamily="49" charset="-122"/>
              </a:rPr>
              <a:t>实</a:t>
            </a:r>
            <a:r>
              <a:rPr lang="zh-CN" altLang="en-US" sz="3200" b="1">
                <a:latin typeface="楷体" panose="02010609060101010101" pitchFamily="49" charset="-122"/>
                <a:ea typeface="楷体" panose="02010609060101010101" pitchFamily="49" charset="-122"/>
              </a:rPr>
              <a:t>说明文、</a:t>
            </a:r>
            <a:r>
              <a:rPr lang="zh-CN" altLang="en-US" sz="3200" b="1">
                <a:solidFill>
                  <a:srgbClr val="FF0000"/>
                </a:solidFill>
                <a:latin typeface="楷体" panose="02010609060101010101" pitchFamily="49" charset="-122"/>
                <a:ea typeface="楷体" panose="02010609060101010101" pitchFamily="49" charset="-122"/>
              </a:rPr>
              <a:t>生动</a:t>
            </a:r>
            <a:r>
              <a:rPr lang="zh-CN" altLang="en-US" sz="3200" b="1">
                <a:latin typeface="楷体" panose="02010609060101010101" pitchFamily="49" charset="-122"/>
                <a:ea typeface="楷体" panose="02010609060101010101" pitchFamily="49" charset="-122"/>
              </a:rPr>
              <a:t>说明文</a:t>
            </a:r>
            <a:endParaRPr lang="en-US" altLang="zh-CN" sz="3200" b="1">
              <a:latin typeface="楷体" panose="02010609060101010101" pitchFamily="49" charset="-122"/>
              <a:ea typeface="楷体" panose="02010609060101010101" pitchFamily="49" charset="-122"/>
            </a:endParaRPr>
          </a:p>
          <a:p>
            <a:pPr>
              <a:lnSpc>
                <a:spcPct val="120000"/>
              </a:lnSpc>
            </a:pPr>
            <a:endParaRPr lang="zh-CN" altLang="en-US" sz="3200" b="1">
              <a:latin typeface="楷体" panose="02010609060101010101" pitchFamily="49" charset="-122"/>
              <a:ea typeface="楷体" panose="02010609060101010101" pitchFamily="49" charset="-122"/>
            </a:endParaRPr>
          </a:p>
        </p:txBody>
      </p:sp>
      <p:sp>
        <p:nvSpPr>
          <p:cNvPr id="8199" name="矩形 16"/>
          <p:cNvSpPr>
            <a:spLocks noChangeArrowheads="1"/>
          </p:cNvSpPr>
          <p:nvPr/>
        </p:nvSpPr>
        <p:spPr bwMode="auto">
          <a:xfrm>
            <a:off x="712470" y="2330450"/>
            <a:ext cx="222821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200" b="1">
                <a:solidFill>
                  <a:srgbClr val="0000FF"/>
                </a:solidFill>
                <a:latin typeface="楷体" panose="02010609060101010101" pitchFamily="49" charset="-122"/>
                <a:ea typeface="楷体" panose="02010609060101010101" pitchFamily="49" charset="-122"/>
              </a:rPr>
              <a:t>说明文分类</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18" name="左大括号 17"/>
          <p:cNvSpPr/>
          <p:nvPr/>
        </p:nvSpPr>
        <p:spPr>
          <a:xfrm>
            <a:off x="2940050" y="2179320"/>
            <a:ext cx="98425" cy="964565"/>
          </a:xfrm>
          <a:prstGeom prst="leftBrace">
            <a:avLst>
              <a:gd name="adj1" fmla="val 55000"/>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200">
              <a:latin typeface="楷体" panose="02010609060101010101" pitchFamily="49" charset="-122"/>
              <a:ea typeface="楷体" panose="02010609060101010101" pitchFamily="49" charset="-122"/>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3"/>
          <p:cNvSpPr txBox="1">
            <a:spLocks noChangeArrowheads="1"/>
          </p:cNvSpPr>
          <p:nvPr/>
        </p:nvSpPr>
        <p:spPr bwMode="auto">
          <a:xfrm>
            <a:off x="1057910" y="651510"/>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文体知识</a:t>
            </a:r>
            <a:endParaRPr lang="zh-CN" altLang="en-US" sz="4000" b="1">
              <a:effectLst>
                <a:outerShdw blurRad="38100" dist="38100" dir="2700000" algn="tl">
                  <a:srgbClr val="000000">
                    <a:alpha val="43137"/>
                  </a:srgbClr>
                </a:outerShdw>
              </a:effectLst>
              <a:latin typeface="+mj-ea"/>
              <a:ea typeface="+mj-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randombar(horizontal)">
                                      <p:cBhvr>
                                        <p:cTn id="7" dur="500"/>
                                        <p:tgtEl>
                                          <p:spTgt spid="819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198">
                                            <p:txEl>
                                              <p:pRg st="0" end="0"/>
                                            </p:txEl>
                                          </p:spTgt>
                                        </p:tgtEl>
                                        <p:attrNameLst>
                                          <p:attrName>style.visibility</p:attrName>
                                        </p:attrNameLst>
                                      </p:cBhvr>
                                      <p:to>
                                        <p:strVal val="visible"/>
                                      </p:to>
                                    </p:set>
                                    <p:anim calcmode="lin" valueType="num">
                                      <p:cBhvr additive="base">
                                        <p:cTn id="17" dur="500" fill="hold"/>
                                        <p:tgtEl>
                                          <p:spTgt spid="819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1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198">
                                            <p:txEl>
                                              <p:pRg st="1" end="1"/>
                                            </p:txEl>
                                          </p:spTgt>
                                        </p:tgtEl>
                                        <p:attrNameLst>
                                          <p:attrName>style.visibility</p:attrName>
                                        </p:attrNameLst>
                                      </p:cBhvr>
                                      <p:to>
                                        <p:strVal val="visible"/>
                                      </p:to>
                                    </p:set>
                                    <p:anim calcmode="lin" valueType="num">
                                      <p:cBhvr additive="base">
                                        <p:cTn id="23" dur="500" fill="hold"/>
                                        <p:tgtEl>
                                          <p:spTgt spid="8198">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1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199" grpId="0"/>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5362" name="文本框 12"/>
          <p:cNvSpPr txBox="1">
            <a:spLocks noChangeArrowheads="1"/>
          </p:cNvSpPr>
          <p:nvPr/>
        </p:nvSpPr>
        <p:spPr bwMode="auto">
          <a:xfrm>
            <a:off x="725805" y="1104900"/>
            <a:ext cx="10801985" cy="289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600" b="1">
                <a:solidFill>
                  <a:srgbClr val="FF0000"/>
                </a:solidFill>
                <a:latin typeface="楷体" panose="02010609060101010101" pitchFamily="49" charset="-122"/>
                <a:ea typeface="楷体" panose="02010609060101010101" pitchFamily="49" charset="-122"/>
              </a:rPr>
              <a:t>事理</a:t>
            </a:r>
            <a:r>
              <a:rPr lang="zh-CN" altLang="en-US" sz="3600" b="1">
                <a:latin typeface="楷体" panose="02010609060101010101" pitchFamily="49" charset="-122"/>
                <a:ea typeface="楷体" panose="02010609060101010101" pitchFamily="49" charset="-122"/>
              </a:rPr>
              <a:t>说明文</a:t>
            </a:r>
            <a:endParaRPr lang="zh-CN" altLang="en-US" sz="4000" b="1">
              <a:latin typeface="楷体" panose="02010609060101010101" pitchFamily="49" charset="-122"/>
              <a:ea typeface="楷体" panose="02010609060101010101" pitchFamily="49" charset="-122"/>
            </a:endParaRPr>
          </a:p>
          <a:p>
            <a:pPr eaLnBrk="1" hangingPunct="1">
              <a:lnSpc>
                <a:spcPct val="130000"/>
              </a:lnSpc>
            </a:pPr>
            <a:r>
              <a:rPr lang="zh-CN" altLang="en-US" sz="40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以分析事物的</a:t>
            </a:r>
            <a:r>
              <a:rPr lang="zh-CN" altLang="en-US" sz="3200" b="1">
                <a:solidFill>
                  <a:srgbClr val="FF0000"/>
                </a:solidFill>
                <a:latin typeface="楷体" panose="02010609060101010101" pitchFamily="49" charset="-122"/>
                <a:ea typeface="楷体" panose="02010609060101010101" pitchFamily="49" charset="-122"/>
              </a:rPr>
              <a:t>因果关系</a:t>
            </a:r>
            <a:r>
              <a:rPr lang="zh-CN" altLang="en-US" sz="3200" b="1">
                <a:latin typeface="楷体" panose="02010609060101010101" pitchFamily="49" charset="-122"/>
                <a:ea typeface="楷体" panose="02010609060101010101" pitchFamily="49" charset="-122"/>
              </a:rPr>
              <a:t>、介绍</a:t>
            </a:r>
            <a:r>
              <a:rPr lang="zh-CN" altLang="en-US" sz="3200" b="1">
                <a:solidFill>
                  <a:srgbClr val="FF0000"/>
                </a:solidFill>
                <a:latin typeface="楷体" panose="02010609060101010101" pitchFamily="49" charset="-122"/>
                <a:ea typeface="楷体" panose="02010609060101010101" pitchFamily="49" charset="-122"/>
              </a:rPr>
              <a:t>科学道理</a:t>
            </a:r>
            <a:r>
              <a:rPr lang="zh-CN" altLang="en-US" sz="3200" b="1">
                <a:latin typeface="楷体" panose="02010609060101010101" pitchFamily="49" charset="-122"/>
                <a:ea typeface="楷体" panose="02010609060101010101" pitchFamily="49" charset="-122"/>
              </a:rPr>
              <a:t>为主</a:t>
            </a:r>
            <a:r>
              <a:rPr lang="zh-CN" altLang="en-US" sz="3200" b="1">
                <a:latin typeface="楷体" panose="02010609060101010101" pitchFamily="49" charset="-122"/>
                <a:ea typeface="楷体" panose="02010609060101010101" pitchFamily="49" charset="-122"/>
              </a:rPr>
              <a:t>的说明文。也就是说，事理说明文主要回答</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为什么</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的问题。</a:t>
            </a:r>
            <a:endParaRPr lang="zh-CN" altLang="en-US" sz="3200" b="1">
              <a:latin typeface="楷体" panose="02010609060101010101" pitchFamily="49" charset="-122"/>
              <a:ea typeface="楷体" panose="02010609060101010101" pitchFamily="49" charset="-122"/>
            </a:endParaRPr>
          </a:p>
          <a:p>
            <a:pPr eaLnBrk="1" hangingPunct="1">
              <a:lnSpc>
                <a:spcPct val="13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事理说明文与事物说明文的区别：</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 calcmode="lin" valueType="num">
                                      <p:cBhvr additive="base">
                                        <p:cTn id="7"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anim calcmode="lin" valueType="num">
                                      <p:cBhvr additive="base">
                                        <p:cTn id="13"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96520" y="1426210"/>
          <a:ext cx="11998960" cy="4536440"/>
        </p:xfrm>
        <a:graphic>
          <a:graphicData uri="http://schemas.openxmlformats.org/drawingml/2006/table">
            <a:tbl>
              <a:tblPr firstRow="1" bandRow="1">
                <a:tableStyleId>{5C22544A-7EE6-4342-B048-85BDC9FD1C3A}</a:tableStyleId>
              </a:tblPr>
              <a:tblGrid>
                <a:gridCol w="2007235"/>
                <a:gridCol w="4567555"/>
                <a:gridCol w="5424170"/>
              </a:tblGrid>
              <a:tr h="609600">
                <a:tc>
                  <a:txBody>
                    <a:bodyPr/>
                    <a:lstStyle/>
                    <a:p>
                      <a:endParaRPr lang="zh-CN" altLang="en-US" sz="3200" b="1"/>
                    </a:p>
                  </a:txBody>
                  <a:tcPr marL="121905" marR="121905" marT="60966" marB="60966" anchor="ctr"/>
                </a:tc>
                <a:tc>
                  <a:txBody>
                    <a:bodyPr/>
                    <a:lstStyle/>
                    <a:p>
                      <a:pPr algn="ctr"/>
                      <a:r>
                        <a:rPr lang="zh-CN" altLang="en-US" sz="3200" b="1">
                          <a:latin typeface="黑体" panose="02010609060101010101" pitchFamily="49" charset="-122"/>
                          <a:ea typeface="黑体" panose="02010609060101010101" pitchFamily="49" charset="-122"/>
                        </a:rPr>
                        <a:t>事理说明文</a:t>
                      </a:r>
                      <a:endParaRPr lang="zh-CN" altLang="en-US" sz="3200" b="1">
                        <a:latin typeface="黑体" panose="02010609060101010101" pitchFamily="49" charset="-122"/>
                        <a:ea typeface="黑体" panose="02010609060101010101" pitchFamily="49" charset="-122"/>
                      </a:endParaRPr>
                    </a:p>
                  </a:txBody>
                  <a:tcPr marL="121905" marR="121905" marT="60966" marB="60966" anchor="ctr"/>
                </a:tc>
                <a:tc>
                  <a:txBody>
                    <a:bodyPr/>
                    <a:lstStyle/>
                    <a:p>
                      <a:pPr algn="ctr"/>
                      <a:r>
                        <a:rPr lang="zh-CN" altLang="en-US" sz="3200" b="1">
                          <a:latin typeface="黑体" panose="02010609060101010101" pitchFamily="49" charset="-122"/>
                          <a:ea typeface="黑体" panose="02010609060101010101" pitchFamily="49" charset="-122"/>
                        </a:rPr>
                        <a:t>事物说明文</a:t>
                      </a:r>
                      <a:endParaRPr lang="zh-CN" altLang="en-US" sz="3200" b="1">
                        <a:latin typeface="黑体" panose="02010609060101010101" pitchFamily="49" charset="-122"/>
                        <a:ea typeface="黑体" panose="02010609060101010101" pitchFamily="49" charset="-122"/>
                      </a:endParaRPr>
                    </a:p>
                  </a:txBody>
                  <a:tcPr marL="121905" marR="121905" marT="60966" marB="60966" anchor="ctr"/>
                </a:tc>
              </a:tr>
              <a:tr h="609600">
                <a:tc>
                  <a:txBody>
                    <a:bodyPr/>
                    <a:lstStyle/>
                    <a:p>
                      <a:pPr algn="l"/>
                      <a:r>
                        <a:rPr lang="zh-CN" altLang="en-US" sz="3200" b="1">
                          <a:latin typeface="黑体" panose="02010609060101010101" pitchFamily="49" charset="-122"/>
                          <a:ea typeface="黑体" panose="02010609060101010101" pitchFamily="49" charset="-122"/>
                        </a:rPr>
                        <a:t>说明对象</a:t>
                      </a:r>
                      <a:endParaRPr lang="zh-CN" altLang="en-US" sz="3200" b="1">
                        <a:latin typeface="黑体" panose="02010609060101010101" pitchFamily="49" charset="-122"/>
                        <a:ea typeface="黑体" panose="02010609060101010101" pitchFamily="49" charset="-122"/>
                      </a:endParaRPr>
                    </a:p>
                  </a:txBody>
                  <a:tcPr marL="121905" marR="121905" marT="60966" marB="60966" anchor="ctr"/>
                </a:tc>
                <a:tc>
                  <a:txBody>
                    <a:bodyPr/>
                    <a:lstStyle/>
                    <a:p>
                      <a:pPr algn="ctr"/>
                      <a:r>
                        <a:rPr lang="zh-CN" altLang="en-US" sz="3200" b="1">
                          <a:solidFill>
                            <a:srgbClr val="FF0000"/>
                          </a:solidFill>
                          <a:latin typeface="楷体" panose="02010609060101010101" pitchFamily="49" charset="-122"/>
                          <a:ea typeface="楷体" panose="02010609060101010101" pitchFamily="49" charset="-122"/>
                        </a:rPr>
                        <a:t> </a:t>
                      </a:r>
                      <a:endParaRPr lang="zh-CN" altLang="en-US" sz="3200" b="1">
                        <a:solidFill>
                          <a:srgbClr val="FF0000"/>
                        </a:solidFill>
                        <a:latin typeface="楷体" panose="02010609060101010101" pitchFamily="49" charset="-122"/>
                        <a:ea typeface="楷体" panose="02010609060101010101" pitchFamily="49" charset="-122"/>
                      </a:endParaRPr>
                    </a:p>
                  </a:txBody>
                  <a:tcPr marL="121905" marR="121905" marT="60966" marB="60966" anchor="ctr"/>
                </a:tc>
                <a:tc>
                  <a:txBody>
                    <a:bodyPr/>
                    <a:lstStyle/>
                    <a:p>
                      <a:pPr algn="ctr"/>
                      <a:endParaRPr lang="zh-CN" altLang="en-US" sz="3200" b="1">
                        <a:solidFill>
                          <a:srgbClr val="FF0000"/>
                        </a:solidFill>
                        <a:latin typeface="楷体" panose="02010609060101010101" pitchFamily="49" charset="-122"/>
                        <a:ea typeface="楷体" panose="02010609060101010101" pitchFamily="49" charset="-122"/>
                      </a:endParaRPr>
                    </a:p>
                  </a:txBody>
                  <a:tcPr marL="121905" marR="121905" marT="60966" marB="60966" anchor="ctr"/>
                </a:tc>
              </a:tr>
              <a:tr h="974090">
                <a:tc>
                  <a:txBody>
                    <a:bodyPr/>
                    <a:lstStyle/>
                    <a:p>
                      <a:pPr algn="l"/>
                      <a:r>
                        <a:rPr lang="zh-CN" altLang="en-US" sz="3200" b="1">
                          <a:latin typeface="黑体" panose="02010609060101010101" pitchFamily="49" charset="-122"/>
                          <a:ea typeface="黑体" panose="02010609060101010101" pitchFamily="49" charset="-122"/>
                        </a:rPr>
                        <a:t>说明内容</a:t>
                      </a:r>
                      <a:endParaRPr lang="zh-CN" altLang="en-US" sz="3200" b="1">
                        <a:latin typeface="黑体" panose="02010609060101010101" pitchFamily="49" charset="-122"/>
                        <a:ea typeface="黑体" panose="02010609060101010101" pitchFamily="49" charset="-122"/>
                      </a:endParaRPr>
                    </a:p>
                  </a:txBody>
                  <a:tcPr marL="121905" marR="121905" marT="60966" marB="60966" anchor="ctr"/>
                </a:tc>
                <a:tc>
                  <a:txBody>
                    <a:bodyPr/>
                    <a:lstStyle/>
                    <a:p>
                      <a:endParaRPr lang="zh-CN" altLang="en-US" sz="3200" b="1">
                        <a:latin typeface="楷体" panose="02010609060101010101" pitchFamily="49" charset="-122"/>
                        <a:ea typeface="楷体" panose="02010609060101010101" pitchFamily="49" charset="-122"/>
                      </a:endParaRPr>
                    </a:p>
                  </a:txBody>
                  <a:tcPr marL="121905" marR="121905" marT="60966" marB="60966" anchor="ctr"/>
                </a:tc>
                <a:tc>
                  <a:txBody>
                    <a:bodyPr/>
                    <a:lstStyle/>
                    <a:p>
                      <a:endParaRPr lang="zh-CN" altLang="en-US" sz="3200" b="1">
                        <a:latin typeface="楷体" panose="02010609060101010101" pitchFamily="49" charset="-122"/>
                        <a:ea typeface="楷体" panose="02010609060101010101" pitchFamily="49" charset="-122"/>
                      </a:endParaRPr>
                    </a:p>
                  </a:txBody>
                  <a:tcPr marL="121905" marR="121905" marT="60966" marB="60966" anchor="ctr"/>
                </a:tc>
              </a:tr>
              <a:tr h="1212215">
                <a:tc>
                  <a:txBody>
                    <a:bodyPr/>
                    <a:lstStyle/>
                    <a:p>
                      <a:pPr algn="l"/>
                      <a:r>
                        <a:rPr lang="zh-CN" altLang="en-US" sz="3200" b="1">
                          <a:latin typeface="黑体" panose="02010609060101010101" pitchFamily="49" charset="-122"/>
                          <a:ea typeface="黑体" panose="02010609060101010101" pitchFamily="49" charset="-122"/>
                          <a:cs typeface="黑体" panose="02010609060101010101" pitchFamily="49" charset="-122"/>
                        </a:rPr>
                        <a:t>说明目的 </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txBody>
                  <a:tcPr marL="121905" marR="121905" marT="60966" marB="60966" anchor="ctr"/>
                </a:tc>
                <a:tc>
                  <a:txBody>
                    <a:bodyPr/>
                    <a:lstStyle/>
                    <a:p>
                      <a:endParaRPr lang="zh-CN" altLang="en-US" sz="3200" b="1">
                        <a:latin typeface="楷体" panose="02010609060101010101" pitchFamily="49" charset="-122"/>
                        <a:ea typeface="楷体" panose="02010609060101010101" pitchFamily="49" charset="-122"/>
                      </a:endParaRPr>
                    </a:p>
                  </a:txBody>
                  <a:tcPr marL="121905" marR="121905" marT="60966" marB="60966" anchor="ctr"/>
                </a:tc>
                <a:tc>
                  <a:txBody>
                    <a:bodyPr/>
                    <a:lstStyle/>
                    <a:p>
                      <a:endParaRPr lang="zh-CN" altLang="en-US" sz="3200" b="1">
                        <a:latin typeface="楷体" panose="02010609060101010101" pitchFamily="49" charset="-122"/>
                        <a:ea typeface="楷体" panose="02010609060101010101" pitchFamily="49" charset="-122"/>
                      </a:endParaRPr>
                    </a:p>
                  </a:txBody>
                  <a:tcPr marL="121905" marR="121905" marT="60966" marB="60966" anchor="ctr"/>
                </a:tc>
              </a:tr>
              <a:tr h="1130935">
                <a:tc>
                  <a:txBody>
                    <a:bodyPr/>
                    <a:lstStyle/>
                    <a:p>
                      <a:pPr algn="l"/>
                      <a:r>
                        <a:rPr lang="zh-CN" altLang="en-US" sz="3200" b="1">
                          <a:latin typeface="黑体" panose="02010609060101010101" pitchFamily="49" charset="-122"/>
                          <a:ea typeface="黑体" panose="02010609060101010101" pitchFamily="49" charset="-122"/>
                        </a:rPr>
                        <a:t>常用说明</a:t>
                      </a:r>
                      <a:endParaRPr lang="zh-CN" altLang="en-US" sz="3200" b="1">
                        <a:latin typeface="黑体" panose="02010609060101010101" pitchFamily="49" charset="-122"/>
                        <a:ea typeface="黑体" panose="02010609060101010101" pitchFamily="49" charset="-122"/>
                      </a:endParaRPr>
                    </a:p>
                    <a:p>
                      <a:pPr algn="l"/>
                      <a:r>
                        <a:rPr lang="zh-CN" altLang="en-US" sz="3200" b="1">
                          <a:latin typeface="黑体" panose="02010609060101010101" pitchFamily="49" charset="-122"/>
                          <a:ea typeface="黑体" panose="02010609060101010101" pitchFamily="49" charset="-122"/>
                        </a:rPr>
                        <a:t>顺序</a:t>
                      </a:r>
                      <a:endParaRPr lang="zh-CN" altLang="en-US" sz="3200" b="1">
                        <a:latin typeface="黑体" panose="02010609060101010101" pitchFamily="49" charset="-122"/>
                        <a:ea typeface="黑体" panose="02010609060101010101" pitchFamily="49" charset="-122"/>
                      </a:endParaRPr>
                    </a:p>
                  </a:txBody>
                  <a:tcPr marL="121905" marR="121905" marT="60966" marB="60966" anchor="ctr"/>
                </a:tc>
                <a:tc>
                  <a:txBody>
                    <a:bodyPr/>
                    <a:lstStyle/>
                    <a:p>
                      <a:endParaRPr lang="zh-CN" altLang="en-US" sz="3200" b="1">
                        <a:solidFill>
                          <a:srgbClr val="FF0000"/>
                        </a:solidFill>
                        <a:latin typeface="楷体" panose="02010609060101010101" pitchFamily="49" charset="-122"/>
                        <a:ea typeface="楷体" panose="02010609060101010101" pitchFamily="49" charset="-122"/>
                      </a:endParaRPr>
                    </a:p>
                  </a:txBody>
                  <a:tcPr marL="121905" marR="121905" marT="60966" marB="60966" anchor="ctr"/>
                </a:tc>
                <a:tc>
                  <a:txBody>
                    <a:bodyPr/>
                    <a:lstStyle/>
                    <a:p>
                      <a:endParaRPr lang="zh-CN" altLang="en-US" sz="3200" b="1">
                        <a:solidFill>
                          <a:srgbClr val="FF0000"/>
                        </a:solidFill>
                        <a:latin typeface="楷体" panose="02010609060101010101" pitchFamily="49" charset="-122"/>
                        <a:ea typeface="楷体" panose="02010609060101010101" pitchFamily="49" charset="-122"/>
                      </a:endParaRPr>
                    </a:p>
                  </a:txBody>
                  <a:tcPr marL="121905" marR="121905" marT="60966" marB="60966" anchor="ctr"/>
                </a:tc>
              </a:tr>
            </a:tbl>
          </a:graphicData>
        </a:graphic>
      </p:graphicFrame>
      <p:sp>
        <p:nvSpPr>
          <p:cNvPr id="2" name="文本框 1"/>
          <p:cNvSpPr txBox="1">
            <a:spLocks noChangeArrowheads="1"/>
          </p:cNvSpPr>
          <p:nvPr/>
        </p:nvSpPr>
        <p:spPr bwMode="auto">
          <a:xfrm>
            <a:off x="6343015" y="473075"/>
            <a:ext cx="559308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a:solidFill>
                  <a:srgbClr val="FF0000"/>
                </a:solidFill>
                <a:latin typeface="楷体" panose="02010609060101010101" pitchFamily="49" charset="-122"/>
                <a:ea typeface="楷体" panose="02010609060101010101" pitchFamily="49" charset="-122"/>
              </a:rPr>
              <a:t>事物说明文：八上</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中国石拱桥</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苏州园林</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蝉</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2069465" y="2025650"/>
            <a:ext cx="4594225" cy="583565"/>
          </a:xfrm>
          <a:prstGeom prst="rect">
            <a:avLst/>
          </a:prstGeom>
          <a:noFill/>
        </p:spPr>
        <p:txBody>
          <a:bodyPr wrap="square" rtlCol="0" anchor="t">
            <a:spAutoFit/>
          </a:bodyPr>
          <a:p>
            <a:pPr algn="ctr"/>
            <a:r>
              <a:rPr lang="zh-CN" altLang="en-US" sz="3200" b="1">
                <a:solidFill>
                  <a:srgbClr val="FF0000"/>
                </a:solidFill>
                <a:latin typeface="楷体" panose="02010609060101010101" pitchFamily="49" charset="-122"/>
                <a:ea typeface="楷体" panose="02010609060101010101" pitchFamily="49" charset="-122"/>
                <a:sym typeface="+mn-ea"/>
              </a:rPr>
              <a:t>抽象事理</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6" name="文本框 5"/>
          <p:cNvSpPr txBox="1"/>
          <p:nvPr/>
        </p:nvSpPr>
        <p:spPr>
          <a:xfrm>
            <a:off x="6636385" y="2025650"/>
            <a:ext cx="5459095" cy="583565"/>
          </a:xfrm>
          <a:prstGeom prst="rect">
            <a:avLst/>
          </a:prstGeom>
          <a:noFill/>
        </p:spPr>
        <p:txBody>
          <a:bodyPr wrap="square" rtlCol="0" anchor="t">
            <a:spAutoFit/>
          </a:bodyPr>
          <a:p>
            <a:pPr algn="ctr"/>
            <a:r>
              <a:rPr lang="zh-CN" altLang="en-US" sz="3200" b="1">
                <a:solidFill>
                  <a:srgbClr val="FF0000"/>
                </a:solidFill>
                <a:latin typeface="楷体" panose="02010609060101010101" pitchFamily="49" charset="-122"/>
                <a:ea typeface="楷体" panose="02010609060101010101" pitchFamily="49" charset="-122"/>
                <a:sym typeface="+mn-ea"/>
              </a:rPr>
              <a:t>具体事物</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2069465" y="2609215"/>
            <a:ext cx="4594860"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抽象事理的</a:t>
            </a:r>
            <a:r>
              <a:rPr lang="zh-CN" altLang="en-US" sz="3200" b="1">
                <a:solidFill>
                  <a:srgbClr val="FF0000"/>
                </a:solidFill>
                <a:latin typeface="楷体" panose="02010609060101010101" pitchFamily="49" charset="-122"/>
                <a:ea typeface="楷体" panose="02010609060101010101" pitchFamily="49" charset="-122"/>
                <a:sym typeface="+mn-ea"/>
              </a:rPr>
              <a:t>成因、关系、原理</a:t>
            </a:r>
            <a:r>
              <a:rPr lang="zh-CN" altLang="en-US" sz="3200" b="1">
                <a:latin typeface="楷体" panose="02010609060101010101" pitchFamily="49" charset="-122"/>
                <a:ea typeface="楷体" panose="02010609060101010101" pitchFamily="49" charset="-122"/>
                <a:sym typeface="+mn-ea"/>
              </a:rPr>
              <a:t>等</a:t>
            </a:r>
            <a:endParaRPr lang="zh-CN" altLang="en-US" sz="3200" b="1">
              <a:latin typeface="楷体" panose="02010609060101010101" pitchFamily="49" charset="-122"/>
              <a:ea typeface="楷体" panose="02010609060101010101" pitchFamily="49" charset="-122"/>
              <a:sym typeface="+mn-ea"/>
            </a:endParaRPr>
          </a:p>
        </p:txBody>
      </p:sp>
      <p:sp>
        <p:nvSpPr>
          <p:cNvPr id="8" name="文本框 7"/>
          <p:cNvSpPr txBox="1"/>
          <p:nvPr/>
        </p:nvSpPr>
        <p:spPr>
          <a:xfrm>
            <a:off x="6664325" y="2609215"/>
            <a:ext cx="5430520"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具体事物的</a:t>
            </a:r>
            <a:r>
              <a:rPr lang="zh-CN" altLang="en-US" sz="3200" b="1">
                <a:solidFill>
                  <a:srgbClr val="FF0000"/>
                </a:solidFill>
                <a:latin typeface="楷体" panose="02010609060101010101" pitchFamily="49" charset="-122"/>
                <a:ea typeface="楷体" panose="02010609060101010101" pitchFamily="49" charset="-122"/>
                <a:sym typeface="+mn-ea"/>
              </a:rPr>
              <a:t>形状、构造、性质、特点、用途</a:t>
            </a:r>
            <a:r>
              <a:rPr lang="zh-CN" altLang="en-US" sz="3200" b="1">
                <a:latin typeface="楷体" panose="02010609060101010101" pitchFamily="49" charset="-122"/>
                <a:ea typeface="楷体" panose="02010609060101010101" pitchFamily="49" charset="-122"/>
                <a:sym typeface="+mn-ea"/>
              </a:rPr>
              <a:t>等</a:t>
            </a:r>
            <a:endParaRPr lang="zh-CN" altLang="en-US" sz="3200" b="1">
              <a:latin typeface="楷体" panose="02010609060101010101" pitchFamily="49" charset="-122"/>
              <a:ea typeface="楷体" panose="02010609060101010101" pitchFamily="49" charset="-122"/>
              <a:sym typeface="+mn-ea"/>
            </a:endParaRPr>
          </a:p>
        </p:txBody>
      </p:sp>
      <p:sp>
        <p:nvSpPr>
          <p:cNvPr id="9" name="文本框 8"/>
          <p:cNvSpPr txBox="1"/>
          <p:nvPr/>
        </p:nvSpPr>
        <p:spPr>
          <a:xfrm>
            <a:off x="2142490" y="3685540"/>
            <a:ext cx="4522470"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使读者</a:t>
            </a:r>
            <a:r>
              <a:rPr lang="zh-CN" altLang="en-US" sz="3200" b="1">
                <a:solidFill>
                  <a:srgbClr val="FF0000"/>
                </a:solidFill>
                <a:latin typeface="楷体" panose="02010609060101010101" pitchFamily="49" charset="-122"/>
                <a:ea typeface="楷体" panose="02010609060101010101" pitchFamily="49" charset="-122"/>
                <a:sym typeface="+mn-ea"/>
              </a:rPr>
              <a:t>明白某个事理</a:t>
            </a:r>
            <a:r>
              <a:rPr lang="zh-CN" altLang="en-US" sz="3200" b="1">
                <a:latin typeface="楷体" panose="02010609060101010101" pitchFamily="49" charset="-122"/>
                <a:ea typeface="楷体" panose="02010609060101010101" pitchFamily="49" charset="-122"/>
                <a:sym typeface="+mn-ea"/>
              </a:rPr>
              <a:t>“为什么是这样”</a:t>
            </a:r>
            <a:endParaRPr lang="zh-CN" altLang="en-US" sz="3200" b="1">
              <a:latin typeface="楷体" panose="02010609060101010101" pitchFamily="49" charset="-122"/>
              <a:ea typeface="楷体" panose="02010609060101010101" pitchFamily="49" charset="-122"/>
              <a:sym typeface="+mn-ea"/>
            </a:endParaRPr>
          </a:p>
        </p:txBody>
      </p:sp>
      <p:sp>
        <p:nvSpPr>
          <p:cNvPr id="10" name="文本框 9"/>
          <p:cNvSpPr txBox="1"/>
          <p:nvPr/>
        </p:nvSpPr>
        <p:spPr>
          <a:xfrm>
            <a:off x="6664960" y="3685540"/>
            <a:ext cx="5334635"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使读者</a:t>
            </a:r>
            <a:r>
              <a:rPr lang="zh-CN" altLang="en-US" sz="3200" b="1">
                <a:solidFill>
                  <a:srgbClr val="FF0000"/>
                </a:solidFill>
                <a:latin typeface="楷体" panose="02010609060101010101" pitchFamily="49" charset="-122"/>
                <a:ea typeface="楷体" panose="02010609060101010101" pitchFamily="49" charset="-122"/>
                <a:sym typeface="+mn-ea"/>
              </a:rPr>
              <a:t>了解、认识某个或某类事物</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11" name="文本框 10"/>
          <p:cNvSpPr txBox="1"/>
          <p:nvPr/>
        </p:nvSpPr>
        <p:spPr>
          <a:xfrm>
            <a:off x="2069465" y="4868545"/>
            <a:ext cx="4567555"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首要遵循的顺序是</a:t>
            </a:r>
            <a:r>
              <a:rPr lang="zh-CN" altLang="en-US" sz="3200" b="1">
                <a:solidFill>
                  <a:srgbClr val="FF0000"/>
                </a:solidFill>
                <a:latin typeface="楷体" panose="02010609060101010101" pitchFamily="49" charset="-122"/>
                <a:ea typeface="楷体" panose="02010609060101010101" pitchFamily="49" charset="-122"/>
                <a:sym typeface="+mn-ea"/>
              </a:rPr>
              <a:t>逻辑顺序</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12" name="文本框 11"/>
          <p:cNvSpPr txBox="1"/>
          <p:nvPr/>
        </p:nvSpPr>
        <p:spPr>
          <a:xfrm>
            <a:off x="6636385" y="4868545"/>
            <a:ext cx="5459095" cy="1076325"/>
          </a:xfrm>
          <a:prstGeom prst="rect">
            <a:avLst/>
          </a:prstGeom>
          <a:noFill/>
        </p:spPr>
        <p:txBody>
          <a:bodyPr wrap="square" rtlCol="0" anchor="t">
            <a:spAutoFit/>
          </a:bodyPr>
          <a:p>
            <a:r>
              <a:rPr lang="zh-CN" altLang="en-US" sz="3200" b="1">
                <a:latin typeface="楷体" panose="02010609060101010101" pitchFamily="49" charset="-122"/>
                <a:ea typeface="楷体" panose="02010609060101010101" pitchFamily="49" charset="-122"/>
                <a:sym typeface="+mn-ea"/>
              </a:rPr>
              <a:t>通常采用</a:t>
            </a:r>
            <a:r>
              <a:rPr lang="zh-CN" altLang="en-US" sz="3200" b="1">
                <a:solidFill>
                  <a:srgbClr val="FF0000"/>
                </a:solidFill>
                <a:latin typeface="楷体" panose="02010609060101010101" pitchFamily="49" charset="-122"/>
                <a:ea typeface="楷体" panose="02010609060101010101" pitchFamily="49" charset="-122"/>
                <a:sym typeface="+mn-ea"/>
              </a:rPr>
              <a:t>时间顺序</a:t>
            </a:r>
            <a:r>
              <a:rPr lang="zh-CN" altLang="en-US" sz="3200" b="1">
                <a:latin typeface="楷体" panose="02010609060101010101" pitchFamily="49" charset="-122"/>
                <a:ea typeface="楷体" panose="02010609060101010101" pitchFamily="49" charset="-122"/>
                <a:sym typeface="+mn-ea"/>
              </a:rPr>
              <a:t>或</a:t>
            </a:r>
            <a:r>
              <a:rPr lang="zh-CN" altLang="en-US" sz="3200" b="1">
                <a:solidFill>
                  <a:srgbClr val="FF0000"/>
                </a:solidFill>
                <a:latin typeface="楷体" panose="02010609060101010101" pitchFamily="49" charset="-122"/>
                <a:ea typeface="楷体" panose="02010609060101010101" pitchFamily="49" charset="-122"/>
                <a:sym typeface="+mn-ea"/>
              </a:rPr>
              <a:t>空间顺序</a:t>
            </a:r>
            <a:r>
              <a:rPr lang="zh-CN" altLang="en-US" sz="3200" b="1">
                <a:latin typeface="楷体" panose="02010609060101010101" pitchFamily="49" charset="-122"/>
                <a:ea typeface="楷体" panose="02010609060101010101" pitchFamily="49" charset="-122"/>
                <a:sym typeface="+mn-ea"/>
              </a:rPr>
              <a:t>，有时也会采用</a:t>
            </a:r>
            <a:r>
              <a:rPr lang="zh-CN" altLang="en-US" sz="3200" b="1">
                <a:solidFill>
                  <a:srgbClr val="FF0000"/>
                </a:solidFill>
                <a:latin typeface="楷体" panose="02010609060101010101" pitchFamily="49" charset="-122"/>
                <a:ea typeface="楷体" panose="02010609060101010101" pitchFamily="49" charset="-122"/>
                <a:sym typeface="+mn-ea"/>
              </a:rPr>
              <a:t>逻辑顺序</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4817" name="文本框 1"/>
          <p:cNvSpPr txBox="1"/>
          <p:nvPr>
            <p:custDataLst>
              <p:tags r:id="rId1"/>
            </p:custDataLst>
          </p:nvPr>
        </p:nvSpPr>
        <p:spPr>
          <a:xfrm>
            <a:off x="756920" y="1804670"/>
            <a:ext cx="10678160" cy="3014980"/>
          </a:xfrm>
          <a:prstGeom prst="rect">
            <a:avLst/>
          </a:prstGeom>
          <a:noFill/>
          <a:ln w="9525">
            <a:noFill/>
          </a:ln>
        </p:spPr>
        <p:txBody>
          <a:bodyPr wrap="square" anchor="t" anchorCtr="0">
            <a:spAutoFit/>
          </a:bodyPr>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1.</a:t>
            </a:r>
            <a:r>
              <a:rPr lang="zh-CN" altLang="en-US" sz="3600" b="1" dirty="0">
                <a:latin typeface="宋体" panose="02010600030101010101" pitchFamily="2" charset="-122"/>
                <a:ea typeface="宋体" panose="02010600030101010101" pitchFamily="2" charset="-122"/>
                <a:sym typeface="宋体" panose="02010600030101010101" pitchFamily="2" charset="-122"/>
              </a:rPr>
              <a:t>厘清课文的</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说明顺序</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分析本文的</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说明方法及其作用</a:t>
            </a:r>
            <a:r>
              <a:rPr lang="en-US" altLang="zh-CN" sz="3600">
                <a:latin typeface="方正楷体_GBK" charset="0"/>
                <a:ea typeface="微软雅黑" panose="020B0503020204020204" charset="-122"/>
                <a:sym typeface="微软雅黑" panose="020B0503020204020204" charset="-122"/>
              </a:rPr>
              <a:t>(</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重难点</a:t>
            </a:r>
            <a:r>
              <a:rPr lang="en-US" altLang="zh-CN" sz="3600">
                <a:latin typeface="方正楷体_GBK" charset="0"/>
                <a:ea typeface="微软雅黑" panose="020B0503020204020204" charset="-122"/>
                <a:sym typeface="微软雅黑" panose="020B0503020204020204"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altLang="en-US" sz="3600" b="1" dirty="0">
              <a:latin typeface="宋体" panose="02010600030101010101" pitchFamily="2" charset="-122"/>
              <a:ea typeface="宋体" panose="02010600030101010101" pitchFamily="2" charset="-122"/>
              <a:sym typeface="宋体" panose="02010600030101010101" pitchFamily="2" charset="-122"/>
            </a:endParaRPr>
          </a:p>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2.</a:t>
            </a:r>
            <a:r>
              <a:rPr lang="zh-CN" altLang="en-US" sz="3600" b="1" dirty="0">
                <a:latin typeface="宋体" panose="02010600030101010101" pitchFamily="2" charset="-122"/>
                <a:ea typeface="宋体" panose="02010600030101010101" pitchFamily="2" charset="-122"/>
                <a:sym typeface="宋体" panose="02010600030101010101" pitchFamily="2" charset="-122"/>
              </a:rPr>
              <a:t>品味科普说明文准确严谨、形象生动的</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语言</a:t>
            </a:r>
            <a:r>
              <a:rPr lang="en-US" altLang="zh-CN" sz="3600">
                <a:latin typeface="方正楷体_GBK" charset="0"/>
                <a:ea typeface="微软雅黑" panose="020B0503020204020204" charset="-122"/>
                <a:sym typeface="微软雅黑" panose="020B0503020204020204" charset="-122"/>
              </a:rPr>
              <a:t>(</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难点</a:t>
            </a:r>
            <a:r>
              <a:rPr lang="en-US" altLang="zh-CN" sz="3600">
                <a:latin typeface="方正楷体_GBK" charset="0"/>
                <a:ea typeface="微软雅黑" panose="020B0503020204020204" charset="-122"/>
                <a:sym typeface="微软雅黑" panose="020B0503020204020204"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altLang="en-US" sz="3600" b="1" dirty="0">
              <a:latin typeface="宋体" panose="02010600030101010101" pitchFamily="2" charset="-122"/>
              <a:ea typeface="宋体" panose="02010600030101010101" pitchFamily="2" charset="-122"/>
              <a:sym typeface="宋体" panose="02010600030101010101" pitchFamily="2" charset="-122"/>
            </a:endParaRPr>
          </a:p>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3.</a:t>
            </a:r>
            <a:r>
              <a:rPr lang="zh-CN" altLang="en-US" sz="3600" b="1" dirty="0">
                <a:latin typeface="宋体" panose="02010600030101010101" pitchFamily="2" charset="-122"/>
                <a:ea typeface="宋体" panose="02010600030101010101" pitchFamily="2" charset="-122"/>
                <a:sym typeface="宋体" panose="02010600030101010101" pitchFamily="2" charset="-122"/>
              </a:rPr>
              <a:t>激发热爱科学、</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乐于探究</a:t>
            </a:r>
            <a:r>
              <a:rPr lang="zh-CN" altLang="en-US" sz="3600" b="1" dirty="0">
                <a:latin typeface="宋体" panose="02010600030101010101" pitchFamily="2" charset="-122"/>
                <a:ea typeface="宋体" panose="02010600030101010101" pitchFamily="2" charset="-122"/>
                <a:sym typeface="宋体" panose="02010600030101010101" pitchFamily="2" charset="-122"/>
              </a:rPr>
              <a:t>的精神</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,培养</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注重观察</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zh-CN" sz="3600" b="1" dirty="0">
                <a:solidFill>
                  <a:srgbClr val="FF0000"/>
                </a:solidFill>
                <a:latin typeface="Arial" panose="020B0604020202020204" pitchFamily="34" charset="0"/>
                <a:ea typeface="宋体" panose="02010600030101010101" pitchFamily="2" charset="-122"/>
                <a:sym typeface="宋体" panose="02010600030101010101" pitchFamily="2" charset="-122"/>
              </a:rPr>
              <a:t>讲究实证的科学态度</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sz="3600" b="1" dirty="0">
              <a:latin typeface="微软雅黑" panose="020B0503020204020204" charset="-122"/>
              <a:ea typeface="微软雅黑" panose="020B0503020204020204" charset="-122"/>
              <a:sym typeface="Arial" panose="020B0604020202020204" pitchFamily="34" charset="0"/>
            </a:endParaRPr>
          </a:p>
        </p:txBody>
      </p:sp>
      <p:sp>
        <p:nvSpPr>
          <p:cNvPr id="34818" name="文本框 5"/>
          <p:cNvSpPr txBox="1"/>
          <p:nvPr>
            <p:custDataLst>
              <p:tags r:id="rId2"/>
            </p:custDataLst>
          </p:nvPr>
        </p:nvSpPr>
        <p:spPr>
          <a:xfrm>
            <a:off x="4000500" y="904663"/>
            <a:ext cx="2798233" cy="748030"/>
          </a:xfrm>
          <a:prstGeom prst="rect">
            <a:avLst/>
          </a:prstGeom>
          <a:noFill/>
          <a:ln w="9525">
            <a:noFill/>
          </a:ln>
        </p:spPr>
        <p:txBody>
          <a:bodyPr wrap="square" anchor="t" anchorCtr="0">
            <a:spAutoFit/>
          </a:bodyPr>
          <a:p>
            <a:pPr>
              <a:buClrTx/>
              <a:buFontTx/>
            </a:pPr>
            <a:r>
              <a:rPr lang="zh-CN" altLang="en-US" sz="4265" b="1">
                <a:solidFill>
                  <a:srgbClr val="FF0000"/>
                </a:solidFill>
                <a:latin typeface="黑体" panose="02010609060101010101" pitchFamily="49" charset="-122"/>
                <a:ea typeface="黑体" panose="02010609060101010101" pitchFamily="49" charset="-122"/>
                <a:sym typeface="宋体" panose="02010600030101010101" pitchFamily="2" charset="-122"/>
              </a:rPr>
              <a:t>学习目标</a:t>
            </a:r>
            <a:endParaRPr lang="zh-CN" altLang="en-US" sz="4265"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7" name="矩形 6"/>
          <p:cNvSpPr/>
          <p:nvPr/>
        </p:nvSpPr>
        <p:spPr>
          <a:xfrm>
            <a:off x="3761105" y="1833880"/>
            <a:ext cx="143319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pi</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ā</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n</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14" name="矩形 13"/>
          <p:cNvSpPr/>
          <p:nvPr/>
        </p:nvSpPr>
        <p:spPr>
          <a:xfrm>
            <a:off x="3766185" y="2303780"/>
            <a:ext cx="1428115" cy="583565"/>
          </a:xfrm>
          <a:prstGeom prst="rect">
            <a:avLst/>
          </a:prstGeom>
        </p:spPr>
        <p:txBody>
          <a:bodyPr wrap="square">
            <a:spAutoFit/>
          </a:bodyPr>
          <a:p>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翩</a:t>
            </a:r>
            <a:r>
              <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rPr>
              <a:t>然</a:t>
            </a:r>
            <a:endPar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15" name="矩形 14"/>
          <p:cNvSpPr/>
          <p:nvPr/>
        </p:nvSpPr>
        <p:spPr>
          <a:xfrm>
            <a:off x="5444490" y="3361055"/>
            <a:ext cx="1428115" cy="583565"/>
          </a:xfrm>
          <a:prstGeom prst="rect">
            <a:avLst/>
          </a:prstGeom>
        </p:spPr>
        <p:txBody>
          <a:bodyPr wrap="square">
            <a:spAutoFit/>
          </a:bodyPr>
          <a:p>
            <a:pPr algn="l"/>
            <a:r>
              <a:rPr lang="zh-CN" altLang="en-US" sz="3200" b="1" dirty="0">
                <a:solidFill>
                  <a:sysClr val="windowText" lastClr="000000"/>
                </a:solidFill>
                <a:latin typeface="黑体" panose="02010609060101010101" pitchFamily="49" charset="-122"/>
                <a:ea typeface="黑体" panose="02010609060101010101" pitchFamily="49" charset="-122"/>
              </a:rPr>
              <a:t>物</a:t>
            </a:r>
            <a:r>
              <a:rPr lang="zh-CN" altLang="en-US" sz="3200" b="1" dirty="0">
                <a:solidFill>
                  <a:srgbClr val="FF0000"/>
                </a:solidFill>
                <a:latin typeface="黑体" panose="02010609060101010101" pitchFamily="49" charset="-122"/>
                <a:ea typeface="黑体" panose="02010609060101010101" pitchFamily="49" charset="-122"/>
              </a:rPr>
              <a:t>候</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6" name="矩形 15"/>
          <p:cNvSpPr/>
          <p:nvPr/>
        </p:nvSpPr>
        <p:spPr>
          <a:xfrm>
            <a:off x="3761105" y="3361055"/>
            <a:ext cx="1428115" cy="583565"/>
          </a:xfrm>
          <a:prstGeom prst="rect">
            <a:avLst/>
          </a:prstGeom>
        </p:spPr>
        <p:txBody>
          <a:bodyPr wrap="square">
            <a:spAutoFit/>
          </a:bodyPr>
          <a:p>
            <a:pPr algn="l"/>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簌</a:t>
            </a:r>
            <a:r>
              <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rPr>
              <a:t>簌</a:t>
            </a:r>
            <a:endPar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18" name="矩形 17"/>
          <p:cNvSpPr/>
          <p:nvPr/>
        </p:nvSpPr>
        <p:spPr>
          <a:xfrm>
            <a:off x="7053580" y="3361055"/>
            <a:ext cx="1880870" cy="583565"/>
          </a:xfrm>
          <a:prstGeom prst="rect">
            <a:avLst/>
          </a:prstGeom>
        </p:spPr>
        <p:txBody>
          <a:bodyPr wrap="square">
            <a:spAutoFit/>
          </a:bodyPr>
          <a:p>
            <a:r>
              <a:rPr lang="en-US" altLang="zh-CN"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载</a:t>
            </a:r>
            <a:r>
              <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rPr>
              <a:t>途</a:t>
            </a:r>
            <a:endParaRPr lang="zh-CN" altLang="en-US" sz="3200" b="1" dirty="0">
              <a:solidFill>
                <a:sysClr val="windowText" lastClr="00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19" name="矩形 18"/>
          <p:cNvSpPr/>
          <p:nvPr/>
        </p:nvSpPr>
        <p:spPr>
          <a:xfrm>
            <a:off x="9044940" y="3361055"/>
            <a:ext cx="1428115" cy="583565"/>
          </a:xfrm>
          <a:prstGeom prst="rect">
            <a:avLst/>
          </a:prstGeom>
        </p:spPr>
        <p:txBody>
          <a:bodyPr wrap="square">
            <a:spAutoFit/>
          </a:bodyPr>
          <a:p>
            <a:pPr algn="l"/>
            <a:r>
              <a:rPr lang="zh-CN" altLang="en-US" sz="3200" b="1" dirty="0">
                <a:latin typeface="黑体" panose="02010609060101010101" pitchFamily="49" charset="-122"/>
                <a:ea typeface="黑体" panose="02010609060101010101" pitchFamily="49" charset="-122"/>
              </a:rPr>
              <a:t>短</a:t>
            </a:r>
            <a:r>
              <a:rPr lang="zh-CN" altLang="en-US" sz="3200" b="1" dirty="0">
                <a:solidFill>
                  <a:srgbClr val="FF0000"/>
                </a:solidFill>
                <a:latin typeface="黑体" panose="02010609060101010101" pitchFamily="49" charset="-122"/>
                <a:ea typeface="黑体" panose="02010609060101010101" pitchFamily="49" charset="-122"/>
              </a:rPr>
              <a:t>促</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20" name="矩形 19"/>
          <p:cNvSpPr/>
          <p:nvPr/>
        </p:nvSpPr>
        <p:spPr>
          <a:xfrm>
            <a:off x="7207885" y="2303780"/>
            <a:ext cx="1572895" cy="583565"/>
          </a:xfrm>
          <a:prstGeom prst="rect">
            <a:avLst/>
          </a:prstGeom>
        </p:spPr>
        <p:txBody>
          <a:bodyPr wrap="square">
            <a:spAutoFit/>
          </a:bodyPr>
          <a:p>
            <a:pPr algn="l"/>
            <a:r>
              <a:rPr lang="zh-CN" altLang="en-US" sz="3200" b="1" dirty="0">
                <a:solidFill>
                  <a:srgbClr val="000000"/>
                </a:solidFill>
                <a:latin typeface="黑体" panose="02010609060101010101" pitchFamily="49" charset="-122"/>
                <a:ea typeface="黑体" panose="02010609060101010101" pitchFamily="49" charset="-122"/>
              </a:rPr>
              <a:t>农</a:t>
            </a:r>
            <a:r>
              <a:rPr lang="zh-CN" altLang="en-US" sz="3200" b="1" dirty="0">
                <a:solidFill>
                  <a:srgbClr val="FF0000"/>
                </a:solidFill>
                <a:latin typeface="黑体" panose="02010609060101010101" pitchFamily="49" charset="-122"/>
                <a:ea typeface="黑体" panose="02010609060101010101" pitchFamily="49" charset="-122"/>
              </a:rPr>
              <a:t>谚</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1925955" y="4290695"/>
            <a:ext cx="1678305" cy="583565"/>
          </a:xfrm>
          <a:prstGeom prst="rect">
            <a:avLst/>
          </a:prstGeom>
        </p:spPr>
        <p:txBody>
          <a:bodyPr wrap="square">
            <a:spAutoFit/>
          </a:bodyPr>
          <a:p>
            <a:pPr algn="l"/>
            <a:r>
              <a:rPr lang="zh-CN" altLang="en-US" sz="3200" b="1" dirty="0">
                <a:latin typeface="黑体" panose="02010609060101010101" pitchFamily="49" charset="-122"/>
                <a:ea typeface="黑体" panose="02010609060101010101" pitchFamily="49" charset="-122"/>
                <a:cs typeface="黑体" panose="02010609060101010101" pitchFamily="49" charset="-122"/>
              </a:rPr>
              <a:t>刺</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槐</a:t>
            </a:r>
            <a:r>
              <a:rPr lang="zh-CN" altLang="en-US" sz="3200" b="1" dirty="0">
                <a:latin typeface="黑体" panose="02010609060101010101" pitchFamily="49" charset="-122"/>
                <a:ea typeface="黑体" panose="02010609060101010101" pitchFamily="49" charset="-122"/>
                <a:cs typeface="黑体" panose="02010609060101010101" pitchFamily="49" charset="-122"/>
              </a:rPr>
              <a:t>  </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p:txBody>
      </p:sp>
      <p:sp>
        <p:nvSpPr>
          <p:cNvPr id="21" name="矩形 20"/>
          <p:cNvSpPr/>
          <p:nvPr/>
        </p:nvSpPr>
        <p:spPr>
          <a:xfrm>
            <a:off x="3761105" y="4290695"/>
            <a:ext cx="1880870" cy="583565"/>
          </a:xfrm>
          <a:prstGeom prst="rect">
            <a:avLst/>
          </a:prstGeom>
        </p:spPr>
        <p:txBody>
          <a:bodyPr wrap="square">
            <a:spAutoFit/>
          </a:bodyPr>
          <a:p>
            <a:r>
              <a:rPr lang="zh-CN" altLang="en-US" sz="3200" b="1" dirty="0">
                <a:latin typeface="黑体" panose="02010609060101010101" pitchFamily="49" charset="-122"/>
                <a:ea typeface="黑体" panose="02010609060101010101" pitchFamily="49" charset="-122"/>
                <a:cs typeface="黑体" panose="02010609060101010101" pitchFamily="49" charset="-122"/>
              </a:rPr>
              <a:t>连</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翘</a:t>
            </a:r>
            <a:r>
              <a:rPr lang="zh-CN" altLang="en-US" sz="3200" b="1" dirty="0">
                <a:latin typeface="黑体" panose="02010609060101010101" pitchFamily="49" charset="-122"/>
                <a:ea typeface="黑体" panose="02010609060101010101" pitchFamily="49" charset="-122"/>
                <a:cs typeface="黑体" panose="02010609060101010101" pitchFamily="49" charset="-122"/>
              </a:rPr>
              <a:t> </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p:txBody>
      </p:sp>
      <p:sp>
        <p:nvSpPr>
          <p:cNvPr id="27" name="矩形 26"/>
          <p:cNvSpPr/>
          <p:nvPr/>
        </p:nvSpPr>
        <p:spPr>
          <a:xfrm>
            <a:off x="5327015" y="2303780"/>
            <a:ext cx="1880870" cy="583565"/>
          </a:xfrm>
          <a:prstGeom prst="rect">
            <a:avLst/>
          </a:prstGeom>
        </p:spPr>
        <p:txBody>
          <a:bodyPr wrap="square">
            <a:spAutoFit/>
          </a:bodyPr>
          <a:p>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孕</a:t>
            </a:r>
            <a:r>
              <a:rPr lang="zh-CN" altLang="en-US" sz="3200" b="1" dirty="0">
                <a:solidFill>
                  <a:srgbClr val="000000"/>
                </a:solidFill>
                <a:latin typeface="黑体" panose="02010609060101010101" pitchFamily="49" charset="-122"/>
                <a:ea typeface="黑体" panose="02010609060101010101" pitchFamily="49" charset="-122"/>
              </a:rPr>
              <a:t>育</a:t>
            </a:r>
            <a:endParaRPr lang="zh-CN" altLang="en-US" sz="3200" b="1" dirty="0">
              <a:solidFill>
                <a:srgbClr val="000000"/>
              </a:solidFill>
              <a:latin typeface="黑体" panose="02010609060101010101" pitchFamily="49" charset="-122"/>
              <a:ea typeface="黑体" panose="02010609060101010101" pitchFamily="49" charset="-122"/>
            </a:endParaRPr>
          </a:p>
        </p:txBody>
      </p:sp>
      <p:sp>
        <p:nvSpPr>
          <p:cNvPr id="28" name="矩形 27"/>
          <p:cNvSpPr/>
          <p:nvPr/>
        </p:nvSpPr>
        <p:spPr>
          <a:xfrm>
            <a:off x="2069465" y="2303780"/>
            <a:ext cx="1428115" cy="583565"/>
          </a:xfrm>
          <a:prstGeom prst="rect">
            <a:avLst/>
          </a:prstGeom>
        </p:spPr>
        <p:txBody>
          <a:bodyPr wrap="square">
            <a:spAutoFit/>
          </a:bodyPr>
          <a:p>
            <a:pPr algn="l"/>
            <a:r>
              <a:rPr lang="zh-CN" altLang="en-US" sz="3200" b="1" dirty="0">
                <a:solidFill>
                  <a:srgbClr val="FF0000"/>
                </a:solidFill>
                <a:latin typeface="黑体" panose="02010609060101010101" pitchFamily="49" charset="-122"/>
                <a:ea typeface="黑体" panose="02010609060101010101" pitchFamily="49" charset="-122"/>
              </a:rPr>
              <a:t>萌</a:t>
            </a:r>
            <a:r>
              <a:rPr lang="zh-CN" altLang="en-US" sz="3200" b="1" dirty="0">
                <a:latin typeface="黑体" panose="02010609060101010101" pitchFamily="49" charset="-122"/>
                <a:ea typeface="黑体" panose="02010609060101010101" pitchFamily="49" charset="-122"/>
              </a:rPr>
              <a:t>发</a:t>
            </a:r>
            <a:endParaRPr lang="zh-CN" altLang="en-US" sz="3200" b="1" dirty="0">
              <a:latin typeface="黑体" panose="02010609060101010101" pitchFamily="49" charset="-122"/>
              <a:ea typeface="黑体" panose="02010609060101010101" pitchFamily="49" charset="-122"/>
            </a:endParaRPr>
          </a:p>
        </p:txBody>
      </p:sp>
      <p:sp>
        <p:nvSpPr>
          <p:cNvPr id="33" name="矩形 32"/>
          <p:cNvSpPr/>
          <p:nvPr/>
        </p:nvSpPr>
        <p:spPr>
          <a:xfrm>
            <a:off x="1925955" y="3361055"/>
            <a:ext cx="1428115" cy="583565"/>
          </a:xfrm>
          <a:prstGeom prst="rect">
            <a:avLst/>
          </a:prstGeom>
        </p:spPr>
        <p:txBody>
          <a:bodyPr wrap="square">
            <a:spAutoFit/>
          </a:bodyPr>
          <a:p>
            <a:pPr algn="l"/>
            <a:r>
              <a:rPr lang="zh-CN" altLang="en-US" sz="3200" b="1" dirty="0">
                <a:solidFill>
                  <a:srgbClr val="000000"/>
                </a:solidFill>
                <a:latin typeface="黑体" panose="02010609060101010101" pitchFamily="49" charset="-122"/>
                <a:ea typeface="黑体" panose="02010609060101010101" pitchFamily="49" charset="-122"/>
                <a:cs typeface="楷体" panose="02010609060101010101" pitchFamily="49" charset="-122"/>
              </a:rPr>
              <a:t>悬</a:t>
            </a:r>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殊</a:t>
            </a:r>
            <a:endPar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23" name="矩形 22"/>
          <p:cNvSpPr/>
          <p:nvPr/>
        </p:nvSpPr>
        <p:spPr>
          <a:xfrm>
            <a:off x="5387340" y="4290695"/>
            <a:ext cx="2594610" cy="583565"/>
          </a:xfrm>
          <a:prstGeom prst="rect">
            <a:avLst/>
          </a:prstGeom>
        </p:spPr>
        <p:txBody>
          <a:bodyPr wrap="square">
            <a:spAutoFit/>
          </a:bodyPr>
          <a:p>
            <a:pPr algn="l"/>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销</a:t>
            </a:r>
            <a:r>
              <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rPr>
              <a:t>声</a:t>
            </a:r>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匿</a:t>
            </a:r>
            <a:r>
              <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rPr>
              <a:t>迹</a:t>
            </a:r>
            <a:endPar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endParaRPr>
          </a:p>
        </p:txBody>
      </p:sp>
      <p:sp>
        <p:nvSpPr>
          <p:cNvPr id="29" name="矩形 28"/>
          <p:cNvSpPr/>
          <p:nvPr/>
        </p:nvSpPr>
        <p:spPr>
          <a:xfrm>
            <a:off x="7793355" y="4274185"/>
            <a:ext cx="2594610" cy="583565"/>
          </a:xfrm>
          <a:prstGeom prst="rect">
            <a:avLst/>
          </a:prstGeom>
        </p:spPr>
        <p:txBody>
          <a:bodyPr wrap="square">
            <a:spAutoFit/>
          </a:bodyPr>
          <a:p>
            <a:pPr algn="l"/>
            <a:r>
              <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rPr>
              <a:t>草长</a:t>
            </a:r>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莺</a:t>
            </a:r>
            <a:r>
              <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rPr>
              <a:t>飞</a:t>
            </a:r>
            <a:endParaRPr lang="zh-CN" altLang="en-US" sz="3200" b="1" dirty="0">
              <a:solidFill>
                <a:prstClr val="black"/>
              </a:solidFill>
              <a:latin typeface="黑体" panose="02010609060101010101" pitchFamily="49" charset="-122"/>
              <a:ea typeface="黑体" panose="02010609060101010101" pitchFamily="49" charset="-122"/>
              <a:cs typeface="楷体" panose="02010609060101010101" pitchFamily="49" charset="-122"/>
            </a:endParaRPr>
          </a:p>
        </p:txBody>
      </p:sp>
      <p:sp>
        <p:nvSpPr>
          <p:cNvPr id="34" name="矩形 33"/>
          <p:cNvSpPr/>
          <p:nvPr/>
        </p:nvSpPr>
        <p:spPr>
          <a:xfrm>
            <a:off x="3761105" y="3002915"/>
            <a:ext cx="86169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sù</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35" name="矩形 34"/>
          <p:cNvSpPr/>
          <p:nvPr/>
        </p:nvSpPr>
        <p:spPr>
          <a:xfrm>
            <a:off x="5681345" y="2968625"/>
            <a:ext cx="114046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hòu</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37" name="矩形 36"/>
          <p:cNvSpPr/>
          <p:nvPr/>
        </p:nvSpPr>
        <p:spPr>
          <a:xfrm>
            <a:off x="7207885" y="2968625"/>
            <a:ext cx="1014730" cy="460375"/>
          </a:xfrm>
          <a:prstGeom prst="rect">
            <a:avLst/>
          </a:prstGeom>
          <a:noFill/>
          <a:ln w="9525">
            <a:noFill/>
          </a:ln>
        </p:spPr>
        <p:txBody>
          <a:bodyPr wrap="square" anchor="t">
            <a:no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z</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à</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i</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38" name="矩形 37"/>
          <p:cNvSpPr/>
          <p:nvPr/>
        </p:nvSpPr>
        <p:spPr>
          <a:xfrm>
            <a:off x="9432925" y="2968625"/>
            <a:ext cx="732155" cy="583565"/>
          </a:xfrm>
          <a:prstGeom prst="rect">
            <a:avLst/>
          </a:prstGeom>
          <a:noFill/>
          <a:ln w="9525">
            <a:noFill/>
          </a:ln>
        </p:spPr>
        <p:txBody>
          <a:bodyPr wrap="square" anchor="t">
            <a:spAutoFit/>
          </a:bodyPr>
          <a:p>
            <a:pPr algn="l"/>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c</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sym typeface="微软雅黑" panose="020B0503020204020204" charset="-122"/>
              </a:rPr>
              <a:t>ù</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sym typeface="微软雅黑" panose="020B0503020204020204" charset="-122"/>
            </a:endParaRPr>
          </a:p>
        </p:txBody>
      </p:sp>
      <p:sp>
        <p:nvSpPr>
          <p:cNvPr id="39" name="矩形 38"/>
          <p:cNvSpPr/>
          <p:nvPr/>
        </p:nvSpPr>
        <p:spPr>
          <a:xfrm>
            <a:off x="1910715" y="1833880"/>
            <a:ext cx="143319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ménɡ</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0" name="矩形 39"/>
          <p:cNvSpPr/>
          <p:nvPr/>
        </p:nvSpPr>
        <p:spPr>
          <a:xfrm>
            <a:off x="5444490" y="1833880"/>
            <a:ext cx="93408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yùn</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1" name="矩形 40"/>
          <p:cNvSpPr/>
          <p:nvPr/>
        </p:nvSpPr>
        <p:spPr>
          <a:xfrm>
            <a:off x="4123055" y="3872230"/>
            <a:ext cx="104013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qi</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á</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o</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2" name="矩形 41"/>
          <p:cNvSpPr/>
          <p:nvPr/>
        </p:nvSpPr>
        <p:spPr>
          <a:xfrm>
            <a:off x="2261870" y="3944620"/>
            <a:ext cx="123571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hu</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á</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i</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3" name="矩形 42"/>
          <p:cNvSpPr/>
          <p:nvPr/>
        </p:nvSpPr>
        <p:spPr>
          <a:xfrm>
            <a:off x="7532370" y="1833880"/>
            <a:ext cx="92456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y</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à</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n</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4" name="矩形 43"/>
          <p:cNvSpPr/>
          <p:nvPr/>
        </p:nvSpPr>
        <p:spPr>
          <a:xfrm>
            <a:off x="8497570" y="3872230"/>
            <a:ext cx="143319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yīng</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5" name="矩形 44"/>
          <p:cNvSpPr/>
          <p:nvPr/>
        </p:nvSpPr>
        <p:spPr>
          <a:xfrm>
            <a:off x="6267450" y="3872230"/>
            <a:ext cx="75628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nì</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6" name="矩形 45"/>
          <p:cNvSpPr/>
          <p:nvPr/>
        </p:nvSpPr>
        <p:spPr>
          <a:xfrm>
            <a:off x="5387340" y="3872230"/>
            <a:ext cx="1156335"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xi</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ā</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o</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7" name="矩形 46"/>
          <p:cNvSpPr/>
          <p:nvPr/>
        </p:nvSpPr>
        <p:spPr>
          <a:xfrm>
            <a:off x="2213610" y="3002915"/>
            <a:ext cx="114046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shū</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2" name="矩形 1"/>
          <p:cNvSpPr/>
          <p:nvPr/>
        </p:nvSpPr>
        <p:spPr>
          <a:xfrm>
            <a:off x="9122410" y="2303780"/>
            <a:ext cx="1428115" cy="583565"/>
          </a:xfrm>
          <a:prstGeom prst="rect">
            <a:avLst/>
          </a:prstGeom>
        </p:spPr>
        <p:txBody>
          <a:bodyPr wrap="square">
            <a:spAutoFit/>
          </a:bodyPr>
          <a:p>
            <a:pPr algn="l"/>
            <a:r>
              <a:rPr lang="zh-CN" altLang="en-US" sz="3200" b="1" dirty="0">
                <a:solidFill>
                  <a:srgbClr val="000000"/>
                </a:solidFill>
                <a:latin typeface="黑体" panose="02010609060101010101" pitchFamily="49" charset="-122"/>
                <a:ea typeface="黑体" panose="02010609060101010101" pitchFamily="49" charset="-122"/>
                <a:cs typeface="楷体" panose="02010609060101010101" pitchFamily="49" charset="-122"/>
              </a:rPr>
              <a:t>海</a:t>
            </a:r>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rPr>
              <a:t>棠</a:t>
            </a:r>
            <a:endPar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3" name="矩形 2"/>
          <p:cNvSpPr/>
          <p:nvPr/>
        </p:nvSpPr>
        <p:spPr>
          <a:xfrm>
            <a:off x="9432925" y="1833880"/>
            <a:ext cx="123571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t</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á</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ng</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4" name="左大括号 3"/>
          <p:cNvSpPr/>
          <p:nvPr/>
        </p:nvSpPr>
        <p:spPr>
          <a:xfrm>
            <a:off x="2704465" y="5199380"/>
            <a:ext cx="187325" cy="1091565"/>
          </a:xfrm>
          <a:prstGeom prst="leftBrace">
            <a:avLst>
              <a:gd name="adj1" fmla="val 40926"/>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hangingPunct="1">
              <a:defRPr/>
            </a:pPr>
            <a:endParaRPr lang="zh-CN" altLang="en-US" sz="3735">
              <a:solidFill>
                <a:prstClr val="black"/>
              </a:solidFill>
              <a:latin typeface="Calibri" panose="020F0502020204030204"/>
              <a:ea typeface="宋体" panose="02010600030101010101" pitchFamily="2" charset="-122"/>
            </a:endParaRPr>
          </a:p>
        </p:txBody>
      </p:sp>
      <p:sp>
        <p:nvSpPr>
          <p:cNvPr id="5" name="左大括号 4"/>
          <p:cNvSpPr/>
          <p:nvPr/>
        </p:nvSpPr>
        <p:spPr>
          <a:xfrm>
            <a:off x="6634480" y="5208905"/>
            <a:ext cx="187325" cy="1091565"/>
          </a:xfrm>
          <a:prstGeom prst="leftBrace">
            <a:avLst>
              <a:gd name="adj1" fmla="val 40926"/>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p>
            <a:pPr algn="ctr" defTabSz="1219200" eaLnBrk="1" hangingPunct="1">
              <a:defRPr/>
            </a:pPr>
            <a:endParaRPr lang="zh-CN" altLang="en-US" sz="3735">
              <a:solidFill>
                <a:prstClr val="black"/>
              </a:solidFill>
              <a:latin typeface="Calibri" panose="020F0502020204030204"/>
              <a:ea typeface="宋体" panose="02010600030101010101" pitchFamily="2" charset="-122"/>
            </a:endParaRPr>
          </a:p>
        </p:txBody>
      </p:sp>
      <p:sp>
        <p:nvSpPr>
          <p:cNvPr id="8" name="文本框 7"/>
          <p:cNvSpPr txBox="1"/>
          <p:nvPr/>
        </p:nvSpPr>
        <p:spPr>
          <a:xfrm>
            <a:off x="2069465" y="5443855"/>
            <a:ext cx="602615" cy="583565"/>
          </a:xfrm>
          <a:prstGeom prst="rect">
            <a:avLst/>
          </a:prstGeom>
          <a:noFill/>
        </p:spPr>
        <p:txBody>
          <a:bodyPr wrap="square" rtlCol="0" anchor="t">
            <a:spAutoFit/>
          </a:bodyPr>
          <a:p>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翘</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文本框 8"/>
          <p:cNvSpPr txBox="1"/>
          <p:nvPr/>
        </p:nvSpPr>
        <p:spPr>
          <a:xfrm>
            <a:off x="6031865" y="5443855"/>
            <a:ext cx="602615" cy="583565"/>
          </a:xfrm>
          <a:prstGeom prst="rect">
            <a:avLst/>
          </a:prstGeom>
          <a:noFill/>
        </p:spPr>
        <p:txBody>
          <a:bodyPr wrap="square" rtlCol="0" anchor="t">
            <a:spAutoFit/>
          </a:bodyPr>
          <a:p>
            <a:r>
              <a:rPr lang="zh-CN" altLang="en-US" sz="32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载</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0" name="矩形 9"/>
          <p:cNvSpPr>
            <a:spLocks noChangeArrowheads="1"/>
          </p:cNvSpPr>
          <p:nvPr/>
        </p:nvSpPr>
        <p:spPr bwMode="auto">
          <a:xfrm>
            <a:off x="2767330" y="5069205"/>
            <a:ext cx="3500120" cy="13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9200" eaLnBrk="1" hangingPunct="1">
              <a:lnSpc>
                <a:spcPct val="130000"/>
              </a:lnSpc>
              <a:spcBef>
                <a:spcPct val="0"/>
              </a:spcBef>
              <a:buNone/>
            </a:pPr>
            <a:r>
              <a:rPr lang="zh-CN" altLang="en-US" sz="3200" b="1">
                <a:solidFill>
                  <a:srgbClr val="FF0000"/>
                </a:solidFill>
                <a:latin typeface="黑体" panose="02010609060101010101" pitchFamily="49" charset="-122"/>
                <a:ea typeface="黑体" panose="02010609060101010101" pitchFamily="49" charset="-122"/>
              </a:rPr>
              <a:t>翘</a:t>
            </a:r>
            <a:r>
              <a:rPr lang="zh-CN" altLang="en-US" sz="3200" b="1">
                <a:solidFill>
                  <a:prstClr val="black"/>
                </a:solidFill>
                <a:latin typeface="黑体" panose="02010609060101010101" pitchFamily="49" charset="-122"/>
                <a:ea typeface="黑体" panose="02010609060101010101" pitchFamily="49" charset="-122"/>
              </a:rPr>
              <a:t>楚</a:t>
            </a:r>
            <a:r>
              <a:rPr lang="zh-CN" altLang="en-US" sz="3200" b="1">
                <a:solidFill>
                  <a:prstClr val="black"/>
                </a:solidFill>
                <a:latin typeface="楷体" panose="02010609060101010101" pitchFamily="49" charset="-122"/>
                <a:ea typeface="楷体" panose="02010609060101010101" pitchFamily="49" charset="-122"/>
              </a:rPr>
              <a:t>（   </a:t>
            </a:r>
            <a:r>
              <a:rPr lang="en-US" altLang="zh-CN" sz="3200" b="1">
                <a:solidFill>
                  <a:prstClr val="black"/>
                </a:solidFill>
                <a:latin typeface="楷体" panose="02010609060101010101" pitchFamily="49" charset="-122"/>
                <a:ea typeface="楷体" panose="02010609060101010101" pitchFamily="49" charset="-122"/>
              </a:rPr>
              <a:t> </a:t>
            </a:r>
            <a:r>
              <a:rPr lang="zh-CN" altLang="en-US" sz="3200" b="1">
                <a:solidFill>
                  <a:prstClr val="black"/>
                </a:solidFill>
                <a:latin typeface="楷体" panose="02010609060101010101" pitchFamily="49" charset="-122"/>
                <a:ea typeface="楷体" panose="02010609060101010101" pitchFamily="49" charset="-122"/>
              </a:rPr>
              <a:t>）</a:t>
            </a:r>
            <a:endParaRPr lang="en-US" altLang="zh-CN" sz="3200" b="1">
              <a:solidFill>
                <a:prstClr val="black"/>
              </a:solidFill>
              <a:latin typeface="楷体" panose="02010609060101010101" pitchFamily="49" charset="-122"/>
              <a:ea typeface="楷体" panose="02010609060101010101" pitchFamily="49" charset="-122"/>
            </a:endParaRPr>
          </a:p>
          <a:p>
            <a:pPr defTabSz="1219200" eaLnBrk="1" hangingPunct="1">
              <a:lnSpc>
                <a:spcPct val="130000"/>
              </a:lnSpc>
              <a:spcBef>
                <a:spcPct val="0"/>
              </a:spcBef>
              <a:buNone/>
            </a:pPr>
            <a:r>
              <a:rPr lang="zh-CN" altLang="en-US" sz="3200" b="1">
                <a:solidFill>
                  <a:srgbClr val="FF0000"/>
                </a:solidFill>
                <a:latin typeface="黑体" panose="02010609060101010101" pitchFamily="49" charset="-122"/>
                <a:ea typeface="黑体" panose="02010609060101010101" pitchFamily="49" charset="-122"/>
              </a:rPr>
              <a:t>翘</a:t>
            </a:r>
            <a:r>
              <a:rPr lang="zh-CN" altLang="en-US" sz="3200" b="1">
                <a:solidFill>
                  <a:prstClr val="black"/>
                </a:solidFill>
                <a:latin typeface="黑体" panose="02010609060101010101" pitchFamily="49" charset="-122"/>
                <a:ea typeface="黑体" panose="02010609060101010101" pitchFamily="49" charset="-122"/>
              </a:rPr>
              <a:t>尾巴</a:t>
            </a:r>
            <a:r>
              <a:rPr lang="zh-CN" altLang="en-US" sz="3200" b="1">
                <a:solidFill>
                  <a:prstClr val="black"/>
                </a:solidFill>
                <a:latin typeface="楷体" panose="02010609060101010101" pitchFamily="49" charset="-122"/>
                <a:ea typeface="楷体" panose="02010609060101010101" pitchFamily="49" charset="-122"/>
              </a:rPr>
              <a:t>（  </a:t>
            </a:r>
            <a:r>
              <a:rPr lang="en-US" altLang="zh-CN" sz="3200" b="1">
                <a:solidFill>
                  <a:prstClr val="black"/>
                </a:solidFill>
                <a:latin typeface="楷体" panose="02010609060101010101" pitchFamily="49" charset="-122"/>
                <a:ea typeface="楷体" panose="02010609060101010101" pitchFamily="49" charset="-122"/>
              </a:rPr>
              <a:t> </a:t>
            </a:r>
            <a:r>
              <a:rPr lang="zh-CN" altLang="en-US" sz="3200" b="1">
                <a:solidFill>
                  <a:prstClr val="black"/>
                </a:solidFill>
                <a:latin typeface="楷体" panose="02010609060101010101" pitchFamily="49" charset="-122"/>
                <a:ea typeface="楷体" panose="02010609060101010101" pitchFamily="49" charset="-122"/>
              </a:rPr>
              <a:t> ）</a:t>
            </a:r>
            <a:endParaRPr lang="en-US" altLang="zh-CN" sz="3200" b="1">
              <a:solidFill>
                <a:prstClr val="black"/>
              </a:solidFill>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6755130" y="5050155"/>
            <a:ext cx="3913505" cy="13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9200" eaLnBrk="1" hangingPunct="1">
              <a:lnSpc>
                <a:spcPct val="130000"/>
              </a:lnSpc>
              <a:spcBef>
                <a:spcPct val="0"/>
              </a:spcBef>
              <a:buNone/>
            </a:pPr>
            <a:r>
              <a:rPr lang="zh-CN" altLang="en-US" sz="3200" b="1">
                <a:solidFill>
                  <a:prstClr val="black"/>
                </a:solidFill>
                <a:latin typeface="黑体" panose="02010609060101010101" pitchFamily="49" charset="-122"/>
                <a:ea typeface="黑体" panose="02010609060101010101" pitchFamily="49" charset="-122"/>
              </a:rPr>
              <a:t>千</a:t>
            </a:r>
            <a:r>
              <a:rPr lang="zh-CN" altLang="en-US" sz="3200" b="1">
                <a:solidFill>
                  <a:srgbClr val="FF0000"/>
                </a:solidFill>
                <a:latin typeface="黑体" panose="02010609060101010101" pitchFamily="49" charset="-122"/>
                <a:ea typeface="黑体" panose="02010609060101010101" pitchFamily="49" charset="-122"/>
              </a:rPr>
              <a:t>载</a:t>
            </a:r>
            <a:r>
              <a:rPr lang="zh-CN" altLang="en-US" sz="3200" b="1">
                <a:solidFill>
                  <a:prstClr val="black"/>
                </a:solidFill>
                <a:latin typeface="黑体" panose="02010609060101010101" pitchFamily="49" charset="-122"/>
                <a:ea typeface="黑体" panose="02010609060101010101" pitchFamily="49" charset="-122"/>
              </a:rPr>
              <a:t>难逢</a:t>
            </a:r>
            <a:r>
              <a:rPr lang="zh-CN" altLang="en-US" sz="3200" b="1">
                <a:solidFill>
                  <a:prstClr val="black"/>
                </a:solidFill>
                <a:latin typeface="楷体" panose="02010609060101010101" pitchFamily="49" charset="-122"/>
                <a:ea typeface="楷体" panose="02010609060101010101" pitchFamily="49" charset="-122"/>
              </a:rPr>
              <a:t>（   ）</a:t>
            </a:r>
            <a:endParaRPr lang="en-US" altLang="zh-CN" sz="3200" b="1">
              <a:solidFill>
                <a:prstClr val="black"/>
              </a:solidFill>
              <a:latin typeface="楷体" panose="02010609060101010101" pitchFamily="49" charset="-122"/>
              <a:ea typeface="楷体" panose="02010609060101010101" pitchFamily="49" charset="-122"/>
            </a:endParaRPr>
          </a:p>
          <a:p>
            <a:pPr defTabSz="1219200" eaLnBrk="1" hangingPunct="1">
              <a:lnSpc>
                <a:spcPct val="130000"/>
              </a:lnSpc>
              <a:spcBef>
                <a:spcPct val="0"/>
              </a:spcBef>
              <a:buNone/>
            </a:pPr>
            <a:r>
              <a:rPr lang="zh-CN" altLang="en-US" sz="3200" b="1">
                <a:solidFill>
                  <a:srgbClr val="FF0000"/>
                </a:solidFill>
                <a:latin typeface="黑体" panose="02010609060101010101" pitchFamily="49" charset="-122"/>
                <a:ea typeface="黑体" panose="02010609060101010101" pitchFamily="49" charset="-122"/>
              </a:rPr>
              <a:t>载</a:t>
            </a:r>
            <a:r>
              <a:rPr lang="zh-CN" altLang="en-US" sz="3200" b="1">
                <a:solidFill>
                  <a:prstClr val="black"/>
                </a:solidFill>
                <a:latin typeface="黑体" panose="02010609060101010101" pitchFamily="49" charset="-122"/>
                <a:ea typeface="黑体" panose="02010609060101010101" pitchFamily="49" charset="-122"/>
              </a:rPr>
              <a:t>歌</a:t>
            </a:r>
            <a:r>
              <a:rPr lang="zh-CN" altLang="en-US" sz="3200" b="1">
                <a:solidFill>
                  <a:srgbClr val="FF0000"/>
                </a:solidFill>
                <a:latin typeface="黑体" panose="02010609060101010101" pitchFamily="49" charset="-122"/>
                <a:ea typeface="黑体" panose="02010609060101010101" pitchFamily="49" charset="-122"/>
              </a:rPr>
              <a:t>载</a:t>
            </a:r>
            <a:r>
              <a:rPr lang="zh-CN" altLang="en-US" sz="3200" b="1">
                <a:solidFill>
                  <a:prstClr val="black"/>
                </a:solidFill>
                <a:latin typeface="黑体" panose="02010609060101010101" pitchFamily="49" charset="-122"/>
                <a:ea typeface="黑体" panose="02010609060101010101" pitchFamily="49" charset="-122"/>
              </a:rPr>
              <a:t>舞</a:t>
            </a:r>
            <a:r>
              <a:rPr lang="zh-CN" altLang="en-US" sz="3200" b="1">
                <a:solidFill>
                  <a:prstClr val="black"/>
                </a:solidFill>
                <a:latin typeface="楷体" panose="02010609060101010101" pitchFamily="49" charset="-122"/>
                <a:ea typeface="楷体" panose="02010609060101010101" pitchFamily="49" charset="-122"/>
              </a:rPr>
              <a:t>（  </a:t>
            </a:r>
            <a:r>
              <a:rPr lang="en-US" altLang="zh-CN" sz="3200" b="1">
                <a:solidFill>
                  <a:prstClr val="black"/>
                </a:solidFill>
                <a:latin typeface="楷体" panose="02010609060101010101" pitchFamily="49" charset="-122"/>
                <a:ea typeface="楷体" panose="02010609060101010101" pitchFamily="49" charset="-122"/>
              </a:rPr>
              <a:t> </a:t>
            </a:r>
            <a:r>
              <a:rPr lang="zh-CN" altLang="en-US" sz="3200" b="1">
                <a:solidFill>
                  <a:prstClr val="black"/>
                </a:solidFill>
                <a:latin typeface="楷体" panose="02010609060101010101" pitchFamily="49" charset="-122"/>
                <a:ea typeface="楷体" panose="02010609060101010101" pitchFamily="49" charset="-122"/>
              </a:rPr>
              <a:t>）</a:t>
            </a:r>
            <a:endParaRPr lang="en-US" altLang="zh-CN" sz="3200" b="1">
              <a:solidFill>
                <a:prstClr val="black"/>
              </a:solidFill>
              <a:latin typeface="楷体" panose="02010609060101010101" pitchFamily="49" charset="-122"/>
              <a:ea typeface="楷体" panose="02010609060101010101" pitchFamily="49" charset="-122"/>
            </a:endParaRPr>
          </a:p>
        </p:txBody>
      </p:sp>
      <p:sp>
        <p:nvSpPr>
          <p:cNvPr id="12" name="矩形 11"/>
          <p:cNvSpPr/>
          <p:nvPr/>
        </p:nvSpPr>
        <p:spPr>
          <a:xfrm>
            <a:off x="4051300" y="5199380"/>
            <a:ext cx="96266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qi</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á</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o</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13" name="矩形 12"/>
          <p:cNvSpPr/>
          <p:nvPr/>
        </p:nvSpPr>
        <p:spPr>
          <a:xfrm>
            <a:off x="4481830" y="5837555"/>
            <a:ext cx="962660" cy="583565"/>
          </a:xfrm>
          <a:prstGeom prst="rect">
            <a:avLst/>
          </a:prstGeom>
          <a:noFill/>
          <a:ln w="9525">
            <a:noFill/>
          </a:ln>
        </p:spPr>
        <p:txBody>
          <a:bodyPr wrap="square" anchor="t">
            <a:sp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qi</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o</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17" name="矩形 16"/>
          <p:cNvSpPr/>
          <p:nvPr/>
        </p:nvSpPr>
        <p:spPr>
          <a:xfrm>
            <a:off x="8836660" y="5168900"/>
            <a:ext cx="755015" cy="460375"/>
          </a:xfrm>
          <a:prstGeom prst="rect">
            <a:avLst/>
          </a:prstGeom>
          <a:noFill/>
          <a:ln w="9525">
            <a:noFill/>
          </a:ln>
        </p:spPr>
        <p:txBody>
          <a:bodyPr wrap="square" anchor="t">
            <a:no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z</a:t>
            </a:r>
            <a:r>
              <a:rPr lang="en-US" altLang="en-US"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ǎ</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i</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sp>
        <p:nvSpPr>
          <p:cNvPr id="24" name="矩形 23"/>
          <p:cNvSpPr/>
          <p:nvPr/>
        </p:nvSpPr>
        <p:spPr>
          <a:xfrm>
            <a:off x="8836660" y="5837555"/>
            <a:ext cx="755015" cy="460375"/>
          </a:xfrm>
          <a:prstGeom prst="rect">
            <a:avLst/>
          </a:prstGeom>
          <a:noFill/>
          <a:ln w="9525">
            <a:noFill/>
          </a:ln>
        </p:spPr>
        <p:txBody>
          <a:bodyPr wrap="square" anchor="t">
            <a:noAutofit/>
          </a:bodyPr>
          <a:p>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z</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rPr>
              <a:t>à</a:t>
            </a:r>
            <a:r>
              <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rPr>
              <a:t>i</a:t>
            </a:r>
            <a:endParaRPr lang="en-US" altLang="zh-CN" sz="3200" dirty="0" err="1">
              <a:solidFill>
                <a:srgbClr val="0000FF"/>
              </a:solidFill>
              <a:latin typeface="Arial" panose="020B0604020202020204" pitchFamily="34" charset="0"/>
              <a:ea typeface="黑体" panose="02010609060101010101" pitchFamily="49" charset="-122"/>
              <a:cs typeface="Arial" panose="020B0604020202020204" pitchFamily="34" charset="0"/>
            </a:endParaRPr>
          </a:p>
        </p:txBody>
      </p:sp>
      <p:pic>
        <p:nvPicPr>
          <p:cNvPr id="15364" name="图片 14"/>
          <p:cNvPicPr>
            <a:picLocks noChangeAspect="1" noChangeArrowheads="1"/>
          </p:cNvPicPr>
          <p:nvPr/>
        </p:nvPicPr>
        <p:blipFill>
          <a:blip r:embed="rId1">
            <a:extLst>
              <a:ext uri="{28A0092B-C50C-407E-A947-70E740481C1C}">
                <a14:useLocalDpi xmlns:a14="http://schemas.microsoft.com/office/drawing/2010/main" val="0"/>
              </a:ext>
            </a:extLst>
          </a:blip>
          <a:srcRect t="30389" b="31836"/>
          <a:stretch>
            <a:fillRect/>
          </a:stretch>
        </p:blipFill>
        <p:spPr bwMode="auto">
          <a:xfrm>
            <a:off x="524934" y="366396"/>
            <a:ext cx="3369733" cy="12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13"/>
          <p:cNvSpPr txBox="1">
            <a:spLocks noChangeArrowheads="1"/>
          </p:cNvSpPr>
          <p:nvPr/>
        </p:nvSpPr>
        <p:spPr bwMode="auto">
          <a:xfrm>
            <a:off x="975995" y="651510"/>
            <a:ext cx="2303145" cy="70675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a:effectLst>
                  <a:outerShdw blurRad="38100" dist="38100" dir="2700000" algn="tl">
                    <a:srgbClr val="000000">
                      <a:alpha val="43137"/>
                    </a:srgbClr>
                  </a:outerShdw>
                </a:effectLst>
                <a:latin typeface="+mj-ea"/>
                <a:ea typeface="+mj-ea"/>
              </a:rPr>
              <a:t>字词清单</a:t>
            </a:r>
            <a:endParaRPr lang="zh-CN" altLang="en-US" sz="4000" b="1">
              <a:effectLst>
                <a:outerShdw blurRad="38100" dist="38100" dir="2700000" algn="tl">
                  <a:srgbClr val="000000">
                    <a:alpha val="43137"/>
                  </a:srgbClr>
                </a:outerShdw>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ppt_x"/>
                                          </p:val>
                                        </p:tav>
                                        <p:tav tm="100000">
                                          <p:val>
                                            <p:strVal val="#ppt_x"/>
                                          </p:val>
                                        </p:tav>
                                      </p:tavLst>
                                    </p:anim>
                                    <p:anim calcmode="lin" valueType="num">
                                      <p:cBhvr additive="base">
                                        <p:cTn id="28" dur="50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ppt_x"/>
                                          </p:val>
                                        </p:tav>
                                        <p:tav tm="100000">
                                          <p:val>
                                            <p:strVal val="#ppt_x"/>
                                          </p:val>
                                        </p:tav>
                                      </p:tavLst>
                                    </p:anim>
                                    <p:anim calcmode="lin" valueType="num">
                                      <p:cBhvr additive="base">
                                        <p:cTn id="4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ppt_x"/>
                                          </p:val>
                                        </p:tav>
                                        <p:tav tm="100000">
                                          <p:val>
                                            <p:strVal val="#ppt_x"/>
                                          </p:val>
                                        </p:tav>
                                      </p:tavLst>
                                    </p:anim>
                                    <p:anim calcmode="lin" valueType="num">
                                      <p:cBhvr additive="base">
                                        <p:cTn id="6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ppt_x"/>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ppt_x"/>
                                          </p:val>
                                        </p:tav>
                                        <p:tav tm="100000">
                                          <p:val>
                                            <p:strVal val="#ppt_x"/>
                                          </p:val>
                                        </p:tav>
                                      </p:tavLst>
                                    </p:anim>
                                    <p:anim calcmode="lin" valueType="num">
                                      <p:cBhvr additive="base">
                                        <p:cTn id="9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4" grpId="0"/>
      <p:bldP spid="34" grpId="1"/>
      <p:bldP spid="35" grpId="0"/>
      <p:bldP spid="35"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3" grpId="0"/>
      <p:bldP spid="3" grpId="1"/>
      <p:bldP spid="12" grpId="0"/>
      <p:bldP spid="12" grpId="1"/>
      <p:bldP spid="13" grpId="0"/>
      <p:bldP spid="13" grpId="1"/>
      <p:bldP spid="17" grpId="0"/>
      <p:bldP spid="17" grpId="1"/>
      <p:bldP spid="24" grpId="0"/>
      <p:bldP spid="24" grpId="1"/>
    </p:bldLst>
  </p:timing>
</p:sld>
</file>

<file path=ppt/tags/tag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xml><?xml version="1.0" encoding="utf-8"?>
<p:tagLst xmlns:p="http://schemas.openxmlformats.org/presentationml/2006/main">
  <p:tag name="KSO_WM_SLIDE_BACKGROUND_TYPE" val="general"/>
  <p:tag name="KSO_WM_SLIDE_BK_DARK_LIGHT" val="2"/>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SLIDE_BACKGROUND_TYPE" val="general"/>
  <p:tag name="KSO_WM_SLIDE_BK_DARK_LIGHT" val="2"/>
</p:tagLst>
</file>

<file path=ppt/tags/tag13.xml><?xml version="1.0" encoding="utf-8"?>
<p:tagLst xmlns:p="http://schemas.openxmlformats.org/presentationml/2006/main">
  <p:tag name="KSO_WM_SLIDE_BACKGROUND_TYPE" val="general"/>
  <p:tag name="KSO_WM_SLIDE_BK_DARK_LIGHT" val="2"/>
</p:tagLst>
</file>

<file path=ppt/tags/tag14.xml><?xml version="1.0" encoding="utf-8"?>
<p:tagLst xmlns:p="http://schemas.openxmlformats.org/presentationml/2006/main">
  <p:tag name="KSO_WM_SLIDE_BACKGROUND_TYPE" val="general"/>
  <p:tag name="KSO_WM_SLIDE_BK_DARK_LIGHT" val="2"/>
</p:tagLst>
</file>

<file path=ppt/tags/tag15.xml><?xml version="1.0" encoding="utf-8"?>
<p:tagLst xmlns:p="http://schemas.openxmlformats.org/presentationml/2006/main">
  <p:tag name="commondata" val="eyJoZGlkIjoiZjM1MDU3MjRkMGIzNjliNDRhNmZhZDFlNDFkYmY5MmUifQ=="/>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TEMPLATE_CATEGORY" val="custom"/>
  <p:tag name="KSO_WM_TEMPLATE_INDEX" val="20187308"/>
</p:tagLst>
</file>

<file path=ppt/tags/tag4.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5.xml><?xml version="1.0" encoding="utf-8"?>
<p:tagLst xmlns:p="http://schemas.openxmlformats.org/presentationml/2006/main">
  <p:tag name="TABLE_ENDDRAG_ORIGIN_RECT" val="944*408"/>
  <p:tag name="TABLE_ENDDRAG_RECT" val="-4*121*944*408"/>
</p:tagLst>
</file>

<file path=ppt/tags/tag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7493</Words>
  <Application>WPS 演示</Application>
  <PresentationFormat>自定义</PresentationFormat>
  <Paragraphs>646</Paragraphs>
  <Slides>49</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49</vt:i4>
      </vt:variant>
    </vt:vector>
  </HeadingPairs>
  <TitlesOfParts>
    <vt:vector size="68" baseType="lpstr">
      <vt:lpstr>Arial</vt:lpstr>
      <vt:lpstr>宋体</vt:lpstr>
      <vt:lpstr>Wingdings</vt:lpstr>
      <vt:lpstr>Calibri</vt:lpstr>
      <vt:lpstr>微软雅黑</vt:lpstr>
      <vt:lpstr>Times New Roman</vt:lpstr>
      <vt:lpstr>楷体</vt:lpstr>
      <vt:lpstr>华文新魏</vt:lpstr>
      <vt:lpstr>华文楷体</vt:lpstr>
      <vt:lpstr>黑体</vt:lpstr>
      <vt:lpstr>方正楷体_GBK</vt:lpstr>
      <vt:lpstr>Calibri</vt:lpstr>
      <vt:lpstr>Arial Unicode MS</vt:lpstr>
      <vt:lpstr>等线</vt:lpstr>
      <vt:lpstr>SimSun-ExtB</vt:lpstr>
      <vt:lpstr>楷体_GB2312</vt:lpstr>
      <vt:lpstr>新宋体</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“大自然的语言”指什么？以“大自然的语言”为题有什么好处？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黄红政</cp:lastModifiedBy>
  <cp:revision>718</cp:revision>
  <dcterms:created xsi:type="dcterms:W3CDTF">2017-08-03T09:01:00Z</dcterms:created>
  <dcterms:modified xsi:type="dcterms:W3CDTF">2025-03-26T02:36:43Z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7B056C4B20B74170B668E8AC7E866CC9_12</vt:lpwstr>
  </property>
</Properties>
</file>