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77" r:id="rId2"/>
    <p:sldId id="302" r:id="rId3"/>
    <p:sldId id="258" r:id="rId4"/>
    <p:sldId id="259" r:id="rId5"/>
    <p:sldId id="291" r:id="rId6"/>
    <p:sldId id="289" r:id="rId7"/>
    <p:sldId id="288" r:id="rId8"/>
    <p:sldId id="294" r:id="rId9"/>
    <p:sldId id="295" r:id="rId10"/>
    <p:sldId id="296" r:id="rId11"/>
    <p:sldId id="292" r:id="rId12"/>
    <p:sldId id="293" r:id="rId13"/>
    <p:sldId id="297" r:id="rId14"/>
    <p:sldId id="298" r:id="rId15"/>
    <p:sldId id="299" r:id="rId16"/>
    <p:sldId id="300" r:id="rId17"/>
    <p:sldId id="301" r:id="rId18"/>
    <p:sldId id="303" r:id="rId19"/>
    <p:sldId id="304" r:id="rId20"/>
    <p:sldId id="279" r:id="rId21"/>
    <p:sldId id="280" r:id="rId22"/>
    <p:sldId id="281" r:id="rId23"/>
    <p:sldId id="283" r:id="rId24"/>
    <p:sldId id="284" r:id="rId25"/>
    <p:sldId id="285" r:id="rId26"/>
    <p:sldId id="272" r:id="rId27"/>
    <p:sldId id="273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00FF"/>
    <a:srgbClr val="0000FF"/>
    <a:srgbClr val="FF0000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C8439-8405-454F-B9E6-1FADC0BCAD38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AF860-3B00-47E2-B0D5-92194CF7716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2D837-7425-4A83-B85D-DC1CB6FA342C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5AFB2-D0F8-4DCE-8D61-315315541FA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45A1D-BA85-4B1E-BC21-E3F914D13602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AA4EC-0E17-42BB-90B1-CFC2C7E16CF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E15FF-AFD3-43B1-9D09-AE0604B85EF1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EB81E-B08F-45E7-88C6-76F2A299BCE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A9A03-6B0E-4E93-BED6-5549F1DF6CEB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082D1-9870-4096-8F1D-7DF892889B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FC079-6E76-4D19-964E-5CF00EA2CC11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FE151-6966-4813-A371-C18FC082A3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BD01D-AB2B-48DB-98C6-4C9BB9B5D737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101FC-8058-416F-B6AA-CBD6CA7294B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F596A-742D-46CE-B43C-07B70176CBB8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2B86A-2924-4B7E-AB0F-4164277CCF2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4F83D-5DE7-4BDA-93C0-AA8F47CBCD5A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51C8E-7A04-4A8A-A7B1-C37619EA90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3102E-FD23-4157-AD25-AD278394F78E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30FF7-C55B-452A-AA40-855EEF3988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DE7BE-3976-4D29-A819-A11E90623B7A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92177-D9FB-4808-B6ED-A0DC84BC87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974EE56B-4FD3-4DE6-9530-03FED52D9573}" type="datetimeFigureOut">
              <a:rPr lang="zh-CN" altLang="en-US"/>
              <a:pPr>
                <a:defRPr/>
              </a:pPr>
              <a:t>2020-3-6</a:t>
            </a:fld>
            <a:endParaRPr lang="en-US" altLang="zh-CN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9B0999F-F6F3-453E-87A4-D1BEBE9DB96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ransition spd="med">
    <p:wheel spokes="8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8891;&#20809;&#37324;&#30340;&#22920;&#22920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1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26.pn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3011" descr="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933825"/>
            <a:ext cx="3384550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43012"/>
          <p:cNvSpPr txBox="1">
            <a:spLocks noChangeArrowheads="1"/>
          </p:cNvSpPr>
          <p:nvPr/>
        </p:nvSpPr>
        <p:spPr bwMode="auto">
          <a:xfrm>
            <a:off x="2195513" y="404813"/>
            <a:ext cx="5184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2800"/>
          </a:p>
        </p:txBody>
      </p:sp>
      <p:sp>
        <p:nvSpPr>
          <p:cNvPr id="13315" name="矩形 43013"/>
          <p:cNvSpPr>
            <a:spLocks noChangeArrowheads="1" noChangeShapeType="1" noTextEdit="1"/>
          </p:cNvSpPr>
          <p:nvPr/>
        </p:nvSpPr>
        <p:spPr bwMode="auto">
          <a:xfrm>
            <a:off x="2124075" y="1052513"/>
            <a:ext cx="4968875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9"/>
              </a:avLst>
            </a:prstTxWarp>
          </a:bodyPr>
          <a:lstStyle/>
          <a:p>
            <a:pPr algn="ctr"/>
            <a:r>
              <a:rPr lang="zh-CN" altLang="en-US" sz="60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宋体"/>
                <a:ea typeface="宋体"/>
              </a:rPr>
              <a:t>孝亲敬老， 从我做起。</a:t>
            </a:r>
          </a:p>
        </p:txBody>
      </p:sp>
      <p:sp>
        <p:nvSpPr>
          <p:cNvPr id="13316" name="文本框 43016"/>
          <p:cNvSpPr txBox="1">
            <a:spLocks noChangeArrowheads="1"/>
          </p:cNvSpPr>
          <p:nvPr/>
        </p:nvSpPr>
        <p:spPr bwMode="auto">
          <a:xfrm>
            <a:off x="3348038" y="4868863"/>
            <a:ext cx="55086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endParaRPr lang="en-US" altLang="zh-CN" sz="4000" b="1"/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en-US" altLang="zh-CN" sz="4000" b="1"/>
          </a:p>
        </p:txBody>
      </p:sp>
      <p:pic>
        <p:nvPicPr>
          <p:cNvPr id="13317" name="图片 1" descr="res07_attpic_brief[1]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573463"/>
            <a:ext cx="4176712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烛光里的妈妈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7088" y="3068638"/>
            <a:ext cx="728662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927" fill="hold"/>
                                        <p:tgtEl>
                                          <p:spTgt spid="143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1265"/>
          <p:cNvSpPr>
            <a:spLocks noGrp="1"/>
          </p:cNvSpPr>
          <p:nvPr>
            <p:ph type="title" idx="4294967295"/>
          </p:nvPr>
        </p:nvSpPr>
        <p:spPr>
          <a:xfrm>
            <a:off x="1619250" y="0"/>
            <a:ext cx="6130925" cy="1143000"/>
          </a:xfrm>
        </p:spPr>
        <p:txBody>
          <a:bodyPr/>
          <a:lstStyle/>
          <a:p>
            <a:pPr eaLnBrk="1" hangingPunct="1"/>
            <a:r>
              <a:rPr lang="zh-CN" altLang="en-US" sz="5400" b="1" smtClean="0">
                <a:solidFill>
                  <a:srgbClr val="FF00FF"/>
                </a:solidFill>
              </a:rPr>
              <a:t>诗 词 朗 诵</a:t>
            </a:r>
          </a:p>
        </p:txBody>
      </p:sp>
      <p:sp>
        <p:nvSpPr>
          <p:cNvPr id="22530" name="内容占位符 1"/>
          <p:cNvSpPr>
            <a:spLocks noGrp="1"/>
          </p:cNvSpPr>
          <p:nvPr>
            <p:ph sz="half" idx="4294967295"/>
          </p:nvPr>
        </p:nvSpPr>
        <p:spPr>
          <a:xfrm>
            <a:off x="684213" y="981075"/>
            <a:ext cx="7586662" cy="485457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zh-CN" noProof="1" smtClean="0"/>
              <a:t>                </a:t>
            </a:r>
            <a:r>
              <a:rPr lang="en-US" altLang="zh-CN" smtClean="0"/>
              <a:t>  </a:t>
            </a:r>
            <a:r>
              <a:rPr lang="zh-CN" altLang="en-US" sz="4000" b="1" noProof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《孝</a:t>
            </a:r>
            <a:r>
              <a:rPr lang="en-US" altLang="zh-CN" sz="40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000" b="1" noProof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顺</a:t>
            </a:r>
            <a:r>
              <a:rPr lang="en-US" altLang="zh-CN" sz="40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000" b="1" noProof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歌》</a:t>
            </a:r>
            <a:r>
              <a:rPr lang="zh-CN" altLang="en-US" noProof="1" smtClean="0">
                <a:latin typeface="黑体" pitchFamily="2" charset="-122"/>
                <a:ea typeface="黑体" pitchFamily="2" charset="-122"/>
              </a:rPr>
              <a:t>  </a:t>
            </a:r>
          </a:p>
          <a:p>
            <a:pPr marL="0" indent="0" eaLnBrk="1" hangingPunct="1"/>
            <a:r>
              <a:rPr lang="zh-CN" altLang="en-US" noProof="1" smtClean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b="1" noProof="1" smtClean="0">
                <a:latin typeface="黑体" pitchFamily="2" charset="-122"/>
                <a:ea typeface="黑体" pitchFamily="2" charset="-122"/>
              </a:rPr>
              <a:t>父母恩情似海深 ，人生莫忘父母恩。 </a:t>
            </a:r>
          </a:p>
          <a:p>
            <a:pPr marL="0" indent="0" eaLnBrk="1" hangingPunct="1"/>
            <a:r>
              <a:rPr lang="zh-CN" altLang="en-US" b="1" noProof="1" smtClean="0">
                <a:latin typeface="黑体" pitchFamily="2" charset="-122"/>
                <a:ea typeface="黑体" pitchFamily="2" charset="-122"/>
              </a:rPr>
              <a:t>  生儿育女循环理， 世代相传自古今。 </a:t>
            </a:r>
          </a:p>
          <a:p>
            <a:pPr marL="0" indent="0" eaLnBrk="1" hangingPunct="1"/>
            <a:r>
              <a:rPr lang="zh-CN" altLang="en-US" b="1" noProof="1" smtClean="0">
                <a:latin typeface="黑体" pitchFamily="2" charset="-122"/>
                <a:ea typeface="黑体" pitchFamily="2" charset="-122"/>
              </a:rPr>
              <a:t>  为人子女要孝顺， 不孝之人罪逆天。 </a:t>
            </a:r>
          </a:p>
          <a:p>
            <a:pPr marL="0" indent="0" eaLnBrk="1" hangingPunct="1"/>
            <a:r>
              <a:rPr lang="zh-CN" altLang="en-US" b="1" noProof="1" smtClean="0">
                <a:latin typeface="黑体" pitchFamily="2" charset="-122"/>
                <a:ea typeface="黑体" pitchFamily="2" charset="-122"/>
              </a:rPr>
              <a:t>  家贫才能出孝子， 鸟兽尚知哺育恩。 </a:t>
            </a:r>
          </a:p>
          <a:p>
            <a:pPr marL="0" indent="0" eaLnBrk="1" hangingPunct="1"/>
            <a:r>
              <a:rPr lang="zh-CN" altLang="en-US" b="1" noProof="1" smtClean="0">
                <a:latin typeface="黑体" pitchFamily="2" charset="-122"/>
                <a:ea typeface="黑体" pitchFamily="2" charset="-122"/>
              </a:rPr>
              <a:t>  父子本是骨肉情， 爹娘不敬敬何人？ </a:t>
            </a:r>
          </a:p>
          <a:p>
            <a:pPr marL="0" indent="0" eaLnBrk="1" hangingPunct="1"/>
            <a:r>
              <a:rPr lang="zh-CN" altLang="en-US" b="1" noProof="1" smtClean="0">
                <a:latin typeface="黑体" pitchFamily="2" charset="-122"/>
                <a:ea typeface="黑体" pitchFamily="2" charset="-122"/>
              </a:rPr>
              <a:t>  养育之恩不图报， 望子成龙白费心！</a:t>
            </a:r>
            <a:r>
              <a:rPr lang="zh-CN" altLang="en-US" noProof="1" smtClean="0">
                <a:latin typeface="黑体" pitchFamily="2" charset="-122"/>
                <a:ea typeface="黑体" pitchFamily="2" charset="-122"/>
              </a:rPr>
              <a:t> </a:t>
            </a:r>
          </a:p>
          <a:p>
            <a:pPr marL="0" indent="0" eaLnBrk="1" hangingPunct="1"/>
            <a:endParaRPr lang="zh-CN" altLang="en-US" noProof="1" smtClean="0">
              <a:latin typeface="黑体" pitchFamily="2" charset="-122"/>
              <a:ea typeface="黑体" pitchFamily="2" charset="-122"/>
            </a:endParaRPr>
          </a:p>
          <a:p>
            <a:pPr marL="0" indent="0" eaLnBrk="1" hangingPunct="1"/>
            <a:endParaRPr lang="zh-CN" altLang="en-US" noProof="1" smtClean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0"/>
            <a:ext cx="8424863" cy="65976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b="1" smtClean="0"/>
              <a:t>            </a:t>
            </a:r>
            <a:r>
              <a:rPr lang="zh-CN" altLang="en-US" b="1" smtClean="0">
                <a:solidFill>
                  <a:srgbClr val="0000FF"/>
                </a:solidFill>
                <a:ea typeface="黑体" pitchFamily="2" charset="-122"/>
              </a:rPr>
              <a:t>亲情故事：</a:t>
            </a:r>
            <a:r>
              <a:rPr lang="en-US" altLang="zh-CN" b="1" smtClean="0">
                <a:solidFill>
                  <a:srgbClr val="0000FF"/>
                </a:solidFill>
                <a:ea typeface="黑体" pitchFamily="2" charset="-122"/>
              </a:rPr>
              <a:t>《</a:t>
            </a:r>
            <a:r>
              <a:rPr lang="zh-CN" altLang="en-US" b="1" smtClean="0">
                <a:solidFill>
                  <a:srgbClr val="0000FF"/>
                </a:solidFill>
                <a:ea typeface="黑体" pitchFamily="2" charset="-122"/>
              </a:rPr>
              <a:t>宝贝，我爱你</a:t>
            </a:r>
            <a:r>
              <a:rPr lang="en-US" altLang="zh-CN" b="1" smtClean="0">
                <a:solidFill>
                  <a:srgbClr val="0000FF"/>
                </a:solidFill>
                <a:ea typeface="黑体" pitchFamily="2" charset="-122"/>
              </a:rPr>
              <a:t>》</a:t>
            </a:r>
            <a:endParaRPr lang="en-US" altLang="zh-CN" smtClean="0">
              <a:solidFill>
                <a:srgbClr val="0000FF"/>
              </a:solidFill>
              <a:ea typeface="黑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smtClean="0"/>
              <a:t>        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汶川大地震发生，那一刻，地动山摇；那一刻，生死相依。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    一根根扭曲的钢筋、一层层整块的水泥预制板，压着、别着、挤着、盖着无数的死尸和奄奄一息的人们，地震后的大地上一片狼藉。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    救援人员在搜救时，在废墟中垮塌下来的房子里发现一具遗体，她诡异的死亡姿势引起救援人员的注意，双膝跪着，整个上身向前匍匐着，双手扶着地支撑着身体，有些像古人行跪拜礼，只是身体被压得变形了。救援人员从废墟的空隙伸手进去确认了她已经停止呼吸，是被垮塌下来的房子压死的。他们再冲着废墟喊了几声，用撬棍在砖头上敲了几下，里面没有任何回应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    当人群走到下一个建筑物的时候，救援队长忽然往回跑，边跑变喊</a:t>
            </a:r>
            <a:r>
              <a:rPr lang="zh-CN" altLang="en-US" sz="2800" b="1" smtClean="0">
                <a:ea typeface="黑体" pitchFamily="2" charset="-122"/>
              </a:rPr>
              <a:t>“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快过来</a:t>
            </a:r>
            <a:r>
              <a:rPr lang="zh-CN" altLang="en-US" sz="2800" b="1" smtClean="0">
                <a:ea typeface="黑体" pitchFamily="2" charset="-122"/>
              </a:rPr>
              <a:t>”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。他又来到她的尸体前，费力的把手伸进女人的身子底下摸索，他摸了几下高声的喊</a:t>
            </a:r>
            <a:r>
              <a:rPr lang="zh-CN" altLang="en-US" sz="2800" b="1" smtClean="0">
                <a:ea typeface="黑体" pitchFamily="2" charset="-122"/>
              </a:rPr>
              <a:t>“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有人，有个孩子，还活着</a:t>
            </a:r>
            <a:r>
              <a:rPr lang="zh-CN" altLang="en-US" sz="2800" b="1" smtClean="0">
                <a:ea typeface="黑体" pitchFamily="2" charset="-122"/>
              </a:rPr>
              <a:t>”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。 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765175"/>
            <a:ext cx="8280400" cy="55451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000" smtClean="0"/>
              <a:t>           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经过一番努力，人们小心的把挡着她的废墟清理开。原来在她的身体下面躺着她的孩子，包在一个红色带黄花的小被子里，大概有</a:t>
            </a:r>
            <a:r>
              <a:rPr lang="en-US" altLang="zh-CN" sz="2800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个月大，由于母亲身体庇护着，怀中的孩子毫发未伤。救援人员抱出孩子的时候，他还在静静地睡着，仿佛什么都未曾发生过。他根本不知道，这个世界发生着怎样的天崩地裂，他更不知道，是母亲给了他第二次生命，他熟睡的脸让所有在场的人感到很温暖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    随行医生在包裹孩子的被子里发现一部手机，手机屏幕上面是这位母亲在死之前给孩子留下的已经写好的短信： </a:t>
            </a:r>
            <a:r>
              <a:rPr lang="zh-CN" altLang="en-US" sz="2800" b="1" smtClean="0">
                <a:ea typeface="黑体" pitchFamily="2" charset="-122"/>
              </a:rPr>
              <a:t>“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亲爱的宝贝，如果你能活着，一定要记住我爱你</a:t>
            </a:r>
            <a:r>
              <a:rPr lang="zh-CN" altLang="en-US" sz="2800" b="1" smtClean="0">
                <a:ea typeface="黑体" pitchFamily="2" charset="-122"/>
              </a:rPr>
              <a:t>”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000" b="1" smtClean="0"/>
              <a:t>       </a:t>
            </a:r>
            <a:endParaRPr lang="zh-CN" altLang="en-US" sz="2000" b="1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4337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7651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FF"/>
                </a:solidFill>
                <a:ea typeface="黑体" pitchFamily="2" charset="-122"/>
              </a:rPr>
              <a:t>孝亲敬老活动步骤</a:t>
            </a:r>
            <a:endParaRPr lang="zh-CN" altLang="en-US" sz="4000" smtClean="0">
              <a:solidFill>
                <a:srgbClr val="0000FF"/>
              </a:solidFill>
              <a:ea typeface="黑体" pitchFamily="2" charset="-122"/>
            </a:endParaRPr>
          </a:p>
        </p:txBody>
      </p:sp>
      <p:sp>
        <p:nvSpPr>
          <p:cNvPr id="25602" name="文本占位符 14338"/>
          <p:cNvSpPr>
            <a:spLocks noGrp="1"/>
          </p:cNvSpPr>
          <p:nvPr>
            <p:ph type="body" idx="4294967295"/>
          </p:nvPr>
        </p:nvSpPr>
        <p:spPr>
          <a:xfrm>
            <a:off x="827088" y="981075"/>
            <a:ext cx="6911975" cy="58769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</a:t>
            </a:r>
            <a:r>
              <a:rPr lang="zh-CN" altLang="en-US" sz="3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一、开悟知恩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、了解母亲怀孕及生产时的痛苦情形，知道自己的生日即为</a:t>
            </a:r>
            <a:r>
              <a:rPr lang="zh-CN" altLang="en-US" sz="3600" b="1" smtClean="0">
                <a:ea typeface="黑体" pitchFamily="2" charset="-122"/>
              </a:rPr>
              <a:t>“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父忧母难日</a:t>
            </a:r>
            <a:r>
              <a:rPr lang="zh-CN" altLang="en-US" sz="3600" b="1" smtClean="0">
                <a:ea typeface="黑体" pitchFamily="2" charset="-122"/>
              </a:rPr>
              <a:t>”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；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、听父母长辈讲述自己的成长过程，记录下父母长辈关爱自己的感人事例，体会他们为自己所付出的心血；</a:t>
            </a:r>
          </a:p>
        </p:txBody>
      </p:sp>
      <p:pic>
        <p:nvPicPr>
          <p:cNvPr id="25603" name="图片 14340" descr="2蜡烛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308725"/>
            <a:ext cx="73802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占位符 15362"/>
          <p:cNvSpPr>
            <a:spLocks noGrp="1"/>
          </p:cNvSpPr>
          <p:nvPr>
            <p:ph type="body" idx="4294967295"/>
          </p:nvPr>
        </p:nvSpPr>
        <p:spPr>
          <a:xfrm>
            <a:off x="395288" y="333375"/>
            <a:ext cx="8027987" cy="40052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   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、了解父母长辈的工作情况，体会父母为家庭、为抚育自己所历经的辛苦；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、将自己的学习用品费、教辅费、生活费、交通费、零花钱等支出加起来，算出家长为自己的投资。</a:t>
            </a:r>
            <a:r>
              <a:rPr lang="zh-CN" altLang="en-US" sz="3600" smtClean="0">
                <a:latin typeface="黑体" pitchFamily="2" charset="-122"/>
                <a:ea typeface="黑体" pitchFamily="2" charset="-122"/>
              </a:rPr>
              <a:t> </a:t>
            </a:r>
          </a:p>
          <a:p>
            <a:pPr eaLnBrk="1" hangingPunct="1"/>
            <a:endParaRPr lang="zh-CN" altLang="en-US" sz="3600" smtClean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6626" name="Picture 6" descr="小蜜蜂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5589588"/>
            <a:ext cx="6826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5" descr="小蜜蜂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5589588"/>
            <a:ext cx="5762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图片 3" descr="t013a984265694785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4202113"/>
            <a:ext cx="3136900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 descr="0016960c82440f24734701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4221163"/>
            <a:ext cx="3097212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6385"/>
          <p:cNvSpPr>
            <a:spLocks noGrp="1"/>
          </p:cNvSpPr>
          <p:nvPr>
            <p:ph type="title" idx="4294967295"/>
          </p:nvPr>
        </p:nvSpPr>
        <p:spPr>
          <a:xfrm>
            <a:off x="395288" y="0"/>
            <a:ext cx="8229600" cy="1417638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二、觉悟感恩 </a:t>
            </a:r>
            <a:r>
              <a:rPr lang="zh-CN" altLang="en-US" sz="36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zh-CN" altLang="en-US" sz="32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完成亲情作业最少三条</a:t>
            </a:r>
            <a:r>
              <a:rPr lang="zh-CN" altLang="en-US" sz="36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）</a:t>
            </a:r>
          </a:p>
        </p:txBody>
      </p:sp>
      <p:sp>
        <p:nvSpPr>
          <p:cNvPr id="27650" name="文本占位符 16386"/>
          <p:cNvSpPr>
            <a:spLocks noGrp="1"/>
          </p:cNvSpPr>
          <p:nvPr>
            <p:ph type="body" idx="4294967295"/>
          </p:nvPr>
        </p:nvSpPr>
        <p:spPr>
          <a:xfrm>
            <a:off x="611188" y="1196975"/>
            <a:ext cx="7667625" cy="59499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、为父母泡一杯茶，送一句温馨的祝福；向长辈深鞠一躬，说一句</a:t>
            </a:r>
            <a:r>
              <a:rPr lang="zh-CN" altLang="en-US" sz="3600" b="1" smtClean="0">
                <a:ea typeface="黑体" pitchFamily="2" charset="-122"/>
              </a:rPr>
              <a:t>“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感恩的话</a:t>
            </a:r>
            <a:r>
              <a:rPr lang="zh-CN" altLang="en-US" sz="3600" b="1" smtClean="0">
                <a:ea typeface="黑体" pitchFamily="2" charset="-122"/>
              </a:rPr>
              <a:t>”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；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、给父母长辈捶捶背、打一盆水，洗一次脚；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、记住父母（爷爷奶奶姥姥老爷）的生日，了解他们的成长经历；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占位符 17410"/>
          <p:cNvSpPr>
            <a:spLocks noGrp="1"/>
          </p:cNvSpPr>
          <p:nvPr>
            <p:ph type="body" idx="4294967295"/>
          </p:nvPr>
        </p:nvSpPr>
        <p:spPr>
          <a:xfrm>
            <a:off x="611188" y="620713"/>
            <a:ext cx="7956550" cy="49418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 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、给父母或亲人写一封主题为</a:t>
            </a:r>
            <a:r>
              <a:rPr lang="zh-CN" altLang="en-US" sz="3600" b="1" smtClean="0">
                <a:ea typeface="黑体" pitchFamily="2" charset="-122"/>
              </a:rPr>
              <a:t>“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爸爸、妈妈（爷爷奶奶），你们辛苦了</a:t>
            </a:r>
            <a:r>
              <a:rPr lang="zh-CN" altLang="en-US" sz="3600" b="1" smtClean="0">
                <a:ea typeface="黑体" pitchFamily="2" charset="-122"/>
              </a:rPr>
              <a:t>”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的家信；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、亲手制作一张感恩卡，送给家里的长辈，再找一张全家照片，家人共同回忆当时情景；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、每天承担力所能及的家务：打扫卫生、叠被、洗碗、洗衣物。</a:t>
            </a:r>
          </a:p>
          <a:p>
            <a:pPr eaLnBrk="1" hangingPunct="1"/>
            <a:endParaRPr lang="zh-CN" altLang="en-US" sz="3600" b="1" smtClean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8674" name="图片 17412" descr="t014a10199af74244c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7288"/>
            <a:ext cx="9144000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6145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620712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总     结</a:t>
            </a:r>
          </a:p>
        </p:txBody>
      </p:sp>
      <p:sp>
        <p:nvSpPr>
          <p:cNvPr id="29698" name="文本占位符 6146"/>
          <p:cNvSpPr>
            <a:spLocks noGrp="1"/>
          </p:cNvSpPr>
          <p:nvPr>
            <p:ph type="body" idx="4294967295"/>
          </p:nvPr>
        </p:nvSpPr>
        <p:spPr>
          <a:xfrm>
            <a:off x="755650" y="836613"/>
            <a:ext cx="7596188" cy="60213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mtClean="0"/>
              <a:t>           </a:t>
            </a:r>
            <a:r>
              <a:rPr lang="en-US" altLang="zh-CN" sz="3600" b="1" smtClean="0">
                <a:ea typeface="黑体" pitchFamily="2" charset="-122"/>
              </a:rPr>
              <a:t>“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孝</a:t>
            </a:r>
            <a:r>
              <a:rPr lang="zh-CN" altLang="en-US" sz="3600" b="1" smtClean="0">
                <a:ea typeface="黑体" pitchFamily="2" charset="-122"/>
              </a:rPr>
              <a:t>”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是中华民族的传统美德。父母生我养我，拉扯我长大，呵护备至，我想好好报答，但父母的恩情大如天，伟大而无私，怎么报答得完呢！父母养育子女，并不求回报；作为子女的我们，则要充满感恩之心，孝敬父母。让我们从现在做起，体谅父母，孝敬父母，关心父母。 </a:t>
            </a:r>
          </a:p>
        </p:txBody>
      </p:sp>
      <p:pic>
        <p:nvPicPr>
          <p:cNvPr id="29699" name="图片 6147" descr="t01fa86bba9c3b4fec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47813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图片 6148" descr="三角形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6021388"/>
            <a:ext cx="13716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图片 6149" descr="三角形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6021388"/>
            <a:ext cx="13716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图片 6150" descr="三角形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2400" y="6021388"/>
            <a:ext cx="13716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/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完成亲情作业最少三条：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064500" cy="5616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3600" smtClean="0"/>
              <a:t>1</a:t>
            </a:r>
            <a:r>
              <a:rPr lang="zh-CN" altLang="en-US" sz="3600" smtClean="0"/>
              <a:t>、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为父母送祝福，说感恩。</a:t>
            </a:r>
          </a:p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、给父母洗一次脚或洗一次袜子。</a:t>
            </a:r>
          </a:p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、记住父母的生日，了解他们的成长经历。</a:t>
            </a:r>
          </a:p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、给父母写一封书信。</a:t>
            </a:r>
          </a:p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、制作一张感恩卡，找一张全家照片。</a:t>
            </a:r>
          </a:p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、做家务，打扫卫生。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rgbClr val="CC00CC"/>
                </a:solidFill>
                <a:latin typeface="黑体" pitchFamily="2" charset="-122"/>
                <a:ea typeface="黑体" pitchFamily="2" charset="-122"/>
              </a:rPr>
              <a:t>注：除了第三项，其他都以图片形式上交。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3559175" y="324643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/>
              <a:t>家务：打扫卫生、</a:t>
            </a:r>
          </a:p>
        </p:txBody>
      </p:sp>
    </p:spTree>
  </p:cSld>
  <p:clrMapOvr>
    <a:masterClrMapping/>
  </p:clrMapOvr>
  <p:transition spd="med">
    <p:wheel spokes="8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内容占位符 22537" descr="1221101_204734039_2[1]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 rot="20703761">
            <a:off x="539750" y="404813"/>
            <a:ext cx="2160588" cy="1881187"/>
          </a:xfrm>
          <a:noFill/>
          <a:ln/>
        </p:spPr>
      </p:pic>
      <p:pic>
        <p:nvPicPr>
          <p:cNvPr id="39941" name="Picture 7" descr="U2359P28T3D1658274F326DT200707311032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924175"/>
            <a:ext cx="217487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图片 4" descr="t01e80c0e0353c6246d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7982">
            <a:off x="6516688" y="404813"/>
            <a:ext cx="201612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8" descr="t01b3438980451bcd6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40096">
            <a:off x="539750" y="2997200"/>
            <a:ext cx="20462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图片 3" descr="t013a984265694785fa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71811">
            <a:off x="5881688" y="3141663"/>
            <a:ext cx="2519362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图片 3" descr="t01c63c3262de4b314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2500" y="476250"/>
            <a:ext cx="2303463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3073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1125538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rgbClr val="0000FF"/>
                </a:solidFill>
              </a:rPr>
              <a:t>导  入</a:t>
            </a:r>
            <a:r>
              <a:rPr lang="zh-CN" altLang="en-US" smtClean="0"/>
              <a:t> </a:t>
            </a:r>
          </a:p>
        </p:txBody>
      </p:sp>
      <p:sp>
        <p:nvSpPr>
          <p:cNvPr id="14338" name="文本占位符 3074"/>
          <p:cNvSpPr>
            <a:spLocks noGrp="1"/>
          </p:cNvSpPr>
          <p:nvPr>
            <p:ph type="body" idx="4294967295"/>
          </p:nvPr>
        </p:nvSpPr>
        <p:spPr>
          <a:xfrm>
            <a:off x="755650" y="1196975"/>
            <a:ext cx="7451725" cy="44640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        </a:t>
            </a:r>
            <a:r>
              <a:rPr lang="zh-CN" altLang="en-US" sz="3600" b="1" smtClean="0">
                <a:ea typeface="黑体" pitchFamily="2" charset="-122"/>
              </a:rPr>
              <a:t>中华民族有一种美德叫“孝”，古人有云“百善孝为先”，一切事情从孝开始做起。羊有跪乳之恩，牛有舐犊之情，大地乃万物之源，父母是我们的生命之本。今天我们就一起来学习本节：</a:t>
            </a:r>
            <a:r>
              <a:rPr lang="zh-CN" altLang="en-US" sz="3600" b="1" smtClean="0">
                <a:solidFill>
                  <a:srgbClr val="FF0000"/>
                </a:solidFill>
                <a:ea typeface="黑体" pitchFamily="2" charset="-122"/>
              </a:rPr>
              <a:t>孝亲敬老，从我做起</a:t>
            </a:r>
            <a:r>
              <a:rPr lang="zh-CN" altLang="en-US" sz="3600" b="1" smtClean="0">
                <a:ea typeface="黑体" pitchFamily="2" charset="-122"/>
              </a:rPr>
              <a:t>。</a:t>
            </a:r>
          </a:p>
        </p:txBody>
      </p:sp>
      <p:pic>
        <p:nvPicPr>
          <p:cNvPr id="14339" name="图片 3075" descr="t01623c7cefec4b8c8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47813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图片 3076" descr="t01623c7cefec4b8c8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35938" y="0"/>
            <a:ext cx="10080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3077" descr="A3_06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内容占位符 22537" descr="1221101_204734039_2[1]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412875"/>
            <a:ext cx="3095625" cy="5084763"/>
          </a:xfr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51050" y="692150"/>
            <a:ext cx="4768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Franklin Gothic Book"/>
                <a:ea typeface="黑体" pitchFamily="2" charset="-122"/>
              </a:rPr>
              <a:t>晒晒我家的“档案袋”</a:t>
            </a:r>
          </a:p>
        </p:txBody>
      </p:sp>
      <p:sp>
        <p:nvSpPr>
          <p:cNvPr id="35845" name="文本框 2"/>
          <p:cNvSpPr txBox="1">
            <a:spLocks noChangeArrowheads="1"/>
          </p:cNvSpPr>
          <p:nvPr/>
        </p:nvSpPr>
        <p:spPr bwMode="auto">
          <a:xfrm>
            <a:off x="4067175" y="1916113"/>
            <a:ext cx="330993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Franklin Gothic Book"/>
                <a:ea typeface="黑体" pitchFamily="2" charset="-122"/>
              </a:rPr>
              <a:t>       </a:t>
            </a:r>
            <a:r>
              <a:rPr lang="zh-CN" altLang="en-US" sz="3600" b="1">
                <a:latin typeface="Franklin Gothic Book"/>
                <a:ea typeface="黑体" pitchFamily="2" charset="-122"/>
              </a:rPr>
              <a:t>爷爷奶奶、外公外婆、爸爸妈妈的姓名、生日、年龄、生肖、职业、身体状况、</a:t>
            </a:r>
          </a:p>
          <a:p>
            <a:r>
              <a:rPr lang="zh-CN" altLang="en-US" sz="3600" b="1">
                <a:latin typeface="Franklin Gothic Book"/>
                <a:ea typeface="黑体" pitchFamily="2" charset="-122"/>
              </a:rPr>
              <a:t>兴趣爱好</a:t>
            </a:r>
            <a:r>
              <a:rPr lang="en-US" altLang="zh-CN" sz="3600" b="1">
                <a:latin typeface="Franklin Gothic Book"/>
                <a:ea typeface="黑体" pitchFamily="2" charset="-122"/>
              </a:rPr>
              <a:t>……</a:t>
            </a:r>
          </a:p>
        </p:txBody>
      </p:sp>
      <p:sp>
        <p:nvSpPr>
          <p:cNvPr id="35846" name="标题 14337"/>
          <p:cNvSpPr>
            <a:spLocks/>
          </p:cNvSpPr>
          <p:nvPr/>
        </p:nvSpPr>
        <p:spPr bwMode="auto">
          <a:xfrm>
            <a:off x="2555875" y="0"/>
            <a:ext cx="41751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孝亲活动步骤：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845" grpId="0"/>
      <p:bldP spid="358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5"/>
          <p:cNvSpPr txBox="1">
            <a:spLocks noChangeArrowheads="1"/>
          </p:cNvSpPr>
          <p:nvPr/>
        </p:nvSpPr>
        <p:spPr bwMode="auto">
          <a:xfrm>
            <a:off x="2195513" y="404813"/>
            <a:ext cx="5184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Franklin Gothic Book"/>
              <a:ea typeface="黑体" pitchFamily="2" charset="-122"/>
            </a:endParaRPr>
          </a:p>
        </p:txBody>
      </p:sp>
      <p:sp>
        <p:nvSpPr>
          <p:cNvPr id="31746" name="WordArt 6"/>
          <p:cNvSpPr>
            <a:spLocks noChangeArrowheads="1" noChangeShapeType="1" noTextEdit="1"/>
          </p:cNvSpPr>
          <p:nvPr/>
        </p:nvSpPr>
        <p:spPr bwMode="auto">
          <a:xfrm>
            <a:off x="395288" y="260350"/>
            <a:ext cx="8353425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6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宋体"/>
              <a:ea typeface="宋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79613" y="404813"/>
            <a:ext cx="4768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Franklin Gothic Book"/>
                <a:ea typeface="黑体" pitchFamily="2" charset="-122"/>
              </a:rPr>
              <a:t>秀秀我家的</a:t>
            </a:r>
            <a:r>
              <a:rPr lang="en-US" altLang="zh-CN" sz="4000" b="1">
                <a:solidFill>
                  <a:srgbClr val="0000FF"/>
                </a:solidFill>
                <a:latin typeface="Franklin Gothic Book"/>
                <a:ea typeface="黑体" pitchFamily="2" charset="-122"/>
              </a:rPr>
              <a:t>“</a:t>
            </a:r>
            <a:r>
              <a:rPr lang="zh-CN" altLang="en-US" sz="4000" b="1">
                <a:solidFill>
                  <a:srgbClr val="0000FF"/>
                </a:solidFill>
                <a:latin typeface="Franklin Gothic Book"/>
                <a:ea typeface="黑体" pitchFamily="2" charset="-122"/>
              </a:rPr>
              <a:t>传家宝</a:t>
            </a:r>
            <a:r>
              <a:rPr lang="en-US" altLang="zh-CN" sz="4000" b="1">
                <a:solidFill>
                  <a:srgbClr val="0000FF"/>
                </a:solidFill>
                <a:latin typeface="Franklin Gothic Book"/>
                <a:ea typeface="黑体" pitchFamily="2" charset="-122"/>
              </a:rPr>
              <a:t>”</a:t>
            </a:r>
          </a:p>
        </p:txBody>
      </p:sp>
      <p:sp>
        <p:nvSpPr>
          <p:cNvPr id="31748" name="TextBox 6"/>
          <p:cNvSpPr txBox="1">
            <a:spLocks noChangeArrowheads="1"/>
          </p:cNvSpPr>
          <p:nvPr/>
        </p:nvSpPr>
        <p:spPr bwMode="auto">
          <a:xfrm>
            <a:off x="4211638" y="2133600"/>
            <a:ext cx="410527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Franklin Gothic Book"/>
                <a:ea typeface="黑体" pitchFamily="2" charset="-122"/>
              </a:rPr>
              <a:t>      </a:t>
            </a:r>
            <a:r>
              <a:rPr lang="zh-CN" altLang="en-US" sz="3200" b="1">
                <a:latin typeface="Franklin Gothic Book"/>
                <a:ea typeface="黑体" pitchFamily="2" charset="-122"/>
              </a:rPr>
              <a:t>比如</a:t>
            </a:r>
            <a:r>
              <a:rPr lang="en-US" altLang="zh-CN" sz="3200" b="1">
                <a:latin typeface="Franklin Gothic Book"/>
                <a:ea typeface="黑体" pitchFamily="2" charset="-122"/>
              </a:rPr>
              <a:t>“</a:t>
            </a:r>
            <a:r>
              <a:rPr lang="zh-CN" altLang="en-US" sz="3200" b="1">
                <a:latin typeface="Franklin Gothic Book"/>
                <a:ea typeface="黑体" pitchFamily="2" charset="-122"/>
              </a:rPr>
              <a:t>全家福</a:t>
            </a:r>
            <a:r>
              <a:rPr lang="en-US" altLang="zh-CN" sz="3200" b="1">
                <a:latin typeface="Franklin Gothic Book"/>
                <a:ea typeface="黑体" pitchFamily="2" charset="-122"/>
              </a:rPr>
              <a:t>”</a:t>
            </a:r>
            <a:r>
              <a:rPr lang="zh-CN" altLang="en-US" sz="3200" b="1">
                <a:latin typeface="Franklin Gothic Book"/>
                <a:ea typeface="黑体" pitchFamily="2" charset="-122"/>
              </a:rPr>
              <a:t>照片、长辈们的勋章奖状、珠宝首饰、家谱、红宝书、光盘、旅游纪念品</a:t>
            </a:r>
            <a:r>
              <a:rPr lang="en-US" altLang="zh-CN" sz="3200" b="1">
                <a:latin typeface="Franklin Gothic Book"/>
                <a:ea typeface="黑体" pitchFamily="2" charset="-122"/>
              </a:rPr>
              <a:t>……</a:t>
            </a:r>
            <a:r>
              <a:rPr lang="zh-CN" altLang="en-US" sz="3200" b="1">
                <a:latin typeface="Franklin Gothic Book"/>
                <a:ea typeface="黑体" pitchFamily="2" charset="-122"/>
              </a:rPr>
              <a:t>试着介绍一下。</a:t>
            </a:r>
          </a:p>
        </p:txBody>
      </p:sp>
      <p:pic>
        <p:nvPicPr>
          <p:cNvPr id="31749" name="Picture 7" descr="U2359P28T3D1658274F326DT200707311032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601788"/>
            <a:ext cx="3240087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2"/>
          <p:cNvSpPr>
            <a:spLocks noGrp="1"/>
          </p:cNvSpPr>
          <p:nvPr>
            <p:ph idx="4294967295"/>
          </p:nvPr>
        </p:nvSpPr>
        <p:spPr>
          <a:xfrm>
            <a:off x="13644563" y="765175"/>
            <a:ext cx="3167062" cy="51165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          </a:t>
            </a:r>
            <a:endParaRPr lang="zh-CN" altLang="en-US" sz="40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                   </a:t>
            </a:r>
          </a:p>
        </p:txBody>
      </p:sp>
      <p:pic>
        <p:nvPicPr>
          <p:cNvPr id="32770" name="图片 3" descr="t01c8788ae607c212b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700213"/>
            <a:ext cx="36004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图片 4" descr="t01e80c0e0353c6246d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700213"/>
            <a:ext cx="34575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标题 5"/>
          <p:cNvSpPr>
            <a:spLocks noGrp="1"/>
          </p:cNvSpPr>
          <p:nvPr>
            <p:ph type="title" idx="4294967295"/>
          </p:nvPr>
        </p:nvSpPr>
        <p:spPr>
          <a:xfrm>
            <a:off x="900113" y="333375"/>
            <a:ext cx="6840537" cy="1143000"/>
          </a:xfrm>
        </p:spPr>
        <p:txBody>
          <a:bodyPr/>
          <a:lstStyle/>
          <a:p>
            <a:pPr eaLnBrk="1" hangingPunct="1"/>
            <a:r>
              <a:rPr lang="en-US" altLang="zh-CN" sz="2400" b="1" smtClean="0">
                <a:solidFill>
                  <a:srgbClr val="00B0F0"/>
                </a:solidFill>
              </a:rPr>
              <a:t>      </a:t>
            </a:r>
            <a:r>
              <a:rPr lang="zh-CN" altLang="en-US" b="1" smtClean="0">
                <a:solidFill>
                  <a:srgbClr val="0000FF"/>
                </a:solidFill>
                <a:ea typeface="黑体" pitchFamily="2" charset="-122"/>
              </a:rPr>
              <a:t>讲讲孝亲的小故事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900113" y="333375"/>
            <a:ext cx="6923087" cy="1223963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+mn-ea"/>
              </a:rPr>
              <a:t>做做体贴的小事情</a:t>
            </a:r>
          </a:p>
        </p:txBody>
      </p:sp>
      <p:sp>
        <p:nvSpPr>
          <p:cNvPr id="33794" name="文本框 5"/>
          <p:cNvSpPr txBox="1">
            <a:spLocks noChangeArrowheads="1"/>
          </p:cNvSpPr>
          <p:nvPr/>
        </p:nvSpPr>
        <p:spPr bwMode="auto">
          <a:xfrm>
            <a:off x="3563938" y="1844675"/>
            <a:ext cx="48958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黑体" pitchFamily="2" charset="-122"/>
                <a:ea typeface="黑体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+mn-ea"/>
              </a:rPr>
              <a:t>关爱亲人，从小事做起：</a:t>
            </a:r>
          </a:p>
          <a:p>
            <a:r>
              <a:rPr lang="zh-CN" altLang="zh-CN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为父母做做饭菜；</a:t>
            </a:r>
          </a:p>
          <a:p>
            <a:r>
              <a:rPr lang="zh-CN" altLang="zh-CN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给父母洗洗衣服； </a:t>
            </a:r>
          </a:p>
          <a:p>
            <a:r>
              <a:rPr lang="zh-CN" altLang="zh-CN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③</a:t>
            </a:r>
            <a:r>
              <a:rPr lang="zh-CN" altLang="en-US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陪父母一起到田间干干活或到他们的单位体验工作；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微软雅黑"/>
                <a:sym typeface="+mn-ea"/>
              </a:rPr>
              <a:t>④</a:t>
            </a:r>
            <a:r>
              <a:rPr lang="zh-CN" altLang="en-US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为家里做做大扫除；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⑤照顾弟弟妹妹或者辅导他们学习；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⑥陪父母或长辈们聊聊天散散步 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  <a:ea typeface="黑体" pitchFamily="2" charset="-122"/>
                <a:sym typeface="+mn-ea"/>
              </a:rPr>
              <a:t>……</a:t>
            </a:r>
            <a:endParaRPr lang="en-US" altLang="zh-CN" sz="2800" b="1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3795" name="Picture 8" descr="t01b3438980451bcd6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773238"/>
            <a:ext cx="2736850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27088" y="188913"/>
            <a:ext cx="6973887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送送感恩的小礼物</a:t>
            </a:r>
          </a:p>
        </p:txBody>
      </p:sp>
      <p:sp>
        <p:nvSpPr>
          <p:cNvPr id="34818" name="TextBox 4"/>
          <p:cNvSpPr txBox="1">
            <a:spLocks noChangeArrowheads="1"/>
          </p:cNvSpPr>
          <p:nvPr/>
        </p:nvSpPr>
        <p:spPr bwMode="auto">
          <a:xfrm>
            <a:off x="4427538" y="2349500"/>
            <a:ext cx="352901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Franklin Gothic Book"/>
                <a:ea typeface="黑体" pitchFamily="2" charset="-122"/>
              </a:rPr>
              <a:t>给长辈送个爱心礼物，如感恩卡、书信、短信等，并说说这礼物代表的心意。</a:t>
            </a:r>
          </a:p>
        </p:txBody>
      </p:sp>
      <p:pic>
        <p:nvPicPr>
          <p:cNvPr id="34819" name="Picture 6" descr="006mtqqlly4fm6w5k5xv7j30hs0a1aa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84313"/>
            <a:ext cx="33131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 idx="4294967295"/>
          </p:nvPr>
        </p:nvSpPr>
        <p:spPr>
          <a:xfrm>
            <a:off x="755650" y="188913"/>
            <a:ext cx="7704138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想想不足的言和行</a:t>
            </a:r>
          </a:p>
        </p:txBody>
      </p:sp>
      <p:sp>
        <p:nvSpPr>
          <p:cNvPr id="35842" name="内容占位符 2"/>
          <p:cNvSpPr>
            <a:spLocks noGrp="1"/>
          </p:cNvSpPr>
          <p:nvPr>
            <p:ph idx="4294967295"/>
          </p:nvPr>
        </p:nvSpPr>
        <p:spPr>
          <a:xfrm>
            <a:off x="4572000" y="1557338"/>
            <a:ext cx="3240088" cy="36004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b="1" smtClean="0">
                <a:ea typeface="黑体" pitchFamily="2" charset="-122"/>
              </a:rPr>
              <a:t>           </a:t>
            </a:r>
            <a:r>
              <a:rPr lang="zh-CN" altLang="en-US" b="1" smtClean="0">
                <a:solidFill>
                  <a:srgbClr val="FF00FF"/>
                </a:solidFill>
                <a:ea typeface="黑体" pitchFamily="2" charset="-122"/>
              </a:rPr>
              <a:t>反思一下：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ea typeface="黑体" pitchFamily="2" charset="-122"/>
              </a:rPr>
              <a:t>     自己在平时生活中对父母长辈，哪些地方孝顺，又有哪些言行显得不够孝敬，今后该怎么做？</a:t>
            </a:r>
            <a:endParaRPr lang="en-US" altLang="zh-CN" b="1" smtClean="0">
              <a:ea typeface="黑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mtClean="0">
                <a:solidFill>
                  <a:srgbClr val="0000CC"/>
                </a:solidFill>
              </a:rPr>
              <a:t>           </a:t>
            </a:r>
          </a:p>
        </p:txBody>
      </p:sp>
      <p:pic>
        <p:nvPicPr>
          <p:cNvPr id="35843" name="图片 3" descr="t013a984265694785f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628775"/>
            <a:ext cx="36417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8433"/>
          <p:cNvSpPr>
            <a:spLocks noGrp="1"/>
          </p:cNvSpPr>
          <p:nvPr>
            <p:ph type="title" idx="4294967295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</a:rPr>
              <a:t>三、感悟报恩</a:t>
            </a:r>
            <a:r>
              <a:rPr lang="zh-CN" altLang="en-US" smtClean="0"/>
              <a:t> </a:t>
            </a:r>
          </a:p>
        </p:txBody>
      </p:sp>
      <p:sp>
        <p:nvSpPr>
          <p:cNvPr id="36866" name="文本占位符 18434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144000" cy="58054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          </a:t>
            </a:r>
            <a:r>
              <a:rPr lang="zh-CN" altLang="en-US" sz="4000" b="1" smtClean="0"/>
              <a:t>向家长作“知恩报恩”承诺：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  </a:t>
            </a:r>
            <a:r>
              <a:rPr lang="en-US" altLang="zh-CN" sz="4000" b="1" smtClean="0"/>
              <a:t>1</a:t>
            </a:r>
            <a:r>
              <a:rPr lang="zh-CN" altLang="en-US" sz="4000" b="1" smtClean="0"/>
              <a:t>、背出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弟子规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，努力践行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弟子规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。敬听父母长辈教诲，不顶撞长辈，不做让长辈担心的事；尊敬师长，友爱同学，文明有礼，努力学习，报效祖国；</a:t>
            </a:r>
          </a:p>
        </p:txBody>
      </p:sp>
      <p:pic>
        <p:nvPicPr>
          <p:cNvPr id="36867" name="图片 18435" descr="t01c146811b75d59ab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5084763"/>
            <a:ext cx="3995737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图片 18436" descr="t01370b5ed812257a7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033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945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z="4000" smtClean="0"/>
              <a:t/>
            </a:r>
            <a:br>
              <a:rPr lang="en-US" altLang="zh-CN" sz="4000" smtClean="0"/>
            </a:br>
            <a:endParaRPr lang="en-US" altLang="zh-CN" sz="4000" smtClean="0"/>
          </a:p>
        </p:txBody>
      </p:sp>
      <p:sp>
        <p:nvSpPr>
          <p:cNvPr id="37890" name="文本占位符 19458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         2</a:t>
            </a:r>
            <a:r>
              <a:rPr lang="zh-CN" altLang="en-US" sz="4000" b="1" smtClean="0"/>
              <a:t>、将每个双休日、节假日等定为“孝敬日”，与长辈沟通交流，汇报自己的学习思想情况，承担力所能及的家务活；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  </a:t>
            </a:r>
            <a:r>
              <a:rPr lang="en-US" altLang="zh-CN" sz="4000" b="1" smtClean="0"/>
              <a:t>3</a:t>
            </a:r>
            <a:r>
              <a:rPr lang="zh-CN" altLang="en-US" sz="4000" b="1" smtClean="0"/>
              <a:t>、每逢父亲节、母亲节、父母（爷爷奶奶）生日、自己生日，给长辈赠送一份小礼物。</a:t>
            </a:r>
          </a:p>
        </p:txBody>
      </p:sp>
      <p:pic>
        <p:nvPicPr>
          <p:cNvPr id="37891" name="图片 19459" descr="t0150e695860301ff3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4097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7651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学习目标</a:t>
            </a:r>
          </a:p>
        </p:txBody>
      </p:sp>
      <p:sp>
        <p:nvSpPr>
          <p:cNvPr id="15362" name="文本占位符 4098"/>
          <p:cNvSpPr>
            <a:spLocks noGrp="1"/>
          </p:cNvSpPr>
          <p:nvPr>
            <p:ph type="body" idx="4294967295"/>
          </p:nvPr>
        </p:nvSpPr>
        <p:spPr>
          <a:xfrm>
            <a:off x="971550" y="1196975"/>
            <a:ext cx="7235825" cy="48974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     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、体会</a:t>
            </a:r>
            <a:r>
              <a:rPr lang="zh-CN" altLang="en-US" sz="3600" b="1" smtClean="0">
                <a:ea typeface="黑体" pitchFamily="2" charset="-122"/>
              </a:rPr>
              <a:t>“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孝</a:t>
            </a:r>
            <a:r>
              <a:rPr lang="zh-CN" altLang="en-US" sz="3600" b="1" smtClean="0">
                <a:ea typeface="黑体" pitchFamily="2" charset="-122"/>
              </a:rPr>
              <a:t>”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的内涵，认识到孝敬父母、学会感恩。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   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、自觉培养对父母、长辈、社会的感恩意识；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   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 能够在日常行为中做到心存感激、孝敬父母、回报社会，积极生活。</a:t>
            </a:r>
          </a:p>
        </p:txBody>
      </p:sp>
      <p:pic>
        <p:nvPicPr>
          <p:cNvPr id="15363" name="图片 4099" descr="t01e42d95fc4eb18e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58888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图片 4100" descr="t0196098ce72591e0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6165850"/>
            <a:ext cx="14033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5121"/>
          <p:cNvSpPr>
            <a:spLocks noGrp="1"/>
          </p:cNvSpPr>
          <p:nvPr>
            <p:ph type="title" idx="4294967295"/>
          </p:nvPr>
        </p:nvSpPr>
        <p:spPr>
          <a:xfrm>
            <a:off x="2268538" y="188913"/>
            <a:ext cx="5329237" cy="836612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</a:rPr>
              <a:t>“</a:t>
            </a:r>
            <a:r>
              <a:rPr lang="zh-CN" altLang="en-US" sz="4000" b="1" smtClean="0">
                <a:solidFill>
                  <a:srgbClr val="0000FF"/>
                </a:solidFill>
              </a:rPr>
              <a:t>孝” 的内涵</a:t>
            </a:r>
          </a:p>
        </p:txBody>
      </p:sp>
      <p:sp>
        <p:nvSpPr>
          <p:cNvPr id="16386" name="文本占位符 5122"/>
          <p:cNvSpPr>
            <a:spLocks noGrp="1"/>
          </p:cNvSpPr>
          <p:nvPr>
            <p:ph type="body" idx="4294967295"/>
          </p:nvPr>
        </p:nvSpPr>
        <p:spPr>
          <a:xfrm>
            <a:off x="1403350" y="981075"/>
            <a:ext cx="6480175" cy="54721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/>
              <a:t>         </a:t>
            </a:r>
            <a:r>
              <a:rPr lang="en-US" altLang="zh-CN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孝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是中国文化中最悠久、最基本、最重要、影响最深远的传统伦理观念。在</a:t>
            </a: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孝经</a:t>
            </a: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中，</a:t>
            </a:r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孝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被开宗明义地肯定为</a:t>
            </a:r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德之本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和</a:t>
            </a:r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教之所由生者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，并被儒家视为</a:t>
            </a:r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仁之内核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     中华民族文化传统应该继承和发扬。孝亲敬老的美德更是精髓，这是每个人应尽的义务，是良心的要求。</a:t>
            </a:r>
          </a:p>
        </p:txBody>
      </p:sp>
      <p:pic>
        <p:nvPicPr>
          <p:cNvPr id="16387" name="图片 5123" descr="t0151b4114f1a288c2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66838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5124" descr="t01681dc9f9801f6c3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6021388"/>
            <a:ext cx="3059112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1265"/>
          <p:cNvSpPr>
            <a:spLocks noGrp="1"/>
          </p:cNvSpPr>
          <p:nvPr>
            <p:ph type="title" idx="4294967295"/>
          </p:nvPr>
        </p:nvSpPr>
        <p:spPr>
          <a:xfrm>
            <a:off x="1403350" y="476250"/>
            <a:ext cx="6264275" cy="6921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</a:rPr>
              <a:t>孝亲敬老成语</a:t>
            </a:r>
            <a:r>
              <a:rPr lang="zh-CN" altLang="en-US" sz="4000" smtClean="0"/>
              <a:t> </a:t>
            </a:r>
          </a:p>
        </p:txBody>
      </p:sp>
      <p:sp>
        <p:nvSpPr>
          <p:cNvPr id="17410" name="文本占位符 11266"/>
          <p:cNvSpPr>
            <a:spLocks noGrp="1"/>
          </p:cNvSpPr>
          <p:nvPr>
            <p:ph type="body" idx="4294967295"/>
          </p:nvPr>
        </p:nvSpPr>
        <p:spPr>
          <a:xfrm>
            <a:off x="1187450" y="1412875"/>
            <a:ext cx="6408738" cy="59499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     </a:t>
            </a:r>
            <a:r>
              <a:rPr lang="zh-CN" altLang="en-US" sz="4000" b="1" smtClean="0"/>
              <a:t>爱老慈幼、骨肉至亲、 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骨肉相连、恩重如山、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寸草春晖、 父慈子孝、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返哺之恩、敬老尊贤、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孝子贤孙、知恩图报。</a:t>
            </a:r>
          </a:p>
        </p:txBody>
      </p:sp>
      <p:pic>
        <p:nvPicPr>
          <p:cNvPr id="17411" name="图片 11267" descr="t0177c2012190e4658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76925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3" descr="t01c63c3262de4b314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700213"/>
            <a:ext cx="1368425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9217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69215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FF"/>
                </a:solidFill>
              </a:rPr>
              <a:t>孝亲敬老名言</a:t>
            </a:r>
          </a:p>
        </p:txBody>
      </p:sp>
      <p:sp>
        <p:nvSpPr>
          <p:cNvPr id="18434" name="文本占位符 9218"/>
          <p:cNvSpPr>
            <a:spLocks noGrp="1"/>
          </p:cNvSpPr>
          <p:nvPr>
            <p:ph type="body" idx="4294967295"/>
          </p:nvPr>
        </p:nvSpPr>
        <p:spPr>
          <a:xfrm>
            <a:off x="395288" y="1196975"/>
            <a:ext cx="7669212" cy="46815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、老吾老，以及人之老；幼吾幼，以及人之幼。（孟子）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、慈母手中线，游子身上衣。谁言寸草心，报得三春晖。（孟郊）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、子孝父心宽。（陈元靓）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、没有父母的爱培养出来的人，往往是有缺陷的人。（马卡连柯）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、老来受尊敬，是人类精神最美好的一种特权。（司汤达）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b="1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b="1" smtClean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8435" name="图片 4" descr="t01e80c0e0353c6246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941888"/>
            <a:ext cx="2303462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0241"/>
          <p:cNvSpPr>
            <a:spLocks noGrp="1"/>
          </p:cNvSpPr>
          <p:nvPr>
            <p:ph type="title" idx="4294967295"/>
          </p:nvPr>
        </p:nvSpPr>
        <p:spPr>
          <a:xfrm>
            <a:off x="1547813" y="188913"/>
            <a:ext cx="5483225" cy="69215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FF"/>
                </a:solidFill>
                <a:ea typeface="黑体" pitchFamily="2" charset="-122"/>
              </a:rPr>
              <a:t> 孝亲敬老俗语</a:t>
            </a:r>
            <a:r>
              <a:rPr lang="zh-CN" altLang="en-US" sz="4000" smtClean="0"/>
              <a:t> </a:t>
            </a:r>
          </a:p>
        </p:txBody>
      </p:sp>
      <p:sp>
        <p:nvSpPr>
          <p:cNvPr id="19458" name="文本占位符 10242"/>
          <p:cNvSpPr>
            <a:spLocks noGrp="1"/>
          </p:cNvSpPr>
          <p:nvPr>
            <p:ph type="body" idx="4294967295"/>
          </p:nvPr>
        </p:nvSpPr>
        <p:spPr>
          <a:xfrm>
            <a:off x="611188" y="981075"/>
            <a:ext cx="7920037" cy="518477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、夕阳无限好，人间重晚情。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、扶老养老传家久，尊老敬老世泽长。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、尊重老人，就是尊重自己的未来。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、尊敬老人就是尊敬自己，老人的今天就是自己的明天。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、太阳光大，父母恩大。</a:t>
            </a:r>
          </a:p>
          <a:p>
            <a:pPr marL="609600" indent="-609600" eaLnBrk="1" hangingPunct="1">
              <a:buFontTx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、对父母最大的爱，莫过于管好自己。</a:t>
            </a:r>
          </a:p>
        </p:txBody>
      </p:sp>
      <p:pic>
        <p:nvPicPr>
          <p:cNvPr id="19459" name="图片 10243" descr="t01111c265b0c57e2a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76925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10244" descr="t0186d50d78f21509b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188913"/>
            <a:ext cx="118745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2289"/>
          <p:cNvSpPr>
            <a:spLocks noGrp="1"/>
          </p:cNvSpPr>
          <p:nvPr>
            <p:ph type="title" idx="4294967295"/>
          </p:nvPr>
        </p:nvSpPr>
        <p:spPr>
          <a:xfrm>
            <a:off x="2051050" y="404813"/>
            <a:ext cx="6192838" cy="692150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0000FF"/>
                </a:solidFill>
              </a:rPr>
              <a:t>孝亲敬老歌曲</a:t>
            </a:r>
            <a:r>
              <a:rPr lang="zh-CN" altLang="en-US" sz="4000" smtClean="0"/>
              <a:t> </a:t>
            </a:r>
          </a:p>
        </p:txBody>
      </p:sp>
      <p:sp>
        <p:nvSpPr>
          <p:cNvPr id="20482" name="文本占位符 12290"/>
          <p:cNvSpPr>
            <a:spLocks noGrp="1"/>
          </p:cNvSpPr>
          <p:nvPr>
            <p:ph type="body" idx="4294967295"/>
          </p:nvPr>
        </p:nvSpPr>
        <p:spPr>
          <a:xfrm>
            <a:off x="1331913" y="1341438"/>
            <a:ext cx="7451725" cy="51117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/>
              <a:t>        1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父亲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；   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</a:t>
            </a:r>
            <a:r>
              <a:rPr lang="en-US" altLang="zh-CN" sz="4000" b="1" smtClean="0"/>
              <a:t>2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烛光里的妈妈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；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</a:t>
            </a:r>
            <a:r>
              <a:rPr lang="en-US" altLang="zh-CN" sz="4000" b="1" smtClean="0"/>
              <a:t>3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母亲</a:t>
            </a:r>
            <a:r>
              <a:rPr lang="en-US" altLang="zh-CN" sz="4000" b="1" smtClean="0"/>
              <a:t>》  </a:t>
            </a:r>
            <a:r>
              <a:rPr lang="zh-CN" altLang="en-US" sz="4000" b="1" smtClean="0"/>
              <a:t>；  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</a:t>
            </a:r>
            <a:r>
              <a:rPr lang="en-US" altLang="zh-CN" sz="4000" b="1" smtClean="0"/>
              <a:t>4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妈妈我爱你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；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</a:t>
            </a:r>
            <a:r>
              <a:rPr lang="en-US" altLang="zh-CN" sz="4000" b="1" smtClean="0"/>
              <a:t>5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怀念妈妈</a:t>
            </a:r>
            <a:r>
              <a:rPr lang="en-US" altLang="zh-CN" sz="4000" b="1" smtClean="0"/>
              <a:t>》 </a:t>
            </a:r>
            <a:r>
              <a:rPr lang="zh-CN" altLang="en-US" sz="4000" b="1" smtClean="0"/>
              <a:t>；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</a:t>
            </a:r>
            <a:r>
              <a:rPr lang="en-US" altLang="zh-CN" sz="4000" b="1" smtClean="0"/>
              <a:t>6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世上只有妈妈好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。</a:t>
            </a:r>
          </a:p>
        </p:txBody>
      </p:sp>
      <p:pic>
        <p:nvPicPr>
          <p:cNvPr id="20483" name="图片 12291" descr="t018291af60eb6b6ef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92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3313"/>
          <p:cNvSpPr>
            <a:spLocks noGrp="1"/>
          </p:cNvSpPr>
          <p:nvPr>
            <p:ph type="title" idx="4294967295"/>
          </p:nvPr>
        </p:nvSpPr>
        <p:spPr>
          <a:xfrm>
            <a:off x="1403350" y="260350"/>
            <a:ext cx="6119813" cy="6921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</a:rPr>
              <a:t>孝亲敬老电影</a:t>
            </a:r>
          </a:p>
        </p:txBody>
      </p:sp>
      <p:sp>
        <p:nvSpPr>
          <p:cNvPr id="21506" name="文本占位符 13314"/>
          <p:cNvSpPr>
            <a:spLocks noGrp="1"/>
          </p:cNvSpPr>
          <p:nvPr>
            <p:ph type="body" idx="4294967295"/>
          </p:nvPr>
        </p:nvSpPr>
        <p:spPr>
          <a:xfrm>
            <a:off x="0" y="1314450"/>
            <a:ext cx="9144000" cy="55435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/>
              <a:t>            </a:t>
            </a:r>
            <a:r>
              <a:rPr lang="en-US" altLang="zh-CN" sz="4000" b="1" smtClean="0"/>
              <a:t>1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漂亮妈妈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；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  </a:t>
            </a:r>
            <a:r>
              <a:rPr lang="en-US" altLang="zh-CN" sz="4000" b="1" smtClean="0"/>
              <a:t>2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搭错车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；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  </a:t>
            </a:r>
            <a:r>
              <a:rPr lang="en-US" altLang="zh-CN" sz="4000" b="1" smtClean="0"/>
              <a:t>3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大鱼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；  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  </a:t>
            </a:r>
            <a:r>
              <a:rPr lang="en-US" altLang="zh-CN" sz="4000" b="1" smtClean="0"/>
              <a:t>4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我是山姆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；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  </a:t>
            </a:r>
            <a:r>
              <a:rPr lang="en-US" altLang="zh-CN" sz="4000" b="1" smtClean="0"/>
              <a:t>5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看车人的七月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；</a:t>
            </a:r>
          </a:p>
          <a:p>
            <a:pPr eaLnBrk="1" hangingPunct="1">
              <a:buFontTx/>
              <a:buNone/>
            </a:pPr>
            <a:r>
              <a:rPr lang="zh-CN" altLang="en-US" sz="4000" b="1" smtClean="0"/>
              <a:t>          </a:t>
            </a:r>
            <a:r>
              <a:rPr lang="en-US" altLang="zh-CN" sz="4000" b="1" smtClean="0"/>
              <a:t>6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妈妈再爱我一次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。</a:t>
            </a:r>
          </a:p>
        </p:txBody>
      </p:sp>
      <p:pic>
        <p:nvPicPr>
          <p:cNvPr id="21507" name="图片 3" descr="t01c8788ae607c212b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412875"/>
            <a:ext cx="198913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</TotalTime>
  <Words>2079</Words>
  <Application>WPS 演示</Application>
  <PresentationFormat>全屏显示(4:3)</PresentationFormat>
  <Paragraphs>115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Calibri</vt:lpstr>
      <vt:lpstr>黑体</vt:lpstr>
      <vt:lpstr>Franklin Gothic Book</vt:lpstr>
      <vt:lpstr>+mn-ea</vt:lpstr>
      <vt:lpstr>微软雅黑</vt:lpstr>
      <vt:lpstr>1_默认设计模板</vt:lpstr>
      <vt:lpstr>幻灯片 1</vt:lpstr>
      <vt:lpstr>导  入 </vt:lpstr>
      <vt:lpstr>学习目标</vt:lpstr>
      <vt:lpstr>“孝” 的内涵</vt:lpstr>
      <vt:lpstr>孝亲敬老成语 </vt:lpstr>
      <vt:lpstr>孝亲敬老名言</vt:lpstr>
      <vt:lpstr> 孝亲敬老俗语 </vt:lpstr>
      <vt:lpstr>孝亲敬老歌曲 </vt:lpstr>
      <vt:lpstr>孝亲敬老电影</vt:lpstr>
      <vt:lpstr>诗 词 朗 诵</vt:lpstr>
      <vt:lpstr>幻灯片 11</vt:lpstr>
      <vt:lpstr>幻灯片 12</vt:lpstr>
      <vt:lpstr>孝亲敬老活动步骤</vt:lpstr>
      <vt:lpstr>幻灯片 14</vt:lpstr>
      <vt:lpstr>二、觉悟感恩 （完成亲情作业最少三条）</vt:lpstr>
      <vt:lpstr>幻灯片 16</vt:lpstr>
      <vt:lpstr>总     结</vt:lpstr>
      <vt:lpstr>完成亲情作业最少三条：</vt:lpstr>
      <vt:lpstr>幻灯片 19</vt:lpstr>
      <vt:lpstr>幻灯片 20</vt:lpstr>
      <vt:lpstr>幻灯片 21</vt:lpstr>
      <vt:lpstr>      讲讲孝亲的小故事</vt:lpstr>
      <vt:lpstr>做做体贴的小事情</vt:lpstr>
      <vt:lpstr>送送感恩的小礼物</vt:lpstr>
      <vt:lpstr>想想不足的言和行</vt:lpstr>
      <vt:lpstr>三、感悟报恩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19</cp:revision>
  <dcterms:created xsi:type="dcterms:W3CDTF">2017-05-31T09:41:46Z</dcterms:created>
  <dcterms:modified xsi:type="dcterms:W3CDTF">2020-03-06T06:51:49Z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