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25" r:id="rId4"/>
    <p:sldId id="558" r:id="rId5"/>
    <p:sldId id="413" r:id="rId6"/>
    <p:sldId id="508" r:id="rId7"/>
    <p:sldId id="620" r:id="rId8"/>
    <p:sldId id="584" r:id="rId9"/>
    <p:sldId id="429" r:id="rId10"/>
    <p:sldId id="509" r:id="rId11"/>
    <p:sldId id="435" r:id="rId12"/>
    <p:sldId id="621" r:id="rId13"/>
    <p:sldId id="622" r:id="rId14"/>
    <p:sldId id="623" r:id="rId15"/>
    <p:sldId id="420" r:id="rId16"/>
    <p:sldId id="625" r:id="rId17"/>
    <p:sldId id="626" r:id="rId18"/>
    <p:sldId id="640" r:id="rId19"/>
    <p:sldId id="641" r:id="rId20"/>
    <p:sldId id="651" r:id="rId21"/>
    <p:sldId id="652" r:id="rId22"/>
    <p:sldId id="654" r:id="rId23"/>
    <p:sldId id="655" r:id="rId24"/>
    <p:sldId id="656" r:id="rId25"/>
    <p:sldId id="657" r:id="rId26"/>
    <p:sldId id="658" r:id="rId27"/>
    <p:sldId id="659" r:id="rId28"/>
    <p:sldId id="660" r:id="rId29"/>
    <p:sldId id="661" r:id="rId30"/>
    <p:sldId id="510" r:id="rId31"/>
    <p:sldId id="443" r:id="rId32"/>
    <p:sldId id="627" r:id="rId33"/>
    <p:sldId id="511" r:id="rId34"/>
    <p:sldId id="460" r:id="rId35"/>
    <p:sldId id="466" r:id="rId36"/>
    <p:sldId id="498" r:id="rId37"/>
    <p:sldId id="628" r:id="rId38"/>
    <p:sldId id="506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BDB5E96-03B0-451C-A980-8348B389C37F}">
          <p14:sldIdLst>
            <p14:sldId id="425"/>
            <p14:sldId id="558"/>
            <p14:sldId id="413"/>
            <p14:sldId id="508"/>
            <p14:sldId id="620"/>
            <p14:sldId id="584"/>
          </p14:sldIdLst>
        </p14:section>
        <p14:section name="无标题节" id="{CDE62720-06D7-49A8-AA9F-A161A13566E7}">
          <p14:sldIdLst>
            <p14:sldId id="429"/>
            <p14:sldId id="509"/>
            <p14:sldId id="435"/>
            <p14:sldId id="621"/>
            <p14:sldId id="622"/>
            <p14:sldId id="623"/>
            <p14:sldId id="420"/>
            <p14:sldId id="625"/>
            <p14:sldId id="626"/>
            <p14:sldId id="640"/>
            <p14:sldId id="641"/>
            <p14:sldId id="651"/>
            <p14:sldId id="652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510"/>
            <p14:sldId id="443"/>
            <p14:sldId id="627"/>
            <p14:sldId id="511"/>
            <p14:sldId id="460"/>
            <p14:sldId id="466"/>
            <p14:sldId id="498"/>
            <p14:sldId id="628"/>
            <p14:sldId id="506"/>
          </p14:sldIdLst>
        </p14:section>
      </p14:section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-754" y="-82"/>
      </p:cViewPr>
      <p:guideLst>
        <p:guide orient="horz" pos="2154"/>
        <p:guide pos="39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tags" Target="tags/tag65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1986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slide" Target="slide9.xml" TargetMode="Internal" /><Relationship Id="rId4" Type="http://schemas.openxmlformats.org/officeDocument/2006/relationships/image" Target="../media/image13.png" /><Relationship Id="rId5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jpe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Relationship Id="rId4" Type="http://schemas.openxmlformats.org/officeDocument/2006/relationships/image" Target="../media/image10.png" /><Relationship Id="rId5" Type="http://schemas.openxmlformats.org/officeDocument/2006/relationships/image" Target="../media/image6.jpe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png" /><Relationship Id="rId4" Type="http://schemas.openxmlformats.org/officeDocument/2006/relationships/tags" Target="../tags/tag63.xml" /><Relationship Id="rId5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8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Relationship Id="rId4" Type="http://schemas.openxmlformats.org/officeDocument/2006/relationships/tags" Target="../tags/tag64.xml" /><Relationship Id="rId5" Type="http://schemas.openxmlformats.org/officeDocument/2006/relationships/image" Target="../media/image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Relationship Id="rId4" Type="http://schemas.openxmlformats.org/officeDocument/2006/relationships/image" Target="../media/image10.png" /><Relationship Id="rId5" Type="http://schemas.openxmlformats.org/officeDocument/2006/relationships/image" Target="../media/image6.jpe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4.png" /><Relationship Id="rId4" Type="http://schemas.openxmlformats.org/officeDocument/2006/relationships/image" Target="../media/image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5.jpeg" /><Relationship Id="rId4" Type="http://schemas.openxmlformats.org/officeDocument/2006/relationships/image" Target="../media/image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1.jpe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9.png" /><Relationship Id="rId4" Type="http://schemas.openxmlformats.org/officeDocument/2006/relationships/image" Target="../media/image4.png" /><Relationship Id="rId5" Type="http://schemas.openxmlformats.org/officeDocument/2006/relationships/image" Target="../media/image20.jpeg" /><Relationship Id="rId6" Type="http://schemas.openxmlformats.org/officeDocument/2006/relationships/image" Target="../media/image21.png" /><Relationship Id="rId7" Type="http://schemas.openxmlformats.org/officeDocument/2006/relationships/image" Target="../media/image22.png" /><Relationship Id="rId8" Type="http://schemas.openxmlformats.org/officeDocument/2006/relationships/image" Target="../media/image2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10.png" /><Relationship Id="rId5" Type="http://schemas.openxmlformats.org/officeDocument/2006/relationships/image" Target="../media/image6.jpe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12.jpeg" /><Relationship Id="rId4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12.jpeg" /><Relationship Id="rId4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png" /><Relationship Id="rId4" Type="http://schemas.openxmlformats.org/officeDocument/2006/relationships/image" Target="../media/image10.png" /><Relationship Id="rId5" Type="http://schemas.openxmlformats.org/officeDocument/2006/relationships/image" Target="../media/image6.jpe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jpeg" /><Relationship Id="rId4" Type="http://schemas.openxmlformats.org/officeDocument/2006/relationships/image" Target="../media/image5.png" /><Relationship Id="rId5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7897" y="4192414"/>
            <a:ext cx="2355818" cy="2145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3480" y="51758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  <a:endParaRPr lang="zh-CN" altLang="zh-CN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6947" y="554476"/>
            <a:ext cx="12205894" cy="3496856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53182" y="1865603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统编新版选择性必修上册课件</a:t>
            </a:r>
            <a:endParaRPr lang="zh-CN" altLang="en-US" sz="6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" y="4169234"/>
            <a:ext cx="2348463" cy="2168432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" y="1359"/>
            <a:ext cx="12195061" cy="552516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7" y="6396813"/>
            <a:ext cx="12186634" cy="45982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6164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90905" y="88836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曰：“君子食无求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，居无求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敏于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事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而慎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sldjump"/>
              </a:rPr>
              <a:t>于言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有道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而正焉</a:t>
            </a:r>
            <a:r>
              <a:rPr lang="en-US" altLang="zh-CN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可谓好学也</a:t>
            </a:r>
            <a:r>
              <a:rPr lang="zh-CN" altLang="en-US" sz="3130" b="1" u="sng" strike="noStrike" noProof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  <a:endParaRPr lang="zh-CN" altLang="en-US" sz="3130" b="1" strike="noStrike" noProof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2206987" y="2420659"/>
            <a:ext cx="287996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饱：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饱足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Rectangle 6"/>
          <p:cNvSpPr/>
          <p:nvPr/>
        </p:nvSpPr>
        <p:spPr>
          <a:xfrm>
            <a:off x="6096000" y="2349724"/>
            <a:ext cx="482358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安：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安逸，舒适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Rectangle 7"/>
          <p:cNvSpPr/>
          <p:nvPr/>
        </p:nvSpPr>
        <p:spPr>
          <a:xfrm>
            <a:off x="2206987" y="3069715"/>
            <a:ext cx="4319944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敏：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敏捷，勤快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Rectangle 8"/>
          <p:cNvSpPr/>
          <p:nvPr/>
        </p:nvSpPr>
        <p:spPr>
          <a:xfrm>
            <a:off x="2206987" y="3789705"/>
            <a:ext cx="439265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表并列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1" name="Rectangle 9"/>
          <p:cNvSpPr/>
          <p:nvPr/>
        </p:nvSpPr>
        <p:spPr>
          <a:xfrm>
            <a:off x="2206987" y="4436987"/>
            <a:ext cx="295089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就：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靠近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2" name="Rectangle 10"/>
          <p:cNvSpPr/>
          <p:nvPr/>
        </p:nvSpPr>
        <p:spPr>
          <a:xfrm>
            <a:off x="6096000" y="3069715"/>
            <a:ext cx="4032657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于：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对于（在）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3" name="Rectangle 11"/>
          <p:cNvSpPr/>
          <p:nvPr/>
        </p:nvSpPr>
        <p:spPr>
          <a:xfrm>
            <a:off x="6158069" y="3789705"/>
            <a:ext cx="4538069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慎：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小心，谨慎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4" name="Rectangle 12"/>
          <p:cNvSpPr/>
          <p:nvPr/>
        </p:nvSpPr>
        <p:spPr>
          <a:xfrm>
            <a:off x="6158069" y="4436987"/>
            <a:ext cx="367266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焉：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语气助词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5" name="Rectangle 13"/>
          <p:cNvSpPr/>
          <p:nvPr/>
        </p:nvSpPr>
        <p:spPr>
          <a:xfrm>
            <a:off x="2206987" y="5093136"/>
            <a:ext cx="295267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正：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修正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9" name="Rectangle 14"/>
          <p:cNvSpPr/>
          <p:nvPr/>
        </p:nvSpPr>
        <p:spPr>
          <a:xfrm>
            <a:off x="3072394" y="5740419"/>
            <a:ext cx="410359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通</a:t>
            </a:r>
            <a:r>
              <a:rPr lang="zh-CN" altLang="en-US" sz="3130" b="1">
                <a:solidFill>
                  <a:srgbClr val="A50021"/>
                </a:solidFill>
                <a:latin typeface="华文中宋" pitchFamily="2" charset="-122"/>
                <a:ea typeface="黑体" panose="02010609060101010101" charset="-122"/>
              </a:rPr>
              <a:t>“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矣</a:t>
            </a:r>
            <a:r>
              <a:rPr lang="zh-CN" altLang="en-US" sz="3130" b="1">
                <a:solidFill>
                  <a:srgbClr val="A50021"/>
                </a:solidFill>
                <a:latin typeface="华文中宋" pitchFamily="2" charset="-122"/>
                <a:ea typeface="黑体" panose="02010609060101010101" charset="-122"/>
              </a:rPr>
              <a:t>”</a:t>
            </a:r>
            <a:r>
              <a:rPr lang="zh-CN" altLang="en-US" sz="313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，了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Rectangle 15"/>
          <p:cNvSpPr/>
          <p:nvPr/>
        </p:nvSpPr>
        <p:spPr>
          <a:xfrm>
            <a:off x="2206987" y="5740419"/>
            <a:ext cx="518357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已：</a:t>
            </a:r>
            <a:endParaRPr lang="zh-CN" altLang="en-US" sz="313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21" name="Picture 2" descr="chem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137" y="5715592"/>
            <a:ext cx="2053570" cy="9753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3" descr="印章0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流程图: 终止 3"/>
          <p:cNvSpPr/>
          <p:nvPr/>
        </p:nvSpPr>
        <p:spPr>
          <a:xfrm>
            <a:off x="2676721" y="86215"/>
            <a:ext cx="7226300" cy="700454"/>
          </a:xfrm>
          <a:prstGeom prst="flowChartTerminator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latin typeface="+mj-ea"/>
                <a:ea typeface="+mj-ea"/>
              </a:rPr>
              <a:t>示范分析</a:t>
            </a:r>
            <a:endParaRPr lang="zh-CN" altLang="en-US" sz="40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7" grpId="0"/>
      <p:bldP spid="11266" grpId="0"/>
      <p:bldP spid="17419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424180" y="1111885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8433" name="Picture 3" descr="印章0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" name="文本框 7169"/>
          <p:cNvSpPr txBox="1"/>
          <p:nvPr/>
        </p:nvSpPr>
        <p:spPr>
          <a:xfrm>
            <a:off x="1093307" y="1216536"/>
            <a:ext cx="10003615" cy="153606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fontAlgn="base">
              <a:spcBef>
                <a:spcPct val="30000"/>
              </a:spcBef>
            </a:pPr>
            <a:r>
              <a:rPr lang="zh-CN" altLang="en-US" sz="3130" b="1" strike="noStrike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孔子说：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华文中宋" pitchFamily="2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君子不求吃得饱，不求住得安定，对做事敏捷迅速，说话谨慎小心，向有道德的人修正自己（的道德行为），（就）可以称得上是一个好学的人了。</a:t>
            </a:r>
            <a:r>
              <a:rPr lang="zh-CN" altLang="en-US" sz="3130" b="1" strike="noStrike" noProof="1">
                <a:solidFill>
                  <a:srgbClr val="0000CC"/>
                </a:solidFill>
                <a:latin typeface="华文中宋" pitchFamily="2" charset="-122"/>
                <a:ea typeface="黑体" panose="02010609060101010101" charset="-122"/>
                <a:sym typeface="+mn-ea"/>
              </a:rPr>
              <a:t>”</a:t>
            </a:r>
            <a:endParaRPr lang="zh-CN" altLang="en-US" sz="3130" b="1" strike="noStrike" noProof="1">
              <a:solidFill>
                <a:srgbClr val="0000CC"/>
              </a:solidFill>
              <a:latin typeface="华文中宋" pitchFamily="2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435" name="文本框 7178"/>
          <p:cNvSpPr txBox="1"/>
          <p:nvPr/>
        </p:nvSpPr>
        <p:spPr>
          <a:xfrm>
            <a:off x="2187479" y="5681897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1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1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7179"/>
          <p:cNvSpPr txBox="1"/>
          <p:nvPr/>
        </p:nvSpPr>
        <p:spPr>
          <a:xfrm>
            <a:off x="2763827" y="5823767"/>
            <a:ext cx="309880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1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1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171" name="内容占位符 135170"/>
          <p:cNvSpPr>
            <a:spLocks noGrp="1"/>
          </p:cNvSpPr>
          <p:nvPr/>
        </p:nvSpPr>
        <p:spPr>
          <a:xfrm>
            <a:off x="1095079" y="3048434"/>
            <a:ext cx="10001841" cy="21777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3000"/>
              </a:lnSpc>
              <a:spcBef>
                <a:spcPct val="0"/>
              </a:spcBef>
              <a:buNone/>
            </a:pPr>
            <a:r>
              <a:rPr lang="en-US"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读</a:t>
            </a:r>
            <a:r>
              <a:rPr sz="2235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此则讲的是好学的态度、表现与要求。君子可以不求食饱、不求食好，居住环境不追求舒适，居住环境较好的话会有一种依赖性，会对个人修养道德没有帮助，反而使自己变得很懒惰；做事和工作都要勤劳、敏捷、认真，而且要小心说话，俗话说得好“饭可以乱吃，话不可以乱说”；到有道德的人那里去匡正自己，能让自己像那些有道德的人一样。</a:t>
            </a:r>
            <a:endParaRPr sz="2235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76721" y="86215"/>
            <a:ext cx="7226300" cy="700454"/>
          </a:xfrm>
          <a:prstGeom prst="flowChartTerminator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latin typeface="+mj-ea"/>
                <a:ea typeface="+mj-ea"/>
              </a:rPr>
              <a:t>示范分析</a:t>
            </a:r>
            <a:endParaRPr lang="zh-CN" altLang="en-US" sz="40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uiExpand="1" build="p"/>
      <p:bldP spid="51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90905" y="88836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子曰:“人而不仁,如礼何?人而不仁,如乐何?”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90905" y="1866900"/>
            <a:ext cx="347218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表假设，如果。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Rectangle 7"/>
          <p:cNvSpPr/>
          <p:nvPr/>
        </p:nvSpPr>
        <p:spPr>
          <a:xfrm>
            <a:off x="890905" y="2564765"/>
            <a:ext cx="725614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如…何：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固定句式，译为：怎样…呢？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76721" y="86215"/>
            <a:ext cx="7226300" cy="700454"/>
          </a:xfrm>
          <a:prstGeom prst="flowChartTerminator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latin typeface="+mj-ea"/>
                <a:ea typeface="+mj-ea"/>
              </a:rPr>
              <a:t>示范分析</a:t>
            </a:r>
            <a:endParaRPr lang="zh-CN" altLang="en-US" sz="4000" b="1">
              <a:latin typeface="+mj-ea"/>
              <a:ea typeface="+mj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7890" y="321881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译文：孔子说：“一个人如果没有仁德，他怎样对待礼呢？一个人如果没有仁德，他怎样对待乐呢？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255" y="4815205"/>
            <a:ext cx="10229850" cy="131592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“仁”与“礼、乐”的关系。孔子认为，仁是最重要的，是根本性的东西。礼、乐都是在仁的基础上形成的。没有仁，礼、乐都将失去意义。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66" grpId="0"/>
      <p:bldP spid="4" grpId="0"/>
      <p:bldP spid="10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140676" y="1245676"/>
            <a:ext cx="11941175" cy="471932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文本框 51203"/>
          <p:cNvSpPr/>
          <p:nvPr/>
        </p:nvSpPr>
        <p:spPr>
          <a:xfrm>
            <a:off x="545050" y="2459576"/>
            <a:ext cx="1106079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mtClean="0"/>
              <a:t>按照第一、二章的学习方法，分成十个小组，一个小组讨论、探究其中的一</a:t>
            </a:r>
            <a:r>
              <a:rPr lang="zh-CN" altLang="en-US" sz="2800" b="1" smtClean="0">
                <a:sym typeface="+mn-ea"/>
              </a:rPr>
              <a:t>章</a:t>
            </a:r>
            <a:r>
              <a:rPr lang="zh-CN" altLang="en-US" sz="2800" b="1" smtClean="0"/>
              <a:t>。要求：小组上台展示，其中一人朗读，一人指出关键字词并解释，一人翻译，然后轮流解读。</a:t>
            </a:r>
            <a:endParaRPr lang="zh-CN" altLang="en-US" sz="2800" b="1"/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子曰:“朝闻道,夕死可矣。”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90905" y="1965960"/>
            <a:ext cx="588391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在早上，名词做状语。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Rectangle 7"/>
          <p:cNvSpPr/>
          <p:nvPr/>
        </p:nvSpPr>
        <p:spPr>
          <a:xfrm>
            <a:off x="5923915" y="1965960"/>
            <a:ext cx="492252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在晚上，名词做状语。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3285" y="2705100"/>
            <a:ext cx="10591800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译文：孔子说：“早晨得知真相，即使当晚死去，也没有遗憾。”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905" y="3698240"/>
            <a:ext cx="10516870" cy="1941837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：在此处特指儒家的“仁义之道”。懂得仁义的道理，就应该用自己的一生去实践它，有时为了捍卫它，甚至不惜牺牲自己的生命。这是孔子的道德价值观，也是“朝闻道,夕死可矣”一句话所包含的深刻内涵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90905" y="5728970"/>
            <a:ext cx="10516870" cy="71506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本章阐述了孔子执着追求真理的精神，以及为追求真理而献身的精神。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66" grpId="0"/>
      <p:bldP spid="100" grpId="0"/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子日:“君子喻于义,小人喻于利。”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90905" y="1965960"/>
            <a:ext cx="588391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喻：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明白，知晓。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3285" y="2538730"/>
            <a:ext cx="10591800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 君子明白大义，小人只知道小利。”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0750" y="3340735"/>
            <a:ext cx="10516870" cy="218846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义：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指“宜”，即行为合于“礼”。孔子以“义”作为评判人们的思想、行为的道德原则，义有君子义和小人义之分，君子义大我，小人义小我。大我，为大众、为社会也；小我，撮伙偏党也，今所谓“哥们义气”也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小人：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指品德低下的人。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90905" y="5679440"/>
            <a:ext cx="10516870" cy="714964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利要服从义，要重义轻利。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子曰:“见贤思齐焉,见不贤而内自省也。”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贤：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形作名，有德行的人。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5820" y="308546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译文：孔子说：“看见有德行的人就要想着向他看齐，看到没有德行的人，就要在心里反省自己是否有这样的缺点。”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3285" y="4646295"/>
            <a:ext cx="10516870" cy="1582705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孔子认为加强道德修养的方法之一就是见贤思齐。见到强于自己的人，要向他看齐；见到不如自己的人，要反省自己哪些方面还有欠缺。只有这样才能不断完善自己。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576389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齐：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形作动，看齐。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245364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名作状，在心里。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2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子曰:“质胜文则野,文胜质则史。文质彬彬,然后君子。”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质：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质朴、朴实。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5820" y="3085465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孔子说：“质朴超过文采就会粗野鄙俗，文采超过质朴就会虚饰浮夸。文采和质朴配合适当，这样之后才可以成为君子。”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3285" y="4646295"/>
            <a:ext cx="10516870" cy="110512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本章说明了文与质的关系和君子的人格模式，高度概括了孔子的文、质思想。文与质是对立统一、互相依存、不可分离的。质朴与文采同样重要。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576389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华美、文采。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245364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野：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粗野、鄙俗。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5763895" y="245364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史：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虚饰、浮夸。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2" grpId="0"/>
      <p:bldP spid="4" grpId="0"/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曾子曰:“士不可以不弘毅,任重而道远。仁以为己任,不亦重乎?死而后已,不亦远乎?”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弘：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广、大，这里指志向远大。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0905" y="4341495"/>
            <a:ext cx="10591800" cy="2030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孔子说：“读书人不可以不志向远大，意志坚强，因为他担当的责任重大，而且路程遥远。把仁作为自己担当的责任，不是也很重大吗？到死才停止，不也很遥远吗？”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7138670" y="276352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表并列。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356108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以为：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把…作为。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7138670" y="3502025"/>
            <a:ext cx="223583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停止。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4" grpId="0"/>
      <p:bldP spid="6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曾子曰:“士不可以不弘毅,任重而道远。仁以为己任,不亦重乎?死而后已,不亦远乎?”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3285" y="3569970"/>
            <a:ext cx="10591800" cy="22282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读书人应该具备刚毅的品格，因为只有具备了这种品格才可以接受重任，才能够不半途而废，才可以实现自己的理想和愿望。而“仁”应该是读书人毕生追求的目标。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  <a:solidFill>
            <a:schemeClr val="accent2">
              <a:lumMod val="40000"/>
              <a:lumOff val="60000"/>
            </a:schemeClr>
          </a:solidFill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grp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1160780" y="831215"/>
            <a:ext cx="1008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统编新版高中语文选择性必修上册第二单元</a:t>
            </a:r>
            <a:endParaRPr lang="zh-CN" altLang="en-US" sz="32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6487" y="2410216"/>
            <a:ext cx="838390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6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《论语》十二章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6600" b="1" spc="3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pitchFamily="2" charset="-122"/>
              <a:sym typeface="+mn-ea"/>
            </a:endParaRPr>
          </a:p>
        </p:txBody>
      </p:sp>
      <p:pic>
        <p:nvPicPr>
          <p:cNvPr id="15" name="图片 14" descr="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6" name="图片 15" descr="图片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子曰:“譬如为山,未成一篑,止,吾止也。譬如平地,虽覆一篑,进,吾往也。”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堆积。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0905" y="4341495"/>
            <a:ext cx="10591800" cy="20300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孔子说：“好比堆土成山，只差一筐土没有成功，这时停下来，是我自己停下来的。又好比填平洼地，虽然只倒下一筐土，如果决定去做，是我自己要坚持的。” 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7138670" y="276352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形作动，填平。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356108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覆：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倾倒。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25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子曰:“譬如为山,未成一篑,止,吾止也。譬如平地,虽覆一篑,进,吾往也。”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3285" y="3569970"/>
            <a:ext cx="10591800" cy="14768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孔子用“堆土成山”和“平整土地”的比喻，说明做事不可以半途而废，要持之以恒。而进退的责任在自己而不在别人。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8134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子曰:“知者不惑,仁者不忧,勇者不惧。”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1965960"/>
            <a:ext cx="496443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同“智”。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8355" y="2600960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译文：孔子说：“聪明的人不会迷惑，仁德的人不会忧愁，勇敢的人不会畏惧。” 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820" y="4408805"/>
            <a:ext cx="10516870" cy="1576931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有智慧的人能将事理看得明白透彻，所以不会迷惑。仁者存公心，去私欲，乐天知命，不患得患失，所以不忧虑。有勇气的人不畏惧困难，见义勇为，所以不惧。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3556000" y="3291205"/>
            <a:ext cx="5080000" cy="9531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古人认为，君子有三种基本品德，那就是仁爱，智慧和勇敢。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7682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9794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颜渊问仁。子曰:“克己复礼为仁。一日克己复礼,天下归仁焉。为仁由己,而由人乎哉?”颜渊曰:“请问其目。”子曰:“非礼勿视,非礼勿听,非礼勿言,非礼勿动。”颜渊曰:“回虽不敏,请事斯语矣。”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4098290"/>
            <a:ext cx="6051550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一日：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一旦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6377305" y="4098290"/>
            <a:ext cx="36391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称赞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条目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637730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非礼：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不合于礼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883285" y="575437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实践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4" grpId="0"/>
      <p:bldP spid="6" grpId="0"/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6765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ts val="3360"/>
              </a:lnSpc>
              <a:spcBef>
                <a:spcPct val="0"/>
              </a:spcBef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问什么是仁。孔子说：“约束自我，使言行归复于先王之礼，就是仁。一旦你做到了克己复礼，全天下都会称赞你是仁人。要做到仁靠的是自己，难道要靠别人吗？”颜渊说：“请问克己复礼的细则。”孔子说：“不合于礼的不堪，不合于礼的不听，不合于礼的不说，不合于礼的不做。”颜渊说：“我虽然不聪颖，愿意实践</a:t>
            </a:r>
            <a:r>
              <a:rPr sz="3125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这些话。”</a:t>
            </a:r>
            <a:endParaRPr sz="3125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0905" y="4015105"/>
            <a:ext cx="10591800" cy="20183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6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阐述了孔子对“仁”的理解以及如何通过自己的行动来实现“仁”。其关键是克己复礼，具体是要“视、听、言、动”都符合礼。礼以仁为基础，以仁来维护。仁是内在的，礼是外在的，二者紧密结合。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7815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153543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子贡问曰：“有一言而可以终身行之者乎?”子曰：“其恕乎!己所不欲，勿施于人。”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2763520"/>
            <a:ext cx="1052004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恕：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原谅，宽容；以自己的心推想别人的心。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1530" y="3336290"/>
            <a:ext cx="10591800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子贡问孔子道：“有没有一个字可以终生奉行的呢？”孔子回答说：“那就是“恕”吧！自己不愿意的，不要强加给别人。” 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847725" y="5024755"/>
            <a:ext cx="10634980" cy="132461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“忠恕之道”看成是处理人际关系的一条准则，这也是儒家伦理的一个特色。这样，可以消除别人对自己的怨恨，缓和人际关系，安定当时的社会秩序。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10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9212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047115"/>
            <a:ext cx="10599420" cy="22574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子曰：“小子何莫学夫《诗》？《诗》，可以兴，可以观，可以群，可以怨。迩之事父，远之事君。多识于鸟兽草木之名。”</a:t>
            </a:r>
            <a:endParaRPr sz="313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Rectangle 5"/>
          <p:cNvSpPr/>
          <p:nvPr/>
        </p:nvSpPr>
        <p:spPr>
          <a:xfrm>
            <a:off x="883285" y="3446145"/>
            <a:ext cx="1033208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激发感情的意思。一说是诗的比兴。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  <p:sp>
        <p:nvSpPr>
          <p:cNvPr id="4" name="Rectangle 5"/>
          <p:cNvSpPr/>
          <p:nvPr/>
        </p:nvSpPr>
        <p:spPr>
          <a:xfrm>
            <a:off x="883285" y="4157980"/>
            <a:ext cx="904811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观：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观察了解天地万物与人间万象。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3285" y="4954905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群：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合群。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3965575" y="4954905"/>
            <a:ext cx="611060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怨：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讽谏上级，怨而不怒。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883285" y="5754370"/>
            <a:ext cx="369887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13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迩：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近。</a:t>
            </a:r>
            <a:endParaRPr lang="zh-CN" altLang="en-US" sz="313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6" grpId="0"/>
      <p:bldP spid="4" grpId="0"/>
      <p:bldP spid="6" grpId="0"/>
      <p:bldP spid="2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560705" y="88831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/>
        </p:nvSpPr>
        <p:spPr>
          <a:xfrm>
            <a:off x="883285" y="1228725"/>
            <a:ext cx="10599420" cy="23069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说：“学生们为什么不学习《诗》呢？学《诗》可以激发志气，可以观察天地万物及人间的盛衰与得失，可以使人懂得合群的必要，可以使人懂得怎样去讽谏上级。近可以用来侍奉父母，远可以侍奉君主；还可以多知道一些鸟兽草木的名字。”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0905" y="4015105"/>
            <a:ext cx="10591800" cy="15285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提出了“兴观群怨”说，诗可以兴、观、群、怨，就是肯定文学的观察社会、干预生活、修养身心、治国养家的作用。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3332286" y="0"/>
            <a:ext cx="5934806" cy="1228725"/>
          </a:xfrm>
          <a:prstGeom prst="horizontalScroll">
            <a:avLst/>
          </a:prstGeom>
          <a:solidFill>
            <a:srgbClr val="50E7E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合作探究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4652" y="3593612"/>
            <a:ext cx="4499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sym typeface="+mn-ea"/>
              </a:rPr>
              <a:t>品经典，启智慧</a:t>
            </a:r>
            <a:endParaRPr lang="zh-CN" altLang="en-US" sz="4800" b="1">
              <a:solidFill>
                <a:schemeClr val="tx2"/>
              </a:solidFill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3" name="图片 12" descr="图片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5" name="图片 14" descr="图片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8421" y="4308231"/>
            <a:ext cx="3530648" cy="204860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346200"/>
            <a:ext cx="11621770" cy="519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40678" y="219808"/>
            <a:ext cx="11816860" cy="1264334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b="1" smtClean="0"/>
              <a:t>《</a:t>
            </a:r>
            <a:r>
              <a:rPr lang="zh-CN" altLang="en-US" sz="2000" b="1" smtClean="0"/>
              <a:t>论语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十二章分别主要阐释了什么观点？又分别运用了什么艺术手法？请把答案填在下表中：</a:t>
            </a:r>
            <a:endParaRPr lang="zh-CN" altLang="en-US" sz="2000" b="1" smtClean="0"/>
          </a:p>
          <a:p>
            <a:pPr algn="ctr"/>
            <a:endParaRPr lang="zh-CN" altLang="en-US" sz="2000" b="1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51399" y="1776095"/>
          <a:ext cx="11225530" cy="3814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847"/>
                <a:gridCol w="7323992"/>
                <a:gridCol w="2019691"/>
              </a:tblGrid>
              <a:tr h="52959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内容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主要观点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艺术手法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6141" y="2402622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9085" y="2402938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fontAlgn="base"/>
            <a:r>
              <a:rPr lang="zh-CN" altLang="en-US" sz="2000" smtClean="0"/>
              <a:t>安贫乐道，就有道而正</a:t>
            </a:r>
            <a:endParaRPr lang="zh-CN" altLang="en-US" sz="2000" smtClean="0"/>
          </a:p>
        </p:txBody>
      </p:sp>
      <p:sp>
        <p:nvSpPr>
          <p:cNvPr id="11" name="矩形 10"/>
          <p:cNvSpPr/>
          <p:nvPr/>
        </p:nvSpPr>
        <p:spPr>
          <a:xfrm>
            <a:off x="10076302" y="236649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理证</a:t>
            </a:r>
            <a:endParaRPr lang="zh-CN" altLang="en-US" sz="280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825" y="295976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5889" y="2959882"/>
            <a:ext cx="221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smtClean="0"/>
              <a:t>礼、乐以仁为基础</a:t>
            </a:r>
            <a:endParaRPr lang="zh-CN" altLang="en-US" sz="2000" smtClean="0"/>
          </a:p>
        </p:txBody>
      </p:sp>
      <p:sp>
        <p:nvSpPr>
          <p:cNvPr id="14" name="矩形 13"/>
          <p:cNvSpPr/>
          <p:nvPr/>
        </p:nvSpPr>
        <p:spPr>
          <a:xfrm>
            <a:off x="9478107" y="2936631"/>
            <a:ext cx="217170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理证</a:t>
            </a:r>
            <a:endParaRPr lang="zh-CN" altLang="en-US" sz="280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7825" y="350351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71445" y="3543300"/>
            <a:ext cx="50158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执着追求“道”（真理）</a:t>
            </a:r>
            <a:endParaRPr lang="zh-CN" altLang="en-US" sz="2000" smtClean="0"/>
          </a:p>
        </p:txBody>
      </p:sp>
      <p:sp>
        <p:nvSpPr>
          <p:cNvPr id="18" name="矩形 17"/>
          <p:cNvSpPr/>
          <p:nvPr/>
        </p:nvSpPr>
        <p:spPr>
          <a:xfrm>
            <a:off x="9627578" y="3420207"/>
            <a:ext cx="1863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</a:rPr>
              <a:t>理证 </a:t>
            </a:r>
            <a:endParaRPr lang="zh-CN" altLang="en-US" sz="280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240" y="398184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70505" y="4043680"/>
            <a:ext cx="33934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君子重义轻利 </a:t>
            </a:r>
            <a:endParaRPr lang="zh-CN" altLang="en-US" sz="2000" smtClean="0"/>
          </a:p>
        </p:txBody>
      </p:sp>
      <p:sp>
        <p:nvSpPr>
          <p:cNvPr id="21" name="矩形 20"/>
          <p:cNvSpPr/>
          <p:nvPr/>
        </p:nvSpPr>
        <p:spPr>
          <a:xfrm>
            <a:off x="10114216" y="401701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对比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731" y="4486226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第五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71445" y="4538980"/>
            <a:ext cx="4295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虚心学习，自我反省</a:t>
            </a:r>
            <a:endParaRPr lang="zh-CN" altLang="en-US" sz="2000" smtClean="0"/>
          </a:p>
        </p:txBody>
      </p:sp>
      <p:sp>
        <p:nvSpPr>
          <p:cNvPr id="24" name="矩形 23"/>
          <p:cNvSpPr/>
          <p:nvPr/>
        </p:nvSpPr>
        <p:spPr>
          <a:xfrm>
            <a:off x="9557239" y="4510453"/>
            <a:ext cx="19958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对比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241" y="506852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第六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6045" y="5129530"/>
            <a:ext cx="43453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文质兼备，方为君子</a:t>
            </a:r>
            <a:endParaRPr lang="zh-CN" altLang="en-US" sz="2000" smtClean="0"/>
          </a:p>
        </p:txBody>
      </p:sp>
      <p:sp>
        <p:nvSpPr>
          <p:cNvPr id="4" name="矩形 3"/>
          <p:cNvSpPr/>
          <p:nvPr/>
        </p:nvSpPr>
        <p:spPr>
          <a:xfrm>
            <a:off x="9673590" y="5067935"/>
            <a:ext cx="1698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理证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869841" y="1799151"/>
            <a:ext cx="3305041" cy="3297131"/>
            <a:chOff x="567625" y="1876138"/>
            <a:chExt cx="3317875" cy="3309938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830928" y="2100612"/>
              <a:ext cx="2790825" cy="2782888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35" name="组合 34"/>
            <p:cNvGrpSpPr/>
            <p:nvPr/>
          </p:nvGrpSpPr>
          <p:grpSpPr>
            <a:xfrm rot="20826964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37" name="Freeform 21"/>
              <p:cNvSpPr/>
              <p:nvPr/>
            </p:nvSpPr>
            <p:spPr bwMode="auto">
              <a:xfrm>
                <a:off x="865519" y="2032000"/>
                <a:ext cx="1376363" cy="885825"/>
              </a:xfrm>
              <a:custGeom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625806" y="2032000"/>
                <a:ext cx="3317875" cy="3309938"/>
              </a:xfrm>
              <a:custGeom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89" tIns="45694" rIns="91389" bIns="45694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7" name="椭圆 6"/>
          <p:cNvSpPr/>
          <p:nvPr/>
        </p:nvSpPr>
        <p:spPr bwMode="auto">
          <a:xfrm>
            <a:off x="2768799" y="4332405"/>
            <a:ext cx="1059920" cy="105992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72" tIns="45685" rIns="91372" bIns="45685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2851718" y="4495102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n-ea"/>
              </a:rPr>
              <a:t>目录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2887596" y="4930694"/>
            <a:ext cx="822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4566456" y="330972"/>
            <a:ext cx="709094" cy="713852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5398102" y="339764"/>
            <a:ext cx="5716422" cy="713852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>
            <a:off x="4584040" y="1715267"/>
            <a:ext cx="709094" cy="713852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/>
        </p:nvSpPr>
        <p:spPr bwMode="auto">
          <a:xfrm>
            <a:off x="5398103" y="1741644"/>
            <a:ext cx="5716422" cy="713852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/>
        </p:nvSpPr>
        <p:spPr>
          <a:xfrm>
            <a:off x="5511034" y="395724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识经典，知概貌</a:t>
            </a:r>
            <a:endParaRPr lang="zh-CN" altLang="en-US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5431903" y="1747889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2"/>
                </a:solidFill>
                <a:sym typeface="+mn-ea"/>
              </a:rPr>
              <a:t> 读经典，明要义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9" name="TextBox 58"/>
          <p:cNvSpPr txBox="1"/>
          <p:nvPr/>
        </p:nvSpPr>
        <p:spPr>
          <a:xfrm>
            <a:off x="4598251" y="36496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/>
        </p:nvSpPr>
        <p:spPr>
          <a:xfrm>
            <a:off x="4615835" y="1705708"/>
            <a:ext cx="646331" cy="65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4591211" y="3037025"/>
            <a:ext cx="709094" cy="713852"/>
          </a:xfrm>
          <a:custGeom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5405271" y="3045818"/>
            <a:ext cx="5716422" cy="713852"/>
          </a:xfrm>
          <a:custGeom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0" name="TextBox 55"/>
          <p:cNvSpPr txBox="1"/>
          <p:nvPr/>
        </p:nvSpPr>
        <p:spPr>
          <a:xfrm>
            <a:off x="5483035" y="3122401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2"/>
                </a:solidFill>
                <a:sym typeface="+mn-ea"/>
              </a:rPr>
              <a:t>品经典，启智慧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4640589" y="3031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4617256" y="4305243"/>
            <a:ext cx="709094" cy="713852"/>
          </a:xfrm>
          <a:custGeom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5440110" y="4314036"/>
            <a:ext cx="5716422" cy="713852"/>
          </a:xfrm>
          <a:custGeom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4" name="TextBox 48"/>
          <p:cNvSpPr txBox="1"/>
          <p:nvPr/>
        </p:nvSpPr>
        <p:spPr>
          <a:xfrm>
            <a:off x="5482703" y="4378850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1"/>
                </a:solidFill>
                <a:sym typeface="+mn-ea"/>
              </a:rPr>
              <a:t>演经典，绘生活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36" name="TextBox 59"/>
          <p:cNvSpPr txBox="1"/>
          <p:nvPr/>
        </p:nvSpPr>
        <p:spPr>
          <a:xfrm>
            <a:off x="4649051" y="435272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  <p:cond evt="onBegin" delay="0">
                          <p:tn val="81"/>
                        </p:cond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8" grpId="0"/>
      <p:bldP spid="19" grpId="0"/>
      <p:bldP spid="21" grpId="0"/>
      <p:bldP spid="28" grpId="0"/>
      <p:bldP spid="29" grpId="0"/>
      <p:bldP spid="30" grpId="0"/>
      <p:bldP spid="31" grpId="0"/>
      <p:bldP spid="26" grpId="0"/>
      <p:bldP spid="27" grpId="0"/>
      <p:bldP spid="34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55" y="1325880"/>
            <a:ext cx="11621770" cy="5198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40678" y="219808"/>
            <a:ext cx="11816860" cy="1264334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b="1" smtClean="0"/>
              <a:t>《</a:t>
            </a:r>
            <a:r>
              <a:rPr lang="zh-CN" altLang="en-US" sz="2000" b="1" smtClean="0"/>
              <a:t>论语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十二章分别主要阐释了什么观点？又分别运用了什么艺术手法？请把答案填在下表中：</a:t>
            </a:r>
            <a:endParaRPr lang="zh-CN" altLang="en-US" sz="2000" b="1" smtClean="0"/>
          </a:p>
          <a:p>
            <a:pPr algn="ctr"/>
            <a:endParaRPr lang="zh-CN" altLang="en-US" sz="2000" b="1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51399" y="1776095"/>
          <a:ext cx="11225530" cy="3814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847"/>
                <a:gridCol w="7323992"/>
                <a:gridCol w="2019691"/>
              </a:tblGrid>
              <a:tr h="52959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内容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主要观点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新宋体" panose="02010609030101010101" pitchFamily="49" charset="-122"/>
                        </a:rPr>
                        <a:t>艺术手法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9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 </a:t>
                      </a: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latin typeface="新宋体" panose="02010609030101010101" pitchFamily="49" charset="-122"/>
                        <a:ea typeface="新宋体" panose="02010609030101010101" pitchFamily="49" charset="-122"/>
                        <a:cs typeface="新宋体" panose="0201060903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6141" y="2402622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第七章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8300" y="2401668"/>
            <a:ext cx="323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fontAlgn="base"/>
            <a:r>
              <a:rPr lang="zh-CN" altLang="en-US" sz="2000" smtClean="0"/>
              <a:t>“仁”为己任，要意志坚强</a:t>
            </a:r>
            <a:endParaRPr lang="zh-CN" altLang="en-US" sz="2000" smtClean="0"/>
          </a:p>
        </p:txBody>
      </p:sp>
      <p:sp>
        <p:nvSpPr>
          <p:cNvPr id="11" name="矩形 10"/>
          <p:cNvSpPr/>
          <p:nvPr/>
        </p:nvSpPr>
        <p:spPr>
          <a:xfrm>
            <a:off x="10108052" y="241475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  <a:sym typeface="+mn-ea"/>
              </a:rPr>
              <a:t>理证</a:t>
            </a:r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825" y="295976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第八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41794" y="2999252"/>
            <a:ext cx="297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smtClean="0"/>
              <a:t>譬如为山平地，持之以恒</a:t>
            </a:r>
            <a:endParaRPr lang="zh-CN" altLang="en-US" sz="2000" smtClean="0"/>
          </a:p>
        </p:txBody>
      </p:sp>
      <p:sp>
        <p:nvSpPr>
          <p:cNvPr id="14" name="矩形 13"/>
          <p:cNvSpPr/>
          <p:nvPr/>
        </p:nvSpPr>
        <p:spPr>
          <a:xfrm>
            <a:off x="9478107" y="2936631"/>
            <a:ext cx="21717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j-ea"/>
                <a:ea typeface="+mj-ea"/>
              </a:rPr>
              <a:t>比喻</a:t>
            </a:r>
            <a:endParaRPr lang="zh-CN" altLang="en-US" sz="28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7825" y="350351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第九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40330" y="3564890"/>
            <a:ext cx="55194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智、仁、勇成就完美人格</a:t>
            </a:r>
            <a:endParaRPr lang="zh-CN" altLang="en-US" sz="2000" smtClean="0"/>
          </a:p>
        </p:txBody>
      </p:sp>
      <p:sp>
        <p:nvSpPr>
          <p:cNvPr id="18" name="矩形 17"/>
          <p:cNvSpPr/>
          <p:nvPr/>
        </p:nvSpPr>
        <p:spPr>
          <a:xfrm>
            <a:off x="9627578" y="3420207"/>
            <a:ext cx="18639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latin typeface="+mn-ea"/>
                <a:sym typeface="+mn-ea"/>
              </a:rPr>
              <a:t>例证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smtClean="0">
                <a:latin typeface="+mn-ea"/>
              </a:rPr>
              <a:t> </a:t>
            </a:r>
            <a:endParaRPr lang="zh-CN" altLang="en-US" sz="280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240" y="3981841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99715" y="4079240"/>
            <a:ext cx="37490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克己复礼为仁</a:t>
            </a:r>
            <a:endParaRPr lang="zh-CN" altLang="en-US" sz="2000" smtClean="0"/>
          </a:p>
        </p:txBody>
      </p:sp>
      <p:sp>
        <p:nvSpPr>
          <p:cNvPr id="21" name="矩形 20"/>
          <p:cNvSpPr/>
          <p:nvPr/>
        </p:nvSpPr>
        <p:spPr>
          <a:xfrm>
            <a:off x="10114216" y="4017011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理证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4978" y="4486226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第十一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28950" y="4572635"/>
            <a:ext cx="40278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己所不欲，勿施于人</a:t>
            </a:r>
            <a:endParaRPr lang="zh-CN" altLang="en-US" sz="2000" smtClean="0"/>
          </a:p>
        </p:txBody>
      </p:sp>
      <p:sp>
        <p:nvSpPr>
          <p:cNvPr id="24" name="矩形 23"/>
          <p:cNvSpPr/>
          <p:nvPr/>
        </p:nvSpPr>
        <p:spPr>
          <a:xfrm>
            <a:off x="9557239" y="4510453"/>
            <a:ext cx="19958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例证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1488" y="5068521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9735" y="5130165"/>
            <a:ext cx="44240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smtClean="0"/>
              <a:t>《诗》对人和社会的作用</a:t>
            </a:r>
            <a:endParaRPr lang="zh-CN" altLang="en-US" sz="2000" smtClean="0"/>
          </a:p>
        </p:txBody>
      </p:sp>
      <p:sp>
        <p:nvSpPr>
          <p:cNvPr id="4" name="矩形 3"/>
          <p:cNvSpPr/>
          <p:nvPr/>
        </p:nvSpPr>
        <p:spPr>
          <a:xfrm>
            <a:off x="9653905" y="5067300"/>
            <a:ext cx="1838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例证</a:t>
            </a:r>
            <a:endParaRPr lang="zh-CN" altLang="en-US" sz="2800" smtClean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2766" y="3611197"/>
            <a:ext cx="4649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ym typeface="+mn-ea"/>
              </a:rPr>
              <a:t>演经典，绘生活</a:t>
            </a:r>
            <a:endParaRPr lang="zh-CN" altLang="en-US" sz="4800" b="1">
              <a:sym typeface="+mn-ea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8" name="图片 7" descr="图片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8613" y="4317023"/>
            <a:ext cx="3530648" cy="204860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600835"/>
            <a:ext cx="11070590" cy="4732020"/>
            <a:chOff x="883" y="2502"/>
            <a:chExt cx="17434" cy="7452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2652"/>
              <a:ext cx="17434" cy="730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2502"/>
              <a:ext cx="17434" cy="7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/>
        </p:nvSpPr>
        <p:spPr>
          <a:xfrm>
            <a:off x="3126739" y="352425"/>
            <a:ext cx="6492046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+mj-ea"/>
                <a:ea typeface="+mj-ea"/>
              </a:rPr>
              <a:t>演读</a:t>
            </a:r>
            <a:r>
              <a:rPr lang="en-US" altLang="zh-CN" sz="2800" b="1" smtClean="0">
                <a:latin typeface="+mj-ea"/>
                <a:ea typeface="+mj-ea"/>
              </a:rPr>
              <a:t>《</a:t>
            </a:r>
            <a:r>
              <a:rPr lang="zh-CN" altLang="en-US" sz="2800" b="1" smtClean="0">
                <a:latin typeface="+mj-ea"/>
                <a:ea typeface="+mj-ea"/>
              </a:rPr>
              <a:t>论语</a:t>
            </a:r>
            <a:r>
              <a:rPr lang="en-US" altLang="zh-CN" sz="2800" b="1" smtClean="0">
                <a:latin typeface="+mj-ea"/>
                <a:ea typeface="+mj-ea"/>
              </a:rPr>
              <a:t>》</a:t>
            </a:r>
            <a:r>
              <a:rPr lang="zh-CN" altLang="en-US" sz="2800" b="1" smtClean="0">
                <a:latin typeface="+mj-ea"/>
                <a:ea typeface="+mj-ea"/>
              </a:rPr>
              <a:t>视频展示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8" name="图片 7" descr="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81" y="1607316"/>
            <a:ext cx="11135488" cy="4839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" y="1743075"/>
            <a:ext cx="11153775" cy="4640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横卷形 5"/>
          <p:cNvSpPr/>
          <p:nvPr/>
        </p:nvSpPr>
        <p:spPr>
          <a:xfrm>
            <a:off x="1424355" y="378802"/>
            <a:ext cx="9627576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latin typeface="+mj-ea"/>
                <a:ea typeface="+mj-ea"/>
              </a:rPr>
              <a:t>用类似的方式分组演读本文的十则</a:t>
            </a:r>
            <a:r>
              <a:rPr lang="en-US" altLang="zh-CN" sz="2800" b="1" smtClean="0">
                <a:latin typeface="+mj-ea"/>
                <a:ea typeface="+mj-ea"/>
              </a:rPr>
              <a:t>《</a:t>
            </a:r>
            <a:r>
              <a:rPr lang="zh-CN" altLang="en-US" sz="2800" b="1" smtClean="0">
                <a:latin typeface="+mj-ea"/>
                <a:ea typeface="+mj-ea"/>
              </a:rPr>
              <a:t>论语</a:t>
            </a:r>
            <a:r>
              <a:rPr lang="en-US" altLang="zh-CN" sz="2800" b="1" smtClean="0">
                <a:latin typeface="+mj-ea"/>
                <a:ea typeface="+mj-ea"/>
              </a:rPr>
              <a:t>》</a:t>
            </a:r>
            <a:r>
              <a:rPr lang="zh-CN" altLang="en-US" sz="2800" b="1" smtClean="0">
                <a:latin typeface="+mj-ea"/>
                <a:ea typeface="+mj-ea"/>
              </a:rPr>
              <a:t>，小组比拼</a:t>
            </a:r>
            <a:endParaRPr lang="zh-CN" altLang="en-US" sz="2800" b="1">
              <a:latin typeface="+mj-ea"/>
              <a:ea typeface="+mj-ea"/>
            </a:endParaRPr>
          </a:p>
        </p:txBody>
      </p:sp>
      <p:pic>
        <p:nvPicPr>
          <p:cNvPr id="5" name="图片 4" descr="图片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55" y="1742742"/>
            <a:ext cx="11233107" cy="46492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背景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05" y="1344295"/>
            <a:ext cx="11070590" cy="52025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横卷形 5"/>
          <p:cNvSpPr/>
          <p:nvPr/>
        </p:nvSpPr>
        <p:spPr>
          <a:xfrm>
            <a:off x="1591408" y="110148"/>
            <a:ext cx="8871438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latin typeface="+mj-ea"/>
                <a:ea typeface="+mj-ea"/>
              </a:rPr>
              <a:t>经典在我们生活中的运用：运用经典时要注意什么</a:t>
            </a:r>
            <a:r>
              <a:rPr lang="en-US" sz="2800" b="1" smtClean="0">
                <a:latin typeface="+mj-ea"/>
                <a:ea typeface="+mj-ea"/>
              </a:rPr>
              <a:t>?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292" y="1450731"/>
            <a:ext cx="1099917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事件回访：</a:t>
            </a:r>
            <a:r>
              <a:rPr lang="zh-CN" altLang="en-US" sz="3200" smtClean="0"/>
              <a:t>狭路相逢烟花互射激战</a:t>
            </a:r>
            <a:r>
              <a:rPr lang="en-US" sz="3200" smtClean="0"/>
              <a:t>4</a:t>
            </a:r>
            <a:r>
              <a:rPr lang="zh-CN" altLang="en-US" sz="3200" smtClean="0"/>
              <a:t>小时，广西玉林两家婚礼变闹剧</a:t>
            </a:r>
            <a:r>
              <a:rPr lang="en-US" sz="3200" smtClean="0"/>
              <a:t>  </a:t>
            </a:r>
            <a:endParaRPr lang="zh-CN" altLang="en-US" sz="3200" smtClean="0"/>
          </a:p>
          <a:p>
            <a:r>
              <a:rPr lang="en-US" sz="3200" smtClean="0"/>
              <a:t>2019</a:t>
            </a:r>
            <a:r>
              <a:rPr lang="zh-CN" altLang="en-US" sz="3200" smtClean="0"/>
              <a:t>年</a:t>
            </a:r>
            <a:r>
              <a:rPr lang="en-US" sz="3200" smtClean="0"/>
              <a:t>4</a:t>
            </a:r>
            <a:r>
              <a:rPr lang="zh-CN" altLang="en-US" sz="3200" smtClean="0"/>
              <a:t>月</a:t>
            </a:r>
            <a:r>
              <a:rPr lang="en-US" sz="3200" smtClean="0"/>
              <a:t>10</a:t>
            </a:r>
            <a:r>
              <a:rPr lang="zh-CN" altLang="en-US" sz="3200" smtClean="0"/>
              <a:t>日报道，广西玉林市博白县有两户村民办婚礼，双方迎亲队在路中相遇，由于有感同日办喜宴兼狭路相逢是“不吉利”，加上双方在路上又各不相让，结果引发争执，继而爆发激烈冲突。双方从当日下午</a:t>
            </a:r>
            <a:r>
              <a:rPr lang="en-US" sz="3200" smtClean="0"/>
              <a:t>2</a:t>
            </a:r>
            <a:r>
              <a:rPr lang="zh-CN" altLang="en-US" sz="3200" smtClean="0"/>
              <a:t>时一直互相抛掷烟花、追打火拼，直到傍晚</a:t>
            </a:r>
            <a:r>
              <a:rPr lang="en-US" sz="3200" smtClean="0"/>
              <a:t>6</a:t>
            </a:r>
            <a:r>
              <a:rPr lang="zh-CN" altLang="en-US" sz="3200" smtClean="0"/>
              <a:t>时许才结束。</a:t>
            </a:r>
            <a:endParaRPr lang="en-US" altLang="zh-CN" sz="3200" smtClean="0"/>
          </a:p>
          <a:p>
            <a:endParaRPr lang="zh-CN" altLang="en-US" sz="3200" smtClean="0"/>
          </a:p>
          <a:p>
            <a:r>
              <a:rPr lang="zh-CN" altLang="en-US" sz="3200" b="1" smtClean="0">
                <a:solidFill>
                  <a:srgbClr val="FF0000"/>
                </a:solidFill>
              </a:rPr>
              <a:t>联系</a:t>
            </a:r>
            <a:r>
              <a:rPr lang="en-US" altLang="zh-CN" sz="3200" b="1" smtClean="0">
                <a:solidFill>
                  <a:srgbClr val="FF0000"/>
                </a:solidFill>
              </a:rPr>
              <a:t>《</a:t>
            </a:r>
            <a:r>
              <a:rPr lang="zh-CN" altLang="en-US" sz="3200" b="1" smtClean="0">
                <a:solidFill>
                  <a:srgbClr val="FF0000"/>
                </a:solidFill>
              </a:rPr>
              <a:t>论语十则</a:t>
            </a:r>
            <a:r>
              <a:rPr lang="en-US" altLang="zh-CN" sz="3200" b="1" smtClean="0">
                <a:solidFill>
                  <a:srgbClr val="FF0000"/>
                </a:solidFill>
              </a:rPr>
              <a:t>》</a:t>
            </a:r>
            <a:r>
              <a:rPr lang="zh-CN" altLang="en-US" sz="3200" b="1" smtClean="0">
                <a:solidFill>
                  <a:srgbClr val="FF0000"/>
                </a:solidFill>
              </a:rPr>
              <a:t>请就此事谈谈我们生活中应注意什么。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矩形 6145"/>
          <p:cNvSpPr/>
          <p:nvPr/>
        </p:nvSpPr>
        <p:spPr>
          <a:xfrm>
            <a:off x="365760" y="4078605"/>
            <a:ext cx="10837545" cy="2780665"/>
          </a:xfrm>
          <a:prstGeom prst="rect">
            <a:avLst/>
          </a:prstGeom>
          <a:solidFill>
            <a:srgbClr val="969696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sz="201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文本框 6146"/>
          <p:cNvSpPr txBox="1"/>
          <p:nvPr/>
        </p:nvSpPr>
        <p:spPr>
          <a:xfrm>
            <a:off x="1398327" y="517826"/>
            <a:ext cx="4123099" cy="1123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705" b="1" i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  <a:endParaRPr lang="zh-CN" altLang="en-US" sz="6705" b="1" i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0963" name="Picture 3" descr="印章0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1435" y="19685"/>
            <a:ext cx="6812915" cy="3426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425" y="1427105"/>
            <a:ext cx="3659539" cy="5211598"/>
          </a:xfrm>
          <a:prstGeom prst="ellipse">
            <a:avLst/>
          </a:prstGeom>
        </p:spPr>
      </p:pic>
      <p:pic>
        <p:nvPicPr>
          <p:cNvPr id="40966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435" y="3445510"/>
            <a:ext cx="6812915" cy="3413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8" y="4460602"/>
            <a:ext cx="2172144" cy="19939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13481" y="51758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  <a:endParaRPr lang="zh-CN" altLang="zh-CN" sz="2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6946" y="544846"/>
            <a:ext cx="12205895" cy="3791169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" y="6396813"/>
            <a:ext cx="12186634" cy="459827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6898" y="4402221"/>
            <a:ext cx="2133624" cy="1994594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905" y="554476"/>
            <a:ext cx="8663898" cy="3463754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549" y="1359"/>
            <a:ext cx="12196865" cy="553118"/>
          </a:xfrm>
          <a:prstGeom prst="rect">
            <a:avLst/>
          </a:prstGeom>
        </p:spPr>
      </p:pic>
      <p:pic>
        <p:nvPicPr>
          <p:cNvPr id="31747" name="New picture" hidden="1"/>
          <p:cNvPicPr/>
          <p:nvPr/>
        </p:nvPicPr>
        <p:blipFill>
          <a:blip r:embed="rId8"/>
          <a:stretch>
            <a:fillRect/>
          </a:stretch>
        </p:blipFill>
        <p:spPr>
          <a:xfrm>
            <a:off x="11061700" y="12166600"/>
            <a:ext cx="431800" cy="368300"/>
          </a:xfrm>
          <a:prstGeom prst="cube">
            <a:avLst/>
          </a:prstGeom>
        </p:spPr>
      </p:pic>
    </p:spTree>
  </p:cSld>
  <p:clrMapOvr>
    <a:masterClrMapping/>
  </p:clrMapOvr>
  <p:transition spd="slow">
    <p:pull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44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637" y="3369164"/>
            <a:ext cx="4860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识经典，知概貌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6" name="图片 15" descr="图片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7" name="图片 16" descr="图片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灯片编号占位符 5"/>
          <p:cNvSpPr txBox="1">
            <a:spLocks noGrp="1"/>
          </p:cNvSpPr>
          <p:nvPr/>
        </p:nvSpPr>
        <p:spPr>
          <a:xfrm>
            <a:off x="8076862" y="6245831"/>
            <a:ext cx="2133372" cy="47526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fld id="{9A0DB2DC-4C9A-4742-B13C-FB6460FD3503}" type="slidenum">
              <a:rPr lang="en-US" altLang="zh-CN" sz="14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fld>
            <a:endParaRPr lang="en-US" altLang="zh-CN" sz="1400" noProof="1">
              <a:latin typeface="Arial" panose="020b0604020202020204" pitchFamily="34" charset="0"/>
            </a:endParaRPr>
          </a:p>
        </p:txBody>
      </p:sp>
      <p:pic>
        <p:nvPicPr>
          <p:cNvPr id="10242" name="Picture 3" descr="印章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82274" y="4825357"/>
            <a:ext cx="1044519" cy="1626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3"/>
          <p:cNvSpPr txBox="1"/>
          <p:nvPr/>
        </p:nvSpPr>
        <p:spPr>
          <a:xfrm>
            <a:off x="3661288" y="360209"/>
            <a:ext cx="5536480" cy="847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915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半部论语治天下</a:t>
            </a:r>
            <a:endParaRPr lang="zh-CN" altLang="en-US" sz="4915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8576" y="1452396"/>
            <a:ext cx="9920266" cy="33959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575" b="1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宋臣赵普曾经告诉宋太宗（赵匡义）说：“臣有论语一部，以半部佐太祖（赵匡胤）定天下，以半部佐陛下致太平。”的确，我国两千年来，不论立身处世以及政治社会，皆以儒家思想为中心，而论语便是最精粹最可靠的儒书，所谓</a:t>
            </a:r>
            <a:r>
              <a:rPr lang="zh-CN" altLang="en-US" sz="3575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“半部论语治天下”</a:t>
            </a:r>
            <a:r>
              <a:rPr lang="zh-CN" altLang="en-US" sz="3575" b="1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，便是这个意思。</a:t>
            </a:r>
            <a:endParaRPr lang="zh-CN" altLang="en-US" sz="3575" b="1" noProof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59197" y="5337862"/>
            <a:ext cx="6538438" cy="7092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zh-CN" sz="402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天不生仲尼，万古终长夜</a:t>
            </a:r>
            <a:endParaRPr lang="zh-CN" altLang="en-US" sz="402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4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03555"/>
            <a:ext cx="11070590" cy="59734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流程图: 资料带 1"/>
          <p:cNvSpPr/>
          <p:nvPr/>
        </p:nvSpPr>
        <p:spPr>
          <a:xfrm>
            <a:off x="2875280" y="-4445"/>
            <a:ext cx="4712970" cy="1116330"/>
          </a:xfrm>
          <a:prstGeom prst="flowChartPunchedTape">
            <a:avLst/>
          </a:prstGeom>
          <a:solidFill>
            <a:srgbClr val="50E7EC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知人论世</a:t>
            </a:r>
            <a:endParaRPr lang="zh-CN" altLang="en-US" sz="4000" b="1"/>
          </a:p>
        </p:txBody>
      </p:sp>
      <p:pic>
        <p:nvPicPr>
          <p:cNvPr id="20" name="图片 19" descr="图片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233" y="618758"/>
            <a:ext cx="3638550" cy="5743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77008" y="1538654"/>
            <a:ext cx="691075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成书于春秋战国时期。当时是由奴隶制向封建制过渡的时代。春秋末期，周朝的礼制日渐崩溃，名存实亡的现象十分普遍，社会处于一种大的动荡组合阶段，人们本性中最原始的欲望如脱缰之马，肆意践踏礼制下的人伦理念。在社会呈现“礼崩乐坏”的局面下，孔子建立了以“仁”为核心的儒家思想体系，旨在建立和恢复正常的社会秩序，其重要观点记录在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之中。</a:t>
            </a:r>
            <a:endParaRPr lang="zh-CN" alt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537845"/>
            <a:ext cx="11070590" cy="59734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流程图: 资料带 1"/>
          <p:cNvSpPr/>
          <p:nvPr/>
        </p:nvSpPr>
        <p:spPr>
          <a:xfrm>
            <a:off x="2875280" y="-4445"/>
            <a:ext cx="4712970" cy="1116330"/>
          </a:xfrm>
          <a:prstGeom prst="flowChartPunchedTape">
            <a:avLst/>
          </a:prstGeom>
          <a:solidFill>
            <a:srgbClr val="50E7EC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/>
              <a:t>知人论世</a:t>
            </a:r>
            <a:endParaRPr lang="zh-CN" altLang="en-US" sz="4000" b="1"/>
          </a:p>
        </p:txBody>
      </p:sp>
      <p:pic>
        <p:nvPicPr>
          <p:cNvPr id="20" name="图片 19" descr="图片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233" y="618758"/>
            <a:ext cx="3638550" cy="5743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77008" y="1538654"/>
            <a:ext cx="6910754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smtClean="0"/>
              <a:t>孔子（公元前</a:t>
            </a:r>
            <a:r>
              <a:rPr lang="en-US" sz="2400" smtClean="0"/>
              <a:t>552</a:t>
            </a:r>
            <a:r>
              <a:rPr lang="zh-CN" altLang="en-US" sz="2400" smtClean="0"/>
              <a:t>或</a:t>
            </a:r>
            <a:r>
              <a:rPr lang="en-US" sz="2400" smtClean="0"/>
              <a:t>551</a:t>
            </a:r>
            <a:r>
              <a:rPr lang="zh-CN" altLang="en-US" sz="2400" smtClean="0"/>
              <a:t>－前</a:t>
            </a:r>
            <a:r>
              <a:rPr lang="en-US" sz="2400" smtClean="0"/>
              <a:t>479</a:t>
            </a:r>
            <a:r>
              <a:rPr lang="zh-CN" altLang="en-US" sz="2400" smtClean="0"/>
              <a:t>）名丘，字仲尼，春秋后期鲁国人，是儒家学派的创建者，中国古代最著名的思想家和教育家。</a:t>
            </a:r>
            <a:endParaRPr lang="en-US" altLang="zh-CN" sz="2400" smtClean="0"/>
          </a:p>
          <a:p>
            <a:pPr fontAlgn="auto">
              <a:lnSpc>
                <a:spcPct val="150000"/>
              </a:lnSpc>
            </a:pP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是孔子弟子及其再传弟子追记孔子言行思想的著作，大约成书于战国初期。比较集中地反映了孔子的思想。今本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共二十篇。儒家创始人孔子的政治思想核心是“仁”、“礼”“义”。</a:t>
            </a:r>
            <a:endParaRPr lang="en-US" altLang="zh-CN" sz="2400" smtClean="0"/>
          </a:p>
          <a:p>
            <a:endParaRPr lang="en-US" altLang="zh-CN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384859" y="546638"/>
            <a:ext cx="11070590" cy="5782945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4624070" y="2502535"/>
            <a:ext cx="294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400" b="1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7259" y="3593612"/>
            <a:ext cx="4912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tx2"/>
                </a:solidFill>
                <a:sym typeface="+mn-ea"/>
              </a:rPr>
              <a:t>读经典，明要义</a:t>
            </a:r>
            <a:endParaRPr lang="zh-CN" altLang="en-US" sz="48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印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50" y="537845"/>
            <a:ext cx="1078865" cy="1718945"/>
          </a:xfrm>
          <a:prstGeom prst="rect">
            <a:avLst/>
          </a:prstGeom>
        </p:spPr>
      </p:pic>
      <p:pic>
        <p:nvPicPr>
          <p:cNvPr id="13" name="图片 12" descr="图片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93" y="4595222"/>
            <a:ext cx="1060704" cy="1647316"/>
          </a:xfrm>
          <a:prstGeom prst="rect">
            <a:avLst/>
          </a:prstGeom>
        </p:spPr>
      </p:pic>
      <p:pic>
        <p:nvPicPr>
          <p:cNvPr id="15" name="图片 14" descr="图片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8421" y="4056607"/>
            <a:ext cx="3530648" cy="230023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/>
        </p:nvSpPr>
        <p:spPr>
          <a:xfrm>
            <a:off x="2468245" y="33782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349" y="33764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 smtClean="0"/>
              <a:t>范读、齐读课文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1480820" y="1787525"/>
            <a:ext cx="9228455" cy="3774664"/>
          </a:xfrm>
          <a:prstGeom prst="roundRect">
            <a:avLst/>
          </a:prstGeom>
          <a:noFill/>
          <a:ln w="28575">
            <a:noFill/>
          </a:ln>
          <a:scene3d>
            <a:camera prst="orthographicFront"/>
            <a:lightRig rig="threePt" dir="t"/>
          </a:scene3d>
        </p:spPr>
        <p:txBody>
          <a:bodyPr wrap="square" lIns="82822" tIns="41410" rIns="82822" bIns="4141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smtClean="0"/>
              <a:t>正音：</a:t>
            </a:r>
            <a:endParaRPr lang="zh-CN" altLang="en-US" sz="3600" b="1" smtClean="0"/>
          </a:p>
          <a:p>
            <a:pPr fontAlgn="auto">
              <a:lnSpc>
                <a:spcPct val="150000"/>
              </a:lnSpc>
            </a:pPr>
            <a:r>
              <a:rPr sz="3600" b="1" smtClean="0"/>
              <a:t>自省 xĭng                          如乐何  yùe           </a:t>
            </a:r>
            <a:endParaRPr sz="3600" b="1" smtClean="0"/>
          </a:p>
          <a:p>
            <a:pPr fontAlgn="auto">
              <a:lnSpc>
                <a:spcPct val="150000"/>
              </a:lnSpc>
            </a:pPr>
            <a:r>
              <a:rPr sz="3600" b="1" smtClean="0"/>
              <a:t>文质彬彬   bīn                   譬如  pì           </a:t>
            </a:r>
            <a:endParaRPr sz="3600" b="1" smtClean="0"/>
          </a:p>
          <a:p>
            <a:pPr fontAlgn="auto">
              <a:lnSpc>
                <a:spcPct val="150000"/>
              </a:lnSpc>
            </a:pPr>
            <a:r>
              <a:rPr sz="3600" b="1" smtClean="0"/>
              <a:t>未成一篑  kuì                    八佾 yì</a:t>
            </a:r>
            <a:endParaRPr sz="36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f8563384-47ec-43b7-af21-0f383ea7db23}"/>
</p:tagLst>
</file>

<file path=ppt/tags/tag64.xml><?xml version="1.0" encoding="utf-8"?>
<p:tagLst xmlns:p="http://schemas.openxmlformats.org/presentationml/2006/main">
  <p:tag name="KSO_WM_UNIT_TABLE_BEAUTIFY" val="smartTable{f8563384-47ec-43b7-af21-0f383ea7db23}"/>
</p:tagLst>
</file>

<file path=ppt/tags/tag6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188</Paragraphs>
  <Slides>36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7">
      <vt:lpstr>Arial</vt:lpstr>
      <vt:lpstr>微软雅黑</vt:lpstr>
      <vt:lpstr>Wingdings</vt:lpstr>
      <vt:lpstr>宋体</vt:lpstr>
      <vt:lpstr>Calibri Light</vt:lpstr>
      <vt:lpstr>Calibri</vt:lpstr>
      <vt:lpstr>华文行楷</vt:lpstr>
      <vt:lpstr>黑体</vt:lpstr>
      <vt:lpstr>华文中宋</vt:lpstr>
      <vt:lpstr>新宋体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范读、齐读课文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cp:lastModifiedBy>愚笨的樵夫</cp:lastModifiedBy>
  <cp:revision>260</cp:revision>
  <dcterms:created xsi:type="dcterms:W3CDTF">2019-06-19T02:08:00Z</dcterms:created>
  <dcterms:modified xsi:type="dcterms:W3CDTF">2020-08-31T01:53:00Z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