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3"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7" d="100"/>
          <a:sy n="67" d="100"/>
        </p:scale>
        <p:origin x="-60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2011-10-21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2011-10-21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2011-10-21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2011-10-21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2011-10-21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2011-10-21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2011-10-21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2011-10-21</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zh-CN" altLang="en-US" sz="5400" dirty="0" smtClean="0"/>
              <a:t>新闻的含义</a:t>
            </a:r>
            <a:endParaRPr lang="zh-CN" altLang="en-US" sz="5400" dirty="0"/>
          </a:p>
        </p:txBody>
      </p:sp>
      <p:sp>
        <p:nvSpPr>
          <p:cNvPr id="5" name="内容占位符 4"/>
          <p:cNvSpPr>
            <a:spLocks noGrp="1"/>
          </p:cNvSpPr>
          <p:nvPr>
            <p:ph idx="1"/>
          </p:nvPr>
        </p:nvSpPr>
        <p:spPr>
          <a:xfrm>
            <a:off x="500034" y="1500174"/>
            <a:ext cx="8229600" cy="685792"/>
          </a:xfrm>
          <a:noFill/>
        </p:spPr>
        <p:txBody>
          <a:bodyPr>
            <a:normAutofit lnSpcReduction="10000"/>
          </a:bodyPr>
          <a:lstStyle/>
          <a:p>
            <a:pPr>
              <a:buNone/>
            </a:pPr>
            <a:r>
              <a:rPr lang="en-US" altLang="zh-CN" sz="4000" b="1" dirty="0" smtClean="0"/>
              <a:t>1.</a:t>
            </a:r>
            <a:r>
              <a:rPr lang="zh-CN" altLang="en-US" sz="4000" b="1" dirty="0" smtClean="0"/>
              <a:t>狭义：新闻就是消息。</a:t>
            </a:r>
            <a:endParaRPr lang="en-US" altLang="zh-CN" sz="4000" b="1" dirty="0" smtClean="0"/>
          </a:p>
          <a:p>
            <a:pPr>
              <a:buNone/>
            </a:pPr>
            <a:endParaRPr lang="zh-CN" altLang="en-US" sz="4000" b="1" dirty="0"/>
          </a:p>
        </p:txBody>
      </p:sp>
      <p:sp>
        <p:nvSpPr>
          <p:cNvPr id="6" name="TextBox 5"/>
          <p:cNvSpPr txBox="1"/>
          <p:nvPr/>
        </p:nvSpPr>
        <p:spPr>
          <a:xfrm>
            <a:off x="428596" y="2786058"/>
            <a:ext cx="8358246" cy="2308324"/>
          </a:xfrm>
          <a:prstGeom prst="rect">
            <a:avLst/>
          </a:prstGeom>
          <a:noFill/>
        </p:spPr>
        <p:txBody>
          <a:bodyPr wrap="square" rtlCol="0">
            <a:spAutoFit/>
          </a:bodyPr>
          <a:lstStyle/>
          <a:p>
            <a:r>
              <a:rPr lang="en-US" altLang="zh-CN" sz="3600" b="1" dirty="0" smtClean="0"/>
              <a:t>2.</a:t>
            </a:r>
            <a:r>
              <a:rPr lang="zh-CN" altLang="en-US" sz="3600" b="1" dirty="0" smtClean="0"/>
              <a:t>广义：除了发表于报刊、广播、电视上的评论与专文外的常用文本都属于新闻之列，包括消息、通讯、特写、速写（有的将速写纳入特写之列）等等。</a:t>
            </a:r>
            <a:endParaRPr lang="zh-CN" alt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lstStyle/>
          <a:p>
            <a:pPr algn="ctr">
              <a:lnSpc>
                <a:spcPct val="150000"/>
              </a:lnSpc>
              <a:buNone/>
            </a:pPr>
            <a:r>
              <a:rPr lang="zh-CN" altLang="en-US" sz="4400" b="1" dirty="0" smtClean="0">
                <a:latin typeface="宋体" pitchFamily="2" charset="-122"/>
              </a:rPr>
              <a:t>问题</a:t>
            </a:r>
            <a:r>
              <a:rPr lang="en-US" altLang="zh-CN" sz="4400" b="1" dirty="0" smtClean="0">
                <a:latin typeface="宋体" pitchFamily="2" charset="-122"/>
              </a:rPr>
              <a:t>1</a:t>
            </a:r>
            <a:r>
              <a:rPr lang="zh-CN" altLang="en-US" sz="4400" b="1" dirty="0" smtClean="0">
                <a:latin typeface="宋体" pitchFamily="2" charset="-122"/>
              </a:rPr>
              <a:t>：</a:t>
            </a:r>
            <a:endParaRPr lang="en-US" altLang="zh-CN" sz="4400" b="1" dirty="0" smtClean="0">
              <a:latin typeface="宋体" pitchFamily="2" charset="-122"/>
            </a:endParaRPr>
          </a:p>
          <a:p>
            <a:pPr>
              <a:lnSpc>
                <a:spcPct val="150000"/>
              </a:lnSpc>
              <a:buNone/>
            </a:pPr>
            <a:r>
              <a:rPr lang="en-US" altLang="zh-CN" sz="4400" b="1" dirty="0" smtClean="0">
                <a:latin typeface="宋体" pitchFamily="2" charset="-122"/>
              </a:rPr>
              <a:t>《</a:t>
            </a:r>
            <a:r>
              <a:rPr lang="zh-CN" altLang="en-US" sz="4400" b="1" dirty="0" smtClean="0">
                <a:latin typeface="宋体" pitchFamily="2" charset="-122"/>
              </a:rPr>
              <a:t>别了，“不列颠尼亚”</a:t>
            </a:r>
            <a:r>
              <a:rPr lang="en-US" altLang="zh-CN" sz="4400" b="1" dirty="0" smtClean="0">
                <a:latin typeface="宋体" pitchFamily="2" charset="-122"/>
              </a:rPr>
              <a:t>》</a:t>
            </a:r>
            <a:r>
              <a:rPr lang="zh-CN" altLang="en-US" sz="4400" b="1" dirty="0" smtClean="0">
                <a:latin typeface="宋体" pitchFamily="2" charset="-122"/>
              </a:rPr>
              <a:t>文章按时间顺序特写了哪几个场景？请根据内容概括。（体现了新闻哪个特点）</a:t>
            </a:r>
          </a:p>
          <a:p>
            <a:endParaRPr lang="zh-CN" alt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Grp="1" noChangeAspect="1" noChangeArrowheads="1"/>
          </p:cNvPicPr>
          <p:nvPr>
            <p:ph idx="1"/>
          </p:nvPr>
        </p:nvPicPr>
        <p:blipFill>
          <a:blip r:embed="rId2"/>
          <a:srcRect/>
          <a:stretch>
            <a:fillRect/>
          </a:stretch>
        </p:blipFill>
        <p:spPr bwMode="auto">
          <a:xfrm>
            <a:off x="214282" y="714356"/>
            <a:ext cx="8643998" cy="578647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28596" y="357166"/>
            <a:ext cx="8229600" cy="2286016"/>
          </a:xfrm>
        </p:spPr>
        <p:txBody>
          <a:bodyPr>
            <a:normAutofit/>
          </a:bodyPr>
          <a:lstStyle/>
          <a:p>
            <a:pPr>
              <a:lnSpc>
                <a:spcPct val="150000"/>
              </a:lnSpc>
              <a:buNone/>
            </a:pPr>
            <a:r>
              <a:rPr lang="en-US" altLang="zh-CN" b="1" dirty="0" smtClean="0">
                <a:latin typeface="宋体" pitchFamily="2" charset="-122"/>
              </a:rPr>
              <a:t>2.</a:t>
            </a:r>
            <a:r>
              <a:rPr lang="zh-CN" altLang="en-US" b="1" dirty="0" smtClean="0">
                <a:latin typeface="宋体" pitchFamily="2" charset="-122"/>
              </a:rPr>
              <a:t>这篇特写在报道新闻的事实时，还适当地运用了一些背景材料。请找出来并体会它们在文章中的作用。</a:t>
            </a:r>
          </a:p>
        </p:txBody>
      </p:sp>
      <p:sp>
        <p:nvSpPr>
          <p:cNvPr id="5" name="TextBox 4"/>
          <p:cNvSpPr txBox="1"/>
          <p:nvPr/>
        </p:nvSpPr>
        <p:spPr>
          <a:xfrm>
            <a:off x="428596" y="2714620"/>
            <a:ext cx="8215370" cy="3323987"/>
          </a:xfrm>
          <a:prstGeom prst="rect">
            <a:avLst/>
          </a:prstGeom>
          <a:noFill/>
        </p:spPr>
        <p:txBody>
          <a:bodyPr wrap="square" rtlCol="0">
            <a:spAutoFit/>
          </a:bodyPr>
          <a:lstStyle/>
          <a:p>
            <a:pPr>
              <a:lnSpc>
                <a:spcPct val="150000"/>
              </a:lnSpc>
            </a:pPr>
            <a:r>
              <a:rPr lang="zh-CN" altLang="en-US" sz="2800" b="1" dirty="0" smtClean="0">
                <a:solidFill>
                  <a:srgbClr val="FF0000"/>
                </a:solidFill>
                <a:latin typeface="+mn-ea"/>
              </a:rPr>
              <a:t>明确：</a:t>
            </a:r>
            <a:r>
              <a:rPr lang="zh-CN" altLang="en-US" sz="2800" b="1" dirty="0" smtClean="0">
                <a:latin typeface="+mn-ea"/>
              </a:rPr>
              <a:t>第</a:t>
            </a:r>
            <a:r>
              <a:rPr lang="en-US" altLang="zh-CN" sz="2800" b="1" dirty="0" smtClean="0">
                <a:latin typeface="+mn-ea"/>
              </a:rPr>
              <a:t>4</a:t>
            </a:r>
            <a:r>
              <a:rPr lang="zh-CN" altLang="en-US" sz="2800" b="1" dirty="0" smtClean="0">
                <a:latin typeface="+mn-ea"/>
              </a:rPr>
              <a:t>、</a:t>
            </a:r>
            <a:r>
              <a:rPr lang="en-US" altLang="zh-CN" sz="2800" b="1" dirty="0" smtClean="0">
                <a:latin typeface="+mn-ea"/>
              </a:rPr>
              <a:t>7</a:t>
            </a:r>
            <a:r>
              <a:rPr lang="zh-CN" altLang="en-US" sz="2800" b="1" dirty="0" smtClean="0">
                <a:latin typeface="+mn-ea"/>
              </a:rPr>
              <a:t>、</a:t>
            </a:r>
            <a:r>
              <a:rPr lang="en-US" altLang="zh-CN" sz="2800" b="1" dirty="0" smtClean="0">
                <a:latin typeface="+mn-ea"/>
              </a:rPr>
              <a:t>11</a:t>
            </a:r>
            <a:r>
              <a:rPr lang="zh-CN" altLang="en-US" sz="2800" b="1" dirty="0" smtClean="0">
                <a:latin typeface="+mn-ea"/>
              </a:rPr>
              <a:t>段介绍了一些背景材料，这样一来，就像电影中的闪回一样，将历史与现实用镜头方式交错出现，不仅画面感很强，而且突出了英国对香港</a:t>
            </a:r>
            <a:r>
              <a:rPr lang="en-US" altLang="zh-CN" sz="2800" b="1" dirty="0" smtClean="0">
                <a:latin typeface="+mn-ea"/>
              </a:rPr>
              <a:t>156</a:t>
            </a:r>
            <a:r>
              <a:rPr lang="zh-CN" altLang="en-US" sz="2800" b="1" dirty="0" smtClean="0">
                <a:latin typeface="+mn-ea"/>
              </a:rPr>
              <a:t>年</a:t>
            </a:r>
            <a:r>
              <a:rPr lang="en-US" altLang="zh-CN" sz="2800" b="1" dirty="0" smtClean="0">
                <a:latin typeface="+mn-ea"/>
              </a:rPr>
              <a:t>5</a:t>
            </a:r>
            <a:r>
              <a:rPr lang="zh-CN" altLang="en-US" sz="2800" b="1" dirty="0" smtClean="0">
                <a:latin typeface="+mn-ea"/>
              </a:rPr>
              <a:t>个月零</a:t>
            </a:r>
            <a:r>
              <a:rPr lang="en-US" altLang="zh-CN" sz="2800" b="1" dirty="0" smtClean="0">
                <a:latin typeface="+mn-ea"/>
              </a:rPr>
              <a:t>4</a:t>
            </a:r>
            <a:r>
              <a:rPr lang="zh-CN" altLang="en-US" sz="2800" b="1" dirty="0" smtClean="0">
                <a:latin typeface="+mn-ea"/>
              </a:rPr>
              <a:t>天统治的终结。历史的回顾更强化了永不再来的意味。 </a:t>
            </a:r>
            <a:endParaRPr lang="zh-CN" altLang="en-US" sz="2800"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0"/>
            <a:ext cx="8229600" cy="3000372"/>
          </a:xfrm>
        </p:spPr>
        <p:txBody>
          <a:bodyPr>
            <a:normAutofit fontScale="85000" lnSpcReduction="20000"/>
          </a:bodyPr>
          <a:lstStyle/>
          <a:p>
            <a:pPr algn="ctr">
              <a:lnSpc>
                <a:spcPct val="150000"/>
              </a:lnSpc>
              <a:buNone/>
            </a:pPr>
            <a:r>
              <a:rPr lang="en-US" altLang="zh-CN" sz="4000" b="1" dirty="0" smtClean="0">
                <a:latin typeface="+mn-ea"/>
              </a:rPr>
              <a:t>《</a:t>
            </a:r>
            <a:r>
              <a:rPr lang="zh-CN" altLang="en-US" sz="4000" b="1" dirty="0" smtClean="0">
                <a:latin typeface="+mn-ea"/>
              </a:rPr>
              <a:t>奥斯维辛没有什么新闻</a:t>
            </a:r>
            <a:r>
              <a:rPr lang="en-US" altLang="zh-CN" sz="4000" b="1" dirty="0" smtClean="0">
                <a:latin typeface="+mn-ea"/>
              </a:rPr>
              <a:t>》</a:t>
            </a:r>
          </a:p>
          <a:p>
            <a:pPr>
              <a:lnSpc>
                <a:spcPct val="150000"/>
              </a:lnSpc>
              <a:buNone/>
            </a:pPr>
            <a:r>
              <a:rPr lang="en-US" altLang="zh-CN" sz="4000" b="1" dirty="0" smtClean="0">
                <a:latin typeface="+mn-ea"/>
              </a:rPr>
              <a:t>   </a:t>
            </a:r>
            <a:r>
              <a:rPr lang="zh-CN" altLang="en-US" sz="4000" b="1" dirty="0" smtClean="0">
                <a:latin typeface="+mn-ea"/>
              </a:rPr>
              <a:t>主题：匠心独运的写作角度</a:t>
            </a:r>
          </a:p>
          <a:p>
            <a:pPr>
              <a:lnSpc>
                <a:spcPct val="150000"/>
              </a:lnSpc>
              <a:buNone/>
            </a:pPr>
            <a:r>
              <a:rPr lang="en-US" altLang="zh-CN" sz="4000" b="1" dirty="0" smtClean="0">
                <a:latin typeface="+mn-ea"/>
              </a:rPr>
              <a:t>1.</a:t>
            </a:r>
            <a:r>
              <a:rPr lang="zh-CN" altLang="en-US" sz="4000" b="1" dirty="0" smtClean="0">
                <a:latin typeface="+mn-ea"/>
              </a:rPr>
              <a:t>读相关段落，请找出人们参观奥斯维辛集中营时神态变化的句子。</a:t>
            </a:r>
          </a:p>
          <a:p>
            <a:pPr>
              <a:buNone/>
            </a:pPr>
            <a:endParaRPr lang="zh-CN" altLang="en-US" dirty="0"/>
          </a:p>
        </p:txBody>
      </p:sp>
      <p:sp>
        <p:nvSpPr>
          <p:cNvPr id="4" name="TextBox 3"/>
          <p:cNvSpPr txBox="1"/>
          <p:nvPr/>
        </p:nvSpPr>
        <p:spPr>
          <a:xfrm>
            <a:off x="357158" y="3143248"/>
            <a:ext cx="8286808" cy="2862322"/>
          </a:xfrm>
          <a:prstGeom prst="rect">
            <a:avLst/>
          </a:prstGeom>
          <a:noFill/>
        </p:spPr>
        <p:txBody>
          <a:bodyPr wrap="square" rtlCol="0">
            <a:spAutoFit/>
          </a:bodyPr>
          <a:lstStyle/>
          <a:p>
            <a:pPr>
              <a:lnSpc>
                <a:spcPct val="150000"/>
              </a:lnSpc>
              <a:buNone/>
            </a:pPr>
            <a:r>
              <a:rPr lang="zh-CN" altLang="en-US" sz="2400" b="1" dirty="0" smtClean="0">
                <a:solidFill>
                  <a:srgbClr val="FF0000"/>
                </a:solidFill>
                <a:latin typeface="+mn-ea"/>
              </a:rPr>
              <a:t>明确：</a:t>
            </a:r>
            <a:endParaRPr lang="en-US" altLang="zh-CN" sz="2400" b="1" dirty="0" smtClean="0">
              <a:solidFill>
                <a:srgbClr val="FF0000"/>
              </a:solidFill>
              <a:latin typeface="+mn-ea"/>
            </a:endParaRPr>
          </a:p>
          <a:p>
            <a:pPr>
              <a:lnSpc>
                <a:spcPct val="150000"/>
              </a:lnSpc>
              <a:buNone/>
            </a:pPr>
            <a:r>
              <a:rPr lang="zh-CN" altLang="en-US" sz="2400" b="1" dirty="0" smtClean="0">
                <a:latin typeface="+mn-ea"/>
              </a:rPr>
              <a:t>（</a:t>
            </a:r>
            <a:r>
              <a:rPr lang="en-US" altLang="zh-CN" sz="2400" b="1" dirty="0" smtClean="0">
                <a:latin typeface="+mn-ea"/>
              </a:rPr>
              <a:t>1</a:t>
            </a:r>
            <a:r>
              <a:rPr lang="zh-CN" altLang="en-US" sz="2400" b="1" dirty="0" smtClean="0">
                <a:latin typeface="+mn-ea"/>
              </a:rPr>
              <a:t>）参观者默默地迈着步子，先是很快地望上一眼；接着，当他们在想象中把人同牢房、毒气室、地下室和鞭刑柱联系起来的时候，他们的步履不由得慢了下来。</a:t>
            </a:r>
          </a:p>
          <a:p>
            <a:pPr>
              <a:lnSpc>
                <a:spcPct val="150000"/>
              </a:lnSpc>
              <a:buNone/>
            </a:pPr>
            <a:r>
              <a:rPr lang="zh-CN" altLang="en-US" sz="2400" b="1" dirty="0" smtClean="0">
                <a:latin typeface="+mn-ea"/>
              </a:rPr>
              <a:t>（</a:t>
            </a:r>
            <a:r>
              <a:rPr lang="en-US" altLang="zh-CN" sz="2400" b="1" dirty="0" smtClean="0">
                <a:latin typeface="+mn-ea"/>
              </a:rPr>
              <a:t>2</a:t>
            </a:r>
            <a:r>
              <a:rPr lang="zh-CN" altLang="en-US" sz="2400" b="1" dirty="0" smtClean="0">
                <a:latin typeface="+mn-ea"/>
              </a:rPr>
              <a:t>）他们表情茫然，因为他们不晓得这是干什么使的。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Grp="1" noChangeArrowheads="1"/>
          </p:cNvSpPr>
          <p:nvPr>
            <p:ph idx="1"/>
          </p:nvPr>
        </p:nvSpPr>
        <p:spPr bwMode="auto">
          <a:xfrm>
            <a:off x="457200" y="214290"/>
            <a:ext cx="8229600" cy="6395597"/>
          </a:xfrm>
          <a:prstGeom prst="rect">
            <a:avLst/>
          </a:prstGeom>
          <a:noFill/>
          <a:ln w="9525">
            <a:noFill/>
            <a:miter lim="800000"/>
            <a:headEnd/>
            <a:tailEnd/>
          </a:ln>
          <a:effectLst/>
        </p:spPr>
        <p:txBody>
          <a:bodyPr wrap="square">
            <a:spAutoFit/>
          </a:bodyPr>
          <a:lstStyle/>
          <a:p>
            <a:pPr>
              <a:lnSpc>
                <a:spcPct val="150000"/>
              </a:lnSpc>
              <a:buNone/>
            </a:pPr>
            <a:r>
              <a:rPr lang="zh-CN" altLang="en-US" b="1" dirty="0" smtClean="0">
                <a:latin typeface="+mn-ea"/>
              </a:rPr>
              <a:t>（</a:t>
            </a:r>
            <a:r>
              <a:rPr lang="en-US" altLang="zh-CN" b="1" dirty="0" smtClean="0">
                <a:latin typeface="+mn-ea"/>
              </a:rPr>
              <a:t>3</a:t>
            </a:r>
            <a:r>
              <a:rPr lang="zh-CN" altLang="en-US" b="1" dirty="0" smtClean="0">
                <a:latin typeface="+mn-ea"/>
              </a:rPr>
              <a:t>）他们就不由自主地停下脚步，浑身发抖。</a:t>
            </a:r>
            <a:endParaRPr lang="en-US" altLang="zh-CN" b="1" dirty="0" smtClean="0">
              <a:latin typeface="+mn-ea"/>
            </a:endParaRPr>
          </a:p>
          <a:p>
            <a:pPr>
              <a:lnSpc>
                <a:spcPct val="150000"/>
              </a:lnSpc>
              <a:buNone/>
            </a:pPr>
            <a:r>
              <a:rPr lang="zh-CN" altLang="en-US" b="1" dirty="0" smtClean="0">
                <a:latin typeface="+mn-ea"/>
              </a:rPr>
              <a:t>（</a:t>
            </a:r>
            <a:r>
              <a:rPr lang="en-US" altLang="zh-CN" b="1" dirty="0">
                <a:latin typeface="+mn-ea"/>
              </a:rPr>
              <a:t>4</a:t>
            </a:r>
            <a:r>
              <a:rPr lang="zh-CN" altLang="en-US" b="1" dirty="0">
                <a:latin typeface="+mn-ea"/>
              </a:rPr>
              <a:t>）一个参观者惊惧万分，张大了嘴巴，他想叫，但是叫不出来。</a:t>
            </a:r>
          </a:p>
          <a:p>
            <a:pPr>
              <a:lnSpc>
                <a:spcPct val="150000"/>
              </a:lnSpc>
              <a:buNone/>
            </a:pPr>
            <a:r>
              <a:rPr lang="zh-CN" altLang="en-US" b="1" dirty="0">
                <a:latin typeface="+mn-ea"/>
              </a:rPr>
              <a:t>（</a:t>
            </a:r>
            <a:r>
              <a:rPr lang="en-US" altLang="zh-CN" b="1" dirty="0">
                <a:latin typeface="+mn-ea"/>
              </a:rPr>
              <a:t>5</a:t>
            </a:r>
            <a:r>
              <a:rPr lang="zh-CN" altLang="en-US" b="1" dirty="0">
                <a:latin typeface="+mn-ea"/>
              </a:rPr>
              <a:t>）他们感到自己也在被窒息。</a:t>
            </a:r>
          </a:p>
          <a:p>
            <a:pPr>
              <a:lnSpc>
                <a:spcPct val="150000"/>
              </a:lnSpc>
              <a:buNone/>
            </a:pPr>
            <a:r>
              <a:rPr lang="zh-CN" altLang="en-US" b="1" dirty="0">
                <a:latin typeface="+mn-ea"/>
              </a:rPr>
              <a:t>（</a:t>
            </a:r>
            <a:r>
              <a:rPr lang="en-US" altLang="zh-CN" b="1" dirty="0">
                <a:latin typeface="+mn-ea"/>
              </a:rPr>
              <a:t>6</a:t>
            </a:r>
            <a:r>
              <a:rPr lang="zh-CN" altLang="en-US" b="1" dirty="0">
                <a:latin typeface="+mn-ea"/>
              </a:rPr>
              <a:t>）另一位参观者进来了，她跪了下来，在自己胸前画十字。</a:t>
            </a:r>
          </a:p>
          <a:p>
            <a:pPr>
              <a:lnSpc>
                <a:spcPct val="150000"/>
              </a:lnSpc>
              <a:buNone/>
            </a:pPr>
            <a:r>
              <a:rPr lang="zh-CN" altLang="en-US" b="1" dirty="0">
                <a:latin typeface="+mn-ea"/>
              </a:rPr>
              <a:t>（</a:t>
            </a:r>
            <a:r>
              <a:rPr lang="en-US" altLang="zh-CN" b="1" dirty="0">
                <a:latin typeface="+mn-ea"/>
              </a:rPr>
              <a:t>7</a:t>
            </a:r>
            <a:r>
              <a:rPr lang="zh-CN" altLang="en-US" b="1" dirty="0">
                <a:latin typeface="+mn-ea"/>
              </a:rPr>
              <a:t>）参观者们用恳求的目光彼此看了一眼，然后对解说员说：“够了。”</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500042"/>
            <a:ext cx="8229600" cy="2000264"/>
          </a:xfrm>
        </p:spPr>
        <p:txBody>
          <a:bodyPr>
            <a:normAutofit fontScale="92500" lnSpcReduction="20000"/>
          </a:bodyPr>
          <a:lstStyle/>
          <a:p>
            <a:pPr>
              <a:lnSpc>
                <a:spcPct val="150000"/>
              </a:lnSpc>
              <a:buNone/>
            </a:pPr>
            <a:r>
              <a:rPr lang="en-US" altLang="zh-CN" sz="3300" b="1" dirty="0" smtClean="0">
                <a:latin typeface="+mn-ea"/>
              </a:rPr>
              <a:t>2.</a:t>
            </a:r>
            <a:r>
              <a:rPr lang="zh-CN" altLang="en-US" sz="3300" b="1" dirty="0" smtClean="0">
                <a:latin typeface="+mn-ea"/>
              </a:rPr>
              <a:t>作者报道集中营，为什么用更多的笔墨写参观者的表现？与直接写展览本身相比，这样写所特有的表现力在哪里？</a:t>
            </a:r>
          </a:p>
          <a:p>
            <a:pPr>
              <a:buNone/>
            </a:pPr>
            <a:endParaRPr lang="zh-CN" altLang="en-US" dirty="0"/>
          </a:p>
        </p:txBody>
      </p:sp>
      <p:sp>
        <p:nvSpPr>
          <p:cNvPr id="4" name="TextBox 3"/>
          <p:cNvSpPr txBox="1"/>
          <p:nvPr/>
        </p:nvSpPr>
        <p:spPr>
          <a:xfrm>
            <a:off x="428596" y="2342340"/>
            <a:ext cx="8429684" cy="4515660"/>
          </a:xfrm>
          <a:prstGeom prst="rect">
            <a:avLst/>
          </a:prstGeom>
          <a:noFill/>
        </p:spPr>
        <p:txBody>
          <a:bodyPr wrap="square" rtlCol="0">
            <a:spAutoFit/>
          </a:bodyPr>
          <a:lstStyle/>
          <a:p>
            <a:pPr>
              <a:lnSpc>
                <a:spcPct val="150000"/>
              </a:lnSpc>
              <a:buNone/>
            </a:pPr>
            <a:r>
              <a:rPr lang="zh-CN" altLang="en-US" sz="2800" b="1" dirty="0" smtClean="0">
                <a:solidFill>
                  <a:srgbClr val="FF0000"/>
                </a:solidFill>
                <a:latin typeface="+mn-ea"/>
              </a:rPr>
              <a:t>明确：</a:t>
            </a:r>
            <a:r>
              <a:rPr lang="zh-CN" altLang="en-US" sz="2800" b="1" dirty="0" smtClean="0">
                <a:latin typeface="+mn-ea"/>
              </a:rPr>
              <a:t>写参观者的表现是侧面描写，它对写奥斯维辛的状况有衬托作用。毫无疑问，奥斯维辛集中营在经历了那段历史的许多人的心中，就是“恐怖”的代名词了。无需具体介绍集中营中那些粘满无辜者鲜血的刑具怎样令人望而战栗，单是参观者所不由自主地显现出的表情、举止以及惊叹，就足以震撼读者的心灵了！</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Grp="1" noChangeArrowheads="1"/>
          </p:cNvSpPr>
          <p:nvPr>
            <p:ph idx="1"/>
          </p:nvPr>
        </p:nvSpPr>
        <p:spPr bwMode="auto">
          <a:xfrm>
            <a:off x="457200" y="285750"/>
            <a:ext cx="8329642" cy="5890843"/>
          </a:xfrm>
          <a:prstGeom prst="rect">
            <a:avLst/>
          </a:prstGeom>
          <a:noFill/>
          <a:ln w="9525">
            <a:noFill/>
            <a:miter lim="800000"/>
            <a:headEnd/>
            <a:tailEnd/>
          </a:ln>
          <a:effectLst/>
        </p:spPr>
        <p:txBody>
          <a:bodyPr wrap="square">
            <a:spAutoFit/>
          </a:bodyPr>
          <a:lstStyle/>
          <a:p>
            <a:pPr>
              <a:lnSpc>
                <a:spcPct val="150000"/>
              </a:lnSpc>
              <a:buNone/>
            </a:pPr>
            <a:r>
              <a:rPr lang="en-US" altLang="zh-CN" b="1" dirty="0">
                <a:latin typeface="+mn-ea"/>
              </a:rPr>
              <a:t>3.</a:t>
            </a:r>
            <a:r>
              <a:rPr lang="zh-CN" altLang="en-US" b="1" dirty="0">
                <a:latin typeface="+mn-ea"/>
              </a:rPr>
              <a:t>这篇消息与我们常见的消息有什么不同？</a:t>
            </a:r>
          </a:p>
          <a:p>
            <a:pPr>
              <a:lnSpc>
                <a:spcPct val="150000"/>
              </a:lnSpc>
              <a:buNone/>
            </a:pPr>
            <a:r>
              <a:rPr lang="zh-CN" altLang="en-US" sz="2400" b="1" dirty="0">
                <a:solidFill>
                  <a:srgbClr val="FF0000"/>
                </a:solidFill>
                <a:latin typeface="+mn-ea"/>
              </a:rPr>
              <a:t>明确：</a:t>
            </a:r>
            <a:r>
              <a:rPr lang="zh-CN" altLang="en-US" sz="2400" b="1" dirty="0">
                <a:latin typeface="+mn-ea"/>
              </a:rPr>
              <a:t>其区别关键在于记者对所报道的事件参与的情况：一种是记者作为旁观者身份出现，只是纯客观记叙，不掺杂自己的感情和判断，只是由事实本身说话；另一种是记者作为旁观者出现，但会在叙述事实的同时表达自己的看法或者渗透自己的感情；还有一种，记者作为事件的参与者，文章直接描写他的所闻所感。我们平时读报纸所看到的消息大都是第一种和第二种情况，主要还是一种以客观叙述为主的写法；而本文有所不同，把作者自己参观集中营的感受当成了主要的内容来写，是一种纯主观性的报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2"/>
          <p:cNvSpPr txBox="1">
            <a:spLocks noGrp="1" noChangeArrowheads="1"/>
          </p:cNvSpPr>
          <p:nvPr>
            <p:ph idx="1"/>
          </p:nvPr>
        </p:nvSpPr>
        <p:spPr bwMode="auto">
          <a:xfrm>
            <a:off x="457200" y="428624"/>
            <a:ext cx="8229600" cy="6173613"/>
          </a:xfrm>
          <a:prstGeom prst="rect">
            <a:avLst/>
          </a:prstGeom>
          <a:noFill/>
          <a:ln w="9525">
            <a:noFill/>
            <a:miter lim="800000"/>
            <a:headEnd/>
            <a:tailEnd/>
          </a:ln>
          <a:effectLst/>
        </p:spPr>
        <p:txBody>
          <a:bodyPr wrap="square">
            <a:spAutoFit/>
          </a:bodyPr>
          <a:lstStyle/>
          <a:p>
            <a:pPr>
              <a:lnSpc>
                <a:spcPct val="150000"/>
              </a:lnSpc>
              <a:buNone/>
            </a:pPr>
            <a:r>
              <a:rPr lang="en-US" altLang="zh-CN" sz="2400" b="1" dirty="0">
                <a:latin typeface="+mn-ea"/>
              </a:rPr>
              <a:t>4.《</a:t>
            </a:r>
            <a:r>
              <a:rPr lang="zh-CN" altLang="en-US" sz="2400" b="1" dirty="0">
                <a:latin typeface="+mn-ea"/>
              </a:rPr>
              <a:t>奥斯维辛没有什么新闻</a:t>
            </a:r>
            <a:r>
              <a:rPr lang="en-US" altLang="zh-CN" sz="2400" b="1" dirty="0">
                <a:latin typeface="+mn-ea"/>
              </a:rPr>
              <a:t>》</a:t>
            </a:r>
            <a:r>
              <a:rPr lang="zh-CN" altLang="en-US" sz="2400" b="1" dirty="0">
                <a:latin typeface="+mn-ea"/>
              </a:rPr>
              <a:t>一文开头一段说：“在布热金卡，最可怕的事情是这里居然阳光明媚温暖，一行行白杨树婆娑起舞，在大门附近的草地上，还有儿童在追逐游戏。”如此美好的景象，作者为什么说是“可怕的”呢？结尾也是这样写的，这样写有什么好处？试作探究。</a:t>
            </a:r>
          </a:p>
          <a:p>
            <a:pPr>
              <a:lnSpc>
                <a:spcPct val="150000"/>
              </a:lnSpc>
              <a:buNone/>
            </a:pPr>
            <a:r>
              <a:rPr lang="zh-CN" altLang="en-US" sz="2400" b="1" dirty="0">
                <a:solidFill>
                  <a:srgbClr val="FF0000"/>
                </a:solidFill>
                <a:latin typeface="+mn-ea"/>
              </a:rPr>
              <a:t>明确：</a:t>
            </a:r>
            <a:r>
              <a:rPr lang="zh-CN" altLang="en-US" sz="2400" b="1" dirty="0">
                <a:latin typeface="+mn-ea"/>
              </a:rPr>
              <a:t>布热金卡“阳光明媚温暖”“白杨树婆娑起舞”“儿童在追逐游戏”体现的是正常思维。但在记者眼里，在亲历过纳粹暴行的人的眼里，这些令人惬意的景象仍然是“最可怕的事情”。当年纳粹给人们制造的阴霾，至今难以消除。作者说这里“不该有阳光照耀，不该有光亮，不该有碧绿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285728"/>
            <a:ext cx="8229600" cy="5840435"/>
          </a:xfrm>
        </p:spPr>
        <p:txBody>
          <a:bodyPr>
            <a:normAutofit fontScale="70000" lnSpcReduction="20000"/>
          </a:bodyPr>
          <a:lstStyle/>
          <a:p>
            <a:pPr>
              <a:lnSpc>
                <a:spcPct val="150000"/>
              </a:lnSpc>
              <a:buNone/>
            </a:pPr>
            <a:r>
              <a:rPr lang="zh-CN" altLang="en-US" b="1" dirty="0" smtClean="0">
                <a:latin typeface="楷体_GB2312" pitchFamily="49" charset="-122"/>
                <a:ea typeface="楷体_GB2312" pitchFamily="49" charset="-122"/>
              </a:rPr>
              <a:t>  </a:t>
            </a:r>
            <a:r>
              <a:rPr lang="zh-CN" altLang="en-US" sz="4000" b="1" dirty="0" smtClean="0">
                <a:latin typeface="+mn-ea"/>
              </a:rPr>
              <a:t>草地，不该有孩子们的嬉笑。布热金卡应当是个永远没有阳光、百花永远凋谢的地方，因为这里曾经是人间地狱”。非常明显，这美好的景象与这里的历史极不相配。作者将这不相匹配的事物叠加在一起，增强了反衬的力量，从而警示人们不要因为眼前的优美景象而忘记了过去的那段“可怕的”历史。</a:t>
            </a:r>
          </a:p>
          <a:p>
            <a:pPr>
              <a:lnSpc>
                <a:spcPct val="150000"/>
              </a:lnSpc>
              <a:buNone/>
            </a:pPr>
            <a:r>
              <a:rPr lang="zh-CN" altLang="en-US" sz="4000" b="1" dirty="0" smtClean="0">
                <a:latin typeface="+mn-ea"/>
              </a:rPr>
              <a:t>    文章首尾照应，同主体部分记叙的集中营里的恐怖形成鲜明的对比，以便更深刻地揭露德国法西斯的凶残，启发人们热爱和平，保卫和平。</a:t>
            </a:r>
          </a:p>
          <a:p>
            <a:pPr>
              <a:buNone/>
            </a:pPr>
            <a:endParaRPr lang="zh-CN" alt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Grp="1" noChangeArrowheads="1"/>
          </p:cNvSpPr>
          <p:nvPr>
            <p:ph idx="1"/>
          </p:nvPr>
        </p:nvSpPr>
        <p:spPr bwMode="auto">
          <a:xfrm>
            <a:off x="457200" y="357188"/>
            <a:ext cx="8229600" cy="5894499"/>
          </a:xfrm>
          <a:prstGeom prst="rect">
            <a:avLst/>
          </a:prstGeom>
          <a:noFill/>
          <a:ln w="9525">
            <a:noFill/>
            <a:miter lim="800000"/>
            <a:headEnd/>
            <a:tailEnd/>
          </a:ln>
          <a:effectLst/>
        </p:spPr>
        <p:txBody>
          <a:bodyPr>
            <a:spAutoFit/>
          </a:bodyPr>
          <a:lstStyle/>
          <a:p>
            <a:pPr>
              <a:lnSpc>
                <a:spcPct val="150000"/>
              </a:lnSpc>
              <a:buNone/>
            </a:pPr>
            <a:r>
              <a:rPr lang="zh-CN" altLang="en-US" sz="2800" b="1" dirty="0">
                <a:latin typeface="+mn-ea"/>
              </a:rPr>
              <a:t> </a:t>
            </a:r>
            <a:r>
              <a:rPr lang="zh-CN" altLang="en-US" sz="2800" b="1" dirty="0" smtClean="0">
                <a:latin typeface="+mn-ea"/>
              </a:rPr>
              <a:t>  </a:t>
            </a:r>
            <a:r>
              <a:rPr lang="en-US" altLang="zh-CN" sz="2800" b="1" dirty="0" smtClean="0">
                <a:latin typeface="+mn-ea"/>
              </a:rPr>
              <a:t>5.</a:t>
            </a:r>
            <a:r>
              <a:rPr lang="zh-CN" altLang="en-US" sz="2800" b="1" dirty="0" smtClean="0">
                <a:latin typeface="+mn-ea"/>
              </a:rPr>
              <a:t> 有人</a:t>
            </a:r>
            <a:r>
              <a:rPr lang="zh-CN" altLang="en-US" sz="2800" b="1" dirty="0">
                <a:latin typeface="+mn-ea"/>
              </a:rPr>
              <a:t>认为</a:t>
            </a:r>
            <a:r>
              <a:rPr lang="en-US" altLang="zh-CN" sz="2800" b="1" dirty="0">
                <a:latin typeface="+mn-ea"/>
              </a:rPr>
              <a:t>《</a:t>
            </a:r>
            <a:r>
              <a:rPr lang="zh-CN" altLang="en-US" sz="2800" b="1" dirty="0">
                <a:latin typeface="+mn-ea"/>
              </a:rPr>
              <a:t>奥斯维辛没有什么新闻</a:t>
            </a:r>
            <a:r>
              <a:rPr lang="en-US" altLang="zh-CN" sz="2800" b="1" dirty="0">
                <a:latin typeface="+mn-ea"/>
              </a:rPr>
              <a:t>》</a:t>
            </a:r>
            <a:r>
              <a:rPr lang="zh-CN" altLang="en-US" sz="2800" b="1" dirty="0">
                <a:latin typeface="+mn-ea"/>
              </a:rPr>
              <a:t>不能算作一篇新闻，它不符合传统新闻的“客观报道”，“零度写作”等特点。但普利策新闻委员会视其为“美国新闻写作中不朽的篇章”，你认为如何呢？</a:t>
            </a:r>
          </a:p>
          <a:p>
            <a:pPr>
              <a:lnSpc>
                <a:spcPct val="150000"/>
              </a:lnSpc>
              <a:buNone/>
            </a:pPr>
            <a:r>
              <a:rPr lang="zh-CN" altLang="en-US" sz="2800" b="1" dirty="0">
                <a:latin typeface="+mn-ea"/>
              </a:rPr>
              <a:t>    </a:t>
            </a:r>
            <a:r>
              <a:rPr lang="zh-CN" altLang="en-US" sz="2800" b="1" dirty="0">
                <a:solidFill>
                  <a:srgbClr val="FF0000"/>
                </a:solidFill>
                <a:latin typeface="+mn-ea"/>
              </a:rPr>
              <a:t>观点交流：</a:t>
            </a:r>
            <a:r>
              <a:rPr lang="zh-CN" altLang="en-US" sz="2800" b="1" dirty="0">
                <a:latin typeface="+mn-ea"/>
              </a:rPr>
              <a:t>观点一：这篇文章的确不能算作一篇新闻，因为新闻最大特点是新近发生的事。而这篇文章更像一篇游记，叙述的主要内容都是以前发生的。</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8596" y="0"/>
            <a:ext cx="8229600" cy="1143000"/>
          </a:xfrm>
        </p:spPr>
        <p:txBody>
          <a:bodyPr/>
          <a:lstStyle/>
          <a:p>
            <a:r>
              <a:rPr lang="zh-CN" altLang="en-US" dirty="0" smtClean="0"/>
              <a:t>新闻的分类</a:t>
            </a:r>
            <a:endParaRPr lang="zh-CN" altLang="en-US" dirty="0"/>
          </a:p>
        </p:txBody>
      </p:sp>
      <p:sp>
        <p:nvSpPr>
          <p:cNvPr id="3" name="内容占位符 2"/>
          <p:cNvSpPr>
            <a:spLocks noGrp="1"/>
          </p:cNvSpPr>
          <p:nvPr>
            <p:ph idx="1"/>
          </p:nvPr>
        </p:nvSpPr>
        <p:spPr>
          <a:xfrm>
            <a:off x="500034" y="1214422"/>
            <a:ext cx="8229600" cy="2357454"/>
          </a:xfrm>
        </p:spPr>
        <p:txBody>
          <a:bodyPr>
            <a:noAutofit/>
          </a:bodyPr>
          <a:lstStyle/>
          <a:p>
            <a:pPr>
              <a:buNone/>
            </a:pPr>
            <a:r>
              <a:rPr lang="en-US" altLang="zh-CN" sz="3600" b="1" dirty="0" smtClean="0"/>
              <a:t>1.</a:t>
            </a:r>
            <a:r>
              <a:rPr lang="zh-CN" altLang="en-US" sz="3600" b="1" dirty="0" smtClean="0"/>
              <a:t>消息，用概括的叙述方式，比较简明扼要的文字，迅速及时地报道国内外新近发生的、有价值的、群众最关心的事实。 </a:t>
            </a:r>
            <a:endParaRPr lang="en-US" altLang="zh-CN" sz="3600" b="1" dirty="0" smtClean="0"/>
          </a:p>
        </p:txBody>
      </p:sp>
      <p:sp>
        <p:nvSpPr>
          <p:cNvPr id="4" name="TextBox 3"/>
          <p:cNvSpPr txBox="1"/>
          <p:nvPr/>
        </p:nvSpPr>
        <p:spPr>
          <a:xfrm>
            <a:off x="428596" y="3571876"/>
            <a:ext cx="8358246" cy="2862322"/>
          </a:xfrm>
          <a:prstGeom prst="rect">
            <a:avLst/>
          </a:prstGeom>
          <a:noFill/>
        </p:spPr>
        <p:txBody>
          <a:bodyPr wrap="square" rtlCol="0">
            <a:spAutoFit/>
          </a:bodyPr>
          <a:lstStyle/>
          <a:p>
            <a:pPr>
              <a:buNone/>
            </a:pPr>
            <a:r>
              <a:rPr lang="en-US" altLang="zh-CN" sz="3600" b="1" dirty="0" smtClean="0">
                <a:latin typeface="+mn-ea"/>
              </a:rPr>
              <a:t>2.</a:t>
            </a:r>
            <a:r>
              <a:rPr lang="zh-CN" altLang="en-US" sz="3600" b="1" dirty="0" smtClean="0">
                <a:latin typeface="+mn-ea"/>
              </a:rPr>
              <a:t>通讯，是运用叙述、描写、抒情、议论等多种手法，具体、生动、形象地反映新闻事件或典型人物的一种新闻报道形式。它是记叙文的一种，是报纸、广播电台、通讯社常用的文体。</a:t>
            </a:r>
            <a:endParaRPr lang="zh-CN" altLang="en-US" sz="3600"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Grp="1" noChangeArrowheads="1"/>
          </p:cNvSpPr>
          <p:nvPr>
            <p:ph idx="1"/>
          </p:nvPr>
        </p:nvSpPr>
        <p:spPr bwMode="auto">
          <a:xfrm>
            <a:off x="357158" y="857232"/>
            <a:ext cx="8229600" cy="4524315"/>
          </a:xfrm>
          <a:prstGeom prst="rect">
            <a:avLst/>
          </a:prstGeom>
          <a:noFill/>
          <a:ln w="9525">
            <a:noFill/>
            <a:miter lim="800000"/>
            <a:headEnd/>
            <a:tailEnd/>
          </a:ln>
          <a:effectLst/>
        </p:spPr>
        <p:txBody>
          <a:bodyPr wrap="square">
            <a:spAutoFit/>
          </a:bodyPr>
          <a:lstStyle/>
          <a:p>
            <a:pPr>
              <a:lnSpc>
                <a:spcPct val="150000"/>
              </a:lnSpc>
              <a:buNone/>
            </a:pPr>
            <a:r>
              <a:rPr lang="zh-CN" altLang="en-US" sz="2200" b="1" dirty="0">
                <a:latin typeface="+mn-ea"/>
              </a:rPr>
              <a:t>    </a:t>
            </a:r>
            <a:r>
              <a:rPr lang="zh-CN" altLang="en-US" b="1" dirty="0">
                <a:latin typeface="+mn-ea"/>
              </a:rPr>
              <a:t>观点二：爆炸性新闻不可能天天有，更多时候新闻是从平常生活中挖出来的。这篇文章把作者自己参观集中营的感受当成了主要内容来写，是一种纯主观的报道。用简笔勾勒出清晰可见的一个个场景，一幅幅画面，因此是新闻写作中的不朽篇章。</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Grp="1" noChangeArrowheads="1"/>
          </p:cNvSpPr>
          <p:nvPr>
            <p:ph idx="1"/>
          </p:nvPr>
        </p:nvSpPr>
        <p:spPr bwMode="auto">
          <a:xfrm>
            <a:off x="457200" y="285728"/>
            <a:ext cx="8229600" cy="3582519"/>
          </a:xfrm>
          <a:prstGeom prst="rect">
            <a:avLst/>
          </a:prstGeom>
          <a:noFill/>
          <a:ln w="9525">
            <a:noFill/>
            <a:miter lim="800000"/>
            <a:headEnd/>
            <a:tailEnd/>
          </a:ln>
          <a:effectLst/>
        </p:spPr>
        <p:txBody>
          <a:bodyPr wrap="square">
            <a:spAutoFit/>
          </a:bodyPr>
          <a:lstStyle/>
          <a:p>
            <a:pPr>
              <a:lnSpc>
                <a:spcPct val="150000"/>
              </a:lnSpc>
              <a:buNone/>
            </a:pPr>
            <a:r>
              <a:rPr lang="zh-CN" altLang="en-US" sz="2800" b="1" dirty="0">
                <a:latin typeface="+mn-ea"/>
              </a:rPr>
              <a:t>二、阅读鉴赏（30分）</a:t>
            </a:r>
          </a:p>
          <a:p>
            <a:pPr>
              <a:lnSpc>
                <a:spcPct val="150000"/>
              </a:lnSpc>
              <a:buNone/>
            </a:pPr>
            <a:r>
              <a:rPr lang="zh-CN" altLang="en-US" sz="2800" b="1" dirty="0">
                <a:latin typeface="+mn-ea"/>
              </a:rPr>
              <a:t>（一）阅读《奥斯维辛没有什么新闻》中第1</a:t>
            </a:r>
            <a:r>
              <a:rPr lang="en-US" sz="2800" b="1" dirty="0">
                <a:latin typeface="+mn-ea"/>
              </a:rPr>
              <a:t>～</a:t>
            </a:r>
            <a:r>
              <a:rPr lang="zh-CN" altLang="en-US" sz="2800" b="1" dirty="0">
                <a:latin typeface="+mn-ea"/>
              </a:rPr>
              <a:t>9段，完成5</a:t>
            </a:r>
            <a:r>
              <a:rPr lang="en-US" sz="2800" b="1" dirty="0">
                <a:latin typeface="+mn-ea"/>
              </a:rPr>
              <a:t>～</a:t>
            </a:r>
            <a:r>
              <a:rPr lang="zh-CN" altLang="en-US" sz="2800" b="1" dirty="0">
                <a:latin typeface="+mn-ea"/>
              </a:rPr>
              <a:t>7题。（12分）</a:t>
            </a:r>
          </a:p>
          <a:p>
            <a:pPr>
              <a:lnSpc>
                <a:spcPct val="150000"/>
              </a:lnSpc>
              <a:buNone/>
            </a:pPr>
            <a:r>
              <a:rPr lang="zh-CN" altLang="en-US" sz="2800" b="1" dirty="0">
                <a:latin typeface="+mn-ea"/>
              </a:rPr>
              <a:t>5.本文的标题有何特点？（4分）</a:t>
            </a:r>
          </a:p>
          <a:p>
            <a:pPr>
              <a:lnSpc>
                <a:spcPct val="150000"/>
              </a:lnSpc>
              <a:buNone/>
            </a:pPr>
            <a:r>
              <a:rPr lang="zh-CN" altLang="en-US" sz="2800" b="1" dirty="0">
                <a:latin typeface="+mn-ea"/>
              </a:rPr>
              <a:t>答</a:t>
            </a:r>
            <a:r>
              <a:rPr lang="zh-CN" altLang="en-US" sz="2800" b="1" dirty="0" smtClean="0">
                <a:latin typeface="+mn-ea"/>
              </a:rPr>
              <a:t>：______________________________</a:t>
            </a:r>
            <a:endParaRPr lang="zh-CN" altLang="en-US" sz="2800" b="1" dirty="0">
              <a:latin typeface="+mn-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214282" y="142852"/>
            <a:ext cx="8715435" cy="6555641"/>
          </a:xfrm>
          <a:prstGeom prst="rect">
            <a:avLst/>
          </a:prstGeom>
          <a:noFill/>
          <a:ln w="9525">
            <a:noFill/>
            <a:miter lim="800000"/>
            <a:headEnd/>
            <a:tailEnd/>
          </a:ln>
          <a:effectLst/>
        </p:spPr>
        <p:txBody>
          <a:bodyPr wrap="square">
            <a:spAutoFit/>
          </a:bodyPr>
          <a:lstStyle/>
          <a:p>
            <a:pPr>
              <a:lnSpc>
                <a:spcPct val="150000"/>
              </a:lnSpc>
            </a:pPr>
            <a:r>
              <a:rPr lang="zh-CN" altLang="en-US" sz="2800" b="1" dirty="0">
                <a:solidFill>
                  <a:srgbClr val="FF0000"/>
                </a:solidFill>
                <a:latin typeface="+mn-ea"/>
              </a:rPr>
              <a:t>答案：</a:t>
            </a:r>
            <a:r>
              <a:rPr lang="zh-CN" altLang="en-US" sz="2800" b="1" dirty="0">
                <a:latin typeface="+mn-ea"/>
              </a:rPr>
              <a:t>作者在本文的标题上运用否定句式，直言“奥斯维辛没有什么新闻”，与众不同，给人以悬念：“没有什么新闻”有的是什么？“没有什么新闻”写什么新闻？这样写可以激发读者的阅读兴趣。我们读过全文后发现，题目意思是说，奥斯维辛没有什么新鲜的东西了，每一个参观者都看到同样的东西，也都有同样的感受，那就是震惊，甚至窒息。看到这些遗留的东西，就有这样的感受，如果看到那些真实的场景，又会有怎样的感受呢？这样就表现出对纳粹罪恶的深刻揭露。</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214282" y="214291"/>
            <a:ext cx="8358245" cy="1930337"/>
          </a:xfrm>
          <a:prstGeom prst="rect">
            <a:avLst/>
          </a:prstGeom>
          <a:noFill/>
          <a:ln w="9525">
            <a:noFill/>
            <a:miter lim="800000"/>
            <a:headEnd/>
            <a:tailEnd/>
          </a:ln>
          <a:effectLst/>
        </p:spPr>
        <p:txBody>
          <a:bodyPr wrap="square">
            <a:spAutoFit/>
          </a:bodyPr>
          <a:lstStyle/>
          <a:p>
            <a:pPr>
              <a:lnSpc>
                <a:spcPct val="150000"/>
              </a:lnSpc>
            </a:pPr>
            <a:r>
              <a:rPr lang="en-US" altLang="zh-CN" sz="2800" b="1" dirty="0">
                <a:latin typeface="+mn-ea"/>
              </a:rPr>
              <a:t>6.“</a:t>
            </a:r>
            <a:r>
              <a:rPr lang="zh-CN" altLang="en-US" sz="2800" b="1" dirty="0">
                <a:latin typeface="+mn-ea"/>
              </a:rPr>
              <a:t>在德国人撤退时炸毁的布热金卡毒气室和焚尸炉废墟上，雏菊花在怒放”这一细节描写起什么作用？（</a:t>
            </a:r>
            <a:r>
              <a:rPr lang="en-US" altLang="zh-CN" sz="2800" b="1" dirty="0">
                <a:latin typeface="+mn-ea"/>
              </a:rPr>
              <a:t>4</a:t>
            </a:r>
            <a:r>
              <a:rPr lang="zh-CN" altLang="en-US" sz="2800" b="1" dirty="0">
                <a:latin typeface="+mn-ea"/>
              </a:rPr>
              <a:t>分</a:t>
            </a:r>
            <a:r>
              <a:rPr lang="zh-CN" altLang="en-US" sz="2800" b="1" dirty="0" smtClean="0">
                <a:latin typeface="+mn-ea"/>
              </a:rPr>
              <a:t>）</a:t>
            </a:r>
            <a:endParaRPr lang="zh-CN" altLang="en-US" sz="2800" b="1" dirty="0">
              <a:latin typeface="+mn-ea"/>
            </a:endParaRPr>
          </a:p>
        </p:txBody>
      </p:sp>
      <p:sp>
        <p:nvSpPr>
          <p:cNvPr id="3" name="TextBox 2"/>
          <p:cNvSpPr txBox="1"/>
          <p:nvPr/>
        </p:nvSpPr>
        <p:spPr>
          <a:xfrm>
            <a:off x="285720" y="2357430"/>
            <a:ext cx="8286808" cy="2031325"/>
          </a:xfrm>
          <a:prstGeom prst="rect">
            <a:avLst/>
          </a:prstGeom>
          <a:noFill/>
        </p:spPr>
        <p:txBody>
          <a:bodyPr wrap="square" rtlCol="0">
            <a:spAutoFit/>
          </a:bodyPr>
          <a:lstStyle/>
          <a:p>
            <a:pPr>
              <a:lnSpc>
                <a:spcPct val="150000"/>
              </a:lnSpc>
            </a:pPr>
            <a:r>
              <a:rPr lang="zh-CN" altLang="en-US" sz="2800" b="1" dirty="0" smtClean="0">
                <a:solidFill>
                  <a:srgbClr val="FF0000"/>
                </a:solidFill>
                <a:latin typeface="+mn-ea"/>
              </a:rPr>
              <a:t>答案：</a:t>
            </a:r>
            <a:r>
              <a:rPr lang="zh-CN" altLang="en-US" sz="2800" b="1" dirty="0" smtClean="0">
                <a:latin typeface="+mn-ea"/>
              </a:rPr>
              <a:t>一边是生机勃勃的生命，一边是戕害生命的毒气室和焚尸炉，两种反差极大的事物摆在一起，这样的景象的确让人难忘</a:t>
            </a:r>
            <a:r>
              <a:rPr lang="zh-CN" altLang="en-US" sz="2800" b="1" dirty="0" smtClean="0">
                <a:latin typeface="+mn-ea"/>
              </a:rPr>
              <a:t>。</a:t>
            </a:r>
            <a:r>
              <a:rPr lang="en-US" altLang="zh-CN" sz="2800" b="1" dirty="0" smtClean="0">
                <a:latin typeface="+mn-ea"/>
              </a:rPr>
              <a:t>(</a:t>
            </a:r>
            <a:r>
              <a:rPr lang="zh-CN" altLang="en-US" sz="2800" b="1" dirty="0" smtClean="0">
                <a:latin typeface="+mn-ea"/>
              </a:rPr>
              <a:t>内容</a:t>
            </a:r>
            <a:r>
              <a:rPr lang="en-US" altLang="zh-CN" sz="2800" b="1" dirty="0" smtClean="0">
                <a:latin typeface="+mn-ea"/>
              </a:rPr>
              <a:t>)</a:t>
            </a:r>
            <a:r>
              <a:rPr lang="zh-CN" altLang="en-US" sz="2800" b="1" dirty="0" smtClean="0">
                <a:latin typeface="+mn-ea"/>
              </a:rPr>
              <a:t>（结构）</a:t>
            </a:r>
            <a:endParaRPr lang="zh-CN" altLang="en-US" sz="2800"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642910" y="214290"/>
            <a:ext cx="7688263" cy="6001643"/>
          </a:xfrm>
          <a:prstGeom prst="rect">
            <a:avLst/>
          </a:prstGeom>
          <a:noFill/>
          <a:ln w="9525">
            <a:noFill/>
            <a:miter lim="800000"/>
            <a:headEnd/>
            <a:tailEnd/>
          </a:ln>
          <a:effectLst/>
        </p:spPr>
        <p:txBody>
          <a:bodyPr wrap="square">
            <a:spAutoFit/>
          </a:bodyPr>
          <a:lstStyle/>
          <a:p>
            <a:pPr>
              <a:lnSpc>
                <a:spcPct val="150000"/>
              </a:lnSpc>
            </a:pPr>
            <a:r>
              <a:rPr lang="en-US" altLang="zh-CN" sz="3200" b="1" dirty="0">
                <a:latin typeface="+mn-ea"/>
              </a:rPr>
              <a:t>7.</a:t>
            </a:r>
            <a:r>
              <a:rPr lang="zh-CN" altLang="en-US" sz="3200" b="1" dirty="0">
                <a:latin typeface="+mn-ea"/>
              </a:rPr>
              <a:t>怎样理解“他们就不由自主地停下脚步，浑身发抖”一句中的“浑身发抖”的含义？（</a:t>
            </a:r>
            <a:r>
              <a:rPr lang="en-US" altLang="zh-CN" sz="3200" b="1" dirty="0">
                <a:latin typeface="+mn-ea"/>
              </a:rPr>
              <a:t>4</a:t>
            </a:r>
            <a:r>
              <a:rPr lang="zh-CN" altLang="en-US" sz="3200" b="1" dirty="0">
                <a:latin typeface="+mn-ea"/>
              </a:rPr>
              <a:t>分）</a:t>
            </a:r>
          </a:p>
          <a:p>
            <a:pPr>
              <a:lnSpc>
                <a:spcPct val="150000"/>
              </a:lnSpc>
            </a:pPr>
            <a:r>
              <a:rPr lang="zh-CN" altLang="en-US" sz="3200" b="1" dirty="0" smtClean="0">
                <a:latin typeface="+mn-ea"/>
              </a:rPr>
              <a:t>答</a:t>
            </a:r>
            <a:r>
              <a:rPr lang="en-US" altLang="zh-CN" sz="3200" b="1" dirty="0" smtClean="0">
                <a:latin typeface="+mn-ea"/>
              </a:rPr>
              <a:t>__________________________________</a:t>
            </a:r>
            <a:endParaRPr lang="en-US" altLang="zh-CN" sz="3200" b="1" dirty="0">
              <a:latin typeface="+mn-ea"/>
            </a:endParaRPr>
          </a:p>
          <a:p>
            <a:pPr>
              <a:lnSpc>
                <a:spcPct val="150000"/>
              </a:lnSpc>
            </a:pPr>
            <a:r>
              <a:rPr lang="zh-CN" altLang="en-US" sz="3200" b="1" dirty="0" smtClean="0">
                <a:solidFill>
                  <a:srgbClr val="FF0000"/>
                </a:solidFill>
                <a:latin typeface="+mn-ea"/>
              </a:rPr>
              <a:t>答案</a:t>
            </a:r>
            <a:r>
              <a:rPr lang="zh-CN" altLang="en-US" sz="3200" b="1" dirty="0">
                <a:solidFill>
                  <a:srgbClr val="FF0000"/>
                </a:solidFill>
                <a:latin typeface="+mn-ea"/>
              </a:rPr>
              <a:t>：</a:t>
            </a:r>
            <a:r>
              <a:rPr lang="zh-CN" altLang="en-US" sz="3200" b="1" dirty="0">
                <a:latin typeface="+mn-ea"/>
              </a:rPr>
              <a:t>“浑身发抖”说明德国法西斯使用的毒气室和焚尸炉等设备给游人心理造成的极度恐惧，同时有力地说明了法西斯的惨无人道。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357158" y="0"/>
            <a:ext cx="8231660" cy="6643710"/>
            <a:chOff x="0" y="0"/>
            <a:chExt cx="4645" cy="3585"/>
          </a:xfrm>
        </p:grpSpPr>
        <p:pic>
          <p:nvPicPr>
            <p:cNvPr id="3" name="Picture 3"/>
            <p:cNvPicPr>
              <a:picLocks noChangeAspect="1" noChangeArrowheads="1"/>
            </p:cNvPicPr>
            <p:nvPr/>
          </p:nvPicPr>
          <p:blipFill>
            <a:blip r:embed="rId2"/>
            <a:srcRect/>
            <a:stretch>
              <a:fillRect/>
            </a:stretch>
          </p:blipFill>
          <p:spPr bwMode="auto">
            <a:xfrm>
              <a:off x="0" y="0"/>
              <a:ext cx="4645" cy="3486"/>
            </a:xfrm>
            <a:prstGeom prst="rect">
              <a:avLst/>
            </a:prstGeom>
            <a:noFill/>
            <a:ln w="9525">
              <a:noFill/>
              <a:miter lim="800000"/>
              <a:headEnd/>
              <a:tailEnd/>
            </a:ln>
          </p:spPr>
        </p:pic>
        <p:pic>
          <p:nvPicPr>
            <p:cNvPr id="4" name="Picture 4"/>
            <p:cNvPicPr>
              <a:picLocks noChangeAspect="1" noChangeArrowheads="1"/>
            </p:cNvPicPr>
            <p:nvPr/>
          </p:nvPicPr>
          <p:blipFill>
            <a:blip r:embed="rId3"/>
            <a:srcRect t="93651"/>
            <a:stretch>
              <a:fillRect/>
            </a:stretch>
          </p:blipFill>
          <p:spPr bwMode="auto">
            <a:xfrm>
              <a:off x="18" y="3449"/>
              <a:ext cx="4607" cy="136"/>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p:cNvPicPr>
            <a:picLocks noChangeAspect="1" noChangeArrowheads="1"/>
          </p:cNvPicPr>
          <p:nvPr/>
        </p:nvPicPr>
        <p:blipFill>
          <a:blip r:embed="rId2"/>
          <a:srcRect/>
          <a:stretch>
            <a:fillRect/>
          </a:stretch>
        </p:blipFill>
        <p:spPr bwMode="auto">
          <a:xfrm>
            <a:off x="494914" y="500042"/>
            <a:ext cx="8077613" cy="58156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a:grpSpLocks noChangeAspect="1"/>
          </p:cNvGrpSpPr>
          <p:nvPr/>
        </p:nvGrpSpPr>
        <p:grpSpPr bwMode="auto">
          <a:xfrm>
            <a:off x="884238" y="500042"/>
            <a:ext cx="7373937" cy="5500726"/>
            <a:chOff x="0" y="0"/>
            <a:chExt cx="4645" cy="2216"/>
          </a:xfrm>
        </p:grpSpPr>
        <p:pic>
          <p:nvPicPr>
            <p:cNvPr id="3" name="Picture 3"/>
            <p:cNvPicPr>
              <a:picLocks noChangeAspect="1" noChangeArrowheads="1"/>
            </p:cNvPicPr>
            <p:nvPr/>
          </p:nvPicPr>
          <p:blipFill>
            <a:blip r:embed="rId2"/>
            <a:srcRect/>
            <a:stretch>
              <a:fillRect/>
            </a:stretch>
          </p:blipFill>
          <p:spPr bwMode="auto">
            <a:xfrm>
              <a:off x="20" y="74"/>
              <a:ext cx="4607" cy="2142"/>
            </a:xfrm>
            <a:prstGeom prst="rect">
              <a:avLst/>
            </a:prstGeom>
            <a:noFill/>
            <a:ln w="9525">
              <a:noFill/>
              <a:miter lim="800000"/>
              <a:headEnd/>
              <a:tailEnd/>
            </a:ln>
          </p:spPr>
        </p:pic>
        <p:pic>
          <p:nvPicPr>
            <p:cNvPr id="4" name="Picture 4"/>
            <p:cNvPicPr>
              <a:picLocks noChangeAspect="1" noChangeArrowheads="1"/>
            </p:cNvPicPr>
            <p:nvPr/>
          </p:nvPicPr>
          <p:blipFill>
            <a:blip r:embed="rId3"/>
            <a:srcRect b="96098"/>
            <a:stretch>
              <a:fillRect/>
            </a:stretch>
          </p:blipFill>
          <p:spPr bwMode="auto">
            <a:xfrm>
              <a:off x="0" y="0"/>
              <a:ext cx="4645" cy="136"/>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400" dirty="0" smtClean="0"/>
              <a:t>新闻的特点</a:t>
            </a:r>
            <a:endParaRPr lang="zh-CN" altLang="en-US" sz="5400" dirty="0"/>
          </a:p>
        </p:txBody>
      </p:sp>
      <p:sp>
        <p:nvSpPr>
          <p:cNvPr id="3" name="内容占位符 2"/>
          <p:cNvSpPr>
            <a:spLocks noGrp="1"/>
          </p:cNvSpPr>
          <p:nvPr>
            <p:ph idx="1"/>
          </p:nvPr>
        </p:nvSpPr>
        <p:spPr>
          <a:xfrm>
            <a:off x="457200" y="1600201"/>
            <a:ext cx="8229600" cy="1757362"/>
          </a:xfrm>
        </p:spPr>
        <p:txBody>
          <a:bodyPr/>
          <a:lstStyle/>
          <a:p>
            <a:pPr>
              <a:buNone/>
            </a:pPr>
            <a:r>
              <a:rPr lang="en-US" altLang="zh-CN" b="1" dirty="0" smtClean="0"/>
              <a:t>1.</a:t>
            </a:r>
            <a:r>
              <a:rPr lang="zh-CN" altLang="en-US" b="1" dirty="0" smtClean="0"/>
              <a:t>内容真实，事实准确</a:t>
            </a:r>
            <a:r>
              <a:rPr lang="zh-CN" altLang="en-US" dirty="0" smtClean="0"/>
              <a:t>。</a:t>
            </a:r>
            <a:endParaRPr lang="en-US" altLang="zh-CN" dirty="0" smtClean="0"/>
          </a:p>
          <a:p>
            <a:pPr>
              <a:buNone/>
            </a:pPr>
            <a:r>
              <a:rPr lang="zh-CN" altLang="en-US" dirty="0" smtClean="0"/>
              <a:t>     真实是新闻的生命，是力量的所在。事实是它的本源，也是它令人信服的基础。</a:t>
            </a:r>
            <a:endParaRPr lang="en-US" altLang="zh-CN" dirty="0" smtClean="0"/>
          </a:p>
        </p:txBody>
      </p:sp>
      <p:sp>
        <p:nvSpPr>
          <p:cNvPr id="4" name="TextBox 3"/>
          <p:cNvSpPr txBox="1"/>
          <p:nvPr/>
        </p:nvSpPr>
        <p:spPr>
          <a:xfrm>
            <a:off x="500034" y="3857628"/>
            <a:ext cx="7643866" cy="2062103"/>
          </a:xfrm>
          <a:prstGeom prst="rect">
            <a:avLst/>
          </a:prstGeom>
          <a:noFill/>
        </p:spPr>
        <p:txBody>
          <a:bodyPr wrap="square" rtlCol="0">
            <a:spAutoFit/>
          </a:bodyPr>
          <a:lstStyle/>
          <a:p>
            <a:pPr>
              <a:buNone/>
            </a:pPr>
            <a:r>
              <a:rPr lang="en-US" altLang="zh-CN" sz="3200" b="1" dirty="0" smtClean="0"/>
              <a:t>2.</a:t>
            </a:r>
            <a:r>
              <a:rPr lang="zh-CN" altLang="en-US" sz="3200" b="1" dirty="0" smtClean="0"/>
              <a:t>内容新鲜，有价值。</a:t>
            </a:r>
            <a:endParaRPr lang="en-US" altLang="zh-CN" sz="3200" b="1" dirty="0" smtClean="0"/>
          </a:p>
          <a:p>
            <a:pPr>
              <a:buNone/>
            </a:pPr>
            <a:r>
              <a:rPr lang="en-US" altLang="zh-CN" sz="3200" b="1" dirty="0" smtClean="0"/>
              <a:t>     </a:t>
            </a:r>
            <a:r>
              <a:rPr lang="zh-CN" altLang="en-US" sz="3200" dirty="0" smtClean="0"/>
              <a:t>新闻贵在新，而且有认识意义、启迪和指导意义。消息只有新，才能引起读者的注意，先睹为快。</a:t>
            </a:r>
            <a:endParaRPr lang="zh-CN" altLang="en-US" sz="32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500034" y="785794"/>
            <a:ext cx="8229600" cy="2428892"/>
          </a:xfrm>
        </p:spPr>
        <p:txBody>
          <a:bodyPr/>
          <a:lstStyle/>
          <a:p>
            <a:pPr>
              <a:buNone/>
            </a:pPr>
            <a:r>
              <a:rPr lang="en-US" altLang="zh-CN" b="1" dirty="0" smtClean="0"/>
              <a:t>3.</a:t>
            </a:r>
            <a:r>
              <a:rPr lang="zh-CN" altLang="en-US" b="1" dirty="0" smtClean="0"/>
              <a:t>迅速及时，有时效性</a:t>
            </a:r>
            <a:r>
              <a:rPr lang="zh-CN" altLang="en-US" dirty="0" smtClean="0"/>
              <a:t>。</a:t>
            </a:r>
            <a:endParaRPr lang="en-US" altLang="zh-CN" dirty="0" smtClean="0"/>
          </a:p>
          <a:p>
            <a:pPr>
              <a:buNone/>
            </a:pPr>
            <a:r>
              <a:rPr lang="en-US" altLang="zh-CN" dirty="0" smtClean="0"/>
              <a:t>    </a:t>
            </a:r>
            <a:r>
              <a:rPr lang="zh-CN" altLang="en-US" dirty="0" smtClean="0"/>
              <a:t>迅速是消息的价值，消息报道速度迟缓便会降低消息的价值，“新闻”变成了“旧闻”。</a:t>
            </a:r>
            <a:endParaRPr lang="zh-CN" altLang="en-US" dirty="0"/>
          </a:p>
        </p:txBody>
      </p:sp>
      <p:sp>
        <p:nvSpPr>
          <p:cNvPr id="4" name="TextBox 3"/>
          <p:cNvSpPr txBox="1"/>
          <p:nvPr/>
        </p:nvSpPr>
        <p:spPr>
          <a:xfrm>
            <a:off x="500034" y="2857496"/>
            <a:ext cx="8286808" cy="1569660"/>
          </a:xfrm>
          <a:prstGeom prst="rect">
            <a:avLst/>
          </a:prstGeom>
          <a:noFill/>
        </p:spPr>
        <p:txBody>
          <a:bodyPr wrap="square" rtlCol="0">
            <a:spAutoFit/>
          </a:bodyPr>
          <a:lstStyle/>
          <a:p>
            <a:r>
              <a:rPr lang="en-US" altLang="zh-CN" sz="3200" b="1" dirty="0" smtClean="0">
                <a:latin typeface="+mn-ea"/>
              </a:rPr>
              <a:t>4.</a:t>
            </a:r>
            <a:r>
              <a:rPr lang="zh-CN" altLang="en-US" sz="3200" b="1" dirty="0" smtClean="0">
                <a:latin typeface="+mn-ea"/>
              </a:rPr>
              <a:t>简明扼要，篇幅短小</a:t>
            </a:r>
            <a:r>
              <a:rPr lang="zh-CN" altLang="en-US" sz="3200" dirty="0" smtClean="0">
                <a:latin typeface="+mn-ea"/>
              </a:rPr>
              <a:t>。</a:t>
            </a:r>
            <a:endParaRPr lang="en-US" altLang="zh-CN" sz="3200" dirty="0" smtClean="0">
              <a:latin typeface="+mn-ea"/>
            </a:endParaRPr>
          </a:p>
          <a:p>
            <a:endParaRPr lang="en-US" altLang="zh-CN" sz="3200" dirty="0" smtClean="0"/>
          </a:p>
          <a:p>
            <a:r>
              <a:rPr lang="en-US" altLang="zh-CN" sz="3200" dirty="0" smtClean="0"/>
              <a:t>      </a:t>
            </a:r>
            <a:r>
              <a:rPr lang="zh-CN" altLang="en-US" sz="3200" dirty="0" smtClean="0"/>
              <a:t>简短是消息区别于其他文体的主要标志</a:t>
            </a:r>
            <a:endParaRPr lang="zh-CN" altLang="en-US" sz="3200" dirty="0"/>
          </a:p>
        </p:txBody>
      </p:sp>
      <p:sp>
        <p:nvSpPr>
          <p:cNvPr id="5" name="TextBox 4"/>
          <p:cNvSpPr txBox="1"/>
          <p:nvPr/>
        </p:nvSpPr>
        <p:spPr>
          <a:xfrm>
            <a:off x="500034" y="4857760"/>
            <a:ext cx="8072494" cy="1754326"/>
          </a:xfrm>
          <a:prstGeom prst="rect">
            <a:avLst/>
          </a:prstGeom>
          <a:noFill/>
        </p:spPr>
        <p:txBody>
          <a:bodyPr wrap="square" rtlCol="0">
            <a:spAutoFit/>
          </a:bodyPr>
          <a:lstStyle/>
          <a:p>
            <a:r>
              <a:rPr lang="zh-CN" altLang="en-US" sz="3600" b="1" dirty="0" smtClean="0">
                <a:latin typeface="+mn-ea"/>
              </a:rPr>
              <a:t>可概括为：</a:t>
            </a:r>
            <a:r>
              <a:rPr lang="en-US" altLang="zh-CN" sz="3600" b="1" dirty="0" smtClean="0">
                <a:latin typeface="+mn-ea"/>
              </a:rPr>
              <a:t>1.</a:t>
            </a:r>
            <a:r>
              <a:rPr lang="zh-CN" altLang="en-US" sz="3600" b="1" dirty="0" smtClean="0">
                <a:latin typeface="+mn-ea"/>
              </a:rPr>
              <a:t>迅速及时</a:t>
            </a:r>
            <a:r>
              <a:rPr lang="en-US" altLang="zh-CN" sz="3600" b="1" dirty="0" smtClean="0">
                <a:latin typeface="+mn-ea"/>
              </a:rPr>
              <a:t>2.</a:t>
            </a:r>
            <a:r>
              <a:rPr lang="zh-CN" altLang="en-US" sz="3600" b="1" dirty="0" smtClean="0">
                <a:latin typeface="+mn-ea"/>
              </a:rPr>
              <a:t>内容真实 </a:t>
            </a:r>
            <a:r>
              <a:rPr lang="en-US" altLang="zh-CN" sz="3600" b="1" dirty="0" smtClean="0">
                <a:latin typeface="+mn-ea"/>
              </a:rPr>
              <a:t>3.</a:t>
            </a:r>
            <a:r>
              <a:rPr lang="zh-CN" altLang="en-US" sz="3600" b="1" dirty="0" smtClean="0">
                <a:latin typeface="+mn-ea"/>
              </a:rPr>
              <a:t>语言简明（及时性、真实性、价值性、简洁性</a:t>
            </a:r>
            <a:endParaRPr lang="zh-CN" altLang="en-US" sz="3600" b="1"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additive="base">
                                        <p:cTn id="25" dur="500" fill="hold"/>
                                        <p:tgtEl>
                                          <p:spTgt spid="5"/>
                                        </p:tgtEl>
                                        <p:attrNameLst>
                                          <p:attrName>ppt_x</p:attrName>
                                        </p:attrNameLst>
                                      </p:cBhvr>
                                      <p:tavLst>
                                        <p:tav tm="0">
                                          <p:val>
                                            <p:strVal val="#ppt_x"/>
                                          </p:val>
                                        </p:tav>
                                        <p:tav tm="100000">
                                          <p:val>
                                            <p:strVal val="#ppt_x"/>
                                          </p:val>
                                        </p:tav>
                                      </p:tavLst>
                                    </p:anim>
                                    <p:anim calcmode="lin" valueType="num">
                                      <p:cBhvr additive="base">
                                        <p:cTn id="2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00034" y="0"/>
            <a:ext cx="8229600" cy="1143000"/>
          </a:xfrm>
        </p:spPr>
        <p:txBody>
          <a:bodyPr/>
          <a:lstStyle/>
          <a:p>
            <a:r>
              <a:rPr lang="zh-CN" altLang="en-US" dirty="0" smtClean="0"/>
              <a:t>新闻的结构</a:t>
            </a:r>
            <a:endParaRPr lang="zh-CN" altLang="en-US" dirty="0"/>
          </a:p>
        </p:txBody>
      </p:sp>
      <p:sp>
        <p:nvSpPr>
          <p:cNvPr id="3" name="内容占位符 2"/>
          <p:cNvSpPr>
            <a:spLocks noGrp="1"/>
          </p:cNvSpPr>
          <p:nvPr>
            <p:ph idx="1"/>
          </p:nvPr>
        </p:nvSpPr>
        <p:spPr>
          <a:xfrm>
            <a:off x="500034" y="1142984"/>
            <a:ext cx="8286808" cy="1928825"/>
          </a:xfrm>
        </p:spPr>
        <p:txBody>
          <a:bodyPr>
            <a:normAutofit fontScale="62500" lnSpcReduction="20000"/>
          </a:bodyPr>
          <a:lstStyle/>
          <a:p>
            <a:pPr>
              <a:buNone/>
            </a:pPr>
            <a:r>
              <a:rPr lang="en-US" altLang="zh-CN" sz="5800" b="1" dirty="0" smtClean="0">
                <a:latin typeface="+mn-ea"/>
              </a:rPr>
              <a:t>1.</a:t>
            </a:r>
            <a:r>
              <a:rPr lang="zh-CN" altLang="en-US" sz="5800" b="1" dirty="0" smtClean="0">
                <a:latin typeface="+mn-ea"/>
              </a:rPr>
              <a:t>标题</a:t>
            </a:r>
            <a:endParaRPr lang="en-US" altLang="zh-CN" sz="5800" b="1" dirty="0" smtClean="0">
              <a:latin typeface="+mn-ea"/>
            </a:endParaRPr>
          </a:p>
          <a:p>
            <a:pPr>
              <a:buNone/>
            </a:pPr>
            <a:r>
              <a:rPr lang="en-US" altLang="zh-CN" sz="5800" b="1" dirty="0" smtClean="0">
                <a:latin typeface="+mn-ea"/>
              </a:rPr>
              <a:t>     </a:t>
            </a:r>
            <a:r>
              <a:rPr lang="zh-CN" altLang="en-US" sz="5800" dirty="0" smtClean="0">
                <a:latin typeface="+mn-ea"/>
              </a:rPr>
              <a:t>消息的标题，力求言简意明，平易亲切，准确新颖，富有吸引力。</a:t>
            </a:r>
            <a:endParaRPr lang="en-US" altLang="zh-CN" sz="5800" dirty="0" smtClean="0">
              <a:latin typeface="+mn-ea"/>
            </a:endParaRPr>
          </a:p>
          <a:p>
            <a:pPr>
              <a:buNone/>
            </a:pPr>
            <a:r>
              <a:rPr lang="zh-CN" altLang="en-US" dirty="0" smtClean="0"/>
              <a:t>　　</a:t>
            </a:r>
            <a:endParaRPr lang="zh-CN" altLang="en-US" dirty="0"/>
          </a:p>
        </p:txBody>
      </p:sp>
      <p:sp>
        <p:nvSpPr>
          <p:cNvPr id="4" name="TextBox 3"/>
          <p:cNvSpPr txBox="1"/>
          <p:nvPr/>
        </p:nvSpPr>
        <p:spPr>
          <a:xfrm>
            <a:off x="571472" y="2928934"/>
            <a:ext cx="7929618" cy="3539430"/>
          </a:xfrm>
          <a:prstGeom prst="rect">
            <a:avLst/>
          </a:prstGeom>
          <a:noFill/>
        </p:spPr>
        <p:txBody>
          <a:bodyPr wrap="square" rtlCol="0">
            <a:spAutoFit/>
          </a:bodyPr>
          <a:lstStyle/>
          <a:p>
            <a:pPr>
              <a:buNone/>
            </a:pPr>
            <a:r>
              <a:rPr lang="en-US" altLang="zh-CN" sz="3200" b="1" dirty="0" smtClean="0"/>
              <a:t>2.</a:t>
            </a:r>
            <a:r>
              <a:rPr lang="zh-CN" altLang="en-US" sz="3200" b="1" dirty="0" smtClean="0"/>
              <a:t>导语</a:t>
            </a:r>
          </a:p>
          <a:p>
            <a:pPr>
              <a:buNone/>
            </a:pPr>
            <a:r>
              <a:rPr lang="zh-CN" altLang="en-US" sz="3200" dirty="0" smtClean="0"/>
              <a:t>　　消息的导语，就是消息的第一段或第一句话。它是由消息中最新鲜、最主要的事实或精辟的议论组成，以吸引读者。平常所说的消息的结构是“倒金字塔”式，原因就在于此。（叙述式、提问式、描写式、评论式、引用式）</a:t>
            </a:r>
            <a:endParaRPr lang="zh-CN" altLang="en-US" sz="3200" b="1"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p:cNvSpPr>
            <a:spLocks noGrp="1"/>
          </p:cNvSpPr>
          <p:nvPr>
            <p:ph idx="1"/>
          </p:nvPr>
        </p:nvSpPr>
        <p:spPr>
          <a:xfrm>
            <a:off x="428596" y="1000108"/>
            <a:ext cx="8229600" cy="2714643"/>
          </a:xfrm>
        </p:spPr>
        <p:txBody>
          <a:bodyPr/>
          <a:lstStyle/>
          <a:p>
            <a:pPr>
              <a:buNone/>
            </a:pPr>
            <a:r>
              <a:rPr lang="en-US" altLang="zh-CN" b="1" dirty="0" smtClean="0"/>
              <a:t>3.</a:t>
            </a:r>
            <a:r>
              <a:rPr lang="zh-CN" altLang="en-US" b="1" dirty="0" smtClean="0"/>
              <a:t>主体</a:t>
            </a:r>
          </a:p>
          <a:p>
            <a:pPr>
              <a:buNone/>
            </a:pPr>
            <a:r>
              <a:rPr lang="zh-CN" altLang="en-US" dirty="0" smtClean="0"/>
              <a:t>　　主体是消息的主要部分。它承接导语，阐述导语所揭示的主题，或回答导语中提出的问题，对消息事实作具体的叙述与展开。写主体要注意如下几点： </a:t>
            </a:r>
            <a:endParaRPr lang="en-US" altLang="zh-CN" dirty="0" smtClean="0"/>
          </a:p>
        </p:txBody>
      </p:sp>
      <p:sp>
        <p:nvSpPr>
          <p:cNvPr id="5" name="TextBox 4"/>
          <p:cNvSpPr txBox="1"/>
          <p:nvPr/>
        </p:nvSpPr>
        <p:spPr>
          <a:xfrm>
            <a:off x="928630" y="4071942"/>
            <a:ext cx="8215370" cy="1754326"/>
          </a:xfrm>
          <a:prstGeom prst="rect">
            <a:avLst/>
          </a:prstGeom>
          <a:noFill/>
        </p:spPr>
        <p:txBody>
          <a:bodyPr wrap="square" rtlCol="0">
            <a:spAutoFit/>
          </a:bodyPr>
          <a:lstStyle/>
          <a:p>
            <a:pPr marL="742950" indent="-742950">
              <a:buFont typeface="+mj-ea"/>
              <a:buAutoNum type="circleNumDbPlain"/>
            </a:pPr>
            <a:r>
              <a:rPr lang="zh-CN" altLang="en-US" sz="3600" dirty="0" smtClean="0">
                <a:latin typeface="+mn-ea"/>
              </a:rPr>
              <a:t>主干突出。</a:t>
            </a:r>
            <a:endParaRPr lang="en-US" altLang="zh-CN" sz="3600" dirty="0" smtClean="0">
              <a:latin typeface="+mn-ea"/>
            </a:endParaRPr>
          </a:p>
          <a:p>
            <a:pPr marL="742950" indent="-742950">
              <a:buFont typeface="+mj-ea"/>
              <a:buAutoNum type="circleNumDbPlain"/>
            </a:pPr>
            <a:r>
              <a:rPr lang="zh-CN" altLang="en-US" sz="3600" dirty="0" smtClean="0">
                <a:latin typeface="+mn-ea"/>
              </a:rPr>
              <a:t>内容充实。</a:t>
            </a:r>
            <a:endParaRPr lang="en-US" altLang="zh-CN" sz="3600" dirty="0" smtClean="0">
              <a:latin typeface="+mn-ea"/>
            </a:endParaRPr>
          </a:p>
          <a:p>
            <a:pPr marL="742950" indent="-742950">
              <a:buFont typeface="+mj-ea"/>
              <a:buAutoNum type="circleNumDbPlain"/>
            </a:pPr>
            <a:r>
              <a:rPr lang="zh-CN" altLang="en-US" sz="3600" dirty="0" smtClean="0">
                <a:latin typeface="+mn-ea"/>
              </a:rPr>
              <a:t>结构严谨，层次分明。</a:t>
            </a:r>
            <a:endParaRPr lang="zh-CN" altLang="en-US" sz="36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xEl>
                                              <p:pRg st="1" end="1"/>
                                            </p:txEl>
                                          </p:spTgt>
                                        </p:tgtEl>
                                        <p:attrNameLst>
                                          <p:attrName>style.visibility</p:attrName>
                                        </p:attrNameLst>
                                      </p:cBhvr>
                                      <p:to>
                                        <p:strVal val="visible"/>
                                      </p:to>
                                    </p:set>
                                    <p:anim calcmode="lin" valueType="num">
                                      <p:cBhvr additive="base">
                                        <p:cTn id="13"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357166"/>
            <a:ext cx="8229600" cy="5768997"/>
          </a:xfrm>
        </p:spPr>
        <p:txBody>
          <a:bodyPr>
            <a:normAutofit/>
          </a:bodyPr>
          <a:lstStyle/>
          <a:p>
            <a:pPr>
              <a:buNone/>
            </a:pPr>
            <a:r>
              <a:rPr lang="en-US" altLang="zh-CN" b="1" dirty="0" smtClean="0"/>
              <a:t>4.</a:t>
            </a:r>
            <a:r>
              <a:rPr lang="zh-CN" altLang="en-US" b="1" dirty="0" smtClean="0"/>
              <a:t>背景</a:t>
            </a:r>
          </a:p>
          <a:p>
            <a:pPr>
              <a:buNone/>
            </a:pPr>
            <a:r>
              <a:rPr lang="en-US" altLang="zh-CN" b="1" dirty="0" smtClean="0"/>
              <a:t>5.</a:t>
            </a:r>
            <a:r>
              <a:rPr lang="zh-CN" altLang="en-US" b="1" dirty="0" smtClean="0"/>
              <a:t>结语</a:t>
            </a:r>
          </a:p>
          <a:p>
            <a:pPr>
              <a:buNone/>
            </a:pPr>
            <a:r>
              <a:rPr lang="zh-CN" altLang="en-US" dirty="0" smtClean="0"/>
              <a:t>　　结语是消息的最后一段或一句话。阐明消息所述事实的意义，使读者对消息的理解、感受加深，从中得到更多的启示。 </a:t>
            </a:r>
          </a:p>
          <a:p>
            <a:pPr>
              <a:buNone/>
            </a:pPr>
            <a:r>
              <a:rPr lang="zh-CN" altLang="en-US" dirty="0" smtClean="0"/>
              <a:t>　消息的结尾方式有小结式、评论式、希望式等。有的消息，事实写完，文章就止住了，结尾就在事实之中。 </a:t>
            </a:r>
          </a:p>
          <a:p>
            <a:pPr>
              <a:buNone/>
            </a:pPr>
            <a:r>
              <a:rPr lang="zh-CN" altLang="en-US" dirty="0" smtClean="0"/>
              <a:t>　　</a:t>
            </a:r>
            <a:r>
              <a:rPr lang="zh-CN" altLang="en-US" b="1" dirty="0" smtClean="0">
                <a:solidFill>
                  <a:srgbClr val="FF0000"/>
                </a:solidFill>
              </a:rPr>
              <a:t>其中标题、导语、主体是新闻结构不可缺少的三要素　</a:t>
            </a:r>
            <a:endParaRPr lang="zh-CN" altLang="en-US" b="1" dirty="0">
              <a:solidFill>
                <a:srgbClr val="FF00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4282" y="714356"/>
            <a:ext cx="8643998" cy="1500198"/>
          </a:xfrm>
        </p:spPr>
        <p:txBody>
          <a:bodyPr>
            <a:normAutofit/>
          </a:bodyPr>
          <a:lstStyle/>
          <a:p>
            <a:pPr>
              <a:buNone/>
            </a:pPr>
            <a:r>
              <a:rPr lang="zh-CN" altLang="en-US" sz="4000" dirty="0" smtClean="0"/>
              <a:t>新闻组成：</a:t>
            </a:r>
            <a:endParaRPr lang="en-US" altLang="zh-CN" sz="4000" dirty="0" smtClean="0"/>
          </a:p>
          <a:p>
            <a:pPr>
              <a:buNone/>
            </a:pPr>
            <a:r>
              <a:rPr lang="zh-CN" altLang="en-US" sz="4000" dirty="0" smtClean="0"/>
              <a:t>标题、导语、主体、背景、结语。 　</a:t>
            </a:r>
            <a:endParaRPr lang="en-US" altLang="zh-CN" sz="4000" dirty="0" smtClean="0"/>
          </a:p>
          <a:p>
            <a:pPr>
              <a:buNone/>
            </a:pPr>
            <a:endParaRPr lang="en-US" altLang="zh-CN" sz="4000" dirty="0" smtClean="0"/>
          </a:p>
        </p:txBody>
      </p:sp>
      <p:sp>
        <p:nvSpPr>
          <p:cNvPr id="5" name="TextBox 4"/>
          <p:cNvSpPr txBox="1"/>
          <p:nvPr/>
        </p:nvSpPr>
        <p:spPr>
          <a:xfrm>
            <a:off x="285720" y="2500306"/>
            <a:ext cx="8572560" cy="2862322"/>
          </a:xfrm>
          <a:prstGeom prst="rect">
            <a:avLst/>
          </a:prstGeom>
          <a:noFill/>
        </p:spPr>
        <p:txBody>
          <a:bodyPr wrap="square" rtlCol="0">
            <a:spAutoFit/>
          </a:bodyPr>
          <a:lstStyle/>
          <a:p>
            <a:pPr>
              <a:buNone/>
            </a:pPr>
            <a:r>
              <a:rPr lang="zh-CN" altLang="en-US" sz="3600" smtClean="0">
                <a:latin typeface="+mn-ea"/>
              </a:rPr>
              <a:t>新闻的特点</a:t>
            </a:r>
            <a:r>
              <a:rPr lang="zh-CN" altLang="en-US" sz="3600" dirty="0" smtClean="0">
                <a:latin typeface="+mn-ea"/>
              </a:rPr>
              <a:t>：</a:t>
            </a:r>
            <a:endParaRPr lang="en-US" altLang="zh-CN" sz="3600" dirty="0" smtClean="0">
              <a:latin typeface="+mn-ea"/>
            </a:endParaRPr>
          </a:p>
          <a:p>
            <a:pPr>
              <a:buNone/>
            </a:pPr>
            <a:r>
              <a:rPr lang="zh-CN" altLang="en-US" sz="3600" dirty="0" smtClean="0">
                <a:latin typeface="+mn-ea"/>
              </a:rPr>
              <a:t>   真实具体、反应迅速、观点明确、语言简洁。</a:t>
            </a:r>
          </a:p>
          <a:p>
            <a:pPr>
              <a:buNone/>
            </a:pPr>
            <a:r>
              <a:rPr lang="zh-CN" altLang="en-US" sz="3600" dirty="0" smtClean="0">
                <a:latin typeface="+mn-ea"/>
              </a:rPr>
              <a:t> </a:t>
            </a:r>
            <a:r>
              <a:rPr lang="en-US" altLang="zh-CN" sz="3600" dirty="0" smtClean="0">
                <a:latin typeface="+mn-ea"/>
              </a:rPr>
              <a:t>1.</a:t>
            </a:r>
            <a:r>
              <a:rPr lang="zh-CN" altLang="en-US" sz="3600" dirty="0" smtClean="0">
                <a:latin typeface="+mn-ea"/>
              </a:rPr>
              <a:t>真实性   </a:t>
            </a:r>
            <a:r>
              <a:rPr lang="en-US" altLang="zh-CN" sz="3600" dirty="0" smtClean="0">
                <a:latin typeface="+mn-ea"/>
              </a:rPr>
              <a:t>2.</a:t>
            </a:r>
            <a:r>
              <a:rPr lang="zh-CN" altLang="en-US" sz="3600" dirty="0" smtClean="0">
                <a:latin typeface="+mn-ea"/>
              </a:rPr>
              <a:t>时效性   </a:t>
            </a:r>
            <a:r>
              <a:rPr lang="en-US" altLang="zh-CN" sz="3600" dirty="0" smtClean="0">
                <a:latin typeface="+mn-ea"/>
              </a:rPr>
              <a:t>3.</a:t>
            </a:r>
            <a:r>
              <a:rPr lang="zh-CN" altLang="en-US" sz="3600" dirty="0" smtClean="0">
                <a:latin typeface="+mn-ea"/>
              </a:rPr>
              <a:t>准确性    </a:t>
            </a:r>
            <a:r>
              <a:rPr lang="en-US" altLang="zh-CN" sz="3600" dirty="0" smtClean="0">
                <a:latin typeface="+mn-ea"/>
              </a:rPr>
              <a:t>4.</a:t>
            </a:r>
            <a:r>
              <a:rPr lang="zh-CN" altLang="en-US" sz="3600" dirty="0" smtClean="0">
                <a:latin typeface="+mn-ea"/>
              </a:rPr>
              <a:t>简明性</a:t>
            </a:r>
            <a:endParaRPr lang="zh-CN" altLang="en-US" sz="3600" dirty="0">
              <a:latin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新闻六要素</a:t>
            </a:r>
            <a:endParaRPr lang="zh-CN" altLang="en-US" dirty="0"/>
          </a:p>
        </p:txBody>
      </p:sp>
      <p:sp>
        <p:nvSpPr>
          <p:cNvPr id="3" name="内容占位符 2"/>
          <p:cNvSpPr>
            <a:spLocks noGrp="1"/>
          </p:cNvSpPr>
          <p:nvPr>
            <p:ph idx="1"/>
          </p:nvPr>
        </p:nvSpPr>
        <p:spPr>
          <a:xfrm>
            <a:off x="500034" y="1357298"/>
            <a:ext cx="8229600" cy="2900370"/>
          </a:xfrm>
        </p:spPr>
        <p:txBody>
          <a:bodyPr>
            <a:normAutofit lnSpcReduction="10000"/>
          </a:bodyPr>
          <a:lstStyle/>
          <a:p>
            <a:pPr>
              <a:buNone/>
            </a:pPr>
            <a:r>
              <a:rPr lang="zh-CN" altLang="en-US" sz="4400" dirty="0" smtClean="0"/>
              <a:t>新闻的六要素是</a:t>
            </a:r>
            <a:r>
              <a:rPr lang="en-US" altLang="zh-CN" sz="4400" dirty="0" smtClean="0"/>
              <a:t>5</a:t>
            </a:r>
            <a:r>
              <a:rPr lang="zh-CN" altLang="en-US" sz="4400" dirty="0" smtClean="0"/>
              <a:t>个“</a:t>
            </a:r>
            <a:r>
              <a:rPr lang="en-US" altLang="zh-CN" sz="4400" dirty="0" smtClean="0"/>
              <a:t>W”</a:t>
            </a:r>
            <a:r>
              <a:rPr lang="zh-CN" altLang="en-US" sz="4400" dirty="0" smtClean="0"/>
              <a:t>和</a:t>
            </a:r>
            <a:r>
              <a:rPr lang="en-US" altLang="zh-CN" sz="4400" dirty="0" smtClean="0"/>
              <a:t>1</a:t>
            </a:r>
            <a:r>
              <a:rPr lang="zh-CN" altLang="en-US" sz="4400" dirty="0" smtClean="0"/>
              <a:t>个“</a:t>
            </a:r>
            <a:r>
              <a:rPr lang="en-US" altLang="zh-CN" sz="4400" dirty="0" smtClean="0"/>
              <a:t>H”</a:t>
            </a:r>
            <a:r>
              <a:rPr lang="zh-CN" altLang="en-US" sz="4400" dirty="0" smtClean="0"/>
              <a:t>　</a:t>
            </a:r>
            <a:endParaRPr lang="en-US" altLang="zh-CN" sz="4400" dirty="0" smtClean="0"/>
          </a:p>
          <a:p>
            <a:pPr>
              <a:buNone/>
            </a:pPr>
            <a:r>
              <a:rPr lang="en-US" altLang="zh-CN" sz="4400" dirty="0" smtClean="0"/>
              <a:t>Who ,What ,When ,Where ,Why</a:t>
            </a:r>
            <a:r>
              <a:rPr lang="zh-CN" altLang="en-US" sz="4400" dirty="0" smtClean="0"/>
              <a:t>和</a:t>
            </a:r>
            <a:r>
              <a:rPr lang="en-US" altLang="zh-CN" sz="4400" dirty="0" smtClean="0"/>
              <a:t>How</a:t>
            </a:r>
            <a:r>
              <a:rPr lang="zh-CN" altLang="en-US" sz="4400" dirty="0" smtClean="0"/>
              <a:t>；</a:t>
            </a:r>
            <a:endParaRPr lang="en-US" altLang="zh-CN" sz="4400" dirty="0" smtClean="0"/>
          </a:p>
          <a:p>
            <a:pPr>
              <a:buNone/>
            </a:pPr>
            <a:endParaRPr lang="en-US" altLang="zh-CN" dirty="0" smtClean="0"/>
          </a:p>
        </p:txBody>
      </p:sp>
      <p:sp>
        <p:nvSpPr>
          <p:cNvPr id="4" name="TextBox 3"/>
          <p:cNvSpPr txBox="1"/>
          <p:nvPr/>
        </p:nvSpPr>
        <p:spPr>
          <a:xfrm>
            <a:off x="500034" y="4500570"/>
            <a:ext cx="8643966" cy="1323439"/>
          </a:xfrm>
          <a:prstGeom prst="rect">
            <a:avLst/>
          </a:prstGeom>
          <a:noFill/>
        </p:spPr>
        <p:txBody>
          <a:bodyPr wrap="square" rtlCol="0">
            <a:spAutoFit/>
          </a:bodyPr>
          <a:lstStyle/>
          <a:p>
            <a:pPr>
              <a:buNone/>
            </a:pPr>
            <a:r>
              <a:rPr lang="zh-CN" altLang="en-US" sz="4000" dirty="0" smtClean="0"/>
              <a:t>时间、地点、人物、事件的起因、经过、结果。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294</TotalTime>
  <Words>1761</Words>
  <PresentationFormat>全屏显示(4:3)</PresentationFormat>
  <Paragraphs>78</Paragraphs>
  <Slides>27</Slides>
  <Notes>0</Notes>
  <HiddenSlides>0</HiddenSlides>
  <MMClips>0</MMClips>
  <ScaleCrop>false</ScaleCrop>
  <HeadingPairs>
    <vt:vector size="4" baseType="variant">
      <vt:variant>
        <vt:lpstr>主题</vt:lpstr>
      </vt:variant>
      <vt:variant>
        <vt:i4>1</vt:i4>
      </vt:variant>
      <vt:variant>
        <vt:lpstr>幻灯片标题</vt:lpstr>
      </vt:variant>
      <vt:variant>
        <vt:i4>27</vt:i4>
      </vt:variant>
    </vt:vector>
  </HeadingPairs>
  <TitlesOfParts>
    <vt:vector size="28" baseType="lpstr">
      <vt:lpstr>Office 主题</vt:lpstr>
      <vt:lpstr>新闻的含义</vt:lpstr>
      <vt:lpstr>新闻的分类</vt:lpstr>
      <vt:lpstr>新闻的特点</vt:lpstr>
      <vt:lpstr>幻灯片 4</vt:lpstr>
      <vt:lpstr>新闻的结构</vt:lpstr>
      <vt:lpstr>幻灯片 6</vt:lpstr>
      <vt:lpstr>幻灯片 7</vt:lpstr>
      <vt:lpstr>幻灯片 8</vt:lpstr>
      <vt:lpstr>新闻六要素</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新闻的含义</dc:title>
  <cp:lastModifiedBy>番茄花园</cp:lastModifiedBy>
  <cp:revision>24</cp:revision>
  <dcterms:modified xsi:type="dcterms:W3CDTF">2011-10-21T03:45:46Z</dcterms:modified>
</cp:coreProperties>
</file>