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50"/>
  </p:notesMasterIdLst>
  <p:sldIdLst>
    <p:sldId id="256" r:id="rId2"/>
    <p:sldId id="258" r:id="rId3"/>
    <p:sldId id="259" r:id="rId4"/>
    <p:sldId id="275" r:id="rId5"/>
    <p:sldId id="260" r:id="rId6"/>
    <p:sldId id="272" r:id="rId7"/>
    <p:sldId id="261" r:id="rId8"/>
    <p:sldId id="263" r:id="rId9"/>
    <p:sldId id="262" r:id="rId10"/>
    <p:sldId id="267" r:id="rId11"/>
    <p:sldId id="268" r:id="rId12"/>
    <p:sldId id="269" r:id="rId13"/>
    <p:sldId id="270" r:id="rId14"/>
    <p:sldId id="271" r:id="rId15"/>
    <p:sldId id="264" r:id="rId16"/>
    <p:sldId id="273" r:id="rId17"/>
    <p:sldId id="274" r:id="rId18"/>
    <p:sldId id="26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309" r:id="rId27"/>
    <p:sldId id="283" r:id="rId28"/>
    <p:sldId id="284" r:id="rId29"/>
    <p:sldId id="285" r:id="rId30"/>
    <p:sldId id="288" r:id="rId31"/>
    <p:sldId id="289" r:id="rId32"/>
    <p:sldId id="290" r:id="rId33"/>
    <p:sldId id="286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301" r:id="rId43"/>
    <p:sldId id="302" r:id="rId44"/>
    <p:sldId id="303" r:id="rId45"/>
    <p:sldId id="304" r:id="rId46"/>
    <p:sldId id="305" r:id="rId47"/>
    <p:sldId id="306" r:id="rId48"/>
    <p:sldId id="307" r:id="rId4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21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BEDA0-58C8-4D99-9543-1DDE48974A37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00140-3A44-4B38-8A78-2A48B7BA32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A5AA6F-33B8-4B44-876A-78B3613EF06D}" type="datetimeFigureOut">
              <a:rPr lang="zh-CN" altLang="en-US" smtClean="0"/>
              <a:pPr/>
              <a:t>2009/4/18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9C2F68-BF40-435C-81D9-AD0CE11923A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slide" Target="slid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4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9.xml"/><Relationship Id="rId4" Type="http://schemas.openxmlformats.org/officeDocument/2006/relationships/slide" Target="slide3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5" Type="http://schemas.openxmlformats.org/officeDocument/2006/relationships/slide" Target="slide18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Picture 4" descr="U105P28T3D660387F326DT200502231448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13295" y="0"/>
            <a:ext cx="153888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8800" dirty="0">
                <a:solidFill>
                  <a:srgbClr val="FF0000"/>
                </a:solidFill>
                <a:ea typeface="华文隶书" pitchFamily="2" charset="-122"/>
              </a:rPr>
              <a:t>淮阴侯列传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Rot="1" noChangeArrowheads="1"/>
          </p:cNvSpPr>
          <p:nvPr/>
        </p:nvSpPr>
        <p:spPr bwMode="auto">
          <a:xfrm>
            <a:off x="285720" y="357167"/>
            <a:ext cx="638968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4400" b="1" dirty="0">
                <a:latin typeface="华文楷体" pitchFamily="2" charset="-122"/>
                <a:ea typeface="华文楷体" pitchFamily="2" charset="-122"/>
              </a:rPr>
              <a:t>三、解释词语</a:t>
            </a:r>
            <a:r>
              <a:rPr lang="en-US" altLang="zh-CN" sz="4400" b="1" dirty="0">
                <a:latin typeface="华文楷体" pitchFamily="2" charset="-122"/>
                <a:ea typeface="华文楷体" pitchFamily="2" charset="-122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4000" b="1" dirty="0">
                <a:latin typeface="华文楷体" pitchFamily="2" charset="-122"/>
                <a:ea typeface="华文楷体" pitchFamily="2" charset="-122"/>
              </a:rPr>
              <a:t>有一母见信饥</a:t>
            </a:r>
            <a:r>
              <a:rPr lang="en-US" altLang="zh-CN" sz="4000" b="1" dirty="0"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40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饭</a:t>
            </a:r>
            <a:r>
              <a:rPr lang="zh-CN" altLang="en-US" sz="4000" b="1" dirty="0">
                <a:latin typeface="华文楷体" pitchFamily="2" charset="-122"/>
                <a:ea typeface="华文楷体" pitchFamily="2" charset="-122"/>
              </a:rPr>
              <a:t>信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40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众</a:t>
            </a:r>
            <a:r>
              <a:rPr lang="zh-CN" altLang="en-US" sz="4000" b="1" dirty="0">
                <a:latin typeface="华文楷体" pitchFamily="2" charset="-122"/>
                <a:ea typeface="华文楷体" pitchFamily="2" charset="-122"/>
              </a:rPr>
              <a:t>辱之曰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357158" y="2571744"/>
            <a:ext cx="45370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ea typeface="华文楷体" pitchFamily="2" charset="-122"/>
              </a:rPr>
              <a:t>亭长妻</a:t>
            </a:r>
            <a:r>
              <a:rPr lang="zh-CN" altLang="en-US" sz="4000" b="1" dirty="0">
                <a:solidFill>
                  <a:srgbClr val="FF0000"/>
                </a:solidFill>
                <a:ea typeface="华文楷体" pitchFamily="2" charset="-122"/>
              </a:rPr>
              <a:t>患</a:t>
            </a:r>
            <a:r>
              <a:rPr lang="zh-CN" altLang="en-US" sz="4000" b="1" dirty="0">
                <a:ea typeface="华文楷体" pitchFamily="2" charset="-122"/>
              </a:rPr>
              <a:t>之</a:t>
            </a:r>
          </a:p>
          <a:p>
            <a:pPr>
              <a:spcBef>
                <a:spcPct val="50000"/>
              </a:spcBef>
            </a:pPr>
            <a:r>
              <a:rPr lang="zh-CN" altLang="en-US" sz="4000" b="1" dirty="0">
                <a:ea typeface="华文楷体" pitchFamily="2" charset="-122"/>
              </a:rPr>
              <a:t>大丈夫不能自</a:t>
            </a:r>
            <a:r>
              <a:rPr lang="zh-CN" altLang="en-US" sz="4000" b="1" dirty="0">
                <a:solidFill>
                  <a:srgbClr val="FF0000"/>
                </a:solidFill>
                <a:ea typeface="华文楷体" pitchFamily="2" charset="-122"/>
              </a:rPr>
              <a:t>食 </a:t>
            </a:r>
          </a:p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ea typeface="华文楷体" pitchFamily="2" charset="-122"/>
              </a:rPr>
              <a:t>中情</a:t>
            </a:r>
            <a:r>
              <a:rPr lang="zh-CN" altLang="en-US" sz="4000" b="1" dirty="0">
                <a:ea typeface="华文楷体" pitchFamily="2" charset="-122"/>
              </a:rPr>
              <a:t>怯耳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572132" y="1214422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给饭</a:t>
            </a:r>
            <a:r>
              <a:rPr lang="en-US" altLang="zh-CN" sz="3200" b="1" dirty="0">
                <a:solidFill>
                  <a:srgbClr val="0000FF"/>
                </a:solidFill>
                <a:ea typeface="华文楷体" pitchFamily="2" charset="-122"/>
              </a:rPr>
              <a:t>,</a:t>
            </a:r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送饭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214942" y="1928802"/>
            <a:ext cx="1981200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当众	</a:t>
            </a:r>
          </a:p>
          <a:p>
            <a:endParaRPr lang="zh-CN" altLang="en-US" sz="3200" b="1" dirty="0">
              <a:solidFill>
                <a:srgbClr val="0000FF"/>
              </a:solidFill>
              <a:ea typeface="华文楷体" pitchFamily="2" charset="-122"/>
            </a:endParaRPr>
          </a:p>
          <a:p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厌恶 </a:t>
            </a:r>
          </a:p>
          <a:p>
            <a:endParaRPr lang="zh-CN" altLang="en-US" sz="3200" b="1" dirty="0">
              <a:solidFill>
                <a:srgbClr val="0000FF"/>
              </a:solidFill>
              <a:ea typeface="华文楷体" pitchFamily="2" charset="-122"/>
            </a:endParaRPr>
          </a:p>
          <a:p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养活</a:t>
            </a:r>
          </a:p>
          <a:p>
            <a:endParaRPr lang="zh-CN" altLang="en-US" sz="3200" b="1" dirty="0">
              <a:solidFill>
                <a:srgbClr val="0000FF"/>
              </a:solidFill>
              <a:ea typeface="华文楷体" pitchFamily="2" charset="-122"/>
            </a:endParaRPr>
          </a:p>
          <a:p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内心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85720" y="642918"/>
            <a:ext cx="8610600" cy="5791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始为布衣时，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贫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无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行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，不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得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推择为吏。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贫：缺吃少穿；穷：不得志、不显贵。两者不同。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行：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品行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得：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能够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常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数从其下乡南昌亭长寄食，数月，亭长妻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患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之，乃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晨炊蓐食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常：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尝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，曾经</a:t>
            </a: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患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: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以之为患，可译为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嫌恶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晨炊蓐食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: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晨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”“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蓐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名作状。蓐通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褥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。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"/>
              <a:tabLst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楷体_GB2312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7620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吾必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有以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重报母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有以：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固定结构，有条件、有办法、有机会、能够。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于是信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孰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视之，俯出胯下，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蒲伏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孰：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熟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。仔细看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蒲伏：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匍匐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，跪在地上爬行。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285728"/>
            <a:ext cx="7924800" cy="63976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all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四、古 今 异 义 词</a:t>
            </a:r>
            <a:endParaRPr kumimoji="0" lang="zh-CN" altLang="en-US" sz="36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85720" y="1071546"/>
            <a:ext cx="5064125" cy="4498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若虽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长大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，好带刀剑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贫无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行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又不能治生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商贾       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我哀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王孙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而进食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57818" y="1142984"/>
            <a:ext cx="4105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ea typeface="楷体_GB2312" pitchFamily="49" charset="-122"/>
              </a:rPr>
              <a:t>（长得高大）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364163" y="1714488"/>
            <a:ext cx="3779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00FF"/>
                </a:solidFill>
              </a:rPr>
              <a:t>    (</a:t>
            </a:r>
            <a:r>
              <a:rPr lang="zh-CN" altLang="en-US" sz="3600" b="1" dirty="0">
                <a:solidFill>
                  <a:srgbClr val="0000FF"/>
                </a:solidFill>
              </a:rPr>
              <a:t>品行</a:t>
            </a:r>
            <a:r>
              <a:rPr lang="en-US" altLang="zh-CN" sz="3600" b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000628" y="2357430"/>
            <a:ext cx="3527425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00FF"/>
                </a:solidFill>
              </a:rPr>
              <a:t> (</a:t>
            </a:r>
            <a:r>
              <a:rPr lang="zh-CN" altLang="en-US" sz="3600" b="1" dirty="0">
                <a:solidFill>
                  <a:srgbClr val="0000FF"/>
                </a:solidFill>
              </a:rPr>
              <a:t>做生意</a:t>
            </a:r>
            <a:r>
              <a:rPr lang="en-US" altLang="zh-CN" sz="3600" b="1" dirty="0">
                <a:solidFill>
                  <a:srgbClr val="0000FF"/>
                </a:solidFill>
              </a:rPr>
              <a:t>,</a:t>
            </a:r>
            <a:r>
              <a:rPr lang="zh-CN" altLang="en-US" sz="3600" b="1" dirty="0">
                <a:solidFill>
                  <a:srgbClr val="0000FF"/>
                </a:solidFill>
              </a:rPr>
              <a:t>做买卖</a:t>
            </a:r>
            <a:r>
              <a:rPr lang="en-US" altLang="zh-CN" sz="3600" b="1" dirty="0">
                <a:solidFill>
                  <a:srgbClr val="0000FF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00FF"/>
                </a:solidFill>
              </a:rPr>
              <a:t>(</a:t>
            </a:r>
            <a:r>
              <a:rPr lang="zh-CN" altLang="en-US" sz="3600" b="1" dirty="0">
                <a:solidFill>
                  <a:srgbClr val="0000FF"/>
                </a:solidFill>
              </a:rPr>
              <a:t>年轻人</a:t>
            </a:r>
            <a:r>
              <a:rPr lang="en-US" altLang="zh-CN" sz="3600" b="1" dirty="0">
                <a:solidFill>
                  <a:srgbClr val="0000FF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altLang="zh-CN" sz="3600" b="1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3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0" y="-857280"/>
            <a:ext cx="9144000" cy="3786214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altLang="zh-CN" sz="40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altLang="zh-CN" sz="40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信钓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于城下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 淮阴屠中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少年有侮信者</a:t>
            </a: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何为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斩壮士？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5786446" y="500042"/>
            <a:ext cx="2233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ea typeface="楷体_GB2312" pitchFamily="49" charset="-122"/>
              </a:rPr>
              <a:t>状语后置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5857884" y="1428736"/>
            <a:ext cx="2771775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 sz="3200" b="1" dirty="0">
                <a:ea typeface="楷体_GB2312" pitchFamily="49" charset="-122"/>
              </a:rPr>
              <a:t>定语后置</a:t>
            </a:r>
          </a:p>
          <a:p>
            <a:pPr>
              <a:spcBef>
                <a:spcPct val="50000"/>
              </a:spcBef>
            </a:pPr>
            <a:endParaRPr lang="en-US" altLang="zh-CN" sz="3200" dirty="0">
              <a:ea typeface="楷体_GB2312" pitchFamily="49" charset="-122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5429256" y="2928934"/>
            <a:ext cx="27003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ea typeface="楷体_GB2312" pitchFamily="49" charset="-122"/>
              </a:rPr>
              <a:t>宾语前置</a:t>
            </a:r>
          </a:p>
        </p:txBody>
      </p:sp>
      <p:sp>
        <p:nvSpPr>
          <p:cNvPr id="6" name="动作按钮: 开始 5">
            <a:hlinkClick r:id="rId2" action="ppaction://hlinksldjump" highlightClick="1"/>
          </p:cNvPr>
          <p:cNvSpPr/>
          <p:nvPr/>
        </p:nvSpPr>
        <p:spPr>
          <a:xfrm>
            <a:off x="7215206" y="5643578"/>
            <a:ext cx="571504" cy="50006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57158" y="3214686"/>
            <a:ext cx="8458200" cy="5410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怒绝亭长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漂母饭信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胯下受辱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60" y="3143248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----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屈辱之中的自尊，</a:t>
            </a:r>
            <a:endParaRPr lang="zh-CN" alt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500298" y="3929066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----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自信和抱负，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4786322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----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坚忍，忍辱负重。</a:t>
            </a:r>
            <a:endParaRPr lang="zh-CN" altLang="en-US" sz="3600" dirty="0"/>
          </a:p>
        </p:txBody>
      </p:sp>
      <p:sp>
        <p:nvSpPr>
          <p:cNvPr id="7" name="动作按钮: 开始 6">
            <a:hlinkClick r:id="rId2" action="ppaction://hlinksldjump" highlightClick="1"/>
          </p:cNvPr>
          <p:cNvSpPr/>
          <p:nvPr/>
        </p:nvSpPr>
        <p:spPr>
          <a:xfrm>
            <a:off x="8001024" y="5715016"/>
            <a:ext cx="500066" cy="64294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00034" y="114298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我们得出这样的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结论：</a:t>
            </a:r>
            <a:r>
              <a:rPr lang="zh-CN" altLang="en-US" sz="3600" b="1" dirty="0" smtClean="0">
                <a:solidFill>
                  <a:srgbClr val="0000FF"/>
                </a:solidFill>
              </a:rPr>
              <a:t>韩信早年身处社会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底层</a:t>
            </a:r>
            <a:r>
              <a:rPr lang="zh-CN" altLang="en-US" sz="3600" b="1" dirty="0" smtClean="0">
                <a:solidFill>
                  <a:srgbClr val="0000FF"/>
                </a:solidFill>
              </a:rPr>
              <a:t>，生活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贫苦</a:t>
            </a:r>
            <a:r>
              <a:rPr lang="zh-CN" altLang="en-US" sz="3600" b="1" dirty="0" smtClean="0">
                <a:solidFill>
                  <a:srgbClr val="0000FF"/>
                </a:solidFill>
              </a:rPr>
              <a:t>，且饱受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屈辱</a:t>
            </a:r>
            <a:r>
              <a:rPr lang="zh-CN" altLang="en-US" sz="3600" b="1" dirty="0" smtClean="0">
                <a:solidFill>
                  <a:srgbClr val="0000FF"/>
                </a:solidFill>
              </a:rPr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4348" y="357166"/>
            <a:ext cx="76438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性格决定命运</a:t>
            </a:r>
            <a:endParaRPr lang="en-US" altLang="zh-CN" sz="3200" dirty="0" smtClean="0">
              <a:solidFill>
                <a:schemeClr val="accent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韩信的忍辱负重</a:t>
            </a:r>
            <a:r>
              <a:rPr lang="en-US" altLang="zh-CN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开阔胸襟</a:t>
            </a:r>
            <a:r>
              <a:rPr lang="en-US" altLang="zh-CN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乐观自信正是他后来纵横天下</a:t>
            </a:r>
            <a:r>
              <a:rPr lang="en-US" altLang="zh-CN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所向披靡</a:t>
            </a:r>
            <a:r>
              <a:rPr lang="en-US" altLang="zh-CN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立下盖世之功的前提</a:t>
            </a:r>
            <a:r>
              <a:rPr lang="en-US" altLang="zh-CN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;</a:t>
            </a:r>
            <a:r>
              <a:rPr lang="zh-CN" altLang="en-US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他的知恩图报也是其悲剧的重要原因</a:t>
            </a:r>
            <a:r>
              <a:rPr lang="en-US" altLang="zh-CN" sz="3200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</a:rPr>
              <a:t>.</a:t>
            </a:r>
          </a:p>
          <a:p>
            <a:endParaRPr lang="zh-CN" altLang="en-US" sz="3200" dirty="0">
              <a:solidFill>
                <a:srgbClr val="0070C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85786" y="3214686"/>
            <a:ext cx="7358114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古之所谓豪杰之士，必有过人之节。人情有所不能忍者。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匹夫见辱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，拔剑而起，挺身而斗，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此不足为勇也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。天下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有大勇者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，卒然临之而不惊，无故加之而不怒，此其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所挟持者甚大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，而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其志甚远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也。</a:t>
            </a:r>
          </a:p>
          <a:p>
            <a:pPr>
              <a:lnSpc>
                <a:spcPct val="90000"/>
              </a:lnSpc>
              <a:buFontTx/>
              <a:buNone/>
            </a:pPr>
            <a:endParaRPr kumimoji="1" lang="en-US" altLang="zh-CN" sz="2800" b="1" dirty="0" smtClean="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挟持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: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胸襟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气度</a:t>
            </a:r>
            <a:endParaRPr kumimoji="1" lang="en-US" altLang="zh-CN" sz="2800" b="1" dirty="0" smtClean="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  <a:p>
            <a:pPr algn="r">
              <a:lnSpc>
                <a:spcPct val="90000"/>
              </a:lnSpc>
              <a:buFontTx/>
              <a:buNone/>
            </a:pPr>
            <a:r>
              <a:rPr kumimoji="1" lang="en-US" altLang="zh-CN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苏轼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《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留侯论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》</a:t>
            </a:r>
            <a:endParaRPr kumimoji="1" lang="zh-CN" altLang="en-US" sz="2800" b="1" dirty="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动作按钮: 开始 3">
            <a:hlinkClick r:id="rId2" action="ppaction://hlinksldjump" highlightClick="1"/>
          </p:cNvPr>
          <p:cNvSpPr/>
          <p:nvPr/>
        </p:nvSpPr>
        <p:spPr>
          <a:xfrm>
            <a:off x="8215338" y="6072206"/>
            <a:ext cx="500066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7224" y="1000108"/>
            <a:ext cx="76438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600" b="1" dirty="0" smtClean="0">
                <a:latin typeface="楷体" pitchFamily="49" charset="-122"/>
                <a:ea typeface="楷体" pitchFamily="49" charset="-122"/>
              </a:rPr>
              <a:t>（韩信被封为楚王）信至国，召所从食漂母，</a:t>
            </a:r>
            <a:r>
              <a:rPr kumimoji="1" lang="zh-CN" altLang="en-US" sz="36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赐千金</a:t>
            </a:r>
            <a:r>
              <a:rPr kumimoji="1" lang="zh-CN" altLang="en-US" sz="3600" b="1" dirty="0" smtClean="0">
                <a:latin typeface="楷体" pitchFamily="49" charset="-122"/>
                <a:ea typeface="楷体" pitchFamily="49" charset="-122"/>
              </a:rPr>
              <a:t>。及下乡南昌亭长，</a:t>
            </a:r>
            <a:r>
              <a:rPr kumimoji="1" lang="zh-CN" altLang="en-US" sz="36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赐百钱</a:t>
            </a:r>
            <a:r>
              <a:rPr kumimoji="1" lang="zh-CN" altLang="en-US" sz="3600" b="1" dirty="0" smtClean="0">
                <a:latin typeface="楷体" pitchFamily="49" charset="-122"/>
                <a:ea typeface="楷体" pitchFamily="49" charset="-122"/>
              </a:rPr>
              <a:t>，曰：“公，小人也，</a:t>
            </a:r>
            <a:r>
              <a:rPr kumimoji="1" lang="zh-CN" altLang="en-US" sz="3600" b="1" u="sng" dirty="0" smtClean="0">
                <a:latin typeface="楷体" pitchFamily="49" charset="-122"/>
                <a:ea typeface="楷体" pitchFamily="49" charset="-122"/>
              </a:rPr>
              <a:t>为德不卒</a:t>
            </a:r>
            <a:r>
              <a:rPr kumimoji="1" lang="zh-CN" altLang="en-US" sz="3600" b="1" dirty="0" smtClean="0">
                <a:latin typeface="楷体" pitchFamily="49" charset="-122"/>
                <a:ea typeface="楷体" pitchFamily="49" charset="-122"/>
              </a:rPr>
              <a:t>。”</a:t>
            </a:r>
            <a:r>
              <a:rPr kumimoji="1" lang="zh-CN" altLang="en-US" sz="3600" b="1" u="sng" dirty="0" smtClean="0">
                <a:latin typeface="楷体" pitchFamily="49" charset="-122"/>
                <a:ea typeface="楷体" pitchFamily="49" charset="-122"/>
              </a:rPr>
              <a:t>召辱己之少年令出胯下者</a:t>
            </a:r>
            <a:r>
              <a:rPr kumimoji="1" lang="zh-CN" altLang="en-US" sz="3600" b="1" dirty="0" smtClean="0">
                <a:latin typeface="楷体" pitchFamily="49" charset="-122"/>
                <a:ea typeface="楷体" pitchFamily="49" charset="-122"/>
              </a:rPr>
              <a:t>，以为</a:t>
            </a:r>
            <a:r>
              <a:rPr kumimoji="1" lang="zh-CN" altLang="en-US" sz="36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楚中尉</a:t>
            </a:r>
            <a:r>
              <a:rPr kumimoji="1" lang="zh-CN" altLang="en-US" sz="3600" b="1" dirty="0" smtClean="0">
                <a:latin typeface="楷体" pitchFamily="49" charset="-122"/>
                <a:ea typeface="楷体" pitchFamily="49" charset="-122"/>
              </a:rPr>
              <a:t>。告诸将相曰：“此壮士也。方辱我时，我宁不能杀之邪？杀之无名，故忍而就于此。” 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动作按钮: 开始 2">
            <a:hlinkClick r:id="rId2" action="ppaction://hlinksldjump" highlightClick="1"/>
          </p:cNvPr>
          <p:cNvSpPr/>
          <p:nvPr/>
        </p:nvSpPr>
        <p:spPr>
          <a:xfrm>
            <a:off x="7286644" y="5715016"/>
            <a:ext cx="571504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韩信钓鱼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00562" cy="3214686"/>
          </a:xfrm>
          <a:prstGeom prst="rect">
            <a:avLst/>
          </a:prstGeom>
          <a:noFill/>
        </p:spPr>
      </p:pic>
      <p:pic>
        <p:nvPicPr>
          <p:cNvPr id="3" name="Picture 2" descr="胯下桥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4686"/>
            <a:ext cx="4572000" cy="3643314"/>
          </a:xfrm>
          <a:prstGeom prst="rect">
            <a:avLst/>
          </a:prstGeom>
          <a:noFill/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29058" y="3286124"/>
            <a:ext cx="677108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华文行楷" pitchFamily="2" charset="-122"/>
              </a:rPr>
              <a:t>淮安胯下桥遗址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57620" y="0"/>
            <a:ext cx="67710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华文行楷" pitchFamily="2" charset="-122"/>
              </a:rPr>
              <a:t>淮安胯下桥遗址</a:t>
            </a:r>
          </a:p>
        </p:txBody>
      </p:sp>
      <p:sp>
        <p:nvSpPr>
          <p:cNvPr id="6" name="动作按钮: 开始 5">
            <a:hlinkClick r:id="rId4" action="ppaction://hlinksldjump" highlightClick="1"/>
          </p:cNvPr>
          <p:cNvSpPr/>
          <p:nvPr/>
        </p:nvSpPr>
        <p:spPr>
          <a:xfrm>
            <a:off x="8501090" y="6572248"/>
            <a:ext cx="428628" cy="28575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Picture 2" descr="马头官巷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1785926"/>
            <a:ext cx="3857620" cy="3857628"/>
          </a:xfrm>
          <a:prstGeom prst="rect">
            <a:avLst/>
          </a:prstGeom>
          <a:noFill/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929586" y="1714488"/>
            <a:ext cx="677108" cy="573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华文行楷" pitchFamily="2" charset="-122"/>
              </a:rPr>
              <a:t>淮安韩信故里遗址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00364" y="5000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楷体" pitchFamily="49" charset="-122"/>
                <a:ea typeface="楷体" pitchFamily="49" charset="-122"/>
              </a:rPr>
              <a:t>井陉之战</a:t>
            </a:r>
            <a:endParaRPr lang="zh-CN" altLang="en-US" sz="4000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3" name="Picture 5" descr="0609181014328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357298"/>
            <a:ext cx="4859338" cy="35290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4282" y="150017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hlinkClick r:id="rId3" action="ppaction://hlinksldjump"/>
              </a:rPr>
              <a:t>一、文章补充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200024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hlinkClick r:id="rId4" action="ppaction://hlinksldjump"/>
              </a:rPr>
              <a:t>二、字、词、句</a:t>
            </a:r>
            <a:endParaRPr lang="zh-CN" altLang="en-US" dirty="0"/>
          </a:p>
        </p:txBody>
      </p:sp>
      <p:sp>
        <p:nvSpPr>
          <p:cNvPr id="8" name="动作按钮: 开始 7">
            <a:hlinkClick r:id="rId5" action="ppaction://hlinksldjump" highlightClick="1"/>
          </p:cNvPr>
          <p:cNvSpPr/>
          <p:nvPr/>
        </p:nvSpPr>
        <p:spPr>
          <a:xfrm>
            <a:off x="8215338" y="6215082"/>
            <a:ext cx="500066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14282" y="2643182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+mn-ea"/>
                <a:hlinkClick r:id="rId6" action="ppaction://hlinksldjump"/>
              </a:rPr>
              <a:t>三、问题探究</a:t>
            </a:r>
            <a:endParaRPr lang="zh-CN" altLang="en-US" dirty="0" smtClean="0">
              <a:latin typeface="+mn-ea"/>
            </a:endParaRPr>
          </a:p>
          <a:p>
            <a:endParaRPr lang="zh-CN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>
                <a:solidFill>
                  <a:srgbClr val="FF0000"/>
                </a:solidFill>
              </a:rPr>
              <a:t>韩信一生功绩</a:t>
            </a:r>
            <a:endParaRPr lang="zh-CN" altLang="en-US" sz="4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0034" y="2071678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Wingdings 2"/>
              <a:buChar char="ß"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_GB2312" pitchFamily="1" charset="-122"/>
                <a:cs typeface="+mn-cs"/>
              </a:rPr>
              <a:t>定三秦      虏魏王      擒夏说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Wingdings 2"/>
              <a:buChar char="ß"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_GB2312" pitchFamily="1" charset="-122"/>
                <a:cs typeface="+mn-cs"/>
              </a:rPr>
              <a:t>巧夺赵      胁燕国      平齐地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Wingdings 2"/>
              <a:buChar char="ß"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_GB2312" pitchFamily="1" charset="-122"/>
                <a:cs typeface="+mn-cs"/>
              </a:rPr>
              <a:t>重创楚      围垓下      灭楚军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85786" y="714356"/>
            <a:ext cx="76438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补充 ：</a:t>
            </a:r>
            <a:endParaRPr lang="en-US" altLang="zh-CN" sz="3600" b="1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韩信“投项，不用，投刘，几死。无奈亡去。”幸遇“萧何追韩信”“拜为大将军”，才对刘邦“毕陈平生之画略，论楚之所以失，汉之所以得</a:t>
            </a:r>
            <a:r>
              <a:rPr lang="en-US" altLang="zh-CN" sz="3600" b="1" dirty="0" smtClean="0">
                <a:latin typeface="华文楷体" pitchFamily="2" charset="-122"/>
                <a:ea typeface="华文楷体" pitchFamily="2" charset="-122"/>
              </a:rPr>
              <a:t>……”</a:t>
            </a:r>
            <a:r>
              <a:rPr lang="zh-CN" altLang="en-US" sz="36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等省略的内容。</a:t>
            </a:r>
            <a:endParaRPr lang="zh-CN" altLang="en-US" sz="3600" dirty="0"/>
          </a:p>
        </p:txBody>
      </p:sp>
      <p:sp>
        <p:nvSpPr>
          <p:cNvPr id="3" name="动作按钮: 开始 2">
            <a:hlinkClick r:id="rId2" action="ppaction://hlinksldjump" highlightClick="1"/>
          </p:cNvPr>
          <p:cNvSpPr/>
          <p:nvPr/>
        </p:nvSpPr>
        <p:spPr>
          <a:xfrm>
            <a:off x="7929586" y="6000768"/>
            <a:ext cx="571504" cy="28575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8596" y="142852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生字词</a:t>
            </a:r>
            <a:endParaRPr lang="zh-CN" altLang="en-US" sz="32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85720" y="714356"/>
            <a:ext cx="8229600" cy="4525963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井</a:t>
            </a:r>
            <a:r>
              <a:rPr kumimoji="0" lang="zh-CN" alt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陉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（</a:t>
            </a:r>
            <a:r>
              <a:rPr kumimoji="0" lang="en-US" altLang="zh-CN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xing</a:t>
            </a:r>
            <a:r>
              <a:rPr kumimoji="0" lang="en-US" altLang="zh-C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zh-CN" alt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閼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与             </a:t>
            </a:r>
            <a:r>
              <a:rPr kumimoji="0" lang="zh-CN" alt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辎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重  </a:t>
            </a:r>
            <a:r>
              <a:rPr kumimoji="0" lang="en-US" altLang="zh-C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</a:t>
            </a:r>
            <a:r>
              <a:rPr kumimoji="0" lang="en-US" altLang="zh-C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zh-CN" alt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裨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将    </a:t>
            </a:r>
            <a:r>
              <a:rPr kumimoji="0" lang="en-US" altLang="zh-C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(pi)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传</a:t>
            </a:r>
            <a:r>
              <a:rPr kumimoji="0" lang="zh-CN" alt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飧  </a:t>
            </a:r>
            <a:r>
              <a:rPr kumimoji="0" lang="en-US" altLang="zh-CN" sz="26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(sun)       </a:t>
            </a:r>
            <a:r>
              <a:rPr kumimoji="0" lang="zh-CN" alt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遁</a:t>
            </a:r>
            <a:r>
              <a:rPr kumimoji="0" lang="zh-CN" altLang="en-US" sz="26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走  （</a:t>
            </a:r>
            <a:r>
              <a:rPr kumimoji="0" lang="en-US" altLang="zh-CN" sz="26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dun)</a:t>
            </a:r>
            <a:endParaRPr kumimoji="0" lang="zh-CN" altLang="en-US" sz="26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前</a:t>
            </a:r>
            <a:r>
              <a:rPr kumimoji="0" lang="zh-CN" alt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行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8596" y="2143116"/>
            <a:ext cx="8534400" cy="53340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此乘胜而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去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国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远斗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，其锋不可当。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去：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离开；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远斗：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远征。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愿陛下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假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臣奇兵三万人，从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间道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绝其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辎重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；足下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深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沟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高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垒，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坚营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勿与战。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假：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借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间道：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隐蔽的小路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辎重：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军用物资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深，高：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名作动，深挖，加高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坚营：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坚守军营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457200"/>
            <a:ext cx="8153400" cy="55626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可致于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戏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下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戏：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同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“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麾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”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，营帐。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能千里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而袭我，亦已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罢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极。今如此避而不击，后有大者，何以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加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之！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能：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竟然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千里：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跋涉千里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罢：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通“疲”，疲劳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加：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对付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6" y="500042"/>
            <a:ext cx="8305800" cy="57150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信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建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大将之旗鼓，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鼓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行出井陉口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建：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设置；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鼓：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名词做状语，大吹大擂地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水上军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开入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之，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复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疾战。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开：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打开（营门）；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入：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动词的使动用法，使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…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…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进入。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复：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再。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685800"/>
            <a:ext cx="8229600" cy="54864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赵见我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走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，必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空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壁逐我，若疾入赵壁，罢赵帜，立汉赤帜。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走：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逃跑</a:t>
            </a:r>
          </a:p>
          <a:p>
            <a:pPr marL="274320" marR="0" lvl="0" indent="-27432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空：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“空”，使动，意思是“全营出击”</a:t>
            </a:r>
          </a:p>
          <a:p>
            <a:pPr marL="274320" marR="0" lvl="0" indent="-27432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华文楷体" pitchFamily="2" charset="-122"/>
              <a:cs typeface="+mn-cs"/>
            </a:endParaRPr>
          </a:p>
          <a:p>
            <a:pPr marL="274320" marR="0" lvl="0" indent="-27432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于是有缚广武君而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戏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下者，信乃解其缚，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东乡坐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，西乡对，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师事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之。</a:t>
            </a:r>
          </a:p>
          <a:p>
            <a:pPr marL="274320" marR="0" lvl="0" indent="-27432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戏：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通“麾”，军营</a:t>
            </a:r>
          </a:p>
          <a:p>
            <a:pPr marL="274320" marR="0" lvl="0" indent="-27432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东乡坐：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请他面向东面坐下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师：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名作状，象对待老师一样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事：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对待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华文楷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71612"/>
            <a:ext cx="72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且</a:t>
            </a:r>
            <a:endParaRPr lang="zh-CN" altLang="en-US" sz="4000" b="1" dirty="0"/>
          </a:p>
        </p:txBody>
      </p:sp>
      <p:sp>
        <p:nvSpPr>
          <p:cNvPr id="4" name="左大括号 3"/>
          <p:cNvSpPr/>
          <p:nvPr/>
        </p:nvSpPr>
        <p:spPr>
          <a:xfrm>
            <a:off x="642910" y="428604"/>
            <a:ext cx="357190" cy="31432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928662" y="357166"/>
            <a:ext cx="7143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不义而富且贵，于我如浮云</a:t>
            </a:r>
            <a:endParaRPr lang="en-US" altLang="zh-CN" sz="2800" dirty="0" smtClean="0"/>
          </a:p>
          <a:p>
            <a:r>
              <a:rPr lang="zh-CN" altLang="en-US" sz="2800" dirty="0" smtClean="0"/>
              <a:t>曹操之众，</a:t>
            </a:r>
            <a:r>
              <a:rPr lang="en-US" altLang="zh-CN" sz="2800" dirty="0" smtClean="0"/>
              <a:t>……</a:t>
            </a:r>
            <a:r>
              <a:rPr lang="zh-CN" altLang="en-US" sz="2800" dirty="0" smtClean="0"/>
              <a:t>北方之人，不习水战</a:t>
            </a:r>
            <a:endParaRPr lang="en-US" altLang="zh-CN" sz="2800" dirty="0" smtClean="0"/>
          </a:p>
          <a:p>
            <a:r>
              <a:rPr lang="zh-CN" altLang="en-US" sz="2800" dirty="0" smtClean="0"/>
              <a:t>且夫以身为苦而后化民者，</a:t>
            </a:r>
            <a:endParaRPr lang="en-US" altLang="zh-CN" sz="2800" dirty="0" smtClean="0"/>
          </a:p>
          <a:p>
            <a:r>
              <a:rPr lang="zh-CN" altLang="en-US" sz="2800" dirty="0" smtClean="0"/>
              <a:t>尧舜之所难也</a:t>
            </a:r>
            <a:endParaRPr lang="en-US" altLang="zh-CN" sz="2800" dirty="0" smtClean="0"/>
          </a:p>
          <a:p>
            <a:r>
              <a:rPr lang="zh-CN" altLang="en-US" sz="2800" dirty="0" smtClean="0"/>
              <a:t>臣死且不辞，岂特酒乎？</a:t>
            </a:r>
            <a:endParaRPr lang="en-US" altLang="zh-CN" sz="2800" dirty="0" smtClean="0"/>
          </a:p>
          <a:p>
            <a:r>
              <a:rPr lang="zh-CN" altLang="en-US" sz="2800" dirty="0" smtClean="0"/>
              <a:t>县官（皇帝）且顺听群臣言</a:t>
            </a:r>
            <a:endParaRPr lang="en-US" altLang="zh-CN" sz="2800" dirty="0" smtClean="0"/>
          </a:p>
          <a:p>
            <a:r>
              <a:rPr lang="zh-CN" altLang="en-US" sz="2800" dirty="0" smtClean="0"/>
              <a:t>北山愚公者，年且九十</a:t>
            </a:r>
            <a:endParaRPr lang="en-US" altLang="zh-CN" sz="2800" dirty="0" smtClean="0"/>
          </a:p>
          <a:p>
            <a:r>
              <a:rPr lang="zh-CN" altLang="en-US" sz="2800" dirty="0" smtClean="0"/>
              <a:t>至，见信死，且喜且怜之</a:t>
            </a:r>
            <a:endParaRPr lang="zh-CN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429256" y="285728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（连祠，并且，而且）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7950" y="785794"/>
            <a:ext cx="257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（连词，况且）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3438" y="1285860"/>
            <a:ext cx="485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（“且夫”用于句首，表更进一层，，可翻译为“再说”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29190" y="2143116"/>
            <a:ext cx="421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（尚且，还）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4942" y="2571744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（副词，暂且，姑且）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9190" y="2928934"/>
            <a:ext cx="421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（副词，将要，快要）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2066" y="3286124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（又</a:t>
            </a:r>
            <a:r>
              <a:rPr lang="en-US" altLang="zh-CN" sz="2800" dirty="0" smtClean="0">
                <a:solidFill>
                  <a:srgbClr val="FF0000"/>
                </a:solidFill>
              </a:rPr>
              <a:t>……</a:t>
            </a:r>
            <a:r>
              <a:rPr lang="zh-CN" altLang="en-US" sz="2800" dirty="0" smtClean="0">
                <a:solidFill>
                  <a:srgbClr val="FF0000"/>
                </a:solidFill>
              </a:rPr>
              <a:t>又）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4" name="动作按钮: 开始 13">
            <a:hlinkClick r:id="rId2" action="ppaction://hlinksldjump" highlightClick="1"/>
          </p:cNvPr>
          <p:cNvSpPr/>
          <p:nvPr/>
        </p:nvSpPr>
        <p:spPr>
          <a:xfrm>
            <a:off x="8143900" y="5929330"/>
            <a:ext cx="285752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736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间</a:t>
            </a:r>
            <a:endParaRPr lang="zh-CN" altLang="en-US" sz="4000" b="1" dirty="0"/>
          </a:p>
        </p:txBody>
      </p:sp>
      <p:sp>
        <p:nvSpPr>
          <p:cNvPr id="3" name="左大括号 2"/>
          <p:cNvSpPr/>
          <p:nvPr/>
        </p:nvSpPr>
        <p:spPr>
          <a:xfrm>
            <a:off x="857224" y="642918"/>
            <a:ext cx="285752" cy="192882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142976" y="500042"/>
            <a:ext cx="55007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+mn-ea"/>
              </a:rPr>
              <a:t>从间道绝其辎重</a:t>
            </a:r>
            <a:endParaRPr lang="en-US" altLang="zh-CN" sz="3600" dirty="0" smtClean="0">
              <a:latin typeface="+mn-ea"/>
            </a:endParaRPr>
          </a:p>
          <a:p>
            <a:r>
              <a:rPr lang="zh-CN" altLang="en-US" sz="3600" dirty="0" smtClean="0">
                <a:latin typeface="+mn-ea"/>
              </a:rPr>
              <a:t>韩信使人间视</a:t>
            </a:r>
            <a:endParaRPr lang="en-US" altLang="zh-CN" sz="3600" dirty="0" smtClean="0">
              <a:latin typeface="+mn-ea"/>
            </a:endParaRPr>
          </a:p>
          <a:p>
            <a:r>
              <a:rPr lang="zh-CN" altLang="en-US" sz="3600" dirty="0" smtClean="0">
                <a:latin typeface="+mn-ea"/>
              </a:rPr>
              <a:t>中间力拉崩倒之声</a:t>
            </a:r>
            <a:endParaRPr lang="en-US" altLang="zh-CN" sz="3600" dirty="0" smtClean="0">
              <a:latin typeface="+mn-ea"/>
            </a:endParaRPr>
          </a:p>
          <a:p>
            <a:r>
              <a:rPr lang="zh-CN" altLang="en-US" sz="3600" dirty="0" smtClean="0">
                <a:latin typeface="+mn-ea"/>
              </a:rPr>
              <a:t>故令人持璧归，间至赵矣</a:t>
            </a:r>
            <a:endParaRPr lang="zh-CN" altLang="en-US" sz="3600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6446" y="500042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小路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8" y="928670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暗暗地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1500174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间杂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00826" y="2071678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从小路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400050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望</a:t>
            </a:r>
            <a:endParaRPr lang="zh-CN" altLang="en-US" sz="4000" b="1" dirty="0"/>
          </a:p>
        </p:txBody>
      </p:sp>
      <p:sp>
        <p:nvSpPr>
          <p:cNvPr id="10" name="左大括号 9"/>
          <p:cNvSpPr/>
          <p:nvPr/>
        </p:nvSpPr>
        <p:spPr>
          <a:xfrm>
            <a:off x="857224" y="3143248"/>
            <a:ext cx="214314" cy="27146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214414" y="3071810"/>
            <a:ext cx="40005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吾哀王孙二进食，岂望报乎</a:t>
            </a:r>
            <a:endParaRPr lang="en-US" altLang="zh-CN" sz="3200" dirty="0" smtClean="0"/>
          </a:p>
          <a:p>
            <a:r>
              <a:rPr lang="zh-CN" altLang="en-US" sz="3200" dirty="0" smtClean="0"/>
              <a:t>若望仆不相师</a:t>
            </a:r>
            <a:endParaRPr lang="en-US" altLang="zh-CN" sz="3200" dirty="0" smtClean="0"/>
          </a:p>
          <a:p>
            <a:r>
              <a:rPr lang="zh-CN" altLang="en-US" sz="3200" dirty="0" smtClean="0"/>
              <a:t>从间道萆山而望赵军</a:t>
            </a:r>
            <a:endParaRPr lang="en-US" altLang="zh-CN" sz="3200" dirty="0" smtClean="0"/>
          </a:p>
          <a:p>
            <a:r>
              <a:rPr lang="zh-CN" altLang="en-US" sz="3200" dirty="0" smtClean="0"/>
              <a:t>赵军望见而大笑</a:t>
            </a:r>
            <a:endParaRPr lang="en-US" altLang="zh-CN" sz="3200" dirty="0" smtClean="0"/>
          </a:p>
          <a:p>
            <a:r>
              <a:rPr lang="zh-CN" altLang="en-US" sz="3200" dirty="0" smtClean="0"/>
              <a:t>信由此日夜怨望</a:t>
            </a:r>
            <a:endParaRPr lang="zh-CN" alt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072066" y="3071810"/>
            <a:ext cx="36433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希望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zh-CN" altLang="en-US" sz="3200" dirty="0" smtClean="0">
                <a:solidFill>
                  <a:srgbClr val="FF0000"/>
                </a:solidFill>
              </a:rPr>
              <a:t>抱怨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zh-CN" altLang="en-US" sz="3200" dirty="0" smtClean="0">
                <a:solidFill>
                  <a:srgbClr val="FF0000"/>
                </a:solidFill>
              </a:rPr>
              <a:t>观察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zh-CN" altLang="en-US" sz="3200" dirty="0" smtClean="0">
                <a:solidFill>
                  <a:srgbClr val="FF0000"/>
                </a:solidFill>
              </a:rPr>
              <a:t>看见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zh-CN" altLang="en-US" sz="3200" dirty="0" smtClean="0">
                <a:solidFill>
                  <a:srgbClr val="FF0000"/>
                </a:solidFill>
              </a:rPr>
              <a:t>恨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23850" y="188913"/>
            <a:ext cx="8208963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40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、问题探究</a:t>
            </a:r>
          </a:p>
          <a:p>
            <a:r>
              <a:rPr lang="zh-CN" altLang="en-US" sz="36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） 韩信能取得井陉口这场战斗胜利有哪些主要原因？</a:t>
            </a:r>
          </a:p>
          <a:p>
            <a:endParaRPr lang="zh-CN" altLang="en-US" sz="3600" b="1" dirty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      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28596" y="2135187"/>
            <a:ext cx="3671888" cy="472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明确：</a:t>
            </a:r>
          </a:p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      背水而阵，迷惑赵军；引蛇出洞，骑兵偷袭，内外夹击。关键是抓住了成安君迂腐、轻敌的弱点，做到了知己知彼。</a:t>
            </a:r>
          </a:p>
          <a:p>
            <a:pPr>
              <a:spcBef>
                <a:spcPct val="50000"/>
              </a:spcBef>
            </a:pPr>
            <a:endParaRPr lang="en-US" altLang="zh-CN" sz="3200" dirty="0"/>
          </a:p>
        </p:txBody>
      </p:sp>
      <p:pic>
        <p:nvPicPr>
          <p:cNvPr id="4" name="Picture 6" descr="jsxj1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000240"/>
            <a:ext cx="4827328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610136"/>
            <a:ext cx="928690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32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32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） 作者在描写井陉之战时主要运用了什么手法？</a:t>
            </a:r>
          </a:p>
          <a:p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       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明确：</a:t>
            </a:r>
          </a:p>
          <a:p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A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．</a:t>
            </a:r>
            <a:r>
              <a:rPr lang="zh-CN" altLang="en-US" sz="32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对比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。成安君和广武军进行对比，广武君较机智，但计策没被采用；成安君和韩信进行对比。</a:t>
            </a:r>
          </a:p>
          <a:p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B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．</a:t>
            </a:r>
            <a:r>
              <a:rPr lang="zh-CN" altLang="en-US" sz="32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衬托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。如“诸将皆莫信，详应曰“诺”，反衬其料事如神；以赵军望见他的背水阵大笑，反衬出他的智谋；活捉广武君以后，对广武君的态度，衬托其胸襟气度；打完仗后对诸将的解释，反衬他高人一等的用兵机智。</a:t>
            </a:r>
          </a:p>
          <a:p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    （可以与</a:t>
            </a:r>
            <a:r>
              <a:rPr lang="en-US" altLang="zh-CN" sz="32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项羽本纪</a:t>
            </a:r>
            <a:r>
              <a:rPr lang="en-US" altLang="zh-CN" sz="32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中</a:t>
            </a:r>
            <a:r>
              <a:rPr lang="zh-CN" altLang="en-US" sz="32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“巨鹿大战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”以及</a:t>
            </a:r>
            <a:r>
              <a:rPr lang="zh-CN" altLang="en-US" sz="32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“垓下之战”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进行比较。）</a:t>
            </a:r>
          </a:p>
          <a:p>
            <a:pPr>
              <a:spcBef>
                <a:spcPct val="50000"/>
              </a:spcBef>
            </a:pPr>
            <a:endParaRPr lang="en-US" altLang="zh-CN" sz="32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63713" y="908050"/>
            <a:ext cx="5983287" cy="2232025"/>
            <a:chOff x="1111" y="572"/>
            <a:chExt cx="3769" cy="1406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1111" y="725"/>
              <a:ext cx="3597" cy="1117"/>
            </a:xfrm>
            <a:prstGeom prst="rect">
              <a:avLst/>
            </a:prstGeom>
            <a:solidFill>
              <a:schemeClr val="accent1"/>
            </a:solidFill>
            <a:ln w="152400">
              <a:pattFill prst="pct60">
                <a:fgClr>
                  <a:schemeClr val="accent2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1519" y="880"/>
              <a:ext cx="2767" cy="8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zh-CN" altLang="en-US" sz="8000" dirty="0">
                  <a:solidFill>
                    <a:srgbClr val="000000"/>
                  </a:solidFill>
                  <a:latin typeface="Times New Roman" pitchFamily="18" charset="0"/>
                  <a:ea typeface="华文行楷" pitchFamily="2" charset="-122"/>
                </a:rPr>
                <a:t>韩信之死</a:t>
              </a:r>
              <a:r>
                <a:rPr kumimoji="1" lang="zh-CN" altLang="en-US" sz="2800" b="1" dirty="0">
                  <a:latin typeface="Times New Roman" pitchFamily="18" charset="0"/>
                  <a:ea typeface="黑体" pitchFamily="49" charset="-122"/>
                </a:rPr>
                <a:t>                      </a:t>
              </a:r>
            </a:p>
          </p:txBody>
        </p: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4748" y="572"/>
              <a:ext cx="141" cy="1406"/>
              <a:chOff x="1152" y="288"/>
              <a:chExt cx="144" cy="1104"/>
            </a:xfrm>
          </p:grpSpPr>
          <p:sp>
            <p:nvSpPr>
              <p:cNvPr id="6" name="Rectangle 7"/>
              <p:cNvSpPr>
                <a:spLocks noChangeArrowheads="1"/>
              </p:cNvSpPr>
              <p:nvPr/>
            </p:nvSpPr>
            <p:spPr bwMode="auto">
              <a:xfrm>
                <a:off x="1200" y="288"/>
                <a:ext cx="48" cy="1104"/>
              </a:xfrm>
              <a:prstGeom prst="rect">
                <a:avLst/>
              </a:prstGeom>
              <a:gradFill rotWithShape="0">
                <a:gsLst>
                  <a:gs pos="0">
                    <a:schemeClr val="tx1"/>
                  </a:gs>
                  <a:gs pos="50000">
                    <a:schemeClr val="bg1"/>
                  </a:gs>
                  <a:gs pos="100000">
                    <a:schemeClr val="tx1"/>
                  </a:gs>
                </a:gsLst>
                <a:lin ang="0" scaled="1"/>
              </a:gra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" name="Rectangle 8"/>
              <p:cNvSpPr>
                <a:spLocks noChangeArrowheads="1"/>
              </p:cNvSpPr>
              <p:nvPr/>
            </p:nvSpPr>
            <p:spPr bwMode="auto">
              <a:xfrm>
                <a:off x="1152" y="384"/>
                <a:ext cx="144" cy="912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0" y="3968750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000" b="1" dirty="0"/>
              <a:t>——《</a:t>
            </a:r>
            <a:r>
              <a:rPr kumimoji="1" lang="zh-CN" altLang="en-US" sz="2000" b="1" dirty="0"/>
              <a:t>淮阴侯列传</a:t>
            </a:r>
            <a:r>
              <a:rPr kumimoji="1" lang="en-US" altLang="zh-CN" sz="2000" b="1" dirty="0"/>
              <a:t>》</a:t>
            </a:r>
            <a:r>
              <a:rPr kumimoji="1" lang="zh-CN" altLang="en-US" sz="2000" b="1" dirty="0"/>
              <a:t>自学研讨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86116" y="1000108"/>
            <a:ext cx="546101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/>
              <a:t>          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夫运筹策于帷帐之中，决胜于千里之外，吾不如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子房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；镇国家，抚百姓，给馈饷，不绝粮道，吾不如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萧何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；连百万之军，战必胜，攻必取，吾不如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韩信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。此三者，皆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人杰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也，吾能用之，此吾所以取天下也。</a:t>
            </a: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                      </a:t>
            </a:r>
            <a:endParaRPr lang="en-US" altLang="zh-CN" sz="3200" b="1" dirty="0" smtClean="0">
              <a:latin typeface="华文行楷" pitchFamily="2" charset="-122"/>
              <a:ea typeface="华文行楷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华文行楷" pitchFamily="2" charset="-122"/>
                <a:ea typeface="华文行楷" pitchFamily="2" charset="-122"/>
              </a:rPr>
              <a:t> </a:t>
            </a:r>
            <a:r>
              <a:rPr lang="en-US" altLang="zh-CN" sz="3200" b="1" dirty="0" smtClean="0">
                <a:latin typeface="华文行楷" pitchFamily="2" charset="-122"/>
                <a:ea typeface="华文行楷" pitchFamily="2" charset="-122"/>
              </a:rPr>
              <a:t>                                </a:t>
            </a:r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Arial"/>
                <a:ea typeface="华文行楷" pitchFamily="2" charset="-122"/>
              </a:rPr>
              <a:t>——</a:t>
            </a:r>
            <a:r>
              <a:rPr lang="zh-CN" altLang="en-US" sz="32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刘邦</a:t>
            </a:r>
          </a:p>
          <a:p>
            <a:pPr>
              <a:spcBef>
                <a:spcPct val="50000"/>
              </a:spcBef>
            </a:pPr>
            <a:endParaRPr lang="en-US" altLang="zh-CN" sz="3200" b="1" dirty="0"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4" name="Picture 6" descr="h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2879725" cy="331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“</a:t>
            </a:r>
            <a:r>
              <a:rPr kumimoji="0" lang="zh-CN" altLang="en-US" sz="4800" b="0" i="0" u="none" strike="noStrike" kern="1200" cap="none" spc="0" normalizeH="0" baseline="0" noProof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宋体" pitchFamily="2" charset="-122"/>
                <a:ea typeface="+mj-ea"/>
                <a:cs typeface="+mj-cs"/>
              </a:rPr>
              <a:t>谋反被诛</a:t>
            </a:r>
            <a:r>
              <a:rPr kumimoji="0" lang="zh-CN" altLang="en-US" sz="4800" b="0" i="0" u="none" strike="noStrike" kern="1200" cap="none" spc="0" normalizeH="0" baseline="0" noProof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”</a:t>
            </a:r>
            <a:r>
              <a:rPr kumimoji="0" lang="zh-CN" altLang="en-US" sz="4800" b="0" i="0" u="none" strike="noStrike" kern="1200" cap="none" spc="0" normalizeH="0" baseline="0" noProof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宋体" pitchFamily="2" charset="-122"/>
                <a:ea typeface="+mj-ea"/>
                <a:cs typeface="+mj-cs"/>
              </a:rPr>
              <a:t>中重点字词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宋体" pitchFamily="2" charset="-122"/>
              <a:ea typeface="+mj-ea"/>
              <a:cs typeface="+mj-cs"/>
            </a:endParaRPr>
          </a:p>
        </p:txBody>
      </p:sp>
      <p:sp>
        <p:nvSpPr>
          <p:cNvPr id="3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152400" y="1295400"/>
            <a:ext cx="8763000" cy="53340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阴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使人至豨所，曰：“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弟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举兵，吾从此助公。”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阴：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暗中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弟：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只管，又写作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华文楷体" pitchFamily="2" charset="-122"/>
                <a:cs typeface="+mn-cs"/>
              </a:rPr>
              <a:t>“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第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华文楷体" pitchFamily="2" charset="-122"/>
                <a:cs typeface="+mn-cs"/>
              </a:rPr>
              <a:t>”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信乃谋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与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家臣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夜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诈诏赦诸官徒奴，欲发以袭吕后及太子。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与：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介词，和；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夜：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名词做状语，在夜里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zh-CN" altLang="en-US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304800" y="457200"/>
            <a:ext cx="8534400" cy="6172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其舍人得罪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于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信，信囚，欲杀之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于：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介词，引出对象。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zh-CN" altLang="en-US" sz="26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zh-CN" altLang="en-US" sz="26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相国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绐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信曰：“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虽疾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，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强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入贺。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华文楷体" pitchFamily="2" charset="-122"/>
                <a:cs typeface="+mn-cs"/>
              </a:rPr>
              <a:t>”</a:t>
            </a:r>
            <a:endParaRPr kumimoji="0" lang="zh-CN" altLang="en-US" sz="2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绐：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欺骗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虽：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即使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疾：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生病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强：</a:t>
            </a: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强打精神</a:t>
            </a:r>
            <a:endParaRPr kumimoji="0" lang="zh-CN" altLang="en-US" sz="26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zh-CN" altLang="en-US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28600" y="381000"/>
            <a:ext cx="8610600" cy="57150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 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秦之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纲绝而维弛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，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山东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大扰，异姓并起，英俊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乌集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。秦失其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鹿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，天下共逐之，于是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高材疾足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者先得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焉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纲绝而维弛：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法度败坏、政权瓦解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山东：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崤山以东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乌集：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像乌鸦一样聚集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鹿：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指帝位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 高材疾足：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华文楷体" pitchFamily="2" charset="-122"/>
                <a:cs typeface="+mn-cs"/>
              </a:rPr>
              <a:t>形容人才能出众，行事敏捷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焉：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之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950" y="763588"/>
            <a:ext cx="3276600" cy="5329237"/>
            <a:chOff x="68" y="572"/>
            <a:chExt cx="2064" cy="3357"/>
          </a:xfrm>
        </p:grpSpPr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250" y="572"/>
              <a:ext cx="1723" cy="3176"/>
            </a:xfrm>
            <a:prstGeom prst="rect">
              <a:avLst/>
            </a:prstGeom>
            <a:solidFill>
              <a:schemeClr val="bg1"/>
            </a:solidFill>
            <a:ln w="101600">
              <a:pattFill prst="pct60">
                <a:fgClr>
                  <a:schemeClr val="accent2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4" name="Picture 4" descr="2006080403273925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890"/>
              <a:ext cx="1542" cy="2540"/>
            </a:xfrm>
            <a:prstGeom prst="rect">
              <a:avLst/>
            </a:prstGeom>
            <a:noFill/>
          </p:spPr>
        </p:pic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68" y="3770"/>
              <a:ext cx="2064" cy="159"/>
              <a:chOff x="432" y="96"/>
              <a:chExt cx="1536" cy="144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432" y="144"/>
                <a:ext cx="1536" cy="48"/>
              </a:xfrm>
              <a:prstGeom prst="rect">
                <a:avLst/>
              </a:prstGeom>
              <a:gradFill rotWithShape="0">
                <a:gsLst>
                  <a:gs pos="0">
                    <a:schemeClr val="tx1"/>
                  </a:gs>
                  <a:gs pos="50000">
                    <a:schemeClr val="bg1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528" y="96"/>
                <a:ext cx="1344" cy="144"/>
              </a:xfrm>
              <a:prstGeom prst="rect">
                <a:avLst/>
              </a:prstGeom>
              <a:gradFill rotWithShape="0">
                <a:gsLst>
                  <a:gs pos="0">
                    <a:schemeClr val="tx1"/>
                  </a:gs>
                  <a:gs pos="50000">
                    <a:schemeClr val="bg1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pic>
        <p:nvPicPr>
          <p:cNvPr id="8" name="Picture 14" descr="u=2997744557,4021038855&amp;gp=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0"/>
            <a:ext cx="1800225" cy="2205038"/>
          </a:xfrm>
          <a:prstGeom prst="rect">
            <a:avLst/>
          </a:prstGeom>
          <a:noFill/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643306" y="1000108"/>
            <a:ext cx="4699000" cy="510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50000"/>
              </a:spcBef>
            </a:pPr>
            <a:r>
              <a:rPr kumimoji="1" lang="zh-CN" altLang="en-US" sz="4800" b="1" dirty="0">
                <a:solidFill>
                  <a:srgbClr val="FF3300"/>
                </a:solidFill>
                <a:latin typeface="华文行楷" pitchFamily="2" charset="-122"/>
                <a:ea typeface="华文行楷" pitchFamily="2" charset="-122"/>
              </a:rPr>
              <a:t>易中天</a:t>
            </a:r>
            <a:r>
              <a:rPr kumimoji="1" lang="en-US" altLang="zh-CN" sz="4800" b="1" dirty="0">
                <a:solidFill>
                  <a:srgbClr val="FF3300"/>
                </a:solidFill>
                <a:latin typeface="Times New Roman"/>
                <a:ea typeface="华文行楷" pitchFamily="2" charset="-122"/>
              </a:rPr>
              <a:t>——</a:t>
            </a:r>
            <a:endParaRPr kumimoji="1" lang="en-US" altLang="zh-CN" sz="4800" b="1" dirty="0">
              <a:solidFill>
                <a:srgbClr val="FF3300"/>
              </a:solidFill>
              <a:latin typeface="华文行楷" pitchFamily="2" charset="-122"/>
              <a:ea typeface="华文行楷" pitchFamily="2" charset="-122"/>
            </a:endParaRPr>
          </a:p>
          <a:p>
            <a:pPr>
              <a:lnSpc>
                <a:spcPct val="115000"/>
              </a:lnSpc>
              <a:spcBef>
                <a:spcPct val="50000"/>
              </a:spcBef>
            </a:pPr>
            <a:r>
              <a:rPr kumimoji="1" lang="en-US" altLang="zh-CN" sz="2400" dirty="0">
                <a:latin typeface="Times New Roman" pitchFamily="18" charset="0"/>
              </a:rPr>
              <a:t>          </a:t>
            </a:r>
            <a:r>
              <a:rPr kumimoji="1"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韩信</a:t>
            </a:r>
            <a:r>
              <a:rPr kumimoji="1" lang="zh-CN" altLang="en-US" sz="3200" b="1" dirty="0">
                <a:latin typeface="华文楷体" pitchFamily="2" charset="-122"/>
                <a:ea typeface="华文楷体" pitchFamily="2" charset="-122"/>
              </a:rPr>
              <a:t>，一代</a:t>
            </a:r>
            <a:r>
              <a:rPr kumimoji="1"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名将</a:t>
            </a:r>
            <a:r>
              <a:rPr kumimoji="1" lang="zh-CN" altLang="en-US" sz="3200" b="1" dirty="0">
                <a:latin typeface="华文楷体" pitchFamily="2" charset="-122"/>
                <a:ea typeface="华文楷体" pitchFamily="2" charset="-122"/>
              </a:rPr>
              <a:t>，旷世</a:t>
            </a:r>
            <a:r>
              <a:rPr kumimoji="1"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功臣</a:t>
            </a:r>
            <a:r>
              <a:rPr kumimoji="1" lang="zh-CN" altLang="en-US" sz="3200" b="1" dirty="0">
                <a:latin typeface="华文楷体" pitchFamily="2" charset="-122"/>
                <a:ea typeface="华文楷体" pitchFamily="2" charset="-122"/>
              </a:rPr>
              <a:t>。他在困境中</a:t>
            </a:r>
            <a:r>
              <a:rPr kumimoji="1"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挣扎</a:t>
            </a:r>
            <a:r>
              <a:rPr kumimoji="1" lang="zh-CN" altLang="en-US" sz="3200" b="1" dirty="0">
                <a:latin typeface="华文楷体" pitchFamily="2" charset="-122"/>
                <a:ea typeface="华文楷体" pitchFamily="2" charset="-122"/>
              </a:rPr>
              <a:t>，在草莽中</a:t>
            </a:r>
            <a:r>
              <a:rPr kumimoji="1"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崛起</a:t>
            </a:r>
            <a:r>
              <a:rPr kumimoji="1" lang="zh-CN" altLang="en-US" sz="3200" b="1" dirty="0">
                <a:latin typeface="华文楷体" pitchFamily="2" charset="-122"/>
                <a:ea typeface="华文楷体" pitchFamily="2" charset="-122"/>
              </a:rPr>
              <a:t>，在战斗中</a:t>
            </a:r>
            <a:r>
              <a:rPr kumimoji="1"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奋进</a:t>
            </a:r>
            <a:r>
              <a:rPr kumimoji="1" lang="zh-CN" altLang="en-US" sz="3200" b="1" dirty="0">
                <a:latin typeface="华文楷体" pitchFamily="2" charset="-122"/>
                <a:ea typeface="华文楷体" pitchFamily="2" charset="-122"/>
              </a:rPr>
              <a:t>，在胜利中</a:t>
            </a:r>
            <a:r>
              <a:rPr kumimoji="1"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沉沦</a:t>
            </a:r>
            <a:r>
              <a:rPr kumimoji="1" lang="zh-CN" altLang="en-US" sz="3200" b="1" dirty="0">
                <a:latin typeface="华文楷体" pitchFamily="2" charset="-122"/>
                <a:ea typeface="华文楷体" pitchFamily="2" charset="-122"/>
              </a:rPr>
              <a:t>。他在最能够背叛刘邦的时候</a:t>
            </a:r>
            <a:r>
              <a:rPr kumimoji="1"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忠贞不贰</a:t>
            </a:r>
            <a:r>
              <a:rPr kumimoji="1" lang="zh-CN" altLang="en-US" sz="3200" b="1" dirty="0">
                <a:latin typeface="华文楷体" pitchFamily="2" charset="-122"/>
                <a:ea typeface="华文楷体" pitchFamily="2" charset="-122"/>
              </a:rPr>
              <a:t>，却在最不可能反叛时</a:t>
            </a:r>
            <a:r>
              <a:rPr kumimoji="1"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涉嫌谋反</a:t>
            </a:r>
            <a:r>
              <a:rPr kumimoji="1" lang="zh-CN" altLang="en-US" sz="3200" b="1" dirty="0">
                <a:latin typeface="华文楷体" pitchFamily="2" charset="-122"/>
                <a:ea typeface="华文楷体" pitchFamily="2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39750" y="836613"/>
            <a:ext cx="7993063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kumimoji="1" lang="zh-CN" altLang="en-US" sz="3600" b="1" dirty="0">
                <a:latin typeface="黑体" pitchFamily="49" charset="-122"/>
                <a:ea typeface="黑体" pitchFamily="49" charset="-122"/>
              </a:rPr>
              <a:t>生平回顾：</a:t>
            </a:r>
          </a:p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kumimoji="1" lang="zh-CN" altLang="en-US" sz="3600" b="1" dirty="0">
                <a:latin typeface="黑体" pitchFamily="49" charset="-122"/>
                <a:ea typeface="黑体" pitchFamily="49" charset="-122"/>
              </a:rPr>
              <a:t>    一个人的个性往往影响了一个人的一生。列传的开头写了怒绝亭长、漂母饭信、胯下受辱三个小故事，从中我们可以看出韩信是一个怎样个性的人？这些个性与韩信之死有什么关系</a:t>
            </a:r>
            <a:r>
              <a:rPr kumimoji="1" lang="zh-CN" altLang="en-US" dirty="0"/>
              <a:t> </a:t>
            </a:r>
            <a:r>
              <a:rPr kumimoji="1" lang="zh-CN" altLang="en-US" sz="3600" b="1" dirty="0">
                <a:latin typeface="黑体" pitchFamily="49" charset="-122"/>
                <a:ea typeface="黑体" pitchFamily="49" charset="-122"/>
              </a:rPr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611188" y="908050"/>
            <a:ext cx="7991475" cy="49672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  <a:t>研读课文</a:t>
            </a:r>
            <a:r>
              <a:rPr kumimoji="0" lang="en-US" altLang="zh-C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  <a:t>: </a:t>
            </a:r>
            <a:br>
              <a:rPr kumimoji="0" lang="en-US" altLang="zh-C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</a:br>
            <a:r>
              <a:rPr kumimoji="0" lang="en-US" altLang="zh-C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  <a:t>       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  <a:t>韩信在死之前有什么反应？刘邦在韩信死之后有什么反应？如何理解这样的反应？</a:t>
            </a:r>
            <a:b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</a:b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  <a:t>       关于蒯通游说，</a:t>
            </a:r>
            <a:r>
              <a:rPr kumimoji="0" lang="en-US" altLang="zh-C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  <a:t>《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  <a:t>淮阴侯列传</a:t>
            </a:r>
            <a:r>
              <a:rPr kumimoji="0" lang="en-US" altLang="zh-C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  <a:t>》</a:t>
            </a: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itchFamily="49" charset="-122"/>
                <a:cs typeface="+mj-cs"/>
              </a:rPr>
              <a:t>有这样一段记述，读完后你认为韩信对刘邦的是否忠心？</a:t>
            </a:r>
            <a:r>
              <a:rPr kumimoji="0" lang="zh-CN" altLang="en-US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zh-CN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14282" y="642918"/>
            <a:ext cx="864396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齐人蒯通以相人说韩信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……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韩信曰：“汉王遇我甚厚，载我以其车，衣我以其衣，食我以其食。吾闻之，乘人之车者载人之患，衣人之衣者怀人之忧，食人之食者死人之事，吾岂可以乡利倍义乎！”</a:t>
            </a:r>
          </a:p>
          <a:p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蒯生曰：“臣以为足下必汉王之不危己，亦误矣。大夫种、范蠡存亡越，霸勾践，立功成名而身死亡。野兽已尽而猎狗亨。”</a:t>
            </a:r>
          </a:p>
          <a:p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“今足下戴震主之威，挟不赏之功，归楚，楚人不信；归汉，汉人震恐：足下欲持是安归乎？夫势在人臣之位而有震主之威，名高天下，窃为足下危之。”韩信谢曰：“先生且休矣，吾将念之。”后数日，蒯通复说曰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……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韩信犹豫不忍倍汉，又自以为功多，汉终不夺我齐，遂谢蒯通。 </a:t>
            </a:r>
            <a:endParaRPr lang="zh-CN" altLang="en-US" sz="28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571472" y="1357298"/>
            <a:ext cx="7129462" cy="403225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黑体" pitchFamily="49" charset="-122"/>
                <a:cs typeface="+mn-cs"/>
              </a:rPr>
              <a:t>            </a:t>
            </a:r>
            <a:r>
              <a:rPr kumimoji="0" lang="zh-CN" altLang="en-US" sz="4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黑体" pitchFamily="49" charset="-122"/>
                <a:cs typeface="+mn-cs"/>
              </a:rPr>
              <a:t>韩信谋反，你觉得司马迁的写作有没有可疑之处？为什么要写刘邦抓蒯通的事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黑体" pitchFamily="49" charset="-122"/>
                <a:cs typeface="+mn-cs"/>
              </a:rPr>
              <a:t>？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62000" y="838200"/>
            <a:ext cx="7620000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/>
              <a:t>陈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豨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造反，乃是因为宾客众多，太过招摇，由周昌密告引起，与韩信毫无关联，陈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豨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于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高祖七年得封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巨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鹿守，在此之前未見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韩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信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与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他有任何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过从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，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两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人 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关系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在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连点头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之交都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称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不上的情況下，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韩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信哪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里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有可能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贸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然要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陈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豨造反？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况陈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豨 乃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刘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邦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宠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臣，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韩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信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难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道不怕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陈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豨向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刘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邦告密？加上若是高祖七年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两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人的密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谈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真有 其事，直到高祖十年才起兵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谋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反，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旷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日已久，以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韩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  <a:cs typeface="Arial" pitchFamily="34" charset="0"/>
              </a:rPr>
              <a:t>信用兵之神，似不合常理</a:t>
            </a:r>
            <a:r>
              <a:rPr lang="zh-CN" altLang="en-US" sz="3200" b="1" dirty="0">
                <a:solidFill>
                  <a:srgbClr val="000000"/>
                </a:solidFill>
                <a:latin typeface="Arial Unicode MS" pitchFamily="34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42910" y="857232"/>
            <a:ext cx="813437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信舍人之弟因其兄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为韩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信所 囚，向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吕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后告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发韩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准备谋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反的情況，其言是否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属实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尚未能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确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定，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吕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后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却单凭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一 面之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词轻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易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相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信，是其一；若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信果真造反，有真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凭实据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在手，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吕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后大可正式下 令逮捕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信，出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师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有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拒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，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则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天下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归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之，根本不需要提拔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信的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萧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何去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将韩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骗进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宫斩杀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之。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当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是其有意嫁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祸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，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无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出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师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之光明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号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召，因而不敢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惊动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天下，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将韩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骗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进长乐钟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室暗中解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决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之。故知太史公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记韩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与陈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豨密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谋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此段，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实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乃其曲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笔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所在， 行文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运笔间无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一不在告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诉读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者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韩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信是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无</a:t>
            </a:r>
            <a:r>
              <a:rPr lang="zh-CN" altLang="en-US" sz="32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辜的。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857232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+mn-ea"/>
                <a:hlinkClick r:id="rId2" action="ppaction://hlinksldjump"/>
              </a:rPr>
              <a:t>一、韩信早年生活</a:t>
            </a:r>
            <a:endParaRPr lang="zh-CN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1500174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+mn-ea"/>
                <a:hlinkClick r:id="rId3" action="ppaction://hlinksldjump"/>
              </a:rPr>
              <a:t>二、井陉之战</a:t>
            </a:r>
            <a:endParaRPr lang="zh-CN" altLang="en-US" sz="3600" dirty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2357430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三、被贬之后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3214686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+mn-ea"/>
                <a:hlinkClick r:id="rId4" action="ppaction://hlinksldjump"/>
              </a:rPr>
              <a:t>四</a:t>
            </a:r>
            <a:r>
              <a:rPr lang="zh-CN" altLang="en-US" sz="3600" b="1" dirty="0" smtClean="0">
                <a:latin typeface="+mn-ea"/>
                <a:hlinkClick r:id="rId4" action="ppaction://hlinksldjump"/>
              </a:rPr>
              <a:t>“谋反”被诛</a:t>
            </a:r>
            <a:endParaRPr lang="zh-CN" altLang="en-US" sz="3600" dirty="0">
              <a:latin typeface="+mn-ea"/>
            </a:endParaRPr>
          </a:p>
        </p:txBody>
      </p:sp>
      <p:sp>
        <p:nvSpPr>
          <p:cNvPr id="8" name="TextBox 7">
            <a:hlinkClick r:id="rId5" action="ppaction://hlinksldjump"/>
          </p:cNvPr>
          <p:cNvSpPr txBox="1"/>
          <p:nvPr/>
        </p:nvSpPr>
        <p:spPr>
          <a:xfrm>
            <a:off x="857224" y="4214818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hlinkClick r:id="rId5" action="ppaction://hlinksldjump"/>
              </a:rPr>
              <a:t>五、韩信之死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006619941528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57338"/>
            <a:ext cx="3995738" cy="3527425"/>
          </a:xfrm>
          <a:prstGeom prst="rect">
            <a:avLst/>
          </a:prstGeom>
          <a:noFill/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995738" y="549275"/>
            <a:ext cx="5040312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sz="4000" b="1" dirty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4000" b="1" dirty="0">
                <a:latin typeface="华文楷体" pitchFamily="2" charset="-122"/>
                <a:ea typeface="华文楷体" pitchFamily="2" charset="-122"/>
              </a:rPr>
              <a:t>）、有人说韩信是被吕后等</a:t>
            </a:r>
            <a:r>
              <a:rPr lang="zh-CN" altLang="en-US" sz="40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设计陷害</a:t>
            </a:r>
            <a:r>
              <a:rPr lang="zh-CN" altLang="en-US" sz="4000" b="1" dirty="0">
                <a:latin typeface="华文楷体" pitchFamily="2" charset="-122"/>
                <a:ea typeface="华文楷体" pitchFamily="2" charset="-122"/>
              </a:rPr>
              <a:t>死的；也有人认为他造反证据确凿，</a:t>
            </a:r>
            <a:r>
              <a:rPr lang="zh-CN" altLang="en-US" sz="40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咎由自取</a:t>
            </a:r>
            <a:r>
              <a:rPr lang="zh-CN" altLang="en-US" sz="4000" b="1" dirty="0">
                <a:latin typeface="华文楷体" pitchFamily="2" charset="-122"/>
                <a:ea typeface="华文楷体" pitchFamily="2" charset="-122"/>
              </a:rPr>
              <a:t>；还有人认为他是</a:t>
            </a:r>
            <a:r>
              <a:rPr lang="zh-CN" altLang="en-US" sz="40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被逼上梁山</a:t>
            </a:r>
            <a:r>
              <a:rPr lang="zh-CN" altLang="en-US" sz="4000" b="1" dirty="0">
                <a:latin typeface="华文楷体" pitchFamily="2" charset="-122"/>
                <a:ea typeface="华文楷体" pitchFamily="2" charset="-122"/>
              </a:rPr>
              <a:t>。对此你怎么看？请认真研读课文，收集有关资料，说说你的看法。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14282" y="500042"/>
            <a:ext cx="8713788" cy="715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ea typeface="华文楷体" pitchFamily="2" charset="-122"/>
              </a:rPr>
              <a:t>明确：</a:t>
            </a:r>
            <a:r>
              <a:rPr lang="zh-CN" altLang="en-US" sz="3200" b="1" dirty="0">
                <a:ea typeface="华文楷体" pitchFamily="2" charset="-122"/>
              </a:rPr>
              <a:t>三种说法各有道理，关键是联系文本，言之成理。一般多赞成</a:t>
            </a:r>
            <a:r>
              <a:rPr lang="zh-CN" altLang="en-US" sz="3200" b="1" dirty="0">
                <a:solidFill>
                  <a:srgbClr val="0000FF"/>
                </a:solidFill>
                <a:latin typeface="华文楷体"/>
                <a:ea typeface="华文楷体" pitchFamily="2" charset="-122"/>
              </a:rPr>
              <a:t>“</a:t>
            </a:r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陷害说</a:t>
            </a:r>
            <a:r>
              <a:rPr lang="zh-CN" altLang="en-US" sz="3200" b="1" dirty="0">
                <a:solidFill>
                  <a:srgbClr val="0000FF"/>
                </a:solidFill>
                <a:latin typeface="华文楷体"/>
                <a:ea typeface="华文楷体" pitchFamily="2" charset="-122"/>
              </a:rPr>
              <a:t>”</a:t>
            </a:r>
            <a:r>
              <a:rPr lang="zh-CN" altLang="en-US" sz="3200" b="1" dirty="0">
                <a:ea typeface="华文楷体" pitchFamily="2" charset="-122"/>
              </a:rPr>
              <a:t>。主要依据是：韩信临刑前的遗言：</a:t>
            </a:r>
            <a:r>
              <a:rPr lang="zh-CN" altLang="en-US" sz="32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3200" b="1" dirty="0">
                <a:ea typeface="华文楷体" pitchFamily="2" charset="-122"/>
              </a:rPr>
              <a:t>恨不用蒯通计</a:t>
            </a:r>
            <a:r>
              <a:rPr lang="zh-CN" altLang="en-US" sz="3200" b="1" dirty="0">
                <a:latin typeface="华文楷体"/>
                <a:ea typeface="华文楷体" pitchFamily="2" charset="-122"/>
              </a:rPr>
              <a:t>”</a:t>
            </a:r>
            <a:r>
              <a:rPr lang="zh-CN" altLang="en-US" sz="3200" b="1" dirty="0">
                <a:ea typeface="华文楷体" pitchFamily="2" charset="-122"/>
              </a:rPr>
              <a:t>（</a:t>
            </a:r>
            <a:r>
              <a:rPr lang="zh-CN" altLang="en-US" sz="3200" b="1" dirty="0">
                <a:solidFill>
                  <a:srgbClr val="0000FF"/>
                </a:solidFill>
                <a:latin typeface="华文楷体"/>
                <a:ea typeface="华文楷体" pitchFamily="2" charset="-122"/>
              </a:rPr>
              <a:t>“</a:t>
            </a:r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恨</a:t>
            </a:r>
            <a:r>
              <a:rPr lang="zh-CN" altLang="en-US" sz="3200" b="1" dirty="0">
                <a:solidFill>
                  <a:srgbClr val="0000FF"/>
                </a:solidFill>
                <a:latin typeface="华文楷体"/>
                <a:ea typeface="华文楷体" pitchFamily="2" charset="-122"/>
              </a:rPr>
              <a:t>”</a:t>
            </a:r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意思是</a:t>
            </a:r>
            <a:r>
              <a:rPr lang="zh-CN" altLang="en-US" sz="3200" b="1" dirty="0">
                <a:solidFill>
                  <a:srgbClr val="0000FF"/>
                </a:solidFill>
                <a:latin typeface="华文楷体"/>
                <a:ea typeface="华文楷体" pitchFamily="2" charset="-122"/>
              </a:rPr>
              <a:t>“</a:t>
            </a:r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遗憾</a:t>
            </a:r>
            <a:r>
              <a:rPr lang="zh-CN" altLang="en-US" sz="3200" b="1" dirty="0">
                <a:solidFill>
                  <a:srgbClr val="0000FF"/>
                </a:solidFill>
                <a:latin typeface="华文楷体"/>
                <a:ea typeface="华文楷体" pitchFamily="2" charset="-122"/>
              </a:rPr>
              <a:t>”</a:t>
            </a:r>
            <a:r>
              <a:rPr lang="zh-CN" altLang="en-US" sz="3200" b="1" dirty="0">
                <a:ea typeface="华文楷体" pitchFamily="2" charset="-122"/>
              </a:rPr>
              <a:t>，不是</a:t>
            </a:r>
            <a:r>
              <a:rPr lang="zh-CN" altLang="en-US" sz="32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3200" b="1" dirty="0">
                <a:ea typeface="华文楷体" pitchFamily="2" charset="-122"/>
              </a:rPr>
              <a:t>怨恨</a:t>
            </a:r>
            <a:r>
              <a:rPr lang="zh-CN" altLang="en-US" sz="3200" b="1" dirty="0">
                <a:latin typeface="华文楷体"/>
                <a:ea typeface="华文楷体" pitchFamily="2" charset="-122"/>
              </a:rPr>
              <a:t>”</a:t>
            </a:r>
            <a:r>
              <a:rPr lang="zh-CN" altLang="en-US" sz="3200" b="1" dirty="0">
                <a:ea typeface="华文楷体" pitchFamily="2" charset="-122"/>
              </a:rPr>
              <a:t>），蒯通的话：</a:t>
            </a:r>
            <a:r>
              <a:rPr lang="zh-CN" altLang="en-US" sz="32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3200" b="1" dirty="0">
                <a:ea typeface="华文楷体" pitchFamily="2" charset="-122"/>
              </a:rPr>
              <a:t>竖子不用臣之策，故令自夷。</a:t>
            </a:r>
            <a:r>
              <a:rPr lang="zh-CN" altLang="en-US" sz="3200" b="1" dirty="0">
                <a:latin typeface="华文楷体"/>
                <a:ea typeface="华文楷体" pitchFamily="2" charset="-122"/>
              </a:rPr>
              <a:t>”“</a:t>
            </a:r>
            <a:r>
              <a:rPr lang="zh-CN" altLang="en-US" sz="3200" b="1" dirty="0">
                <a:ea typeface="华文楷体" pitchFamily="2" charset="-122"/>
              </a:rPr>
              <a:t>不用</a:t>
            </a:r>
            <a:r>
              <a:rPr lang="zh-CN" altLang="en-US" sz="3200" b="1" dirty="0">
                <a:latin typeface="华文楷体"/>
                <a:ea typeface="华文楷体" pitchFamily="2" charset="-122"/>
              </a:rPr>
              <a:t>”</a:t>
            </a:r>
            <a:r>
              <a:rPr lang="zh-CN" altLang="en-US" sz="3200" b="1" dirty="0">
                <a:ea typeface="华文楷体" pitchFamily="2" charset="-122"/>
              </a:rPr>
              <a:t>、</a:t>
            </a:r>
            <a:r>
              <a:rPr lang="zh-CN" altLang="en-US" sz="32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3200" b="1" dirty="0">
                <a:ea typeface="华文楷体" pitchFamily="2" charset="-122"/>
              </a:rPr>
              <a:t>自夷</a:t>
            </a:r>
            <a:r>
              <a:rPr lang="zh-CN" altLang="en-US" sz="3200" b="1" dirty="0">
                <a:latin typeface="华文楷体"/>
                <a:ea typeface="华文楷体" pitchFamily="2" charset="-122"/>
              </a:rPr>
              <a:t>”</a:t>
            </a:r>
            <a:r>
              <a:rPr lang="zh-CN" altLang="en-US" sz="3200" b="1" dirty="0">
                <a:ea typeface="华文楷体" pitchFamily="2" charset="-122"/>
              </a:rPr>
              <a:t>，反过来说明韩信不可能谋反。另外，与陈豨密谋叛逆，以及和在京城的内应，也显得很小儿科，一代大英雄竟如此</a:t>
            </a:r>
            <a:r>
              <a:rPr lang="zh-CN" altLang="en-US" sz="3200" b="1" dirty="0">
                <a:solidFill>
                  <a:srgbClr val="0000FF"/>
                </a:solidFill>
                <a:ea typeface="华文楷体" pitchFamily="2" charset="-122"/>
              </a:rPr>
              <a:t>小儿科</a:t>
            </a:r>
            <a:r>
              <a:rPr lang="zh-CN" altLang="en-US" sz="3200" b="1" dirty="0">
                <a:ea typeface="华文楷体" pitchFamily="2" charset="-122"/>
              </a:rPr>
              <a:t>，不大可信，所以有人说这是吕后等人的诬告。密谋造反与事实不合。参照</a:t>
            </a:r>
            <a:r>
              <a:rPr lang="en-US" altLang="zh-CN" sz="3200" b="1" dirty="0">
                <a:ea typeface="华文楷体" pitchFamily="2" charset="-122"/>
              </a:rPr>
              <a:t>《</a:t>
            </a:r>
            <a:r>
              <a:rPr lang="zh-CN" altLang="en-US" sz="3200" b="1" dirty="0">
                <a:ea typeface="华文楷体" pitchFamily="2" charset="-122"/>
              </a:rPr>
              <a:t>陈豨传</a:t>
            </a:r>
            <a:r>
              <a:rPr lang="en-US" altLang="zh-CN" sz="3200" b="1" dirty="0">
                <a:ea typeface="华文楷体" pitchFamily="2" charset="-122"/>
              </a:rPr>
              <a:t>》</a:t>
            </a:r>
            <a:r>
              <a:rPr lang="zh-CN" altLang="en-US" sz="3200" b="1" dirty="0">
                <a:ea typeface="华文楷体" pitchFamily="2" charset="-122"/>
              </a:rPr>
              <a:t>中记载，陈豨并没有谋反，而是被逼迫造反，还有其他种种理由。</a:t>
            </a:r>
          </a:p>
          <a:p>
            <a:endParaRPr lang="zh-CN" altLang="en-US" sz="3200" b="1" dirty="0">
              <a:ea typeface="华文楷体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3200" dirty="0"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569325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6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3</a:t>
            </a:r>
            <a:r>
              <a:rPr lang="zh-CN" altLang="en-US" sz="36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、问题探讨：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这段</a:t>
            </a:r>
            <a:r>
              <a:rPr lang="zh-CN" altLang="en-US" sz="3600" b="1" dirty="0">
                <a:latin typeface="华文楷体"/>
                <a:ea typeface="华文行楷" pitchFamily="2" charset="-122"/>
              </a:rPr>
              <a:t>“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太史公曰</a:t>
            </a:r>
            <a:r>
              <a:rPr lang="zh-CN" altLang="en-US" sz="3600" b="1" dirty="0">
                <a:latin typeface="华文楷体"/>
                <a:ea typeface="华文行楷" pitchFamily="2" charset="-122"/>
              </a:rPr>
              <a:t>”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包含了哪些内容，其中</a:t>
            </a:r>
            <a:r>
              <a:rPr lang="zh-CN" altLang="en-US" sz="3600" b="1" dirty="0">
                <a:latin typeface="华文楷体"/>
                <a:ea typeface="华文行楷" pitchFamily="2" charset="-122"/>
              </a:rPr>
              <a:t>“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天下已集，乃谋叛逆</a:t>
            </a:r>
            <a:r>
              <a:rPr lang="zh-CN" altLang="en-US" sz="3600" b="1" dirty="0">
                <a:latin typeface="华文楷体"/>
                <a:ea typeface="华文行楷" pitchFamily="2" charset="-122"/>
              </a:rPr>
              <a:t>”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有什么言外之意？</a:t>
            </a:r>
          </a:p>
          <a:p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36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明确：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有三点内容：布衣时</a:t>
            </a:r>
            <a:r>
              <a:rPr lang="zh-CN" altLang="en-US" sz="36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志与众异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；没有做到“</a:t>
            </a:r>
            <a:r>
              <a:rPr lang="zh-CN" altLang="en-US" sz="36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谦让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”；在天下安定时</a:t>
            </a:r>
            <a:r>
              <a:rPr lang="zh-CN" altLang="en-US" sz="36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密谋叛逆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。其中“天下已集，乃谋叛逆”一般认为是</a:t>
            </a:r>
            <a:r>
              <a:rPr lang="zh-CN" altLang="en-US" sz="36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反话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：“谓淮阴之愚，必不至此也。”（李慈铭） “天下已集，岂可为逆于其必不可为叛之时？而夷其宗族，岂有心肝人所宜出哉！”（李笠）</a:t>
            </a:r>
          </a:p>
          <a:p>
            <a:pPr>
              <a:spcBef>
                <a:spcPct val="50000"/>
              </a:spcBef>
            </a:pPr>
            <a:endParaRPr lang="en-US" altLang="zh-CN" sz="36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0825" y="333375"/>
            <a:ext cx="3240088" cy="1800225"/>
            <a:chOff x="158" y="210"/>
            <a:chExt cx="2041" cy="1134"/>
          </a:xfrm>
        </p:grpSpPr>
        <p:sp>
          <p:nvSpPr>
            <p:cNvPr id="3" name="AutoShape 7"/>
            <p:cNvSpPr>
              <a:spLocks noChangeArrowheads="1"/>
            </p:cNvSpPr>
            <p:nvPr/>
          </p:nvSpPr>
          <p:spPr bwMode="auto">
            <a:xfrm>
              <a:off x="158" y="210"/>
              <a:ext cx="2041" cy="1134"/>
            </a:xfrm>
            <a:prstGeom prst="irregularSeal1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Rectangle 8"/>
            <p:cNvSpPr>
              <a:spLocks noChangeArrowheads="1"/>
            </p:cNvSpPr>
            <p:nvPr/>
          </p:nvSpPr>
          <p:spPr bwMode="auto">
            <a:xfrm>
              <a:off x="567" y="618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chemeClr val="bg1"/>
                  </a:solidFill>
                </a:rPr>
                <a:t>讨论交流</a:t>
              </a:r>
              <a:r>
                <a:rPr kumimoji="1" lang="en-US" altLang="zh-CN" sz="2400" b="1"/>
                <a:t>:</a:t>
              </a:r>
            </a:p>
          </p:txBody>
        </p:sp>
      </p:grp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95288" y="2133600"/>
            <a:ext cx="8353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84213" y="2441575"/>
            <a:ext cx="792003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zh-CN" altLang="en-US" sz="4000" b="1" dirty="0">
                <a:latin typeface="黑体" pitchFamily="49" charset="-122"/>
                <a:ea typeface="黑体" pitchFamily="49" charset="-122"/>
              </a:rPr>
              <a:t>请阅读</a:t>
            </a:r>
            <a:r>
              <a:rPr kumimoji="1" lang="en-US" altLang="zh-CN" sz="4000" b="1" dirty="0">
                <a:latin typeface="黑体" pitchFamily="49" charset="-122"/>
                <a:ea typeface="黑体" pitchFamily="49" charset="-122"/>
              </a:rPr>
              <a:t>《</a:t>
            </a:r>
            <a:r>
              <a:rPr kumimoji="1" lang="zh-CN" altLang="en-US" sz="4000" b="1" dirty="0">
                <a:latin typeface="黑体" pitchFamily="49" charset="-122"/>
                <a:ea typeface="黑体" pitchFamily="49" charset="-122"/>
              </a:rPr>
              <a:t>史记</a:t>
            </a:r>
            <a:r>
              <a:rPr kumimoji="1" lang="en-US" altLang="zh-CN" sz="4000" b="1" dirty="0">
                <a:latin typeface="黑体" pitchFamily="49" charset="-122"/>
                <a:ea typeface="黑体" pitchFamily="49" charset="-122"/>
              </a:rPr>
              <a:t>》</a:t>
            </a:r>
            <a:r>
              <a:rPr kumimoji="1" lang="zh-CN" altLang="en-US" sz="4000" b="1" dirty="0">
                <a:latin typeface="黑体" pitchFamily="49" charset="-122"/>
                <a:ea typeface="黑体" pitchFamily="49" charset="-122"/>
              </a:rPr>
              <a:t>的其他记述，古人与今人对韩信之死的评价，讨论交流</a:t>
            </a:r>
            <a:r>
              <a:rPr kumimoji="1" lang="en-US" altLang="zh-CN" sz="4000" b="1" dirty="0">
                <a:latin typeface="黑体" pitchFamily="49" charset="-122"/>
                <a:ea typeface="黑体" pitchFamily="49" charset="-122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kumimoji="1" lang="zh-CN" altLang="en-US" sz="6000" b="1" dirty="0">
                <a:solidFill>
                  <a:srgbClr val="003399"/>
                </a:solidFill>
                <a:latin typeface="华文新魏" pitchFamily="2" charset="-122"/>
                <a:ea typeface="华文新魏" pitchFamily="2" charset="-122"/>
              </a:rPr>
              <a:t>韩信为什么会被杀害？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79388" y="115888"/>
            <a:ext cx="8424862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4000" b="1" dirty="0" smtClean="0">
                <a:ea typeface="华文行楷" pitchFamily="2" charset="-122"/>
              </a:rPr>
              <a:t>思考</a:t>
            </a:r>
            <a:r>
              <a:rPr lang="zh-CN" altLang="en-US" sz="4000" b="1" dirty="0">
                <a:ea typeface="华文行楷" pitchFamily="2" charset="-122"/>
              </a:rPr>
              <a:t>：</a:t>
            </a:r>
            <a:r>
              <a:rPr lang="zh-CN" altLang="en-US" sz="4000" b="1" dirty="0">
                <a:solidFill>
                  <a:srgbClr val="0000FF"/>
                </a:solidFill>
                <a:ea typeface="华文行楷" pitchFamily="2" charset="-122"/>
              </a:rPr>
              <a:t>韩信为什么会被杀害？</a:t>
            </a:r>
          </a:p>
          <a:p>
            <a:r>
              <a:rPr lang="zh-CN" altLang="en-US" b="1" dirty="0"/>
              <a:t>   </a:t>
            </a:r>
            <a:endParaRPr lang="zh-CN" alt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692150"/>
            <a:ext cx="5003800" cy="717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明确：</a:t>
            </a:r>
          </a:p>
          <a:p>
            <a:r>
              <a:rPr lang="zh-CN" altLang="en-US" sz="32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  </a:t>
            </a:r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、功高</a:t>
            </a:r>
            <a:r>
              <a:rPr lang="zh-CN" altLang="en-US" sz="32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震主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。</a:t>
            </a:r>
          </a:p>
          <a:p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    </a:t>
            </a:r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、狂妄</a:t>
            </a:r>
            <a:r>
              <a:rPr lang="zh-CN" altLang="en-US" sz="32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傲慢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，树敌太多，单枪匹马。</a:t>
            </a:r>
          </a:p>
          <a:p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    </a:t>
            </a:r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、恃才放旷</a:t>
            </a:r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君主对他早有</a:t>
            </a:r>
            <a:r>
              <a:rPr lang="zh-CN" altLang="en-US" sz="32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猜忌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。</a:t>
            </a:r>
          </a:p>
          <a:p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    </a:t>
            </a:r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en-US" sz="32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杀功臣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是封建社会的普遍现象。杀韩信是吕后和萧何等干的，刘邦并不知情，当他知道后“且喜且怜之”，心情很复杂，也很真实。</a:t>
            </a:r>
          </a:p>
          <a:p>
            <a:endParaRPr lang="zh-CN" altLang="en-US" sz="3200" dirty="0">
              <a:latin typeface="楷体" pitchFamily="49" charset="-122"/>
              <a:ea typeface="楷体" pitchFamily="49" charset="-122"/>
            </a:endParaRPr>
          </a:p>
          <a:p>
            <a:pPr>
              <a:spcBef>
                <a:spcPct val="50000"/>
              </a:spcBef>
            </a:pPr>
            <a:endParaRPr lang="en-US" altLang="zh-CN" sz="32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" name="Picture 4" descr="2930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1412875"/>
            <a:ext cx="4284662" cy="4176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792162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五、司马迁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借助</a:t>
            </a:r>
            <a:r>
              <a:rPr lang="en-US" altLang="zh-CN" sz="36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淮阴侯列传</a:t>
            </a:r>
            <a:r>
              <a:rPr lang="en-US" altLang="zh-CN" sz="36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要表达的一种独特的</a:t>
            </a:r>
            <a:r>
              <a:rPr lang="zh-CN" altLang="en-US" sz="36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历史观</a:t>
            </a:r>
            <a:r>
              <a:rPr lang="en-US" altLang="zh-CN" sz="3600" b="1" dirty="0">
                <a:latin typeface="华文行楷" pitchFamily="2" charset="-122"/>
                <a:ea typeface="华文行楷" pitchFamily="2" charset="-122"/>
              </a:rPr>
              <a:t>:</a:t>
            </a:r>
          </a:p>
          <a:p>
            <a:endParaRPr lang="en-US" altLang="zh-CN" sz="3600" b="1" dirty="0">
              <a:latin typeface="华文行楷" pitchFamily="2" charset="-122"/>
              <a:ea typeface="华文行楷" pitchFamily="2" charset="-122"/>
            </a:endParaRPr>
          </a:p>
          <a:p>
            <a:r>
              <a:rPr lang="en-US" altLang="zh-CN" sz="3600" b="1" dirty="0">
                <a:latin typeface="华文行楷" pitchFamily="2" charset="-122"/>
                <a:ea typeface="华文行楷" pitchFamily="2" charset="-122"/>
              </a:rPr>
              <a:t>    </a:t>
            </a:r>
          </a:p>
        </p:txBody>
      </p:sp>
      <p:pic>
        <p:nvPicPr>
          <p:cNvPr id="3" name="Picture 4" descr="jshymatou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773238"/>
            <a:ext cx="4351337" cy="3724275"/>
          </a:xfrm>
          <a:prstGeom prst="rect">
            <a:avLst/>
          </a:prstGeom>
          <a:noFill/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47813" y="5734050"/>
            <a:ext cx="2879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990000"/>
                </a:solidFill>
                <a:ea typeface="华文隶书" pitchFamily="2" charset="-122"/>
              </a:rPr>
              <a:t>韩  信   湖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148263" y="1989138"/>
            <a:ext cx="3384550" cy="484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      </a:t>
            </a:r>
            <a:r>
              <a:rPr lang="zh-CN" altLang="en-US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统治者心</a:t>
            </a:r>
            <a:r>
              <a:rPr lang="zh-CN" altLang="en-US" sz="4800" b="1" dirty="0">
                <a:latin typeface="华文行楷" pitchFamily="2" charset="-122"/>
                <a:ea typeface="华文行楷" pitchFamily="2" charset="-122"/>
              </a:rPr>
              <a:t>狠</a:t>
            </a:r>
            <a:r>
              <a:rPr lang="zh-CN" altLang="en-US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手</a:t>
            </a:r>
            <a:r>
              <a:rPr lang="zh-CN" altLang="en-US" sz="4800" b="1" dirty="0">
                <a:latin typeface="华文行楷" pitchFamily="2" charset="-122"/>
                <a:ea typeface="华文行楷" pitchFamily="2" charset="-122"/>
              </a:rPr>
              <a:t>毒</a:t>
            </a:r>
            <a:r>
              <a:rPr lang="en-US" altLang="zh-CN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en-US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欲加之</a:t>
            </a:r>
            <a:r>
              <a:rPr lang="zh-CN" altLang="en-US" sz="4800" b="1" dirty="0">
                <a:latin typeface="华文行楷" pitchFamily="2" charset="-122"/>
                <a:ea typeface="华文行楷" pitchFamily="2" charset="-122"/>
              </a:rPr>
              <a:t>罪</a:t>
            </a:r>
            <a:r>
              <a:rPr lang="en-US" altLang="zh-CN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en-US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何</a:t>
            </a:r>
            <a:r>
              <a:rPr lang="zh-CN" altLang="en-US" sz="4800" b="1" dirty="0">
                <a:latin typeface="华文行楷" pitchFamily="2" charset="-122"/>
                <a:ea typeface="华文行楷" pitchFamily="2" charset="-122"/>
              </a:rPr>
              <a:t>患</a:t>
            </a:r>
            <a:r>
              <a:rPr lang="zh-CN" altLang="en-US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无辞？</a:t>
            </a:r>
          </a:p>
          <a:p>
            <a:endParaRPr lang="zh-CN" altLang="en-US" sz="4800" b="1" dirty="0">
              <a:solidFill>
                <a:srgbClr val="0000FF"/>
              </a:solidFill>
              <a:latin typeface="华文行楷" pitchFamily="2" charset="-122"/>
              <a:ea typeface="华文行楷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4800" b="1" dirty="0">
              <a:solidFill>
                <a:srgbClr val="0000FF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autoUpdateAnimBg="0"/>
      <p:bldP spid="5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8208963" cy="661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            </a:t>
            </a:r>
            <a:r>
              <a:rPr lang="zh-CN" altLang="en-US" sz="48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帅才不及帝王术</a:t>
            </a:r>
            <a:r>
              <a:rPr lang="zh-CN" altLang="en-US" sz="4800" b="1" dirty="0">
                <a:latin typeface="华文行楷" pitchFamily="2" charset="-122"/>
                <a:ea typeface="华文行楷" pitchFamily="2" charset="-122"/>
              </a:rPr>
              <a:t>   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魏明伦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4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韩信</a:t>
            </a:r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是天才的</a:t>
            </a:r>
            <a:r>
              <a:rPr lang="zh-CN" altLang="en-US" sz="4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军事家</a:t>
            </a:r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，但不是成熟的</a:t>
            </a:r>
            <a:r>
              <a:rPr lang="zh-CN" altLang="en-US" sz="4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政治家</a:t>
            </a:r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，更不是</a:t>
            </a:r>
            <a:r>
              <a:rPr lang="zh-CN" altLang="en-US" sz="4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伟人典范</a:t>
            </a:r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。韩信好名，近似杨秀清。未央宫诛韩信虽是冤案，但也不乏韩信</a:t>
            </a:r>
            <a:r>
              <a:rPr lang="zh-CN" altLang="en-US" sz="40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自身</a:t>
            </a:r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的致命</a:t>
            </a:r>
            <a:r>
              <a:rPr lang="zh-CN" altLang="en-US" sz="40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弱点</a:t>
            </a:r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。后人同情他，却并不十分敬仰他。令人惋惜的是韩信的佼佼帅才和赫赫战功竟落得个</a:t>
            </a:r>
            <a:r>
              <a:rPr lang="en-US" altLang="zh-CN" sz="40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"</a:t>
            </a:r>
            <a:r>
              <a:rPr lang="zh-CN" altLang="en-US" sz="40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兔死狗烹，鸟尽弓藏</a:t>
            </a:r>
            <a:r>
              <a:rPr lang="en-US" altLang="zh-CN" sz="40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"</a:t>
            </a:r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的下场。</a:t>
            </a:r>
            <a:b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　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4" descr="u=2997744557,4021038855&amp;gp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1800225" cy="2205038"/>
          </a:xfrm>
          <a:prstGeom prst="rect">
            <a:avLst/>
          </a:prstGeom>
          <a:noFill/>
        </p:spPr>
      </p:pic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8964613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易中天</a:t>
            </a:r>
            <a:r>
              <a:rPr lang="en-US" altLang="zh-CN" sz="3200" b="1" dirty="0"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汉代风云人物</a:t>
            </a:r>
            <a:r>
              <a:rPr lang="en-US" altLang="zh-CN" sz="3200" b="1" dirty="0">
                <a:latin typeface="华文楷体"/>
                <a:ea typeface="华文行楷" pitchFamily="2" charset="-122"/>
              </a:rPr>
              <a:t>·</a:t>
            </a:r>
            <a:r>
              <a:rPr lang="zh-CN" altLang="en-US" sz="3200" b="1" dirty="0">
                <a:solidFill>
                  <a:srgbClr val="0000FF"/>
                </a:solidFill>
                <a:latin typeface="华文行楷" pitchFamily="2" charset="-122"/>
                <a:ea typeface="华文行楷" pitchFamily="2" charset="-122"/>
              </a:rPr>
              <a:t>韩信成败之谜</a:t>
            </a:r>
            <a:r>
              <a:rPr lang="en-US" altLang="zh-CN" sz="3200" b="1" dirty="0">
                <a:latin typeface="华文行楷" pitchFamily="2" charset="-122"/>
                <a:ea typeface="华文行楷" pitchFamily="2" charset="-122"/>
              </a:rPr>
              <a:t>》</a:t>
            </a:r>
            <a:r>
              <a:rPr lang="zh-CN" altLang="en-US" sz="3200" b="1" dirty="0">
                <a:latin typeface="华文行楷" pitchFamily="2" charset="-122"/>
                <a:ea typeface="华文行楷" pitchFamily="2" charset="-122"/>
              </a:rPr>
              <a:t>：</a:t>
            </a: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韩信，一代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名将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，旷世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功臣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。他在困境中挣扎，在草莽中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崛起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，在战斗中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奋进，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在胜利中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沉沦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。他在最能够背叛刘邦的时候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忠贞不贰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，却在最不可能反叛时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涉嫌谋反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。正如司马迁所说：“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天下已集，乃谋叛逆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。”因此，有人认为韩信釜底抽薪谋反并不可能，也有人认为其造反证据确凿，还有人认为他是被逼上梁山。但这也许并不重要。重要的是，韩信作为我们英雄时代的英雄人物，他的忍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辱负重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，他的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自强不息，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他的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叱咤风云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，甚至他的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犹豫狐疑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zh-CN" altLang="en-US" sz="3200" b="1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</a:rPr>
              <a:t>患得患失</a:t>
            </a:r>
            <a:r>
              <a:rPr lang="zh-CN" altLang="en-US" sz="32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，都给我们留下了深刻的印象和永久的记忆，耐人寻味，发人深思。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404813"/>
            <a:ext cx="8604250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ea typeface="华文行楷" pitchFamily="2" charset="-122"/>
              </a:rPr>
              <a:t>整理</a:t>
            </a:r>
            <a:r>
              <a:rPr lang="en-US" altLang="zh-CN" sz="3600" b="1" dirty="0">
                <a:solidFill>
                  <a:srgbClr val="0000FF"/>
                </a:solidFill>
                <a:ea typeface="华文行楷" pitchFamily="2" charset="-122"/>
              </a:rPr>
              <a:t>《</a:t>
            </a:r>
            <a:r>
              <a:rPr lang="zh-CN" altLang="en-US" sz="3600" b="1" dirty="0">
                <a:solidFill>
                  <a:srgbClr val="0000FF"/>
                </a:solidFill>
                <a:ea typeface="华文行楷" pitchFamily="2" charset="-122"/>
              </a:rPr>
              <a:t>史记</a:t>
            </a:r>
            <a:r>
              <a:rPr lang="en-US" altLang="zh-CN" sz="3600" b="1" dirty="0">
                <a:solidFill>
                  <a:srgbClr val="0000FF"/>
                </a:solidFill>
                <a:ea typeface="华文行楷" pitchFamily="2" charset="-122"/>
              </a:rPr>
              <a:t>·</a:t>
            </a:r>
            <a:r>
              <a:rPr lang="zh-CN" altLang="en-US" sz="3600" b="1" dirty="0">
                <a:solidFill>
                  <a:srgbClr val="0000FF"/>
                </a:solidFill>
                <a:ea typeface="华文行楷" pitchFamily="2" charset="-122"/>
              </a:rPr>
              <a:t>淮阴侯列传</a:t>
            </a:r>
            <a:r>
              <a:rPr lang="en-US" altLang="zh-CN" sz="3600" b="1" dirty="0">
                <a:solidFill>
                  <a:srgbClr val="0000FF"/>
                </a:solidFill>
                <a:ea typeface="华文行楷" pitchFamily="2" charset="-122"/>
              </a:rPr>
              <a:t>》</a:t>
            </a:r>
            <a:r>
              <a:rPr lang="zh-CN" altLang="en-US" sz="3600" b="1" dirty="0">
                <a:solidFill>
                  <a:srgbClr val="FF0000"/>
                </a:solidFill>
                <a:ea typeface="华文行楷" pitchFamily="2" charset="-122"/>
              </a:rPr>
              <a:t>中的</a:t>
            </a:r>
            <a:r>
              <a:rPr lang="zh-CN" altLang="en-US" sz="3600" b="1" dirty="0">
                <a:solidFill>
                  <a:srgbClr val="0000FF"/>
                </a:solidFill>
                <a:ea typeface="华文行楷" pitchFamily="2" charset="-122"/>
              </a:rPr>
              <a:t>成语</a:t>
            </a:r>
            <a:r>
              <a:rPr lang="zh-CN" altLang="en-US" sz="3600" b="1" dirty="0">
                <a:solidFill>
                  <a:srgbClr val="FF0000"/>
                </a:solidFill>
                <a:ea typeface="华文行楷" pitchFamily="2" charset="-122"/>
              </a:rPr>
              <a:t>：</a:t>
            </a:r>
          </a:p>
          <a:p>
            <a:r>
              <a:rPr lang="zh-CN" altLang="en-US" b="1" dirty="0"/>
              <a:t>      </a:t>
            </a:r>
            <a:r>
              <a:rPr lang="en-US" altLang="zh-CN" sz="3600" b="1" dirty="0"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、漂母之恩 </a:t>
            </a:r>
          </a:p>
          <a:p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en-US" altLang="zh-CN" sz="3600" b="1" dirty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、胯下之辱  </a:t>
            </a:r>
          </a:p>
          <a:p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en-US" altLang="zh-CN" sz="3600" b="1" dirty="0"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、妇人之仁  </a:t>
            </a:r>
          </a:p>
          <a:p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en-US" altLang="zh-CN" sz="3600" b="1" dirty="0"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、解衣衣我，推食食我 </a:t>
            </a:r>
          </a:p>
          <a:p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en-US" altLang="zh-CN" sz="3600" b="1" dirty="0"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、多多益善 </a:t>
            </a:r>
          </a:p>
          <a:p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en-US" altLang="zh-CN" sz="3600" b="1" dirty="0">
                <a:latin typeface="华文楷体" pitchFamily="2" charset="-122"/>
                <a:ea typeface="华文楷体" pitchFamily="2" charset="-122"/>
              </a:rPr>
              <a:t>6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、逐鹿中原 </a:t>
            </a:r>
          </a:p>
          <a:p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en-US" altLang="zh-CN" sz="3600" b="1" dirty="0">
                <a:latin typeface="华文楷体" pitchFamily="2" charset="-122"/>
                <a:ea typeface="华文楷体" pitchFamily="2" charset="-122"/>
              </a:rPr>
              <a:t>7</a:t>
            </a:r>
            <a:r>
              <a:rPr lang="zh-CN" altLang="en-US" sz="3600" b="1" dirty="0">
                <a:latin typeface="华文楷体" pitchFamily="2" charset="-122"/>
                <a:ea typeface="华文楷体" pitchFamily="2" charset="-122"/>
              </a:rPr>
              <a:t>、成也萧何，败也萧何</a:t>
            </a:r>
          </a:p>
          <a:p>
            <a:r>
              <a:rPr lang="zh-CN" altLang="en-US" sz="3200" b="1" dirty="0">
                <a:solidFill>
                  <a:srgbClr val="FF0000"/>
                </a:solidFill>
                <a:ea typeface="华文行楷" pitchFamily="2" charset="-122"/>
              </a:rPr>
              <a:t>七、</a:t>
            </a:r>
            <a:r>
              <a:rPr lang="zh-CN" altLang="en-US" sz="3200" b="1" dirty="0">
                <a:solidFill>
                  <a:srgbClr val="0000FF"/>
                </a:solidFill>
                <a:ea typeface="华文行楷" pitchFamily="2" charset="-122"/>
              </a:rPr>
              <a:t>印发朱鸿的</a:t>
            </a:r>
            <a:r>
              <a:rPr lang="en-US" altLang="zh-CN" sz="3200" b="1" dirty="0">
                <a:solidFill>
                  <a:srgbClr val="FF0000"/>
                </a:solidFill>
                <a:ea typeface="华文行楷" pitchFamily="2" charset="-122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ea typeface="华文行楷" pitchFamily="2" charset="-122"/>
              </a:rPr>
              <a:t>胯下奇辱</a:t>
            </a:r>
            <a:r>
              <a:rPr lang="en-US" altLang="zh-CN" sz="3200" b="1" dirty="0">
                <a:solidFill>
                  <a:srgbClr val="0000FF"/>
                </a:solidFill>
                <a:ea typeface="华文行楷" pitchFamily="2" charset="-122"/>
              </a:rPr>
              <a:t>》</a:t>
            </a:r>
          </a:p>
          <a:p>
            <a:r>
              <a:rPr lang="en-US" altLang="zh-CN" sz="3200" b="1" dirty="0">
                <a:solidFill>
                  <a:srgbClr val="0000FF"/>
                </a:solidFill>
                <a:ea typeface="华文行楷" pitchFamily="2" charset="-122"/>
              </a:rPr>
              <a:t>        </a:t>
            </a:r>
            <a:r>
              <a:rPr lang="zh-CN" altLang="en-US" sz="3200" b="1" dirty="0">
                <a:solidFill>
                  <a:srgbClr val="0000FF"/>
                </a:solidFill>
                <a:ea typeface="华文行楷" pitchFamily="2" charset="-122"/>
              </a:rPr>
              <a:t>进行课后阅读。</a:t>
            </a:r>
          </a:p>
          <a:p>
            <a:pPr>
              <a:spcBef>
                <a:spcPct val="50000"/>
              </a:spcBef>
            </a:pPr>
            <a:endParaRPr lang="en-US" altLang="zh-CN" sz="3200" dirty="0">
              <a:solidFill>
                <a:srgbClr val="0000FF"/>
              </a:solidFill>
              <a:ea typeface="华文行楷" pitchFamily="2" charset="-122"/>
            </a:endParaRPr>
          </a:p>
        </p:txBody>
      </p:sp>
      <p:pic>
        <p:nvPicPr>
          <p:cNvPr id="4" name="Picture 5" descr="jsha1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1341438"/>
            <a:ext cx="3384550" cy="453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r>
              <a:rPr lang="zh-CN" altLang="en-US" dirty="0" smtClean="0"/>
              <a:t>研讨文章前三小节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500034" y="1714488"/>
            <a:ext cx="8215370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sz="2800" b="1" dirty="0" smtClean="0">
                <a:latin typeface="+mn-ea"/>
              </a:rPr>
              <a:t>二、文章开始的三小节写了韩信早年生活的三个小故事。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800" b="1" dirty="0" smtClean="0">
                <a:latin typeface="+mn-ea"/>
              </a:rPr>
              <a:t>   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、 请 同学们</a:t>
            </a:r>
            <a:r>
              <a:rPr kumimoji="1" lang="zh-CN" altLang="en-US" sz="2800" b="1" dirty="0" smtClean="0">
                <a:latin typeface="楷体" pitchFamily="49" charset="-122"/>
                <a:ea typeface="楷体" pitchFamily="49" charset="-122"/>
              </a:rPr>
              <a:t>找到每个故事中的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关键词</a:t>
            </a:r>
            <a:r>
              <a:rPr kumimoji="1" lang="zh-CN" altLang="en-US" sz="2800" b="1" dirty="0" smtClean="0">
                <a:latin typeface="楷体" pitchFamily="49" charset="-122"/>
                <a:ea typeface="楷体" pitchFamily="49" charset="-122"/>
              </a:rPr>
              <a:t>，用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hlinkClick r:id="rId2" action="ppaction://hlinksldjump"/>
              </a:rPr>
              <a:t>四个字概括</a:t>
            </a:r>
            <a:r>
              <a:rPr kumimoji="1" lang="zh-CN" altLang="en-US" sz="2800" b="1" dirty="0" smtClean="0">
                <a:latin typeface="楷体" pitchFamily="49" charset="-122"/>
                <a:ea typeface="楷体" pitchFamily="49" charset="-122"/>
              </a:rPr>
              <a:t>每个小故事。</a:t>
            </a:r>
            <a:endParaRPr kumimoji="1"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90000"/>
              </a:lnSpc>
            </a:pPr>
            <a:r>
              <a:rPr kumimoji="1" lang="en-US" altLang="zh-CN" sz="2800" b="1" dirty="0" smtClean="0">
                <a:latin typeface="楷体" pitchFamily="49" charset="-122"/>
                <a:ea typeface="楷体" pitchFamily="49" charset="-122"/>
              </a:rPr>
              <a:t>   2</a:t>
            </a:r>
            <a:r>
              <a:rPr kumimoji="1" lang="zh-CN" altLang="en-US" sz="2800" b="1" dirty="0" smtClean="0">
                <a:latin typeface="楷体" pitchFamily="49" charset="-122"/>
                <a:ea typeface="楷体" pitchFamily="49" charset="-122"/>
              </a:rPr>
              <a:t>、说说这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三个小故事说明了韩信早年生活的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hlinkClick r:id="rId2" action="ppaction://hlinksldjump"/>
              </a:rPr>
              <a:t>境况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是怎样的？</a:t>
            </a:r>
            <a:endParaRPr kumimoji="1"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90000"/>
              </a:lnSpc>
            </a:pPr>
            <a:r>
              <a:rPr kumimoji="1" lang="en-US" altLang="zh-CN" sz="2800" b="1" dirty="0" smtClean="0">
                <a:latin typeface="黑体" pitchFamily="49" charset="-122"/>
                <a:ea typeface="华文楷体" pitchFamily="2" charset="-122"/>
              </a:rPr>
              <a:t>3</a:t>
            </a:r>
            <a:r>
              <a:rPr kumimoji="1" lang="zh-CN" altLang="en-US" sz="2800" b="1" dirty="0" smtClean="0">
                <a:latin typeface="黑体" pitchFamily="49" charset="-122"/>
                <a:ea typeface="华文楷体" pitchFamily="2" charset="-122"/>
              </a:rPr>
              <a:t>、分析其揭示了人物什么样的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华文楷体" pitchFamily="2" charset="-122"/>
              </a:rPr>
              <a:t>个性</a:t>
            </a:r>
            <a:r>
              <a:rPr kumimoji="1" lang="zh-CN" altLang="en-US" sz="2800" b="1" dirty="0" smtClean="0">
                <a:latin typeface="黑体" pitchFamily="49" charset="-122"/>
                <a:ea typeface="华文楷体" pitchFamily="2" charset="-122"/>
              </a:rPr>
              <a:t>？</a:t>
            </a:r>
            <a:endParaRPr kumimoji="1" lang="en-US" altLang="zh-CN" sz="2800" b="1" dirty="0" smtClean="0">
              <a:latin typeface="黑体" pitchFamily="49" charset="-122"/>
              <a:ea typeface="华文楷体" pitchFamily="2" charset="-122"/>
            </a:endParaRPr>
          </a:p>
          <a:p>
            <a:pPr>
              <a:lnSpc>
                <a:spcPct val="90000"/>
              </a:lnSpc>
            </a:pPr>
            <a:r>
              <a:rPr kumimoji="1" lang="en-US" altLang="zh-CN" sz="2800" b="1" dirty="0" smtClean="0">
                <a:latin typeface="黑体" pitchFamily="49" charset="-122"/>
                <a:ea typeface="华文楷体" pitchFamily="2" charset="-122"/>
              </a:rPr>
              <a:t>4</a:t>
            </a:r>
            <a:r>
              <a:rPr kumimoji="1" lang="zh-CN" altLang="en-US" sz="2800" b="1" dirty="0" smtClean="0">
                <a:latin typeface="黑体" pitchFamily="49" charset="-122"/>
                <a:ea typeface="华文楷体" pitchFamily="2" charset="-122"/>
              </a:rPr>
              <a:t>、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hlinkClick r:id="rId3" action="ppaction://hlinksldjump"/>
              </a:rPr>
              <a:t>司马迁为什么单单从韩信的早年生活中挑选了这三个故事来写？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90000"/>
              </a:lnSpc>
            </a:pPr>
            <a:r>
              <a:rPr kumimoji="1" lang="en-US" altLang="zh-CN" sz="2800" b="1" dirty="0" smtClean="0">
                <a:latin typeface="楷体" pitchFamily="49" charset="-122"/>
                <a:ea typeface="楷体" pitchFamily="49" charset="-122"/>
              </a:rPr>
              <a:t>5</a:t>
            </a:r>
            <a:r>
              <a:rPr kumimoji="1" lang="zh-CN" altLang="en-US" sz="2800" b="1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三个故事的结局</a:t>
            </a:r>
            <a:endParaRPr kumimoji="1" lang="zh-CN" altLang="en-US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endParaRPr kumimoji="1" lang="en-US" altLang="zh-CN" sz="2800" b="1" dirty="0" smtClean="0">
              <a:latin typeface="+mn-ea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zh-CN" altLang="en-US" sz="2800" b="1" dirty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214422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hlinkClick r:id="rId4" action="ppaction://hlinksldjump"/>
              </a:rPr>
              <a:t>一、字词</a:t>
            </a:r>
            <a:endParaRPr lang="zh-CN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6000768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三、</a:t>
            </a:r>
            <a:r>
              <a:rPr lang="zh-CN" altLang="en-US" sz="3600" b="1" dirty="0" smtClean="0">
                <a:hlinkClick r:id="rId5" action="ppaction://hlinksldjump"/>
              </a:rPr>
              <a:t>图片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8596" y="357166"/>
            <a:ext cx="7929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一、容易读错的字</a:t>
            </a:r>
          </a:p>
          <a:p>
            <a:pPr>
              <a:spcBef>
                <a:spcPct val="50000"/>
              </a:spcBef>
            </a:pP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  商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贾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     晨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炊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         诸母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漂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</a:t>
            </a:r>
          </a:p>
          <a:p>
            <a:pPr>
              <a:spcBef>
                <a:spcPct val="50000"/>
              </a:spcBef>
            </a:pP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  不能自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食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         若虽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长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大  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4000496" y="1214422"/>
            <a:ext cx="11509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 err="1">
                <a:solidFill>
                  <a:srgbClr val="FF3300"/>
                </a:solidFill>
                <a:ea typeface="黑体" pitchFamily="49" charset="-122"/>
              </a:rPr>
              <a:t>chuī</a:t>
            </a:r>
            <a:endParaRPr lang="en-US" altLang="zh-CN" sz="2800" b="1" dirty="0">
              <a:solidFill>
                <a:srgbClr val="FF3300"/>
              </a:solidFill>
              <a:ea typeface="黑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1214422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err="1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gŭ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6929454" y="128586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400" b="1" dirty="0" err="1">
                <a:solidFill>
                  <a:srgbClr val="FF3300"/>
                </a:solidFill>
                <a:ea typeface="黑体" pitchFamily="49" charset="-122"/>
              </a:rPr>
              <a:t>pi</a:t>
            </a:r>
            <a:r>
              <a:rPr lang="en-US" altLang="zh-CN" sz="2400" b="1" dirty="0" err="1">
                <a:solidFill>
                  <a:srgbClr val="FF3300"/>
                </a:solidFill>
                <a:cs typeface="Arial" pitchFamily="34" charset="0"/>
              </a:rPr>
              <a:t>ă</a:t>
            </a:r>
            <a:r>
              <a:rPr lang="en-US" altLang="zh-CN" sz="2400" b="1" dirty="0" err="1">
                <a:solidFill>
                  <a:srgbClr val="FF3300"/>
                </a:solidFill>
                <a:ea typeface="黑体" pitchFamily="49" charset="-122"/>
              </a:rPr>
              <a:t>o</a:t>
            </a:r>
            <a:endParaRPr lang="en-US" altLang="zh-CN" sz="2400" b="1" dirty="0">
              <a:solidFill>
                <a:srgbClr val="FF3300"/>
              </a:solidFill>
              <a:ea typeface="黑体" pitchFamily="49" charset="-122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2928926" y="2000240"/>
            <a:ext cx="1389062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err="1">
                <a:solidFill>
                  <a:srgbClr val="FF3300"/>
                </a:solidFill>
                <a:ea typeface="BatangChe" pitchFamily="49" charset="-127"/>
              </a:rPr>
              <a:t>sì</a:t>
            </a:r>
            <a:endParaRPr lang="en-US" altLang="zh-CN" sz="2800" b="1" dirty="0">
              <a:solidFill>
                <a:srgbClr val="FF3300"/>
              </a:solidFill>
              <a:ea typeface="BatangChe" pitchFamily="49" charset="-127"/>
            </a:endParaRPr>
          </a:p>
          <a:p>
            <a:pPr algn="ctr">
              <a:spcBef>
                <a:spcPct val="50000"/>
              </a:spcBef>
            </a:pPr>
            <a:endParaRPr lang="en-US" altLang="zh-CN" sz="4000" b="1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6164263" y="2143116"/>
            <a:ext cx="2979737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err="1">
                <a:solidFill>
                  <a:srgbClr val="FF3300"/>
                </a:solidFill>
              </a:rPr>
              <a:t>cháng</a:t>
            </a:r>
            <a:endParaRPr lang="en-US" altLang="zh-CN" sz="2800" b="1" dirty="0">
              <a:solidFill>
                <a:srgbClr val="FF3300"/>
              </a:solidFill>
            </a:endParaRPr>
          </a:p>
          <a:p>
            <a:pPr algn="ctr">
              <a:spcBef>
                <a:spcPct val="50000"/>
              </a:spcBef>
            </a:pPr>
            <a:endParaRPr lang="en-US" altLang="zh-CN" sz="3600" dirty="0">
              <a:solidFill>
                <a:schemeClr val="tx2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7158" y="2714620"/>
            <a:ext cx="7715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二、通假字</a:t>
            </a:r>
          </a:p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常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数从其下乡南昌亭长寄食</a:t>
            </a:r>
          </a:p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  晨炊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蓐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食</a:t>
            </a:r>
          </a:p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 不能死，出我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袴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下</a:t>
            </a:r>
          </a:p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    于是信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孰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视之，俯出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袴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下，</a:t>
            </a:r>
            <a:r>
              <a:rPr lang="zh-CN" altLang="en-US" sz="3600" b="1" u="sng" dirty="0" smtClean="0">
                <a:latin typeface="华文楷体" pitchFamily="2" charset="-122"/>
                <a:ea typeface="华文楷体" pitchFamily="2" charset="-122"/>
              </a:rPr>
              <a:t>蒲伏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。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572264" y="3286124"/>
            <a:ext cx="2736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2800" b="1" dirty="0">
                <a:ea typeface="华文楷体" pitchFamily="2" charset="-122"/>
              </a:rPr>
              <a:t>常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”</a:t>
            </a:r>
            <a:r>
              <a:rPr lang="zh-CN" altLang="en-US" sz="2800" b="1" dirty="0">
                <a:ea typeface="华文楷体" pitchFamily="2" charset="-122"/>
              </a:rPr>
              <a:t>通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2800" b="1" dirty="0">
                <a:solidFill>
                  <a:srgbClr val="FF3300"/>
                </a:solidFill>
                <a:ea typeface="华文楷体" pitchFamily="2" charset="-122"/>
              </a:rPr>
              <a:t>尝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”</a:t>
            </a:r>
            <a:endParaRPr lang="zh-CN" altLang="en-US" sz="2800" b="1" dirty="0">
              <a:ea typeface="华文楷体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857620" y="3500438"/>
            <a:ext cx="50403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CN" sz="2800" b="1" dirty="0">
              <a:ea typeface="华文楷体" pitchFamily="2" charset="-122"/>
            </a:endParaRPr>
          </a:p>
          <a:p>
            <a:r>
              <a:rPr lang="en-US" altLang="zh-CN" sz="28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2800" b="1" dirty="0">
                <a:ea typeface="华文楷体" pitchFamily="2" charset="-122"/>
              </a:rPr>
              <a:t>蓐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”</a:t>
            </a:r>
            <a:r>
              <a:rPr lang="zh-CN" altLang="en-US" sz="2800" b="1" dirty="0">
                <a:ea typeface="华文楷体" pitchFamily="2" charset="-122"/>
              </a:rPr>
              <a:t>通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2800" b="1" dirty="0">
                <a:solidFill>
                  <a:srgbClr val="FF3300"/>
                </a:solidFill>
                <a:ea typeface="华文楷体" pitchFamily="2" charset="-122"/>
              </a:rPr>
              <a:t>褥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”</a:t>
            </a:r>
            <a:endParaRPr lang="zh-CN" altLang="en-US" sz="2800" b="1" dirty="0">
              <a:ea typeface="华文楷体" pitchFamily="2" charset="-122"/>
            </a:endParaRP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5286380" y="4429132"/>
            <a:ext cx="3152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2800" b="1" dirty="0">
                <a:ea typeface="华文楷体" pitchFamily="2" charset="-122"/>
              </a:rPr>
              <a:t>袴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”</a:t>
            </a:r>
            <a:r>
              <a:rPr lang="zh-CN" altLang="en-US" sz="2800" b="1" dirty="0">
                <a:ea typeface="华文楷体" pitchFamily="2" charset="-122"/>
              </a:rPr>
              <a:t>通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2800" b="1" dirty="0">
                <a:solidFill>
                  <a:srgbClr val="FF3300"/>
                </a:solidFill>
                <a:ea typeface="华文楷体" pitchFamily="2" charset="-122"/>
              </a:rPr>
              <a:t>胯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”</a:t>
            </a:r>
            <a:endParaRPr lang="zh-CN" altLang="en-US" sz="2800" b="1" dirty="0">
              <a:ea typeface="华文楷体" pitchFamily="2" charset="-122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2500298" y="5572140"/>
            <a:ext cx="3132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2800" b="1" dirty="0">
                <a:ea typeface="华文楷体" pitchFamily="2" charset="-122"/>
              </a:rPr>
              <a:t>孰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”</a:t>
            </a:r>
            <a:r>
              <a:rPr lang="zh-CN" altLang="en-US" sz="2800" b="1" dirty="0">
                <a:ea typeface="华文楷体" pitchFamily="2" charset="-122"/>
              </a:rPr>
              <a:t>通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“</a:t>
            </a:r>
            <a:r>
              <a:rPr lang="zh-CN" altLang="en-US" sz="2800" b="1" dirty="0">
                <a:solidFill>
                  <a:srgbClr val="FF3300"/>
                </a:solidFill>
                <a:ea typeface="华文楷体" pitchFamily="2" charset="-122"/>
              </a:rPr>
              <a:t>熟</a:t>
            </a:r>
            <a:r>
              <a:rPr lang="zh-CN" altLang="en-US" sz="2800" b="1" dirty="0">
                <a:latin typeface="华文楷体"/>
                <a:ea typeface="华文楷体" pitchFamily="2" charset="-122"/>
              </a:rPr>
              <a:t>”</a:t>
            </a:r>
            <a:endParaRPr lang="zh-CN" altLang="en-US" sz="2800" b="1" dirty="0">
              <a:ea typeface="华文楷体" pitchFamily="2" charset="-122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5143504" y="4786322"/>
            <a:ext cx="3673475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200" b="1" dirty="0"/>
              <a:t>    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  </a:t>
            </a:r>
          </a:p>
          <a:p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  “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蒲伏”通“</a:t>
            </a:r>
            <a:r>
              <a:rPr lang="zh-CN" altLang="en-US" sz="28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匍匐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41248"/>
          </a:xfrm>
        </p:spPr>
        <p:txBody>
          <a:bodyPr/>
          <a:lstStyle/>
          <a:p>
            <a:r>
              <a:rPr lang="zh-CN" altLang="en-US" dirty="0" smtClean="0"/>
              <a:t>前三段字词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928802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患</a:t>
            </a:r>
            <a:endParaRPr lang="zh-CN" altLang="en-US" sz="4000" b="1" dirty="0"/>
          </a:p>
        </p:txBody>
      </p:sp>
      <p:sp>
        <p:nvSpPr>
          <p:cNvPr id="4" name="左大括号 3"/>
          <p:cNvSpPr/>
          <p:nvPr/>
        </p:nvSpPr>
        <p:spPr>
          <a:xfrm>
            <a:off x="785786" y="928670"/>
            <a:ext cx="285752" cy="32861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71538" y="78579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一、名词</a:t>
            </a:r>
            <a:endParaRPr lang="zh-CN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000100" y="1214422"/>
            <a:ext cx="60722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、马超、韩遂尚在关西，为操后患</a:t>
            </a:r>
            <a:endParaRPr lang="en-US" altLang="zh-CN" sz="2800" dirty="0" smtClean="0"/>
          </a:p>
          <a:p>
            <a:r>
              <a:rPr lang="en-US" altLang="zh-CN" sz="2800" dirty="0" smtClean="0"/>
              <a:t>2</a:t>
            </a:r>
            <a:r>
              <a:rPr lang="zh-CN" altLang="en-US" sz="2800" dirty="0" smtClean="0"/>
              <a:t>、此数者用兵之患也</a:t>
            </a:r>
            <a:endParaRPr lang="en-US" altLang="zh-CN" sz="2800" dirty="0" smtClean="0"/>
          </a:p>
          <a:p>
            <a:r>
              <a:rPr lang="en-US" altLang="zh-CN" sz="2800" dirty="0" smtClean="0"/>
              <a:t>3</a:t>
            </a:r>
            <a:r>
              <a:rPr lang="zh-CN" altLang="en-US" sz="2800" dirty="0" smtClean="0"/>
              <a:t>、茜有眼患</a:t>
            </a:r>
            <a:endParaRPr lang="zh-CN" alt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6357950" y="121442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（忧患、祸害）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7752" y="171448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（讳忌）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0628" y="2071678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（病）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0100" y="2357430"/>
            <a:ext cx="58579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二、动词</a:t>
            </a:r>
            <a:endParaRPr lang="en-US" altLang="zh-CN" sz="2800" dirty="0" smtClean="0"/>
          </a:p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、不患人之不己知，患不知人也</a:t>
            </a:r>
            <a:endParaRPr lang="en-US" altLang="zh-CN" sz="2800" dirty="0" smtClean="0"/>
          </a:p>
          <a:p>
            <a:r>
              <a:rPr lang="en-US" altLang="zh-CN" sz="2800" dirty="0" smtClean="0"/>
              <a:t>2</a:t>
            </a:r>
            <a:r>
              <a:rPr lang="zh-CN" altLang="en-US" sz="2800" dirty="0" smtClean="0"/>
              <a:t>、故君之所以患于三军者三</a:t>
            </a:r>
            <a:endParaRPr lang="en-US" altLang="zh-CN" sz="2800" dirty="0" smtClean="0"/>
          </a:p>
          <a:p>
            <a:r>
              <a:rPr lang="en-US" altLang="zh-CN" sz="2800" dirty="0" smtClean="0"/>
              <a:t>3</a:t>
            </a:r>
            <a:r>
              <a:rPr lang="zh-CN" altLang="en-US" sz="2800" dirty="0" smtClean="0"/>
              <a:t>、赵宣子骤谏，公患之</a:t>
            </a:r>
            <a:endParaRPr lang="en-US" altLang="zh-CN" sz="2800" dirty="0" smtClean="0"/>
          </a:p>
          <a:p>
            <a:r>
              <a:rPr lang="en-US" altLang="zh-CN" sz="2800" dirty="0" smtClean="0"/>
              <a:t>4</a:t>
            </a:r>
            <a:r>
              <a:rPr lang="zh-CN" altLang="en-US" sz="2800" dirty="0" smtClean="0"/>
              <a:t>、时有患疟疾者</a:t>
            </a:r>
            <a:endParaRPr lang="zh-CN" alt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6357950" y="2786058"/>
            <a:ext cx="2786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（担忧，忧虑）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15074" y="328612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（危害）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00760" y="3714752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（厌恨）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86446" y="4143380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（生病）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6" grpId="0"/>
      <p:bldP spid="27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4291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常</a:t>
            </a:r>
            <a:endParaRPr lang="zh-CN" altLang="en-US" sz="4000" b="1" dirty="0"/>
          </a:p>
        </p:txBody>
      </p:sp>
      <p:sp>
        <p:nvSpPr>
          <p:cNvPr id="4" name="左大括号 3"/>
          <p:cNvSpPr/>
          <p:nvPr/>
        </p:nvSpPr>
        <p:spPr>
          <a:xfrm>
            <a:off x="714348" y="428604"/>
            <a:ext cx="357190" cy="11430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214414" y="285728"/>
            <a:ext cx="5357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常从人寄食饮</a:t>
            </a:r>
            <a:endParaRPr lang="en-US" altLang="zh-CN" sz="3200" dirty="0" smtClean="0"/>
          </a:p>
          <a:p>
            <a:r>
              <a:rPr lang="zh-CN" altLang="en-US" sz="3200" dirty="0" smtClean="0"/>
              <a:t>常数从其下乡南昌亭长寄食</a:t>
            </a:r>
            <a:endParaRPr lang="en-US" altLang="zh-CN" sz="3200" dirty="0" smtClean="0"/>
          </a:p>
          <a:p>
            <a:r>
              <a:rPr lang="zh-CN" altLang="en-US" sz="3200" dirty="0" smtClean="0"/>
              <a:t>常称义兵不用诈谋奇计</a:t>
            </a:r>
            <a:endParaRPr lang="zh-CN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072198" y="214290"/>
            <a:ext cx="3071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（经常）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7950" y="714356"/>
            <a:ext cx="3143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（同“尝”曾经）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3636" y="1285860"/>
            <a:ext cx="3000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（经常）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857496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若</a:t>
            </a:r>
            <a:endParaRPr lang="zh-CN" altLang="en-US" sz="4000" b="1" dirty="0"/>
          </a:p>
        </p:txBody>
      </p:sp>
      <p:sp>
        <p:nvSpPr>
          <p:cNvPr id="10" name="左大括号 9"/>
          <p:cNvSpPr/>
          <p:nvPr/>
        </p:nvSpPr>
        <p:spPr>
          <a:xfrm>
            <a:off x="642910" y="2071678"/>
            <a:ext cx="45719" cy="40719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71472" y="1928802"/>
            <a:ext cx="69294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验之以事，合契若神</a:t>
            </a:r>
            <a:endParaRPr lang="en-US" altLang="zh-CN" sz="2800" dirty="0" smtClean="0"/>
          </a:p>
          <a:p>
            <a:r>
              <a:rPr lang="zh-CN" altLang="en-US" sz="2800" dirty="0" smtClean="0"/>
              <a:t>徐公不若君之美也</a:t>
            </a:r>
            <a:endParaRPr lang="en-US" altLang="zh-CN" sz="2800" dirty="0" smtClean="0"/>
          </a:p>
          <a:p>
            <a:r>
              <a:rPr lang="zh-CN" altLang="en-US" sz="2800" dirty="0" smtClean="0"/>
              <a:t>若毒之乎</a:t>
            </a:r>
            <a:endParaRPr lang="en-US" altLang="zh-CN" sz="2800" dirty="0" smtClean="0"/>
          </a:p>
          <a:p>
            <a:r>
              <a:rPr lang="zh-CN" altLang="en-US" sz="2800" dirty="0" smtClean="0"/>
              <a:t>更若役复若役</a:t>
            </a:r>
            <a:endParaRPr lang="en-US" altLang="zh-CN" sz="2800" dirty="0" smtClean="0"/>
          </a:p>
          <a:p>
            <a:r>
              <a:rPr lang="zh-CN" altLang="en-US" sz="2800" dirty="0" smtClean="0"/>
              <a:t>孔子生不知其父，若母匿之</a:t>
            </a:r>
            <a:endParaRPr lang="en-US" altLang="zh-CN" sz="2800" dirty="0" smtClean="0"/>
          </a:p>
          <a:p>
            <a:r>
              <a:rPr lang="zh-CN" altLang="en-US" sz="2800" dirty="0" smtClean="0"/>
              <a:t>南宫适出，子曰：“君子哉若人！”</a:t>
            </a:r>
            <a:endParaRPr lang="en-US" altLang="zh-CN" sz="2800" dirty="0" smtClean="0"/>
          </a:p>
          <a:p>
            <a:r>
              <a:rPr lang="zh-CN" altLang="en-US" sz="2800" dirty="0" smtClean="0"/>
              <a:t>若能以吴、越之众与中国抗衡</a:t>
            </a:r>
            <a:r>
              <a:rPr lang="en-US" altLang="zh-CN" sz="2800" dirty="0" smtClean="0"/>
              <a:t>……</a:t>
            </a:r>
          </a:p>
          <a:p>
            <a:r>
              <a:rPr lang="zh-CN" altLang="en-US" sz="2800" dirty="0" smtClean="0"/>
              <a:t>以万人若一郡降者，封万户</a:t>
            </a:r>
            <a:endParaRPr lang="en-US" altLang="zh-CN" sz="2800" dirty="0" smtClean="0"/>
          </a:p>
          <a:p>
            <a:r>
              <a:rPr lang="zh-CN" altLang="en-US" sz="2800" dirty="0" smtClean="0"/>
              <a:t>若夫淫雨霏霏</a:t>
            </a:r>
            <a:r>
              <a:rPr lang="en-US" altLang="zh-CN" sz="2800" dirty="0" smtClean="0"/>
              <a:t>……</a:t>
            </a:r>
            <a:r>
              <a:rPr lang="zh-CN" altLang="en-US" sz="2800" dirty="0" smtClean="0"/>
              <a:t>至若春和景明</a:t>
            </a:r>
            <a:r>
              <a:rPr lang="en-US" altLang="zh-CN" sz="2800" dirty="0" smtClean="0"/>
              <a:t>……</a:t>
            </a:r>
          </a:p>
          <a:p>
            <a:r>
              <a:rPr lang="zh-CN" altLang="en-US" sz="2800" dirty="0" smtClean="0"/>
              <a:t>使归就戮于秦，以逞寡君之志，若何？</a:t>
            </a:r>
            <a:endParaRPr lang="zh-CN" alt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357686" y="1857364"/>
            <a:ext cx="4214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（动词，像，好像）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00562" y="235743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（动词，及，比得上）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43142" y="2786058"/>
            <a:ext cx="6858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（代词，表对称，同“你、你们”你的“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8992" y="3214686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（代词，他，他的）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7752" y="3643314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（代词，这，这样，如此）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8" y="4000504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（连祠，表假设，如果）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72132" y="4857760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（表选择，或，或者）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00694" y="5286388"/>
            <a:ext cx="4071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（与“夫”“至”结合，放在一段或者另一段的开头，表转折）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034" y="6357958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（若何（何苦）、若</a:t>
            </a:r>
            <a:r>
              <a:rPr lang="en-US" altLang="zh-CN" sz="2800" dirty="0" smtClean="0">
                <a:solidFill>
                  <a:srgbClr val="FF0000"/>
                </a:solidFill>
              </a:rPr>
              <a:t>……</a:t>
            </a:r>
            <a:r>
              <a:rPr lang="zh-CN" altLang="en-US" sz="2800" dirty="0" smtClean="0">
                <a:solidFill>
                  <a:srgbClr val="FF0000"/>
                </a:solidFill>
              </a:rPr>
              <a:t>何：怎么样，怎么办）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/>
      <p:bldP spid="18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1071546"/>
            <a:ext cx="77153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、婉贞于是率诸少年结束而出</a:t>
            </a:r>
            <a:endParaRPr lang="en-US" altLang="zh-CN" sz="2800" dirty="0" smtClean="0"/>
          </a:p>
          <a:p>
            <a:r>
              <a:rPr lang="en-US" altLang="zh-CN" sz="2800" dirty="0" smtClean="0"/>
              <a:t>2</a:t>
            </a:r>
            <a:r>
              <a:rPr lang="zh-CN" altLang="en-US" sz="2800" dirty="0" smtClean="0"/>
              <a:t>、潘崇曰：“能事诸乎？”</a:t>
            </a:r>
            <a:endParaRPr lang="en-US" altLang="zh-CN" sz="2800" dirty="0" smtClean="0"/>
          </a:p>
          <a:p>
            <a:r>
              <a:rPr lang="en-US" altLang="zh-CN" sz="2800" dirty="0" smtClean="0"/>
              <a:t>3</a:t>
            </a:r>
            <a:r>
              <a:rPr lang="zh-CN" altLang="en-US" sz="2800" dirty="0" smtClean="0"/>
              <a:t>、兼词（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）投诸渤海之尾，隐土之北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）王尝语庄子以好乐，有诸？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4</a:t>
            </a:r>
            <a:r>
              <a:rPr lang="zh-CN" altLang="en-US" sz="2800" dirty="0" smtClean="0"/>
              <a:t>、复合词。诸侯：对西周、春秋时分封的各国君主的统称</a:t>
            </a:r>
            <a:endParaRPr lang="en-US" altLang="zh-CN" sz="2800" dirty="0" smtClean="0"/>
          </a:p>
          <a:p>
            <a:r>
              <a:rPr lang="zh-CN" altLang="en-US" sz="2800" dirty="0" smtClean="0"/>
              <a:t>诸侯恐惧，会盟二谋弱秦</a:t>
            </a:r>
            <a:endParaRPr lang="zh-CN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42886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诸</a:t>
            </a:r>
            <a:endParaRPr lang="zh-CN" altLang="en-US" sz="4000" b="1" dirty="0"/>
          </a:p>
        </p:txBody>
      </p:sp>
      <p:sp>
        <p:nvSpPr>
          <p:cNvPr id="5" name="左大括号 4"/>
          <p:cNvSpPr/>
          <p:nvPr/>
        </p:nvSpPr>
        <p:spPr>
          <a:xfrm>
            <a:off x="642910" y="1357298"/>
            <a:ext cx="214314" cy="39290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929322" y="1000108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（形容词，众、各）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1500174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（代词，他，她，它们）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2285992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（代词兼介词，相当于“之于”，之时代词，相当于现代汉语的“他、她、它）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7884" y="3143248"/>
            <a:ext cx="4429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（代词兼语气词，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</a:rPr>
              <a:t>相当于“之乎”，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</TotalTime>
  <Words>3747</Words>
  <Application>Microsoft Office PowerPoint</Application>
  <PresentationFormat>全屏显示(4:3)</PresentationFormat>
  <Paragraphs>335</Paragraphs>
  <Slides>48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48</vt:i4>
      </vt:variant>
    </vt:vector>
  </HeadingPairs>
  <TitlesOfParts>
    <vt:vector size="49" baseType="lpstr">
      <vt:lpstr>流畅</vt:lpstr>
      <vt:lpstr>幻灯片 1</vt:lpstr>
      <vt:lpstr>韩信一生功绩</vt:lpstr>
      <vt:lpstr>幻灯片 3</vt:lpstr>
      <vt:lpstr>幻灯片 4</vt:lpstr>
      <vt:lpstr>研讨文章前三小节</vt:lpstr>
      <vt:lpstr>幻灯片 6</vt:lpstr>
      <vt:lpstr>前三段字词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  <vt:lpstr>幻灯片 45</vt:lpstr>
      <vt:lpstr>幻灯片 46</vt:lpstr>
      <vt:lpstr>幻灯片 47</vt:lpstr>
      <vt:lpstr>幻灯片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zy</dc:creator>
  <cp:lastModifiedBy>zhangyizcm</cp:lastModifiedBy>
  <cp:revision>32</cp:revision>
  <dcterms:created xsi:type="dcterms:W3CDTF">2009-04-12T12:27:34Z</dcterms:created>
  <dcterms:modified xsi:type="dcterms:W3CDTF">2009-04-17T22:52:19Z</dcterms:modified>
</cp:coreProperties>
</file>