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sldIdLst>
    <p:sldId id="265" r:id="rId4"/>
    <p:sldId id="266" r:id="rId6"/>
    <p:sldId id="267" r:id="rId7"/>
    <p:sldId id="268" r:id="rId8"/>
    <p:sldId id="269" r:id="rId9"/>
    <p:sldId id="272" r:id="rId10"/>
    <p:sldId id="273" r:id="rId11"/>
    <p:sldId id="277" r:id="rId12"/>
    <p:sldId id="305" r:id="rId13"/>
    <p:sldId id="294" r:id="rId14"/>
    <p:sldId id="319" r:id="rId15"/>
    <p:sldId id="308" r:id="rId16"/>
    <p:sldId id="285" r:id="rId17"/>
    <p:sldId id="338" r:id="rId18"/>
    <p:sldId id="340" r:id="rId19"/>
    <p:sldId id="341" r:id="rId20"/>
    <p:sldId id="346" r:id="rId21"/>
    <p:sldId id="381" r:id="rId22"/>
    <p:sldId id="384" r:id="rId23"/>
    <p:sldId id="382" r:id="rId24"/>
    <p:sldId id="380" r:id="rId25"/>
    <p:sldId id="385" r:id="rId26"/>
    <p:sldId id="395" r:id="rId27"/>
    <p:sldId id="403" r:id="rId28"/>
    <p:sldId id="452" r:id="rId29"/>
    <p:sldId id="460" r:id="rId30"/>
    <p:sldId id="453" r:id="rId31"/>
    <p:sldId id="458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Sky123.Org" initials="S" lastIdx="1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900" y="-102"/>
      </p:cViewPr>
      <p:guideLst>
        <p:guide orient="horz" pos="204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  <p:sp>
        <p:nvSpPr>
          <p:cNvPr id="51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69634" name="文本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lIns="91440" tIns="45720" rIns="91440" bIns="45720" numCol="1" anchorCtr="0" compatLnSpc="1"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71682" name="文本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lIns="91440" tIns="45720" rIns="91440" bIns="45720" numCol="1" anchorCtr="0" compatLnSpc="1"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2628900" y="2708275"/>
            <a:ext cx="3633788" cy="78422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 fontAlgn="base"/>
            <a:r>
              <a:rPr lang="en-US" sz="4500" b="1" strike="noStrike" noProof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charset="-122"/>
                <a:ea typeface="思源黑体 CN Bold" charset="-122"/>
              </a:rPr>
              <a:t>17  </a:t>
            </a:r>
            <a:r>
              <a:rPr lang="zh-CN" sz="4500" b="1" strike="noStrike" noProof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charset="-122"/>
                <a:ea typeface="思源黑体 CN Bold" charset="-122"/>
              </a:rPr>
              <a:t>短文两篇</a:t>
            </a:r>
            <a:endParaRPr lang="zh-CN" sz="4500" b="1" strike="noStrike" noProof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charset="-122"/>
              <a:ea typeface="思源黑体 CN Bold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20486"/>
          <p:cNvSpPr txBox="1"/>
          <p:nvPr/>
        </p:nvSpPr>
        <p:spPr>
          <a:xfrm>
            <a:off x="539115" y="1052195"/>
            <a:ext cx="56165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①谈笑有鸿儒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往来无白丁。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073" y="1484675"/>
            <a:ext cx="7432040" cy="65087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说说笑笑的是博学的人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来来往往的没有平民。</a:t>
            </a:r>
            <a:endParaRPr lang="zh-CN" altLang="en-US" sz="2800" b="1" dirty="0">
              <a:solidFill>
                <a:srgbClr val="0000FF"/>
              </a:solidFill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345" y="2073910"/>
            <a:ext cx="8089265" cy="56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base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en-US" sz="28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白丁</a:t>
            </a:r>
            <a:r>
              <a:rPr lang="en-US" altLang="en-US" sz="28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指</a:t>
            </a:r>
            <a:r>
              <a:rPr 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没有功名的人</a:t>
            </a:r>
            <a:r>
              <a:rPr lang="en-US" altLang="zh-CN" sz="2800" b="1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;</a:t>
            </a:r>
            <a:r>
              <a:rPr lang="en-US" altLang="en-US" sz="2800" b="1">
                <a:solidFill>
                  <a:srgbClr val="FF0000"/>
                </a:solidFill>
                <a:latin typeface="+mn-lt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布衣</a:t>
            </a:r>
            <a:r>
              <a:rPr lang="en-US" altLang="en-US" sz="2800" b="1">
                <a:solidFill>
                  <a:srgbClr val="FF0000"/>
                </a:solidFill>
                <a:latin typeface="+mn-lt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+mn-lt"/>
                <a:ea typeface="SimSun-ExtB" panose="02010609060101010101" pitchFamily="49" charset="-122"/>
                <a:sym typeface="宋体" panose="02010600030101010101" pitchFamily="2" charset="-122"/>
              </a:rPr>
              <a:t>指</a:t>
            </a:r>
            <a:r>
              <a:rPr 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没有官职的人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　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251460" y="562610"/>
            <a:ext cx="4117340" cy="5651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fontAlgn="base">
              <a:lnSpc>
                <a:spcPct val="110000"/>
              </a:lnSpc>
            </a:pPr>
            <a:r>
              <a:rPr lang="en-US" altLang="zh-CN" sz="28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3.</a:t>
            </a:r>
            <a:r>
              <a:rPr lang="zh-CN" altLang="en-US" sz="2800" b="1" dirty="0">
                <a:sym typeface="+mn-ea"/>
              </a:rPr>
              <a:t>理解下列句子的意思</a:t>
            </a:r>
            <a:r>
              <a:rPr lang="zh-CN" altLang="en-US" sz="2800" b="1" dirty="0"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7" name="文本框 20486"/>
          <p:cNvSpPr txBox="1"/>
          <p:nvPr/>
        </p:nvSpPr>
        <p:spPr>
          <a:xfrm>
            <a:off x="539115" y="2672715"/>
            <a:ext cx="56165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②何陋之有？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708" y="3103290"/>
            <a:ext cx="3141980" cy="650875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0000FF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有什么简陋的呢？</a:t>
            </a:r>
            <a:r>
              <a:rPr lang="zh-CN" altLang="en-US" sz="2800" b="1" dirty="0">
                <a:sym typeface="+mn-ea"/>
              </a:rPr>
              <a:t> </a:t>
            </a:r>
            <a:endParaRPr lang="zh-CN" altLang="en-US" sz="2800" b="1" dirty="0">
              <a:solidFill>
                <a:srgbClr val="0000FF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4337" name="文本框 3"/>
          <p:cNvSpPr txBox="1"/>
          <p:nvPr/>
        </p:nvSpPr>
        <p:spPr>
          <a:xfrm>
            <a:off x="539115" y="3644900"/>
            <a:ext cx="77889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③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予独爱莲之出淤泥而不染。</a:t>
            </a:r>
            <a:endParaRPr lang="zh-CN" altLang="zh-CN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9115" y="4076700"/>
            <a:ext cx="8316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我只喜爱莲</a:t>
            </a:r>
            <a:r>
              <a:rPr lang="en-US" sz="2800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莲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从污泥里长出来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却不沾染污秽。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5875" y="2672715"/>
            <a:ext cx="64585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倒装句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宾语前置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正常语序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为</a:t>
            </a:r>
            <a:r>
              <a:rPr lang="en-US" altLang="zh-CN" sz="28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sym typeface="+mn-ea"/>
              </a:rPr>
              <a:t>有何陋</a:t>
            </a:r>
            <a:r>
              <a:rPr lang="en-US" altLang="zh-CN" sz="28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2800"/>
          </a:p>
        </p:txBody>
      </p:sp>
      <p:sp>
        <p:nvSpPr>
          <p:cNvPr id="5" name="文本框 3"/>
          <p:cNvSpPr txBox="1"/>
          <p:nvPr/>
        </p:nvSpPr>
        <p:spPr>
          <a:xfrm>
            <a:off x="539115" y="4617085"/>
            <a:ext cx="77889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④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亭亭净植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可远观而不可亵玩焉。</a:t>
            </a:r>
            <a:endParaRPr lang="zh-CN" altLang="zh-CN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9750" y="5085080"/>
            <a:ext cx="83165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莲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笔直洁净地立在</a:t>
            </a:r>
            <a:r>
              <a:rPr 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水中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只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可以在远处观赏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却不能靠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近去赏玩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啊。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04435" y="3636645"/>
            <a:ext cx="424497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400" b="1" dirty="0">
                <a:solidFill>
                  <a:srgbClr val="0000FF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省略句</a:t>
            </a:r>
            <a:r>
              <a:rPr lang="en-US" altLang="zh-CN" sz="24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4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sym typeface="+mn-ea"/>
              </a:rPr>
              <a:t>出</a:t>
            </a:r>
            <a:r>
              <a:rPr lang="en-US" altLang="zh-CN" sz="24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sym typeface="+mn-ea"/>
              </a:rPr>
              <a:t>后省略介词</a:t>
            </a:r>
            <a:r>
              <a:rPr lang="en-US" altLang="zh-CN" sz="24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sym typeface="+mn-ea"/>
              </a:rPr>
              <a:t>于</a:t>
            </a:r>
            <a:r>
              <a:rPr lang="en-US" altLang="zh-CN" sz="24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24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3" grpId="0"/>
      <p:bldP spid="8" grpId="0"/>
      <p:bldP spid="28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2291" name="组合 3"/>
          <p:cNvGrpSpPr/>
          <p:nvPr/>
        </p:nvGrpSpPr>
        <p:grpSpPr>
          <a:xfrm>
            <a:off x="251143" y="980440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布置作业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51206" name="文本框 51205"/>
          <p:cNvSpPr txBox="1"/>
          <p:nvPr/>
        </p:nvSpPr>
        <p:spPr>
          <a:xfrm>
            <a:off x="683260" y="1988820"/>
            <a:ext cx="8233410" cy="17195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熟读并背诵这两篇短文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辨析</a:t>
            </a:r>
            <a:r>
              <a:rPr lang="en-US" altLang="zh-CN" sz="2800" b="1">
                <a:solidFill>
                  <a:srgbClr val="000000"/>
                </a:solidFill>
                <a:cs typeface="Arial" panose="020B0604020202020204" pitchFamily="34" charset="0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cs typeface="Arial" panose="020B0604020202020204" pitchFamily="34" charset="0"/>
              </a:rPr>
              <a:t>之</a:t>
            </a:r>
            <a:r>
              <a:rPr lang="en-US" altLang="zh-CN" sz="2800" b="1">
                <a:solidFill>
                  <a:srgbClr val="000000"/>
                </a:solidFill>
                <a:cs typeface="Arial" panose="020B0604020202020204" pitchFamily="34" charset="0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的用法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积累拓展五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)。</a:t>
            </a:r>
            <a:endParaRPr lang="zh-CN" altLang="zh-CN" sz="2800" b="1" dirty="0">
              <a:uFillTx/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文言词语解释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(一词多义、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古今异义、词类活用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4525" y="2463800"/>
            <a:ext cx="7886700" cy="993775"/>
          </a:xfrm>
        </p:spPr>
        <p:txBody>
          <a:bodyPr>
            <a:norm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950" b="0" i="0" u="none" strike="noStrike" kern="1200" cap="none" spc="0" normalizeH="0" baseline="0" noProof="1" dirty="0">
                <a:solidFill>
                  <a:schemeClr val="tx2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第二课时</a:t>
            </a:r>
            <a:endParaRPr kumimoji="0" lang="zh-CN" altLang="en-US" sz="4950" b="0" i="0" u="none" strike="noStrike" kern="1200" cap="none" spc="0" normalizeH="0" baseline="0" noProof="1" dirty="0">
              <a:solidFill>
                <a:schemeClr val="tx2"/>
              </a:solidFill>
              <a:effectLst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左大括号 6"/>
          <p:cNvSpPr/>
          <p:nvPr/>
        </p:nvSpPr>
        <p:spPr>
          <a:xfrm>
            <a:off x="820420" y="1969135"/>
            <a:ext cx="150495" cy="4314190"/>
          </a:xfrm>
          <a:prstGeom prst="leftBrace">
            <a:avLst>
              <a:gd name="adj1" fmla="val 8333"/>
              <a:gd name="adj2" fmla="val 49732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000" noProof="1"/>
          </a:p>
        </p:txBody>
      </p:sp>
      <p:sp>
        <p:nvSpPr>
          <p:cNvPr id="68610" name="文本框 8"/>
          <p:cNvSpPr txBox="1">
            <a:spLocks noChangeArrowheads="1"/>
          </p:cNvSpPr>
          <p:nvPr/>
        </p:nvSpPr>
        <p:spPr bwMode="auto">
          <a:xfrm>
            <a:off x="970915" y="1598930"/>
            <a:ext cx="7865745" cy="4869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无丝竹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之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乱耳（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                  ）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何陋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之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有（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                      ）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水陆草木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之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花（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                  ）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予独爱莲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之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出淤泥而不染（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        ）</a:t>
            </a:r>
            <a:endParaRPr lang="zh-CN" altLang="en-US" sz="30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莲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之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爱（                ）</a:t>
            </a:r>
            <a:endParaRPr lang="zh-CN" altLang="en-US" sz="30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下车引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（              ）</a:t>
            </a:r>
            <a:endParaRPr lang="zh-CN" altLang="en-US" sz="3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知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者不如好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者好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者不如乐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者（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）送杜少府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任蜀州（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    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3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久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之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 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8612" name="文本框 1"/>
          <p:cNvSpPr txBox="1">
            <a:spLocks noChangeArrowheads="1"/>
          </p:cNvSpPr>
          <p:nvPr/>
        </p:nvSpPr>
        <p:spPr bwMode="auto">
          <a:xfrm>
            <a:off x="1403668" y="980440"/>
            <a:ext cx="278447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一词多义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636010" y="1649730"/>
            <a:ext cx="35737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助词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取消句子独立性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347403" y="2204720"/>
            <a:ext cx="378618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助词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宾语前置的标志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363720" y="2726690"/>
            <a:ext cx="175418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助词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636895" y="3284855"/>
            <a:ext cx="18154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助词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取独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8618" name="文本框 1"/>
          <p:cNvSpPr txBox="1">
            <a:spLocks noChangeArrowheads="1"/>
          </p:cNvSpPr>
          <p:nvPr/>
        </p:nvSpPr>
        <p:spPr bwMode="auto">
          <a:xfrm>
            <a:off x="178753" y="3816350"/>
            <a:ext cx="6032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之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291" name="组合 3"/>
          <p:cNvGrpSpPr/>
          <p:nvPr/>
        </p:nvGrpSpPr>
        <p:grpSpPr>
          <a:xfrm>
            <a:off x="284798" y="307975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检查作业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131820" y="3775075"/>
            <a:ext cx="175418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助词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059430" y="4297045"/>
            <a:ext cx="26517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代词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代陈元方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452360" y="4819015"/>
            <a:ext cx="9017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代词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932045" y="5336540"/>
            <a:ext cx="21399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动词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到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往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483485" y="5900420"/>
            <a:ext cx="24491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+mn-ea"/>
                <a:sym typeface="+mn-ea"/>
              </a:rPr>
              <a:t>助词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补充音节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2" grpId="0"/>
      <p:bldP spid="3" grpId="0"/>
      <p:bldP spid="4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左大括号 6"/>
          <p:cNvSpPr/>
          <p:nvPr/>
        </p:nvSpPr>
        <p:spPr>
          <a:xfrm>
            <a:off x="1403985" y="980440"/>
            <a:ext cx="104140" cy="97155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000" noProof="1"/>
          </a:p>
        </p:txBody>
      </p:sp>
      <p:sp>
        <p:nvSpPr>
          <p:cNvPr id="70658" name="文本框 1"/>
          <p:cNvSpPr txBox="1">
            <a:spLocks noChangeArrowheads="1"/>
          </p:cNvSpPr>
          <p:nvPr/>
        </p:nvSpPr>
        <p:spPr bwMode="auto">
          <a:xfrm>
            <a:off x="800735" y="1196340"/>
            <a:ext cx="6032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远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0659" name="文本框 1"/>
          <p:cNvSpPr txBox="1">
            <a:spLocks noChangeArrowheads="1"/>
          </p:cNvSpPr>
          <p:nvPr/>
        </p:nvSpPr>
        <p:spPr bwMode="auto">
          <a:xfrm>
            <a:off x="1403985" y="764540"/>
            <a:ext cx="7159625" cy="1245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不蔓不枝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香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远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益清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 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）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可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远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观而不可亵玩焉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）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292090" y="836295"/>
            <a:ext cx="207835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形作动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远闻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292090" y="1416050"/>
            <a:ext cx="24530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形作状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在远处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0662" name="文本框 1"/>
          <p:cNvSpPr txBox="1">
            <a:spLocks noChangeArrowheads="1"/>
          </p:cNvSpPr>
          <p:nvPr/>
        </p:nvSpPr>
        <p:spPr bwMode="auto">
          <a:xfrm>
            <a:off x="755650" y="2934335"/>
            <a:ext cx="6032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清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0663" name="文本框 4"/>
          <p:cNvSpPr txBox="1">
            <a:spLocks noChangeArrowheads="1"/>
          </p:cNvSpPr>
          <p:nvPr/>
        </p:nvSpPr>
        <p:spPr bwMode="auto">
          <a:xfrm>
            <a:off x="1403985" y="2564765"/>
            <a:ext cx="7159625" cy="1245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濯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清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涟而不妖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             ）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香远益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清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             ）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373505" y="2780665"/>
            <a:ext cx="85725" cy="9779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000" noProof="1"/>
          </a:p>
        </p:txBody>
      </p:sp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4427855" y="2636520"/>
            <a:ext cx="23050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名词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清水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7"/>
          <p:cNvSpPr txBox="1">
            <a:spLocks noChangeArrowheads="1"/>
          </p:cNvSpPr>
          <p:nvPr/>
        </p:nvSpPr>
        <p:spPr bwMode="auto">
          <a:xfrm>
            <a:off x="3563620" y="3204845"/>
            <a:ext cx="25139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形容词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清芬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55650" y="4944745"/>
            <a:ext cx="6032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者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58900" y="4436745"/>
            <a:ext cx="114300" cy="155067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 sz="3000" noProof="1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473200" y="4292600"/>
            <a:ext cx="7159625" cy="182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可爱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者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甚蕃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             ）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莲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花之君子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者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也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             ）</a:t>
            </a:r>
            <a:endParaRPr lang="zh-CN" altLang="en-US" sz="30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同予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者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何人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             ）</a:t>
            </a:r>
            <a:endParaRPr lang="zh-CN" altLang="en-US" sz="30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7"/>
          <p:cNvSpPr txBox="1">
            <a:spLocks noChangeArrowheads="1"/>
          </p:cNvSpPr>
          <p:nvPr/>
        </p:nvSpPr>
        <p:spPr bwMode="auto">
          <a:xfrm>
            <a:off x="3996055" y="4422775"/>
            <a:ext cx="25139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sz="2800" b="1">
                <a:solidFill>
                  <a:srgbClr val="FF0000"/>
                </a:solidFill>
              </a:rPr>
              <a:t>的</a:t>
            </a:r>
            <a:r>
              <a:rPr lang="zh-CN" sz="2800" b="1">
                <a:solidFill>
                  <a:srgbClr val="FF0000"/>
                </a:solidFill>
              </a:rPr>
              <a:t>花</a:t>
            </a:r>
            <a:endParaRPr lang="zh-CN" sz="2800" b="1">
              <a:solidFill>
                <a:srgbClr val="FF0000"/>
              </a:solidFill>
            </a:endParaRPr>
          </a:p>
        </p:txBody>
      </p:sp>
      <p:sp>
        <p:nvSpPr>
          <p:cNvPr id="10" name="文本框 7"/>
          <p:cNvSpPr txBox="1">
            <a:spLocks noChangeArrowheads="1"/>
          </p:cNvSpPr>
          <p:nvPr/>
        </p:nvSpPr>
        <p:spPr bwMode="auto">
          <a:xfrm>
            <a:off x="4859655" y="4993640"/>
            <a:ext cx="25139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判断句的标志</a:t>
            </a:r>
            <a:endParaRPr 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4139565" y="5557520"/>
            <a:ext cx="25139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sz="2800" b="1">
                <a:solidFill>
                  <a:srgbClr val="FF0000"/>
                </a:solidFill>
              </a:rPr>
              <a:t>的</a:t>
            </a:r>
            <a:r>
              <a:rPr lang="zh-CN" sz="2800" b="1">
                <a:solidFill>
                  <a:srgbClr val="FF0000"/>
                </a:solidFill>
              </a:rPr>
              <a:t>人</a:t>
            </a:r>
            <a:endParaRPr 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15" grpId="0"/>
      <p:bldP spid="18" grpId="0"/>
      <p:bldP spid="9" grpId="0"/>
      <p:bldP spid="10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2705" name="文本框 1"/>
          <p:cNvSpPr txBox="1">
            <a:spLocks noChangeArrowheads="1"/>
          </p:cNvSpPr>
          <p:nvPr/>
        </p:nvSpPr>
        <p:spPr bwMode="auto">
          <a:xfrm>
            <a:off x="611188" y="1196340"/>
            <a:ext cx="27828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古今异义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2708" name="文本框 1"/>
          <p:cNvSpPr txBox="1">
            <a:spLocks noChangeArrowheads="1"/>
          </p:cNvSpPr>
          <p:nvPr/>
        </p:nvSpPr>
        <p:spPr bwMode="auto">
          <a:xfrm>
            <a:off x="245110" y="1916430"/>
            <a:ext cx="8461375" cy="3553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惟吾德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馨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）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谈笑有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鸿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儒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）</a:t>
            </a:r>
            <a:endParaRPr lang="zh-CN" altLang="en-US" sz="30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无案牍之劳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）</a:t>
            </a:r>
            <a:endParaRPr lang="zh-CN" altLang="en-US" sz="30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亭亭净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植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 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  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）</a:t>
            </a:r>
            <a:endParaRPr lang="zh-CN" altLang="en-US" sz="30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宜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乎众矣（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3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4" name="文本框 5"/>
          <p:cNvSpPr txBox="1">
            <a:spLocks noChangeArrowheads="1"/>
          </p:cNvSpPr>
          <p:nvPr/>
        </p:nvSpPr>
        <p:spPr bwMode="auto">
          <a:xfrm>
            <a:off x="2195830" y="2132330"/>
            <a:ext cx="63411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古：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德行美好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；今：能散布很远的香气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655" name="文本框 6"/>
          <p:cNvSpPr txBox="1">
            <a:spLocks noChangeArrowheads="1"/>
          </p:cNvSpPr>
          <p:nvPr/>
        </p:nvSpPr>
        <p:spPr bwMode="auto">
          <a:xfrm>
            <a:off x="3275965" y="2816225"/>
            <a:ext cx="39344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古：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大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；今：鸿雁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书信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651" name="文本框 7"/>
          <p:cNvSpPr txBox="1">
            <a:spLocks noChangeArrowheads="1"/>
          </p:cNvSpPr>
          <p:nvPr/>
        </p:nvSpPr>
        <p:spPr bwMode="auto">
          <a:xfrm>
            <a:off x="3047365" y="3500755"/>
            <a:ext cx="54895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古：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形体、躯体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；今：样子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形状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3275965" y="4149090"/>
            <a:ext cx="361251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古：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竖立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；今：种植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3275965" y="4868545"/>
            <a:ext cx="361251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古：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应当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；今：合适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27655" grpId="0"/>
      <p:bldP spid="27651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3729" name="文本框 1"/>
          <p:cNvSpPr txBox="1">
            <a:spLocks noChangeArrowheads="1"/>
          </p:cNvSpPr>
          <p:nvPr/>
        </p:nvSpPr>
        <p:spPr bwMode="auto">
          <a:xfrm>
            <a:off x="467995" y="620395"/>
            <a:ext cx="2782888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词类活用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3730" name="文本框 4"/>
          <p:cNvSpPr txBox="1">
            <a:spLocks noChangeArrowheads="1"/>
          </p:cNvSpPr>
          <p:nvPr/>
        </p:nvSpPr>
        <p:spPr bwMode="auto">
          <a:xfrm>
            <a:off x="755650" y="1628775"/>
            <a:ext cx="7696200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</a:rPr>
              <a:t>有仙则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名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              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苔痕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上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阶绿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无丝竹之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乱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耳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无案牍之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劳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形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不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蔓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不枝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不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蔓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不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枝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香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远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益清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348355" y="1700530"/>
            <a:ext cx="320865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名作动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出名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有名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348355" y="2276475"/>
            <a:ext cx="33794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名作动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蔓延到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474085" y="2799080"/>
            <a:ext cx="50145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+mn-ea"/>
                <a:sym typeface="+mn-ea"/>
              </a:rPr>
              <a:t>形容词的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使动用法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使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乱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374390" y="3932555"/>
            <a:ext cx="24580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名作动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生枝蔓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355975" y="4453890"/>
            <a:ext cx="24942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+mn-ea"/>
                <a:sym typeface="+mn-ea"/>
              </a:rPr>
              <a:t>名作动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生枝茎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374390" y="5066030"/>
            <a:ext cx="21996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形作动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远闻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474085" y="3356610"/>
            <a:ext cx="50145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+mn-ea"/>
                <a:sym typeface="+mn-ea"/>
              </a:rPr>
              <a:t>形容词的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使动用法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使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劳累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6" grpId="0"/>
      <p:bldP spid="9" grpId="0"/>
      <p:bldP spid="7" grpId="0"/>
      <p:bldP spid="12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145" name="TextBox 2"/>
          <p:cNvSpPr txBox="1"/>
          <p:nvPr/>
        </p:nvSpPr>
        <p:spPr>
          <a:xfrm>
            <a:off x="606425" y="3919538"/>
            <a:ext cx="7874000" cy="412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6146" name="组合 3"/>
          <p:cNvGrpSpPr/>
          <p:nvPr/>
        </p:nvGrpSpPr>
        <p:grpSpPr>
          <a:xfrm>
            <a:off x="423863" y="523875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6148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合作探究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46710" y="1160780"/>
            <a:ext cx="8393430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800" b="1" strike="noStrike" noProof="1">
                <a:latin typeface="宋体" panose="02010600030101010101" pitchFamily="2" charset="-122"/>
                <a:cs typeface="宋体" panose="02010600030101010101" pitchFamily="2" charset="-122"/>
              </a:rPr>
              <a:t>作者</a:t>
            </a:r>
            <a:r>
              <a:rPr lang="zh-CN" sz="2800" b="1" strike="noStrike" noProof="1">
                <a:latin typeface="宋体" panose="02010600030101010101" pitchFamily="2" charset="-122"/>
                <a:cs typeface="宋体" panose="02010600030101010101" pitchFamily="2" charset="-122"/>
              </a:rPr>
              <a:t>是怎样具体描写陋室的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800" b="1" dirty="0">
                <a:latin typeface="宋体" panose="02010600030101010101" pitchFamily="2" charset="-122"/>
                <a:sym typeface="+mn-ea"/>
              </a:rPr>
              <a:t>任务一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2800" b="1" strike="noStrike" noProof="1"/>
              <a:t>？</a:t>
            </a:r>
            <a:endParaRPr sz="2800" b="1" strike="noStrike" noProof="1"/>
          </a:p>
        </p:txBody>
      </p:sp>
      <p:graphicFrame>
        <p:nvGraphicFramePr>
          <p:cNvPr id="6191" name="表格 6190"/>
          <p:cNvGraphicFramePr/>
          <p:nvPr>
            <p:custDataLst>
              <p:tags r:id="rId1"/>
            </p:custDataLst>
          </p:nvPr>
        </p:nvGraphicFramePr>
        <p:xfrm>
          <a:off x="111760" y="1814513"/>
          <a:ext cx="8956675" cy="2319020"/>
        </p:xfrm>
        <a:graphic>
          <a:graphicData uri="http://schemas.openxmlformats.org/drawingml/2006/table">
            <a:tbl>
              <a:tblPr/>
              <a:tblGrid>
                <a:gridCol w="1414780"/>
                <a:gridCol w="3694430"/>
                <a:gridCol w="1526540"/>
                <a:gridCol w="2320925"/>
              </a:tblGrid>
              <a:tr h="45720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</a:rPr>
                        <a:t>描写角度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</a:rPr>
                        <a:t>具体句子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</a:rPr>
                        <a:t>特点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</a:rPr>
                        <a:t>表现手法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053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</a:rPr>
                        <a:t>景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17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</a:rPr>
                        <a:t>谈笑有鸿儒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</a:rPr>
                        <a:t>往来无白丁。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011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0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</a:rPr>
                        <a:t>情趣高雅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547495" y="2284730"/>
            <a:ext cx="3688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苔痕上阶绿</a:t>
            </a: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草色入帘青。</a:t>
            </a:r>
            <a:endParaRPr lang="zh-CN" altLang="en-US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6" name="矩形 6185"/>
          <p:cNvSpPr/>
          <p:nvPr/>
        </p:nvSpPr>
        <p:spPr>
          <a:xfrm>
            <a:off x="5219700" y="2284730"/>
            <a:ext cx="1556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环境清幽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8" name="矩形 6187"/>
          <p:cNvSpPr/>
          <p:nvPr/>
        </p:nvSpPr>
        <p:spPr>
          <a:xfrm>
            <a:off x="5219700" y="2780665"/>
            <a:ext cx="1556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客人脱俗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0" name="矩形 6189"/>
          <p:cNvSpPr/>
          <p:nvPr/>
        </p:nvSpPr>
        <p:spPr>
          <a:xfrm>
            <a:off x="1547495" y="3212465"/>
            <a:ext cx="36912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可以调素琴</a:t>
            </a: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阅金经。无丝竹之乱耳</a:t>
            </a: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无案牍之劳形。</a:t>
            </a:r>
            <a:endParaRPr lang="zh-CN" altLang="en-US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7" name="矩形 6186"/>
          <p:cNvSpPr/>
          <p:nvPr/>
        </p:nvSpPr>
        <p:spPr>
          <a:xfrm>
            <a:off x="111760" y="2745105"/>
            <a:ext cx="1400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客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9" name="矩形 6188"/>
          <p:cNvSpPr/>
          <p:nvPr/>
        </p:nvSpPr>
        <p:spPr>
          <a:xfrm>
            <a:off x="111760" y="3356610"/>
            <a:ext cx="1400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事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69735" y="2284730"/>
            <a:ext cx="2285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对偶、拟人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03060" y="2780665"/>
            <a:ext cx="2386965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衬托主人德才兼备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850" y="4253230"/>
            <a:ext cx="8587740" cy="57086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6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600" b="1" strike="noStrike" noProof="1">
                <a:latin typeface="宋体" panose="02010600030101010101" pitchFamily="2" charset="-122"/>
                <a:cs typeface="宋体" panose="02010600030101010101" pitchFamily="2" charset="-122"/>
              </a:rPr>
              <a:t>作者</a:t>
            </a:r>
            <a:r>
              <a:rPr lang="zh-CN" sz="2600" b="1" strike="noStrike" noProof="1">
                <a:latin typeface="宋体" panose="02010600030101010101" pitchFamily="2" charset="-122"/>
                <a:cs typeface="宋体" panose="02010600030101010101" pitchFamily="2" charset="-122"/>
              </a:rPr>
              <a:t>为何要写</a:t>
            </a:r>
            <a:r>
              <a:rPr lang="zh-CN" altLang="en-US" sz="2600" b="1" dirty="0"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“南阳诸葛庐</a:t>
            </a:r>
            <a:r>
              <a:rPr lang="en-US" altLang="zh-CN" sz="2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西蜀子云亭”</a:t>
            </a:r>
            <a:r>
              <a:rPr lang="en-US" altLang="zh-CN" sz="2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600" b="1" strike="noStrike" noProof="1">
                <a:latin typeface="宋体" panose="02010600030101010101" pitchFamily="2" charset="-122"/>
                <a:cs typeface="宋体" panose="02010600030101010101" pitchFamily="2" charset="-122"/>
              </a:rPr>
              <a:t>其用意是什么</a:t>
            </a:r>
            <a:r>
              <a:rPr sz="2600" b="1" strike="noStrike" noProof="1"/>
              <a:t>？</a:t>
            </a:r>
            <a:endParaRPr sz="2600" b="1" strike="noStrike" noProof="1"/>
          </a:p>
        </p:txBody>
      </p:sp>
      <p:sp>
        <p:nvSpPr>
          <p:cNvPr id="15366" name="矩形 15365"/>
          <p:cNvSpPr/>
          <p:nvPr/>
        </p:nvSpPr>
        <p:spPr>
          <a:xfrm>
            <a:off x="323850" y="4819651"/>
            <a:ext cx="8333105" cy="8001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ctr" anchorCtr="0">
            <a:spAutoFit/>
          </a:bodyPr>
          <a:p>
            <a:pPr algn="just"/>
            <a:r>
              <a:rPr lang="en-US" altLang="zh-CN" sz="2600" b="1" dirty="0">
                <a:solidFill>
                  <a:srgbClr val="0000FF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</a:rPr>
              <a:t>作者运用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</a:rPr>
              <a:t>类比</a:t>
            </a:r>
            <a:r>
              <a:rPr lang="en-US" altLang="zh-CN" sz="26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意在证明自己的</a:t>
            </a:r>
            <a:r>
              <a:rPr lang="zh-CN" altLang="en-US" sz="2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陋室不陋</a:t>
            </a:r>
            <a:r>
              <a:rPr lang="en-US" altLang="zh-CN" sz="26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以</a:t>
            </a:r>
            <a:r>
              <a:rPr lang="zh-CN" altLang="en-US" sz="2600" b="1" dirty="0">
                <a:solidFill>
                  <a:srgbClr val="0000FF"/>
                </a:solidFill>
                <a:ea typeface="+mn-ea"/>
                <a:sym typeface="+mn-ea"/>
              </a:rPr>
              <a:t>古代名贤自比</a:t>
            </a:r>
            <a:r>
              <a:rPr lang="en-US" altLang="zh-CN" sz="26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</a:rPr>
              <a:t>表明自己也有古代名贤的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</a:rPr>
              <a:t>德操与才能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</a:rPr>
              <a:t>。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04660" y="3397250"/>
            <a:ext cx="2285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对偶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8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8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8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8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9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9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87" grpId="0"/>
      <p:bldP spid="6189" grpId="0"/>
      <p:bldP spid="153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251460" y="1124585"/>
            <a:ext cx="8647430" cy="49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2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3</a:t>
            </a:r>
            <a:r>
              <a:rPr lang="en-US" altLang="zh-CN" sz="2600" b="1" dirty="0">
                <a:solidFill>
                  <a:schemeClr val="tx1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</a:rPr>
              <a:t>结尾引用孔子的话</a:t>
            </a:r>
            <a:r>
              <a:rPr lang="en-US" altLang="zh-CN" sz="2600" b="1" dirty="0"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</a:rPr>
              <a:t>何陋之有</a:t>
            </a:r>
            <a:r>
              <a:rPr lang="en-US" altLang="zh-CN" sz="2600" b="1" dirty="0"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有什么深意</a:t>
            </a:r>
            <a:r>
              <a:rPr lang="zh-CN" altLang="zh-CN" sz="26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600" b="1" dirty="0">
                <a:latin typeface="宋体" panose="02010600030101010101" pitchFamily="2" charset="-122"/>
                <a:sym typeface="+mn-ea"/>
              </a:rPr>
              <a:t>思考探究二</a:t>
            </a:r>
            <a:r>
              <a:rPr lang="zh-CN" altLang="zh-CN" sz="26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</a:rPr>
              <a:t>？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75311" y="1615989"/>
            <a:ext cx="78486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algn="just">
              <a:lnSpc>
                <a:spcPct val="100000"/>
              </a:lnSpc>
              <a:spcBef>
                <a:spcPct val="50000"/>
              </a:spcBef>
              <a:defRPr/>
            </a:pPr>
            <a:r>
              <a:rPr lang="zh-CN" altLang="en-US" sz="1800" b="1" dirty="0">
                <a:solidFill>
                  <a:srgbClr val="000000"/>
                </a:solidFill>
                <a:latin typeface="+mn-ea"/>
                <a:ea typeface="+mn-ea"/>
              </a:rPr>
              <a:t>     </a:t>
            </a:r>
            <a:r>
              <a:rPr lang="zh-CN" altLang="en-US" sz="26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子曰</a:t>
            </a:r>
            <a:r>
              <a:rPr lang="en-US" altLang="zh-CN" sz="2600" b="1">
                <a:sym typeface="+mn-ea"/>
              </a:rPr>
              <a:t>:</a:t>
            </a:r>
            <a:r>
              <a:rPr lang="en-US" altLang="zh-CN" sz="2600" b="1" dirty="0"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君子居之</a:t>
            </a:r>
            <a:r>
              <a:rPr lang="en-US" altLang="zh-CN" sz="2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何陋之有</a:t>
            </a:r>
            <a:r>
              <a:rPr lang="zh-CN" altLang="en-US" sz="26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？</a:t>
            </a:r>
            <a:r>
              <a:rPr lang="en-US" altLang="zh-CN" sz="2600" b="1" dirty="0"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8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   </a:t>
            </a:r>
            <a:endParaRPr lang="zh-CN" altLang="en-US" sz="2800" b="1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8436" name="Text Box 2"/>
          <p:cNvSpPr txBox="1">
            <a:spLocks noChangeArrowheads="1"/>
          </p:cNvSpPr>
          <p:nvPr/>
        </p:nvSpPr>
        <p:spPr bwMode="auto">
          <a:xfrm>
            <a:off x="323215" y="2132330"/>
            <a:ext cx="8439150" cy="1722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3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方正大标宋简体" pitchFamily="2" charset="-122"/>
                <a:ea typeface="方正大标宋简体" pitchFamily="2" charset="-122"/>
              </a:rPr>
              <a:t>    </a:t>
            </a:r>
            <a:r>
              <a:rPr lang="en-US" altLang="zh-CN" sz="2800" b="1" dirty="0">
                <a:solidFill>
                  <a:srgbClr val="FF0000"/>
                </a:solidFill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引用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孔子的话以反问作结</a:t>
            </a:r>
            <a:r>
              <a:rPr lang="en-US" altLang="zh-CN" sz="26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更具有雄辩的力量</a:t>
            </a:r>
            <a:r>
              <a:rPr lang="en-US" altLang="zh-CN" sz="2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再次证明</a:t>
            </a:r>
            <a:r>
              <a:rPr lang="zh-CN" altLang="en-US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陋室不陋</a:t>
            </a:r>
            <a:r>
              <a:rPr lang="en-US" altLang="zh-CN" sz="26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表明自己</a:t>
            </a:r>
            <a:r>
              <a:rPr lang="zh-CN" altLang="en-US" sz="2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超凡脱俗的胸襟</a:t>
            </a:r>
            <a:r>
              <a:rPr lang="zh-CN" altLang="en-US" sz="26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暗含着以</a:t>
            </a:r>
            <a:r>
              <a:rPr lang="en-US" altLang="zh-CN" sz="2600" b="1" dirty="0">
                <a:solidFill>
                  <a:srgbClr val="0000FF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君子</a:t>
            </a:r>
            <a:r>
              <a:rPr lang="en-US" altLang="zh-CN" sz="2600" b="1" dirty="0">
                <a:solidFill>
                  <a:srgbClr val="0000FF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600" b="1" dirty="0">
                <a:solidFill>
                  <a:srgbClr val="0000FF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自居的意思</a:t>
            </a:r>
            <a:r>
              <a:rPr lang="en-US" altLang="zh-CN" sz="26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又巧妙地回应了开头</a:t>
            </a:r>
            <a:r>
              <a:rPr lang="en-US" altLang="zh-CN" sz="2600" b="1" dirty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惟吾德馨</a:t>
            </a:r>
            <a:r>
              <a:rPr lang="en-US" altLang="zh-CN" sz="2600" b="1" dirty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一句</a:t>
            </a:r>
            <a:r>
              <a:rPr lang="en-US" altLang="zh-CN" sz="2600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——</a:t>
            </a:r>
            <a:r>
              <a:rPr lang="zh-CN" altLang="en-US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陋室不陋</a:t>
            </a:r>
            <a:r>
              <a:rPr lang="zh-CN" altLang="en-US" sz="2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关键在于</a:t>
            </a:r>
            <a:r>
              <a:rPr lang="en-US" altLang="zh-CN" sz="2600" b="1" dirty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君子居之</a:t>
            </a:r>
            <a:r>
              <a:rPr lang="en-US" altLang="zh-CN" sz="2600" b="1" dirty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显得意蕴含蓄</a:t>
            </a:r>
            <a:r>
              <a:rPr lang="en-US" altLang="zh-CN" sz="2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令人深思</a:t>
            </a:r>
            <a:r>
              <a:rPr lang="zh-CN" altLang="en-US" sz="26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6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5695" y="4076700"/>
            <a:ext cx="6492875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作者为什么将</a:t>
            </a:r>
            <a:r>
              <a:rPr lang="en-US" altLang="zh-CN" sz="2600" b="1" dirty="0"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b="1" dirty="0">
                <a:sym typeface="+mn-ea"/>
              </a:rPr>
              <a:t>君子居之</a:t>
            </a:r>
            <a:r>
              <a:rPr lang="en-US" altLang="zh-CN" sz="2600" b="1" dirty="0"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600" b="1" dirty="0">
                <a:sym typeface="+mn-ea"/>
              </a:rPr>
              <a:t>略去</a:t>
            </a:r>
            <a:r>
              <a:rPr lang="zh-CN" altLang="zh-CN" sz="26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zh-CN" sz="2600" b="1" dirty="0">
                <a:latin typeface="宋体" panose="02010600030101010101" pitchFamily="2" charset="-122"/>
                <a:ea typeface="+mn-ea"/>
                <a:sym typeface="+mn-ea"/>
              </a:rPr>
              <a:t>任务四①</a:t>
            </a:r>
            <a:r>
              <a:rPr lang="zh-CN" altLang="zh-CN" sz="26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sym typeface="+mn-ea"/>
              </a:rPr>
              <a:t>？</a:t>
            </a:r>
            <a:endParaRPr lang="zh-CN" altLang="en-US" sz="2600"/>
          </a:p>
        </p:txBody>
      </p:sp>
      <p:sp>
        <p:nvSpPr>
          <p:cNvPr id="10245" name="矩形 10244"/>
          <p:cNvSpPr/>
          <p:nvPr/>
        </p:nvSpPr>
        <p:spPr>
          <a:xfrm>
            <a:off x="323850" y="4725035"/>
            <a:ext cx="853122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en-US" altLang="zh-CN" sz="2600" b="1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600" b="1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使语言更加简明含蓄。因为懂得这个典故的人都知道其中暗含</a:t>
            </a:r>
            <a:r>
              <a:rPr lang="zh-CN" altLang="en-US" sz="2600" b="1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lt"/>
              </a:rPr>
              <a:t>“</a:t>
            </a:r>
            <a:r>
              <a:rPr lang="zh-CN" altLang="en-US" sz="2600" b="1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君子居之</a:t>
            </a:r>
            <a:r>
              <a:rPr lang="zh-CN" altLang="en-US" sz="2600" b="1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”</a:t>
            </a:r>
            <a:r>
              <a:rPr lang="en-US" altLang="zh-CN" sz="26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不直接表达出来更有意味。</a:t>
            </a:r>
            <a:endParaRPr lang="zh-CN" altLang="en-US" sz="2600" b="1" noProof="1" dirty="0">
              <a:solidFill>
                <a:srgbClr val="0000FF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245" grpId="0"/>
      <p:bldP spid="2" grpId="0"/>
      <p:bldP spid="184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2291" name="组合 3"/>
          <p:cNvGrpSpPr/>
          <p:nvPr/>
        </p:nvGrpSpPr>
        <p:grpSpPr>
          <a:xfrm>
            <a:off x="285433" y="524510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拓展延伸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51206" name="文本框 51205"/>
          <p:cNvSpPr txBox="1"/>
          <p:nvPr/>
        </p:nvSpPr>
        <p:spPr>
          <a:xfrm>
            <a:off x="584835" y="1268730"/>
            <a:ext cx="750316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6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刘禹锡是唐代颇具人格魅力的一位诗人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以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清丽豪健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的诗歌风格被后世尊奉为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诗豪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sz="28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。请按照要求完成下列任务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任务二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4279" name="文本框 1"/>
          <p:cNvSpPr txBox="1"/>
          <p:nvPr/>
        </p:nvSpPr>
        <p:spPr>
          <a:xfrm>
            <a:off x="971550" y="2636520"/>
            <a:ext cx="68726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秋词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自古逢秋悲寂寥，我言秋日胜春朝。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晴空一鹤排云上，便引诗情到碧宵。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矩形 20483"/>
          <p:cNvSpPr/>
          <p:nvPr/>
        </p:nvSpPr>
        <p:spPr>
          <a:xfrm>
            <a:off x="1043940" y="4020185"/>
            <a:ext cx="6485890" cy="2271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 dirty="0">
                <a:latin typeface="Arial" panose="020B0604020202020204" pitchFamily="34" charset="0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</a:rPr>
              <a:t>酬乐天扬州初逢席上见赠 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 dirty="0">
                <a:latin typeface="Arial" panose="020B0604020202020204" pitchFamily="34" charset="0"/>
              </a:rPr>
              <a:t>巴山楚水凄凉地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，</a:t>
            </a:r>
            <a:r>
              <a:rPr lang="zh-CN" altLang="en-US" sz="2800" b="1" dirty="0">
                <a:latin typeface="Arial" panose="020B0604020202020204" pitchFamily="34" charset="0"/>
              </a:rPr>
              <a:t>二十三年弃置身。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 dirty="0">
                <a:latin typeface="Arial" panose="020B0604020202020204" pitchFamily="34" charset="0"/>
              </a:rPr>
              <a:t>怀旧空吟闻笛赋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，</a:t>
            </a:r>
            <a:r>
              <a:rPr lang="zh-CN" altLang="en-US" sz="2800" b="1" dirty="0">
                <a:latin typeface="Arial" panose="020B0604020202020204" pitchFamily="34" charset="0"/>
              </a:rPr>
              <a:t>到乡翻似烂柯人。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 dirty="0">
                <a:latin typeface="Arial" panose="020B0604020202020204" pitchFamily="34" charset="0"/>
              </a:rPr>
              <a:t>沉舟侧畔千帆过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，</a:t>
            </a:r>
            <a:r>
              <a:rPr lang="zh-CN" altLang="en-US" sz="2800" b="1" dirty="0">
                <a:latin typeface="Arial" panose="020B0604020202020204" pitchFamily="34" charset="0"/>
              </a:rPr>
              <a:t>病树前头万木春。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 dirty="0">
                <a:latin typeface="Arial" panose="020B0604020202020204" pitchFamily="34" charset="0"/>
              </a:rPr>
              <a:t>今日听君歌一曲，暂凭杯酒长精神。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9" grpId="0"/>
      <p:bldP spid="204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145" name="TextBox 2"/>
          <p:cNvSpPr txBox="1"/>
          <p:nvPr/>
        </p:nvSpPr>
        <p:spPr>
          <a:xfrm>
            <a:off x="606425" y="3919538"/>
            <a:ext cx="7874000" cy="412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6146" name="组合 3"/>
          <p:cNvGrpSpPr/>
          <p:nvPr/>
        </p:nvGrpSpPr>
        <p:grpSpPr>
          <a:xfrm>
            <a:off x="423863" y="523875"/>
            <a:ext cx="2324100" cy="587375"/>
            <a:chOff x="2371" y="690"/>
            <a:chExt cx="3471" cy="1230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6148" name="TextBox 18"/>
            <p:cNvSpPr txBox="1"/>
            <p:nvPr/>
          </p:nvSpPr>
          <p:spPr>
            <a:xfrm>
              <a:off x="2644" y="741"/>
              <a:ext cx="2895" cy="1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3863" y="1628775"/>
            <a:ext cx="7875588" cy="2675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1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.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积累文言字词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背诵并默写这两篇短文</a:t>
            </a:r>
            <a:r>
              <a:rPr lang="zh-CN" altLang="en-US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。</a:t>
            </a:r>
            <a:endParaRPr lang="zh-CN" altLang="en-US" sz="2800" b="1" strike="noStrike" noProof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2.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了解“铭”与“说”两种古代文体的特点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理解文章寓意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体会托物言志的妙处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重点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。</a:t>
            </a:r>
            <a:endParaRPr lang="zh-CN" altLang="en-US" sz="2800" b="1" strike="noStrike" noProof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3.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通过分析文本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引导学生感受作者安贫乐道的生活情趣和高洁脱俗的情怀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难点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。</a:t>
            </a:r>
            <a:endParaRPr lang="zh-CN" altLang="en-US" sz="2800" b="1" strike="noStrike" noProof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标题 4097"/>
          <p:cNvSpPr/>
          <p:nvPr/>
        </p:nvSpPr>
        <p:spPr>
          <a:xfrm>
            <a:off x="408305" y="764540"/>
            <a:ext cx="8411845" cy="15500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2600" b="1" dirty="0"/>
              <a:t>诗歌背景</a:t>
            </a:r>
            <a:r>
              <a:rPr lang="en-US" altLang="zh-CN" sz="2600" b="1">
                <a:sym typeface="+mn-ea"/>
              </a:rPr>
              <a:t>:</a:t>
            </a:r>
            <a:r>
              <a:rPr lang="zh-CN" altLang="en-US" sz="2600" b="1" dirty="0">
                <a:solidFill>
                  <a:schemeClr val="tx1"/>
                </a:solidFill>
                <a:ea typeface="+mn-ea"/>
                <a:sym typeface="宋体" panose="02010600030101010101" pitchFamily="2" charset="-122"/>
              </a:rPr>
              <a:t>王叔文集团政治改革失败后</a:t>
            </a:r>
            <a:r>
              <a:rPr lang="en-US" altLang="zh-CN" sz="2600" b="1">
                <a:solidFill>
                  <a:schemeClr val="tx1"/>
                </a:solidFill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chemeClr val="tx1"/>
                </a:solidFill>
                <a:ea typeface="+mn-ea"/>
                <a:sym typeface="宋体" panose="02010600030101010101" pitchFamily="2" charset="-122"/>
              </a:rPr>
              <a:t>刘禹锡被贬到外地做官</a:t>
            </a:r>
            <a:r>
              <a:rPr lang="en-US" altLang="zh-CN" sz="2600" b="1">
                <a:solidFill>
                  <a:schemeClr val="tx1"/>
                </a:solidFill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chemeClr val="tx1"/>
                </a:solidFill>
                <a:ea typeface="+mn-ea"/>
                <a:sym typeface="宋体" panose="02010600030101010101" pitchFamily="2" charset="-122"/>
              </a:rPr>
              <a:t>二十三年后应召回京。途经扬州</a:t>
            </a:r>
            <a:r>
              <a:rPr lang="en-US" altLang="zh-CN" sz="2600" b="1">
                <a:solidFill>
                  <a:schemeClr val="tx1"/>
                </a:solidFill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chemeClr val="tx1"/>
                </a:solidFill>
                <a:ea typeface="+mn-ea"/>
                <a:sym typeface="宋体" panose="02010600030101010101" pitchFamily="2" charset="-122"/>
              </a:rPr>
              <a:t>与同样被贬的白居易相遇。二人在扬州初逢时</a:t>
            </a:r>
            <a:r>
              <a:rPr lang="en-US" altLang="zh-CN" sz="2600" b="1">
                <a:solidFill>
                  <a:schemeClr val="tx1"/>
                </a:solidFill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chemeClr val="tx1"/>
                </a:solidFill>
                <a:ea typeface="+mn-ea"/>
                <a:sym typeface="宋体" panose="02010600030101010101" pitchFamily="2" charset="-122"/>
              </a:rPr>
              <a:t>白居易在筵席上作诗赠予刘禹锡</a:t>
            </a:r>
            <a:r>
              <a:rPr lang="en-US" altLang="zh-CN" sz="2600" b="1">
                <a:solidFill>
                  <a:schemeClr val="tx1"/>
                </a:solidFill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chemeClr val="tx1"/>
                </a:solidFill>
                <a:ea typeface="+mn-ea"/>
                <a:sym typeface="宋体" panose="02010600030101010101" pitchFamily="2" charset="-122"/>
              </a:rPr>
              <a:t>刘禹锡也写诗作答。</a:t>
            </a:r>
            <a:endParaRPr lang="zh-CN" altLang="en-US" sz="2800" b="1" dirty="0"/>
          </a:p>
        </p:txBody>
      </p:sp>
      <p:sp>
        <p:nvSpPr>
          <p:cNvPr id="21509" name="矩形 21508"/>
          <p:cNvSpPr/>
          <p:nvPr/>
        </p:nvSpPr>
        <p:spPr>
          <a:xfrm>
            <a:off x="179070" y="1700530"/>
            <a:ext cx="8427085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600" b="1" dirty="0">
                <a:latin typeface="Arial" panose="020B0604020202020204" pitchFamily="34" charset="0"/>
                <a:sym typeface="宋体" panose="02010600030101010101" pitchFamily="2" charset="-122"/>
              </a:rPr>
              <a:t>                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1512" name="矩形 21511"/>
          <p:cNvSpPr/>
          <p:nvPr/>
        </p:nvSpPr>
        <p:spPr>
          <a:xfrm>
            <a:off x="323533" y="2952433"/>
            <a:ext cx="8335962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Arial" panose="020B0604020202020204" pitchFamily="34" charset="0"/>
                <a:sym typeface="宋体" panose="02010600030101010101" pitchFamily="2" charset="-122"/>
              </a:rPr>
              <a:t>       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显示了诗人对世事变迁和仕宦浮沉的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豁达襟怀</a:t>
            </a:r>
            <a:r>
              <a:rPr lang="en-US" altLang="zh-CN" sz="2600" b="1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表现了诗人的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坚定信念和乐观精神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1510" name="标题 4097"/>
          <p:cNvSpPr/>
          <p:nvPr/>
        </p:nvSpPr>
        <p:spPr>
          <a:xfrm>
            <a:off x="539433" y="2492058"/>
            <a:ext cx="8280400" cy="5032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zh-CN" sz="2600" b="1" dirty="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zh-CN" sz="26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/>
              <a:t>你读出诗人什么样的志趣或诗人怎样的人格？</a:t>
            </a:r>
            <a:endParaRPr lang="zh-CN" altLang="en-US" sz="2600" b="1" dirty="0"/>
          </a:p>
        </p:txBody>
      </p:sp>
      <p:sp>
        <p:nvSpPr>
          <p:cNvPr id="2" name="标题 4097"/>
          <p:cNvSpPr/>
          <p:nvPr/>
        </p:nvSpPr>
        <p:spPr>
          <a:xfrm>
            <a:off x="457835" y="4220845"/>
            <a:ext cx="8362315" cy="50292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zh-CN" sz="2600" b="1" dirty="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zh-CN" sz="26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)在</a:t>
            </a:r>
            <a:r>
              <a:rPr lang="zh-CN" altLang="zh-CN" sz="2600" b="1" dirty="0">
                <a:solidFill>
                  <a:schemeClr val="tx1"/>
                </a:solidFill>
                <a:uFillTx/>
                <a:latin typeface="+mn-lt"/>
                <a:ea typeface="+mn-ea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zh-CN" sz="26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陋室铭》中</a:t>
            </a:r>
            <a:r>
              <a:rPr lang="en-US" altLang="zh-CN" sz="2600" b="1">
                <a:solidFill>
                  <a:schemeClr val="tx1"/>
                </a:solidFill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/>
              <a:t>诗人的这种志趣或人格是如何体现的？</a:t>
            </a:r>
            <a:endParaRPr lang="zh-CN" altLang="en-US" sz="2600" b="1" dirty="0"/>
          </a:p>
        </p:txBody>
      </p:sp>
      <p:sp>
        <p:nvSpPr>
          <p:cNvPr id="6193" name="矩形 6192"/>
          <p:cNvSpPr/>
          <p:nvPr/>
        </p:nvSpPr>
        <p:spPr>
          <a:xfrm>
            <a:off x="468313" y="4940618"/>
            <a:ext cx="8137525" cy="1322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刘禹锡身居陋室</a:t>
            </a:r>
            <a:r>
              <a:rPr lang="en-US" altLang="zh-CN" sz="2600" b="1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远离市镇、地居偏远</a:t>
            </a:r>
            <a:r>
              <a:rPr lang="en-US" altLang="zh-CN" sz="2600" b="1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生活十分清苦</a:t>
            </a:r>
            <a:r>
              <a:rPr lang="en-US" altLang="zh-CN" sz="2600" b="1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但在刘禹锡的眼里</a:t>
            </a:r>
            <a:r>
              <a:rPr lang="en-US" altLang="zh-CN" sz="2600" b="1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这是远离世俗、安贫乐道的洒脱生活</a:t>
            </a:r>
            <a:r>
              <a:rPr lang="en-US" altLang="zh-CN" sz="2600" b="1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足以体现他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乐观、豁达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的人格魅力。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61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2291" name="组合 3"/>
          <p:cNvGrpSpPr/>
          <p:nvPr/>
        </p:nvGrpSpPr>
        <p:grpSpPr>
          <a:xfrm>
            <a:off x="251143" y="980440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395605" y="2924810"/>
            <a:ext cx="613410" cy="1805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陋室铭</a:t>
            </a:r>
            <a:endParaRPr kumimoji="1"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AutoShape 19"/>
          <p:cNvSpPr/>
          <p:nvPr/>
        </p:nvSpPr>
        <p:spPr bwMode="auto">
          <a:xfrm rot="10800000" flipH="1">
            <a:off x="1043940" y="2132330"/>
            <a:ext cx="169545" cy="3479165"/>
          </a:xfrm>
          <a:prstGeom prst="leftBrace">
            <a:avLst>
              <a:gd name="adj1" fmla="val 127766"/>
              <a:gd name="adj2" fmla="val 49560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95" y="2348072"/>
            <a:ext cx="232791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类比点明题旨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188085" y="3788332"/>
            <a:ext cx="16129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chemeClr val="tx1"/>
                </a:solidFill>
                <a:latin typeface="Times New Roman" panose="02020603050405020304" pitchFamily="18" charset="0"/>
              </a:rPr>
              <a:t>具体描述</a:t>
            </a:r>
            <a:endParaRPr kumimoji="1" lang="zh-CN" altLang="en-US" sz="28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506470" y="2060575"/>
            <a:ext cx="222694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</a:rPr>
              <a:t>山水喻陋</a:t>
            </a:r>
            <a:endParaRPr kumimoji="1"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2" name="AutoShape 12"/>
          <p:cNvSpPr/>
          <p:nvPr/>
        </p:nvSpPr>
        <p:spPr bwMode="auto">
          <a:xfrm>
            <a:off x="3467100" y="2177415"/>
            <a:ext cx="76200" cy="877570"/>
          </a:xfrm>
          <a:prstGeom prst="leftBrace">
            <a:avLst>
              <a:gd name="adj1" fmla="val 99949"/>
              <a:gd name="adj2" fmla="val 50000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498850" y="2582545"/>
            <a:ext cx="19761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</a:rPr>
              <a:t>仙龙喻德</a:t>
            </a:r>
            <a:endParaRPr kumimoji="1"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" name="AutoShape 12"/>
          <p:cNvSpPr/>
          <p:nvPr/>
        </p:nvSpPr>
        <p:spPr bwMode="auto">
          <a:xfrm>
            <a:off x="2800985" y="3436620"/>
            <a:ext cx="85090" cy="1225550"/>
          </a:xfrm>
          <a:prstGeom prst="leftBrace">
            <a:avLst>
              <a:gd name="adj1" fmla="val 99949"/>
              <a:gd name="adj2" fmla="val 50000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876550" y="3285490"/>
            <a:ext cx="291973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</a:rPr>
              <a:t>居室环境清幽</a:t>
            </a:r>
            <a:endParaRPr kumimoji="1"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877185" y="3752850"/>
            <a:ext cx="259778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</a:rPr>
              <a:t>交往人物高雅</a:t>
            </a:r>
            <a:endParaRPr kumimoji="1"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876550" y="4221480"/>
            <a:ext cx="24333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chemeClr val="tx1"/>
                </a:solidFill>
                <a:uFillTx/>
                <a:latin typeface="Times New Roman" panose="02020603050405020304" pitchFamily="18" charset="0"/>
              </a:rPr>
              <a:t>日常生活情趣</a:t>
            </a:r>
            <a:endParaRPr kumimoji="1" lang="zh-CN" altLang="en-US" sz="2800" b="1">
              <a:solidFill>
                <a:schemeClr val="tx1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1" name="AutoShape 12"/>
          <p:cNvSpPr/>
          <p:nvPr/>
        </p:nvSpPr>
        <p:spPr bwMode="auto">
          <a:xfrm flipH="1">
            <a:off x="5076190" y="2137410"/>
            <a:ext cx="101600" cy="877570"/>
          </a:xfrm>
          <a:prstGeom prst="leftBrace">
            <a:avLst>
              <a:gd name="adj1" fmla="val 99949"/>
              <a:gd name="adj2" fmla="val 46888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220335" y="2311322"/>
            <a:ext cx="16129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>
                <a:latin typeface="楷体_GB2312"/>
                <a:ea typeface="楷体_GB2312"/>
                <a:cs typeface="楷体_GB2312"/>
                <a:sym typeface="+mn-ea"/>
              </a:rPr>
              <a:t>惟吾德馨</a:t>
            </a:r>
            <a:endParaRPr kumimoji="1" lang="zh-CN" altLang="en-US" sz="2800" b="1">
              <a:solidFill>
                <a:schemeClr val="tx1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1332230" y="5156757"/>
            <a:ext cx="16129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chemeClr val="tx1"/>
                </a:solidFill>
                <a:latin typeface="Times New Roman" panose="02020603050405020304" pitchFamily="18" charset="0"/>
              </a:rPr>
              <a:t>古贤自比</a:t>
            </a:r>
            <a:endParaRPr kumimoji="1" lang="zh-CN" altLang="en-US" sz="28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3348038" y="5157392"/>
            <a:ext cx="25146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chemeClr val="tx1"/>
                </a:solidFill>
                <a:latin typeface="Times New Roman" panose="02020603050405020304" pitchFamily="18" charset="0"/>
              </a:rPr>
              <a:t>反问点题</a:t>
            </a:r>
            <a:endParaRPr kumimoji="1" lang="zh-CN" altLang="en-US" sz="28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AutoShape 12"/>
          <p:cNvSpPr/>
          <p:nvPr/>
        </p:nvSpPr>
        <p:spPr bwMode="auto">
          <a:xfrm flipH="1">
            <a:off x="5163820" y="3429000"/>
            <a:ext cx="115570" cy="1096010"/>
          </a:xfrm>
          <a:prstGeom prst="leftBrace">
            <a:avLst>
              <a:gd name="adj1" fmla="val 99949"/>
              <a:gd name="adj2" fmla="val 46888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5309870" y="3699432"/>
            <a:ext cx="16129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kumimoji="1" lang="zh-CN" altLang="en-US" sz="2800" b="1">
                <a:latin typeface="Times New Roman" panose="02020603050405020304" pitchFamily="18" charset="0"/>
                <a:sym typeface="+mn-ea"/>
              </a:rPr>
              <a:t>陋室不陋</a:t>
            </a:r>
            <a:endParaRPr kumimoji="1" lang="zh-CN" altLang="en-US" sz="28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" name="AutoShape 19"/>
          <p:cNvSpPr/>
          <p:nvPr/>
        </p:nvSpPr>
        <p:spPr bwMode="auto">
          <a:xfrm rot="10800000">
            <a:off x="6849745" y="2060575"/>
            <a:ext cx="90170" cy="3479165"/>
          </a:xfrm>
          <a:prstGeom prst="leftBrace">
            <a:avLst>
              <a:gd name="adj1" fmla="val 127766"/>
              <a:gd name="adj2" fmla="val 50337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6956425" y="2636442"/>
            <a:ext cx="1612900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chemeClr val="tx1"/>
                </a:solidFill>
                <a:latin typeface="Times New Roman" panose="02020603050405020304" pitchFamily="18" charset="0"/>
              </a:rPr>
              <a:t>安贫乐道</a:t>
            </a:r>
            <a:endParaRPr kumimoji="1" lang="zh-CN" altLang="en-US" sz="2800" b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kumimoji="1" lang="zh-CN" altLang="en-US" sz="2800" b="1">
                <a:solidFill>
                  <a:schemeClr val="tx1"/>
                </a:solidFill>
                <a:latin typeface="Times New Roman" panose="02020603050405020304" pitchFamily="18" charset="0"/>
              </a:rPr>
              <a:t>高洁傲岸</a:t>
            </a:r>
            <a:endParaRPr kumimoji="1" lang="zh-CN" altLang="en-US" sz="28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7812405" y="3539490"/>
            <a:ext cx="0" cy="609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7019925" y="4076622"/>
            <a:ext cx="16129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chemeClr val="tx1"/>
                </a:solidFill>
                <a:latin typeface="Times New Roman" panose="02020603050405020304" pitchFamily="18" charset="0"/>
              </a:rPr>
              <a:t>托物言志</a:t>
            </a:r>
            <a:endParaRPr kumimoji="1" lang="zh-CN" altLang="en-US" sz="28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4525" y="2463800"/>
            <a:ext cx="7886700" cy="993775"/>
          </a:xfrm>
        </p:spPr>
        <p:txBody>
          <a:bodyPr>
            <a:norm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950" b="0" i="0" u="none" strike="noStrike" kern="1200" cap="none" spc="0" normalizeH="0" baseline="0" noProof="1" dirty="0">
                <a:solidFill>
                  <a:schemeClr val="tx2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第三课时</a:t>
            </a:r>
            <a:endParaRPr kumimoji="0" lang="zh-CN" altLang="en-US" sz="4950" b="0" i="0" u="none" strike="noStrike" kern="1200" cap="none" spc="0" normalizeH="0" baseline="0" noProof="1" dirty="0">
              <a:solidFill>
                <a:schemeClr val="tx2"/>
              </a:solidFill>
              <a:effectLst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内容占位符 8237"/>
          <p:cNvGraphicFramePr/>
          <p:nvPr>
            <p:ph/>
            <p:custDataLst>
              <p:tags r:id="rId1"/>
            </p:custDataLst>
          </p:nvPr>
        </p:nvGraphicFramePr>
        <p:xfrm>
          <a:off x="36195" y="1389063"/>
          <a:ext cx="9107170" cy="2808605"/>
        </p:xfrm>
        <a:graphic>
          <a:graphicData uri="http://schemas.openxmlformats.org/drawingml/2006/table">
            <a:tbl>
              <a:tblPr/>
              <a:tblGrid>
                <a:gridCol w="2976245"/>
                <a:gridCol w="5329555"/>
                <a:gridCol w="801370"/>
              </a:tblGrid>
              <a:tr h="39751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“莲”之特点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“莲”象征君子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写法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47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/>
                        <a:t>出淤泥而不染</a:t>
                      </a:r>
                      <a:endParaRPr lang="zh-CN" altLang="en-US" sz="24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/>
                        <a:t>身处污浊环境而不同流合污</a:t>
                      </a:r>
                      <a:r>
                        <a:rPr lang="en-US" altLang="zh-CN" sz="2400" b="1">
                          <a:uFillTx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,洁身自好</a:t>
                      </a: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47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/>
                        <a:t>濯清涟而不妖</a:t>
                      </a:r>
                      <a:endParaRPr lang="zh-CN" altLang="en-US" sz="24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47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/>
                        <a:t>中通外直</a:t>
                      </a:r>
                      <a:r>
                        <a:rPr lang="en-US" altLang="zh-CN" sz="2400" b="1">
                          <a:uFillTx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/>
                        <a:t>不蔓不枝</a:t>
                      </a:r>
                      <a:endParaRPr lang="zh-CN" altLang="en-US" sz="24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79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/>
                        <a:t>香远益清</a:t>
                      </a:r>
                      <a:r>
                        <a:rPr lang="en-US" altLang="zh-CN" sz="2400" b="1">
                          <a:uFillTx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400" b="1" dirty="0"/>
                        <a:t>亭亭净植</a:t>
                      </a:r>
                      <a:endParaRPr lang="zh-CN" altLang="en-US" sz="24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88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400" b="1" dirty="0"/>
                        <a:t>可远观而不可亵玩焉</a:t>
                      </a:r>
                      <a:endParaRPr lang="zh-CN" altLang="en-US" sz="24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33" name="矩形 8232"/>
          <p:cNvSpPr/>
          <p:nvPr/>
        </p:nvSpPr>
        <p:spPr>
          <a:xfrm>
            <a:off x="2987675" y="2321243"/>
            <a:ext cx="57245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庄重质朴,不哗众取宠</a:t>
            </a:r>
            <a:r>
              <a:rPr lang="zh-CN" altLang="en-US" sz="2400" b="1" dirty="0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不炫耀自己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6" name="矩形 8235"/>
          <p:cNvSpPr/>
          <p:nvPr/>
        </p:nvSpPr>
        <p:spPr>
          <a:xfrm>
            <a:off x="2987675" y="2780665"/>
            <a:ext cx="57245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正直</a:t>
            </a:r>
            <a:r>
              <a:rPr lang="zh-CN" altLang="en-US" sz="2400" b="1" dirty="0">
                <a:solidFill>
                  <a:srgbClr val="0000FF"/>
                </a:solidFill>
                <a:sym typeface="+mn-ea"/>
              </a:rPr>
              <a:t>豁达</a:t>
            </a:r>
            <a:r>
              <a:rPr lang="en-US" altLang="zh-CN" sz="24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不</a:t>
            </a:r>
            <a:r>
              <a:rPr lang="en-US" altLang="zh-CN" sz="24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攀附权贵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9" name="矩形 8238"/>
          <p:cNvSpPr/>
          <p:nvPr/>
        </p:nvSpPr>
        <p:spPr>
          <a:xfrm>
            <a:off x="2987675" y="3248660"/>
            <a:ext cx="57245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美名远扬</a:t>
            </a:r>
            <a:r>
              <a:rPr lang="en-US" altLang="zh-CN" sz="24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,志洁行廉,仪态端庄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146" name="组合 3"/>
          <p:cNvGrpSpPr/>
          <p:nvPr/>
        </p:nvGrpSpPr>
        <p:grpSpPr>
          <a:xfrm>
            <a:off x="285433" y="236220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6148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合作探究</a:t>
              </a:r>
              <a:r>
                <a:rPr lang="en-US" altLang="zh-CN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 </a:t>
              </a:r>
              <a:endParaRPr lang="en-US" altLang="zh-CN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39115" y="772795"/>
            <a:ext cx="8393430" cy="60769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800" b="1" strike="noStrike" noProof="1">
                <a:latin typeface="宋体" panose="02010600030101010101" pitchFamily="2" charset="-122"/>
                <a:cs typeface="宋体" panose="02010600030101010101" pitchFamily="2" charset="-122"/>
              </a:rPr>
              <a:t>作者</a:t>
            </a:r>
            <a:r>
              <a:rPr lang="zh-CN" sz="2800" b="1" strike="noStrike" noProof="1">
                <a:latin typeface="宋体" panose="02010600030101010101" pitchFamily="2" charset="-122"/>
                <a:cs typeface="宋体" panose="02010600030101010101" pitchFamily="2" charset="-122"/>
              </a:rPr>
              <a:t>为什么喜爱莲花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800" b="1" dirty="0">
                <a:latin typeface="宋体" panose="02010600030101010101" pitchFamily="2" charset="-122"/>
                <a:sym typeface="+mn-ea"/>
              </a:rPr>
              <a:t>任务三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2800" b="1" strike="noStrike" noProof="1"/>
              <a:t>？</a:t>
            </a:r>
            <a:endParaRPr sz="2800" b="1" strike="noStrike" noProof="1"/>
          </a:p>
        </p:txBody>
      </p:sp>
      <p:sp>
        <p:nvSpPr>
          <p:cNvPr id="76802" name="文本框 6"/>
          <p:cNvSpPr txBox="1">
            <a:spLocks noChangeArrowheads="1"/>
          </p:cNvSpPr>
          <p:nvPr/>
        </p:nvSpPr>
        <p:spPr bwMode="auto">
          <a:xfrm>
            <a:off x="36830" y="4260850"/>
            <a:ext cx="9026525" cy="249174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600" b="1">
                <a:ln>
                  <a:noFill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2600" b="1">
                <a:ln>
                  <a:noFill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知识卡片</a:t>
            </a:r>
            <a:endParaRPr lang="zh-CN" altLang="en-US" sz="2600" b="1">
              <a:ln>
                <a:noFill/>
              </a:ln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600" b="1">
                <a:ln>
                  <a:noFill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2600" b="1">
                <a:ln>
                  <a:noFill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托物言志</a:t>
            </a:r>
            <a:r>
              <a:rPr lang="en-US" altLang="zh-CN" sz="2600" b="1">
                <a:ln>
                  <a:noFill/>
                </a:ln>
                <a:sym typeface="+mn-ea"/>
              </a:rPr>
              <a:t>:</a:t>
            </a:r>
            <a:r>
              <a:rPr lang="zh-CN" altLang="zh-CN" sz="2600" b="1">
                <a:ln>
                  <a:noFill/>
                </a:ln>
                <a:latin typeface="宋体" panose="02010600030101010101" pitchFamily="2" charset="-122"/>
                <a:sym typeface="宋体" panose="02010600030101010101" pitchFamily="2" charset="-122"/>
              </a:rPr>
              <a:t>即将个人之</a:t>
            </a:r>
            <a:r>
              <a:rPr lang="zh-CN" altLang="zh-CN" sz="2600" b="1">
                <a:ln>
                  <a:noFill/>
                </a:ln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“志”依托在某个具体之“物”上</a:t>
            </a:r>
            <a:r>
              <a:rPr lang="en-US" altLang="zh-CN" sz="2600" b="1">
                <a:ln>
                  <a:noFill/>
                </a:ln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600" b="1">
                <a:ln>
                  <a:noFill/>
                </a:ln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这个“物”</a:t>
            </a:r>
            <a:r>
              <a:rPr lang="zh-CN" altLang="zh-CN" sz="2600" b="1">
                <a:ln>
                  <a:noFill/>
                </a:ln>
                <a:latin typeface="宋体" panose="02010600030101010101" pitchFamily="2" charset="-122"/>
                <a:sym typeface="宋体" panose="02010600030101010101" pitchFamily="2" charset="-122"/>
              </a:rPr>
              <a:t>便具有了某种象征意义</a:t>
            </a:r>
            <a:r>
              <a:rPr lang="en-US" altLang="zh-CN" sz="2600" b="1">
                <a:ln>
                  <a:noFill/>
                </a:ln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600" b="1">
                <a:ln>
                  <a:noFill/>
                </a:ln>
                <a:latin typeface="宋体" panose="02010600030101010101" pitchFamily="2" charset="-122"/>
                <a:sym typeface="宋体" panose="02010600030101010101" pitchFamily="2" charset="-122"/>
              </a:rPr>
              <a:t>成为作者的</a:t>
            </a:r>
            <a:r>
              <a:rPr lang="zh-CN" altLang="en-US" sz="2600" b="1">
                <a:ln>
                  <a:noFill/>
                </a:ln>
                <a:latin typeface="宋体" panose="02010600030101010101" pitchFamily="2" charset="-122"/>
                <a:sym typeface="宋体" panose="02010600030101010101" pitchFamily="2" charset="-122"/>
              </a:rPr>
              <a:t>志趣、意愿</a:t>
            </a:r>
            <a:r>
              <a:rPr lang="zh-CN" altLang="zh-CN" sz="2600" b="1">
                <a:ln>
                  <a:noFill/>
                </a:ln>
                <a:latin typeface="宋体" panose="02010600030101010101" pitchFamily="2" charset="-122"/>
                <a:sym typeface="宋体" panose="02010600030101010101" pitchFamily="2" charset="-122"/>
              </a:rPr>
              <a:t>或</a:t>
            </a:r>
            <a:r>
              <a:rPr lang="zh-CN" altLang="en-US" sz="2600" b="1">
                <a:ln>
                  <a:noFill/>
                </a:ln>
                <a:latin typeface="宋体" panose="02010600030101010101" pitchFamily="2" charset="-122"/>
                <a:sym typeface="宋体" panose="02010600030101010101" pitchFamily="2" charset="-122"/>
              </a:rPr>
              <a:t>理想</a:t>
            </a:r>
            <a:r>
              <a:rPr lang="zh-CN" altLang="zh-CN" sz="2600" b="1">
                <a:ln>
                  <a:noFill/>
                </a:ln>
                <a:latin typeface="宋体" panose="02010600030101010101" pitchFamily="2" charset="-122"/>
                <a:sym typeface="宋体" panose="02010600030101010101" pitchFamily="2" charset="-122"/>
              </a:rPr>
              <a:t>的寄托。</a:t>
            </a:r>
            <a:r>
              <a:rPr lang="zh-CN" altLang="en-US" sz="26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如岁寒三友</a:t>
            </a:r>
            <a:r>
              <a:rPr lang="zh-CN" altLang="zh-CN" sz="2600" b="1">
                <a:ln>
                  <a:noFill/>
                </a:ln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600" b="1">
                <a:ln>
                  <a:noFill/>
                </a:ln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松、竹、梅</a:t>
            </a:r>
            <a:r>
              <a:rPr lang="zh-CN" altLang="zh-CN" sz="2600" b="1">
                <a:ln>
                  <a:noFill/>
                </a:ln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en-US" altLang="zh-CN" sz="2600" b="1">
                <a:ln>
                  <a:noFill/>
                </a:ln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常表示</a:t>
            </a:r>
            <a:r>
              <a:rPr lang="zh-CN" altLang="en-US" sz="2600" b="1">
                <a:ln>
                  <a:noFill/>
                </a:ln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高洁的志向</a:t>
            </a:r>
            <a:r>
              <a:rPr lang="zh-CN" altLang="en-US" sz="26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；</a:t>
            </a:r>
            <a:r>
              <a:rPr lang="zh-CN" altLang="zh-CN" sz="2600" b="1">
                <a:ln>
                  <a:noFill/>
                </a:ln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600" b="1">
                <a:ln>
                  <a:noFill/>
                </a:ln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泥土</a:t>
            </a:r>
            <a:r>
              <a:rPr lang="zh-CN" altLang="zh-CN" sz="2600" b="1">
                <a:ln>
                  <a:noFill/>
                </a:ln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6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常抒发</a:t>
            </a:r>
            <a:r>
              <a:rPr lang="zh-CN" altLang="en-US" sz="2600" b="1">
                <a:ln>
                  <a:noFill/>
                </a:ln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谦逊的情怀</a:t>
            </a:r>
            <a:r>
              <a:rPr lang="zh-CN" altLang="en-US" sz="26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；</a:t>
            </a:r>
            <a:r>
              <a:rPr lang="zh-CN" altLang="zh-CN" sz="2600" b="1">
                <a:ln>
                  <a:noFill/>
                </a:ln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600" b="1">
                <a:ln>
                  <a:noFill/>
                </a:ln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蜡烛</a:t>
            </a:r>
            <a:r>
              <a:rPr lang="zh-CN" altLang="zh-CN" sz="2600" b="1">
                <a:ln>
                  <a:noFill/>
                </a:ln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6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常颂扬</a:t>
            </a:r>
            <a:r>
              <a:rPr lang="zh-CN" altLang="en-US" sz="2600" b="1">
                <a:ln>
                  <a:noFill/>
                </a:ln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奉献精神</a:t>
            </a:r>
            <a:r>
              <a:rPr lang="zh-CN" altLang="en-US" sz="26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。将</a:t>
            </a:r>
            <a:r>
              <a:rPr lang="zh-CN" altLang="zh-CN" sz="2600" b="1">
                <a:ln>
                  <a:noFill/>
                </a:ln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6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莲</a:t>
            </a:r>
            <a:r>
              <a:rPr lang="zh-CN" altLang="zh-CN" sz="2600" b="1">
                <a:ln>
                  <a:noFill/>
                </a:ln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6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人格化</a:t>
            </a:r>
            <a:r>
              <a:rPr lang="en-US" altLang="zh-CN" sz="2600" b="1">
                <a:ln>
                  <a:noFill/>
                </a:ln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寄寓</a:t>
            </a:r>
            <a:r>
              <a:rPr lang="zh-CN" altLang="en-US" sz="26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自己</a:t>
            </a:r>
            <a:r>
              <a:rPr lang="zh-CN" altLang="en-US" sz="2600" b="1">
                <a:ln>
                  <a:noFill/>
                </a:ln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不慕荣利富贵、</a:t>
            </a:r>
            <a:r>
              <a:rPr lang="zh-CN" altLang="en-US" sz="2600" b="1">
                <a:ln>
                  <a:noFill/>
                </a:ln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洁身自好</a:t>
            </a:r>
            <a:r>
              <a:rPr lang="zh-CN" altLang="en-US" sz="2600" b="1">
                <a:ln>
                  <a:noFill/>
                </a:ln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的操守</a:t>
            </a:r>
            <a:r>
              <a:rPr lang="zh-CN" altLang="en-US" sz="2600" b="1">
                <a:ln>
                  <a:noFill/>
                </a:ln>
                <a:latin typeface="楷体_GB2312"/>
                <a:ea typeface="楷体_GB2312"/>
                <a:cs typeface="楷体_GB2312"/>
                <a:sym typeface="宋体" panose="02010600030101010101" pitchFamily="2" charset="-122"/>
              </a:rPr>
              <a:t>。</a:t>
            </a:r>
            <a:endParaRPr lang="zh-CN" altLang="en-US" sz="2600" b="1">
              <a:ln>
                <a:noFill/>
              </a:ln>
              <a:latin typeface="楷体_GB2312"/>
              <a:ea typeface="楷体_GB2312"/>
              <a:cs typeface="楷体_GB231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675" y="3777615"/>
            <a:ext cx="57245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自尊自爱</a:t>
            </a:r>
            <a:r>
              <a:rPr lang="en-US" altLang="zh-CN" sz="24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令人敬重而不敢轻侮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88350" y="2132330"/>
            <a:ext cx="675005" cy="1825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托物言志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3" grpId="0"/>
      <p:bldP spid="8236" grpId="0"/>
      <p:bldP spid="8239" grpId="0"/>
      <p:bldP spid="4" grpId="0"/>
      <p:bldP spid="6" grpId="0"/>
      <p:bldP spid="7680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251460" y="188595"/>
            <a:ext cx="8683625" cy="89154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6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6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本文的题目是《爱莲说》</a:t>
            </a:r>
            <a:r>
              <a:rPr lang="en-US" altLang="zh-CN" sz="2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600" b="1" dirty="0"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为什么还要提到其他两种花呢？作者对这三种花持什么态度？</a:t>
            </a:r>
            <a:r>
              <a:rPr lang="zh-CN" sz="2600" b="1" strike="noStrike" noProof="1">
                <a:latin typeface="宋体" panose="02010600030101010101" pitchFamily="2" charset="-122"/>
                <a:cs typeface="宋体" panose="02010600030101010101" pitchFamily="2" charset="-122"/>
              </a:rPr>
              <a:t>有何</a:t>
            </a:r>
            <a:r>
              <a:rPr lang="zh-CN" sz="2600" b="1" strike="noStrike" noProof="1">
                <a:latin typeface="宋体" panose="02010600030101010101" pitchFamily="2" charset="-122"/>
                <a:cs typeface="宋体" panose="02010600030101010101" pitchFamily="2" charset="-122"/>
              </a:rPr>
              <a:t>用意</a:t>
            </a:r>
            <a:r>
              <a:rPr sz="2600" b="1" strike="noStrike" noProof="1"/>
              <a:t>？</a:t>
            </a:r>
            <a:endParaRPr sz="2600" b="1" strike="noStrike" noProof="1"/>
          </a:p>
        </p:txBody>
      </p:sp>
      <p:graphicFrame>
        <p:nvGraphicFramePr>
          <p:cNvPr id="6191" name="表格 6190"/>
          <p:cNvGraphicFramePr/>
          <p:nvPr>
            <p:custDataLst>
              <p:tags r:id="rId1"/>
            </p:custDataLst>
          </p:nvPr>
        </p:nvGraphicFramePr>
        <p:xfrm>
          <a:off x="320675" y="1054418"/>
          <a:ext cx="8480425" cy="2286000"/>
        </p:xfrm>
        <a:graphic>
          <a:graphicData uri="http://schemas.openxmlformats.org/drawingml/2006/table">
            <a:tbl>
              <a:tblPr/>
              <a:tblGrid>
                <a:gridCol w="2038985"/>
                <a:gridCol w="1784985"/>
                <a:gridCol w="2774950"/>
                <a:gridCol w="1062355"/>
                <a:gridCol w="819150"/>
              </a:tblGrid>
              <a:tr h="45720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</a:rPr>
                        <a:t>花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</a:rPr>
                        <a:t>象征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</a:rPr>
                        <a:t>品质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</a:rPr>
                        <a:t>感情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</a:rPr>
                        <a:t>作用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</a:rPr>
                        <a:t>莲花</a:t>
                      </a:r>
                      <a:r>
                        <a:rPr lang="zh-CN" altLang="zh-CN" sz="24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lang="zh-CN" sz="24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sym typeface="+mn-ea"/>
                        </a:rPr>
                        <a:t>周敦颐</a:t>
                      </a:r>
                      <a:r>
                        <a:rPr lang="zh-CN" altLang="zh-CN" sz="24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zh-CN" sz="24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</a:rPr>
                        <a:t>花之君子者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941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菊花</a:t>
                      </a:r>
                      <a:r>
                        <a:rPr lang="zh-CN" altLang="zh-CN" sz="24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lang="zh-CN" sz="24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sym typeface="+mn-ea"/>
                        </a:rPr>
                        <a:t>陶渊明</a:t>
                      </a:r>
                      <a:r>
                        <a:rPr lang="zh-CN" altLang="zh-CN" sz="24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zh-CN" sz="24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花之隐逸者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830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牡丹</a:t>
                      </a:r>
                      <a:r>
                        <a:rPr lang="zh-CN" altLang="zh-CN" sz="24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lang="zh-CN" sz="24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sym typeface="+mn-ea"/>
                        </a:rPr>
                        <a:t>世人</a:t>
                      </a:r>
                      <a:r>
                        <a:rPr lang="zh-CN" altLang="zh-CN" sz="24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zh-CN" sz="24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花之富贵者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 gridSpan="5"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33" name="矩形 8232"/>
          <p:cNvSpPr/>
          <p:nvPr/>
        </p:nvSpPr>
        <p:spPr>
          <a:xfrm>
            <a:off x="6936740" y="1556385"/>
            <a:ext cx="1038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赞美</a:t>
            </a:r>
            <a:endParaRPr lang="zh-CN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75600" y="1556385"/>
            <a:ext cx="851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主旨</a:t>
            </a:r>
            <a:endParaRPr 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66585" y="1988820"/>
            <a:ext cx="1009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惋惜</a:t>
            </a:r>
            <a:endParaRPr lang="zh-CN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95285" y="1988820"/>
            <a:ext cx="839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正衬</a:t>
            </a:r>
            <a:endParaRPr 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48170" y="2452370"/>
            <a:ext cx="1027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讽刺</a:t>
            </a:r>
            <a:endParaRPr lang="zh-CN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90205" y="2384425"/>
            <a:ext cx="855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反衬</a:t>
            </a:r>
            <a:endParaRPr 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03575" y="2911475"/>
            <a:ext cx="3949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托物言志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志趣高洁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0045" y="1967865"/>
            <a:ext cx="26314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不与世俗同流合污</a:t>
            </a:r>
            <a:endParaRPr lang="zh-CN" altLang="en-US" sz="2400" b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70045" y="2451100"/>
            <a:ext cx="271589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追名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逐</a:t>
            </a:r>
            <a:r>
              <a:rPr lang="zh-CN" altLang="en-US" sz="24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利</a:t>
            </a:r>
            <a:r>
              <a:rPr lang="en-US" altLang="zh-CN" sz="24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,趋炎附势</a:t>
            </a:r>
            <a:endParaRPr lang="en-US" altLang="zh-CN" sz="24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70045" y="1484630"/>
            <a:ext cx="271589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2400" b="1">
                <a:solidFill>
                  <a:srgbClr val="FF0000"/>
                </a:solidFill>
                <a:ea typeface="楷体_GB2312"/>
                <a:cs typeface="楷体_GB2312"/>
                <a:sym typeface="+mn-ea"/>
              </a:rPr>
              <a:t>不慕名利</a:t>
            </a:r>
            <a:r>
              <a:rPr lang="en-US" altLang="zh-CN" sz="24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FF0000"/>
                </a:solidFill>
                <a:ea typeface="楷体_GB2312"/>
                <a:cs typeface="楷体_GB2312"/>
                <a:sym typeface="+mn-ea"/>
              </a:rPr>
              <a:t>洁身自好</a:t>
            </a:r>
            <a:endParaRPr lang="zh-CN" altLang="en-US" sz="2400" b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3685" y="3429000"/>
            <a:ext cx="8683625" cy="49149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6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altLang="zh-CN" sz="2600" b="1" strike="noStrike" noProof="1" dirty="0">
                <a:solidFill>
                  <a:schemeClr val="tx1"/>
                </a:solidFill>
                <a:cs typeface="Arial" panose="020B0604020202020204" pitchFamily="34" charset="0"/>
              </a:rPr>
              <a:t>“</a:t>
            </a:r>
            <a:r>
              <a:rPr lang="zh-CN" altLang="en-US" sz="2600" b="1" strike="noStrike" noProof="1" dirty="0">
                <a:solidFill>
                  <a:schemeClr val="tx1"/>
                </a:solidFill>
                <a:cs typeface="Arial" panose="020B0604020202020204" pitchFamily="34" charset="0"/>
              </a:rPr>
              <a:t>独</a:t>
            </a:r>
            <a:r>
              <a:rPr lang="en-US" altLang="zh-CN" sz="2600" b="1" strike="noStrike" noProof="1" dirty="0">
                <a:solidFill>
                  <a:schemeClr val="tx1"/>
                </a:solidFill>
                <a:cs typeface="Arial" panose="020B0604020202020204" pitchFamily="34" charset="0"/>
              </a:rPr>
              <a:t>”</a:t>
            </a:r>
            <a:r>
              <a:rPr lang="zh-CN" altLang="en-US" sz="2600" b="1" strike="noStrike" noProof="1" dirty="0">
                <a:solidFill>
                  <a:schemeClr val="tx1"/>
                </a:solidFill>
                <a:cs typeface="Arial" panose="020B0604020202020204" pitchFamily="34" charset="0"/>
              </a:rPr>
              <a:t>字表现了作者怎样的人生态度</a:t>
            </a:r>
            <a:r>
              <a:rPr sz="2600" b="1" strike="noStrike" noProof="1"/>
              <a:t>？</a:t>
            </a:r>
            <a:endParaRPr sz="2600" b="1" strike="noStrike" noProof="1"/>
          </a:p>
        </p:txBody>
      </p:sp>
      <p:sp>
        <p:nvSpPr>
          <p:cNvPr id="177154" name="TextBox 6"/>
          <p:cNvSpPr txBox="1">
            <a:spLocks noChangeArrowheads="1"/>
          </p:cNvSpPr>
          <p:nvPr/>
        </p:nvSpPr>
        <p:spPr bwMode="auto">
          <a:xfrm>
            <a:off x="394970" y="3844925"/>
            <a:ext cx="8964613" cy="491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100000"/>
              </a:lnSpc>
            </a:pPr>
            <a:r>
              <a:rPr lang="en-US" altLang="zh-CN" sz="2600" b="1" dirty="0">
                <a:latin typeface="+mn-lt"/>
                <a:ea typeface="+mn-ea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b="1" dirty="0">
                <a:latin typeface="+mn-lt"/>
                <a:ea typeface="+mn-ea"/>
                <a:cs typeface="Arial" panose="020B0604020202020204" pitchFamily="34" charset="0"/>
                <a:sym typeface="+mn-ea"/>
              </a:rPr>
              <a:t>独</a:t>
            </a:r>
            <a:r>
              <a:rPr lang="en-US" altLang="zh-CN" sz="2600" b="1" dirty="0">
                <a:latin typeface="+mn-lt"/>
                <a:ea typeface="+mn-ea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字表现出</a:t>
            </a:r>
            <a:r>
              <a:rPr lang="zh-CN" altLang="en-US" sz="26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作者</a:t>
            </a:r>
            <a:r>
              <a:rPr lang="zh-CN" altLang="en-US" sz="2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遗世独立、不随波逐流的人生态度</a:t>
            </a:r>
            <a:r>
              <a:rPr lang="zh-CN" altLang="en-US" sz="2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3685" y="4300220"/>
            <a:ext cx="8683625" cy="49149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altLang="zh-CN" sz="26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6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怎样理解</a:t>
            </a:r>
            <a:r>
              <a:rPr lang="en-US" altLang="zh-CN" sz="2600" b="1" strike="noStrike" noProof="1" dirty="0">
                <a:solidFill>
                  <a:schemeClr val="tx1"/>
                </a:solidFill>
                <a:cs typeface="Arial" panose="020B0604020202020204" pitchFamily="34" charset="0"/>
              </a:rPr>
              <a:t>“</a:t>
            </a:r>
            <a:r>
              <a:rPr lang="zh-CN" altLang="en-US" sz="2600" b="1" strike="noStrike" noProof="1" dirty="0">
                <a:solidFill>
                  <a:schemeClr val="tx1"/>
                </a:solidFill>
                <a:cs typeface="Arial" panose="020B0604020202020204" pitchFamily="34" charset="0"/>
              </a:rPr>
              <a:t>莲之爱</a:t>
            </a:r>
            <a:r>
              <a:rPr lang="en-US" altLang="zh-CN" sz="2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strike="noStrike" noProof="1" dirty="0">
                <a:solidFill>
                  <a:schemeClr val="tx1"/>
                </a:solidFill>
                <a:cs typeface="Arial" panose="020B0604020202020204" pitchFamily="34" charset="0"/>
              </a:rPr>
              <a:t>同予者何人</a:t>
            </a:r>
            <a:r>
              <a:rPr lang="en-US" altLang="zh-CN" sz="2600" b="1" strike="noStrike" noProof="1" dirty="0">
                <a:solidFill>
                  <a:schemeClr val="tx1"/>
                </a:solidFill>
                <a:cs typeface="Arial" panose="020B0604020202020204" pitchFamily="34" charset="0"/>
              </a:rPr>
              <a:t>”</a:t>
            </a:r>
            <a:r>
              <a:rPr sz="2600" b="1" strike="noStrike" noProof="1"/>
              <a:t>？</a:t>
            </a:r>
            <a:endParaRPr sz="2600" b="1" strike="noStrike" noProof="1"/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320675" y="4725035"/>
            <a:ext cx="8792845" cy="810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en-US" sz="2600" b="1">
                <a:solidFill>
                  <a:srgbClr val="FF0000"/>
                </a:solidFill>
              </a:rPr>
              <a:t>       </a:t>
            </a:r>
            <a:r>
              <a:rPr sz="2600" b="1">
                <a:solidFill>
                  <a:srgbClr val="FF0000"/>
                </a:solidFill>
              </a:rPr>
              <a:t>照应上文“予独爱莲”</a:t>
            </a:r>
            <a:r>
              <a:rPr lang="en-US" altLang="zh-CN" sz="2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感叹当时与作者志同道合的人少</a:t>
            </a:r>
            <a:r>
              <a:rPr lang="en-US" altLang="zh-CN" sz="2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能做到品行高洁的人少</a:t>
            </a:r>
            <a:r>
              <a:rPr lang="zh-CN" altLang="en-US" sz="2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1460" y="5535295"/>
            <a:ext cx="8683625" cy="49149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6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en-US" altLang="zh-CN" sz="26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6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怎样理解</a:t>
            </a:r>
            <a:r>
              <a:rPr lang="en-US" altLang="zh-CN" sz="2600" b="1" strike="noStrike" noProof="1" dirty="0">
                <a:solidFill>
                  <a:schemeClr val="tx1"/>
                </a:solidFill>
                <a:cs typeface="Arial" panose="020B0604020202020204" pitchFamily="34" charset="0"/>
              </a:rPr>
              <a:t>“</a:t>
            </a:r>
            <a:r>
              <a:rPr lang="zh-CN" altLang="en-US" sz="2600" b="1" strike="noStrike" noProof="1" dirty="0">
                <a:solidFill>
                  <a:schemeClr val="tx1"/>
                </a:solidFill>
                <a:cs typeface="Arial" panose="020B0604020202020204" pitchFamily="34" charset="0"/>
              </a:rPr>
              <a:t>牡丹之爱</a:t>
            </a:r>
            <a:r>
              <a:rPr lang="en-US" altLang="zh-CN" sz="2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smtClean="0">
                <a:solidFill>
                  <a:srgbClr val="000000"/>
                </a:solidFill>
                <a:ea typeface="楷体_GB2312"/>
                <a:cs typeface="楷体_GB2312"/>
                <a:sym typeface="+mn-ea"/>
              </a:rPr>
              <a:t>宜乎众矣</a:t>
            </a:r>
            <a:r>
              <a:rPr lang="en-US" altLang="zh-CN" sz="2600" b="1" strike="noStrike" noProof="1" dirty="0">
                <a:solidFill>
                  <a:schemeClr val="tx1"/>
                </a:solidFill>
                <a:cs typeface="Arial" panose="020B0604020202020204" pitchFamily="34" charset="0"/>
              </a:rPr>
              <a:t>”</a:t>
            </a:r>
            <a:r>
              <a:rPr sz="2600" b="1" strike="noStrike" noProof="1"/>
              <a:t>？</a:t>
            </a:r>
            <a:endParaRPr sz="2600" b="1" strike="noStrike" noProof="1"/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351155" y="5948680"/>
            <a:ext cx="8792845" cy="810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en-US" sz="2600" b="1">
                <a:solidFill>
                  <a:srgbClr val="FF0000"/>
                </a:solidFill>
              </a:rPr>
              <a:t>       </a:t>
            </a:r>
            <a:r>
              <a:rPr lang="zh-CN" sz="2600" b="1">
                <a:solidFill>
                  <a:srgbClr val="FF0000"/>
                </a:solidFill>
              </a:rPr>
              <a:t>感叹爱牡丹者众</a:t>
            </a:r>
            <a:r>
              <a:rPr lang="en-US" altLang="zh-CN" sz="26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厌恶争名夺利的世态</a:t>
            </a:r>
            <a:r>
              <a:rPr lang="en-US" altLang="zh-CN" sz="2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能不明说而暗讽</a:t>
            </a:r>
            <a:r>
              <a:rPr lang="en-US" altLang="zh-CN" sz="2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意味深长</a:t>
            </a:r>
            <a:r>
              <a:rPr lang="zh-CN" altLang="en-US" sz="2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77154" grpId="0"/>
      <p:bldP spid="2" grpId="0"/>
      <p:bldP spid="3" grpId="0"/>
      <p:bldP spid="14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2291" name="组合 3"/>
          <p:cNvGrpSpPr/>
          <p:nvPr/>
        </p:nvGrpSpPr>
        <p:grpSpPr>
          <a:xfrm>
            <a:off x="251143" y="980440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467995" y="2636520"/>
            <a:ext cx="613410" cy="1805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爱莲说</a:t>
            </a:r>
            <a:endParaRPr kumimoji="1"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AutoShape 19"/>
          <p:cNvSpPr/>
          <p:nvPr/>
        </p:nvSpPr>
        <p:spPr bwMode="auto">
          <a:xfrm rot="10800000" flipH="1">
            <a:off x="1134745" y="2132330"/>
            <a:ext cx="220345" cy="2729230"/>
          </a:xfrm>
          <a:prstGeom prst="leftBrace">
            <a:avLst>
              <a:gd name="adj1" fmla="val 127766"/>
              <a:gd name="adj2" fmla="val 50232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12" name="AutoShape 12"/>
          <p:cNvSpPr/>
          <p:nvPr/>
        </p:nvSpPr>
        <p:spPr bwMode="auto">
          <a:xfrm>
            <a:off x="1835785" y="2139315"/>
            <a:ext cx="87630" cy="1228725"/>
          </a:xfrm>
          <a:prstGeom prst="leftBrace">
            <a:avLst>
              <a:gd name="adj1" fmla="val 99949"/>
              <a:gd name="adj2" fmla="val 50000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11" name="AutoShape 12"/>
          <p:cNvSpPr/>
          <p:nvPr/>
        </p:nvSpPr>
        <p:spPr bwMode="auto">
          <a:xfrm flipH="1">
            <a:off x="3556000" y="2139315"/>
            <a:ext cx="76200" cy="1202055"/>
          </a:xfrm>
          <a:prstGeom prst="leftBrace">
            <a:avLst>
              <a:gd name="adj1" fmla="val 99949"/>
              <a:gd name="adj2" fmla="val 46888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1" name="AutoShape 19"/>
          <p:cNvSpPr/>
          <p:nvPr/>
        </p:nvSpPr>
        <p:spPr bwMode="auto">
          <a:xfrm rot="10800000">
            <a:off x="6439535" y="2139315"/>
            <a:ext cx="187325" cy="2722245"/>
          </a:xfrm>
          <a:prstGeom prst="leftBrace">
            <a:avLst>
              <a:gd name="adj1" fmla="val 127766"/>
              <a:gd name="adj2" fmla="val 50337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6626860" y="3140632"/>
            <a:ext cx="1612900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800" b="1">
                <a:solidFill>
                  <a:schemeClr val="tx1"/>
                </a:solidFill>
                <a:latin typeface="Times New Roman" panose="02020603050405020304" pitchFamily="18" charset="0"/>
              </a:rPr>
              <a:t>不慕名利</a:t>
            </a:r>
            <a:endParaRPr kumimoji="1" lang="zh-CN" altLang="en-US" sz="2800" b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kumimoji="1" lang="zh-CN" altLang="en-US" sz="2800" b="1">
                <a:solidFill>
                  <a:schemeClr val="tx1"/>
                </a:solidFill>
                <a:latin typeface="Times New Roman" panose="02020603050405020304" pitchFamily="18" charset="0"/>
              </a:rPr>
              <a:t>洁身自好</a:t>
            </a:r>
            <a:endParaRPr kumimoji="1" lang="zh-CN" altLang="en-US" sz="28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1259523" y="2492058"/>
            <a:ext cx="6445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莲</a:t>
            </a:r>
            <a:endParaRPr lang="zh-CN" altLang="en-US" sz="28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1904365" y="1997710"/>
            <a:ext cx="1658620" cy="151257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生长环境体态香气风度气质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85357" name="TextBox 16"/>
          <p:cNvSpPr txBox="1">
            <a:spLocks noChangeArrowheads="1"/>
          </p:cNvSpPr>
          <p:nvPr/>
        </p:nvSpPr>
        <p:spPr bwMode="auto">
          <a:xfrm>
            <a:off x="3708400" y="2414905"/>
            <a:ext cx="2807970" cy="65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君子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→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托物言志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85354" name="TextBox 16"/>
          <p:cNvSpPr txBox="1">
            <a:spLocks noChangeArrowheads="1"/>
          </p:cNvSpPr>
          <p:nvPr/>
        </p:nvSpPr>
        <p:spPr bwMode="auto">
          <a:xfrm>
            <a:off x="1188085" y="3644900"/>
            <a:ext cx="6256338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菊→隐逸者→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逃避现实→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正衬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85358" name="TextBox 16"/>
          <p:cNvSpPr txBox="1">
            <a:spLocks noChangeArrowheads="1"/>
          </p:cNvSpPr>
          <p:nvPr/>
        </p:nvSpPr>
        <p:spPr bwMode="auto">
          <a:xfrm>
            <a:off x="1259840" y="4292283"/>
            <a:ext cx="7129463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牡丹→富贵者→</a:t>
            </a:r>
            <a:r>
              <a:rPr lang="zh-CN" altLang="en-US" sz="2800" b="1">
                <a:latin typeface="楷体_GB2312"/>
                <a:ea typeface="楷体_GB2312"/>
                <a:cs typeface="楷体_GB2312"/>
              </a:rPr>
              <a:t>庸俗逐利→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反衬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04800" y="1971040"/>
            <a:ext cx="822769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>
              <a:lnSpc>
                <a:spcPct val="100000"/>
              </a:lnSpc>
              <a:defRPr/>
            </a:pPr>
            <a:r>
              <a:rPr lang="zh-CN" altLang="en-US" sz="21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爱莲说</a:t>
            </a:r>
            <a:r>
              <a:rPr lang="en-US" altLang="zh-CN" sz="2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描写莲</a:t>
            </a:r>
            <a:r>
              <a:rPr lang="en-US" altLang="zh-CN" sz="2700" b="1">
                <a:ln>
                  <a:noFill/>
                </a:ln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意在借花喻人</a:t>
            </a:r>
            <a:r>
              <a:rPr lang="en-US" altLang="zh-CN" sz="2700" b="1">
                <a:ln>
                  <a:noFill/>
                </a:ln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通过对莲的赞美</a:t>
            </a:r>
            <a:r>
              <a:rPr lang="en-US" altLang="zh-CN" sz="2700" b="1">
                <a:ln>
                  <a:noFill/>
                </a:ln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歌颂坚贞的气节</a:t>
            </a:r>
            <a:r>
              <a:rPr lang="en-US" altLang="zh-CN" sz="2700" b="1">
                <a:ln>
                  <a:noFill/>
                </a:ln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表达了作者淡泊名利、洁身自好的人生态度</a:t>
            </a:r>
            <a:r>
              <a:rPr lang="en-US" altLang="zh-CN" sz="2700" b="1">
                <a:ln>
                  <a:noFill/>
                </a:ln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委婉地批判了社会上追求功名利禄、趋炎附势的恶浊世风。</a:t>
            </a:r>
            <a:endParaRPr lang="zh-CN" altLang="zh-CN" sz="2700" b="1" kern="1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29" y="3500530"/>
            <a:ext cx="4620511" cy="2091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291" name="组合 3"/>
          <p:cNvGrpSpPr/>
          <p:nvPr/>
        </p:nvGrpSpPr>
        <p:grpSpPr>
          <a:xfrm>
            <a:off x="251143" y="980440"/>
            <a:ext cx="2324100" cy="586420"/>
            <a:chOff x="2371" y="690"/>
            <a:chExt cx="3471" cy="1228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课堂小结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2291" name="组合 3"/>
          <p:cNvGrpSpPr/>
          <p:nvPr/>
        </p:nvGrpSpPr>
        <p:grpSpPr>
          <a:xfrm>
            <a:off x="213043" y="596265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比较阅读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51206" name="文本框 51205"/>
          <p:cNvSpPr txBox="1"/>
          <p:nvPr/>
        </p:nvSpPr>
        <p:spPr>
          <a:xfrm>
            <a:off x="251460" y="1251585"/>
            <a:ext cx="86169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朗读课文</a:t>
            </a:r>
            <a:r>
              <a:rPr lang="en-US" altLang="zh-CN" sz="2800" b="1">
                <a:ln>
                  <a:noFill/>
                </a:ln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说说这两篇文章在语言风格上有什么不同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思考探究一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4817" name="文本框 11"/>
          <p:cNvSpPr txBox="1"/>
          <p:nvPr/>
        </p:nvSpPr>
        <p:spPr>
          <a:xfrm>
            <a:off x="467360" y="2145030"/>
            <a:ext cx="785749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</a:pPr>
            <a:r>
              <a:rPr sz="2600" b="1"/>
              <a:t>两篇文章都是</a:t>
            </a:r>
            <a:r>
              <a:rPr sz="2600" b="1">
                <a:solidFill>
                  <a:srgbClr val="FF0000"/>
                </a:solidFill>
              </a:rPr>
              <a:t>骈散结合</a:t>
            </a:r>
            <a:r>
              <a:rPr sz="2600" b="1"/>
              <a:t>。</a:t>
            </a:r>
            <a:endParaRPr sz="2600" b="1"/>
          </a:p>
        </p:txBody>
      </p:sp>
      <p:sp>
        <p:nvSpPr>
          <p:cNvPr id="66564" name="矩形 66563"/>
          <p:cNvSpPr/>
          <p:nvPr/>
        </p:nvSpPr>
        <p:spPr>
          <a:xfrm>
            <a:off x="371475" y="2636520"/>
            <a:ext cx="837692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《陋室铭》</a:t>
            </a:r>
            <a:r>
              <a:rPr lang="zh-CN" altLang="en-US" sz="2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骈句为主</a:t>
            </a:r>
            <a:r>
              <a:rPr lang="en-US" altLang="zh-CN" sz="2600" b="1">
                <a:ln>
                  <a:noFill/>
                </a:ln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句式整齐、节奏分明、音韵和谐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5" name="矩形 66564"/>
          <p:cNvSpPr/>
          <p:nvPr/>
        </p:nvSpPr>
        <p:spPr>
          <a:xfrm>
            <a:off x="371475" y="3126740"/>
            <a:ext cx="830199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《爱莲说》以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散句为主</a:t>
            </a:r>
            <a:r>
              <a:rPr lang="en-US" altLang="zh-CN" sz="2600" b="1">
                <a:ln>
                  <a:noFill/>
                </a:ln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句式长短相间、错落有致、富于变化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7" name="文本框 3"/>
          <p:cNvSpPr txBox="1"/>
          <p:nvPr/>
        </p:nvSpPr>
        <p:spPr>
          <a:xfrm>
            <a:off x="371475" y="4076700"/>
            <a:ext cx="842962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600" b="1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600" b="1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宋体" panose="02010600030101010101" pitchFamily="2" charset="-122"/>
              </a:rPr>
              <a:t>如何理解</a:t>
            </a:r>
            <a:r>
              <a:rPr lang="zh-CN" altLang="en-US" sz="26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“出淤泥而不染”</a:t>
            </a:r>
            <a:r>
              <a:rPr lang="zh-CN" altLang="en-US" sz="2600" b="1" dirty="0">
                <a:ea typeface="宋体" panose="02010600030101010101" pitchFamily="2" charset="-122"/>
                <a:cs typeface="Arial" panose="020B0604020202020204" pitchFamily="34" charset="0"/>
              </a:rPr>
              <a:t>的人生境界</a:t>
            </a:r>
            <a:r>
              <a:rPr lang="zh-CN" altLang="zh-CN" sz="26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思考探究三</a:t>
            </a:r>
            <a:r>
              <a:rPr lang="zh-CN" altLang="zh-CN" sz="26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)或人们常说</a:t>
            </a:r>
            <a:r>
              <a:rPr lang="zh-CN" altLang="en-US" sz="2600" b="1" dirty="0"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“近朱者赤</a:t>
            </a:r>
            <a:r>
              <a:rPr lang="en-US" altLang="zh-CN" sz="2600" b="1">
                <a:ln>
                  <a:noFill/>
                </a:ln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近墨者黑”</a:t>
            </a:r>
            <a:r>
              <a:rPr lang="en-US" altLang="zh-CN" sz="2600" b="1">
                <a:ln>
                  <a:noFill/>
                </a:ln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ea typeface="宋体" panose="02010600030101010101" pitchFamily="2" charset="-122"/>
                <a:cs typeface="Arial" panose="020B0604020202020204" pitchFamily="34" charset="0"/>
              </a:rPr>
              <a:t>你是怎样看的</a:t>
            </a:r>
            <a:r>
              <a:rPr lang="zh-CN" altLang="zh-CN" sz="26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任务四②</a:t>
            </a:r>
            <a:r>
              <a:rPr lang="zh-CN" altLang="zh-CN" sz="26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600" b="1" dirty="0">
                <a:ea typeface="宋体" panose="02010600030101010101" pitchFamily="2" charset="-122"/>
                <a:cs typeface="Arial" panose="020B0604020202020204" pitchFamily="34" charset="0"/>
              </a:rPr>
              <a:t>？</a:t>
            </a:r>
            <a:endParaRPr lang="zh-CN" altLang="en-US" sz="2600" b="1" dirty="0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246" name="矩形 10245"/>
          <p:cNvSpPr/>
          <p:nvPr/>
        </p:nvSpPr>
        <p:spPr>
          <a:xfrm>
            <a:off x="371158" y="4967288"/>
            <a:ext cx="8280400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en-US" altLang="zh-CN" sz="26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6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环境确实会对人产生一定的影响</a:t>
            </a:r>
            <a:r>
              <a:rPr lang="en-US" altLang="zh-CN" sz="2600" b="1">
                <a:ln>
                  <a:noFill/>
                </a:ln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因此才会有</a:t>
            </a:r>
            <a:r>
              <a:rPr lang="zh-CN" altLang="en-US" sz="2600" b="1" strike="noStrike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lt"/>
                <a:sym typeface="+mn-ea"/>
              </a:rPr>
              <a:t>“</a:t>
            </a:r>
            <a:r>
              <a:rPr lang="zh-CN" altLang="en-US" sz="26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近朱者赤</a:t>
            </a:r>
            <a:r>
              <a:rPr lang="en-US" altLang="zh-CN" sz="2600" b="1">
                <a:ln>
                  <a:noFill/>
                </a:ln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近墨者黑</a:t>
            </a:r>
            <a:r>
              <a:rPr lang="zh-CN" altLang="en-US" sz="2600" b="1" strike="noStrike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+mn-ea"/>
              </a:rPr>
              <a:t>”</a:t>
            </a:r>
            <a:r>
              <a:rPr lang="zh-CN" altLang="en-US" sz="26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这样的说法。身处污浊环境而不同流合污,洁身自好</a:t>
            </a:r>
            <a:r>
              <a:rPr lang="zh-CN" altLang="en-US" sz="2600" b="1" dirty="0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6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这种高洁节操难得可贵</a:t>
            </a:r>
            <a:r>
              <a:rPr lang="zh-CN" altLang="en-US" sz="2600" b="1" dirty="0">
                <a:solidFill>
                  <a:srgbClr val="0000FF"/>
                </a:solidFill>
                <a:sym typeface="+mn-ea"/>
              </a:rPr>
              <a:t>,值得我们学习</a:t>
            </a:r>
            <a:r>
              <a:rPr lang="zh-CN" altLang="en-US" sz="26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6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  <p:bldP spid="66564" grpId="0"/>
      <p:bldP spid="6656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1206" name="文本框 51205"/>
          <p:cNvSpPr txBox="1"/>
          <p:nvPr/>
        </p:nvSpPr>
        <p:spPr>
          <a:xfrm>
            <a:off x="330200" y="1268730"/>
            <a:ext cx="8483600" cy="591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6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600" b="1" dirty="0">
                <a:latin typeface="宋体" panose="02010600030101010101" pitchFamily="2" charset="-122"/>
                <a:sym typeface="+mn-ea"/>
              </a:rPr>
              <a:t>你认为周敦颐与陶渊明的处世态度不同之处在哪里？</a:t>
            </a:r>
            <a:endParaRPr lang="zh-CN" altLang="en-US" sz="26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4817" name="文本框 11"/>
          <p:cNvSpPr txBox="1"/>
          <p:nvPr/>
        </p:nvSpPr>
        <p:spPr>
          <a:xfrm>
            <a:off x="846455" y="1844675"/>
            <a:ext cx="785749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</a:pPr>
            <a:r>
              <a:rPr lang="zh-CN" altLang="zh-CN" sz="26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采菊东篱下</a:t>
            </a:r>
            <a:r>
              <a:rPr lang="en-US" altLang="zh-CN" sz="2600" b="1">
                <a:ln>
                  <a:noFill/>
                </a:ln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6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悠然见南山。</a:t>
            </a: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陶渊明</a:t>
            </a:r>
            <a:r>
              <a:rPr lang="zh-CN" altLang="zh-CN" sz="2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《饮酒》</a:t>
            </a:r>
            <a:endParaRPr lang="zh-CN" altLang="zh-CN" sz="26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6564" name="矩形 66563"/>
          <p:cNvSpPr/>
          <p:nvPr/>
        </p:nvSpPr>
        <p:spPr>
          <a:xfrm>
            <a:off x="846138" y="2430145"/>
            <a:ext cx="6985000" cy="12915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陶渊明：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不愿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面对污浊官场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避世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态度  幻想桃花源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隐逸  超然闲适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远离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5" name="矩形 66564"/>
          <p:cNvSpPr/>
          <p:nvPr/>
        </p:nvSpPr>
        <p:spPr>
          <a:xfrm>
            <a:off x="846138" y="3860800"/>
            <a:ext cx="8208962" cy="12915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周敦颐：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不怕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面对污浊官场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入世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态度  即使身处淤泥也要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洁身自好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保持清廉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坚守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进取  兼济天下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  <p:bldP spid="66564" grpId="0"/>
      <p:bldP spid="665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4525" y="2463800"/>
            <a:ext cx="7886700" cy="993775"/>
          </a:xfrm>
        </p:spPr>
        <p:txBody>
          <a:bodyPr>
            <a:norm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950" b="0" i="0" u="none" strike="noStrike" kern="1200" cap="none" spc="0" normalizeH="0" baseline="0" noProof="1" dirty="0">
                <a:solidFill>
                  <a:schemeClr val="tx2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第一课时</a:t>
            </a:r>
            <a:endParaRPr kumimoji="0" lang="zh-CN" altLang="en-US" sz="4950" b="0" i="0" u="none" strike="noStrike" kern="1200" cap="none" spc="0" normalizeH="0" baseline="0" noProof="1" dirty="0">
              <a:solidFill>
                <a:schemeClr val="tx2"/>
              </a:solidFill>
              <a:effectLst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193" name="TextBox 2"/>
          <p:cNvSpPr txBox="1"/>
          <p:nvPr/>
        </p:nvSpPr>
        <p:spPr>
          <a:xfrm>
            <a:off x="606425" y="3932238"/>
            <a:ext cx="7874000" cy="414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8194" name="组合 3"/>
          <p:cNvGrpSpPr/>
          <p:nvPr/>
        </p:nvGrpSpPr>
        <p:grpSpPr>
          <a:xfrm>
            <a:off x="423863" y="523875"/>
            <a:ext cx="2324100" cy="587375"/>
            <a:chOff x="2371" y="690"/>
            <a:chExt cx="3471" cy="1230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8196" name="TextBox 18"/>
            <p:cNvSpPr txBox="1"/>
            <p:nvPr/>
          </p:nvSpPr>
          <p:spPr>
            <a:xfrm>
              <a:off x="2644" y="741"/>
              <a:ext cx="2895" cy="1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了解作者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23850" y="1411288"/>
            <a:ext cx="7874000" cy="2675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刘禹锡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28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772—842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</a:t>
            </a:r>
            <a:r>
              <a:rPr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梦得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唐代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文学家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白居易称他为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诗豪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。唐顺宗时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与柳宗元等参加王叔文集团的政治革新运动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不久失败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被贬为朗州司马。晚年回洛阳任太子宾客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世称刘宾客。作品有《刘禹锡集》《刘宾客集》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sz="2800" b="1" strike="noStrike" noProof="1"/>
          </a:p>
        </p:txBody>
      </p:sp>
      <p:sp>
        <p:nvSpPr>
          <p:cNvPr id="51206" name="文本框 51205"/>
          <p:cNvSpPr txBox="1">
            <a:spLocks noChangeArrowheads="1"/>
          </p:cNvSpPr>
          <p:nvPr/>
        </p:nvSpPr>
        <p:spPr bwMode="auto">
          <a:xfrm>
            <a:off x="323533" y="4086860"/>
            <a:ext cx="8001000" cy="164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800" b="1" noProof="1">
                <a:latin typeface="楷体_GB2312"/>
                <a:ea typeface="楷体_GB2312"/>
                <a:cs typeface="楷体_GB2312"/>
                <a:sym typeface="+mn-ea"/>
              </a:rPr>
              <a:t>    </a:t>
            </a:r>
            <a:r>
              <a:rPr lang="zh-CN" altLang="en-US" sz="2800" b="1" noProof="1">
                <a:latin typeface="楷体_GB2312"/>
                <a:ea typeface="楷体_GB2312"/>
                <a:cs typeface="楷体_GB2312"/>
                <a:sym typeface="+mn-ea"/>
              </a:rPr>
              <a:t>周敦颐</a:t>
            </a:r>
            <a:r>
              <a:rPr lang="en-US" altLang="zh-CN" sz="2800" noProof="1">
                <a:solidFill>
                  <a:srgbClr val="FF0000"/>
                </a:solidFill>
                <a:ea typeface="楷体_GB2312"/>
                <a:cs typeface="Arial" panose="020B0604020202020204" pitchFamily="34" charset="0"/>
                <a:sym typeface="+mn-ea"/>
              </a:rPr>
              <a:t>yí</a:t>
            </a:r>
            <a:r>
              <a:rPr lang="zh-CN" altLang="zh-CN" sz="2800" b="1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2800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101</a:t>
            </a:r>
            <a:r>
              <a:rPr sz="2800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7—</a:t>
            </a:r>
            <a:r>
              <a:rPr lang="en-US" sz="2800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1073</a:t>
            </a:r>
            <a:r>
              <a:rPr lang="zh-CN" altLang="zh-CN" sz="2800" b="1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字</a:t>
            </a:r>
            <a:r>
              <a:rPr lang="zh-CN" altLang="en-US" sz="2800" b="1" noProof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茂叔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北宋</a:t>
            </a:r>
            <a:r>
              <a:rPr lang="zh-CN" altLang="en-US" sz="2800" b="1" noProof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哲学家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,是</a:t>
            </a:r>
            <a:r>
              <a:rPr lang="en-US" altLang="zh-CN" sz="2800" b="1" u="sng">
                <a:solidFill>
                  <a:srgbClr val="0000FF"/>
                </a:solidFill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宋明理学</a:t>
            </a:r>
            <a:r>
              <a:rPr lang="zh-CN" altLang="en-US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开山鼻祖</a:t>
            </a:r>
            <a:r>
              <a:rPr lang="zh-CN" altLang="en-US" sz="2800" b="1" noProof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。因他世居道县濂溪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后人称他为</a:t>
            </a:r>
            <a:r>
              <a:rPr lang="zh-CN" altLang="en-US" sz="2800" b="1" noProof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濂溪先生</a:t>
            </a:r>
            <a:r>
              <a:rPr lang="zh-CN" altLang="en-US" sz="2800" b="1" noProof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</a:t>
            </a:r>
            <a:r>
              <a:rPr lang="zh-CN" altLang="en-US" sz="2800" b="1" noProof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著有</a:t>
            </a:r>
            <a:r>
              <a:rPr lang="en-US" altLang="zh-CN" sz="2800" b="1" noProof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《</a:t>
            </a:r>
            <a:r>
              <a:rPr lang="zh-CN" altLang="en-US" sz="2800" b="1" noProof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太极图说</a:t>
            </a:r>
            <a:r>
              <a:rPr lang="en-US" altLang="zh-CN" sz="2800" b="1" noProof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》《</a:t>
            </a:r>
            <a:r>
              <a:rPr lang="zh-CN" altLang="en-US" sz="2800" b="1" noProof="1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通书</a:t>
            </a:r>
            <a:r>
              <a:rPr lang="en-US" altLang="zh-CN" sz="2800" b="1" noProof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》</a:t>
            </a:r>
            <a:r>
              <a:rPr lang="zh-CN" altLang="en-US" sz="2800" b="1" noProof="1">
                <a:solidFill>
                  <a:srgbClr val="000000"/>
                </a:solidFill>
                <a:latin typeface="楷体_GB2312"/>
                <a:ea typeface="楷体_GB2312"/>
                <a:cs typeface="楷体_GB2312"/>
                <a:sym typeface="+mn-ea"/>
              </a:rPr>
              <a:t>等。</a:t>
            </a:r>
            <a:endParaRPr lang="zh-CN" altLang="en-US" sz="2800" b="1" noProof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12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217" name="TextBox 2"/>
          <p:cNvSpPr txBox="1"/>
          <p:nvPr/>
        </p:nvSpPr>
        <p:spPr>
          <a:xfrm>
            <a:off x="606425" y="3932238"/>
            <a:ext cx="7874000" cy="414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9218" name="组合 3"/>
          <p:cNvGrpSpPr/>
          <p:nvPr/>
        </p:nvGrpSpPr>
        <p:grpSpPr>
          <a:xfrm>
            <a:off x="423863" y="523875"/>
            <a:ext cx="2324100" cy="587375"/>
            <a:chOff x="2371" y="690"/>
            <a:chExt cx="3471" cy="1230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9220" name="TextBox 18"/>
            <p:cNvSpPr txBox="1"/>
            <p:nvPr/>
          </p:nvSpPr>
          <p:spPr>
            <a:xfrm>
              <a:off x="2644" y="741"/>
              <a:ext cx="2895" cy="1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文体知识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23850" y="1412240"/>
            <a:ext cx="8454390" cy="3279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lang="en-US" altLang="zh-CN" sz="2800" b="1">
                <a:ea typeface="楷体_GB2312"/>
                <a:sym typeface="宋体" panose="02010600030101010101" pitchFamily="2" charset="-122"/>
              </a:rPr>
              <a:t>“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铭</a:t>
            </a:r>
            <a:r>
              <a:rPr lang="en-US" altLang="zh-CN" sz="2800" b="1">
                <a:ea typeface="楷体_GB231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ea typeface="楷体_GB2312"/>
                <a:sym typeface="宋体" panose="02010600030101010101" pitchFamily="2" charset="-122"/>
              </a:rPr>
              <a:t>：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古代刻在器物上用来</a:t>
            </a:r>
            <a:r>
              <a:rPr sz="2800" b="1" u="sng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警诫自己或者称述功德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的文字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后来</a:t>
            </a:r>
            <a:r>
              <a:rPr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成为一种文体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。这种文体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形式短小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u="sng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句式工整而且</a:t>
            </a:r>
            <a:r>
              <a:rPr lang="zh-CN" sz="2800" b="1" u="sng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押</a:t>
            </a:r>
            <a:r>
              <a:rPr sz="2800" b="1" u="sng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韵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8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偶句末字押韵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sz="2800" b="1" strike="noStrike" noProof="1"/>
          </a:p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①请找出押韵的韵脚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预学二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sz="2800" b="1" strike="noStrike" noProof="1"/>
          </a:p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sz="2800" b="1" strike="noStrike" noProof="1"/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②根据文章的押韵规律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边朗读下面的课文边为它断句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预学三①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)。</a:t>
            </a:r>
            <a:endParaRPr lang="zh-CN" sz="2800" b="1" strike="noStrike" noProof="1"/>
          </a:p>
        </p:txBody>
      </p:sp>
      <p:sp>
        <p:nvSpPr>
          <p:cNvPr id="7" name="Rectangle 5"/>
          <p:cNvSpPr/>
          <p:nvPr/>
        </p:nvSpPr>
        <p:spPr>
          <a:xfrm>
            <a:off x="395288" y="3212465"/>
            <a:ext cx="7000875" cy="555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00000"/>
              </a:lnSpc>
              <a:spcBef>
                <a:spcPct val="20000"/>
              </a:spcBef>
              <a:buSzPct val="90000"/>
            </a:pP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名  灵  馨  青  丁  经   形  亭（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ing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1460" y="3356610"/>
            <a:ext cx="850900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US" altLang="zh-CN" sz="2800" b="1">
                <a:ea typeface="楷体_GB2312"/>
                <a:sym typeface="宋体" panose="02010600030101010101" pitchFamily="2" charset="-122"/>
              </a:rPr>
              <a:t>       “</a:t>
            </a:r>
            <a:r>
              <a:rPr lang="zh-CN" altLang="en-US" sz="2800" b="1">
                <a:ea typeface="楷体_GB2312"/>
                <a:sym typeface="宋体" panose="02010600030101010101" pitchFamily="2" charset="-122"/>
              </a:rPr>
              <a:t>说</a:t>
            </a:r>
            <a:r>
              <a:rPr lang="en-US" altLang="zh-CN" sz="2800" b="1">
                <a:ea typeface="楷体_GB231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uFillTx/>
                <a:latin typeface="宋体" panose="02010600030101010101" pitchFamily="2" charset="-122"/>
                <a:ea typeface="+mn-ea"/>
                <a:sym typeface="宋体" panose="02010600030101010101" pitchFamily="2" charset="-122"/>
              </a:rPr>
              <a:t>常常借讲寓言故事、状写事物等来</a:t>
            </a:r>
            <a:r>
              <a:rPr lang="zh-CN" altLang="en-US" sz="2800" b="1" dirty="0">
                <a:uFillTx/>
                <a:latin typeface="宋体" panose="02010600030101010101" pitchFamily="2" charset="-122"/>
                <a:ea typeface="+mn-ea"/>
                <a:sym typeface="宋体" panose="02010600030101010101" pitchFamily="2" charset="-122"/>
              </a:rPr>
              <a:t>说明事理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kern="100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《爱莲说》就是借写莲来表明自己的</a:t>
            </a:r>
            <a:r>
              <a:rPr lang="zh-CN" altLang="en-US" sz="2800" b="1" u="sng" strike="noStrike" kern="100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志向和情感</a:t>
            </a:r>
            <a:r>
              <a:rPr lang="zh-CN" altLang="en-US" sz="2800" b="1" strike="noStrike" kern="100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。这种写法是</a:t>
            </a:r>
            <a:r>
              <a:rPr lang="en-US" altLang="zh-CN" sz="2800" b="1" strike="noStrike" noProof="1">
                <a:latin typeface="Arial" panose="020B0604020202020204" pitchFamily="34" charset="0"/>
                <a:ea typeface="楷体_GB231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u="sng" strike="noStrike" noProof="1">
                <a:solidFill>
                  <a:srgbClr val="FF0000"/>
                </a:solidFill>
                <a:latin typeface="Arial" panose="020B0604020202020204" pitchFamily="34" charset="0"/>
                <a:ea typeface="楷体_GB2312"/>
                <a:cs typeface="Arial" panose="020B0604020202020204" pitchFamily="34" charset="0"/>
                <a:sym typeface="+mn-ea"/>
              </a:rPr>
              <a:t>托物言志</a:t>
            </a:r>
            <a:r>
              <a:rPr lang="en-US" altLang="zh-CN" sz="2800" b="1" strike="noStrike" noProof="1">
                <a:latin typeface="Arial" panose="020B0604020202020204" pitchFamily="34" charset="0"/>
                <a:ea typeface="楷体_GB231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strike="noStrike" kern="100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strike="noStrike" kern="100" noProof="1" dirty="0" smtClean="0"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206" name="文本框 51205"/>
          <p:cNvSpPr txBox="1"/>
          <p:nvPr/>
        </p:nvSpPr>
        <p:spPr>
          <a:xfrm>
            <a:off x="294640" y="908685"/>
            <a:ext cx="859472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en-US" altLang="zh-CN" sz="2800" b="1">
                <a:latin typeface="楷体_GB2312"/>
                <a:ea typeface="楷体_GB2312"/>
                <a:sym typeface="宋体" panose="02010600030101010101" pitchFamily="2" charset="-122"/>
              </a:rPr>
              <a:t>2.</a:t>
            </a:r>
            <a:r>
              <a:rPr lang="en-US" altLang="zh-CN" sz="2800" b="1">
                <a:latin typeface="Arial" panose="020B0604020202020204" pitchFamily="34" charset="0"/>
                <a:ea typeface="楷体_GB231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楷体_GB2312"/>
                <a:sym typeface="宋体" panose="02010600030101010101" pitchFamily="2" charset="-122"/>
              </a:rPr>
              <a:t>说</a:t>
            </a:r>
            <a:r>
              <a:rPr lang="en-US" altLang="zh-CN" sz="2800" b="1">
                <a:latin typeface="Arial" panose="020B0604020202020204" pitchFamily="34" charset="0"/>
                <a:ea typeface="楷体_GB231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sym typeface="宋体" panose="02010600030101010101" pitchFamily="2" charset="-122"/>
              </a:rPr>
              <a:t>：古代以记叙、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sym typeface="宋体" panose="02010600030101010101" pitchFamily="2" charset="-122"/>
              </a:rPr>
              <a:t>议论或说明等方式来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sym typeface="宋体" panose="02010600030101010101" pitchFamily="2" charset="-122"/>
              </a:rPr>
              <a:t>阐述事理的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文体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kern="100" dirty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大多是就一事、一物或一种现象</a:t>
            </a:r>
            <a:r>
              <a:rPr lang="zh-CN" altLang="en-US" sz="2800" b="1" kern="100" dirty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来陈述作者对某个问题的见解</a:t>
            </a:r>
            <a:r>
              <a:rPr lang="en-US" altLang="zh-CN" sz="2800" b="1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有点类似于现代的杂文。</a:t>
            </a:r>
            <a:r>
              <a:rPr lang="zh-CN" altLang="en-US" sz="2800" b="1" kern="100" dirty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这种文体通常采用</a:t>
            </a:r>
            <a:r>
              <a:rPr lang="zh-CN" altLang="en-US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以小见大</a:t>
            </a:r>
            <a:r>
              <a:rPr lang="zh-CN" altLang="en-US" sz="2800" b="1" kern="100" dirty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的方法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kern="1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形</a:t>
            </a:r>
            <a:r>
              <a:rPr lang="zh-CN" altLang="en-US" sz="28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式上采用</a:t>
            </a:r>
            <a:r>
              <a:rPr lang="zh-CN" altLang="en-US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叙议结合</a:t>
            </a:r>
            <a:r>
              <a:rPr lang="zh-CN" altLang="en-US" sz="28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的方式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kern="100" dirty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或先叙后议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kern="100" dirty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或先议后叙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kern="100" dirty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或边叙边议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kern="100" dirty="0"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但</a:t>
            </a:r>
            <a:r>
              <a:rPr lang="zh-CN" altLang="en-US" sz="2800" b="1" kern="100" dirty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核心是</a:t>
            </a:r>
            <a:r>
              <a:rPr lang="en-US" altLang="zh-CN" sz="2800" b="1">
                <a:ea typeface="楷体_GB231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kern="100" dirty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议</a:t>
            </a:r>
            <a:r>
              <a:rPr lang="en-US" altLang="zh-CN" sz="2800" b="1">
                <a:ea typeface="楷体_GB231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latin typeface="楷体_GB2312"/>
                <a:ea typeface="楷体_GB2312"/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楷体_GB2312"/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0825" y="692150"/>
            <a:ext cx="8553450" cy="6080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找出记叙、描写、议论、抒情的句子</a:t>
            </a:r>
            <a:r>
              <a:rPr lang="zh-CN" altLang="zh-CN" sz="2800" b="1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800" b="1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预学三</a:t>
            </a:r>
            <a:r>
              <a:rPr 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②</a:t>
            </a:r>
            <a:r>
              <a:rPr lang="zh-CN" altLang="zh-CN" sz="2800" b="1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)。</a:t>
            </a:r>
            <a:endParaRPr lang="zh-CN" altLang="en-US" sz="2800" noProof="1"/>
          </a:p>
        </p:txBody>
      </p:sp>
      <p:sp>
        <p:nvSpPr>
          <p:cNvPr id="11266" name="文本框 5"/>
          <p:cNvSpPr txBox="1"/>
          <p:nvPr/>
        </p:nvSpPr>
        <p:spPr>
          <a:xfrm>
            <a:off x="323850" y="1411288"/>
            <a:ext cx="9036050" cy="508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700" b="1" err="1"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记叙</a:t>
            </a:r>
            <a:r>
              <a:rPr lang="zh-CN" altLang="en-US" sz="2700" b="1" dirty="0"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：</a:t>
            </a:r>
            <a:endParaRPr lang="zh-CN" altLang="en-US" sz="2700" b="1" dirty="0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267" name="文本框 6"/>
          <p:cNvSpPr txBox="1"/>
          <p:nvPr/>
        </p:nvSpPr>
        <p:spPr>
          <a:xfrm>
            <a:off x="323850" y="2030413"/>
            <a:ext cx="8886825" cy="508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描写：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9205" y="3068955"/>
            <a:ext cx="4886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①水陆草木之花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可爱者甚蕃。</a:t>
            </a:r>
            <a:endParaRPr lang="zh-CN" altLang="en-US" sz="2800" b="1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9523" y="3590608"/>
            <a:ext cx="7354888" cy="9540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 b="1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②予谓菊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花之隐逸者也；牡丹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花之富贵者也；莲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花之君子者也。</a:t>
            </a:r>
            <a:endParaRPr lang="zh-CN" altLang="en-US" sz="2800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0" name="文本框 9"/>
          <p:cNvSpPr txBox="1"/>
          <p:nvPr/>
        </p:nvSpPr>
        <p:spPr>
          <a:xfrm>
            <a:off x="323215" y="4559935"/>
            <a:ext cx="8886825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抒情：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8888" y="2060575"/>
            <a:ext cx="7713663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7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予独爱莲之出淤泥而不染</a:t>
            </a:r>
            <a:r>
              <a:rPr lang="en-US" altLang="zh-CN" sz="2700" b="1" noProof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濯清涟而不妖</a:t>
            </a:r>
            <a:r>
              <a:rPr lang="en-US" altLang="zh-CN" sz="2700" b="1" noProof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中通外直</a:t>
            </a:r>
            <a:r>
              <a:rPr lang="en-US" altLang="zh-CN" sz="2700" b="1" noProof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不蔓不枝</a:t>
            </a:r>
            <a:r>
              <a:rPr lang="en-US" altLang="zh-CN" sz="2700" b="1" noProof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香远益清</a:t>
            </a:r>
            <a:r>
              <a:rPr lang="en-US" altLang="zh-CN" sz="2700" b="1" noProof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亭亭净植</a:t>
            </a:r>
            <a:r>
              <a:rPr lang="en-US" altLang="zh-CN" sz="2700" b="1" noProof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可远观而不可亵玩焉。</a:t>
            </a:r>
            <a:endParaRPr lang="zh-CN" altLang="en-US" sz="2700" b="1" noProof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71588" y="1412875"/>
            <a:ext cx="6989763" cy="50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700" b="1" noProof="1" err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晋陶渊明独爱菊。自李唐来</a:t>
            </a:r>
            <a:r>
              <a:rPr lang="en-US" altLang="zh-CN" sz="2700" b="1" noProof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700" b="1" noProof="1" err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世人</a:t>
            </a:r>
            <a:r>
              <a:rPr lang="zh-CN" altLang="en-US" sz="2700" b="1" noProof="1" dirty="0" err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甚</a:t>
            </a:r>
            <a:r>
              <a:rPr lang="en-US" altLang="zh-CN" sz="2700" b="1" noProof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爱</a:t>
            </a:r>
            <a:r>
              <a:rPr lang="zh-CN" altLang="en-US" sz="2700" b="1" noProof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牡丹。</a:t>
            </a:r>
            <a:endParaRPr lang="zh-CN" altLang="en-US" sz="2700" b="1" noProof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273" name="文本框 10"/>
          <p:cNvSpPr txBox="1"/>
          <p:nvPr/>
        </p:nvSpPr>
        <p:spPr>
          <a:xfrm>
            <a:off x="257175" y="3068955"/>
            <a:ext cx="8886825" cy="506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议论：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59205" y="4580890"/>
            <a:ext cx="7639050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noProof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噫！菊之爱</a:t>
            </a:r>
            <a:r>
              <a:rPr lang="en-US" altLang="zh-CN" sz="2800" b="1" noProof="1">
                <a:solidFill>
                  <a:srgbClr val="C0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陶后鲜有闻。莲之爱</a:t>
            </a:r>
            <a:r>
              <a:rPr lang="en-US" altLang="zh-CN" sz="2800" b="1" noProof="1">
                <a:solidFill>
                  <a:srgbClr val="C0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同予者何人？牡丹之爱</a:t>
            </a:r>
            <a:r>
              <a:rPr lang="en-US" altLang="zh-CN" sz="2800" b="1" noProof="1">
                <a:solidFill>
                  <a:srgbClr val="C0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宜乎众矣。</a:t>
            </a:r>
            <a:endParaRPr lang="zh-CN" altLang="en-US" sz="2800" b="1" noProof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" grpId="0"/>
      <p:bldP spid="1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9510" name="Text Box 5"/>
          <p:cNvSpPr txBox="1"/>
          <p:nvPr/>
        </p:nvSpPr>
        <p:spPr>
          <a:xfrm>
            <a:off x="3707765" y="1412240"/>
            <a:ext cx="72390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dú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8" name="矩形 46084"/>
          <p:cNvSpPr/>
          <p:nvPr/>
        </p:nvSpPr>
        <p:spPr>
          <a:xfrm>
            <a:off x="0" y="2798128"/>
            <a:ext cx="9144000" cy="41865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lnSpc>
                <a:spcPct val="110000"/>
              </a:lnSpc>
            </a:pPr>
            <a:r>
              <a:rPr lang="en-US" altLang="zh-CN" sz="2800" b="1" strike="noStrike" noProof="1" dirty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2.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解释划线字。</a:t>
            </a:r>
            <a:endParaRPr lang="zh-CN" altLang="en-US" sz="2800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有仙则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名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有龙则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灵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斯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是陋室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惟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吾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德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馨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苔痕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上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阶绿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谈笑有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鸿儒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往来无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白丁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</a:t>
            </a:r>
            <a:r>
              <a:rPr lang="zh-CN" altLang="zh-CN" sz="2800" b="1" strike="noStrike" noProof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调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素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琴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ym typeface="+mn-ea"/>
              </a:rPr>
              <a:t> 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en-US" altLang="zh-CN" sz="2800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无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丝竹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乱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耳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lang="zh-CN" altLang="en-US" sz="2800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fontAlgn="base">
              <a:lnSpc>
                <a:spcPct val="110000"/>
              </a:lnSpc>
            </a:pP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无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案牍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劳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形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2800" b="1" strike="noStrike" noProof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何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陋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lang="zh-CN" altLang="en-US" sz="2800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10000"/>
              </a:lnSpc>
            </a:pPr>
            <a:endParaRPr lang="zh-CN" altLang="en-US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291" name="组合 3"/>
          <p:cNvGrpSpPr/>
          <p:nvPr/>
        </p:nvGrpSpPr>
        <p:grpSpPr>
          <a:xfrm>
            <a:off x="357188" y="236220"/>
            <a:ext cx="2324100" cy="587375"/>
            <a:chOff x="2371" y="690"/>
            <a:chExt cx="3471" cy="1230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疏通文意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619568" y="3312478"/>
            <a:ext cx="1711325" cy="522288"/>
          </a:xfrm>
          <a:prstGeom prst="rect">
            <a:avLst/>
          </a:prstGeom>
        </p:spPr>
        <p:txBody>
          <a:bodyPr wrap="none">
            <a:spAutoFit/>
          </a:bodyPr>
          <a:p>
            <a:pPr algn="l" fontAlgn="base"/>
            <a:r>
              <a:rPr lang="zh-CN" altLang="zh-CN" sz="2800" b="1" strike="noStrike" noProof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出名</a:t>
            </a:r>
            <a:r>
              <a:rPr lang="en-US" altLang="zh-CN" sz="2800" b="1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strike="noStrike" noProof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有名</a:t>
            </a:r>
            <a:endParaRPr lang="zh-CN" altLang="zh-CN" sz="2800" b="1" strike="noStrike" noProof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29250" y="328453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神异</a:t>
            </a:r>
            <a:endParaRPr lang="zh-CN" altLang="zh-CN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980440"/>
            <a:ext cx="8528050" cy="1816100"/>
          </a:xfrm>
          <a:prstGeom prst="rect">
            <a:avLst/>
          </a:prstGeom>
        </p:spPr>
        <p:txBody>
          <a:bodyPr wrap="none">
            <a:spAutoFit/>
          </a:bodyPr>
          <a:p>
            <a:pPr algn="l" fontAlgn="base"/>
            <a:r>
              <a:rPr lang="en-US" altLang="zh-CN" sz="28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1.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读准字音或根据拼音写汉字。</a:t>
            </a:r>
            <a:endParaRPr lang="en-US" altLang="zh-CN" sz="2800" b="1" strike="noStrike" noProof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l" fontAlgn="base"/>
            <a:r>
              <a:rPr lang="en-US" altLang="zh-CN" sz="28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  </a:t>
            </a:r>
            <a:r>
              <a:rPr lang="zh-CN" altLang="zh-CN" sz="28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鸿</a:t>
            </a:r>
            <a:r>
              <a:rPr lang="zh-CN" altLang="zh-CN" sz="2800" b="1" strike="noStrike" noProof="1" dirty="0">
                <a:solidFill>
                  <a:srgbClr val="FF33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儒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   </a:t>
            </a:r>
            <a:r>
              <a:rPr lang="zh-CN" altLang="zh-CN" sz="28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案</a:t>
            </a:r>
            <a:r>
              <a:rPr lang="zh-CN" altLang="zh-CN" sz="2800" b="1" strike="noStrike" noProof="1" dirty="0">
                <a:solidFill>
                  <a:srgbClr val="FF33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牍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</a:t>
            </a:r>
            <a:r>
              <a:rPr lang="zh-CN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西</a:t>
            </a:r>
            <a:r>
              <a:rPr lang="zh-CN" altLang="zh-CN" sz="28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蜀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2800" b="1" strike="noStrike" noProof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algn="l" fontAlgn="base"/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</a:t>
            </a:r>
            <a:r>
              <a:rPr lang="zh-CN" altLang="zh-CN" sz="28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蕃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</a:t>
            </a:r>
            <a:r>
              <a:rPr lang="zh-CN" altLang="zh-CN" sz="28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淤</a:t>
            </a:r>
            <a:r>
              <a:rPr lang="zh-CN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泥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</a:t>
            </a:r>
            <a:r>
              <a:rPr lang="zh-CN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不</a:t>
            </a:r>
            <a:r>
              <a:rPr lang="zh-CN" altLang="zh-CN" sz="28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蔓</a:t>
            </a:r>
            <a:r>
              <a:rPr lang="zh-CN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不枝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2800" b="1" strike="noStrike" noProof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algn="l" fontAlgn="base"/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</a:t>
            </a:r>
            <a:r>
              <a:rPr lang="zh-CN" altLang="zh-CN" sz="28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濯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清</a:t>
            </a:r>
            <a:r>
              <a:rPr lang="zh-CN" altLang="zh-CN" sz="2800" strike="noStrike" noProof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li</a:t>
            </a:r>
            <a:r>
              <a:rPr lang="zh-CN" altLang="zh-CN" sz="2800" b="1" strike="noStrike" noProof="1" dirty="0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zh-CN" altLang="zh-CN" sz="2800" strike="noStrike" noProof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n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zh-CN" sz="2800" strike="noStrike" noProof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xiè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玩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zh-CN" sz="28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鲜</a:t>
            </a:r>
            <a:r>
              <a:rPr lang="zh-CN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有闻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endParaRPr lang="zh-CN" altLang="zh-CN" sz="2800" b="1" strike="noStrike" noProof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149509" name="Text Box 5"/>
          <p:cNvSpPr txBox="1"/>
          <p:nvPr/>
        </p:nvSpPr>
        <p:spPr>
          <a:xfrm>
            <a:off x="1406525" y="1412240"/>
            <a:ext cx="63500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rú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9511" name="Text Box 5"/>
          <p:cNvSpPr txBox="1"/>
          <p:nvPr/>
        </p:nvSpPr>
        <p:spPr>
          <a:xfrm>
            <a:off x="6010593" y="1340485"/>
            <a:ext cx="862012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shǔ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3940" y="1843723"/>
            <a:ext cx="65881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 err="1">
                <a:latin typeface="Arial" panose="020B0604020202020204" pitchFamily="34" charset="0"/>
                <a:ea typeface="新宋体" panose="02010609030101010101" pitchFamily="49" charset="-122"/>
              </a:rPr>
              <a:t>f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800" dirty="0" err="1">
                <a:latin typeface="Arial" panose="020B0604020202020204" pitchFamily="34" charset="0"/>
                <a:ea typeface="新宋体" panose="02010609030101010101" pitchFamily="49" charset="-122"/>
              </a:rPr>
              <a:t>n</a:t>
            </a:r>
            <a:endParaRPr lang="en-US" altLang="zh-CN" sz="2800" dirty="0" err="1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3275965" y="1771968"/>
            <a:ext cx="633413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yū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16943" y="1838643"/>
            <a:ext cx="855662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 err="1">
                <a:latin typeface="Arial" panose="020B0604020202020204" pitchFamily="34" charset="0"/>
                <a:ea typeface="新宋体" panose="02010609030101010101" pitchFamily="49" charset="-122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dirty="0" err="1">
                <a:latin typeface="Arial" panose="020B0604020202020204" pitchFamily="34" charset="0"/>
                <a:ea typeface="新宋体" panose="02010609030101010101" pitchFamily="49" charset="-122"/>
              </a:rPr>
              <a:t>n</a:t>
            </a:r>
            <a:endParaRPr lang="en-US" altLang="zh-CN" sz="2800" dirty="0" err="1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1233" y="2276158"/>
            <a:ext cx="95408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 err="1">
                <a:latin typeface="Arial" panose="020B0604020202020204" pitchFamily="34" charset="0"/>
                <a:ea typeface="新宋体" panose="02010609030101010101" pitchFamily="49" charset="-122"/>
              </a:rPr>
              <a:t>zhuó</a:t>
            </a:r>
            <a:endParaRPr lang="en-US" altLang="zh-CN" sz="2800" dirty="0" err="1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31503" y="2276158"/>
            <a:ext cx="54133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涟</a:t>
            </a:r>
            <a:endParaRPr lang="zh-CN" altLang="zh-CN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87583" y="2276158"/>
            <a:ext cx="53975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亵</a:t>
            </a:r>
            <a:endParaRPr lang="zh-CN" altLang="zh-CN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524750" y="2274253"/>
            <a:ext cx="81597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 err="1">
                <a:latin typeface="Arial" panose="020B0604020202020204" pitchFamily="34" charset="0"/>
                <a:ea typeface="新宋体" panose="02010609030101010101" pitchFamily="49" charset="-122"/>
              </a:rPr>
              <a:t>xi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800" dirty="0" err="1">
                <a:latin typeface="Arial" panose="020B0604020202020204" pitchFamily="34" charset="0"/>
                <a:ea typeface="新宋体" panose="02010609030101010101" pitchFamily="49" charset="-122"/>
              </a:rPr>
              <a:t>n</a:t>
            </a:r>
            <a:endParaRPr lang="en-US" altLang="zh-CN" sz="2800" dirty="0" err="1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88033" y="3284538"/>
            <a:ext cx="53975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这</a:t>
            </a:r>
            <a:endParaRPr lang="zh-CN" altLang="zh-CN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4" name="Text Box 10"/>
          <p:cNvSpPr txBox="1"/>
          <p:nvPr/>
        </p:nvSpPr>
        <p:spPr>
          <a:xfrm>
            <a:off x="1691323" y="3807143"/>
            <a:ext cx="55403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</a:rPr>
              <a:t>只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80907" name="Text Box 11"/>
          <p:cNvSpPr txBox="1"/>
          <p:nvPr/>
        </p:nvSpPr>
        <p:spPr>
          <a:xfrm>
            <a:off x="3601085" y="3783013"/>
            <a:ext cx="1624013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</a:rPr>
              <a:t>德行美好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16" name="Text Box 11"/>
          <p:cNvSpPr txBox="1"/>
          <p:nvPr/>
        </p:nvSpPr>
        <p:spPr>
          <a:xfrm>
            <a:off x="7542530" y="3744913"/>
            <a:ext cx="13462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sym typeface="宋体" panose="02010600030101010101" pitchFamily="2" charset="-122"/>
              </a:rPr>
              <a:t>蔓延到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sym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41208" y="425291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博学的人</a:t>
            </a:r>
            <a:endParaRPr lang="zh-CN" altLang="zh-CN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65215" y="4265295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 fontAlgn="base"/>
            <a:r>
              <a:rPr lang="zh-CN" altLang="zh-CN" sz="2800" b="1" strike="noStrike" noProof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没有功名的人</a:t>
            </a:r>
            <a:endParaRPr lang="zh-CN" altLang="zh-CN" sz="2800" b="1" strike="noStrike" noProof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44520" y="4680903"/>
            <a:ext cx="896938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调弄</a:t>
            </a:r>
            <a:endParaRPr lang="zh-CN" altLang="zh-CN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6632" name="文本框 3"/>
          <p:cNvSpPr txBox="1"/>
          <p:nvPr/>
        </p:nvSpPr>
        <p:spPr>
          <a:xfrm>
            <a:off x="4234815" y="5186680"/>
            <a:ext cx="17760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助词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取独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6359525" y="5215890"/>
            <a:ext cx="1670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乱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01265" y="378872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品德</a:t>
            </a:r>
            <a:endParaRPr lang="zh-CN" altLang="zh-CN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1930" name="Text Box 10"/>
          <p:cNvSpPr txBox="1">
            <a:spLocks noChangeArrowheads="1"/>
          </p:cNvSpPr>
          <p:nvPr/>
        </p:nvSpPr>
        <p:spPr bwMode="auto">
          <a:xfrm>
            <a:off x="2411730" y="566102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官府文书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81931" name="Text Box 11"/>
          <p:cNvSpPr txBox="1">
            <a:spLocks noChangeArrowheads="1"/>
          </p:cNvSpPr>
          <p:nvPr/>
        </p:nvSpPr>
        <p:spPr bwMode="auto">
          <a:xfrm>
            <a:off x="4399915" y="5637530"/>
            <a:ext cx="19700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使</a:t>
            </a:r>
            <a:r>
              <a:rPr lang="en-US" altLang="zh-CN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劳累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6745605" y="566356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形体</a:t>
            </a:r>
            <a:endParaRPr lang="zh-CN" sz="2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1929" y="616506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什么</a:t>
            </a:r>
            <a:endParaRPr lang="zh-CN" altLang="en-US" sz="2800" dirty="0">
              <a:solidFill>
                <a:srgbClr val="FF3300"/>
              </a:solidFill>
            </a:endParaRPr>
          </a:p>
        </p:txBody>
      </p:sp>
      <p:sp>
        <p:nvSpPr>
          <p:cNvPr id="16399" name="矩形 16398"/>
          <p:cNvSpPr/>
          <p:nvPr/>
        </p:nvSpPr>
        <p:spPr>
          <a:xfrm>
            <a:off x="2915920" y="6097905"/>
            <a:ext cx="26854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宾语前置的标志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 Box 10"/>
          <p:cNvSpPr txBox="1"/>
          <p:nvPr/>
        </p:nvSpPr>
        <p:spPr>
          <a:xfrm>
            <a:off x="2123758" y="4680903"/>
            <a:ext cx="554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</a:rPr>
              <a:t>来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39975" y="5193348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借代乐曲</a:t>
            </a:r>
            <a:endParaRPr lang="zh-CN" altLang="zh-CN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29760" y="4680903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不加装饰的</a:t>
            </a:r>
            <a:endParaRPr lang="zh-CN" altLang="zh-CN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950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95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95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11" grpId="0"/>
      <p:bldP spid="19" grpId="0"/>
      <p:bldP spid="15" grpId="0"/>
      <p:bldP spid="10" grpId="0"/>
      <p:bldP spid="25" grpId="0"/>
      <p:bldP spid="12" grpId="0"/>
      <p:bldP spid="14" grpId="0"/>
      <p:bldP spid="80907" grpId="0"/>
      <p:bldP spid="16" grpId="0"/>
      <p:bldP spid="18" grpId="0"/>
      <p:bldP spid="20" grpId="0"/>
      <p:bldP spid="21" grpId="0"/>
      <p:bldP spid="26632" grpId="0"/>
      <p:bldP spid="22" grpId="0"/>
      <p:bldP spid="4" grpId="0"/>
      <p:bldP spid="81930" grpId="0"/>
      <p:bldP spid="81931" grpId="0"/>
      <p:bldP spid="6" grpId="0"/>
      <p:bldP spid="13" grpId="0"/>
      <p:bldP spid="16399" grpId="0"/>
      <p:bldP spid="23" grpId="0"/>
      <p:bldP spid="24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38" name="矩形 46084"/>
          <p:cNvSpPr/>
          <p:nvPr/>
        </p:nvSpPr>
        <p:spPr>
          <a:xfrm>
            <a:off x="0" y="331788"/>
            <a:ext cx="9144000" cy="48298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lnSpc>
                <a:spcPct val="110000"/>
              </a:lnSpc>
            </a:pP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解释划线字。</a:t>
            </a:r>
            <a:endParaRPr lang="zh-CN" altLang="en-US" sz="2800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水陆草木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花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可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爱者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甚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蕃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endParaRPr lang="zh-CN" altLang="en-US" sz="2800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晋陶渊明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独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爱菊</a:t>
            </a:r>
            <a:r>
              <a:rPr lang="zh-CN" altLang="zh-CN" sz="28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自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李唐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来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</a:t>
            </a:r>
            <a:endParaRPr lang="en-US" altLang="zh-CN" sz="2800" b="1" strike="noStrike" noProof="1" dirty="0">
              <a:uFillTx/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2800" b="1" u="sng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予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独爱莲</a:t>
            </a:r>
            <a:r>
              <a:rPr lang="zh-CN" altLang="en-US" sz="2800" b="1" u="sng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出淤泥而不</a:t>
            </a:r>
            <a:r>
              <a:rPr lang="zh-CN" altLang="en-US" sz="2800" b="1" u="sng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染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2800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濯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清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涟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而不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妖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蔓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枝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香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远</a:t>
            </a:r>
            <a:r>
              <a:rPr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益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清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亭亭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净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植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sz="2800" b="1" strike="noStrike" noProof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可</a:t>
            </a:r>
            <a:r>
              <a:rPr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远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观而不可</a:t>
            </a:r>
            <a:r>
              <a:rPr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亵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玩</a:t>
            </a:r>
            <a:r>
              <a:rPr lang="zh-CN" altLang="en-US" sz="2800" b="1" u="sng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焉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2800" b="1" strike="noStrike" noProof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予</a:t>
            </a:r>
            <a:r>
              <a:rPr lang="zh-CN" altLang="en-US" sz="28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谓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菊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花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lang="zh-CN" altLang="en-US" sz="2800" b="1" u="sng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隐逸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者也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lang="zh-CN" altLang="en-US" sz="2800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 fontAlgn="base">
              <a:lnSpc>
                <a:spcPct val="110000"/>
              </a:lnSpc>
            </a:pP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菊</a:t>
            </a:r>
            <a:r>
              <a:rPr lang="zh-CN" altLang="en-US" sz="2800" b="1" u="sng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爱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陶后</a:t>
            </a:r>
            <a:r>
              <a:rPr lang="zh-CN" altLang="en-US" sz="2800" b="1" u="sng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鲜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</a:t>
            </a:r>
            <a:r>
              <a:rPr lang="zh-CN" altLang="en-US" sz="2800" b="1" u="sng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闻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</a:t>
            </a:r>
            <a:r>
              <a:rPr lang="zh-CN" altLang="zh-CN" sz="28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2800" b="1" strike="noStrike" noProof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base">
              <a:lnSpc>
                <a:spcPct val="110000"/>
              </a:lnSpc>
            </a:pPr>
            <a:r>
              <a:rPr sz="2800" b="1" u="sng" strike="noStrike" noProof="1" dirty="0"/>
              <a:t>宜</a:t>
            </a:r>
            <a:r>
              <a:rPr sz="2800" b="1" strike="noStrike" noProof="1" dirty="0"/>
              <a:t>乎</a:t>
            </a:r>
            <a:r>
              <a:rPr sz="2800" b="1" u="sng" strike="noStrike" noProof="1" dirty="0"/>
              <a:t>众</a:t>
            </a:r>
            <a:r>
              <a:rPr sz="2800" b="1" strike="noStrike" noProof="1" dirty="0"/>
              <a:t>矣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11730" y="83629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  <a:sym typeface="+mn-ea"/>
              </a:rPr>
              <a:t>的</a:t>
            </a:r>
            <a:endParaRPr lang="zh-CN" altLang="en-US" sz="2800" b="1">
              <a:solidFill>
                <a:srgbClr val="0000FF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52135" y="83566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  <a:sym typeface="+mn-ea"/>
              </a:rPr>
              <a:t>值得</a:t>
            </a:r>
            <a:endParaRPr lang="zh-CN" altLang="en-US" sz="2800" b="1">
              <a:solidFill>
                <a:srgbClr val="0000FF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04025" y="83629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  <a:sym typeface="+mn-ea"/>
              </a:rPr>
              <a:t>很</a:t>
            </a:r>
            <a:endParaRPr lang="zh-CN" altLang="en-US" sz="2800" b="1">
              <a:solidFill>
                <a:srgbClr val="0000FF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40650" y="83629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  <a:sym typeface="+mn-ea"/>
              </a:rPr>
              <a:t>多</a:t>
            </a:r>
            <a:endParaRPr lang="zh-CN" altLang="en-US" sz="2800" b="1">
              <a:solidFill>
                <a:srgbClr val="0000FF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71775" y="126873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  <a:sym typeface="+mn-ea"/>
              </a:rPr>
              <a:t>只</a:t>
            </a:r>
            <a:endParaRPr lang="zh-CN" altLang="en-US" sz="2800" b="1">
              <a:solidFill>
                <a:srgbClr val="0000FF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2135" y="126873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  <a:sym typeface="+mn-ea"/>
              </a:rPr>
              <a:t>从</a:t>
            </a:r>
            <a:endParaRPr lang="zh-CN" altLang="en-US" sz="2800" b="1">
              <a:solidFill>
                <a:srgbClr val="0000FF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32270" y="126873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  <a:sym typeface="+mn-ea"/>
              </a:rPr>
              <a:t>唐朝</a:t>
            </a:r>
            <a:endParaRPr lang="zh-CN" altLang="en-US" sz="2800" b="1">
              <a:solidFill>
                <a:srgbClr val="0000FF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  <p:sp>
        <p:nvSpPr>
          <p:cNvPr id="135175" name="Text Box 7"/>
          <p:cNvSpPr txBox="1">
            <a:spLocks noChangeArrowheads="1"/>
          </p:cNvSpPr>
          <p:nvPr/>
        </p:nvSpPr>
        <p:spPr bwMode="auto">
          <a:xfrm>
            <a:off x="4191000" y="1771968"/>
            <a:ext cx="7620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我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26632" name="文本框 3"/>
          <p:cNvSpPr txBox="1"/>
          <p:nvPr/>
        </p:nvSpPr>
        <p:spPr>
          <a:xfrm>
            <a:off x="5034280" y="1772285"/>
            <a:ext cx="17760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助词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取独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5177" name="Text Box 9"/>
          <p:cNvSpPr txBox="1">
            <a:spLocks noChangeArrowheads="1"/>
          </p:cNvSpPr>
          <p:nvPr/>
        </p:nvSpPr>
        <p:spPr bwMode="auto">
          <a:xfrm>
            <a:off x="7019608" y="1771968"/>
            <a:ext cx="24384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沾染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污秽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28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楷体_GB231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39975" y="2276475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洗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87675" y="227647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水波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41445" y="227647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艳丽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88125" y="2276475"/>
            <a:ext cx="11010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生枝蔓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84160" y="2294255"/>
            <a:ext cx="11010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生枝茎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81480" y="273621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更加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52360" y="273621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竖立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15030" y="320484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在远处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32045" y="3206750"/>
            <a:ext cx="2175510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亲近而不庄重</a:t>
            </a:r>
            <a:endParaRPr lang="zh-CN" altLang="en-US" sz="2600" b="1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76190" y="2708910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耸立的样子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80605" y="317754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语气词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31595" y="369824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认为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92090" y="364490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  <a:sym typeface="+mn-ea"/>
              </a:rPr>
              <a:t>的</a:t>
            </a:r>
            <a:endParaRPr lang="zh-CN" altLang="en-US" sz="2800" b="1">
              <a:solidFill>
                <a:srgbClr val="0000FF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6310630" y="3644900"/>
            <a:ext cx="17843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隐居避世</a:t>
            </a:r>
            <a:endParaRPr lang="zh-CN" altLang="zh-CN" sz="28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楷体_GB231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3350" y="414909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  <a:sym typeface="+mn-ea"/>
              </a:rPr>
              <a:t>的</a:t>
            </a:r>
            <a:endParaRPr lang="zh-CN" altLang="en-US" sz="2800" b="1">
              <a:solidFill>
                <a:srgbClr val="0000FF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53000" y="414909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  <a:sym typeface="+mn-ea"/>
              </a:rPr>
              <a:t>少</a:t>
            </a:r>
            <a:endParaRPr lang="zh-CN" altLang="en-US" sz="2800" b="1">
              <a:solidFill>
                <a:srgbClr val="0000FF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832475" y="414909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听到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691640" y="458089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应当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52115" y="458089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很多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35175" grpId="0"/>
      <p:bldP spid="26632" grpId="0"/>
      <p:bldP spid="135177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tags/tag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2.xml><?xml version="1.0" encoding="utf-8"?>
<p:tagLst xmlns:p="http://schemas.openxmlformats.org/presentationml/2006/main">
  <p:tag name="KSO_WM_UNIT_TABLE_BEAUTIFY" val="smartTable{ab567c4f-bfb4-4825-8177-21e2da28f3c9}"/>
  <p:tag name="TABLE_ENDDRAG_ORIGIN_RECT" val="705*242"/>
  <p:tag name="TABLE_ENDDRAG_RECT" val="8*142*705*242"/>
</p:tagLst>
</file>

<file path=ppt/tags/tag3.xml><?xml version="1.0" encoding="utf-8"?>
<p:tagLst xmlns:p="http://schemas.openxmlformats.org/presentationml/2006/main">
  <p:tag name="KSO_WM_UNIT_TABLE_BEAUTIFY" val="smartTable{5bdd09d5-10b2-404a-8424-c4f82d47bd68}"/>
  <p:tag name="TABLE_ENDDRAG_ORIGIN_RECT" val="717*255"/>
  <p:tag name="TABLE_ENDDRAG_RECT" val="2*109*717*255"/>
</p:tagLst>
</file>

<file path=ppt/tags/tag4.xml><?xml version="1.0" encoding="utf-8"?>
<p:tagLst xmlns:p="http://schemas.openxmlformats.org/presentationml/2006/main">
  <p:tag name="KSO_WM_UNIT_TABLE_BEAUTIFY" val="smartTable{ab567c4f-bfb4-4825-8177-21e2da28f3c9}"/>
  <p:tag name="TABLE_ENDDRAG_ORIGIN_RECT" val="667*199"/>
  <p:tag name="TABLE_ENDDRAG_RECT" val="29*125*667*199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rgbClr val="FF0000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5157</Words>
  <Application>WPS 演示</Application>
  <PresentationFormat>在屏幕上显示</PresentationFormat>
  <Paragraphs>587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Arial</vt:lpstr>
      <vt:lpstr>宋体</vt:lpstr>
      <vt:lpstr>Wingdings</vt:lpstr>
      <vt:lpstr>思源黑体 CN Bold</vt:lpstr>
      <vt:lpstr>黑体</vt:lpstr>
      <vt:lpstr>新宋体</vt:lpstr>
      <vt:lpstr>Calibri</vt:lpstr>
      <vt:lpstr>思源宋体 CN SemiBold</vt:lpstr>
      <vt:lpstr>SimSun-ExtB</vt:lpstr>
      <vt:lpstr>楷体_GB2312</vt:lpstr>
      <vt:lpstr>Times New Roman</vt:lpstr>
      <vt:lpstr>楷体_GB2312</vt:lpstr>
      <vt:lpstr>微软雅黑</vt:lpstr>
      <vt:lpstr>Arial Unicode MS</vt:lpstr>
      <vt:lpstr>方正大标宋简体</vt:lpstr>
      <vt:lpstr>默认设计模板</vt:lpstr>
      <vt:lpstr>1_默认设计模板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16. 短文两篇（《陋室铭》《爱莲说》）</dc:title>
  <dc:creator>黄红政</dc:creator>
  <cp:lastModifiedBy>黄红政</cp:lastModifiedBy>
  <cp:revision>39</cp:revision>
  <dcterms:created xsi:type="dcterms:W3CDTF">2020-03-27T01:15:00Z</dcterms:created>
  <dcterms:modified xsi:type="dcterms:W3CDTF">2021-04-25T12:54:50Z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2052-11.1.0.10463</vt:lpwstr>
  </property>
  <property fmtid="{D5CDD505-2E9C-101B-9397-08002B2CF9AE}" pid="3" name="ICV">
    <vt:lpwstr>B73AD51D21F7436286787008838F1414</vt:lpwstr>
  </property>
</Properties>
</file>