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8" r:id="rId3"/>
    <p:sldId id="259" r:id="rId4"/>
    <p:sldId id="260" r:id="rId5"/>
    <p:sldId id="261" r:id="rId6"/>
    <p:sldId id="263" r:id="rId7"/>
    <p:sldId id="264" r:id="rId8"/>
    <p:sldId id="266" r:id="rId9"/>
    <p:sldId id="268" r:id="rId10"/>
    <p:sldId id="271" r:id="rId11"/>
    <p:sldId id="269" r:id="rId12"/>
    <p:sldId id="270" r:id="rId13"/>
    <p:sldId id="273" r:id="rId14"/>
    <p:sldId id="274" r:id="rId15"/>
    <p:sldId id="272" r:id="rId16"/>
  </p:sldIdLst>
  <p:sldSz cx="9144000" cy="5715000" type="screen16x1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76" y="-172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D0FA2-08F0-48CA-9156-093E3D01F733}" type="datetimeFigureOut">
              <a:rPr lang="zh-CN" altLang="en-US" smtClean="0"/>
              <a:t>2017/3/27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C4392-76E6-4501-B7AF-C13DACE31E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44106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D0FA2-08F0-48CA-9156-093E3D01F733}" type="datetimeFigureOut">
              <a:rPr lang="zh-CN" altLang="en-US" smtClean="0"/>
              <a:t>2017/3/27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C4392-76E6-4501-B7AF-C13DACE31E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44394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28866"/>
            <a:ext cx="2057400" cy="487627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28866"/>
            <a:ext cx="6019800" cy="487627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D0FA2-08F0-48CA-9156-093E3D01F733}" type="datetimeFigureOut">
              <a:rPr lang="zh-CN" altLang="en-US" smtClean="0"/>
              <a:t>2017/3/27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C4392-76E6-4501-B7AF-C13DACE31E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65175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D0FA2-08F0-48CA-9156-093E3D01F733}" type="datetimeFigureOut">
              <a:rPr lang="zh-CN" altLang="en-US" smtClean="0"/>
              <a:t>2017/3/27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C4392-76E6-4501-B7AF-C13DACE31E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6572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8"/>
            <a:ext cx="7772400" cy="113506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D0FA2-08F0-48CA-9156-093E3D01F733}" type="datetimeFigureOut">
              <a:rPr lang="zh-CN" altLang="en-US" smtClean="0"/>
              <a:t>2017/3/27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C4392-76E6-4501-B7AF-C13DACE31E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7235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33501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33501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D0FA2-08F0-48CA-9156-093E3D01F733}" type="datetimeFigureOut">
              <a:rPr lang="zh-CN" altLang="en-US" smtClean="0"/>
              <a:t>2017/3/27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C4392-76E6-4501-B7AF-C13DACE31E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47202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279261"/>
            <a:ext cx="4041775" cy="53313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D0FA2-08F0-48CA-9156-093E3D01F733}" type="datetimeFigureOut">
              <a:rPr lang="zh-CN" altLang="en-US" smtClean="0"/>
              <a:t>2017/3/27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C4392-76E6-4501-B7AF-C13DACE31E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66875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D0FA2-08F0-48CA-9156-093E3D01F733}" type="datetimeFigureOut">
              <a:rPr lang="zh-CN" altLang="en-US" smtClean="0"/>
              <a:t>2017/3/27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C4392-76E6-4501-B7AF-C13DACE31E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76517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D0FA2-08F0-48CA-9156-093E3D01F733}" type="datetimeFigureOut">
              <a:rPr lang="zh-CN" altLang="en-US" smtClean="0"/>
              <a:t>2017/3/27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C4392-76E6-4501-B7AF-C13DACE31E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67567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27541"/>
            <a:ext cx="3008313" cy="96837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543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195918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D0FA2-08F0-48CA-9156-093E3D01F733}" type="datetimeFigureOut">
              <a:rPr lang="zh-CN" altLang="en-US" smtClean="0"/>
              <a:t>2017/3/27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C4392-76E6-4501-B7AF-C13DACE31E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0594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D0FA2-08F0-48CA-9156-093E3D01F733}" type="datetimeFigureOut">
              <a:rPr lang="zh-CN" altLang="en-US" smtClean="0"/>
              <a:t>2017/3/27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C4392-76E6-4501-B7AF-C13DACE31E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79498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28866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333501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5D0FA2-08F0-48CA-9156-093E3D01F733}" type="datetimeFigureOut">
              <a:rPr lang="zh-CN" altLang="en-US" smtClean="0"/>
              <a:t>2017/3/27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4C4392-76E6-4501-B7AF-C13DACE31E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93161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490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17000"/>
                    </a14:imgEffect>
                  </a14:imgLayer>
                </a14:imgProps>
              </a:ext>
            </a:extLst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93204"/>
            <a:ext cx="8229600" cy="952500"/>
          </a:xfrm>
        </p:spPr>
        <p:txBody>
          <a:bodyPr>
            <a:normAutofit/>
          </a:bodyPr>
          <a:lstStyle/>
          <a:p>
            <a:r>
              <a:rPr lang="zh-CN" altLang="en-US" dirty="0" smtClean="0">
                <a:latin typeface="华文仿宋" panose="02010600040101010101" pitchFamily="2" charset="-122"/>
                <a:ea typeface="华文仿宋" panose="02010600040101010101" pitchFamily="2" charset="-122"/>
              </a:rPr>
              <a:t>划分层次</a:t>
            </a:r>
            <a:endParaRPr lang="zh-CN" altLang="en-US" dirty="0"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57300"/>
            <a:ext cx="8229600" cy="4047837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    一、这篇文章可以划分为几个层次？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    二、每个层次可以用什么词语来概括？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                  </a:t>
            </a:r>
            <a:r>
              <a:rPr lang="zh-CN" altLang="en-US" b="1" dirty="0" smtClean="0"/>
              <a:t>              </a:t>
            </a:r>
            <a:r>
              <a:rPr lang="en-US" altLang="zh-CN" b="1" dirty="0" smtClean="0"/>
              <a:t>                                                                                    </a:t>
            </a:r>
          </a:p>
          <a:p>
            <a:pPr marL="0" indent="0">
              <a:buNone/>
            </a:pPr>
            <a:r>
              <a:rPr lang="en-US" altLang="zh-CN" b="1" dirty="0"/>
              <a:t> </a:t>
            </a:r>
            <a:r>
              <a:rPr lang="en-US" altLang="zh-CN" b="1" dirty="0" smtClean="0"/>
              <a:t>                                                                                                                     </a:t>
            </a:r>
            <a:endParaRPr lang="en-US" altLang="zh-CN" b="1" dirty="0"/>
          </a:p>
        </p:txBody>
      </p:sp>
      <p:cxnSp>
        <p:nvCxnSpPr>
          <p:cNvPr id="5" name="直接连接符 4"/>
          <p:cNvCxnSpPr/>
          <p:nvPr/>
        </p:nvCxnSpPr>
        <p:spPr>
          <a:xfrm>
            <a:off x="3419872" y="2601179"/>
            <a:ext cx="9144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3419872" y="3324436"/>
            <a:ext cx="9144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419872" y="3981464"/>
            <a:ext cx="9144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2411760" y="2377448"/>
            <a:ext cx="1008112" cy="447466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prstClr val="black"/>
                </a:solidFill>
              </a:rPr>
              <a:t>记叙 </a:t>
            </a:r>
            <a:endParaRPr lang="zh-CN" altLang="en-US" sz="2800" dirty="0"/>
          </a:p>
        </p:txBody>
      </p:sp>
      <p:sp>
        <p:nvSpPr>
          <p:cNvPr id="10" name="矩形 9"/>
          <p:cNvSpPr/>
          <p:nvPr/>
        </p:nvSpPr>
        <p:spPr>
          <a:xfrm>
            <a:off x="2411760" y="3070108"/>
            <a:ext cx="1008112" cy="447466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prstClr val="black"/>
                </a:solidFill>
              </a:rPr>
              <a:t>描写</a:t>
            </a:r>
            <a:endParaRPr lang="zh-CN" altLang="en-US" sz="2800" dirty="0"/>
          </a:p>
        </p:txBody>
      </p:sp>
      <p:sp>
        <p:nvSpPr>
          <p:cNvPr id="11" name="矩形 10"/>
          <p:cNvSpPr/>
          <p:nvPr/>
        </p:nvSpPr>
        <p:spPr>
          <a:xfrm>
            <a:off x="2411760" y="3757731"/>
            <a:ext cx="1008112" cy="447466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prstClr val="black"/>
                </a:solidFill>
              </a:rPr>
              <a:t>抒情</a:t>
            </a:r>
            <a:endParaRPr lang="zh-CN" altLang="en-US" sz="2800" dirty="0"/>
          </a:p>
        </p:txBody>
      </p:sp>
      <p:sp>
        <p:nvSpPr>
          <p:cNvPr id="12" name="矩形 11"/>
          <p:cNvSpPr/>
          <p:nvPr/>
        </p:nvSpPr>
        <p:spPr>
          <a:xfrm>
            <a:off x="4334271" y="3757731"/>
            <a:ext cx="2017239" cy="447466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>
                <a:solidFill>
                  <a:prstClr val="black"/>
                </a:solidFill>
              </a:rPr>
              <a:t> </a:t>
            </a:r>
            <a:r>
              <a:rPr lang="zh-CN" altLang="zh-CN" sz="3200" b="1" dirty="0" smtClean="0">
                <a:solidFill>
                  <a:prstClr val="black"/>
                </a:solidFill>
              </a:rPr>
              <a:t>月</a:t>
            </a:r>
            <a:r>
              <a:rPr lang="zh-CN" altLang="zh-CN" sz="3200" b="1" dirty="0">
                <a:solidFill>
                  <a:prstClr val="black"/>
                </a:solidFill>
              </a:rPr>
              <a:t>下感叹</a:t>
            </a:r>
            <a:r>
              <a:rPr lang="en-US" altLang="zh-CN" sz="3200" b="1" dirty="0">
                <a:solidFill>
                  <a:prstClr val="black"/>
                </a:solidFill>
              </a:rPr>
              <a:t> </a:t>
            </a:r>
            <a:endParaRPr lang="zh-CN" altLang="en-US" sz="2800" dirty="0"/>
          </a:p>
        </p:txBody>
      </p:sp>
      <p:sp>
        <p:nvSpPr>
          <p:cNvPr id="13" name="矩形 12"/>
          <p:cNvSpPr/>
          <p:nvPr/>
        </p:nvSpPr>
        <p:spPr>
          <a:xfrm>
            <a:off x="4479303" y="3100703"/>
            <a:ext cx="1872208" cy="447466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spcBef>
                <a:spcPct val="20000"/>
              </a:spcBef>
            </a:pPr>
            <a:r>
              <a:rPr lang="zh-CN" altLang="zh-CN" sz="3200" b="1" dirty="0">
                <a:solidFill>
                  <a:prstClr val="black"/>
                </a:solidFill>
              </a:rPr>
              <a:t>庭中月色</a:t>
            </a:r>
            <a:endParaRPr lang="en-US" altLang="zh-CN" sz="3200" b="1" dirty="0">
              <a:solidFill>
                <a:prstClr val="black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479303" y="2377447"/>
            <a:ext cx="1872208" cy="447466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spcBef>
                <a:spcPct val="20000"/>
              </a:spcBef>
            </a:pPr>
            <a:r>
              <a:rPr lang="zh-CN" altLang="zh-CN" sz="3200" b="1" dirty="0">
                <a:solidFill>
                  <a:prstClr val="black"/>
                </a:solidFill>
              </a:rPr>
              <a:t>寻伴夜游</a:t>
            </a:r>
            <a:endParaRPr lang="en-US" altLang="zh-CN" sz="3200" b="1" dirty="0">
              <a:solidFill>
                <a:prstClr val="black"/>
              </a:solidFill>
            </a:endParaRPr>
          </a:p>
        </p:txBody>
      </p:sp>
      <p:sp>
        <p:nvSpPr>
          <p:cNvPr id="4" name="动作按钮: 前进或下一项 3">
            <a:hlinkClick r:id="" action="ppaction://hlinkshowjump?jump=lastslide" highlightClick="1"/>
          </p:cNvPr>
          <p:cNvSpPr/>
          <p:nvPr/>
        </p:nvSpPr>
        <p:spPr>
          <a:xfrm>
            <a:off x="7812360" y="1345332"/>
            <a:ext cx="504056" cy="360040"/>
          </a:xfrm>
          <a:prstGeom prst="actionButtonForwardNex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0385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587"/>
                    </a14:imgEffect>
                    <a14:imgEffect>
                      <a14:saturation sat="15000"/>
                    </a14:imgEffect>
                  </a14:imgLayer>
                </a14:imgProps>
              </a:ext>
            </a:extLst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810342"/>
            <a:ext cx="66967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/>
              <a:t>思考下列问题</a:t>
            </a:r>
            <a:endParaRPr lang="zh-CN" altLang="en-US" sz="3200" dirty="0"/>
          </a:p>
          <a:p>
            <a:pPr algn="ctr"/>
            <a:endParaRPr lang="zh-CN" altLang="en-US" sz="3200" b="1" dirty="0"/>
          </a:p>
        </p:txBody>
      </p:sp>
      <p:sp>
        <p:nvSpPr>
          <p:cNvPr id="3" name="矩形 2"/>
          <p:cNvSpPr/>
          <p:nvPr/>
        </p:nvSpPr>
        <p:spPr>
          <a:xfrm rot="717887">
            <a:off x="5508814" y="708217"/>
            <a:ext cx="864096" cy="6600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600" dirty="0" smtClean="0"/>
              <a:t>  </a:t>
            </a:r>
            <a:r>
              <a:rPr lang="zh-CN" altLang="en-US" sz="6600" dirty="0" smtClean="0">
                <a:solidFill>
                  <a:srgbClr val="00B0F0"/>
                </a:solidFill>
              </a:rPr>
              <a:t>？</a:t>
            </a:r>
            <a:endParaRPr lang="zh-CN" altLang="en-US" sz="6600" dirty="0">
              <a:solidFill>
                <a:srgbClr val="00B0F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7584" y="1450689"/>
            <a:ext cx="770485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400"/>
              </a:spcBef>
              <a:spcAft>
                <a:spcPts val="2400"/>
              </a:spcAft>
            </a:pPr>
            <a:r>
              <a:rPr lang="en-US" altLang="zh-CN" sz="2800" dirty="0"/>
              <a:t>1</a:t>
            </a:r>
            <a:r>
              <a:rPr lang="zh-CN" altLang="zh-CN" sz="2800" dirty="0"/>
              <a:t>、作者为什么要夜游承天寺？又为什么去寻张怀民？</a:t>
            </a:r>
          </a:p>
          <a:p>
            <a:pPr>
              <a:spcBef>
                <a:spcPts val="2400"/>
              </a:spcBef>
              <a:spcAft>
                <a:spcPts val="2400"/>
              </a:spcAft>
            </a:pPr>
            <a:r>
              <a:rPr lang="en-US" altLang="zh-CN" sz="2800" dirty="0"/>
              <a:t>2</a:t>
            </a:r>
            <a:r>
              <a:rPr lang="zh-CN" altLang="zh-CN" sz="2800" dirty="0"/>
              <a:t>、作者</a:t>
            </a:r>
            <a:r>
              <a:rPr lang="zh-CN" altLang="zh-CN" sz="2800" dirty="0" smtClean="0"/>
              <a:t>对景</a:t>
            </a:r>
            <a:r>
              <a:rPr lang="zh-CN" altLang="en-US" sz="2800" dirty="0" smtClean="0"/>
              <a:t>物</a:t>
            </a:r>
            <a:r>
              <a:rPr lang="zh-CN" altLang="zh-CN" sz="2800" dirty="0" smtClean="0"/>
              <a:t>的</a:t>
            </a:r>
            <a:r>
              <a:rPr lang="zh-CN" altLang="zh-CN" sz="2800" dirty="0"/>
              <a:t>描写运用了什么手法？</a:t>
            </a:r>
          </a:p>
          <a:p>
            <a:pPr>
              <a:spcBef>
                <a:spcPts val="2400"/>
              </a:spcBef>
              <a:spcAft>
                <a:spcPts val="2400"/>
              </a:spcAft>
            </a:pPr>
            <a:r>
              <a:rPr lang="en-US" altLang="zh-CN" sz="2800" dirty="0"/>
              <a:t>3</a:t>
            </a:r>
            <a:r>
              <a:rPr lang="zh-CN" altLang="zh-CN" sz="2800" dirty="0"/>
              <a:t>、你是怎样理解文章最后一句，它体现了作者怎样的思想感情</a:t>
            </a:r>
            <a:r>
              <a:rPr lang="zh-CN" altLang="zh-CN" sz="2800" dirty="0" smtClean="0"/>
              <a:t>？</a:t>
            </a:r>
            <a:endParaRPr lang="en-US" altLang="zh-CN" sz="2800" dirty="0" smtClean="0"/>
          </a:p>
          <a:p>
            <a:pPr>
              <a:spcBef>
                <a:spcPts val="2400"/>
              </a:spcBef>
              <a:spcAft>
                <a:spcPts val="2400"/>
              </a:spcAft>
            </a:pP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244803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30000"/>
                    </a14:imgEffect>
                    <a14:imgEffect>
                      <a14:colorTemperature colorTemp="4258"/>
                    </a14:imgEffect>
                    <a14:imgEffect>
                      <a14:saturation sat="16000"/>
                    </a14:imgEffect>
                    <a14:imgEffect>
                      <a14:brightnessContrast bright="1000" contrast="-1000"/>
                    </a14:imgEffect>
                  </a14:imgLayer>
                </a14:imgProps>
              </a:ext>
            </a:extLst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5400" i="1" dirty="0" smtClean="0">
                <a:solidFill>
                  <a:srgbClr val="0070C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小    结</a:t>
            </a:r>
            <a:endParaRPr lang="zh-CN" altLang="en-US" sz="5400" i="1" dirty="0">
              <a:solidFill>
                <a:srgbClr val="0070C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60" y="1333501"/>
            <a:ext cx="8075240" cy="1523999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       一、作者的情感变化？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sz="2800" dirty="0" smtClean="0"/>
          </a:p>
          <a:p>
            <a:pPr marL="0" indent="0">
              <a:buNone/>
            </a:pP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611560" y="2809764"/>
            <a:ext cx="80648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200" dirty="0" smtClean="0"/>
              <a:t>          二</a:t>
            </a:r>
            <a:r>
              <a:rPr lang="zh-CN" altLang="en-US" sz="3200" dirty="0"/>
              <a:t>、突出了作者怎样的人生态度？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926034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i="1" dirty="0" smtClean="0">
                <a:solidFill>
                  <a:srgbClr val="92D050"/>
                </a:solidFill>
              </a:rPr>
              <a:t>课外小故事</a:t>
            </a:r>
            <a:endParaRPr lang="zh-CN" altLang="en-US" i="1" dirty="0">
              <a:solidFill>
                <a:srgbClr val="92D05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129308"/>
            <a:ext cx="8229600" cy="42484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 smtClean="0"/>
              <a:t>“东坡肉”</a:t>
            </a:r>
            <a:endParaRPr lang="en-US" altLang="zh-CN" dirty="0"/>
          </a:p>
          <a:p>
            <a:pPr marL="0" indent="457200">
              <a:buNone/>
            </a:pPr>
            <a:r>
              <a:rPr lang="zh-CN" altLang="en-US" sz="2400" dirty="0" smtClean="0"/>
              <a:t>“东坡肉”</a:t>
            </a:r>
            <a:r>
              <a:rPr lang="zh-CN" altLang="en-US" sz="2400" dirty="0"/>
              <a:t>最早在徐州创制</a:t>
            </a:r>
            <a:r>
              <a:rPr lang="zh-CN" altLang="en-US" sz="2400" dirty="0" smtClean="0"/>
              <a:t>，</a:t>
            </a:r>
            <a:r>
              <a:rPr lang="zh-CN" altLang="en-US" sz="2400" dirty="0"/>
              <a:t>苏轼任徐州知州时，黄河决口，苏轼身先士卒，和全城百姓筑堤保城。徐州人民杀猪宰羊，上府慰劳，苏轼推辞不掉，便指点家人烧成红烧肉回赠给老百姓，百姓食后，都觉得肥而不腻、酥香味美，便称之为“回赠肉”</a:t>
            </a:r>
            <a:r>
              <a:rPr lang="zh-CN" altLang="en-US" sz="2400" dirty="0" smtClean="0"/>
              <a:t>。后来</a:t>
            </a:r>
            <a:r>
              <a:rPr lang="zh-CN" altLang="en-US" sz="2400" dirty="0"/>
              <a:t>苏轼被贬到黄州任团练副</a:t>
            </a:r>
            <a:r>
              <a:rPr lang="zh-CN" altLang="en-US" sz="2400" dirty="0" smtClean="0"/>
              <a:t>使，在</a:t>
            </a:r>
            <a:r>
              <a:rPr lang="zh-CN" altLang="en-US" sz="2400" dirty="0"/>
              <a:t>黄州期间，他亲自动手烹饪红烧肉并将经验写入</a:t>
            </a:r>
            <a:r>
              <a:rPr lang="en-US" altLang="zh-CN" sz="2400" dirty="0"/>
              <a:t>《</a:t>
            </a:r>
            <a:r>
              <a:rPr lang="zh-CN" altLang="en-US" sz="2400" dirty="0"/>
              <a:t>食猪肉诗</a:t>
            </a:r>
            <a:r>
              <a:rPr lang="en-US" altLang="zh-CN" sz="2400" dirty="0"/>
              <a:t>》</a:t>
            </a:r>
            <a:r>
              <a:rPr lang="zh-CN" altLang="en-US" sz="2400" dirty="0"/>
              <a:t>中。</a:t>
            </a:r>
            <a:endParaRPr lang="zh-CN" altLang="en-US" sz="2400" dirty="0"/>
          </a:p>
        </p:txBody>
      </p:sp>
      <p:sp>
        <p:nvSpPr>
          <p:cNvPr id="4" name="矩形 3"/>
          <p:cNvSpPr/>
          <p:nvPr/>
        </p:nvSpPr>
        <p:spPr>
          <a:xfrm>
            <a:off x="4283968" y="4186481"/>
            <a:ext cx="1584176" cy="936104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88224" y="4071868"/>
            <a:ext cx="1296144" cy="116533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04248" y="553244"/>
            <a:ext cx="1296144" cy="108012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9135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                    </a:t>
            </a:r>
            <a:r>
              <a:rPr lang="zh-CN" altLang="en-US" i="1" dirty="0" smtClean="0">
                <a:solidFill>
                  <a:srgbClr val="92D050"/>
                </a:solidFill>
              </a:rPr>
              <a:t>课外</a:t>
            </a:r>
            <a:r>
              <a:rPr lang="zh-CN" altLang="en-US" i="1" dirty="0">
                <a:solidFill>
                  <a:srgbClr val="92D050"/>
                </a:solidFill>
              </a:rPr>
              <a:t>小故事   </a:t>
            </a:r>
            <a:r>
              <a:rPr lang="zh-CN" altLang="en-US" i="1" dirty="0" smtClean="0">
                <a:solidFill>
                  <a:srgbClr val="92D050"/>
                </a:solidFill>
              </a:rPr>
              <a:t>               </a:t>
            </a:r>
            <a:r>
              <a:rPr lang="zh-CN" altLang="en-US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东坡肉</a:t>
            </a:r>
            <a:endParaRPr lang="zh-CN" altLang="en-US" sz="2400" b="1" dirty="0">
              <a:solidFill>
                <a:schemeClr val="accent2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489348"/>
            <a:ext cx="8229600" cy="3771636"/>
          </a:xfrm>
        </p:spPr>
        <p:txBody>
          <a:bodyPr>
            <a:normAutofit fontScale="70000" lnSpcReduction="20000"/>
          </a:bodyPr>
          <a:lstStyle/>
          <a:p>
            <a:r>
              <a:rPr lang="zh-CN" altLang="en-US" dirty="0" smtClean="0"/>
              <a:t>宋哲宗元（礻右）四年七月三日，苏轼来到阔别十五年的杭州任知州。元（礻右）五年五、六月间，浙西一带大雨不止，太湖泛滥，庄稼大片被淹。由于苏轼及早采取有效措施，使浙西一带的人民度过了最困难的时期。他组织民工疏浚西湖，筑堤建桥，使西湖旧貌变新颜。杭州的老百姓很感谢苏轼做的这件好事，人人都夸他是个贤明的父母官。</a:t>
            </a:r>
          </a:p>
          <a:p>
            <a:r>
              <a:rPr lang="zh-CN" altLang="en-US" dirty="0" smtClean="0"/>
              <a:t>听说</a:t>
            </a:r>
            <a:r>
              <a:rPr lang="zh-CN" altLang="en-US" dirty="0"/>
              <a:t>他在徐州、黄州时最喜欢吃猪肉，于是到过年的时候，大家就抬猪担酒来给他拜年。苏轼收到后，便指点家人将肉切成方块，烧得红酥酥的，然后分送给参加疏浚西湖的民工们吃，大家吃后无不称奇，把他送来的肉都亲切地称为“东坡肉”。</a:t>
            </a:r>
          </a:p>
          <a:p>
            <a:r>
              <a:rPr lang="zh-CN" altLang="en-US" dirty="0"/>
              <a:t>追本穷源，苏轼的这种红烧肉最早在徐州的创制，在黄州时得到进一步提高，在杭州时闻名全国。</a:t>
            </a:r>
          </a:p>
          <a:p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300192" y="409228"/>
            <a:ext cx="1080120" cy="970556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113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动作按钮: 后退或前一项 1">
            <a:hlinkClick r:id="rId3" action="ppaction://hlinksldjump" highlightClick="1"/>
          </p:cNvPr>
          <p:cNvSpPr/>
          <p:nvPr/>
        </p:nvSpPr>
        <p:spPr>
          <a:xfrm>
            <a:off x="6948264" y="5089748"/>
            <a:ext cx="864096" cy="432048"/>
          </a:xfrm>
          <a:prstGeom prst="actionButtonBackPreviou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384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教学目标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endParaRPr lang="zh-CN" altLang="zh-CN" dirty="0"/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dirty="0"/>
              <a:t>一、理解与翻译文中的重点词、句</a:t>
            </a:r>
            <a:r>
              <a:rPr lang="zh-CN" altLang="zh-CN" dirty="0" smtClean="0"/>
              <a:t>。</a:t>
            </a:r>
            <a:endParaRPr lang="zh-CN" altLang="zh-CN" dirty="0"/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dirty="0"/>
              <a:t>二、学习文中景物描写所运用的比喻手法。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dirty="0"/>
              <a:t>三、体会作者情感，感受作者豁达的人生态度。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05163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6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6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2123728" y="154667"/>
            <a:ext cx="4824536" cy="707886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0070C0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记承天寺夜游</a:t>
            </a:r>
            <a:endParaRPr lang="zh-CN" altLang="en-US" sz="4000" b="1" dirty="0">
              <a:solidFill>
                <a:srgbClr val="0070C0"/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99592" y="924237"/>
            <a:ext cx="7416824" cy="120032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zh-CN" sz="2400" i="1" dirty="0"/>
              <a:t>“记”是古代的一种文体，主要是记载事物，往往是通过记事、记物、写景、记人来抒发作者的感情或见解，借景抒情，托物言志</a:t>
            </a:r>
            <a:endParaRPr lang="zh-CN" altLang="en-US" sz="2400" i="1" dirty="0"/>
          </a:p>
        </p:txBody>
      </p:sp>
      <p:sp>
        <p:nvSpPr>
          <p:cNvPr id="21" name="矩形 20"/>
          <p:cNvSpPr/>
          <p:nvPr/>
        </p:nvSpPr>
        <p:spPr>
          <a:xfrm>
            <a:off x="755576" y="2234848"/>
            <a:ext cx="3384376" cy="312034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4283968" y="2234848"/>
            <a:ext cx="417646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dirty="0" smtClean="0"/>
              <a:t>承</a:t>
            </a:r>
            <a:r>
              <a:rPr lang="zh-CN" altLang="zh-CN" sz="2400" dirty="0"/>
              <a:t>天寺：承天寺位于福建省泉州市中心承天巷对面南俊巷东侧，又名月台寺，南唐保大末年至中兴初年</a:t>
            </a:r>
            <a:r>
              <a:rPr lang="en-US" altLang="zh-CN" sz="2400" dirty="0"/>
              <a:t>(</a:t>
            </a:r>
            <a:r>
              <a:rPr lang="zh-CN" altLang="zh-CN" sz="2400" dirty="0"/>
              <a:t>公元</a:t>
            </a:r>
            <a:r>
              <a:rPr lang="en-US" altLang="zh-CN" sz="2400" dirty="0"/>
              <a:t>957-958</a:t>
            </a:r>
            <a:r>
              <a:rPr lang="zh-CN" altLang="zh-CN" sz="2400" dirty="0"/>
              <a:t>年</a:t>
            </a:r>
            <a:r>
              <a:rPr lang="en-US" altLang="zh-CN" sz="2400" dirty="0"/>
              <a:t>)</a:t>
            </a:r>
            <a:r>
              <a:rPr lang="zh-CN" altLang="zh-CN" sz="2400" dirty="0"/>
              <a:t>建寺，历代屡经重修，与开元寺、崇福寺并称泉州三大丛林，有“一尘不染”、“梅石生香”等奇景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070806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作者简介</a:t>
            </a:r>
            <a:endParaRPr lang="zh-CN" altLang="en-US" dirty="0"/>
          </a:p>
        </p:txBody>
      </p:sp>
      <p:pic>
        <p:nvPicPr>
          <p:cNvPr id="7" name="内容占位符 6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201316"/>
            <a:ext cx="3329434" cy="3660407"/>
          </a:xfrm>
        </p:spPr>
      </p:pic>
      <p:sp>
        <p:nvSpPr>
          <p:cNvPr id="6" name="内容占位符 5"/>
          <p:cNvSpPr>
            <a:spLocks noGrp="1"/>
          </p:cNvSpPr>
          <p:nvPr>
            <p:ph sz="half" idx="2"/>
          </p:nvPr>
        </p:nvSpPr>
        <p:spPr>
          <a:xfrm>
            <a:off x="4139952" y="1117309"/>
            <a:ext cx="4542656" cy="3740414"/>
          </a:xfrm>
        </p:spPr>
        <p:txBody>
          <a:bodyPr>
            <a:noAutofit/>
          </a:bodyPr>
          <a:lstStyle/>
          <a:p>
            <a:r>
              <a:rPr lang="zh-CN" altLang="zh-CN" sz="3200" dirty="0"/>
              <a:t>苏轼：字子瞻，号东坡居士，四川眉山人，北宋著名文学家，在诗词、散文方面都有杰出成就，与父亲苏洵、弟弟苏辙并称为“三苏”，均在“唐宋八大家”之列。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987449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相关背景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237321"/>
            <a:ext cx="8229600" cy="3771636"/>
          </a:xfrm>
        </p:spPr>
        <p:txBody>
          <a:bodyPr>
            <a:normAutofit fontScale="92500" lnSpcReduction="20000"/>
          </a:bodyPr>
          <a:lstStyle/>
          <a:p>
            <a:r>
              <a:rPr lang="zh-CN" altLang="zh-CN" b="1" dirty="0"/>
              <a:t>元丰二年七月，发生了历史上著名的“乌台诗案”，御史李定等摘出苏轼的有关新法的诗句，说他以诗讪谤（讥讪毁谤），八月，将他逮捕入狱。经过长时间的审问折磨，苏轼差一点被杀，十二月获释出狱，被贬谪到黄州任团练副使，但不得</a:t>
            </a:r>
            <a:r>
              <a:rPr lang="en-US" altLang="zh-CN" b="1" dirty="0"/>
              <a:t>"</a:t>
            </a:r>
            <a:r>
              <a:rPr lang="zh-CN" altLang="zh-CN" b="1" dirty="0"/>
              <a:t>签书公事</a:t>
            </a:r>
            <a:r>
              <a:rPr lang="en-US" altLang="zh-CN" b="1" dirty="0"/>
              <a:t>"</a:t>
            </a:r>
            <a:r>
              <a:rPr lang="zh-CN" altLang="zh-CN" b="1" dirty="0"/>
              <a:t>，也就是说做着有职无权的闲官。在这种情况下，苏轼写了这篇短文，对月夜的景色作了美妙的描绘，真实地记录了他当时生活的一个片段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415930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i="1" dirty="0" smtClean="0">
                <a:solidFill>
                  <a:srgbClr val="92D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 跟着朗读，把握字词与节奏</a:t>
            </a:r>
            <a:endParaRPr lang="zh-CN" altLang="en-US" sz="4000" i="1" dirty="0">
              <a:solidFill>
                <a:srgbClr val="92D05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endParaRPr lang="en-US" altLang="zh-CN" dirty="0" smtClean="0"/>
          </a:p>
          <a:p>
            <a:r>
              <a:rPr lang="zh-CN" altLang="zh-CN" sz="3600" dirty="0" smtClean="0"/>
              <a:t>元</a:t>
            </a:r>
            <a:r>
              <a:rPr lang="zh-CN" altLang="zh-CN" sz="3600" dirty="0"/>
              <a:t>丰</a:t>
            </a:r>
            <a:r>
              <a:rPr lang="en-US" altLang="zh-CN" sz="3600" dirty="0"/>
              <a:t>/</a:t>
            </a:r>
            <a:r>
              <a:rPr lang="zh-CN" altLang="zh-CN" sz="3600" dirty="0" smtClean="0"/>
              <a:t>六年十月十二日</a:t>
            </a:r>
            <a:r>
              <a:rPr lang="en-US" altLang="zh-CN" sz="3600" dirty="0"/>
              <a:t>/</a:t>
            </a:r>
            <a:r>
              <a:rPr lang="zh-CN" altLang="zh-CN" sz="3600" dirty="0"/>
              <a:t>夜，解衣</a:t>
            </a:r>
            <a:r>
              <a:rPr lang="en-US" altLang="zh-CN" sz="3600" dirty="0"/>
              <a:t>/</a:t>
            </a:r>
            <a:r>
              <a:rPr lang="zh-CN" altLang="zh-CN" sz="3600" dirty="0"/>
              <a:t>欲睡，月色</a:t>
            </a:r>
            <a:r>
              <a:rPr lang="en-US" altLang="zh-CN" sz="3600" dirty="0"/>
              <a:t>/</a:t>
            </a:r>
            <a:r>
              <a:rPr lang="zh-CN" altLang="zh-CN" sz="3600" dirty="0"/>
              <a:t>入户，欣然</a:t>
            </a:r>
            <a:r>
              <a:rPr lang="en-US" altLang="zh-CN" sz="3600" dirty="0"/>
              <a:t>/</a:t>
            </a:r>
            <a:r>
              <a:rPr lang="zh-CN" altLang="zh-CN" sz="3600" dirty="0"/>
              <a:t>起行。念</a:t>
            </a:r>
            <a:r>
              <a:rPr lang="en-US" altLang="zh-CN" sz="3600" dirty="0"/>
              <a:t>/</a:t>
            </a:r>
            <a:r>
              <a:rPr lang="zh-CN" altLang="zh-CN" sz="3600" dirty="0"/>
              <a:t>无与为乐者，遂至承天寺</a:t>
            </a:r>
            <a:r>
              <a:rPr lang="en-US" altLang="zh-CN" sz="3600" dirty="0"/>
              <a:t>/</a:t>
            </a:r>
            <a:r>
              <a:rPr lang="zh-CN" altLang="zh-CN" sz="3600" dirty="0"/>
              <a:t>寻</a:t>
            </a:r>
            <a:r>
              <a:rPr lang="en-US" altLang="zh-CN" sz="3600" dirty="0"/>
              <a:t>/</a:t>
            </a:r>
            <a:r>
              <a:rPr lang="zh-CN" altLang="zh-CN" sz="3600" dirty="0"/>
              <a:t>张怀民。怀民</a:t>
            </a:r>
            <a:r>
              <a:rPr lang="en-US" altLang="zh-CN" sz="3600" dirty="0"/>
              <a:t>/</a:t>
            </a:r>
            <a:r>
              <a:rPr lang="zh-CN" altLang="zh-CN" sz="3600" dirty="0"/>
              <a:t>亦未寝，相与</a:t>
            </a:r>
            <a:r>
              <a:rPr lang="en-US" altLang="zh-CN" sz="3600" dirty="0"/>
              <a:t>/</a:t>
            </a:r>
            <a:r>
              <a:rPr lang="zh-CN" altLang="zh-CN" sz="3600" dirty="0"/>
              <a:t>步于中庭。庭下</a:t>
            </a:r>
            <a:r>
              <a:rPr lang="en-US" altLang="zh-CN" sz="3600" dirty="0"/>
              <a:t>/</a:t>
            </a:r>
            <a:r>
              <a:rPr lang="zh-CN" altLang="zh-CN" sz="3600" dirty="0"/>
              <a:t>如</a:t>
            </a:r>
            <a:r>
              <a:rPr lang="en-US" altLang="zh-CN" sz="3600" dirty="0"/>
              <a:t>/</a:t>
            </a:r>
            <a:r>
              <a:rPr lang="zh-CN" altLang="zh-CN" sz="3600" dirty="0"/>
              <a:t>积水空明，水中</a:t>
            </a:r>
            <a:r>
              <a:rPr lang="en-US" altLang="zh-CN" sz="3600" dirty="0"/>
              <a:t>/</a:t>
            </a:r>
            <a:r>
              <a:rPr lang="zh-CN" altLang="zh-CN" sz="3600" dirty="0"/>
              <a:t>藻荇交横，盖</a:t>
            </a:r>
            <a:r>
              <a:rPr lang="en-US" altLang="zh-CN" sz="3600" dirty="0"/>
              <a:t>/</a:t>
            </a:r>
            <a:r>
              <a:rPr lang="zh-CN" altLang="zh-CN" sz="3600" dirty="0"/>
              <a:t>竹柏影也。何夜</a:t>
            </a:r>
            <a:r>
              <a:rPr lang="en-US" altLang="zh-CN" sz="3600" dirty="0"/>
              <a:t>/</a:t>
            </a:r>
            <a:r>
              <a:rPr lang="zh-CN" altLang="zh-CN" sz="3600" dirty="0"/>
              <a:t>无月</a:t>
            </a:r>
            <a:r>
              <a:rPr lang="en-US" altLang="zh-CN" sz="3600" dirty="0"/>
              <a:t>?</a:t>
            </a:r>
            <a:r>
              <a:rPr lang="zh-CN" altLang="zh-CN" sz="3600" dirty="0"/>
              <a:t>何处</a:t>
            </a:r>
            <a:r>
              <a:rPr lang="en-US" altLang="zh-CN" sz="3600" dirty="0"/>
              <a:t>/</a:t>
            </a:r>
            <a:r>
              <a:rPr lang="zh-CN" altLang="zh-CN" sz="3600" dirty="0"/>
              <a:t>无竹柏</a:t>
            </a:r>
            <a:r>
              <a:rPr lang="en-US" altLang="zh-CN" sz="3600" dirty="0"/>
              <a:t>?</a:t>
            </a:r>
            <a:r>
              <a:rPr lang="zh-CN" altLang="zh-CN" sz="3600" dirty="0"/>
              <a:t>但</a:t>
            </a:r>
            <a:r>
              <a:rPr lang="en-US" altLang="zh-CN" sz="3600" dirty="0"/>
              <a:t>/</a:t>
            </a:r>
            <a:r>
              <a:rPr lang="zh-CN" altLang="zh-CN" sz="3600" dirty="0"/>
              <a:t>少闲人</a:t>
            </a:r>
            <a:r>
              <a:rPr lang="en-US" altLang="zh-CN" sz="3600" dirty="0"/>
              <a:t>/ </a:t>
            </a:r>
            <a:r>
              <a:rPr lang="zh-CN" altLang="zh-CN" sz="3600" dirty="0"/>
              <a:t>如吾两人者耳。</a:t>
            </a:r>
            <a:endParaRPr lang="zh-CN" altLang="en-US" sz="3600" dirty="0"/>
          </a:p>
        </p:txBody>
      </p:sp>
      <p:sp>
        <p:nvSpPr>
          <p:cNvPr id="4" name="十字星 3"/>
          <p:cNvSpPr/>
          <p:nvPr/>
        </p:nvSpPr>
        <p:spPr>
          <a:xfrm>
            <a:off x="971600" y="457234"/>
            <a:ext cx="626368" cy="506086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5684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3.33333E-6 L 0.17726 -0.09328 L 0.35452 -3.33333E-6 L 0.17726 0.09352 L -3.61111E-6 -3.33333E-6 Z " pathEditMode="relative" rAng="0" ptsTypes="FFFFF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7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72817" y="549357"/>
            <a:ext cx="7776864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spcBef>
                <a:spcPts val="600"/>
              </a:spcBef>
              <a:defRPr sz="2800">
                <a:latin typeface="+mn-ea"/>
              </a:defRPr>
            </a:lvl1pPr>
          </a:lstStyle>
          <a:p>
            <a:endParaRPr lang="en-US" altLang="zh-CN" dirty="0" smtClean="0"/>
          </a:p>
          <a:p>
            <a:r>
              <a:rPr lang="en-US" altLang="zh-CN" dirty="0" smtClean="0"/>
              <a:t>1</a:t>
            </a:r>
            <a:r>
              <a:rPr lang="zh-CN" altLang="en-US" dirty="0"/>
              <a:t>、</a:t>
            </a:r>
            <a:r>
              <a:rPr lang="zh-CN" altLang="zh-CN" dirty="0"/>
              <a:t>解衣欲睡，月色</a:t>
            </a:r>
            <a:r>
              <a:rPr lang="zh-CN" altLang="zh-CN" b="1" dirty="0">
                <a:solidFill>
                  <a:srgbClr val="C00000"/>
                </a:solidFill>
              </a:rPr>
              <a:t>入</a:t>
            </a:r>
            <a:r>
              <a:rPr lang="zh-CN" altLang="zh-CN" b="1" dirty="0">
                <a:solidFill>
                  <a:srgbClr val="00B050"/>
                </a:solidFill>
              </a:rPr>
              <a:t>户</a:t>
            </a:r>
            <a:r>
              <a:rPr lang="zh-CN" altLang="zh-CN" dirty="0"/>
              <a:t>，</a:t>
            </a:r>
            <a:r>
              <a:rPr lang="zh-CN" altLang="zh-CN" b="1" dirty="0">
                <a:solidFill>
                  <a:srgbClr val="C00000"/>
                </a:solidFill>
              </a:rPr>
              <a:t>欣然</a:t>
            </a:r>
            <a:r>
              <a:rPr lang="zh-CN" altLang="zh-CN" dirty="0"/>
              <a:t>起行</a:t>
            </a:r>
            <a:r>
              <a:rPr lang="zh-CN" altLang="en-US" dirty="0"/>
              <a:t>。</a:t>
            </a:r>
            <a:endParaRPr lang="en-US" altLang="zh-CN" dirty="0"/>
          </a:p>
          <a:p>
            <a:r>
              <a:rPr lang="en-US" altLang="zh-CN" dirty="0"/>
              <a:t>                                 </a:t>
            </a:r>
            <a:r>
              <a:rPr lang="en-US" altLang="zh-CN" dirty="0" smtClean="0"/>
              <a:t>                                                        </a:t>
            </a:r>
            <a:endParaRPr lang="en-US" altLang="zh-CN" dirty="0"/>
          </a:p>
          <a:p>
            <a:r>
              <a:rPr lang="en-US" altLang="zh-CN" dirty="0" smtClean="0"/>
              <a:t>2</a:t>
            </a:r>
            <a:r>
              <a:rPr lang="zh-CN" altLang="en-US" dirty="0"/>
              <a:t>、</a:t>
            </a:r>
            <a:r>
              <a:rPr lang="zh-CN" altLang="zh-CN" b="1" dirty="0">
                <a:solidFill>
                  <a:srgbClr val="C00000"/>
                </a:solidFill>
              </a:rPr>
              <a:t>念</a:t>
            </a:r>
            <a:r>
              <a:rPr lang="zh-CN" altLang="zh-CN" dirty="0"/>
              <a:t>无</a:t>
            </a:r>
            <a:r>
              <a:rPr lang="zh-CN" altLang="zh-CN" b="1" dirty="0">
                <a:solidFill>
                  <a:srgbClr val="00B050"/>
                </a:solidFill>
              </a:rPr>
              <a:t>与</a:t>
            </a:r>
            <a:r>
              <a:rPr lang="zh-CN" altLang="en-US" b="1" dirty="0">
                <a:solidFill>
                  <a:srgbClr val="00B050"/>
                </a:solidFill>
              </a:rPr>
              <a:t>（</a:t>
            </a:r>
            <a:r>
              <a:rPr lang="en-US" altLang="zh-CN" b="1" dirty="0" err="1">
                <a:solidFill>
                  <a:srgbClr val="00B050"/>
                </a:solidFill>
              </a:rPr>
              <a:t>yu</a:t>
            </a:r>
            <a:r>
              <a:rPr lang="zh-CN" altLang="en-US" b="1" dirty="0">
                <a:solidFill>
                  <a:srgbClr val="00B050"/>
                </a:solidFill>
              </a:rPr>
              <a:t>）</a:t>
            </a:r>
            <a:r>
              <a:rPr lang="zh-CN" altLang="zh-CN" dirty="0"/>
              <a:t>为乐者，</a:t>
            </a:r>
            <a:r>
              <a:rPr lang="zh-CN" altLang="zh-CN" b="1" dirty="0">
                <a:solidFill>
                  <a:srgbClr val="C00000"/>
                </a:solidFill>
              </a:rPr>
              <a:t>遂</a:t>
            </a:r>
            <a:r>
              <a:rPr lang="zh-CN" altLang="zh-CN" b="1" dirty="0">
                <a:solidFill>
                  <a:srgbClr val="00B050"/>
                </a:solidFill>
              </a:rPr>
              <a:t>至</a:t>
            </a:r>
            <a:r>
              <a:rPr lang="zh-CN" altLang="zh-CN" dirty="0"/>
              <a:t>承天寺寻张怀民</a:t>
            </a:r>
            <a:r>
              <a:rPr lang="zh-CN" altLang="en-US" dirty="0"/>
              <a:t>。</a:t>
            </a:r>
            <a:endParaRPr lang="en-US" altLang="zh-CN" dirty="0"/>
          </a:p>
          <a:p>
            <a:r>
              <a:rPr lang="en-US" altLang="zh-CN" dirty="0" smtClean="0"/>
              <a:t>                     </a:t>
            </a:r>
          </a:p>
          <a:p>
            <a:endParaRPr lang="en-US" altLang="zh-CN" dirty="0"/>
          </a:p>
          <a:p>
            <a:r>
              <a:rPr lang="en-US" altLang="zh-CN" dirty="0" smtClean="0"/>
              <a:t>                                 </a:t>
            </a:r>
          </a:p>
        </p:txBody>
      </p:sp>
      <p:sp>
        <p:nvSpPr>
          <p:cNvPr id="15" name="圆角矩形标注 14"/>
          <p:cNvSpPr/>
          <p:nvPr/>
        </p:nvSpPr>
        <p:spPr>
          <a:xfrm>
            <a:off x="3767055" y="885731"/>
            <a:ext cx="720080" cy="360040"/>
          </a:xfrm>
          <a:prstGeom prst="wedgeRoundRectCallout">
            <a:avLst>
              <a:gd name="adj1" fmla="val 28408"/>
              <a:gd name="adj2" fmla="val 112059"/>
              <a:gd name="adj3" fmla="val 16667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2000" dirty="0" smtClean="0">
                <a:solidFill>
                  <a:prstClr val="black"/>
                </a:solidFill>
                <a:latin typeface="宋体"/>
              </a:rPr>
              <a:t>门</a:t>
            </a:r>
            <a:endParaRPr lang="zh-CN" altLang="en-US" dirty="0"/>
          </a:p>
        </p:txBody>
      </p:sp>
      <p:sp>
        <p:nvSpPr>
          <p:cNvPr id="16" name="圆角矩形标注 15"/>
          <p:cNvSpPr/>
          <p:nvPr/>
        </p:nvSpPr>
        <p:spPr>
          <a:xfrm>
            <a:off x="5087368" y="584489"/>
            <a:ext cx="1656184" cy="602484"/>
          </a:xfrm>
          <a:prstGeom prst="wedgeRoundRectCallout">
            <a:avLst>
              <a:gd name="adj1" fmla="val -37295"/>
              <a:gd name="adj2" fmla="val 100634"/>
              <a:gd name="adj3" fmla="val 16667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2000" dirty="0">
                <a:solidFill>
                  <a:prstClr val="black"/>
                </a:solidFill>
              </a:rPr>
              <a:t>高兴、愉快的样子</a:t>
            </a:r>
            <a:endParaRPr lang="zh-CN" altLang="en-US" sz="2000" dirty="0"/>
          </a:p>
        </p:txBody>
      </p:sp>
      <p:sp>
        <p:nvSpPr>
          <p:cNvPr id="17" name="圆角矩形标注 16"/>
          <p:cNvSpPr/>
          <p:nvPr/>
        </p:nvSpPr>
        <p:spPr>
          <a:xfrm>
            <a:off x="3216581" y="2032296"/>
            <a:ext cx="936104" cy="420047"/>
          </a:xfrm>
          <a:prstGeom prst="wedgeRoundRectCallout">
            <a:avLst>
              <a:gd name="adj1" fmla="val 33671"/>
              <a:gd name="adj2" fmla="val -101357"/>
              <a:gd name="adj3" fmla="val 16667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prstClr val="black"/>
                </a:solidFill>
                <a:latin typeface="宋体"/>
              </a:rPr>
              <a:t>照进</a:t>
            </a:r>
            <a:endParaRPr lang="zh-CN" altLang="en-US" dirty="0"/>
          </a:p>
        </p:txBody>
      </p:sp>
      <p:sp>
        <p:nvSpPr>
          <p:cNvPr id="18" name="圆角矩形标注 17"/>
          <p:cNvSpPr/>
          <p:nvPr/>
        </p:nvSpPr>
        <p:spPr>
          <a:xfrm>
            <a:off x="1139572" y="3577580"/>
            <a:ext cx="936104" cy="420047"/>
          </a:xfrm>
          <a:prstGeom prst="wedgeRoundRectCallout">
            <a:avLst>
              <a:gd name="adj1" fmla="val 613"/>
              <a:gd name="adj2" fmla="val -121044"/>
              <a:gd name="adj3" fmla="val 16667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2000" dirty="0" smtClean="0">
                <a:solidFill>
                  <a:prstClr val="black"/>
                </a:solidFill>
              </a:rPr>
              <a:t>想到</a:t>
            </a:r>
            <a:endParaRPr lang="zh-CN" altLang="en-US" sz="2000" dirty="0"/>
          </a:p>
        </p:txBody>
      </p:sp>
      <p:sp>
        <p:nvSpPr>
          <p:cNvPr id="19" name="圆角矩形标注 18"/>
          <p:cNvSpPr/>
          <p:nvPr/>
        </p:nvSpPr>
        <p:spPr>
          <a:xfrm>
            <a:off x="4716016" y="2234175"/>
            <a:ext cx="936104" cy="420047"/>
          </a:xfrm>
          <a:prstGeom prst="wedgeRoundRectCallout">
            <a:avLst>
              <a:gd name="adj1" fmla="val -18499"/>
              <a:gd name="adj2" fmla="val 109660"/>
              <a:gd name="adj3" fmla="val 16667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prstClr val="black"/>
                </a:solidFill>
              </a:rPr>
              <a:t>于是</a:t>
            </a:r>
            <a:endParaRPr lang="zh-CN" altLang="en-US" sz="2000" dirty="0"/>
          </a:p>
        </p:txBody>
      </p:sp>
      <p:sp>
        <p:nvSpPr>
          <p:cNvPr id="20" name="圆角矩形标注 19"/>
          <p:cNvSpPr/>
          <p:nvPr/>
        </p:nvSpPr>
        <p:spPr>
          <a:xfrm>
            <a:off x="5346086" y="3577580"/>
            <a:ext cx="936104" cy="420047"/>
          </a:xfrm>
          <a:prstGeom prst="wedgeRoundRectCallout">
            <a:avLst>
              <a:gd name="adj1" fmla="val -30942"/>
              <a:gd name="adj2" fmla="val -124134"/>
              <a:gd name="adj3" fmla="val 16667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prstClr val="black"/>
                </a:solidFill>
              </a:rPr>
              <a:t>到</a:t>
            </a:r>
            <a:endParaRPr lang="zh-CN" altLang="en-US" sz="2000" dirty="0"/>
          </a:p>
        </p:txBody>
      </p:sp>
      <p:sp>
        <p:nvSpPr>
          <p:cNvPr id="21" name="圆角矩形标注 20"/>
          <p:cNvSpPr/>
          <p:nvPr/>
        </p:nvSpPr>
        <p:spPr>
          <a:xfrm>
            <a:off x="2515916" y="3643757"/>
            <a:ext cx="2145333" cy="540060"/>
          </a:xfrm>
          <a:prstGeom prst="wedgeRoundRectCallout">
            <a:avLst>
              <a:gd name="adj1" fmla="val -45159"/>
              <a:gd name="adj2" fmla="val -114253"/>
              <a:gd name="adj3" fmla="val 16667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prstClr val="black"/>
                </a:solidFill>
              </a:rPr>
              <a:t>参与，</a:t>
            </a:r>
            <a:r>
              <a:rPr lang="zh-CN" altLang="en-US" dirty="0">
                <a:solidFill>
                  <a:prstClr val="black"/>
                </a:solidFill>
              </a:rPr>
              <a:t>这里指欣赏</a:t>
            </a:r>
            <a:endParaRPr lang="zh-CN" altLang="en-US" dirty="0"/>
          </a:p>
        </p:txBody>
      </p:sp>
      <p:sp>
        <p:nvSpPr>
          <p:cNvPr id="23" name="椭圆 22"/>
          <p:cNvSpPr/>
          <p:nvPr/>
        </p:nvSpPr>
        <p:spPr>
          <a:xfrm>
            <a:off x="5940152" y="3913787"/>
            <a:ext cx="2340260" cy="1080120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effectLst>
            <a:glow rad="635000">
              <a:schemeClr val="accent1">
                <a:alpha val="42000"/>
              </a:schemeClr>
            </a:glow>
            <a:reflection blurRad="38100" stA="48000" endPos="6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7218294" y="695062"/>
            <a:ext cx="1062118" cy="550709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accent2"/>
                </a:solidFill>
              </a:rPr>
              <a:t>释义</a:t>
            </a:r>
            <a:endParaRPr lang="zh-CN" altLang="en-US" sz="28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5302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72817" y="549356"/>
            <a:ext cx="7776864" cy="43550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spcBef>
                <a:spcPts val="600"/>
              </a:spcBef>
              <a:defRPr sz="2800">
                <a:latin typeface="+mn-ea"/>
              </a:defRPr>
            </a:lvl1pPr>
          </a:lstStyle>
          <a:p>
            <a:endParaRPr lang="en-US" altLang="zh-CN" dirty="0" smtClean="0"/>
          </a:p>
          <a:p>
            <a:r>
              <a:rPr lang="en-US" altLang="zh-CN" dirty="0"/>
              <a:t>3</a:t>
            </a:r>
            <a:r>
              <a:rPr lang="zh-CN" altLang="en-US" dirty="0"/>
              <a:t>、</a:t>
            </a:r>
            <a:r>
              <a:rPr lang="zh-CN" altLang="zh-CN" dirty="0"/>
              <a:t>怀民亦未</a:t>
            </a:r>
            <a:r>
              <a:rPr lang="zh-CN" altLang="zh-CN" b="1" dirty="0">
                <a:solidFill>
                  <a:srgbClr val="C00000"/>
                </a:solidFill>
              </a:rPr>
              <a:t>寝</a:t>
            </a:r>
            <a:r>
              <a:rPr lang="zh-CN" altLang="zh-CN" dirty="0"/>
              <a:t>，</a:t>
            </a:r>
            <a:r>
              <a:rPr lang="zh-CN" altLang="zh-CN" b="1" dirty="0">
                <a:solidFill>
                  <a:srgbClr val="00B050"/>
                </a:solidFill>
              </a:rPr>
              <a:t>相与</a:t>
            </a:r>
            <a:r>
              <a:rPr lang="zh-CN" altLang="zh-CN" dirty="0"/>
              <a:t>步于</a:t>
            </a:r>
            <a:r>
              <a:rPr lang="zh-CN" altLang="zh-CN" b="1" dirty="0">
                <a:solidFill>
                  <a:srgbClr val="C00000"/>
                </a:solidFill>
              </a:rPr>
              <a:t>中庭</a:t>
            </a:r>
            <a:r>
              <a:rPr lang="zh-CN" altLang="zh-CN" dirty="0"/>
              <a:t>。</a:t>
            </a:r>
            <a:endParaRPr lang="en-US" altLang="zh-CN" dirty="0"/>
          </a:p>
          <a:p>
            <a:r>
              <a:rPr lang="en-US" altLang="zh-CN" dirty="0" smtClean="0"/>
              <a:t>                                                                                         </a:t>
            </a:r>
            <a:endParaRPr lang="en-US" altLang="zh-CN" dirty="0"/>
          </a:p>
          <a:p>
            <a:r>
              <a:rPr lang="en-US" altLang="zh-CN" dirty="0"/>
              <a:t>4</a:t>
            </a:r>
            <a:r>
              <a:rPr lang="zh-CN" altLang="en-US" dirty="0"/>
              <a:t>、</a:t>
            </a:r>
            <a:r>
              <a:rPr lang="zh-CN" altLang="zh-CN" dirty="0"/>
              <a:t>庭下如积水</a:t>
            </a:r>
            <a:r>
              <a:rPr lang="zh-CN" altLang="zh-CN" b="1" dirty="0">
                <a:solidFill>
                  <a:schemeClr val="accent2"/>
                </a:solidFill>
              </a:rPr>
              <a:t>空明</a:t>
            </a:r>
            <a:r>
              <a:rPr lang="zh-CN" altLang="zh-CN" dirty="0"/>
              <a:t>，水中</a:t>
            </a:r>
            <a:r>
              <a:rPr lang="zh-CN" altLang="zh-CN" b="1" dirty="0">
                <a:solidFill>
                  <a:srgbClr val="00B050"/>
                </a:solidFill>
              </a:rPr>
              <a:t>藻、荇</a:t>
            </a:r>
            <a:r>
              <a:rPr lang="en-US" altLang="zh-CN" b="1" dirty="0">
                <a:solidFill>
                  <a:srgbClr val="00B050"/>
                </a:solidFill>
              </a:rPr>
              <a:t>(</a:t>
            </a:r>
            <a:r>
              <a:rPr lang="en-US" altLang="zh-CN" b="1" dirty="0" err="1">
                <a:solidFill>
                  <a:srgbClr val="00B050"/>
                </a:solidFill>
              </a:rPr>
              <a:t>xìng</a:t>
            </a:r>
            <a:r>
              <a:rPr lang="en-US" altLang="zh-CN" b="1" dirty="0">
                <a:solidFill>
                  <a:srgbClr val="00B050"/>
                </a:solidFill>
              </a:rPr>
              <a:t>)</a:t>
            </a:r>
            <a:r>
              <a:rPr lang="zh-CN" altLang="zh-CN" b="1" dirty="0">
                <a:solidFill>
                  <a:srgbClr val="C00000"/>
                </a:solidFill>
              </a:rPr>
              <a:t>交横</a:t>
            </a:r>
            <a:r>
              <a:rPr lang="zh-CN" altLang="zh-CN" dirty="0"/>
              <a:t>，</a:t>
            </a:r>
            <a:r>
              <a:rPr lang="en-US" altLang="zh-CN" dirty="0" smtClean="0"/>
              <a:t>                     </a:t>
            </a:r>
          </a:p>
          <a:p>
            <a:endParaRPr lang="en-US" altLang="zh-CN" dirty="0"/>
          </a:p>
          <a:p>
            <a:r>
              <a:rPr lang="en-US" altLang="zh-CN" dirty="0" smtClean="0"/>
              <a:t>                                 </a:t>
            </a:r>
          </a:p>
        </p:txBody>
      </p:sp>
      <p:sp>
        <p:nvSpPr>
          <p:cNvPr id="15" name="圆角矩形标注 14"/>
          <p:cNvSpPr/>
          <p:nvPr/>
        </p:nvSpPr>
        <p:spPr>
          <a:xfrm>
            <a:off x="2803259" y="785579"/>
            <a:ext cx="1008112" cy="369674"/>
          </a:xfrm>
          <a:prstGeom prst="wedgeRoundRectCallout">
            <a:avLst>
              <a:gd name="adj1" fmla="val 53307"/>
              <a:gd name="adj2" fmla="val 123463"/>
              <a:gd name="adj3" fmla="val 16667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prstClr val="black"/>
                </a:solidFill>
                <a:latin typeface="宋体"/>
              </a:rPr>
              <a:t>共同</a:t>
            </a:r>
            <a:endParaRPr lang="zh-CN" altLang="en-US" dirty="0"/>
          </a:p>
        </p:txBody>
      </p:sp>
      <p:sp>
        <p:nvSpPr>
          <p:cNvPr id="16" name="圆角矩形标注 15"/>
          <p:cNvSpPr/>
          <p:nvPr/>
        </p:nvSpPr>
        <p:spPr>
          <a:xfrm>
            <a:off x="5042995" y="891480"/>
            <a:ext cx="1152128" cy="412611"/>
          </a:xfrm>
          <a:prstGeom prst="wedgeRoundRectCallout">
            <a:avLst>
              <a:gd name="adj1" fmla="val -30231"/>
              <a:gd name="adj2" fmla="val 93710"/>
              <a:gd name="adj3" fmla="val 16667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2000" dirty="0">
                <a:solidFill>
                  <a:prstClr val="black"/>
                </a:solidFill>
              </a:rPr>
              <a:t>庭院里</a:t>
            </a:r>
            <a:endParaRPr lang="zh-CN" altLang="en-US" sz="2000" dirty="0"/>
          </a:p>
        </p:txBody>
      </p:sp>
      <p:sp>
        <p:nvSpPr>
          <p:cNvPr id="17" name="圆角矩形标注 16"/>
          <p:cNvSpPr/>
          <p:nvPr/>
        </p:nvSpPr>
        <p:spPr>
          <a:xfrm>
            <a:off x="1547664" y="2047410"/>
            <a:ext cx="1440160" cy="420047"/>
          </a:xfrm>
          <a:prstGeom prst="wedgeRoundRectCallout">
            <a:avLst>
              <a:gd name="adj1" fmla="val 52479"/>
              <a:gd name="adj2" fmla="val -101325"/>
              <a:gd name="adj3" fmla="val 16667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prstClr val="black"/>
                </a:solidFill>
                <a:latin typeface="宋体"/>
              </a:rPr>
              <a:t>睡，睡觉</a:t>
            </a:r>
            <a:endParaRPr lang="zh-CN" altLang="en-US" dirty="0"/>
          </a:p>
        </p:txBody>
      </p:sp>
      <p:sp>
        <p:nvSpPr>
          <p:cNvPr id="19" name="圆角矩形标注 18"/>
          <p:cNvSpPr/>
          <p:nvPr/>
        </p:nvSpPr>
        <p:spPr>
          <a:xfrm>
            <a:off x="5042995" y="2137420"/>
            <a:ext cx="936104" cy="420047"/>
          </a:xfrm>
          <a:prstGeom prst="wedgeRoundRectCallout">
            <a:avLst>
              <a:gd name="adj1" fmla="val -18499"/>
              <a:gd name="adj2" fmla="val 109660"/>
              <a:gd name="adj3" fmla="val 16667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prstClr val="black"/>
                </a:solidFill>
              </a:rPr>
              <a:t>水草</a:t>
            </a:r>
            <a:endParaRPr lang="zh-CN" altLang="en-US" sz="2000" dirty="0"/>
          </a:p>
        </p:txBody>
      </p:sp>
      <p:sp>
        <p:nvSpPr>
          <p:cNvPr id="20" name="圆角矩形标注 19"/>
          <p:cNvSpPr/>
          <p:nvPr/>
        </p:nvSpPr>
        <p:spPr>
          <a:xfrm>
            <a:off x="6516216" y="2133493"/>
            <a:ext cx="1662371" cy="420047"/>
          </a:xfrm>
          <a:prstGeom prst="wedgeRoundRectCallout">
            <a:avLst>
              <a:gd name="adj1" fmla="val 9869"/>
              <a:gd name="adj2" fmla="val 127993"/>
              <a:gd name="adj3" fmla="val 16667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2000" dirty="0">
                <a:solidFill>
                  <a:prstClr val="black"/>
                </a:solidFill>
              </a:rPr>
              <a:t>交错纵横</a:t>
            </a:r>
            <a:endParaRPr lang="zh-CN" altLang="en-US" sz="2000" dirty="0"/>
          </a:p>
        </p:txBody>
      </p:sp>
      <p:sp>
        <p:nvSpPr>
          <p:cNvPr id="21" name="圆角矩形标注 20"/>
          <p:cNvSpPr/>
          <p:nvPr/>
        </p:nvSpPr>
        <p:spPr>
          <a:xfrm>
            <a:off x="2826567" y="3755361"/>
            <a:ext cx="2465513" cy="540060"/>
          </a:xfrm>
          <a:prstGeom prst="wedgeRoundRectCallout">
            <a:avLst>
              <a:gd name="adj1" fmla="val -18048"/>
              <a:gd name="adj2" fmla="val -132657"/>
              <a:gd name="adj3" fmla="val 16667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2000" dirty="0">
                <a:solidFill>
                  <a:prstClr val="black"/>
                </a:solidFill>
              </a:rPr>
              <a:t>形容水的清澈透明</a:t>
            </a:r>
            <a:endParaRPr lang="zh-CN" altLang="en-US" sz="2000" dirty="0"/>
          </a:p>
        </p:txBody>
      </p:sp>
      <p:sp>
        <p:nvSpPr>
          <p:cNvPr id="23" name="椭圆 22"/>
          <p:cNvSpPr/>
          <p:nvPr/>
        </p:nvSpPr>
        <p:spPr>
          <a:xfrm>
            <a:off x="5940152" y="3913787"/>
            <a:ext cx="2340260" cy="1080120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effectLst>
            <a:glow rad="635000">
              <a:schemeClr val="accent1">
                <a:alpha val="42000"/>
              </a:schemeClr>
            </a:glow>
            <a:reflection blurRad="38100" stA="48000" endPos="6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7218294" y="695062"/>
            <a:ext cx="1062118" cy="550709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accent2"/>
                </a:solidFill>
              </a:rPr>
              <a:t>释义</a:t>
            </a:r>
            <a:endParaRPr lang="zh-CN" altLang="en-US" sz="28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3217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9" grpId="0" animBg="1"/>
      <p:bldP spid="20" grpId="0" animBg="1"/>
      <p:bldP spid="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72817" y="549357"/>
            <a:ext cx="7776864" cy="5001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spcBef>
                <a:spcPts val="600"/>
              </a:spcBef>
              <a:defRPr sz="2800">
                <a:latin typeface="+mn-ea"/>
              </a:defRPr>
            </a:lvl1pPr>
          </a:lstStyle>
          <a:p>
            <a:endParaRPr lang="en-US" altLang="zh-CN" dirty="0" smtClean="0"/>
          </a:p>
          <a:p>
            <a:r>
              <a:rPr lang="en-US" altLang="zh-CN" dirty="0"/>
              <a:t>5</a:t>
            </a:r>
            <a:r>
              <a:rPr lang="zh-CN" altLang="en-US" dirty="0" smtClean="0"/>
              <a:t>、</a:t>
            </a:r>
            <a:r>
              <a:rPr lang="zh-CN" altLang="zh-CN" b="1" dirty="0">
                <a:solidFill>
                  <a:srgbClr val="FF0000"/>
                </a:solidFill>
              </a:rPr>
              <a:t>盖</a:t>
            </a:r>
            <a:r>
              <a:rPr lang="zh-CN" altLang="zh-CN" dirty="0"/>
              <a:t>竹柏影</a:t>
            </a:r>
            <a:r>
              <a:rPr lang="zh-CN" altLang="zh-CN" dirty="0" smtClean="0"/>
              <a:t>也。</a:t>
            </a:r>
            <a:endParaRPr lang="en-US" altLang="zh-CN" dirty="0" smtClean="0"/>
          </a:p>
          <a:p>
            <a:r>
              <a:rPr lang="en-US" altLang="zh-CN" dirty="0" smtClean="0"/>
              <a:t>                                                                                         </a:t>
            </a:r>
          </a:p>
          <a:p>
            <a:r>
              <a:rPr lang="en-US" altLang="zh-CN" dirty="0"/>
              <a:t>6</a:t>
            </a:r>
            <a:r>
              <a:rPr lang="zh-CN" altLang="en-US" dirty="0" smtClean="0"/>
              <a:t>、</a:t>
            </a:r>
            <a:r>
              <a:rPr lang="zh-CN" altLang="zh-CN" dirty="0"/>
              <a:t>何夜无月</a:t>
            </a:r>
            <a:r>
              <a:rPr lang="en-US" altLang="zh-CN" dirty="0"/>
              <a:t>?</a:t>
            </a:r>
            <a:r>
              <a:rPr lang="zh-CN" altLang="zh-CN" dirty="0"/>
              <a:t>何处无竹柏</a:t>
            </a:r>
            <a:r>
              <a:rPr lang="en-US" altLang="zh-CN" dirty="0"/>
              <a:t>?</a:t>
            </a:r>
            <a:r>
              <a:rPr lang="zh-CN" altLang="zh-CN" b="1" dirty="0">
                <a:solidFill>
                  <a:srgbClr val="FF0000"/>
                </a:solidFill>
              </a:rPr>
              <a:t>但</a:t>
            </a:r>
            <a:r>
              <a:rPr lang="zh-CN" altLang="zh-CN" dirty="0"/>
              <a:t>少</a:t>
            </a:r>
            <a:r>
              <a:rPr lang="zh-CN" altLang="zh-CN" b="1" dirty="0">
                <a:solidFill>
                  <a:srgbClr val="00B050"/>
                </a:solidFill>
              </a:rPr>
              <a:t>闲人</a:t>
            </a:r>
            <a:r>
              <a:rPr lang="zh-CN" altLang="zh-CN" dirty="0"/>
              <a:t>如吾两人者</a:t>
            </a:r>
            <a:r>
              <a:rPr lang="zh-CN" altLang="zh-CN" b="1" dirty="0" smtClean="0">
                <a:solidFill>
                  <a:srgbClr val="FF0000"/>
                </a:solidFill>
              </a:rPr>
              <a:t>耳</a:t>
            </a:r>
            <a:r>
              <a:rPr lang="zh-CN" altLang="en-US" dirty="0" smtClean="0"/>
              <a:t>。</a:t>
            </a:r>
            <a:r>
              <a:rPr lang="en-US" altLang="zh-CN" dirty="0" smtClean="0"/>
              <a:t>                     </a:t>
            </a:r>
          </a:p>
          <a:p>
            <a:endParaRPr lang="en-US" altLang="zh-CN" dirty="0"/>
          </a:p>
          <a:p>
            <a:r>
              <a:rPr lang="en-US" altLang="zh-CN" dirty="0" smtClean="0"/>
              <a:t>                                 </a:t>
            </a:r>
          </a:p>
        </p:txBody>
      </p:sp>
      <p:sp>
        <p:nvSpPr>
          <p:cNvPr id="17" name="圆角矩形标注 16"/>
          <p:cNvSpPr/>
          <p:nvPr/>
        </p:nvSpPr>
        <p:spPr>
          <a:xfrm>
            <a:off x="1479712" y="760392"/>
            <a:ext cx="1101824" cy="420047"/>
          </a:xfrm>
          <a:prstGeom prst="wedgeRoundRectCallout">
            <a:avLst>
              <a:gd name="adj1" fmla="val -36016"/>
              <a:gd name="adj2" fmla="val 91914"/>
              <a:gd name="adj3" fmla="val 16667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prstClr val="black"/>
                </a:solidFill>
                <a:latin typeface="宋体"/>
              </a:rPr>
              <a:t>原来是</a:t>
            </a:r>
            <a:endParaRPr lang="zh-CN" altLang="en-US" dirty="0"/>
          </a:p>
        </p:txBody>
      </p:sp>
      <p:sp>
        <p:nvSpPr>
          <p:cNvPr id="19" name="圆角矩形标注 18"/>
          <p:cNvSpPr/>
          <p:nvPr/>
        </p:nvSpPr>
        <p:spPr>
          <a:xfrm>
            <a:off x="4752020" y="2210865"/>
            <a:ext cx="936104" cy="420047"/>
          </a:xfrm>
          <a:prstGeom prst="wedgeRoundRectCallout">
            <a:avLst>
              <a:gd name="adj1" fmla="val -18499"/>
              <a:gd name="adj2" fmla="val 109660"/>
              <a:gd name="adj3" fmla="val 16667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prstClr val="black"/>
                </a:solidFill>
              </a:rPr>
              <a:t>只是</a:t>
            </a:r>
            <a:endParaRPr lang="zh-CN" altLang="en-US" sz="2000" dirty="0"/>
          </a:p>
        </p:txBody>
      </p:sp>
      <p:sp>
        <p:nvSpPr>
          <p:cNvPr id="20" name="圆角矩形标注 19"/>
          <p:cNvSpPr/>
          <p:nvPr/>
        </p:nvSpPr>
        <p:spPr>
          <a:xfrm>
            <a:off x="4313621" y="3636666"/>
            <a:ext cx="1374503" cy="583502"/>
          </a:xfrm>
          <a:prstGeom prst="wedgeRoundRectCallout">
            <a:avLst>
              <a:gd name="adj1" fmla="val 53513"/>
              <a:gd name="adj2" fmla="val -111595"/>
              <a:gd name="adj3" fmla="val 16667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prstClr val="black"/>
                </a:solidFill>
              </a:rPr>
              <a:t>清闲的人</a:t>
            </a:r>
            <a:endParaRPr lang="zh-CN" altLang="en-US" sz="2000" dirty="0"/>
          </a:p>
        </p:txBody>
      </p:sp>
      <p:sp>
        <p:nvSpPr>
          <p:cNvPr id="23" name="椭圆 22"/>
          <p:cNvSpPr/>
          <p:nvPr/>
        </p:nvSpPr>
        <p:spPr>
          <a:xfrm>
            <a:off x="5940152" y="3913787"/>
            <a:ext cx="2340260" cy="1080120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effectLst>
            <a:glow rad="635000">
              <a:schemeClr val="accent1">
                <a:alpha val="42000"/>
              </a:schemeClr>
            </a:glow>
            <a:reflection blurRad="38100" stA="48000" endPos="6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7218294" y="695062"/>
            <a:ext cx="1062118" cy="550709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accent2"/>
                </a:solidFill>
              </a:rPr>
              <a:t>释义</a:t>
            </a:r>
            <a:endParaRPr lang="zh-CN" altLang="en-US" sz="2800" dirty="0">
              <a:solidFill>
                <a:schemeClr val="accent2"/>
              </a:solidFill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1015652" y="4243823"/>
            <a:ext cx="936104" cy="420047"/>
          </a:xfrm>
          <a:prstGeom prst="wedgeRoundRectCallout">
            <a:avLst>
              <a:gd name="adj1" fmla="val -37610"/>
              <a:gd name="adj2" fmla="val -128932"/>
              <a:gd name="adj3" fmla="val 16667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prstClr val="black"/>
                </a:solidFill>
              </a:rPr>
              <a:t>罢了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561125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animBg="1"/>
      <p:bldP spid="20" grpId="0" animBg="1"/>
      <p:bldP spid="11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916</TotalTime>
  <Words>1002</Words>
  <Application>Microsoft Office PowerPoint</Application>
  <PresentationFormat>全屏显示(16:10)</PresentationFormat>
  <Paragraphs>83</Paragraphs>
  <Slides>15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Office 主题​​</vt:lpstr>
      <vt:lpstr>PowerPoint 演示文稿</vt:lpstr>
      <vt:lpstr>教学目标</vt:lpstr>
      <vt:lpstr>PowerPoint 演示文稿</vt:lpstr>
      <vt:lpstr>作者简介</vt:lpstr>
      <vt:lpstr>相关背景</vt:lpstr>
      <vt:lpstr>       跟着朗读，把握字词与节奏</vt:lpstr>
      <vt:lpstr>PowerPoint 演示文稿</vt:lpstr>
      <vt:lpstr>PowerPoint 演示文稿</vt:lpstr>
      <vt:lpstr>PowerPoint 演示文稿</vt:lpstr>
      <vt:lpstr>划分层次</vt:lpstr>
      <vt:lpstr>PowerPoint 演示文稿</vt:lpstr>
      <vt:lpstr>小    结</vt:lpstr>
      <vt:lpstr>课外小故事</vt:lpstr>
      <vt:lpstr>                    课外小故事                  东坡肉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LENOVO</cp:lastModifiedBy>
  <cp:revision>42</cp:revision>
  <dcterms:created xsi:type="dcterms:W3CDTF">2017-03-21T10:02:51Z</dcterms:created>
  <dcterms:modified xsi:type="dcterms:W3CDTF">2017-03-27T14:12:18Z</dcterms:modified>
</cp:coreProperties>
</file>