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493" r:id="rId3"/>
    <p:sldId id="523" r:id="rId5"/>
    <p:sldId id="542" r:id="rId6"/>
    <p:sldId id="511" r:id="rId7"/>
    <p:sldId id="516" r:id="rId8"/>
    <p:sldId id="513" r:id="rId9"/>
    <p:sldId id="543" r:id="rId10"/>
    <p:sldId id="517" r:id="rId11"/>
    <p:sldId id="544" r:id="rId12"/>
    <p:sldId id="546" r:id="rId13"/>
  </p:sldIdLst>
  <p:sldSz cx="12192000" cy="6858000"/>
  <p:notesSz cx="6858000" cy="9144000"/>
  <p:embeddedFontLst>
    <p:embeddedFont>
      <p:font typeface="字魂160号-檀宋" panose="00000500000000000000" charset="-122"/>
      <p:regular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  <p:embeddedFont>
      <p:font typeface="方正清刻本悦宋简体" panose="02000000000000000000" charset="-122"/>
      <p:regular r:id="rId23"/>
    </p:embeddedFont>
    <p:embeddedFont>
      <p:font typeface="等线" panose="0201060003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CE8DF"/>
    <a:srgbClr val="254477"/>
    <a:srgbClr val="911D20"/>
    <a:srgbClr val="092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649" autoAdjust="0"/>
  </p:normalViewPr>
  <p:slideViewPr>
    <p:cSldViewPr snapToGrid="0" showGuides="1">
      <p:cViewPr>
        <p:scale>
          <a:sx n="50" d="100"/>
          <a:sy n="50" d="100"/>
        </p:scale>
        <p:origin x="1416" y="162"/>
      </p:cViewPr>
      <p:guideLst>
        <p:guide orient="horz" pos="20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11.fntdata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693A2-DDC0-4096-8B2B-404DD45C59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稻壳设计师</a:t>
            </a:r>
            <a:r>
              <a:rPr lang="en-US" altLang="zh-CN" dirty="0">
                <a:sym typeface="+mn-ea"/>
              </a:rPr>
              <a:t>e2dc,</a:t>
            </a:r>
            <a:r>
              <a:rPr lang="zh-CN" altLang="en-US" dirty="0">
                <a:sym typeface="+mn-ea"/>
              </a:rPr>
              <a:t>专注中国风，详情链接</a:t>
            </a:r>
            <a:r>
              <a:rPr lang="en-US" altLang="zh-CN" dirty="0">
                <a:sym typeface="+mn-ea"/>
              </a:rPr>
              <a:t>http://chn.docer.com/works?userid=242725154#!/work_time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04388" y="273447"/>
            <a:ext cx="11612434" cy="6311107"/>
            <a:chOff x="289783" y="273447"/>
            <a:chExt cx="11612434" cy="6311107"/>
          </a:xfrm>
        </p:grpSpPr>
        <p:grpSp>
          <p:nvGrpSpPr>
            <p:cNvPr id="3" name="组合 2"/>
            <p:cNvGrpSpPr/>
            <p:nvPr/>
          </p:nvGrpSpPr>
          <p:grpSpPr>
            <a:xfrm flipV="1">
              <a:off x="289783" y="273447"/>
              <a:ext cx="316950" cy="381980"/>
              <a:chOff x="6407150" y="2581274"/>
              <a:chExt cx="863600" cy="101600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289783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/>
            <p:cNvCxnSpPr/>
            <p:nvPr/>
          </p:nvCxnSpPr>
          <p:spPr>
            <a:xfrm>
              <a:off x="511181" y="6584554"/>
              <a:ext cx="11168033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 flipH="1">
              <a:off x="11585267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>
              <a:off x="289783" y="493086"/>
              <a:ext cx="0" cy="5862576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902217" y="493086"/>
              <a:ext cx="0" cy="58700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13511" y="273447"/>
              <a:ext cx="11174299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 flipV="1">
              <a:off x="11585267" y="273447"/>
              <a:ext cx="316950" cy="381980"/>
              <a:chOff x="6407150" y="2581274"/>
              <a:chExt cx="863600" cy="101600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3FC9-F08F-452A-996F-7C9009E6FC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4012E-9329-44D0-8048-CA5D0A314B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54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48CDE-9573-4399-BF30-C0D97D2358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4255-948F-42DF-8C9C-5CEBC13235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17"/>
          <p:cNvSpPr/>
          <p:nvPr/>
        </p:nvSpPr>
        <p:spPr>
          <a:xfrm>
            <a:off x="6269355" y="24130"/>
            <a:ext cx="326453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0585" y="1772313"/>
            <a:ext cx="1536700" cy="394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cs"/>
              </a:rPr>
              <a:t>钗头凤</a:t>
            </a:r>
            <a:endParaRPr kumimoji="0" lang="zh-CN" altLang="en-US" sz="8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6516370" y="4077335"/>
            <a:ext cx="2027555" cy="4000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陆游，唐婉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>
            <a:off x="0" y="0"/>
            <a:ext cx="5989955" cy="6905625"/>
          </a:xfrm>
          <a:prstGeom prst="rect">
            <a:avLst/>
          </a:prstGeom>
        </p:spPr>
      </p:pic>
      <p:pic>
        <p:nvPicPr>
          <p:cNvPr id="3" name="图片 2" descr="gf145"/>
          <p:cNvPicPr>
            <a:picLocks noChangeAspect="1"/>
          </p:cNvPicPr>
          <p:nvPr/>
        </p:nvPicPr>
        <p:blipFill>
          <a:blip r:embed="rId2"/>
          <a:srcRect l="64452" t="-313" r="-722" b="313"/>
          <a:stretch>
            <a:fillRect/>
          </a:stretch>
        </p:blipFill>
        <p:spPr>
          <a:xfrm>
            <a:off x="8649335" y="-47625"/>
            <a:ext cx="3542665" cy="690562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17"/>
          <p:cNvSpPr/>
          <p:nvPr/>
        </p:nvSpPr>
        <p:spPr>
          <a:xfrm>
            <a:off x="6246495" y="0"/>
            <a:ext cx="326453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0255" y="1431318"/>
            <a:ext cx="1536700" cy="394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cs"/>
              </a:rPr>
              <a:t>感谢您</a:t>
            </a:r>
            <a:endParaRPr kumimoji="0" lang="zh-CN" altLang="en-US" sz="8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>
            <a:off x="0" y="0"/>
            <a:ext cx="5989955" cy="6905625"/>
          </a:xfrm>
          <a:prstGeom prst="rect">
            <a:avLst/>
          </a:prstGeom>
        </p:spPr>
      </p:pic>
      <p:pic>
        <p:nvPicPr>
          <p:cNvPr id="3" name="图片 2" descr="gf145"/>
          <p:cNvPicPr>
            <a:picLocks noChangeAspect="1"/>
          </p:cNvPicPr>
          <p:nvPr/>
        </p:nvPicPr>
        <p:blipFill>
          <a:blip r:embed="rId2"/>
          <a:srcRect l="64452" t="-313" r="-722" b="313"/>
          <a:stretch>
            <a:fillRect/>
          </a:stretch>
        </p:blipFill>
        <p:spPr>
          <a:xfrm>
            <a:off x="8837930" y="-47625"/>
            <a:ext cx="3542665" cy="690562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矩形1"/>
          <p:cNvSpPr/>
          <p:nvPr/>
        </p:nvSpPr>
        <p:spPr>
          <a:xfrm>
            <a:off x="-12062" y="850298"/>
            <a:ext cx="12204000" cy="5292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32960" y="2292350"/>
            <a:ext cx="1179830" cy="286512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rgbClr val="254477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9190" y="2036445"/>
            <a:ext cx="511810" cy="511810"/>
          </a:xfrm>
          <a:prstGeom prst="rect">
            <a:avLst/>
          </a:prstGeom>
          <a:solidFill>
            <a:srgbClr val="254477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7450" y="2084705"/>
            <a:ext cx="400050" cy="400050"/>
          </a:xfrm>
          <a:prstGeom prst="rect">
            <a:avLst/>
          </a:prstGeom>
          <a:solidFill>
            <a:srgbClr val="254477"/>
          </a:solidFill>
          <a:ln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60号-檀宋" panose="00000500000000000000" charset="-122"/>
                <a:ea typeface="字魂160号-檀宋" panose="00000500000000000000" charset="-122"/>
              </a:rPr>
              <a:t>壹</a:t>
            </a:r>
            <a:endParaRPr lang="zh-CN" altLang="en-US" sz="2000" dirty="0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4115" y="2764790"/>
            <a:ext cx="613410" cy="2175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28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原文与译文</a:t>
            </a:r>
            <a:endParaRPr lang="zh-CN" altLang="en-US" sz="2800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4161790" y="3973195"/>
            <a:ext cx="1581150" cy="4781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点击文本框即可进行编辑输入相关内容</a:t>
            </a:r>
            <a:endParaRPr lang="en-US" sz="1050" i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1585" y="2255520"/>
            <a:ext cx="1179830" cy="2865120"/>
          </a:xfrm>
          <a:prstGeom prst="rect">
            <a:avLst/>
          </a:prstGeom>
          <a:noFill/>
          <a:ln>
            <a:solidFill>
              <a:srgbClr val="254477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8770" y="2012950"/>
            <a:ext cx="511810" cy="511810"/>
          </a:xfrm>
          <a:prstGeom prst="rect">
            <a:avLst/>
          </a:prstGeom>
          <a:solidFill>
            <a:srgbClr val="254477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7030" y="2061210"/>
            <a:ext cx="400050" cy="400050"/>
          </a:xfrm>
          <a:prstGeom prst="rect">
            <a:avLst/>
          </a:prstGeom>
          <a:solidFill>
            <a:srgbClr val="254477"/>
          </a:solidFill>
          <a:ln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60号-檀宋" panose="00000500000000000000" charset="-122"/>
                <a:ea typeface="字魂160号-檀宋" panose="00000500000000000000" charset="-122"/>
              </a:rPr>
              <a:t>贰</a:t>
            </a:r>
            <a:endParaRPr lang="zh-CN" altLang="en-US" sz="2000" dirty="0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3860" y="2741295"/>
            <a:ext cx="613410" cy="1966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 spc="200">
                <a:solidFill>
                  <a:srgbClr val="35436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defRPr>
            </a:lvl1pPr>
          </a:lstStyle>
          <a:p>
            <a:r>
              <a:rPr lang="zh-CN" altLang="en-US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爱情故事</a:t>
            </a:r>
            <a:endParaRPr lang="zh-CN" alt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5852160" y="3950335"/>
            <a:ext cx="1581150" cy="478155"/>
          </a:xfrm>
          <a:prstGeom prst="rect">
            <a:avLst/>
          </a:prstGeom>
        </p:spPr>
        <p:txBody>
          <a:bodyPr vert="horz"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点击文本框即可进行编辑输入相关内容</a:t>
            </a:r>
            <a:endParaRPr lang="en-US" sz="1050" i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7355" y="2210435"/>
            <a:ext cx="1179830" cy="2865120"/>
          </a:xfrm>
          <a:prstGeom prst="rect">
            <a:avLst/>
          </a:prstGeom>
          <a:noFill/>
          <a:ln>
            <a:solidFill>
              <a:srgbClr val="254477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81365" y="2061210"/>
            <a:ext cx="511810" cy="511810"/>
          </a:xfrm>
          <a:prstGeom prst="rect">
            <a:avLst/>
          </a:prstGeom>
          <a:solidFill>
            <a:srgbClr val="254477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29625" y="2109470"/>
            <a:ext cx="400050" cy="400050"/>
          </a:xfrm>
          <a:prstGeom prst="rect">
            <a:avLst/>
          </a:prstGeom>
          <a:solidFill>
            <a:srgbClr val="254477"/>
          </a:solidFill>
          <a:ln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60号-檀宋" panose="00000500000000000000" charset="-122"/>
                <a:ea typeface="字魂160号-檀宋" panose="00000500000000000000" charset="-122"/>
              </a:rPr>
              <a:t>叁</a:t>
            </a:r>
            <a:endParaRPr lang="zh-CN" altLang="en-US" sz="2000" dirty="0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12480" y="2789555"/>
            <a:ext cx="613410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 spc="200">
                <a:solidFill>
                  <a:srgbClr val="35436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defRPr>
            </a:lvl1pPr>
          </a:lstStyle>
          <a:p>
            <a:r>
              <a:rPr lang="zh-CN" altLang="en-US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作品赏析</a:t>
            </a:r>
            <a:endParaRPr lang="zh-CN" alt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 rot="5400000">
            <a:off x="7548245" y="3999230"/>
            <a:ext cx="1581150" cy="478155"/>
          </a:xfrm>
          <a:prstGeom prst="rect">
            <a:avLst/>
          </a:prstGeom>
        </p:spPr>
        <p:txBody>
          <a:bodyPr vert="horz"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点击文本框即可进行编辑输入相关内容</a:t>
            </a:r>
            <a:endParaRPr lang="en-US" sz="1050" i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137256" y="1463072"/>
            <a:ext cx="657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目</a:t>
            </a:r>
            <a:endParaRPr lang="zh-CN" altLang="en-US" sz="6600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514829" y="178749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88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录</a:t>
            </a:r>
            <a:endParaRPr lang="zh-CN" altLang="en-US" sz="8800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pic>
        <p:nvPicPr>
          <p:cNvPr id="52" name="图片 51" descr="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165" y="2433320"/>
            <a:ext cx="432435" cy="446405"/>
          </a:xfrm>
          <a:prstGeom prst="rect">
            <a:avLst/>
          </a:prstGeom>
        </p:spPr>
      </p:pic>
      <p:pic>
        <p:nvPicPr>
          <p:cNvPr id="2" name="图片 1" descr="gf145"/>
          <p:cNvPicPr>
            <a:picLocks noChangeAspect="1"/>
          </p:cNvPicPr>
          <p:nvPr/>
        </p:nvPicPr>
        <p:blipFill>
          <a:blip r:embed="rId4"/>
          <a:srcRect r="38675"/>
          <a:stretch>
            <a:fillRect/>
          </a:stretch>
        </p:blipFill>
        <p:spPr>
          <a:xfrm>
            <a:off x="0" y="758190"/>
            <a:ext cx="4632960" cy="538416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17"/>
          <p:cNvSpPr/>
          <p:nvPr/>
        </p:nvSpPr>
        <p:spPr>
          <a:xfrm>
            <a:off x="6204585" y="-635"/>
            <a:ext cx="326453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4070" y="1478943"/>
            <a:ext cx="1536700" cy="394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cs"/>
              </a:rPr>
              <a:t>第一章</a:t>
            </a:r>
            <a:endParaRPr kumimoji="0" lang="zh-CN" altLang="en-US" sz="8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>
            <a:off x="0" y="-24130"/>
            <a:ext cx="5989955" cy="6905625"/>
          </a:xfrm>
          <a:prstGeom prst="rect">
            <a:avLst/>
          </a:prstGeom>
        </p:spPr>
      </p:pic>
      <p:pic>
        <p:nvPicPr>
          <p:cNvPr id="3" name="图片 2" descr="gf145"/>
          <p:cNvPicPr>
            <a:picLocks noChangeAspect="1"/>
          </p:cNvPicPr>
          <p:nvPr/>
        </p:nvPicPr>
        <p:blipFill>
          <a:blip r:embed="rId2"/>
          <a:srcRect l="64452" t="-313" r="-722" b="313"/>
          <a:stretch>
            <a:fillRect/>
          </a:stretch>
        </p:blipFill>
        <p:spPr>
          <a:xfrm>
            <a:off x="8860790" y="-47625"/>
            <a:ext cx="3542665" cy="69056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13550" y="5426710"/>
            <a:ext cx="2046605" cy="607695"/>
          </a:xfrm>
          <a:prstGeom prst="rect">
            <a:avLst/>
          </a:prstGeom>
        </p:spPr>
        <p:txBody>
          <a:bodyPr vert="horz"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i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原文与</a:t>
            </a:r>
            <a:r>
              <a:rPr lang="zh-CN" sz="2800" i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译文</a:t>
            </a:r>
            <a:endParaRPr lang="zh-CN" sz="2800" i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881380" y="0"/>
            <a:ext cx="4768850" cy="6870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rgbClr val="ECE8D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240" y="1461770"/>
            <a:ext cx="5308600" cy="5408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《钗头凤·世情薄》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魂160号-檀宋" panose="00000500000000000000" charset="-122"/>
              <a:ea typeface="字魂160号-檀宋" panose="00000500000000000000" charset="-122"/>
              <a:sym typeface="+mn-ea"/>
            </a:endParaRPr>
          </a:p>
          <a:p>
            <a:pPr algn="l">
              <a:lnSpc>
                <a:spcPct val="170000"/>
              </a:lnSpc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唐婉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世情薄，人情恶，雨送黄昏花易落。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晓风干，泪痕残。欲笺心事，独语斜阑。难！难！难！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人成各，今非昨，病魂常似秋千索。角声寒，夜阑珊。怕人寻问，咽泪装欢。瞒！瞒！瞒！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38675"/>
          <a:stretch>
            <a:fillRect/>
          </a:stretch>
        </p:blipFill>
        <p:spPr>
          <a:xfrm rot="5400000">
            <a:off x="1689735" y="-309880"/>
            <a:ext cx="3663315" cy="42570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432550" y="0"/>
            <a:ext cx="4768850" cy="6870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rgbClr val="ECE8DF"/>
              </a:solidFill>
            </a:endParaRPr>
          </a:p>
        </p:txBody>
      </p:sp>
      <p:pic>
        <p:nvPicPr>
          <p:cNvPr id="7" name="图片 6" descr="gf14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r="38675"/>
          <a:stretch>
            <a:fillRect/>
          </a:stretch>
        </p:blipFill>
        <p:spPr>
          <a:xfrm rot="5400000">
            <a:off x="7240905" y="-297180"/>
            <a:ext cx="3663315" cy="42570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11265" y="1564640"/>
            <a:ext cx="4890135" cy="5293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7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《钗头凤·红酥手》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陆游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红酥手，黄藤酒，满城春色宫墙柳。</a:t>
            </a:r>
            <a:r>
              <a:rPr lang="zh-CN" altLang="en-US" sz="20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sym typeface="+mn-ea"/>
              </a:rPr>
              <a:t>东风恶，欢情薄。一怀愁绪，几年离索。错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、错、错。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春如旧，人空瘦，泪痕红浥鲛绡透。桃花落，闲池阁。山盟虽在，锦书难托。莫、莫、莫！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2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159827"/>
            <a:ext cx="12192000" cy="45370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74205" y="1840865"/>
            <a:ext cx="108000" cy="108000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45442" y="1219396"/>
            <a:ext cx="459740" cy="3154680"/>
          </a:xfrm>
          <a:prstGeom prst="rect">
            <a:avLst/>
          </a:prstGeom>
        </p:spPr>
        <p:txBody>
          <a:bodyPr vert="eaVert"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 spc="25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字魂160号-檀宋" panose="00000500000000000000" charset="-122"/>
                <a:sym typeface="方正北魏楷书简体" panose="03000509000000000000" charset="-122"/>
              </a:rPr>
              <a:t>世味年来薄似纱</a:t>
            </a:r>
            <a:r>
              <a:rPr lang="en-US" altLang="zh-CN" sz="1200" spc="25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字魂160号-檀宋" panose="00000500000000000000" charset="-122"/>
                <a:sym typeface="方正北魏楷书简体" panose="03000509000000000000" charset="-122"/>
              </a:rPr>
              <a:t>,</a:t>
            </a:r>
            <a:r>
              <a:rPr lang="zh-CN" altLang="en-US" sz="1200" spc="25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字魂160号-檀宋" panose="00000500000000000000" charset="-122"/>
                <a:sym typeface="方正北魏楷书简体" panose="03000509000000000000" charset="-122"/>
              </a:rPr>
              <a:t>谁令骑马客京华。</a:t>
            </a:r>
            <a:endParaRPr lang="en-US" altLang="zh-CN" sz="1200" spc="25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字魂160号-檀宋" panose="00000500000000000000" charset="-122"/>
              <a:sym typeface="方正北魏楷书简体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22110" y="1159510"/>
            <a:ext cx="675005" cy="4337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3200" b="1" spc="200" dirty="0">
                <a:solidFill>
                  <a:srgbClr val="222834"/>
                </a:solidFill>
                <a:uFillTx/>
                <a:latin typeface="字魂160号-檀宋" panose="00000500000000000000" charset="-122"/>
                <a:ea typeface="字魂160号-檀宋" panose="00000500000000000000" charset="-122"/>
                <a:sym typeface="方正清刻本悦宋简体" panose="02000000000000000000" charset="-122"/>
              </a:rPr>
              <a:t>钗头凤 红酥手 译文</a:t>
            </a:r>
            <a:endParaRPr lang="en-US" altLang="zh-CN" sz="3200" b="1" spc="200" dirty="0">
              <a:solidFill>
                <a:srgbClr val="222834"/>
              </a:solidFill>
              <a:uFillTx/>
              <a:latin typeface="字魂160号-檀宋" panose="00000500000000000000" charset="-122"/>
              <a:ea typeface="字魂160号-檀宋" panose="00000500000000000000" charset="-122"/>
              <a:sym typeface="方正清刻本悦宋简体" panose="0200000000000000000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31426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90659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9892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6839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62643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18447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74251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30055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9001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34805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906092" y="2191838"/>
            <a:ext cx="0" cy="31264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35710" y="1160145"/>
            <a:ext cx="5199380" cy="4137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70000"/>
              </a:lnSpc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红润酥腻的手里，捧着盛上黄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藤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酒的杯子。满城荡漾着春天的景色，你却早已像宫墙中的绿柳那般遥不可及。春风多么可恶，欢情被吹得那样稀薄。满杯酒像是一杯忧愁的情绪，离别几年来的生活十分萧索。错，错，错！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  <a:p>
            <a:pPr algn="l">
              <a:lnSpc>
                <a:spcPct val="170000"/>
              </a:lnSpc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  <a:p>
            <a:pPr algn="l">
              <a:lnSpc>
                <a:spcPct val="170000"/>
              </a:lnSpc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60号-檀宋" panose="00000500000000000000" charset="-122"/>
                <a:ea typeface="字魂160号-檀宋" panose="00000500000000000000" charset="-122"/>
              </a:rPr>
              <a:t>美丽的春景依然如旧，只是人却白白相思地消瘦。泪水洗尽脸上的胭脂红，又把薄绸的手帕全都湿透。满春的桃花凋落在寂静空旷的池塘楼阁上。永远相爱的誓言还在，可是锦文书信再也难以交付。莫，莫，莫！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1505" y="2170748"/>
            <a:ext cx="979805" cy="312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200000"/>
              </a:lnSpc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70000"/>
              </a:lnSpc>
            </a:pP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字魂160号-檀宋" panose="00000500000000000000" charset="-122"/>
              <a:ea typeface="字魂160号-檀宋" panose="00000500000000000000" charset="-122"/>
            </a:endParaRPr>
          </a:p>
        </p:txBody>
      </p:sp>
      <p:pic>
        <p:nvPicPr>
          <p:cNvPr id="67" name="图片 66" descr="a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710" y="4519295"/>
            <a:ext cx="499110" cy="69977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3">
            <a:grayscl/>
            <a:lum bright="70000" contrast="-70000"/>
          </a:blip>
          <a:srcRect l="15342" t="16288" r="41671" b="70581"/>
          <a:stretch>
            <a:fillRect/>
          </a:stretch>
        </p:blipFill>
        <p:spPr>
          <a:xfrm>
            <a:off x="9385935" y="1948815"/>
            <a:ext cx="2181225" cy="999490"/>
          </a:xfrm>
          <a:prstGeom prst="rect">
            <a:avLst/>
          </a:prstGeom>
        </p:spPr>
      </p:pic>
      <p:pic>
        <p:nvPicPr>
          <p:cNvPr id="9" name="图片 8" descr="gf145"/>
          <p:cNvPicPr>
            <a:picLocks noChangeAspect="1"/>
          </p:cNvPicPr>
          <p:nvPr/>
        </p:nvPicPr>
        <p:blipFill>
          <a:blip r:embed="rId4"/>
          <a:srcRect r="38675"/>
          <a:stretch>
            <a:fillRect/>
          </a:stretch>
        </p:blipFill>
        <p:spPr>
          <a:xfrm rot="5400000">
            <a:off x="7623810" y="-342900"/>
            <a:ext cx="4225290" cy="491045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856" y="275590"/>
            <a:ext cx="11592289" cy="63182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7750" y="292100"/>
            <a:ext cx="1047750" cy="4962525"/>
            <a:chOff x="1770" y="240"/>
            <a:chExt cx="1650" cy="7815"/>
          </a:xfrm>
        </p:grpSpPr>
        <p:sp>
          <p:nvSpPr>
            <p:cNvPr id="6" name="矩形 5"/>
            <p:cNvSpPr/>
            <p:nvPr/>
          </p:nvSpPr>
          <p:spPr>
            <a:xfrm>
              <a:off x="1770" y="240"/>
              <a:ext cx="1650" cy="4740"/>
            </a:xfrm>
            <a:prstGeom prst="rect">
              <a:avLst/>
            </a:prstGeom>
            <a:noFill/>
            <a:ln>
              <a:solidFill>
                <a:srgbClr val="254477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65" y="560"/>
              <a:ext cx="1257" cy="74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字魂160号-檀宋" panose="00000500000000000000" charset="-122"/>
                  <a:ea typeface="字魂160号-檀宋" panose="00000500000000000000" charset="-122"/>
                  <a:cs typeface="+mn-ea"/>
                </a:rPr>
                <a:t>钗头凤 世情薄 译文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637280" y="870585"/>
            <a:ext cx="7569200" cy="4650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200000"/>
              </a:lnSpc>
            </a:pPr>
            <a:r>
              <a:rPr kumimoji="1" lang="zh-CN" altLang="en-US" sz="2000" spc="2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世态炎凉，人情淡薄，黄昏骤雨催花落。晨风吹干泪水，脸上残留泪痕，想写下心中愁思，却不知如何下笔，只能倚着斜栏自言自语。这一切怎么那么难、难、难！</a:t>
            </a:r>
            <a:endParaRPr kumimoji="1" lang="zh-CN" altLang="en-US" sz="2000" spc="2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字魂160号-檀宋" panose="00000500000000000000" charset="-122"/>
              <a:ea typeface="字魂160号-檀宋" panose="00000500000000000000" charset="-122"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kumimoji="1" lang="zh-CN" altLang="en-US" sz="2000" spc="2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60号-檀宋" panose="00000500000000000000" charset="-122"/>
                <a:ea typeface="字魂160号-檀宋" panose="00000500000000000000" charset="-122"/>
                <a:sym typeface="+mn-ea"/>
              </a:rPr>
              <a:t>今时不同往日，咫尺天涯，我身染重病，就像秋千索一般反反复复。夜风刺骨，彻体生寒，听着远方的角声，心中再生一层寒意，夜尽了，我也很快就像这夜一样了吧？ 怕人询问，我忍住泪水，在别人面前强颜欢笑。只得瞒、瞒、瞒！</a:t>
            </a:r>
            <a:endParaRPr kumimoji="1" lang="zh-CN" altLang="en-US" sz="2000" spc="2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字魂160号-檀宋" panose="00000500000000000000" charset="-122"/>
              <a:ea typeface="字魂160号-檀宋" panose="00000500000000000000" charset="-122"/>
              <a:sym typeface="+mn-ea"/>
            </a:endParaRPr>
          </a:p>
        </p:txBody>
      </p:sp>
      <p:pic>
        <p:nvPicPr>
          <p:cNvPr id="9" name="图片 8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 rot="16200000">
            <a:off x="409575" y="2289810"/>
            <a:ext cx="4225290" cy="491045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17"/>
          <p:cNvSpPr/>
          <p:nvPr/>
        </p:nvSpPr>
        <p:spPr>
          <a:xfrm>
            <a:off x="6246495" y="0"/>
            <a:ext cx="326453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63605" y="1431318"/>
            <a:ext cx="1536700" cy="394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cs"/>
              </a:rPr>
              <a:t>第二章</a:t>
            </a:r>
            <a:endParaRPr kumimoji="0" lang="zh-CN" altLang="en-US" sz="8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0520" y="5379085"/>
            <a:ext cx="343916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唐婉与陆游的爱情故事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>
            <a:off x="0" y="0"/>
            <a:ext cx="5989955" cy="6905625"/>
          </a:xfrm>
          <a:prstGeom prst="rect">
            <a:avLst/>
          </a:prstGeom>
        </p:spPr>
      </p:pic>
      <p:pic>
        <p:nvPicPr>
          <p:cNvPr id="3" name="图片 2" descr="gf145"/>
          <p:cNvPicPr>
            <a:picLocks noChangeAspect="1"/>
          </p:cNvPicPr>
          <p:nvPr/>
        </p:nvPicPr>
        <p:blipFill>
          <a:blip r:embed="rId2"/>
          <a:srcRect l="64452" t="-313" r="-722" b="313"/>
          <a:stretch>
            <a:fillRect/>
          </a:stretch>
        </p:blipFill>
        <p:spPr>
          <a:xfrm>
            <a:off x="8826500" y="-23495"/>
            <a:ext cx="3542665" cy="6905625"/>
          </a:xfrm>
          <a:prstGeom prst="rect">
            <a:avLst/>
          </a:prstGeom>
        </p:spPr>
      </p:pic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矩形1"/>
          <p:cNvSpPr/>
          <p:nvPr/>
        </p:nvSpPr>
        <p:spPr>
          <a:xfrm>
            <a:off x="0" y="782955"/>
            <a:ext cx="12204065" cy="529209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6925" y="3124200"/>
            <a:ext cx="309245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+mn-cs"/>
              </a:rPr>
              <a:t>陆家曾以一只精美无比的家传凤钗作信物，与唐家订亲。陆游二十岁（绍兴十四）与唐婉结合。不料唐婉的才华横溢与陆游的亲密感情，引起了陆母的不满（女子无才便是德），后陆母认为唐婉把儿子的前程耽误殆尽，遂命陆游休了唐婉。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北魏楷书简体" panose="03000509000000000000" charset="-122"/>
              <a:ea typeface="方正北魏楷书简体" panose="03000509000000000000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0715" y="3124200"/>
            <a:ext cx="3093085" cy="319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+mn-cs"/>
              </a:rPr>
              <a:t>陆游曾另筑别院安置唐婉，其母察觉后，命陆游另娶一位温顺本分的王氏女为妻。唐婉而后由家人作主嫁给了皇家后裔同郡士人赵士程。公元1155年（绍兴二十年），礼部会试失利后陆游到沈园去游玩，偶然遇见了唐琬，两个人都非常难过。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北魏楷书简体" panose="03000509000000000000" charset="-122"/>
              <a:ea typeface="方正北魏楷书简体" panose="03000509000000000000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9965" y="3124200"/>
            <a:ext cx="309245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+mn-cs"/>
              </a:rPr>
              <a:t>陆游感伤地在墙上题了一首《钗头凤》 （红酥手）词。1156年，唐婉再次来到沈园瞥见陆游的题词，不由感慨万千，于是和了一阙《钗头凤》（世情薄）。随后不久便抑郁而终。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北魏楷书简体" panose="03000509000000000000" charset="-122"/>
              <a:ea typeface="方正北魏楷书简体" panose="03000509000000000000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北魏楷书简体" panose="03000509000000000000" charset="-122"/>
              <a:ea typeface="方正北魏楷书简体" panose="03000509000000000000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北魏楷书简体" panose="03000509000000000000" charset="-122"/>
              <a:ea typeface="方正北魏楷书简体" panose="03000509000000000000" charset="-122"/>
              <a:cs typeface="+mn-cs"/>
            </a:endParaRPr>
          </a:p>
        </p:txBody>
      </p:sp>
      <p:pic>
        <p:nvPicPr>
          <p:cNvPr id="6" name="图片 5" descr="gf145"/>
          <p:cNvPicPr>
            <a:picLocks noChangeAspect="1"/>
          </p:cNvPicPr>
          <p:nvPr/>
        </p:nvPicPr>
        <p:blipFill>
          <a:blip r:embed="rId2"/>
          <a:srcRect r="43554" b="20510"/>
          <a:stretch>
            <a:fillRect/>
          </a:stretch>
        </p:blipFill>
        <p:spPr>
          <a:xfrm rot="5400000">
            <a:off x="1434465" y="1245870"/>
            <a:ext cx="1647190" cy="1652905"/>
          </a:xfrm>
          <a:prstGeom prst="ellipse">
            <a:avLst/>
          </a:prstGeom>
          <a:ln>
            <a:solidFill>
              <a:srgbClr val="911D20"/>
            </a:solidFill>
          </a:ln>
        </p:spPr>
      </p:pic>
      <p:pic>
        <p:nvPicPr>
          <p:cNvPr id="7" name="图片 6" descr="gf145"/>
          <p:cNvPicPr>
            <a:picLocks noChangeAspect="1"/>
          </p:cNvPicPr>
          <p:nvPr/>
        </p:nvPicPr>
        <p:blipFill>
          <a:blip r:embed="rId2"/>
          <a:srcRect r="43554" b="20510"/>
          <a:stretch>
            <a:fillRect/>
          </a:stretch>
        </p:blipFill>
        <p:spPr>
          <a:xfrm rot="5400000">
            <a:off x="9152890" y="1246505"/>
            <a:ext cx="1647190" cy="1652905"/>
          </a:xfrm>
          <a:prstGeom prst="ellipse">
            <a:avLst/>
          </a:prstGeom>
          <a:ln>
            <a:solidFill>
              <a:srgbClr val="911D20"/>
            </a:solidFill>
          </a:ln>
        </p:spPr>
      </p:pic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43554" b="20510"/>
          <a:stretch>
            <a:fillRect/>
          </a:stretch>
        </p:blipFill>
        <p:spPr>
          <a:xfrm rot="5400000">
            <a:off x="5276850" y="1231900"/>
            <a:ext cx="1647825" cy="1682115"/>
          </a:xfrm>
          <a:prstGeom prst="ellipse">
            <a:avLst/>
          </a:prstGeom>
          <a:ln>
            <a:solidFill>
              <a:srgbClr val="911D20"/>
            </a:solidFill>
          </a:ln>
        </p:spPr>
      </p:pic>
    </p:spTree>
  </p:cSld>
  <p:clrMapOvr>
    <a:masterClrMapping/>
  </p:clrMapOvr>
  <p:transition advTm="2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17"/>
          <p:cNvSpPr/>
          <p:nvPr/>
        </p:nvSpPr>
        <p:spPr>
          <a:xfrm>
            <a:off x="6269355" y="-24130"/>
            <a:ext cx="326453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0415" y="1478943"/>
            <a:ext cx="1536700" cy="394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160号-檀宋" panose="00000500000000000000" charset="-122"/>
                <a:ea typeface="字魂160号-檀宋" panose="00000500000000000000" charset="-122"/>
                <a:cs typeface="+mn-cs"/>
              </a:rPr>
              <a:t>第三章</a:t>
            </a:r>
            <a:endParaRPr kumimoji="0" lang="zh-CN" altLang="en-US" sz="8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160号-檀宋" panose="00000500000000000000" charset="-122"/>
              <a:ea typeface="字魂160号-檀宋" panose="00000500000000000000" charset="-122"/>
              <a:cs typeface="+mn-cs"/>
            </a:endParaRPr>
          </a:p>
        </p:txBody>
      </p:sp>
      <p:pic>
        <p:nvPicPr>
          <p:cNvPr id="2" name="图片 1" descr="gf145"/>
          <p:cNvPicPr>
            <a:picLocks noChangeAspect="1"/>
          </p:cNvPicPr>
          <p:nvPr/>
        </p:nvPicPr>
        <p:blipFill>
          <a:blip r:embed="rId2"/>
          <a:srcRect r="38675"/>
          <a:stretch>
            <a:fillRect/>
          </a:stretch>
        </p:blipFill>
        <p:spPr>
          <a:xfrm>
            <a:off x="0" y="0"/>
            <a:ext cx="5989955" cy="6905625"/>
          </a:xfrm>
          <a:prstGeom prst="rect">
            <a:avLst/>
          </a:prstGeom>
        </p:spPr>
      </p:pic>
      <p:pic>
        <p:nvPicPr>
          <p:cNvPr id="3" name="图片 2" descr="gf145"/>
          <p:cNvPicPr>
            <a:picLocks noChangeAspect="1"/>
          </p:cNvPicPr>
          <p:nvPr/>
        </p:nvPicPr>
        <p:blipFill>
          <a:blip r:embed="rId2"/>
          <a:srcRect l="64452" t="-313" r="-722" b="313"/>
          <a:stretch>
            <a:fillRect/>
          </a:stretch>
        </p:blipFill>
        <p:spPr>
          <a:xfrm>
            <a:off x="8837930" y="-47625"/>
            <a:ext cx="3542665" cy="690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94220" y="5568950"/>
            <a:ext cx="1948815" cy="73723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作品赏析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2000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20,&quot;width&quot;:7510}"/>
</p:tagLst>
</file>

<file path=ppt/tags/tag2.xml><?xml version="1.0" encoding="utf-8"?>
<p:tagLst xmlns:p="http://schemas.openxmlformats.org/presentationml/2006/main">
  <p:tag name="KSO_WM_UNIT_PLACING_PICTURE_USER_VIEWPORT" val="{&quot;height&quot;:6704,&quot;width&quot;:5769}"/>
</p:tagLst>
</file>

<file path=ppt/tags/tag3.xml><?xml version="1.0" encoding="utf-8"?>
<p:tagLst xmlns:p="http://schemas.openxmlformats.org/presentationml/2006/main">
  <p:tag name="KSO_WM_UNIT_PLACING_PICTURE_USER_VIEWPORT" val="{&quot;height&quot;:10820,&quot;width&quot;:7510}"/>
</p:tagLst>
</file>

<file path=ppt/tags/tag4.xml><?xml version="1.0" encoding="utf-8"?>
<p:tagLst xmlns:p="http://schemas.openxmlformats.org/presentationml/2006/main">
  <p:tag name="KSO_WM_UNIT_PLACING_PICTURE_USER_VIEWPORT" val="{&quot;height&quot;:6704,&quot;width&quot;:576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中国风">
      <a:majorFont>
        <a:latin typeface="Calibri"/>
        <a:ea typeface="方正清刻本悦宋简体"/>
        <a:cs typeface=""/>
      </a:majorFont>
      <a:minorFont>
        <a:latin typeface="Calibri"/>
        <a:ea typeface="方正北魏楷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WPS 演示</Application>
  <PresentationFormat>宽屏</PresentationFormat>
  <Paragraphs>82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华文楷体</vt:lpstr>
      <vt:lpstr>字魂160号-檀宋</vt:lpstr>
      <vt:lpstr>Century Gothic</vt:lpstr>
      <vt:lpstr>汉仪细中圆简</vt:lpstr>
      <vt:lpstr>苏新诗柳楷简</vt:lpstr>
      <vt:lpstr>方正北魏楷书简体</vt:lpstr>
      <vt:lpstr>方正清刻本悦宋简体</vt:lpstr>
      <vt:lpstr>等线</vt:lpstr>
      <vt:lpstr>字魂126号-印章体</vt:lpstr>
      <vt:lpstr>字魂35号-经典雅黑</vt:lpstr>
      <vt:lpstr>微软雅黑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Apple</cp:lastModifiedBy>
  <cp:revision>42</cp:revision>
  <dcterms:created xsi:type="dcterms:W3CDTF">2018-11-08T12:43:00Z</dcterms:created>
  <dcterms:modified xsi:type="dcterms:W3CDTF">2021-03-02T10:36:18Z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