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" action="ppaction://noaction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课前篇情境创设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60351" y="2460637"/>
              <a:ext cx="1289016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.emf"/><Relationship Id="rId5" Type="http://schemas.openxmlformats.org/officeDocument/2006/relationships/package" Target="../embeddings/Document6.docx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package" Target="../embeddings/Document9.docx"/><Relationship Id="rId8" Type="http://schemas.openxmlformats.org/officeDocument/2006/relationships/image" Target="../media/image9.emf"/><Relationship Id="rId7" Type="http://schemas.openxmlformats.org/officeDocument/2006/relationships/package" Target="../embeddings/Document8.docx"/><Relationship Id="rId6" Type="http://schemas.openxmlformats.org/officeDocument/2006/relationships/image" Target="../media/image8.emf"/><Relationship Id="rId5" Type="http://schemas.openxmlformats.org/officeDocument/2006/relationships/package" Target="../embeddings/Document7.docx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2" Type="http://schemas.openxmlformats.org/officeDocument/2006/relationships/vmlDrawing" Target="../drawings/vmlDrawing7.vml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10.emf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1.jpeg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2.emf"/><Relationship Id="rId7" Type="http://schemas.openxmlformats.org/officeDocument/2006/relationships/package" Target="../embeddings/Document10.docx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0" Type="http://schemas.openxmlformats.org/officeDocument/2006/relationships/vmlDrawing" Target="../drawings/vmlDrawing8.vml"/><Relationship Id="rId1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3.emf"/><Relationship Id="rId7" Type="http://schemas.openxmlformats.org/officeDocument/2006/relationships/package" Target="../embeddings/Document11.docx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0" Type="http://schemas.openxmlformats.org/officeDocument/2006/relationships/vmlDrawing" Target="../drawings/vmlDrawing9.vml"/><Relationship Id="rId1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4.emf"/><Relationship Id="rId7" Type="http://schemas.openxmlformats.org/officeDocument/2006/relationships/package" Target="../embeddings/Document12.docx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0" Type="http://schemas.openxmlformats.org/officeDocument/2006/relationships/vmlDrawing" Target="../drawings/vmlDrawing10.vml"/><Relationship Id="rId1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5.emf"/><Relationship Id="rId7" Type="http://schemas.openxmlformats.org/officeDocument/2006/relationships/package" Target="../embeddings/Document13.docx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0" Type="http://schemas.openxmlformats.org/officeDocument/2006/relationships/vmlDrawing" Target="../drawings/vmlDrawing11.vml"/><Relationship Id="rId1" Type="http://schemas.openxmlformats.org/officeDocument/2006/relationships/slide" Target="slide13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6.emf"/><Relationship Id="rId7" Type="http://schemas.openxmlformats.org/officeDocument/2006/relationships/package" Target="../embeddings/Document14.docx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0" Type="http://schemas.openxmlformats.org/officeDocument/2006/relationships/vmlDrawing" Target="../drawings/vmlDrawing12.vml"/><Relationship Id="rId1" Type="http://schemas.openxmlformats.org/officeDocument/2006/relationships/slide" Target="slide13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7.emf"/><Relationship Id="rId7" Type="http://schemas.openxmlformats.org/officeDocument/2006/relationships/package" Target="../embeddings/Document15.docx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0" Type="http://schemas.openxmlformats.org/officeDocument/2006/relationships/vmlDrawing" Target="../drawings/vmlDrawing13.vml"/><Relationship Id="rId1" Type="http://schemas.openxmlformats.org/officeDocument/2006/relationships/slide" Target="slide13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8.emf"/><Relationship Id="rId7" Type="http://schemas.openxmlformats.org/officeDocument/2006/relationships/package" Target="../embeddings/Document16.docx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0" Type="http://schemas.openxmlformats.org/officeDocument/2006/relationships/vmlDrawing" Target="../drawings/vmlDrawing14.vml"/><Relationship Id="rId1" Type="http://schemas.openxmlformats.org/officeDocument/2006/relationships/slide" Target="slide13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9.emf"/><Relationship Id="rId7" Type="http://schemas.openxmlformats.org/officeDocument/2006/relationships/package" Target="../embeddings/Document17.docx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0" Type="http://schemas.openxmlformats.org/officeDocument/2006/relationships/vmlDrawing" Target="../drawings/vmlDrawing15.vml"/><Relationship Id="rId1" Type="http://schemas.openxmlformats.org/officeDocument/2006/relationships/slide" Target="slide13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.emf"/><Relationship Id="rId5" Type="http://schemas.openxmlformats.org/officeDocument/2006/relationships/package" Target="../embeddings/Document2.docx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29.xml"/><Relationship Id="rId5" Type="http://schemas.openxmlformats.org/officeDocument/2006/relationships/slide" Target="slide24.xml"/><Relationship Id="rId4" Type="http://schemas.openxmlformats.org/officeDocument/2006/relationships/slide" Target="slide2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4.emf"/><Relationship Id="rId5" Type="http://schemas.openxmlformats.org/officeDocument/2006/relationships/package" Target="../embeddings/Document3.docx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5.emf"/><Relationship Id="rId5" Type="http://schemas.openxmlformats.org/officeDocument/2006/relationships/package" Target="../embeddings/Document4.docx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6.emf"/><Relationship Id="rId5" Type="http://schemas.openxmlformats.org/officeDocument/2006/relationships/package" Target="../embeddings/Document5.docx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2</a:t>
            </a:r>
            <a:r>
              <a:rPr lang="zh-CN" altLang="zh-CN"/>
              <a:t>　烛之武退秦师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682964" y="1135018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词类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16091" y="1577886"/>
          <a:ext cx="8480425" cy="488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5" imgW="4015105" imgH="2331085" progId="Word.Document.12">
                  <p:embed/>
                </p:oleObj>
              </mc:Choice>
              <mc:Fallback>
                <p:oleObj name="文档" r:id="rId5" imgW="4015105" imgH="2331085" progId="Word.Document.12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16091" y="1577886"/>
                        <a:ext cx="8480425" cy="488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4770320" y="1608810"/>
            <a:ext cx="231195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55630" y="2070207"/>
            <a:ext cx="231195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01334" y="2524543"/>
            <a:ext cx="341088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43204" y="2967411"/>
            <a:ext cx="665331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09442" y="3406352"/>
            <a:ext cx="214978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73703" y="3768771"/>
            <a:ext cx="260857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52389" y="3768771"/>
            <a:ext cx="260857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84731" y="4221913"/>
            <a:ext cx="343022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76326" y="4694901"/>
            <a:ext cx="233862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10298" y="5148043"/>
            <a:ext cx="231547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18057" y="5148043"/>
            <a:ext cx="231547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79805" y="5596420"/>
            <a:ext cx="231547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057366" y="5596420"/>
            <a:ext cx="399907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98245" y="6040589"/>
            <a:ext cx="231547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32856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古今异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东方道路上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招待过客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的主人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请客的主人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外交使者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出门所带的包裹、箱子等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那人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指秦穆公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用来尊称一般人的妻子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46158" y="2577640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5" imgW="3843020" imgH="217805" progId="Word.Document.12">
                  <p:embed/>
                </p:oleObj>
              </mc:Choice>
              <mc:Fallback>
                <p:oleObj name="文档" r:id="rId5" imgW="3843020" imgH="217805" progId="Word.Document.12">
                  <p:embed/>
                  <p:pic>
                    <p:nvPicPr>
                      <p:cNvPr id="0" name="图片 71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6158" y="2577640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46158" y="3400640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7" imgW="3843020" imgH="217805" progId="Word.Document.12">
                  <p:embed/>
                </p:oleObj>
              </mc:Choice>
              <mc:Fallback>
                <p:oleObj name="文档" r:id="rId7" imgW="3843020" imgH="217805" progId="Word.Document.12">
                  <p:embed/>
                  <p:pic>
                    <p:nvPicPr>
                      <p:cNvPr id="0" name="图片 71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46158" y="3400640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46158" y="4234842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文档" r:id="rId9" imgW="3843020" imgH="217805" progId="Word.Document.12">
                  <p:embed/>
                </p:oleObj>
              </mc:Choice>
              <mc:Fallback>
                <p:oleObj name="文档" r:id="rId9" imgW="3843020" imgH="217805" progId="Word.Document.12">
                  <p:embed/>
                  <p:pic>
                    <p:nvPicPr>
                      <p:cNvPr id="0" name="图片 717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46158" y="4234842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020576" y="2997687"/>
            <a:ext cx="357947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84700" y="2997687"/>
            <a:ext cx="141961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20577" y="3803832"/>
            <a:ext cx="113120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67340" y="3800049"/>
            <a:ext cx="311689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20576" y="4634091"/>
            <a:ext cx="1779279" cy="28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67937" y="4634091"/>
            <a:ext cx="2851802" cy="28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21091"/>
            <a:ext cx="8128000" cy="52978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晋军函陵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秦军氾南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以其无礼于晋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是寡人之过也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佚之狐言于郑伯曰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若亡郑而有益于君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敢以烦执事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何厌之有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文化常识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爵位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春秋时期有公、候、伯、子、男五等爵位。春秋初期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周天子分封天下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一般就是功劳大的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分的土地就多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爵位就高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就可以分封为公爵。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寡人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古代君主的自称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寡德之人。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执事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办事的官员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也用于对对方的敬称。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8436" y="1556792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96336" y="1927106"/>
            <a:ext cx="196270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75184" y="2312956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55288" y="2676839"/>
            <a:ext cx="1976816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45014" y="3038138"/>
            <a:ext cx="1976816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93804" y="3418416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53010" y="3769393"/>
            <a:ext cx="142036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M06.eps" descr="id:2147492139;FounderCE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7323" y="1401707"/>
            <a:ext cx="6717355" cy="43085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本文讲述的是秦、晋联合攻打郑国时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郑国老臣烛之武前去与秦军交涉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成功说服秦伯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使秦国从郑国退兵的故事。文章赞扬了烛之武在国家危难之际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能够临危受命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不避险阻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只身去说服秦君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维护了国家安全的爱国主义精神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同时也反映了春秋时代各诸侯国之间斗争的复杂性。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【任务一】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了解文意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把握情节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文章第一段寥寥二十余字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却包含了多层意思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作用重大。你认为有哪些作用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写出了当时郑国危急的形势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两大国围一小国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兵临城下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形势严峻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、围郑原因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以其无礼于晋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且贰于楚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两事与晋利害相关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和秦利害关系不大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秦可以争取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、驻军位置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晋军函陵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秦军氾南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分兵驻扎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郑有机会单独与秦接触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696505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全文共四段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各段的主要内容是什么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请用简明的文字加以概括。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秦、晋围郑　烛之武临危受命　烛之武说退秦师　晋师撤离郑国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2264106"/>
          <a:ext cx="8128000" cy="2613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7" imgW="3899535" imgH="1255395" progId="Word.Document.12">
                  <p:embed/>
                </p:oleObj>
              </mc:Choice>
              <mc:Fallback>
                <p:oleObj name="文档" r:id="rId7" imgW="3899535" imgH="1255395" progId="Word.Document.12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2264106"/>
                        <a:ext cx="8128000" cy="2613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64295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在第三段中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烛之武是怎样一步一步说服秦穆公的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请根据提示填写下表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欲扬先抑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以退为进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阐明利害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动摇秦伯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替秦着想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以利相诱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引史为例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挑拨秦、晋关系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推测未来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劝秦谨慎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225412"/>
          <a:ext cx="8128000" cy="2875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7" imgW="3952875" imgH="1398270" progId="Word.Document.12">
                  <p:embed/>
                </p:oleObj>
              </mc:Choice>
              <mc:Fallback>
                <p:oleObj name="文档" r:id="rId7" imgW="3952875" imgH="1398270" progId="Word.Document.12">
                  <p:embed/>
                  <p:pic>
                    <p:nvPicPr>
                      <p:cNvPr id="0" name="图片 92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2225412"/>
                        <a:ext cx="8128000" cy="2875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本文叙事波澜起伏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故事情节扣人心弦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使人处处为郑国的存亡提心吊胆。请根据下面的波澜图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填写序号处的相应内容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大军压境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郑国危在旦夕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晋文公分析形势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撤兵回国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佚之狐推荐烛之武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郑伯看到希望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烛之武婉拒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让人心头一紧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郑伯自责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烛之武答应出城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子犯建议攻打秦军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143363"/>
          <a:ext cx="8128000" cy="1740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7" imgW="3843020" imgH="824865" progId="Word.Document.12">
                  <p:embed/>
                </p:oleObj>
              </mc:Choice>
              <mc:Fallback>
                <p:oleObj name="文档" r:id="rId7" imgW="3843020" imgH="824865" progId="Word.Document.12">
                  <p:embed/>
                  <p:pic>
                    <p:nvPicPr>
                      <p:cNvPr id="0" name="图片 102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2143363"/>
                        <a:ext cx="8128000" cy="17402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196752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【任务二】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体会技巧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第二段用对话的方式写了三个人物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这三个人物都有怎样的行为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佚之狐推荐烛之武。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郑伯听从劝谏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说动烛之武。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烛之武婉辞拒绝后又承担起说秦重任。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佚之狐的话对刻画烛之武的形象有什么作用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表现了佚之狐对烛之武的了解与信任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使读者未见其人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先知其才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从侧面表现了烛之武的才能。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郑伯是如何说服烛之武的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郑伯准备派遣烛之武见秦伯时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遭到了烛之武的拒绝。郑伯表现得大度宽容而不卑不亢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先屈尊自责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动之以情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后以国家大义警之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晓之以理。于是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烛之武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359349"/>
          <a:ext cx="8128000" cy="2393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1" imgW="3913505" imgH="1153160" progId="Word.Document.12">
                  <p:embed/>
                </p:oleObj>
              </mc:Choice>
              <mc:Fallback>
                <p:oleObj name="文档" r:id="rId1" imgW="3913505" imgH="1153160" progId="Word.Document.12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2359349"/>
                        <a:ext cx="8128000" cy="2393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文章的题目是《烛之武退秦师》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结尾为什么要写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晋文公撤军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这是否恰当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你是怎样理解的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文章明写晋文公面对突变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清醒撤军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暗写烛之武达成所想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解除郑围。这都是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退秦师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晋文公是怎样一个人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怎样理解他的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不仁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不知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不武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晋文公是一个头脑清醒的君主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他有隐忍不发、随机应变的胸怀和谋略。他以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三条理由退兵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只是个冠冕堂皇的理由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如果真讲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当初就不会发兵攻郑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是实质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是对动武后果的冷静判断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则是因为胜败难以预料。晋退兵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字使然。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烛之武有勇有谋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但直到晚年才得到为国效力的机会。他的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被埋没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有人认为是因为郑伯不能知人善任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有人认为是因为他自己不会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毛遂自荐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。你同意哪一种看法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因为郑伯不能知人善任。晋公子重耳曾到郑国避难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郑伯礼节甚倨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招致了今天的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秦、晋围郑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大军压境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危在旦夕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才想到重用人才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遭到拒绝后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才想到自责。可见郑伯是一个目光短浅之人。所以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烛之武到晚年才被重用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郑伯应负主要责任。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因为烛之武不会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毛遂自荐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。在烛之武的心里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还存留着作为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的标志之一的清高与孤傲。他关注着天下形势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思考安天下济苍生的路径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却得不到展现自我的机会。如果不是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秦、晋围郑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烛之武恐怕真要湮灭于历史的风雨之中了。国君不可能了解每一个人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烛之武的默默无闻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主要是因为他不会抓住机会推销自己。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884774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有人说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烛之武临危受命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是一志士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有人说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烛之武孤身深入敌营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是一勇士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还有人说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烛之武以三寸不烂之舌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退秦、晋虎狼之兵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是一辩士。你是怎样看待烛之武这一形象的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志士。由于长期未被重用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烛之武的满腹牢骚与委屈溢于言表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以至于以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今老矣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无能为也已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来推辞。但郑伯的一番诚意和对国家形势与个人利害关系的透彻分析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最终感动了他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他决心以国家利益为重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出使秦师。这足以说明他是个深明大义的爱国志士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勇士。两方交战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生死未卜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出使秦师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成败难料。烛之武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夜缒而出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勇入秦营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义无反顾的冒险精神展示了他的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辩士。烛之武到秦营之后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面对强敌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不卑不亢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侃侃而谈。他先论说灭掉郑国对秦国有害无益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只是增强邻国的势力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然后承诺保存郑国将会对秦国大有好处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这是郑国请求秦国退兵所施与秦国的小小恩惠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既可使对方感兴趣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以权衡利弊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又不失本国尊严。利诱之后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烛之武就从秦、晋的历史关系入手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揭示出晋国忘恩负义的本性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离间秦、晋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并且引导秦伯认识到晋的贪婪会给秦国带来的危险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这就使秦伯认识到晋是敌而非友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并最终和郑国结盟。烛之武一字未提郑国的利益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却成功说退秦师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充分展现了他的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辩士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166360" y="1095940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烛之武退秦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师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484784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484784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26876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1229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26876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26876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133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26876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143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09594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1536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09594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伏笔与照应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本文在叙述故事时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能够处处注意伏笔与照应。例如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在交代秦、晋围郑的原因时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以其无礼于晋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且贰于楚也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说明秦、郑并没有多大的矛盾冲突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这就为下文烛之武说退秦军埋下了伏笔。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夜缒而出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照应了开头的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晋侯、秦伯围郑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晋军函陵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秦军氾南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国危矣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许君焦、瑕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朝济而夕设版焉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又照应了上文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秦、晋虽是联合行动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但貌合神离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既没有驻扎在一起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彼此的行动也不需要通知对方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这就为下文烛之武说退秦师提供了条件。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2000" y="1268760"/>
          <a:ext cx="8128000" cy="2491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5" imgW="3843020" imgH="1179195" progId="Word.Document.12">
                  <p:embed/>
                </p:oleObj>
              </mc:Choice>
              <mc:Fallback>
                <p:oleObj name="文档" r:id="rId5" imgW="3843020" imgH="1179195" progId="Word.Document.12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268760"/>
                        <a:ext cx="8128000" cy="2491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3747148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《左传》的作者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相传是鲁国的史官左丘明。因其家世代为左史官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所以人们尊其为左丘明。左丘明知识渊博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品德高尚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孔子言与其同耻。曰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巧言、令色、足恭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左丘明耻之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丘亦耻之。匿怨而友其人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左丘明耻之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丘亦耻之。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太史司马迁称其为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鲁之君子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尊称其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所谓伏笔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就是在记叙、描写的过程中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对将要在文中出现的与中心事件有必然联系的人物、事件预先做出提示或暗示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并在事件发展到另一阶段时与之呼应的一种表现手法。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是一种前有所呼、后有所应的结构手段。伏笔式照应只是照应众多分类中的一种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除此之外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文章中的常见的照应还有设悬式照应和前后照应。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用好伏笔与照应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需要注意两点。一是伏笔要伏得巧妙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切忌刻意、显露。伏笔一般要做到让别人无法轻易地觉察到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要做到如风行水上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自然成文。二是伏笔要有照应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前后不宜紧贴。如果伏笔前后贴得过近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反而会使文章显得呆板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读来枯燥无味。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运用伏笔和照应的写作手法写一个片段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内容不限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字数不限。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我来尝试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书法比赛中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人们围住前来观看的高局长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请他留字。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写什么呢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高局长笑眯眯地提起笔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歪着头问。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写什么都行。写局长最得心应手的字吧。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那我就献丑了。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高局长沉吟片刻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轻抖手腕落下笔去。立刻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两个劲秀的大字从笔端跳到宣纸上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人群发出啧啧的惊叹声。有人大声嚷道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请再写几个。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高局长循声望去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面露难色地说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不写了吧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能写好的就这两个字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本篇所记叙的是秦、晋联合攻打郑国时开展的一场外交斗争。导致秦、晋围郑发生的原因有两点。其一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郑国曾两次得罪晋国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一是晋文公当年逃亡路过郑国时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郑国没有以礼相待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二是晋、楚之战中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郑国出兵助楚国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结果城濮之战以楚国失败告终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后郑国虽然随即派人出使晋国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与晋结好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但郑国依附于晋的同时又亲附于楚。其二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秦、晋两国联合围攻郑国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是因为秦、晋都要争夺霸权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均需要向外扩张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晋国发动对郑国的战争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自然要寻找得力的伙伴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秦、晋历史上关系一直很好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所以秦、晋联合也就成为必然了。这次围郑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也可以说是城濮之战的余波。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《左传》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《左传》是我国第一部详细完整的编年体历史著作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亦称《左氏春秋》《春秋左氏传》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十三经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之一。和《公羊传》《谷梁传》一起被称作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春秋三传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编年体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是我国传统史书的一种体裁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以年代为线索编排有关历史事件。以时间为中心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按年、月、日编排史实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是最早也是最简便的编写历史书籍的方法。《春秋》是我国现存最早的一部编年体史书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《资治通鉴》是我国第一部编年体通史。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04739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765716"/>
          <a:ext cx="8128000" cy="2900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5" imgW="3899535" imgH="1393825" progId="Word.Document.12">
                  <p:embed/>
                </p:oleObj>
              </mc:Choice>
              <mc:Fallback>
                <p:oleObj name="文档" r:id="rId5" imgW="3899535" imgH="1393825" progId="Word.Document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765716"/>
                        <a:ext cx="8128000" cy="29009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4234637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成语积累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危在旦夕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指危险就在眼前。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临危受命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在危难之时接受任命。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行李之往来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共其乏困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供给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失其所与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明智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25557" y="334632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32878" y="334632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39537" y="3346325"/>
            <a:ext cx="540921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25557" y="4158503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32878" y="4158503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39537" y="4158503"/>
            <a:ext cx="540921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30202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一词多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47528" y="1628800"/>
          <a:ext cx="8128000" cy="4808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5" imgW="3843020" imgH="2274570" progId="Word.Document.12">
                  <p:embed/>
                </p:oleObj>
              </mc:Choice>
              <mc:Fallback>
                <p:oleObj name="文档" r:id="rId5" imgW="3843020" imgH="2274570" progId="Word.Document.12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7528" y="1628800"/>
                        <a:ext cx="8128000" cy="48083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5507028" y="1700808"/>
            <a:ext cx="118821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25643" y="2164503"/>
            <a:ext cx="183845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89143" y="2564904"/>
            <a:ext cx="213910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87688" y="3005207"/>
            <a:ext cx="252028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09735" y="3474989"/>
            <a:ext cx="213910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73811" y="3892695"/>
            <a:ext cx="203435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573811" y="4338065"/>
            <a:ext cx="181833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73811" y="4746004"/>
            <a:ext cx="347451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54797" y="5198378"/>
            <a:ext cx="154002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746487" y="5671834"/>
            <a:ext cx="1221721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435941" y="6112137"/>
            <a:ext cx="203337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785545"/>
          <a:ext cx="8128000" cy="35409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5" imgW="3843020" imgH="1675130" progId="Word.Document.12">
                  <p:embed/>
                </p:oleObj>
              </mc:Choice>
              <mc:Fallback>
                <p:oleObj name="文档" r:id="rId5" imgW="3843020" imgH="1675130" progId="Word.Document.12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785545"/>
                        <a:ext cx="8128000" cy="35409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180444" y="1849646"/>
            <a:ext cx="2355716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50491" y="2305714"/>
            <a:ext cx="176964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89893" y="2758058"/>
            <a:ext cx="176964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70873" y="3210402"/>
            <a:ext cx="120119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85929" y="3604678"/>
            <a:ext cx="120119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88340" y="4081894"/>
            <a:ext cx="130071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88340" y="4534490"/>
            <a:ext cx="149817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57706" y="4991876"/>
            <a:ext cx="91435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4329</Words>
  <Application>WPS 演示</Application>
  <PresentationFormat>宽屏</PresentationFormat>
  <Paragraphs>430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31</vt:i4>
      </vt:variant>
    </vt:vector>
  </HeadingPairs>
  <TitlesOfParts>
    <vt:vector size="62" baseType="lpstr">
      <vt:lpstr>Arial</vt:lpstr>
      <vt:lpstr>宋体</vt:lpstr>
      <vt:lpstr>Wingdings</vt:lpstr>
      <vt:lpstr>黑体</vt:lpstr>
      <vt:lpstr>微软雅黑</vt:lpstr>
      <vt:lpstr>Times New Roman</vt:lpstr>
      <vt:lpstr>NEU-BZ-S92</vt:lpstr>
      <vt:lpstr>Segoe Print</vt:lpstr>
      <vt:lpstr>方正书宋_GBK</vt:lpstr>
      <vt:lpstr>方正宋黑_GBK</vt:lpstr>
      <vt:lpstr>仿宋</vt:lpstr>
      <vt:lpstr>楷体</vt:lpstr>
      <vt:lpstr>Calibri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2　烛之武退秦师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2020-02-15T02:11:41Z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