
<file path=[Content_Types].xml><?xml version="1.0" encoding="utf-8"?>
<Types xmlns="http://schemas.openxmlformats.org/package/2006/content-types"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258" r:id="rId5"/>
    <p:sldId id="256" r:id="rId6"/>
    <p:sldId id="259" r:id="rId7"/>
    <p:sldId id="261" r:id="rId8"/>
    <p:sldId id="452" r:id="rId9"/>
    <p:sldId id="451" r:id="rId10"/>
    <p:sldId id="402" r:id="rId11"/>
    <p:sldId id="264" r:id="rId12"/>
    <p:sldId id="447" r:id="rId13"/>
    <p:sldId id="427" r:id="rId14"/>
    <p:sldId id="429" r:id="rId15"/>
    <p:sldId id="488" r:id="rId16"/>
    <p:sldId id="426" r:id="rId17"/>
    <p:sldId id="453" r:id="rId18"/>
    <p:sldId id="489" r:id="rId19"/>
    <p:sldId id="428" r:id="rId20"/>
    <p:sldId id="493" r:id="rId21"/>
    <p:sldId id="434" r:id="rId22"/>
    <p:sldId id="454" r:id="rId23"/>
    <p:sldId id="490" r:id="rId24"/>
    <p:sldId id="496" r:id="rId25"/>
    <p:sldId id="500" r:id="rId26"/>
    <p:sldId id="501" r:id="rId27"/>
    <p:sldId id="497" r:id="rId28"/>
    <p:sldId id="498" r:id="rId29"/>
    <p:sldId id="499" r:id="rId30"/>
    <p:sldId id="436" r:id="rId31"/>
    <p:sldId id="438" r:id="rId32"/>
    <p:sldId id="491" r:id="rId33"/>
    <p:sldId id="440" r:id="rId34"/>
    <p:sldId id="492" r:id="rId35"/>
    <p:sldId id="409" r:id="rId36"/>
    <p:sldId id="277" r:id="rId37"/>
    <p:sldId id="278" r:id="rId38"/>
    <p:sldId id="279" r:id="rId39"/>
    <p:sldId id="502" r:id="rId40"/>
    <p:sldId id="503" r:id="rId41"/>
    <p:sldId id="494" r:id="rId42"/>
    <p:sldId id="481" r:id="rId43"/>
    <p:sldId id="482" r:id="rId44"/>
    <p:sldId id="483" r:id="rId45"/>
    <p:sldId id="484" r:id="rId46"/>
    <p:sldId id="487" r:id="rId47"/>
  </p:sldIdLst>
  <p:sldSz cx="9144000" cy="6858000" type="screen4x3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A137"/>
    <a:srgbClr val="F7F6B6"/>
    <a:srgbClr val="FF0000"/>
    <a:srgbClr val="0C9337"/>
    <a:srgbClr val="0000FF"/>
    <a:srgbClr val="1CF0DC"/>
    <a:srgbClr val="26E606"/>
    <a:srgbClr val="23D715"/>
    <a:srgbClr val="6EA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639"/>
    <p:restoredTop sz="94660"/>
  </p:normalViewPr>
  <p:slideViewPr>
    <p:cSldViewPr snapToGrid="0" snapToObjects="1" showGuides="1">
      <p:cViewPr>
        <p:scale>
          <a:sx n="69" d="100"/>
          <a:sy n="69" d="100"/>
        </p:scale>
        <p:origin x="-198" y="-84"/>
      </p:cViewPr>
      <p:guideLst>
        <p:guide orient="horz" pos="218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0" Type="http://schemas.openxmlformats.org/officeDocument/2006/relationships/tableStyles" Target="tableStyles.xml"/><Relationship Id="rId5" Type="http://schemas.openxmlformats.org/officeDocument/2006/relationships/slide" Target="slides/slide1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二级</a:t>
            </a:r>
            <a:endParaRPr lang="zh-CN" altLang="en-US" dirty="0"/>
          </a:p>
          <a:p>
            <a:pPr lvl="2" indent="-228600"/>
            <a:r>
              <a:rPr lang="zh-CN" altLang="en-US" dirty="0"/>
              <a:t>三级</a:t>
            </a:r>
            <a:endParaRPr lang="zh-CN" altLang="en-US" dirty="0"/>
          </a:p>
          <a:p>
            <a:pPr lvl="3" indent="-228600"/>
            <a:r>
              <a:rPr lang="zh-CN" altLang="en-US" dirty="0"/>
              <a:t>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二级</a:t>
            </a:r>
            <a:endParaRPr lang="zh-CN" altLang="en-US" dirty="0"/>
          </a:p>
          <a:p>
            <a:pPr lvl="2" indent="-228600"/>
            <a:r>
              <a:rPr lang="zh-CN" altLang="en-US" dirty="0"/>
              <a:t>三级</a:t>
            </a:r>
            <a:endParaRPr lang="zh-CN" altLang="en-US" dirty="0"/>
          </a:p>
          <a:p>
            <a:pPr lvl="3" indent="-228600"/>
            <a:r>
              <a:rPr lang="zh-CN" altLang="en-US" dirty="0"/>
              <a:t>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二级</a:t>
            </a:r>
            <a:endParaRPr lang="zh-CN" altLang="en-US" dirty="0"/>
          </a:p>
          <a:p>
            <a:pPr lvl="2" indent="-228600"/>
            <a:r>
              <a:rPr lang="zh-CN" altLang="en-US" dirty="0"/>
              <a:t>三级</a:t>
            </a:r>
            <a:endParaRPr lang="zh-CN" altLang="en-US" dirty="0"/>
          </a:p>
          <a:p>
            <a:pPr lvl="3" indent="-228600"/>
            <a:r>
              <a:rPr lang="zh-CN" altLang="en-US" dirty="0"/>
              <a:t>四级</a:t>
            </a:r>
            <a:endParaRPr lang="zh-CN" altLang="en-US" dirty="0"/>
          </a:p>
          <a:p>
            <a:pPr lvl="4" indent="-228600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19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19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22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19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19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19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13.png"/><Relationship Id="rId4" Type="http://schemas.openxmlformats.org/officeDocument/2006/relationships/image" Target="../media/image12.wmf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13.png"/><Relationship Id="rId4" Type="http://schemas.openxmlformats.org/officeDocument/2006/relationships/image" Target="../media/image12.wmf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2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2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2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2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wmf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54" descr="山底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06788"/>
            <a:ext cx="9144000" cy="3370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框 3"/>
          <p:cNvSpPr txBox="1"/>
          <p:nvPr/>
        </p:nvSpPr>
        <p:spPr>
          <a:xfrm>
            <a:off x="1115060" y="2440305"/>
            <a:ext cx="675005" cy="39979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Hei"/>
                <a:ea typeface="宋体" panose="02010600030101010101" pitchFamily="2" charset="-122"/>
              </a:rPr>
              <a:t>语录体散文</a:t>
            </a:r>
            <a:endParaRPr lang="zh-CN" altLang="en-US" sz="3200" b="1" dirty="0">
              <a:solidFill>
                <a:srgbClr val="FF0000"/>
              </a:solidFill>
              <a:latin typeface="Hei"/>
              <a:ea typeface="宋体" panose="02010600030101010101" pitchFamily="2" charset="-122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32125" y="760413"/>
            <a:ext cx="4244975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诸子论“和”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958850" y="1708150"/>
            <a:ext cx="7226300" cy="1349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AutoShape 11"/>
          <p:cNvSpPr/>
          <p:nvPr/>
        </p:nvSpPr>
        <p:spPr>
          <a:xfrm>
            <a:off x="727075" y="551815"/>
            <a:ext cx="2171700" cy="1432560"/>
          </a:xfrm>
          <a:prstGeom prst="diamond">
            <a:avLst/>
          </a:prstGeom>
          <a:solidFill>
            <a:srgbClr val="8000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p>
            <a:pPr algn="ctr" eaLnBrk="0" hangingPunct="0"/>
            <a:endParaRPr lang="en-US" altLang="ko-KR" sz="2800" b="1">
              <a:solidFill>
                <a:srgbClr val="FFFFFF"/>
              </a:solidFill>
              <a:latin typeface="Calibri" panose="020F0502020204030204" pitchFamily="34" charset="0"/>
              <a:ea typeface="Gulim" pitchFamily="34" charset="-127"/>
            </a:endParaRPr>
          </a:p>
        </p:txBody>
      </p:sp>
      <p:sp>
        <p:nvSpPr>
          <p:cNvPr id="3078" name="文本框 49"/>
          <p:cNvSpPr txBox="1"/>
          <p:nvPr/>
        </p:nvSpPr>
        <p:spPr>
          <a:xfrm>
            <a:off x="1338898" y="693420"/>
            <a:ext cx="94805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6000" b="1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九</a:t>
            </a:r>
            <a:endParaRPr lang="zh-CN" altLang="en-US" sz="6000" b="1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pic>
        <p:nvPicPr>
          <p:cNvPr id="3079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AutoShape 18" descr="http://img3.imgtn.bdimg.com/it/u=287956326,2076146697&amp;fm=21&amp;gp=0.jpg"/>
          <p:cNvSpPr>
            <a:spLocks noChangeAspect="1"/>
          </p:cNvSpPr>
          <p:nvPr/>
        </p:nvSpPr>
        <p:spPr>
          <a:xfrm>
            <a:off x="144463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81" name="AutoShape 20" descr="http://img3.imgtn.bdimg.com/it/u=287956326,2076146697&amp;fm=21&amp;gp=0.jpg"/>
          <p:cNvSpPr>
            <a:spLocks noChangeAspect="1"/>
          </p:cNvSpPr>
          <p:nvPr/>
        </p:nvSpPr>
        <p:spPr>
          <a:xfrm>
            <a:off x="144463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082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903" y="2567940"/>
            <a:ext cx="5772150" cy="400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985510" y="5826125"/>
            <a:ext cx="28174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陈巧玲  改于</a:t>
            </a:r>
            <a:r>
              <a:rPr lang="en-US" altLang="zh-CN"/>
              <a:t>2019.2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8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513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矩形 11"/>
          <p:cNvSpPr/>
          <p:nvPr/>
        </p:nvSpPr>
        <p:spPr>
          <a:xfrm>
            <a:off x="609283" y="1896110"/>
            <a:ext cx="7448550" cy="1010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道生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一，一生二， 二生三，三生万物。万物负阴而抱阳，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气以为和。  （《老子》）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/>
        </p:nvSpPr>
        <p:spPr>
          <a:xfrm>
            <a:off x="419100" y="2813685"/>
            <a:ext cx="7571105" cy="318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【注释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道：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5" name="Picture 22" descr="D:\我的文档\Tencent Files\923213587\FileRecv\初读感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16" descr="C:\Users\Administrator\Desktop\图片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4940" y="1218565"/>
            <a:ext cx="2599055" cy="890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7320" y="1359853"/>
            <a:ext cx="1506538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051560" y="5595303"/>
            <a:ext cx="1586230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激荡、交融</a:t>
            </a:r>
            <a:endParaRPr lang="zh-CN" altLang="en-US" sz="2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1560" y="3324225"/>
            <a:ext cx="8000365" cy="2538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里指宇宙的本原。所谓“道生一，一生二，二生三，三生万物”，是说宇宙的本原演化为万物，由少变多。二是指阴气、阳气。三是指由两个对立的方面相互矛盾冲突所产生的第三者，以此类推，进而生成万物。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8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513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90575" y="2967038"/>
            <a:ext cx="7296150" cy="27765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道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是独一无二的，道本身包含阴阳二气，阴阳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二气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相交而形成一种适匀的状态，万物在这种状态中产生。万物都包含阴阳二气，背面是阴，正面是阳，阴阳二气相互激荡，形成均调和谐的状态。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9" name="矩形 13"/>
          <p:cNvSpPr/>
          <p:nvPr/>
        </p:nvSpPr>
        <p:spPr>
          <a:xfrm>
            <a:off x="790575" y="2707958"/>
            <a:ext cx="17145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【译文】 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40" name="Picture 22" descr="D:\我的文档\Tencent Files\923213587\FileRecv\初读感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矩形 11"/>
          <p:cNvSpPr/>
          <p:nvPr/>
        </p:nvSpPr>
        <p:spPr>
          <a:xfrm>
            <a:off x="790258" y="1297305"/>
            <a:ext cx="7448550" cy="1010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道生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一，一生二， 二生三，三生万物。万物负阴而抱阳，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气以为和。  （《老子》）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0" name="图片 14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893763" y="2416175"/>
            <a:ext cx="7431088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答案</a:t>
            </a:r>
            <a:r>
              <a:rPr kumimoji="0" lang="en-US" altLang="zh-CN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本题运用关键词语含义理解法。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句中的一、二、三这几个数字，并不是把一、二、三看作具体的事物和具体数量，它们只是表示“道”生万物从少到多、从简单到复杂的一个过程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，这就是“冲气以为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和”。这里老子否定了神的存在，从多元论的宇宙观发展为一元论的宇宙观，这是值得称道的。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55" name="Picture 11" descr="D:\我的文档\Tencent Files\923213587\FileRecv\精读品味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6" name="矩形 1"/>
          <p:cNvSpPr/>
          <p:nvPr/>
        </p:nvSpPr>
        <p:spPr>
          <a:xfrm>
            <a:off x="894080" y="1605915"/>
            <a:ext cx="7851775" cy="445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第①则中的“一、二、三”这几个数字，分别指什么？</a:t>
            </a:r>
            <a:r>
              <a:rPr lang="en-US" altLang="zh-CN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46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charRg st="92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46">
                                            <p:txEl>
                                              <p:charRg st="92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18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513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矩形 11"/>
          <p:cNvSpPr/>
          <p:nvPr/>
        </p:nvSpPr>
        <p:spPr>
          <a:xfrm>
            <a:off x="611505" y="1947545"/>
            <a:ext cx="8401685" cy="1153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  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列星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随旋，日月递照，四时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代御，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阴阳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大化，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风雨博施，万物各得其和以生，各得其养以成　。 （《荀子》）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/>
        </p:nvSpPr>
        <p:spPr>
          <a:xfrm>
            <a:off x="611188" y="3367723"/>
            <a:ext cx="7739062" cy="2168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【注释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列星：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群星，布列于天空的恒星。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代御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交替处于支配地位。</a:t>
            </a:r>
            <a:endParaRPr lang="en-US" altLang="zh-CN" sz="2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大化：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这里指气候的寒暖发生很大的变化。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3" name="Picture 22" descr="D:\我的文档\Tencent Files\923213587\FileRecv\初读感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9515" y="1346835"/>
            <a:ext cx="1619250" cy="776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8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513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39750" y="3470275"/>
            <a:ext cx="8174355" cy="2009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群星相随旋转，太阳月亮交替映照，春夏秋冬轮流主掌，阴阳交互，气候寒暖变化巨大，风、雨广泛地施加于万物，万物各自得到这些调和而生长，各自得到这些滋养而成熟。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487" name="矩形 13"/>
          <p:cNvSpPr/>
          <p:nvPr/>
        </p:nvSpPr>
        <p:spPr>
          <a:xfrm>
            <a:off x="659765" y="2807653"/>
            <a:ext cx="1423988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 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8" name="Picture 22" descr="D:\我的文档\Tencent Files\923213587\FileRecv\初读感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矩形 11"/>
          <p:cNvSpPr/>
          <p:nvPr/>
        </p:nvSpPr>
        <p:spPr>
          <a:xfrm>
            <a:off x="742315" y="1352550"/>
            <a:ext cx="8401685" cy="1153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  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列星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随旋，日月递照，四时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代御，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阴阳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大化，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风雨博施，万物各得其和以生，各得其养以成。 （《荀子》）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795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图片 19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511175" y="1713865"/>
            <a:ext cx="8924925" cy="1153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</a:t>
            </a: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第②段运用了怎样的表达方式？</a:t>
            </a:r>
            <a:r>
              <a:rPr lang="zh-CN" altLang="en-US" sz="2300" b="1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反映了荀子怎样的思想？</a:t>
            </a:r>
            <a:endParaRPr kumimoji="0" lang="en-US" altLang="zh-CN" sz="23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8679" name="Picture 11" descr="D:\我的文档\Tencent Files\923213587\FileRecv\精读品味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0" name="矩形 1"/>
          <p:cNvSpPr/>
          <p:nvPr/>
        </p:nvSpPr>
        <p:spPr>
          <a:xfrm>
            <a:off x="821690" y="1839595"/>
            <a:ext cx="482600" cy="446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2195" y="2753360"/>
            <a:ext cx="734949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0" hangingPunct="0">
              <a:lnSpc>
                <a:spcPct val="150000"/>
              </a:lnSpc>
              <a:buClrTx/>
              <a:buSzTx/>
              <a:defRPr/>
            </a:pPr>
            <a:r>
              <a:rPr lang="en-US" altLang="zh-CN" sz="23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3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3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】</a:t>
            </a:r>
            <a:endParaRPr kumimoji="0" lang="en-US" altLang="zh-CN" sz="2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algn="l" eaLnBrk="0" hangingPunct="0">
              <a:lnSpc>
                <a:spcPct val="150000"/>
              </a:lnSpc>
              <a:buClrTx/>
              <a:buSzTx/>
              <a:defRPr/>
            </a:pPr>
            <a:r>
              <a:rPr lang="zh-CN" altLang="en-US" sz="23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 第②段运用了记叙的表达方式。反映了荀子“天行有常”的思想。荀子认为，自然的运行是有规律的，它无所偏袒。顺应这个规律就吉祥，违背它就有灾凶。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8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513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矩形 11"/>
          <p:cNvSpPr/>
          <p:nvPr/>
        </p:nvSpPr>
        <p:spPr>
          <a:xfrm>
            <a:off x="915988" y="1987550"/>
            <a:ext cx="7448550" cy="10502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者，天地之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也；礼者，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之序也。和，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百物皆化；序，故群物皆别。 （《礼记》）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/>
        </p:nvSpPr>
        <p:spPr>
          <a:xfrm>
            <a:off x="866140" y="2919095"/>
            <a:ext cx="8028940" cy="2009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【注释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endParaRPr lang="en-US" altLang="zh-CN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音乐。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1" name="Picture 22" descr="D:\我的文档\Tencent Files\923213587\FileRecv\初读感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7775" y="1360170"/>
            <a:ext cx="1568450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614680" y="5155565"/>
            <a:ext cx="7296150" cy="1533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天地音乐，表现的是天地之间的和谐；礼仪，表现的是天地之间的秩序。因为和谐，万物都能化育生长；因为秩序，万物能显现出差别。</a:t>
            </a:r>
            <a:endParaRPr lang="zh-CN" altLang="en-US" sz="2400" b="1" dirty="0">
              <a:solidFill>
                <a:srgbClr val="0C9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4" name="矩形 13"/>
          <p:cNvSpPr/>
          <p:nvPr/>
        </p:nvSpPr>
        <p:spPr>
          <a:xfrm>
            <a:off x="614680" y="4751388"/>
            <a:ext cx="17145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【译文】 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6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0" name="图片 18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350520" y="1360805"/>
            <a:ext cx="8630285" cy="1291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怎样理解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礼记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中“乐者，天地之和也；礼者，天地之序也。和，故百物皆化；序，故群物皆别”这段话？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2776" name="Picture 10" descr="D:\我的文档\Tencent Files\923213587\FileRecv\研读探究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000" y="487363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350520" y="3241358"/>
            <a:ext cx="8361680" cy="20916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kumimoji="0" 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答案</a:t>
            </a: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】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lang="zh-CN" altLang="en-US" sz="20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礼和乐是儒家治国安邦的支柱，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对于统治者来说，秩序与和谐是维护统治的重要前提。没有秩序，社会就会陷入混乱；没有和谐，人心就会涣散，这样，统治将无法维持下去。因此，秩序与和谐的确十分重要。 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8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513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矩形 11"/>
          <p:cNvSpPr/>
          <p:nvPr/>
        </p:nvSpPr>
        <p:spPr>
          <a:xfrm>
            <a:off x="882650" y="1822450"/>
            <a:ext cx="8178165" cy="152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之以道则民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，养之以德则民合。（《管子》）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/>
        </p:nvSpPr>
        <p:spPr>
          <a:xfrm>
            <a:off x="582930" y="3199765"/>
            <a:ext cx="9264650" cy="1930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畜：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养育。</a:t>
            </a: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（与下文的</a:t>
            </a: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</a:t>
            </a: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同意）</a:t>
            </a:r>
            <a:endParaRPr lang="en-US" altLang="zh-CN" sz="20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和：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和谐、和睦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合：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合作、协作   </a:t>
            </a: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（此</a:t>
            </a: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和合</a:t>
            </a: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表示和睦相处、和谐共事）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5" name="Picture 22" descr="D:\我的文档\Tencent Files\923213587\FileRecv\初读感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6" name="矩形 12"/>
          <p:cNvSpPr/>
          <p:nvPr/>
        </p:nvSpPr>
        <p:spPr>
          <a:xfrm>
            <a:off x="653098" y="2626678"/>
            <a:ext cx="1112837" cy="573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注释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7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6495" y="1360488"/>
            <a:ext cx="1547813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832485" y="5339715"/>
            <a:ext cx="729615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按照客观规律养育人民，人民就和睦</a:t>
            </a:r>
            <a:r>
              <a:rPr lang="zh-CN" altLang="en-US" sz="20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（相处）</a:t>
            </a:r>
            <a:r>
              <a:rPr lang="zh-CN" altLang="en-US" sz="24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solidFill>
                <a:srgbClr val="0C9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按照道德准则养育人民，人民就和谐</a:t>
            </a:r>
            <a:r>
              <a:rPr lang="zh-CN" altLang="en-US" sz="20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共事</a:t>
            </a:r>
            <a:r>
              <a:rPr lang="en-US" altLang="zh-CN" sz="20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C9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9" name="矩形 13"/>
          <p:cNvSpPr/>
          <p:nvPr/>
        </p:nvSpPr>
        <p:spPr>
          <a:xfrm>
            <a:off x="352425" y="4751705"/>
            <a:ext cx="17145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【译文】 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6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8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513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矩形 11"/>
          <p:cNvSpPr/>
          <p:nvPr/>
        </p:nvSpPr>
        <p:spPr>
          <a:xfrm>
            <a:off x="319405" y="1911985"/>
            <a:ext cx="8963025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子曰：“君子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和而不同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，小人同而不和。”（《论语》）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/>
        </p:nvSpPr>
        <p:spPr>
          <a:xfrm>
            <a:off x="762000" y="2482850"/>
            <a:ext cx="7077075" cy="1012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注释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和而不同：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和睦相处，但不盲目苟同。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9" name="Picture 22" descr="D:\我的文档\Tencent Files\923213587\FileRecv\初读感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0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5498" y="1360170"/>
            <a:ext cx="2406650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827088" y="3995738"/>
            <a:ext cx="7440612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孔子说：“君子和睦相处，但不盲目苟同；小人盲目苟同，而不能够和睦相处。” </a:t>
            </a:r>
            <a:endParaRPr lang="zh-CN" altLang="en-US" sz="2400" b="1" dirty="0">
              <a:solidFill>
                <a:srgbClr val="0C9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2" name="矩形 13"/>
          <p:cNvSpPr/>
          <p:nvPr/>
        </p:nvSpPr>
        <p:spPr>
          <a:xfrm>
            <a:off x="750888" y="3662363"/>
            <a:ext cx="1423987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 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6490" y="5621020"/>
            <a:ext cx="6712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 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charRg st="4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0">
                                            <p:txEl>
                                              <p:charRg st="4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0">
                                            <p:txEl>
                                              <p:charRg st="4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11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1588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矩形 3"/>
          <p:cNvSpPr>
            <a:spLocks noChangeArrowheads="1"/>
          </p:cNvSpPr>
          <p:nvPr/>
        </p:nvSpPr>
        <p:spPr bwMode="auto">
          <a:xfrm>
            <a:off x="185738" y="4325303"/>
            <a:ext cx="7505700" cy="15125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1" 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试以</a:t>
            </a:r>
            <a:r>
              <a:rPr kumimoji="1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1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和</a:t>
            </a:r>
            <a:r>
              <a:rPr kumimoji="1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</a:t>
            </a:r>
            <a:r>
              <a:rPr kumimoji="1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组任意两个双音节词，并说说词意。</a:t>
            </a:r>
            <a:endParaRPr kumimoji="1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10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3588" y="539750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350" y="1655763"/>
            <a:ext cx="7362825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5450" y="5285105"/>
            <a:ext cx="840676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  <a:buClrTx/>
              <a:buSzTx/>
              <a:defRPr/>
            </a:pPr>
            <a:r>
              <a:rPr kumimoji="1" lang="zh-CN" altLang="en-US" sz="2200" b="1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  今天，我们来走进诸子论“和”这篇文章，来看看古圣先贤们对于</a:t>
            </a:r>
            <a:r>
              <a:rPr kumimoji="1" lang="en-US" altLang="zh-CN" sz="2200" b="1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“</a:t>
            </a:r>
            <a:r>
              <a:rPr kumimoji="1" lang="zh-CN" altLang="en-US" sz="2200" b="1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和</a:t>
            </a:r>
            <a:r>
              <a:rPr kumimoji="1" lang="en-US" altLang="zh-CN" sz="2200" b="1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”</a:t>
            </a:r>
            <a:r>
              <a:rPr kumimoji="1" lang="zh-CN" altLang="en-US" sz="2200" b="1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的深刻理解。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图片 19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1396683" y="1718945"/>
            <a:ext cx="7045325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第五段运用了什么手法？</a:t>
            </a:r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有什么作用？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9703" name="Picture 11" descr="D:\我的文档\Tencent Files\923213587\FileRecv\精读品味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矩形 1"/>
          <p:cNvSpPr/>
          <p:nvPr/>
        </p:nvSpPr>
        <p:spPr>
          <a:xfrm>
            <a:off x="901700" y="1879283"/>
            <a:ext cx="49530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8980" y="2830195"/>
            <a:ext cx="77133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0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此处运用了对比的手法，主要体现了孔子的“和而不同”的思想，它是孔子思想体系的重要组成部分，</a:t>
            </a:r>
            <a:r>
              <a:rPr lang="zh-CN" altLang="en-US" sz="2400" b="1" u="sng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指出人在道德修养、为人处世方面的要求和做法。</a:t>
            </a:r>
            <a:r>
              <a:rPr lang="zh-CN" altLang="en-US" sz="24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“和而不同”显示出孔子思想的深刻哲理和他的高度智慧。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u="sng">
                <a:solidFill>
                  <a:srgbClr val="39A137"/>
                </a:solidFill>
              </a:rPr>
              <a:t>关于</a:t>
            </a:r>
            <a:r>
              <a:rPr lang="en-US" altLang="zh-CN" u="sng">
                <a:solidFill>
                  <a:srgbClr val="39A137"/>
                </a:solidFill>
              </a:rPr>
              <a:t>“</a:t>
            </a:r>
            <a:r>
              <a:rPr lang="zh-CN" altLang="en-US" u="sng">
                <a:solidFill>
                  <a:srgbClr val="39A137"/>
                </a:solidFill>
              </a:rPr>
              <a:t>和而不同</a:t>
            </a:r>
            <a:r>
              <a:rPr lang="en-US" altLang="zh-CN" u="sng">
                <a:solidFill>
                  <a:srgbClr val="39A137"/>
                </a:solidFill>
              </a:rPr>
              <a:t>”</a:t>
            </a:r>
            <a:r>
              <a:rPr lang="zh-CN" altLang="en-US" u="sng">
                <a:solidFill>
                  <a:srgbClr val="39A137"/>
                </a:solidFill>
              </a:rPr>
              <a:t>的拓展理解</a:t>
            </a:r>
            <a:endParaRPr lang="zh-CN" altLang="en-US" u="sng">
              <a:solidFill>
                <a:srgbClr val="39A137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自古至今，人与人处世交往，君子与小人之分也就如此。君子内心所见略同，但在其外表现未必都一样，比如都为国为民为天下而谋，有些人出仕做官，谋云智酬；有些人则教书育人，倾心为后人，这种“不同”可以致“和”；小人虽然嗜好相同，但因为各争私利，必然互起冲突，这种“同”反而导致了“不和”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8935" y="1764665"/>
            <a:ext cx="8229600" cy="4525963"/>
          </a:xfrm>
        </p:spPr>
        <p:txBody>
          <a:bodyPr/>
          <a:p>
            <a:r>
              <a:rPr lang="zh-CN" altLang="en-US"/>
              <a:t>君子之</a:t>
            </a:r>
            <a:r>
              <a:rPr lang="en-US" altLang="zh-CN"/>
              <a:t>“</a:t>
            </a:r>
            <a:r>
              <a:rPr lang="zh-CN" altLang="en-US"/>
              <a:t>和</a:t>
            </a:r>
            <a:r>
              <a:rPr lang="en-US" altLang="zh-CN"/>
              <a:t>”</a:t>
            </a:r>
            <a:r>
              <a:rPr lang="zh-CN" altLang="en-US"/>
              <a:t>，在宽容、包容；</a:t>
            </a:r>
            <a:r>
              <a:rPr lang="zh-CN" altLang="en-US"/>
              <a:t>大智者共事，常常能够求大同，存小异。也就是说，与君子相处，在不违背大原则的前提下，允许大家各自摆明自己的观点，经过讨论或争论之后，总能够达成一致，较少固执己见。他们很会取人长，补己短。这样的人进步是很快的，也容易与人相处，是君子的风范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555" y="250825"/>
            <a:ext cx="8229600" cy="4525963"/>
          </a:xfrm>
        </p:spPr>
        <p:txBody>
          <a:bodyPr/>
          <a:p>
            <a:r>
              <a:rPr lang="zh-CN" altLang="en-US" sz="3000"/>
              <a:t>君子之</a:t>
            </a:r>
            <a:r>
              <a:rPr lang="en-US" altLang="zh-CN" sz="3000"/>
              <a:t>“</a:t>
            </a:r>
            <a:r>
              <a:rPr lang="zh-CN" altLang="en-US" sz="3000"/>
              <a:t>和</a:t>
            </a:r>
            <a:r>
              <a:rPr lang="en-US" altLang="zh-CN" sz="3000"/>
              <a:t>”</a:t>
            </a:r>
            <a:r>
              <a:rPr lang="zh-CN" altLang="en-US" sz="3000"/>
              <a:t>，就是要有胸怀，之</a:t>
            </a:r>
            <a:r>
              <a:rPr lang="en-US" altLang="zh-CN" sz="3000"/>
              <a:t>“</a:t>
            </a:r>
            <a:r>
              <a:rPr lang="zh-CN" altLang="en-US" sz="3000"/>
              <a:t>不同</a:t>
            </a:r>
            <a:r>
              <a:rPr lang="en-US" altLang="zh-CN" sz="3000"/>
              <a:t>”</a:t>
            </a:r>
            <a:r>
              <a:rPr lang="zh-CN" altLang="en-US" sz="3000"/>
              <a:t>是要</a:t>
            </a:r>
            <a:r>
              <a:rPr lang="zh-CN" altLang="en-US" sz="3000"/>
              <a:t>有坚持原则精神的。胸怀宽阔，就善于与人沟通，交流；就听得进各种意见；别人的意见能使你清醒，能使你看到自己的短处和缺点。改正缺点，就是进步。</a:t>
            </a:r>
            <a:endParaRPr lang="zh-CN" altLang="en-US" sz="3000"/>
          </a:p>
          <a:p>
            <a:r>
              <a:rPr lang="zh-CN" altLang="en-US" sz="3000"/>
              <a:t>小人一般来说都会自以为是，好大喜功；说不得，摸不得；听不进别人的意见，无缘无故地瞧不起人，看不到别人的长处和自己的短处。遇到大的困难或一走了之，或死撑硬扛，不善于因势化解，曲折解决。还有的本身就是迷迷糊糊，从来就没有大是大非而又喜于贪图小利，这样的群体在一起，基本上是趣味和义气相投而不能长久。故小人是看似</a:t>
            </a:r>
            <a:r>
              <a:rPr lang="en-US" altLang="zh-CN" sz="3000"/>
              <a:t>“</a:t>
            </a:r>
            <a:r>
              <a:rPr lang="zh-CN" altLang="en-US" sz="3000"/>
              <a:t>同</a:t>
            </a:r>
            <a:r>
              <a:rPr lang="en-US" altLang="zh-CN" sz="3000"/>
              <a:t>”</a:t>
            </a:r>
            <a:r>
              <a:rPr lang="zh-CN" altLang="en-US" sz="3000"/>
              <a:t>但其实是难以相处的。</a:t>
            </a:r>
            <a:endParaRPr lang="zh-CN" altLang="en-US" sz="30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410" y="514350"/>
            <a:ext cx="9161145" cy="4526280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“</a:t>
            </a:r>
            <a:r>
              <a:rPr lang="zh-CN" altLang="en-US"/>
              <a:t>和而不同</a:t>
            </a:r>
            <a:r>
              <a:rPr lang="en-US" altLang="zh-CN"/>
              <a:t>”</a:t>
            </a:r>
            <a:r>
              <a:rPr lang="zh-CN" altLang="en-US"/>
              <a:t>不仅可以用来思考为人处世，还可以用来思考社会运行的规律。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</a:t>
            </a:r>
            <a:r>
              <a:rPr lang="zh-CN" altLang="en-US"/>
              <a:t>美国开发西部的早期，曾一度形成了淘金热，各地的人们纷纷奔赴西部淘金。而一个叫史密斯的人，也想借此发财，但他不是直接像别人那样去淘金，而是去向淘金的人卖水。结果，许多淘金者空手而归，史密斯却大发一笔，从此成了富翁。他顺应了淘金的潮流，这是“和”；但他没有重复别人，这是“不同”，合起来就是“和而不同”，所以他深谙处世之道，得以成功。</a:t>
            </a:r>
            <a:endParaRPr lang="zh-CN" altLang="en-US"/>
          </a:p>
          <a:p>
            <a:pPr marL="0" indent="0">
              <a:buNone/>
            </a:pPr>
            <a:endParaRPr lang="en-US" altLang="zh-CN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2735" y="469900"/>
            <a:ext cx="8865870" cy="4526280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</a:t>
            </a:r>
            <a:r>
              <a:rPr lang="zh-CN" altLang="en-US"/>
              <a:t>总之，</a:t>
            </a:r>
            <a:r>
              <a:rPr lang="zh-CN" altLang="en-US"/>
              <a:t>求同存异是君子之道，也是成功之道。高明的人总是追求和谐，为此而包容差异，在丰富多彩中达成和谐；不高明的人，总是强求一致，因容不得差异而往往造成矛盾冲突。比如，一个乐队，想要演奏出和谐美妙的音乐，需要使用十几种乃至几十种不同的乐器，各奏其乐，各发其声，从而汇成宏大动听的交响乐。反之，如果乐队中都使用同一种乐器，其单调乏味是可想而知的。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180" y="732790"/>
            <a:ext cx="8549005" cy="4526280"/>
          </a:xfrm>
        </p:spPr>
        <p:txBody>
          <a:bodyPr/>
          <a:p>
            <a:r>
              <a:rPr lang="zh-CN" altLang="en-US" sz="3000"/>
              <a:t>最后，“君子和而不同，小人同而不和”，君子与小人并非绝对不变的，而是相对的。人生来本是参差不齐的。所以君子与小人不是天生的，也不是永恒不变的，是可以相互转化的。小人若三省吾身，心有灵犀，能够在社会实践中悟出做人的道理，取人长，补己短，不断地改正自己的缺点，使自己不断地进步，小人就会成为君子；而反之，自以为是君子的人，如果思想僵化，固步自封，心胸狭窄，在不久的将来，也会沦为一名小人。</a:t>
            </a:r>
            <a:endParaRPr lang="zh-CN" altLang="en-US" sz="30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8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513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矩形 11"/>
          <p:cNvSpPr/>
          <p:nvPr/>
        </p:nvSpPr>
        <p:spPr>
          <a:xfrm>
            <a:off x="381635" y="1998980"/>
            <a:ext cx="891921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曰：“礼之用，和为贵。先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，斯为美。”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（《论语》）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16"/>
          <p:cNvSpPr/>
          <p:nvPr/>
        </p:nvSpPr>
        <p:spPr>
          <a:xfrm>
            <a:off x="691198" y="3143250"/>
            <a:ext cx="7077075" cy="152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有子：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孔子的学生，姓有，名若。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古代帝王。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在这里指治国方法。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6" name="Picture 22" descr="D:\我的文档\Tencent Files\923213587\FileRecv\初读感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7" name="矩形 12"/>
          <p:cNvSpPr/>
          <p:nvPr/>
        </p:nvSpPr>
        <p:spPr>
          <a:xfrm>
            <a:off x="472440" y="2572385"/>
            <a:ext cx="1392555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【注释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61365" y="5144135"/>
            <a:ext cx="8160385" cy="10502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子说：“礼的作用，贵在能够和顺。古代帝王的治国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方道，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最值得称赞的就在这里。”		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589" name="矩形 13"/>
          <p:cNvSpPr/>
          <p:nvPr/>
        </p:nvSpPr>
        <p:spPr>
          <a:xfrm>
            <a:off x="472440" y="4672648"/>
            <a:ext cx="17145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【译文】 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590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0958" y="1359853"/>
            <a:ext cx="1511300" cy="74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6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8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513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矩形 11"/>
          <p:cNvSpPr/>
          <p:nvPr/>
        </p:nvSpPr>
        <p:spPr>
          <a:xfrm>
            <a:off x="682625" y="2017395"/>
            <a:ext cx="8461375" cy="2009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孟子曰：“天时不如地利，地利不如人和。”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（《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孟子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》） 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6" name="Picture 22" descr="D:\我的文档\Tencent Files\923213587\FileRecv\初读感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82308" y="3840480"/>
            <a:ext cx="7296150" cy="1666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孟子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说：“适宜作战的时令、气候比不上有利于作战的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，有利于作战的地形比不上人心所向、上下团结。”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C9337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608" name="矩形 13"/>
          <p:cNvSpPr/>
          <p:nvPr/>
        </p:nvSpPr>
        <p:spPr>
          <a:xfrm>
            <a:off x="782638" y="3085148"/>
            <a:ext cx="1423987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 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609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8223" y="1267778"/>
            <a:ext cx="1981200" cy="74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图片 19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1172845" y="1663700"/>
            <a:ext cx="7300913" cy="1153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孟子是从哪个角度阐述</a:t>
            </a:r>
            <a:r>
              <a:rPr kumimoji="0" lang="en-US" altLang="zh-CN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r>
              <a:rPr kumimoji="0" lang="en-US" altLang="zh-CN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的？又是如何论述的呢？</a:t>
            </a:r>
            <a:endParaRPr kumimoji="0" lang="en-US" altLang="zh-CN" sz="2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27" name="Picture 11" descr="D:\我的文档\Tencent Files\923213587\FileRecv\精读品味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8" name="矩形 1"/>
          <p:cNvSpPr/>
          <p:nvPr/>
        </p:nvSpPr>
        <p:spPr>
          <a:xfrm>
            <a:off x="690245" y="1828800"/>
            <a:ext cx="482600" cy="447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endParaRPr lang="zh-CN" altLang="en-US" sz="23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0700" y="3247390"/>
            <a:ext cx="778954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0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3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3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3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3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孟子在这里用对比的手法，主要从军事方面来议论天时、地利、人和之间的关系，观点鲜明：三者之中，“人和”是最重要的，是起决定作用的因素，“地利”次之，“天时”又次之。这是与他重视人的思想分不开的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11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6512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Rectangle 17"/>
          <p:cNvSpPr/>
          <p:nvPr/>
        </p:nvSpPr>
        <p:spPr>
          <a:xfrm>
            <a:off x="369570" y="1830070"/>
            <a:ext cx="8706485" cy="44577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老子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，春秋时思想家，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道家的创始人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。老子与后世的庄子并称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“老庄”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老子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，又称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道德经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，是道家的主要经典。记录了老子的学说。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200" b="1" dirty="0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荀况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，战国末期赵国人，著名思想家、文学家、政治家，时人尊称他为“荀卿”。</a:t>
            </a:r>
            <a:r>
              <a:rPr lang="en-US" altLang="zh-CN" sz="2200" b="1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dirty="0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荀子</a:t>
            </a:r>
            <a:r>
              <a:rPr lang="en-US" altLang="zh-CN" sz="2200" b="1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是荀况的著作，是</a:t>
            </a:r>
            <a:r>
              <a:rPr lang="zh-CN" altLang="en-US" sz="2200" b="1" dirty="0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儒家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典籍。该书是记录荀子思想的主要著作。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200" b="1" dirty="0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戴圣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，西汉时人，平生以学儒家经典为主，尤重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礼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学研究。</a:t>
            </a:r>
            <a:r>
              <a:rPr lang="en-US" altLang="zh-CN" sz="2200" b="1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dirty="0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礼记</a:t>
            </a:r>
            <a:r>
              <a:rPr lang="en-US" altLang="zh-CN" sz="2200" b="1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，又名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小戴礼记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，是一部研究中国古代社会情况、典章制度和儒家思想的重要书籍。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53" name="Picture 12" descr="D:\我的文档\Tencent Files\923213587\FileRecv\资料链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490538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4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205" y="1175703"/>
            <a:ext cx="4035425" cy="858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8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513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文本框 13"/>
          <p:cNvSpPr txBox="1"/>
          <p:nvPr/>
        </p:nvSpPr>
        <p:spPr>
          <a:xfrm>
            <a:off x="10623550" y="26447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矩形 11"/>
          <p:cNvSpPr/>
          <p:nvPr/>
        </p:nvSpPr>
        <p:spPr>
          <a:xfrm>
            <a:off x="456248" y="2306638"/>
            <a:ext cx="8185150" cy="570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原文：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与人和者，谓之人乐；与和者，谓之天乐。《庄子》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30" name="Picture 22" descr="D:\我的文档\Tencent Files\923213587\FileRecv\初读感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1020763" y="3487738"/>
            <a:ext cx="7296150" cy="984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C933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跟人和谐一致，叫作人世的欢乐；跟自然和谐一致，叫作天然生成的快乐。</a:t>
            </a:r>
            <a:endParaRPr lang="zh-CN" altLang="en-US" sz="2400" b="1" dirty="0">
              <a:solidFill>
                <a:srgbClr val="0C9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2" name="矩形 13"/>
          <p:cNvSpPr/>
          <p:nvPr/>
        </p:nvSpPr>
        <p:spPr>
          <a:xfrm>
            <a:off x="944563" y="3113088"/>
            <a:ext cx="1423987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 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33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8238" y="1557655"/>
            <a:ext cx="1981200" cy="74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6" name="图片 14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1398588" y="1733550"/>
            <a:ext cx="7270750" cy="1176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庄子是如何强调“和”的？</a:t>
            </a:r>
            <a:endParaRPr kumimoji="0" lang="en-US" altLang="zh-CN" sz="2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1751" name="Picture 11" descr="D:\我的文档\Tencent Files\923213587\FileRecv\精读品味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2" name="矩形 1"/>
          <p:cNvSpPr/>
          <p:nvPr/>
        </p:nvSpPr>
        <p:spPr>
          <a:xfrm>
            <a:off x="916305" y="1835150"/>
            <a:ext cx="482600" cy="446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2925" y="2841625"/>
            <a:ext cx="75825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0" hangingPunct="0">
              <a:lnSpc>
                <a:spcPct val="150000"/>
              </a:lnSpc>
              <a:buClrTx/>
              <a:buSzTx/>
              <a:defRPr/>
            </a:pPr>
            <a:r>
              <a:rPr lang="en-US" altLang="zh-CN" sz="23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3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3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  <a:sym typeface="+mn-ea"/>
              </a:rPr>
              <a:t>这段话中庄子在阐释“人乐”“天乐”的同时，强调“和”的重要作用，即无论是“人乐”还是“天乐”都应该以“和”为前提，只有这样才能实现真正的“乐”。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58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637" y="4746625"/>
            <a:ext cx="9144000" cy="210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4" name="图片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8912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" name="AutoShape 9"/>
          <p:cNvSpPr>
            <a:spLocks noChangeArrowheads="1"/>
          </p:cNvSpPr>
          <p:nvPr/>
        </p:nvSpPr>
        <p:spPr bwMode="auto">
          <a:xfrm>
            <a:off x="1041400" y="3057525"/>
            <a:ext cx="563563" cy="1908175"/>
          </a:xfrm>
          <a:prstGeom prst="roundRect">
            <a:avLst>
              <a:gd name="adj" fmla="val 13125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3796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左大括号 51"/>
          <p:cNvSpPr/>
          <p:nvPr/>
        </p:nvSpPr>
        <p:spPr>
          <a:xfrm>
            <a:off x="1662113" y="2062163"/>
            <a:ext cx="474663" cy="3813175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左大括号 25"/>
          <p:cNvSpPr/>
          <p:nvPr/>
        </p:nvSpPr>
        <p:spPr>
          <a:xfrm rot="10800000">
            <a:off x="5900738" y="2062163"/>
            <a:ext cx="471488" cy="3702050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32" name="TextBox 46"/>
          <p:cNvSpPr txBox="1">
            <a:spLocks noChangeArrowheads="1"/>
          </p:cNvSpPr>
          <p:nvPr/>
        </p:nvSpPr>
        <p:spPr bwMode="auto">
          <a:xfrm rot="16200000">
            <a:off x="2045494" y="1867694"/>
            <a:ext cx="4616450" cy="425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阴阳相生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——《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老子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天行有常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——《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荀子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礼乐和谐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——《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礼记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同道同德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——《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管子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和而不同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以和为贵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人和重要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——《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孟子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天人和乐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——《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庄子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3801" name="Picture 11" descr="D:\我的文档\Tencent Files\923213587\FileRecv\归纳总结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428625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3" name="矩形 1"/>
          <p:cNvSpPr/>
          <p:nvPr/>
        </p:nvSpPr>
        <p:spPr>
          <a:xfrm>
            <a:off x="3948113" y="4252913"/>
            <a:ext cx="1981200" cy="527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——《</a:t>
            </a: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论语</a:t>
            </a:r>
            <a:r>
              <a:rPr lang="en-US" altLang="zh-CN" sz="2400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》</a:t>
            </a:r>
            <a:endParaRPr lang="en-US" altLang="zh-CN" sz="2400" b="1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左大括号 49"/>
          <p:cNvSpPr/>
          <p:nvPr/>
        </p:nvSpPr>
        <p:spPr>
          <a:xfrm rot="10800000">
            <a:off x="3625850" y="4105275"/>
            <a:ext cx="230188" cy="884238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805" name="矩形 3"/>
          <p:cNvSpPr/>
          <p:nvPr/>
        </p:nvSpPr>
        <p:spPr>
          <a:xfrm>
            <a:off x="6483350" y="3614738"/>
            <a:ext cx="142240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和谐发展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806" name="矩形 4"/>
          <p:cNvSpPr/>
          <p:nvPr/>
        </p:nvSpPr>
        <p:spPr>
          <a:xfrm>
            <a:off x="1028700" y="3025775"/>
            <a:ext cx="763588" cy="1939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诸子论“和”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图片 12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0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955675" y="2756853"/>
            <a:ext cx="8029575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本文中诸子从不同的角度论述了“和”在宇宙生成、社会秩序、人生态度、治理国家等方面的重要作用，指出无论是个人还是国家，只有讲求“和”，才能更好地生存，更好地生活，进而达到“乐”的至高境界。 </a:t>
            </a:r>
            <a:endParaRPr kumimoji="1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4822" name="Picture 11" descr="D:\我的文档\Tencent Files\923213587\FileRecv\归纳总结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484188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900" y="1606550"/>
            <a:ext cx="4035425" cy="858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762" y="-33337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2" name="图片 15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8" y="4646613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845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846" name="AutoShape 9"/>
          <p:cNvSpPr/>
          <p:nvPr/>
        </p:nvSpPr>
        <p:spPr>
          <a:xfrm>
            <a:off x="2290763" y="1309053"/>
            <a:ext cx="3068637" cy="455612"/>
          </a:xfrm>
          <a:prstGeom prst="homePlate">
            <a:avLst>
              <a:gd name="adj" fmla="val 36950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  <a:tileRect/>
          </a:gradFill>
          <a:ln w="9525" cap="flat" cmpd="sng">
            <a:solidFill>
              <a:srgbClr val="FFC51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>
              <a:lnSpc>
                <a:spcPct val="150000"/>
              </a:lnSpc>
            </a:pPr>
            <a:endParaRPr lang="en-US" altLang="zh-CN" sz="23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34" name="Rectangle 13"/>
          <p:cNvSpPr>
            <a:spLocks noChangeArrowheads="1"/>
          </p:cNvSpPr>
          <p:nvPr/>
        </p:nvSpPr>
        <p:spPr bwMode="auto">
          <a:xfrm>
            <a:off x="2291080" y="1309053"/>
            <a:ext cx="7272338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语言精警，含意蕴藉。</a:t>
            </a:r>
            <a:endParaRPr kumimoji="0" lang="en-US" altLang="zh-CN" sz="2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5849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2938" y="295910"/>
            <a:ext cx="4816475" cy="858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26415" y="2708275"/>
            <a:ext cx="7891145" cy="2891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0" hangingPunct="0">
              <a:lnSpc>
                <a:spcPct val="130000"/>
              </a:lnSpc>
              <a:buClrTx/>
              <a:buSzTx/>
              <a:defRPr/>
            </a:pP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这篇短文用简练、精警的语言，从不同的角度揭示了“和”在生活的各个层面的重要作用，读来含意蕴藉，回味悠长。如第一段中的“道生一，一生二，二生三，三生万物”，作者用看似简单的一、二、三这些数字，简洁清晰地阐释了宇宙的本原演化为万物，由少变多的观点。再如“和而不同”“和为贵”等，都是用简练、精警的语言阐释了深刻的道理，让人读来获得深刻的启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algn="l" eaLnBrk="0" hangingPunct="0">
              <a:lnSpc>
                <a:spcPct val="130000"/>
              </a:lnSpc>
              <a:buClrTx/>
              <a:buSzTx/>
              <a:defRPr/>
            </a:pP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迪。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6" name="图片 8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588" y="539750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Rectangle 10"/>
          <p:cNvSpPr/>
          <p:nvPr/>
        </p:nvSpPr>
        <p:spPr>
          <a:xfrm>
            <a:off x="908050" y="2435543"/>
            <a:ext cx="7327900" cy="27457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50000"/>
              </a:lnSpc>
            </a:pPr>
            <a:r>
              <a:rPr lang="zh-CN" altLang="en-US" sz="23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在当今多元化发展的国际社会背景下，构建和谐美好的社会，是人们的期盼和追求。和谐社会需要爱心，美好生活需要互助，良好人际需要理解。人与自然、人与人之间的和谐是构建和谐社会的基础，而和谐的人际关系需要互相关爱、互相尊重，相互帮助。</a:t>
            </a:r>
            <a:endParaRPr lang="zh-CN" altLang="zh-CN" sz="23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4645" y="1612265"/>
            <a:ext cx="742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古圣先贤们所论</a:t>
            </a:r>
            <a:r>
              <a:rPr lang="en-US" altLang="zh-CN" sz="2800"/>
              <a:t>“</a:t>
            </a:r>
            <a:r>
              <a:rPr lang="zh-CN" altLang="en-US" sz="2800"/>
              <a:t>和</a:t>
            </a:r>
            <a:r>
              <a:rPr lang="en-US" altLang="zh-CN" sz="2800"/>
              <a:t>”</a:t>
            </a:r>
            <a:r>
              <a:rPr lang="zh-CN" altLang="en-US" sz="2800"/>
              <a:t>对现代社会还有意义吗？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圆角矩形 16"/>
          <p:cNvSpPr/>
          <p:nvPr/>
        </p:nvSpPr>
        <p:spPr bwMode="auto">
          <a:xfrm>
            <a:off x="1257300" y="1670050"/>
            <a:ext cx="2201863" cy="449263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723900" y="1647825"/>
            <a:ext cx="461963" cy="461963"/>
          </a:xfrm>
          <a:prstGeom prst="ellipse">
            <a:avLst/>
          </a:prstGeom>
          <a:gradFill>
            <a:gsLst>
              <a:gs pos="0">
                <a:srgbClr val="C3DD96"/>
              </a:gs>
              <a:gs pos="100000">
                <a:schemeClr val="bg1"/>
              </a:gs>
            </a:gsLst>
          </a:gra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6" name="图片 25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0913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矩形 25"/>
          <p:cNvSpPr/>
          <p:nvPr/>
        </p:nvSpPr>
        <p:spPr>
          <a:xfrm>
            <a:off x="1179513" y="1849438"/>
            <a:ext cx="7972425" cy="3892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（一）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古今异义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道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生一，一生二，二生三，三生万物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古义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今义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：道理，道德。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之以道则民和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古义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C9337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今义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：储蓄、或指牲畜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321" name="文本框 34"/>
          <p:cNvSpPr txBox="1"/>
          <p:nvPr/>
        </p:nvSpPr>
        <p:spPr>
          <a:xfrm>
            <a:off x="709613" y="1643063"/>
            <a:ext cx="26590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文言知识积累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22" name="Picture 6" descr="BS00554_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9338" y="1658938"/>
            <a:ext cx="503237" cy="439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3" name="Picture 10" descr="D:\我的文档\Tencent Files\923213587\FileRecv\预习反馈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3100" y="492125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165350" y="3269615"/>
            <a:ext cx="466979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这里指宇宙的本原。</a:t>
            </a:r>
            <a:endParaRPr lang="zh-CN" altLang="en-US" sz="24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65350" y="4660900"/>
            <a:ext cx="212344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养育。</a:t>
            </a:r>
            <a:endParaRPr lang="zh-CN" altLang="en-US" sz="24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795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圆角矩形 16"/>
          <p:cNvSpPr/>
          <p:nvPr/>
        </p:nvSpPr>
        <p:spPr bwMode="auto">
          <a:xfrm>
            <a:off x="1257300" y="1670050"/>
            <a:ext cx="2201863" cy="449263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723900" y="1647825"/>
            <a:ext cx="461963" cy="461963"/>
          </a:xfrm>
          <a:prstGeom prst="ellipse">
            <a:avLst/>
          </a:prstGeom>
          <a:gradFill>
            <a:gsLst>
              <a:gs pos="0">
                <a:srgbClr val="C3DD96"/>
              </a:gs>
              <a:gs pos="100000">
                <a:schemeClr val="bg1"/>
              </a:gs>
            </a:gsLst>
          </a:gra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6" name="图片 25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0913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矩形 25"/>
          <p:cNvSpPr/>
          <p:nvPr/>
        </p:nvSpPr>
        <p:spPr>
          <a:xfrm>
            <a:off x="917893" y="1643063"/>
            <a:ext cx="7972425" cy="32461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>
              <a:lnSpc>
                <a:spcPct val="1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道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①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道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生一，一生二，二生三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>
              <a:lnSpc>
                <a:spcPct val="1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②畜之以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道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则民和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>
              <a:lnSpc>
                <a:spcPct val="1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③先王之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道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321" name="文本框 34"/>
          <p:cNvSpPr txBox="1"/>
          <p:nvPr/>
        </p:nvSpPr>
        <p:spPr>
          <a:xfrm>
            <a:off x="709613" y="1643063"/>
            <a:ext cx="26590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一词多义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22" name="Picture 6" descr="BS00554_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9338" y="1658938"/>
            <a:ext cx="503237" cy="439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3" name="Picture 10" descr="D:\我的文档\Tencent Files\923213587\FileRecv\预习反馈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3100" y="492125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149340" y="2767330"/>
            <a:ext cx="262128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 u="sng">
                <a:solidFill>
                  <a:srgbClr val="0000FF"/>
                </a:solidFill>
              </a:rPr>
              <a:t>指宇宙的本原</a:t>
            </a:r>
            <a:endParaRPr lang="zh-CN" altLang="en-US" sz="2300" b="1" u="sng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49495" y="3552825"/>
            <a:ext cx="262128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 u="sng">
                <a:solidFill>
                  <a:srgbClr val="0000FF"/>
                </a:solidFill>
              </a:rPr>
              <a:t>指客观规律</a:t>
            </a:r>
            <a:endParaRPr lang="zh-CN" altLang="en-US" sz="2300" b="1" u="sng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92730" y="4761230"/>
            <a:ext cx="262128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 u="sng">
                <a:solidFill>
                  <a:srgbClr val="0000FF"/>
                </a:solidFill>
              </a:rPr>
              <a:t>指治国方法</a:t>
            </a:r>
            <a:endParaRPr lang="zh-CN" altLang="en-US" sz="2300" b="1" u="sng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8800" y="2195195"/>
            <a:ext cx="6078855" cy="1143000"/>
          </a:xfrm>
          <a:solidFill>
            <a:srgbClr val="F7F6B6"/>
          </a:solidFill>
        </p:spPr>
        <p:txBody>
          <a:bodyPr/>
          <a:p>
            <a:r>
              <a:rPr lang="zh-CN" altLang="en-US" sz="8800">
                <a:solidFill>
                  <a:schemeClr val="accent2">
                    <a:lumMod val="75000"/>
                  </a:schemeClr>
                </a:solidFill>
              </a:rPr>
              <a:t>课后练习</a:t>
            </a:r>
            <a:endParaRPr lang="zh-CN" altLang="en-US" sz="880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0" name="图片 23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片 31" descr="教材习题讲解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5088" y="520700"/>
            <a:ext cx="39338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01650" y="1428750"/>
            <a:ext cx="566738" cy="468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894" name="矩形 10"/>
          <p:cNvSpPr/>
          <p:nvPr/>
        </p:nvSpPr>
        <p:spPr>
          <a:xfrm>
            <a:off x="519113" y="1462088"/>
            <a:ext cx="752475" cy="4302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一</a:t>
            </a:r>
            <a:r>
              <a:rPr lang="zh-CN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、</a:t>
            </a:r>
            <a:endParaRPr lang="zh-CN" altLang="en-US" sz="2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5" name="TextBox 12"/>
          <p:cNvSpPr txBox="1"/>
          <p:nvPr/>
        </p:nvSpPr>
        <p:spPr>
          <a:xfrm>
            <a:off x="1068705" y="1722755"/>
            <a:ext cx="7258685" cy="4661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zh-CN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同：</a:t>
            </a:r>
            <a:r>
              <a:rPr lang="zh-CN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自然界的“和”与社会生活中的“和”，都有“和顺、和谐”的意思，“冲气以为和”“列星随旋，日月递照，四时代御，阴阳大化，风雨博施，万物各得其和以生”，这是自然界之“和”；“乐者，天地之和也”“畜之以道则民和”等，这是社会生活之“和”。这其中，音乐表现的是天地之间的和谐；按照客观规律养育人民，人民就会和睦。</a:t>
            </a:r>
            <a:endParaRPr lang="zh-CN" altLang="zh-CN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>
              <a:lnSpc>
                <a:spcPct val="150000"/>
              </a:lnSpc>
            </a:pPr>
            <a:r>
              <a:rPr lang="zh-CN" altLang="zh-CN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异：</a:t>
            </a:r>
            <a:r>
              <a:rPr lang="zh-CN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自然界的“和”强调“天行有常”，顺应自然，与自然界和谐相处；社会生活中的“和”更加强调“人”的</a:t>
            </a:r>
            <a:endParaRPr lang="zh-CN" altLang="zh-CN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11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TextBox 14"/>
          <p:cNvSpPr txBox="1"/>
          <p:nvPr/>
        </p:nvSpPr>
        <p:spPr>
          <a:xfrm>
            <a:off x="884238" y="1816100"/>
            <a:ext cx="7224712" cy="3646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管仲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，字夷吾，春秋时期齐国著名政治家。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管子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旧题管仲撰，记录管仲及管仲学派的言行事迹。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孔子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，名丘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字仲尼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春秋时鲁国人。思想家和教育家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儒家学派孔子的创始人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，被后世称为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“圣人”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是儒家学派的经典著作之一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由孔子的弟子及其再传弟子编撰而成。它以语录体和对话体为主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记录了孔子及其弟子的言行。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7" name="Picture 12" descr="D:\我的文档\Tencent Files\923213587\FileRecv\资料链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490538"/>
            <a:ext cx="2573338" cy="60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4" name="图片 23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图片 31" descr="教材习题讲解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5088" y="520700"/>
            <a:ext cx="39338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TextBox 12"/>
          <p:cNvSpPr txBox="1"/>
          <p:nvPr/>
        </p:nvSpPr>
        <p:spPr>
          <a:xfrm>
            <a:off x="958850" y="1616075"/>
            <a:ext cx="7226300" cy="1536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作用，无论是孔子的“和而不同”，有子的“和为贵”，还是孟子的“人和”，庄子的“与人和”“与天和”，莫不如此。</a:t>
            </a:r>
            <a:endParaRPr lang="zh-CN" altLang="zh-CN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8" name="图片 23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图片 31" descr="教材习题讲解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5088" y="520700"/>
            <a:ext cx="39338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TextBox 12"/>
          <p:cNvSpPr txBox="1"/>
          <p:nvPr/>
        </p:nvSpPr>
        <p:spPr>
          <a:xfrm>
            <a:off x="1149350" y="1455738"/>
            <a:ext cx="695960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没有过时。孟子提出的三个概念“天时、地利、人和”，用两个“不如”突出强调了“人和”的重要性。即各种客观因素在战争中都比不上人的主观条件即“人和”的因素，决定战争胜负的是人而不是物。现代社会中，越来越重视“人和”的重要性。</a:t>
            </a:r>
            <a:r>
              <a:rPr lang="zh-CN" altLang="zh-CN" sz="2200" b="1" u="sng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只有人心所向、</a:t>
            </a:r>
            <a:r>
              <a:rPr lang="zh-CN" altLang="zh-CN" sz="2200" b="1" u="sng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sym typeface="+mn-ea"/>
              </a:rPr>
              <a:t>获得百姓的支持，</a:t>
            </a:r>
            <a:r>
              <a:rPr lang="zh-CN" altLang="zh-CN" sz="2200" b="1" u="sng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汇集强大的凝聚力，才能最终打赢现代战争，取得彻底的胜利。否则，即使占据“天时”“地利”，失去了“人和”，那一切也只不过是空谈。</a:t>
            </a:r>
            <a:endParaRPr lang="zh-CN" altLang="zh-CN" sz="2200" b="1" u="sng" dirty="0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631825" y="1539875"/>
            <a:ext cx="566738" cy="468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3" name="矩形 10"/>
          <p:cNvSpPr/>
          <p:nvPr/>
        </p:nvSpPr>
        <p:spPr>
          <a:xfrm>
            <a:off x="611188" y="1573213"/>
            <a:ext cx="752475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二</a:t>
            </a:r>
            <a:r>
              <a:rPr lang="zh-CN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、</a:t>
            </a:r>
            <a:endParaRPr lang="zh-CN" altLang="en-US" sz="2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2" name="图片 23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图片 31" descr="教材习题讲解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5088" y="520700"/>
            <a:ext cx="39338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TextBox 12"/>
          <p:cNvSpPr txBox="1"/>
          <p:nvPr/>
        </p:nvSpPr>
        <p:spPr>
          <a:xfrm>
            <a:off x="1052513" y="1441450"/>
            <a:ext cx="7226300" cy="4154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457200">
              <a:lnSpc>
                <a:spcPct val="150000"/>
              </a:lnSpc>
            </a:pPr>
            <a:r>
              <a:rPr lang="en-US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和风：温和的风，多指春风。</a:t>
            </a:r>
            <a:endParaRPr lang="zh-CN" altLang="zh-CN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>
              <a:lnSpc>
                <a:spcPct val="150000"/>
              </a:lnSpc>
            </a:pPr>
            <a:r>
              <a:rPr lang="en-US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和美：和睦美满。</a:t>
            </a:r>
            <a:endParaRPr lang="zh-CN" altLang="zh-CN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>
              <a:lnSpc>
                <a:spcPct val="150000"/>
              </a:lnSpc>
            </a:pPr>
            <a:r>
              <a:rPr lang="en-US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和谈：和平谈判。</a:t>
            </a:r>
            <a:endParaRPr lang="zh-CN" altLang="zh-CN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>
              <a:lnSpc>
                <a:spcPct val="150000"/>
              </a:lnSpc>
            </a:pPr>
            <a:r>
              <a:rPr lang="en-US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和顺：温和顺从。</a:t>
            </a:r>
            <a:endParaRPr lang="zh-CN" altLang="zh-CN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>
              <a:lnSpc>
                <a:spcPct val="150000"/>
              </a:lnSpc>
            </a:pPr>
            <a:r>
              <a:rPr lang="en-US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和平：指没有战争的状态。</a:t>
            </a:r>
            <a:endParaRPr lang="zh-CN" altLang="zh-CN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>
              <a:lnSpc>
                <a:spcPct val="150000"/>
              </a:lnSpc>
            </a:pPr>
            <a:r>
              <a:rPr lang="en-US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和谐：配合得适当；和睦协调。</a:t>
            </a:r>
            <a:endParaRPr lang="zh-CN" altLang="zh-CN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>
              <a:lnSpc>
                <a:spcPct val="150000"/>
              </a:lnSpc>
            </a:pPr>
            <a:r>
              <a:rPr lang="zh-CN" altLang="zh-CN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提示：背诵要在理解内容的基础上进行，重点要抓住每一段中的关键词语来背诵。</a:t>
            </a:r>
            <a:endParaRPr lang="zh-CN" altLang="zh-CN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22288" y="1514475"/>
            <a:ext cx="566738" cy="468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67" name="矩形 10"/>
          <p:cNvSpPr/>
          <p:nvPr/>
        </p:nvSpPr>
        <p:spPr>
          <a:xfrm>
            <a:off x="501650" y="1547813"/>
            <a:ext cx="752475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三</a:t>
            </a:r>
            <a:r>
              <a:rPr lang="zh-CN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、</a:t>
            </a:r>
            <a:endParaRPr lang="zh-CN" altLang="en-US" sz="2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549275" y="4516438"/>
            <a:ext cx="566738" cy="468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69" name="矩形 10"/>
          <p:cNvSpPr/>
          <p:nvPr/>
        </p:nvSpPr>
        <p:spPr>
          <a:xfrm>
            <a:off x="528638" y="4549775"/>
            <a:ext cx="752475" cy="4302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200" b="1" dirty="0">
                <a:latin typeface="Calibri" panose="020F0502020204030204" pitchFamily="34" charset="0"/>
                <a:ea typeface="宋体" panose="02010600030101010101" pitchFamily="2" charset="-122"/>
              </a:rPr>
              <a:t>四</a:t>
            </a:r>
            <a:r>
              <a:rPr lang="zh-CN" altLang="zh-CN" sz="2200" b="1" dirty="0">
                <a:latin typeface="Calibri" panose="020F0502020204030204" pitchFamily="34" charset="0"/>
                <a:ea typeface="宋体" panose="02010600030101010101" pitchFamily="2" charset="-122"/>
              </a:rPr>
              <a:t>、</a:t>
            </a:r>
            <a:endParaRPr lang="zh-CN" altLang="en-US" sz="2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25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46625"/>
            <a:ext cx="9144000" cy="210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1355408" y="1987550"/>
            <a:ext cx="797242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道生一，一生二，二生三，三生万物。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和，故百物皆化；序，故群物皆别。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畜之以道则民和，养之以德则民合。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君子和而不同，小人同而不和。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5.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天时不如地利，地利不如人和。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20770" y="295910"/>
            <a:ext cx="51022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bg1"/>
                </a:solidFill>
              </a:rPr>
              <a:t>名句积累</a:t>
            </a:r>
            <a:endParaRPr lang="zh-CN" altLang="en-US" sz="40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TextBox 14"/>
          <p:cNvSpPr txBox="1"/>
          <p:nvPr/>
        </p:nvSpPr>
        <p:spPr>
          <a:xfrm>
            <a:off x="884238" y="1816100"/>
            <a:ext cx="7224712" cy="4154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孟子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，名轲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字子舆，战国时邹国人，思想家，孔子之后儒家的主要代表人物，被后世称为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“亚圣”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孟子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是儒家学派的经典著作之一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是记载孟子及其弟子言行的一部书。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庄子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，名周，战国时期著名思想家、哲学家，是道家学派的代表人物，老子哲学思想的继承者和发展者。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又称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南华经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，是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道家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学派的经典著作，是庄周和他的门人以及后学所著。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200" name="Picture 12" descr="D:\我的文档\Tencent Files\923213587\FileRecv\资料链接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490538"/>
            <a:ext cx="2573338" cy="60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1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TextBox 14"/>
          <p:cNvSpPr txBox="1"/>
          <p:nvPr/>
        </p:nvSpPr>
        <p:spPr>
          <a:xfrm>
            <a:off x="884238" y="1954213"/>
            <a:ext cx="7224712" cy="2632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     本文是从先秦诸子中节选的关于“和”的论述。诸子，指各派学者或其著作。文中诸子从不同角度对“和”做出了阐释，指出“和”在为人处世、治理国家等方面的重要作用，读来给人以深刻的启迪。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25" name="Picture 12" descr="D:\我的文档\Tencent Files\923213587\FileRecv\资料链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490538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575" y="1754188"/>
            <a:ext cx="4035425" cy="858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图片 29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0245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8" name="TextBox 18"/>
          <p:cNvSpPr txBox="1"/>
          <p:nvPr/>
        </p:nvSpPr>
        <p:spPr>
          <a:xfrm>
            <a:off x="555625" y="1935480"/>
            <a:ext cx="82327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45720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语录体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是中国古代散文的一种体式。常用于门人弟子记录先生的言行，也用于佛门的传教记录。因其偏重于只言片语的记录，短小简约，不重文采，不讲求篇章结构，也不讲求段落、内容间的联系，还没有构成单篇的、形式完整的篇章，故称之为语录体。先秦记载孔子及其弟子言行的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及宋代记载程颢、程颐言行的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二程遗书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，均堪称语录体的典范。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9" name="Picture 12" descr="D:\我的文档\Tencent Files\923213587\FileRecv\资料链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490538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625" y="1410018"/>
            <a:ext cx="4035425" cy="860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31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23093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6" descr="BS00554_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5613" y="1801813"/>
            <a:ext cx="503237" cy="439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9" name="组 53"/>
          <p:cNvGrpSpPr/>
          <p:nvPr/>
        </p:nvGrpSpPr>
        <p:grpSpPr>
          <a:xfrm>
            <a:off x="506413" y="1797050"/>
            <a:ext cx="3122612" cy="461963"/>
            <a:chOff x="4701070" y="1806066"/>
            <a:chExt cx="3123216" cy="462053"/>
          </a:xfrm>
        </p:grpSpPr>
        <p:sp>
          <p:nvSpPr>
            <p:cNvPr id="55" name="圆角矩形 54"/>
            <p:cNvSpPr/>
            <p:nvPr/>
          </p:nvSpPr>
          <p:spPr>
            <a:xfrm>
              <a:off x="5199641" y="1806066"/>
              <a:ext cx="1897429" cy="44935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734413" y="1806066"/>
              <a:ext cx="462052" cy="462053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72" name="文本框 56"/>
            <p:cNvSpPr txBox="1"/>
            <p:nvPr/>
          </p:nvSpPr>
          <p:spPr>
            <a:xfrm>
              <a:off x="4701070" y="1806158"/>
              <a:ext cx="312321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  <a:r>
                <a:rPr lang="en-US" altLang="zh-CN" sz="2400" b="1">
                  <a:latin typeface="Adobe 黑体 Std R" pitchFamily="34" charset="-122"/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读一读字音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294" name="Rectangle 30"/>
          <p:cNvSpPr>
            <a:spLocks noChangeArrowheads="1"/>
          </p:cNvSpPr>
          <p:nvPr/>
        </p:nvSpPr>
        <p:spPr bwMode="auto">
          <a:xfrm>
            <a:off x="1269683" y="2900045"/>
            <a:ext cx="6459538" cy="962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列星随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     四时代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御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95500" y="2899728"/>
            <a:ext cx="8064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xuán</a:t>
            </a:r>
            <a:endParaRPr kumimoji="0" lang="zh-CN" altLang="en-US" sz="24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36515" y="2900045"/>
            <a:ext cx="4953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yù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78" name="Picture 10" descr="D:\我的文档\Tencent Files\923213587\FileRecv\预习反馈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3100" y="492125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80820" y="4383405"/>
            <a:ext cx="64522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    </a:t>
            </a:r>
            <a:r>
              <a:rPr lang="zh-CN" altLang="en-US" sz="3200" b="1"/>
              <a:t>除此之外，你还有哪些把握不准的字音吗？ 请提出来。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8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Rectangle 4"/>
          <p:cNvSpPr/>
          <p:nvPr/>
        </p:nvSpPr>
        <p:spPr>
          <a:xfrm>
            <a:off x="1250950" y="2278063"/>
            <a:ext cx="7000875" cy="984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请同学们朗读课文，并在课本上及时做好旁批和圈点。体会作者感情，感受文章的风格。 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91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300" y="1304925"/>
            <a:ext cx="4035425" cy="858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Picture 22" descr="D:\我的文档\Tencent Files\923213587\FileRecv\初读感知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2313" y="496888"/>
            <a:ext cx="2573337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3" name="Rectangle 17"/>
          <p:cNvSpPr/>
          <p:nvPr/>
        </p:nvSpPr>
        <p:spPr>
          <a:xfrm>
            <a:off x="1514475" y="4430237"/>
            <a:ext cx="5999480" cy="152971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 eaLnBrk="0" hangingPunct="0">
              <a:lnSpc>
                <a:spcPct val="13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有疑问的地方，用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问号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标注。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关键语句（或写得好的语句）用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波浪线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3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94" name="组 1"/>
          <p:cNvGrpSpPr/>
          <p:nvPr/>
        </p:nvGrpSpPr>
        <p:grpSpPr>
          <a:xfrm>
            <a:off x="606425" y="3676650"/>
            <a:ext cx="2579688" cy="625475"/>
            <a:chOff x="5549972" y="3731738"/>
            <a:chExt cx="2578028" cy="626210"/>
          </a:xfrm>
        </p:grpSpPr>
        <p:sp>
          <p:nvSpPr>
            <p:cNvPr id="18" name="圆角矩形 17"/>
            <p:cNvSpPr/>
            <p:nvPr/>
          </p:nvSpPr>
          <p:spPr>
            <a:xfrm>
              <a:off x="6317828" y="3841405"/>
              <a:ext cx="1810172" cy="44979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396" name="文本框 30"/>
            <p:cNvSpPr txBox="1"/>
            <p:nvPr/>
          </p:nvSpPr>
          <p:spPr>
            <a:xfrm>
              <a:off x="6565743" y="3829427"/>
              <a:ext cx="155006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圈点要求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397" name="图片 9" descr="book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49972" y="3731738"/>
              <a:ext cx="1018892" cy="62621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5484</Words>
  <Application>WPS 演示</Application>
  <PresentationFormat>在屏幕上显示</PresentationFormat>
  <Paragraphs>292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43</vt:i4>
      </vt:variant>
    </vt:vector>
  </HeadingPairs>
  <TitlesOfParts>
    <vt:vector size="61" baseType="lpstr">
      <vt:lpstr>Arial</vt:lpstr>
      <vt:lpstr>宋体</vt:lpstr>
      <vt:lpstr>Wingdings</vt:lpstr>
      <vt:lpstr>Calibri</vt:lpstr>
      <vt:lpstr>Arial</vt:lpstr>
      <vt:lpstr>Hei</vt:lpstr>
      <vt:lpstr>黑体</vt:lpstr>
      <vt:lpstr>Gulim</vt:lpstr>
      <vt:lpstr>方正大黑简体</vt:lpstr>
      <vt:lpstr>Adobe 黑体 Std R</vt:lpstr>
      <vt:lpstr>Times New Roman</vt:lpstr>
      <vt:lpstr>楷体</vt:lpstr>
      <vt:lpstr>微软雅黑</vt:lpstr>
      <vt:lpstr>Arial Unicode MS</vt:lpstr>
      <vt:lpstr>Malgun Gothic</vt:lpstr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关于“和而不同”的拓展理解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课后练习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.口口陳</cp:lastModifiedBy>
  <cp:revision>519</cp:revision>
  <dcterms:created xsi:type="dcterms:W3CDTF">2015-12-09T07:23:00Z</dcterms:created>
  <dcterms:modified xsi:type="dcterms:W3CDTF">2019-02-24T14:37:16Z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