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74" r:id="rId2"/>
    <p:sldId id="308" r:id="rId3"/>
    <p:sldId id="309" r:id="rId4"/>
    <p:sldId id="318" r:id="rId5"/>
    <p:sldId id="276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311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20" r:id="rId23"/>
    <p:sldId id="322" r:id="rId24"/>
    <p:sldId id="323" r:id="rId25"/>
    <p:sldId id="319" r:id="rId26"/>
    <p:sldId id="348" r:id="rId27"/>
    <p:sldId id="349" r:id="rId28"/>
    <p:sldId id="350" r:id="rId29"/>
    <p:sldId id="332" r:id="rId30"/>
    <p:sldId id="333" r:id="rId31"/>
    <p:sldId id="334" r:id="rId32"/>
    <p:sldId id="335" r:id="rId33"/>
    <p:sldId id="336" r:id="rId34"/>
    <p:sldId id="337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08" y="-114"/>
      </p:cViewPr>
      <p:guideLst>
        <p:guide orient="horz" pos="2160"/>
        <p:guide pos="2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页眉占位符 296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29699" name="日期占位符 2969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29700" name="页脚占位符 2969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29701" name="灯片编号占位符 2970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页眉占位符 327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32771" name="日期占位符 3277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32772" name="幻灯片图像占位符 3277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2773" name="文本占位符 3277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2774" name="页脚占位符 3277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32775" name="灯片编号占位符 3277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3379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itre 1"/>
          <p:cNvSpPr>
            <a:spLocks noGrp="1"/>
          </p:cNvSpPr>
          <p:nvPr>
            <p:ph type="ctrTitle"/>
          </p:nvPr>
        </p:nvSpPr>
        <p:spPr>
          <a:xfrm>
            <a:off x="828675" y="1773238"/>
            <a:ext cx="7772400" cy="12271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Espace réservé du texte 2"/>
          <p:cNvSpPr>
            <a:spLocks noGrp="1"/>
          </p:cNvSpPr>
          <p:nvPr>
            <p:ph type="subTitle" idx="1"/>
          </p:nvPr>
        </p:nvSpPr>
        <p:spPr>
          <a:xfrm>
            <a:off x="2197100" y="3117850"/>
            <a:ext cx="6400800" cy="9604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3200">
                <a:solidFill>
                  <a:srgbClr val="FF6600"/>
                </a:solidFill>
              </a:defRPr>
            </a:lvl1pPr>
            <a:lvl2pPr marL="457200" lvl="1" indent="0" algn="ctr">
              <a:buNone/>
              <a:defRPr sz="2000">
                <a:solidFill>
                  <a:schemeClr val="tx1"/>
                </a:solidFill>
              </a:defRPr>
            </a:lvl2pPr>
            <a:lvl3pPr marL="914400" lvl="2" indent="0" algn="ctr">
              <a:buNone/>
              <a:defRPr sz="2000">
                <a:solidFill>
                  <a:schemeClr val="tx1"/>
                </a:solidFill>
              </a:defRPr>
            </a:lvl3pPr>
            <a:lvl4pPr marL="1371600" lvl="3" indent="0" algn="ctr">
              <a:buNone/>
              <a:defRPr sz="2000">
                <a:solidFill>
                  <a:schemeClr val="tx1"/>
                </a:solidFill>
              </a:defRPr>
            </a:lvl4pPr>
            <a:lvl5pPr marL="1828800" lvl="4" indent="0" algn="ctr">
              <a:buNone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2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eaLnBrk="1" hangingPunct="1"/>
            <a:endParaRPr lang="zh-CN" altLang="en-US"/>
          </a:p>
        </p:txBody>
      </p:sp>
      <p:sp>
        <p:nvSpPr>
          <p:cNvPr id="2053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eaLnBrk="1" hangingPunct="1"/>
            <a:endParaRPr/>
          </a:p>
        </p:txBody>
      </p:sp>
      <p:sp>
        <p:nvSpPr>
          <p:cNvPr id="2054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eaLnBrk="1" hangingPunct="1"/>
            <a:fld id="{9A0DB2DC-4C9A-4742-B13C-FB6460FD3503}" type="slidenum">
              <a:rPr lang="zh-CN" altLang="en-US"/>
              <a:pPr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78867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78867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900">
                <a:solidFill>
                  <a:srgbClr val="898989"/>
                </a:solidFill>
                <a:latin typeface="微软雅黑" panose="020B0503020204020204" pitchFamily="2" charset="-122"/>
                <a:ea typeface="微软雅黑" panose="020B0503020204020204" pitchFamily="2" charset="-122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1027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900">
                <a:solidFill>
                  <a:srgbClr val="898989"/>
                </a:solidFill>
                <a:latin typeface="微软雅黑" panose="020B0503020204020204" pitchFamily="2" charset="-122"/>
                <a:ea typeface="微软雅黑" panose="020B0503020204020204" pitchFamily="2" charset="-122"/>
              </a:defRPr>
            </a:lvl1pPr>
          </a:lstStyle>
          <a:p>
            <a:pPr lvl="0" eaLnBrk="1" hangingPunct="1"/>
            <a:endParaRPr/>
          </a:p>
        </p:txBody>
      </p:sp>
      <p:sp>
        <p:nvSpPr>
          <p:cNvPr id="1028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900">
                <a:solidFill>
                  <a:srgbClr val="898989"/>
                </a:solidFill>
                <a:latin typeface="微软雅黑" panose="020B0503020204020204" pitchFamily="2" charset="-122"/>
                <a:ea typeface="微软雅黑" panose="020B0503020204020204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  <p:sp>
        <p:nvSpPr>
          <p:cNvPr id="1029" name="标题 102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0" name="文本占位符 10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FF6600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4097"/>
          <p:cNvSpPr txBox="1"/>
          <p:nvPr/>
        </p:nvSpPr>
        <p:spPr>
          <a:xfrm>
            <a:off x="971233" y="903605"/>
            <a:ext cx="72009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000" b="1">
                <a:solidFill>
                  <a:schemeClr val="hlink"/>
                </a:solidFill>
                <a:latin typeface="Tahoma" panose="020B0604030504040204" pitchFamily="34" charset="0"/>
                <a:ea typeface="隶书" pitchFamily="1" charset="-122"/>
              </a:rPr>
              <a:t>轻叩写作之门</a:t>
            </a:r>
          </a:p>
          <a:p>
            <a:r>
              <a:rPr lang="zh-CN" altLang="en-US" sz="8000" b="1">
                <a:solidFill>
                  <a:schemeClr val="hlink"/>
                </a:solidFill>
                <a:latin typeface="Tahoma" panose="020B0604030504040204" pitchFamily="34" charset="0"/>
                <a:ea typeface="隶书" pitchFamily="1" charset="-122"/>
              </a:rPr>
              <a:t>     细节描写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占位符 13313"/>
          <p:cNvSpPr>
            <a:spLocks noGrp="1"/>
          </p:cNvSpPr>
          <p:nvPr>
            <p:ph type="body" idx="1"/>
          </p:nvPr>
        </p:nvSpPr>
        <p:spPr>
          <a:xfrm>
            <a:off x="323850" y="549275"/>
            <a:ext cx="8569325" cy="5832475"/>
          </a:xfrm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000"/>
              <a:t>     </a:t>
            </a:r>
            <a:r>
              <a:rPr lang="zh-CN" altLang="en-US" sz="2000">
                <a:solidFill>
                  <a:srgbClr val="000000"/>
                </a:solidFill>
              </a:rPr>
              <a:t> 夜很深了，躺在床上辗转反侧，父母还未回来，我有些怕了，也有些生气。一家三口挤在这二室一厅的房子里，家具很少，却还是有一部老掉牙的黑白电视机，虽然穷，却仍是不愿低头。在这个陌生的大城市，我没有钱去上优秀的高中。但我有自己的理想与目标，我虽然衣着破旧，却有自己的尊严。今年是高三二期了，高考是我实现人生梦想的转折点。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　唯一让我心中有一丝不满的便是父母，他们每天总是那么早地起床离去，又是那么晚的回来。我多么想有一次我们一家三口在周末去公园游，去河边吹风，可是连这一点小小的要求，上天也没有给过我一次答应。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　不行，今天一定要等到他们回来。我知道他们是为了挣钱，是为了我，可是我不愿他们如此劳累。我愿意过得更艰苦些，毕竟我还有很长的明天。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　门外的楼梯隐约传来了一丝丝响动，那么轻、那么微弱、缓慢，那声音慢慢地靠近，到了门口，颓然停下。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　过了好一会儿，才慢慢的听到一丝轻微的金属碰撞声，一个物体慢慢地插入锁孔，又是一声轻轻的转动声。门，悄然打开了，“轻点，孩子睡着了”，这是母亲的声音。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占位符 14337"/>
          <p:cNvSpPr>
            <a:spLocks noGrp="1"/>
          </p:cNvSpPr>
          <p:nvPr>
            <p:ph type="body" idx="1"/>
          </p:nvPr>
        </p:nvSpPr>
        <p:spPr>
          <a:xfrm>
            <a:off x="250825" y="333375"/>
            <a:ext cx="8642350" cy="6119813"/>
          </a:xfrm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000"/>
              <a:t>       </a:t>
            </a:r>
            <a:r>
              <a:rPr lang="zh-CN" altLang="en-US" sz="2000">
                <a:solidFill>
                  <a:srgbClr val="000000"/>
                </a:solidFill>
              </a:rPr>
              <a:t>我能感受到她正踮着脚尖向我走来。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　没有声音，我却能感受得到，那个轻轻的脚步，正一步步地温暖我的心。“又踹了被子！”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　母亲轻轻地拉过被子，慢慢地移到我的身上，又抽身慢慢地离去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pitchFamily="2" charset="-122"/>
              </a:rPr>
              <a:t>……</a:t>
            </a:r>
            <a:endParaRPr lang="en-US" altLang="zh-CN" sz="200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　自始至终，家中的灯没有亮一下，也没有发出什么很大的声音，只有父母那踮起的脚尖，一步步踩在我的心头。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　拉过被子蒙住头，我强忍着声音不被流露，泪水却一行一行的滑落。 这一晚，我不知道自己哭了多久，我只知道湿了一大片。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　男儿有泪不轻弹，今夜我却泪千行！多少年了，多少个日日夜夜！每晚父母都是这样踮着脚尖，在一片漆黑的房间里慢慢地移动，我还有什么要感到生气呢？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　朱自清有父亲的背影，史铁柱（生）有母亲推着轮椅的身躯，傅聪有傅雷先生殷切的家书，而我，我有什么？我有父母踮起的脚尖！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　父母是平凡的，父母对子女的爱却是伟大的，是无与伦比的，是一个人一生最大的财富。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rgbClr val="000000"/>
                </a:solidFill>
              </a:rPr>
              <a:t>　　踮起脚尖，父母的爱，今生永不忘，也不敢忘！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5361"/>
          <p:cNvSpPr>
            <a:spLocks noGrp="1"/>
          </p:cNvSpPr>
          <p:nvPr>
            <p:ph type="ctrTitle"/>
          </p:nvPr>
        </p:nvSpPr>
        <p:spPr>
          <a:xfrm>
            <a:off x="684213" y="1447800"/>
            <a:ext cx="7773987" cy="2628900"/>
          </a:xfrm>
          <a:ln/>
        </p:spPr>
        <p:txBody>
          <a:bodyPr anchor="ctr"/>
          <a:lstStyle/>
          <a:p>
            <a:pPr defTabSz="914400"/>
            <a:r>
              <a:rPr lang="zh-CN" altLang="en-US" sz="6600" b="0" kern="1200" baseline="0">
                <a:solidFill>
                  <a:srgbClr val="887FF9"/>
                </a:solidFill>
                <a:latin typeface="微软雅黑" panose="020B0503020204020204" pitchFamily="2" charset="-122"/>
                <a:ea typeface="华文隶书" pitchFamily="2" charset="-122"/>
              </a:rPr>
              <a:t>运用好细节描写</a:t>
            </a:r>
            <a:br>
              <a:rPr lang="zh-CN" altLang="en-US" sz="6600" b="0" kern="1200" baseline="0">
                <a:solidFill>
                  <a:srgbClr val="887FF9"/>
                </a:solidFill>
                <a:latin typeface="微软雅黑" panose="020B0503020204020204" pitchFamily="2" charset="-122"/>
                <a:ea typeface="华文隶书" pitchFamily="2" charset="-122"/>
              </a:rPr>
            </a:br>
            <a:r>
              <a:rPr lang="zh-CN" altLang="en-US" sz="6600" b="0" kern="1200" baseline="0">
                <a:solidFill>
                  <a:srgbClr val="887FF9"/>
                </a:solidFill>
                <a:latin typeface="微软雅黑" panose="020B0503020204020204" pitchFamily="2" charset="-122"/>
                <a:ea typeface="华文隶书" pitchFamily="2" charset="-122"/>
              </a:rPr>
              <a:t>使文章生动起来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385"/>
          <p:cNvSpPr txBox="1"/>
          <p:nvPr/>
        </p:nvSpPr>
        <p:spPr>
          <a:xfrm>
            <a:off x="3203575" y="765175"/>
            <a:ext cx="24479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授你以渔</a:t>
            </a:r>
          </a:p>
        </p:txBody>
      </p:sp>
      <p:sp>
        <p:nvSpPr>
          <p:cNvPr id="16387" name="矩形 16386"/>
          <p:cNvSpPr/>
          <p:nvPr/>
        </p:nvSpPr>
        <p:spPr>
          <a:xfrm>
            <a:off x="539750" y="2276475"/>
            <a:ext cx="4267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</a:rPr>
              <a:t>如何写好细节</a:t>
            </a:r>
            <a:r>
              <a:rPr lang="en-US" altLang="zh-CN" sz="3600" b="1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</a:p>
        </p:txBody>
      </p:sp>
      <p:sp>
        <p:nvSpPr>
          <p:cNvPr id="16388" name="矩形 16387"/>
          <p:cNvSpPr/>
          <p:nvPr/>
        </p:nvSpPr>
        <p:spPr>
          <a:xfrm>
            <a:off x="4643438" y="2060575"/>
            <a:ext cx="4038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260F00"/>
                </a:solidFill>
                <a:latin typeface="Arial" panose="020B0604020202020204" pitchFamily="34" charset="0"/>
              </a:rPr>
              <a:t>在关键处驻足，“慢”说细微之处</a:t>
            </a:r>
          </a:p>
        </p:txBody>
      </p:sp>
      <p:pic>
        <p:nvPicPr>
          <p:cNvPr id="16389" name="图片 16388"/>
          <p:cNvPicPr>
            <a:picLocks noChangeAspect="1"/>
          </p:cNvPicPr>
          <p:nvPr/>
        </p:nvPicPr>
        <p:blipFill>
          <a:blip r:embed="rId2"/>
          <a:srcRect t="35805" b="3116"/>
          <a:stretch>
            <a:fillRect/>
          </a:stretch>
        </p:blipFill>
        <p:spPr>
          <a:xfrm>
            <a:off x="395288" y="3648075"/>
            <a:ext cx="8748712" cy="305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43009" descr="19006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1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/>
              <a:t>智慧结晶</a:t>
            </a:r>
          </a:p>
        </p:txBody>
      </p:sp>
      <p:sp>
        <p:nvSpPr>
          <p:cNvPr id="44035" name="内容占位符 44034"/>
          <p:cNvSpPr>
            <a:spLocks noGrp="1"/>
          </p:cNvSpPr>
          <p:nvPr>
            <p:ph sz="half" idx="1"/>
          </p:nvPr>
        </p:nvSpPr>
        <p:spPr>
          <a:xfrm>
            <a:off x="250825" y="2420938"/>
            <a:ext cx="8540750" cy="965200"/>
          </a:xfrm>
          <a:ln/>
        </p:spPr>
        <p:txBody>
          <a:bodyPr/>
          <a:lstStyle/>
          <a:p>
            <a:pPr>
              <a:buNone/>
            </a:pPr>
            <a:r>
              <a:rPr lang="zh-CN" altLang="x-none" b="1" dirty="0"/>
              <a:t>一、慧眼独具</a:t>
            </a:r>
            <a:r>
              <a:rPr lang="en-US" altLang="x-none" b="1">
                <a:latin typeface="微软雅黑" panose="020B0503020204020204" pitchFamily="2" charset="-122"/>
              </a:rPr>
              <a:t>——</a:t>
            </a:r>
            <a:r>
              <a:rPr lang="zh-CN" altLang="x-none" b="1" dirty="0"/>
              <a:t>找准典型</a:t>
            </a:r>
            <a:r>
              <a:rPr lang="zh-CN" altLang="en-US" b="1"/>
              <a:t>    </a:t>
            </a:r>
            <a:r>
              <a:rPr lang="zh-CN" altLang="en-US" b="1" dirty="0"/>
              <a:t>突出特征</a:t>
            </a:r>
          </a:p>
          <a:p>
            <a:r>
              <a:rPr lang="zh-CN" altLang="x-none" sz="1800" b="1" dirty="0">
                <a:solidFill>
                  <a:schemeClr val="hlink"/>
                </a:solidFill>
              </a:rPr>
              <a:t>要抓住所描写的人、景、物的最突出的特征，写出他们所不同于其他人、景、物的独特之处。</a:t>
            </a:r>
            <a:endParaRPr lang="zh-CN" altLang="en-US" sz="1800" b="1" dirty="0">
              <a:solidFill>
                <a:schemeClr val="hlink"/>
              </a:solidFill>
            </a:endParaRPr>
          </a:p>
          <a:p>
            <a:endParaRPr lang="zh-CN" altLang="en-US" sz="2000" dirty="0"/>
          </a:p>
        </p:txBody>
      </p:sp>
      <p:sp>
        <p:nvSpPr>
          <p:cNvPr id="44036" name="文本占位符 44035"/>
          <p:cNvSpPr>
            <a:spLocks noGrp="1"/>
          </p:cNvSpPr>
          <p:nvPr>
            <p:ph type="body" sz="half" idx="2"/>
          </p:nvPr>
        </p:nvSpPr>
        <p:spPr>
          <a:xfrm>
            <a:off x="323850" y="4149725"/>
            <a:ext cx="8540750" cy="2238375"/>
          </a:xfrm>
          <a:ln/>
        </p:spPr>
        <p:txBody>
          <a:bodyPr/>
          <a:lstStyle/>
          <a:p>
            <a:r>
              <a:rPr lang="zh-CN" altLang="en-US" sz="2000" b="1"/>
              <a:t>   </a:t>
            </a:r>
            <a:r>
              <a:rPr lang="zh-CN" altLang="en-US" sz="2000" b="1" dirty="0"/>
              <a:t>我看到他们脸上的</a:t>
            </a:r>
            <a:r>
              <a:rPr lang="zh-CN" altLang="en-US" sz="2000" b="1" dirty="0">
                <a:solidFill>
                  <a:schemeClr val="folHlink"/>
                </a:solidFill>
              </a:rPr>
              <a:t>笑容</a:t>
            </a:r>
            <a:r>
              <a:rPr lang="zh-CN" altLang="en-US" sz="2000" b="1" dirty="0"/>
              <a:t>。</a:t>
            </a:r>
            <a:endParaRPr lang="zh-CN" altLang="en-US" sz="2000" b="1"/>
          </a:p>
          <a:p>
            <a:endParaRPr lang="zh-CN" altLang="en-US" sz="2000" b="1"/>
          </a:p>
          <a:p>
            <a:endParaRPr lang="zh-CN" altLang="en-US" sz="2000" b="1" dirty="0"/>
          </a:p>
        </p:txBody>
      </p:sp>
      <p:pic>
        <p:nvPicPr>
          <p:cNvPr id="44037" name="图片 44036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0"/>
            <a:ext cx="3024188" cy="2255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/>
              <a:t>智慧结晶</a:t>
            </a:r>
          </a:p>
        </p:txBody>
      </p:sp>
      <p:sp>
        <p:nvSpPr>
          <p:cNvPr id="45059" name="内容占位符 45058"/>
          <p:cNvSpPr>
            <a:spLocks noGrp="1"/>
          </p:cNvSpPr>
          <p:nvPr>
            <p:ph sz="half" idx="1"/>
          </p:nvPr>
        </p:nvSpPr>
        <p:spPr>
          <a:xfrm>
            <a:off x="250825" y="2276475"/>
            <a:ext cx="8713788" cy="2160588"/>
          </a:xfrm>
          <a:ln/>
        </p:spPr>
        <p:txBody>
          <a:bodyPr/>
          <a:lstStyle/>
          <a:p>
            <a:pPr>
              <a:buNone/>
            </a:pPr>
            <a:r>
              <a:rPr lang="zh-CN" altLang="x-none" b="1" dirty="0"/>
              <a:t>二、深挖细掘</a:t>
            </a:r>
            <a:r>
              <a:rPr lang="en-US" altLang="x-none" b="1">
                <a:latin typeface="微软雅黑" panose="020B0503020204020204" pitchFamily="2" charset="-122"/>
              </a:rPr>
              <a:t>——</a:t>
            </a:r>
            <a:r>
              <a:rPr lang="zh-CN" altLang="x-none" b="1" dirty="0"/>
              <a:t>细致描摹</a:t>
            </a:r>
            <a:endParaRPr lang="zh-CN" altLang="en-US" b="1"/>
          </a:p>
          <a:p>
            <a:pPr>
              <a:buNone/>
            </a:pPr>
            <a:r>
              <a:rPr lang="en-US" altLang="x-none" sz="2000" b="1">
                <a:solidFill>
                  <a:srgbClr val="FF0000"/>
                </a:solidFill>
              </a:rPr>
              <a:t>1</a:t>
            </a:r>
            <a:r>
              <a:rPr lang="zh-CN" altLang="x-none" sz="2000" b="1" dirty="0">
                <a:solidFill>
                  <a:srgbClr val="FF0000"/>
                </a:solidFill>
              </a:rPr>
              <a:t>、锤炼词语：对精彩的动词、形容词的辨析和筛选，对所描述的内容进行准确生动的修饰和限制，以少胜多，一字传神。</a:t>
            </a:r>
            <a:br>
              <a:rPr lang="zh-CN" altLang="x-none" sz="2000" b="1" dirty="0">
                <a:solidFill>
                  <a:srgbClr val="FF0000"/>
                </a:solidFill>
              </a:rPr>
            </a:b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45060" name="文本占位符 45059"/>
          <p:cNvSpPr>
            <a:spLocks noGrp="1"/>
          </p:cNvSpPr>
          <p:nvPr>
            <p:ph type="body" sz="half" idx="2"/>
          </p:nvPr>
        </p:nvSpPr>
        <p:spPr>
          <a:xfrm>
            <a:off x="323850" y="4581525"/>
            <a:ext cx="8540750" cy="2173288"/>
          </a:xfrm>
          <a:ln/>
        </p:spPr>
        <p:txBody>
          <a:bodyPr/>
          <a:lstStyle/>
          <a:p>
            <a:pPr lvl="1">
              <a:buNone/>
            </a:pPr>
            <a:r>
              <a:rPr lang="zh-CN" altLang="en-US" sz="1800" b="1" dirty="0"/>
              <a:t>■我看到他们</a:t>
            </a:r>
            <a:r>
              <a:rPr lang="zh-CN" altLang="en-US" sz="1800" b="1" dirty="0">
                <a:solidFill>
                  <a:schemeClr val="folHlink"/>
                </a:solidFill>
              </a:rPr>
              <a:t>纯真</a:t>
            </a:r>
            <a:r>
              <a:rPr lang="zh-CN" altLang="en-US" sz="1800" b="1" dirty="0"/>
              <a:t>的眼睛里</a:t>
            </a:r>
            <a:r>
              <a:rPr lang="zh-CN" altLang="en-US" sz="1800" b="1" dirty="0">
                <a:solidFill>
                  <a:srgbClr val="0066FF"/>
                </a:solidFill>
              </a:rPr>
              <a:t>反射</a:t>
            </a:r>
            <a:r>
              <a:rPr lang="zh-CN" altLang="en-US" sz="1800" b="1" dirty="0"/>
              <a:t>着</a:t>
            </a:r>
            <a:r>
              <a:rPr lang="zh-CN" altLang="en-US" sz="1800" b="1" dirty="0">
                <a:solidFill>
                  <a:schemeClr val="folHlink"/>
                </a:solidFill>
              </a:rPr>
              <a:t>太阳</a:t>
            </a:r>
            <a:r>
              <a:rPr lang="zh-CN" altLang="en-US" sz="1800" b="1" dirty="0"/>
              <a:t>的光芒，</a:t>
            </a:r>
            <a:r>
              <a:rPr lang="zh-CN" altLang="en-US" sz="1800" b="1" dirty="0">
                <a:solidFill>
                  <a:schemeClr val="folHlink"/>
                </a:solidFill>
              </a:rPr>
              <a:t>朴实</a:t>
            </a:r>
            <a:r>
              <a:rPr lang="zh-CN" altLang="en-US" sz="1800" b="1" dirty="0"/>
              <a:t>的脸上</a:t>
            </a:r>
            <a:r>
              <a:rPr lang="zh-CN" altLang="en-US" sz="1800" b="1" dirty="0">
                <a:solidFill>
                  <a:srgbClr val="0066FF"/>
                </a:solidFill>
              </a:rPr>
              <a:t>洋溢</a:t>
            </a:r>
            <a:r>
              <a:rPr lang="zh-CN" altLang="en-US" sz="1800" b="1" dirty="0"/>
              <a:t>着</a:t>
            </a:r>
            <a:r>
              <a:rPr lang="zh-CN" altLang="en-US" sz="1800" b="1" dirty="0">
                <a:solidFill>
                  <a:schemeClr val="folHlink"/>
                </a:solidFill>
              </a:rPr>
              <a:t>快乐</a:t>
            </a:r>
            <a:r>
              <a:rPr lang="zh-CN" altLang="en-US" sz="1800" b="1" dirty="0"/>
              <a:t>的笑容</a:t>
            </a:r>
            <a:r>
              <a:rPr lang="zh-CN" altLang="en-US" sz="1800" b="1"/>
              <a:t>。</a:t>
            </a:r>
            <a:endParaRPr lang="zh-CN" altLang="en-US" sz="1800" b="1" dirty="0"/>
          </a:p>
        </p:txBody>
      </p:sp>
      <p:sp>
        <p:nvSpPr>
          <p:cNvPr id="45061" name="矩形 45060"/>
          <p:cNvSpPr>
            <a:spLocks noRot="1"/>
          </p:cNvSpPr>
          <p:nvPr/>
        </p:nvSpPr>
        <p:spPr>
          <a:xfrm>
            <a:off x="323850" y="26035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u="none" kern="1200" baseline="0">
                <a:solidFill>
                  <a:srgbClr val="FF6600"/>
                </a:solidFill>
                <a:latin typeface="微软雅黑" panose="020B0503020204020204" pitchFamily="2" charset="-122"/>
                <a:ea typeface="微软雅黑" panose="020B0503020204020204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45062" name="图片 4506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0"/>
            <a:ext cx="3024188" cy="2255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/>
              <a:t>智慧结晶</a:t>
            </a:r>
          </a:p>
        </p:txBody>
      </p:sp>
      <p:sp>
        <p:nvSpPr>
          <p:cNvPr id="46083" name="内容占位符 46082"/>
          <p:cNvSpPr>
            <a:spLocks noGrp="1"/>
          </p:cNvSpPr>
          <p:nvPr>
            <p:ph sz="half" idx="1"/>
          </p:nvPr>
        </p:nvSpPr>
        <p:spPr>
          <a:xfrm>
            <a:off x="323850" y="2349500"/>
            <a:ext cx="8820150" cy="2173288"/>
          </a:xfrm>
          <a:ln/>
        </p:spPr>
        <p:txBody>
          <a:bodyPr/>
          <a:lstStyle/>
          <a:p>
            <a:pPr>
              <a:buNone/>
            </a:pPr>
            <a:r>
              <a:rPr lang="en-US" altLang="x-none" sz="2000" b="1">
                <a:solidFill>
                  <a:srgbClr val="FF0000"/>
                </a:solidFill>
              </a:rPr>
              <a:t>2</a:t>
            </a:r>
            <a:r>
              <a:rPr lang="zh-CN" altLang="x-none" sz="2000" b="1" dirty="0">
                <a:solidFill>
                  <a:srgbClr val="FF0000"/>
                </a:solidFill>
              </a:rPr>
              <a:t>、巧用修辞：运用比喻、拟人、夸张等修辞，可以增强语言的生动性，变抽象为具体，变无形为有形，变平淡质朴为文采斐然。</a:t>
            </a:r>
            <a:br>
              <a:rPr lang="zh-CN" altLang="x-none" sz="2000" b="1" dirty="0">
                <a:solidFill>
                  <a:srgbClr val="FF0000"/>
                </a:solidFill>
              </a:rPr>
            </a:b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46084" name="文本占位符 46083"/>
          <p:cNvSpPr>
            <a:spLocks noGrp="1"/>
          </p:cNvSpPr>
          <p:nvPr>
            <p:ph type="body" sz="half" idx="2"/>
          </p:nvPr>
        </p:nvSpPr>
        <p:spPr>
          <a:xfrm>
            <a:off x="179388" y="4581525"/>
            <a:ext cx="8540750" cy="2173288"/>
          </a:xfrm>
          <a:ln/>
        </p:spPr>
        <p:txBody>
          <a:bodyPr/>
          <a:lstStyle/>
          <a:p>
            <a:pPr lvl="1">
              <a:buNone/>
            </a:pPr>
            <a:r>
              <a:rPr lang="zh-CN" altLang="en-US" sz="1800" b="1" dirty="0"/>
              <a:t>■我看到他们纯真的眼睛里反射着太阳的光芒，朴实的脸上洋溢着快乐的笑容</a:t>
            </a:r>
            <a:r>
              <a:rPr lang="zh-CN" altLang="en-US" sz="1800" b="1"/>
              <a:t>。</a:t>
            </a:r>
            <a:r>
              <a:rPr lang="zh-CN" altLang="en-US" sz="1800" b="1" dirty="0">
                <a:solidFill>
                  <a:schemeClr val="folHlink"/>
                </a:solidFill>
              </a:rPr>
              <a:t>那笑容是春天怒放的鲜花，是夏天灿烂的阳光，是秋天垂挂枝头的苹果</a:t>
            </a:r>
            <a:r>
              <a:rPr lang="en-US" altLang="x-none" sz="1800" b="1">
                <a:solidFill>
                  <a:schemeClr val="folHlink"/>
                </a:solidFill>
              </a:rPr>
              <a:t>．</a:t>
            </a:r>
            <a:endParaRPr lang="zh-CN" altLang="en-US" sz="1800" b="1" dirty="0">
              <a:solidFill>
                <a:schemeClr val="folHlink"/>
              </a:solidFill>
            </a:endParaRPr>
          </a:p>
          <a:p>
            <a:endParaRPr lang="zh-CN" altLang="en-US" sz="2000" b="1" dirty="0">
              <a:solidFill>
                <a:schemeClr val="folHlink"/>
              </a:solidFill>
            </a:endParaRPr>
          </a:p>
        </p:txBody>
      </p:sp>
      <p:pic>
        <p:nvPicPr>
          <p:cNvPr id="46085" name="图片 4608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0"/>
            <a:ext cx="3024188" cy="2255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33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/>
              <a:t>智慧结晶</a:t>
            </a:r>
          </a:p>
        </p:txBody>
      </p:sp>
      <p:sp>
        <p:nvSpPr>
          <p:cNvPr id="47107" name="内容占位符 47106"/>
          <p:cNvSpPr>
            <a:spLocks noGrp="1"/>
          </p:cNvSpPr>
          <p:nvPr>
            <p:ph sz="half" idx="1"/>
          </p:nvPr>
        </p:nvSpPr>
        <p:spPr>
          <a:xfrm>
            <a:off x="323850" y="2060575"/>
            <a:ext cx="8540750" cy="1757363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1800" b="1">
                <a:solidFill>
                  <a:srgbClr val="FF0000"/>
                </a:solidFill>
              </a:rPr>
              <a:t>3</a:t>
            </a:r>
            <a:r>
              <a:rPr lang="zh-CN" altLang="x-none" sz="1800" b="1" dirty="0">
                <a:solidFill>
                  <a:srgbClr val="FF0000"/>
                </a:solidFill>
              </a:rPr>
              <a:t>、运用五觉：调动各种感觉器官，借助肖像、动作、神态、语言各个方面的描写，用入微的感觉（味、听、嗅、触、视），细腻描摹，写准写活人、景、物的形、声、味、质感等要素。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47108" name="文本占位符 47107"/>
          <p:cNvSpPr>
            <a:spLocks noGrp="1"/>
          </p:cNvSpPr>
          <p:nvPr>
            <p:ph type="body" sz="half" idx="2"/>
          </p:nvPr>
        </p:nvSpPr>
        <p:spPr>
          <a:xfrm>
            <a:off x="457200" y="3940175"/>
            <a:ext cx="8229600" cy="2185988"/>
          </a:xfrm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000" b="1" dirty="0"/>
              <a:t>我看到他们纯真的</a:t>
            </a:r>
            <a:r>
              <a:rPr lang="zh-CN" altLang="en-US" sz="2000" b="1" dirty="0">
                <a:solidFill>
                  <a:schemeClr val="folHlink"/>
                </a:solidFill>
              </a:rPr>
              <a:t>黑</a:t>
            </a:r>
            <a:r>
              <a:rPr lang="zh-CN" altLang="en-US" sz="2000" b="1" dirty="0"/>
              <a:t>眼睛里反射着太阳的光芒，</a:t>
            </a:r>
            <a:r>
              <a:rPr lang="zh-CN" altLang="en-US" sz="2000" b="1" dirty="0">
                <a:solidFill>
                  <a:schemeClr val="folHlink"/>
                </a:solidFill>
              </a:rPr>
              <a:t>黄土地</a:t>
            </a:r>
            <a:r>
              <a:rPr lang="zh-CN" altLang="en-US" sz="2000" b="1" dirty="0"/>
              <a:t>般朴实的脸上洋溢着快乐的笑容</a:t>
            </a:r>
            <a:r>
              <a:rPr lang="zh-CN" altLang="en-US" sz="2000" b="1"/>
              <a:t>。</a:t>
            </a:r>
            <a:r>
              <a:rPr lang="zh-CN" altLang="en-US" sz="2000" b="1" dirty="0"/>
              <a:t>那笑容是春天怒放的</a:t>
            </a:r>
            <a:r>
              <a:rPr lang="zh-CN" altLang="en-US" sz="2000" b="1" dirty="0">
                <a:solidFill>
                  <a:schemeClr val="folHlink"/>
                </a:solidFill>
              </a:rPr>
              <a:t>红色</a:t>
            </a:r>
            <a:r>
              <a:rPr lang="zh-CN" altLang="en-US" sz="2000" b="1" dirty="0"/>
              <a:t>格桑</a:t>
            </a:r>
            <a:r>
              <a:rPr lang="en-US" altLang="x-none" sz="2000" b="1"/>
              <a:t>，</a:t>
            </a:r>
            <a:r>
              <a:rPr lang="zh-CN" altLang="en-US" sz="2000" b="1" dirty="0"/>
              <a:t>是夏天灿烂的</a:t>
            </a:r>
            <a:r>
              <a:rPr lang="zh-CN" altLang="en-US" sz="2000" b="1" dirty="0">
                <a:solidFill>
                  <a:schemeClr val="folHlink"/>
                </a:solidFill>
              </a:rPr>
              <a:t>金色</a:t>
            </a:r>
            <a:r>
              <a:rPr lang="zh-CN" altLang="en-US" sz="2000" b="1" dirty="0"/>
              <a:t>阳光</a:t>
            </a:r>
            <a:r>
              <a:rPr lang="en-US" altLang="x-none" sz="2000" b="1"/>
              <a:t>，</a:t>
            </a:r>
            <a:r>
              <a:rPr lang="en-US" altLang="x-none" sz="2000" b="1" err="1"/>
              <a:t>是秋天</a:t>
            </a:r>
            <a:r>
              <a:rPr lang="zh-CN" altLang="en-US" sz="2000" b="1" dirty="0"/>
              <a:t>垂挂枝头的</a:t>
            </a:r>
            <a:r>
              <a:rPr lang="zh-CN" altLang="en-US" sz="2000" b="1" dirty="0">
                <a:solidFill>
                  <a:schemeClr val="folHlink"/>
                </a:solidFill>
              </a:rPr>
              <a:t>红</a:t>
            </a:r>
            <a:r>
              <a:rPr lang="zh-CN" altLang="en-US" sz="2000" b="1" dirty="0"/>
              <a:t>苹果</a:t>
            </a:r>
            <a:r>
              <a:rPr lang="en-US" altLang="x-none" sz="2000" b="1"/>
              <a:t>．</a:t>
            </a:r>
            <a:r>
              <a:rPr lang="zh-CN" altLang="en-US" sz="2000" b="1" dirty="0"/>
              <a:t>伴随着</a:t>
            </a:r>
            <a:r>
              <a:rPr lang="zh-CN" altLang="en-US" sz="2000" b="1" dirty="0">
                <a:solidFill>
                  <a:schemeClr val="folHlink"/>
                </a:solidFill>
              </a:rPr>
              <a:t>青草味儿</a:t>
            </a:r>
            <a:r>
              <a:rPr lang="zh-CN" altLang="en-US" sz="2000" b="1" dirty="0"/>
              <a:t>的夏风，那</a:t>
            </a:r>
            <a:r>
              <a:rPr lang="zh-CN" altLang="en-US" sz="2000" b="1" dirty="0">
                <a:solidFill>
                  <a:schemeClr val="folHlink"/>
                </a:solidFill>
              </a:rPr>
              <a:t>清脆的笑声</a:t>
            </a:r>
            <a:r>
              <a:rPr lang="zh-CN" altLang="en-US" sz="2000" b="1" dirty="0"/>
              <a:t>荡漾在乡间田野，天地也为之生动。</a:t>
            </a:r>
          </a:p>
          <a:p>
            <a:pPr>
              <a:lnSpc>
                <a:spcPct val="90000"/>
              </a:lnSpc>
            </a:pPr>
            <a:endParaRPr lang="zh-CN" altLang="en-US" sz="2000" b="1" dirty="0"/>
          </a:p>
          <a:p>
            <a:pPr>
              <a:lnSpc>
                <a:spcPct val="90000"/>
              </a:lnSpc>
            </a:pPr>
            <a:endParaRPr lang="zh-CN" altLang="en-US" sz="2000" b="1" dirty="0"/>
          </a:p>
        </p:txBody>
      </p:sp>
      <p:pic>
        <p:nvPicPr>
          <p:cNvPr id="47109" name="图片 47108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325" y="115888"/>
            <a:ext cx="2663825" cy="198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481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/>
              <a:t>智慧结晶</a:t>
            </a:r>
          </a:p>
        </p:txBody>
      </p:sp>
      <p:sp>
        <p:nvSpPr>
          <p:cNvPr id="48131" name="文本占位符 48130"/>
          <p:cNvSpPr>
            <a:spLocks noGrp="1"/>
          </p:cNvSpPr>
          <p:nvPr>
            <p:ph type="body" sz="half" idx="1"/>
          </p:nvPr>
        </p:nvSpPr>
        <p:spPr>
          <a:xfrm>
            <a:off x="323850" y="1989138"/>
            <a:ext cx="8540750" cy="1323975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2000" b="1">
                <a:latin typeface="宋体" panose="02010600030101010101" pitchFamily="2" charset="-122"/>
              </a:rPr>
              <a:t>4</a:t>
            </a:r>
            <a:r>
              <a:rPr lang="zh-CN" altLang="en-US" sz="2000" b="1" dirty="0">
                <a:latin typeface="宋体" panose="02010600030101010101" pitchFamily="2" charset="-122"/>
              </a:rPr>
              <a:t>、 展开联想：根据自己的生活经验，人生感受，对人物的所思所想展开合理的想象和联想。</a:t>
            </a:r>
          </a:p>
          <a:p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48132" name="内容占位符 48131"/>
          <p:cNvSpPr>
            <a:spLocks noGrp="1"/>
          </p:cNvSpPr>
          <p:nvPr>
            <p:ph sz="half" idx="2"/>
          </p:nvPr>
        </p:nvSpPr>
        <p:spPr>
          <a:xfrm>
            <a:off x="323850" y="3500438"/>
            <a:ext cx="8640763" cy="2808287"/>
          </a:xfrm>
          <a:ln/>
        </p:spPr>
        <p:txBody>
          <a:bodyPr/>
          <a:lstStyle/>
          <a:p>
            <a:r>
              <a:rPr lang="zh-CN" altLang="en-US" sz="1800" b="1" dirty="0"/>
              <a:t>我看到他们纯真的黑眼睛里反射着太阳的光芒，黄土地般朴实的脸上洋溢着快乐的笑容。那笑容是</a:t>
            </a:r>
            <a:r>
              <a:rPr lang="zh-CN" altLang="en-US" sz="1800" b="1"/>
              <a:t> </a:t>
            </a:r>
            <a:r>
              <a:rPr lang="zh-CN" altLang="en-US" sz="1800" b="1" dirty="0"/>
              <a:t>春</a:t>
            </a:r>
            <a:r>
              <a:rPr lang="zh-CN" altLang="en-US" sz="1800" b="1"/>
              <a:t> </a:t>
            </a:r>
            <a:r>
              <a:rPr lang="zh-CN" altLang="en-US" sz="1800" b="1" dirty="0"/>
              <a:t>天怒放的桔色鲜花</a:t>
            </a:r>
            <a:r>
              <a:rPr lang="en-US" altLang="x-none" sz="1800" b="1"/>
              <a:t>，</a:t>
            </a:r>
            <a:r>
              <a:rPr lang="zh-CN" altLang="en-US" sz="1800" b="1" dirty="0"/>
              <a:t>是夏天灿烂的金色阳光</a:t>
            </a:r>
            <a:r>
              <a:rPr lang="en-US" altLang="x-none" sz="1800" b="1"/>
              <a:t>，</a:t>
            </a:r>
            <a:r>
              <a:rPr lang="en-US" altLang="x-none" sz="1800" b="1" err="1"/>
              <a:t>是秋天</a:t>
            </a:r>
            <a:r>
              <a:rPr lang="zh-CN" altLang="en-US" sz="1800" b="1" dirty="0"/>
              <a:t>垂挂枝头的红苹果</a:t>
            </a:r>
            <a:r>
              <a:rPr lang="en-US" altLang="x-none" sz="1800" b="1"/>
              <a:t>．</a:t>
            </a:r>
            <a:r>
              <a:rPr lang="zh-CN" altLang="en-US" sz="1800" b="1" dirty="0"/>
              <a:t>伴随着青草味儿的夏风，那清脆的笑声荡漾在乡间田野，天地也为之生动。</a:t>
            </a:r>
            <a:r>
              <a:rPr lang="zh-CN" altLang="en-US" sz="1800" b="1" dirty="0">
                <a:solidFill>
                  <a:schemeClr val="folHlink"/>
                </a:solidFill>
              </a:rPr>
              <a:t>是刚在草地上打了一个滚</a:t>
            </a:r>
            <a:r>
              <a:rPr lang="en-US" altLang="zh-CN" sz="1800" b="1">
                <a:solidFill>
                  <a:schemeClr val="folHlink"/>
                </a:solidFill>
              </a:rPr>
              <a:t>,</a:t>
            </a:r>
            <a:r>
              <a:rPr lang="zh-CN" altLang="en-US" sz="1800" b="1" dirty="0">
                <a:solidFill>
                  <a:schemeClr val="folHlink"/>
                </a:solidFill>
              </a:rPr>
              <a:t>是痛 快 的游了一次泳，还是跟小马赛了赛跑？</a:t>
            </a:r>
            <a:endParaRPr lang="zh-CN" altLang="en-US" sz="1800" b="1" dirty="0"/>
          </a:p>
        </p:txBody>
      </p:sp>
      <p:pic>
        <p:nvPicPr>
          <p:cNvPr id="48133" name="图片 48132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325" y="115888"/>
            <a:ext cx="2663825" cy="198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121" descr="g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0"/>
            <a:ext cx="79565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2"/>
          <p:cNvSpPr txBox="1"/>
          <p:nvPr/>
        </p:nvSpPr>
        <p:spPr>
          <a:xfrm>
            <a:off x="179388" y="692150"/>
            <a:ext cx="854075" cy="54737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你的观察够细致吗？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491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/>
              <a:t>智慧结晶</a:t>
            </a:r>
          </a:p>
        </p:txBody>
      </p:sp>
      <p:sp>
        <p:nvSpPr>
          <p:cNvPr id="49155" name="文本占位符 4915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  <a:ln/>
        </p:spPr>
        <p:txBody>
          <a:bodyPr/>
          <a:lstStyle/>
          <a:p>
            <a:pPr>
              <a:buNone/>
            </a:pPr>
            <a:r>
              <a:rPr lang="zh-CN" altLang="x-none" b="1" dirty="0">
                <a:ea typeface="黑体" panose="02010609060101010101" pitchFamily="2" charset="-122"/>
              </a:rPr>
              <a:t>三、余韵袅袅</a:t>
            </a:r>
            <a:r>
              <a:rPr lang="en-US" altLang="x-none" b="1">
                <a:latin typeface="微软雅黑" panose="020B0503020204020204" pitchFamily="2" charset="-122"/>
                <a:ea typeface="黑体" panose="02010609060101010101" pitchFamily="2" charset="-122"/>
              </a:rPr>
              <a:t>——</a:t>
            </a:r>
            <a:r>
              <a:rPr lang="zh-CN" altLang="x-none" b="1" dirty="0">
                <a:ea typeface="黑体" panose="02010609060101010101" pitchFamily="2" charset="-122"/>
              </a:rPr>
              <a:t>用心感悟</a:t>
            </a:r>
            <a:endParaRPr lang="zh-CN" altLang="en-US" b="1">
              <a:ea typeface="黑体" panose="02010609060101010101" pitchFamily="2" charset="-122"/>
            </a:endParaRPr>
          </a:p>
          <a:p>
            <a:r>
              <a:rPr lang="zh-CN" altLang="en-US" sz="1800" b="1" dirty="0">
                <a:solidFill>
                  <a:srgbClr val="FF0000"/>
                </a:solidFill>
              </a:rPr>
              <a:t>一篇成功的文章，还需要有抒情、议论来揭示文章主题，所以，还需要在描写的基础上适当的加入一点抒情、议论的句子。</a:t>
            </a:r>
          </a:p>
        </p:txBody>
      </p:sp>
      <p:sp>
        <p:nvSpPr>
          <p:cNvPr id="49156" name="内容占位符 49155"/>
          <p:cNvSpPr>
            <a:spLocks noGrp="1"/>
          </p:cNvSpPr>
          <p:nvPr>
            <p:ph sz="half" idx="2"/>
          </p:nvPr>
        </p:nvSpPr>
        <p:spPr>
          <a:xfrm>
            <a:off x="395288" y="3284538"/>
            <a:ext cx="8540750" cy="3573462"/>
          </a:xfrm>
          <a:ln/>
        </p:spPr>
        <p:txBody>
          <a:bodyPr/>
          <a:lstStyle/>
          <a:p>
            <a:r>
              <a:rPr lang="zh-CN" altLang="en-US" sz="1800" b="1" dirty="0"/>
              <a:t>我看到他们纯真的黑眼睛里反射着太阳的光芒，黄土地般朴实的脸上洋溢着快乐的笑容</a:t>
            </a:r>
            <a:r>
              <a:rPr lang="zh-CN" altLang="en-US" sz="1800" b="1"/>
              <a:t>。</a:t>
            </a:r>
            <a:r>
              <a:rPr lang="zh-CN" altLang="en-US" sz="1800" b="1" dirty="0"/>
              <a:t>那笑容是春天怒放的桔色鲜花</a:t>
            </a:r>
            <a:r>
              <a:rPr lang="en-US" altLang="x-none" sz="1800" b="1"/>
              <a:t>，</a:t>
            </a:r>
            <a:r>
              <a:rPr lang="zh-CN" altLang="en-US" sz="1800" b="1" dirty="0"/>
              <a:t>是夏天灿烂的金色阳光</a:t>
            </a:r>
            <a:r>
              <a:rPr lang="en-US" altLang="x-none" sz="1800" b="1"/>
              <a:t>，</a:t>
            </a:r>
            <a:r>
              <a:rPr lang="en-US" altLang="x-none" sz="1800" b="1" err="1"/>
              <a:t>是秋天</a:t>
            </a:r>
            <a:r>
              <a:rPr lang="zh-CN" altLang="en-US" sz="1800" b="1" dirty="0"/>
              <a:t>垂挂枝头的红苹果</a:t>
            </a:r>
            <a:r>
              <a:rPr lang="en-US" altLang="x-none" sz="1800" b="1"/>
              <a:t>．</a:t>
            </a:r>
            <a:r>
              <a:rPr lang="zh-CN" altLang="en-US" sz="1800" b="1" dirty="0"/>
              <a:t>伴随着青草味儿的夏风，那清脆的笑声荡漾在乡间田野，天地也为之生动。是刚在草地上打了一个滚</a:t>
            </a:r>
            <a:r>
              <a:rPr lang="en-US" altLang="zh-CN" sz="1800" b="1"/>
              <a:t>,</a:t>
            </a:r>
            <a:r>
              <a:rPr lang="zh-CN" altLang="en-US" sz="1800" b="1" dirty="0"/>
              <a:t>是痛快的游了一次泳，还是跟小马赛了赛跑？</a:t>
            </a:r>
            <a:r>
              <a:rPr lang="zh-CN" altLang="en-US" sz="1800" b="1" dirty="0">
                <a:solidFill>
                  <a:schemeClr val="folHlink"/>
                </a:solidFill>
              </a:rPr>
              <a:t>从他们的笑容中，我看到的是无忧无虑的童年，亲密无间的友谊和纯粹彻底的快乐。童年、童真、童趣，多么令人留恋，我多希望时间的车轮能够倒转，带我回到那充满着笑容的童年。</a:t>
            </a:r>
          </a:p>
          <a:p>
            <a:endParaRPr lang="zh-CN" altLang="en-US" sz="1800" b="1" dirty="0">
              <a:solidFill>
                <a:schemeClr val="folHlink"/>
              </a:solidFill>
            </a:endParaRPr>
          </a:p>
          <a:p>
            <a:endParaRPr lang="zh-CN" altLang="en-US" sz="1800" b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0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6207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Rectangle 3"/>
          <p:cNvSpPr>
            <a:spLocks noGrp="1" noRot="1"/>
          </p:cNvSpPr>
          <p:nvPr>
            <p:ph type="title"/>
          </p:nvPr>
        </p:nvSpPr>
        <p:spPr>
          <a:xfrm>
            <a:off x="539750" y="981075"/>
            <a:ext cx="7772400" cy="1143000"/>
          </a:xfrm>
          <a:ln/>
        </p:spPr>
        <p:txBody>
          <a:bodyPr vert="horz" wrap="square" anchor="ctr"/>
          <a:lstStyle/>
          <a:p>
            <a:r>
              <a:rPr lang="zh-CN" altLang="en-US" sz="3600">
                <a:ea typeface="黑体" panose="02010609060101010101" pitchFamily="2" charset="-122"/>
              </a:rPr>
              <a:t>智慧结晶</a:t>
            </a:r>
          </a:p>
        </p:txBody>
      </p:sp>
      <p:sp>
        <p:nvSpPr>
          <p:cNvPr id="50180" name="Rectangle 4"/>
          <p:cNvSpPr>
            <a:spLocks noGrp="1" noRot="1"/>
          </p:cNvSpPr>
          <p:nvPr>
            <p:ph type="body"/>
          </p:nvPr>
        </p:nvSpPr>
        <p:spPr>
          <a:xfrm>
            <a:off x="1871663" y="1989138"/>
            <a:ext cx="7272337" cy="4176712"/>
          </a:xfrm>
          <a:ln/>
        </p:spPr>
        <p:txBody>
          <a:bodyPr vert="horz" wrap="square" anchor="t"/>
          <a:lstStyle/>
          <a:p>
            <a:pPr>
              <a:lnSpc>
                <a:spcPct val="90000"/>
              </a:lnSpc>
              <a:buNone/>
            </a:pPr>
            <a:r>
              <a:rPr lang="zh-CN" altLang="x-none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一、慧眼独具</a:t>
            </a:r>
            <a:r>
              <a:rPr lang="en-US" altLang="x-none" sz="2000" b="1">
                <a:latin typeface="微软雅黑" panose="020B0503020204020204" pitchFamily="2" charset="-122"/>
                <a:ea typeface="黑体" panose="02010609060101010101" pitchFamily="2" charset="-122"/>
              </a:rPr>
              <a:t>——</a:t>
            </a:r>
            <a:r>
              <a:rPr lang="zh-CN" altLang="x-none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找准典型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突出特征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x-none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二、深挖细掘</a:t>
            </a:r>
            <a:r>
              <a:rPr lang="en-US" altLang="x-none" sz="2000" b="1">
                <a:latin typeface="微软雅黑" panose="020B0503020204020204" pitchFamily="2" charset="-122"/>
                <a:ea typeface="黑体" panose="02010609060101010101" pitchFamily="2" charset="-122"/>
              </a:rPr>
              <a:t>——</a:t>
            </a:r>
            <a:r>
              <a:rPr lang="zh-CN" altLang="x-none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细致描摹</a:t>
            </a:r>
          </a:p>
          <a:p>
            <a:pPr>
              <a:lnSpc>
                <a:spcPct val="90000"/>
              </a:lnSpc>
              <a:buNone/>
            </a:pPr>
            <a:r>
              <a:rPr lang="en-US" altLang="x-none" sz="20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x-none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、锤炼词语</a:t>
            </a:r>
          </a:p>
          <a:p>
            <a:pPr>
              <a:lnSpc>
                <a:spcPct val="90000"/>
              </a:lnSpc>
              <a:buNone/>
            </a:pPr>
            <a:r>
              <a:rPr lang="en-US" altLang="x-none" sz="20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x-none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、巧用修辞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x-none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、运用五觉</a:t>
            </a:r>
            <a:endParaRPr lang="zh-CN" altLang="en-US"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、展开联想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x-none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三、余韵袅袅</a:t>
            </a:r>
            <a:r>
              <a:rPr lang="en-US" altLang="x-none" sz="2000" b="1">
                <a:latin typeface="微软雅黑" panose="020B0503020204020204" pitchFamily="2" charset="-122"/>
                <a:ea typeface="黑体" panose="02010609060101010101" pitchFamily="2" charset="-122"/>
              </a:rPr>
              <a:t>——</a:t>
            </a:r>
            <a:r>
              <a:rPr lang="zh-CN" altLang="x-none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用心感悟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（议论与抒情）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x-none" sz="2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nimBg="1"/>
      <p:bldP spid="5018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文本框 38915"/>
          <p:cNvSpPr txBox="1"/>
          <p:nvPr/>
        </p:nvSpPr>
        <p:spPr>
          <a:xfrm>
            <a:off x="468313" y="333375"/>
            <a:ext cx="82089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根据当时情景，从省略号处开始续写妈妈的眼神，要表现“</a:t>
            </a:r>
            <a:r>
              <a:rPr lang="zh-CN" altLang="en-US" sz="24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母亲对我的爱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”。你准备怎么续写？</a:t>
            </a:r>
          </a:p>
        </p:txBody>
      </p:sp>
      <p:sp>
        <p:nvSpPr>
          <p:cNvPr id="38917" name="矩形 38916"/>
          <p:cNvSpPr/>
          <p:nvPr/>
        </p:nvSpPr>
        <p:spPr>
          <a:xfrm>
            <a:off x="323850" y="1341438"/>
            <a:ext cx="8820150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吃了感冒药，妈妈给我盖好被子，叫我睡会。我听话地闭眼，催促妈妈去休息。但我感到妈妈并没有出去，好像就站在我床前。我微微睁开眼睛，妈妈果然站在我床前，她就那么站着，手里抱着一条毛毯，眼睛看着我。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那是什么样的眼神啊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! 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……</a:t>
            </a:r>
          </a:p>
        </p:txBody>
      </p:sp>
      <p:sp>
        <p:nvSpPr>
          <p:cNvPr id="38919" name="文本框 38918"/>
          <p:cNvSpPr txBox="1"/>
          <p:nvPr/>
        </p:nvSpPr>
        <p:spPr>
          <a:xfrm>
            <a:off x="395288" y="3689350"/>
            <a:ext cx="82804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那是三月里的春风对碧水的温柔，那是夏日里的小雨对娇花的滋润，</a:t>
            </a:r>
            <a:r>
              <a:rPr lang="zh-CN" altLang="en-US" sz="3200" b="1">
                <a:solidFill>
                  <a:srgbClr val="FF9900"/>
                </a:solidFill>
                <a:latin typeface="Arial" panose="020B0604020202020204" pitchFamily="34" charset="0"/>
              </a:rPr>
              <a:t>那是秋夜里月光对修竹的依恋，那是冬日里的朝阳对小草的抚爱！</a:t>
            </a:r>
          </a:p>
        </p:txBody>
      </p:sp>
      <p:sp>
        <p:nvSpPr>
          <p:cNvPr id="38920" name="文本框 38919"/>
          <p:cNvSpPr txBox="1"/>
          <p:nvPr/>
        </p:nvSpPr>
        <p:spPr>
          <a:xfrm>
            <a:off x="3059113" y="5805488"/>
            <a:ext cx="5724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方法：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运用修辞，画出神韵</a:t>
            </a:r>
            <a:r>
              <a:rPr lang="zh-CN" altLang="en-US" sz="3200" b="1">
                <a:solidFill>
                  <a:srgbClr val="CCFF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/>
      <p:bldP spid="389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40961"/>
          <p:cNvSpPr txBox="1"/>
          <p:nvPr/>
        </p:nvSpPr>
        <p:spPr>
          <a:xfrm>
            <a:off x="468313" y="333375"/>
            <a:ext cx="82089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根据当时情景，从省略号处开始续写妈妈的眼神，要表现“</a:t>
            </a:r>
            <a:r>
              <a:rPr lang="zh-CN" altLang="en-US" sz="24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母亲对我的爱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”。你准备怎么续写？</a:t>
            </a:r>
          </a:p>
        </p:txBody>
      </p:sp>
      <p:sp>
        <p:nvSpPr>
          <p:cNvPr id="40963" name="矩形 40962"/>
          <p:cNvSpPr/>
          <p:nvPr/>
        </p:nvSpPr>
        <p:spPr>
          <a:xfrm>
            <a:off x="323850" y="1341438"/>
            <a:ext cx="8820150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吃了感冒药，妈妈给我盖好被子，叫我睡会。我听话地闭眼，催促妈妈去休息。但我感到妈妈并没有出去，好像就站在我床前。我微微睁开眼睛，妈妈果然站在我床前，她就那么站着，手里抱着一条毛毯，眼睛看着我。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那是什么样的眼神啊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! 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……</a:t>
            </a:r>
          </a:p>
        </p:txBody>
      </p:sp>
      <p:sp>
        <p:nvSpPr>
          <p:cNvPr id="40966" name="矩形 40965"/>
          <p:cNvSpPr/>
          <p:nvPr/>
        </p:nvSpPr>
        <p:spPr>
          <a:xfrm>
            <a:off x="323850" y="3516313"/>
            <a:ext cx="8424863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FF00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US" sz="32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我分明地感觉她的目光在我的脸上抚摸。妈妈的目光划过我的头发，抚上了我的眉，漫上了我的眼。那目光一如我儿时她那双温柔的手，轻轻地按摩着我的眼睑，我知道她在让我好好睡觉。</a:t>
            </a:r>
          </a:p>
        </p:txBody>
      </p:sp>
      <p:sp>
        <p:nvSpPr>
          <p:cNvPr id="40967" name="文本框 40966"/>
          <p:cNvSpPr txBox="1"/>
          <p:nvPr/>
        </p:nvSpPr>
        <p:spPr>
          <a:xfrm>
            <a:off x="3203575" y="6022975"/>
            <a:ext cx="56165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方法：</a:t>
            </a:r>
            <a:r>
              <a:rPr lang="zh-CN" altLang="x-none" sz="2800" b="1" dirty="0">
                <a:solidFill>
                  <a:srgbClr val="FF3300"/>
                </a:solidFill>
                <a:latin typeface="Arial" panose="020B0604020202020204" pitchFamily="34" charset="0"/>
              </a:rPr>
              <a:t>运用五觉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延长过程</a:t>
            </a:r>
            <a:r>
              <a:rPr lang="zh-CN" altLang="en-US" sz="3200" b="1">
                <a:solidFill>
                  <a:srgbClr val="CCFF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  <p:bldP spid="409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985"/>
          <p:cNvSpPr txBox="1"/>
          <p:nvPr/>
        </p:nvSpPr>
        <p:spPr>
          <a:xfrm>
            <a:off x="468313" y="333375"/>
            <a:ext cx="82089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根据当时情景，从省略号处开始续写妈妈的眼神，要表现“</a:t>
            </a:r>
            <a:r>
              <a:rPr lang="zh-CN" altLang="en-US" sz="24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母亲对我的爱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”。你准备怎么续写？</a:t>
            </a:r>
          </a:p>
        </p:txBody>
      </p:sp>
      <p:sp>
        <p:nvSpPr>
          <p:cNvPr id="41987" name="矩形 41986"/>
          <p:cNvSpPr/>
          <p:nvPr/>
        </p:nvSpPr>
        <p:spPr>
          <a:xfrm>
            <a:off x="323850" y="1341438"/>
            <a:ext cx="8820150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吃了感冒药，妈妈给我盖好被子，叫我睡会。我听话地闭眼，催促妈妈去休息。但我感到妈妈并没有出去，好像就站在我床前。我微微睁开眼睛，妈妈果然站在我床前，她就那么站着，手里抱着一条毛毯，眼睛看着我。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那是什么样的眼神啊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! 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……</a:t>
            </a:r>
          </a:p>
        </p:txBody>
      </p:sp>
      <p:sp>
        <p:nvSpPr>
          <p:cNvPr id="41990" name="文本框 41989"/>
          <p:cNvSpPr txBox="1"/>
          <p:nvPr/>
        </p:nvSpPr>
        <p:spPr>
          <a:xfrm>
            <a:off x="250825" y="3573463"/>
            <a:ext cx="8893175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我曾在史铁生的</a:t>
            </a:r>
            <a:r>
              <a:rPr lang="en-US" altLang="zh-CN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我与地坛</a:t>
            </a:r>
            <a:r>
              <a:rPr lang="en-US" altLang="zh-CN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里见过，那母亲的眼神是一种无言的祝福；我曾在高尔基的</a:t>
            </a:r>
            <a:r>
              <a:rPr lang="en-US" altLang="zh-CN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母亲</a:t>
            </a:r>
            <a:r>
              <a:rPr lang="en-US" altLang="zh-CN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里见过，那母亲的眼神是一种幸福的安详；我曾在毕淑敏的</a:t>
            </a:r>
            <a:r>
              <a:rPr lang="en-US" altLang="zh-CN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我的五样</a:t>
            </a:r>
            <a:r>
              <a:rPr lang="en-US" altLang="zh-CN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800" b="1">
                <a:solidFill>
                  <a:srgbClr val="FF9900"/>
                </a:solidFill>
                <a:latin typeface="华文中宋" pitchFamily="2" charset="-122"/>
                <a:ea typeface="华文中宋" pitchFamily="2" charset="-122"/>
              </a:rPr>
              <a:t>中见过，那母亲的眼神里是一种不能割舍的珍爱！ </a:t>
            </a:r>
          </a:p>
        </p:txBody>
      </p:sp>
      <p:sp>
        <p:nvSpPr>
          <p:cNvPr id="41991" name="文本框 41990"/>
          <p:cNvSpPr txBox="1"/>
          <p:nvPr/>
        </p:nvSpPr>
        <p:spPr>
          <a:xfrm>
            <a:off x="3276600" y="6022975"/>
            <a:ext cx="554672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方法：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展开联想，增添内涵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  <p:bldP spid="4199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占位符 23553"/>
          <p:cNvSpPr>
            <a:spLocks noGrp="1"/>
          </p:cNvSpPr>
          <p:nvPr>
            <p:ph type="body" idx="1"/>
          </p:nvPr>
        </p:nvSpPr>
        <p:spPr>
          <a:xfrm>
            <a:off x="0" y="549275"/>
            <a:ext cx="8675688" cy="5543550"/>
          </a:xfrm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/>
              <a:t>写好细节要注意的几个问题：</a:t>
            </a:r>
          </a:p>
          <a:p>
            <a:pPr>
              <a:lnSpc>
                <a:spcPct val="90000"/>
              </a:lnSpc>
            </a:pPr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</a:t>
            </a:r>
            <a:r>
              <a:rPr lang="zh-CN" altLang="en-US" sz="2800" b="1">
                <a:solidFill>
                  <a:srgbClr val="FF0000"/>
                </a:solidFill>
              </a:rPr>
              <a:t>细节描写在文章中不是越多越好，</a:t>
            </a:r>
            <a:r>
              <a:rPr lang="zh-CN" altLang="en-US" sz="2800" b="1"/>
              <a:t>而应选择具有代表性、概括性、能反映深刻主题的事。比如，鲁迅在</a:t>
            </a:r>
            <a:r>
              <a:rPr lang="en-US" altLang="zh-CN" sz="2800" b="1"/>
              <a:t>《</a:t>
            </a:r>
            <a:r>
              <a:rPr lang="zh-CN" altLang="en-US" sz="2800" b="1"/>
              <a:t>祝福</a:t>
            </a:r>
            <a:r>
              <a:rPr lang="en-US" altLang="zh-CN" sz="2800" b="1"/>
              <a:t>》</a:t>
            </a:r>
            <a:r>
              <a:rPr lang="zh-CN" altLang="en-US" sz="2800" b="1"/>
              <a:t>里几次写到鲁四老爷“皱一皱眉”，这种面部表情的细微变化，便深刻地暴露出封建绅士厌恶寡妇、维护旧礼教的反动立场和丑恶灵魂。</a:t>
            </a:r>
          </a:p>
          <a:p>
            <a:pPr>
              <a:lnSpc>
                <a:spcPct val="90000"/>
              </a:lnSpc>
            </a:pPr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</a:t>
            </a:r>
            <a:r>
              <a:rPr lang="zh-CN" altLang="en-US" sz="2800" b="1">
                <a:solidFill>
                  <a:srgbClr val="FF0000"/>
                </a:solidFill>
              </a:rPr>
              <a:t>语言要精炼。</a:t>
            </a:r>
            <a:r>
              <a:rPr lang="zh-CN" altLang="en-US" sz="2800" b="1"/>
              <a:t>有些同学认为细节描写就是描写上的不厌其烦，越详细越好，这种看法是不准确的。</a:t>
            </a:r>
            <a:r>
              <a:rPr lang="zh-CN" altLang="en-US" sz="2800" b="1">
                <a:solidFill>
                  <a:srgbClr val="FF0000"/>
                </a:solidFill>
              </a:rPr>
              <a:t>细节描写不等于啰嗦。</a:t>
            </a:r>
            <a:endParaRPr lang="zh-CN" altLang="en-US" sz="2800" b="1"/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r>
              <a:rPr lang="zh-CN" altLang="en-US" sz="2800" b="1">
                <a:solidFill>
                  <a:srgbClr val="FF0000"/>
                </a:solidFill>
              </a:rPr>
              <a:t>）细节描写要服文章主题的需要</a:t>
            </a:r>
            <a:r>
              <a:rPr lang="zh-CN" altLang="en-US" sz="2800" b="1"/>
              <a:t>，当细则细，当简则简。</a:t>
            </a:r>
          </a:p>
          <a:p>
            <a:pPr>
              <a:lnSpc>
                <a:spcPct val="90000"/>
              </a:lnSpc>
            </a:pPr>
            <a:endParaRPr lang="zh-CN" altLang="en-US" sz="280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                          </a:t>
            </a:r>
            <a:r>
              <a:rPr lang="zh-CN" altLang="en-US"/>
              <a:t>杯中情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    </a:t>
            </a:r>
            <a:r>
              <a:rPr lang="zh-CN" altLang="en-US"/>
              <a:t>那个水杯是什么时候买来的，我已不记得了，只记着每天放学时，里面都会飘出丝丝缕缕的香气，总会有让人意想不到的惊喜。 </a:t>
            </a:r>
          </a:p>
          <a:p>
            <a:r>
              <a:rPr lang="zh-CN" altLang="en-US"/>
              <a:t>    春天的黄昏是温暖的，我沐浴着西斜的阳光，走在放学的路上。到家了，一推开门，便看到妈妈已忙碌在厨房里等我回来，桌上放着那个杯子，缕缕浓香迎面扑来，我走到桌边，啊，是奶茶，原来妈妈为了让我每天都能喝到不同味道的奶茶，特意买了奶茶粉，亲自为我冲调。高兴地喝着热乎乎的奶茶，我似乎不仅尝到了浓郁的甜香，还尝出了一种特殊的爱的味道。 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6710" y="400050"/>
            <a:ext cx="8229600" cy="4525963"/>
          </a:xfrm>
        </p:spPr>
        <p:txBody>
          <a:bodyPr/>
          <a:lstStyle/>
          <a:p>
            <a:r>
              <a:rPr lang="zh-CN" altLang="en-US">
                <a:sym typeface="+mn-ea"/>
              </a:rPr>
              <a:t>夏日的傍晚仍有些炎热，我走在被太阳烘烤了一天的路上，不觉有些心浮气躁，回到家，走向那杯子，低头一看，哦，一大杯爽口的绿豆汤，几颗已煮去了绿皮沉在杯底的豆子，像一朵朵盛开的白花，娇小，而且美丽。我端起杯子，将那清凉的绿豆汤一饮而荆妈妈微笑着说：“夏天就应该多喝绿豆汤，对身体好着呢。”我咂着嘴，回味着绿豆，请保留此标记汤那淡淡的香，还有妈妈那清凉的爱。 </a:t>
            </a:r>
            <a:endParaRPr lang="zh-CN" altLang="en-US"/>
          </a:p>
          <a:p>
            <a:r>
              <a:rPr lang="zh-CN" altLang="en-US">
                <a:sym typeface="+mn-ea"/>
              </a:rPr>
              <a:t>到了秋季妈妈又将那杯子里的东西更换了，一进屋门，不用看，我就已经知道是什么了，那股清香萦绕着整个房间，馥郁，而且芬芳。是菊花茶，淡黄色的茶水中飘着金色的小小的菊花。啜上一口，嘴里立即充满了淡淡的菊花的味道，甘醇，舒爽而又淡雅，还有妈妈对我的纯纯的爱。 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    </a:t>
            </a:r>
            <a:r>
              <a:rPr lang="zh-CN" altLang="en-US">
                <a:sym typeface="+mn-ea"/>
              </a:rPr>
              <a:t>冬天，是寒冷的，走在路上，虽然身着厚厚的羽绒服，但还是感觉冻透了。一回到家，整个人顿时就温暖了起来，妈妈一如既往在等着我，桌子上仍放着那个水杯，呀，是大麦茶，热腾腾的白气袅袅的向上飘。我拿起杯子，轻轻摇晃，在水面漂着的大麦沉了一大片，静静躺在杯底，褐色中露出些黄色的透亮。呷上一口茶在嘴里，再轻轻咽下，美妙的暖意渐渐蔓延，妈妈对我的爱也在心中流动。 </a:t>
            </a:r>
            <a:endParaRPr lang="zh-CN" altLang="en-US"/>
          </a:p>
          <a:p>
            <a:r>
              <a:rPr lang="zh-CN" altLang="en-US">
                <a:sym typeface="+mn-ea"/>
              </a:rPr>
              <a:t>    这个不论春夏秋冬都伴着我的杯子，是我心中的珍藏，因为它珍藏着妈妈对我的爱，它是我心中永远的宝贝，我会一直珍藏它! 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3"/>
          <p:cNvSpPr txBox="1"/>
          <p:nvPr/>
        </p:nvSpPr>
        <p:spPr>
          <a:xfrm>
            <a:off x="468313" y="404813"/>
            <a:ext cx="8893175" cy="47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3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隶书" pitchFamily="1" charset="-122"/>
                <a:ea typeface="隶书" pitchFamily="1" charset="-122"/>
              </a:rPr>
              <a:t>         </a:t>
            </a:r>
            <a:endParaRPr lang="en-US" altLang="x-none" sz="4800" b="1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7348" name="Text Box 5"/>
          <p:cNvSpPr txBox="1"/>
          <p:nvPr/>
        </p:nvSpPr>
        <p:spPr>
          <a:xfrm>
            <a:off x="250825" y="0"/>
            <a:ext cx="8424863" cy="6254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牛刀小试</a:t>
            </a:r>
            <a:endParaRPr lang="en-US" altLang="x-none" sz="44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“爱”是一个永恒的话题，生活中总有许多细节让我们感动不已，观察下面几幅图画，任选一幅，捕捉画面中让你感动最深的 细节，写一段话。发挥你的想象，可恰当地添加动作、表情、神态、语言、心理和场景等。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要求：要有恰当的细节描写，用词准确生动，能使用一定的修辞方法和描写方法，二百字左右。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145" descr="g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0"/>
            <a:ext cx="79565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5364163" y="1341438"/>
            <a:ext cx="436562" cy="639762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6148" name="文本框 6147"/>
          <p:cNvSpPr txBox="1"/>
          <p:nvPr/>
        </p:nvSpPr>
        <p:spPr>
          <a:xfrm>
            <a:off x="3708400" y="3429000"/>
            <a:ext cx="436563" cy="639763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6149" name="文本框 6148"/>
          <p:cNvSpPr txBox="1"/>
          <p:nvPr/>
        </p:nvSpPr>
        <p:spPr>
          <a:xfrm>
            <a:off x="6659563" y="3141663"/>
            <a:ext cx="436562" cy="639762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6150" name="文本框 6149"/>
          <p:cNvSpPr txBox="1"/>
          <p:nvPr/>
        </p:nvSpPr>
        <p:spPr>
          <a:xfrm>
            <a:off x="5219700" y="4076700"/>
            <a:ext cx="436563" cy="639763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8316913" y="981075"/>
            <a:ext cx="436562" cy="6413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6152" name="文本框 6151"/>
          <p:cNvSpPr txBox="1"/>
          <p:nvPr/>
        </p:nvSpPr>
        <p:spPr>
          <a:xfrm>
            <a:off x="1476375" y="2492375"/>
            <a:ext cx="436563" cy="639763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6153" name="文本框 6152"/>
          <p:cNvSpPr txBox="1"/>
          <p:nvPr/>
        </p:nvSpPr>
        <p:spPr>
          <a:xfrm>
            <a:off x="1258888" y="909638"/>
            <a:ext cx="438150" cy="639762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6154" name="文本框 6153"/>
          <p:cNvSpPr txBox="1"/>
          <p:nvPr/>
        </p:nvSpPr>
        <p:spPr>
          <a:xfrm>
            <a:off x="2555875" y="1844675"/>
            <a:ext cx="436563" cy="639763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6155" name="文本框 6154"/>
          <p:cNvSpPr txBox="1"/>
          <p:nvPr/>
        </p:nvSpPr>
        <p:spPr>
          <a:xfrm>
            <a:off x="2411413" y="549275"/>
            <a:ext cx="436562" cy="639763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6156" name="文本框 6155"/>
          <p:cNvSpPr txBox="1"/>
          <p:nvPr/>
        </p:nvSpPr>
        <p:spPr>
          <a:xfrm>
            <a:off x="250825" y="1196975"/>
            <a:ext cx="854075" cy="47529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你找到了吗？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8" grpId="0" animBg="1"/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gando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916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44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60419" name="Rectangle 3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44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60420" name="Text Box 4"/>
          <p:cNvSpPr txBox="1"/>
          <p:nvPr/>
        </p:nvSpPr>
        <p:spPr>
          <a:xfrm>
            <a:off x="0" y="0"/>
            <a:ext cx="9144000" cy="519113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隶书" pitchFamily="1" charset="-122"/>
              </a:rPr>
              <a:t>     </a:t>
            </a:r>
          </a:p>
        </p:txBody>
      </p:sp>
      <p:pic>
        <p:nvPicPr>
          <p:cNvPr id="60421" name="Picture 5" descr="温馨的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/>
          <a:lstStyle/>
          <a:p>
            <a:endParaRPr lang="zh-CN" altLang="en-US" dirty="0"/>
          </a:p>
        </p:txBody>
      </p:sp>
      <p:pic>
        <p:nvPicPr>
          <p:cNvPr id="61443" name="内容占位符 3" descr="图片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gando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95800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7" name="Picture 3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0"/>
            <a:ext cx="4648200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8" name="Picture 4" descr="19006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3352800"/>
            <a:ext cx="4684713" cy="3532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9" name="Rectangle 5"/>
          <p:cNvSpPr/>
          <p:nvPr/>
        </p:nvSpPr>
        <p:spPr>
          <a:xfrm>
            <a:off x="2124075" y="25654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660066"/>
                </a:solidFill>
                <a:latin typeface="Tahoma" panose="020B0604030504040204" pitchFamily="34" charset="0"/>
                <a:ea typeface="隶书" pitchFamily="1" charset="-122"/>
              </a:rPr>
              <a:t>①</a:t>
            </a:r>
          </a:p>
        </p:txBody>
      </p:sp>
      <p:sp>
        <p:nvSpPr>
          <p:cNvPr id="62470" name="Rectangle 6"/>
          <p:cNvSpPr/>
          <p:nvPr/>
        </p:nvSpPr>
        <p:spPr>
          <a:xfrm>
            <a:off x="1981200" y="6096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hlink"/>
                </a:solidFill>
                <a:latin typeface="Tahoma" panose="020B0604030504040204" pitchFamily="34" charset="0"/>
                <a:ea typeface="隶书" pitchFamily="1" charset="-122"/>
              </a:rPr>
              <a:t>③</a:t>
            </a:r>
          </a:p>
        </p:txBody>
      </p:sp>
      <p:sp>
        <p:nvSpPr>
          <p:cNvPr id="62471" name="Rectangle 7"/>
          <p:cNvSpPr/>
          <p:nvPr/>
        </p:nvSpPr>
        <p:spPr>
          <a:xfrm>
            <a:off x="5715000" y="25146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660066"/>
                </a:solidFill>
                <a:latin typeface="Tahoma" panose="020B0604030504040204" pitchFamily="34" charset="0"/>
                <a:ea typeface="隶书" pitchFamily="1" charset="-122"/>
              </a:rPr>
              <a:t>②</a:t>
            </a:r>
          </a:p>
        </p:txBody>
      </p:sp>
      <p:sp>
        <p:nvSpPr>
          <p:cNvPr id="62472" name="Rectangle 8"/>
          <p:cNvSpPr/>
          <p:nvPr/>
        </p:nvSpPr>
        <p:spPr>
          <a:xfrm>
            <a:off x="6553200" y="6096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660066"/>
                </a:solidFill>
                <a:latin typeface="Tahoma" panose="020B0604030504040204" pitchFamily="34" charset="0"/>
                <a:ea typeface="隶书" pitchFamily="1" charset="-122"/>
              </a:rPr>
              <a:t>④</a:t>
            </a:r>
          </a:p>
        </p:txBody>
      </p:sp>
      <p:sp>
        <p:nvSpPr>
          <p:cNvPr id="62473" name="Text Box 10"/>
          <p:cNvSpPr txBox="1"/>
          <p:nvPr/>
        </p:nvSpPr>
        <p:spPr>
          <a:xfrm>
            <a:off x="1965325" y="6078538"/>
            <a:ext cx="46196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x-none" sz="4000">
                <a:latin typeface="Tahoma" panose="020B0604030504040204" pitchFamily="34" charset="0"/>
                <a:ea typeface="隶书" pitchFamily="1" charset="-122"/>
              </a:rPr>
              <a:t>3</a:t>
            </a:r>
          </a:p>
        </p:txBody>
      </p:sp>
      <p:pic>
        <p:nvPicPr>
          <p:cNvPr id="62474" name="Picture 11" descr="温馨的图片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357563"/>
            <a:ext cx="4500563" cy="3500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75" name="Rectangle 12"/>
          <p:cNvSpPr/>
          <p:nvPr/>
        </p:nvSpPr>
        <p:spPr>
          <a:xfrm>
            <a:off x="1643063" y="6096000"/>
            <a:ext cx="744537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Arial" panose="020B0604020202020204" pitchFamily="34" charset="0"/>
              </a:rPr>
              <a:t>③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169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4238" y="6237288"/>
            <a:ext cx="1225550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7170"/>
          <p:cNvSpPr/>
          <p:nvPr/>
        </p:nvSpPr>
        <p:spPr>
          <a:xfrm>
            <a:off x="2411413" y="404813"/>
            <a:ext cx="50419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我来说生活细节</a:t>
            </a:r>
          </a:p>
        </p:txBody>
      </p:sp>
      <p:sp>
        <p:nvSpPr>
          <p:cNvPr id="7172" name="矩形 7171"/>
          <p:cNvSpPr/>
          <p:nvPr/>
        </p:nvSpPr>
        <p:spPr>
          <a:xfrm>
            <a:off x="4025900" y="5865813"/>
            <a:ext cx="4873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304800" algn="ctr"/>
            <a:endParaRPr>
              <a:latin typeface="Arial" panose="020B0604020202020204" pitchFamily="34" charset="0"/>
            </a:endParaRPr>
          </a:p>
        </p:txBody>
      </p:sp>
      <p:sp>
        <p:nvSpPr>
          <p:cNvPr id="7173" name="标题 7172"/>
          <p:cNvSpPr>
            <a:spLocks noGrp="1"/>
          </p:cNvSpPr>
          <p:nvPr>
            <p:ph type="ctrTitle"/>
          </p:nvPr>
        </p:nvSpPr>
        <p:spPr>
          <a:xfrm>
            <a:off x="539750" y="1196975"/>
            <a:ext cx="8353425" cy="1871663"/>
          </a:xfrm>
          <a:ln/>
        </p:spPr>
        <p:txBody>
          <a:bodyPr anchor="ctr"/>
          <a:lstStyle/>
          <a:p>
            <a:pPr algn="l" defTabSz="914400"/>
            <a:r>
              <a:rPr lang="zh-CN" altLang="en-US" b="0" kern="1200" baseline="0">
                <a:solidFill>
                  <a:schemeClr val="tx1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亲情是   </a:t>
            </a:r>
            <a:r>
              <a:rPr lang="zh-CN" altLang="en-US" b="0" kern="1200" baseline="0">
                <a:solidFill>
                  <a:srgbClr val="FF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在我饥肠辘辘时母亲端上的一碗蛋炒饭；</a:t>
            </a:r>
            <a:endParaRPr lang="zh-CN" altLang="en-US" b="0" kern="1200" baseline="0">
              <a:solidFill>
                <a:schemeClr val="tx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174" name="矩形 7173"/>
          <p:cNvSpPr/>
          <p:nvPr/>
        </p:nvSpPr>
        <p:spPr>
          <a:xfrm>
            <a:off x="468313" y="2997200"/>
            <a:ext cx="8424862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亲情是</a:t>
            </a:r>
          </a:p>
          <a:p>
            <a:endParaRPr lang="zh-CN" altLang="en-US" sz="4000" b="1">
              <a:latin typeface="Arial" panose="020B0604020202020204" pitchFamily="34" charset="0"/>
            </a:endParaRPr>
          </a:p>
          <a:p>
            <a:endParaRPr lang="zh-CN" altLang="en-US" sz="4000" b="1">
              <a:latin typeface="Arial" panose="020B0604020202020204" pitchFamily="34" charset="0"/>
            </a:endParaRPr>
          </a:p>
          <a:p>
            <a:r>
              <a:rPr lang="zh-CN" altLang="en-US" sz="4000" b="1">
                <a:latin typeface="Arial" panose="020B0604020202020204" pitchFamily="34" charset="0"/>
              </a:rPr>
              <a:t>亲情是</a:t>
            </a:r>
          </a:p>
        </p:txBody>
      </p:sp>
      <p:sp>
        <p:nvSpPr>
          <p:cNvPr id="7175" name="矩形 7174"/>
          <p:cNvSpPr/>
          <p:nvPr/>
        </p:nvSpPr>
        <p:spPr>
          <a:xfrm>
            <a:off x="611188" y="2997200"/>
            <a:ext cx="80645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Arial" panose="020B0604020202020204" pitchFamily="34" charset="0"/>
              </a:rPr>
              <a:t>           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在我犯错时父亲愤怒举起又轻轻落下的手掌；</a:t>
            </a:r>
            <a:r>
              <a:rPr lang="zh-CN" altLang="en-US" sz="4000" b="1">
                <a:latin typeface="Arial" panose="020B0604020202020204" pitchFamily="34" charset="0"/>
              </a:rPr>
              <a:t/>
            </a:r>
            <a:br>
              <a:rPr lang="zh-CN" altLang="en-US" sz="4000" b="1">
                <a:latin typeface="Arial" panose="020B0604020202020204" pitchFamily="34" charset="0"/>
              </a:rPr>
            </a:br>
            <a:endParaRPr lang="zh-CN" altLang="en-US" sz="4000" b="1">
              <a:latin typeface="Arial" panose="020B0604020202020204" pitchFamily="34" charset="0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611188" y="4724400"/>
            <a:ext cx="82089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Arial" panose="020B0604020202020204" pitchFamily="34" charset="0"/>
              </a:rPr>
              <a:t>           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在父母疲惫时我双手奉上的一盏清心的茶。</a:t>
            </a:r>
          </a:p>
        </p:txBody>
      </p:sp>
      <p:sp>
        <p:nvSpPr>
          <p:cNvPr id="7177" name="直接连接符 7176"/>
          <p:cNvSpPr/>
          <p:nvPr/>
        </p:nvSpPr>
        <p:spPr>
          <a:xfrm>
            <a:off x="2195513" y="3644900"/>
            <a:ext cx="6121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8" name="直接连接符 7177"/>
          <p:cNvSpPr/>
          <p:nvPr/>
        </p:nvSpPr>
        <p:spPr>
          <a:xfrm>
            <a:off x="539750" y="4292600"/>
            <a:ext cx="66246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9" name="直接连接符 7178"/>
          <p:cNvSpPr/>
          <p:nvPr/>
        </p:nvSpPr>
        <p:spPr>
          <a:xfrm>
            <a:off x="2124075" y="5445125"/>
            <a:ext cx="66246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80" name="直接连接符 7179"/>
          <p:cNvSpPr/>
          <p:nvPr/>
        </p:nvSpPr>
        <p:spPr>
          <a:xfrm>
            <a:off x="611188" y="6092825"/>
            <a:ext cx="66246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175" grpId="0"/>
      <p:bldP spid="71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8193"/>
          <p:cNvSpPr txBox="1"/>
          <p:nvPr/>
        </p:nvSpPr>
        <p:spPr>
          <a:xfrm>
            <a:off x="395288" y="1054100"/>
            <a:ext cx="58324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hlink"/>
                </a:solidFill>
                <a:latin typeface="Arial" panose="020B0604020202020204" pitchFamily="34" charset="0"/>
                <a:ea typeface="方正康体简体" pitchFamily="1" charset="-122"/>
              </a:rPr>
              <a:t>猜一猜他是谁</a:t>
            </a:r>
            <a:r>
              <a:rPr lang="zh-CN" altLang="en-US" sz="3600" b="1">
                <a:solidFill>
                  <a:schemeClr val="hlink"/>
                </a:solidFill>
                <a:latin typeface="Arial" panose="020B0604020202020204" pitchFamily="34" charset="0"/>
                <a:ea typeface="华文彩云" pitchFamily="2" charset="-122"/>
              </a:rPr>
              <a:t>   </a:t>
            </a:r>
            <a:endParaRPr lang="zh-CN" altLang="en-US" sz="4800" b="1">
              <a:solidFill>
                <a:schemeClr val="hlink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611188" y="1989138"/>
            <a:ext cx="8208962" cy="1738312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华文行楷" pitchFamily="2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有这样一个人，个子不高不矮，有一双乌溜溜的大眼睛。头上戴了一顶青色帽子，走起路来摇摇晃晃。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行楷" pitchFamily="2" charset="-122"/>
              </a:rPr>
              <a:t> </a:t>
            </a:r>
          </a:p>
        </p:txBody>
      </p:sp>
      <p:sp>
        <p:nvSpPr>
          <p:cNvPr id="8196" name="文本框 8195"/>
          <p:cNvSpPr txBox="1"/>
          <p:nvPr/>
        </p:nvSpPr>
        <p:spPr>
          <a:xfrm>
            <a:off x="611188" y="4221163"/>
            <a:ext cx="4537075" cy="1738312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他，黑脸短毛，长嘴大耳，圆身肥肚，提一柄九齿钉耙。</a:t>
            </a:r>
          </a:p>
        </p:txBody>
      </p:sp>
      <p:pic>
        <p:nvPicPr>
          <p:cNvPr id="8197" name="图片 8196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3810000"/>
            <a:ext cx="30480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矩形 8197"/>
          <p:cNvSpPr/>
          <p:nvPr/>
        </p:nvSpPr>
        <p:spPr>
          <a:xfrm>
            <a:off x="4284663" y="908050"/>
            <a:ext cx="1295400" cy="9906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4800" b="1" normalizeH="1">
                <a:ln w="9525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华文彩云" charset="0"/>
                <a:ea typeface="华文彩云" charset="0"/>
              </a:rPr>
              <a:t>？</a:t>
            </a:r>
          </a:p>
        </p:txBody>
      </p:sp>
      <p:sp>
        <p:nvSpPr>
          <p:cNvPr id="8199" name="矩形 8198"/>
          <p:cNvSpPr/>
          <p:nvPr/>
        </p:nvSpPr>
        <p:spPr>
          <a:xfrm>
            <a:off x="323850" y="261938"/>
            <a:ext cx="73437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itchFamily="1" charset="-122"/>
              </a:rPr>
              <a:t>感受细节描写的魅力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1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217" descr="YW000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333375"/>
            <a:ext cx="3635375" cy="601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218"/>
          <p:cNvSpPr txBox="1"/>
          <p:nvPr/>
        </p:nvSpPr>
        <p:spPr>
          <a:xfrm>
            <a:off x="4140200" y="1127125"/>
            <a:ext cx="4495800" cy="1644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隶体一字似的胡须，头上竖着寸把长的头发。</a:t>
            </a:r>
          </a:p>
          <a:p>
            <a:pPr algn="just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en-US" altLang="x-none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en-US" altLang="x-none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一面</a:t>
            </a:r>
            <a:r>
              <a:rPr lang="en-US" altLang="x-none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</p:txBody>
      </p:sp>
      <p:sp>
        <p:nvSpPr>
          <p:cNvPr id="9220" name="文本框 9219"/>
          <p:cNvSpPr txBox="1"/>
          <p:nvPr/>
        </p:nvSpPr>
        <p:spPr>
          <a:xfrm>
            <a:off x="4140200" y="441325"/>
            <a:ext cx="31686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</a:rPr>
              <a:t>猜猜他是谁</a:t>
            </a:r>
          </a:p>
        </p:txBody>
      </p:sp>
      <p:sp>
        <p:nvSpPr>
          <p:cNvPr id="9221" name="文本框 9220"/>
          <p:cNvSpPr txBox="1"/>
          <p:nvPr/>
        </p:nvSpPr>
        <p:spPr>
          <a:xfrm>
            <a:off x="8534400" y="2060575"/>
            <a:ext cx="609600" cy="20161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天生长相</a:t>
            </a:r>
          </a:p>
        </p:txBody>
      </p:sp>
      <p:sp>
        <p:nvSpPr>
          <p:cNvPr id="9222" name="文本框 9221"/>
          <p:cNvSpPr txBox="1"/>
          <p:nvPr/>
        </p:nvSpPr>
        <p:spPr>
          <a:xfrm>
            <a:off x="4140200" y="3644900"/>
            <a:ext cx="4824413" cy="2865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他留着浓黑的胡须，目光明亮，满头倔强得一簇簇直竖起来的头发，仿佛处处在告白他对现实社会的不调和。 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　　　　</a:t>
            </a:r>
            <a:r>
              <a:rPr lang="en-US" altLang="x-none" sz="2800" b="1" dirty="0">
                <a:solidFill>
                  <a:srgbClr val="FF0000"/>
                </a:solidFill>
                <a:latin typeface="Arial" panose="020B0604020202020204" pitchFamily="34" charset="0"/>
              </a:rPr>
              <a:t>——《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琐忆</a:t>
            </a:r>
            <a:r>
              <a:rPr lang="en-US" altLang="x-none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7019925" y="44450"/>
            <a:ext cx="2124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</a:rPr>
              <a:t>经典回顾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 build="allAtOnce"/>
      <p:bldP spid="9221" grpId="0"/>
      <p:bldP spid="92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椭圆 10241"/>
          <p:cNvSpPr/>
          <p:nvPr/>
        </p:nvSpPr>
        <p:spPr>
          <a:xfrm>
            <a:off x="0" y="6092825"/>
            <a:ext cx="431800" cy="431800"/>
          </a:xfrm>
          <a:prstGeom prst="ellipse">
            <a:avLst/>
          </a:prstGeom>
          <a:solidFill>
            <a:srgbClr val="006600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写</a:t>
            </a:r>
          </a:p>
        </p:txBody>
      </p:sp>
      <p:sp>
        <p:nvSpPr>
          <p:cNvPr id="10243" name="椭圆 10242"/>
          <p:cNvSpPr/>
          <p:nvPr/>
        </p:nvSpPr>
        <p:spPr>
          <a:xfrm>
            <a:off x="431800" y="6092825"/>
            <a:ext cx="431800" cy="431800"/>
          </a:xfrm>
          <a:prstGeom prst="ellipse">
            <a:avLst/>
          </a:prstGeom>
          <a:solidFill>
            <a:srgbClr val="006600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出</a:t>
            </a:r>
          </a:p>
        </p:txBody>
      </p:sp>
      <p:sp>
        <p:nvSpPr>
          <p:cNvPr id="10244" name="椭圆 10243"/>
          <p:cNvSpPr/>
          <p:nvPr/>
        </p:nvSpPr>
        <p:spPr>
          <a:xfrm>
            <a:off x="1295400" y="6092825"/>
            <a:ext cx="431800" cy="431800"/>
          </a:xfrm>
          <a:prstGeom prst="ellipse">
            <a:avLst/>
          </a:prstGeom>
          <a:solidFill>
            <a:srgbClr val="006600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物</a:t>
            </a:r>
          </a:p>
        </p:txBody>
      </p:sp>
      <p:sp>
        <p:nvSpPr>
          <p:cNvPr id="10245" name="椭圆 10244"/>
          <p:cNvSpPr/>
          <p:nvPr/>
        </p:nvSpPr>
        <p:spPr>
          <a:xfrm>
            <a:off x="1727200" y="6092825"/>
            <a:ext cx="431800" cy="431800"/>
          </a:xfrm>
          <a:prstGeom prst="ellipse">
            <a:avLst/>
          </a:prstGeom>
          <a:solidFill>
            <a:srgbClr val="006600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的</a:t>
            </a:r>
          </a:p>
        </p:txBody>
      </p:sp>
      <p:sp>
        <p:nvSpPr>
          <p:cNvPr id="10246" name="椭圆 10245"/>
          <p:cNvSpPr/>
          <p:nvPr/>
        </p:nvSpPr>
        <p:spPr>
          <a:xfrm>
            <a:off x="2159000" y="6092825"/>
            <a:ext cx="431800" cy="431800"/>
          </a:xfrm>
          <a:prstGeom prst="ellipse">
            <a:avLst/>
          </a:prstGeom>
          <a:solidFill>
            <a:srgbClr val="006600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个</a:t>
            </a:r>
          </a:p>
        </p:txBody>
      </p:sp>
      <p:sp>
        <p:nvSpPr>
          <p:cNvPr id="10247" name="椭圆 10246"/>
          <p:cNvSpPr/>
          <p:nvPr/>
        </p:nvSpPr>
        <p:spPr>
          <a:xfrm>
            <a:off x="863600" y="6092825"/>
            <a:ext cx="431800" cy="431800"/>
          </a:xfrm>
          <a:prstGeom prst="ellipse">
            <a:avLst/>
          </a:prstGeom>
          <a:solidFill>
            <a:srgbClr val="006600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人</a:t>
            </a:r>
          </a:p>
        </p:txBody>
      </p:sp>
      <p:sp>
        <p:nvSpPr>
          <p:cNvPr id="10248" name="椭圆 10247"/>
          <p:cNvSpPr/>
          <p:nvPr/>
        </p:nvSpPr>
        <p:spPr>
          <a:xfrm>
            <a:off x="2592388" y="6092825"/>
            <a:ext cx="431800" cy="431800"/>
          </a:xfrm>
          <a:prstGeom prst="ellipse">
            <a:avLst/>
          </a:prstGeom>
          <a:solidFill>
            <a:srgbClr val="006600"/>
          </a:solidFill>
          <a:ln w="952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性</a:t>
            </a:r>
          </a:p>
        </p:txBody>
      </p:sp>
      <p:sp>
        <p:nvSpPr>
          <p:cNvPr id="10249" name="直接连接符 10248"/>
          <p:cNvSpPr/>
          <p:nvPr/>
        </p:nvSpPr>
        <p:spPr>
          <a:xfrm flipV="1">
            <a:off x="34925" y="6524625"/>
            <a:ext cx="6659563" cy="0"/>
          </a:xfrm>
          <a:prstGeom prst="line">
            <a:avLst/>
          </a:prstGeom>
          <a:ln w="38100" cap="rnd" cmpd="dbl">
            <a:solidFill>
              <a:srgbClr val="008000"/>
            </a:solidFill>
            <a:prstDash val="sysDot"/>
            <a:headEnd type="none" w="med" len="med"/>
            <a:tailEnd type="none" w="med" len="med"/>
          </a:ln>
          <a:effectLst>
            <a:outerShdw dist="99190" dir="2388334" algn="ctr" rotWithShape="0">
              <a:srgbClr val="FFFF66">
                <a:alpha val="50000"/>
              </a:srgbClr>
            </a:outerShdw>
          </a:effectLst>
        </p:spPr>
      </p:sp>
      <p:sp>
        <p:nvSpPr>
          <p:cNvPr id="10250" name="文本框 10249"/>
          <p:cNvSpPr txBox="1"/>
          <p:nvPr/>
        </p:nvSpPr>
        <p:spPr>
          <a:xfrm>
            <a:off x="2987675" y="6518275"/>
            <a:ext cx="3529013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Monotype Corsiva" pitchFamily="66" charset="0"/>
              </a:rPr>
              <a:t>XIE  CHU  REN  WU  DE  GE  XING</a:t>
            </a:r>
          </a:p>
        </p:txBody>
      </p:sp>
      <p:sp>
        <p:nvSpPr>
          <p:cNvPr id="10251" name="未知"/>
          <p:cNvSpPr/>
          <p:nvPr/>
        </p:nvSpPr>
        <p:spPr>
          <a:xfrm rot="21474214">
            <a:off x="7019925" y="6491288"/>
            <a:ext cx="2016125" cy="250825"/>
          </a:xfrm>
          <a:custGeom>
            <a:avLst/>
            <a:gdLst/>
            <a:ahLst/>
            <a:cxnLst/>
            <a:rect l="0" t="0" r="0" b="0"/>
            <a:pathLst>
              <a:path w="1270" h="158">
                <a:moveTo>
                  <a:pt x="0" y="7"/>
                </a:moveTo>
                <a:cubicBezTo>
                  <a:pt x="26" y="75"/>
                  <a:pt x="53" y="143"/>
                  <a:pt x="91" y="143"/>
                </a:cubicBezTo>
                <a:cubicBezTo>
                  <a:pt x="129" y="143"/>
                  <a:pt x="174" y="7"/>
                  <a:pt x="227" y="7"/>
                </a:cubicBezTo>
                <a:cubicBezTo>
                  <a:pt x="280" y="7"/>
                  <a:pt x="356" y="143"/>
                  <a:pt x="409" y="143"/>
                </a:cubicBezTo>
                <a:cubicBezTo>
                  <a:pt x="462" y="143"/>
                  <a:pt x="492" y="14"/>
                  <a:pt x="545" y="7"/>
                </a:cubicBezTo>
                <a:cubicBezTo>
                  <a:pt x="598" y="0"/>
                  <a:pt x="681" y="75"/>
                  <a:pt x="726" y="98"/>
                </a:cubicBezTo>
                <a:cubicBezTo>
                  <a:pt x="771" y="121"/>
                  <a:pt x="772" y="158"/>
                  <a:pt x="817" y="143"/>
                </a:cubicBezTo>
                <a:cubicBezTo>
                  <a:pt x="862" y="128"/>
                  <a:pt x="923" y="7"/>
                  <a:pt x="998" y="7"/>
                </a:cubicBezTo>
                <a:cubicBezTo>
                  <a:pt x="1073" y="7"/>
                  <a:pt x="1225" y="120"/>
                  <a:pt x="1270" y="143"/>
                </a:cubicBezTo>
              </a:path>
            </a:pathLst>
          </a:custGeom>
          <a:noFill/>
          <a:ln w="2857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2" name="未知"/>
          <p:cNvSpPr/>
          <p:nvPr/>
        </p:nvSpPr>
        <p:spPr>
          <a:xfrm>
            <a:off x="-30162" y="115888"/>
            <a:ext cx="2009775" cy="250825"/>
          </a:xfrm>
          <a:custGeom>
            <a:avLst/>
            <a:gdLst/>
            <a:ahLst/>
            <a:cxnLst/>
            <a:rect l="0" t="0" r="0" b="0"/>
            <a:pathLst>
              <a:path w="1270" h="158">
                <a:moveTo>
                  <a:pt x="0" y="7"/>
                </a:moveTo>
                <a:cubicBezTo>
                  <a:pt x="26" y="75"/>
                  <a:pt x="53" y="143"/>
                  <a:pt x="91" y="143"/>
                </a:cubicBezTo>
                <a:cubicBezTo>
                  <a:pt x="129" y="143"/>
                  <a:pt x="174" y="7"/>
                  <a:pt x="227" y="7"/>
                </a:cubicBezTo>
                <a:cubicBezTo>
                  <a:pt x="280" y="7"/>
                  <a:pt x="356" y="143"/>
                  <a:pt x="409" y="143"/>
                </a:cubicBezTo>
                <a:cubicBezTo>
                  <a:pt x="462" y="143"/>
                  <a:pt x="492" y="14"/>
                  <a:pt x="545" y="7"/>
                </a:cubicBezTo>
                <a:cubicBezTo>
                  <a:pt x="598" y="0"/>
                  <a:pt x="681" y="75"/>
                  <a:pt x="726" y="98"/>
                </a:cubicBezTo>
                <a:cubicBezTo>
                  <a:pt x="771" y="121"/>
                  <a:pt x="772" y="158"/>
                  <a:pt x="817" y="143"/>
                </a:cubicBezTo>
                <a:cubicBezTo>
                  <a:pt x="862" y="128"/>
                  <a:pt x="923" y="7"/>
                  <a:pt x="998" y="7"/>
                </a:cubicBezTo>
                <a:cubicBezTo>
                  <a:pt x="1073" y="7"/>
                  <a:pt x="1225" y="120"/>
                  <a:pt x="1270" y="143"/>
                </a:cubicBezTo>
              </a:path>
            </a:pathLst>
          </a:custGeom>
          <a:noFill/>
          <a:ln w="2857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3" name="未知"/>
          <p:cNvSpPr/>
          <p:nvPr/>
        </p:nvSpPr>
        <p:spPr>
          <a:xfrm>
            <a:off x="250825" y="153988"/>
            <a:ext cx="2016125" cy="250825"/>
          </a:xfrm>
          <a:custGeom>
            <a:avLst/>
            <a:gdLst/>
            <a:ahLst/>
            <a:cxnLst/>
            <a:rect l="0" t="0" r="0" b="0"/>
            <a:pathLst>
              <a:path w="1270" h="158">
                <a:moveTo>
                  <a:pt x="0" y="7"/>
                </a:moveTo>
                <a:cubicBezTo>
                  <a:pt x="26" y="75"/>
                  <a:pt x="53" y="143"/>
                  <a:pt x="91" y="143"/>
                </a:cubicBezTo>
                <a:cubicBezTo>
                  <a:pt x="129" y="143"/>
                  <a:pt x="174" y="7"/>
                  <a:pt x="227" y="7"/>
                </a:cubicBezTo>
                <a:cubicBezTo>
                  <a:pt x="280" y="7"/>
                  <a:pt x="356" y="143"/>
                  <a:pt x="409" y="143"/>
                </a:cubicBezTo>
                <a:cubicBezTo>
                  <a:pt x="462" y="143"/>
                  <a:pt x="492" y="14"/>
                  <a:pt x="545" y="7"/>
                </a:cubicBezTo>
                <a:cubicBezTo>
                  <a:pt x="598" y="0"/>
                  <a:pt x="681" y="75"/>
                  <a:pt x="726" y="98"/>
                </a:cubicBezTo>
                <a:cubicBezTo>
                  <a:pt x="771" y="121"/>
                  <a:pt x="772" y="158"/>
                  <a:pt x="817" y="143"/>
                </a:cubicBezTo>
                <a:cubicBezTo>
                  <a:pt x="862" y="128"/>
                  <a:pt x="923" y="7"/>
                  <a:pt x="998" y="7"/>
                </a:cubicBezTo>
                <a:cubicBezTo>
                  <a:pt x="1073" y="7"/>
                  <a:pt x="1225" y="120"/>
                  <a:pt x="1270" y="143"/>
                </a:cubicBezTo>
              </a:path>
            </a:pathLst>
          </a:custGeom>
          <a:noFill/>
          <a:ln w="2857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4" name="未知"/>
          <p:cNvSpPr/>
          <p:nvPr/>
        </p:nvSpPr>
        <p:spPr>
          <a:xfrm>
            <a:off x="6732588" y="6453188"/>
            <a:ext cx="2016125" cy="250825"/>
          </a:xfrm>
          <a:custGeom>
            <a:avLst/>
            <a:gdLst/>
            <a:ahLst/>
            <a:cxnLst/>
            <a:rect l="0" t="0" r="0" b="0"/>
            <a:pathLst>
              <a:path w="1270" h="158">
                <a:moveTo>
                  <a:pt x="0" y="7"/>
                </a:moveTo>
                <a:cubicBezTo>
                  <a:pt x="26" y="75"/>
                  <a:pt x="53" y="143"/>
                  <a:pt x="91" y="143"/>
                </a:cubicBezTo>
                <a:cubicBezTo>
                  <a:pt x="129" y="143"/>
                  <a:pt x="174" y="7"/>
                  <a:pt x="227" y="7"/>
                </a:cubicBezTo>
                <a:cubicBezTo>
                  <a:pt x="280" y="7"/>
                  <a:pt x="356" y="143"/>
                  <a:pt x="409" y="143"/>
                </a:cubicBezTo>
                <a:cubicBezTo>
                  <a:pt x="462" y="143"/>
                  <a:pt x="492" y="14"/>
                  <a:pt x="545" y="7"/>
                </a:cubicBezTo>
                <a:cubicBezTo>
                  <a:pt x="598" y="0"/>
                  <a:pt x="681" y="75"/>
                  <a:pt x="726" y="98"/>
                </a:cubicBezTo>
                <a:cubicBezTo>
                  <a:pt x="771" y="121"/>
                  <a:pt x="772" y="158"/>
                  <a:pt x="817" y="143"/>
                </a:cubicBezTo>
                <a:cubicBezTo>
                  <a:pt x="862" y="128"/>
                  <a:pt x="923" y="7"/>
                  <a:pt x="998" y="7"/>
                </a:cubicBezTo>
                <a:cubicBezTo>
                  <a:pt x="1073" y="7"/>
                  <a:pt x="1225" y="120"/>
                  <a:pt x="1270" y="143"/>
                </a:cubicBezTo>
              </a:path>
            </a:pathLst>
          </a:custGeom>
          <a:noFill/>
          <a:ln w="2857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5" name="矩形 10254"/>
          <p:cNvSpPr/>
          <p:nvPr/>
        </p:nvSpPr>
        <p:spPr>
          <a:xfrm>
            <a:off x="7091363" y="25400"/>
            <a:ext cx="288925" cy="504825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grpSp>
        <p:nvGrpSpPr>
          <p:cNvPr id="10256" name="组合 10255"/>
          <p:cNvGrpSpPr/>
          <p:nvPr/>
        </p:nvGrpSpPr>
        <p:grpSpPr>
          <a:xfrm rot="5400000">
            <a:off x="6983413" y="133350"/>
            <a:ext cx="504825" cy="288925"/>
            <a:chOff x="0" y="0"/>
            <a:chExt cx="499" cy="454"/>
          </a:xfrm>
        </p:grpSpPr>
        <p:sp>
          <p:nvSpPr>
            <p:cNvPr id="10257" name="矩形 10256"/>
            <p:cNvSpPr/>
            <p:nvPr/>
          </p:nvSpPr>
          <p:spPr>
            <a:xfrm>
              <a:off x="0" y="0"/>
              <a:ext cx="136" cy="454"/>
            </a:xfrm>
            <a:prstGeom prst="rect">
              <a:avLst/>
            </a:prstGeom>
            <a:solidFill>
              <a:srgbClr val="008000"/>
            </a:solidFill>
            <a:ln w="952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8" name="矩形 10257"/>
            <p:cNvSpPr/>
            <p:nvPr/>
          </p:nvSpPr>
          <p:spPr>
            <a:xfrm>
              <a:off x="90" y="0"/>
              <a:ext cx="409" cy="91"/>
            </a:xfrm>
            <a:prstGeom prst="rect">
              <a:avLst/>
            </a:prstGeom>
            <a:solidFill>
              <a:srgbClr val="008000"/>
            </a:solidFill>
            <a:ln w="952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9" name="文本框 10258"/>
          <p:cNvSpPr txBox="1"/>
          <p:nvPr/>
        </p:nvSpPr>
        <p:spPr>
          <a:xfrm>
            <a:off x="7235825" y="0"/>
            <a:ext cx="1728788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</a:rPr>
              <a:t>经典回顾</a:t>
            </a:r>
          </a:p>
          <a:p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pic>
        <p:nvPicPr>
          <p:cNvPr id="10260" name="图片 10259" descr="未命名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811213"/>
            <a:ext cx="4932362" cy="427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1" name="文本框 10260"/>
          <p:cNvSpPr txBox="1"/>
          <p:nvPr/>
        </p:nvSpPr>
        <p:spPr>
          <a:xfrm>
            <a:off x="4067175" y="5229225"/>
            <a:ext cx="46085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个性化的神色、表情</a:t>
            </a:r>
            <a:endParaRPr lang="en-US" altLang="x-none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0262" name="文本框 10261"/>
          <p:cNvSpPr txBox="1"/>
          <p:nvPr/>
        </p:nvSpPr>
        <p:spPr>
          <a:xfrm>
            <a:off x="468313" y="549275"/>
            <a:ext cx="3527425" cy="5407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ClrTx/>
            </a:pPr>
            <a:r>
              <a:rPr lang="zh-CN" altLang="en-US" sz="3200" b="1" dirty="0">
                <a:latin typeface="Arial" panose="020B0604020202020204" pitchFamily="34" charset="0"/>
              </a:rPr>
              <a:t>一双丹凤三角眼，两弯柳叶吊梢眉，身量苗条，</a:t>
            </a:r>
          </a:p>
          <a:p>
            <a:pPr>
              <a:lnSpc>
                <a:spcPct val="140000"/>
              </a:lnSpc>
              <a:spcBef>
                <a:spcPct val="50000"/>
              </a:spcBef>
              <a:buClrTx/>
            </a:pPr>
            <a:r>
              <a:rPr lang="zh-CN" altLang="en-US" sz="3200" b="1" dirty="0">
                <a:latin typeface="Arial" panose="020B0604020202020204" pitchFamily="34" charset="0"/>
              </a:rPr>
              <a:t>体态风骚，</a:t>
            </a:r>
          </a:p>
          <a:p>
            <a:pPr>
              <a:lnSpc>
                <a:spcPct val="140000"/>
              </a:lnSpc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粉面含春威不露，丹唇未启笑先闻。</a:t>
            </a: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占位符 11265"/>
          <p:cNvSpPr>
            <a:spLocks noGrp="1"/>
          </p:cNvSpPr>
          <p:nvPr>
            <p:ph type="body" idx="1"/>
          </p:nvPr>
        </p:nvSpPr>
        <p:spPr>
          <a:xfrm>
            <a:off x="179388" y="188913"/>
            <a:ext cx="8785225" cy="6264275"/>
          </a:xfrm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dirty="0"/>
              <a:t>感受细节描写　　</a:t>
            </a:r>
          </a:p>
          <a:p>
            <a:pPr>
              <a:lnSpc>
                <a:spcPct val="90000"/>
              </a:lnSpc>
            </a:pPr>
            <a:r>
              <a:rPr lang="zh-CN" altLang="en-US" b="1" dirty="0"/>
              <a:t>　</a:t>
            </a:r>
            <a:r>
              <a:rPr lang="zh-CN" altLang="en-US" dirty="0"/>
              <a:t>　　</a:t>
            </a:r>
          </a:p>
          <a:p>
            <a:pPr>
              <a:lnSpc>
                <a:spcPct val="90000"/>
              </a:lnSpc>
            </a:pPr>
            <a:r>
              <a:rPr lang="zh-CN" altLang="en-US" sz="4800" dirty="0"/>
              <a:t>她小心翼翼地端起碗，挑了几缕菜叶，慢慢地送到嘴边，害羞似的张开樱桃小嘴，又迅速合上，极小幅度地嚼着食物，还不停地用餐巾纸擦拭唇角的余油。</a:t>
            </a:r>
            <a:r>
              <a:rPr lang="zh-CN" altLang="en-US" dirty="0"/>
              <a:t>　　 　</a:t>
            </a:r>
          </a:p>
          <a:p>
            <a:pPr>
              <a:lnSpc>
                <a:spcPct val="90000"/>
              </a:lnSpc>
            </a:pP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214942" y="5357826"/>
            <a:ext cx="2509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细节描写淑女的吃相　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/>
          <p:nvPr/>
        </p:nvSpPr>
        <p:spPr>
          <a:xfrm>
            <a:off x="0" y="787400"/>
            <a:ext cx="9144000" cy="53943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r>
              <a:rPr lang="zh-CN" altLang="en-US" sz="5400" b="1">
                <a:latin typeface="Comic Sans MS" panose="030F0702030302020204" pitchFamily="66" charset="0"/>
              </a:rPr>
              <a:t>　　</a:t>
            </a:r>
            <a:endParaRPr lang="zh-CN" altLang="en-US" sz="5400">
              <a:latin typeface="Comic Sans MS" panose="030F0702030302020204" pitchFamily="66" charset="0"/>
            </a:endParaRPr>
          </a:p>
          <a:p>
            <a:r>
              <a:rPr lang="zh-CN" altLang="en-US" sz="5400">
                <a:latin typeface="Comic Sans MS" panose="030F0702030302020204" pitchFamily="66" charset="0"/>
              </a:rPr>
              <a:t>      </a:t>
            </a:r>
            <a:r>
              <a:rPr lang="zh-CN" altLang="en-US" sz="4400">
                <a:latin typeface="Comic Sans MS" panose="030F0702030302020204" pitchFamily="66" charset="0"/>
              </a:rPr>
              <a:t>他见菜端齐后，便忙提起筷，端起大碗，对着菜就是一夹，合着饭呼呼地往嘴里送。又掺和了汤水，撑的两腮鼓鼓的，还有一粒米粒挂在嘴角上。</a:t>
            </a:r>
            <a:r>
              <a:rPr lang="zh-CN" altLang="en-US" sz="5400">
                <a:latin typeface="Comic Sans MS" panose="030F0702030302020204" pitchFamily="66" charset="0"/>
              </a:rPr>
              <a:t>　　</a:t>
            </a:r>
          </a:p>
          <a:p>
            <a:endParaRPr lang="zh-CN" altLang="en-US" sz="5400">
              <a:latin typeface="Comic Sans MS" panose="030F0702030302020204" pitchFamily="66" charset="0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828675" y="406400"/>
            <a:ext cx="23161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Comic Sans MS" panose="030F0702030302020204" pitchFamily="66" charset="0"/>
              </a:rPr>
              <a:t>描写粗汉的吃相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theme/theme1.xml><?xml version="1.0" encoding="utf-8"?>
<a:theme xmlns:a="http://schemas.openxmlformats.org/drawingml/2006/main" name="南瓜模板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40</TotalTime>
  <Words>2213</Words>
  <Application>WPS 演示</Application>
  <PresentationFormat>全屏显示(4:3)</PresentationFormat>
  <Paragraphs>137</Paragraphs>
  <Slides>34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南瓜模板</vt:lpstr>
      <vt:lpstr>幻灯片 1</vt:lpstr>
      <vt:lpstr>幻灯片 2</vt:lpstr>
      <vt:lpstr>幻灯片 3</vt:lpstr>
      <vt:lpstr>亲情是   在我饥肠辘辘时母亲端上的一碗蛋炒饭；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运用好细节描写 使文章生动起来</vt:lpstr>
      <vt:lpstr>幻灯片 13</vt:lpstr>
      <vt:lpstr>幻灯片 14</vt:lpstr>
      <vt:lpstr>智慧结晶</vt:lpstr>
      <vt:lpstr>智慧结晶</vt:lpstr>
      <vt:lpstr>智慧结晶</vt:lpstr>
      <vt:lpstr>智慧结晶</vt:lpstr>
      <vt:lpstr>智慧结晶</vt:lpstr>
      <vt:lpstr>智慧结晶</vt:lpstr>
      <vt:lpstr>智慧结晶</vt:lpstr>
      <vt:lpstr>幻灯片 22</vt:lpstr>
      <vt:lpstr>幻灯片 23</vt:lpstr>
      <vt:lpstr>幻灯片 24</vt:lpstr>
      <vt:lpstr>幻灯片 25</vt:lpstr>
      <vt:lpstr>                           杯中情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让细节之花轻舞飞扬</dc:title>
  <dc:creator>user</dc:creator>
  <cp:lastModifiedBy>founder</cp:lastModifiedBy>
  <cp:revision>12</cp:revision>
  <dcterms:created xsi:type="dcterms:W3CDTF">2011-03-03T02:05:10Z</dcterms:created>
  <dcterms:modified xsi:type="dcterms:W3CDTF">2017-11-28T02:35:17Z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