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388" r:id="rId11"/>
    <p:sldId id="409" r:id="rId12"/>
    <p:sldId id="392" r:id="rId13"/>
    <p:sldId id="406" r:id="rId14"/>
    <p:sldId id="389" r:id="rId15"/>
    <p:sldId id="393" r:id="rId16"/>
    <p:sldId id="390" r:id="rId17"/>
    <p:sldId id="394" r:id="rId18"/>
    <p:sldId id="391" r:id="rId19"/>
    <p:sldId id="410" r:id="rId20"/>
    <p:sldId id="411" r:id="rId21"/>
    <p:sldId id="412" r:id="rId22"/>
    <p:sldId id="395" r:id="rId23"/>
    <p:sldId id="407" r:id="rId24"/>
    <p:sldId id="408" r:id="rId25"/>
    <p:sldId id="333" r:id="rId26"/>
    <p:sldId id="356" r:id="rId27"/>
    <p:sldId id="326" r:id="rId28"/>
    <p:sldId id="357" r:id="rId29"/>
    <p:sldId id="362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183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22.课内文言文挖空训练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         </a:t>
            </a:r>
            <a:r>
              <a:rPr sz="5400" b="1" smtClean="0">
                <a:solidFill>
                  <a:srgbClr val="FF0000"/>
                </a:solidFill>
              </a:rPr>
              <a:t>——《庖丁解牛》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⑸庭有枇杷树，吾妻死之年所手植也，今已亭亭如盖矣。（《项脊轩志》）（      ）</a:t>
            </a:r>
            <a:endParaRPr lang="zh-CN" altLang="zh-CN" sz="3200" b="1"/>
          </a:p>
          <a:p>
            <a:r>
              <a:rPr lang="zh-CN" altLang="zh-CN" sz="3200" b="1"/>
              <a:t>⑹枝枝相覆盖，叶叶相交通。（《孔雀东南飞》）（      ）</a:t>
            </a:r>
            <a:endParaRPr lang="zh-CN" altLang="zh-CN" sz="3200" b="1"/>
          </a:p>
          <a:p>
            <a:r>
              <a:rPr lang="zh-CN" altLang="zh-CN" sz="3200" b="1"/>
              <a:t>⑺盖将自其变者而观之，而天地曾不能以一瞬；（《赤壁赋》）（      ）</a:t>
            </a:r>
            <a:endParaRPr lang="zh-CN" altLang="zh-CN" sz="3200" b="1"/>
          </a:p>
          <a:p>
            <a:r>
              <a:rPr lang="zh-CN" altLang="zh-CN" sz="3200" b="1"/>
              <a:t>⑻盖文王拘而演《周易》；仲尼厄而作《春秋》（《报任安书》）（      ）</a:t>
            </a:r>
            <a:endParaRPr lang="zh-CN" altLang="zh-CN" sz="3200" b="1"/>
          </a:p>
          <a:p>
            <a:r>
              <a:rPr lang="zh-CN" altLang="zh-CN" sz="3200" b="1"/>
              <a:t>⑼平原君使者冠盖相属于魏，让（责备）魏公子曰（《史记•魏公子列传》）（      ）</a:t>
            </a:r>
            <a:endParaRPr lang="zh-CN" altLang="zh-CN" sz="3200" b="1"/>
          </a:p>
          <a:p>
            <a:r>
              <a:rPr lang="zh-CN" altLang="zh-CN" sz="3200" b="1"/>
              <a:t>⑽嘻，善哉！技盖至此哉？（《庖丁解牛》）（      ）</a:t>
            </a:r>
            <a:endParaRPr lang="zh-CN" altLang="zh-CN" sz="3200" b="1"/>
          </a:p>
          <a:p>
            <a:r>
              <a:rPr lang="zh-CN" altLang="zh-CN" sz="3200" b="1"/>
              <a:t>⑾力拔山兮气盖世（《垓下歌》）（      ） 武功盖（      ）世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-27305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1.盖：①车盖；②遮蔽，掩盖；③胜过，超过；④副词，大概，大约，表推测，推断；⑤连词，表示推测原因，译为“大概因为”；⑥ 句首语气词，表示要发议论；⑦通“盍”，何不；⑧通“盍”，何，怎么。</a:t>
            </a:r>
            <a:endParaRPr lang="zh-CN" altLang="zh-CN" sz="2800" b="1"/>
          </a:p>
          <a:p>
            <a:r>
              <a:rPr lang="zh-CN" altLang="zh-CN" sz="2800" b="1"/>
              <a:t>⑴盖（   ）均无贫，和无寡，安无倾。（《季氏将伐颛臾》）</a:t>
            </a:r>
            <a:r>
              <a:rPr sz="2800" b="1" u="sng">
                <a:solidFill>
                  <a:srgbClr val="FF0000"/>
                </a:solidFill>
              </a:rPr>
              <a:t>句首语气词，表示要发议论</a:t>
            </a:r>
            <a:endParaRPr lang="zh-CN" altLang="zh-CN" sz="2800" b="1"/>
          </a:p>
          <a:p>
            <a:r>
              <a:rPr lang="zh-CN" altLang="zh-CN" sz="2800" b="1"/>
              <a:t>⑵功成而德衰，有善始者实繁，能克终者盖（      ）寡。（《谏太宗十思疏》）</a:t>
            </a:r>
            <a:r>
              <a:rPr sz="2800" b="1" u="sng">
                <a:solidFill>
                  <a:srgbClr val="FF0000"/>
                </a:solidFill>
              </a:rPr>
              <a:t>副词，大概，大约，表推测，推断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⑶今言“华”如“华实”之“华”者，盖（      ）音谬也。（《游褒禅山记》）</a:t>
            </a:r>
            <a:r>
              <a:rPr sz="2800" b="1" u="sng">
                <a:solidFill>
                  <a:srgbClr val="FF0000"/>
                </a:solidFill>
              </a:rPr>
              <a:t>连词，表示推测原因，译为“大概因为”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⑷盖（      ）余所至，比好游者尚不能十一，然视其左右，来而记之者已少（同上）</a:t>
            </a:r>
            <a:r>
              <a:rPr sz="2800" b="1" u="sng">
                <a:solidFill>
                  <a:srgbClr val="FF0000"/>
                </a:solidFill>
              </a:rPr>
              <a:t>副词，大概，大约，表推测，推断</a:t>
            </a:r>
            <a:endParaRPr sz="2800" b="1" u="sng">
              <a:solidFill>
                <a:srgbClr val="FF0000"/>
              </a:solidFill>
            </a:endParaRPr>
          </a:p>
          <a:p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⑸庭有枇杷树，吾妻死之年所手植也，今已亭亭如盖（    ）矣。（《项脊轩志》）</a:t>
            </a:r>
            <a:r>
              <a:rPr sz="2800" b="1" u="sng">
                <a:solidFill>
                  <a:srgbClr val="FF0000"/>
                </a:solidFill>
              </a:rPr>
              <a:t>伞盖</a:t>
            </a:r>
            <a:endParaRPr lang="zh-CN" altLang="zh-CN" sz="2800" b="1"/>
          </a:p>
          <a:p>
            <a:r>
              <a:rPr lang="zh-CN" altLang="zh-CN" sz="2800" b="1"/>
              <a:t>⑹枝枝相覆盖（      ），叶叶相交通。（《孔雀东南飞》）</a:t>
            </a:r>
            <a:r>
              <a:rPr sz="2800" b="1" u="sng">
                <a:solidFill>
                  <a:srgbClr val="FF0000"/>
                </a:solidFill>
              </a:rPr>
              <a:t>遮蔽，掩盖</a:t>
            </a:r>
            <a:endParaRPr lang="zh-CN" altLang="zh-CN" sz="2800" b="1"/>
          </a:p>
          <a:p>
            <a:r>
              <a:rPr lang="zh-CN" altLang="zh-CN" sz="2800" b="1"/>
              <a:t>⑺盖（ ）将自其变者而观之，而天地曾不能以一瞬；（《赤壁赋》）</a:t>
            </a:r>
            <a:r>
              <a:rPr sz="2800" b="1" u="sng">
                <a:solidFill>
                  <a:srgbClr val="FF0000"/>
                </a:solidFill>
              </a:rPr>
              <a:t>句首语气词，表示要发议论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⑻盖（  ）文王拘而演《周易》；仲尼厄而作《春秋》（《报任安书》）</a:t>
            </a:r>
            <a:r>
              <a:rPr sz="2800" b="1" u="sng">
                <a:solidFill>
                  <a:srgbClr val="FF0000"/>
                </a:solidFill>
              </a:rPr>
              <a:t>句首语气词，表示要发议论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⑼平原君使者冠盖（   ）相属于魏，让（责备）魏公子曰（《史记•魏公子列传》）</a:t>
            </a:r>
            <a:r>
              <a:rPr sz="2800" b="1" u="sng">
                <a:solidFill>
                  <a:srgbClr val="FF0000"/>
                </a:solidFill>
              </a:rPr>
              <a:t>车盖</a:t>
            </a:r>
            <a:endParaRPr lang="zh-CN" altLang="zh-CN" sz="2800" b="1"/>
          </a:p>
          <a:p>
            <a:r>
              <a:rPr lang="zh-CN" altLang="zh-CN" sz="2800" b="1"/>
              <a:t>⑽嘻，善哉！技盖（  ）至此哉？（《庖丁解牛》）</a:t>
            </a:r>
            <a:r>
              <a:rPr sz="2800" b="1" u="sng">
                <a:solidFill>
                  <a:srgbClr val="FF0000"/>
                </a:solidFill>
              </a:rPr>
              <a:t>通“盍”，何，怎么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⑾力拔山兮气盖（  ）世（《垓下歌》）</a:t>
            </a:r>
            <a:r>
              <a:rPr sz="2800" b="1" u="sng">
                <a:solidFill>
                  <a:srgbClr val="FF0000"/>
                </a:solidFill>
              </a:rPr>
              <a:t>胜过，超过</a:t>
            </a:r>
            <a:r>
              <a:rPr lang="zh-CN" altLang="zh-CN" sz="2800" b="1"/>
              <a:t>  武功</a:t>
            </a:r>
            <a:r>
              <a:rPr sz="2800" b="1" u="sng">
                <a:solidFill>
                  <a:srgbClr val="FF0000"/>
                </a:solidFill>
              </a:rPr>
              <a:t>盖</a:t>
            </a:r>
            <a:r>
              <a:rPr lang="zh-CN" altLang="zh-CN" sz="2800" b="1"/>
              <a:t>世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①嘻，善哉！技盖至此乎？《庖丁解牛》（      ）</a:t>
            </a:r>
            <a:endParaRPr lang="zh-CN" altLang="zh-CN" sz="2800" b="1"/>
          </a:p>
          <a:p>
            <a:r>
              <a:rPr lang="zh-CN" altLang="zh-CN" sz="2800" b="1"/>
              <a:t>②盖亦反其本矣？《齐桓晋文之事》（      ）</a:t>
            </a:r>
            <a:endParaRPr lang="zh-CN" altLang="zh-CN" sz="2800" b="1"/>
          </a:p>
          <a:p>
            <a:r>
              <a:rPr lang="zh-CN" altLang="zh-CN" sz="2800" b="1"/>
              <a:t>③盖儒者所争，尤在于名实。《答司马谏议书》（      ）</a:t>
            </a:r>
            <a:endParaRPr lang="zh-CN" altLang="zh-CN" sz="2800" b="1"/>
          </a:p>
          <a:p>
            <a:r>
              <a:rPr lang="zh-CN" altLang="zh-CN" sz="2800" b="1"/>
              <a:t>④有善始者实繁，能克终者盖寡。《谏太宗十思疏》（      ）</a:t>
            </a:r>
            <a:endParaRPr lang="zh-CN" altLang="zh-CN" sz="2800" b="1"/>
          </a:p>
          <a:p>
            <a:r>
              <a:rPr lang="zh-CN" altLang="zh-CN" sz="2800" b="1"/>
              <a:t>⑤盖失强援，不能独完。《六国论》（      ）</a:t>
            </a:r>
            <a:endParaRPr lang="zh-CN" altLang="zh-CN" sz="2800" b="1"/>
          </a:p>
          <a:p>
            <a:r>
              <a:rPr lang="zh-CN" altLang="zh-CN" sz="2800" b="1"/>
              <a:t>⑥屈平之作《离骚》，盖自怨生也。《屈原列传》（      ）</a:t>
            </a:r>
            <a:endParaRPr lang="zh-CN" altLang="zh-CN" sz="2800" b="1"/>
          </a:p>
          <a:p>
            <a:r>
              <a:rPr lang="zh-CN" altLang="zh-CN" sz="2800" b="1"/>
              <a:t>⑦枝枝相覆盖，叶叶相交通。《孔雀东南飞》（      ）</a:t>
            </a:r>
            <a:endParaRPr lang="zh-CN" altLang="zh-CN" sz="2800" b="1"/>
          </a:p>
          <a:p>
            <a:r>
              <a:rPr lang="zh-CN" altLang="zh-CN" sz="2800" b="1"/>
              <a:t>⑧庭有枇杷树，吾妻死之年所手植也，今已亭亭如盖矣。《项脊轩志》（      ）</a:t>
            </a:r>
            <a:endParaRPr lang="zh-CN" altLang="zh-CN" sz="2800" b="1"/>
          </a:p>
          <a:p>
            <a:r>
              <a:rPr lang="zh-CN" altLang="zh-CN" sz="2800" b="1"/>
              <a:t>⑨余是以记之，盖叹郦元之简，而笑李渤之陋也。《石钟山记》（      ）</a:t>
            </a:r>
            <a:endParaRPr lang="zh-CN" altLang="zh-CN" sz="2800" b="1"/>
          </a:p>
          <a:p>
            <a:r>
              <a:rPr lang="zh-CN" altLang="zh-CN" sz="2800" b="1"/>
              <a:t>⑩盖将自其变者而观之，则天地曾不能以一瞬《赤壁赋》（  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0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解释下列加点词语的意思：</a:t>
            </a:r>
            <a:endParaRPr lang="zh-CN" altLang="zh-CN" sz="2600" b="1"/>
          </a:p>
          <a:p>
            <a:r>
              <a:rPr lang="zh-CN" altLang="zh-CN" sz="2600" b="1"/>
              <a:t>①嘻，善哉！技盖至此乎？《庖丁解牛》</a:t>
            </a:r>
            <a:r>
              <a:rPr sz="2400" b="1" u="sng">
                <a:solidFill>
                  <a:srgbClr val="FF0000"/>
                </a:solidFill>
              </a:rPr>
              <a:t>同“盍”，何、怎么</a:t>
            </a:r>
            <a:endParaRPr sz="28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600" b="1"/>
              <a:t>②盖亦反其本矣？《齐桓晋文之事》</a:t>
            </a:r>
            <a:r>
              <a:rPr sz="2400" b="1" u="sng">
                <a:solidFill>
                  <a:srgbClr val="FF0000"/>
                </a:solidFill>
              </a:rPr>
              <a:t>同“盍”，何不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③盖儒者所争，尤在于名实。《答司马谏议书》</a:t>
            </a:r>
            <a:r>
              <a:rPr sz="2400" b="1" u="sng">
                <a:solidFill>
                  <a:srgbClr val="FF0000"/>
                </a:solidFill>
              </a:rPr>
              <a:t>句首语气词，表示要发议论</a:t>
            </a:r>
            <a:endParaRPr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600" b="1"/>
              <a:t>④有善始者实繁，能克终者盖寡。《谏太宗十思疏》</a:t>
            </a:r>
            <a:r>
              <a:rPr sz="2400" b="1" u="sng">
                <a:solidFill>
                  <a:srgbClr val="FF0000"/>
                </a:solidFill>
              </a:rPr>
              <a:t>大概，表示推断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⑤盖失强援，不能独完。《六国论》</a:t>
            </a:r>
            <a:r>
              <a:rPr sz="2400" b="1" u="sng">
                <a:solidFill>
                  <a:srgbClr val="FF0000"/>
                </a:solidFill>
              </a:rPr>
              <a:t>因为</a:t>
            </a:r>
            <a:endParaRPr lang="zh-CN" altLang="zh-CN" sz="2600" b="1"/>
          </a:p>
          <a:p>
            <a:r>
              <a:rPr lang="zh-CN" altLang="zh-CN" sz="2600" b="1"/>
              <a:t>⑥屈平之作《离骚》，盖自怨生也。《屈原列传》</a:t>
            </a:r>
            <a:r>
              <a:rPr sz="2400" b="1" u="sng">
                <a:solidFill>
                  <a:srgbClr val="FF0000"/>
                </a:solidFill>
              </a:rPr>
              <a:t>大概</a:t>
            </a:r>
            <a:endParaRPr lang="zh-CN" altLang="zh-CN" sz="2600" b="1"/>
          </a:p>
          <a:p>
            <a:r>
              <a:rPr lang="zh-CN" altLang="zh-CN" sz="2600" b="1"/>
              <a:t>⑦枝枝相覆盖，叶叶相交通。《孔雀东南飞》</a:t>
            </a:r>
            <a:r>
              <a:rPr sz="2400" b="1" u="sng">
                <a:solidFill>
                  <a:srgbClr val="FF0000"/>
                </a:solidFill>
              </a:rPr>
              <a:t>遮蔽，掩盖</a:t>
            </a:r>
            <a:endParaRPr lang="zh-CN" altLang="zh-CN" sz="2600" b="1"/>
          </a:p>
          <a:p>
            <a:r>
              <a:rPr lang="zh-CN" altLang="zh-CN" sz="2600" b="1"/>
              <a:t>⑧庭有枇杷树，吾妻死之年所手植也，今已亭亭如盖矣。《项脊轩志》</a:t>
            </a:r>
            <a:r>
              <a:rPr sz="2400" b="1" u="sng">
                <a:solidFill>
                  <a:srgbClr val="FF0000"/>
                </a:solidFill>
              </a:rPr>
              <a:t>伞盖</a:t>
            </a:r>
            <a:endParaRPr lang="zh-CN" altLang="zh-CN" sz="2600" b="1"/>
          </a:p>
          <a:p>
            <a:r>
              <a:rPr lang="zh-CN" altLang="zh-CN" sz="2600" b="1"/>
              <a:t>⑨余是以记之，盖叹郦元之简，而笑李渤之陋也。《石钟山记》</a:t>
            </a:r>
            <a:endParaRPr lang="zh-CN" altLang="zh-CN" sz="2600" b="1"/>
          </a:p>
          <a:p>
            <a:pPr algn="l">
              <a:buClrTx/>
              <a:buSzTx/>
              <a:buFontTx/>
            </a:pPr>
            <a:r>
              <a:rPr lang="zh-CN" altLang="zh-CN" sz="2600" b="1"/>
              <a:t>⑩盖将自其变者而观之，则天地曾不能以一瞬《赤壁赋》</a:t>
            </a:r>
            <a:r>
              <a:rPr sz="2400" b="1" u="sng">
                <a:solidFill>
                  <a:srgbClr val="FF0000"/>
                </a:solidFill>
              </a:rPr>
              <a:t>如果</a:t>
            </a:r>
            <a:endParaRPr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2.行：①行走；②运动，运行；③实施，执行；④行动，行为；⑤即将，将要；⑥háng，辈份；⑦háng，古代军队编制，二十五人为一行；⑧háng，排行。</a:t>
            </a:r>
            <a:endParaRPr lang="zh-CN" altLang="zh-CN" sz="2800" b="1"/>
          </a:p>
          <a:p>
            <a:r>
              <a:rPr lang="zh-CN" altLang="zh-CN" sz="2800" b="1"/>
              <a:t>⑴君子博学而日参省乎己，则知明而行无过矣。（《劝学》）（      ）</a:t>
            </a:r>
            <a:endParaRPr lang="zh-CN" altLang="zh-CN" sz="2800" b="1"/>
          </a:p>
          <a:p>
            <a:r>
              <a:rPr lang="zh-CN" altLang="zh-CN" sz="2800" b="1"/>
              <a:t>⑵蹑足行伍之间，而倔起阡陌之中。（《过秦论》）（      ）</a:t>
            </a:r>
            <a:endParaRPr lang="zh-CN" altLang="zh-CN" sz="2800" b="1"/>
          </a:p>
          <a:p>
            <a:r>
              <a:rPr lang="zh-CN" altLang="zh-CN" sz="2800" b="1"/>
              <a:t>⑶大行不顾细谨，大礼不辞小让。（《鸿门宴》）（      ）</a:t>
            </a:r>
            <a:endParaRPr lang="zh-CN" altLang="zh-CN" sz="2800" b="1"/>
          </a:p>
          <a:p>
            <a:r>
              <a:rPr lang="zh-CN" altLang="zh-CN" sz="2800" b="1"/>
              <a:t>⑷余嘉其能行古道，作《师说》以贻之。（《师说》）（      ）</a:t>
            </a:r>
            <a:endParaRPr lang="zh-CN" altLang="zh-CN" sz="2800" b="1"/>
          </a:p>
          <a:p>
            <a:r>
              <a:rPr lang="zh-CN" altLang="zh-CN" sz="2800" b="1"/>
              <a:t>⑸女行无偏斜，何意致不厚？”（《孔雀东南飞》）（      ）</a:t>
            </a:r>
            <a:endParaRPr lang="zh-CN" altLang="zh-CN" sz="2800" b="1"/>
          </a:p>
          <a:p>
            <a:r>
              <a:rPr lang="zh-CN" altLang="zh-CN" sz="2800" b="1"/>
              <a:t>⑹臣少多疾病，九岁不行。（《陈情表》）（      ）</a:t>
            </a:r>
            <a:endParaRPr lang="zh-CN" altLang="zh-CN" sz="2800" b="1"/>
          </a:p>
          <a:p>
            <a:r>
              <a:rPr lang="zh-CN" altLang="zh-CN" sz="2800" b="1"/>
              <a:t>⑺汉天子我丈人行也。（《苏武传》）（      ）</a:t>
            </a:r>
            <a:endParaRPr lang="zh-CN" altLang="zh-CN" sz="2800" b="1"/>
          </a:p>
          <a:p>
            <a:r>
              <a:rPr lang="zh-CN" altLang="zh-CN" sz="2800" b="1"/>
              <a:t>⑻成语“行（     ）将就木”“多行（     ）不义必处毙”“并行（    ）不悖”“各行（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2.行：①行走；②运动，运行；③实施，执行；④行动，行为；⑤即将，将要；⑥háng，辈份；⑦háng，古代军队编制，二十五人为一行；⑧háng，排行。</a:t>
            </a:r>
            <a:endParaRPr lang="zh-CN" altLang="zh-CN" sz="2400" b="1"/>
          </a:p>
          <a:p>
            <a:pPr algn="l">
              <a:buClrTx/>
              <a:buSzTx/>
              <a:buFontTx/>
            </a:pPr>
            <a:r>
              <a:rPr lang="zh-CN" altLang="zh-CN" sz="2400" b="1"/>
              <a:t>⑴君子博学而日参省乎己，则知明而行（    ）无过矣。（《劝学》）</a:t>
            </a:r>
            <a:r>
              <a:rPr sz="2400" b="1" u="sng">
                <a:solidFill>
                  <a:srgbClr val="FF0000"/>
                </a:solidFill>
              </a:rPr>
              <a:t>行动，行为</a:t>
            </a:r>
            <a:endParaRPr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⑵蹑足行（    ）伍之间，而倔起阡陌之中。（《过秦论》）古</a:t>
            </a:r>
            <a:r>
              <a:rPr sz="2400" b="1" u="sng">
                <a:solidFill>
                  <a:srgbClr val="FF0000"/>
                </a:solidFill>
              </a:rPr>
              <a:t>代军队编制，二十五人为一行</a:t>
            </a:r>
            <a:endParaRPr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⑶大行（      ）不顾细谨，大礼不辞小让。（《鸿门宴》）</a:t>
            </a:r>
            <a:r>
              <a:rPr sz="2400" b="1" u="sng">
                <a:solidFill>
                  <a:srgbClr val="FF0000"/>
                </a:solidFill>
              </a:rPr>
              <a:t>行动，行为</a:t>
            </a:r>
            <a:endParaRPr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⑷余嘉其能行（      ）古道，作《师说》以贻之。（《师说》）</a:t>
            </a:r>
            <a:r>
              <a:rPr sz="2400" b="1" u="sng">
                <a:solidFill>
                  <a:srgbClr val="FF0000"/>
                </a:solidFill>
              </a:rPr>
              <a:t>实施，执行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⑸女行（      ）无偏斜，何意致不厚？”（《孔雀东南飞》）</a:t>
            </a:r>
            <a:r>
              <a:rPr sz="2400" b="1" u="sng">
                <a:solidFill>
                  <a:srgbClr val="FF0000"/>
                </a:solidFill>
              </a:rPr>
              <a:t>行动，行为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⑹臣少多疾病，九岁不行（      ）。（《陈情表》）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400" b="1"/>
          </a:p>
          <a:p>
            <a:r>
              <a:rPr lang="zh-CN" altLang="zh-CN" sz="2400" b="1"/>
              <a:t>⑺汉天子我丈人行（      ）也。（《苏武传》）</a:t>
            </a:r>
            <a:r>
              <a:rPr sz="2400" b="1" u="sng">
                <a:solidFill>
                  <a:srgbClr val="FF0000"/>
                </a:solidFill>
              </a:rPr>
              <a:t>辈份</a:t>
            </a:r>
            <a:endParaRPr lang="zh-CN" altLang="zh-CN" sz="2400" b="1"/>
          </a:p>
          <a:p>
            <a:r>
              <a:rPr lang="zh-CN" altLang="zh-CN" sz="2400" b="1"/>
              <a:t>⑻成语“行（</a:t>
            </a:r>
            <a:r>
              <a:rPr sz="2400" b="1" u="sng">
                <a:solidFill>
                  <a:srgbClr val="FF0000"/>
                </a:solidFill>
              </a:rPr>
              <a:t>即将，将要</a:t>
            </a:r>
            <a:r>
              <a:rPr lang="zh-CN" altLang="zh-CN" sz="2400" b="1"/>
              <a:t>）将就木”“多行（</a:t>
            </a:r>
            <a:r>
              <a:rPr sz="2400" b="1" u="sng">
                <a:solidFill>
                  <a:srgbClr val="FF0000"/>
                </a:solidFill>
              </a:rPr>
              <a:t>实施，执行</a:t>
            </a:r>
            <a:r>
              <a:rPr lang="zh-CN" altLang="zh-CN" sz="2400" b="1"/>
              <a:t>）不义必处毙”“并行（</a:t>
            </a:r>
            <a:r>
              <a:rPr sz="2400" b="1" u="sng">
                <a:solidFill>
                  <a:srgbClr val="FF0000"/>
                </a:solidFill>
              </a:rPr>
              <a:t>运动，运行</a:t>
            </a:r>
            <a:r>
              <a:rPr lang="zh-CN" altLang="zh-CN" sz="2400" b="1"/>
              <a:t>）不悖”“各行（</a:t>
            </a:r>
            <a:r>
              <a:rPr sz="2400" b="1" u="sng">
                <a:solidFill>
                  <a:srgbClr val="FF0000"/>
                </a:solidFill>
              </a:rPr>
              <a:t>实施，执行</a:t>
            </a:r>
            <a:r>
              <a:rPr lang="zh-CN" altLang="zh-CN" sz="2400" b="1"/>
              <a:t>）其是”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(1)皇帝行宫在碧霞元君祠东。《登泰山记》（      ）</a:t>
            </a:r>
            <a:endParaRPr lang="zh-CN" altLang="zh-CN" sz="2800" b="1"/>
          </a:p>
          <a:p>
            <a:r>
              <a:rPr lang="zh-CN" altLang="zh-CN" sz="2800" b="1"/>
              <a:t>(2)官知止而神欲行《庖丁解牛》（      ）</a:t>
            </a:r>
            <a:endParaRPr lang="zh-CN" altLang="zh-CN" sz="2800" b="1"/>
          </a:p>
          <a:p>
            <a:r>
              <a:rPr lang="zh-CN" altLang="zh-CN" sz="2800" b="1"/>
              <a:t>(3)视为止，行为迟  《庖丁解牛》（      ）  </a:t>
            </a:r>
            <a:endParaRPr lang="zh-CN" altLang="zh-CN" sz="2800" b="1"/>
          </a:p>
          <a:p>
            <a:r>
              <a:rPr lang="zh-CN" altLang="zh-CN" sz="2800" b="1"/>
              <a:t>(4)夫我乃行之，反而求之，不得吾心。 《齐桓晋文之事》（      ）</a:t>
            </a:r>
            <a:endParaRPr lang="zh-CN" altLang="zh-CN" sz="2800" b="1"/>
          </a:p>
          <a:p>
            <a:r>
              <a:rPr lang="zh-CN" altLang="zh-CN" sz="2800" b="1"/>
              <a:t>(5)行李之往来，共其乏困《烛之武退秦师》（      ）</a:t>
            </a:r>
            <a:endParaRPr lang="zh-CN" altLang="zh-CN" sz="2800" b="1"/>
          </a:p>
          <a:p>
            <a:r>
              <a:rPr lang="zh-CN" altLang="zh-CN" sz="2800" b="1"/>
              <a:t>(6)以不忍人之心行不忍人之政《人皆有不忍人之心》（      ）</a:t>
            </a:r>
            <a:endParaRPr lang="zh-CN" altLang="zh-CN" sz="2800" b="1"/>
          </a:p>
          <a:p>
            <a:r>
              <a:rPr lang="zh-CN" altLang="zh-CN" sz="2800" b="1"/>
              <a:t>(7)王于兴师，修我甲丘，与子偕行。《无衣》（      ）</a:t>
            </a:r>
            <a:endParaRPr lang="zh-CN" altLang="zh-CN" sz="2800" b="1"/>
          </a:p>
          <a:p>
            <a:r>
              <a:rPr lang="zh-CN" altLang="zh-CN" sz="2800" b="1"/>
              <a:t>(8)屈平正道直行《屈原列传》（      ）</a:t>
            </a:r>
            <a:endParaRPr lang="zh-CN" altLang="zh-CN" sz="2800" b="1"/>
          </a:p>
          <a:p>
            <a:r>
              <a:rPr lang="zh-CN" altLang="zh-CN" sz="2800" b="1"/>
              <a:t>(9)汉天子我丈人行也《苏武传》（      ）</a:t>
            </a:r>
            <a:endParaRPr lang="zh-CN" altLang="zh-CN" sz="2800" b="1"/>
          </a:p>
          <a:p>
            <a:r>
              <a:rPr lang="zh-CN" altLang="zh-CN" sz="2800" b="1"/>
              <a:t>(10)女也不爽，士贰其行。《氓》（  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(1)皇帝行宫在碧霞元君祠东。《登泰山记》（      ）</a:t>
            </a:r>
            <a:endParaRPr lang="zh-CN" altLang="zh-CN" sz="2800" b="1"/>
          </a:p>
          <a:p>
            <a:r>
              <a:rPr lang="zh-CN" altLang="zh-CN" sz="2800" b="1"/>
              <a:t>(2)官知止而神欲行《庖丁解牛》（      ）</a:t>
            </a:r>
            <a:endParaRPr lang="zh-CN" altLang="zh-CN" sz="2800" b="1"/>
          </a:p>
          <a:p>
            <a:r>
              <a:rPr lang="zh-CN" altLang="zh-CN" sz="2800" b="1"/>
              <a:t>(3)视为止，行为迟  《庖丁解牛》（      ）  </a:t>
            </a:r>
            <a:endParaRPr lang="zh-CN" altLang="zh-CN" sz="2800" b="1"/>
          </a:p>
          <a:p>
            <a:r>
              <a:rPr lang="zh-CN" altLang="zh-CN" sz="2800" b="1"/>
              <a:t>(4)夫我乃行之，反而求之，不得吾心。 《齐桓晋文之事》（      ）</a:t>
            </a:r>
            <a:endParaRPr lang="zh-CN" altLang="zh-CN" sz="2800" b="1"/>
          </a:p>
          <a:p>
            <a:r>
              <a:rPr lang="zh-CN" altLang="zh-CN" sz="2800" b="1"/>
              <a:t>(5)行李之往来，共其乏困《烛之武退秦师》（      ）</a:t>
            </a:r>
            <a:endParaRPr lang="zh-CN" altLang="zh-CN" sz="2800" b="1"/>
          </a:p>
          <a:p>
            <a:r>
              <a:rPr lang="zh-CN" altLang="zh-CN" sz="2800" b="1"/>
              <a:t>(6)以不忍人之心行不忍人之政《人皆有不忍人之心》（      ）</a:t>
            </a:r>
            <a:endParaRPr lang="zh-CN" altLang="zh-CN" sz="2800" b="1"/>
          </a:p>
          <a:p>
            <a:r>
              <a:rPr lang="zh-CN" altLang="zh-CN" sz="2800" b="1"/>
              <a:t>(7)王于兴师，修我甲丘，与子偕行。《无衣》（      ）</a:t>
            </a:r>
            <a:endParaRPr lang="zh-CN" altLang="zh-CN" sz="2800" b="1"/>
          </a:p>
          <a:p>
            <a:r>
              <a:rPr lang="zh-CN" altLang="zh-CN" sz="2800" b="1"/>
              <a:t>(8)屈平正道直行《屈原列传》（      ）</a:t>
            </a:r>
            <a:endParaRPr lang="zh-CN" altLang="zh-CN" sz="2800" b="1"/>
          </a:p>
          <a:p>
            <a:r>
              <a:rPr lang="zh-CN" altLang="zh-CN" sz="2800" b="1"/>
              <a:t>(9)汉天子我丈人行也《苏武传》（      ）</a:t>
            </a:r>
            <a:endParaRPr lang="zh-CN" altLang="zh-CN" sz="2800" b="1"/>
          </a:p>
          <a:p>
            <a:r>
              <a:rPr lang="zh-CN" altLang="zh-CN" sz="2800" b="1"/>
              <a:t>(10)女也不爽，士贰其行。《氓》（  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(11)回朕车以复路兮，及行迷之未远。《离骚》（      ）</a:t>
            </a:r>
            <a:endParaRPr lang="zh-CN" altLang="zh-CN" sz="2800" b="1"/>
          </a:p>
          <a:p>
            <a:r>
              <a:rPr lang="zh-CN" altLang="zh-CN" sz="2800" b="1"/>
              <a:t>(12)行年四岁，舅夺母志。《陈情表》（      ）</a:t>
            </a:r>
            <a:endParaRPr lang="zh-CN" altLang="zh-CN" sz="2800" b="1"/>
          </a:p>
          <a:p>
            <a:r>
              <a:rPr lang="zh-CN" altLang="zh-CN" sz="2800" b="1"/>
              <a:t>(13)臣少多疾病，九岁不行《陈情表》（      ）</a:t>
            </a:r>
            <a:endParaRPr lang="zh-CN" altLang="zh-CN" sz="2800" b="1"/>
          </a:p>
          <a:p>
            <a:r>
              <a:rPr lang="zh-CN" altLang="zh-CN" sz="2800" b="1"/>
              <a:t>(14)感吾生之行休《归去来兮辞》（      ）</a:t>
            </a:r>
            <a:endParaRPr lang="zh-CN" altLang="zh-CN" sz="2800" b="1"/>
          </a:p>
          <a:p>
            <a:r>
              <a:rPr lang="zh-CN" altLang="zh-CN" sz="2800" b="1"/>
              <a:t>(15)大行不顾细谨，大礼不辞小让。《鸿门宴》（      ）</a:t>
            </a:r>
            <a:endParaRPr lang="zh-CN" altLang="zh-CN" sz="2800" b="1"/>
          </a:p>
          <a:p>
            <a:r>
              <a:rPr lang="zh-CN" altLang="zh-CN" sz="2800" b="1"/>
              <a:t>(16)女行无偏斜，何意致不厚？《孔雀东南飞》（      ）</a:t>
            </a:r>
            <a:endParaRPr lang="zh-CN" altLang="zh-CN" sz="2800" b="1"/>
          </a:p>
          <a:p>
            <a:r>
              <a:rPr lang="zh-CN" altLang="zh-CN" sz="2800" b="1"/>
              <a:t>(17)孔子曰：三人行，则必有我师。《师说》（      ）</a:t>
            </a:r>
            <a:endParaRPr lang="zh-CN" altLang="zh-CN" sz="2800" b="1"/>
          </a:p>
          <a:p>
            <a:r>
              <a:rPr lang="zh-CN" altLang="zh-CN" sz="2800" b="1"/>
              <a:t>(18)余嘉其能行古道，作《师说》以贻之。《师说》（      ）</a:t>
            </a:r>
            <a:endParaRPr lang="zh-CN" altLang="zh-CN" sz="2800" b="1"/>
          </a:p>
          <a:p>
            <a:r>
              <a:rPr lang="zh-CN" altLang="zh-CN" sz="2800" b="1"/>
              <a:t>(19)且放白鹿青崖间，须行即骑访名山《梦游天姥吟留别》（      ）</a:t>
            </a:r>
            <a:endParaRPr lang="zh-CN" altLang="zh-CN" sz="2800" b="1"/>
          </a:p>
          <a:p>
            <a:r>
              <a:rPr lang="zh-CN" altLang="zh-CN" sz="2800" b="1"/>
              <a:t>(20)道芷阳间行《鸿门宴》（  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(21)竭诚则胡越为一体，傲物则骨肉为行路。《谏太宗十思疏》（      ）</a:t>
            </a:r>
            <a:endParaRPr lang="zh-CN" altLang="zh-CN" sz="2400" b="1"/>
          </a:p>
          <a:p>
            <a:r>
              <a:rPr lang="zh-CN" altLang="zh-CN" sz="2400" b="1"/>
              <a:t>(22)遂于蒿莱中侧听徐行，似寻针芥。《促织》（      ）</a:t>
            </a:r>
            <a:endParaRPr lang="zh-CN" altLang="zh-CN" sz="2400" b="1"/>
          </a:p>
          <a:p>
            <a:r>
              <a:rPr lang="zh-CN" altLang="zh-CN" sz="2400" b="1"/>
              <a:t>(23)两股间脓血流离，并虫亦不能行捉矣。《促织》（      ）</a:t>
            </a:r>
            <a:endParaRPr lang="zh-CN" altLang="zh-CN" sz="2400" b="1"/>
          </a:p>
          <a:p>
            <a:r>
              <a:rPr lang="zh-CN" altLang="zh-CN" sz="2400" b="1"/>
              <a:t>(24)喜而捕之，一鸣辄跃去，行且速。《促织》（      ）</a:t>
            </a:r>
            <a:endParaRPr lang="zh-CN" altLang="zh-CN" sz="2400" b="1"/>
          </a:p>
          <a:p>
            <a:r>
              <a:rPr lang="zh-CN" altLang="zh-CN" sz="2400" b="1"/>
              <a:t>(25)复道行空，不霁何虹？《阿房宫赋》（      ）</a:t>
            </a:r>
            <a:endParaRPr lang="zh-CN" altLang="zh-CN" sz="2400" b="1"/>
          </a:p>
          <a:p>
            <a:r>
              <a:rPr lang="zh-CN" altLang="zh-CN" sz="2400" b="1"/>
              <a:t>(26)刺客不行，良将犹在《六国论》（      ）</a:t>
            </a:r>
            <a:endParaRPr lang="zh-CN" altLang="zh-CN" sz="2400" b="1"/>
          </a:p>
          <a:p>
            <a:r>
              <a:rPr lang="zh-CN" altLang="zh-CN" sz="2400" b="1"/>
              <a:t>(27)有一言而可以终身行之者乎？《论语》（      ）</a:t>
            </a:r>
            <a:endParaRPr lang="zh-CN" altLang="zh-CN" sz="2400" b="1"/>
          </a:p>
          <a:p>
            <a:r>
              <a:rPr lang="zh-CN" altLang="zh-CN" sz="2400" b="1"/>
              <a:t>(28)以不忍人之心行不忍人之政《人皆有不忍人之心》（      ）</a:t>
            </a:r>
            <a:endParaRPr lang="zh-CN" altLang="zh-CN" sz="2400" b="1"/>
          </a:p>
          <a:p>
            <a:r>
              <a:rPr lang="zh-CN" altLang="zh-CN" sz="2400" b="1"/>
              <a:t>(29)企者不立，跨者不行《&lt;老子&gt;四章》（      ）</a:t>
            </a:r>
            <a:endParaRPr lang="zh-CN" altLang="zh-CN" sz="2400" b="1"/>
          </a:p>
          <a:p>
            <a:r>
              <a:rPr lang="zh-CN" altLang="zh-CN" sz="2400" b="1"/>
              <a:t>(30)相顾无言，惟有泪千行。《江城子·乙卯正月二十日夜记梦》（      ）</a:t>
            </a:r>
            <a:endParaRPr lang="zh-CN" altLang="zh-CN" sz="2400" b="1"/>
          </a:p>
          <a:p>
            <a:r>
              <a:rPr lang="zh-CN" altLang="zh-CN" sz="2400" b="1"/>
              <a:t>(31)蹑足行伍之间，而倔起阡陌之中。《过秦论》（      ）</a:t>
            </a:r>
            <a:endParaRPr lang="zh-CN" altLang="zh-CN" sz="2400" b="1"/>
          </a:p>
          <a:p>
            <a:r>
              <a:rPr lang="zh-CN" altLang="zh-CN" sz="2400" b="1"/>
              <a:t>(32)男儿本自重横行《燕歌行并序》（      ）</a:t>
            </a:r>
            <a:endParaRPr lang="zh-CN" altLang="zh-CN" sz="2400" b="1"/>
          </a:p>
          <a:p>
            <a:r>
              <a:rPr lang="zh-CN" altLang="zh-CN" sz="2400" b="1"/>
              <a:t>(33)病偻，隆然伏行《种树郭橐驼传》（      ）</a:t>
            </a:r>
            <a:endParaRPr lang="zh-CN" altLang="zh-CN" sz="2400" b="1"/>
          </a:p>
          <a:p>
            <a:r>
              <a:rPr lang="zh-CN" altLang="zh-CN" sz="2400" b="1"/>
              <a:t>(34)君子博学而日参省乎己，则知明而行无过矣。《劝学》（      ）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5939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(1)皇帝行宫在碧霞元君祠东。《登泰山记》</a:t>
            </a:r>
            <a:r>
              <a:rPr sz="2400" b="1" u="sng">
                <a:solidFill>
                  <a:srgbClr val="FF0000"/>
                </a:solidFill>
              </a:rPr>
              <a:t>皇帝出外巡行时居住的处所。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(2)官知止而神欲行《庖丁解牛》</a:t>
            </a:r>
            <a:r>
              <a:rPr sz="2400" b="1" u="sng">
                <a:solidFill>
                  <a:srgbClr val="FF0000"/>
                </a:solidFill>
              </a:rPr>
              <a:t>活动</a:t>
            </a:r>
            <a:endParaRPr lang="zh-CN" altLang="zh-CN" sz="2800" b="1"/>
          </a:p>
          <a:p>
            <a:r>
              <a:rPr lang="zh-CN" altLang="zh-CN" sz="2800" b="1"/>
              <a:t>(3)视为止，行为迟  《庖丁解牛》</a:t>
            </a:r>
            <a:r>
              <a:rPr sz="2400" b="1" u="sng">
                <a:solidFill>
                  <a:srgbClr val="FF0000"/>
                </a:solidFill>
              </a:rPr>
              <a:t>动作</a:t>
            </a:r>
            <a:r>
              <a:rPr lang="zh-CN" altLang="zh-CN" sz="2800" b="1"/>
              <a:t>  </a:t>
            </a:r>
            <a:endParaRPr lang="zh-CN" altLang="zh-CN" sz="2800" b="1"/>
          </a:p>
          <a:p>
            <a:r>
              <a:rPr lang="zh-CN" altLang="zh-CN" sz="2800" b="1"/>
              <a:t>(4)夫我乃行之，反而求之，不得吾心。 《齐桓晋文之事》</a:t>
            </a:r>
            <a:r>
              <a:rPr sz="2400" b="1" u="sng">
                <a:solidFill>
                  <a:srgbClr val="FF0000"/>
                </a:solidFill>
              </a:rPr>
              <a:t>做</a:t>
            </a:r>
            <a:endParaRPr lang="zh-CN" altLang="zh-CN" sz="2800" b="1"/>
          </a:p>
          <a:p>
            <a:r>
              <a:rPr lang="zh-CN" altLang="zh-CN" sz="2800" b="1"/>
              <a:t>(5)</a:t>
            </a:r>
            <a:r>
              <a:rPr sz="2400" b="1" u="sng">
                <a:solidFill>
                  <a:srgbClr val="FF0000"/>
                </a:solidFill>
              </a:rPr>
              <a:t>行李</a:t>
            </a:r>
            <a:r>
              <a:rPr lang="zh-CN" altLang="zh-CN" sz="2800" b="1"/>
              <a:t>之往来，共其乏困《烛之武退秦师》</a:t>
            </a:r>
            <a:r>
              <a:rPr sz="2400" b="1" u="sng">
                <a:solidFill>
                  <a:srgbClr val="FF0000"/>
                </a:solidFill>
              </a:rPr>
              <a:t>外交使者</a:t>
            </a:r>
            <a:endParaRPr lang="zh-CN" altLang="zh-CN" sz="2800" b="1"/>
          </a:p>
          <a:p>
            <a:r>
              <a:rPr lang="zh-CN" altLang="zh-CN" sz="2800" b="1"/>
              <a:t>(6)以不忍人之心行不忍人之政《人皆有不忍人之心》</a:t>
            </a:r>
            <a:r>
              <a:rPr sz="2400" b="1" u="sng">
                <a:solidFill>
                  <a:srgbClr val="FF0000"/>
                </a:solidFill>
              </a:rPr>
              <a:t>实施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(7)王于兴师，修我甲丘，与子偕行。《无衣》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800" b="1"/>
          </a:p>
          <a:p>
            <a:r>
              <a:rPr lang="zh-CN" altLang="zh-CN" sz="2800" b="1"/>
              <a:t>(8)屈平正道直行《屈原列传》</a:t>
            </a:r>
            <a:r>
              <a:rPr sz="2400" b="1" u="sng">
                <a:solidFill>
                  <a:srgbClr val="FF0000"/>
                </a:solidFill>
              </a:rPr>
              <a:t>品行</a:t>
            </a:r>
            <a:endParaRPr lang="zh-CN" altLang="zh-CN" sz="2800" b="1"/>
          </a:p>
          <a:p>
            <a:r>
              <a:rPr lang="zh-CN" altLang="zh-CN" sz="2800" b="1"/>
              <a:t>(9)汉天子我丈人行也《苏武传》</a:t>
            </a:r>
            <a:r>
              <a:rPr sz="2400" b="1" u="sng">
                <a:solidFill>
                  <a:srgbClr val="FF0000"/>
                </a:solidFill>
              </a:rPr>
              <a:t>行，辈</a:t>
            </a:r>
            <a:r>
              <a:rPr lang="zh-CN" altLang="zh-CN" sz="2800" b="1"/>
              <a:t>。</a:t>
            </a:r>
            <a:endParaRPr lang="zh-CN" altLang="zh-CN" sz="2800" b="1"/>
          </a:p>
          <a:p>
            <a:r>
              <a:rPr lang="zh-CN" altLang="zh-CN" sz="2800" b="1"/>
              <a:t>(10)女也不爽，士贰其行。《氓》</a:t>
            </a:r>
            <a:r>
              <a:rPr sz="2400" b="1" u="sng">
                <a:solidFill>
                  <a:srgbClr val="FF0000"/>
                </a:solidFill>
              </a:rPr>
              <a:t>行为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062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(11)回朕车以复路兮，及行迷之未远。《离骚》</a:t>
            </a:r>
            <a:r>
              <a:rPr sz="2400" b="1" u="sng">
                <a:solidFill>
                  <a:srgbClr val="FF0000"/>
                </a:solidFill>
              </a:rPr>
              <a:t>走入</a:t>
            </a:r>
            <a:endParaRPr lang="zh-CN" altLang="zh-CN" sz="2800" b="1"/>
          </a:p>
          <a:p>
            <a:r>
              <a:rPr lang="zh-CN" altLang="zh-CN" sz="2800" b="1"/>
              <a:t>(12)行年四岁，舅夺母志。《陈情表》</a:t>
            </a:r>
            <a:r>
              <a:rPr sz="2400" b="1" u="sng">
                <a:solidFill>
                  <a:srgbClr val="FF0000"/>
                </a:solidFill>
              </a:rPr>
              <a:t>年岁，年龄</a:t>
            </a:r>
            <a:r>
              <a:rPr lang="zh-CN" altLang="zh-CN" sz="2800" b="1"/>
              <a:t>。</a:t>
            </a:r>
            <a:endParaRPr lang="zh-CN" altLang="zh-CN" sz="2800" b="1"/>
          </a:p>
          <a:p>
            <a:r>
              <a:rPr lang="zh-CN" altLang="zh-CN" sz="2800" b="1"/>
              <a:t>(13)臣少多疾病，九岁不行《陈情表》</a:t>
            </a:r>
            <a:r>
              <a:rPr sz="2400" b="1" u="sng">
                <a:solidFill>
                  <a:srgbClr val="FF0000"/>
                </a:solidFill>
              </a:rPr>
              <a:t>走路</a:t>
            </a:r>
            <a:endParaRPr lang="zh-CN" altLang="zh-CN" sz="2800" b="1"/>
          </a:p>
          <a:p>
            <a:r>
              <a:rPr lang="zh-CN" altLang="zh-CN" sz="2800" b="1"/>
              <a:t>(14)感吾生之行休《归去来兮辞》</a:t>
            </a:r>
            <a:r>
              <a:rPr sz="2400" b="1" u="sng">
                <a:solidFill>
                  <a:srgbClr val="FF0000"/>
                </a:solidFill>
              </a:rPr>
              <a:t>行，将要</a:t>
            </a:r>
            <a:r>
              <a:rPr lang="zh-CN" altLang="zh-CN" sz="2800" b="1"/>
              <a:t>。</a:t>
            </a:r>
            <a:endParaRPr lang="zh-CN" altLang="zh-CN" sz="2800" b="1"/>
          </a:p>
          <a:p>
            <a:r>
              <a:rPr lang="zh-CN" altLang="zh-CN" sz="2800" b="1"/>
              <a:t>(15)大行不顾细谨，大礼不辞小让。《鸿门宴》</a:t>
            </a:r>
            <a:r>
              <a:rPr sz="2400" b="1" u="sng">
                <a:solidFill>
                  <a:srgbClr val="FF0000"/>
                </a:solidFill>
              </a:rPr>
              <a:t>做大事</a:t>
            </a:r>
            <a:endParaRPr lang="zh-CN" altLang="zh-CN" sz="2800" b="1"/>
          </a:p>
          <a:p>
            <a:r>
              <a:rPr lang="zh-CN" altLang="zh-CN" sz="2800" b="1"/>
              <a:t>(16)女行无偏斜，何意致不厚？《孔雀东南飞》</a:t>
            </a:r>
            <a:r>
              <a:rPr sz="2400" b="1" u="sng">
                <a:solidFill>
                  <a:srgbClr val="FF0000"/>
                </a:solidFill>
              </a:rPr>
              <a:t>行为</a:t>
            </a:r>
            <a:endParaRPr lang="zh-CN" altLang="zh-CN" sz="2800" b="1"/>
          </a:p>
          <a:p>
            <a:r>
              <a:rPr lang="zh-CN" altLang="zh-CN" sz="2800" b="1"/>
              <a:t>(17)孔子曰：三人行，则必有我师。《师说》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800" b="1"/>
          </a:p>
          <a:p>
            <a:r>
              <a:rPr lang="zh-CN" altLang="zh-CN" sz="2800" b="1"/>
              <a:t>(18)余嘉其能行古道，作《师说》以贻之。《师说》</a:t>
            </a:r>
            <a:r>
              <a:rPr sz="2400" b="1" u="sng">
                <a:solidFill>
                  <a:srgbClr val="FF0000"/>
                </a:solidFill>
              </a:rPr>
              <a:t>遵行，实行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(19)且放白鹿青崖间，须行即骑访名山《梦游天姥吟留别》</a:t>
            </a:r>
            <a:r>
              <a:rPr sz="2400" b="1" u="sng">
                <a:solidFill>
                  <a:srgbClr val="FF0000"/>
                </a:solidFill>
              </a:rPr>
              <a:t>出行</a:t>
            </a:r>
            <a:endParaRPr lang="zh-CN" altLang="zh-CN" sz="2800" b="1"/>
          </a:p>
          <a:p>
            <a:r>
              <a:rPr lang="zh-CN" altLang="zh-CN" sz="2800" b="1"/>
              <a:t>(20)道芷阳间行《鸿门宴》</a:t>
            </a:r>
            <a:r>
              <a:rPr sz="2400" b="1" u="sng">
                <a:solidFill>
                  <a:srgbClr val="FF0000"/>
                </a:solidFill>
              </a:rPr>
              <a:t>走</a:t>
            </a:r>
            <a:endParaRPr lang="zh-CN" altLang="zh-CN" sz="2800" b="1"/>
          </a:p>
          <a:p>
            <a:r>
              <a:rPr lang="zh-CN" altLang="zh-CN" sz="2800" b="1"/>
              <a:t>竭诚则胡越为一体，傲物则骨肉为行路。《谏太宗十思疏》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(21)竭诚则胡越为一体，傲物则骨肉为行路。《谏太宗十思疏》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400" b="1"/>
          </a:p>
          <a:p>
            <a:r>
              <a:rPr lang="zh-CN" altLang="zh-CN" sz="2400" b="1"/>
              <a:t>(22)遂于蒿莱中侧听徐行，似寻针芥。《促织》</a:t>
            </a:r>
            <a:r>
              <a:rPr sz="2400" b="1" u="sng">
                <a:solidFill>
                  <a:srgbClr val="FF0000"/>
                </a:solidFill>
              </a:rPr>
              <a:t>走</a:t>
            </a:r>
            <a:endParaRPr lang="zh-CN" altLang="zh-CN" sz="2400" b="1"/>
          </a:p>
          <a:p>
            <a:r>
              <a:rPr lang="zh-CN" altLang="zh-CN" sz="2400" b="1"/>
              <a:t>(23)两股间脓血流离，并虫亦不能行捉矣。《促织》</a:t>
            </a:r>
            <a:r>
              <a:rPr sz="2400" b="1" u="sng">
                <a:solidFill>
                  <a:srgbClr val="FF0000"/>
                </a:solidFill>
              </a:rPr>
              <a:t>做，从事</a:t>
            </a:r>
            <a:endParaRPr lang="zh-CN" altLang="zh-CN" sz="2400" b="1"/>
          </a:p>
          <a:p>
            <a:r>
              <a:rPr lang="zh-CN" altLang="zh-CN" sz="2400" b="1"/>
              <a:t>(24)喜而捕之，一鸣辄跃去，行且速。《促织》</a:t>
            </a:r>
            <a:r>
              <a:rPr sz="2400" b="1" u="sng">
                <a:solidFill>
                  <a:srgbClr val="FF0000"/>
                </a:solidFill>
              </a:rPr>
              <a:t>跑</a:t>
            </a:r>
            <a:endParaRPr lang="zh-CN" altLang="zh-CN" sz="2400" b="1"/>
          </a:p>
          <a:p>
            <a:r>
              <a:rPr lang="zh-CN" altLang="zh-CN" sz="2400" b="1"/>
              <a:t>(25)复道行空，不霁何虹？《阿房宫赋》</a:t>
            </a:r>
            <a:r>
              <a:rPr sz="2400" b="1" u="sng">
                <a:solidFill>
                  <a:srgbClr val="FF0000"/>
                </a:solidFill>
              </a:rPr>
              <a:t>架在</a:t>
            </a:r>
            <a:endParaRPr lang="zh-CN" altLang="zh-CN" sz="2400" b="1"/>
          </a:p>
          <a:p>
            <a:r>
              <a:rPr lang="zh-CN" altLang="zh-CN" sz="2400" b="1"/>
              <a:t>(26)刺客不行，良将犹在《六国论》</a:t>
            </a:r>
            <a:r>
              <a:rPr sz="2400" b="1" u="sng">
                <a:solidFill>
                  <a:srgbClr val="FF0000"/>
                </a:solidFill>
              </a:rPr>
              <a:t>动身，行动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(27)有一言而可以终身行之者乎？《论语》</a:t>
            </a:r>
            <a:r>
              <a:rPr sz="2400" b="1" u="sng">
                <a:solidFill>
                  <a:srgbClr val="FF0000"/>
                </a:solidFill>
              </a:rPr>
              <a:t>实践</a:t>
            </a:r>
            <a:endParaRPr lang="zh-CN" altLang="zh-CN" sz="2400" b="1"/>
          </a:p>
          <a:p>
            <a:r>
              <a:rPr lang="zh-CN" altLang="zh-CN" sz="2400" b="1"/>
              <a:t>(28)以不忍人之心行不忍人之政《人皆有不忍人之心》</a:t>
            </a:r>
            <a:r>
              <a:rPr sz="2400" b="1" u="sng">
                <a:solidFill>
                  <a:srgbClr val="FF0000"/>
                </a:solidFill>
              </a:rPr>
              <a:t>实施</a:t>
            </a:r>
            <a:endParaRPr lang="zh-CN" altLang="zh-CN" sz="2400" b="1"/>
          </a:p>
          <a:p>
            <a:r>
              <a:rPr lang="zh-CN" altLang="zh-CN" sz="2400" b="1"/>
              <a:t>(29)企者不立，跨者不行《&lt;老子&gt;四章》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(30)相顾无言，惟有泪千行。《江城子·乙卯正月二十日夜记梦》</a:t>
            </a:r>
            <a:r>
              <a:rPr lang="zh-CN" altLang="zh-CN" sz="2400" b="1" u="sng">
                <a:solidFill>
                  <a:srgbClr val="FF0000"/>
                </a:solidFill>
              </a:rPr>
              <a:t>条</a:t>
            </a:r>
            <a:endParaRPr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(31)蹑足行伍之间，而倔起阡陌之中。《过秦论》</a:t>
            </a:r>
            <a:r>
              <a:rPr sz="2400" b="1" u="sng">
                <a:solidFill>
                  <a:srgbClr val="FF0000"/>
                </a:solidFill>
              </a:rPr>
              <a:t>戍卒的队伍</a:t>
            </a:r>
            <a:endParaRPr lang="zh-CN" altLang="zh-CN" sz="2400" b="1"/>
          </a:p>
          <a:p>
            <a:r>
              <a:rPr lang="zh-CN" altLang="zh-CN" sz="2400" b="1"/>
              <a:t>(32)男儿本自重横行《燕歌行并序》</a:t>
            </a:r>
            <a:r>
              <a:rPr sz="2400" b="1" u="sng">
                <a:solidFill>
                  <a:srgbClr val="FF0000"/>
                </a:solidFill>
              </a:rPr>
              <a:t>驰骋</a:t>
            </a:r>
            <a:endParaRPr lang="zh-CN" altLang="zh-CN" sz="2400" b="1"/>
          </a:p>
          <a:p>
            <a:r>
              <a:rPr lang="zh-CN" altLang="zh-CN" sz="2400" b="1"/>
              <a:t>(33)病偻，隆然伏行《种树郭橐驼传》</a:t>
            </a:r>
            <a:r>
              <a:rPr sz="2400" b="1" u="sng">
                <a:solidFill>
                  <a:srgbClr val="FF0000"/>
                </a:solidFill>
              </a:rPr>
              <a:t>行走</a:t>
            </a:r>
            <a:endParaRPr lang="zh-CN" altLang="zh-CN" sz="2400" b="1"/>
          </a:p>
          <a:p>
            <a:r>
              <a:rPr lang="zh-CN" altLang="zh-CN" sz="2400" b="1"/>
              <a:t>(34)君子博学而日参省乎己，则知明而行无过矣。《劝学》</a:t>
            </a:r>
            <a:r>
              <a:rPr sz="2400" b="1" u="sng">
                <a:solidFill>
                  <a:srgbClr val="FF0000"/>
                </a:solidFill>
              </a:rPr>
              <a:t>行动</a:t>
            </a:r>
            <a:endParaRPr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7477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三．【重点句子翻译】</a:t>
            </a:r>
            <a:endParaRPr lang="zh-CN" altLang="zh-CN" sz="3200" b="1"/>
          </a:p>
          <a:p>
            <a:r>
              <a:rPr lang="zh-CN" altLang="zh-CN" sz="3200" b="1"/>
              <a:t>1.庖丁为文惠君解牛，手之所触，肩之所倚，足之所履，膝之所踦，砉然向然，奏刀騞然，莫不中音。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2.臣之所好者道也，进乎技矣。始臣之解牛之时，所见无非牛者；三年之后，未尝见全牛也。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3.方今之时，臣以神遇而不以目视，官知止而神欲行。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【重点句子翻译】</a:t>
            </a:r>
            <a:endParaRPr lang="zh-CN" altLang="zh-CN" sz="2800" b="1"/>
          </a:p>
          <a:p>
            <a:r>
              <a:rPr lang="zh-CN" altLang="zh-CN" sz="2800" b="1"/>
              <a:t>1.庖丁为文惠君解牛，手之所触，肩之所倚，足之所履，膝之所踦，砉然向然，奏刀騞然，莫不中音。</a:t>
            </a:r>
            <a:endParaRPr lang="zh-CN" altLang="zh-CN"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翻译：庖丁给梁惠王宰牛。手接触的地方，肩膀倚靠的地方，脚踩的地方，膝盖抵住的地方，砉砉作响，进刀时发出“騞”的声音，没有不合乎音律的。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2.臣之所好者道也，进乎技矣。始臣之解牛之时，所见无非牛者；三年之后，未尝见全牛也。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翻译：我追求的是天道，超过技术了。起初我宰牛的时候，眼里看到没有不是（完整的）牛的；三年以后，未曾看到完整的牛了。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3.方今之时，臣以神遇而不以目视，官知止而神欲行。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翻译：现在，我只用精神去和牛接触，而不用眼睛去看，视觉停止了，而精神在活动。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4.良庖岁更刀，割也；族庖月更刀，折也。今臣之刀十九年矣，所解数千牛矣，而刀刃若新发于硎。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5.提刀而立，为之四顾，为之踌躇满志，善刀而藏之。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5139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4.良庖岁更刀，割也；族庖月更刀，折也。今臣之刀十九年矣，所解数千牛矣，而刀刃若新发于硎。</a:t>
            </a:r>
            <a:endParaRPr sz="32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翻译：技术好的厨师每年更换一把刀，是因为用刀割断筋肉；技术一般的厨师每月就得更换一把刀，是因为用刀砍断骨头。如今我的刀用了十九年，所宰的牛有几千头了，但刀刃就像刚从磨刀石上磨出来。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3200" b="1"/>
              <a:t>5.提刀而立，为之四顾，为之踌躇满志，善刀而藏之。</a:t>
            </a:r>
            <a:endParaRPr sz="32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翻译：我提着刀站立起来，为此四处张望，为此悠然自得，心满意足，然后把刀揩拭干净，收藏起来。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616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r>
              <a:rPr sz="2800" b="1"/>
              <a:t>1.</a:t>
            </a:r>
            <a:r>
              <a:rPr lang="zh-CN" altLang="zh-CN" sz="2800" b="1" u="sng">
                <a:solidFill>
                  <a:srgbClr val="FF0000"/>
                </a:solidFill>
              </a:rPr>
              <a:t>庖丁</a:t>
            </a:r>
            <a:r>
              <a:rPr sz="2800" b="1"/>
              <a:t>，名为“丁”的厨师。一说即厨师，“丁”指从事专门劳动的人。</a:t>
            </a:r>
            <a:endParaRPr sz="2800" b="1"/>
          </a:p>
          <a:p>
            <a:r>
              <a:rPr sz="2800" b="1"/>
              <a:t>2.相关成语</a:t>
            </a:r>
            <a:endParaRPr sz="2800" b="1"/>
          </a:p>
          <a:p>
            <a:r>
              <a:rPr sz="2800" b="1"/>
              <a:t>①</a:t>
            </a:r>
            <a:r>
              <a:rPr lang="zh-CN" altLang="zh-CN" sz="2800" b="1" u="sng">
                <a:solidFill>
                  <a:srgbClr val="FF0000"/>
                </a:solidFill>
              </a:rPr>
              <a:t>游刃有余</a:t>
            </a:r>
            <a:r>
              <a:rPr sz="2800" b="1"/>
              <a:t>：现在使用他来比喻技术熟练高超，做事轻而易举。 </a:t>
            </a:r>
            <a:endParaRPr sz="2800" b="1"/>
          </a:p>
          <a:p>
            <a:r>
              <a:rPr sz="2800" b="1"/>
              <a:t>②</a:t>
            </a:r>
            <a:r>
              <a:rPr lang="zh-CN" altLang="zh-CN" sz="2800" b="1" u="sng">
                <a:solidFill>
                  <a:srgbClr val="FF0000"/>
                </a:solidFill>
              </a:rPr>
              <a:t>目无全牛</a:t>
            </a:r>
            <a:r>
              <a:rPr sz="2800" b="1"/>
              <a:t>：现在用一般指技艺达到极其纯熟的程度，达到得心应手的境界。</a:t>
            </a:r>
            <a:endParaRPr sz="2800" b="1"/>
          </a:p>
          <a:p>
            <a:r>
              <a:rPr sz="2800" b="1"/>
              <a:t>③</a:t>
            </a:r>
            <a:r>
              <a:rPr lang="zh-CN" altLang="zh-CN" sz="2800" b="1" u="sng">
                <a:solidFill>
                  <a:srgbClr val="FF0000"/>
                </a:solidFill>
              </a:rPr>
              <a:t>踌躇满志</a:t>
            </a:r>
            <a:r>
              <a:rPr sz="2800" b="1"/>
              <a:t>：文中是悠然自得，心满意足的意思。踌躇，现在用于形容犹豫不决的样子。</a:t>
            </a:r>
            <a:endParaRPr sz="2800" b="1"/>
          </a:p>
          <a:p>
            <a:r>
              <a:rPr sz="2800" b="1"/>
              <a:t>踌躇满志，现在指对自己取得的成就洋洋得意的样子。</a:t>
            </a:r>
            <a:endParaRPr sz="2800" b="1"/>
          </a:p>
          <a:p>
            <a:r>
              <a:rPr sz="2800" b="1"/>
              <a:t>④</a:t>
            </a:r>
            <a:r>
              <a:rPr lang="zh-CN" altLang="zh-CN" sz="2800" b="1" u="sng">
                <a:solidFill>
                  <a:srgbClr val="FF0000"/>
                </a:solidFill>
              </a:rPr>
              <a:t>切中肯繁</a:t>
            </a:r>
            <a:r>
              <a:rPr sz="2800" b="1"/>
              <a:t>：肯，骨间肉。綮，结合处。肯綮，筋骨结合的地方。现在指正好切中事情的关键。</a:t>
            </a:r>
            <a:endParaRPr sz="2800" b="1"/>
          </a:p>
          <a:p>
            <a:r>
              <a:rPr sz="2800" b="1"/>
              <a:t>⑤</a:t>
            </a:r>
            <a:r>
              <a:rPr lang="zh-CN" altLang="zh-CN" sz="2800" b="1" u="sng">
                <a:solidFill>
                  <a:srgbClr val="FF0000"/>
                </a:solidFill>
              </a:rPr>
              <a:t>庖丁解牛</a:t>
            </a:r>
            <a:r>
              <a:rPr sz="2800" b="1"/>
              <a:t>：比喻掌握了解事物客观规律的人技术纯熟神妙，做事得心应手。</a:t>
            </a:r>
            <a:endParaRPr sz="2800" b="1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39600" y="10350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96975"/>
            <a:ext cx="890016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庖丁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）文惠君解牛，手之所</a:t>
            </a:r>
            <a:r>
              <a:rPr sz="3200" b="1" u="sng">
                <a:solidFill>
                  <a:srgbClr val="FF0000"/>
                </a:solidFill>
              </a:rPr>
              <a:t>触</a:t>
            </a:r>
            <a:r>
              <a:rPr sz="3200" b="1"/>
              <a:t>（       ），肩之所</a:t>
            </a:r>
            <a:r>
              <a:rPr sz="3200" b="1" u="sng">
                <a:solidFill>
                  <a:srgbClr val="FF0000"/>
                </a:solidFill>
              </a:rPr>
              <a:t>倚</a:t>
            </a:r>
            <a:r>
              <a:rPr sz="3200" b="1"/>
              <a:t>（       ），足之所</a:t>
            </a:r>
            <a:r>
              <a:rPr sz="3200" b="1" u="sng">
                <a:solidFill>
                  <a:srgbClr val="FF0000"/>
                </a:solidFill>
              </a:rPr>
              <a:t>履</a:t>
            </a:r>
            <a:r>
              <a:rPr sz="3200" b="1"/>
              <a:t>（       ），膝之所</a:t>
            </a:r>
            <a:r>
              <a:rPr sz="3200" b="1" u="sng">
                <a:solidFill>
                  <a:srgbClr val="FF0000"/>
                </a:solidFill>
              </a:rPr>
              <a:t>踦</a:t>
            </a:r>
            <a:r>
              <a:rPr sz="3200" b="1"/>
              <a:t>（       ），砉然</a:t>
            </a:r>
            <a:r>
              <a:rPr sz="3200" b="1" u="sng">
                <a:solidFill>
                  <a:srgbClr val="FF0000"/>
                </a:solidFill>
              </a:rPr>
              <a:t>向</a:t>
            </a:r>
            <a:r>
              <a:rPr sz="3200" b="1"/>
              <a:t>（       ）然，</a:t>
            </a:r>
            <a:r>
              <a:rPr sz="3200" b="1" u="sng">
                <a:solidFill>
                  <a:srgbClr val="FF0000"/>
                </a:solidFill>
              </a:rPr>
              <a:t>奏</a:t>
            </a:r>
            <a:r>
              <a:rPr sz="3200" b="1"/>
              <a:t>（       ）刀騞然，莫不</a:t>
            </a:r>
            <a:r>
              <a:rPr sz="3200" b="1" u="sng">
                <a:solidFill>
                  <a:srgbClr val="FF0000"/>
                </a:solidFill>
              </a:rPr>
              <a:t>中</a:t>
            </a:r>
            <a:r>
              <a:rPr sz="3200" b="1"/>
              <a:t>（       ）音。</a:t>
            </a:r>
            <a:r>
              <a:rPr sz="3200" b="1" u="sng">
                <a:solidFill>
                  <a:srgbClr val="FF0000"/>
                </a:solidFill>
              </a:rPr>
              <a:t>合</a:t>
            </a:r>
            <a:r>
              <a:rPr sz="3200" b="1"/>
              <a:t>（       ）于《桑林》之舞，</a:t>
            </a:r>
            <a:r>
              <a:rPr sz="3200" b="1" u="sng">
                <a:solidFill>
                  <a:srgbClr val="FF0000"/>
                </a:solidFill>
              </a:rPr>
              <a:t>乃</a:t>
            </a:r>
            <a:r>
              <a:rPr sz="3200" b="1"/>
              <a:t>（       ）</a:t>
            </a:r>
            <a:r>
              <a:rPr sz="3200" b="1" u="sng">
                <a:solidFill>
                  <a:srgbClr val="FF0000"/>
                </a:solidFill>
              </a:rPr>
              <a:t>中</a:t>
            </a:r>
            <a:r>
              <a:rPr sz="3200" b="1"/>
              <a:t>（       ）《经首》之</a:t>
            </a:r>
            <a:r>
              <a:rPr sz="3200" b="1" u="sng">
                <a:solidFill>
                  <a:srgbClr val="FF0000"/>
                </a:solidFill>
              </a:rPr>
              <a:t>会</a:t>
            </a:r>
            <a:r>
              <a:rPr sz="3200" b="1"/>
              <a:t>（       ）。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文惠君曰：“嘻，</a:t>
            </a:r>
            <a:r>
              <a:rPr sz="3200" b="1" u="sng">
                <a:solidFill>
                  <a:srgbClr val="FF0000"/>
                </a:solidFill>
              </a:rPr>
              <a:t>善</a:t>
            </a:r>
            <a:r>
              <a:rPr sz="3200" b="1"/>
              <a:t>（       ）哉！技</a:t>
            </a:r>
            <a:r>
              <a:rPr sz="3200" b="1" u="sng">
                <a:solidFill>
                  <a:srgbClr val="FF0000"/>
                </a:solidFill>
              </a:rPr>
              <a:t>盖</a:t>
            </a:r>
            <a:r>
              <a:rPr sz="3200" b="1"/>
              <a:t>（       ）至此乎？”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79705" y="764540"/>
            <a:ext cx="887603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庖丁</a:t>
            </a:r>
            <a:r>
              <a:rPr sz="3200" b="1" u="sng">
                <a:solidFill>
                  <a:srgbClr val="FF0000"/>
                </a:solidFill>
              </a:rPr>
              <a:t>为（给）</a:t>
            </a:r>
            <a:r>
              <a:rPr sz="3200" b="1"/>
              <a:t>文惠君解牛，手之所</a:t>
            </a:r>
            <a:r>
              <a:rPr sz="3200" b="1" u="sng">
                <a:solidFill>
                  <a:srgbClr val="FF0000"/>
                </a:solidFill>
              </a:rPr>
              <a:t>触（接触）</a:t>
            </a:r>
            <a:r>
              <a:rPr sz="3200" b="1"/>
              <a:t>，肩之所</a:t>
            </a:r>
            <a:r>
              <a:rPr sz="3200" b="1" u="sng">
                <a:solidFill>
                  <a:srgbClr val="FF0000"/>
                </a:solidFill>
              </a:rPr>
              <a:t>倚（倚靠）</a:t>
            </a:r>
            <a:r>
              <a:rPr sz="3200" b="1"/>
              <a:t>，足之所</a:t>
            </a:r>
            <a:r>
              <a:rPr sz="3200" b="1" u="sng">
                <a:solidFill>
                  <a:srgbClr val="FF0000"/>
                </a:solidFill>
              </a:rPr>
              <a:t>履（踩）</a:t>
            </a:r>
            <a:r>
              <a:rPr sz="3200" b="1"/>
              <a:t>，膝之所</a:t>
            </a:r>
            <a:r>
              <a:rPr sz="3200" b="1" u="sng">
                <a:solidFill>
                  <a:srgbClr val="FF0000"/>
                </a:solidFill>
              </a:rPr>
              <a:t>踦（抵住）</a:t>
            </a:r>
            <a:r>
              <a:rPr sz="3200" b="1"/>
              <a:t>，砉然</a:t>
            </a:r>
            <a:r>
              <a:rPr sz="3200" b="1" u="sng">
                <a:solidFill>
                  <a:srgbClr val="FF0000"/>
                </a:solidFill>
              </a:rPr>
              <a:t>向（同“响”）</a:t>
            </a:r>
            <a:r>
              <a:rPr sz="3200" b="1"/>
              <a:t>然，</a:t>
            </a:r>
            <a:r>
              <a:rPr sz="3200" b="1" u="sng">
                <a:solidFill>
                  <a:srgbClr val="FF0000"/>
                </a:solidFill>
              </a:rPr>
              <a:t>奏（进）</a:t>
            </a:r>
            <a:r>
              <a:rPr sz="3200" b="1"/>
              <a:t>刀騞然，莫不</a:t>
            </a:r>
            <a:r>
              <a:rPr sz="3200" b="1" u="sng">
                <a:solidFill>
                  <a:srgbClr val="FF0000"/>
                </a:solidFill>
              </a:rPr>
              <a:t>中（合乎）</a:t>
            </a:r>
            <a:r>
              <a:rPr sz="3200" b="1"/>
              <a:t>音。</a:t>
            </a:r>
            <a:r>
              <a:rPr sz="3200" b="1" u="sng">
                <a:solidFill>
                  <a:srgbClr val="FF0000"/>
                </a:solidFill>
              </a:rPr>
              <a:t>合（合乎）</a:t>
            </a:r>
            <a:r>
              <a:rPr sz="3200" b="1"/>
              <a:t>于《桑林》之舞，</a:t>
            </a:r>
            <a:r>
              <a:rPr sz="3200" b="1" u="sng">
                <a:solidFill>
                  <a:srgbClr val="FF0000"/>
                </a:solidFill>
              </a:rPr>
              <a:t>乃（又）中（合乎）</a:t>
            </a:r>
            <a:r>
              <a:rPr sz="3200" b="1"/>
              <a:t>《经首》之</a:t>
            </a:r>
            <a:r>
              <a:rPr sz="3200" b="1" u="sng">
                <a:solidFill>
                  <a:srgbClr val="FF0000"/>
                </a:solidFill>
              </a:rPr>
              <a:t>会（节奏）</a:t>
            </a:r>
            <a:r>
              <a:rPr sz="3200" b="1"/>
              <a:t>。</a:t>
            </a:r>
            <a:endParaRPr sz="3200" b="1"/>
          </a:p>
          <a:p>
            <a:r>
              <a:rPr sz="3200" b="1"/>
              <a:t>    文惠君曰：“嘻，</a:t>
            </a:r>
            <a:r>
              <a:rPr sz="3200" b="1" u="sng">
                <a:solidFill>
                  <a:srgbClr val="FF0000"/>
                </a:solidFill>
              </a:rPr>
              <a:t>善（好）</a:t>
            </a:r>
            <a:r>
              <a:rPr sz="3200" b="1"/>
              <a:t>哉！技</a:t>
            </a:r>
            <a:r>
              <a:rPr sz="3200" b="1" u="sng">
                <a:solidFill>
                  <a:srgbClr val="FF0000"/>
                </a:solidFill>
              </a:rPr>
              <a:t>盖（同“盍”，何、怎么）</a:t>
            </a:r>
            <a:r>
              <a:rPr sz="3200" b="1"/>
              <a:t>至此乎？”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950" y="908685"/>
            <a:ext cx="914463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庖丁</a:t>
            </a:r>
            <a:r>
              <a:rPr sz="3200" b="1" u="sng">
                <a:solidFill>
                  <a:srgbClr val="FF0000"/>
                </a:solidFill>
              </a:rPr>
              <a:t>释</a:t>
            </a:r>
            <a:r>
              <a:rPr sz="3200" b="1"/>
              <a:t>（       ）刀对曰：“臣之所好者</a:t>
            </a:r>
            <a:r>
              <a:rPr sz="3200" b="1" u="sng">
                <a:solidFill>
                  <a:srgbClr val="FF0000"/>
                </a:solidFill>
              </a:rPr>
              <a:t>道</a:t>
            </a:r>
            <a:r>
              <a:rPr sz="3200" b="1"/>
              <a:t>（       ）也，进（       ）乎技矣。始臣之解牛之时，所见无非牛者；三年之后，未尝见</a:t>
            </a:r>
            <a:r>
              <a:rPr sz="3200" b="1" u="sng">
                <a:solidFill>
                  <a:srgbClr val="FF0000"/>
                </a:solidFill>
              </a:rPr>
              <a:t>全</a:t>
            </a:r>
            <a:r>
              <a:rPr sz="3200" b="1"/>
              <a:t>（       ）牛也。方今之时，臣</a:t>
            </a:r>
            <a:r>
              <a:rPr sz="3200" b="1" u="sng">
                <a:solidFill>
                  <a:srgbClr val="FF0000"/>
                </a:solidFill>
              </a:rPr>
              <a:t>以</a:t>
            </a:r>
            <a:r>
              <a:rPr sz="3200" b="1"/>
              <a:t>（       ）</a:t>
            </a:r>
            <a:r>
              <a:rPr sz="3200" b="1" u="sng">
                <a:solidFill>
                  <a:srgbClr val="FF0000"/>
                </a:solidFill>
              </a:rPr>
              <a:t>神遇</a:t>
            </a:r>
            <a:r>
              <a:rPr sz="3200" b="1"/>
              <a:t>（       ）而不以目视，官知止而神</a:t>
            </a:r>
            <a:r>
              <a:rPr sz="3200" b="1" u="sng">
                <a:solidFill>
                  <a:srgbClr val="FF0000"/>
                </a:solidFill>
              </a:rPr>
              <a:t>欲</a:t>
            </a:r>
            <a:r>
              <a:rPr sz="3200" b="1"/>
              <a:t>（       ）行。依乎</a:t>
            </a:r>
            <a:r>
              <a:rPr sz="3200" b="1" u="sng">
                <a:solidFill>
                  <a:srgbClr val="FF0000"/>
                </a:solidFill>
              </a:rPr>
              <a:t>天理</a:t>
            </a:r>
            <a:r>
              <a:rPr sz="3200" b="1"/>
              <a:t>（       ），</a:t>
            </a:r>
            <a:r>
              <a:rPr sz="3200" b="1" u="sng">
                <a:solidFill>
                  <a:srgbClr val="FF0000"/>
                </a:solidFill>
              </a:rPr>
              <a:t>批</a:t>
            </a:r>
            <a:r>
              <a:rPr sz="3200" b="1"/>
              <a:t>（       ）大</a:t>
            </a:r>
            <a:r>
              <a:rPr sz="3200" b="1" u="sng">
                <a:solidFill>
                  <a:srgbClr val="FF0000"/>
                </a:solidFill>
              </a:rPr>
              <a:t>郤</a:t>
            </a:r>
            <a:r>
              <a:rPr sz="3200" b="1"/>
              <a:t>（       ），</a:t>
            </a:r>
            <a:r>
              <a:rPr sz="3200" b="1" u="sng">
                <a:solidFill>
                  <a:srgbClr val="FF0000"/>
                </a:solidFill>
              </a:rPr>
              <a:t>导</a:t>
            </a:r>
            <a:r>
              <a:rPr sz="3200" b="1"/>
              <a:t>（       ）大窾，</a:t>
            </a:r>
            <a:r>
              <a:rPr sz="3200" b="1" u="sng">
                <a:solidFill>
                  <a:srgbClr val="FF0000"/>
                </a:solidFill>
              </a:rPr>
              <a:t>因</a:t>
            </a:r>
            <a:r>
              <a:rPr sz="3200" b="1"/>
              <a:t>（       ）其</a:t>
            </a:r>
            <a:r>
              <a:rPr sz="3200" b="1" u="sng">
                <a:solidFill>
                  <a:srgbClr val="FF0000"/>
                </a:solidFill>
              </a:rPr>
              <a:t>固</a:t>
            </a:r>
            <a:r>
              <a:rPr sz="3200" b="1"/>
              <a:t>（       ）然，技经肯綮之未</a:t>
            </a:r>
            <a:r>
              <a:rPr sz="3200" b="1" u="sng">
                <a:solidFill>
                  <a:srgbClr val="FF0000"/>
                </a:solidFill>
              </a:rPr>
              <a:t>尝</a:t>
            </a:r>
            <a:r>
              <a:rPr sz="3200" b="1"/>
              <a:t>（       ），而况大軱乎！良庖岁</a:t>
            </a:r>
            <a:r>
              <a:rPr sz="3200" b="1" u="sng">
                <a:solidFill>
                  <a:srgbClr val="FF0000"/>
                </a:solidFill>
              </a:rPr>
              <a:t>更</a:t>
            </a:r>
            <a:r>
              <a:rPr sz="3200" b="1"/>
              <a:t>（       ）刀，割也；</a:t>
            </a:r>
            <a:r>
              <a:rPr sz="3200" b="1" u="sng">
                <a:solidFill>
                  <a:srgbClr val="FF0000"/>
                </a:solidFill>
              </a:rPr>
              <a:t>族</a:t>
            </a:r>
            <a:r>
              <a:rPr sz="3200" b="1"/>
              <a:t>（       ）庖月更刀，折也。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692785"/>
            <a:ext cx="914400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庖丁</a:t>
            </a:r>
            <a:r>
              <a:rPr sz="3200" b="1" u="sng">
                <a:solidFill>
                  <a:srgbClr val="FF0000"/>
                </a:solidFill>
              </a:rPr>
              <a:t>释（放下）</a:t>
            </a:r>
            <a:r>
              <a:rPr sz="3200" b="1"/>
              <a:t>刀对曰：“臣之所好者</a:t>
            </a:r>
            <a:r>
              <a:rPr sz="3200" b="1" u="sng">
                <a:solidFill>
                  <a:srgbClr val="FF0000"/>
                </a:solidFill>
              </a:rPr>
              <a:t>道（天道，自然的规律）</a:t>
            </a:r>
            <a:r>
              <a:rPr sz="3200" b="1"/>
              <a:t>也，</a:t>
            </a:r>
            <a:r>
              <a:rPr sz="3200" b="1" u="sng">
                <a:solidFill>
                  <a:srgbClr val="FF0000"/>
                </a:solidFill>
              </a:rPr>
              <a:t>进（超过）</a:t>
            </a:r>
            <a:r>
              <a:rPr sz="3200" b="1"/>
              <a:t>乎技矣。始臣之解牛之时，所见无非牛者；三年之后，未尝见</a:t>
            </a:r>
            <a:r>
              <a:rPr sz="3200" b="1" u="sng">
                <a:solidFill>
                  <a:srgbClr val="FF0000"/>
                </a:solidFill>
              </a:rPr>
              <a:t>全（完整的）</a:t>
            </a:r>
            <a:r>
              <a:rPr sz="3200" b="1"/>
              <a:t>牛也。方今之时，臣</a:t>
            </a:r>
            <a:r>
              <a:rPr sz="3200" b="1" u="sng">
                <a:solidFill>
                  <a:srgbClr val="FF0000"/>
                </a:solidFill>
              </a:rPr>
              <a:t>以（用）</a:t>
            </a:r>
            <a:r>
              <a:rPr sz="3200" b="1"/>
              <a:t>神</a:t>
            </a:r>
            <a:r>
              <a:rPr sz="3200" b="1" u="sng">
                <a:solidFill>
                  <a:srgbClr val="FF0000"/>
                </a:solidFill>
              </a:rPr>
              <a:t>遇（接触）</a:t>
            </a:r>
            <a:r>
              <a:rPr sz="3200" b="1"/>
              <a:t>而不以目视，官知止而</a:t>
            </a:r>
            <a:r>
              <a:rPr sz="3200" b="1" u="sng">
                <a:solidFill>
                  <a:srgbClr val="FF0000"/>
                </a:solidFill>
              </a:rPr>
              <a:t>神欲（精神活动）</a:t>
            </a:r>
            <a:r>
              <a:rPr sz="3200" b="1"/>
              <a:t>行。依乎</a:t>
            </a:r>
            <a:r>
              <a:rPr sz="3200" b="1" u="sng">
                <a:solidFill>
                  <a:srgbClr val="FF0000"/>
                </a:solidFill>
              </a:rPr>
              <a:t>天理（指牛体的自然结构）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批（击）</a:t>
            </a:r>
            <a:r>
              <a:rPr sz="3200" b="1"/>
              <a:t>大</a:t>
            </a:r>
            <a:r>
              <a:rPr sz="3200" b="1" u="sng">
                <a:solidFill>
                  <a:srgbClr val="FF0000"/>
                </a:solidFill>
              </a:rPr>
              <a:t>郤（同“隙”，空隙）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导（引导）</a:t>
            </a:r>
            <a:r>
              <a:rPr sz="3200" b="1"/>
              <a:t>大窾，</a:t>
            </a:r>
            <a:r>
              <a:rPr sz="3200" b="1" u="sng">
                <a:solidFill>
                  <a:srgbClr val="FF0000"/>
                </a:solidFill>
              </a:rPr>
              <a:t>因（顺着）</a:t>
            </a:r>
            <a:r>
              <a:rPr sz="3200" b="1"/>
              <a:t>其</a:t>
            </a:r>
            <a:r>
              <a:rPr sz="3200" b="1" u="sng">
                <a:solidFill>
                  <a:srgbClr val="FF0000"/>
                </a:solidFill>
              </a:rPr>
              <a:t>固（本来的）</a:t>
            </a:r>
            <a:r>
              <a:rPr sz="3200" b="1"/>
              <a:t>然，技经肯綮之未</a:t>
            </a:r>
            <a:r>
              <a:rPr sz="3200" b="1" u="sng">
                <a:solidFill>
                  <a:srgbClr val="FF0000"/>
                </a:solidFill>
              </a:rPr>
              <a:t>尝（尝试）</a:t>
            </a:r>
            <a:r>
              <a:rPr sz="3200" b="1"/>
              <a:t>，而况大軱乎！良庖岁</a:t>
            </a:r>
            <a:r>
              <a:rPr sz="3200" b="1" u="sng">
                <a:solidFill>
                  <a:srgbClr val="FF0000"/>
                </a:solidFill>
              </a:rPr>
              <a:t>更（更换）</a:t>
            </a:r>
            <a:r>
              <a:rPr sz="3200" b="1"/>
              <a:t>刀，割也；</a:t>
            </a:r>
            <a:r>
              <a:rPr sz="3200" b="1" u="sng">
                <a:solidFill>
                  <a:srgbClr val="FF0000"/>
                </a:solidFill>
              </a:rPr>
              <a:t>族（众，一般的）</a:t>
            </a:r>
            <a:r>
              <a:rPr sz="3200" b="1"/>
              <a:t>庖月更刀，折也。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今臣之刀十九年矣，所解数千牛矣，而刀刃若新发于</a:t>
            </a:r>
            <a:r>
              <a:rPr sz="3200" b="1" u="sng">
                <a:solidFill>
                  <a:srgbClr val="FF0000"/>
                </a:solidFill>
              </a:rPr>
              <a:t>硎</a:t>
            </a:r>
            <a:r>
              <a:rPr sz="3200" b="1"/>
              <a:t>（       ）。彼节者有</a:t>
            </a:r>
            <a:r>
              <a:rPr sz="3200" b="1" u="sng">
                <a:solidFill>
                  <a:srgbClr val="FF0000"/>
                </a:solidFill>
              </a:rPr>
              <a:t>间</a:t>
            </a:r>
            <a:r>
              <a:rPr sz="3200" b="1"/>
              <a:t>（       ），而刀刃者无厚；以无厚入有间，恢恢乎其于游刃必有余地矣！</a:t>
            </a:r>
            <a:r>
              <a:rPr sz="3200" b="1" u="sng">
                <a:solidFill>
                  <a:srgbClr val="FF0000"/>
                </a:solidFill>
              </a:rPr>
              <a:t>是以</a:t>
            </a:r>
            <a:r>
              <a:rPr sz="3200" b="1"/>
              <a:t>（       ）十九年而刀刃若新发于硎。</a:t>
            </a:r>
            <a:r>
              <a:rPr sz="3200" b="1" u="sng">
                <a:solidFill>
                  <a:srgbClr val="FF0000"/>
                </a:solidFill>
              </a:rPr>
              <a:t>虽然</a:t>
            </a:r>
            <a:r>
              <a:rPr sz="3200" b="1"/>
              <a:t>（       ），每至于族，吾见其难为，</a:t>
            </a:r>
            <a:r>
              <a:rPr sz="3200" b="1" u="sng">
                <a:solidFill>
                  <a:srgbClr val="FF0000"/>
                </a:solidFill>
              </a:rPr>
              <a:t>怵然</a:t>
            </a:r>
            <a:r>
              <a:rPr sz="3200" b="1"/>
              <a:t>（       ）为戒，视为止，行为迟，动刀甚</a:t>
            </a:r>
            <a:r>
              <a:rPr sz="3200" b="1" u="sng">
                <a:solidFill>
                  <a:srgbClr val="FF0000"/>
                </a:solidFill>
              </a:rPr>
              <a:t>微</a:t>
            </a:r>
            <a:r>
              <a:rPr sz="3200" b="1"/>
              <a:t>（       ）。謋然已解，如土</a:t>
            </a:r>
            <a:r>
              <a:rPr sz="3200" b="1" u="sng">
                <a:solidFill>
                  <a:srgbClr val="FF0000"/>
                </a:solidFill>
              </a:rPr>
              <a:t>委</a:t>
            </a:r>
            <a:r>
              <a:rPr sz="3200" b="1"/>
              <a:t>（       ）地。提刀而立，为之四</a:t>
            </a:r>
            <a:r>
              <a:rPr sz="3200" b="1" u="sng">
                <a:solidFill>
                  <a:srgbClr val="FF0000"/>
                </a:solidFill>
              </a:rPr>
              <a:t>顾</a:t>
            </a:r>
            <a:r>
              <a:rPr sz="3200" b="1"/>
              <a:t>（       ），为之</a:t>
            </a:r>
            <a:r>
              <a:rPr sz="3200" b="1" u="sng">
                <a:solidFill>
                  <a:srgbClr val="FF0000"/>
                </a:solidFill>
              </a:rPr>
              <a:t>踌躇满志</a:t>
            </a:r>
            <a:r>
              <a:rPr sz="3200" b="1"/>
              <a:t>（       ），</a:t>
            </a:r>
            <a:r>
              <a:rPr sz="3200" b="1" u="sng">
                <a:solidFill>
                  <a:srgbClr val="FF0000"/>
                </a:solidFill>
              </a:rPr>
              <a:t>善</a:t>
            </a:r>
            <a:r>
              <a:rPr sz="3200" b="1"/>
              <a:t>（       ）刀而藏之。</a:t>
            </a:r>
            <a:endParaRPr sz="3200" b="1"/>
          </a:p>
          <a:p>
            <a:r>
              <a:rPr sz="3200" b="1"/>
              <a:t>    文惠君曰：“善哉！吾闻庖丁之言，得养生焉。”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今臣之刀十九年矣，所解数千牛矣，而刀刃若新发于</a:t>
            </a:r>
            <a:r>
              <a:rPr sz="3200" b="1" u="sng">
                <a:solidFill>
                  <a:srgbClr val="FF0000"/>
                </a:solidFill>
              </a:rPr>
              <a:t>硎（磨刀石）</a:t>
            </a:r>
            <a:r>
              <a:rPr sz="3200" b="1"/>
              <a:t>。彼节者有</a:t>
            </a:r>
            <a:r>
              <a:rPr sz="3200" b="1" u="sng">
                <a:solidFill>
                  <a:srgbClr val="FF0000"/>
                </a:solidFill>
              </a:rPr>
              <a:t>间（空隙）</a:t>
            </a:r>
            <a:r>
              <a:rPr sz="3200" b="1"/>
              <a:t>，而刀刃者无厚；以无厚入有间，恢恢乎其于游刃必有余地矣！</a:t>
            </a:r>
            <a:r>
              <a:rPr sz="3200" b="1" u="sng">
                <a:solidFill>
                  <a:srgbClr val="FF0000"/>
                </a:solidFill>
              </a:rPr>
              <a:t>是以（因此）</a:t>
            </a:r>
            <a:r>
              <a:rPr sz="3200" b="1"/>
              <a:t>十九年而刀刃若新发于硎。</a:t>
            </a:r>
            <a:r>
              <a:rPr sz="3200" b="1" u="sng">
                <a:solidFill>
                  <a:srgbClr val="FF0000"/>
                </a:solidFill>
              </a:rPr>
              <a:t>虽然（虽然这样）</a:t>
            </a:r>
            <a:r>
              <a:rPr sz="3200" b="1"/>
              <a:t>，每至于族，吾见其难为，</a:t>
            </a:r>
            <a:r>
              <a:rPr sz="3200" b="1" u="sng">
                <a:solidFill>
                  <a:srgbClr val="FF0000"/>
                </a:solidFill>
              </a:rPr>
              <a:t>怵然（戒惧的样子）</a:t>
            </a:r>
            <a:r>
              <a:rPr sz="3200" b="1"/>
              <a:t>为戒，视为止，行为迟，动刀甚</a:t>
            </a:r>
            <a:r>
              <a:rPr sz="3200" b="1" u="sng">
                <a:solidFill>
                  <a:srgbClr val="FF0000"/>
                </a:solidFill>
              </a:rPr>
              <a:t>微（轻）</a:t>
            </a:r>
            <a:r>
              <a:rPr sz="3200" b="1"/>
              <a:t>。謋然已解，如土</a:t>
            </a:r>
            <a:r>
              <a:rPr sz="3200" b="1" u="sng">
                <a:solidFill>
                  <a:srgbClr val="FF0000"/>
                </a:solidFill>
              </a:rPr>
              <a:t>委（散落，卸落）</a:t>
            </a:r>
            <a:r>
              <a:rPr sz="3200" b="1"/>
              <a:t>地。提刀而立，为之四</a:t>
            </a:r>
            <a:r>
              <a:rPr sz="3200" b="1" u="sng">
                <a:solidFill>
                  <a:srgbClr val="FF0000"/>
                </a:solidFill>
              </a:rPr>
              <a:t>顾（张望，看）</a:t>
            </a:r>
            <a:r>
              <a:rPr sz="3200" b="1"/>
              <a:t>，为之踌躇满志（悠然自得，心满意足），</a:t>
            </a:r>
            <a:r>
              <a:rPr sz="3200" b="1" u="sng">
                <a:solidFill>
                  <a:srgbClr val="FF0000"/>
                </a:solidFill>
              </a:rPr>
              <a:t>善（揩拭）</a:t>
            </a:r>
            <a:r>
              <a:rPr sz="3200" b="1"/>
              <a:t>刀而藏之。</a:t>
            </a:r>
            <a:endParaRPr sz="3200" b="1"/>
          </a:p>
          <a:p>
            <a:r>
              <a:rPr sz="3200" b="1"/>
              <a:t>    文惠君曰：“善哉！吾闻庖丁之言，得养生焉。”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二．【一词多义】</a:t>
            </a:r>
            <a:endParaRPr lang="zh-CN" altLang="zh-CN" sz="3200" b="1"/>
          </a:p>
          <a:p>
            <a:r>
              <a:rPr lang="zh-CN" altLang="zh-CN" sz="3200" b="1"/>
              <a:t>1.盖：①车盖；②遮蔽，掩盖；③胜过，超过；④副词，大概，大约，表推测，推断；⑤连词，表示推测原因，译为“大概因为”；⑥ 句首语气词，表示要发议论；⑦通“盍”，何不；⑧通“盍”，何，怎么。</a:t>
            </a:r>
            <a:endParaRPr lang="zh-CN" altLang="zh-CN" sz="3200" b="1"/>
          </a:p>
          <a:p>
            <a:r>
              <a:rPr lang="zh-CN" altLang="zh-CN" sz="3200" b="1"/>
              <a:t>⑴盖均无贫，和无寡，安无倾。（《季氏将伐颛臾》）（      ）</a:t>
            </a:r>
            <a:endParaRPr lang="zh-CN" altLang="zh-CN" sz="3200" b="1"/>
          </a:p>
          <a:p>
            <a:r>
              <a:rPr lang="zh-CN" altLang="zh-CN" sz="3200" b="1"/>
              <a:t>⑵功成而德衰，有善始者实繁，能克终者盖寡。（《谏太宗十思疏》）（      ）</a:t>
            </a:r>
            <a:endParaRPr lang="zh-CN" altLang="zh-CN" sz="3200" b="1"/>
          </a:p>
          <a:p>
            <a:r>
              <a:rPr lang="zh-CN" altLang="zh-CN" sz="3200" b="1"/>
              <a:t>⑶今言“华”如“华实”之“华”者，盖音谬也。（《游褒禅山记》）（      ）</a:t>
            </a:r>
            <a:endParaRPr lang="zh-CN" altLang="zh-CN" sz="3200" b="1"/>
          </a:p>
          <a:p>
            <a:r>
              <a:rPr lang="zh-CN" altLang="zh-CN" sz="3200" b="1"/>
              <a:t>⑷盖余所至，比好游者尚不能十一，然视其左右，来而记之者已少（同上）（      ）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202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3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2021-11-09T10:12:22.520</cp:lastPrinted>
  <dcterms:created xsi:type="dcterms:W3CDTF">2021-11-09T10:12:22Z</dcterms:created>
  <dcterms:modified xsi:type="dcterms:W3CDTF">2021-11-09T02:12:22Z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