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2" r:id="rId4"/>
    <p:sldId id="266" r:id="rId5"/>
    <p:sldId id="261" r:id="rId6"/>
    <p:sldId id="265" r:id="rId7"/>
    <p:sldId id="264" r:id="rId8"/>
    <p:sldId id="273" r:id="rId9"/>
    <p:sldId id="276" r:id="rId10"/>
    <p:sldId id="277" r:id="rId11"/>
    <p:sldId id="278" r:id="rId12"/>
    <p:sldId id="274" r:id="rId13"/>
    <p:sldId id="27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987" autoAdjust="0"/>
    <p:restoredTop sz="99259" autoAdjust="0"/>
  </p:normalViewPr>
  <p:slideViewPr>
    <p:cSldViewPr snapToGrid="0">
      <p:cViewPr varScale="1">
        <p:scale>
          <a:sx n="76" d="100"/>
          <a:sy n="76" d="100"/>
        </p:scale>
        <p:origin x="-1116" y="-90"/>
      </p:cViewPr>
      <p:guideLst>
        <p:guide orient="horz" pos="2160"/>
        <p:guide pos="3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626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ADFA7-2799-4514-98BF-7DA5382F1EFB}" type="datetime1">
              <a:rPr lang="zh-CN" altLang="en-US" smtClean="0"/>
              <a:t>2016/10/9 Sunday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89A9E-76B3-4D00-9D1C-A0D09750AE59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D2C8-E5DB-49BE-83E2-6F428A783159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A6377-C082-4A60-9A8E-99ACA7C2FC4C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9E2AD-C92F-4F7E-9A48-FB6D37859C39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1611A-2681-44B2-AFB5-7542B8EFB684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82A1-00C5-4FF7-96F2-D6B0BA54029E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925C-5EF4-40F7-BBF1-30D00C731EEC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F80A-88B8-408C-B67C-9CD4F8F8B17D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D9AB1-C748-46A2-A889-8B9F250EA454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C6CCD-5ED6-496C-AF5E-FEBE70EFCD57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CAD45-7936-49DD-BE4A-DB520D330B99}" type="datetime1">
              <a:rPr lang="zh-CN" altLang="en-US" smtClean="0"/>
              <a:t>2016/10/9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1285f76f87fg215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3810" y="-228600"/>
            <a:ext cx="12213590" cy="829119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1367135" y="7268210"/>
            <a:ext cx="627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A0DB2DC-4C9A-4742-B13C-FB6460FD3503}" type="slidenum">
              <a:rPr lang="en-US" altLang="zh-CN">
                <a:solidFill>
                  <a:srgbClr val="FF0000"/>
                </a:solidFill>
              </a:rPr>
              <a:t>‹#›</a:t>
            </a:fld>
            <a:endParaRPr lang="en-US" altLang="zh-CN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65985" y="127000"/>
            <a:ext cx="660463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课前来猜谜</a:t>
            </a:r>
            <a:r>
              <a:rPr lang="zh-CN" altLang="en-US" sz="3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（打一诗人）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0995" y="1391920"/>
            <a:ext cx="71158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他是唐朝的一位现实主义诗人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8950" y="2564765"/>
            <a:ext cx="430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有</a:t>
            </a:r>
            <a:r>
              <a:rPr lang="en-US" altLang="zh-CN" sz="3600"/>
              <a:t>“</a:t>
            </a:r>
            <a:r>
              <a:rPr lang="zh-CN" altLang="en-US" sz="3600"/>
              <a:t>诗魔</a:t>
            </a:r>
            <a:r>
              <a:rPr lang="en-US" altLang="zh-CN" sz="3600"/>
              <a:t>”</a:t>
            </a:r>
            <a:r>
              <a:rPr lang="zh-CN" altLang="en-US" sz="3600"/>
              <a:t>的称号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5745" y="3753485"/>
            <a:ext cx="10039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有千古名句：</a:t>
            </a:r>
            <a:r>
              <a:rPr lang="en-US" altLang="zh-CN" sz="3600"/>
              <a:t>“</a:t>
            </a:r>
            <a:r>
              <a:rPr lang="zh-CN" altLang="en-US" sz="3600"/>
              <a:t>野火烧不尽，春风吹又生</a:t>
            </a:r>
            <a:r>
              <a:rPr lang="en-US" altLang="zh-CN" sz="3600"/>
              <a:t>”</a:t>
            </a:r>
            <a:endParaRPr lang="zh-CN" altLang="en-US" sz="3600"/>
          </a:p>
        </p:txBody>
      </p:sp>
      <p:pic>
        <p:nvPicPr>
          <p:cNvPr id="11" name="图片 10" descr="t0148e50e6e4508afd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405" y="-45085"/>
            <a:ext cx="2858135" cy="42106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165465" y="644525"/>
            <a:ext cx="855980" cy="2931160"/>
            <a:chOff x="12859" y="1015"/>
            <a:chExt cx="1348" cy="4616"/>
          </a:xfrm>
        </p:grpSpPr>
        <p:sp>
          <p:nvSpPr>
            <p:cNvPr id="5" name="文本框 4"/>
            <p:cNvSpPr txBox="1"/>
            <p:nvPr/>
          </p:nvSpPr>
          <p:spPr>
            <a:xfrm>
              <a:off x="13064" y="1420"/>
              <a:ext cx="864" cy="40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b="1" dirty="0"/>
                <a:t>真聪明，正是老夫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 rot="16560000">
              <a:off x="11225" y="2649"/>
              <a:ext cx="4616" cy="1348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42530" y="5605780"/>
            <a:ext cx="2926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答案：白居易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9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9172" y="1472155"/>
            <a:ext cx="12051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3200" dirty="0">
                <a:solidFill>
                  <a:srgbClr val="7030A0"/>
                </a:solidFill>
              </a:rPr>
              <a:t>“几处”为什么不是“处处”</a:t>
            </a:r>
            <a:r>
              <a:rPr lang="zh-CN" altLang="en-US" sz="3200" dirty="0" smtClean="0">
                <a:solidFill>
                  <a:srgbClr val="7030A0"/>
                </a:solidFill>
              </a:rPr>
              <a:t>？“谁家”</a:t>
            </a:r>
            <a:r>
              <a:rPr lang="zh-CN" altLang="en-US" sz="3200" dirty="0">
                <a:solidFill>
                  <a:srgbClr val="7030A0"/>
                </a:solidFill>
              </a:rPr>
              <a:t>为什么不是“家家”</a:t>
            </a:r>
            <a:r>
              <a:rPr lang="zh-CN" altLang="en-US" sz="3600" dirty="0">
                <a:solidFill>
                  <a:srgbClr val="7030A0"/>
                </a:solidFill>
              </a:rPr>
              <a:t>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1245" y="13985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4000" dirty="0">
                <a:solidFill>
                  <a:srgbClr val="00B0F0"/>
                </a:solidFill>
              </a:rPr>
              <a:t>古诗鉴赏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7787" y="2486717"/>
            <a:ext cx="105291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</a:t>
            </a:r>
            <a:r>
              <a:rPr lang="zh-CN" altLang="en-US" sz="2800" dirty="0" smtClean="0"/>
              <a:t>莺</a:t>
            </a:r>
            <a:r>
              <a:rPr lang="zh-CN" altLang="en-US" sz="2800" dirty="0"/>
              <a:t>是春的歌手，燕是春的使者。只因是早春，所以不是处处，也不是家家。从莺和燕的动态中，把大自然从冬眠中苏醒过来的春意生动的描绘出来</a:t>
            </a:r>
            <a:r>
              <a:rPr lang="zh-CN" altLang="en-US" sz="2800"/>
              <a:t>了</a:t>
            </a:r>
            <a:r>
              <a:rPr lang="zh-CN" altLang="en-US" sz="2800" smtClean="0"/>
              <a:t>，运用</a:t>
            </a:r>
            <a:r>
              <a:rPr lang="zh-CN" altLang="en-US" sz="2800" dirty="0">
                <a:solidFill>
                  <a:srgbClr val="FF0000"/>
                </a:solidFill>
              </a:rPr>
              <a:t>“几处”“谁家”“渐欲”“才能”</a:t>
            </a:r>
            <a:r>
              <a:rPr lang="zh-CN" altLang="en-US" sz="2800" dirty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“行不足”</a:t>
            </a:r>
            <a:r>
              <a:rPr lang="zh-CN" altLang="en-US" sz="2800" dirty="0"/>
              <a:t>等词语突出了</a:t>
            </a:r>
            <a:r>
              <a:rPr lang="zh-CN" altLang="en-US" sz="2800" dirty="0">
                <a:solidFill>
                  <a:srgbClr val="FF0000"/>
                </a:solidFill>
              </a:rPr>
              <a:t>“春行”</a:t>
            </a:r>
            <a:r>
              <a:rPr lang="zh-CN" altLang="en-US" sz="2800" dirty="0"/>
              <a:t>之</a:t>
            </a:r>
            <a:r>
              <a:rPr lang="zh-CN" altLang="en-US" sz="2800" dirty="0">
                <a:solidFill>
                  <a:srgbClr val="FF0000"/>
                </a:solidFill>
              </a:rPr>
              <a:t>“早”</a:t>
            </a:r>
            <a:r>
              <a:rPr lang="zh-CN" altLang="en-US" sz="2800" dirty="0"/>
              <a:t>的特点。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46056" y="1737774"/>
            <a:ext cx="762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dirty="0">
                <a:solidFill>
                  <a:srgbClr val="7030A0"/>
                </a:solidFill>
              </a:rPr>
              <a:t>举例说明本诗中引用了何种修辞手法？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8185" y="24003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4000" dirty="0">
                <a:solidFill>
                  <a:srgbClr val="00B0F0"/>
                </a:solidFill>
              </a:rPr>
              <a:t>古诗鉴赏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6056" y="2713821"/>
            <a:ext cx="89222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“几处早莺争暖树”</a:t>
            </a:r>
            <a:r>
              <a:rPr lang="zh-CN" altLang="en-US" sz="2800" dirty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“谁家新燕啄春泥”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“乱花渐欲迷人眼</a:t>
            </a:r>
            <a:r>
              <a:rPr lang="zh-CN" altLang="en-US" sz="2800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dirty="0" smtClean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“浅草才能没马蹄</a:t>
            </a:r>
            <a:r>
              <a:rPr lang="zh-CN" altLang="en-US" sz="2800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dirty="0" smtClean="0"/>
              <a:t>都</a:t>
            </a:r>
            <a:r>
              <a:rPr lang="zh-CN" altLang="en-US" sz="2800" dirty="0"/>
              <a:t>运用了对偶的修辞手法。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0990" y="247650"/>
            <a:ext cx="2722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i="1" dirty="0">
                <a:solidFill>
                  <a:srgbClr val="00B0F0"/>
                </a:solidFill>
              </a:rPr>
              <a:t>课后作业：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26870" y="1405890"/>
            <a:ext cx="932053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charset="0"/>
              <a:buChar char="Ø"/>
            </a:pPr>
            <a:r>
              <a:rPr lang="zh-CN" altLang="en-US" sz="3600" dirty="0">
                <a:solidFill>
                  <a:srgbClr val="FF0000"/>
                </a:solidFill>
              </a:rPr>
              <a:t>请同学们查阅资料分析此篇诗歌的艺术特色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48790" y="3021330"/>
            <a:ext cx="24688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charset="0"/>
              <a:buChar char="Ø"/>
            </a:pPr>
            <a:r>
              <a:rPr lang="zh-CN" altLang="en-US" sz="3600" dirty="0">
                <a:solidFill>
                  <a:srgbClr val="FF0000"/>
                </a:solidFill>
              </a:rPr>
              <a:t>背诵诗歌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92830" y="2716530"/>
            <a:ext cx="5262880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谢谢大家！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38220" y="1327150"/>
            <a:ext cx="47548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i="1"/>
              <a:t>钱塘湖春行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10730" y="3023870"/>
            <a:ext cx="2871470" cy="767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/>
              <a:t>——</a:t>
            </a:r>
            <a:r>
              <a:rPr lang="zh-CN" altLang="en-US" sz="4400" i="1"/>
              <a:t>白居易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3" name="图片 2" descr="t018000f3acd54a60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3929181"/>
            <a:ext cx="6252210" cy="3963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t015fea6179ca07fc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50" y="-286703"/>
            <a:ext cx="6242050" cy="4382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t01e5a5fc1b3b818dc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240" y="-252095"/>
            <a:ext cx="5988685" cy="4326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t0132bdd831c59fe3f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1250" y="4048171"/>
            <a:ext cx="6000750" cy="3901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t013f78172be3ffeec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9715" y="1904365"/>
            <a:ext cx="4051935" cy="3048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3830" y="217170"/>
            <a:ext cx="40944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i="1" dirty="0">
                <a:solidFill>
                  <a:srgbClr val="0070C0"/>
                </a:solidFill>
              </a:rPr>
              <a:t>本节主要内容</a:t>
            </a:r>
            <a:r>
              <a:rPr lang="zh-CN" altLang="en-US" sz="4400" dirty="0"/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37510" y="1360805"/>
            <a:ext cx="70180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charset="0"/>
              <a:buChar char="Ø"/>
            </a:pPr>
            <a:r>
              <a:rPr lang="zh-CN" altLang="en-US" sz="3600" dirty="0">
                <a:hlinkClick r:id="rId2" action="ppaction://hlinksldjump"/>
              </a:rPr>
              <a:t>简单了解诗人白居易简介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3028950" y="2495013"/>
            <a:ext cx="44550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charset="0"/>
              <a:buChar char="Ø"/>
            </a:pPr>
            <a:r>
              <a:rPr lang="zh-CN" altLang="en-US" sz="3600" dirty="0">
                <a:hlinkClick r:id="rId3" action="ppaction://hlinksldjump"/>
              </a:rPr>
              <a:t>有感情的朗读诗歌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028950" y="3514725"/>
            <a:ext cx="3531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charset="0"/>
              <a:buChar char="Ø"/>
            </a:pPr>
            <a:r>
              <a:rPr lang="zh-CN" altLang="en-US" sz="3600" dirty="0">
                <a:hlinkClick r:id="rId4" action="ppaction://hlinksldjump"/>
              </a:rPr>
              <a:t>品读诗歌明意</a:t>
            </a:r>
            <a:endParaRPr lang="zh-CN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3028950" y="4644831"/>
            <a:ext cx="2608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zh-CN" altLang="en-US" sz="3600" dirty="0" smtClean="0">
                <a:hlinkClick r:id="rId5" action="ppaction://hlinksldjump"/>
              </a:rPr>
              <a:t>古诗鉴赏</a:t>
            </a:r>
            <a:endParaRPr lang="zh-CN" altLang="en-US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90" y="299720"/>
            <a:ext cx="43434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i="1" dirty="0">
                <a:solidFill>
                  <a:srgbClr val="0070C0"/>
                </a:solidFill>
              </a:rPr>
              <a:t>诗人简介：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8905" y="1431290"/>
            <a:ext cx="2053018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" algn="l" fontAlgn="auto">
              <a:lnSpc>
                <a:spcPct val="150000"/>
              </a:lnSpc>
            </a:pPr>
            <a:r>
              <a:rPr lang="zh-CN" altLang="en-US" sz="3200" dirty="0"/>
              <a:t>白居易（772年—846年），唐代现实主义诗人</a:t>
            </a:r>
          </a:p>
          <a:p>
            <a:pPr marL="36195" algn="l" fontAlgn="auto">
              <a:lnSpc>
                <a:spcPct val="150000"/>
              </a:lnSpc>
            </a:pPr>
            <a:r>
              <a:rPr lang="zh-CN" altLang="en-US" sz="3200" dirty="0"/>
              <a:t>字  （          ），号 （                     ），</a:t>
            </a:r>
          </a:p>
          <a:p>
            <a:pPr marL="36195" algn="l" fontAlgn="auto">
              <a:lnSpc>
                <a:spcPct val="150000"/>
              </a:lnSpc>
            </a:pPr>
            <a:r>
              <a:rPr lang="zh-CN" altLang="en-US" sz="3200" dirty="0"/>
              <a:t>与李白、杜甫并称    （               ）。</a:t>
            </a:r>
          </a:p>
          <a:p>
            <a:pPr marL="36195" algn="l" fontAlgn="auto">
              <a:lnSpc>
                <a:spcPct val="150000"/>
              </a:lnSpc>
            </a:pPr>
            <a:r>
              <a:rPr lang="zh-CN" altLang="en-US" sz="3200" dirty="0"/>
              <a:t>他的诗歌</a:t>
            </a:r>
            <a:r>
              <a:rPr lang="zh-CN" altLang="en-US" sz="3200" dirty="0">
                <a:solidFill>
                  <a:srgbClr val="FF0000"/>
                </a:solidFill>
              </a:rPr>
              <a:t>题材广泛，形式多样，语言平易通俗</a:t>
            </a:r>
            <a:r>
              <a:rPr lang="zh-CN" altLang="en-US" sz="3200" dirty="0"/>
              <a:t>，</a:t>
            </a:r>
          </a:p>
          <a:p>
            <a:pPr marL="36195" algn="l" fontAlgn="auto">
              <a:lnSpc>
                <a:spcPct val="150000"/>
              </a:lnSpc>
            </a:pPr>
            <a:r>
              <a:rPr lang="zh-CN" altLang="en-US" sz="3200" dirty="0"/>
              <a:t>有  （          ）  之称。 有《白氏长庆集》传世，</a:t>
            </a:r>
          </a:p>
          <a:p>
            <a:pPr marL="36195" algn="l" fontAlgn="auto">
              <a:lnSpc>
                <a:spcPct val="150000"/>
              </a:lnSpc>
            </a:pPr>
            <a:endParaRPr lang="zh-CN" altLang="en-US" sz="3200" dirty="0"/>
          </a:p>
        </p:txBody>
      </p:sp>
      <p:pic>
        <p:nvPicPr>
          <p:cNvPr id="11" name="图片 10" descr="t0148e50e6e4508afd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405" y="-45085"/>
            <a:ext cx="2858135" cy="4210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0150" y="2316480"/>
            <a:ext cx="995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sym typeface="+mn-ea"/>
              </a:rPr>
              <a:t>乐天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58590" y="2316480"/>
            <a:ext cx="18084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sym typeface="+mn-ea"/>
              </a:rPr>
              <a:t>香山居士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78630" y="3048000"/>
            <a:ext cx="14020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sym typeface="+mn-ea"/>
              </a:rPr>
              <a:t>李杜白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30630" y="4511040"/>
            <a:ext cx="995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sym typeface="+mn-ea"/>
              </a:rPr>
              <a:t>诗魔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4"/>
          <a:srcRect l="14261" t="13162" r="42370" b="12943"/>
          <a:stretch>
            <a:fillRect/>
          </a:stretch>
        </p:blipFill>
        <p:spPr>
          <a:xfrm>
            <a:off x="-38100" y="-270510"/>
            <a:ext cx="12214860" cy="7576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31670" y="323850"/>
            <a:ext cx="870140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dirty="0"/>
              <a:t>孤山寺北</a:t>
            </a:r>
            <a:r>
              <a:rPr lang="en-US" altLang="zh-CN" sz="3600" dirty="0"/>
              <a:t>/</a:t>
            </a:r>
            <a:r>
              <a:rPr lang="zh-CN" altLang="en-US" sz="3600" dirty="0"/>
              <a:t>贾亭</a:t>
            </a:r>
            <a:r>
              <a:rPr lang="zh-CN" altLang="en-US" sz="3600" dirty="0">
                <a:solidFill>
                  <a:srgbClr val="0070C0"/>
                </a:solidFill>
              </a:rPr>
              <a:t>西</a:t>
            </a:r>
            <a:r>
              <a:rPr lang="zh-CN" altLang="en-US" sz="3600" dirty="0"/>
              <a:t>，水面初平</a:t>
            </a:r>
            <a:r>
              <a:rPr lang="en-US" altLang="zh-CN" sz="3600" dirty="0"/>
              <a:t>/</a:t>
            </a:r>
            <a:r>
              <a:rPr lang="zh-CN" altLang="en-US" sz="3600" dirty="0"/>
              <a:t>云脚</a:t>
            </a:r>
            <a:r>
              <a:rPr lang="zh-CN" altLang="en-US" sz="3600" dirty="0">
                <a:solidFill>
                  <a:srgbClr val="0070C0"/>
                </a:solidFill>
              </a:rPr>
              <a:t>低</a:t>
            </a:r>
            <a:r>
              <a:rPr lang="zh-CN" altLang="en-US" sz="3600" dirty="0"/>
              <a:t>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dirty="0"/>
              <a:t>几处早莺</a:t>
            </a:r>
            <a:r>
              <a:rPr lang="en-US" altLang="zh-CN" sz="3600" dirty="0"/>
              <a:t>/</a:t>
            </a:r>
            <a:r>
              <a:rPr lang="zh-CN" altLang="en-US" sz="3600" dirty="0"/>
              <a:t>争</a:t>
            </a:r>
            <a:r>
              <a:rPr lang="en-US" altLang="zh-CN" sz="3600" dirty="0"/>
              <a:t>/</a:t>
            </a:r>
            <a:r>
              <a:rPr lang="zh-CN" altLang="en-US" sz="3600" dirty="0"/>
              <a:t>暖树，谁家新燕</a:t>
            </a:r>
            <a:r>
              <a:rPr lang="en-US" altLang="zh-CN" sz="3600" dirty="0"/>
              <a:t>/</a:t>
            </a:r>
            <a:r>
              <a:rPr lang="zh-CN" altLang="en-US" sz="3600" dirty="0"/>
              <a:t>啄</a:t>
            </a:r>
            <a:r>
              <a:rPr lang="en-US" altLang="zh-CN" sz="3600" dirty="0"/>
              <a:t>/</a:t>
            </a:r>
            <a:r>
              <a:rPr lang="zh-CN" altLang="en-US" sz="3600" dirty="0"/>
              <a:t>春</a:t>
            </a:r>
            <a:r>
              <a:rPr lang="zh-CN" altLang="en-US" sz="3600" dirty="0">
                <a:solidFill>
                  <a:srgbClr val="0070C0"/>
                </a:solidFill>
              </a:rPr>
              <a:t>泥</a:t>
            </a:r>
            <a:r>
              <a:rPr lang="zh-CN" altLang="en-US" sz="3600" dirty="0"/>
              <a:t>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dirty="0"/>
              <a:t>乱花渐欲</a:t>
            </a:r>
            <a:r>
              <a:rPr lang="en-US" altLang="zh-CN" sz="3600" dirty="0"/>
              <a:t>/</a:t>
            </a:r>
            <a:r>
              <a:rPr lang="zh-CN" altLang="en-US" sz="3600" dirty="0"/>
              <a:t>迷人眼，浅草才能</a:t>
            </a:r>
            <a:r>
              <a:rPr lang="en-US" altLang="zh-CN" sz="3600" dirty="0"/>
              <a:t>/</a:t>
            </a:r>
            <a:r>
              <a:rPr lang="zh-CN" altLang="en-US" sz="3600" dirty="0"/>
              <a:t>没马</a:t>
            </a:r>
            <a:r>
              <a:rPr lang="zh-CN" altLang="en-US" sz="3600" dirty="0">
                <a:solidFill>
                  <a:srgbClr val="0070C0"/>
                </a:solidFill>
              </a:rPr>
              <a:t>蹄</a:t>
            </a:r>
            <a:r>
              <a:rPr lang="zh-CN" altLang="en-US" sz="3600" dirty="0"/>
              <a:t>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dirty="0"/>
              <a:t>最爱湖东</a:t>
            </a:r>
            <a:r>
              <a:rPr lang="en-US" altLang="zh-CN" sz="3600" dirty="0"/>
              <a:t>/</a:t>
            </a:r>
            <a:r>
              <a:rPr lang="zh-CN" altLang="en-US" sz="3600" dirty="0"/>
              <a:t>行不足，绿杨阴里</a:t>
            </a:r>
            <a:r>
              <a:rPr lang="en-US" altLang="zh-CN" sz="3600" dirty="0"/>
              <a:t>/</a:t>
            </a:r>
            <a:r>
              <a:rPr lang="zh-CN" altLang="en-US" sz="3600" dirty="0"/>
              <a:t>白沙</a:t>
            </a:r>
            <a:r>
              <a:rPr lang="zh-CN" altLang="en-US" sz="3600" dirty="0">
                <a:solidFill>
                  <a:srgbClr val="0070C0"/>
                </a:solidFill>
              </a:rPr>
              <a:t>堤</a:t>
            </a:r>
            <a:r>
              <a:rPr lang="zh-CN" altLang="en-US" sz="3600" dirty="0"/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8710" y="-179070"/>
            <a:ext cx="19100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i="1"/>
              <a:t>朗读</a:t>
            </a:r>
            <a:r>
              <a:rPr lang="zh-CN" altLang="en-US" sz="4000" i="1"/>
              <a:t>：</a:t>
            </a:r>
          </a:p>
        </p:txBody>
      </p:sp>
      <p:pic>
        <p:nvPicPr>
          <p:cNvPr id="6" name="钱塘湖春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8710" y="37911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652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2105" y="1283335"/>
            <a:ext cx="6796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孤山</a:t>
            </a:r>
            <a:r>
              <a:rPr lang="zh-CN" altLang="en-US" sz="3200" dirty="0"/>
              <a:t>寺北</a:t>
            </a:r>
            <a:r>
              <a:rPr lang="en-US" altLang="zh-CN" sz="3200" dirty="0"/>
              <a:t>/</a:t>
            </a:r>
            <a:r>
              <a:rPr lang="zh-CN" altLang="en-US" sz="3200" dirty="0"/>
              <a:t>贾亭西，水面初平</a:t>
            </a:r>
            <a:r>
              <a:rPr lang="en-US" altLang="zh-CN" sz="3200" dirty="0"/>
              <a:t>/</a:t>
            </a:r>
            <a:r>
              <a:rPr lang="zh-CN" altLang="en-US" sz="3200" dirty="0"/>
              <a:t>云脚低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110" y="140970"/>
            <a:ext cx="2722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i="1" dirty="0">
                <a:solidFill>
                  <a:srgbClr val="0070C0"/>
                </a:solidFill>
              </a:rPr>
              <a:t>品读明意：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630" y="2122170"/>
            <a:ext cx="93268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</a:rPr>
              <a:t>译：从孤山寺的北面到贾亭的西面，接近地面的云气刚好与水面持平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8670" y="3318062"/>
            <a:ext cx="105460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</a:rPr>
              <a:t>译：几只早出的黄莺争着飞向向阳的树上栖息，谁家新来的燕子衔着泥在筑巢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5425" y="2731770"/>
            <a:ext cx="714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几处早莺</a:t>
            </a:r>
            <a:r>
              <a:rPr lang="en-US" altLang="zh-CN" sz="3200"/>
              <a:t>/</a:t>
            </a:r>
            <a:r>
              <a:rPr lang="zh-CN" altLang="en-US" sz="3200"/>
              <a:t>争</a:t>
            </a:r>
            <a:r>
              <a:rPr lang="en-US" altLang="zh-CN" sz="3200"/>
              <a:t>/</a:t>
            </a:r>
            <a:r>
              <a:rPr lang="zh-CN" altLang="en-US" sz="3200"/>
              <a:t>暖树，谁家新燕</a:t>
            </a:r>
            <a:r>
              <a:rPr lang="en-US" altLang="zh-CN" sz="3200"/>
              <a:t>/</a:t>
            </a:r>
            <a:r>
              <a:rPr lang="zh-CN" altLang="en-US" sz="3200"/>
              <a:t>啄</a:t>
            </a:r>
            <a:r>
              <a:rPr lang="en-US" altLang="zh-CN" sz="3200"/>
              <a:t>/</a:t>
            </a:r>
            <a:r>
              <a:rPr lang="zh-CN" altLang="en-US" sz="3200"/>
              <a:t>春泥</a:t>
            </a:r>
          </a:p>
        </p:txBody>
      </p:sp>
      <p:sp>
        <p:nvSpPr>
          <p:cNvPr id="10" name="椭圆 9"/>
          <p:cNvSpPr/>
          <p:nvPr/>
        </p:nvSpPr>
        <p:spPr>
          <a:xfrm>
            <a:off x="208915" y="1116330"/>
            <a:ext cx="150939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49475" y="1151890"/>
            <a:ext cx="150939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杭州孤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3854824"/>
            <a:ext cx="6322695" cy="34632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t01e5a5fc1b3b818dc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965" y="3848474"/>
            <a:ext cx="5883275" cy="34696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6024245" y="445770"/>
            <a:ext cx="54178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/>
              <a:t>孤山寺：在西湖白堤孤山上，今已不存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98485" y="1097915"/>
            <a:ext cx="35680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/>
              <a:t>贾亭：唐代杭州刺史贾全所建的贾公亭，今已不存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4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350" y="45720"/>
            <a:ext cx="2722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i="1" dirty="0">
                <a:solidFill>
                  <a:srgbClr val="00B0F0"/>
                </a:solidFill>
              </a:rPr>
              <a:t>品读明意：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4985" y="1021080"/>
            <a:ext cx="6652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/>
              <a:t>乱花渐欲</a:t>
            </a:r>
            <a:r>
              <a:rPr lang="en-US" altLang="zh-CN" sz="3200" dirty="0"/>
              <a:t>/</a:t>
            </a:r>
            <a:r>
              <a:rPr lang="zh-CN" altLang="en-US" sz="3200" dirty="0"/>
              <a:t>迷人眼，浅草才能</a:t>
            </a:r>
            <a:r>
              <a:rPr lang="en-US" altLang="zh-CN" sz="3200" dirty="0"/>
              <a:t>/</a:t>
            </a:r>
            <a:r>
              <a:rPr lang="zh-CN" altLang="en-US" sz="3200" dirty="0"/>
              <a:t>没马蹄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0070" y="2225040"/>
            <a:ext cx="65925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/>
              <a:t>最爱湖东</a:t>
            </a:r>
            <a:r>
              <a:rPr lang="en-US" altLang="zh-CN" sz="3200"/>
              <a:t>/</a:t>
            </a:r>
            <a:r>
              <a:rPr lang="zh-CN" altLang="en-US" sz="3200"/>
              <a:t>行不足，绿杨阴里</a:t>
            </a:r>
            <a:r>
              <a:rPr lang="en-US" altLang="zh-CN" sz="3200"/>
              <a:t>/</a:t>
            </a:r>
            <a:r>
              <a:rPr lang="zh-CN" altLang="en-US" sz="3200"/>
              <a:t>白沙堤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150" y="1676400"/>
            <a:ext cx="108508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</a:rPr>
              <a:t>译：繁多而多彩缤纷的春花渐渐要迷住人的眼睛，浅浅的春草刚刚能够遮没马蹄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6945" y="2926080"/>
            <a:ext cx="91128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C00000"/>
                </a:solidFill>
              </a:rPr>
              <a:t>译：西湖东面的美景不能让我满足，尤其是绿色杨柳荫下的白沙堤</a:t>
            </a:r>
          </a:p>
        </p:txBody>
      </p:sp>
      <p:pic>
        <p:nvPicPr>
          <p:cNvPr id="9" name="图片 8" descr="FullSizeRend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3358515"/>
            <a:ext cx="6091555" cy="3935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t016d6e2a06ecff4e3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4725" y="3397885"/>
            <a:ext cx="6148070" cy="3978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7037070" y="-76200"/>
            <a:ext cx="490664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/>
              <a:t>白沙堤：</a:t>
            </a:r>
          </a:p>
          <a:p>
            <a:pPr algn="l"/>
            <a:r>
              <a:rPr lang="zh-CN" altLang="en-US" sz="2000" b="1"/>
              <a:t>    是将杭州市区与风景区相连的纽带，东起“断桥残雪”，经锦带桥向西，止于“平湖秋月”，长约2里。在唐即称白沙堤、沙堤，其后在宋、明又称孤山路、十锦塘。</a:t>
            </a:r>
          </a:p>
          <a:p>
            <a:pPr algn="l"/>
            <a:r>
              <a:rPr lang="zh-CN" altLang="en-US" sz="2000" b="1"/>
              <a:t>      </a:t>
            </a:r>
          </a:p>
        </p:txBody>
      </p:sp>
      <p:sp>
        <p:nvSpPr>
          <p:cNvPr id="8" name="椭圆 7"/>
          <p:cNvSpPr/>
          <p:nvPr/>
        </p:nvSpPr>
        <p:spPr>
          <a:xfrm>
            <a:off x="5842000" y="2151380"/>
            <a:ext cx="1325880" cy="7315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36002" y="914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B0F0"/>
                </a:solidFill>
              </a:rPr>
              <a:t>古诗鉴赏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5437" y="1355462"/>
            <a:ext cx="96744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dirty="0" smtClean="0">
                <a:solidFill>
                  <a:srgbClr val="7030A0"/>
                </a:solidFill>
              </a:rPr>
              <a:t>诗</a:t>
            </a:r>
            <a:r>
              <a:rPr lang="zh-CN" altLang="en-US" sz="3200" dirty="0">
                <a:solidFill>
                  <a:srgbClr val="7030A0"/>
                </a:solidFill>
              </a:rPr>
              <a:t>中为突出早春的特点，描写了那些典型的景色</a:t>
            </a:r>
            <a:r>
              <a:rPr lang="zh-CN" altLang="en-US" sz="3200" dirty="0" smtClean="0">
                <a:solidFill>
                  <a:srgbClr val="7030A0"/>
                </a:solidFill>
              </a:rPr>
              <a:t>？</a:t>
            </a:r>
            <a:endParaRPr lang="en-US" altLang="zh-CN" sz="3200" dirty="0" smtClean="0">
              <a:solidFill>
                <a:srgbClr val="7030A0"/>
              </a:solidFill>
            </a:endParaRPr>
          </a:p>
          <a:p>
            <a:r>
              <a:rPr lang="en-US" altLang="zh-CN" sz="3200" dirty="0">
                <a:solidFill>
                  <a:srgbClr val="7030A0"/>
                </a:solidFill>
              </a:rPr>
              <a:t> </a:t>
            </a:r>
            <a:r>
              <a:rPr lang="en-US" altLang="zh-CN" sz="3200" dirty="0" smtClean="0">
                <a:solidFill>
                  <a:srgbClr val="7030A0"/>
                </a:solidFill>
              </a:rPr>
              <a:t>    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37" y="2938118"/>
            <a:ext cx="9700136" cy="1558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</a:t>
            </a:r>
            <a:r>
              <a:rPr lang="zh-CN" altLang="en-US" sz="3200" dirty="0"/>
              <a:t>本诗通过</a:t>
            </a:r>
            <a:r>
              <a:rPr lang="zh-CN" altLang="en-US" sz="3200" dirty="0">
                <a:solidFill>
                  <a:srgbClr val="FF0000"/>
                </a:solidFill>
              </a:rPr>
              <a:t>“水面初平”“早莺争暖树”“新燕啄春泥”“乱花迷人眼”</a:t>
            </a:r>
            <a:r>
              <a:rPr lang="zh-CN" altLang="en-US" sz="3200" dirty="0"/>
              <a:t>和</a:t>
            </a:r>
            <a:r>
              <a:rPr lang="zh-CN" altLang="en-US" sz="3200" dirty="0">
                <a:solidFill>
                  <a:srgbClr val="FF0000"/>
                </a:solidFill>
              </a:rPr>
              <a:t>“浅草没马蹄</a:t>
            </a:r>
            <a:r>
              <a:rPr lang="zh-CN" altLang="en-US" sz="3200" dirty="0" smtClean="0">
                <a:solidFill>
                  <a:srgbClr val="FF0000"/>
                </a:solidFill>
              </a:rPr>
              <a:t>”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/>
              <a:t>等</a:t>
            </a:r>
            <a:r>
              <a:rPr lang="zh-CN" altLang="en-US" sz="3200" dirty="0"/>
              <a:t>典型景物描绘出钱塘湖早春的季节特点。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671</Words>
  <Application>Microsoft Office PowerPoint</Application>
  <PresentationFormat>自定义</PresentationFormat>
  <Paragraphs>64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yaoqin</dc:creator>
  <cp:lastModifiedBy>微软用户</cp:lastModifiedBy>
  <cp:revision>27</cp:revision>
  <dcterms:created xsi:type="dcterms:W3CDTF">2016-06-02T14:24:00Z</dcterms:created>
  <dcterms:modified xsi:type="dcterms:W3CDTF">2016-10-09T12:28:53Z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